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10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10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10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10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10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9159" y="239268"/>
            <a:ext cx="2816224" cy="1836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81984" y="9821144"/>
            <a:ext cx="197485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E3E3E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10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http://www.yanbaoke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hyperlink" Target="http://www.yanbaoke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hyperlink" Target="http://www.fda.gov/industry/fda-user-fee-programs/prescription-drug-user-fee-amendments" TargetMode="External"/><Relationship Id="rId4" Type="http://schemas.openxmlformats.org/officeDocument/2006/relationships/hyperlink" Target="http://www.nsf.gov/statistics/2018/nsb20181/assets/nsb20181.pdf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://www.chemdrug.com/news/232/6/29807.html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hyperlink" Target="http://www.yanbaoke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hyperlink" Target="http://www.yanbaoke.com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hyperlink" Target="http://www.yanbaoke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13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hyperlink" Target="http://www.yanbaoke.com/" TargetMode="Externa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hyperlink" Target="http://acceleronpharma.com/science-pipeline/sotatercept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hyperlink" Target="http://www.pharmosa.com.tw/items/25d493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19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2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3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hyperlink" Target="http://www.yanbaoke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5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6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7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8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29.jp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3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hyperlink" Target="mailto:research@vcbeat.net" TargetMode="External"/><Relationship Id="rId4" Type="http://schemas.openxmlformats.org/officeDocument/2006/relationships/hyperlink" Target="mailto:Services@imeta.com.cn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3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anbaoke.com/" TargetMode="External"/><Relationship Id="rId3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7620"/>
            <a:ext cx="7551420" cy="106845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3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9090" cy="2712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41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4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）“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时限优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先</a:t>
            </a:r>
            <a:r>
              <a:rPr dirty="0" sz="1200" spc="-15" b="1">
                <a:solidFill>
                  <a:srgbClr val="3E3E3E"/>
                </a:solidFill>
                <a:latin typeface="微软雅黑"/>
                <a:cs typeface="微软雅黑"/>
              </a:rPr>
              <a:t>”</a:t>
            </a:r>
            <a:r>
              <a:rPr dirty="0" sz="1200" spc="-15" b="1">
                <a:solidFill>
                  <a:srgbClr val="3E3E3E"/>
                </a:solidFill>
                <a:latin typeface="Arial"/>
                <a:cs typeface="Arial"/>
              </a:rPr>
              <a:t>+</a:t>
            </a:r>
            <a:r>
              <a:rPr dirty="0" sz="1200" spc="-15" b="1">
                <a:solidFill>
                  <a:srgbClr val="3E3E3E"/>
                </a:solidFill>
                <a:latin typeface="微软雅黑"/>
                <a:cs typeface="微软雅黑"/>
              </a:rPr>
              <a:t>“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附条件上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”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助力全球已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市罕见病新药入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华</a:t>
            </a:r>
            <a:endParaRPr sz="1200">
              <a:latin typeface="微软雅黑"/>
              <a:cs typeface="微软雅黑"/>
            </a:endParaRPr>
          </a:p>
          <a:p>
            <a:pPr algn="just" marL="336550">
              <a:lnSpc>
                <a:spcPct val="100000"/>
              </a:lnSpc>
              <a:spcBef>
                <a:spcPts val="6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综合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征求《药品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endParaRPr sz="1000">
              <a:latin typeface="宋体"/>
              <a:cs typeface="宋体"/>
            </a:endParaRPr>
          </a:p>
          <a:p>
            <a:pPr algn="just" marL="336550" marR="9525">
              <a:lnSpc>
                <a:spcPct val="148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修订草案征求意见稿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中针对临床急需境外已上市罕见病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药获准进入优先审评程序的审评时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60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个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8255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监局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技术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原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明确治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5080">
              <a:lnSpc>
                <a:spcPct val="149000"/>
              </a:lnSpc>
              <a:spcBef>
                <a:spcPts val="780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许制”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”、“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态环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广阔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球罕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40474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审批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政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策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汇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8423" y="3509645"/>
          <a:ext cx="6388100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/>
                <a:gridCol w="1119505"/>
                <a:gridCol w="1141095"/>
                <a:gridCol w="3457575"/>
              </a:tblGrid>
              <a:tr h="345566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E4DFEB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发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单位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E4DFEB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E4DFEB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罕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E4DFEB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</a:tr>
              <a:tr h="2224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 marR="3810">
                        <a:lnSpc>
                          <a:spcPct val="148800"/>
                        </a:lnSpc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食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品药品监督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9525" marR="1905">
                        <a:lnSpc>
                          <a:spcPct val="148700"/>
                        </a:lnSpc>
                        <a:spcBef>
                          <a:spcPts val="905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关于深化药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审评审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改革进一步鼓励创新的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意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20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进一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评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350" marR="17145">
                        <a:lnSpc>
                          <a:spcPct val="148300"/>
                        </a:lnSpc>
                        <a:spcBef>
                          <a:spcPts val="785"/>
                        </a:spcBef>
                      </a:pPr>
                      <a:r>
                        <a:rPr dirty="0" sz="800" spc="-1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r>
                        <a:rPr dirty="0" sz="800" spc="1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价值为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向的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物创新</a:t>
                      </a:r>
                      <a:r>
                        <a:rPr dirty="0" sz="800" spc="-29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发和审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应以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为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向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基础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和原创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的评判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大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童疾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具有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好治疗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自主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识产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列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计划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大专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册申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，给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予加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实行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分仿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评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350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（四）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仿制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评领域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针对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册申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应不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足、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竞争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负担性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用药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等特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人群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其他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值评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确认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需的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行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院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关于改革药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医疗器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械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度的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20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（八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创新药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评审批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防治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肿瘤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染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等疾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63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255" marR="3810">
                        <a:lnSpc>
                          <a:spcPct val="148800"/>
                        </a:lnSpc>
                        <a:spcBef>
                          <a:spcPts val="5"/>
                        </a:spcBef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食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品药品监督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525" marR="1905">
                        <a:lnSpc>
                          <a:spcPct val="148100"/>
                        </a:lnSpc>
                        <a:spcBef>
                          <a:spcPts val="640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国家食品药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监督管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总局关于药品注册审评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干政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七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等药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批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下列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件之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，实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行单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排队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（一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艾滋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传染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和罕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册申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328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3810">
                        <a:lnSpc>
                          <a:spcPct val="148800"/>
                        </a:lnSpc>
                        <a:spcBef>
                          <a:spcPts val="795"/>
                        </a:spcBef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食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品药品监督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 marR="1905">
                        <a:lnSpc>
                          <a:spcPct val="148800"/>
                        </a:lnSpc>
                        <a:spcBef>
                          <a:spcPts val="795"/>
                        </a:spcBef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医疗</a:t>
                      </a:r>
                      <a:r>
                        <a:rPr dirty="0" sz="800" spc="95">
                          <a:latin typeface="宋体"/>
                          <a:cs typeface="宋体"/>
                        </a:rPr>
                        <a:t>器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械</a:t>
                      </a:r>
                      <a:r>
                        <a:rPr dirty="0" sz="800" spc="9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 spc="9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国家食品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品监督管理总局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符合下列条件之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的境内第三类和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请实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：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</a:pP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下列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形之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器械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：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</a:pPr>
                      <a:r>
                        <a:rPr dirty="0" sz="800" spc="-10">
                          <a:latin typeface="等线"/>
                          <a:cs typeface="等线"/>
                        </a:rPr>
                        <a:t>1.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或者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17145">
                        <a:lnSpc>
                          <a:spcPct val="1488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 spc="-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本程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第二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（二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情形，需要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照本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序优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审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向国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食品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管理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局提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17145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 spc="-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符合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程序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二条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形的，申请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应当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提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交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请时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并提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交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械优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请表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17780">
                        <a:lnSpc>
                          <a:spcPct val="147500"/>
                        </a:lnSpc>
                        <a:spcBef>
                          <a:spcPts val="79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对于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程序第二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形的医疗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械优先审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申请以及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他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械</a:t>
                      </a:r>
                      <a:r>
                        <a:rPr dirty="0" sz="800" spc="-1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月集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组织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审核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意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8423" y="788670"/>
          <a:ext cx="6424930" cy="897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/>
                <a:gridCol w="1129030"/>
                <a:gridCol w="1141095"/>
                <a:gridCol w="3484880"/>
              </a:tblGrid>
              <a:tr h="302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经专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论证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要优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予以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83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35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255" marR="317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院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《“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安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划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（二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器械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制度改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革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治艾滋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肿瘤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大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393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疾病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需药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46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13335">
                        <a:lnSpc>
                          <a:spcPct val="147500"/>
                        </a:lnSpc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共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中央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办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公厅</a:t>
                      </a:r>
                      <a:r>
                        <a:rPr dirty="0" sz="800" spc="-13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院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525" marR="1905">
                        <a:lnSpc>
                          <a:spcPct val="148100"/>
                        </a:lnSpc>
                        <a:spcBef>
                          <a:spcPts val="575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关于深化审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审批制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度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改革鼓励药品医疗器械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创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意见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（十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治疗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器械研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卫生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由其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托有关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行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350" marR="44450">
                        <a:lnSpc>
                          <a:spcPct val="1487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协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学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布罕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患者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记制度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医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械注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减免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外已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准上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治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器械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带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条件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准上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......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46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13335">
                        <a:lnSpc>
                          <a:spcPct val="148800"/>
                        </a:lnSpc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食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品药品监督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525" marR="1905">
                        <a:lnSpc>
                          <a:spcPct val="148700"/>
                        </a:lnSpc>
                        <a:spcBef>
                          <a:spcPts val="565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总局关于鼓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励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药品创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 </a:t>
                      </a:r>
                      <a:r>
                        <a:rPr dirty="0" sz="800" spc="95">
                          <a:latin typeface="宋体"/>
                          <a:cs typeface="宋体"/>
                        </a:rPr>
                        <a:t>实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800" spc="9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 spc="95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9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10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意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4450">
                        <a:lnSpc>
                          <a:spcPts val="142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先审评审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的程序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1.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床试验申请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见病或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其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殊病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种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在申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报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验时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提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出减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验病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例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数或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免做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试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据技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要及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国患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实际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况做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是否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意其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393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1686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13335">
                        <a:lnSpc>
                          <a:spcPct val="148800"/>
                        </a:lnSpc>
                        <a:spcBef>
                          <a:spcPts val="795"/>
                        </a:spcBef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食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品药品监督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just" marL="9525" marR="1905">
                        <a:lnSpc>
                          <a:spcPct val="148800"/>
                        </a:lnSpc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临床急需药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有条件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 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800" spc="5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市的技</a:t>
                      </a:r>
                      <a:r>
                        <a:rPr dirty="0" sz="800" spc="55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800" spc="55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6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求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稿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)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对治</a:t>
                      </a:r>
                      <a:r>
                        <a:rPr dirty="0" sz="800" spc="2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严重危及生</a:t>
                      </a:r>
                      <a:r>
                        <a:rPr dirty="0" sz="800" spc="25">
                          <a:latin typeface="宋体"/>
                          <a:cs typeface="宋体"/>
                        </a:rPr>
                        <a:t>命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且尚无有效</a:t>
                      </a:r>
                      <a:r>
                        <a:rPr dirty="0" sz="800" spc="2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疗手段的</a:t>
                      </a:r>
                      <a:r>
                        <a:rPr dirty="0" sz="800" spc="25">
                          <a:latin typeface="宋体"/>
                          <a:cs typeface="宋体"/>
                        </a:rPr>
                        <a:t>疾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病以及公共</a:t>
                      </a:r>
                      <a:r>
                        <a:rPr dirty="0" sz="800" spc="25">
                          <a:latin typeface="宋体"/>
                          <a:cs typeface="宋体"/>
                        </a:rPr>
                        <a:t>卫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生方面急需</a:t>
                      </a:r>
                      <a:r>
                        <a:rPr dirty="0" sz="800" spc="2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3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示疗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并能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测其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3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附条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批准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45720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替代终点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标或中间临床终点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标的临床研究结果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以预测该产品很可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能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44450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根据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期或中期临床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验数据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预测或判断其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床获益且较现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治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段具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明显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" marR="393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外已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准上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46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卫生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康委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会</a:t>
                      </a:r>
                      <a:r>
                        <a:rPr dirty="0" sz="800" spc="-13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科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8255">
                        <a:lnSpc>
                          <a:spcPct val="148700"/>
                        </a:lnSpc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部、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和信息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、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督管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局</a:t>
                      </a:r>
                      <a:r>
                        <a:rPr dirty="0" sz="800" spc="-13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国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《第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20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该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录根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我国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口疾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罹患情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况、医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疗技术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水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疾病负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和保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障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水平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等，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393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同领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权威专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按照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定工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选产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121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marL="6350" marR="393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032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12065">
                        <a:lnSpc>
                          <a:spcPct val="147500"/>
                        </a:lnSpc>
                        <a:spcBef>
                          <a:spcPts val="90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督管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局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委员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会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 marR="1905">
                        <a:lnSpc>
                          <a:spcPct val="147500"/>
                        </a:lnSpc>
                        <a:spcBef>
                          <a:spcPts val="905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关于优化药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注册审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宜的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步落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作机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治严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危及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命且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无有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效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ts val="1430"/>
                        </a:lnSpc>
                        <a:spcBef>
                          <a:spcPts val="1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手段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食品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管理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局药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95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以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称药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30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与申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人之间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沟通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交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流机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3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研发的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， 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入优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的注册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查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等各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节优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配置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资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350" marR="43815">
                        <a:lnSpc>
                          <a:spcPct val="148800"/>
                        </a:lnSpc>
                        <a:spcBef>
                          <a:spcPts val="650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境外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防治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尚无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效治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手段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1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册申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究认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不存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异的</a:t>
                      </a:r>
                      <a:r>
                        <a:rPr dirty="0" sz="800" spc="-1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提交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外取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得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接申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本公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发布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已受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并提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出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述进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试验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相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件要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，可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945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255" marR="13335">
                        <a:lnSpc>
                          <a:spcPct val="148700"/>
                        </a:lnSpc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食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品药品监督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 marR="1905">
                        <a:lnSpc>
                          <a:spcPct val="148700"/>
                        </a:lnSpc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接受药品境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外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临床试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指导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五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境外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350" marR="43815">
                        <a:lnSpc>
                          <a:spcPct val="1488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重疾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且缺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段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的药品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册申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评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境外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接受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件接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验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方式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收集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和安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665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13335">
                        <a:lnSpc>
                          <a:spcPct val="148700"/>
                        </a:lnSpc>
                        <a:spcBef>
                          <a:spcPts val="565"/>
                        </a:spcBef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食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品药品监督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905">
                        <a:lnSpc>
                          <a:spcPct val="148700"/>
                        </a:lnSpc>
                        <a:spcBef>
                          <a:spcPts val="565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临床急需境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外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新药审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工作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序（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立专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通道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展审评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治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 marR="43815">
                        <a:lnSpc>
                          <a:spcPct val="14750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9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后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内完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技术审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他境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后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成技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括申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资料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占用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时间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31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70">
                          <a:latin typeface="宋体"/>
                          <a:cs typeface="宋体"/>
                        </a:rPr>
                        <a:t>第十</a:t>
                      </a:r>
                      <a:r>
                        <a:rPr dirty="0" sz="800" spc="6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届全国人大</a:t>
                      </a:r>
                      <a:r>
                        <a:rPr dirty="0" sz="800" spc="60">
                          <a:latin typeface="宋体"/>
                          <a:cs typeface="宋体"/>
                        </a:rPr>
                        <a:t>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《药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93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16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支持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值为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向</a:t>
                      </a:r>
                      <a:r>
                        <a:rPr dirty="0" sz="800" spc="-26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具有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确或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特殊疗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8423" y="788670"/>
          <a:ext cx="6369685" cy="413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/>
                <a:gridCol w="1119505"/>
                <a:gridCol w="1141095"/>
                <a:gridCol w="3439160"/>
              </a:tblGrid>
              <a:tr h="945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会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具有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机理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严重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及生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或者罕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人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向系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干预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能等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，推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动药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步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ct val="148800"/>
                        </a:lnSpc>
                        <a:spcBef>
                          <a:spcPts val="780"/>
                        </a:spcBef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96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鼓励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缺药品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研制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800" spc="-13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的短缺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13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大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疾病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131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督管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 marR="1905">
                        <a:lnSpc>
                          <a:spcPct val="148700"/>
                        </a:lnSpc>
                      </a:pPr>
                      <a:r>
                        <a:rPr dirty="0" sz="800" spc="5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5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注册管理办</a:t>
                      </a:r>
                      <a:r>
                        <a:rPr dirty="0" sz="800" spc="6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6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征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见稿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)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章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册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节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序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350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第七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范围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品上市注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申请时，以下具有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显临床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值的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请进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程序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：（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急需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短缺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传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染病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疾病的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新药和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良型新药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第七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五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支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政策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纳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序的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策支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持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：（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急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境外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60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作日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；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八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工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 spc="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评）药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限，按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定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：（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上市注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评时限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200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作日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获准进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先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120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作日</a:t>
                      </a:r>
                      <a:r>
                        <a:rPr dirty="0" sz="800" spc="-29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急需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外已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病用药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进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60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作日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3810">
                        <a:lnSpc>
                          <a:spcPct val="148800"/>
                        </a:lnSpc>
                        <a:spcBef>
                          <a:spcPts val="800"/>
                        </a:spcBef>
                      </a:pPr>
                      <a:r>
                        <a:rPr dirty="0" sz="800" spc="80">
                          <a:latin typeface="宋体"/>
                          <a:cs typeface="宋体"/>
                        </a:rPr>
                        <a:t>国家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80">
                          <a:latin typeface="宋体"/>
                          <a:cs typeface="宋体"/>
                        </a:rPr>
                        <a:t>品监督管理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just" marL="9525" marR="1905">
                        <a:lnSpc>
                          <a:spcPct val="148700"/>
                        </a:lnSpc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临床急需药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附条件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准上市技术指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导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原则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征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见稿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附条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本条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（一）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形的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请附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件批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：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350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2.</a:t>
                      </a:r>
                      <a:r>
                        <a:rPr dirty="0" sz="800" spc="16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罕见病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急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需药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境外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批准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市或境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已有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床数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显示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其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并能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测其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；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4934699"/>
            <a:ext cx="6362065" cy="1401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1.1.2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优先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审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评审批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获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益罕见病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品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种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在优先审评审批中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获益最多的罕见病领域是血友病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个企业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个品种分别获得了临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或上市的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48000"/>
              </a:lnSpc>
              <a:spcBef>
                <a:spcPts val="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评审批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等类型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先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4996180" cy="6407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278380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2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先审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疗领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域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微软雅黑"/>
              <a:cs typeface="微软雅黑"/>
            </a:endParaRPr>
          </a:p>
          <a:p>
            <a:pPr marL="2383790">
              <a:lnSpc>
                <a:spcPct val="100000"/>
              </a:lnSpc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187" y="1444575"/>
            <a:ext cx="6318117" cy="33912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6679" y="4928616"/>
            <a:ext cx="4314190" cy="791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6002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先审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7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1283" y="5848985"/>
          <a:ext cx="6323330" cy="370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/>
                <a:gridCol w="843915"/>
                <a:gridCol w="1026160"/>
                <a:gridCol w="853439"/>
                <a:gridCol w="2566670"/>
              </a:tblGrid>
              <a:tr h="341757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临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床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上市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申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请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整理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468249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血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诺思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德生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份有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血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血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30">
                          <a:latin typeface="宋体"/>
                          <a:cs typeface="宋体"/>
                        </a:rPr>
                        <a:t>Ⅷ-Fc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集团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辅仁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研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远策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70">
                          <a:latin typeface="宋体"/>
                          <a:cs typeface="宋体"/>
                        </a:rPr>
                        <a:t>Fitusiran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拉姆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血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5">
                          <a:latin typeface="宋体"/>
                          <a:cs typeface="宋体"/>
                        </a:rPr>
                        <a:t>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拜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健有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35">
                          <a:latin typeface="宋体"/>
                          <a:cs typeface="宋体"/>
                        </a:rPr>
                        <a:t>Emicizumab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氏（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国）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康宝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1283" y="788670"/>
          <a:ext cx="6323330" cy="889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/>
                <a:gridCol w="843915"/>
                <a:gridCol w="1026160"/>
                <a:gridCol w="853439"/>
                <a:gridCol w="2566670"/>
              </a:tblGrid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5">
                          <a:latin typeface="宋体"/>
                          <a:cs typeface="宋体"/>
                        </a:rPr>
                        <a:t>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双林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血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麦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诺和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德公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血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康宝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卫伦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大安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森病</a:t>
                      </a:r>
                      <a:r>
                        <a:rPr dirty="0" sz="800" spc="-195">
                          <a:latin typeface="宋体"/>
                          <a:cs typeface="宋体"/>
                        </a:rPr>
                        <a:t>,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缩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硬化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沙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吉兰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北（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信息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询有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东阳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40">
                          <a:latin typeface="宋体"/>
                          <a:cs typeface="宋体"/>
                        </a:rPr>
                        <a:t>Elosulfase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alfa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射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里</a:t>
                      </a:r>
                      <a:r>
                        <a:rPr dirty="0" sz="800" spc="-155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5">
                          <a:latin typeface="宋体"/>
                          <a:cs typeface="宋体"/>
                        </a:rPr>
                        <a:t>)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术咨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度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硫酸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345">
                          <a:latin typeface="宋体"/>
                          <a:cs typeface="宋体"/>
                        </a:rPr>
                        <a:t>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射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性腓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25">
                          <a:latin typeface="宋体"/>
                          <a:cs typeface="宋体"/>
                        </a:rPr>
                        <a:t>PXT3003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力国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基因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络药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创新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心有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50">
                          <a:latin typeface="宋体"/>
                          <a:cs typeface="宋体"/>
                        </a:rPr>
                        <a:t>RO7034067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溶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末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氏（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国）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25">
                          <a:latin typeface="宋体"/>
                          <a:cs typeface="宋体"/>
                        </a:rPr>
                        <a:t>spinraza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企业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格鲁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他胶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凯莱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成医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科技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氨酸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远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中国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豪森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药业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合肥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25">
                          <a:latin typeface="宋体"/>
                          <a:cs typeface="宋体"/>
                        </a:rPr>
                        <a:t>selexipag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易（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拜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健有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腾坦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易（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坦分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易（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氏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335">
                          <a:latin typeface="宋体"/>
                          <a:cs typeface="宋体"/>
                        </a:rPr>
                        <a:t>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浓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1283" y="788670"/>
          <a:ext cx="6323330" cy="755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/>
                <a:gridCol w="843915"/>
                <a:gridCol w="1026160"/>
                <a:gridCol w="853439"/>
                <a:gridCol w="2566670"/>
              </a:tblGrid>
              <a:tr h="29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氏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糖酶</a:t>
                      </a:r>
                      <a:r>
                        <a:rPr dirty="0" sz="800" spc="-340">
                          <a:latin typeface="宋体"/>
                          <a:cs typeface="宋体"/>
                        </a:rPr>
                        <a:t>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资有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莫德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诺华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氟胺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资有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50">
                          <a:latin typeface="宋体"/>
                          <a:cs typeface="宋体"/>
                        </a:rPr>
                        <a:t>X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低磷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舒单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发酵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麟株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社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60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曼匹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司他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易（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36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红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100965" marR="93345" indent="-1905">
                        <a:lnSpc>
                          <a:spcPct val="1487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尿症</a:t>
                      </a:r>
                      <a:r>
                        <a:rPr dirty="0" sz="800" spc="-195">
                          <a:latin typeface="宋体"/>
                          <a:cs typeface="宋体"/>
                        </a:rPr>
                        <a:t>,</a:t>
                      </a:r>
                      <a:r>
                        <a:rPr dirty="0" sz="800" spc="-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型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性尿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毒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症综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313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珠单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317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2135" marR="154940" indent="-394970">
                        <a:lnSpc>
                          <a:spcPct val="148800"/>
                        </a:lnSpc>
                      </a:pPr>
                      <a:r>
                        <a:rPr dirty="0" sz="800" spc="-35">
                          <a:latin typeface="宋体"/>
                          <a:cs typeface="宋体"/>
                        </a:rPr>
                        <a:t>Alexion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Athlone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Manufacturing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5">
                          <a:latin typeface="宋体"/>
                          <a:cs typeface="宋体"/>
                        </a:rPr>
                        <a:t>Facility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55">
                          <a:latin typeface="宋体"/>
                          <a:cs typeface="宋体"/>
                        </a:rPr>
                        <a:t>（AAMF） 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族性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高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醇血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尤单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术咨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询（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族性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高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醇血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尤单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术咨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询（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族性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高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醇血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珠单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资有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1924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循环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碍</a:t>
                      </a:r>
                      <a:r>
                        <a:rPr dirty="0" sz="800" spc="-30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8580" marR="61594" indent="-635">
                        <a:lnSpc>
                          <a:spcPct val="148700"/>
                        </a:lnSpc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38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N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-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酰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谷氨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酶缺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29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基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磷酸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酶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P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S</a:t>
                      </a:r>
                      <a:r>
                        <a:rPr dirty="0" sz="800" spc="-13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缺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2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氨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甲酰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转移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酶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8580" marR="61594">
                        <a:lnSpc>
                          <a:spcPts val="1440"/>
                        </a:lnSpc>
                        <a:spcBef>
                          <a:spcPts val="10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20">
                          <a:latin typeface="宋体"/>
                          <a:cs typeface="宋体"/>
                        </a:rPr>
                        <a:t>O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T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缺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精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琥珀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酶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30">
                          <a:latin typeface="宋体"/>
                          <a:cs typeface="宋体"/>
                        </a:rPr>
                        <a:t>（AS）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精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31369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3175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药业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广州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粉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455930" marR="62865" indent="-387350">
                        <a:lnSpc>
                          <a:spcPts val="1430"/>
                        </a:lnSpc>
                        <a:spcBef>
                          <a:spcPts val="11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样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800" spc="-29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视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膜母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瘤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31369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美法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仑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3175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远达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北京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6559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粉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455930" marR="62865" indent="-387350">
                        <a:lnSpc>
                          <a:spcPct val="147500"/>
                        </a:lnSpc>
                        <a:spcBef>
                          <a:spcPts val="1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样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800" spc="-29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视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膜母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瘤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31369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仑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3175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力邦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8359140"/>
            <a:ext cx="6362065" cy="1176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1.1.3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尚未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纳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入优先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审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评审批罕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病品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种</a:t>
            </a:r>
            <a:endParaRPr sz="1400">
              <a:latin typeface="微软雅黑"/>
              <a:cs typeface="微软雅黑"/>
            </a:endParaRPr>
          </a:p>
          <a:p>
            <a:pPr marL="12700" marR="5080">
              <a:lnSpc>
                <a:spcPct val="149000"/>
              </a:lnSpc>
              <a:spcBef>
                <a:spcPts val="9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验“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角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尚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4805680" cy="9118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>
              <a:lnSpc>
                <a:spcPct val="100000"/>
              </a:lnSpc>
            </a:pPr>
            <a:endParaRPr sz="1000">
              <a:latin typeface="仿宋"/>
              <a:cs typeface="仿宋"/>
            </a:endParaRPr>
          </a:p>
          <a:p>
            <a:pPr marL="2468880">
              <a:lnSpc>
                <a:spcPct val="100000"/>
              </a:lnSpc>
              <a:spcBef>
                <a:spcPts val="660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2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尚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优先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微软雅黑"/>
              <a:cs typeface="微软雅黑"/>
            </a:endParaRPr>
          </a:p>
          <a:p>
            <a:pPr marL="238379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9058" y="1710690"/>
          <a:ext cx="6368415" cy="330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195"/>
                <a:gridCol w="845819"/>
                <a:gridCol w="414655"/>
                <a:gridCol w="450215"/>
                <a:gridCol w="2138044"/>
                <a:gridCol w="994410"/>
                <a:gridCol w="708660"/>
              </a:tblGrid>
              <a:tr h="560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申请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注册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4682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X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低磷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佝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舒单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Kyowa Kirin,Inc.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发酵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有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2019/8/28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度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硫酸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340">
                          <a:latin typeface="宋体"/>
                          <a:cs typeface="宋体"/>
                        </a:rPr>
                        <a:t>β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；诺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爱药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业（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海）有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2019/8/6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 marR="112395" indent="-102235">
                        <a:lnSpc>
                          <a:spcPct val="148800"/>
                        </a:lnSpc>
                        <a:spcBef>
                          <a:spcPts val="15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用拉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Genzyme Europe B.V. Vetter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Pharma-Fertigung GmbH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&amp;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Co.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KG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Genzyme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Ireland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Ltd</a:t>
                      </a:r>
                      <a:r>
                        <a:rPr dirty="0" sz="800" spc="17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资有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 marR="84455" indent="-152400">
                        <a:lnSpc>
                          <a:spcPct val="148800"/>
                        </a:lnSpc>
                        <a:spcBef>
                          <a:spcPts val="15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2019/6/7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肿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芦人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抗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Dyax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Corp. Catalent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Indiana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LLC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Sharp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r>
                        <a:rPr dirty="0" sz="800" spc="16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2019/3/28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 marR="112395" indent="-224154">
                        <a:lnSpc>
                          <a:spcPct val="147500"/>
                        </a:lnSpc>
                        <a:spcBef>
                          <a:spcPts val="88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用维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西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325">
                          <a:latin typeface="宋体"/>
                          <a:cs typeface="宋体"/>
                        </a:rPr>
                        <a:t>α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17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口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Shire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Ireland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Limited</a:t>
                      </a:r>
                      <a:r>
                        <a:rPr dirty="0" sz="8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Vetter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Pharma-Fertigung GmbH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&amp;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Co.KG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DHL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72390" marR="635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Supply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Chain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(Netherlands)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65">
                          <a:latin typeface="等线"/>
                          <a:cs typeface="等线"/>
                        </a:rPr>
                        <a:t>B.V</a:t>
                      </a:r>
                      <a:r>
                        <a:rPr dirty="0" sz="800" spc="-16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65">
                          <a:latin typeface="等线"/>
                          <a:cs typeface="等线"/>
                        </a:rPr>
                        <a:t>. 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包装厂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 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 marR="84455" indent="-152400">
                        <a:lnSpc>
                          <a:spcPct val="147500"/>
                        </a:lnSpc>
                        <a:spcBef>
                          <a:spcPts val="88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17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2019/2/19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16359" y="5023091"/>
            <a:ext cx="144462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48" y="5331205"/>
            <a:ext cx="6423025" cy="284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317500" indent="-304800">
              <a:lnSpc>
                <a:spcPct val="100000"/>
              </a:lnSpc>
              <a:spcBef>
                <a:spcPts val="95"/>
              </a:spcBef>
              <a:buFont typeface=""/>
              <a:buAutoNum type="arabicPeriod" startAt="2"/>
              <a:tabLst>
                <a:tab pos="317500" algn="l"/>
              </a:tabLst>
            </a:pP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门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槛</a:t>
            </a: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-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物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研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发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及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临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床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验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困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难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重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重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EC7C30"/>
              </a:buClr>
              <a:buFont typeface=""/>
              <a:buAutoNum type="arabicPeriod" startAt="2"/>
            </a:pPr>
            <a:endParaRPr sz="1150">
              <a:latin typeface="微软雅黑"/>
              <a:cs typeface="微软雅黑"/>
            </a:endParaRPr>
          </a:p>
          <a:p>
            <a:pPr lvl="2" marL="437515" indent="-425450">
              <a:lnSpc>
                <a:spcPct val="100000"/>
              </a:lnSpc>
              <a:buFont typeface=""/>
              <a:buAutoNum type="arabicPeriod"/>
              <a:tabLst>
                <a:tab pos="438150" algn="l"/>
              </a:tabLst>
            </a:pP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药物国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外临床试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验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进度对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比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超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7000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10%</a:t>
            </a:r>
            <a:r>
              <a:rPr dirty="0" sz="1000" spc="2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领域，美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始终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刚刚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国内企业罕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病创新药物临床试验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刚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刚起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步</a:t>
            </a:r>
            <a:endParaRPr sz="1200">
              <a:latin typeface="微软雅黑"/>
              <a:cs typeface="微软雅黑"/>
            </a:endParaRPr>
          </a:p>
          <a:p>
            <a:pPr marL="12700" marR="5080">
              <a:lnSpc>
                <a:spcPct val="149000"/>
              </a:lnSpc>
              <a:spcBef>
                <a:spcPts val="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视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角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人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VIII-Fc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蛋白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团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辅仁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物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限公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IND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批件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记与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5282565" cy="587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>
              <a:lnSpc>
                <a:spcPct val="100000"/>
              </a:lnSpc>
            </a:pPr>
            <a:endParaRPr sz="1000">
              <a:latin typeface="仿宋"/>
              <a:cs typeface="仿宋"/>
            </a:endParaRPr>
          </a:p>
          <a:p>
            <a:pPr marL="1993264">
              <a:lnSpc>
                <a:spcPct val="100000"/>
              </a:lnSpc>
              <a:spcBef>
                <a:spcPts val="660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组人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子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VIII-Fc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历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程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3348" y="1385570"/>
          <a:ext cx="6293485" cy="169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/>
                <a:gridCol w="662304"/>
                <a:gridCol w="727075"/>
                <a:gridCol w="1473834"/>
                <a:gridCol w="644525"/>
                <a:gridCol w="678179"/>
                <a:gridCol w="829310"/>
                <a:gridCol w="685800"/>
              </a:tblGrid>
              <a:tr h="658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册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83234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承办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77470" indent="-127000">
                        <a:lnSpc>
                          <a:spcPct val="143000"/>
                        </a:lnSpc>
                        <a:spcBef>
                          <a:spcPts val="2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82550" indent="-128270">
                        <a:lnSpc>
                          <a:spcPct val="143000"/>
                        </a:lnSpc>
                        <a:spcBef>
                          <a:spcPts val="2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临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床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公示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1028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05740" marR="62230" indent="-137160">
                        <a:lnSpc>
                          <a:spcPct val="112500"/>
                        </a:lnSpc>
                        <a:spcBef>
                          <a:spcPts val="5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C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XS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L170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0 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162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835" marR="70485">
                        <a:lnSpc>
                          <a:spcPct val="148300"/>
                        </a:lnSpc>
                        <a:spcBef>
                          <a:spcPts val="509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组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 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Ⅷ-Fc</a:t>
                      </a:r>
                      <a:r>
                        <a:rPr dirty="0" sz="800" spc="-7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合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集团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8580" marR="62230">
                        <a:lnSpc>
                          <a:spcPct val="148800"/>
                        </a:lnSpc>
                        <a:spcBef>
                          <a:spcPts val="78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辅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仁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辉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院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远策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2018-3-9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2018-9-25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临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19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2019-01-18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3090659"/>
            <a:ext cx="6360795" cy="3089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715">
              <a:lnSpc>
                <a:spcPct val="148500"/>
              </a:lnSpc>
              <a:spcBef>
                <a:spcPts val="73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发布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因子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原则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》。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针对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该类制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指导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制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缩短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素，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，国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兴趣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改善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落实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审评审批专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门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通道建立</a:t>
            </a: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临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床急需境外新药在国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内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免做临床试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验</a:t>
            </a:r>
            <a:endParaRPr sz="1200">
              <a:latin typeface="微软雅黑"/>
              <a:cs typeface="微软雅黑"/>
            </a:endParaRPr>
          </a:p>
          <a:p>
            <a:pPr algn="just"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持国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ct val="149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外新药名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66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其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50%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，共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25336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名单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一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7463" y="6307455"/>
          <a:ext cx="6489065" cy="3383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/>
                <a:gridCol w="1447165"/>
                <a:gridCol w="2070100"/>
                <a:gridCol w="979804"/>
                <a:gridCol w="1534795"/>
              </a:tblGrid>
              <a:tr h="559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活性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成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持证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欧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美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日首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次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批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准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Selexipag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 Pharmaceuticals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Ltd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2015/12/21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6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Tracleer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32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mg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dispersible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tablets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Janssen-Cilag International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V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2009/6/3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Revatio (Sildenafil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Citrate)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Pfizer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2009/11/18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Careload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LA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(Beraprost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sodium)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東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株式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社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2007/10/19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23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Fingolimod Hcl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Ora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Lcapsules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Novartis Pharmaceuticals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Corp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2010/9/21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Dalfampridine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Acorda Therapeutics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2010/1/22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Lemtrada (Alemtuzumab)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Sanofi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Belgium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2013/9/12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Eliglustat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Genzyme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Corp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2014/8/19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Velaglucerase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Shire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Human Genetic Therapies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2010/2/26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7463" y="788670"/>
          <a:ext cx="6489065" cy="8863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/>
                <a:gridCol w="1447165"/>
                <a:gridCol w="2070100"/>
                <a:gridCol w="979804"/>
                <a:gridCol w="1534795"/>
              </a:tblGrid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Taliglucerase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Pfizer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2012/5/10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Icatibant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Shire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Orphan Therapies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GmbH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2008/7/11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肿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Ecallantide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Dyax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2009/12/1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肿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6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Ruconest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(Recombinant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human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C1-inhibitor)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Pharming Group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N.V.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2010/10/28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肿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Fabrazyme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Agalsidase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Beta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Genzyme Europe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B.V.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2001/3/8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Replagal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Agalsidase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Shire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Human Genetic Therapies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AB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2001/3/8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Galafold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Migalastat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hydrochloride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Amicus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Therapeutics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UK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Ltd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2016/5/25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Vestronidase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Alfa-Vjbk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ULTRAGENYXPHARMINC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2017/11/15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VII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Elosulfase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Biomarin Pharmaceutical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2014/2/14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IVA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Aldurazyme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(laronidase)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BIOMARIN PHARMACEUTICAL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2003/4/30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Elaprase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(Indursulfase)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Injection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Shire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Human Genetic Therapies,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2006/7/24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II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Tetrabenazine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Prestwick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2008/8/15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顿氏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Deutetrabenazine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TEVABRANDEDPHARM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2017/4/3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障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碍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;</a:t>
                      </a:r>
                      <a:r>
                        <a:rPr dirty="0" sz="800" spc="16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顿氏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蹈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Lomitapide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Aegerion Pharmaceuticals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2012/12/21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固醇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;</a:t>
                      </a:r>
                      <a:r>
                        <a:rPr dirty="0" sz="800" spc="16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高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醇血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Mipomersen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Sodium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Genzyme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Corp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2013/1/29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固醇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Siltuximab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Janssen Biotech,</a:t>
                      </a:r>
                      <a:r>
                        <a:rPr dirty="0" sz="80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Inc.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2014/4/23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心卡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Nusinersen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BIOGENIDECINC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2016/12/23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Cenegermin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Recombinant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Human Nerve Growth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Factor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Dompe farmaceutici s.p.a.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2017/7/6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营养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角膜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36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Rilonacept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Regeneron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2008/2/27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啉相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征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穆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95250" marR="88900">
                        <a:lnSpc>
                          <a:spcPct val="148700"/>
                        </a:lnSpc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韦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氏综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征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性寒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冷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自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身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炎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症综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征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性乳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糜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Tafamidis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Pfizer Ltd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2011/11/16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状腺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族性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样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462280" marR="88900" indent="-367665">
                        <a:lnSpc>
                          <a:spcPct val="148800"/>
                        </a:lnSpc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性神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状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腺素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运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1016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Canakinumab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Novartis Pharmaceuticals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2009/6/17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关节炎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吡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7945" marR="62865">
                        <a:lnSpc>
                          <a:spcPts val="1430"/>
                        </a:lnSpc>
                        <a:spcBef>
                          <a:spcPts val="11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啉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关的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周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期性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综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合征</a:t>
                      </a:r>
                      <a:r>
                        <a:rPr dirty="0" sz="800" spc="-19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疫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D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征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海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热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坏死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相关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期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合症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,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7463" y="788670"/>
          <a:ext cx="6489065" cy="542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/>
                <a:gridCol w="1447165"/>
                <a:gridCol w="2070100"/>
                <a:gridCol w="979804"/>
                <a:gridCol w="1534795"/>
              </a:tblGrid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Radicava (Edaravone)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Mitsubishi Tanabe Pharma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2015/6/1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1017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Vigadrone(vigabatrin)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Lundbeck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2009/8/21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到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70485" marR="64769">
                        <a:lnSpc>
                          <a:spcPct val="148100"/>
                        </a:lnSpc>
                        <a:spcBef>
                          <a:spcPts val="10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5">
                          <a:latin typeface="等线"/>
                          <a:cs typeface="等线"/>
                        </a:rPr>
                        <a:t>I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S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与其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疗法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起用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治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10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儿童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的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部分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作性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癫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痫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CPS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ALPROLIX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[Coagulation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132715" marR="116839">
                        <a:lnSpc>
                          <a:spcPct val="1125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Factor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IX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(Recombinant),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Fc 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Fusion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Protein]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Bioverativ Therapeutics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2014/3/28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156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Biopten Granules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10%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2.5%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sapropterin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hydrochloride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Daiichi Sankyo Co.,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Ltd.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2013/8/20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 indent="-127000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"/>
                        <a:buAutoNum type="arabicPeriod"/>
                        <a:tabLst>
                          <a:tab pos="220345" algn="l"/>
                        </a:tabLst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喋啶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成酶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二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67945" marR="9525" indent="38100">
                        <a:lnSpc>
                          <a:spcPct val="1487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啶还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导致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苯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患者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氨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水</a:t>
                      </a:r>
                      <a:r>
                        <a:rPr dirty="0" sz="800" spc="-180">
                          <a:latin typeface="宋体"/>
                          <a:cs typeface="宋体"/>
                        </a:rPr>
                        <a:t>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7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苯丙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9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9215" marR="61594" indent="24130">
                        <a:lnSpc>
                          <a:spcPct val="148700"/>
                        </a:lnSpc>
                        <a:buFont typeface=""/>
                        <a:buAutoNum type="arabicPeriod" startAt="2"/>
                        <a:tabLst>
                          <a:tab pos="220345" algn="l"/>
                        </a:tabLst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四氢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啶反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丙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者的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清苯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丙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酸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水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平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BH4</a:t>
                      </a:r>
                      <a:r>
                        <a:rPr dirty="0" sz="800" spc="-7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丙氨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血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36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539750" marR="95250" indent="-429895">
                        <a:lnSpc>
                          <a:spcPct val="1125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NORDITROPIN (somatropin)  injection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NOVO NORDISK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1.Noonan</a:t>
                      </a:r>
                      <a:r>
                        <a:rPr dirty="0" sz="800" spc="-10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应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78105" marR="68580" indent="-3175">
                        <a:lnSpc>
                          <a:spcPct val="148700"/>
                        </a:lnSpc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2007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准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2.Prader-Willi</a:t>
                      </a:r>
                      <a:r>
                        <a:rPr dirty="0" sz="800" spc="-7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应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准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52120" indent="-77470">
                        <a:lnSpc>
                          <a:spcPct val="100000"/>
                        </a:lnSpc>
                        <a:buSzPct val="87500"/>
                        <a:buAutoNum type="arabicPeriod"/>
                        <a:tabLst>
                          <a:tab pos="452755" algn="l"/>
                        </a:tabLst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Noonan</a:t>
                      </a:r>
                      <a:r>
                        <a:rPr dirty="0" sz="800" spc="16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381635" indent="-76835">
                        <a:lnSpc>
                          <a:spcPct val="100000"/>
                        </a:lnSpc>
                        <a:spcBef>
                          <a:spcPts val="459"/>
                        </a:spcBef>
                        <a:buSzPct val="87500"/>
                        <a:buAutoNum type="arabicPeriod"/>
                        <a:tabLst>
                          <a:tab pos="382270" algn="l"/>
                        </a:tabLst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Prader-Willi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Crysvita (Burosumab)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Kyowa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Kirin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Limited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2018/2/19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X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低磷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836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70840" marR="100965" indent="-254635">
                        <a:lnSpc>
                          <a:spcPct val="1125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Increlex (Mecasermin [rDNA  origin])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Injection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IPSEN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INC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2005/8/30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严重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发性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岛素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67310" marR="38735">
                        <a:lnSpc>
                          <a:spcPts val="1430"/>
                        </a:lnSpc>
                        <a:spcBef>
                          <a:spcPts val="11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缺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乏；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激素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体基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缺陷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；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出现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长激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体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不足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患儿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6230099"/>
            <a:ext cx="6424295" cy="1471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19879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需境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（第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二批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endParaRPr sz="800">
              <a:latin typeface="宋体"/>
              <a:cs typeface="宋体"/>
            </a:endParaRPr>
          </a:p>
          <a:p>
            <a:pPr marL="12700" marR="5080">
              <a:lnSpc>
                <a:spcPct val="1487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对于列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按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序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料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出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快审评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技术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述名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缩短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19177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名单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一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8733" y="7829550"/>
          <a:ext cx="6489065" cy="1758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/>
                <a:gridCol w="1497964"/>
                <a:gridCol w="1079500"/>
                <a:gridCol w="885825"/>
                <a:gridCol w="833755"/>
                <a:gridCol w="675639"/>
                <a:gridCol w="1021714"/>
              </a:tblGrid>
              <a:tr h="559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活性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成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申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报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1244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办日）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5621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上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市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时长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备注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Selexipag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2017/3/13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28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2018/12/7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21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2018.10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8580" marR="60960" indent="-1905">
                        <a:lnSpc>
                          <a:spcPct val="1484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境外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评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工作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发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800" spc="-26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此</a:t>
                      </a:r>
                      <a:r>
                        <a:rPr dirty="0" sz="800" spc="-2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种根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据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自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情况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出书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面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Tracleer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32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mg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dispersible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tablets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68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2018/7/19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2019/9/5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14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Nusinersen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2018/9/5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18288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2019/2/22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3773170" cy="5003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algn="r" marR="5080">
              <a:lnSpc>
                <a:spcPct val="100000"/>
              </a:lnSpc>
              <a:spcBef>
                <a:spcPts val="55"/>
              </a:spcBef>
            </a:pPr>
            <a:r>
              <a:rPr dirty="0" sz="2000" b="1">
                <a:solidFill>
                  <a:srgbClr val="F79546"/>
                </a:solidFill>
                <a:latin typeface="微软雅黑"/>
                <a:cs typeface="微软雅黑"/>
              </a:rPr>
              <a:t>目</a:t>
            </a:r>
            <a:r>
              <a:rPr dirty="0" sz="2000" spc="5" b="1">
                <a:solidFill>
                  <a:srgbClr val="F79546"/>
                </a:solidFill>
                <a:latin typeface="微软雅黑"/>
                <a:cs typeface="微软雅黑"/>
              </a:rPr>
              <a:t>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448" y="1735963"/>
            <a:ext cx="6489065" cy="584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一、罕见病用药因政策“不罕见”</a:t>
            </a:r>
            <a:r>
              <a:rPr dirty="0" sz="1200" b="1">
                <a:solidFill>
                  <a:srgbClr val="F79546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</a:t>
            </a:r>
            <a:r>
              <a:rPr dirty="0" sz="1200" spc="-160" b="1">
                <a:solidFill>
                  <a:srgbClr val="F79546"/>
                </a:solidFill>
                <a:latin typeface="Times New Roman"/>
                <a:cs typeface="Times New Roman"/>
              </a:rPr>
              <a:t> </a:t>
            </a: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1</a:t>
            </a:r>
            <a:endParaRPr baseline="-18518" sz="18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141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1.1</a:t>
            </a:r>
            <a:r>
              <a:rPr dirty="0" baseline="-16666" sz="1500" spc="262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助力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-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加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速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新药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市速度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dirty="0" sz="1000" spc="1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1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6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1.2</a:t>
            </a:r>
            <a:r>
              <a:rPr dirty="0" baseline="-16666" sz="1500" spc="247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门槛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-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病药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研发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临床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试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验困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难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重重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</a:t>
            </a:r>
            <a:r>
              <a:rPr dirty="0" sz="10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10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5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1.3</a:t>
            </a:r>
            <a:r>
              <a:rPr dirty="0" baseline="-16666" sz="1500" spc="30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羁绊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-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市场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准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入仍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有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困难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</a:t>
            </a:r>
            <a:r>
              <a:rPr dirty="0" sz="1000" spc="-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21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5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1.4</a:t>
            </a:r>
            <a:r>
              <a:rPr dirty="0" baseline="-16666" sz="1500" spc="217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疑问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-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降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低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患者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药负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担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到底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由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谁来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解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决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</a:t>
            </a:r>
            <a:r>
              <a:rPr dirty="0" sz="10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29</a:t>
            </a:r>
            <a:endParaRPr baseline="-16666" sz="15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50">
              <a:latin typeface="微软雅黑"/>
              <a:cs typeface="微软雅黑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二、“常见”罕见病市场现况</a:t>
            </a:r>
            <a:r>
              <a:rPr dirty="0" sz="1200" b="1">
                <a:solidFill>
                  <a:srgbClr val="F79546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</a:t>
            </a:r>
            <a:r>
              <a:rPr dirty="0" sz="1200" spc="-195" b="1">
                <a:solidFill>
                  <a:srgbClr val="F79546"/>
                </a:solidFill>
                <a:latin typeface="Times New Roman"/>
                <a:cs typeface="Times New Roman"/>
              </a:rPr>
              <a:t> </a:t>
            </a: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35</a:t>
            </a:r>
            <a:endParaRPr baseline="-18518" sz="18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141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2.1“常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”罕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病流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行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病学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究及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场容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35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5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2.2“常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”罕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病上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及在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产品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39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6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2.3“常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”罕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病仿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药上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49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5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2.4“常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”罕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病当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市场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竞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争格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局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57</a:t>
            </a:r>
            <a:endParaRPr baseline="-16666" sz="15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微软雅黑"/>
              <a:cs typeface="微软雅黑"/>
            </a:endParaRPr>
          </a:p>
          <a:p>
            <a:pPr marL="76200">
              <a:lnSpc>
                <a:spcPct val="100000"/>
              </a:lnSpc>
            </a:pP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三、看重机遇的企业及其投资产品布局</a:t>
            </a:r>
            <a:r>
              <a:rPr dirty="0" sz="1200" b="1">
                <a:solidFill>
                  <a:srgbClr val="F79546"/>
                </a:solidFill>
                <a:latin typeface="Times New Roman"/>
                <a:cs typeface="Times New Roman"/>
              </a:rPr>
              <a:t>.............................................................................................</a:t>
            </a:r>
            <a:r>
              <a:rPr dirty="0" sz="1200" spc="-195" b="1">
                <a:solidFill>
                  <a:srgbClr val="F79546"/>
                </a:solidFill>
                <a:latin typeface="Times New Roman"/>
                <a:cs typeface="Times New Roman"/>
              </a:rPr>
              <a:t> </a:t>
            </a: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64</a:t>
            </a:r>
            <a:endParaRPr baseline="-18518" sz="18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141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3.1 </a:t>
            </a:r>
            <a:r>
              <a:rPr dirty="0" baseline="-16666" sz="1500" spc="232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典型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业投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资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布局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64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6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3.2 </a:t>
            </a:r>
            <a:r>
              <a:rPr dirty="0" baseline="-16666" sz="1500" spc="232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内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典型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业管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布局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68</a:t>
            </a:r>
            <a:endParaRPr baseline="-16666" sz="15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微软雅黑"/>
              <a:cs typeface="微软雅黑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四、罕见病用药领域未来展望</a:t>
            </a:r>
            <a:r>
              <a:rPr dirty="0" sz="1200" b="1">
                <a:solidFill>
                  <a:srgbClr val="F79546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</a:t>
            </a:r>
            <a:r>
              <a:rPr dirty="0" sz="1200" spc="-195" b="1">
                <a:solidFill>
                  <a:srgbClr val="F79546"/>
                </a:solidFill>
                <a:latin typeface="Times New Roman"/>
                <a:cs typeface="Times New Roman"/>
              </a:rPr>
              <a:t> </a:t>
            </a:r>
            <a:r>
              <a:rPr dirty="0" baseline="-18518" sz="1800" b="1">
                <a:solidFill>
                  <a:srgbClr val="F79546"/>
                </a:solidFill>
                <a:latin typeface="微软雅黑"/>
                <a:cs typeface="微软雅黑"/>
              </a:rPr>
              <a:t>69</a:t>
            </a:r>
            <a:endParaRPr baseline="-18518" sz="18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141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4.1 </a:t>
            </a:r>
            <a:r>
              <a:rPr dirty="0" baseline="-16666" sz="1500" spc="44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病基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础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数据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缺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失导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致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各机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构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无法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力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69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6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4.2 </a:t>
            </a:r>
            <a:r>
              <a:rPr dirty="0" baseline="-16666" sz="1500" spc="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研发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力巨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大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，市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利益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驱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动核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心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研发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69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5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4.3 </a:t>
            </a:r>
            <a:r>
              <a:rPr dirty="0" baseline="-16666" sz="1500" spc="6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仅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有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医保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缺少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一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个商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保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的“腿”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71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5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4.4 </a:t>
            </a:r>
            <a:r>
              <a:rPr dirty="0" baseline="-16666" sz="1500" spc="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药带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采购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莫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忘研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投入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和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未来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场空间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72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60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4.5</a:t>
            </a:r>
            <a:r>
              <a:rPr dirty="0" baseline="-16666" sz="1500" spc="247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尚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有仿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药的“小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众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”罕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，能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走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短缺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指定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产的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路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吗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73</a:t>
            </a:r>
            <a:endParaRPr baseline="-16666" sz="15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865"/>
              </a:spcBef>
            </a:pP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4.6 </a:t>
            </a:r>
            <a:r>
              <a:rPr dirty="0" baseline="-16666" sz="1500" spc="44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病是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一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条艰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苦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的路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企业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准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备好</a:t>
            </a:r>
            <a:r>
              <a:rPr dirty="0" baseline="-16666" sz="1500" spc="7">
                <a:solidFill>
                  <a:srgbClr val="3E3E3E"/>
                </a:solidFill>
                <a:latin typeface="微软雅黑"/>
                <a:cs typeface="微软雅黑"/>
              </a:rPr>
              <a:t>了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吗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dirty="0" baseline="-16666" sz="1500" spc="-7">
                <a:solidFill>
                  <a:srgbClr val="3E3E3E"/>
                </a:solidFill>
                <a:latin typeface="微软雅黑"/>
                <a:cs typeface="微软雅黑"/>
              </a:rPr>
              <a:t>74</a:t>
            </a:r>
            <a:endParaRPr baseline="-16666"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8733" y="788670"/>
          <a:ext cx="6489065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/>
                <a:gridCol w="1497964"/>
                <a:gridCol w="1079500"/>
                <a:gridCol w="885825"/>
                <a:gridCol w="833755"/>
                <a:gridCol w="675639"/>
                <a:gridCol w="1021714"/>
              </a:tblGrid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Fingolimod Hcl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Ora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Lcapsules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2019/4/10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2019/7/12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Elosulfase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IVA</a:t>
                      </a:r>
                      <a:r>
                        <a:rPr dirty="0" sz="8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2019/2/11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2019/5/21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Radicava (Edaravone)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2019/4/12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2019/7/25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9948" y="1691639"/>
            <a:ext cx="6392545" cy="1698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3619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87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此前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按照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周期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纤维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治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疗药物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达尼布来说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勃林格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格翰曾多次向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CFDA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提出有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本品的临床申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临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翰向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CFDA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申请，纳入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，于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至获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半年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十年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优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好政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22034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口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注册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学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化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后的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程对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088" y="3579824"/>
            <a:ext cx="5203903" cy="14234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448" y="5114544"/>
            <a:ext cx="6520180" cy="38277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0096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宋体"/>
              <a:cs typeface="宋体"/>
            </a:endParaRPr>
          </a:p>
          <a:p>
            <a:pPr marL="459740" indent="-384175">
              <a:lnSpc>
                <a:spcPct val="100000"/>
              </a:lnSpc>
              <a:buSzPct val="91666"/>
              <a:buAutoNum type="arabicPlain" startAt="3"/>
              <a:tabLst>
                <a:tab pos="460375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美国罕见病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物临床试验平均总时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缩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短</a:t>
            </a:r>
            <a:endParaRPr sz="1200">
              <a:latin typeface="微软雅黑"/>
              <a:cs typeface="微软雅黑"/>
            </a:endParaRPr>
          </a:p>
          <a:p>
            <a:pPr algn="just" marL="76200" marR="99695">
              <a:lnSpc>
                <a:spcPct val="147000"/>
              </a:lnSpc>
              <a:spcBef>
                <a:spcPts val="12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5.1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6.9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验设计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76200" marR="55880">
              <a:lnSpc>
                <a:spcPct val="148500"/>
              </a:lnSpc>
              <a:spcBef>
                <a:spcPts val="79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Nusinersen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是由美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Ionis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制药和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健公司共同开发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核苷酸逆转录酶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是全球首个上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的脊髓性肌萎缩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症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2016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26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BLA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23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baseline="55555" sz="750" spc="-22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algn="just" marL="762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当然</a:t>
            </a:r>
            <a:r>
              <a:rPr dirty="0" sz="1000" spc="-50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过程都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像</a:t>
            </a:r>
            <a:r>
              <a:rPr dirty="0" sz="1000" spc="-2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Nusinersen</a:t>
            </a:r>
            <a:r>
              <a:rPr dirty="0" sz="1000" spc="-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2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Amicus</a:t>
            </a:r>
            <a:r>
              <a:rPr dirty="0" sz="1000" spc="-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 spc="19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Galafold</a:t>
            </a:r>
            <a:endParaRPr sz="1000">
              <a:latin typeface="等线"/>
              <a:cs typeface="等线"/>
            </a:endParaRPr>
          </a:p>
          <a:p>
            <a:pPr algn="just" marL="76200" marR="84455">
              <a:lnSpc>
                <a:spcPct val="149000"/>
              </a:lnSpc>
            </a:pP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Migalastat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hydrochloride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。自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2009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Migalastat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多国相继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展了多项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床研究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曾拒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绝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migalastat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不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migalastat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459740" indent="-384175">
              <a:lnSpc>
                <a:spcPct val="100000"/>
              </a:lnSpc>
              <a:buSzPct val="91666"/>
              <a:buAutoNum type="arabicPlain" startAt="4"/>
              <a:tabLst>
                <a:tab pos="460375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我国与美国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见病药物临床试验时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对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endParaRPr sz="1200">
              <a:latin typeface="微软雅黑"/>
              <a:cs typeface="微软雅黑"/>
            </a:endParaRPr>
          </a:p>
          <a:p>
            <a:pPr algn="just" marL="76200" marR="99695">
              <a:lnSpc>
                <a:spcPct val="148500"/>
              </a:lnSpc>
              <a:spcBef>
                <a:spcPts val="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缩短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市时间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。如</a:t>
            </a:r>
            <a:r>
              <a:rPr dirty="0" sz="1000" spc="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2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月，原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140" y="917638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4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9948" y="9265920"/>
            <a:ext cx="4979035" cy="428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118110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学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进展编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辑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．“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首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届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中国孤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儿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药研发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坛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”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专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观点</a:t>
            </a:r>
            <a:r>
              <a:rPr dirty="0" sz="800" spc="-95" b="1">
                <a:solidFill>
                  <a:srgbClr val="3E3E3E"/>
                </a:solidFill>
                <a:latin typeface="微软雅黑"/>
                <a:cs typeface="微软雅黑"/>
              </a:rPr>
              <a:t>[J]．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学进展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，2015，39(5)：321-334．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΢"/>
              <a:buAutoNum type="arabicPlain"/>
            </a:pPr>
            <a:endParaRPr sz="650">
              <a:latin typeface="微软雅黑"/>
              <a:cs typeface="微软雅黑"/>
            </a:endParaRPr>
          </a:p>
          <a:p>
            <a:pPr marL="117475" indent="-10541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18110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臻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峥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孙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松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邢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爱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敏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et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al.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2016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球获批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市的原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创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新药</a:t>
            </a:r>
            <a:r>
              <a:rPr dirty="0" sz="800" spc="45" b="1">
                <a:solidFill>
                  <a:srgbClr val="3E3E3E"/>
                </a:solidFill>
                <a:latin typeface="微软雅黑"/>
                <a:cs typeface="微软雅黑"/>
              </a:rPr>
              <a:t>: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回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顾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与展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望</a:t>
            </a:r>
            <a:r>
              <a:rPr dirty="0" sz="800" spc="-95" b="1">
                <a:solidFill>
                  <a:srgbClr val="3E3E3E"/>
                </a:solidFill>
                <a:latin typeface="微软雅黑"/>
                <a:cs typeface="微软雅黑"/>
              </a:rPr>
              <a:t>[J].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 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新药杂志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2017(06):5-17.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3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7820" cy="8680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意见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〔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〕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126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册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予以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许在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做临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46888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与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临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验时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23" y="1666240"/>
          <a:ext cx="6217285" cy="122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990"/>
                <a:gridCol w="4627880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临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床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平均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长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中国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——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创新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/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中国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——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原研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市，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免做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；此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自获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临床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提交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7-8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5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5.1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1048" y="2898648"/>
            <a:ext cx="6543040" cy="4391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9779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01600" marR="95250">
              <a:lnSpc>
                <a:spcPct val="149000"/>
              </a:lnSpc>
              <a:spcBef>
                <a:spcPts val="72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床开发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税优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惠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相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关申请费用也可减免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美国现有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处方药申请者付费法案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费用昂贵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一个新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NDA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endParaRPr sz="1000">
              <a:latin typeface="宋体"/>
              <a:cs typeface="宋体"/>
            </a:endParaRPr>
          </a:p>
          <a:p>
            <a:pPr algn="just" marL="101600" marR="93980">
              <a:lnSpc>
                <a:spcPts val="1789"/>
              </a:lnSpc>
              <a:spcBef>
                <a:spcPts val="14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250</a:t>
            </a:r>
            <a:r>
              <a:rPr dirty="0" sz="1000" spc="25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万美元</a:t>
            </a:r>
            <a:r>
              <a:rPr dirty="0" baseline="55555" sz="750" spc="-1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各项利好政策推动美国罕见病药物的开发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美国孤儿药的临床试验总时长平均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5.1</a:t>
            </a:r>
            <a:r>
              <a:rPr dirty="0" sz="1000" spc="25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～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儿药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1.5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～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90%</a:t>
            </a:r>
            <a:r>
              <a:rPr dirty="0" sz="1000" spc="2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着主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宋体"/>
              <a:cs typeface="宋体"/>
            </a:endParaRPr>
          </a:p>
          <a:p>
            <a:pPr marL="101600">
              <a:lnSpc>
                <a:spcPct val="100000"/>
              </a:lnSpc>
            </a:pPr>
            <a:r>
              <a:rPr dirty="0" sz="1400" spc="60" b="1">
                <a:solidFill>
                  <a:srgbClr val="EC7C30"/>
                </a:solidFill>
                <a:latin typeface="Microsoft JhengHei"/>
                <a:cs typeface="Microsoft JhengHei"/>
              </a:rPr>
              <a:t>1.2.2</a:t>
            </a:r>
            <a:r>
              <a:rPr dirty="0" sz="1400" spc="-15" b="1">
                <a:solidFill>
                  <a:srgbClr val="EC7C30"/>
                </a:solidFill>
                <a:latin typeface="Microsoft JhengHei"/>
                <a:cs typeface="Microsoft JhengHei"/>
              </a:rPr>
              <a:t> </a:t>
            </a:r>
            <a:r>
              <a:rPr dirty="0" sz="1400" b="1">
                <a:solidFill>
                  <a:srgbClr val="EC7C30"/>
                </a:solidFill>
                <a:latin typeface="Microsoft JhengHei"/>
                <a:cs typeface="Microsoft JhengHei"/>
              </a:rPr>
              <a:t>罕见病药</a:t>
            </a:r>
            <a:r>
              <a:rPr dirty="0" sz="1400" spc="15" b="1">
                <a:solidFill>
                  <a:srgbClr val="EC7C30"/>
                </a:solidFill>
                <a:latin typeface="Microsoft JhengHei"/>
                <a:cs typeface="Microsoft JhengHei"/>
              </a:rPr>
              <a:t>物</a:t>
            </a:r>
            <a:r>
              <a:rPr dirty="0" sz="1400" b="1">
                <a:solidFill>
                  <a:srgbClr val="EC7C30"/>
                </a:solidFill>
                <a:latin typeface="Microsoft JhengHei"/>
                <a:cs typeface="Microsoft JhengHei"/>
              </a:rPr>
              <a:t>研发面临的困</a:t>
            </a:r>
            <a:r>
              <a:rPr dirty="0" sz="1400" spc="5" b="1">
                <a:solidFill>
                  <a:srgbClr val="EC7C30"/>
                </a:solidFill>
                <a:latin typeface="Microsoft JhengHei"/>
                <a:cs typeface="Microsoft JhengHei"/>
              </a:rPr>
              <a:t>境</a:t>
            </a:r>
            <a:endParaRPr sz="1400">
              <a:latin typeface="Microsoft JhengHei"/>
              <a:cs typeface="Microsoft JhengHei"/>
            </a:endParaRPr>
          </a:p>
          <a:p>
            <a:pPr marL="101600" marR="99695">
              <a:lnSpc>
                <a:spcPct val="149000"/>
              </a:lnSpc>
              <a:spcBef>
                <a:spcPts val="5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怀越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视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起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挑战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1016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基础研究相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对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薄弱</a:t>
            </a: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转化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能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力不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足</a:t>
            </a:r>
            <a:endParaRPr sz="1200">
              <a:latin typeface="微软雅黑"/>
              <a:cs typeface="微软雅黑"/>
            </a:endParaRPr>
          </a:p>
          <a:p>
            <a:pPr algn="just" marL="101600" marR="90805">
              <a:lnSpc>
                <a:spcPct val="149000"/>
              </a:lnSpc>
              <a:spcBef>
                <a:spcPts val="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转型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薄弱。陈凯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院士在张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：“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弱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心技术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原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甚大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转化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01600" marR="83185">
              <a:lnSpc>
                <a:spcPct val="148700"/>
              </a:lnSpc>
              <a:spcBef>
                <a:spcPts val="785"/>
              </a:spcBef>
            </a:pP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际比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据美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NSF)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与工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Science</a:t>
            </a:r>
            <a:r>
              <a:rPr dirty="0" sz="1000" spc="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&amp;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Engineering  Indicators)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我国基础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究经费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入力度与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界科技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国相比存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明显不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足，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仅相当于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国的四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础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R&amp;D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例略高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远低于美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(16.9%)</a:t>
            </a:r>
            <a:r>
              <a:rPr dirty="0" sz="1000" spc="2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英国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(16.9%)</a:t>
            </a:r>
            <a:r>
              <a:rPr dirty="0" sz="1000" spc="2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日本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(11.9%)</a:t>
            </a:r>
            <a:r>
              <a:rPr dirty="0" sz="1000" spc="2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5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(24.4%)</a:t>
            </a:r>
            <a:r>
              <a:rPr dirty="0" sz="1000" spc="2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强国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告援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2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" y="889571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4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9948" y="8985491"/>
            <a:ext cx="4420870" cy="428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3 </a:t>
            </a:r>
            <a:r>
              <a:rPr dirty="0" sz="800" spc="-75" b="1">
                <a:solidFill>
                  <a:srgbClr val="3E3E3E"/>
                </a:solidFill>
                <a:latin typeface="微软雅黑"/>
                <a:cs typeface="微软雅黑"/>
              </a:rPr>
              <a:t>FDA,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Prescription 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Drug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User 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Fee</a:t>
            </a:r>
            <a:r>
              <a:rPr dirty="0" sz="800" spc="-8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Amendments.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https://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  <a:hlinkClick r:id="rId3"/>
              </a:rPr>
              <a:t>www.fda.gov/industry/fda-user-fee-programs/prescription-drug-user-fee-amendments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948" y="9539687"/>
            <a:ext cx="5556885" cy="1676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4 NSF． 2018 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Science 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＆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Engineering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Indicators．</a:t>
            </a:r>
            <a:r>
              <a:rPr dirty="0" sz="800" spc="10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https://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  <a:hlinkClick r:id="rId4"/>
              </a:rPr>
              <a:t>www.nsf.gov/statistics/2018/nsb20181/assets/nsb20181.pdf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5100955" cy="6407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174875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和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世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界科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强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24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R&amp;D</a:t>
            </a:r>
            <a:r>
              <a:rPr dirty="0" sz="1000" spc="-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出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微软雅黑"/>
              <a:cs typeface="微软雅黑"/>
            </a:endParaRPr>
          </a:p>
          <a:p>
            <a:pPr marL="2770505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平价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)</a:t>
            </a:r>
            <a:endParaRPr sz="100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427" y="1479151"/>
            <a:ext cx="5274564" cy="12909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12140" y="917638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4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5648" y="2947416"/>
            <a:ext cx="6652895" cy="6466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822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宋体"/>
              <a:cs typeface="宋体"/>
            </a:endParaRPr>
          </a:p>
          <a:p>
            <a:pPr marL="510540" indent="-384175">
              <a:lnSpc>
                <a:spcPct val="100000"/>
              </a:lnSpc>
              <a:buSzPct val="91666"/>
              <a:buAutoNum type="arabicPlain" startAt="2"/>
              <a:tabLst>
                <a:tab pos="511175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罕见病临床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及临床研究挑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战</a:t>
            </a:r>
            <a:endParaRPr sz="1200">
              <a:latin typeface="微软雅黑"/>
              <a:cs typeface="微软雅黑"/>
            </a:endParaRPr>
          </a:p>
          <a:p>
            <a:pPr marL="127000" marR="119380">
              <a:lnSpc>
                <a:spcPct val="148500"/>
              </a:lnSpc>
              <a:spcBef>
                <a:spcPts val="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的大挑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早期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始剂量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递增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径等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baseline="55555" sz="750" spc="-22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0" marR="18288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充分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挑战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0" marR="182880">
              <a:lnSpc>
                <a:spcPct val="1485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挑战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少。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身发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群体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难也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患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病群体呈现高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的异质性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大多数疾病都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严重或危及生命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baseline="55555" sz="750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，而罕见病的临床诊断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平有限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导致大部分罕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0" marR="157480">
              <a:lnSpc>
                <a:spcPct val="148500"/>
              </a:lnSpc>
              <a:spcBef>
                <a:spcPts val="80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见病患者综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社会调研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》（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罕见病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31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第一批罕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病目录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内罕见病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初步结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半的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误诊过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态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3.95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世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统计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陷所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精准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控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痛难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智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际和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妇幼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5G+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防控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务患者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打造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服务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群的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必将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及治疗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0" marR="119380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选择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许多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而言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研究时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结果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标志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干预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果的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25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难都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510540" indent="-384175">
              <a:lnSpc>
                <a:spcPct val="100000"/>
              </a:lnSpc>
              <a:buSzPct val="91666"/>
              <a:buAutoNum type="arabicPlain" startAt="3"/>
              <a:tabLst>
                <a:tab pos="511175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我国罕见病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物临床研究单位数量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少</a:t>
            </a: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经验缺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乏</a:t>
            </a:r>
            <a:endParaRPr sz="1200">
              <a:latin typeface="微软雅黑"/>
              <a:cs typeface="微软雅黑"/>
            </a:endParaRPr>
          </a:p>
          <a:p>
            <a:pPr algn="just" marL="127000" marR="167640">
              <a:lnSpc>
                <a:spcPct val="149000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超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700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却很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参与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登记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统计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-2019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参与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endParaRPr sz="1000">
              <a:latin typeface="宋体"/>
              <a:cs typeface="宋体"/>
            </a:endParaRPr>
          </a:p>
          <a:p>
            <a:pPr algn="just" marL="127000" marR="117475">
              <a:lnSpc>
                <a:spcPct val="148000"/>
              </a:lnSpc>
              <a:spcBef>
                <a:spcPts val="1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参与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京协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肺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14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华西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民医院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宋体"/>
              <a:cs typeface="宋体"/>
            </a:endParaRPr>
          </a:p>
          <a:p>
            <a:pPr algn="just" marL="127000">
              <a:lnSpc>
                <a:spcPct val="100000"/>
              </a:lnSpc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5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刘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华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赵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左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晓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春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et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al.</a:t>
            </a:r>
            <a:r>
              <a:rPr dirty="0" sz="800" spc="1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病治疗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物注册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请临床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评中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基本考虑</a:t>
            </a:r>
            <a:r>
              <a:rPr dirty="0" sz="800" spc="-100" b="1">
                <a:solidFill>
                  <a:srgbClr val="3E3E3E"/>
                </a:solidFill>
                <a:latin typeface="微软雅黑"/>
                <a:cs typeface="微软雅黑"/>
              </a:rPr>
              <a:t>[J].</a:t>
            </a:r>
            <a:r>
              <a:rPr dirty="0" sz="800" spc="1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临床药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理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学杂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志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2018,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34(19):134-137.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948" y="9539687"/>
            <a:ext cx="3705860" cy="1676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6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董咚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《中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国罕见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患者综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合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社会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调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研第一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段调研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告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》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.2019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罕见病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大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会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9090" cy="3223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鲁医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城市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甲医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720725" indent="-384810">
              <a:lnSpc>
                <a:spcPct val="100000"/>
              </a:lnSpc>
              <a:buSzPct val="91666"/>
              <a:buAutoNum type="arabicPlain" startAt="4"/>
              <a:tabLst>
                <a:tab pos="721360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我国罕见病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物研发技术细则缺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失</a:t>
            </a:r>
            <a:endParaRPr sz="1200">
              <a:latin typeface="微软雅黑"/>
              <a:cs typeface="微软雅黑"/>
            </a:endParaRPr>
          </a:p>
          <a:p>
            <a:pPr algn="just" marL="336550" marR="5080">
              <a:lnSpc>
                <a:spcPct val="149000"/>
              </a:lnSpc>
              <a:spcBef>
                <a:spcPts val="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陆续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系列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励罕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多问题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标准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欧美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指导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阶段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科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学评价是各国均采用的一种方式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减免临床是罕见病临床研究重要的一项考虑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如在美国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Prader-Willi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合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激素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凭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720725" indent="-384810">
              <a:lnSpc>
                <a:spcPct val="100000"/>
              </a:lnSpc>
              <a:spcBef>
                <a:spcPts val="5"/>
              </a:spcBef>
              <a:buSzPct val="91666"/>
              <a:buAutoNum type="arabicPlain" startAt="5"/>
              <a:tabLst>
                <a:tab pos="721360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我国罕见病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制药研发待加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强</a:t>
            </a:r>
            <a:endParaRPr sz="1200">
              <a:latin typeface="微软雅黑"/>
              <a:cs typeface="微软雅黑"/>
            </a:endParaRPr>
          </a:p>
          <a:p>
            <a:pPr algn="just" marL="336550" marR="9525">
              <a:lnSpc>
                <a:spcPct val="149000"/>
              </a:lnSpc>
              <a:spcBef>
                <a:spcPts val="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狭窄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自主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空白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制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799589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鼓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励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制药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录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国尚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的罕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4022090"/>
          <a:ext cx="6489065" cy="236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289"/>
                <a:gridCol w="1031239"/>
                <a:gridCol w="824229"/>
                <a:gridCol w="1564004"/>
                <a:gridCol w="984885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疾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活性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成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剂型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备注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 Therapeutics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Teva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帕金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状性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金森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肼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Roche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仿制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胶囊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肌无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力，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后功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气及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留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斯的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Valeant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要长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输血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引致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质积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者（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地中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贫血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或其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罕见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贫血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Novartis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1848" y="6396228"/>
            <a:ext cx="6438265" cy="1954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425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批鼓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品目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endParaRPr sz="800">
              <a:latin typeface="宋体"/>
              <a:cs typeface="宋体"/>
            </a:endParaRPr>
          </a:p>
          <a:p>
            <a:pPr algn="just" marL="50800" marR="45720">
              <a:lnSpc>
                <a:spcPct val="148500"/>
              </a:lnSpc>
              <a:spcBef>
                <a:spcPts val="73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保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初级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1.2.3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药物临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床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试验困难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重</a:t>
            </a:r>
            <a:r>
              <a:rPr dirty="0" sz="1400" spc="10" b="1">
                <a:solidFill>
                  <a:srgbClr val="EC7C30"/>
                </a:solidFill>
                <a:latin typeface="微软雅黑"/>
                <a:cs typeface="微软雅黑"/>
              </a:rPr>
              <a:t>重</a:t>
            </a:r>
            <a:r>
              <a:rPr dirty="0" sz="1400" spc="-10" b="1">
                <a:solidFill>
                  <a:srgbClr val="EC7C30"/>
                </a:solidFill>
                <a:latin typeface="等线"/>
                <a:cs typeface="等线"/>
              </a:rPr>
              <a:t>-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儿童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endParaRPr sz="1400">
              <a:latin typeface="微软雅黑"/>
              <a:cs typeface="微软雅黑"/>
            </a:endParaRPr>
          </a:p>
          <a:p>
            <a:pPr algn="just" marL="50800" marR="43180">
              <a:lnSpc>
                <a:spcPct val="148000"/>
              </a:lnSpc>
              <a:spcBef>
                <a:spcPts val="93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根据美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全球罕见病患者已超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2.5</a:t>
            </a:r>
            <a:r>
              <a:rPr dirty="0" sz="1000" spc="25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50%</a:t>
            </a:r>
            <a:r>
              <a:rPr dirty="0" sz="1000" spc="25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为儿童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而在中国开展的儿童临床试验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4.32%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2789/64549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童资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充分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开展却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" y="94564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1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9948" y="9546336"/>
            <a:ext cx="319913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7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志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敏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1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《罕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见病药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审评与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册法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规》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告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2019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罕见病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大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会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7384" y="9821144"/>
            <a:ext cx="146685" cy="14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 sz="900" spc="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900">
                <a:solidFill>
                  <a:srgbClr val="3E3E3E"/>
                </a:solidFill>
                <a:latin typeface="等线"/>
                <a:cs typeface="等线"/>
              </a:rPr>
              <a:t>7</a:t>
            </a:r>
            <a:endParaRPr sz="9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4424680" cy="316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849880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9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临床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验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现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1159769"/>
            <a:ext cx="4233645" cy="24109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12140" y="889635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4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5648" y="3688080"/>
            <a:ext cx="6652895" cy="6006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822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宋体"/>
              <a:cs typeface="宋体"/>
            </a:endParaRPr>
          </a:p>
          <a:p>
            <a:pPr marL="510540" indent="-384175">
              <a:lnSpc>
                <a:spcPct val="100000"/>
              </a:lnSpc>
              <a:buSzPct val="91666"/>
              <a:buAutoNum type="arabicPlain"/>
              <a:tabLst>
                <a:tab pos="511175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患者招募困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难</a:t>
            </a:r>
            <a:endParaRPr sz="1200">
              <a:latin typeface="微软雅黑"/>
              <a:cs typeface="微软雅黑"/>
            </a:endParaRPr>
          </a:p>
          <a:p>
            <a:pPr marL="127000" marR="119380">
              <a:lnSpc>
                <a:spcPct val="148700"/>
              </a:lnSpc>
              <a:spcBef>
                <a:spcPts val="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难的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困难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存在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差</a:t>
            </a:r>
            <a:r>
              <a:rPr dirty="0" baseline="55555" sz="750" spc="-330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44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参加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害等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验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甚至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宋体"/>
              <a:cs typeface="宋体"/>
            </a:endParaRPr>
          </a:p>
          <a:p>
            <a:pPr marL="510540" indent="-384175">
              <a:lnSpc>
                <a:spcPct val="100000"/>
              </a:lnSpc>
              <a:spcBef>
                <a:spcPts val="5"/>
              </a:spcBef>
              <a:buSzPct val="91666"/>
              <a:buAutoNum type="arabicPlain" startAt="2"/>
              <a:tabLst>
                <a:tab pos="511175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临床试验机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构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及医务人员积极性不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endParaRPr sz="1200">
              <a:latin typeface="微软雅黑"/>
              <a:cs typeface="微软雅黑"/>
            </a:endParaRPr>
          </a:p>
          <a:p>
            <a:pPr algn="just" marL="127000" marR="182880">
              <a:lnSpc>
                <a:spcPct val="148700"/>
              </a:lnSpc>
              <a:spcBef>
                <a:spcPts val="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使得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员积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儿时期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神经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系统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比有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大差别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谢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差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加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童药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风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险。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床研究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配置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精力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510540" indent="-384175">
              <a:lnSpc>
                <a:spcPct val="100000"/>
              </a:lnSpc>
              <a:buSzPct val="91666"/>
              <a:buAutoNum type="arabicPlain" startAt="3"/>
              <a:tabLst>
                <a:tab pos="511175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临床试验保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险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机制有待健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endParaRPr sz="1200">
              <a:latin typeface="微软雅黑"/>
              <a:cs typeface="微软雅黑"/>
            </a:endParaRPr>
          </a:p>
          <a:p>
            <a:pPr algn="just" marL="127000" marR="182880">
              <a:lnSpc>
                <a:spcPct val="149000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处不在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关注的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风险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乎全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0" marR="117475">
              <a:lnSpc>
                <a:spcPct val="1487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-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查分析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5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足</a:t>
            </a:r>
            <a:r>
              <a:rPr dirty="0" sz="1000" spc="-2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1/3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；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提供保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的大多是国外申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61.2%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保险险种和保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条款等还不健全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临床新药研发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伐加快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权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0" marR="1596390">
              <a:lnSpc>
                <a:spcPct val="229999"/>
              </a:lnSpc>
              <a:spcBef>
                <a:spcPts val="1150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8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李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莉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霞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7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王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晓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芸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7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李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方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et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al.</a:t>
            </a:r>
            <a:r>
              <a:rPr dirty="0" sz="800" spc="1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对儿童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物临床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试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验认知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与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态度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调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查</a:t>
            </a:r>
            <a:r>
              <a:rPr dirty="0" sz="800" spc="-95" b="1">
                <a:solidFill>
                  <a:srgbClr val="3E3E3E"/>
                </a:solidFill>
                <a:latin typeface="微软雅黑"/>
                <a:cs typeface="微软雅黑"/>
              </a:rPr>
              <a:t>[J].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儿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科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药学杂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志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2019,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25(03):47-51.  9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儿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童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用药临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试验开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展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难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https://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  <a:hlinkClick r:id="rId4"/>
              </a:rPr>
              <a:t>www.chemdrug.com/news/232/6/29807.html.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微软雅黑"/>
              <a:cs typeface="微软雅黑"/>
            </a:endParaRPr>
          </a:p>
          <a:p>
            <a:pPr marL="127000">
              <a:lnSpc>
                <a:spcPct val="100000"/>
              </a:lnSpc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10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许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远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7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赵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秀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丽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梁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雁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et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al.</a:t>
            </a:r>
            <a:r>
              <a:rPr dirty="0" sz="800" spc="1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当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国内临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试验保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险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调查分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析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[C]//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药学会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物临床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价研究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专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业委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员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会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2015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学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术年会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会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刊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2015.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7820" cy="4092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1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635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1.2.4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我国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见病药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物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研发困局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中</a:t>
            </a:r>
            <a:r>
              <a:rPr dirty="0" sz="1400" spc="10" b="1">
                <a:solidFill>
                  <a:srgbClr val="EC7C30"/>
                </a:solidFill>
                <a:latin typeface="微软雅黑"/>
                <a:cs typeface="微软雅黑"/>
              </a:rPr>
              <a:t>的</a:t>
            </a:r>
            <a:r>
              <a:rPr dirty="0" sz="1400" spc="-3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星星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之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火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endParaRPr sz="1400">
              <a:latin typeface="微软雅黑"/>
              <a:cs typeface="微软雅黑"/>
            </a:endParaRPr>
          </a:p>
          <a:p>
            <a:pPr marL="720725" indent="-384810">
              <a:lnSpc>
                <a:spcPct val="100000"/>
              </a:lnSpc>
              <a:spcBef>
                <a:spcPts val="1625"/>
              </a:spcBef>
              <a:buSzPct val="91666"/>
              <a:buAutoNum type="arabicPlain"/>
              <a:tabLst>
                <a:tab pos="721360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国家资助罕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病药物研发</a:t>
            </a:r>
            <a:r>
              <a:rPr dirty="0" sz="1200" spc="-1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企业首先需自力更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endParaRPr sz="1200">
              <a:latin typeface="微软雅黑"/>
              <a:cs typeface="微软雅黑"/>
            </a:endParaRPr>
          </a:p>
          <a:p>
            <a:pPr marL="336550" marR="8255">
              <a:lnSpc>
                <a:spcPct val="149000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业来讲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予了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视和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卫健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露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9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指南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亟需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品研发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了研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报中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财政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5000</a:t>
            </a:r>
            <a:endParaRPr sz="100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轻了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财政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车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薪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成本高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需求少是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却步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原因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内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企业短期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开发罕见病创新品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难度大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业初期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考虑与国际大型企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License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in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方式引进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720725" indent="-384810">
              <a:lnSpc>
                <a:spcPct val="100000"/>
              </a:lnSpc>
              <a:buSzPct val="91666"/>
              <a:buAutoNum type="arabicPlain" startAt="2"/>
              <a:tabLst>
                <a:tab pos="721360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罕见病药物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市之路的优惠待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遇</a:t>
            </a:r>
            <a:endParaRPr sz="1200">
              <a:latin typeface="微软雅黑"/>
              <a:cs typeface="微软雅黑"/>
            </a:endParaRPr>
          </a:p>
          <a:p>
            <a:pPr algn="just" marL="336550" marR="8255">
              <a:lnSpc>
                <a:spcPct val="148500"/>
              </a:lnSpc>
              <a:spcBef>
                <a:spcPts val="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相继出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、还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略后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做好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备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种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785745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物研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策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略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844" y="4915456"/>
            <a:ext cx="5224803" cy="2531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948" y="7592568"/>
            <a:ext cx="6362065" cy="1925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87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速进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据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记与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统计，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2014-2017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际多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13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个品种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在我国大力推动罕见病药物事业下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对于国外未上市品种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境外企业选择在我国开展多中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心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积中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635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业来说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刚起步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必要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阶段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沟通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决策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风险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079" y="670577"/>
            <a:ext cx="6875780" cy="85750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6200">
              <a:lnSpc>
                <a:spcPts val="123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784225" indent="-384810">
              <a:lnSpc>
                <a:spcPts val="1410"/>
              </a:lnSpc>
              <a:buSzPct val="91666"/>
              <a:buAutoNum type="arabicPlain" startAt="3"/>
              <a:tabLst>
                <a:tab pos="784860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联网大数据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我国罕见病领域大有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可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为</a:t>
            </a:r>
            <a:endParaRPr sz="1200">
              <a:latin typeface="微软雅黑"/>
              <a:cs typeface="微软雅黑"/>
            </a:endParaRPr>
          </a:p>
          <a:p>
            <a:pPr marL="400050" marR="68580">
              <a:lnSpc>
                <a:spcPct val="148500"/>
              </a:lnSpc>
              <a:spcBef>
                <a:spcPts val="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率低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失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基础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速发展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协同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都得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和完善我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40005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lvl="1" marL="933450" marR="133985" indent="-266700">
              <a:lnSpc>
                <a:spcPct val="148000"/>
              </a:lnSpc>
              <a:spcBef>
                <a:spcPts val="795"/>
              </a:spcBef>
              <a:buFont typeface="Wingdings"/>
              <a:buChar char=""/>
              <a:tabLst>
                <a:tab pos="934085" algn="l"/>
              </a:tabLst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人数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庭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状况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府了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endParaRPr sz="1000">
              <a:latin typeface="宋体"/>
              <a:cs typeface="宋体"/>
            </a:endParaRPr>
          </a:p>
          <a:p>
            <a:pPr algn="just" lvl="1" marL="933450" marR="135255" indent="-266700">
              <a:lnSpc>
                <a:spcPct val="149000"/>
              </a:lnSpc>
              <a:spcBef>
                <a:spcPts val="780"/>
              </a:spcBef>
              <a:buFont typeface="Wingdings"/>
              <a:buChar char=""/>
              <a:tabLst>
                <a:tab pos="934085" algn="l"/>
              </a:tabLst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业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endParaRPr sz="1000">
              <a:latin typeface="宋体"/>
              <a:cs typeface="宋体"/>
            </a:endParaRPr>
          </a:p>
          <a:p>
            <a:pPr algn="just" lvl="1" marL="933450" marR="127635" indent="-266700">
              <a:lnSpc>
                <a:spcPct val="148300"/>
              </a:lnSpc>
              <a:spcBef>
                <a:spcPts val="790"/>
              </a:spcBef>
              <a:buFont typeface="Wingdings"/>
              <a:buChar char=""/>
              <a:tabLst>
                <a:tab pos="934085" algn="l"/>
              </a:tabLst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断和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疗方面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医生更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可数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据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baseline="55555" sz="750" spc="-22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7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频繁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医现象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至少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46.2%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还有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当比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需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两三个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22.4%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半年一次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15.2%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根据调研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深入访谈的案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患者多是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北京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城市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00050" marR="133985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联网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起来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之间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交流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度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帮助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网是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手段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虑的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784225" indent="-384810">
              <a:lnSpc>
                <a:spcPct val="100000"/>
              </a:lnSpc>
              <a:buSzPct val="91666"/>
              <a:buAutoNum type="arabicPlain" startAt="4"/>
              <a:tabLst>
                <a:tab pos="784860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充分利用国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内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资源</a:t>
            </a: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不忘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外取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经</a:t>
            </a:r>
            <a:endParaRPr sz="1200">
              <a:latin typeface="微软雅黑"/>
              <a:cs typeface="微软雅黑"/>
            </a:endParaRPr>
          </a:p>
          <a:p>
            <a:pPr algn="just" marL="400050" marR="132080">
              <a:lnSpc>
                <a:spcPct val="149000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繁多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楚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据缺失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便打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段，企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，无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充分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撑企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00050" marR="127635">
              <a:lnSpc>
                <a:spcPct val="1487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募这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院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募途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网医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不可挡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反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00050" marR="120014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逐步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术指南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索阶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借鉴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原则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策略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创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议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Master</a:t>
            </a:r>
            <a:r>
              <a:rPr dirty="0" sz="1000" spc="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Clinical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Trial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Protocols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MAPs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篮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伞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临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00050" marR="124460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界证据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点中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界证据用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有效性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安全性备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基于真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RWD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批准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Ibrance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3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个方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3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求了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36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《真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求意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）》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疗药物这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招募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难外，最大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挑战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选治疗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140" y="94564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4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9948" y="9546336"/>
            <a:ext cx="536130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11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李莹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17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关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于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我国罕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病相关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政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策制定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探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讨</a:t>
            </a:r>
            <a:r>
              <a:rPr dirty="0" sz="800" spc="-8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于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罕见病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群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体生活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况调研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分析</a:t>
            </a:r>
            <a:r>
              <a:rPr dirty="0" sz="800" spc="-95" b="1">
                <a:solidFill>
                  <a:srgbClr val="3E3E3E"/>
                </a:solidFill>
                <a:latin typeface="微软雅黑"/>
                <a:cs typeface="微软雅黑"/>
              </a:rPr>
              <a:t>[J].</a:t>
            </a:r>
            <a:r>
              <a:rPr dirty="0" sz="800" spc="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软科学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2014(02):82-94.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3375" cy="541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因此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然疾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队列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部对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照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支持罕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380998"/>
            <a:ext cx="6363335" cy="3891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317500" indent="-304800">
              <a:lnSpc>
                <a:spcPct val="100000"/>
              </a:lnSpc>
              <a:spcBef>
                <a:spcPts val="95"/>
              </a:spcBef>
              <a:buFont typeface=""/>
              <a:buAutoNum type="arabicPeriod" startAt="3"/>
              <a:tabLst>
                <a:tab pos="317500" algn="l"/>
              </a:tabLst>
            </a:pP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羁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绊</a:t>
            </a: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-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用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场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准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入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仍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有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困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难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EC7C30"/>
              </a:buClr>
              <a:buFont typeface=""/>
              <a:buAutoNum type="arabicPeriod" startAt="3"/>
            </a:pPr>
            <a:endParaRPr sz="1150">
              <a:latin typeface="微软雅黑"/>
              <a:cs typeface="微软雅黑"/>
            </a:endParaRPr>
          </a:p>
          <a:p>
            <a:pPr lvl="2" marL="437515" indent="-425450">
              <a:lnSpc>
                <a:spcPct val="100000"/>
              </a:lnSpc>
              <a:buFont typeface=""/>
              <a:buAutoNum type="arabicPeriod"/>
              <a:tabLst>
                <a:tab pos="438150" algn="l"/>
              </a:tabLst>
            </a:pP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新药进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入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医保目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录</a:t>
            </a:r>
            <a:endParaRPr sz="1400">
              <a:latin typeface="微软雅黑"/>
              <a:cs typeface="微软雅黑"/>
            </a:endParaRPr>
          </a:p>
          <a:p>
            <a:pPr algn="just" marL="12700" marR="8255">
              <a:lnSpc>
                <a:spcPct val="148500"/>
              </a:lnSpc>
              <a:spcBef>
                <a:spcPts val="9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径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努力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，意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广成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半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亦是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保目录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午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成员</a:t>
            </a:r>
            <a:r>
              <a:rPr dirty="0" sz="1000" spc="-14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滔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表示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2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2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148</a:t>
            </a:r>
            <a:endParaRPr sz="1000">
              <a:latin typeface="等线"/>
              <a:cs typeface="等线"/>
            </a:endParaRPr>
          </a:p>
          <a:p>
            <a:pPr marL="12700" marR="5080">
              <a:lnSpc>
                <a:spcPct val="148000"/>
              </a:lnSpc>
              <a:spcBef>
                <a:spcPts val="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短板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织了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据统计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在我国已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获批上市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60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种可治疗罕见病药品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以通用名计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获批适应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明确治疗某种罕见病）中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endParaRPr sz="1000">
              <a:latin typeface="宋体"/>
              <a:cs typeface="宋体"/>
            </a:endParaRPr>
          </a:p>
          <a:p>
            <a:pPr algn="just" marL="12700" marR="6350">
              <a:lnSpc>
                <a:spcPct val="148500"/>
              </a:lnSpc>
              <a:spcBef>
                <a:spcPts val="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以通用名计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被纳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了国家医保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品目录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26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入目录的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缺乏症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森病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谈判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克病等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判续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失败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干扰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14">
                <a:solidFill>
                  <a:srgbClr val="3E3E3E"/>
                </a:solidFill>
                <a:latin typeface="宋体"/>
                <a:cs typeface="宋体"/>
              </a:rPr>
              <a:t>β</a:t>
            </a:r>
            <a:r>
              <a:rPr dirty="0" sz="1000" spc="-114">
                <a:solidFill>
                  <a:srgbClr val="3E3E3E"/>
                </a:solidFill>
                <a:latin typeface="等线"/>
                <a:cs typeface="等线"/>
              </a:rPr>
              <a:t>-1b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250825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2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市且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被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4298" y="5400040"/>
          <a:ext cx="6330315" cy="418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860"/>
                <a:gridCol w="2405380"/>
                <a:gridCol w="1470660"/>
              </a:tblGrid>
              <a:tr h="341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我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已上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市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且被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纳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入国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医保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目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录的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罕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见病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疾</a:t>
                      </a:r>
                      <a:r>
                        <a:rPr dirty="0" sz="1000" spc="5" b="1">
                          <a:latin typeface="微软雅黑"/>
                          <a:cs typeface="微软雅黑"/>
                        </a:rPr>
                        <a:t>病</a:t>
                      </a:r>
                      <a:r>
                        <a:rPr dirty="0" sz="1000" spc="-5" b="1"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1000" spc="5" b="1">
                          <a:latin typeface="微软雅黑"/>
                          <a:cs typeface="微软雅黑"/>
                        </a:rPr>
                        <a:t>家</a:t>
                      </a:r>
                      <a:r>
                        <a:rPr dirty="0" sz="1000" spc="-5" b="1">
                          <a:latin typeface="微软雅黑"/>
                          <a:cs typeface="微软雅黑"/>
                        </a:rPr>
                        <a:t>医保</a:t>
                      </a:r>
                      <a:r>
                        <a:rPr dirty="0" sz="1000" spc="5" b="1">
                          <a:latin typeface="微软雅黑"/>
                          <a:cs typeface="微软雅黑"/>
                        </a:rPr>
                        <a:t>目</a:t>
                      </a:r>
                      <a:r>
                        <a:rPr dirty="0" sz="1000" spc="-5" b="1">
                          <a:latin typeface="微软雅黑"/>
                          <a:cs typeface="微软雅黑"/>
                        </a:rPr>
                        <a:t>录纳</a:t>
                      </a:r>
                      <a:r>
                        <a:rPr dirty="0" sz="1000" spc="5" b="1">
                          <a:latin typeface="微软雅黑"/>
                          <a:cs typeface="微软雅黑"/>
                        </a:rPr>
                        <a:t>入</a:t>
                      </a:r>
                      <a:r>
                        <a:rPr dirty="0" sz="1000" spc="-5" b="1"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21-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氢化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松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腺发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氢化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松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肌无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力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斯的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VIII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VIII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IX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Vlla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状核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肿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唑胶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4298" y="788670"/>
          <a:ext cx="6330315" cy="900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860"/>
                <a:gridCol w="2405380"/>
                <a:gridCol w="1470660"/>
              </a:tblGrid>
              <a:tr h="29273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0769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固醇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伐他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麦布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腺功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减退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纤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曼综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β</a:t>
                      </a:r>
                      <a:r>
                        <a:rPr dirty="0" sz="800" spc="-85">
                          <a:latin typeface="等线"/>
                          <a:cs typeface="等线"/>
                        </a:rPr>
                        <a:t>-1b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，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约失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败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氟胺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增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本脲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0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多巴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金刚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罗匹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罗缓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罗匹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普拉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索缓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普拉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司来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沙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吉兰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增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增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免疫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球蛋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(pH4)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醇血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麦布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莫司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X-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无丙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球蛋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球蛋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(pH4)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4298" y="788670"/>
          <a:ext cx="6330315" cy="341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860"/>
                <a:gridCol w="2405380"/>
                <a:gridCol w="1470660"/>
              </a:tblGrid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膜母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瘤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泊苷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伦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氏综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增剂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肥大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奥曲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球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增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关节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单抗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增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帕格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腾坦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C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曼匹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司他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要长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输血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引致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质积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的患者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其他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血症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罗司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判纳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乙类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录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319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9948" y="4216908"/>
            <a:ext cx="6364605" cy="290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9525">
              <a:lnSpc>
                <a:spcPct val="148000"/>
              </a:lnSpc>
              <a:spcBef>
                <a:spcPts val="73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10%-70%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然进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味着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井喷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10">
                <a:solidFill>
                  <a:srgbClr val="3E3E3E"/>
                </a:solidFill>
                <a:latin typeface="宋体"/>
                <a:cs typeface="宋体"/>
              </a:rPr>
              <a:t>β</a:t>
            </a:r>
            <a:r>
              <a:rPr dirty="0" sz="1000" spc="-110">
                <a:solidFill>
                  <a:srgbClr val="3E3E3E"/>
                </a:solidFill>
                <a:latin typeface="等线"/>
                <a:cs typeface="等线"/>
              </a:rPr>
              <a:t>-1b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谈判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幅分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10%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42%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30%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VIIa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同比增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19.8%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依维莫司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35.7%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重组人凝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及单位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售量同比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27.2%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维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94.2%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9525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判降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稳步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距离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喷仍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距离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约谈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干扰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14">
                <a:solidFill>
                  <a:srgbClr val="3E3E3E"/>
                </a:solidFill>
                <a:latin typeface="宋体"/>
                <a:cs typeface="宋体"/>
              </a:rPr>
              <a:t>β</a:t>
            </a:r>
            <a:r>
              <a:rPr dirty="0" sz="1000" spc="-114">
                <a:solidFill>
                  <a:srgbClr val="3E3E3E"/>
                </a:solidFill>
                <a:latin typeface="等线"/>
                <a:cs typeface="等线"/>
              </a:rPr>
              <a:t>-1b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失败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249554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2015-2019Q3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判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0372" y="7227252"/>
            <a:ext cx="4120895" cy="2484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3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8" y="1315199"/>
            <a:ext cx="6362065" cy="7416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EE7D00"/>
                </a:solidFill>
                <a:latin typeface="微软雅黑"/>
                <a:cs typeface="微软雅黑"/>
              </a:rPr>
              <a:t>图</a:t>
            </a:r>
            <a:r>
              <a:rPr dirty="0" sz="2000" spc="-10" b="1">
                <a:solidFill>
                  <a:srgbClr val="EE7D00"/>
                </a:solidFill>
                <a:latin typeface="微软雅黑"/>
                <a:cs typeface="微软雅黑"/>
              </a:rPr>
              <a:t>片</a:t>
            </a:r>
            <a:r>
              <a:rPr dirty="0" sz="2000" b="1">
                <a:solidFill>
                  <a:srgbClr val="EE7D00"/>
                </a:solidFill>
                <a:latin typeface="微软雅黑"/>
                <a:cs typeface="微软雅黑"/>
              </a:rPr>
              <a:t>目</a:t>
            </a:r>
            <a:r>
              <a:rPr dirty="0" sz="2000" spc="5" b="1">
                <a:solidFill>
                  <a:srgbClr val="EE7D00"/>
                </a:solidFill>
                <a:latin typeface="微软雅黑"/>
                <a:cs typeface="微软雅黑"/>
              </a:rPr>
              <a:t>录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7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 spc="18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优先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评审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理号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间间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隔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1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2016-2019.10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病药物</a:t>
            </a:r>
            <a:r>
              <a:rPr dirty="0" sz="1000" spc="2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审评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批公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示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9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 </a:t>
            </a:r>
            <a:r>
              <a:rPr dirty="0" sz="1000" spc="2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入优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审评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批的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种治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域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7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 </a:t>
            </a:r>
            <a:r>
              <a:rPr dirty="0" sz="1000" spc="19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口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册与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学简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化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后的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批流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12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  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儿童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临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床试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现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1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  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研发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册策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略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2015-2019Q3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判品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</a:t>
            </a:r>
            <a:r>
              <a:rPr dirty="0" baseline="2777" sz="1500" spc="-67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30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2016-2019Q3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2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判品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小制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单位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</a:t>
            </a:r>
            <a:r>
              <a:rPr dirty="0" sz="1000" spc="-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4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8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7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国罕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病患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综合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社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会调查结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果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</a:t>
            </a:r>
            <a:r>
              <a:rPr dirty="0" baseline="2777" sz="15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4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7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球血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况及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来预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测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</a:t>
            </a:r>
            <a:r>
              <a:rPr dirty="0" baseline="2777" sz="1500" spc="-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36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5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9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球血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竞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争格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局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</a:t>
            </a:r>
            <a:r>
              <a:rPr dirty="0" baseline="2777" sz="1500" spc="-44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 </a:t>
            </a:r>
            <a:r>
              <a:rPr dirty="0" sz="1000" spc="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病疗法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份额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预计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2027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场份额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13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脉高压</a:t>
            </a:r>
            <a:r>
              <a:rPr dirty="0" sz="1000" spc="-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2016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年和</a:t>
            </a:r>
            <a:r>
              <a:rPr dirty="0" sz="1000" spc="-1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2026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七大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品主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况及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来预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期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38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 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脉高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（特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脉高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）预计</a:t>
            </a:r>
            <a:r>
              <a:rPr dirty="0" sz="1000" spc="-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2026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地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区市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份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</a:t>
            </a:r>
            <a:r>
              <a:rPr dirty="0" baseline="2777" sz="1500" spc="-67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38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8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 </a:t>
            </a:r>
            <a:r>
              <a:rPr dirty="0" sz="1000" spc="2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疗药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类别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42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达样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园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数据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库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治疗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友病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售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总金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及同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增长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58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1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2015-2018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美达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医院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疗血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销售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金额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比增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59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达样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向药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额及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比增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59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2014-2019Q3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达样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向药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额同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增长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60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达样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药物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归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属企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性质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额占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61</a:t>
            </a:r>
            <a:endParaRPr sz="1000">
              <a:latin typeface="等线"/>
              <a:cs typeface="等线"/>
            </a:endParaRPr>
          </a:p>
          <a:p>
            <a:pPr marL="12700" marR="6350">
              <a:lnSpc>
                <a:spcPct val="208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2014-2019Q3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向药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归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属企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性质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额占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62 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22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年临床</a:t>
            </a:r>
            <a:r>
              <a:rPr dirty="0" sz="1000" spc="3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期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到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上市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请药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</a:t>
            </a:r>
            <a:r>
              <a:rPr dirty="0" baseline="2777" sz="1500" spc="-82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70</a:t>
            </a:r>
            <a:endParaRPr sz="10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0" y="800100"/>
            <a:ext cx="5449570" cy="46735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2016-2018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立医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判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比增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8722" y="1394460"/>
          <a:ext cx="4646295" cy="915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689"/>
                <a:gridCol w="937260"/>
                <a:gridCol w="994410"/>
                <a:gridCol w="994410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总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金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额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同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增长率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2016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2017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4226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8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VIIa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8.8%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18.9%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19.8%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维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莫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 spc="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12.6%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 spc="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5.1%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 spc="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35.7%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8524" y="2322576"/>
            <a:ext cx="5562600" cy="46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2016-2019Q3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判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小制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销售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022" y="2896552"/>
            <a:ext cx="5165725" cy="29752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2783" y="5974080"/>
            <a:ext cx="5768340" cy="46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13</a:t>
            </a:r>
            <a:r>
              <a:rPr dirty="0" sz="1000" spc="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2016-2018</a:t>
            </a:r>
            <a:r>
              <a:rPr dirty="0" sz="1000" spc="-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立医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2017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判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小制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销售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增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24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5674" y="6567805"/>
          <a:ext cx="4655185" cy="928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539"/>
                <a:gridCol w="994410"/>
                <a:gridCol w="994410"/>
                <a:gridCol w="994410"/>
              </a:tblGrid>
              <a:tr h="3417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小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制剂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单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位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2016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2017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80">
                          <a:latin typeface="宋体"/>
                          <a:cs typeface="宋体"/>
                        </a:rPr>
                        <a:t>VIIa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5">
                          <a:latin typeface="宋体"/>
                          <a:cs typeface="宋体"/>
                        </a:rPr>
                        <a:t>-9.7%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30">
                          <a:latin typeface="宋体"/>
                          <a:cs typeface="宋体"/>
                        </a:rPr>
                        <a:t>20.5%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5">
                          <a:latin typeface="宋体"/>
                          <a:cs typeface="宋体"/>
                        </a:rPr>
                        <a:t>27.2%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莫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25">
                          <a:latin typeface="宋体"/>
                          <a:cs typeface="宋体"/>
                        </a:rPr>
                        <a:t>12.2%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25">
                          <a:latin typeface="宋体"/>
                          <a:cs typeface="宋体"/>
                        </a:rPr>
                        <a:t>25.9%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25">
                          <a:latin typeface="宋体"/>
                          <a:cs typeface="宋体"/>
                        </a:rPr>
                        <a:t>94.2%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99948" y="7507211"/>
            <a:ext cx="6413500" cy="2250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marL="12700" marR="58419">
              <a:lnSpc>
                <a:spcPct val="148000"/>
              </a:lnSpc>
              <a:spcBef>
                <a:spcPts val="73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况下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教育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继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育方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9690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暗示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何快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盈利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回成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的问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关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持续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持续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较少，但为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良好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资源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奠定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础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格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保护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足的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不同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，让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3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4645" cy="11938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希望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5080">
              <a:lnSpc>
                <a:spcPct val="149000"/>
              </a:lnSpc>
              <a:spcBef>
                <a:spcPts val="7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当下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45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极有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21170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14</a:t>
            </a:r>
            <a:r>
              <a:rPr dirty="0" sz="1000" spc="2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尚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及涉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25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1638" y="1991995"/>
          <a:ext cx="5723255" cy="755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  <a:gridCol w="1909445"/>
                <a:gridCol w="2088514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疾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通用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生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产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芬戈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德胶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Novartis Pharma Schweiz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症综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珠单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Alexion Europe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SAS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Genzyme Europe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B.V.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拉奉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Mitsubishi Tanabe Pharma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那生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Biogen Idec Ltd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固醇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折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麦布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伐他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Merck Sharp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&amp;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Dohme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B.V.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呤缺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沙丙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呤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BioMarin International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Limited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累积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苷酶</a:t>
                      </a:r>
                      <a:r>
                        <a:rPr dirty="0" sz="800" spc="-325">
                          <a:latin typeface="宋体"/>
                          <a:cs typeface="宋体"/>
                        </a:rPr>
                        <a:t>α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Genzyme Europe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B.V.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IVA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硫酸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325">
                          <a:latin typeface="宋体"/>
                          <a:cs typeface="宋体"/>
                        </a:rPr>
                        <a:t>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BioMarin International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Limited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GLAXOSMITHKLINE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INC.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豪森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天晴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前列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Bayer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 Therapeutics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纤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Boehringer Ingelheim International GmbH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Kyowa Hakko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Kirin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Co.,Ltd.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(CHO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细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Chugai Pharmaceutical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Co.,Ltd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四环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未名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鹏生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双鹭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集团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科兴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1638" y="788670"/>
          <a:ext cx="5723255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  <a:gridCol w="1909445"/>
                <a:gridCol w="2088514"/>
              </a:tblGrid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坦生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份有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金赛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集团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山东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)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泉港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九源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吴中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司苏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3044939"/>
            <a:ext cx="6426200" cy="6581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备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注：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重组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粒细胞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激因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子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注射液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入医保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录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，但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是限放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化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疗后的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髓抑制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尚未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把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重症先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天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性粒细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胞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缺乏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症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纳入报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范围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1.3.2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挂网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采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购简化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准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入流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程</a:t>
            </a:r>
            <a:endParaRPr sz="1400">
              <a:latin typeface="微软雅黑"/>
              <a:cs typeface="微软雅黑"/>
            </a:endParaRPr>
          </a:p>
          <a:p>
            <a:pPr algn="just" marL="12700" marR="70485">
              <a:lnSpc>
                <a:spcPct val="148500"/>
              </a:lnSpc>
              <a:spcBef>
                <a:spcPts val="9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择的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的药品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想要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，难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驻扎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以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网采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71755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挂网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工作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把产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接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66675">
              <a:lnSpc>
                <a:spcPct val="149000"/>
              </a:lnSpc>
              <a:spcBef>
                <a:spcPts val="76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省为例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辽宁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药采中心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布通知称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究决定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年度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批准上市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质量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购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增补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根据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获国家药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局新批准注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；截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endParaRPr sz="1000">
              <a:latin typeface="宋体"/>
              <a:cs typeface="宋体"/>
            </a:endParaRPr>
          </a:p>
          <a:p>
            <a:pPr algn="just" marL="12700" marR="7620">
              <a:lnSpc>
                <a:spcPct val="148000"/>
              </a:lnSpc>
              <a:spcBef>
                <a:spcPts val="1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国家药监局公布通过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致性评价的仿制药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年版国家基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药物目录内药品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以及国家财政部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总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署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总局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清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）》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六类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48600"/>
              </a:lnSpc>
              <a:spcBef>
                <a:spcPts val="78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浙江省人社厅和相关部门联合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台了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关于加强罕见病医疗保障工作的通知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初步建立了浙江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财政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干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严密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保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系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考虑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浙江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谢病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侧索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尿症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入标准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路径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愈或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显控制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障范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江省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反映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70485">
              <a:lnSpc>
                <a:spcPct val="149000"/>
              </a:lnSpc>
              <a:spcBef>
                <a:spcPts val="7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网采购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便捷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让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奈的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ct val="148500"/>
              </a:lnSpc>
              <a:spcBef>
                <a:spcPts val="78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贝氏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女童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两次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3.3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械采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监管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统挂网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购使用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终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舆论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帮助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把该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道进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挂网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庞贝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运的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挂网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使用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47509" cy="29387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挂网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决罕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1.3.3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全国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品集采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见病用药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即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将加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入</a:t>
            </a:r>
            <a:endParaRPr sz="1400">
              <a:latin typeface="微软雅黑"/>
              <a:cs typeface="微软雅黑"/>
            </a:endParaRPr>
          </a:p>
          <a:p>
            <a:pPr marL="336550" marR="66040">
              <a:lnSpc>
                <a:spcPct val="148000"/>
              </a:lnSpc>
              <a:spcBef>
                <a:spcPts val="93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会上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副局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表示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继续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带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团购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取进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昂贵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必将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罕见病仿制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为集采奠定基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础</a:t>
            </a:r>
            <a:endParaRPr sz="1200">
              <a:latin typeface="微软雅黑"/>
              <a:cs typeface="微软雅黑"/>
            </a:endParaRPr>
          </a:p>
          <a:p>
            <a:pPr marL="336550">
              <a:lnSpc>
                <a:spcPct val="100000"/>
              </a:lnSpc>
              <a:spcBef>
                <a:spcPts val="6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 spc="-2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市销售</a:t>
            </a:r>
            <a:r>
              <a:rPr dirty="0" sz="1000" spc="-2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407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7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498090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中罕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汇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3063" y="3736975"/>
          <a:ext cx="5779770" cy="590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545"/>
                <a:gridCol w="2536825"/>
                <a:gridCol w="1149985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疾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中文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数量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腺发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松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森病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青年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型、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胺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兰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索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状核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锌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胺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障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碍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氧胆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免疫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疫球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(pH4)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X-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无丙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球蛋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疫球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(pH4)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腺功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减退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卵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泡激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3063" y="788670"/>
          <a:ext cx="5779770" cy="528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545"/>
                <a:gridCol w="2536825"/>
                <a:gridCol w="1149985"/>
              </a:tblGrid>
              <a:tr h="29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曼综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先天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粒细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肿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唑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肌无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力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斯的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固醇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伐他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伦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氏综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唑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芬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膜母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瘤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6086856"/>
            <a:ext cx="6424295" cy="354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79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罕见病药企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力陡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增</a:t>
            </a:r>
            <a:endParaRPr sz="1200">
              <a:latin typeface="微软雅黑"/>
              <a:cs typeface="微软雅黑"/>
            </a:endParaRPr>
          </a:p>
          <a:p>
            <a:pPr algn="just" marL="12700" marR="66040">
              <a:lnSpc>
                <a:spcPct val="149000"/>
              </a:lnSpc>
              <a:spcBef>
                <a:spcPts val="8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4+7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带量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区用的中标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品总体平均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52%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单个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品降幅达到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96%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全国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联盟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区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59%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“4+7”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平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25%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487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且分散</a:t>
            </a:r>
            <a:r>
              <a:rPr dirty="0" sz="1000" spc="-3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清晰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造成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误判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幅下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无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井喷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打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67310">
              <a:lnSpc>
                <a:spcPct val="149000"/>
              </a:lnSpc>
              <a:spcBef>
                <a:spcPts val="7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清晰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晰是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碍企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个门槛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评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审批环境中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想要顺利通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BE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试验并上市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其研发成本不可小觑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罕见病用药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是一个非常不成熟的领域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头上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呼吁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果连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3048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况，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病学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权威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靠的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联网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56400" cy="8949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捷迅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勇气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3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罕见病药品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集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采未来可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期</a:t>
            </a:r>
            <a:endParaRPr sz="1200">
              <a:latin typeface="微软雅黑"/>
              <a:cs typeface="微软雅黑"/>
            </a:endParaRPr>
          </a:p>
          <a:p>
            <a:pPr marL="336550">
              <a:lnSpc>
                <a:spcPct val="100000"/>
              </a:lnSpc>
              <a:spcBef>
                <a:spcPts val="6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织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区域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盟药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“4+7”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扩围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10795">
              <a:lnSpc>
                <a:spcPct val="148700"/>
              </a:lnSpc>
              <a:spcBef>
                <a:spcPts val="77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据不完全统计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目前至少已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省份就推进落实试点扩围工作发布正式实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方案或征求意见稿等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变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章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倒逼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统计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东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湖南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吉林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河南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湖北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就推进落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试点扩围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发布正式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施方案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或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78105">
              <a:lnSpc>
                <a:spcPct val="148000"/>
              </a:lnSpc>
              <a:spcBef>
                <a:spcPts val="7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执行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间，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平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训等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10795">
              <a:lnSpc>
                <a:spcPct val="1486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采后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扩容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存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“常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如：视网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区分，对于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熟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偏向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持壮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参与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来，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形成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争环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禁地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”，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沦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12700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来看</a:t>
            </a:r>
            <a:r>
              <a:rPr dirty="0" sz="1000" spc="-3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</a:t>
            </a:r>
            <a:r>
              <a:rPr dirty="0" sz="1000" spc="-3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缓解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1.4</a:t>
            </a:r>
            <a:r>
              <a:rPr dirty="0" sz="1600" spc="-55" b="0">
                <a:solidFill>
                  <a:srgbClr val="EC7C30"/>
                </a:solidFill>
                <a:latin typeface="等线 Light"/>
                <a:cs typeface="等线 Light"/>
              </a:rPr>
              <a:t> 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疑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问</a:t>
            </a: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-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降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低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患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用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负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到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由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谁来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解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决</a:t>
            </a:r>
            <a:endParaRPr sz="1600">
              <a:latin typeface="微软雅黑"/>
              <a:cs typeface="微软雅黑"/>
            </a:endParaRPr>
          </a:p>
          <a:p>
            <a:pPr marL="336550" marR="20320">
              <a:lnSpc>
                <a:spcPct val="149000"/>
              </a:lnSpc>
              <a:spcBef>
                <a:spcPts val="9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周知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协和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发起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战公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港中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马会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层医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施的“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社会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查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次调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13235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乎接近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半的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以下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49.2%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2.4%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13235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87969.5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88201.9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90400.9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整体而言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受访患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年的医疗费用支出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包括直接与间接医疗支出以及与医疗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关的非医疗支出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大约是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endParaRPr sz="1000">
              <a:latin typeface="宋体"/>
              <a:cs typeface="宋体"/>
            </a:endParaRPr>
          </a:p>
          <a:p>
            <a:pPr marL="336550" marR="5080">
              <a:lnSpc>
                <a:spcPct val="148000"/>
              </a:lnSpc>
              <a:spcBef>
                <a:spcPts val="10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67528.77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57900.77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85.7%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均 为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50472.30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85">
                <a:solidFill>
                  <a:srgbClr val="3E3E3E"/>
                </a:solidFill>
                <a:latin typeface="等线"/>
                <a:cs typeface="等线"/>
              </a:rPr>
              <a:t>57.2%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65245.90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5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72.2%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11623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者中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90.5%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府部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73660">
              <a:lnSpc>
                <a:spcPct val="148500"/>
              </a:lnSpc>
              <a:spcBef>
                <a:spcPts val="790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22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四部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》，自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起，对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按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3%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值税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税一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择按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照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缴纳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50050" cy="7028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适用于降税政策的首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个罕见病药品清单也同时公布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其中有多个药品用于治疗肺动脉高压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谢病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贝病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苯丙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清单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望迎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7310">
              <a:lnSpc>
                <a:spcPct val="148500"/>
              </a:lnSpc>
              <a:spcBef>
                <a:spcPts val="78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午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滔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考虑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系以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索罕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水平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路径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……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斜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示，除对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以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疗费用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条件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困患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救助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得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沉重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济负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70485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不过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亦指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承受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昂贵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段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施着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2865">
              <a:lnSpc>
                <a:spcPct val="1483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整机制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虑范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条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入目录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继续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谈判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量采购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团购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沟通，在现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新机制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倾斜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70485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看出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药负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竟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1.4.1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医保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报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销能解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决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多少问题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？</a:t>
            </a:r>
            <a:endParaRPr sz="1400">
              <a:latin typeface="微软雅黑"/>
              <a:cs typeface="微软雅黑"/>
            </a:endParaRPr>
          </a:p>
          <a:p>
            <a:pPr algn="just" marL="336550" marR="68580">
              <a:lnSpc>
                <a:spcPct val="149000"/>
              </a:lnSpc>
              <a:spcBef>
                <a:spcPts val="90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较低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取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60kg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入较大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单次注射费用便接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3.5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即便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经过医保报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30%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仍面临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次用药费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万元左右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根据说明书用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endParaRPr sz="1000">
              <a:latin typeface="宋体"/>
              <a:cs typeface="宋体"/>
            </a:endParaRPr>
          </a:p>
          <a:p>
            <a:pPr algn="just" marL="336550" marR="68580">
              <a:lnSpc>
                <a:spcPct val="148500"/>
              </a:lnSpc>
              <a:spcBef>
                <a:spcPts val="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再次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隔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2-3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继续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效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的止血效果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只要治疗需要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可增至每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隔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小时给药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对于患者来说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在医保报销后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均用药负担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2-6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8580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森病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60-400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承受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1000-2200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934210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2017/2019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录内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费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负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担明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523" y="7827010"/>
          <a:ext cx="6293485" cy="1951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381759"/>
                <a:gridCol w="701675"/>
                <a:gridCol w="739775"/>
                <a:gridCol w="560070"/>
                <a:gridCol w="448945"/>
                <a:gridCol w="1650364"/>
              </a:tblGrid>
              <a:tr h="559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疾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98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通用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元）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单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次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日费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报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销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后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费用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用法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用量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备注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1011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Vlla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冻干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)/1mg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5,780.00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34,680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10,404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8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能需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次注射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just" marL="67945" marR="60960">
                        <a:lnSpc>
                          <a:spcPct val="1487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隔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2-3</a:t>
                      </a:r>
                      <a:r>
                        <a:rPr dirty="0" sz="800" spc="-6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 spc="-13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到止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效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果</a:t>
                      </a:r>
                      <a:r>
                        <a:rPr dirty="0" sz="800" spc="-4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如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继续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 spc="-4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旦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达到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效 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止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血效果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只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要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治疗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要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增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隔</a:t>
                      </a:r>
                      <a:r>
                        <a:rPr dirty="0" sz="800" spc="-2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4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5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12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给药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β</a:t>
                      </a:r>
                      <a:r>
                        <a:rPr dirty="0" sz="800" spc="-85">
                          <a:latin typeface="等线"/>
                          <a:cs typeface="等线"/>
                        </a:rPr>
                        <a:t>-1b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23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590.00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590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 spc="-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β-1b</a:t>
                      </a:r>
                      <a:r>
                        <a:rPr dirty="0" sz="8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荐剂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量为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250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ug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(8.0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MIU)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mL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的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23" y="788670"/>
          <a:ext cx="6293485" cy="450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381759"/>
                <a:gridCol w="701675"/>
                <a:gridCol w="739775"/>
                <a:gridCol w="560070"/>
                <a:gridCol w="448945"/>
                <a:gridCol w="1650364"/>
              </a:tblGrid>
              <a:tr h="29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干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)/0.3mg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液，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皮下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73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/3ml:300IU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181.03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65405" indent="-100965">
                        <a:lnSpc>
                          <a:spcPct val="148800"/>
                        </a:lnSpc>
                        <a:spcBef>
                          <a:spcPts val="17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次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用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73404">
                <a:tc>
                  <a:txBody>
                    <a:bodyPr/>
                    <a:lstStyle/>
                    <a:p>
                      <a:pPr marL="128270" marR="69215" indent="-52069">
                        <a:lnSpc>
                          <a:spcPct val="147500"/>
                        </a:lnSpc>
                        <a:spcBef>
                          <a:spcPts val="19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森病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早发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沙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吉兰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/1mg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42.14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65405" indent="-100965">
                        <a:lnSpc>
                          <a:spcPct val="148700"/>
                        </a:lnSpc>
                        <a:spcBef>
                          <a:spcPts val="16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用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755015">
                <a:tc>
                  <a:txBody>
                    <a:bodyPr/>
                    <a:lstStyle/>
                    <a:p>
                      <a:pPr marL="128270" marR="69215" indent="-52069">
                        <a:lnSpc>
                          <a:spcPct val="148800"/>
                        </a:lnSpc>
                        <a:spcBef>
                          <a:spcPts val="88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森病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年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早发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73660" marR="63500" indent="-1270">
                        <a:lnSpc>
                          <a:spcPct val="148700"/>
                        </a:lnSpc>
                        <a:spcBef>
                          <a:spcPts val="78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100mg,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比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25mg,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朋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7.67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65405" indent="-100965">
                        <a:lnSpc>
                          <a:spcPct val="148800"/>
                        </a:lnSpc>
                        <a:spcBef>
                          <a:spcPts val="88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17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用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维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莫司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/2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.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5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m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84.44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65405" indent="-100965">
                        <a:lnSpc>
                          <a:spcPct val="148800"/>
                        </a:lnSpc>
                        <a:spcBef>
                          <a:spcPts val="15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890" indent="12065">
                        <a:lnSpc>
                          <a:spcPct val="1488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起始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4.5mg/m2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日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 spc="-18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体表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1.6m</a:t>
                      </a:r>
                      <a:r>
                        <a:rPr dirty="0" sz="80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73404">
                <a:tc>
                  <a:txBody>
                    <a:bodyPr/>
                    <a:lstStyle/>
                    <a:p>
                      <a:pPr marL="294005" marR="84455" indent="-203200">
                        <a:lnSpc>
                          <a:spcPct val="147500"/>
                        </a:lnSpc>
                        <a:spcBef>
                          <a:spcPts val="18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性肉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缺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溶液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/10ml:1g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10160" indent="-104139">
                        <a:lnSpc>
                          <a:spcPct val="148700"/>
                        </a:lnSpc>
                        <a:spcBef>
                          <a:spcPts val="17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31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.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52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；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制：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189.12/48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57/14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65405" indent="-100965">
                        <a:lnSpc>
                          <a:spcPct val="147500"/>
                        </a:lnSpc>
                        <a:spcBef>
                          <a:spcPts val="18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六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9755" marR="59055" indent="-510540">
                        <a:lnSpc>
                          <a:spcPct val="1487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量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100-200mg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kg/d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），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分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3-4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用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73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肥大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奥曲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微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球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/20mg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5,800.00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5,800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1,740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65405" indent="-100965">
                        <a:lnSpc>
                          <a:spcPct val="148800"/>
                        </a:lnSpc>
                        <a:spcBef>
                          <a:spcPts val="17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一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初始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20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mg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每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隔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给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8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共</a:t>
                      </a:r>
                      <a:r>
                        <a:rPr dirty="0" sz="800" spc="-18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月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141605" marR="84455" indent="-50800">
                        <a:lnSpc>
                          <a:spcPct val="148700"/>
                        </a:lnSpc>
                        <a:spcBef>
                          <a:spcPts val="16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身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型幼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关节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单抗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/80mg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830.00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4,980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1,494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marR="65405" indent="-100965">
                        <a:lnSpc>
                          <a:spcPct val="148700"/>
                        </a:lnSpc>
                        <a:spcBef>
                          <a:spcPts val="16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六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单抗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成人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荐剂量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是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8mg/kg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每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静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次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5300459"/>
            <a:ext cx="6426200" cy="4472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备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注：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上表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以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成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60kg</a:t>
            </a:r>
            <a:r>
              <a:rPr dirty="0" sz="8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标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注计算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组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人干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扰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素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β</a:t>
            </a:r>
            <a:r>
              <a:rPr dirty="0" sz="800" spc="-20" b="1">
                <a:solidFill>
                  <a:srgbClr val="3E3E3E"/>
                </a:solidFill>
                <a:latin typeface="等线"/>
                <a:cs typeface="等线"/>
              </a:rPr>
              <a:t>-1b</a:t>
            </a:r>
            <a:r>
              <a:rPr dirty="0" sz="8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保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谈判续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约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失败</a:t>
            </a:r>
            <a:r>
              <a:rPr dirty="0" sz="800" spc="-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2020</a:t>
            </a:r>
            <a:r>
              <a:rPr dirty="0" sz="800" spc="-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或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将不可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  <a:p>
            <a:pPr algn="just" marL="12700" marR="64135">
              <a:lnSpc>
                <a:spcPct val="1486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可见，因医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金问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入其中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影响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击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金产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何种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围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没有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础数据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行，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维艰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境下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琐工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好的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掘患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好的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找罕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只见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坑不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何解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1.4.2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依靠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仿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制药降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低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用药负担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？</a:t>
            </a:r>
            <a:endParaRPr sz="1400">
              <a:latin typeface="微软雅黑"/>
              <a:cs typeface="微软雅黑"/>
            </a:endParaRPr>
          </a:p>
          <a:p>
            <a:pPr marL="12700" marR="5080">
              <a:lnSpc>
                <a:spcPct val="148500"/>
              </a:lnSpc>
              <a:spcBef>
                <a:spcPts val="92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够治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”，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见病提供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”，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意料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外情理之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例如熊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氧胆酸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42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有生产批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治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胆固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结石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淤积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反流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来说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汁酸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碍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氨加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Ⅷ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泊苷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6858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的品种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竞争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1-2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市场竞争不充分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企业议价能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品种引起了我们注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左旋多巴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+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卡比多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巴，其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仿制药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精华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9090" cy="8680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药集团股份有限公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卡比多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巴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25mg,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左旋多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巴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0.25g/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片剂最低价格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2.47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默沙东原研价格为卡比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50mg,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200mg/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1.78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告章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深入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4980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厂家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8098" y="1666240"/>
          <a:ext cx="6490335" cy="796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985"/>
                <a:gridCol w="882014"/>
                <a:gridCol w="1384300"/>
                <a:gridCol w="2547620"/>
              </a:tblGrid>
              <a:tr h="659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49554" marR="116839" indent="-127000">
                        <a:lnSpc>
                          <a:spcPct val="143000"/>
                        </a:lnSpc>
                        <a:spcBef>
                          <a:spcPts val="22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生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产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批件企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数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量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单价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元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小制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剂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单位）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展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示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价格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剂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型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规格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45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可的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松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944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/20mg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/2.5mg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烷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胺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/0.1g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锌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0.40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/0.1g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氧胆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/50mg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4.38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/1g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/0.25g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疫球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(pH4)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310.00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/25ml:1.25g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4.39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/1000IU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胞刺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21.34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70">
                          <a:latin typeface="等线"/>
                          <a:cs typeface="等线"/>
                        </a:rPr>
                        <a:t>/50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μ</a:t>
                      </a:r>
                      <a:r>
                        <a:rPr dirty="0" sz="800" spc="-70">
                          <a:latin typeface="等线"/>
                          <a:cs typeface="等线"/>
                        </a:rPr>
                        <a:t>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唑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/0.1g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392.00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/200IU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18.82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/75IU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194.00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/200IU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54.40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/1.2mg(3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位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舒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伐他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/5mg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胺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0.77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/0.125g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兰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2.73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/5mg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斯的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/60mg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鲁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唑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/50mg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77.05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/5mg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液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/1ml:4</a:t>
                      </a:r>
                      <a:r>
                        <a:rPr dirty="0" sz="800" spc="-45">
                          <a:latin typeface="宋体"/>
                          <a:cs typeface="宋体"/>
                        </a:rPr>
                        <a:t>μ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芬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/10mg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144.00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/3ml:300IU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1.68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液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/1ml:0.5mg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4.78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粉</a:t>
                      </a:r>
                      <a:r>
                        <a:rPr dirty="0" sz="800" spc="-70">
                          <a:latin typeface="等线"/>
                          <a:cs typeface="等线"/>
                        </a:rPr>
                        <a:t>/25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μ</a:t>
                      </a:r>
                      <a:r>
                        <a:rPr dirty="0" sz="800" spc="-70">
                          <a:latin typeface="等线"/>
                          <a:cs typeface="等线"/>
                        </a:rPr>
                        <a:t>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索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5.06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/0.25mg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糖酸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镁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8.17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/0.5mg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8098" y="788670"/>
          <a:ext cx="6490335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985"/>
                <a:gridCol w="882014"/>
                <a:gridCol w="1384300"/>
                <a:gridCol w="2547620"/>
              </a:tblGrid>
              <a:tr h="252094">
                <a:tc>
                  <a:txBody>
                    <a:bodyPr/>
                    <a:lstStyle/>
                    <a:p>
                      <a:pPr algn="r" marR="382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多巴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57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1.78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50mg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左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旋多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 spc="-2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0.2g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r" marR="4159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卵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泡激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57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226.00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60">
                          <a:latin typeface="等线"/>
                          <a:cs typeface="等线"/>
                        </a:rPr>
                        <a:t>/5.5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μ</a:t>
                      </a:r>
                      <a:r>
                        <a:rPr dirty="0" sz="800" spc="-60">
                          <a:latin typeface="等线"/>
                          <a:cs typeface="等线"/>
                        </a:rPr>
                        <a:t>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57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8.53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/0.1g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尼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5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87.83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液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/5ml:50mg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9948" y="1821180"/>
            <a:ext cx="6367780" cy="2745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206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12700">
              <a:lnSpc>
                <a:spcPct val="149000"/>
              </a:lnSpc>
              <a:spcBef>
                <a:spcPts val="7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常狭窄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症。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破竹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其后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盈利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营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490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入其中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限于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400" spc="60" b="1">
                <a:solidFill>
                  <a:srgbClr val="EC7C30"/>
                </a:solidFill>
                <a:latin typeface="Microsoft JhengHei"/>
                <a:cs typeface="Microsoft JhengHei"/>
              </a:rPr>
              <a:t>1.4.3</a:t>
            </a:r>
            <a:r>
              <a:rPr dirty="0" sz="1400" spc="-15" b="1">
                <a:solidFill>
                  <a:srgbClr val="EC7C30"/>
                </a:solidFill>
                <a:latin typeface="Microsoft JhengHei"/>
                <a:cs typeface="Microsoft JhengHei"/>
              </a:rPr>
              <a:t> </a:t>
            </a:r>
            <a:r>
              <a:rPr dirty="0" sz="1400" b="1">
                <a:solidFill>
                  <a:srgbClr val="EC7C30"/>
                </a:solidFill>
                <a:latin typeface="Microsoft JhengHei"/>
                <a:cs typeface="Microsoft JhengHei"/>
              </a:rPr>
              <a:t>罕见病商</a:t>
            </a:r>
            <a:r>
              <a:rPr dirty="0" sz="1400" spc="15" b="1">
                <a:solidFill>
                  <a:srgbClr val="EC7C30"/>
                </a:solidFill>
                <a:latin typeface="Microsoft JhengHei"/>
                <a:cs typeface="Microsoft JhengHei"/>
              </a:rPr>
              <a:t>业</a:t>
            </a:r>
            <a:r>
              <a:rPr dirty="0" sz="1400" b="1">
                <a:solidFill>
                  <a:srgbClr val="EC7C30"/>
                </a:solidFill>
                <a:latin typeface="Microsoft JhengHei"/>
                <a:cs typeface="Microsoft JhengHei"/>
              </a:rPr>
              <a:t>健康保险亟待上</a:t>
            </a:r>
            <a:r>
              <a:rPr dirty="0" sz="1400" spc="5" b="1">
                <a:solidFill>
                  <a:srgbClr val="EC7C30"/>
                </a:solidFill>
                <a:latin typeface="Microsoft JhengHei"/>
                <a:cs typeface="Microsoft JhengHei"/>
              </a:rPr>
              <a:t>位</a:t>
            </a:r>
            <a:endParaRPr sz="1400">
              <a:latin typeface="Microsoft JhengHei"/>
              <a:cs typeface="Microsoft JhengHei"/>
            </a:endParaRPr>
          </a:p>
          <a:p>
            <a:pPr marL="12700" marR="10795">
              <a:lnSpc>
                <a:spcPct val="148000"/>
              </a:lnSpc>
              <a:spcBef>
                <a:spcPts val="5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调查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显示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属希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项基金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以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捐赠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24511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患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综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合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社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会调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结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果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7420" y="4704743"/>
            <a:ext cx="3119628" cy="17554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9948" y="6583680"/>
            <a:ext cx="6362065" cy="3028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ct val="148500"/>
              </a:lnSpc>
              <a:spcBef>
                <a:spcPts val="79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07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康促进基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会罕见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防治发展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项基金管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委员会在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基金作为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金，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相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慈善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赠能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6350">
              <a:lnSpc>
                <a:spcPct val="1488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达认为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把罕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营的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决费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轻患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府和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努力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挥应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市场中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成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熟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涉及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配指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然提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上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探索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风险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3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8" y="1315199"/>
            <a:ext cx="6362065" cy="8366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EE7D00"/>
                </a:solidFill>
                <a:latin typeface="微软雅黑"/>
                <a:cs typeface="微软雅黑"/>
              </a:rPr>
              <a:t>表</a:t>
            </a:r>
            <a:r>
              <a:rPr dirty="0" sz="2000" spc="-10" b="1">
                <a:solidFill>
                  <a:srgbClr val="EE7D00"/>
                </a:solidFill>
                <a:latin typeface="微软雅黑"/>
                <a:cs typeface="微软雅黑"/>
              </a:rPr>
              <a:t>格</a:t>
            </a:r>
            <a:r>
              <a:rPr dirty="0" sz="2000" b="1">
                <a:solidFill>
                  <a:srgbClr val="EE7D00"/>
                </a:solidFill>
                <a:latin typeface="微软雅黑"/>
                <a:cs typeface="微软雅黑"/>
              </a:rPr>
              <a:t>目</a:t>
            </a:r>
            <a:r>
              <a:rPr dirty="0" sz="2000" spc="5" b="1">
                <a:solidFill>
                  <a:srgbClr val="EE7D00"/>
                </a:solidFill>
                <a:latin typeface="微软雅黑"/>
                <a:cs typeface="微软雅黑"/>
              </a:rPr>
              <a:t>录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3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 spc="1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第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临床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需境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新药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中国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</a:t>
            </a:r>
            <a:r>
              <a:rPr dirty="0" baseline="2777" sz="1500" spc="37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 </a:t>
            </a:r>
            <a:r>
              <a:rPr dirty="0" sz="1000" spc="2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有关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物审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审批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政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策汇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7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 </a:t>
            </a:r>
            <a:r>
              <a:rPr dirty="0" sz="1000" spc="1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入优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审评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批的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dirty="0" baseline="2777" sz="1500" spc="-1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9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 </a:t>
            </a:r>
            <a:r>
              <a:rPr dirty="0" sz="1000" spc="2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尚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纳入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优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先审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审批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 </a:t>
            </a:r>
            <a:r>
              <a:rPr dirty="0" sz="1000" spc="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人凝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因子</a:t>
            </a:r>
            <a:r>
              <a:rPr dirty="0" sz="1000" spc="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VIII-Fc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蛋白注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历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程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9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9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境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已上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临床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需新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名单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一、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）中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及罕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6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7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境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已上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临床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需新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名单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一、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）中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已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获批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30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9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 </a:t>
            </a:r>
            <a:r>
              <a:rPr dirty="0" sz="1000" spc="2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与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国罕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临床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验时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1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 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和世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界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科技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强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国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 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R&amp;D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支出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</a:t>
            </a:r>
            <a:r>
              <a:rPr dirty="0" baseline="2777" sz="1500" spc="-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 </a:t>
            </a:r>
            <a:r>
              <a:rPr dirty="0" sz="1000" spc="10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一批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鼓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励仿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录》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我国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尚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无仿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的罕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6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 </a:t>
            </a:r>
            <a:r>
              <a:rPr dirty="0" sz="1000" spc="1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已上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且被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入国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医保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录的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2016-2018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医院</a:t>
            </a:r>
            <a:r>
              <a:rPr dirty="0" sz="1000" spc="-2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判品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额同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增长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</a:t>
            </a:r>
            <a:r>
              <a:rPr dirty="0" baseline="2777" sz="1500" spc="-7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4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13 2016-2018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医院</a:t>
            </a:r>
            <a:r>
              <a:rPr dirty="0" sz="1000" spc="-4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谈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判品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小制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单位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同比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增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</a:t>
            </a:r>
            <a:r>
              <a:rPr dirty="0" baseline="2777" sz="1500" spc="-89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6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 </a:t>
            </a:r>
            <a:r>
              <a:rPr dirty="0" sz="1000" spc="1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尚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纳入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保目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的罕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涉及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25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9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 </a:t>
            </a:r>
            <a:r>
              <a:rPr dirty="0" sz="1000" spc="2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仿制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汇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r>
              <a:rPr dirty="0" sz="1000" spc="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2017/2019</a:t>
            </a:r>
            <a:r>
              <a:rPr dirty="0" sz="1000" spc="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保目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内新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费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用负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明细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</a:t>
            </a:r>
            <a:r>
              <a:rPr dirty="0" baseline="2777" sz="1500" spc="-37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9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 </a:t>
            </a:r>
            <a:r>
              <a:rPr dirty="0" sz="1000" spc="2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疗罕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仿制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厂家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32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9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 </a:t>
            </a:r>
            <a:r>
              <a:rPr dirty="0" sz="1000" spc="2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上市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主要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友病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疗药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39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 </a:t>
            </a:r>
            <a:r>
              <a:rPr dirty="0" sz="1000" spc="2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部分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研治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40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8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 </a:t>
            </a:r>
            <a:r>
              <a:rPr dirty="0" sz="1000" spc="2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41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7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 </a:t>
            </a:r>
            <a:r>
              <a:rPr dirty="0" sz="1000" spc="18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分在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治疗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1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22 </a:t>
            </a:r>
            <a:r>
              <a:rPr dirty="0" sz="1000" spc="2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上市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种概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23 </a:t>
            </a:r>
            <a:r>
              <a:rPr dirty="0" sz="1000" spc="2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在研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45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8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24 </a:t>
            </a:r>
            <a:r>
              <a:rPr dirty="0" sz="1000" spc="2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市品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46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30"/>
              </a:spcBef>
            </a:pPr>
            <a:endParaRPr sz="12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7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25 </a:t>
            </a:r>
            <a:r>
              <a:rPr dirty="0" sz="1000" spc="19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研新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种概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47</a:t>
            </a:r>
            <a:endParaRPr sz="10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5915" cy="541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空间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联网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79" y="670577"/>
            <a:ext cx="6767830" cy="7463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6195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二</a:t>
            </a:r>
            <a:r>
              <a:rPr dirty="0" sz="1800" spc="-40" b="1">
                <a:solidFill>
                  <a:srgbClr val="EC7C30"/>
                </a:solidFill>
                <a:latin typeface="微软雅黑"/>
                <a:cs typeface="微软雅黑"/>
              </a:rPr>
              <a:t>、</a:t>
            </a:r>
            <a:r>
              <a:rPr dirty="0" sz="1800" spc="-30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常见</a:t>
            </a:r>
            <a:r>
              <a:rPr dirty="0" sz="1800" spc="-30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罕见病</a:t>
            </a:r>
            <a:r>
              <a:rPr dirty="0" sz="1800" spc="1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场现</a:t>
            </a:r>
            <a:r>
              <a:rPr dirty="0" sz="1800" spc="-30" b="1">
                <a:solidFill>
                  <a:srgbClr val="EC7C30"/>
                </a:solidFill>
                <a:latin typeface="微软雅黑"/>
                <a:cs typeface="微软雅黑"/>
              </a:rPr>
              <a:t>况</a:t>
            </a:r>
            <a:endParaRPr sz="1800">
              <a:latin typeface="微软雅黑"/>
              <a:cs typeface="微软雅黑"/>
            </a:endParaRPr>
          </a:p>
          <a:p>
            <a:pPr lvl="1" marL="617855" indent="-256540">
              <a:lnSpc>
                <a:spcPct val="100000"/>
              </a:lnSpc>
              <a:spcBef>
                <a:spcPts val="1780"/>
              </a:spcBef>
              <a:buSzPct val="93750"/>
              <a:buFont typeface=""/>
              <a:buAutoNum type="arabicPeriod"/>
              <a:tabLst>
                <a:tab pos="618490" algn="l"/>
              </a:tabLst>
            </a:pP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行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学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研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究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及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场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容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量</a:t>
            </a:r>
            <a:endParaRPr sz="1600">
              <a:latin typeface="微软雅黑"/>
              <a:cs typeface="微软雅黑"/>
            </a:endParaRPr>
          </a:p>
          <a:p>
            <a:pPr algn="just" marL="361950" marR="62865">
              <a:lnSpc>
                <a:spcPct val="148500"/>
              </a:lnSpc>
              <a:spcBef>
                <a:spcPts val="98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尴尬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哪些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都是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知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从来没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进行过摸底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我们罕见病的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底是多少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山东省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学科学院院长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山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省罕见疾病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协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祥表示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36195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遇了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lvl="2" marL="745490" indent="-384175">
              <a:lnSpc>
                <a:spcPct val="100000"/>
              </a:lnSpc>
              <a:buSzPct val="92857"/>
              <a:buFont typeface=""/>
              <a:buAutoNum type="arabicPeriod"/>
              <a:tabLst>
                <a:tab pos="746125" algn="l"/>
              </a:tabLst>
            </a:pPr>
            <a:r>
              <a:rPr dirty="0" sz="1400" spc="-2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400" spc="-2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流行病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学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研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究</a:t>
            </a:r>
            <a:endParaRPr sz="1400">
              <a:latin typeface="微软雅黑"/>
              <a:cs typeface="微软雅黑"/>
            </a:endParaRPr>
          </a:p>
          <a:p>
            <a:pPr marL="361950">
              <a:lnSpc>
                <a:spcPct val="100000"/>
              </a:lnSpc>
              <a:spcBef>
                <a:spcPts val="149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卫生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员会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技术部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endParaRPr sz="1000">
              <a:latin typeface="宋体"/>
              <a:cs typeface="宋体"/>
            </a:endParaRPr>
          </a:p>
          <a:p>
            <a:pPr marL="361950">
              <a:lnSpc>
                <a:spcPct val="100000"/>
              </a:lnSpc>
              <a:spcBef>
                <a:spcPts val="5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121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endParaRPr sz="1000">
              <a:latin typeface="宋体"/>
              <a:cs typeface="宋体"/>
            </a:endParaRPr>
          </a:p>
          <a:p>
            <a:pPr marL="361950">
              <a:lnSpc>
                <a:spcPct val="100000"/>
              </a:lnSpc>
              <a:spcBef>
                <a:spcPts val="590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121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响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61950" marR="62865">
              <a:lnSpc>
                <a:spcPct val="149000"/>
              </a:lnSpc>
              <a:spcBef>
                <a:spcPts val="7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退行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746125" indent="-384810">
              <a:lnSpc>
                <a:spcPct val="100000"/>
              </a:lnSpc>
              <a:buSzPct val="91666"/>
              <a:buAutoNum type="arabicPlain"/>
              <a:tabLst>
                <a:tab pos="746760" algn="l"/>
              </a:tabLst>
            </a:pP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血友病</a:t>
            </a:r>
            <a:r>
              <a:rPr dirty="0" sz="1200" spc="-1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10" b="1">
                <a:solidFill>
                  <a:srgbClr val="3E3E3E"/>
                </a:solidFill>
                <a:latin typeface="Arial"/>
                <a:cs typeface="Arial"/>
              </a:rPr>
              <a:t>Hemophilia</a:t>
            </a:r>
            <a:r>
              <a:rPr dirty="0" sz="1200" spc="-1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endParaRPr sz="1200">
              <a:latin typeface="微软雅黑"/>
              <a:cs typeface="微软雅黑"/>
            </a:endParaRPr>
          </a:p>
          <a:p>
            <a:pPr algn="just" marL="361950" marR="59690">
              <a:lnSpc>
                <a:spcPct val="148700"/>
              </a:lnSpc>
              <a:spcBef>
                <a:spcPts val="8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血友病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(Hemophilia)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X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染色体连锁的隐性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传性出血性疾病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其特征为活性凝血活酶生成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乏症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IX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表现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中的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”。</a:t>
            </a:r>
            <a:endParaRPr sz="1000">
              <a:latin typeface="宋体"/>
              <a:cs typeface="宋体"/>
            </a:endParaRPr>
          </a:p>
          <a:p>
            <a:pPr algn="just" marL="361950" marR="55880">
              <a:lnSpc>
                <a:spcPct val="1486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英国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（约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40%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严重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日本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湾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香港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欧洲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家 </a:t>
            </a:r>
            <a:r>
              <a:rPr dirty="0" baseline="55555" sz="750" spc="-15">
                <a:solidFill>
                  <a:srgbClr val="3E3E3E"/>
                </a:solidFill>
                <a:latin typeface="等线"/>
                <a:cs typeface="等线"/>
              </a:rPr>
              <a:t>13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查研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4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1986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1989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24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普查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显示</a:t>
            </a:r>
            <a:r>
              <a:rPr dirty="0" baseline="55555" sz="750" spc="-37">
                <a:solidFill>
                  <a:srgbClr val="3E3E3E"/>
                </a:solidFill>
                <a:latin typeface="等线"/>
                <a:cs typeface="等线"/>
              </a:rPr>
              <a:t>14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2.73/10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HA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构成比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80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％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男性患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率高于女性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呈弥散分布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没有明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的地域聚集性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数据计算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我国血友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患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746125" indent="-384810">
              <a:lnSpc>
                <a:spcPct val="100000"/>
              </a:lnSpc>
              <a:buSzPct val="91666"/>
              <a:buAutoNum type="arabicPlain" startAt="2"/>
              <a:tabLst>
                <a:tab pos="746760" algn="l"/>
              </a:tabLst>
            </a:pP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发性肺动脉高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200" spc="-5" b="1">
                <a:solidFill>
                  <a:srgbClr val="3E3E3E"/>
                </a:solidFill>
                <a:latin typeface="Arial"/>
                <a:cs typeface="Arial"/>
              </a:rPr>
              <a:t>(idiopathic pulmonary arterial</a:t>
            </a:r>
            <a:r>
              <a:rPr dirty="0" sz="1200" spc="-10" b="1">
                <a:solidFill>
                  <a:srgbClr val="3E3E3E"/>
                </a:solidFill>
                <a:latin typeface="Arial"/>
                <a:cs typeface="Arial"/>
              </a:rPr>
              <a:t> hypertension</a:t>
            </a:r>
            <a:r>
              <a:rPr dirty="0" sz="1200" spc="-10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200" spc="-10" b="1">
                <a:solidFill>
                  <a:srgbClr val="3E3E3E"/>
                </a:solidFill>
                <a:latin typeface="Arial"/>
                <a:cs typeface="Arial"/>
              </a:rPr>
              <a:t>IPAH)</a:t>
            </a:r>
            <a:endParaRPr sz="1200">
              <a:latin typeface="Arial"/>
              <a:cs typeface="Arial"/>
            </a:endParaRPr>
          </a:p>
          <a:p>
            <a:pPr marL="361950" marR="62865">
              <a:lnSpc>
                <a:spcPct val="149000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见的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硬化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变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恶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IPAH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140" y="843470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4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9948" y="8523720"/>
            <a:ext cx="6394450" cy="1169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5"/>
              </a:spcBef>
              <a:buAutoNum type="arabicPlain" startAt="12"/>
              <a:tabLst>
                <a:tab pos="172720" algn="l"/>
              </a:tabLst>
            </a:pP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Brown </a:t>
            </a:r>
            <a:r>
              <a:rPr dirty="0" sz="800" spc="-105" b="1">
                <a:solidFill>
                  <a:srgbClr val="3E3E3E"/>
                </a:solidFill>
                <a:latin typeface="微软雅黑"/>
                <a:cs typeface="微软雅黑"/>
              </a:rPr>
              <a:t>K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Green </a:t>
            </a:r>
            <a:r>
              <a:rPr dirty="0" sz="800" spc="-85" b="1">
                <a:solidFill>
                  <a:srgbClr val="3E3E3E"/>
                </a:solidFill>
                <a:latin typeface="微软雅黑"/>
                <a:cs typeface="微软雅黑"/>
              </a:rPr>
              <a:t>G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The 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haemophilia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drug </a:t>
            </a:r>
            <a:r>
              <a:rPr dirty="0" sz="800" spc="-80" b="1">
                <a:solidFill>
                  <a:srgbClr val="3E3E3E"/>
                </a:solidFill>
                <a:latin typeface="微软雅黑"/>
                <a:cs typeface="微软雅黑"/>
              </a:rPr>
              <a:t>market[J].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Nature Reviews 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Drug Discovery,</a:t>
            </a:r>
            <a:r>
              <a:rPr dirty="0" sz="800" spc="-8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2018.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E3E3E"/>
              </a:buClr>
              <a:buFont typeface="΢"/>
              <a:buAutoNum type="arabicPlain" startAt="12"/>
            </a:pPr>
            <a:endParaRPr sz="650">
              <a:latin typeface="微软雅黑"/>
              <a:cs typeface="微软雅黑"/>
            </a:endParaRPr>
          </a:p>
          <a:p>
            <a:pPr marL="172720" indent="-160020">
              <a:lnSpc>
                <a:spcPct val="100000"/>
              </a:lnSpc>
              <a:buAutoNum type="arabicPlain" startAt="12"/>
              <a:tabLst>
                <a:tab pos="172720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丁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若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溪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张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蕾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et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al.</a:t>
            </a:r>
            <a:r>
              <a:rPr dirty="0" sz="800" spc="1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病流行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现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800" spc="-80" b="1">
                <a:solidFill>
                  <a:srgbClr val="3E3E3E"/>
                </a:solidFill>
                <a:latin typeface="微软雅黑"/>
                <a:cs typeface="微软雅黑"/>
              </a:rPr>
              <a:t>———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个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弱势人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口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的健康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危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机</a:t>
            </a:r>
            <a:r>
              <a:rPr dirty="0" sz="800" spc="-100" b="1">
                <a:solidFill>
                  <a:srgbClr val="3E3E3E"/>
                </a:solidFill>
                <a:latin typeface="微软雅黑"/>
                <a:cs typeface="微软雅黑"/>
              </a:rPr>
              <a:t>[J].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口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与发展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2018(1):72-84.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΢"/>
              <a:buAutoNum type="arabicPlain" startAt="12"/>
            </a:pPr>
            <a:endParaRPr sz="650">
              <a:latin typeface="微软雅黑"/>
              <a:cs typeface="微软雅黑"/>
            </a:endParaRPr>
          </a:p>
          <a:p>
            <a:pPr marL="172720" indent="-160020">
              <a:lnSpc>
                <a:spcPct val="100000"/>
              </a:lnSpc>
              <a:spcBef>
                <a:spcPts val="5"/>
              </a:spcBef>
              <a:buAutoNum type="arabicPlain" startAt="12"/>
              <a:tabLst>
                <a:tab pos="172720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邵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宗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鸿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天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楹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1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血友病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患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病率与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八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个地区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存率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调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查</a:t>
            </a:r>
            <a:r>
              <a:rPr dirty="0" sz="800" spc="-95" b="1">
                <a:solidFill>
                  <a:srgbClr val="3E3E3E"/>
                </a:solidFill>
                <a:latin typeface="微软雅黑"/>
                <a:cs typeface="微软雅黑"/>
              </a:rPr>
              <a:t>[J].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 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华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血液学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杂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志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1992(9):461-463.</a:t>
            </a:r>
            <a:endParaRPr sz="800">
              <a:latin typeface="微软雅黑"/>
              <a:cs typeface="微软雅黑"/>
            </a:endParaRPr>
          </a:p>
          <a:p>
            <a:pPr marL="12700" marR="5080">
              <a:lnSpc>
                <a:spcPct val="147500"/>
              </a:lnSpc>
              <a:spcBef>
                <a:spcPts val="790"/>
              </a:spcBef>
              <a:buAutoNum type="arabicPlain" startAt="12"/>
              <a:tabLst>
                <a:tab pos="195580" algn="l"/>
              </a:tabLst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Prins </a:t>
            </a:r>
            <a:r>
              <a:rPr dirty="0" sz="800" spc="-105" b="1">
                <a:solidFill>
                  <a:srgbClr val="3E3E3E"/>
                </a:solidFill>
                <a:latin typeface="微软雅黑"/>
                <a:cs typeface="微软雅黑"/>
              </a:rPr>
              <a:t>K </a:t>
            </a:r>
            <a:r>
              <a:rPr dirty="0" sz="800" spc="-175" b="1">
                <a:solidFill>
                  <a:srgbClr val="3E3E3E"/>
                </a:solidFill>
                <a:latin typeface="微软雅黑"/>
                <a:cs typeface="微软雅黑"/>
              </a:rPr>
              <a:t>W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Thenappan </a:t>
            </a:r>
            <a:r>
              <a:rPr dirty="0" sz="800" spc="-105" b="1">
                <a:solidFill>
                  <a:srgbClr val="3E3E3E"/>
                </a:solidFill>
                <a:latin typeface="微软雅黑"/>
                <a:cs typeface="微软雅黑"/>
              </a:rPr>
              <a:t>T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 </a:t>
            </a:r>
            <a:r>
              <a:rPr dirty="0" sz="800" spc="-125" b="1">
                <a:solidFill>
                  <a:srgbClr val="3E3E3E"/>
                </a:solidFill>
                <a:latin typeface="微软雅黑"/>
                <a:cs typeface="微软雅黑"/>
              </a:rPr>
              <a:t>WHO 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Group </a:t>
            </a:r>
            <a:r>
              <a:rPr dirty="0" sz="800" spc="-85" b="1">
                <a:solidFill>
                  <a:srgbClr val="3E3E3E"/>
                </a:solidFill>
                <a:latin typeface="微软雅黑"/>
                <a:cs typeface="微软雅黑"/>
              </a:rPr>
              <a:t>I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Pulmonary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Hypertension: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Epidemiology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and 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Pathophysiology[J].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Cardiology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Clinics,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2016,  34(3):363.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079" y="670577"/>
            <a:ext cx="6848475" cy="47802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62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4000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似，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特异性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活动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气短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痛</a:t>
            </a:r>
            <a:endParaRPr sz="1000">
              <a:latin typeface="宋体"/>
              <a:cs typeface="宋体"/>
            </a:endParaRPr>
          </a:p>
          <a:p>
            <a:pPr marL="4000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典型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1/5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00050" marR="95885">
              <a:lnSpc>
                <a:spcPct val="148700"/>
              </a:lnSpc>
              <a:spcBef>
                <a:spcPts val="78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龄约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36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baseline="55555" sz="750" spc="-97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spc="-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区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15/100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率 为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5.9/100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2.4/100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结果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2010-2013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特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0.5-0.9/100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4.4–6.0/100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IPAH</a:t>
            </a:r>
            <a:r>
              <a:rPr dirty="0" sz="1000" spc="2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5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2~3</a:t>
            </a:r>
            <a:r>
              <a:rPr dirty="0" sz="1000" spc="2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死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亡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194</a:t>
            </a:r>
            <a:r>
              <a:rPr dirty="0" sz="1000" spc="2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统计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2.8</a:t>
            </a:r>
            <a:r>
              <a:rPr dirty="0" sz="1000" spc="2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存率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68%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48%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6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34%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15/100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IPAH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5.9/100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算，我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8200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marL="400050">
              <a:lnSpc>
                <a:spcPct val="100000"/>
              </a:lnSpc>
            </a:pPr>
            <a:r>
              <a:rPr dirty="0" sz="1400" spc="-10" b="1">
                <a:solidFill>
                  <a:srgbClr val="EC7C30"/>
                </a:solidFill>
                <a:latin typeface="等线"/>
                <a:cs typeface="等线"/>
              </a:rPr>
              <a:t>2.1.2</a:t>
            </a:r>
            <a:r>
              <a:rPr dirty="0" sz="1400" spc="-10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400" spc="-2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市场容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量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预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测</a:t>
            </a:r>
            <a:endParaRPr sz="1400">
              <a:latin typeface="微软雅黑"/>
              <a:cs typeface="微软雅黑"/>
            </a:endParaRPr>
          </a:p>
          <a:p>
            <a:pPr marL="400050">
              <a:lnSpc>
                <a:spcPct val="100000"/>
              </a:lnSpc>
              <a:spcBef>
                <a:spcPts val="1639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血友病</a:t>
            </a:r>
            <a:r>
              <a:rPr dirty="0" sz="1200" spc="-120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罕见病大市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endParaRPr sz="1200">
              <a:latin typeface="微软雅黑"/>
              <a:cs typeface="微软雅黑"/>
            </a:endParaRPr>
          </a:p>
          <a:p>
            <a:pPr marL="400050" marR="30480">
              <a:lnSpc>
                <a:spcPct val="148600"/>
              </a:lnSpc>
              <a:spcBef>
                <a:spcPts val="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Medgadget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披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露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9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98.75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4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14">
                <a:solidFill>
                  <a:srgbClr val="3E3E3E"/>
                </a:solidFill>
                <a:latin typeface="等线"/>
                <a:cs typeface="等线"/>
              </a:rPr>
              <a:t>85%</a:t>
            </a:r>
            <a:r>
              <a:rPr dirty="0" sz="1000" spc="-11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83.94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04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-1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5">
                <a:solidFill>
                  <a:srgbClr val="3E3E3E"/>
                </a:solidFill>
                <a:latin typeface="等线"/>
                <a:cs typeface="等线"/>
              </a:rPr>
              <a:t>15%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着未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途径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断上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4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2025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158.3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Shire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Novo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Nordisk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Pfizer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Bayer</a:t>
            </a:r>
            <a:r>
              <a:rPr dirty="0" sz="1000" spc="-3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Sanofi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Roche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Ltd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Grifols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SA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Bioverativ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Inc.</a:t>
            </a:r>
            <a:r>
              <a:rPr dirty="0" sz="1000" spc="-3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Octapharma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Aptevo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Therapeutics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CSL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Behring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Hoffmann-La  Roche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Ltd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Shire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披露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Shire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包含子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Baxalta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Novo Nordisk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Pfizer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Bayer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Sanofi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CSL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38%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11%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11%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11%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291715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友病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况及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预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测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2620" y="5577840"/>
            <a:ext cx="3712906" cy="2256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7699" y="8001000"/>
            <a:ext cx="215646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Medgadget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发证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券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究中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" y="8253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9948" y="8342376"/>
            <a:ext cx="6399530" cy="1071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5"/>
              </a:spcBef>
              <a:buAutoNum type="arabicPlain" startAt="16"/>
              <a:tabLst>
                <a:tab pos="172720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卫生健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康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委办公厅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《罕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见病诊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指南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（2019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版）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》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endParaRPr sz="800">
              <a:latin typeface="微软雅黑"/>
              <a:cs typeface="微软雅黑"/>
            </a:endParaRPr>
          </a:p>
          <a:p>
            <a:pPr marL="12700" marR="6350">
              <a:lnSpc>
                <a:spcPct val="148800"/>
              </a:lnSpc>
              <a:spcBef>
                <a:spcPts val="780"/>
              </a:spcBef>
              <a:buAutoNum type="arabicPlain" startAt="16"/>
              <a:tabLst>
                <a:tab pos="180340" algn="l"/>
              </a:tabLst>
            </a:pP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Humbert </a:t>
            </a:r>
            <a:r>
              <a:rPr dirty="0" sz="800" spc="-195" b="1">
                <a:solidFill>
                  <a:srgbClr val="3E3E3E"/>
                </a:solidFill>
                <a:latin typeface="微软雅黑"/>
                <a:cs typeface="微软雅黑"/>
              </a:rPr>
              <a:t>M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Sitbon </a:t>
            </a:r>
            <a:r>
              <a:rPr dirty="0" sz="800" spc="-75" b="1">
                <a:solidFill>
                  <a:srgbClr val="3E3E3E"/>
                </a:solidFill>
                <a:latin typeface="微软雅黑"/>
                <a:cs typeface="微软雅黑"/>
              </a:rPr>
              <a:t>O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Chaouat </a:t>
            </a:r>
            <a:r>
              <a:rPr dirty="0" sz="800" spc="-114" b="1">
                <a:solidFill>
                  <a:srgbClr val="3E3E3E"/>
                </a:solidFill>
                <a:latin typeface="微软雅黑"/>
                <a:cs typeface="微软雅黑"/>
              </a:rPr>
              <a:t>A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et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al.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Pulmonary Arterial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Hypertension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in France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Results 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from 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a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National </a:t>
            </a:r>
            <a:r>
              <a:rPr dirty="0" sz="800" spc="-75" b="1">
                <a:solidFill>
                  <a:srgbClr val="3E3E3E"/>
                </a:solidFill>
                <a:latin typeface="微软雅黑"/>
                <a:cs typeface="微软雅黑"/>
              </a:rPr>
              <a:t>Registry[J]. </a:t>
            </a:r>
            <a:r>
              <a:rPr dirty="0" sz="800" spc="-95" b="1">
                <a:solidFill>
                  <a:srgbClr val="3E3E3E"/>
                </a:solidFill>
                <a:latin typeface="微软雅黑"/>
                <a:cs typeface="微软雅黑"/>
              </a:rPr>
              <a:t>Am </a:t>
            </a:r>
            <a:r>
              <a:rPr dirty="0" sz="800" spc="-204" b="1">
                <a:solidFill>
                  <a:srgbClr val="3E3E3E"/>
                </a:solidFill>
                <a:latin typeface="微软雅黑"/>
                <a:cs typeface="微软雅黑"/>
              </a:rPr>
              <a:t>J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Respir 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Crit 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Care 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Med,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2006,</a:t>
            </a:r>
            <a:r>
              <a:rPr dirty="0" sz="800" spc="-9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173(9):1023-1030.</a:t>
            </a:r>
            <a:endParaRPr sz="800">
              <a:latin typeface="微软雅黑"/>
              <a:cs typeface="微软雅黑"/>
            </a:endParaRPr>
          </a:p>
          <a:p>
            <a:pPr marL="12700" marR="5080">
              <a:lnSpc>
                <a:spcPct val="148800"/>
              </a:lnSpc>
              <a:spcBef>
                <a:spcPts val="775"/>
              </a:spcBef>
              <a:buAutoNum type="arabicPlain" startAt="16"/>
              <a:tabLst>
                <a:tab pos="189865" algn="l"/>
              </a:tabLst>
            </a:pP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Li 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L, </a:t>
            </a:r>
            <a:r>
              <a:rPr dirty="0" sz="800" spc="-100" b="1">
                <a:solidFill>
                  <a:srgbClr val="3E3E3E"/>
                </a:solidFill>
                <a:latin typeface="微软雅黑"/>
                <a:cs typeface="微软雅黑"/>
              </a:rPr>
              <a:t>Jick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S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Breitenstein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S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et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al.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Pulmonary 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arterial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hypertension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in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the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USA: 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an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epidemiological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study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in 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a 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large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insured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pediatric  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population[J].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Pulmonary Circulation, </a:t>
            </a:r>
            <a:r>
              <a:rPr dirty="0" sz="800" spc="-75" b="1">
                <a:solidFill>
                  <a:srgbClr val="3E3E3E"/>
                </a:solidFill>
                <a:latin typeface="微软雅黑"/>
                <a:cs typeface="微软雅黑"/>
              </a:rPr>
              <a:t>2017,</a:t>
            </a:r>
            <a:r>
              <a:rPr dirty="0" sz="800" spc="-9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7(1):126-136.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948" y="9539687"/>
            <a:ext cx="3333115" cy="1676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19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郭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英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华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</a:t>
            </a:r>
            <a:r>
              <a:rPr dirty="0" sz="800" spc="1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何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1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性肺动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[C]//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北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京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协和呼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吸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病学峰会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2008.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4855845" cy="316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418715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友病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竞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争格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局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2932" y="1114044"/>
            <a:ext cx="3512793" cy="23408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9148" y="3637788"/>
            <a:ext cx="6468110" cy="1244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096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Shire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发证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券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究中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endParaRPr sz="800">
              <a:latin typeface="宋体"/>
              <a:cs typeface="宋体"/>
            </a:endParaRPr>
          </a:p>
          <a:p>
            <a:pPr algn="just" marL="63500" marR="55880">
              <a:lnSpc>
                <a:spcPct val="1485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Decision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Resources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Group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baseline="55555" sz="750" spc="-22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替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99.9%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以上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测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里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凝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algn="ctr" marL="24828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法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和预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计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2027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份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3588" y="5073282"/>
            <a:ext cx="3134033" cy="17006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1848" y="6925056"/>
            <a:ext cx="6504940" cy="1605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04139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Decision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Resources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Group</a:t>
            </a:r>
            <a:endParaRPr sz="800">
              <a:latin typeface="等线"/>
              <a:cs typeface="等线"/>
            </a:endParaRPr>
          </a:p>
          <a:p>
            <a:pPr marL="50800" marR="97155">
              <a:lnSpc>
                <a:spcPct val="148700"/>
              </a:lnSpc>
              <a:spcBef>
                <a:spcPts val="765"/>
              </a:spcBef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欧洲五国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法国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德国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意大利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西班牙和英国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加上美国的销售数据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Emicizumab,</a:t>
            </a:r>
            <a:r>
              <a:rPr dirty="0" sz="800" spc="204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是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800" spc="-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年非凝血因子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非基因治疗药物</a:t>
            </a:r>
            <a:r>
              <a:rPr dirty="0" sz="800" spc="-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800" spc="-3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年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销售额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占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比非常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小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  <a:p>
            <a:pPr marL="50800" marR="43180">
              <a:lnSpc>
                <a:spcPct val="148300"/>
              </a:lnSpc>
              <a:spcBef>
                <a:spcPts val="73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防治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括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Malmo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Utrecht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10IU/kg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防性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均费用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  为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14.04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9.88~18.2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万）</a:t>
            </a:r>
            <a:r>
              <a:rPr dirty="0" baseline="55555" sz="750" spc="-15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55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2140" y="913066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9948" y="9220200"/>
            <a:ext cx="425196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5" b="1">
                <a:latin typeface="微软雅黑"/>
                <a:cs typeface="微软雅黑"/>
              </a:rPr>
              <a:t>20 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Brown </a:t>
            </a:r>
            <a:r>
              <a:rPr dirty="0" sz="800" spc="-105" b="1">
                <a:solidFill>
                  <a:srgbClr val="3E3E3E"/>
                </a:solidFill>
                <a:latin typeface="微软雅黑"/>
                <a:cs typeface="微软雅黑"/>
              </a:rPr>
              <a:t>K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,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Green </a:t>
            </a:r>
            <a:r>
              <a:rPr dirty="0" sz="800" spc="-85" b="1">
                <a:solidFill>
                  <a:srgbClr val="3E3E3E"/>
                </a:solidFill>
                <a:latin typeface="微软雅黑"/>
                <a:cs typeface="微软雅黑"/>
              </a:rPr>
              <a:t>G 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The 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haemophilia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drug </a:t>
            </a:r>
            <a:r>
              <a:rPr dirty="0" sz="800" spc="-80" b="1">
                <a:solidFill>
                  <a:srgbClr val="3E3E3E"/>
                </a:solidFill>
                <a:latin typeface="微软雅黑"/>
                <a:cs typeface="微软雅黑"/>
              </a:rPr>
              <a:t>market[J].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Nature Reviews 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Drug Discovery,</a:t>
            </a:r>
            <a:r>
              <a:rPr dirty="0" sz="800" spc="-9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2018.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948" y="9502171"/>
            <a:ext cx="2884805" cy="19939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21</a:t>
            </a:r>
            <a:r>
              <a:rPr dirty="0" sz="800" spc="114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广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证券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药前沿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究系列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之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血友病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专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题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：罕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大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779" y="670577"/>
            <a:ext cx="6854825" cy="189483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3500">
              <a:lnSpc>
                <a:spcPts val="123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87350">
              <a:lnSpc>
                <a:spcPts val="141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特发性肺动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200" spc="-120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市场预期增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缓</a:t>
            </a:r>
            <a:r>
              <a:rPr dirty="0" sz="1200" spc="-15" b="1">
                <a:solidFill>
                  <a:srgbClr val="3E3E3E"/>
                </a:solidFill>
                <a:latin typeface="微软雅黑"/>
                <a:cs typeface="微软雅黑"/>
              </a:rPr>
              <a:t>慢</a:t>
            </a:r>
            <a:r>
              <a:rPr dirty="0" baseline="55555" sz="900" spc="-82" b="1">
                <a:solidFill>
                  <a:srgbClr val="3E3E3E"/>
                </a:solidFill>
                <a:latin typeface="Microsoft JhengHei"/>
                <a:cs typeface="Microsoft JhengHei"/>
              </a:rPr>
              <a:t>22</a:t>
            </a:r>
            <a:endParaRPr baseline="55555" sz="900">
              <a:latin typeface="Microsoft JhengHei"/>
              <a:cs typeface="Microsoft JhengHei"/>
            </a:endParaRPr>
          </a:p>
          <a:p>
            <a:pPr marL="387350" marR="55880">
              <a:lnSpc>
                <a:spcPct val="148300"/>
              </a:lnSpc>
              <a:spcBef>
                <a:spcPts val="10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GlobalData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，在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时，肺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七大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欧洲五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德国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英国</a:t>
            </a:r>
            <a:r>
              <a:rPr dirty="0" sz="1000" spc="-40">
                <a:solidFill>
                  <a:srgbClr val="3E3E3E"/>
                </a:solidFill>
                <a:latin typeface="宋体"/>
                <a:cs typeface="宋体"/>
              </a:rPr>
              <a:t>））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37.9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GlobalData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47.2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,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CAGR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2.2%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39.2%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粗略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2016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14.9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2026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18.6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37668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13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动脉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2016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和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2026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况及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未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预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期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微软雅黑"/>
              <a:cs typeface="微软雅黑"/>
            </a:endParaRPr>
          </a:p>
          <a:p>
            <a:pPr algn="r" marR="125095">
              <a:lnSpc>
                <a:spcPct val="100000"/>
              </a:lnSpc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位：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endParaRPr sz="8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087" y="2666047"/>
            <a:ext cx="2854575" cy="18719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948" y="4663440"/>
            <a:ext cx="6364605" cy="1244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GlobalData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、艾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美达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蛋壳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8500"/>
              </a:lnSpc>
              <a:spcBef>
                <a:spcPts val="71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欧洲五国将是这三个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区增长最快的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年复合增长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5.4%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日本分别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1.2%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1.0%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2026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67%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洲五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28%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归因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地 区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algn="ctr" marL="249554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14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发性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预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计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2026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区市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份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2831" y="6015672"/>
            <a:ext cx="4586083" cy="2781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34203" y="8903208"/>
            <a:ext cx="202946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GlobalData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、艾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美达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蛋壳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2140" y="94564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9948" y="9546336"/>
            <a:ext cx="2037714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22</a:t>
            </a:r>
            <a:r>
              <a:rPr dirty="0" sz="800" spc="10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波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安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生坦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利奥西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呱、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马昔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腾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7384" y="9821144"/>
            <a:ext cx="146685" cy="14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 sz="900" spc="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900">
                <a:solidFill>
                  <a:srgbClr val="3E3E3E"/>
                </a:solidFill>
                <a:latin typeface="等线"/>
                <a:cs typeface="等线"/>
              </a:rPr>
              <a:t>8</a:t>
            </a:r>
            <a:endParaRPr sz="9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79" y="670577"/>
            <a:ext cx="6735445" cy="768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619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赖进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拮抗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endParaRPr sz="1000">
              <a:latin typeface="宋体"/>
              <a:cs typeface="宋体"/>
            </a:endParaRPr>
          </a:p>
          <a:p>
            <a:pPr marL="361950" marR="30480">
              <a:lnSpc>
                <a:spcPts val="1789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IP</a:t>
            </a:r>
            <a:r>
              <a:rPr dirty="0" sz="1000" spc="2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激动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23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4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40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1606550"/>
            <a:ext cx="311594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0">
                <a:solidFill>
                  <a:srgbClr val="EC7C30"/>
                </a:solidFill>
                <a:latin typeface="等线 Light"/>
                <a:cs typeface="等线 Light"/>
              </a:rPr>
              <a:t>2.2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“常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上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及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在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研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产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948" y="2127504"/>
            <a:ext cx="6424295" cy="2492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2.2.1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国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外</a:t>
            </a:r>
            <a:r>
              <a:rPr dirty="0" sz="1400" spc="295" b="1">
                <a:solidFill>
                  <a:srgbClr val="EC7C30"/>
                </a:solidFill>
                <a:latin typeface="微软雅黑"/>
                <a:cs typeface="微软雅黑"/>
              </a:rPr>
              <a:t> </a:t>
            </a:r>
            <a:r>
              <a:rPr dirty="0" sz="1400" spc="-5" b="1">
                <a:solidFill>
                  <a:srgbClr val="EC7C30"/>
                </a:solidFill>
                <a:latin typeface="等线"/>
                <a:cs typeface="等线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400" spc="-5" b="1">
                <a:solidFill>
                  <a:srgbClr val="EC7C30"/>
                </a:solidFill>
                <a:latin typeface="等线"/>
                <a:cs typeface="等线"/>
              </a:rPr>
              <a:t>”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上市及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在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研品种情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况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血友病上市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在研品种情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子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替代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法是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场上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的绝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对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流</a:t>
            </a:r>
            <a:endParaRPr sz="1000">
              <a:latin typeface="微软雅黑"/>
              <a:cs typeface="微软雅黑"/>
            </a:endParaRPr>
          </a:p>
          <a:p>
            <a:pPr marL="12700" marR="5080">
              <a:lnSpc>
                <a:spcPct val="148800"/>
              </a:lnSpc>
              <a:spcBef>
                <a:spcPts val="78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凝血因子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代疗法是目前治疗和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防血友病出血的主要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效方法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因子现已经过三个阶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产品的发展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(1)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毒的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广泛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；（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子阶段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再受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的提高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然面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着免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原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难以避免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分血友病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者体内产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抑制物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；（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长效重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凝血因子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通过缓释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修饰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合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延长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半衰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188595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的主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7463" y="4747260"/>
          <a:ext cx="6489065" cy="444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960"/>
                <a:gridCol w="1406525"/>
                <a:gridCol w="1407160"/>
                <a:gridCol w="1249045"/>
                <a:gridCol w="1457960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产品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公司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产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Alphanate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80">
                          <a:latin typeface="宋体"/>
                          <a:cs typeface="宋体"/>
                        </a:rPr>
                        <a:t>Grifols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Hemofil</a:t>
                      </a:r>
                      <a:r>
                        <a:rPr dirty="0" sz="800" spc="-22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229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M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35">
                          <a:latin typeface="宋体"/>
                          <a:cs typeface="宋体"/>
                        </a:rPr>
                        <a:t>Shire/Baxalta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4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Mononine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CSL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AlphaNine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-80">
                          <a:latin typeface="宋体"/>
                          <a:cs typeface="宋体"/>
                        </a:rPr>
                        <a:t>Grifols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Feiba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40">
                          <a:latin typeface="宋体"/>
                          <a:cs typeface="宋体"/>
                        </a:rPr>
                        <a:t>Shire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65">
                          <a:latin typeface="宋体"/>
                          <a:cs typeface="宋体"/>
                        </a:rPr>
                        <a:t>FVIIa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凝血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Advate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35">
                          <a:latin typeface="宋体"/>
                          <a:cs typeface="宋体"/>
                        </a:rPr>
                        <a:t>Shire/Baxalta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3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Kogenate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Bayer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-5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Kovaltry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Bayer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Xyntha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-75">
                          <a:latin typeface="宋体"/>
                          <a:cs typeface="宋体"/>
                        </a:rPr>
                        <a:t>Pfizer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4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Rixubix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30">
                          <a:latin typeface="宋体"/>
                          <a:cs typeface="宋体"/>
                        </a:rPr>
                        <a:t>Baxter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Healthcare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15">
                          <a:latin typeface="宋体"/>
                          <a:cs typeface="宋体"/>
                        </a:rPr>
                        <a:t>Corp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BeneFIX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75">
                          <a:latin typeface="宋体"/>
                          <a:cs typeface="宋体"/>
                        </a:rPr>
                        <a:t>Pfizer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NovoEight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Novo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Nordisk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4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NovoSeven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Novo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Nordisk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70">
                          <a:latin typeface="宋体"/>
                          <a:cs typeface="宋体"/>
                        </a:rPr>
                        <a:t>FVIIa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Obizur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30">
                          <a:latin typeface="宋体"/>
                          <a:cs typeface="宋体"/>
                        </a:rPr>
                        <a:t>Baxter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5">
                          <a:latin typeface="宋体"/>
                          <a:cs typeface="宋体"/>
                        </a:rPr>
                        <a:t>FVIII（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猪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序列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2140" y="94564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9948" y="9546336"/>
            <a:ext cx="201295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23</a:t>
            </a:r>
            <a:r>
              <a:rPr dirty="0" sz="800" spc="1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波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安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生坦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利奥西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呱、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马昔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腾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7463" y="788670"/>
          <a:ext cx="6489065" cy="294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960"/>
                <a:gridCol w="1406525"/>
                <a:gridCol w="1407160"/>
                <a:gridCol w="1249045"/>
                <a:gridCol w="1457960"/>
              </a:tblGrid>
              <a:tr h="292734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Adynovate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35">
                          <a:latin typeface="宋体"/>
                          <a:cs typeface="宋体"/>
                        </a:rPr>
                        <a:t>Shire/Baxalta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PEG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2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Esperoct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Novo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Nordisk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PEG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17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Jivi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Bayer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PEG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Eloctate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40">
                          <a:latin typeface="宋体"/>
                          <a:cs typeface="宋体"/>
                        </a:rPr>
                        <a:t>Sanofi/Bioverative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20">
                          <a:latin typeface="宋体"/>
                          <a:cs typeface="宋体"/>
                        </a:rPr>
                        <a:t>Fc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18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-6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Afstyla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CSL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25">
                          <a:latin typeface="宋体"/>
                          <a:cs typeface="宋体"/>
                        </a:rPr>
                        <a:t>FVIII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7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Alprolix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5">
                          <a:latin typeface="宋体"/>
                          <a:cs typeface="宋体"/>
                        </a:rPr>
                        <a:t>Bioverativ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/Sanofi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Genzyme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20">
                          <a:latin typeface="宋体"/>
                          <a:cs typeface="宋体"/>
                        </a:rPr>
                        <a:t>Fc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Idelvion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CSL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白融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6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Refixia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Novo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Nordisk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60">
                          <a:latin typeface="宋体"/>
                          <a:cs typeface="宋体"/>
                        </a:rPr>
                        <a:t>PEG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 spc="-2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Hemlibra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40">
                          <a:latin typeface="宋体"/>
                          <a:cs typeface="宋体"/>
                        </a:rPr>
                        <a:t>Roche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异性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体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6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Ddavp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45">
                          <a:latin typeface="宋体"/>
                          <a:cs typeface="宋体"/>
                        </a:rPr>
                        <a:t>Ferring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40">
                          <a:latin typeface="宋体"/>
                          <a:cs typeface="宋体"/>
                        </a:rPr>
                        <a:t>Fharms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尿激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的人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3744468"/>
            <a:ext cx="6431915" cy="3027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04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AdisInsight</a:t>
            </a:r>
            <a:endParaRPr sz="800">
              <a:latin typeface="等线"/>
              <a:cs typeface="等线"/>
            </a:endParaRPr>
          </a:p>
          <a:p>
            <a:pPr marL="12700" marR="5080">
              <a:lnSpc>
                <a:spcPct val="1486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Hemlibra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Emicizumab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美赛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单抗是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人源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双特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隆抗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Hemlibra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是第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款获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病疗法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款治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疗法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Hemlibra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物的成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Hemlibra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含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FVIII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幅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了适用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Hemlibra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患者范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括新生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Hemlibra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不但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能更有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地降低出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风险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且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活性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潜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现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解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决现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痛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点</a:t>
            </a:r>
            <a:endParaRPr sz="1000">
              <a:latin typeface="微软雅黑"/>
              <a:cs typeface="微软雅黑"/>
            </a:endParaRPr>
          </a:p>
          <a:p>
            <a:pPr algn="just" marL="12700" marR="7493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涌出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anti-TFPI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疗法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siRNA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后期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追逐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幅提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标准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algn="ctr" marL="18097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分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4304" y="6900545"/>
          <a:ext cx="6257925" cy="290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/>
                <a:gridCol w="803910"/>
                <a:gridCol w="1115060"/>
                <a:gridCol w="1394460"/>
                <a:gridCol w="1539875"/>
                <a:gridCol w="932814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发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治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疗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人群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临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床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阶段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1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150">
                          <a:latin typeface="宋体"/>
                          <a:cs typeface="宋体"/>
                        </a:rPr>
                        <a:t>BMN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35">
                          <a:latin typeface="宋体"/>
                          <a:cs typeface="宋体"/>
                        </a:rPr>
                        <a:t>270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BioMarin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Gene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therapy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215">
                          <a:latin typeface="宋体"/>
                          <a:cs typeface="宋体"/>
                        </a:rPr>
                        <a:t>III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2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PF-06741086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75">
                          <a:latin typeface="宋体"/>
                          <a:cs typeface="宋体"/>
                        </a:rPr>
                        <a:t>Pfizer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5">
                          <a:latin typeface="宋体"/>
                          <a:cs typeface="宋体"/>
                        </a:rPr>
                        <a:t>Anti-TFPI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antibody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-3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215">
                          <a:latin typeface="宋体"/>
                          <a:cs typeface="宋体"/>
                        </a:rPr>
                        <a:t>III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3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40">
                          <a:latin typeface="宋体"/>
                          <a:cs typeface="宋体"/>
                        </a:rPr>
                        <a:t>Concizumab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Novo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Nordisk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-55">
                          <a:latin typeface="宋体"/>
                          <a:cs typeface="宋体"/>
                        </a:rPr>
                        <a:t>Anti-TFPI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antibody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-16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4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内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产生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-215">
                          <a:latin typeface="宋体"/>
                          <a:cs typeface="宋体"/>
                        </a:rPr>
                        <a:t>III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529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4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800" spc="-65">
                          <a:latin typeface="宋体"/>
                          <a:cs typeface="宋体"/>
                        </a:rPr>
                        <a:t>Fitusiran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Alnylam/Sanofi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800" spc="-114">
                          <a:latin typeface="宋体"/>
                          <a:cs typeface="宋体"/>
                        </a:rPr>
                        <a:t>ATIII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20">
                          <a:latin typeface="宋体"/>
                          <a:cs typeface="宋体"/>
                        </a:rPr>
                        <a:t>RNAi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marR="60960" indent="-143510">
                        <a:lnSpc>
                          <a:spcPct val="147500"/>
                        </a:lnSpc>
                        <a:spcBef>
                          <a:spcPts val="1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友病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-17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4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内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产生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215">
                          <a:latin typeface="宋体"/>
                          <a:cs typeface="宋体"/>
                        </a:rPr>
                        <a:t>III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5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45">
                          <a:latin typeface="宋体"/>
                          <a:cs typeface="宋体"/>
                        </a:rPr>
                        <a:t>AMT-061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uniQure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Gene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therapy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215">
                          <a:latin typeface="宋体"/>
                          <a:cs typeface="宋体"/>
                        </a:rPr>
                        <a:t>III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6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SB-525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Sangamo/Pfizer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Gene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therapy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-170">
                          <a:latin typeface="宋体"/>
                          <a:cs typeface="宋体"/>
                        </a:rPr>
                        <a:t>I/II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床完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成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7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7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800" spc="-25">
                          <a:latin typeface="宋体"/>
                          <a:cs typeface="宋体"/>
                        </a:rPr>
                        <a:t>SB-FIX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800" spc="95">
                          <a:latin typeface="宋体"/>
                          <a:cs typeface="宋体"/>
                        </a:rPr>
                        <a:t>Sangamo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Gene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therapy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800" spc="-170">
                          <a:latin typeface="宋体"/>
                          <a:cs typeface="宋体"/>
                        </a:rPr>
                        <a:t>I/II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4304" y="788670"/>
          <a:ext cx="6257925" cy="1280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/>
                <a:gridCol w="803910"/>
                <a:gridCol w="1115060"/>
                <a:gridCol w="1394460"/>
                <a:gridCol w="1539875"/>
                <a:gridCol w="932814"/>
              </a:tblGrid>
              <a:tr h="389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15">
                          <a:latin typeface="宋体"/>
                          <a:cs typeface="宋体"/>
                        </a:rPr>
                        <a:t>(gene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editing)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8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SPK-8011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Spark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Gene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therapy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170">
                          <a:latin typeface="宋体"/>
                          <a:cs typeface="宋体"/>
                        </a:rPr>
                        <a:t>I/II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9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SPK-9001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40">
                          <a:latin typeface="宋体"/>
                          <a:cs typeface="宋体"/>
                        </a:rPr>
                        <a:t>Spark/Pfizer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Gene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therapy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170">
                          <a:latin typeface="宋体"/>
                          <a:cs typeface="宋体"/>
                        </a:rPr>
                        <a:t>I/II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40">
                          <a:latin typeface="宋体"/>
                          <a:cs typeface="宋体"/>
                        </a:rPr>
                        <a:t>10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BAX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35">
                          <a:latin typeface="宋体"/>
                          <a:cs typeface="宋体"/>
                        </a:rPr>
                        <a:t>888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-25">
                          <a:latin typeface="宋体"/>
                          <a:cs typeface="宋体"/>
                        </a:rPr>
                        <a:t>Baxalta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65">
                          <a:latin typeface="宋体"/>
                          <a:cs typeface="宋体"/>
                        </a:rPr>
                        <a:t>Gene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therapy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85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-170">
                          <a:latin typeface="宋体"/>
                          <a:cs typeface="宋体"/>
                        </a:rPr>
                        <a:t>I/II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462020" y="2081784"/>
            <a:ext cx="3519804" cy="709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ATIII, antithrombin</a:t>
            </a:r>
            <a:r>
              <a:rPr dirty="0" sz="8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III;</a:t>
            </a:r>
            <a:r>
              <a:rPr dirty="0" sz="8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TFPI, tissue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factor</a:t>
            </a:r>
            <a:r>
              <a:rPr dirty="0" sz="8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pathway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inhibitor</a:t>
            </a:r>
            <a:endParaRPr sz="800">
              <a:latin typeface="等线"/>
              <a:cs typeface="等线"/>
            </a:endParaRPr>
          </a:p>
          <a:p>
            <a:pPr>
              <a:lnSpc>
                <a:spcPts val="1200"/>
              </a:lnSpc>
              <a:spcBef>
                <a:spcPts val="45"/>
              </a:spcBef>
            </a:pPr>
            <a:endParaRPr sz="1200">
              <a:latin typeface="等线"/>
              <a:cs typeface="等线"/>
            </a:endParaRPr>
          </a:p>
          <a:p>
            <a:pPr algn="r" marR="6350">
              <a:lnSpc>
                <a:spcPct val="100000"/>
              </a:lnSpc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Nature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Reviews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Drug</a:t>
            </a:r>
            <a:r>
              <a:rPr dirty="0" sz="8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Discovery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AdisInsight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ClinicalTrials.gov.</a:t>
            </a:r>
            <a:endParaRPr sz="800">
              <a:latin typeface="等线"/>
              <a:cs typeface="等线"/>
            </a:endParaRPr>
          </a:p>
          <a:p>
            <a:pPr>
              <a:lnSpc>
                <a:spcPts val="1250"/>
              </a:lnSpc>
            </a:pPr>
            <a:endParaRPr sz="1250">
              <a:latin typeface="等线"/>
              <a:cs typeface="等线"/>
            </a:endParaRPr>
          </a:p>
          <a:p>
            <a:pPr marL="2121535">
              <a:lnSpc>
                <a:spcPct val="100000"/>
              </a:lnSpc>
            </a:pP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至时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8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8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8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8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800" spc="-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148" y="2930906"/>
            <a:ext cx="6510020" cy="5174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indent="-2667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329565" algn="l"/>
                <a:tab pos="330200" algn="l"/>
              </a:tabLst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法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E3E3E"/>
              </a:buClr>
              <a:buFont typeface="Wingdings"/>
              <a:buChar char=""/>
            </a:pPr>
            <a:endParaRPr sz="70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恢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FVIII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FIX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血事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BioMarin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BMN270</a:t>
            </a:r>
            <a:endParaRPr sz="1000">
              <a:latin typeface="等线"/>
              <a:cs typeface="等线"/>
            </a:endParaRPr>
          </a:p>
          <a:p>
            <a:pPr marL="63500" marR="30480">
              <a:lnSpc>
                <a:spcPct val="1485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Valoctocogene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roxaparvovec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III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载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毒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95">
                <a:solidFill>
                  <a:srgbClr val="3E3E3E"/>
                </a:solidFill>
                <a:latin typeface="等线"/>
                <a:cs typeface="等线"/>
              </a:rPr>
              <a:t>AAV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））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缺失因子的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因递送至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细胞核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病基因疗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BMN270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突破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Sangamo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公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磷酸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介导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辑技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SB-FIX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I/II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它自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FVIII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FIX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330200" indent="-266700">
              <a:lnSpc>
                <a:spcPct val="100000"/>
              </a:lnSpc>
              <a:buFont typeface="Wingdings"/>
              <a:buChar char=""/>
              <a:tabLst>
                <a:tab pos="329565" algn="l"/>
                <a:tab pos="330200" algn="l"/>
              </a:tabLst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非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子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非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endParaRPr sz="1000">
              <a:latin typeface="微软雅黑"/>
              <a:cs typeface="微软雅黑"/>
            </a:endParaRPr>
          </a:p>
          <a:p>
            <a:pPr algn="just" marL="63500" marR="90805">
              <a:lnSpc>
                <a:spcPct val="148500"/>
              </a:lnSpc>
              <a:spcBef>
                <a:spcPts val="78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Fitusiran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Alnylam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Sanofi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针对内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性抗凝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(ATIII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siRNA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ATIII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生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fitusiran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结能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Fitusiran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Hemlibra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Fitusiran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它可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63500" marR="8509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此外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径抑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TFPI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考虑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生成的问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诺德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Concizumab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PF-06741086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特发性肺动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高压上市及在研品种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20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动脉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的长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之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路</a:t>
            </a:r>
            <a:endParaRPr sz="1000">
              <a:latin typeface="微软雅黑"/>
              <a:cs typeface="微软雅黑"/>
            </a:endParaRPr>
          </a:p>
          <a:p>
            <a:pPr algn="just" marL="63500" marR="101600">
              <a:lnSpc>
                <a:spcPct val="1487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拮抗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溶性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苷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激动剂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1995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史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志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向治疗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代的来临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同类药物也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继上市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程碑式改变了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动脉高压患者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预后差的问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24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后内皮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素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拮抗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229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algn="ctr" marL="205104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8444" y="8233410"/>
          <a:ext cx="604964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1080135"/>
                <a:gridCol w="900430"/>
                <a:gridCol w="1440180"/>
                <a:gridCol w="1350010"/>
                <a:gridCol w="810260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英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类别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获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批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Epoprostenol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1995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Beraprost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Toray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Industries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20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1999</a:t>
                      </a:r>
                      <a:r>
                        <a:rPr dirty="0" sz="80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7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日本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2140" y="94564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9948" y="9546336"/>
            <a:ext cx="358457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24</a:t>
            </a:r>
            <a:r>
              <a:rPr dirty="0" sz="800" spc="17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荆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志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成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.</a:t>
            </a:r>
            <a:r>
              <a:rPr dirty="0" sz="800" spc="17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攻克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“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脉高压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”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征之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路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[J].</a:t>
            </a:r>
            <a:r>
              <a:rPr dirty="0" sz="800" spc="17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论坛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8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2011, 52(9):628-630.</a:t>
            </a:r>
            <a:endParaRPr sz="800">
              <a:latin typeface="等线"/>
              <a:cs typeface="等线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8444" y="788670"/>
          <a:ext cx="6049645" cy="3942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1080135"/>
                <a:gridCol w="900430"/>
                <a:gridCol w="1440180"/>
                <a:gridCol w="1350010"/>
                <a:gridCol w="810260"/>
              </a:tblGrid>
              <a:tr h="292734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Bosentan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拮抗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2001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Treprostinil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Therapeutics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2002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Iloprost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前列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2004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755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Sildenafil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非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：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Revatio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二酯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Pfizer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2005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Ambrisentan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04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68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拮抗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68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Gilead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Sciences/GlaxoSmithKline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2007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754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Tadalafil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非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（商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品名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：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Adcirca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二酯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Eli Lilly &amp;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Co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2009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Riociguat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呱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Bayer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2013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Macitentan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腾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拮抗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2013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Selexipag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格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IP</a:t>
                      </a:r>
                      <a:r>
                        <a:rPr dirty="0" sz="8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受体</a:t>
                      </a:r>
                      <a:r>
                        <a:rPr dirty="0" sz="800" spc="-9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动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869940" y="4742688"/>
            <a:ext cx="109537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PMDA</a:t>
            </a:r>
            <a:endParaRPr sz="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6959" y="5030978"/>
            <a:ext cx="241935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r>
              <a:rPr dirty="0" sz="1000" spc="2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别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427" y="5343445"/>
            <a:ext cx="5274564" cy="30865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9948" y="8589264"/>
            <a:ext cx="6418580" cy="919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223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marL="12700" marR="5080">
              <a:lnSpc>
                <a:spcPct val="149000"/>
              </a:lnSpc>
              <a:spcBef>
                <a:spcPts val="71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批准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准的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(Selexipag)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2013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西呱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(Riociguat)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(Macitentan)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干预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变已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3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5915" cy="142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动脉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崭露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头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角，剂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升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级</a:t>
            </a:r>
            <a:endParaRPr sz="1000">
              <a:latin typeface="微软雅黑"/>
              <a:cs typeface="微软雅黑"/>
            </a:endParaRPr>
          </a:p>
          <a:p>
            <a:pPr algn="just" marL="336550" marR="5080">
              <a:lnSpc>
                <a:spcPct val="148500"/>
              </a:lnSpc>
              <a:spcBef>
                <a:spcPts val="77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随着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发病机制的不断探索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有一些新作用机制药物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如血管活性肠肽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型受体激动剂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色氨酸羟化酶抑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制 剂</a:t>
            </a:r>
            <a:r>
              <a:rPr dirty="0" sz="1000" spc="6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蛋白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此外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宋体"/>
              <a:cs typeface="宋体"/>
            </a:endParaRPr>
          </a:p>
          <a:p>
            <a:pPr marL="23075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分在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2218690"/>
          <a:ext cx="6491605" cy="325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1591945"/>
                <a:gridCol w="2410460"/>
                <a:gridCol w="1273175"/>
                <a:gridCol w="703579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类别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发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临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床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阶段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Ralinepag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体（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IP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体）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Therapeutics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7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LIQ861 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Treprostinil</a:t>
                      </a:r>
                      <a:r>
                        <a:rPr dirty="0" sz="8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dry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powder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Liquidia Technologies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PB1046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活性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肽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Ⅱ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体激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PhaseBio 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CXA-10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不明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确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Complexa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RVT-1201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酸羟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Altavant Sciences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GmbH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Sotatercept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(activin)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IIA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Acceleron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GB002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板衍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(PDGF)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Gossamer Bio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6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MK-5475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711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不明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确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68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Merck Sharp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&amp;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Dohme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Corp.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L606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Treprostinil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liposomal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环素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Pharmosa Biopharm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床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55567" y="5486400"/>
            <a:ext cx="331597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AdisInsight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ClinicalTrials.gov.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止时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8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8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8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8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" y="94564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3748" y="5774690"/>
            <a:ext cx="6586220" cy="39198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2667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作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制药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endParaRPr sz="1000">
              <a:latin typeface="微软雅黑"/>
              <a:cs typeface="微软雅黑"/>
            </a:endParaRPr>
          </a:p>
          <a:p>
            <a:pPr marL="88900" marR="81280">
              <a:lnSpc>
                <a:spcPct val="148700"/>
              </a:lnSpc>
              <a:spcBef>
                <a:spcPts val="770"/>
              </a:spcBef>
            </a:pP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治疗肺动脉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压的新作用机制药物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临床上已经取得了较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进展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多个品种处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期临床阶段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7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Acceleron  Pharma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Sotatercept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陷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阱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ligand 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trap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），对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TGF-β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具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有高选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的临床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模型中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Sotatercept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已经证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了逆转肺血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肌化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细胞增殖和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心室肥厚以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低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25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Acceleron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验，以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Sotatercept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告临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Sotatercept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儿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3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PhaseBio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Pharmaceuticals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PB1046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3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肽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(ELP)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IIb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355600" indent="-2667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改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良</a:t>
            </a:r>
            <a:endParaRPr sz="1000">
              <a:latin typeface="微软雅黑"/>
              <a:cs typeface="微软雅黑"/>
            </a:endParaRPr>
          </a:p>
          <a:p>
            <a:pPr algn="just" marL="88900" marR="155575">
              <a:lnSpc>
                <a:spcPct val="149000"/>
              </a:lnSpc>
              <a:spcBef>
                <a:spcPts val="7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要部分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便的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史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首个针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曲前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尼尔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88900" marR="149860">
              <a:lnSpc>
                <a:spcPct val="148000"/>
              </a:lnSpc>
              <a:spcBef>
                <a:spcPts val="7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雾剂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吸入剂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雾剂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如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吸入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伊洛前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素溶液存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作用时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频繁给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每天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吸入伊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6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Liquidia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宋体"/>
              <a:cs typeface="宋体"/>
            </a:endParaRPr>
          </a:p>
          <a:p>
            <a:pPr algn="just" marL="88900">
              <a:lnSpc>
                <a:spcPct val="100000"/>
              </a:lnSpc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25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Acceleron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Pharma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官网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  <a:hlinkClick r:id="rId3"/>
              </a:rPr>
              <a:t>http://acceleronpharma.com/science-pipeline/sotatercept/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6550" cy="69716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9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26 </a:t>
            </a:r>
            <a:r>
              <a:rPr dirty="0" sz="1000" spc="2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药物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口上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信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息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48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6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27 </a:t>
            </a:r>
            <a:r>
              <a:rPr dirty="0" sz="1000" spc="1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脉高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药物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口上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信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息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48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6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28 </a:t>
            </a:r>
            <a:r>
              <a:rPr dirty="0" sz="1000" spc="1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动脉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压中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已上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仿制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汇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49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29 </a:t>
            </a:r>
            <a:r>
              <a:rPr dirty="0" sz="1000" spc="9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两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年安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生坦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产企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小制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单位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国中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标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价中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50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2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办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治疗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药（非</a:t>
            </a:r>
            <a:r>
              <a:rPr dirty="0" sz="1000" spc="-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态变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更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</a:t>
            </a:r>
            <a:r>
              <a:rPr dirty="0" baseline="2777" sz="15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51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50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31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7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血因子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Ⅷ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及状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明细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</a:t>
            </a:r>
            <a:r>
              <a:rPr dirty="0" baseline="2777" sz="1500" spc="-67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52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32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用重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组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人凝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因子Ⅷ申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及状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</a:t>
            </a:r>
            <a:r>
              <a:rPr dirty="0" baseline="2777" sz="1500" spc="-89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3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r>
              <a:rPr dirty="0" sz="1000" spc="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血酶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原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复合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状态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r>
              <a:rPr dirty="0" sz="1000" spc="-5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</a:t>
            </a:r>
            <a:r>
              <a:rPr dirty="0" sz="1000" spc="-5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53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34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酸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去氨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加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压素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射液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报及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态明细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</a:t>
            </a:r>
            <a:r>
              <a:rPr dirty="0" baseline="2777" sz="1500" spc="-82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35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承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办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疗用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（非</a:t>
            </a:r>
            <a:r>
              <a:rPr dirty="0" sz="1000" spc="-3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态变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更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</a:t>
            </a:r>
            <a:r>
              <a:rPr dirty="0" baseline="2777" sz="1500" spc="-44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54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36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7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安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生坦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片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状态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</a:t>
            </a:r>
            <a:r>
              <a:rPr dirty="0" baseline="2777" sz="1500" spc="-7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55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37</a:t>
            </a:r>
            <a:r>
              <a:rPr dirty="0" sz="1000" spc="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7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波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坦片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报及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态明细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</a:t>
            </a:r>
            <a:r>
              <a:rPr dirty="0" baseline="2777" sz="1500" spc="-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56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50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38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马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昔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腾坦片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马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西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替坦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片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状态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56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39</a:t>
            </a:r>
            <a:r>
              <a:rPr dirty="0" sz="1000" spc="5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7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利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西呱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片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状态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</a:t>
            </a:r>
            <a:r>
              <a:rPr dirty="0" baseline="2777" sz="1500" spc="-7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2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40</a:t>
            </a:r>
            <a:r>
              <a:rPr dirty="0" sz="1000" spc="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达样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院血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产企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61</a:t>
            </a:r>
            <a:endParaRPr sz="1000">
              <a:latin typeface="等线"/>
              <a:cs typeface="等线"/>
            </a:endParaRPr>
          </a:p>
          <a:p>
            <a:pPr marL="336550" marR="6350">
              <a:lnSpc>
                <a:spcPct val="208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1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41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达样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院治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向药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产企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情况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63 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1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42 </a:t>
            </a:r>
            <a:r>
              <a:rPr dirty="0" sz="1000" spc="25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赛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诺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菲罕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病领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域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产品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65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43 </a:t>
            </a:r>
            <a:r>
              <a:rPr dirty="0" sz="1000" spc="2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武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田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制药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域产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66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44 </a:t>
            </a:r>
            <a:r>
              <a:rPr dirty="0" sz="1000" spc="2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强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公司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域产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67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5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45 </a:t>
            </a:r>
            <a:r>
              <a:rPr dirty="0" sz="1000" spc="2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北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海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康成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域产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68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10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46 </a:t>
            </a:r>
            <a:r>
              <a:rPr dirty="0" sz="1000" spc="2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部分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道的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病率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70</a:t>
            </a:r>
            <a:endParaRPr sz="1000">
              <a:latin typeface="等线"/>
              <a:cs typeface="等线"/>
            </a:endParaRPr>
          </a:p>
          <a:p>
            <a:pPr>
              <a:lnSpc>
                <a:spcPts val="1250"/>
              </a:lnSpc>
              <a:spcBef>
                <a:spcPts val="45"/>
              </a:spcBef>
            </a:pPr>
            <a:endParaRPr sz="125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4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47</a:t>
            </a:r>
            <a:r>
              <a:rPr dirty="0" sz="1000" spc="229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首批</a:t>
            </a:r>
            <a:r>
              <a:rPr dirty="0" sz="1000" spc="-40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鼓励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制药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录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及相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关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国内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制药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1000" spc="-5">
                <a:solidFill>
                  <a:srgbClr val="3E3E3E"/>
                </a:solidFill>
                <a:latin typeface="微软雅黑"/>
                <a:cs typeface="微软雅黑"/>
              </a:rPr>
              <a:t>量汇</a:t>
            </a:r>
            <a:r>
              <a:rPr dirty="0" sz="1000" spc="5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baseline="2777" sz="1500" spc="-7">
                <a:solidFill>
                  <a:srgbClr val="3E3E3E"/>
                </a:solidFill>
                <a:latin typeface="Times New Roman"/>
                <a:cs typeface="Times New Roman"/>
              </a:rPr>
              <a:t>.........................................</a:t>
            </a:r>
            <a:r>
              <a:rPr dirty="0" baseline="2777" sz="1500" spc="-22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73</a:t>
            </a:r>
            <a:endParaRPr sz="10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779" y="670577"/>
            <a:ext cx="6816090" cy="48183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35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algn="just" marL="387350">
              <a:lnSpc>
                <a:spcPts val="1105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LIQ861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Treprostinil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dry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powder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endParaRPr sz="1000">
              <a:latin typeface="宋体"/>
              <a:cs typeface="宋体"/>
            </a:endParaRPr>
          </a:p>
          <a:p>
            <a:pPr algn="just" marL="387350" marR="80645">
              <a:lnSpc>
                <a:spcPts val="1789"/>
              </a:lnSpc>
              <a:spcBef>
                <a:spcPts val="14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让患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剂量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Liquidia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LIQ861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目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接推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87350" marR="81280">
              <a:lnSpc>
                <a:spcPct val="148500"/>
              </a:lnSpc>
              <a:spcBef>
                <a:spcPts val="63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另一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L606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Pharmosa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Biopharm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发的曲前列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尼尔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脂质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药物制剂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产品具有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部递送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持续缓释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缓解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呼吸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刺激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副作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浓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输出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短了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脂体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频率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26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marL="38735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2.2.2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国内</a:t>
            </a:r>
            <a:r>
              <a:rPr dirty="0" sz="1400" spc="-15" b="1">
                <a:solidFill>
                  <a:srgbClr val="EC7C30"/>
                </a:solidFill>
                <a:latin typeface="等线"/>
                <a:cs typeface="等线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常见</a:t>
            </a:r>
            <a:r>
              <a:rPr dirty="0" sz="1400" spc="-5" b="1">
                <a:solidFill>
                  <a:srgbClr val="EC7C30"/>
                </a:solidFill>
                <a:latin typeface="等线"/>
                <a:cs typeface="等线"/>
              </a:rPr>
              <a:t>”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上市及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在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研品种情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况</a:t>
            </a:r>
            <a:endParaRPr sz="1400">
              <a:latin typeface="微软雅黑"/>
              <a:cs typeface="微软雅黑"/>
            </a:endParaRPr>
          </a:p>
          <a:p>
            <a:pPr marL="387350">
              <a:lnSpc>
                <a:spcPct val="100000"/>
              </a:lnSpc>
              <a:spcBef>
                <a:spcPts val="1639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血友病上市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在研品种情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200">
              <a:latin typeface="微软雅黑"/>
              <a:cs typeface="微软雅黑"/>
            </a:endParaRPr>
          </a:p>
          <a:p>
            <a:pPr marL="387350">
              <a:lnSpc>
                <a:spcPct val="100000"/>
              </a:lnSpc>
              <a:spcBef>
                <a:spcPts val="119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子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均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源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口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为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主</a:t>
            </a:r>
            <a:endParaRPr sz="1000">
              <a:latin typeface="微软雅黑"/>
              <a:cs typeface="微软雅黑"/>
            </a:endParaRPr>
          </a:p>
          <a:p>
            <a:pPr algn="just" marL="387350" marR="85725">
              <a:lnSpc>
                <a:spcPct val="148000"/>
              </a:lnSpc>
              <a:spcBef>
                <a:spcPts val="7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结构中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珠单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87350" marR="82550">
              <a:lnSpc>
                <a:spcPct val="148500"/>
              </a:lnSpc>
              <a:spcBef>
                <a:spcPts val="78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垄断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、华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兰生物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绿十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家企业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一代血源凝血因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，凝血酶原复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物有上海莱士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华兰生物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医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而进入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国市场的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口重组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血因子有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组人凝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组人凝血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IX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重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去氨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控制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80162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22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概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8098" y="5617210"/>
          <a:ext cx="6490335" cy="180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2583179"/>
                <a:gridCol w="2294890"/>
              </a:tblGrid>
              <a:tr h="341757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疾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中文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进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口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上市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产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上市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8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赛珠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Ⅷ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(3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Ⅷ（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8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IX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2140" y="917638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448" y="7437120"/>
            <a:ext cx="6490335" cy="2257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79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N</a:t>
            </a:r>
            <a:r>
              <a:rPr dirty="0" sz="800" spc="-15">
                <a:solidFill>
                  <a:srgbClr val="3E3E3E"/>
                </a:solidFill>
                <a:latin typeface="等线"/>
                <a:cs typeface="等线"/>
              </a:rPr>
              <a:t>M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P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A</a:t>
            </a:r>
            <a:endParaRPr sz="800">
              <a:latin typeface="等线"/>
              <a:cs typeface="等线"/>
            </a:endParaRPr>
          </a:p>
          <a:p>
            <a:pPr marL="76200" marR="71120">
              <a:lnSpc>
                <a:spcPct val="149000"/>
              </a:lnSpc>
              <a:spcBef>
                <a:spcPts val="710"/>
              </a:spcBef>
            </a:pP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办公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发《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年版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）》。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baseline="55555" sz="750" spc="-37">
                <a:solidFill>
                  <a:srgbClr val="3E3E3E"/>
                </a:solidFill>
                <a:latin typeface="等线"/>
                <a:cs typeface="等线"/>
              </a:rPr>
              <a:t>27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前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决定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9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endParaRPr sz="1000">
              <a:latin typeface="宋体"/>
              <a:cs typeface="宋体"/>
            </a:endParaRPr>
          </a:p>
          <a:p>
            <a:pPr marL="76200" marR="68580">
              <a:lnSpc>
                <a:spcPts val="1789"/>
              </a:lnSpc>
              <a:spcBef>
                <a:spcPts val="145"/>
              </a:spcBef>
            </a:pP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HA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FVIII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毒灭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FVIII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淀或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冻血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HB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FIX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毒灭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endParaRPr sz="1000">
              <a:latin typeface="宋体"/>
              <a:cs typeface="宋体"/>
            </a:endParaRPr>
          </a:p>
          <a:p>
            <a:pPr marL="76200" marR="68580">
              <a:lnSpc>
                <a:spcPts val="1780"/>
              </a:lnSpc>
              <a:spcBef>
                <a:spcPts val="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浓缩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HA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％～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％，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HB 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中发生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在急性出血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度者可加大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子的使用剂量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滴度者则需要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用旁路制剂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endParaRPr sz="1000">
              <a:latin typeface="宋体"/>
              <a:cs typeface="宋体"/>
            </a:endParaRPr>
          </a:p>
          <a:p>
            <a:pPr marL="76200" marR="2933700">
              <a:lnSpc>
                <a:spcPct val="229999"/>
              </a:lnSpc>
              <a:spcBef>
                <a:spcPts val="61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26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Pharmosa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Biopharm</a:t>
            </a:r>
            <a:r>
              <a:rPr dirty="0" sz="800" spc="-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官网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  <a:hlinkClick r:id="rId3"/>
              </a:rPr>
              <a:t>http://www.pharmosa.com.tw/items/25d493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 27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卫生健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康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委办公厅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《罕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见病诊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指南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（2019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版）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》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7384" y="9821144"/>
            <a:ext cx="146685" cy="14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 sz="900" spc="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900">
                <a:solidFill>
                  <a:srgbClr val="3E3E3E"/>
                </a:solidFill>
                <a:latin typeface="等线"/>
                <a:cs typeface="等线"/>
              </a:rPr>
              <a:t>4</a:t>
            </a:r>
            <a:endParaRPr sz="9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779" y="670577"/>
            <a:ext cx="6813550" cy="29787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35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algn="just" marL="387350">
              <a:lnSpc>
                <a:spcPts val="1105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因重组凝血因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FVII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或凝血酶原复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HB</a:t>
            </a:r>
            <a:r>
              <a:rPr dirty="0" sz="1000" spc="2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伴抑制物发生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目前尚无统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治疗方案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多采用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似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endParaRPr sz="1000">
              <a:latin typeface="宋体"/>
              <a:cs typeface="宋体"/>
            </a:endParaRPr>
          </a:p>
          <a:p>
            <a:pPr algn="just" marL="3873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HB</a:t>
            </a:r>
            <a:r>
              <a:rPr dirty="0" sz="1000" spc="2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HA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征等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良反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87350" marR="81280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此外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去氨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射液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阳性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防小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的出血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定凝血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子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水平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≤</a:t>
            </a:r>
            <a:r>
              <a:rPr dirty="0" sz="1000" spc="-120">
                <a:solidFill>
                  <a:srgbClr val="3E3E3E"/>
                </a:solidFill>
                <a:latin typeface="等线"/>
                <a:cs typeface="等线"/>
              </a:rPr>
              <a:t>5%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度）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的治疗，也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具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的患者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28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38735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企业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多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创新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少</a:t>
            </a:r>
            <a:endParaRPr sz="1000">
              <a:latin typeface="微软雅黑"/>
              <a:cs typeface="微软雅黑"/>
            </a:endParaRPr>
          </a:p>
          <a:p>
            <a:pPr algn="just" marL="387350" marR="80010">
              <a:lnSpc>
                <a:spcPct val="149000"/>
              </a:lnSpc>
              <a:spcBef>
                <a:spcPts val="78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长效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5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0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）；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长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7393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23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概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3776345"/>
          <a:ext cx="6491605" cy="210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2364105"/>
                <a:gridCol w="1325245"/>
                <a:gridCol w="937895"/>
                <a:gridCol w="1351279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阶段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VIII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Turoctocog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NovoNordiskAS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申请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2019.07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VIII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Beroctocog alfa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Green Cross 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申请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2019.08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IX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蛋白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Eftrenonacog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alfa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Biogen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Idec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B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206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III</a:t>
                      </a:r>
                      <a:r>
                        <a:rPr dirty="0" sz="800" spc="-7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完</a:t>
                      </a:r>
                      <a:r>
                        <a:rPr dirty="0" sz="800" spc="-385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试验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Fitusiran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Alnylam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180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B</a:t>
                      </a:r>
                      <a:r>
                        <a:rPr dirty="0" sz="80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III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VIII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Simoctocog alfa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OctapharmaAB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III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Ⅷ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-Fc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I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5888736"/>
            <a:ext cx="6367780" cy="3027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698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、药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物临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登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记与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息公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平台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截止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8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8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8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8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8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宋体"/>
              <a:cs typeface="宋体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境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在中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或长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endParaRPr sz="1000">
              <a:latin typeface="微软雅黑"/>
              <a:cs typeface="微软雅黑"/>
            </a:endParaRPr>
          </a:p>
          <a:p>
            <a:pPr algn="just" marL="12700" marR="5080">
              <a:lnSpc>
                <a:spcPct val="1485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贝赋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Biogen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Idec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IX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白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Eftrenonacog 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alfa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首款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2014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多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期临床试验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月被纳入第二批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床急需境外新药名单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前尚未提交上市申请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另一个创新长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效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Alnylam</a:t>
            </a:r>
            <a:r>
              <a:rPr dirty="0" sz="1000" spc="26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Fitusiran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一款在研靶向抗凝血酶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RNAi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每月一次皮下注射给药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用于治疗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针 对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长效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子</a:t>
            </a:r>
            <a:endParaRPr sz="1000">
              <a:latin typeface="微软雅黑"/>
              <a:cs typeface="微软雅黑"/>
            </a:endParaRPr>
          </a:p>
          <a:p>
            <a:pPr algn="just" marL="12700" marR="10795">
              <a:lnSpc>
                <a:spcPct val="1483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——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VIII-Fc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蛋白正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研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北京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仁瑞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血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手术出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效品种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续登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未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" y="94564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9948" y="9546336"/>
            <a:ext cx="254381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28</a:t>
            </a:r>
            <a:r>
              <a:rPr dirty="0" sz="8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70" b="1">
                <a:solidFill>
                  <a:srgbClr val="3E3E3E"/>
                </a:solidFill>
                <a:latin typeface="微软雅黑"/>
                <a:cs typeface="微软雅黑"/>
              </a:rPr>
              <a:t>DDAVP®</a:t>
            </a:r>
            <a:r>
              <a:rPr dirty="0" sz="800" spc="-1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Injection(desmopressin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acetate)FDA</a:t>
            </a:r>
            <a:r>
              <a:rPr dirty="0" sz="800" spc="-7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书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96709" cy="17729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41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特发性肺动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高压上市及在研品种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200">
              <a:latin typeface="微软雅黑"/>
              <a:cs typeface="微软雅黑"/>
            </a:endParaRPr>
          </a:p>
          <a:p>
            <a:pPr marL="336550">
              <a:lnSpc>
                <a:spcPct val="100000"/>
              </a:lnSpc>
              <a:spcBef>
                <a:spcPts val="119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动脉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集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引进，磷酸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酶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75" b="1">
                <a:solidFill>
                  <a:srgbClr val="3E3E3E"/>
                </a:solidFill>
                <a:latin typeface="微软雅黑"/>
                <a:cs typeface="微软雅黑"/>
              </a:rPr>
              <a:t>5</a:t>
            </a:r>
            <a:r>
              <a:rPr dirty="0" sz="10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缺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位</a:t>
            </a:r>
            <a:endParaRPr sz="1000">
              <a:latin typeface="微软雅黑"/>
              <a:cs typeface="微软雅黑"/>
            </a:endParaRPr>
          </a:p>
          <a:p>
            <a:pPr algn="just" marL="336550" marR="508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几乎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赖进口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拮抗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那非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243395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24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46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8098" y="2571750"/>
          <a:ext cx="6490335" cy="239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2700019"/>
                <a:gridCol w="2660015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进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口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上市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48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产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上市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呱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腾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格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前列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4977371"/>
            <a:ext cx="6363335" cy="4359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NMPA</a:t>
            </a:r>
            <a:endParaRPr sz="800">
              <a:latin typeface="等线"/>
              <a:cs typeface="等线"/>
            </a:endParaRPr>
          </a:p>
          <a:p>
            <a:pPr marL="12700" marR="5080">
              <a:lnSpc>
                <a:spcPct val="149000"/>
              </a:lnSpc>
              <a:spcBef>
                <a:spcPts val="710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疗指南（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年版）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IPAH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。其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endParaRPr sz="1000">
              <a:latin typeface="宋体"/>
              <a:cs typeface="宋体"/>
            </a:endParaRPr>
          </a:p>
          <a:p>
            <a:pPr marL="12700" marR="8255">
              <a:lnSpc>
                <a:spcPct val="148000"/>
              </a:lnSpc>
              <a:spcBef>
                <a:spcPts val="795"/>
              </a:spcBef>
            </a:pP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内皮</a:t>
            </a:r>
            <a:r>
              <a:rPr dirty="0" sz="1000" spc="15" b="1">
                <a:solidFill>
                  <a:srgbClr val="3E3E3E"/>
                </a:solidFill>
                <a:latin typeface="微软雅黑"/>
                <a:cs typeface="微软雅黑"/>
              </a:rPr>
              <a:t>素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受体拮抗剂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通过阻断内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-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内皮素受体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号通路发挥治疗肺动脉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压的作用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目前我国有波生坦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腾坦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抗剂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潜在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畸作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服用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避孕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酸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鸟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cGMP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舒张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那非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endParaRPr sz="1000">
              <a:latin typeface="宋体"/>
              <a:cs typeface="宋体"/>
            </a:endParaRPr>
          </a:p>
          <a:p>
            <a:pPr algn="just" marL="12700" marR="9525">
              <a:lnSpc>
                <a:spcPct val="148500"/>
              </a:lnSpc>
              <a:spcBef>
                <a:spcPts val="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物上市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使用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靠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便宜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避免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酯类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鸟苷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激动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物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起严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6350">
              <a:lnSpc>
                <a:spcPct val="148700"/>
              </a:lnSpc>
              <a:spcBef>
                <a:spcPts val="775"/>
              </a:spcBef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板聚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抑制剂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细胞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护和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作用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括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作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似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WHO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级或Ⅳ级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疗药物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扩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象的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鸟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酸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化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剂</a:t>
            </a:r>
            <a:r>
              <a:rPr dirty="0" sz="1000" spc="-70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动剂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NO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cGMP</a:t>
            </a:r>
            <a:endParaRPr sz="10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呱是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备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2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塞性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CTEPH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证的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6350">
              <a:lnSpc>
                <a:spcPct val="149000"/>
              </a:lnSpc>
              <a:spcBef>
                <a:spcPts val="765"/>
              </a:spcBef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列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素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IP</a:t>
            </a:r>
            <a:r>
              <a:rPr dirty="0" sz="1000" spc="24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受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体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动剂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IP</a:t>
            </a:r>
            <a:r>
              <a:rPr dirty="0" sz="1000" spc="2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反应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痛和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1470" cy="11938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250565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algn="ctr" marR="3212465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动脉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5" b="1">
                <a:solidFill>
                  <a:srgbClr val="3E3E3E"/>
                </a:solidFill>
                <a:latin typeface="微软雅黑"/>
                <a:cs typeface="微软雅黑"/>
              </a:rPr>
              <a:t>——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改良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究</a:t>
            </a:r>
            <a:endParaRPr sz="1000">
              <a:latin typeface="微软雅黑"/>
              <a:cs typeface="微软雅黑"/>
            </a:endParaRPr>
          </a:p>
          <a:p>
            <a:pPr marL="336550" marR="5080">
              <a:lnSpc>
                <a:spcPct val="149000"/>
              </a:lnSpc>
              <a:spcBef>
                <a:spcPts val="7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记与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息显示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心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包括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Ib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236982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25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研新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概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1991995"/>
          <a:ext cx="6490970" cy="207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/>
                <a:gridCol w="1327784"/>
                <a:gridCol w="2541269"/>
                <a:gridCol w="1218564"/>
                <a:gridCol w="833755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临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床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阶段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备注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480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94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Ralinepag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(APD811)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Therapeutics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III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二乙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胺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 Therapeutics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科药业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;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III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Selexipag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II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中心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适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20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童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肺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TPN171H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科学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物研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所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;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;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特珐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曼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;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旺山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旺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水生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;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Ib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国内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验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318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448" y="4073639"/>
            <a:ext cx="6493510" cy="5354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33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、药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物临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登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记与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息公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平台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截止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8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8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8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8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8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342900" indent="-266700">
              <a:lnSpc>
                <a:spcPct val="100000"/>
              </a:lnSpc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Selexipag</a:t>
            </a:r>
            <a:r>
              <a:rPr dirty="0" sz="1000" spc="-3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儿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童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症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究</a:t>
            </a:r>
            <a:endParaRPr sz="1000">
              <a:latin typeface="微软雅黑"/>
              <a:cs typeface="微软雅黑"/>
            </a:endParaRPr>
          </a:p>
          <a:p>
            <a:pPr algn="just" marL="76200" marR="69850">
              <a:lnSpc>
                <a:spcPct val="1485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Selexipag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II 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2-18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岁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耐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学。未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又一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342900" indent="-266700">
              <a:lnSpc>
                <a:spcPct val="100000"/>
              </a:lnSpc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TPN171H</a:t>
            </a:r>
            <a:endParaRPr sz="1000">
              <a:latin typeface="等线"/>
              <a:cs typeface="等线"/>
            </a:endParaRPr>
          </a:p>
          <a:p>
            <a:pPr algn="just" marL="76200" marR="68580">
              <a:lnSpc>
                <a:spcPct val="148500"/>
              </a:lnSpc>
              <a:spcBef>
                <a:spcPts val="78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TPN171H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然产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藿黄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构优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临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床前结果表明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TPN171H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为高活性及选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PDE5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抑制剂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I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期临床研究显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出良好的安全性及耐受性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Ib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床试验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十年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已获批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PDE5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产品上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获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baseline="55555" sz="750" spc="-7">
                <a:solidFill>
                  <a:srgbClr val="3E3E3E"/>
                </a:solidFill>
                <a:latin typeface="等线"/>
                <a:cs typeface="等线"/>
              </a:rPr>
              <a:t>[27]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PDE5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TPN171H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宋体"/>
              <a:cs typeface="宋体"/>
            </a:endParaRPr>
          </a:p>
          <a:p>
            <a:pPr marL="7620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2.2.3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国外</a:t>
            </a:r>
            <a:r>
              <a:rPr dirty="0" sz="1400" spc="-15" b="1">
                <a:solidFill>
                  <a:srgbClr val="EC7C30"/>
                </a:solidFill>
                <a:latin typeface="等线"/>
                <a:cs typeface="等线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常见</a:t>
            </a:r>
            <a:r>
              <a:rPr dirty="0" sz="1400" spc="-5" b="1">
                <a:solidFill>
                  <a:srgbClr val="EC7C30"/>
                </a:solidFill>
                <a:latin typeface="等线"/>
                <a:cs typeface="等线"/>
              </a:rPr>
              <a:t>”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药物引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进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国内情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况</a:t>
            </a:r>
            <a:endParaRPr sz="1400">
              <a:latin typeface="微软雅黑"/>
              <a:cs typeface="微软雅黑"/>
            </a:endParaRPr>
          </a:p>
          <a:p>
            <a:pPr marL="76200">
              <a:lnSpc>
                <a:spcPct val="100000"/>
              </a:lnSpc>
              <a:spcBef>
                <a:spcPts val="1639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endParaRPr sz="1200">
              <a:latin typeface="微软雅黑"/>
              <a:cs typeface="微软雅黑"/>
            </a:endParaRPr>
          </a:p>
          <a:p>
            <a:pPr algn="just" marL="76200" marR="74295">
              <a:lnSpc>
                <a:spcPct val="148500"/>
              </a:lnSpc>
              <a:spcBef>
                <a:spcPts val="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二代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主。辉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乙型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2012-2018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审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革后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续有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76200" marR="67945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--Emicizumab</a:t>
            </a:r>
            <a:r>
              <a:rPr dirty="0" sz="1000" spc="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Injection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作为我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7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FVIII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HA</a:t>
            </a:r>
            <a:r>
              <a:rPr dirty="0" sz="1000" spc="25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子通路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TFPI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抗体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RNAi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阶段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4778375" cy="316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498090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26</a:t>
            </a:r>
            <a:r>
              <a:rPr dirty="0" sz="1000" spc="2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口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信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息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1114425"/>
          <a:ext cx="6489065" cy="268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/>
                <a:gridCol w="1964055"/>
                <a:gridCol w="1358264"/>
                <a:gridCol w="754379"/>
                <a:gridCol w="1090929"/>
                <a:gridCol w="828039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全称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商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首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次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进口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Ferring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弥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2001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Novo Nordisk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A/S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2002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Bayer HealthCare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拜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2007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Baxter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止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2012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19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Pfizer Limited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2012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B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Pfizer Limited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2012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Bayer HealthCare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赛珠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抗注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F.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Hoffmann-La Roche</a:t>
                      </a:r>
                      <a:r>
                        <a:rPr dirty="0" sz="8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Ltd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舒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乐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3813048"/>
            <a:ext cx="6426200" cy="1757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731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NMPA</a:t>
            </a:r>
            <a:endParaRPr sz="800">
              <a:latin typeface="等线"/>
              <a:cs typeface="等线"/>
            </a:endParaRPr>
          </a:p>
          <a:p>
            <a:pPr>
              <a:lnSpc>
                <a:spcPts val="1400"/>
              </a:lnSpc>
              <a:spcBef>
                <a:spcPts val="35"/>
              </a:spcBef>
            </a:pPr>
            <a:endParaRPr sz="1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特发性肺动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endParaRPr sz="1200">
              <a:latin typeface="微软雅黑"/>
              <a:cs typeface="微软雅黑"/>
            </a:endParaRPr>
          </a:p>
          <a:p>
            <a:pPr marL="12700" marR="5080">
              <a:lnSpc>
                <a:spcPct val="148500"/>
              </a:lnSpc>
              <a:spcBef>
                <a:spcPts val="9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2006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CFDA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维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素溶液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4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抗 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PAH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受益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革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通道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188595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27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动脉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压治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进口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信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息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7463" y="5697855"/>
          <a:ext cx="6489065" cy="268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70"/>
                <a:gridCol w="1339215"/>
                <a:gridCol w="2249169"/>
                <a:gridCol w="994410"/>
                <a:gridCol w="1276985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全称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商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首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次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进口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前列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Bayer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2006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2006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19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GlaxoSmithKline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2010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 Therapeutics</a:t>
                      </a:r>
                      <a:r>
                        <a:rPr dirty="0" sz="8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杜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林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2013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坦分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腾坦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舒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Bayer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AG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奥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帕格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Pharmaceuticals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拓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</a:t>
                      </a:r>
                      <a:r>
                        <a:rPr dirty="0" sz="8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年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47308" y="8397240"/>
            <a:ext cx="81597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N</a:t>
            </a:r>
            <a:r>
              <a:rPr dirty="0" sz="800" spc="-15">
                <a:solidFill>
                  <a:srgbClr val="3E3E3E"/>
                </a:solidFill>
                <a:latin typeface="等线"/>
                <a:cs typeface="等线"/>
              </a:rPr>
              <a:t>M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P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A</a:t>
            </a:r>
            <a:endParaRPr sz="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5915" cy="259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4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lvl="1" marL="592455" indent="-256540">
              <a:lnSpc>
                <a:spcPts val="1900"/>
              </a:lnSpc>
              <a:buSzPct val="93750"/>
              <a:buFont typeface=""/>
              <a:buAutoNum type="arabicPeriod" startAt="3"/>
              <a:tabLst>
                <a:tab pos="593090" algn="l"/>
              </a:tabLst>
            </a:pP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仿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制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上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情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况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EC7C30"/>
              </a:buClr>
              <a:buFont typeface=""/>
              <a:buAutoNum type="arabicPeriod" startAt="3"/>
            </a:pPr>
            <a:endParaRPr sz="1150">
              <a:latin typeface="微软雅黑"/>
              <a:cs typeface="微软雅黑"/>
            </a:endParaRPr>
          </a:p>
          <a:p>
            <a:pPr lvl="2" marL="720090" indent="-384175">
              <a:lnSpc>
                <a:spcPct val="100000"/>
              </a:lnSpc>
              <a:buSzPct val="92857"/>
              <a:buFont typeface=""/>
              <a:buAutoNum type="arabicPeriod"/>
              <a:tabLst>
                <a:tab pos="720725" algn="l"/>
              </a:tabLst>
            </a:pPr>
            <a:r>
              <a:rPr dirty="0" sz="1400" spc="-2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400" spc="-2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仿制药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上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市情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况</a:t>
            </a:r>
            <a:endParaRPr sz="1400">
              <a:latin typeface="微软雅黑"/>
              <a:cs typeface="微软雅黑"/>
            </a:endParaRPr>
          </a:p>
          <a:p>
            <a:pPr algn="just" marL="336550">
              <a:lnSpc>
                <a:spcPct val="100000"/>
              </a:lnSpc>
              <a:spcBef>
                <a:spcPts val="14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16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endParaRPr sz="1000">
              <a:latin typeface="宋体"/>
              <a:cs typeface="宋体"/>
            </a:endParaRPr>
          </a:p>
          <a:p>
            <a:pPr algn="just" marL="336550">
              <a:lnSpc>
                <a:spcPct val="100000"/>
              </a:lnSpc>
              <a:spcBef>
                <a:spcPts val="5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85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士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代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进口产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有百特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百因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拜耳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拜科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奇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辉瑞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任捷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售的是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射用重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人凝血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Ⅷ（二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宋体"/>
              <a:cs typeface="宋体"/>
            </a:endParaRPr>
          </a:p>
          <a:p>
            <a:pPr marL="21170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28</a:t>
            </a:r>
            <a:r>
              <a:rPr dirty="0" sz="1000" spc="2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已上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汇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49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4798" y="3388995"/>
          <a:ext cx="5956300" cy="590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940"/>
                <a:gridCol w="1597024"/>
                <a:gridCol w="2052955"/>
                <a:gridCol w="989964"/>
              </a:tblGrid>
              <a:tr h="341756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疾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否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医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保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4"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翰宇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压素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翰宇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莱士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液制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(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)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集团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莱士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液制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是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新兴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集团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海血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液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豪森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天晴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9310116"/>
            <a:ext cx="6360795" cy="46735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79" y="670577"/>
            <a:ext cx="6785609" cy="55695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619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空间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广阔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南中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endParaRPr sz="1000">
              <a:latin typeface="宋体"/>
              <a:cs typeface="宋体"/>
            </a:endParaRPr>
          </a:p>
          <a:p>
            <a:pPr marL="3619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尿崩症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液浓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的测试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endParaRPr sz="1000">
              <a:latin typeface="宋体"/>
              <a:cs typeface="宋体"/>
            </a:endParaRPr>
          </a:p>
          <a:p>
            <a:pPr algn="just" marL="361950" marR="75565">
              <a:lnSpc>
                <a:spcPct val="148600"/>
              </a:lnSpc>
              <a:spcBef>
                <a:spcPts val="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Ⅷ，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因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Ⅱ、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Ⅸ、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包括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因子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Ⅱ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抗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过量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K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间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延长而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作外科手术患者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但对凝血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缺乏者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能无效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疗已产生因子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抑制物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甲型血友病患者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出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香豆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61950" marR="83185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用药外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撑起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的用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61950" marR="80010">
              <a:lnSpc>
                <a:spcPct val="148000"/>
              </a:lnSpc>
              <a:spcBef>
                <a:spcPts val="79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但是对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二代用药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-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注射用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组人凝血因子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Ⅷ，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目前均为进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且仅限于血友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其他领域用药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症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36195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4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5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豪森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天晴</a:t>
            </a:r>
            <a:r>
              <a:rPr dirty="0" sz="1000" spc="-4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endParaRPr sz="1000">
              <a:latin typeface="等线"/>
              <a:cs typeface="等线"/>
            </a:endParaRPr>
          </a:p>
          <a:p>
            <a:pPr marL="361950">
              <a:lnSpc>
                <a:spcPct val="100000"/>
              </a:lnSpc>
              <a:spcBef>
                <a:spcPts val="58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月获批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视同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过仿制药一致性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值得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意的是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葛兰素史克原研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立生坦化合物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endParaRPr sz="1000">
              <a:latin typeface="宋体"/>
              <a:cs typeface="宋体"/>
            </a:endParaRPr>
          </a:p>
          <a:p>
            <a:pPr marL="361950">
              <a:lnSpc>
                <a:spcPct val="100000"/>
              </a:lnSpc>
              <a:spcBef>
                <a:spcPts val="5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五年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endParaRPr sz="1000">
              <a:latin typeface="宋体"/>
              <a:cs typeface="宋体"/>
            </a:endParaRPr>
          </a:p>
          <a:p>
            <a:pPr algn="just" marL="361950" marR="72390">
              <a:lnSpc>
                <a:spcPct val="1487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baseline="55555" sz="750" spc="-15">
                <a:solidFill>
                  <a:srgbClr val="3E3E3E"/>
                </a:solidFill>
                <a:latin typeface="等线"/>
                <a:cs typeface="等线"/>
              </a:rPr>
              <a:t>29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400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加之专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过期时审评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批尚未改革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间和精力较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致企业仿制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动性不强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目前安立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坦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浙江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西藏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  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61950" marR="81280">
              <a:lnSpc>
                <a:spcPct val="1490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片市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不充分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拉开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距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降幅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51003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29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两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立生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小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剂单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标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价中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位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1000" spc="22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5mg/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片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8098" y="6367780"/>
          <a:ext cx="6490335" cy="122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020"/>
                <a:gridCol w="1891664"/>
                <a:gridCol w="2134235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r>
                        <a:rPr dirty="0" sz="1000" spc="-5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2019</a:t>
                      </a:r>
                      <a:r>
                        <a:rPr dirty="0" sz="1000" spc="-4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素史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克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126.83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126.83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豪森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80.00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80.00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天晴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126.83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7600188"/>
            <a:ext cx="6362065" cy="1145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8300"/>
              </a:lnSpc>
              <a:spcBef>
                <a:spcPts val="73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虽然本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节仅采用两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罕见病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药领域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但是仍不难发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对于治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常规疾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+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罕见病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组合治疗药物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来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较多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窄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不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的现况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下降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精力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狭窄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" y="900366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9948" y="9036558"/>
            <a:ext cx="6368415" cy="385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5"/>
              </a:spcBef>
            </a:pP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29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乏大宗的流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病学调查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患者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以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中青年女性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主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平均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诊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断年龄约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为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36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岁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国外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有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针对特发性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动脉高压流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病的研究报道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若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以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疾病患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（PAH：15/100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万</a:t>
            </a:r>
            <a:r>
              <a:rPr dirty="0" sz="800" spc="-65" b="1">
                <a:solidFill>
                  <a:srgbClr val="3E3E3E"/>
                </a:solidFill>
                <a:latin typeface="微软雅黑"/>
                <a:cs typeface="微软雅黑"/>
              </a:rPr>
              <a:t>，IPAH：5.9/100</a:t>
            </a:r>
            <a:r>
              <a:rPr dirty="0" sz="800" spc="-5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万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计算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，我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国肺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脉高压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患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者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约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2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万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人，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肺动脉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压患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人数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约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8200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90995" cy="2122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1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635"/>
              </a:lnSpc>
            </a:pPr>
            <a:r>
              <a:rPr dirty="0" sz="1400" spc="-10" b="1">
                <a:solidFill>
                  <a:srgbClr val="EC7C30"/>
                </a:solidFill>
                <a:latin typeface="等线"/>
                <a:cs typeface="等线"/>
              </a:rPr>
              <a:t>2.3.2</a:t>
            </a:r>
            <a:r>
              <a:rPr dirty="0" sz="1400" spc="-10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400" spc="-2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仿制药</a:t>
            </a:r>
            <a:r>
              <a:rPr dirty="0" sz="1400" spc="5" b="1">
                <a:solidFill>
                  <a:srgbClr val="EC7C30"/>
                </a:solidFill>
                <a:latin typeface="等线"/>
                <a:cs typeface="等线"/>
              </a:rPr>
              <a:t>/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生物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类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似物申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请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情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况</a:t>
            </a:r>
            <a:endParaRPr sz="1400">
              <a:latin typeface="微软雅黑"/>
              <a:cs typeface="微软雅黑"/>
            </a:endParaRPr>
          </a:p>
          <a:p>
            <a:pPr marL="336550">
              <a:lnSpc>
                <a:spcPct val="100000"/>
              </a:lnSpc>
              <a:spcBef>
                <a:spcPts val="1625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endParaRPr sz="1200">
              <a:latin typeface="微软雅黑"/>
              <a:cs typeface="微软雅黑"/>
            </a:endParaRPr>
          </a:p>
          <a:p>
            <a:pPr marL="336550" marR="5080">
              <a:lnSpc>
                <a:spcPct val="149000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领域中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37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理号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5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5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5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21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NMPA</a:t>
            </a:r>
            <a:endParaRPr sz="100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  <a:spcBef>
                <a:spcPts val="5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山西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宝生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，于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NMPA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marL="152273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</a:t>
            </a:r>
            <a:r>
              <a:rPr dirty="0" sz="1000" spc="-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办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（非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更情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00">
              <a:latin typeface="微软雅黑"/>
              <a:cs typeface="微软雅黑"/>
            </a:endParaRPr>
          </a:p>
          <a:p>
            <a:pPr algn="ctr" marL="31623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2019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11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35">
                <a:solidFill>
                  <a:srgbClr val="3E3E3E"/>
                </a:solidFill>
                <a:latin typeface="宋体"/>
                <a:cs typeface="宋体"/>
              </a:rPr>
              <a:t>20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2921000"/>
          <a:ext cx="6489065" cy="648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9195"/>
                <a:gridCol w="549910"/>
                <a:gridCol w="549910"/>
                <a:gridCol w="550545"/>
                <a:gridCol w="550545"/>
                <a:gridCol w="550545"/>
              </a:tblGrid>
              <a:tr h="341757">
                <a:tc>
                  <a:txBody>
                    <a:bodyPr/>
                    <a:lstStyle/>
                    <a:p>
                      <a:pPr marL="11004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通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申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请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型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2015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2016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2017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2019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人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凝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血因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子Ⅷ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CXSS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CXSL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人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凝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血酶原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复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合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CXSS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CXSL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注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射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用重组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人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凝血因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子Ⅷ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CXSS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CXSL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醋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酸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去氨加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压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素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注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射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液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CYHS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9359646"/>
            <a:ext cx="636397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100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备注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除醋酸去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氨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加压素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（注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射液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外，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其他品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均为治疗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生物制品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CXSL-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国产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药生物制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申请临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CXSS-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国产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新 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物制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CYHS-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学药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endParaRPr sz="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8" y="800100"/>
            <a:ext cx="6363335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子Ⅷ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理号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（均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algn="ctr" marL="250825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31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子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1946910"/>
          <a:ext cx="6491605" cy="593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769619"/>
                <a:gridCol w="492760"/>
                <a:gridCol w="1535429"/>
                <a:gridCol w="599439"/>
                <a:gridCol w="1473835"/>
                <a:gridCol w="718185"/>
              </a:tblGrid>
              <a:tr h="559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注册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CXSS1900039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2019/11/8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2019/11/7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CXSS1900032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2019/7/4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2019/7/3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CXSS1700032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公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2018/3/28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2019/5/20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CXSS1700033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康宝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公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2018/3/1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2018/2/28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CXSL1700076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2017/9/11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2018/3/12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CXSS1600011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2017/2/22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2018/5/24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CXSL1600118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2017/2/13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2017/6/20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CXSL1600054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2016/7/28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2016/11/17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CXSL1600010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远大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阳药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公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2016/4/18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2016/12/15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CXSL1500130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2016/9/26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CXSL1500129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2016/9/26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CXSL1500084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滨派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菲科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份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2015/11/2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2016/6/27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CXSL1500057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泰邦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2015/6/25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2016/6/20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CXSL1500022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德生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制品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责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2015/5/15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2016/1/14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7889748"/>
            <a:ext cx="6362065" cy="692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marL="12700" marR="5080">
              <a:lnSpc>
                <a:spcPct val="149000"/>
              </a:lnSpc>
              <a:spcBef>
                <a:spcPts val="7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细胞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5590540" cy="316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1685289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32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重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组人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因子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463" y="1114425"/>
          <a:ext cx="6491605" cy="245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285"/>
                <a:gridCol w="1123315"/>
                <a:gridCol w="495935"/>
                <a:gridCol w="1571625"/>
                <a:gridCol w="585470"/>
                <a:gridCol w="1392555"/>
                <a:gridCol w="675004"/>
              </a:tblGrid>
              <a:tr h="559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注册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468248">
                <a:tc>
                  <a:txBody>
                    <a:bodyPr/>
                    <a:lstStyle/>
                    <a:p>
                      <a:pPr marL="233679" marR="86995" indent="-139065">
                        <a:lnSpc>
                          <a:spcPct val="1125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C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XSS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190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0 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042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因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细胞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2019/11/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2019/11/18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marL="233679" marR="86995" indent="-139065">
                        <a:lnSpc>
                          <a:spcPct val="1125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C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XSS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190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0 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043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因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细胞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2019/11/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57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8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2019/11/18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marL="260985" marR="62865" indent="-190500">
                        <a:lnSpc>
                          <a:spcPct val="112500"/>
                        </a:lnSpc>
                        <a:spcBef>
                          <a:spcPts val="23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C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XS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L1700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0 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70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因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2017/8/1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2018/5/8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260985" marR="62865" indent="-190500">
                        <a:lnSpc>
                          <a:spcPct val="1125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C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XS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L1600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0  </a:t>
                      </a:r>
                      <a:r>
                        <a:rPr dirty="0" sz="800">
                          <a:latin typeface="等线"/>
                          <a:cs typeface="等线"/>
                        </a:rPr>
                        <a:t>47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用重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因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诺思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德生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技术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份有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2016/7/2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2017/7/21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3584448"/>
            <a:ext cx="384175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备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天晴申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的注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用重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人凝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因子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Ⅷ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8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2014</a:t>
            </a:r>
            <a:r>
              <a:rPr dirty="0" sz="8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承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办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，故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未显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在上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48" y="3863340"/>
            <a:ext cx="6360795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请上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）、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宋体"/>
              <a:cs typeface="宋体"/>
            </a:endParaRPr>
          </a:p>
          <a:p>
            <a:pPr algn="ctr" marL="255270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原复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状态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7463" y="5010150"/>
          <a:ext cx="6491605" cy="461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/>
                <a:gridCol w="986155"/>
                <a:gridCol w="567689"/>
                <a:gridCol w="1377950"/>
                <a:gridCol w="683895"/>
                <a:gridCol w="1359535"/>
                <a:gridCol w="733425"/>
              </a:tblGrid>
              <a:tr h="559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册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CXSS1900037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2019/10/24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36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2019/10/23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CXSS1900029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大安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2019/7/5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36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2019/7/4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CXSS1900026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22161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雅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2019/6/27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36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2019/6/26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CXSS1900022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卫伦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2019/5/6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36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2019/5/5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CXSL1700197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双林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2018/3/9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2018/6/28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CXSS1700024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2017/11/10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2019/9/16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CXSS1700025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2017/11/10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2019/9/16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CXSS1700004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22161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康宝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2017/3/21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2019/1/25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CXSL1600093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2016/12/15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2017/5/26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CXSL1600094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程重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2016/12/15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2017/5/26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CXSL1600077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河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大安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2016/10/26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36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审中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2018/2/26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CXSL1600055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圳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市卫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品股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有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2016/8/3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2017/5/22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90995" cy="75311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4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algn="ctr" marL="314960">
              <a:lnSpc>
                <a:spcPts val="1900"/>
              </a:lnSpc>
            </a:pPr>
            <a:r>
              <a:rPr dirty="0" sz="1600" spc="-35" b="1">
                <a:solidFill>
                  <a:srgbClr val="F79546"/>
                </a:solidFill>
                <a:latin typeface="微软雅黑"/>
                <a:cs typeface="微软雅黑"/>
              </a:rPr>
              <a:t>前</a:t>
            </a:r>
            <a:r>
              <a:rPr dirty="0" sz="1600" spc="350" b="1">
                <a:solidFill>
                  <a:srgbClr val="F79546"/>
                </a:solidFill>
                <a:latin typeface="微软雅黑"/>
                <a:cs typeface="微软雅黑"/>
              </a:rPr>
              <a:t> </a:t>
            </a:r>
            <a:r>
              <a:rPr dirty="0" sz="1600" spc="-35" b="1">
                <a:solidFill>
                  <a:srgbClr val="F79546"/>
                </a:solidFill>
                <a:latin typeface="微软雅黑"/>
                <a:cs typeface="微软雅黑"/>
              </a:rPr>
              <a:t>言</a:t>
            </a:r>
            <a:endParaRPr sz="1600">
              <a:latin typeface="微软雅黑"/>
              <a:cs typeface="微软雅黑"/>
            </a:endParaRPr>
          </a:p>
          <a:p>
            <a:pPr algn="just" marL="336550" marR="8255">
              <a:lnSpc>
                <a:spcPct val="148700"/>
              </a:lnSpc>
              <a:spcBef>
                <a:spcPts val="96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指某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系统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会定义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里是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变的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认知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逐渐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层面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没有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遍接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前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分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和地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的定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下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00">
              <a:latin typeface="微软雅黑"/>
              <a:cs typeface="微软雅黑"/>
            </a:endParaRPr>
          </a:p>
          <a:p>
            <a:pPr marL="603250" indent="-267335">
              <a:lnSpc>
                <a:spcPct val="100000"/>
              </a:lnSpc>
              <a:buFont typeface=""/>
              <a:buAutoNum type="arabicPeriod"/>
              <a:tabLst>
                <a:tab pos="603250" algn="l"/>
                <a:tab pos="603885" algn="l"/>
              </a:tabLst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3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2002</a:t>
            </a:r>
            <a:r>
              <a:rPr dirty="0" sz="1000" spc="-9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49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9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2,500~3,000</a:t>
            </a:r>
            <a:endParaRPr sz="1000">
              <a:latin typeface="等线"/>
              <a:cs typeface="等线"/>
            </a:endParaRPr>
          </a:p>
          <a:p>
            <a:pPr marL="606425">
              <a:lnSpc>
                <a:spcPct val="100000"/>
              </a:lnSpc>
              <a:spcBef>
                <a:spcPts val="5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606425" marR="5080" indent="-269875">
              <a:lnSpc>
                <a:spcPct val="149000"/>
              </a:lnSpc>
              <a:spcBef>
                <a:spcPts val="780"/>
              </a:spcBef>
              <a:buFont typeface=""/>
              <a:buAutoNum type="arabicPeriod" startAt="2"/>
              <a:tabLst>
                <a:tab pos="603250" algn="l"/>
                <a:tab pos="603885" algn="l"/>
              </a:tabLst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欧盟对罕见病的定义是患病率低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1/2,000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的慢性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渐进性且危及生命的疾病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欧洲目前约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2,400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~3,600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盟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25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6%~8%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E3E3E"/>
              </a:buClr>
              <a:buFont typeface=""/>
              <a:buAutoNum type="arabicPeriod" startAt="2"/>
            </a:pPr>
            <a:endParaRPr sz="1050">
              <a:latin typeface="宋体"/>
              <a:cs typeface="宋体"/>
            </a:endParaRPr>
          </a:p>
          <a:p>
            <a:pPr algn="just" marL="603250" indent="-267335">
              <a:lnSpc>
                <a:spcPct val="100000"/>
              </a:lnSpc>
              <a:buFont typeface=""/>
              <a:buAutoNum type="arabicPeriod" startAt="2"/>
              <a:tabLst>
                <a:tab pos="603885" algn="l"/>
              </a:tabLst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义为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1/2,500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606425" marR="10795" indent="-269875">
              <a:lnSpc>
                <a:spcPct val="149000"/>
              </a:lnSpc>
              <a:spcBef>
                <a:spcPts val="770"/>
              </a:spcBef>
              <a:buFont typeface=""/>
              <a:buAutoNum type="arabicPeriod" startAt="2"/>
              <a:tabLst>
                <a:tab pos="603885" algn="l"/>
              </a:tabLst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湾地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区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2000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疾病防治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将罕见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病定义为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行率在万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之一以下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被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的疾病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606425" marR="9525" indent="-269875">
              <a:lnSpc>
                <a:spcPct val="148000"/>
              </a:lnSpc>
              <a:spcBef>
                <a:spcPts val="790"/>
              </a:spcBef>
              <a:buFont typeface=""/>
              <a:buAutoNum type="arabicPeriod" startAt="2"/>
              <a:tabLst>
                <a:tab pos="603885" algn="l"/>
              </a:tabLst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生组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织</a:t>
            </a:r>
            <a:r>
              <a:rPr dirty="0" sz="1000" spc="-5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0">
                <a:solidFill>
                  <a:srgbClr val="3E3E3E"/>
                </a:solidFill>
                <a:latin typeface="等线"/>
                <a:cs typeface="等线"/>
              </a:rPr>
              <a:t>WHO</a:t>
            </a:r>
            <a:r>
              <a:rPr dirty="0" sz="1000" spc="-5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义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0.065%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～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0.1%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疾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存在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WHO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官方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606425" marR="8255" indent="-269875">
              <a:lnSpc>
                <a:spcPct val="148700"/>
              </a:lnSpc>
              <a:spcBef>
                <a:spcPts val="785"/>
              </a:spcBef>
              <a:buFont typeface=""/>
              <a:buAutoNum type="arabicPeriod" startAt="2"/>
              <a:tabLst>
                <a:tab pos="603885" algn="l"/>
              </a:tabLst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美国食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与药物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理局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全球已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的罕见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7,000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病数量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50%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儿童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7,000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或方案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命或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质量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逐渐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被管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尚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没有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释义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:</a:t>
            </a:r>
            <a:endParaRPr sz="1000">
              <a:latin typeface="等线"/>
              <a:cs typeface="等线"/>
            </a:endParaRPr>
          </a:p>
          <a:p>
            <a:pPr algn="just" marL="606425" marR="8255" indent="-269875">
              <a:lnSpc>
                <a:spcPct val="148500"/>
              </a:lnSpc>
              <a:spcBef>
                <a:spcPts val="790"/>
              </a:spcBef>
              <a:buAutoNum type="arabicPeriod"/>
              <a:tabLst>
                <a:tab pos="603885" algn="l"/>
              </a:tabLst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办的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义专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专家建议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1/500,000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1/10,000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1,680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606425" marR="9525" indent="-269875">
              <a:lnSpc>
                <a:spcPct val="149000"/>
              </a:lnSpc>
              <a:spcBef>
                <a:spcPts val="765"/>
              </a:spcBef>
              <a:buAutoNum type="arabicPeriod"/>
              <a:tabLst>
                <a:tab pos="603885" algn="l"/>
              </a:tabLst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家卫生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康委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科学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和信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督管理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医药管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合公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121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府首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的形式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，这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响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E3E3E"/>
              </a:buClr>
              <a:buFont typeface=""/>
              <a:buAutoNum type="arabicPeriod"/>
            </a:pPr>
            <a:endParaRPr sz="1050">
              <a:latin typeface="宋体"/>
              <a:cs typeface="宋体"/>
            </a:endParaRPr>
          </a:p>
          <a:p>
            <a:pPr algn="just" marL="603250" indent="-267335">
              <a:lnSpc>
                <a:spcPct val="100000"/>
              </a:lnSpc>
              <a:buFont typeface=""/>
              <a:buAutoNum type="arabicPeriod"/>
              <a:tabLst>
                <a:tab pos="603885" algn="l"/>
              </a:tabLst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7463" y="788670"/>
          <a:ext cx="6491605" cy="77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/>
                <a:gridCol w="986155"/>
                <a:gridCol w="567689"/>
                <a:gridCol w="1377950"/>
                <a:gridCol w="683895"/>
                <a:gridCol w="1359535"/>
                <a:gridCol w="733425"/>
              </a:tblGrid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CXSL1600021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22161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博雅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物制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2016/5/16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2016/12/8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CXSL1400116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复合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蓉生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2015/2/3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2016/5/4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580388"/>
            <a:ext cx="6360795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marL="12700" marR="5080">
              <a:lnSpc>
                <a:spcPct val="149000"/>
              </a:lnSpc>
              <a:spcBef>
                <a:spcPts val="7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去氨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256540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34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酸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加压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素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报及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7148" y="2726690"/>
          <a:ext cx="6451600" cy="208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/>
                <a:gridCol w="805179"/>
                <a:gridCol w="433069"/>
                <a:gridCol w="1218565"/>
                <a:gridCol w="810260"/>
                <a:gridCol w="539750"/>
                <a:gridCol w="927100"/>
                <a:gridCol w="828675"/>
              </a:tblGrid>
              <a:tr h="658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82550">
                        <a:lnSpc>
                          <a:spcPct val="143000"/>
                        </a:lnSpc>
                        <a:spcBef>
                          <a:spcPts val="22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申请 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承办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46824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800" spc="40">
                          <a:latin typeface="宋体"/>
                          <a:cs typeface="宋体"/>
                        </a:rPr>
                        <a:t>CYHS1600065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62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积大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2016/11/17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62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800" spc="35">
                          <a:latin typeface="宋体"/>
                          <a:cs typeface="宋体"/>
                        </a:rPr>
                        <a:t>2016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62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62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2019/5/15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620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40">
                          <a:latin typeface="宋体"/>
                          <a:cs typeface="宋体"/>
                        </a:rPr>
                        <a:t>CYHS1600064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积大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2016/11/17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35">
                          <a:latin typeface="宋体"/>
                          <a:cs typeface="宋体"/>
                        </a:rPr>
                        <a:t>2016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2019/5/15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40">
                          <a:latin typeface="宋体"/>
                          <a:cs typeface="宋体"/>
                        </a:rPr>
                        <a:t>CYHS1401083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去氨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积大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15">
                          <a:latin typeface="宋体"/>
                          <a:cs typeface="宋体"/>
                        </a:rPr>
                        <a:t>2015/4/4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35">
                          <a:latin typeface="宋体"/>
                          <a:cs typeface="宋体"/>
                        </a:rPr>
                        <a:t>2015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15">
                          <a:latin typeface="宋体"/>
                          <a:cs typeface="宋体"/>
                        </a:rPr>
                        <a:t>2015/4/1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9948" y="4820399"/>
            <a:ext cx="6419850" cy="2084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35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特发性肺动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endParaRPr sz="1200">
              <a:latin typeface="微软雅黑"/>
              <a:cs typeface="微软雅黑"/>
            </a:endParaRPr>
          </a:p>
          <a:p>
            <a:pPr algn="just"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endParaRPr sz="1000">
              <a:latin typeface="宋体"/>
              <a:cs typeface="宋体"/>
            </a:endParaRPr>
          </a:p>
          <a:p>
            <a:pPr algn="just" marL="12700" marR="60960">
              <a:lnSpc>
                <a:spcPct val="148500"/>
              </a:lnSpc>
              <a:spcBef>
                <a:spcPts val="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3.1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天晴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生坦片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NMPA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森的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坦片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NMPA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algn="ctr" marL="19494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35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办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（非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变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更情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00">
              <a:latin typeface="微软雅黑"/>
              <a:cs typeface="微软雅黑"/>
            </a:endParaRPr>
          </a:p>
          <a:p>
            <a:pPr algn="ctr" marR="52705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endParaRPr sz="10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7463" y="7031355"/>
          <a:ext cx="6489065" cy="2597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75"/>
                <a:gridCol w="772795"/>
                <a:gridCol w="772795"/>
                <a:gridCol w="772795"/>
                <a:gridCol w="772795"/>
                <a:gridCol w="772795"/>
              </a:tblGrid>
              <a:tr h="341757"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通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申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请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类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型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2015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2016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2017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2019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安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立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生坦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CYHS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利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奥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西呱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CXHL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马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昔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腾坦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7463" y="788670"/>
          <a:ext cx="6489065" cy="3603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75"/>
                <a:gridCol w="772795"/>
                <a:gridCol w="772795"/>
                <a:gridCol w="772795"/>
                <a:gridCol w="772795"/>
                <a:gridCol w="772795"/>
              </a:tblGrid>
              <a:tr h="249554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CXHL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CYHS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马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西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替坦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8919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CXHL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波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生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坦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CYHS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曲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前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列尼尔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注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射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液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CYHS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理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4345686"/>
            <a:ext cx="6423025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0">
              <a:lnSpc>
                <a:spcPct val="148700"/>
              </a:lnSpc>
              <a:spcBef>
                <a:spcPts val="100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备注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CXSL-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国产新</a:t>
            </a:r>
            <a:r>
              <a:rPr dirty="0" sz="800" spc="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生物制品申请临</a:t>
            </a:r>
            <a:r>
              <a:rPr dirty="0" sz="800" spc="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CXSS-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国产新</a:t>
            </a:r>
            <a:r>
              <a:rPr dirty="0" sz="800" spc="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生物制品申请上</a:t>
            </a:r>
            <a:r>
              <a:rPr dirty="0" sz="800" spc="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CYHL-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国产仿</a:t>
            </a:r>
            <a:r>
              <a:rPr dirty="0" sz="800" spc="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化学药品申请临床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CYHS-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国产仿</a:t>
            </a:r>
            <a:r>
              <a:rPr dirty="0" sz="800" spc="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化学药品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申 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宋体"/>
              <a:cs typeface="宋体"/>
            </a:endParaRPr>
          </a:p>
          <a:p>
            <a:pPr algn="r" marR="66675">
              <a:lnSpc>
                <a:spcPct val="100000"/>
              </a:lnSpc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13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,4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algn="ctr" marL="19304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36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2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安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片申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3333" y="5785485"/>
          <a:ext cx="653923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290"/>
                <a:gridCol w="671829"/>
                <a:gridCol w="530859"/>
                <a:gridCol w="1403350"/>
                <a:gridCol w="785495"/>
                <a:gridCol w="1416685"/>
                <a:gridCol w="916305"/>
              </a:tblGrid>
              <a:tr h="658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注册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320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CYHS1700158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嘉逸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2019/6/25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2019/6/24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CYHS1900028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2019/1/23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CYHS1800101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德源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60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2018/6/8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心）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2018/6/6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CYHS1700560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华海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2017/12/28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中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2017/12/26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CYHS1700138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正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天晴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股份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限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2017/7/14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2019/5/8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CYHS1700130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豪森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团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60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2017/6/9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2018/8/7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CYHS1501280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美大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华康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公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2015/12/7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2016/4/18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CYHS1501279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美大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康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华康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公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2015/12/7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2016/4/18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CYHS1500683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嘉逸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2015/12/7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2016/8/1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3333" y="788670"/>
          <a:ext cx="6539230" cy="118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290"/>
                <a:gridCol w="671829"/>
                <a:gridCol w="530859"/>
                <a:gridCol w="1403350"/>
                <a:gridCol w="785495"/>
                <a:gridCol w="1416685"/>
                <a:gridCol w="916305"/>
              </a:tblGrid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CYHS1500210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嘉林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业股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2015/10/8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2016/8/1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CYHS1401985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恩成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2015/9/23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2016/6/27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CYHS1500541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协和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60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2015/9/2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2016/8/1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CYHS1401573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武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人福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2015/3/24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2016/3/1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984248"/>
            <a:ext cx="6360795" cy="793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25527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37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波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片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申报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904" y="2905125"/>
          <a:ext cx="6562090" cy="928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915"/>
                <a:gridCol w="736599"/>
                <a:gridCol w="661035"/>
                <a:gridCol w="1800860"/>
                <a:gridCol w="724535"/>
                <a:gridCol w="739775"/>
                <a:gridCol w="909954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册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CYHS1590017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份有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昌制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2015/4/16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2015/11/19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CYHS1590018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浙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份有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公司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昌制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2015/4/16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2015/11/19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9948" y="3845039"/>
            <a:ext cx="6426200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理号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6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1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3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6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11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3.1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191770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38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片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西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坦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片申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0512" y="4991735"/>
          <a:ext cx="6482715" cy="346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920"/>
                <a:gridCol w="523240"/>
                <a:gridCol w="619125"/>
                <a:gridCol w="2397125"/>
                <a:gridCol w="483235"/>
                <a:gridCol w="1035050"/>
                <a:gridCol w="658495"/>
              </a:tblGrid>
              <a:tr h="658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注册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107950">
                        <a:lnSpc>
                          <a:spcPct val="142000"/>
                        </a:lnSpc>
                        <a:spcBef>
                          <a:spcPts val="2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承办 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02565" marR="68580" indent="-128270">
                        <a:lnSpc>
                          <a:spcPct val="142000"/>
                        </a:lnSpc>
                        <a:spcBef>
                          <a:spcPts val="2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46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CYHS1900608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腾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正大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晴制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55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2019/9/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2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2019/9/3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CYHS1900599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腾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宣泰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门药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普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济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（台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州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2019/8/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25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评审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 spc="-12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心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2019/8/26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CXHL1402228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腾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四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川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辽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宁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制药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 西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藏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药业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集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团股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份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2015/4/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87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2016/5/31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CXHL1501328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替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海博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药业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艾德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凯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腾生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责任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2015/1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0/28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87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2016/10/24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CXHL1501036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替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福瑞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康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正医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技术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究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所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87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2015/8/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87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2016/8/23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CXHL1500732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替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坦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都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克莱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蒙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科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87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2015/5/</a:t>
                      </a:r>
                      <a:endParaRPr sz="800">
                        <a:latin typeface="等线"/>
                        <a:cs typeface="等线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87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2016/8/12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99948" y="8468868"/>
            <a:ext cx="276415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备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注：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替坦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与马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昔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腾坦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因翻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译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不同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均为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马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昔腾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948" y="8750808"/>
            <a:ext cx="6360795" cy="46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西呱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3.1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9688" y="1350518"/>
            <a:ext cx="315658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39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2015-2019.11.20</a:t>
            </a:r>
            <a:r>
              <a:rPr dirty="0" sz="1000" spc="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4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利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西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呱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片申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781" y="1656715"/>
          <a:ext cx="6480175" cy="3495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/>
                <a:gridCol w="717550"/>
                <a:gridCol w="709294"/>
                <a:gridCol w="1811655"/>
                <a:gridCol w="731520"/>
                <a:gridCol w="717550"/>
                <a:gridCol w="930910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注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册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47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承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日期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办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开始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时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CXHL1502231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深蓝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2016/2/16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2017/2/21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CXHL1502232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深蓝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2016/2/16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2017/2/21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CXHL1502233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深蓝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有限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2016/2/16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2017/2/21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CXHL1501140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华威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开发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2015/6/11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2016/8/12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CXHL1501142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华威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开发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2015/6/11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2016/8/12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CXHL1501141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南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京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华威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开发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2015/6/11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2016/8/12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CXHL1500928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莞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东阳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2015/5/19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2016/6/20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CXHL1500927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莞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东阳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2015/5/19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2016/6/20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CXHL1500926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莞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东阳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2015/5/19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2016/6/20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CXHL1500925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莞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东阳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2015/5/19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2016/6/20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CXHL1500929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西呱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3.1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莞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东阳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光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药物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发有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限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2015/5/19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件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2016/6/20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5163299"/>
            <a:ext cx="6362065" cy="1471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8500"/>
              </a:lnSpc>
              <a:spcBef>
                <a:spcPts val="73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申报中</a:t>
            </a:r>
            <a:r>
              <a:rPr dirty="0" sz="1000" spc="-5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不少</a:t>
            </a:r>
            <a:r>
              <a:rPr dirty="0" sz="1000" spc="-5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4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7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始的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核查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紧密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系，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发批件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回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严格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，使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摸鱼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至新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纷停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脚步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省了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8255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看出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极性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经明确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靠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慈善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没有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依靠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48" y="6803390"/>
            <a:ext cx="6471920" cy="1840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306070" indent="-255904">
              <a:lnSpc>
                <a:spcPct val="100000"/>
              </a:lnSpc>
              <a:spcBef>
                <a:spcPts val="95"/>
              </a:spcBef>
              <a:buSzPct val="93750"/>
              <a:buFont typeface=""/>
              <a:buAutoNum type="arabicPeriod" startAt="4"/>
              <a:tabLst>
                <a:tab pos="306705" algn="l"/>
              </a:tabLst>
            </a:pP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常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当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前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场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竞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争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格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局</a:t>
            </a:r>
            <a:r>
              <a:rPr dirty="0" baseline="55555" sz="1200" spc="7" b="0">
                <a:solidFill>
                  <a:srgbClr val="EC7C30"/>
                </a:solidFill>
                <a:latin typeface="等线 Light"/>
                <a:cs typeface="等线 Light"/>
              </a:rPr>
              <a:t>30</a:t>
            </a:r>
            <a:endParaRPr baseline="55555" sz="1200">
              <a:latin typeface="等线 Light"/>
              <a:cs typeface="等线 Light"/>
            </a:endParaRPr>
          </a:p>
          <a:p>
            <a:pPr lvl="1">
              <a:lnSpc>
                <a:spcPts val="2150"/>
              </a:lnSpc>
              <a:spcBef>
                <a:spcPts val="30"/>
              </a:spcBef>
              <a:buClr>
                <a:srgbClr val="EC7C30"/>
              </a:buClr>
              <a:buFont typeface=""/>
              <a:buAutoNum type="arabicPeriod" startAt="4"/>
            </a:pPr>
            <a:endParaRPr sz="2150">
              <a:latin typeface="等线 Light"/>
              <a:cs typeface="等线 Light"/>
            </a:endParaRPr>
          </a:p>
          <a:p>
            <a:pPr lvl="2" marL="475615" indent="-425450">
              <a:lnSpc>
                <a:spcPct val="100000"/>
              </a:lnSpc>
              <a:buFont typeface=""/>
              <a:buAutoNum type="arabicPeriod"/>
              <a:tabLst>
                <a:tab pos="476250" algn="l"/>
              </a:tabLst>
            </a:pP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国内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上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市品种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销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售格局</a:t>
            </a:r>
            <a:r>
              <a:rPr dirty="0" baseline="55555" sz="1050" spc="-15" b="1">
                <a:solidFill>
                  <a:srgbClr val="EC7C30"/>
                </a:solidFill>
                <a:latin typeface="等线"/>
                <a:cs typeface="等线"/>
              </a:rPr>
              <a:t>31</a:t>
            </a:r>
            <a:endParaRPr baseline="55555" sz="1050">
              <a:latin typeface="等线"/>
              <a:cs typeface="等线"/>
            </a:endParaRPr>
          </a:p>
          <a:p>
            <a:pPr marL="50800">
              <a:lnSpc>
                <a:spcPct val="100000"/>
              </a:lnSpc>
              <a:spcBef>
                <a:spcPts val="1640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endParaRPr sz="1200">
              <a:latin typeface="微软雅黑"/>
              <a:cs typeface="微软雅黑"/>
            </a:endParaRPr>
          </a:p>
          <a:p>
            <a:pPr algn="just" marL="50800" marR="43180">
              <a:lnSpc>
                <a:spcPct val="148500"/>
              </a:lnSpc>
              <a:spcBef>
                <a:spcPts val="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7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IX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氨加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六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140" y="899477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4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9948" y="9084551"/>
            <a:ext cx="6368415" cy="60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5"/>
              </a:spcBef>
              <a:buAutoNum type="arabicPlain" startAt="30"/>
              <a:tabLst>
                <a:tab pos="174625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章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节不考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虑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超适应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症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用药情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况，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仅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分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析获批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主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）治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疗血友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和肺动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高压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药品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，辅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助用药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不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计入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  <a:p>
            <a:pPr marL="12700" marR="5080">
              <a:lnSpc>
                <a:spcPct val="147500"/>
              </a:lnSpc>
              <a:spcBef>
                <a:spcPts val="790"/>
              </a:spcBef>
              <a:buAutoNum type="arabicPlain" startAt="30"/>
              <a:tabLst>
                <a:tab pos="174625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本章节采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艾美达样本公立医院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据库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涉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30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个省份城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市，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近千家公立医院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以三级为主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占全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部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样本医院数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60" b="1">
                <a:solidFill>
                  <a:srgbClr val="3E3E3E"/>
                </a:solidFill>
                <a:latin typeface="微软雅黑"/>
                <a:cs typeface="微软雅黑"/>
              </a:rPr>
              <a:t>76%（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占全国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实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际三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级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总数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800" spc="-4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5" b="1">
                <a:solidFill>
                  <a:srgbClr val="3E3E3E"/>
                </a:solidFill>
                <a:latin typeface="微软雅黑"/>
                <a:cs typeface="微软雅黑"/>
              </a:rPr>
              <a:t>54%），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二级医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为辅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占全部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本医院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r>
              <a:rPr dirty="0" sz="8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75" b="1">
                <a:solidFill>
                  <a:srgbClr val="3E3E3E"/>
                </a:solidFill>
                <a:latin typeface="微软雅黑"/>
                <a:cs typeface="微软雅黑"/>
              </a:rPr>
              <a:t>24%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。不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区分适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应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症用药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4645" cy="8680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26%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21031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园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库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治疗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及同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增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37" y="1646872"/>
            <a:ext cx="5318626" cy="2953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948" y="4710671"/>
            <a:ext cx="6430645" cy="4941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429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71755">
              <a:lnSpc>
                <a:spcPct val="148700"/>
              </a:lnSpc>
              <a:spcBef>
                <a:spcPts val="72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49%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三季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4.4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元，涉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总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亿元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8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80%~85%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与艾美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样本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立医院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重组凝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用量占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72%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485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因子后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制物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患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70">
                <a:solidFill>
                  <a:srgbClr val="3E3E3E"/>
                </a:solidFill>
                <a:latin typeface="等线"/>
                <a:cs typeface="等线"/>
              </a:rPr>
              <a:t>20%~30%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75">
                <a:solidFill>
                  <a:srgbClr val="3E3E3E"/>
                </a:solidFill>
                <a:latin typeface="等线"/>
                <a:cs typeface="等线"/>
              </a:rPr>
              <a:t>5%~10%</a:t>
            </a:r>
            <a:r>
              <a:rPr dirty="0" sz="1000" spc="-7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5%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  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滴度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性出血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70485">
              <a:lnSpc>
                <a:spcPct val="148700"/>
              </a:lnSpc>
              <a:spcBef>
                <a:spcPts val="785"/>
              </a:spcBef>
            </a:pP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美达样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公立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院数据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凝血酶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复合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组凝血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疗血友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整体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17%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右，前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年前三季度销售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8,881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6,141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年度复合增长率分布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24%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16%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凝血酶原复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合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体现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5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德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应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74295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出血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友 病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出血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美达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本公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医院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据库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氨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加压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7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三季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占整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25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5.53%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4937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逐年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趋势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-4%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家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外，去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氨加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素还用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虽然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氨加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友病整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额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80%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6985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1/25 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000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血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15%~20%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病患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极其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见。在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美达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血因子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endParaRPr sz="1000">
              <a:latin typeface="等线"/>
              <a:cs typeface="等线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4645" cy="8680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季度销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2.43%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2172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年呈上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149%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42049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2015-2018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达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样本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售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比增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672" y="1646872"/>
            <a:ext cx="4658230" cy="21475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948" y="3912108"/>
            <a:ext cx="6416675" cy="2914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备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注：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组人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8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IX</a:t>
            </a:r>
            <a:r>
              <a:rPr dirty="0" sz="8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率波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较大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单独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予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以说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明。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增长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–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80%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2016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–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-61.9%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–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423.1%</a:t>
            </a:r>
            <a:r>
              <a:rPr dirty="0" sz="8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–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 963.2%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宋体"/>
              <a:cs typeface="宋体"/>
            </a:endParaRPr>
          </a:p>
          <a:p>
            <a:pPr marL="12700" indent="4916170">
              <a:lnSpc>
                <a:spcPct val="100000"/>
              </a:lnSpc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marL="12700" marR="62865">
              <a:lnSpc>
                <a:spcPct val="1490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熟的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分领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乎伴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终身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属于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特发性肺动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endParaRPr sz="1200">
              <a:latin typeface="微软雅黑"/>
              <a:cs typeface="微软雅黑"/>
            </a:endParaRPr>
          </a:p>
          <a:p>
            <a:pPr algn="just" marL="12700" marR="52069">
              <a:lnSpc>
                <a:spcPct val="149000"/>
              </a:lnSpc>
              <a:spcBef>
                <a:spcPts val="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昔腾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西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呱和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章节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波生坦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昔腾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伊洛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尔共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看来，在艾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18.9%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50482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同比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增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822" y="6934517"/>
            <a:ext cx="4293611" cy="23905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16359" y="9427451"/>
            <a:ext cx="144462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59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48780" cy="2652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靶向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要用药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endParaRPr sz="100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年前三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占整体市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份额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64.95%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销售总金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1412.8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近五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复合增长率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22%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波生坦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2006</a:t>
            </a:r>
            <a:endParaRPr sz="1000">
              <a:latin typeface="等线"/>
              <a:cs typeface="等线"/>
            </a:endParaRPr>
          </a:p>
          <a:p>
            <a:pPr marL="336550">
              <a:lnSpc>
                <a:spcPct val="100000"/>
              </a:lnSpc>
              <a:spcBef>
                <a:spcPts val="5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葛兰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史克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兰素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-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</a:t>
            </a:r>
            <a:r>
              <a:rPr dirty="0" sz="1000" spc="-3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2010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3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在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18.83%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409.6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26%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4135">
              <a:lnSpc>
                <a:spcPct val="148700"/>
              </a:lnSpc>
              <a:spcBef>
                <a:spcPts val="77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曲前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尼尔和伊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前列素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前列环素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WHO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IV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级患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的一线治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急性肺血管扩张试验药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也可用于肺高血压危象的抢救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在艾美达公立医院数据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年前三季度中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曲前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列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尼尔占据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个市场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15.13%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329.1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近五年复合增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71%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场份额逐年快速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伊洛前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列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1.08%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23.6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-42%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01981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同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比增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长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1287" y="3455635"/>
            <a:ext cx="4727575" cy="24656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948" y="6025896"/>
            <a:ext cx="6451600" cy="3569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958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88900">
              <a:lnSpc>
                <a:spcPct val="1487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月，国家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励仿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坦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五年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容乐观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府的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吁或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励来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2.4.2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药物企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业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市场份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额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血友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endParaRPr sz="1200">
              <a:latin typeface="微软雅黑"/>
              <a:cs typeface="微软雅黑"/>
            </a:endParaRPr>
          </a:p>
          <a:p>
            <a:pPr marL="12700" marR="5080">
              <a:lnSpc>
                <a:spcPct val="149000"/>
              </a:lnSpc>
              <a:spcBef>
                <a:spcPts val="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比有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企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业份额逐渐上升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造成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上现象的原因是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随着外资企业百特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拜耳和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瑞引进重组人凝血因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诺和诺德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VIIa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辉瑞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0">
                <a:solidFill>
                  <a:srgbClr val="3E3E3E"/>
                </a:solidFill>
                <a:latin typeface="等线"/>
                <a:cs typeface="等线"/>
              </a:rPr>
              <a:t>IX</a:t>
            </a:r>
            <a:r>
              <a:rPr dirty="0" sz="1000" spc="-5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4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主演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96520">
              <a:lnSpc>
                <a:spcPct val="148000"/>
              </a:lnSpc>
              <a:spcBef>
                <a:spcPts val="79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合资企业和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资企业则主要以人凝血因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7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VIII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血酶原复合物和去氨加压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为主要销售品种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因凝血因子技术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州细胞工程自主研发的重组凝血八因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蛋白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研发代号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SCT800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申请获受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90995" cy="8680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受理号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CXSS1900042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CXSS1900043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拟用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治疗甲型血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前首个报上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的国产重组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血八因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21031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归属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售总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占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3087" y="1647507"/>
            <a:ext cx="4121529" cy="2317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948" y="4062984"/>
            <a:ext cx="6362065" cy="179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8700"/>
              </a:lnSpc>
              <a:spcBef>
                <a:spcPts val="72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在艾美达样本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立医院治疗血友病用药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，在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年前三季度有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售体现的企业中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拜耳和百特仅凭单品种重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人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凝血因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子Ⅷ，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使得两家企业销售总金额占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整体市场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45.2%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排名第三位和第四位的分别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泰邦生物集团公司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凝血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11.75%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11.02%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algn="ctr" marL="25400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40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生产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微软雅黑"/>
              <a:cs typeface="微软雅黑"/>
            </a:endParaRPr>
          </a:p>
          <a:p>
            <a:pPr algn="r" marR="762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61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8733" y="5988685"/>
          <a:ext cx="6489065" cy="356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780"/>
                <a:gridCol w="735330"/>
                <a:gridCol w="735329"/>
                <a:gridCol w="735329"/>
                <a:gridCol w="735329"/>
                <a:gridCol w="735329"/>
                <a:gridCol w="871219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品种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2014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2015</a:t>
                      </a:r>
                      <a:r>
                        <a:rPr dirty="0" sz="1000" spc="-5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2016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2017</a:t>
                      </a:r>
                      <a:r>
                        <a:rPr dirty="0" sz="1000" spc="-5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2019Q1-Q3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8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拜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耳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64.86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127.04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184.83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229.04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293.56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273.70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64.86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127.04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184.83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229.04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293.56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273.70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百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特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38.36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63.86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79.70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125.64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129.72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38.36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63.86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79.70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125.64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129.72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泰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邦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生物集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团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公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司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21.97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36.38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53.41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75.21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102.14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104.92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21.97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33.32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38.23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52.08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69.55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68.25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3.06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15.17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23.13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32.59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36.67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华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兰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生物工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程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股份有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限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公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司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83.29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87.87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95.84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108.24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135.54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98.36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36.14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40.20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45.02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47.14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54.98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50.35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47.15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47.67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50.83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61.11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80.56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48.01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上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海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莱士血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液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制品股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份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有限公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司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21.71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46.53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18.30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51.98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64.13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62.48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8733" y="788670"/>
          <a:ext cx="6489065" cy="557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780"/>
                <a:gridCol w="735330"/>
                <a:gridCol w="735329"/>
                <a:gridCol w="735329"/>
                <a:gridCol w="735329"/>
                <a:gridCol w="735329"/>
                <a:gridCol w="871219"/>
              </a:tblGrid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21.64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46.48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18.27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51.95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63.92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62.20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8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辉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瑞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86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3.78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18.14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29.04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25.50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51.71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61.88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86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3.45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17.55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28.82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24.33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39.27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40.16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因子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8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0.33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0.59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12.44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21.72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诺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诺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德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34.80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40.02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43.56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51.81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62.06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61.41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人凝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8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VIIa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34.80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40.02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43.56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51.81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62.06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61.41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绿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十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字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50.59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44.25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67.95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71.61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66.23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49.22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血因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子Ⅷ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50.59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44.25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67.95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71.61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66.23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49.22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辉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凌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15.12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17.09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19.13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22.94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22.10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15.12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17.09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19.13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22.94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25.26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22.10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深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圳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翰宇药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股份有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限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公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司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37.92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34.30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27.15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25.93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27.93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37.92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34.30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27.15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25.93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27.93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20.48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中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集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团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21.54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19.90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17.05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12.31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10.75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6.79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加压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21.54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19.90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17.05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12.31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10.75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6.79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中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医药健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康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产业股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份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有限公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司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8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7.66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9.56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13.22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15.49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1.50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8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7.66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9.56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13.22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15.49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1.50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中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生物技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术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集团公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司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酶原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6380988"/>
            <a:ext cx="6360795" cy="18567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marL="12700" marR="5715">
              <a:lnSpc>
                <a:spcPct val="148000"/>
              </a:lnSpc>
              <a:spcBef>
                <a:spcPts val="72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充分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空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特发性肺动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endParaRPr sz="1200">
              <a:latin typeface="微软雅黑"/>
              <a:cs typeface="微软雅黑"/>
            </a:endParaRPr>
          </a:p>
          <a:p>
            <a:pPr marL="12700" marR="5080">
              <a:lnSpc>
                <a:spcPct val="148000"/>
              </a:lnSpc>
              <a:spcBef>
                <a:spcPts val="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域中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个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站在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靶向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宋体"/>
              <a:cs typeface="宋体"/>
            </a:endParaRPr>
          </a:p>
          <a:p>
            <a:pPr marL="56896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医院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特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肺动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脉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靶向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归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属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性质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销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售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金额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占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比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7687" y="769937"/>
            <a:ext cx="4170043" cy="17091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948" y="2589276"/>
            <a:ext cx="6360795" cy="2023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85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原因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空间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成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终站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按照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关规定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床试验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场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盈利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格的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确定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军特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靶向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algn="ctr" marL="25463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41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2014-2019Q3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美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达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本公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院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治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特发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脉高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压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产企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业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00">
              <a:latin typeface="微软雅黑"/>
              <a:cs typeface="微软雅黑"/>
            </a:endParaRPr>
          </a:p>
          <a:p>
            <a:pPr algn="r" marR="6985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7593" y="4740275"/>
          <a:ext cx="6951345" cy="3815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875"/>
                <a:gridCol w="814705"/>
                <a:gridCol w="814069"/>
                <a:gridCol w="814070"/>
                <a:gridCol w="814070"/>
                <a:gridCol w="723264"/>
                <a:gridCol w="904875"/>
              </a:tblGrid>
              <a:tr h="34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品种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2014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2015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2016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2017</a:t>
                      </a:r>
                      <a:r>
                        <a:rPr dirty="0" sz="1000" spc="-6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r>
                        <a:rPr dirty="0" sz="1000" spc="-6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2019Q1-Q3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727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葛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兰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素史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克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9.20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9.96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15.97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22.10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24.05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17.21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8.17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9.10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13.41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18.62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19.98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14.13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1.02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0.87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2.56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3.48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4.04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3.08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腾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 b="1">
                          <a:latin typeface="等线"/>
                          <a:cs typeface="等线"/>
                        </a:rPr>
                        <a:t>UnitedTherapeuticsCorporation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0.94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2.22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0.94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1.32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2.22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3.83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3.29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江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苏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豪森药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集团有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限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公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司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1.00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拜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耳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4.77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2.77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0.72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0.43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前列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素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4.77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2.77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0.72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0.43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0.24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正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大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制药集</a:t>
                      </a:r>
                      <a:r>
                        <a:rPr dirty="0" sz="800" spc="-10" b="1">
                          <a:latin typeface="微软雅黑"/>
                          <a:cs typeface="微软雅黑"/>
                        </a:rPr>
                        <a:t>团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立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-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0.01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16359" y="8566391"/>
            <a:ext cx="144462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579" y="670577"/>
            <a:ext cx="342265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-4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-3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3"/>
              </a:rPr>
              <a:t>www.yanbaoke.com</a:t>
            </a:r>
            <a:endParaRPr sz="105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94170" cy="32867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一</a:t>
            </a:r>
            <a:r>
              <a:rPr dirty="0" sz="1800" spc="-40" b="1">
                <a:solidFill>
                  <a:srgbClr val="EC7C30"/>
                </a:solidFill>
                <a:latin typeface="微软雅黑"/>
                <a:cs typeface="微软雅黑"/>
              </a:rPr>
              <a:t>、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罕见病</a:t>
            </a:r>
            <a:r>
              <a:rPr dirty="0" sz="1800" spc="10" b="1">
                <a:solidFill>
                  <a:srgbClr val="EC7C30"/>
                </a:solidFill>
                <a:latin typeface="微软雅黑"/>
                <a:cs typeface="微软雅黑"/>
              </a:rPr>
              <a:t>用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药因政策</a:t>
            </a:r>
            <a:r>
              <a:rPr dirty="0" sz="1800" spc="-30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不罕</a:t>
            </a:r>
            <a:r>
              <a:rPr dirty="0" sz="1800" spc="1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800" spc="-30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endParaRPr sz="1800">
              <a:latin typeface="微软雅黑"/>
              <a:cs typeface="微软雅黑"/>
            </a:endParaRPr>
          </a:p>
          <a:p>
            <a:pPr algn="just" marL="336550" marR="12700">
              <a:lnSpc>
                <a:spcPct val="148300"/>
              </a:lnSpc>
              <a:spcBef>
                <a:spcPts val="1060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年以来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国家针对医药行业深入改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颁布了多项政策法规，涉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临床试验数据核查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一致性评价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审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革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CFDA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（现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NMPA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ICH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4+7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革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步骤环环相扣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力度空前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拨开了医药行业最沉重的乌云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大量创新药临床及上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年后喷涌而出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括被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15240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庞大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素叠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人群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精神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革文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速罕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槛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入流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幅降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担。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系列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努力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4124198"/>
            <a:ext cx="6423025" cy="3397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317500" indent="-304800">
              <a:lnSpc>
                <a:spcPct val="100000"/>
              </a:lnSpc>
              <a:spcBef>
                <a:spcPts val="95"/>
              </a:spcBef>
              <a:buFont typeface=""/>
              <a:buAutoNum type="arabicPeriod"/>
              <a:tabLst>
                <a:tab pos="317500" algn="l"/>
              </a:tabLst>
            </a:pP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助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力</a:t>
            </a: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-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加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速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新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上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速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度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EC7C30"/>
              </a:buClr>
              <a:buFont typeface=""/>
              <a:buAutoNum type="arabicPeriod"/>
            </a:pPr>
            <a:endParaRPr sz="1150">
              <a:latin typeface="微软雅黑"/>
              <a:cs typeface="微软雅黑"/>
            </a:endParaRPr>
          </a:p>
          <a:p>
            <a:pPr lvl="2" marL="437515" indent="-425450">
              <a:lnSpc>
                <a:spcPct val="100000"/>
              </a:lnSpc>
              <a:buFont typeface=""/>
              <a:buAutoNum type="arabicPeriod"/>
              <a:tabLst>
                <a:tab pos="438150" algn="l"/>
              </a:tabLst>
            </a:pP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审评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审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批改革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加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速国内外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见病新药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上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endParaRPr sz="1400">
              <a:latin typeface="微软雅黑"/>
              <a:cs typeface="微软雅黑"/>
            </a:endParaRPr>
          </a:p>
          <a:p>
            <a:pPr algn="just" marL="12700" marR="62865">
              <a:lnSpc>
                <a:spcPct val="149000"/>
              </a:lnSpc>
              <a:spcBef>
                <a:spcPts val="9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2013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务院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革药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械审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意见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艾滋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肿瘤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传染病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陆续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34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ts val="1789"/>
              </a:lnSpc>
              <a:spcBef>
                <a:spcPts val="14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底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态化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执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角</a:t>
            </a:r>
            <a:r>
              <a:rPr dirty="0" sz="1000" spc="-50">
                <a:solidFill>
                  <a:srgbClr val="3E3E3E"/>
                </a:solidFill>
                <a:latin typeface="宋体"/>
                <a:cs typeface="宋体"/>
              </a:rPr>
              <a:t>”；“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+“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）“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优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先</a:t>
            </a: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”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加速如何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？</a:t>
            </a:r>
            <a:endParaRPr sz="1200">
              <a:latin typeface="微软雅黑"/>
              <a:cs typeface="微软雅黑"/>
            </a:endParaRPr>
          </a:p>
          <a:p>
            <a:pPr algn="just" marL="12700" marR="67310">
              <a:lnSpc>
                <a:spcPct val="148000"/>
              </a:lnSpc>
              <a:spcBef>
                <a:spcPts val="9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在纳入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先审评审批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罕见病品种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87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个受理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章节以制证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毕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已发批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的受理号为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个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endParaRPr sz="1000">
              <a:latin typeface="宋体"/>
              <a:cs typeface="宋体"/>
            </a:endParaRPr>
          </a:p>
          <a:p>
            <a:pPr algn="just" marL="12700" marR="67310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-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完毕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时间差平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速了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4231005" cy="933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三</a:t>
            </a:r>
            <a:r>
              <a:rPr dirty="0" sz="1800" spc="-40" b="1">
                <a:solidFill>
                  <a:srgbClr val="EC7C30"/>
                </a:solidFill>
                <a:latin typeface="微软雅黑"/>
                <a:cs typeface="微软雅黑"/>
              </a:rPr>
              <a:t>、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看重机</a:t>
            </a:r>
            <a:r>
              <a:rPr dirty="0" sz="1800" spc="10" b="1">
                <a:solidFill>
                  <a:srgbClr val="EC7C30"/>
                </a:solidFill>
                <a:latin typeface="微软雅黑"/>
                <a:cs typeface="微软雅黑"/>
              </a:rPr>
              <a:t>遇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的企业及其投</a:t>
            </a:r>
            <a:r>
              <a:rPr dirty="0" sz="1800" spc="10" b="1">
                <a:solidFill>
                  <a:srgbClr val="EC7C30"/>
                </a:solidFill>
                <a:latin typeface="微软雅黑"/>
                <a:cs typeface="微软雅黑"/>
              </a:rPr>
              <a:t>资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产品布</a:t>
            </a:r>
            <a:r>
              <a:rPr dirty="0" sz="1800" spc="-30" b="1">
                <a:solidFill>
                  <a:srgbClr val="EC7C30"/>
                </a:solidFill>
                <a:latin typeface="微软雅黑"/>
                <a:cs typeface="微软雅黑"/>
              </a:rPr>
              <a:t>局</a:t>
            </a:r>
            <a:endParaRPr sz="1800">
              <a:latin typeface="微软雅黑"/>
              <a:cs typeface="微软雅黑"/>
            </a:endParaRPr>
          </a:p>
          <a:p>
            <a:pPr marL="336550">
              <a:lnSpc>
                <a:spcPct val="100000"/>
              </a:lnSpc>
              <a:spcBef>
                <a:spcPts val="1780"/>
              </a:spcBef>
            </a:pP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3.1</a:t>
            </a:r>
            <a:r>
              <a:rPr dirty="0" sz="1600" spc="-55" b="0">
                <a:solidFill>
                  <a:srgbClr val="EC7C30"/>
                </a:solidFill>
                <a:latin typeface="等线 Light"/>
                <a:cs typeface="等线 Light"/>
              </a:rPr>
              <a:t> 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国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外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典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型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企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业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资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布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局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854708"/>
            <a:ext cx="6424295" cy="281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3.1.1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赛诺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菲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罕见病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领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域布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局</a:t>
            </a:r>
            <a:endParaRPr sz="1400">
              <a:latin typeface="微软雅黑"/>
              <a:cs typeface="微软雅黑"/>
            </a:endParaRPr>
          </a:p>
          <a:p>
            <a:pPr algn="just" marL="12700" marR="62865">
              <a:lnSpc>
                <a:spcPct val="148500"/>
              </a:lnSpc>
              <a:spcBef>
                <a:spcPts val="919"/>
              </a:spcBef>
            </a:pP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2010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安特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2011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Genzyme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Ablynx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Bioverativ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 spc="-1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Ablynx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主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米抗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瘢症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Bioverativ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5080">
              <a:lnSpc>
                <a:spcPct val="148000"/>
              </a:lnSpc>
              <a:spcBef>
                <a:spcPts val="7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糖贮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硬化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59690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丰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富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款品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友病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RNAi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Fitusiran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同时针对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人和儿童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5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Sutimlimab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已经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突破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疗法资格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确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定其治疗原发性冷凝集素病患者安全性和有效性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期临床试验正在进行之中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目前尚无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批准的针对冷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凝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外，庞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贝氏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Avalglucosidase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alfa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染色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多囊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肾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Venglustat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期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4395470" cy="316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624455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4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42</a:t>
            </a:r>
            <a:r>
              <a:rPr dirty="0" sz="1000" spc="2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赛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诺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菲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域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产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648" y="1114044"/>
            <a:ext cx="6358935" cy="7699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26555" y="8933688"/>
            <a:ext cx="73406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源：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官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53225" cy="27425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1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635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3.1.2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武田制药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见病领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域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布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局</a:t>
            </a:r>
            <a:endParaRPr sz="1400">
              <a:latin typeface="微软雅黑"/>
              <a:cs typeface="微软雅黑"/>
            </a:endParaRPr>
          </a:p>
          <a:p>
            <a:pPr marL="336550">
              <a:lnSpc>
                <a:spcPct val="100000"/>
              </a:lnSpc>
              <a:spcBef>
                <a:spcPts val="14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式会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称武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瘤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endParaRPr sz="1000">
              <a:latin typeface="等线"/>
              <a:cs typeface="等线"/>
            </a:endParaRPr>
          </a:p>
          <a:p>
            <a:pPr marL="336550" marR="73660">
              <a:lnSpc>
                <a:spcPct val="148000"/>
              </a:lnSpc>
              <a:spcBef>
                <a:spcPts val="10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成了对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尔公司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称为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尔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布局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病领域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5080">
              <a:lnSpc>
                <a:spcPct val="1485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血友病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旁腺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能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TAK-755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ADAMTS13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减少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紫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癜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Thrombotic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thrombocytopenic 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purpura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2021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年获得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另一个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期临床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TAK-620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款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UL97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蛋白激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抑制剂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武田预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获批用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巨细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感染的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6885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43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武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域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036" y="3540252"/>
            <a:ext cx="6219453" cy="58277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26555" y="9509207"/>
            <a:ext cx="734060" cy="1657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源：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官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90995" cy="30683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1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635"/>
              </a:lnSpc>
            </a:pPr>
            <a:r>
              <a:rPr dirty="0" sz="1400" b="1">
                <a:solidFill>
                  <a:srgbClr val="EC7C30"/>
                </a:solidFill>
                <a:latin typeface="等线"/>
                <a:cs typeface="等线"/>
              </a:rPr>
              <a:t>3.1.3</a:t>
            </a:r>
            <a:r>
              <a:rPr dirty="0" sz="1400" spc="-55" b="1">
                <a:solidFill>
                  <a:srgbClr val="EC7C30"/>
                </a:solidFill>
                <a:latin typeface="等线"/>
                <a:cs typeface="等线"/>
              </a:rPr>
              <a:t> 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强生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公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司罕见</a:t>
            </a:r>
            <a:r>
              <a:rPr dirty="0" sz="1400" spc="-15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400" b="1">
                <a:solidFill>
                  <a:srgbClr val="EC7C30"/>
                </a:solidFill>
                <a:latin typeface="微软雅黑"/>
                <a:cs typeface="微软雅黑"/>
              </a:rPr>
              <a:t>领域布</a:t>
            </a:r>
            <a:r>
              <a:rPr dirty="0" sz="1400" spc="-20" b="1">
                <a:solidFill>
                  <a:srgbClr val="EC7C30"/>
                </a:solidFill>
                <a:latin typeface="微软雅黑"/>
                <a:cs typeface="微软雅黑"/>
              </a:rPr>
              <a:t>局</a:t>
            </a:r>
            <a:endParaRPr sz="1400">
              <a:latin typeface="微软雅黑"/>
              <a:cs typeface="微软雅黑"/>
            </a:endParaRPr>
          </a:p>
          <a:p>
            <a:pPr algn="just" marL="336550" marR="6350">
              <a:lnSpc>
                <a:spcPct val="148700"/>
              </a:lnSpc>
              <a:spcBef>
                <a:spcPts val="90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器材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瘤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Actelion(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隆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)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收购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品组合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议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Idorsia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Actelion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早期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Idorsia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350">
              <a:lnSpc>
                <a:spcPct val="148000"/>
              </a:lnSpc>
              <a:spcBef>
                <a:spcPts val="79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Actelion</a:t>
            </a:r>
            <a:r>
              <a:rPr dirty="0" sz="1000" spc="4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以罕见病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物崛起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生物制药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创立之初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肺动脉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压领域可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一枝独秀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Actelion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线另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曼匹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OPSUMIT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极扩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脉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Fontan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手术缓解的肺动脉高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适应症均进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期临床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合资公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Idorsia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Lucerastat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临床拟用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法布里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endParaRPr sz="1000">
              <a:latin typeface="宋体"/>
              <a:cs typeface="宋体"/>
            </a:endParaRPr>
          </a:p>
          <a:p>
            <a:pPr algn="just"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Fabry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disease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招募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6885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44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生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司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域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524" y="3866388"/>
            <a:ext cx="5259671" cy="55263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26555" y="9509207"/>
            <a:ext cx="734060" cy="1657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源：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官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94170" cy="28473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4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900"/>
              </a:lnSpc>
            </a:pP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3.2</a:t>
            </a:r>
            <a:r>
              <a:rPr dirty="0" sz="1600" spc="-55" b="0">
                <a:solidFill>
                  <a:srgbClr val="EC7C30"/>
                </a:solidFill>
                <a:latin typeface="等线 Light"/>
                <a:cs typeface="等线 Light"/>
              </a:rPr>
              <a:t> 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国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内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典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型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企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业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管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线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布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局</a:t>
            </a:r>
            <a:endParaRPr sz="1600">
              <a:latin typeface="微软雅黑"/>
              <a:cs typeface="微软雅黑"/>
            </a:endParaRPr>
          </a:p>
          <a:p>
            <a:pPr marL="336550">
              <a:lnSpc>
                <a:spcPct val="100000"/>
              </a:lnSpc>
              <a:spcBef>
                <a:spcPts val="1695"/>
              </a:spcBef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北海康成罕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病领域布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局</a:t>
            </a:r>
            <a:endParaRPr sz="1200">
              <a:latin typeface="微软雅黑"/>
              <a:cs typeface="微软雅黑"/>
            </a:endParaRPr>
          </a:p>
          <a:p>
            <a:pPr algn="just" marL="336550" marR="5080">
              <a:lnSpc>
                <a:spcPct val="148500"/>
              </a:lnSpc>
              <a:spcBef>
                <a:spcPts val="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康成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瘤和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康成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采用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段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9525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Hunterase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CAN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101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症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II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MPS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II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正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式受理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根据公告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这是北海康成在中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商业化的首个罕见病治疗药物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Hunterase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是一种用于治疗亨特综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杜糖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-2-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酯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IDS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GC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Pharma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十多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未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268859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45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北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康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成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领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域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产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线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27" y="3645408"/>
            <a:ext cx="6035139" cy="33634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26555" y="7121639"/>
            <a:ext cx="73406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源：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官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68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140" y="903859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7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679" y="670577"/>
            <a:ext cx="6910070" cy="9037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42545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四</a:t>
            </a:r>
            <a:r>
              <a:rPr dirty="0" sz="1800" spc="-40" b="1">
                <a:solidFill>
                  <a:srgbClr val="EC7C30"/>
                </a:solidFill>
                <a:latin typeface="微软雅黑"/>
                <a:cs typeface="微软雅黑"/>
              </a:rPr>
              <a:t>、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罕见病</a:t>
            </a:r>
            <a:r>
              <a:rPr dirty="0" sz="1800" spc="10" b="1">
                <a:solidFill>
                  <a:srgbClr val="EC7C30"/>
                </a:solidFill>
                <a:latin typeface="微软雅黑"/>
                <a:cs typeface="微软雅黑"/>
              </a:rPr>
              <a:t>用</a:t>
            </a:r>
            <a:r>
              <a:rPr dirty="0" sz="1800" spc="-5" b="1">
                <a:solidFill>
                  <a:srgbClr val="EC7C30"/>
                </a:solidFill>
                <a:latin typeface="微软雅黑"/>
                <a:cs typeface="微软雅黑"/>
              </a:rPr>
              <a:t>药领域未来展</a:t>
            </a:r>
            <a:r>
              <a:rPr dirty="0" sz="1800" spc="-30" b="1">
                <a:solidFill>
                  <a:srgbClr val="EC7C30"/>
                </a:solidFill>
                <a:latin typeface="微软雅黑"/>
                <a:cs typeface="微软雅黑"/>
              </a:rPr>
              <a:t>望</a:t>
            </a:r>
            <a:endParaRPr sz="1800">
              <a:latin typeface="微软雅黑"/>
              <a:cs typeface="微软雅黑"/>
            </a:endParaRPr>
          </a:p>
          <a:p>
            <a:pPr lvl="1" marL="730250" indent="-305435">
              <a:lnSpc>
                <a:spcPct val="100000"/>
              </a:lnSpc>
              <a:spcBef>
                <a:spcPts val="1780"/>
              </a:spcBef>
              <a:buFont typeface=""/>
              <a:buAutoNum type="arabicPeriod"/>
              <a:tabLst>
                <a:tab pos="730885" algn="l"/>
              </a:tabLst>
            </a:pP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基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础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数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据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缺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失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导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致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各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机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构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无法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发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力</a:t>
            </a:r>
            <a:endParaRPr sz="1600">
              <a:latin typeface="微软雅黑"/>
              <a:cs typeface="微软雅黑"/>
            </a:endParaRPr>
          </a:p>
          <a:p>
            <a:pPr algn="just" marL="425450" marR="141605">
              <a:lnSpc>
                <a:spcPct val="148700"/>
              </a:lnSpc>
              <a:spcBef>
                <a:spcPts val="9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以来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感很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弱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白状态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社会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关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极探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道路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层设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失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定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25450" marR="141605">
              <a:lnSpc>
                <a:spcPct val="1483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讲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知道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背景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制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找到适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标志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进而才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构来说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，政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源一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础数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的支持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障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25450" marR="137160">
              <a:lnSpc>
                <a:spcPct val="148300"/>
              </a:lnSpc>
              <a:spcBef>
                <a:spcPts val="80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相比较来看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国外在罕见病相关基础数据研究方面比较成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熟。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1997</a:t>
            </a:r>
            <a:r>
              <a:rPr dirty="0" sz="10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卫生部就与国家健康和医学研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究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院就共同建立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Orphanet</a:t>
            </a:r>
            <a:r>
              <a:rPr dirty="0" sz="10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数据库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向包括卫生保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专业人员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科学家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卫生行政部门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患者及其亲属等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信息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织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EURORDIS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Orphanet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统计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欧洲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寿命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形式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盟</a:t>
            </a:r>
            <a:endParaRPr sz="1000">
              <a:latin typeface="宋体"/>
              <a:cs typeface="宋体"/>
            </a:endParaRPr>
          </a:p>
          <a:p>
            <a:pPr marL="425450" marR="142875">
              <a:lnSpc>
                <a:spcPct val="108000"/>
              </a:lnSpc>
              <a:spcBef>
                <a:spcPts val="4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库信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平台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计对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依 </a:t>
            </a:r>
            <a:r>
              <a:rPr dirty="0" baseline="-27777" sz="15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500" spc="-5">
                <a:solidFill>
                  <a:srgbClr val="3E3E3E"/>
                </a:solidFill>
                <a:latin typeface="等线"/>
                <a:cs typeface="等线"/>
              </a:rPr>
              <a:t>32</a:t>
            </a:r>
            <a:r>
              <a:rPr dirty="0" baseline="-27777" sz="1500" spc="-37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baseline="-27777" sz="15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宋体"/>
              <a:cs typeface="宋体"/>
            </a:endParaRPr>
          </a:p>
          <a:p>
            <a:pPr algn="just" marL="425450" marR="138430">
              <a:lnSpc>
                <a:spcPct val="148300"/>
              </a:lnSpc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午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员会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王贺胜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表示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中诊疗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作网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盖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牵头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医院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32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牵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291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员医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络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畅通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诊疗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作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25450" marR="139700">
              <a:lnSpc>
                <a:spcPct val="148500"/>
              </a:lnSpc>
              <a:spcBef>
                <a:spcPts val="790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国还在全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启动了罕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病病例诊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信息登记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家罕见病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册登记系统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(NRDRS)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基础数据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平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息，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庭的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学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像数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映我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群的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425450" marR="142875">
              <a:lnSpc>
                <a:spcPct val="1480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都得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互联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和完善我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据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补我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断和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宋体"/>
              <a:cs typeface="宋体"/>
            </a:endParaRPr>
          </a:p>
          <a:p>
            <a:pPr lvl="1" marL="730250" indent="-305435">
              <a:lnSpc>
                <a:spcPct val="100000"/>
              </a:lnSpc>
              <a:buFont typeface=""/>
              <a:buAutoNum type="arabicPeriod" startAt="2"/>
              <a:tabLst>
                <a:tab pos="730885" algn="l"/>
              </a:tabLst>
            </a:pP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新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研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发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压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力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巨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大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，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场利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益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驱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动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核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心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研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发</a:t>
            </a:r>
            <a:endParaRPr sz="1600">
              <a:latin typeface="微软雅黑"/>
              <a:cs typeface="微软雅黑"/>
            </a:endParaRPr>
          </a:p>
          <a:p>
            <a:pPr marL="425450" marR="68580">
              <a:lnSpc>
                <a:spcPct val="148300"/>
              </a:lnSpc>
              <a:spcBef>
                <a:spcPts val="99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泛接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定义</a:t>
            </a:r>
            <a:r>
              <a:rPr dirty="0" sz="1000" spc="-27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54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European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Journal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of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Human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Genetics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表了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论文</a:t>
            </a:r>
            <a:r>
              <a:rPr dirty="0" baseline="55555" sz="750" spc="-52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Orphanet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库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球罕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流行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的分析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3.5%-5.9%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界人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口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4%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研究还发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6000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多种临床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定的罕见疾病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71.9%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是遗传性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70%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的疾病是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儿童期发病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宋体"/>
              <a:cs typeface="宋体"/>
            </a:endParaRPr>
          </a:p>
          <a:p>
            <a:pPr algn="just" marL="588645" indent="-163830">
              <a:lnSpc>
                <a:spcPct val="100000"/>
              </a:lnSpc>
              <a:buFont typeface=""/>
              <a:buAutoNum type="arabicPlain" startAt="32"/>
              <a:tabLst>
                <a:tab pos="589280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林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禹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鸿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吴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晓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.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欧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盟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应对罕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病政策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措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施及其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对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中国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启示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[J].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浙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江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社会科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学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800" spc="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2011(10):151-156+162.</a:t>
            </a:r>
            <a:endParaRPr sz="800">
              <a:latin typeface="等线"/>
              <a:cs typeface="等线"/>
            </a:endParaRPr>
          </a:p>
          <a:p>
            <a:pPr>
              <a:lnSpc>
                <a:spcPts val="1000"/>
              </a:lnSpc>
              <a:spcBef>
                <a:spcPts val="20"/>
              </a:spcBef>
              <a:buClr>
                <a:srgbClr val="3E3E3E"/>
              </a:buClr>
              <a:buFont typeface=""/>
              <a:buAutoNum type="arabicPlain" startAt="32"/>
            </a:pPr>
            <a:endParaRPr sz="1000">
              <a:latin typeface="等线"/>
              <a:cs typeface="等线"/>
            </a:endParaRPr>
          </a:p>
          <a:p>
            <a:pPr marL="425450" marR="106045">
              <a:lnSpc>
                <a:spcPct val="123700"/>
              </a:lnSpc>
              <a:buAutoNum type="arabicPlain" startAt="32"/>
              <a:tabLst>
                <a:tab pos="591185" algn="l"/>
              </a:tabLst>
            </a:pP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Stéphanie Nguengang </a:t>
            </a:r>
            <a:r>
              <a:rPr dirty="0" sz="800" spc="-25" b="1">
                <a:solidFill>
                  <a:srgbClr val="3E3E3E"/>
                </a:solidFill>
                <a:latin typeface="等线"/>
                <a:cs typeface="等线"/>
              </a:rPr>
              <a:t>Wakap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800" spc="-25" b="1">
                <a:solidFill>
                  <a:srgbClr val="3E3E3E"/>
                </a:solidFill>
                <a:latin typeface="等线"/>
                <a:cs typeface="等线"/>
              </a:rPr>
              <a:t>Deborah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M.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Lambert, Annie Olry,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et al.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Estimating cumulative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point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prevalence of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rare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diseases: analysis  of the Orphanet database[J]. European Journal of Human Genetics</a:t>
            </a:r>
            <a:r>
              <a:rPr dirty="0" sz="8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(2019).</a:t>
            </a:r>
            <a:endParaRPr sz="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69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4645" cy="11938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84.5%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均低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1/100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5080">
              <a:lnSpc>
                <a:spcPct val="149000"/>
              </a:lnSpc>
              <a:spcBef>
                <a:spcPts val="76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国《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121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卫生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委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厅发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指南（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2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版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露了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262445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46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我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部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分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报道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发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率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0512" y="1991995"/>
          <a:ext cx="6480175" cy="3209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/>
                <a:gridCol w="2169795"/>
                <a:gridCol w="2009139"/>
                <a:gridCol w="1562735"/>
              </a:tblGrid>
              <a:tr h="34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罕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外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发病率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人群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发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病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5719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42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白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5/10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～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10/10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1/1.8</a:t>
                      </a:r>
                      <a:r>
                        <a:rPr dirty="0" sz="800" spc="-4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1-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羟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酶缺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1/2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～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</a:t>
                      </a:r>
                      <a:r>
                        <a:rPr dirty="0" sz="800" spc="-2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1/2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～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</a:t>
                      </a:r>
                      <a:r>
                        <a:rPr dirty="0" sz="800" spc="-2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3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原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累积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2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（Ⅰ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Ⅱ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1/10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～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1/2</a:t>
                      </a:r>
                      <a:r>
                        <a:rPr dirty="0" sz="800" spc="-2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1/5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台湾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4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戊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二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酸血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Ⅰ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1/10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1/6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5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枫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1/25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～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1/18</a:t>
                      </a:r>
                      <a:r>
                        <a:rPr dirty="0" sz="800" spc="-2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1/13.9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6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异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戊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酸血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1/6.7</a:t>
                      </a:r>
                      <a:r>
                        <a:rPr dirty="0" sz="800" spc="-4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1/16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7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半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乳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糖血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1/4.8</a:t>
                      </a:r>
                      <a:r>
                        <a:rPr dirty="0" sz="800" spc="-4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1/19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浙江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8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链</a:t>
                      </a: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-3-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羟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酰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基辅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204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A</a:t>
                      </a:r>
                      <a:r>
                        <a:rPr dirty="0" sz="800" spc="16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脱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氢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酶缺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1/31.5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～</a:t>
                      </a: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1/19.3</a:t>
                      </a:r>
                      <a:r>
                        <a:rPr dirty="0" sz="800" spc="-2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1/25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9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 spc="-18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β</a:t>
                      </a:r>
                      <a:r>
                        <a:rPr dirty="0" sz="800" spc="-18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酮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硫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解酶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缺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乏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1/33.3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～</a:t>
                      </a: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1/11.1</a:t>
                      </a:r>
                      <a:r>
                        <a:rPr dirty="0" sz="800" spc="-2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1/96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浙江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10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亨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廷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顿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2.7/10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0.4/10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亚洲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5213591"/>
            <a:ext cx="6433820" cy="1698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556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诊疗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南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8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800" spc="1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版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endParaRPr sz="800">
              <a:latin typeface="宋体"/>
              <a:cs typeface="宋体"/>
            </a:endParaRPr>
          </a:p>
          <a:p>
            <a:pPr marL="12700" marR="5080">
              <a:lnSpc>
                <a:spcPct val="148700"/>
              </a:lnSpc>
              <a:spcBef>
                <a:spcPts val="7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看出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率在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水平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病来说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需求少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消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乎没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可能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选择性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忽视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比来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数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IQVIA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The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Changing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Landscape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of 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Research and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Development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2891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有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849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。在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29%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180975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22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年临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II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期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申请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数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量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787" y="7043365"/>
            <a:ext cx="4340731" cy="24331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71035" y="9575279"/>
            <a:ext cx="300863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:IQVIA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Pipeline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Intelligence,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Dec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2018;</a:t>
            </a:r>
            <a:r>
              <a:rPr dirty="0" sz="800" spc="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IQVIA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Institute,</a:t>
            </a:r>
            <a:r>
              <a:rPr dirty="0" sz="800" spc="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>
                <a:solidFill>
                  <a:srgbClr val="3E3E3E"/>
                </a:solidFill>
                <a:latin typeface="等线"/>
                <a:cs typeface="等线"/>
              </a:rPr>
              <a:t>Mar</a:t>
            </a:r>
            <a:r>
              <a:rPr dirty="0" sz="800" spc="-5">
                <a:solidFill>
                  <a:srgbClr val="3E3E3E"/>
                </a:solidFill>
                <a:latin typeface="等线"/>
                <a:cs typeface="等线"/>
              </a:rPr>
              <a:t> 2019</a:t>
            </a:r>
            <a:endParaRPr sz="800">
              <a:latin typeface="等线"/>
              <a:cs typeface="等线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70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140" y="87579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7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379" y="670577"/>
            <a:ext cx="6878955" cy="9023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89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4127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望而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床试验来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endParaRPr sz="1000">
              <a:latin typeface="宋体"/>
              <a:cs typeface="宋体"/>
            </a:endParaRPr>
          </a:p>
          <a:p>
            <a:pPr marL="4127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充分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心少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参与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endParaRPr sz="1000">
              <a:latin typeface="宋体"/>
              <a:cs typeface="宋体"/>
            </a:endParaRPr>
          </a:p>
          <a:p>
            <a:pPr algn="just" marL="412750" marR="122555">
              <a:lnSpc>
                <a:spcPct val="148500"/>
              </a:lnSpc>
              <a:spcBef>
                <a:spcPts val="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质量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殊性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挑战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数少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变异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清晰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范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围，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难招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床研究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12750" marR="118110">
              <a:lnSpc>
                <a:spcPct val="148800"/>
              </a:lnSpc>
              <a:spcBef>
                <a:spcPts val="78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70%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息更少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智银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享的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baseline="55555" sz="750">
                <a:solidFill>
                  <a:srgbClr val="3E3E3E"/>
                </a:solidFill>
                <a:latin typeface="等线"/>
                <a:cs typeface="等线"/>
              </a:rPr>
              <a:t>34</a:t>
            </a:r>
            <a:r>
              <a:rPr dirty="0" baseline="55555" sz="75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泽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2.25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5.2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沙坦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替尼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1.5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表明</a:t>
            </a:r>
            <a:r>
              <a:rPr dirty="0" baseline="55555" sz="750" spc="-37">
                <a:solidFill>
                  <a:srgbClr val="3E3E3E"/>
                </a:solidFill>
                <a:latin typeface="等线"/>
                <a:cs typeface="等线"/>
              </a:rPr>
              <a:t>35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总花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位值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3340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2010-2015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）。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没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学影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12750" marR="118110">
              <a:lnSpc>
                <a:spcPct val="1487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些都是很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如何控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回报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列呢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效率是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手段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都有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套符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国情的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提升办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法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足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配合医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本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提升研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率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资格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条特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审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序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加速审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性疗法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权则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措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412750" marR="113664">
              <a:lnSpc>
                <a:spcPct val="1487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独占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激励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被批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后的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断地位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成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问题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障药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经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享有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25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宋体"/>
              <a:cs typeface="宋体"/>
            </a:endParaRPr>
          </a:p>
          <a:p>
            <a:pPr marL="412750">
              <a:lnSpc>
                <a:spcPct val="100000"/>
              </a:lnSpc>
            </a:pP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4.3</a:t>
            </a:r>
            <a:r>
              <a:rPr dirty="0" sz="1600" spc="-55" b="0">
                <a:solidFill>
                  <a:srgbClr val="EC7C30"/>
                </a:solidFill>
                <a:latin typeface="等线 Light"/>
                <a:cs typeface="等线 Light"/>
              </a:rPr>
              <a:t> 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有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医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保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的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缺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少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一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个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商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保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的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腿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endParaRPr sz="1600">
              <a:latin typeface="微软雅黑"/>
              <a:cs typeface="微软雅黑"/>
            </a:endParaRPr>
          </a:p>
          <a:p>
            <a:pPr marL="412750">
              <a:lnSpc>
                <a:spcPct val="100000"/>
              </a:lnSpc>
              <a:spcBef>
                <a:spcPts val="157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市场中共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60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种可以治疗罕见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的药品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以通用名计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45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种药品纳入医保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26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endParaRPr sz="1000">
              <a:latin typeface="宋体"/>
              <a:cs typeface="宋体"/>
            </a:endParaRPr>
          </a:p>
          <a:p>
            <a:pPr marL="412750">
              <a:lnSpc>
                <a:spcPct val="100000"/>
              </a:lnSpc>
              <a:spcBef>
                <a:spcPts val="5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谈判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16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endParaRPr sz="1000">
              <a:latin typeface="宋体"/>
              <a:cs typeface="宋体"/>
            </a:endParaRPr>
          </a:p>
          <a:p>
            <a:pPr marL="4127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12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412750" marR="55880">
              <a:lnSpc>
                <a:spcPct val="1487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当下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医保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些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灵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活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例如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慈善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灵活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政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稳定性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各个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构在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减轻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果会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412750" marR="58419">
              <a:lnSpc>
                <a:spcPct val="1487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方面，对于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唯有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促使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良性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凭企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命感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”，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3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看出</a:t>
            </a:r>
            <a:r>
              <a:rPr dirty="0" sz="1000" spc="-300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寥寥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几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判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10%-60%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说，降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定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额和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宋体"/>
              <a:cs typeface="宋体"/>
            </a:endParaRPr>
          </a:p>
          <a:p>
            <a:pPr marL="575945" indent="-163830">
              <a:lnSpc>
                <a:spcPct val="100000"/>
              </a:lnSpc>
              <a:buFont typeface=""/>
              <a:buAutoNum type="arabicPlain" startAt="34"/>
              <a:tabLst>
                <a:tab pos="576580" algn="l"/>
              </a:tabLst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智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资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本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.</a:t>
            </a:r>
            <a:r>
              <a:rPr dirty="0" sz="800" spc="18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深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度：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新药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研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发成本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大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揭秘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.</a:t>
            </a:r>
            <a:endParaRPr sz="800">
              <a:latin typeface="等线"/>
              <a:cs typeface="等线"/>
            </a:endParaRPr>
          </a:p>
          <a:p>
            <a:pPr>
              <a:lnSpc>
                <a:spcPts val="1000"/>
              </a:lnSpc>
              <a:spcBef>
                <a:spcPts val="10"/>
              </a:spcBef>
              <a:buClr>
                <a:srgbClr val="3E3E3E"/>
              </a:buClr>
              <a:buFont typeface=""/>
              <a:buAutoNum type="arabicPlain" startAt="34"/>
            </a:pPr>
            <a:endParaRPr sz="1000">
              <a:latin typeface="等线"/>
              <a:cs typeface="等线"/>
            </a:endParaRPr>
          </a:p>
          <a:p>
            <a:pPr algn="just" marL="575945" indent="-163830">
              <a:lnSpc>
                <a:spcPct val="100000"/>
              </a:lnSpc>
              <a:buAutoNum type="arabicPlain" startAt="34"/>
              <a:tabLst>
                <a:tab pos="576580" algn="l"/>
              </a:tabLst>
            </a:pP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Martin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L ,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Hutchens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M ,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Hawkins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C , et al. How much do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clinical trials cost? [J]. NATURE REVIEWS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DRUG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DISCOVERY,</a:t>
            </a:r>
            <a:r>
              <a:rPr dirty="0" sz="800" spc="6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2017.</a:t>
            </a:r>
            <a:endParaRPr sz="800">
              <a:latin typeface="等线"/>
              <a:cs typeface="等线"/>
            </a:endParaRPr>
          </a:p>
          <a:p>
            <a:pPr>
              <a:lnSpc>
                <a:spcPts val="1100"/>
              </a:lnSpc>
              <a:spcBef>
                <a:spcPts val="40"/>
              </a:spcBef>
            </a:pPr>
            <a:endParaRPr sz="1100">
              <a:latin typeface="等线"/>
              <a:cs typeface="等线"/>
            </a:endParaRPr>
          </a:p>
          <a:p>
            <a:pPr marL="412750">
              <a:lnSpc>
                <a:spcPct val="100000"/>
              </a:lnSpc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研究收集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了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2016</a:t>
            </a:r>
            <a:r>
              <a:rPr dirty="0" sz="8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年收入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TOP20</a:t>
            </a:r>
            <a:r>
              <a:rPr dirty="0" sz="8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之列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8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家大型制药公司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2010-2015</a:t>
            </a:r>
            <a:r>
              <a:rPr dirty="0" sz="800" spc="-3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年间开展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的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726</a:t>
            </a:r>
            <a:r>
              <a:rPr dirty="0" sz="800" spc="-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项介入性研究</a:t>
            </a:r>
            <a:r>
              <a:rPr dirty="0" sz="800" spc="-1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其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8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I</a:t>
            </a:r>
            <a:r>
              <a:rPr dirty="0" sz="800" spc="-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期临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189</a:t>
            </a:r>
            <a:r>
              <a:rPr dirty="0" sz="800" spc="-3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项</a:t>
            </a:r>
            <a:r>
              <a:rPr dirty="0" sz="800" spc="-120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II</a:t>
            </a:r>
            <a:r>
              <a:rPr dirty="0" sz="8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期临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8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264</a:t>
            </a:r>
            <a:endParaRPr sz="800">
              <a:latin typeface="等线"/>
              <a:cs typeface="等线"/>
            </a:endParaRPr>
          </a:p>
          <a:p>
            <a:pPr marL="412750">
              <a:lnSpc>
                <a:spcPct val="100000"/>
              </a:lnSpc>
              <a:spcBef>
                <a:spcPts val="470"/>
              </a:spcBef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项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、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III</a:t>
            </a:r>
            <a:r>
              <a:rPr dirty="0" sz="800" spc="-3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期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临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800" spc="-2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273</a:t>
            </a:r>
            <a:r>
              <a:rPr dirty="0" sz="8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项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71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50050" cy="89192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井喷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难在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域出现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巨大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，难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。在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扰素</a:t>
            </a:r>
            <a:r>
              <a:rPr dirty="0" sz="1000" spc="-114">
                <a:solidFill>
                  <a:srgbClr val="3E3E3E"/>
                </a:solidFill>
                <a:latin typeface="宋体"/>
                <a:cs typeface="宋体"/>
              </a:rPr>
              <a:t>β</a:t>
            </a:r>
            <a:r>
              <a:rPr dirty="0" sz="1000" spc="-114">
                <a:solidFill>
                  <a:srgbClr val="3E3E3E"/>
                </a:solidFill>
                <a:latin typeface="等线"/>
                <a:cs typeface="等线"/>
              </a:rPr>
              <a:t>-1b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失败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著有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8580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者方面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册登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5810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者中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80%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者家庭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8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80%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现有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治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just" marL="33655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在这样的大环境下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商业健康保险需要及时介入到罕见病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商业健康险保费规模已经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endParaRPr sz="1000">
              <a:latin typeface="宋体"/>
              <a:cs typeface="宋体"/>
            </a:endParaRPr>
          </a:p>
          <a:p>
            <a:pPr algn="just" marL="336550">
              <a:lnSpc>
                <a:spcPct val="100000"/>
              </a:lnSpc>
              <a:spcBef>
                <a:spcPts val="585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5448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3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70">
                <a:solidFill>
                  <a:srgbClr val="3E3E3E"/>
                </a:solidFill>
                <a:latin typeface="等线"/>
                <a:cs typeface="等线"/>
              </a:rPr>
              <a:t>24.1%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最高</a:t>
            </a:r>
            <a:r>
              <a:rPr dirty="0" sz="1000" spc="-3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赔款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给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付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1744.34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亿元</a:t>
            </a:r>
            <a:r>
              <a:rPr dirty="0" sz="1000" spc="-3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34.72%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70485">
              <a:lnSpc>
                <a:spcPct val="1487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扩大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传力度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瘤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性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一样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负担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普通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力量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了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商业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罕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71755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同时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际和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付模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阶段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设终点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险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付患者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除了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助患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设计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模式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款等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向的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式扮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色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多个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确保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70485">
              <a:lnSpc>
                <a:spcPct val="1490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行业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角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达成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作意向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医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份力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4.4</a:t>
            </a:r>
            <a:r>
              <a:rPr dirty="0" sz="1600" spc="-55" b="0">
                <a:solidFill>
                  <a:srgbClr val="EC7C30"/>
                </a:solidFill>
                <a:latin typeface="等线 Light"/>
                <a:cs typeface="等线 Light"/>
              </a:rPr>
              <a:t> 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仿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制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带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量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采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购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莫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忘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研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发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投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入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和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未来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市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场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空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间</a:t>
            </a:r>
            <a:endParaRPr sz="1600">
              <a:latin typeface="微软雅黑"/>
              <a:cs typeface="微软雅黑"/>
            </a:endParaRPr>
          </a:p>
          <a:p>
            <a:pPr algn="just" marL="336550" marR="66675">
              <a:lnSpc>
                <a:spcPct val="148500"/>
              </a:lnSpc>
              <a:spcBef>
                <a:spcPts val="99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区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拟 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59%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；与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“4+7”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比，平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幅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25%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年“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4+7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幅 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52</a:t>
            </a:r>
            <a:r>
              <a:rPr dirty="0" sz="1000" spc="-15">
                <a:solidFill>
                  <a:srgbClr val="3E3E3E"/>
                </a:solidFill>
                <a:latin typeface="宋体"/>
                <a:cs typeface="宋体"/>
              </a:rPr>
              <a:t>％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幅降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会上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障局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李滔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续开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团购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优势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低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71755">
              <a:lnSpc>
                <a:spcPct val="148000"/>
              </a:lnSpc>
              <a:spcBef>
                <a:spcPts val="79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不同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容量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番场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景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础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部分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敢轻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just" marL="336550">
              <a:lnSpc>
                <a:spcPct val="100000"/>
              </a:lnSpc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以特发性肺动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高压用药安立生坦为例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原研化合物专利早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2014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年底过期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虽然近五年提交上市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理号数量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8000"/>
              </a:lnSpc>
              <a:spcBef>
                <a:spcPts val="1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4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4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构成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价品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充分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2230">
              <a:lnSpc>
                <a:spcPct val="148700"/>
              </a:lnSpc>
              <a:spcBef>
                <a:spcPts val="78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且考虑仿制药企业研发立项的投入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以豪森仿制安立生坦为例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2011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年立项研发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2015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BE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2017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完 </a:t>
            </a:r>
            <a:r>
              <a:rPr dirty="0" sz="1000" spc="17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BE</a:t>
            </a:r>
            <a:r>
              <a:rPr dirty="0" sz="1000" spc="-7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获批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2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6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51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2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BE</a:t>
            </a:r>
            <a:r>
              <a:rPr dirty="0" sz="1000" spc="-8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2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350-450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不等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样本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库中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销售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金额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9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409.6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元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2242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6114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明市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非常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窄</a:t>
            </a:r>
            <a:r>
              <a:rPr dirty="0" sz="1000" spc="-8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endParaRPr sz="1000">
              <a:latin typeface="宋体"/>
              <a:cs typeface="宋体"/>
            </a:endParaRPr>
          </a:p>
          <a:p>
            <a:pPr algn="just" marL="336550">
              <a:lnSpc>
                <a:spcPct val="100000"/>
              </a:lnSpc>
              <a:spcBef>
                <a:spcPts val="5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的药品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-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坦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2006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72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50050" cy="31140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目前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血友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45">
                <a:solidFill>
                  <a:srgbClr val="3E3E3E"/>
                </a:solidFill>
                <a:latin typeface="等线"/>
                <a:cs typeface="等线"/>
              </a:rPr>
              <a:t>16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70485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规用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空间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狭窄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之压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回待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者以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清晰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领域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存在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三家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也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慎考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纷纷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避三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4.5</a:t>
            </a:r>
            <a:r>
              <a:rPr dirty="0" sz="1600" spc="-45" b="0">
                <a:solidFill>
                  <a:srgbClr val="EC7C30"/>
                </a:solidFill>
                <a:latin typeface="等线 Light"/>
                <a:cs typeface="等线 Light"/>
              </a:rPr>
              <a:t> 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尚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未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有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仿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制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的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“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小</a:t>
            </a:r>
            <a:r>
              <a:rPr dirty="0" sz="1600" spc="15" b="1">
                <a:solidFill>
                  <a:srgbClr val="EC7C30"/>
                </a:solidFill>
                <a:latin typeface="微软雅黑"/>
                <a:cs typeface="微软雅黑"/>
              </a:rPr>
              <a:t>众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”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用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药</a:t>
            </a:r>
            <a:r>
              <a:rPr dirty="0" sz="1600" spc="-25" b="1">
                <a:solidFill>
                  <a:srgbClr val="EC7C30"/>
                </a:solidFill>
                <a:latin typeface="微软雅黑"/>
                <a:cs typeface="微软雅黑"/>
              </a:rPr>
              <a:t>，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能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走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短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缺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药指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定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生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产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的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路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吗</a:t>
            </a:r>
            <a:endParaRPr sz="1600">
              <a:latin typeface="微软雅黑"/>
              <a:cs typeface="微软雅黑"/>
            </a:endParaRPr>
          </a:p>
          <a:p>
            <a:pPr marL="336550" marR="5080">
              <a:lnSpc>
                <a:spcPct val="148500"/>
              </a:lnSpc>
              <a:spcBef>
                <a:spcPts val="98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励仿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委联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监局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专家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选论证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其中纳入目录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个品种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都属于国内专利到期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专利即将到期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尚没有提出注册申请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或临床供应短缺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endParaRPr sz="100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  <a:spcBef>
                <a:spcPts val="5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动申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118872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47</a:t>
            </a:r>
            <a:r>
              <a:rPr dirty="0" sz="1000" spc="229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首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spc="-2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等线"/>
                <a:cs typeface="等线"/>
              </a:rPr>
              <a:t>33</a:t>
            </a:r>
            <a:r>
              <a:rPr dirty="0" sz="1000" spc="-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spc="5" b="1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家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鼓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励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仿制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目录</a:t>
            </a:r>
            <a:r>
              <a:rPr dirty="0" sz="1000" spc="5" b="1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中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用药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相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关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国内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仿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数量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汇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总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73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6538" y="3912235"/>
          <a:ext cx="6053455" cy="325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586740"/>
                <a:gridCol w="1491615"/>
                <a:gridCol w="1574165"/>
                <a:gridCol w="1528445"/>
              </a:tblGrid>
              <a:tr h="658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通用名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剂型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治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疗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领域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持证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内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仿制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有效批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准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号数量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286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列尼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尔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UNITED</a:t>
                      </a:r>
                      <a:r>
                        <a:rPr dirty="0" sz="8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 spc="-5">
                          <a:latin typeface="等线"/>
                          <a:cs typeface="等线"/>
                        </a:rPr>
                        <a:t>Therapeutics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等线"/>
                          <a:cs typeface="等线"/>
                        </a:rPr>
                        <a:t>Actelion</a:t>
                      </a:r>
                      <a:endParaRPr sz="800">
                        <a:latin typeface="等线"/>
                        <a:cs typeface="等线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替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雷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瓦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丝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肼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帕金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森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、症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状性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金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森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氏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5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15">
                          <a:latin typeface="等线"/>
                          <a:cs typeface="等线"/>
                        </a:rPr>
                        <a:t>8</a:t>
                      </a:r>
                      <a:r>
                        <a:rPr dirty="0" sz="8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准文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号（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囊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33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吡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斯的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缓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释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0055" marR="80010" indent="-355600">
                        <a:lnSpc>
                          <a:spcPct val="147500"/>
                        </a:lnSpc>
                        <a:spcBef>
                          <a:spcPts val="234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肌无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力，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手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后功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能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肠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气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及尿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潴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留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8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800" spc="-7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 spc="-75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80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准文</a:t>
                      </a:r>
                      <a:r>
                        <a:rPr dirty="0" sz="800" spc="-130">
                          <a:latin typeface="宋体"/>
                          <a:cs typeface="宋体"/>
                        </a:rPr>
                        <a:t>号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剂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地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罗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司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需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要长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输血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引致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铁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质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积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87325" marR="80010" indent="-102235">
                        <a:lnSpc>
                          <a:spcPct val="147500"/>
                        </a:lnSpc>
                        <a:spcBef>
                          <a:spcPts val="1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聚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患者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如患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地中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海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其他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罕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见的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血症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）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7178040"/>
            <a:ext cx="6426200" cy="1924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组织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发布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要求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endParaRPr sz="1000">
              <a:latin typeface="宋体"/>
              <a:cs typeface="宋体"/>
            </a:endParaRPr>
          </a:p>
          <a:p>
            <a:pPr algn="just" marL="12700" marR="70485">
              <a:lnSpc>
                <a:spcPct val="149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保障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求和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认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右企业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团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调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号转移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采购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质资源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实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，到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2020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现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100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稳定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485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驱动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鉴短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点生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的策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略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纯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策呼吁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此</a:t>
            </a:r>
            <a:r>
              <a:rPr dirty="0" sz="1000" spc="-15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具有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6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清晰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件也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放宽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5187950" cy="6407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087880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22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纳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入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审评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品种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受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理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号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时间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间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隔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明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细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微软雅黑"/>
              <a:cs typeface="微软雅黑"/>
            </a:endParaRPr>
          </a:p>
          <a:p>
            <a:pPr marL="2784475">
              <a:lnSpc>
                <a:spcPct val="100000"/>
              </a:lnSpc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证完毕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3087" y="1444586"/>
            <a:ext cx="3853051" cy="25873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948" y="4128516"/>
            <a:ext cx="6370320" cy="4556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397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 algn="just" marL="12700" marR="5080">
              <a:lnSpc>
                <a:spcPct val="147500"/>
              </a:lnSpc>
              <a:spcBef>
                <a:spcPts val="800"/>
              </a:spcBef>
            </a:pP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备注</a:t>
            </a:r>
            <a:r>
              <a:rPr dirty="0" sz="800" spc="-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800" spc="-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800" spc="-1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承办日期</a:t>
            </a:r>
            <a:r>
              <a:rPr dirty="0" sz="800" spc="5" b="1">
                <a:solidFill>
                  <a:srgbClr val="3E3E3E"/>
                </a:solidFill>
                <a:latin typeface="等线"/>
                <a:cs typeface="等线"/>
              </a:rPr>
              <a:t>-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优先审评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批公示日期时间差</a:t>
            </a:r>
            <a:r>
              <a:rPr dirty="0" sz="800" spc="-5" b="1">
                <a:solidFill>
                  <a:srgbClr val="3E3E3E"/>
                </a:solidFill>
                <a:latin typeface="微软雅黑"/>
                <a:cs typeface="微软雅黑"/>
              </a:rPr>
              <a:t>；</a:t>
            </a:r>
            <a:r>
              <a:rPr dirty="0" sz="800" spc="-5" b="1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800" spc="-5" b="1">
                <a:solidFill>
                  <a:srgbClr val="3E3E3E"/>
                </a:solidFill>
                <a:latin typeface="微软雅黑"/>
                <a:cs typeface="微软雅黑"/>
              </a:rPr>
              <a:t>：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优先审评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批公示日期到制证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完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毕</a:t>
            </a:r>
            <a:r>
              <a:rPr dirty="0" sz="800" b="1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已发批件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态变更时间差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上图</a:t>
            </a:r>
            <a:r>
              <a:rPr dirty="0" sz="800" spc="10" b="1">
                <a:solidFill>
                  <a:srgbClr val="3E3E3E"/>
                </a:solidFill>
                <a:latin typeface="微软雅黑"/>
                <a:cs typeface="微软雅黑"/>
              </a:rPr>
              <a:t>红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虚线为每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一 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类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时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间差的</a:t>
            </a:r>
            <a:r>
              <a:rPr dirty="0" sz="800" spc="-15" b="1">
                <a:solidFill>
                  <a:srgbClr val="3E3E3E"/>
                </a:solidFill>
                <a:latin typeface="微软雅黑"/>
                <a:cs typeface="微软雅黑"/>
              </a:rPr>
              <a:t>平</a:t>
            </a:r>
            <a:r>
              <a:rPr dirty="0" sz="800" b="1">
                <a:solidFill>
                  <a:srgbClr val="3E3E3E"/>
                </a:solidFill>
                <a:latin typeface="微软雅黑"/>
                <a:cs typeface="微软雅黑"/>
              </a:rPr>
              <a:t>均值</a:t>
            </a:r>
            <a:r>
              <a:rPr dirty="0" sz="800" spc="-10" b="1">
                <a:solidFill>
                  <a:srgbClr val="3E3E3E"/>
                </a:solidFill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  <a:p>
            <a:pPr algn="just" marL="12700" marR="12700">
              <a:lnSpc>
                <a:spcPct val="148700"/>
              </a:lnSpc>
              <a:spcBef>
                <a:spcPts val="72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但是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办日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500</a:t>
            </a:r>
            <a:r>
              <a:rPr dirty="0" sz="1000" spc="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天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以上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较快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承办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期距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受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200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5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期之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300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成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复杂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12700" marR="15875">
              <a:lnSpc>
                <a:spcPct val="148500"/>
              </a:lnSpc>
              <a:spcBef>
                <a:spcPts val="78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让罕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较高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量药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脱颖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先审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排队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致的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审批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急需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验 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带来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磅“加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（</a:t>
            </a:r>
            <a:r>
              <a:rPr dirty="0" sz="1200" spc="-20" b="1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）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临床急需境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罕见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23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日国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药监局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卫健委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同发布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急需境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新药审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审批工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》，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其中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审中心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endParaRPr sz="1000">
              <a:latin typeface="宋体"/>
              <a:cs typeface="宋体"/>
            </a:endParaRPr>
          </a:p>
          <a:p>
            <a:pPr algn="just" marL="12700" marR="14604">
              <a:lnSpc>
                <a:spcPct val="148000"/>
              </a:lnSpc>
              <a:spcBef>
                <a:spcPts val="1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道开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成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述时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补充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料所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254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知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了第一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40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种名单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28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药品监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局药品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发布关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第二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临床急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境外新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药名单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6</a:t>
            </a:r>
            <a:r>
              <a:rPr dirty="0" sz="1000" spc="-2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他品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！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750050" cy="8946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4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900"/>
              </a:lnSpc>
            </a:pPr>
            <a:r>
              <a:rPr dirty="0" sz="1600" b="0">
                <a:solidFill>
                  <a:srgbClr val="EC7C30"/>
                </a:solidFill>
                <a:latin typeface="等线 Light"/>
                <a:cs typeface="等线 Light"/>
              </a:rPr>
              <a:t>4.6</a:t>
            </a:r>
            <a:r>
              <a:rPr dirty="0" sz="1600" spc="-55" b="0">
                <a:solidFill>
                  <a:srgbClr val="EC7C30"/>
                </a:solidFill>
                <a:latin typeface="等线 Light"/>
                <a:cs typeface="等线 Light"/>
              </a:rPr>
              <a:t> 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罕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见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病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是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一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条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艰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苦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的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路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，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企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业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准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备</a:t>
            </a:r>
            <a:r>
              <a:rPr dirty="0" sz="1600" spc="-10" b="1">
                <a:solidFill>
                  <a:srgbClr val="EC7C30"/>
                </a:solidFill>
                <a:latin typeface="微软雅黑"/>
                <a:cs typeface="微软雅黑"/>
              </a:rPr>
              <a:t>好</a:t>
            </a:r>
            <a:r>
              <a:rPr dirty="0" sz="1600" b="1">
                <a:solidFill>
                  <a:srgbClr val="EC7C30"/>
                </a:solidFill>
                <a:latin typeface="微软雅黑"/>
                <a:cs typeface="微软雅黑"/>
              </a:rPr>
              <a:t>了</a:t>
            </a:r>
            <a:r>
              <a:rPr dirty="0" sz="1600" spc="-35" b="1">
                <a:solidFill>
                  <a:srgbClr val="EC7C30"/>
                </a:solidFill>
                <a:latin typeface="微软雅黑"/>
                <a:cs typeface="微软雅黑"/>
              </a:rPr>
              <a:t>吗</a:t>
            </a:r>
            <a:endParaRPr sz="1600">
              <a:latin typeface="微软雅黑"/>
              <a:cs typeface="微软雅黑"/>
            </a:endParaRPr>
          </a:p>
          <a:p>
            <a:pPr algn="just" marL="336550" marR="70485">
              <a:lnSpc>
                <a:spcPct val="148300"/>
              </a:lnSpc>
              <a:spcBef>
                <a:spcPts val="9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背后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制约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以来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,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弱</a:t>
            </a:r>
            <a:r>
              <a:rPr dirty="0" sz="1000" spc="-9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相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法规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白状态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社会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步提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极探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病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道路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承担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任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府一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见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助力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marL="336550">
              <a:lnSpc>
                <a:spcPct val="100000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它自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独特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因素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绝大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2865">
              <a:lnSpc>
                <a:spcPct val="1488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要国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只盯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话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价值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据缺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全球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的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充分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际上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数据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支撑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立项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然我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步建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术指南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处于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索阶段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就需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借鉴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导原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定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策略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监管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通交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流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颈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些创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计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子试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雨伞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台试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9690">
              <a:lnSpc>
                <a:spcPct val="148500"/>
              </a:lnSpc>
              <a:spcBef>
                <a:spcPts val="7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来看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是针对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孤儿药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际发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比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差距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议密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追踪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孤儿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已上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应证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儿药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问题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8580">
              <a:lnSpc>
                <a:spcPct val="1487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结构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驱动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下滑。很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传统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药企业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对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困境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竞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争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寻求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增长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点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小分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化学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至是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抗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胞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生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物制品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新药开发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如步长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药布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局</a:t>
            </a:r>
            <a:r>
              <a:rPr dirty="0" sz="1000" spc="-18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PD-1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双抗等生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香雪制药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布局细胞治疗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传统医药企业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产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链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丰富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行业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分配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局理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深刻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备一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说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涉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级转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之路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累口碑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形象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造及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关系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资源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完全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现实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内可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用外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入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作开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创新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Me-too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类药物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仿制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主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可着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7310">
              <a:lnSpc>
                <a:spcPct val="148000"/>
              </a:lnSpc>
              <a:spcBef>
                <a:spcPts val="795"/>
              </a:spcBef>
            </a:pP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一方面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企业可通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License</a:t>
            </a:r>
            <a:r>
              <a:rPr dirty="0" sz="1000" spc="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in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方式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引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罕见病药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解决部分国内罕见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无有效治疗药物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北海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康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3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GC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pharma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生物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企业达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合作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6550" marR="5080">
              <a:lnSpc>
                <a:spcPct val="148700"/>
              </a:lnSpc>
              <a:spcBef>
                <a:spcPts val="78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另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方面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基本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发领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机遇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肺动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高压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物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尔以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导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向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两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次剂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良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液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2002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04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出现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等不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反应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9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United</a:t>
            </a:r>
            <a:r>
              <a:rPr dirty="0" sz="1000" spc="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尼尔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80">
                <a:solidFill>
                  <a:srgbClr val="3E3E3E"/>
                </a:solidFill>
                <a:latin typeface="宋体"/>
                <a:cs typeface="宋体"/>
              </a:rPr>
              <a:t>型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Tyvaso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），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于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2009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7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剂型减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身不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应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少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如皮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静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注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2013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12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美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FDA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缓释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片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Orenitram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）取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给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性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国目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原研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尔注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液上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6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科药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制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62865">
              <a:lnSpc>
                <a:spcPct val="148700"/>
              </a:lnSpc>
              <a:spcBef>
                <a:spcPts val="775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哪一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况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下企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目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标是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目标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的方向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 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方能在市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中获益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或提供当前完全未被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足的临床需求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创造全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球</a:t>
            </a:r>
            <a:r>
              <a:rPr dirty="0" sz="1000" spc="-16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first-in-class</a:t>
            </a:r>
            <a:r>
              <a:rPr dirty="0" sz="1000" spc="-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填补临床用药空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 spc="15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供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当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疗方案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可替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用药负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担。即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0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Me-too/better</a:t>
            </a:r>
            <a:r>
              <a:rPr dirty="0" sz="1000" spc="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类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物开发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面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品种前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体现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或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优势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就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是说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格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况下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效果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好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说效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相同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况下，产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价格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种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74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683375" cy="1093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336550">
              <a:lnSpc>
                <a:spcPts val="1105"/>
              </a:lnSpc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场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能够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提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供临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价值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收益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marL="336550" marR="5080">
              <a:lnSpc>
                <a:spcPct val="148500"/>
              </a:lnSpc>
              <a:spcBef>
                <a:spcPts val="77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病作为我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扶持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大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域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已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进入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大国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医药企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野</a:t>
            </a:r>
            <a:r>
              <a:rPr dirty="0" sz="1000" spc="-7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境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外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续有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产品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进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国市场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于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国内致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物的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来说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需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适合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身发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路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研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做出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长期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稳定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经济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真正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为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罕见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患者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带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来更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多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75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6915150" cy="3566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10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>
              <a:lnSpc>
                <a:spcPct val="100000"/>
              </a:lnSpc>
            </a:pPr>
            <a:endParaRPr sz="1000">
              <a:latin typeface="仿宋"/>
              <a:cs typeface="仿宋"/>
            </a:endParaRPr>
          </a:p>
          <a:p>
            <a:pPr>
              <a:lnSpc>
                <a:spcPct val="100000"/>
              </a:lnSpc>
            </a:pPr>
            <a:endParaRPr sz="1000">
              <a:latin typeface="仿宋"/>
              <a:cs typeface="仿宋"/>
            </a:endParaRPr>
          </a:p>
          <a:p>
            <a:pPr marL="666115">
              <a:lnSpc>
                <a:spcPct val="100000"/>
              </a:lnSpc>
              <a:spcBef>
                <a:spcPts val="665"/>
              </a:spcBef>
            </a:pPr>
            <a:r>
              <a:rPr dirty="0" sz="100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免</a:t>
            </a:r>
            <a:r>
              <a:rPr dirty="0" sz="100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责</a:t>
            </a:r>
            <a:r>
              <a:rPr dirty="0" sz="100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申</a:t>
            </a:r>
            <a:r>
              <a:rPr dirty="0" sz="100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明</a:t>
            </a:r>
            <a:r>
              <a:rPr dirty="0" sz="1000" spc="-145" b="1">
                <a:solidFill>
                  <a:srgbClr val="3E3E3E"/>
                </a:solidFill>
                <a:latin typeface="Microsoft JhengHei UI"/>
                <a:cs typeface="Microsoft JhengHei UI"/>
              </a:rPr>
              <a:t>:</a:t>
            </a:r>
            <a:endParaRPr sz="1000">
              <a:latin typeface="Microsoft JhengHei UI"/>
              <a:cs typeface="Microsoft JhengHei UI"/>
            </a:endParaRPr>
          </a:p>
          <a:p>
            <a:pPr marL="666115">
              <a:lnSpc>
                <a:spcPct val="100000"/>
              </a:lnSpc>
              <a:spcBef>
                <a:spcPts val="250"/>
              </a:spcBef>
            </a:pP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报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告的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信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息来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源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于已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开的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料和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访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谈</a:t>
            </a:r>
            <a:r>
              <a:rPr dirty="0" sz="1000" spc="-295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研究院及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-295">
                <a:solidFill>
                  <a:srgbClr val="3E3E3E"/>
                </a:solidFill>
                <a:latin typeface="PMingLiU"/>
                <a:cs typeface="PMingLiU"/>
              </a:rPr>
              <a:t>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（北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京</a:t>
            </a:r>
            <a:r>
              <a:rPr dirty="0" sz="1000" spc="-305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医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询有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限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公司对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信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息的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准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确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性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、</a:t>
            </a:r>
            <a:endParaRPr sz="1000">
              <a:latin typeface="PMingLiU"/>
              <a:cs typeface="PMingLiU"/>
            </a:endParaRPr>
          </a:p>
          <a:p>
            <a:pPr marL="666115" marR="5080">
              <a:lnSpc>
                <a:spcPct val="121200"/>
              </a:lnSpc>
              <a:spcBef>
                <a:spcPts val="10"/>
              </a:spcBef>
            </a:pP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整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性或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靠性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不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作保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证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报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告所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载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的资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料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意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及推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测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仅反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映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蛋壳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研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究院及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（北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京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医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询有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限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司于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发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布本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报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告当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日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的判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断</a:t>
            </a:r>
            <a:r>
              <a:rPr dirty="0" sz="1000" spc="-220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过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往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表现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不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应作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为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日后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表现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依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据</a:t>
            </a:r>
            <a:r>
              <a:rPr dirty="0" sz="1000" spc="-235">
                <a:solidFill>
                  <a:srgbClr val="3E3E3E"/>
                </a:solidFill>
                <a:latin typeface="PMingLiU"/>
                <a:cs typeface="PMingLiU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不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同时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期</a:t>
            </a:r>
            <a:r>
              <a:rPr dirty="0" sz="1000" spc="-235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院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-220">
                <a:solidFill>
                  <a:srgbClr val="3E3E3E"/>
                </a:solidFill>
                <a:latin typeface="PMingLiU"/>
                <a:cs typeface="PMingLiU"/>
              </a:rPr>
              <a:t>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（北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）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医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询有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限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司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能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发布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与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本报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告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所载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料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意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见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及推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测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不一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致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的报告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院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（北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京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医 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信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息咨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询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有限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司不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保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证本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报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告所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含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保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持在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最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新状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态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时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研究院及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达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北京</a:t>
            </a:r>
            <a:r>
              <a:rPr dirty="0" sz="1000" spc="-100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医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询 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限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司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对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报告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所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含信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可在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不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发出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知的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情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形下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出修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改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，投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者应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当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自行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注相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应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的更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新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或修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改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。</a:t>
            </a:r>
            <a:endParaRPr sz="1000">
              <a:latin typeface="PMingLiU"/>
              <a:cs typeface="PMingLiU"/>
            </a:endParaRPr>
          </a:p>
          <a:p>
            <a:pPr marL="666115">
              <a:lnSpc>
                <a:spcPct val="100000"/>
              </a:lnSpc>
              <a:spcBef>
                <a:spcPts val="1035"/>
              </a:spcBef>
            </a:pPr>
            <a:r>
              <a:rPr dirty="0" sz="100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版</a:t>
            </a:r>
            <a:r>
              <a:rPr dirty="0" sz="100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权</a:t>
            </a:r>
            <a:r>
              <a:rPr dirty="0" sz="100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申</a:t>
            </a:r>
            <a:r>
              <a:rPr dirty="0" sz="100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明</a:t>
            </a:r>
            <a:r>
              <a:rPr dirty="0" sz="100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：</a:t>
            </a:r>
            <a:endParaRPr sz="1000">
              <a:latin typeface="Microsoft JhengHei UI"/>
              <a:cs typeface="Microsoft JhengHei UI"/>
            </a:endParaRPr>
          </a:p>
          <a:p>
            <a:pPr marL="666115" marR="68580">
              <a:lnSpc>
                <a:spcPts val="1460"/>
              </a:lnSpc>
              <a:spcBef>
                <a:spcPts val="80"/>
              </a:spcBef>
            </a:pP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文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档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版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权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属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于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究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院</a:t>
            </a:r>
            <a:r>
              <a:rPr dirty="0" sz="1000" spc="240">
                <a:solidFill>
                  <a:srgbClr val="3E3E3E"/>
                </a:solidFill>
                <a:latin typeface="PMingLiU"/>
                <a:cs typeface="PMingLiU"/>
              </a:rPr>
              <a:t>/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北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科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技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限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司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及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达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北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信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询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限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司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未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经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许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擅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，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科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技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美达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北京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医药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信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息咨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询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有限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司保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留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追究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法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律责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任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的权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利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。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PMingLiU"/>
              <a:cs typeface="PMingLiU"/>
            </a:endParaRPr>
          </a:p>
          <a:p>
            <a:pPr marL="705485">
              <a:lnSpc>
                <a:spcPct val="100000"/>
              </a:lnSpc>
            </a:pP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研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究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人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员</a:t>
            </a:r>
            <a:r>
              <a:rPr dirty="0" sz="105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：</a:t>
            </a:r>
            <a:endParaRPr sz="1050">
              <a:latin typeface="Microsoft JhengHei UI"/>
              <a:cs typeface="Microsoft JhengHei UI"/>
            </a:endParaRPr>
          </a:p>
          <a:p>
            <a:pPr marL="705485" marR="1402080">
              <a:lnSpc>
                <a:spcPts val="2320"/>
              </a:lnSpc>
              <a:spcBef>
                <a:spcPts val="80"/>
              </a:spcBef>
            </a:pP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艾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美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达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：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史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姗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姗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市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场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分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析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部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经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理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；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赵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新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杰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分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析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师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；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刘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嘉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数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据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分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析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主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管</a:t>
            </a:r>
            <a:r>
              <a:rPr dirty="0" sz="1050" spc="-5">
                <a:solidFill>
                  <a:srgbClr val="3E3E3E"/>
                </a:solidFill>
                <a:latin typeface="PMingLiU"/>
                <a:cs typeface="PMingLiU"/>
              </a:rPr>
              <a:t>） 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蛋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壳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研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究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院：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罗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仕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明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执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行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总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监</a:t>
            </a:r>
            <a:r>
              <a:rPr dirty="0" sz="1050" spc="-25">
                <a:solidFill>
                  <a:srgbClr val="3E3E3E"/>
                </a:solidFill>
                <a:latin typeface="PMingLiU"/>
                <a:cs typeface="PMingLiU"/>
              </a:rPr>
              <a:t>)；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高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浩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剑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（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研</a:t>
            </a:r>
            <a:r>
              <a:rPr dirty="0" sz="1050" spc="-10">
                <a:solidFill>
                  <a:srgbClr val="3E3E3E"/>
                </a:solidFill>
                <a:latin typeface="PMingLiU"/>
                <a:cs typeface="PMingLiU"/>
              </a:rPr>
              <a:t>究</a:t>
            </a:r>
            <a:r>
              <a:rPr dirty="0" sz="1050" spc="5">
                <a:solidFill>
                  <a:srgbClr val="3E3E3E"/>
                </a:solidFill>
                <a:latin typeface="PMingLiU"/>
                <a:cs typeface="PMingLiU"/>
              </a:rPr>
              <a:t>员</a:t>
            </a:r>
            <a:r>
              <a:rPr dirty="0" sz="1050" spc="-5">
                <a:solidFill>
                  <a:srgbClr val="3E3E3E"/>
                </a:solidFill>
                <a:latin typeface="PMingLiU"/>
                <a:cs typeface="PMingLiU"/>
              </a:rPr>
              <a:t>）</a:t>
            </a:r>
            <a:endParaRPr sz="105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1679" y="6149581"/>
            <a:ext cx="1874520" cy="4610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C0504D"/>
                </a:solidFill>
                <a:latin typeface="Malgun Gothic"/>
                <a:cs typeface="Malgun Gothic"/>
              </a:rPr>
              <a:t>☎</a:t>
            </a:r>
            <a:r>
              <a:rPr dirty="0" sz="1000" spc="135" b="1">
                <a:solidFill>
                  <a:srgbClr val="C0504D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联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系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电话：023-67685030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000" spc="-5" b="1">
                <a:solidFill>
                  <a:srgbClr val="C0504D"/>
                </a:solidFill>
                <a:latin typeface="MS UI Gothic"/>
                <a:cs typeface="MS UI Gothic"/>
              </a:rPr>
              <a:t>✉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电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子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邮箱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  <a:hlinkClick r:id="rId3"/>
              </a:rPr>
              <a:t>research@vcbeat.net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147" y="9092438"/>
            <a:ext cx="2022475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C0504D"/>
                </a:solidFill>
                <a:latin typeface="Gulim"/>
                <a:cs typeface="Gulim"/>
              </a:rPr>
              <a:t>☎</a:t>
            </a:r>
            <a:r>
              <a:rPr dirty="0" sz="1000" spc="160">
                <a:solidFill>
                  <a:srgbClr val="C0504D"/>
                </a:solidFill>
                <a:latin typeface="Gulim"/>
                <a:cs typeface="Gulim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联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系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电话：010-84109857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000" spc="-5">
                <a:solidFill>
                  <a:srgbClr val="C0504D"/>
                </a:solidFill>
                <a:latin typeface="MS UI Gothic"/>
                <a:cs typeface="MS UI Gothic"/>
              </a:rPr>
              <a:t>✉</a:t>
            </a:r>
            <a:r>
              <a:rPr dirty="0" sz="1000" spc="185">
                <a:solidFill>
                  <a:srgbClr val="C0504D"/>
                </a:solidFill>
                <a:latin typeface="MS UI Gothic"/>
                <a:cs typeface="MS UI Gothic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电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子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邮箱</a:t>
            </a:r>
            <a:r>
              <a:rPr dirty="0" sz="1000">
                <a:solidFill>
                  <a:srgbClr val="3E3E3E"/>
                </a:solidFill>
                <a:latin typeface="PMingLiU"/>
                <a:cs typeface="PMingLiU"/>
              </a:rPr>
              <a:t>：</a:t>
            </a:r>
            <a:r>
              <a:rPr dirty="0" sz="1000">
                <a:solidFill>
                  <a:srgbClr val="3E3E3E"/>
                </a:solidFill>
                <a:latin typeface="PMingLiU"/>
                <a:cs typeface="PMingLiU"/>
                <a:hlinkClick r:id="rId4"/>
              </a:rPr>
              <a:t>Services@imeta.com.cn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796" y="7513616"/>
            <a:ext cx="3215005" cy="114681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艾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美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达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（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北京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）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医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药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信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息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咨询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有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限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公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司</a:t>
            </a:r>
            <a:r>
              <a:rPr dirty="0" sz="1050" spc="-150" b="1">
                <a:solidFill>
                  <a:srgbClr val="3E3E3E"/>
                </a:solidFill>
                <a:latin typeface="Microsoft JhengHei UI"/>
                <a:cs typeface="Microsoft JhengHei UI"/>
              </a:rPr>
              <a:t>（iMeta）：</a:t>
            </a:r>
            <a:endParaRPr sz="1050">
              <a:latin typeface="Microsoft JhengHei UI"/>
              <a:cs typeface="Microsoft JhengHei UI"/>
            </a:endParaRPr>
          </a:p>
          <a:p>
            <a:pPr algn="just" marL="12700" marR="5080">
              <a:lnSpc>
                <a:spcPct val="121300"/>
              </a:lnSpc>
              <a:spcBef>
                <a:spcPts val="10"/>
              </a:spcBef>
            </a:pP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艾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达（北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京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）医药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息咨询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限公司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一家专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的医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药 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咨询服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务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提供商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。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公司致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于将产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政策研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与多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元 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化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数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据深度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结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合，洞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行业政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策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对市场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影响，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过专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业 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究提供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前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瞻性的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市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场分析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为企业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产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品上市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后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场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准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入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提供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整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体解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方案。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796" y="9014756"/>
            <a:ext cx="3215005" cy="5930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艾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美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达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（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北京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）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医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药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信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息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咨询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有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限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公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司提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供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服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务</a:t>
            </a:r>
            <a:r>
              <a:rPr dirty="0" sz="105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：</a:t>
            </a:r>
            <a:endParaRPr sz="1050">
              <a:latin typeface="Microsoft JhengHei UI"/>
              <a:cs typeface="Microsoft JhengHei UI"/>
            </a:endParaRPr>
          </a:p>
          <a:p>
            <a:pPr marL="12700" marR="5080">
              <a:lnSpc>
                <a:spcPct val="122000"/>
              </a:lnSpc>
            </a:pP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医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行业分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析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；产业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政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策咨询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市场准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入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咨询；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投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融资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咨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询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；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利用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学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术活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平台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展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开跨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领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域业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务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合作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057" y="7269162"/>
            <a:ext cx="6016625" cy="2520315"/>
          </a:xfrm>
          <a:custGeom>
            <a:avLst/>
            <a:gdLst/>
            <a:ahLst/>
            <a:cxnLst/>
            <a:rect l="l" t="t" r="r" b="b"/>
            <a:pathLst>
              <a:path w="6016625" h="2520315">
                <a:moveTo>
                  <a:pt x="5291" y="2097074"/>
                </a:moveTo>
                <a:lnTo>
                  <a:pt x="0" y="2097074"/>
                </a:lnTo>
                <a:lnTo>
                  <a:pt x="0" y="2068499"/>
                </a:lnTo>
                <a:lnTo>
                  <a:pt x="9525" y="2068499"/>
                </a:lnTo>
                <a:lnTo>
                  <a:pt x="9525" y="2097024"/>
                </a:lnTo>
                <a:lnTo>
                  <a:pt x="5291" y="2097074"/>
                </a:lnTo>
                <a:close/>
              </a:path>
              <a:path w="6016625" h="2520315">
                <a:moveTo>
                  <a:pt x="139" y="2108098"/>
                </a:moveTo>
                <a:lnTo>
                  <a:pt x="0" y="2097138"/>
                </a:lnTo>
                <a:lnTo>
                  <a:pt x="9525" y="2097024"/>
                </a:lnTo>
                <a:lnTo>
                  <a:pt x="9656" y="2107743"/>
                </a:lnTo>
                <a:lnTo>
                  <a:pt x="139" y="2108098"/>
                </a:lnTo>
                <a:close/>
              </a:path>
              <a:path w="6016625" h="2520315">
                <a:moveTo>
                  <a:pt x="9525" y="2097074"/>
                </a:moveTo>
                <a:close/>
              </a:path>
              <a:path w="6016625" h="2520315">
                <a:moveTo>
                  <a:pt x="9525" y="2058974"/>
                </a:moveTo>
                <a:lnTo>
                  <a:pt x="0" y="2058974"/>
                </a:lnTo>
                <a:lnTo>
                  <a:pt x="0" y="2030399"/>
                </a:lnTo>
                <a:lnTo>
                  <a:pt x="9525" y="2030399"/>
                </a:lnTo>
                <a:lnTo>
                  <a:pt x="9525" y="2058974"/>
                </a:lnTo>
                <a:close/>
              </a:path>
              <a:path w="6016625" h="2520315">
                <a:moveTo>
                  <a:pt x="9525" y="2020874"/>
                </a:moveTo>
                <a:lnTo>
                  <a:pt x="0" y="2020874"/>
                </a:lnTo>
                <a:lnTo>
                  <a:pt x="0" y="1992299"/>
                </a:lnTo>
                <a:lnTo>
                  <a:pt x="9525" y="1992299"/>
                </a:lnTo>
                <a:lnTo>
                  <a:pt x="9525" y="2020874"/>
                </a:lnTo>
                <a:close/>
              </a:path>
              <a:path w="6016625" h="2520315">
                <a:moveTo>
                  <a:pt x="9525" y="1982774"/>
                </a:moveTo>
                <a:lnTo>
                  <a:pt x="0" y="1982774"/>
                </a:lnTo>
                <a:lnTo>
                  <a:pt x="0" y="1954199"/>
                </a:lnTo>
                <a:lnTo>
                  <a:pt x="9525" y="1954199"/>
                </a:lnTo>
                <a:lnTo>
                  <a:pt x="9525" y="1982774"/>
                </a:lnTo>
                <a:close/>
              </a:path>
              <a:path w="6016625" h="2520315">
                <a:moveTo>
                  <a:pt x="9525" y="1944674"/>
                </a:moveTo>
                <a:lnTo>
                  <a:pt x="0" y="1944674"/>
                </a:lnTo>
                <a:lnTo>
                  <a:pt x="0" y="1916099"/>
                </a:lnTo>
                <a:lnTo>
                  <a:pt x="9525" y="1916099"/>
                </a:lnTo>
                <a:lnTo>
                  <a:pt x="9525" y="1944674"/>
                </a:lnTo>
                <a:close/>
              </a:path>
              <a:path w="6016625" h="2520315">
                <a:moveTo>
                  <a:pt x="9525" y="1906574"/>
                </a:moveTo>
                <a:lnTo>
                  <a:pt x="0" y="1906574"/>
                </a:lnTo>
                <a:lnTo>
                  <a:pt x="0" y="1877999"/>
                </a:lnTo>
                <a:lnTo>
                  <a:pt x="9525" y="1877999"/>
                </a:lnTo>
                <a:lnTo>
                  <a:pt x="9525" y="1906574"/>
                </a:lnTo>
                <a:close/>
              </a:path>
              <a:path w="6016625" h="2520315">
                <a:moveTo>
                  <a:pt x="9525" y="1868474"/>
                </a:moveTo>
                <a:lnTo>
                  <a:pt x="0" y="1868474"/>
                </a:lnTo>
                <a:lnTo>
                  <a:pt x="0" y="1839899"/>
                </a:lnTo>
                <a:lnTo>
                  <a:pt x="9525" y="1839899"/>
                </a:lnTo>
                <a:lnTo>
                  <a:pt x="9525" y="1868474"/>
                </a:lnTo>
                <a:close/>
              </a:path>
              <a:path w="6016625" h="2520315">
                <a:moveTo>
                  <a:pt x="9525" y="1830374"/>
                </a:moveTo>
                <a:lnTo>
                  <a:pt x="0" y="1830374"/>
                </a:lnTo>
                <a:lnTo>
                  <a:pt x="0" y="1801799"/>
                </a:lnTo>
                <a:lnTo>
                  <a:pt x="9525" y="1801799"/>
                </a:lnTo>
                <a:lnTo>
                  <a:pt x="9525" y="1830374"/>
                </a:lnTo>
                <a:close/>
              </a:path>
              <a:path w="6016625" h="2520315">
                <a:moveTo>
                  <a:pt x="9525" y="1792274"/>
                </a:moveTo>
                <a:lnTo>
                  <a:pt x="0" y="1792274"/>
                </a:lnTo>
                <a:lnTo>
                  <a:pt x="0" y="1763699"/>
                </a:lnTo>
                <a:lnTo>
                  <a:pt x="9525" y="1763699"/>
                </a:lnTo>
                <a:lnTo>
                  <a:pt x="9525" y="1792274"/>
                </a:lnTo>
                <a:close/>
              </a:path>
              <a:path w="6016625" h="2520315">
                <a:moveTo>
                  <a:pt x="9525" y="1754174"/>
                </a:moveTo>
                <a:lnTo>
                  <a:pt x="0" y="1754174"/>
                </a:lnTo>
                <a:lnTo>
                  <a:pt x="0" y="1725599"/>
                </a:lnTo>
                <a:lnTo>
                  <a:pt x="9525" y="1725599"/>
                </a:lnTo>
                <a:lnTo>
                  <a:pt x="9525" y="1754174"/>
                </a:lnTo>
                <a:close/>
              </a:path>
              <a:path w="6016625" h="2520315">
                <a:moveTo>
                  <a:pt x="9525" y="1716074"/>
                </a:moveTo>
                <a:lnTo>
                  <a:pt x="0" y="1716074"/>
                </a:lnTo>
                <a:lnTo>
                  <a:pt x="0" y="1687499"/>
                </a:lnTo>
                <a:lnTo>
                  <a:pt x="9525" y="1687499"/>
                </a:lnTo>
                <a:lnTo>
                  <a:pt x="9525" y="1716074"/>
                </a:lnTo>
                <a:close/>
              </a:path>
              <a:path w="6016625" h="2520315">
                <a:moveTo>
                  <a:pt x="9525" y="1677974"/>
                </a:moveTo>
                <a:lnTo>
                  <a:pt x="0" y="1677974"/>
                </a:lnTo>
                <a:lnTo>
                  <a:pt x="0" y="1649399"/>
                </a:lnTo>
                <a:lnTo>
                  <a:pt x="9525" y="1649399"/>
                </a:lnTo>
                <a:lnTo>
                  <a:pt x="9525" y="1677974"/>
                </a:lnTo>
                <a:close/>
              </a:path>
              <a:path w="6016625" h="2520315">
                <a:moveTo>
                  <a:pt x="9525" y="1639874"/>
                </a:moveTo>
                <a:lnTo>
                  <a:pt x="0" y="1639874"/>
                </a:lnTo>
                <a:lnTo>
                  <a:pt x="0" y="1611299"/>
                </a:lnTo>
                <a:lnTo>
                  <a:pt x="9525" y="1611299"/>
                </a:lnTo>
                <a:lnTo>
                  <a:pt x="9525" y="1639874"/>
                </a:lnTo>
                <a:close/>
              </a:path>
              <a:path w="6016625" h="2520315">
                <a:moveTo>
                  <a:pt x="9525" y="1601774"/>
                </a:moveTo>
                <a:lnTo>
                  <a:pt x="0" y="1601774"/>
                </a:lnTo>
                <a:lnTo>
                  <a:pt x="0" y="1573199"/>
                </a:lnTo>
                <a:lnTo>
                  <a:pt x="9525" y="1573199"/>
                </a:lnTo>
                <a:lnTo>
                  <a:pt x="9525" y="1601774"/>
                </a:lnTo>
                <a:close/>
              </a:path>
              <a:path w="6016625" h="2520315">
                <a:moveTo>
                  <a:pt x="9525" y="1563674"/>
                </a:moveTo>
                <a:lnTo>
                  <a:pt x="0" y="1563674"/>
                </a:lnTo>
                <a:lnTo>
                  <a:pt x="0" y="1535099"/>
                </a:lnTo>
                <a:lnTo>
                  <a:pt x="9525" y="1535099"/>
                </a:lnTo>
                <a:lnTo>
                  <a:pt x="9525" y="1563674"/>
                </a:lnTo>
                <a:close/>
              </a:path>
              <a:path w="6016625" h="2520315">
                <a:moveTo>
                  <a:pt x="9525" y="1525574"/>
                </a:moveTo>
                <a:lnTo>
                  <a:pt x="0" y="1525574"/>
                </a:lnTo>
                <a:lnTo>
                  <a:pt x="0" y="1496999"/>
                </a:lnTo>
                <a:lnTo>
                  <a:pt x="9525" y="1496999"/>
                </a:lnTo>
                <a:lnTo>
                  <a:pt x="9525" y="1525574"/>
                </a:lnTo>
                <a:close/>
              </a:path>
              <a:path w="6016625" h="2520315">
                <a:moveTo>
                  <a:pt x="9525" y="1487474"/>
                </a:moveTo>
                <a:lnTo>
                  <a:pt x="0" y="1487474"/>
                </a:lnTo>
                <a:lnTo>
                  <a:pt x="0" y="1458899"/>
                </a:lnTo>
                <a:lnTo>
                  <a:pt x="9525" y="1458899"/>
                </a:lnTo>
                <a:lnTo>
                  <a:pt x="9525" y="1487474"/>
                </a:lnTo>
                <a:close/>
              </a:path>
              <a:path w="6016625" h="2520315">
                <a:moveTo>
                  <a:pt x="9525" y="1449374"/>
                </a:moveTo>
                <a:lnTo>
                  <a:pt x="0" y="1449374"/>
                </a:lnTo>
                <a:lnTo>
                  <a:pt x="0" y="1420799"/>
                </a:lnTo>
                <a:lnTo>
                  <a:pt x="9525" y="1420799"/>
                </a:lnTo>
                <a:lnTo>
                  <a:pt x="9525" y="1449374"/>
                </a:lnTo>
                <a:close/>
              </a:path>
              <a:path w="6016625" h="2520315">
                <a:moveTo>
                  <a:pt x="9525" y="1411274"/>
                </a:moveTo>
                <a:lnTo>
                  <a:pt x="0" y="1411274"/>
                </a:lnTo>
                <a:lnTo>
                  <a:pt x="0" y="1382699"/>
                </a:lnTo>
                <a:lnTo>
                  <a:pt x="9525" y="1382699"/>
                </a:lnTo>
                <a:lnTo>
                  <a:pt x="9525" y="1411274"/>
                </a:lnTo>
                <a:close/>
              </a:path>
              <a:path w="6016625" h="2520315">
                <a:moveTo>
                  <a:pt x="9525" y="1373174"/>
                </a:moveTo>
                <a:lnTo>
                  <a:pt x="0" y="1373174"/>
                </a:lnTo>
                <a:lnTo>
                  <a:pt x="0" y="1344599"/>
                </a:lnTo>
                <a:lnTo>
                  <a:pt x="9525" y="1344599"/>
                </a:lnTo>
                <a:lnTo>
                  <a:pt x="9525" y="1373174"/>
                </a:lnTo>
                <a:close/>
              </a:path>
              <a:path w="6016625" h="2520315">
                <a:moveTo>
                  <a:pt x="9525" y="1335074"/>
                </a:moveTo>
                <a:lnTo>
                  <a:pt x="0" y="1335074"/>
                </a:lnTo>
                <a:lnTo>
                  <a:pt x="0" y="1306499"/>
                </a:lnTo>
                <a:lnTo>
                  <a:pt x="9525" y="1306499"/>
                </a:lnTo>
                <a:lnTo>
                  <a:pt x="9525" y="1335074"/>
                </a:lnTo>
                <a:close/>
              </a:path>
              <a:path w="6016625" h="2520315">
                <a:moveTo>
                  <a:pt x="9525" y="1296974"/>
                </a:moveTo>
                <a:lnTo>
                  <a:pt x="0" y="1296974"/>
                </a:lnTo>
                <a:lnTo>
                  <a:pt x="0" y="1268399"/>
                </a:lnTo>
                <a:lnTo>
                  <a:pt x="9525" y="1268399"/>
                </a:lnTo>
                <a:lnTo>
                  <a:pt x="9525" y="1296974"/>
                </a:lnTo>
                <a:close/>
              </a:path>
              <a:path w="6016625" h="2520315">
                <a:moveTo>
                  <a:pt x="9525" y="1258874"/>
                </a:moveTo>
                <a:lnTo>
                  <a:pt x="0" y="1258874"/>
                </a:lnTo>
                <a:lnTo>
                  <a:pt x="0" y="1230299"/>
                </a:lnTo>
                <a:lnTo>
                  <a:pt x="9525" y="1230299"/>
                </a:lnTo>
                <a:lnTo>
                  <a:pt x="9525" y="1258874"/>
                </a:lnTo>
                <a:close/>
              </a:path>
              <a:path w="6016625" h="2520315">
                <a:moveTo>
                  <a:pt x="9525" y="1220774"/>
                </a:moveTo>
                <a:lnTo>
                  <a:pt x="0" y="1220774"/>
                </a:lnTo>
                <a:lnTo>
                  <a:pt x="0" y="1192199"/>
                </a:lnTo>
                <a:lnTo>
                  <a:pt x="9525" y="1192199"/>
                </a:lnTo>
                <a:lnTo>
                  <a:pt x="9525" y="1220774"/>
                </a:lnTo>
                <a:close/>
              </a:path>
              <a:path w="6016625" h="2520315">
                <a:moveTo>
                  <a:pt x="9525" y="1182674"/>
                </a:moveTo>
                <a:lnTo>
                  <a:pt x="0" y="1182674"/>
                </a:lnTo>
                <a:lnTo>
                  <a:pt x="0" y="1154099"/>
                </a:lnTo>
                <a:lnTo>
                  <a:pt x="9525" y="1154099"/>
                </a:lnTo>
                <a:lnTo>
                  <a:pt x="9525" y="1182674"/>
                </a:lnTo>
                <a:close/>
              </a:path>
              <a:path w="6016625" h="2520315">
                <a:moveTo>
                  <a:pt x="9525" y="1144574"/>
                </a:moveTo>
                <a:lnTo>
                  <a:pt x="0" y="1144574"/>
                </a:lnTo>
                <a:lnTo>
                  <a:pt x="0" y="1115999"/>
                </a:lnTo>
                <a:lnTo>
                  <a:pt x="9525" y="1115999"/>
                </a:lnTo>
                <a:lnTo>
                  <a:pt x="9525" y="1144574"/>
                </a:lnTo>
                <a:close/>
              </a:path>
              <a:path w="6016625" h="2520315">
                <a:moveTo>
                  <a:pt x="9525" y="1106474"/>
                </a:moveTo>
                <a:lnTo>
                  <a:pt x="0" y="1106474"/>
                </a:lnTo>
                <a:lnTo>
                  <a:pt x="0" y="1077899"/>
                </a:lnTo>
                <a:lnTo>
                  <a:pt x="9525" y="1077899"/>
                </a:lnTo>
                <a:lnTo>
                  <a:pt x="9525" y="1106474"/>
                </a:lnTo>
                <a:close/>
              </a:path>
              <a:path w="6016625" h="2520315">
                <a:moveTo>
                  <a:pt x="9525" y="1068374"/>
                </a:moveTo>
                <a:lnTo>
                  <a:pt x="0" y="1068374"/>
                </a:lnTo>
                <a:lnTo>
                  <a:pt x="0" y="1039799"/>
                </a:lnTo>
                <a:lnTo>
                  <a:pt x="9525" y="1039799"/>
                </a:lnTo>
                <a:lnTo>
                  <a:pt x="9525" y="1068374"/>
                </a:lnTo>
                <a:close/>
              </a:path>
              <a:path w="6016625" h="2520315">
                <a:moveTo>
                  <a:pt x="9525" y="1030274"/>
                </a:moveTo>
                <a:lnTo>
                  <a:pt x="0" y="1030274"/>
                </a:lnTo>
                <a:lnTo>
                  <a:pt x="0" y="1001699"/>
                </a:lnTo>
                <a:lnTo>
                  <a:pt x="9525" y="1001699"/>
                </a:lnTo>
                <a:lnTo>
                  <a:pt x="9525" y="1030274"/>
                </a:lnTo>
                <a:close/>
              </a:path>
              <a:path w="6016625" h="2520315">
                <a:moveTo>
                  <a:pt x="9525" y="992174"/>
                </a:moveTo>
                <a:lnTo>
                  <a:pt x="0" y="992174"/>
                </a:lnTo>
                <a:lnTo>
                  <a:pt x="0" y="963599"/>
                </a:lnTo>
                <a:lnTo>
                  <a:pt x="9525" y="963599"/>
                </a:lnTo>
                <a:lnTo>
                  <a:pt x="9525" y="992174"/>
                </a:lnTo>
                <a:close/>
              </a:path>
              <a:path w="6016625" h="2520315">
                <a:moveTo>
                  <a:pt x="9525" y="954074"/>
                </a:moveTo>
                <a:lnTo>
                  <a:pt x="0" y="954074"/>
                </a:lnTo>
                <a:lnTo>
                  <a:pt x="0" y="925499"/>
                </a:lnTo>
                <a:lnTo>
                  <a:pt x="9525" y="925499"/>
                </a:lnTo>
                <a:lnTo>
                  <a:pt x="9525" y="954074"/>
                </a:lnTo>
                <a:close/>
              </a:path>
              <a:path w="6016625" h="2520315">
                <a:moveTo>
                  <a:pt x="9525" y="915974"/>
                </a:moveTo>
                <a:lnTo>
                  <a:pt x="0" y="915974"/>
                </a:lnTo>
                <a:lnTo>
                  <a:pt x="0" y="887399"/>
                </a:lnTo>
                <a:lnTo>
                  <a:pt x="9525" y="887399"/>
                </a:lnTo>
                <a:lnTo>
                  <a:pt x="9525" y="915974"/>
                </a:lnTo>
                <a:close/>
              </a:path>
              <a:path w="6016625" h="2520315">
                <a:moveTo>
                  <a:pt x="9525" y="877874"/>
                </a:moveTo>
                <a:lnTo>
                  <a:pt x="0" y="877874"/>
                </a:lnTo>
                <a:lnTo>
                  <a:pt x="0" y="849299"/>
                </a:lnTo>
                <a:lnTo>
                  <a:pt x="9525" y="849299"/>
                </a:lnTo>
                <a:lnTo>
                  <a:pt x="9525" y="877874"/>
                </a:lnTo>
                <a:close/>
              </a:path>
              <a:path w="6016625" h="2520315">
                <a:moveTo>
                  <a:pt x="9525" y="839774"/>
                </a:moveTo>
                <a:lnTo>
                  <a:pt x="0" y="839774"/>
                </a:lnTo>
                <a:lnTo>
                  <a:pt x="0" y="811199"/>
                </a:lnTo>
                <a:lnTo>
                  <a:pt x="9525" y="811199"/>
                </a:lnTo>
                <a:lnTo>
                  <a:pt x="9525" y="839774"/>
                </a:lnTo>
                <a:close/>
              </a:path>
              <a:path w="6016625" h="2520315">
                <a:moveTo>
                  <a:pt x="9525" y="801674"/>
                </a:moveTo>
                <a:lnTo>
                  <a:pt x="0" y="801674"/>
                </a:lnTo>
                <a:lnTo>
                  <a:pt x="0" y="773099"/>
                </a:lnTo>
                <a:lnTo>
                  <a:pt x="9525" y="773099"/>
                </a:lnTo>
                <a:lnTo>
                  <a:pt x="9525" y="801674"/>
                </a:lnTo>
                <a:close/>
              </a:path>
              <a:path w="6016625" h="2520315">
                <a:moveTo>
                  <a:pt x="9525" y="763574"/>
                </a:moveTo>
                <a:lnTo>
                  <a:pt x="0" y="763574"/>
                </a:lnTo>
                <a:lnTo>
                  <a:pt x="0" y="734999"/>
                </a:lnTo>
                <a:lnTo>
                  <a:pt x="9525" y="734999"/>
                </a:lnTo>
                <a:lnTo>
                  <a:pt x="9525" y="763574"/>
                </a:lnTo>
                <a:close/>
              </a:path>
              <a:path w="6016625" h="2520315">
                <a:moveTo>
                  <a:pt x="9525" y="725474"/>
                </a:moveTo>
                <a:lnTo>
                  <a:pt x="0" y="725474"/>
                </a:lnTo>
                <a:lnTo>
                  <a:pt x="0" y="696899"/>
                </a:lnTo>
                <a:lnTo>
                  <a:pt x="9525" y="696899"/>
                </a:lnTo>
                <a:lnTo>
                  <a:pt x="9525" y="725474"/>
                </a:lnTo>
                <a:close/>
              </a:path>
              <a:path w="6016625" h="2520315">
                <a:moveTo>
                  <a:pt x="9525" y="687374"/>
                </a:moveTo>
                <a:lnTo>
                  <a:pt x="0" y="687374"/>
                </a:lnTo>
                <a:lnTo>
                  <a:pt x="0" y="658799"/>
                </a:lnTo>
                <a:lnTo>
                  <a:pt x="9525" y="658799"/>
                </a:lnTo>
                <a:lnTo>
                  <a:pt x="9525" y="687374"/>
                </a:lnTo>
                <a:close/>
              </a:path>
              <a:path w="6016625" h="2520315">
                <a:moveTo>
                  <a:pt x="9525" y="649274"/>
                </a:moveTo>
                <a:lnTo>
                  <a:pt x="0" y="649274"/>
                </a:lnTo>
                <a:lnTo>
                  <a:pt x="0" y="620699"/>
                </a:lnTo>
                <a:lnTo>
                  <a:pt x="9525" y="620699"/>
                </a:lnTo>
                <a:lnTo>
                  <a:pt x="9525" y="649274"/>
                </a:lnTo>
                <a:close/>
              </a:path>
              <a:path w="6016625" h="2520315">
                <a:moveTo>
                  <a:pt x="9525" y="611174"/>
                </a:moveTo>
                <a:lnTo>
                  <a:pt x="0" y="611174"/>
                </a:lnTo>
                <a:lnTo>
                  <a:pt x="0" y="582599"/>
                </a:lnTo>
                <a:lnTo>
                  <a:pt x="9525" y="582599"/>
                </a:lnTo>
                <a:lnTo>
                  <a:pt x="9525" y="611174"/>
                </a:lnTo>
                <a:close/>
              </a:path>
              <a:path w="6016625" h="2520315">
                <a:moveTo>
                  <a:pt x="9525" y="573074"/>
                </a:moveTo>
                <a:lnTo>
                  <a:pt x="0" y="573074"/>
                </a:lnTo>
                <a:lnTo>
                  <a:pt x="0" y="544499"/>
                </a:lnTo>
                <a:lnTo>
                  <a:pt x="9525" y="544499"/>
                </a:lnTo>
                <a:lnTo>
                  <a:pt x="9525" y="573074"/>
                </a:lnTo>
                <a:close/>
              </a:path>
              <a:path w="6016625" h="2520315">
                <a:moveTo>
                  <a:pt x="9525" y="534974"/>
                </a:moveTo>
                <a:lnTo>
                  <a:pt x="0" y="534974"/>
                </a:lnTo>
                <a:lnTo>
                  <a:pt x="0" y="506399"/>
                </a:lnTo>
                <a:lnTo>
                  <a:pt x="9525" y="506399"/>
                </a:lnTo>
                <a:lnTo>
                  <a:pt x="9525" y="534974"/>
                </a:lnTo>
                <a:close/>
              </a:path>
              <a:path w="6016625" h="2520315">
                <a:moveTo>
                  <a:pt x="9525" y="496874"/>
                </a:moveTo>
                <a:lnTo>
                  <a:pt x="0" y="496874"/>
                </a:lnTo>
                <a:lnTo>
                  <a:pt x="0" y="468299"/>
                </a:lnTo>
                <a:lnTo>
                  <a:pt x="9525" y="468299"/>
                </a:lnTo>
                <a:lnTo>
                  <a:pt x="9525" y="496874"/>
                </a:lnTo>
                <a:close/>
              </a:path>
              <a:path w="6016625" h="2520315">
                <a:moveTo>
                  <a:pt x="9525" y="458774"/>
                </a:moveTo>
                <a:lnTo>
                  <a:pt x="0" y="458774"/>
                </a:lnTo>
                <a:lnTo>
                  <a:pt x="0" y="430199"/>
                </a:lnTo>
                <a:lnTo>
                  <a:pt x="9525" y="430199"/>
                </a:lnTo>
                <a:lnTo>
                  <a:pt x="9525" y="458774"/>
                </a:lnTo>
                <a:close/>
              </a:path>
              <a:path w="6016625" h="2520315">
                <a:moveTo>
                  <a:pt x="9563" y="420738"/>
                </a:moveTo>
                <a:lnTo>
                  <a:pt x="38" y="420624"/>
                </a:lnTo>
                <a:lnTo>
                  <a:pt x="139" y="412369"/>
                </a:lnTo>
                <a:lnTo>
                  <a:pt x="558" y="401396"/>
                </a:lnTo>
                <a:lnTo>
                  <a:pt x="1155" y="391833"/>
                </a:lnTo>
                <a:lnTo>
                  <a:pt x="10667" y="392429"/>
                </a:lnTo>
                <a:lnTo>
                  <a:pt x="10066" y="402005"/>
                </a:lnTo>
                <a:lnTo>
                  <a:pt x="9663" y="412610"/>
                </a:lnTo>
                <a:lnTo>
                  <a:pt x="9563" y="420738"/>
                </a:lnTo>
                <a:close/>
              </a:path>
              <a:path w="6016625" h="2520315">
                <a:moveTo>
                  <a:pt x="10066" y="402005"/>
                </a:moveTo>
                <a:close/>
              </a:path>
              <a:path w="6016625" h="2520315">
                <a:moveTo>
                  <a:pt x="9663" y="412610"/>
                </a:moveTo>
                <a:close/>
              </a:path>
              <a:path w="6016625" h="2520315">
                <a:moveTo>
                  <a:pt x="11468" y="383057"/>
                </a:moveTo>
                <a:lnTo>
                  <a:pt x="1981" y="382219"/>
                </a:lnTo>
                <a:lnTo>
                  <a:pt x="2197" y="379907"/>
                </a:lnTo>
                <a:lnTo>
                  <a:pt x="3403" y="369277"/>
                </a:lnTo>
                <a:lnTo>
                  <a:pt x="4889" y="358724"/>
                </a:lnTo>
                <a:lnTo>
                  <a:pt x="5740" y="353542"/>
                </a:lnTo>
                <a:lnTo>
                  <a:pt x="15138" y="355092"/>
                </a:lnTo>
                <a:lnTo>
                  <a:pt x="14282" y="360286"/>
                </a:lnTo>
                <a:lnTo>
                  <a:pt x="12837" y="370598"/>
                </a:lnTo>
                <a:lnTo>
                  <a:pt x="11660" y="380987"/>
                </a:lnTo>
                <a:lnTo>
                  <a:pt x="11468" y="383057"/>
                </a:lnTo>
                <a:close/>
              </a:path>
              <a:path w="6016625" h="2520315">
                <a:moveTo>
                  <a:pt x="14287" y="360286"/>
                </a:moveTo>
                <a:close/>
              </a:path>
              <a:path w="6016625" h="2520315">
                <a:moveTo>
                  <a:pt x="12839" y="370598"/>
                </a:moveTo>
                <a:close/>
              </a:path>
              <a:path w="6016625" h="2520315">
                <a:moveTo>
                  <a:pt x="11670" y="380886"/>
                </a:moveTo>
                <a:close/>
              </a:path>
              <a:path w="6016625" h="2520315">
                <a:moveTo>
                  <a:pt x="11660" y="380987"/>
                </a:moveTo>
                <a:close/>
              </a:path>
              <a:path w="6016625" h="2520315">
                <a:moveTo>
                  <a:pt x="16789" y="345833"/>
                </a:moveTo>
                <a:lnTo>
                  <a:pt x="7429" y="344043"/>
                </a:lnTo>
                <a:lnTo>
                  <a:pt x="8610" y="337883"/>
                </a:lnTo>
                <a:lnTo>
                  <a:pt x="10845" y="327596"/>
                </a:lnTo>
                <a:lnTo>
                  <a:pt x="13334" y="317411"/>
                </a:lnTo>
                <a:lnTo>
                  <a:pt x="13766" y="315823"/>
                </a:lnTo>
                <a:lnTo>
                  <a:pt x="22961" y="318312"/>
                </a:lnTo>
                <a:lnTo>
                  <a:pt x="22539" y="319900"/>
                </a:lnTo>
                <a:lnTo>
                  <a:pt x="20104" y="329857"/>
                </a:lnTo>
                <a:lnTo>
                  <a:pt x="17920" y="339915"/>
                </a:lnTo>
                <a:lnTo>
                  <a:pt x="16789" y="345833"/>
                </a:lnTo>
                <a:close/>
              </a:path>
              <a:path w="6016625" h="2520315">
                <a:moveTo>
                  <a:pt x="22539" y="319900"/>
                </a:moveTo>
                <a:close/>
              </a:path>
              <a:path w="6016625" h="2520315">
                <a:moveTo>
                  <a:pt x="20109" y="329836"/>
                </a:moveTo>
                <a:close/>
              </a:path>
              <a:path w="6016625" h="2520315">
                <a:moveTo>
                  <a:pt x="20104" y="329857"/>
                </a:moveTo>
                <a:close/>
              </a:path>
              <a:path w="6016625" h="2520315">
                <a:moveTo>
                  <a:pt x="17929" y="339872"/>
                </a:moveTo>
                <a:close/>
              </a:path>
              <a:path w="6016625" h="2520315">
                <a:moveTo>
                  <a:pt x="17920" y="339915"/>
                </a:moveTo>
                <a:close/>
              </a:path>
              <a:path w="6016625" h="2520315">
                <a:moveTo>
                  <a:pt x="25438" y="309232"/>
                </a:moveTo>
                <a:lnTo>
                  <a:pt x="16306" y="306514"/>
                </a:lnTo>
                <a:lnTo>
                  <a:pt x="19050" y="297319"/>
                </a:lnTo>
                <a:lnTo>
                  <a:pt x="22263" y="287439"/>
                </a:lnTo>
                <a:lnTo>
                  <a:pt x="25184" y="279120"/>
                </a:lnTo>
                <a:lnTo>
                  <a:pt x="34175" y="282282"/>
                </a:lnTo>
                <a:lnTo>
                  <a:pt x="31242" y="290601"/>
                </a:lnTo>
                <a:lnTo>
                  <a:pt x="28109" y="300266"/>
                </a:lnTo>
                <a:lnTo>
                  <a:pt x="25438" y="309232"/>
                </a:lnTo>
                <a:close/>
              </a:path>
              <a:path w="6016625" h="2520315">
                <a:moveTo>
                  <a:pt x="31254" y="290566"/>
                </a:moveTo>
                <a:close/>
              </a:path>
              <a:path w="6016625" h="2520315">
                <a:moveTo>
                  <a:pt x="31242" y="290601"/>
                </a:moveTo>
                <a:close/>
              </a:path>
              <a:path w="6016625" h="2520315">
                <a:moveTo>
                  <a:pt x="28109" y="300266"/>
                </a:moveTo>
                <a:close/>
              </a:path>
              <a:path w="6016625" h="2520315">
                <a:moveTo>
                  <a:pt x="37490" y="273469"/>
                </a:moveTo>
                <a:lnTo>
                  <a:pt x="28575" y="270090"/>
                </a:lnTo>
                <a:lnTo>
                  <a:pt x="29375" y="267995"/>
                </a:lnTo>
                <a:lnTo>
                  <a:pt x="33286" y="258432"/>
                </a:lnTo>
                <a:lnTo>
                  <a:pt x="37414" y="249008"/>
                </a:lnTo>
                <a:lnTo>
                  <a:pt x="39979" y="243509"/>
                </a:lnTo>
                <a:lnTo>
                  <a:pt x="48602" y="247535"/>
                </a:lnTo>
                <a:lnTo>
                  <a:pt x="46103" y="252920"/>
                </a:lnTo>
                <a:lnTo>
                  <a:pt x="42020" y="262254"/>
                </a:lnTo>
                <a:lnTo>
                  <a:pt x="38201" y="271589"/>
                </a:lnTo>
                <a:lnTo>
                  <a:pt x="37490" y="273469"/>
                </a:lnTo>
                <a:close/>
              </a:path>
              <a:path w="6016625" h="2520315">
                <a:moveTo>
                  <a:pt x="46050" y="253034"/>
                </a:moveTo>
                <a:close/>
              </a:path>
              <a:path w="6016625" h="2520315">
                <a:moveTo>
                  <a:pt x="42020" y="262254"/>
                </a:moveTo>
                <a:close/>
              </a:path>
              <a:path w="6016625" h="2520315">
                <a:moveTo>
                  <a:pt x="38201" y="271589"/>
                </a:moveTo>
                <a:close/>
              </a:path>
              <a:path w="6016625" h="2520315">
                <a:moveTo>
                  <a:pt x="52704" y="239077"/>
                </a:moveTo>
                <a:lnTo>
                  <a:pt x="44183" y="234835"/>
                </a:lnTo>
                <a:lnTo>
                  <a:pt x="46329" y="230504"/>
                </a:lnTo>
                <a:lnTo>
                  <a:pt x="51117" y="221437"/>
                </a:lnTo>
                <a:lnTo>
                  <a:pt x="56108" y="212509"/>
                </a:lnTo>
                <a:lnTo>
                  <a:pt x="57937" y="209410"/>
                </a:lnTo>
                <a:lnTo>
                  <a:pt x="66141" y="214249"/>
                </a:lnTo>
                <a:lnTo>
                  <a:pt x="64306" y="217360"/>
                </a:lnTo>
                <a:lnTo>
                  <a:pt x="59433" y="226085"/>
                </a:lnTo>
                <a:lnTo>
                  <a:pt x="54762" y="234950"/>
                </a:lnTo>
                <a:lnTo>
                  <a:pt x="52704" y="239077"/>
                </a:lnTo>
                <a:close/>
              </a:path>
              <a:path w="6016625" h="2520315">
                <a:moveTo>
                  <a:pt x="64306" y="217360"/>
                </a:moveTo>
                <a:close/>
              </a:path>
              <a:path w="6016625" h="2520315">
                <a:moveTo>
                  <a:pt x="59433" y="226085"/>
                </a:moveTo>
                <a:close/>
              </a:path>
              <a:path w="6016625" h="2520315">
                <a:moveTo>
                  <a:pt x="54762" y="234950"/>
                </a:moveTo>
                <a:close/>
              </a:path>
              <a:path w="6016625" h="2520315">
                <a:moveTo>
                  <a:pt x="70992" y="206184"/>
                </a:moveTo>
                <a:lnTo>
                  <a:pt x="62915" y="201142"/>
                </a:lnTo>
                <a:lnTo>
                  <a:pt x="66713" y="195059"/>
                </a:lnTo>
                <a:lnTo>
                  <a:pt x="72313" y="186550"/>
                </a:lnTo>
                <a:lnTo>
                  <a:pt x="78117" y="178180"/>
                </a:lnTo>
                <a:lnTo>
                  <a:pt x="78930" y="177076"/>
                </a:lnTo>
                <a:lnTo>
                  <a:pt x="86626" y="182689"/>
                </a:lnTo>
                <a:lnTo>
                  <a:pt x="85815" y="183794"/>
                </a:lnTo>
                <a:lnTo>
                  <a:pt x="80154" y="191973"/>
                </a:lnTo>
                <a:lnTo>
                  <a:pt x="74663" y="200304"/>
                </a:lnTo>
                <a:lnTo>
                  <a:pt x="70992" y="206184"/>
                </a:lnTo>
                <a:close/>
              </a:path>
              <a:path w="6016625" h="2520315">
                <a:moveTo>
                  <a:pt x="85846" y="183749"/>
                </a:moveTo>
                <a:close/>
              </a:path>
              <a:path w="6016625" h="2520315">
                <a:moveTo>
                  <a:pt x="85815" y="183794"/>
                </a:moveTo>
                <a:close/>
              </a:path>
              <a:path w="6016625" h="2520315">
                <a:moveTo>
                  <a:pt x="80154" y="191973"/>
                </a:moveTo>
                <a:close/>
              </a:path>
              <a:path w="6016625" h="2520315">
                <a:moveTo>
                  <a:pt x="74664" y="200302"/>
                </a:moveTo>
                <a:close/>
              </a:path>
              <a:path w="6016625" h="2520315">
                <a:moveTo>
                  <a:pt x="74663" y="200304"/>
                </a:moveTo>
                <a:close/>
              </a:path>
              <a:path w="6016625" h="2520315">
                <a:moveTo>
                  <a:pt x="92176" y="175094"/>
                </a:moveTo>
                <a:lnTo>
                  <a:pt x="84620" y="169303"/>
                </a:lnTo>
                <a:lnTo>
                  <a:pt x="90309" y="161886"/>
                </a:lnTo>
                <a:lnTo>
                  <a:pt x="96685" y="153974"/>
                </a:lnTo>
                <a:lnTo>
                  <a:pt x="102692" y="146875"/>
                </a:lnTo>
                <a:lnTo>
                  <a:pt x="109956" y="153022"/>
                </a:lnTo>
                <a:lnTo>
                  <a:pt x="103954" y="160121"/>
                </a:lnTo>
                <a:lnTo>
                  <a:pt x="97724" y="167868"/>
                </a:lnTo>
                <a:lnTo>
                  <a:pt x="92176" y="175094"/>
                </a:lnTo>
                <a:close/>
              </a:path>
              <a:path w="6016625" h="2520315">
                <a:moveTo>
                  <a:pt x="103962" y="160121"/>
                </a:moveTo>
                <a:close/>
              </a:path>
              <a:path w="6016625" h="2520315">
                <a:moveTo>
                  <a:pt x="97726" y="167868"/>
                </a:moveTo>
                <a:close/>
              </a:path>
              <a:path w="6016625" h="2520315">
                <a:moveTo>
                  <a:pt x="116192" y="145973"/>
                </a:moveTo>
                <a:lnTo>
                  <a:pt x="109067" y="139649"/>
                </a:lnTo>
                <a:lnTo>
                  <a:pt x="109905" y="138696"/>
                </a:lnTo>
                <a:lnTo>
                  <a:pt x="116903" y="131191"/>
                </a:lnTo>
                <a:lnTo>
                  <a:pt x="124002" y="123926"/>
                </a:lnTo>
                <a:lnTo>
                  <a:pt x="129171" y="118872"/>
                </a:lnTo>
                <a:lnTo>
                  <a:pt x="135826" y="125691"/>
                </a:lnTo>
                <a:lnTo>
                  <a:pt x="130659" y="130733"/>
                </a:lnTo>
                <a:lnTo>
                  <a:pt x="123716" y="137845"/>
                </a:lnTo>
                <a:lnTo>
                  <a:pt x="116952" y="145110"/>
                </a:lnTo>
                <a:lnTo>
                  <a:pt x="116192" y="145973"/>
                </a:lnTo>
                <a:close/>
              </a:path>
              <a:path w="6016625" h="2520315">
                <a:moveTo>
                  <a:pt x="130696" y="130696"/>
                </a:moveTo>
                <a:close/>
              </a:path>
              <a:path w="6016625" h="2520315">
                <a:moveTo>
                  <a:pt x="130659" y="130733"/>
                </a:moveTo>
                <a:close/>
              </a:path>
              <a:path w="6016625" h="2520315">
                <a:moveTo>
                  <a:pt x="123723" y="137845"/>
                </a:moveTo>
                <a:close/>
              </a:path>
              <a:path w="6016625" h="2520315">
                <a:moveTo>
                  <a:pt x="116954" y="145110"/>
                </a:moveTo>
                <a:close/>
              </a:path>
              <a:path w="6016625" h="2520315">
                <a:moveTo>
                  <a:pt x="142671" y="119227"/>
                </a:moveTo>
                <a:lnTo>
                  <a:pt x="136182" y="112255"/>
                </a:lnTo>
                <a:lnTo>
                  <a:pt x="138696" y="109905"/>
                </a:lnTo>
                <a:lnTo>
                  <a:pt x="146304" y="103174"/>
                </a:lnTo>
                <a:lnTo>
                  <a:pt x="154063" y="96608"/>
                </a:lnTo>
                <a:lnTo>
                  <a:pt x="158076" y="93383"/>
                </a:lnTo>
                <a:lnTo>
                  <a:pt x="164045" y="100799"/>
                </a:lnTo>
                <a:lnTo>
                  <a:pt x="160046" y="104025"/>
                </a:lnTo>
                <a:lnTo>
                  <a:pt x="152467" y="110439"/>
                </a:lnTo>
                <a:lnTo>
                  <a:pt x="145028" y="117030"/>
                </a:lnTo>
                <a:lnTo>
                  <a:pt x="142671" y="119227"/>
                </a:lnTo>
                <a:close/>
              </a:path>
              <a:path w="6016625" h="2520315">
                <a:moveTo>
                  <a:pt x="160046" y="104025"/>
                </a:moveTo>
                <a:close/>
              </a:path>
              <a:path w="6016625" h="2520315">
                <a:moveTo>
                  <a:pt x="152467" y="110439"/>
                </a:moveTo>
                <a:close/>
              </a:path>
              <a:path w="6016625" h="2520315">
                <a:moveTo>
                  <a:pt x="145028" y="117030"/>
                </a:moveTo>
                <a:close/>
              </a:path>
              <a:path w="6016625" h="2520315">
                <a:moveTo>
                  <a:pt x="171449" y="94983"/>
                </a:moveTo>
                <a:lnTo>
                  <a:pt x="165646" y="87426"/>
                </a:lnTo>
                <a:lnTo>
                  <a:pt x="170052" y="84048"/>
                </a:lnTo>
                <a:lnTo>
                  <a:pt x="178269" y="78054"/>
                </a:lnTo>
                <a:lnTo>
                  <a:pt x="186639" y="72250"/>
                </a:lnTo>
                <a:lnTo>
                  <a:pt x="189166" y="70599"/>
                </a:lnTo>
                <a:lnTo>
                  <a:pt x="194398" y="78549"/>
                </a:lnTo>
                <a:lnTo>
                  <a:pt x="191881" y="80213"/>
                </a:lnTo>
                <a:lnTo>
                  <a:pt x="183707" y="85877"/>
                </a:lnTo>
                <a:lnTo>
                  <a:pt x="175672" y="91744"/>
                </a:lnTo>
                <a:lnTo>
                  <a:pt x="171449" y="94983"/>
                </a:lnTo>
                <a:close/>
              </a:path>
              <a:path w="6016625" h="2520315">
                <a:moveTo>
                  <a:pt x="191884" y="80213"/>
                </a:moveTo>
                <a:close/>
              </a:path>
              <a:path w="6016625" h="2520315">
                <a:moveTo>
                  <a:pt x="183742" y="85851"/>
                </a:moveTo>
                <a:close/>
              </a:path>
              <a:path w="6016625" h="2520315">
                <a:moveTo>
                  <a:pt x="183707" y="85877"/>
                </a:moveTo>
                <a:close/>
              </a:path>
              <a:path w="6016625" h="2520315">
                <a:moveTo>
                  <a:pt x="175672" y="91744"/>
                </a:moveTo>
                <a:close/>
              </a:path>
              <a:path w="6016625" h="2520315">
                <a:moveTo>
                  <a:pt x="202285" y="73431"/>
                </a:moveTo>
                <a:lnTo>
                  <a:pt x="222186" y="50723"/>
                </a:lnTo>
                <a:lnTo>
                  <a:pt x="226631" y="59143"/>
                </a:lnTo>
                <a:lnTo>
                  <a:pt x="225971" y="59486"/>
                </a:lnTo>
                <a:lnTo>
                  <a:pt x="217253" y="64363"/>
                </a:lnTo>
                <a:lnTo>
                  <a:pt x="208661" y="69443"/>
                </a:lnTo>
                <a:lnTo>
                  <a:pt x="202285" y="73431"/>
                </a:lnTo>
                <a:close/>
              </a:path>
              <a:path w="6016625" h="2520315">
                <a:moveTo>
                  <a:pt x="225983" y="59486"/>
                </a:moveTo>
                <a:close/>
              </a:path>
              <a:path w="6016625" h="2520315">
                <a:moveTo>
                  <a:pt x="217258" y="64363"/>
                </a:moveTo>
                <a:close/>
              </a:path>
              <a:path w="6016625" h="2520315">
                <a:moveTo>
                  <a:pt x="208662" y="69442"/>
                </a:moveTo>
                <a:close/>
              </a:path>
              <a:path w="6016625" h="2520315">
                <a:moveTo>
                  <a:pt x="208661" y="69443"/>
                </a:moveTo>
                <a:close/>
              </a:path>
              <a:path w="6016625" h="2520315">
                <a:moveTo>
                  <a:pt x="234949" y="54749"/>
                </a:moveTo>
                <a:lnTo>
                  <a:pt x="230720" y="46227"/>
                </a:lnTo>
                <a:lnTo>
                  <a:pt x="239801" y="41706"/>
                </a:lnTo>
                <a:lnTo>
                  <a:pt x="249110" y="37363"/>
                </a:lnTo>
                <a:lnTo>
                  <a:pt x="256793" y="33997"/>
                </a:lnTo>
                <a:lnTo>
                  <a:pt x="260616" y="42735"/>
                </a:lnTo>
                <a:lnTo>
                  <a:pt x="252926" y="46088"/>
                </a:lnTo>
                <a:lnTo>
                  <a:pt x="243826" y="50342"/>
                </a:lnTo>
                <a:lnTo>
                  <a:pt x="234949" y="54749"/>
                </a:lnTo>
                <a:close/>
              </a:path>
              <a:path w="6016625" h="2520315">
                <a:moveTo>
                  <a:pt x="252933" y="46088"/>
                </a:moveTo>
                <a:close/>
              </a:path>
              <a:path w="6016625" h="2520315">
                <a:moveTo>
                  <a:pt x="243827" y="50342"/>
                </a:moveTo>
                <a:close/>
              </a:path>
              <a:path w="6016625" h="2520315">
                <a:moveTo>
                  <a:pt x="269303" y="39128"/>
                </a:moveTo>
                <a:lnTo>
                  <a:pt x="265709" y="30314"/>
                </a:lnTo>
                <a:lnTo>
                  <a:pt x="268096" y="29336"/>
                </a:lnTo>
                <a:lnTo>
                  <a:pt x="277774" y="25666"/>
                </a:lnTo>
                <a:lnTo>
                  <a:pt x="287553" y="22225"/>
                </a:lnTo>
                <a:lnTo>
                  <a:pt x="292900" y="20485"/>
                </a:lnTo>
                <a:lnTo>
                  <a:pt x="295846" y="29540"/>
                </a:lnTo>
                <a:lnTo>
                  <a:pt x="290493" y="31280"/>
                </a:lnTo>
                <a:lnTo>
                  <a:pt x="280938" y="34645"/>
                </a:lnTo>
                <a:lnTo>
                  <a:pt x="271495" y="38239"/>
                </a:lnTo>
                <a:lnTo>
                  <a:pt x="269303" y="39128"/>
                </a:lnTo>
                <a:close/>
              </a:path>
              <a:path w="6016625" h="2520315">
                <a:moveTo>
                  <a:pt x="290565" y="31254"/>
                </a:moveTo>
                <a:close/>
              </a:path>
              <a:path w="6016625" h="2520315">
                <a:moveTo>
                  <a:pt x="290493" y="31280"/>
                </a:moveTo>
                <a:close/>
              </a:path>
              <a:path w="6016625" h="2520315">
                <a:moveTo>
                  <a:pt x="280955" y="34638"/>
                </a:moveTo>
                <a:close/>
              </a:path>
              <a:path w="6016625" h="2520315">
                <a:moveTo>
                  <a:pt x="280938" y="34645"/>
                </a:moveTo>
                <a:close/>
              </a:path>
              <a:path w="6016625" h="2520315">
                <a:moveTo>
                  <a:pt x="271495" y="38239"/>
                </a:moveTo>
                <a:close/>
              </a:path>
              <a:path w="6016625" h="2520315">
                <a:moveTo>
                  <a:pt x="304825" y="26746"/>
                </a:moveTo>
                <a:lnTo>
                  <a:pt x="330098" y="10312"/>
                </a:lnTo>
                <a:lnTo>
                  <a:pt x="332117" y="19608"/>
                </a:lnTo>
                <a:lnTo>
                  <a:pt x="329753" y="20129"/>
                </a:lnTo>
                <a:lnTo>
                  <a:pt x="319941" y="22529"/>
                </a:lnTo>
                <a:lnTo>
                  <a:pt x="310058" y="25196"/>
                </a:lnTo>
                <a:lnTo>
                  <a:pt x="304825" y="26746"/>
                </a:lnTo>
                <a:close/>
              </a:path>
              <a:path w="6016625" h="2520315">
                <a:moveTo>
                  <a:pt x="329843" y="20107"/>
                </a:moveTo>
                <a:close/>
              </a:path>
              <a:path w="6016625" h="2520315">
                <a:moveTo>
                  <a:pt x="329753" y="20129"/>
                </a:moveTo>
                <a:close/>
              </a:path>
              <a:path w="6016625" h="2520315">
                <a:moveTo>
                  <a:pt x="319786" y="22567"/>
                </a:moveTo>
                <a:lnTo>
                  <a:pt x="319941" y="22529"/>
                </a:lnTo>
                <a:lnTo>
                  <a:pt x="319786" y="22567"/>
                </a:lnTo>
                <a:close/>
              </a:path>
              <a:path w="6016625" h="2520315">
                <a:moveTo>
                  <a:pt x="309918" y="25234"/>
                </a:moveTo>
                <a:lnTo>
                  <a:pt x="310058" y="25196"/>
                </a:lnTo>
                <a:lnTo>
                  <a:pt x="309918" y="25234"/>
                </a:lnTo>
                <a:close/>
              </a:path>
              <a:path w="6016625" h="2520315">
                <a:moveTo>
                  <a:pt x="341312" y="17652"/>
                </a:moveTo>
                <a:lnTo>
                  <a:pt x="339521" y="8293"/>
                </a:lnTo>
                <a:lnTo>
                  <a:pt x="348386" y="6603"/>
                </a:lnTo>
                <a:lnTo>
                  <a:pt x="358851" y="4864"/>
                </a:lnTo>
                <a:lnTo>
                  <a:pt x="367944" y="3594"/>
                </a:lnTo>
                <a:lnTo>
                  <a:pt x="369265" y="13030"/>
                </a:lnTo>
                <a:lnTo>
                  <a:pt x="360209" y="14300"/>
                </a:lnTo>
                <a:lnTo>
                  <a:pt x="350089" y="15976"/>
                </a:lnTo>
                <a:lnTo>
                  <a:pt x="341312" y="17652"/>
                </a:lnTo>
                <a:close/>
              </a:path>
              <a:path w="6016625" h="2520315">
                <a:moveTo>
                  <a:pt x="360209" y="14300"/>
                </a:moveTo>
                <a:close/>
              </a:path>
              <a:path w="6016625" h="2520315">
                <a:moveTo>
                  <a:pt x="349935" y="16001"/>
                </a:moveTo>
                <a:lnTo>
                  <a:pt x="350089" y="15976"/>
                </a:lnTo>
                <a:lnTo>
                  <a:pt x="349935" y="16001"/>
                </a:lnTo>
                <a:close/>
              </a:path>
              <a:path w="6016625" h="2520315">
                <a:moveTo>
                  <a:pt x="378612" y="11925"/>
                </a:moveTo>
                <a:lnTo>
                  <a:pt x="406374" y="368"/>
                </a:lnTo>
                <a:lnTo>
                  <a:pt x="406742" y="9880"/>
                </a:lnTo>
                <a:lnTo>
                  <a:pt x="402203" y="10058"/>
                </a:lnTo>
                <a:lnTo>
                  <a:pt x="391337" y="10731"/>
                </a:lnTo>
                <a:lnTo>
                  <a:pt x="391464" y="10731"/>
                </a:lnTo>
                <a:lnTo>
                  <a:pt x="380874" y="11671"/>
                </a:lnTo>
                <a:lnTo>
                  <a:pt x="378612" y="11925"/>
                </a:lnTo>
                <a:close/>
              </a:path>
              <a:path w="6016625" h="2520315">
                <a:moveTo>
                  <a:pt x="401878" y="10071"/>
                </a:moveTo>
                <a:lnTo>
                  <a:pt x="402005" y="10058"/>
                </a:lnTo>
                <a:lnTo>
                  <a:pt x="402203" y="10058"/>
                </a:lnTo>
                <a:lnTo>
                  <a:pt x="401878" y="10071"/>
                </a:lnTo>
                <a:close/>
              </a:path>
              <a:path w="6016625" h="2520315">
                <a:moveTo>
                  <a:pt x="380878" y="11670"/>
                </a:moveTo>
                <a:lnTo>
                  <a:pt x="381016" y="11658"/>
                </a:lnTo>
                <a:lnTo>
                  <a:pt x="380878" y="11670"/>
                </a:lnTo>
                <a:close/>
              </a:path>
              <a:path w="6016625" h="2520315">
                <a:moveTo>
                  <a:pt x="380874" y="11671"/>
                </a:moveTo>
                <a:close/>
              </a:path>
              <a:path w="6016625" h="2520315">
                <a:moveTo>
                  <a:pt x="416140" y="9613"/>
                </a:moveTo>
                <a:lnTo>
                  <a:pt x="416026" y="88"/>
                </a:lnTo>
                <a:lnTo>
                  <a:pt x="423176" y="0"/>
                </a:lnTo>
                <a:lnTo>
                  <a:pt x="444652" y="0"/>
                </a:lnTo>
                <a:lnTo>
                  <a:pt x="444652" y="9525"/>
                </a:lnTo>
                <a:lnTo>
                  <a:pt x="423291" y="9525"/>
                </a:lnTo>
                <a:lnTo>
                  <a:pt x="416140" y="9613"/>
                </a:lnTo>
                <a:close/>
              </a:path>
              <a:path w="6016625" h="2520315">
                <a:moveTo>
                  <a:pt x="482752" y="9525"/>
                </a:moveTo>
                <a:lnTo>
                  <a:pt x="454177" y="9525"/>
                </a:lnTo>
                <a:lnTo>
                  <a:pt x="454177" y="0"/>
                </a:lnTo>
                <a:lnTo>
                  <a:pt x="482752" y="0"/>
                </a:lnTo>
                <a:lnTo>
                  <a:pt x="482752" y="9525"/>
                </a:lnTo>
                <a:close/>
              </a:path>
              <a:path w="6016625" h="2520315">
                <a:moveTo>
                  <a:pt x="520852" y="9525"/>
                </a:moveTo>
                <a:lnTo>
                  <a:pt x="492277" y="9525"/>
                </a:lnTo>
                <a:lnTo>
                  <a:pt x="492277" y="0"/>
                </a:lnTo>
                <a:lnTo>
                  <a:pt x="520852" y="0"/>
                </a:lnTo>
                <a:lnTo>
                  <a:pt x="520852" y="9525"/>
                </a:lnTo>
                <a:close/>
              </a:path>
              <a:path w="6016625" h="2520315">
                <a:moveTo>
                  <a:pt x="558952" y="9525"/>
                </a:moveTo>
                <a:lnTo>
                  <a:pt x="530377" y="9525"/>
                </a:lnTo>
                <a:lnTo>
                  <a:pt x="530377" y="0"/>
                </a:lnTo>
                <a:lnTo>
                  <a:pt x="558952" y="0"/>
                </a:lnTo>
                <a:lnTo>
                  <a:pt x="558952" y="9525"/>
                </a:lnTo>
                <a:close/>
              </a:path>
              <a:path w="6016625" h="2520315">
                <a:moveTo>
                  <a:pt x="597052" y="9525"/>
                </a:moveTo>
                <a:lnTo>
                  <a:pt x="568477" y="9525"/>
                </a:lnTo>
                <a:lnTo>
                  <a:pt x="568477" y="0"/>
                </a:lnTo>
                <a:lnTo>
                  <a:pt x="597052" y="0"/>
                </a:lnTo>
                <a:lnTo>
                  <a:pt x="597052" y="9525"/>
                </a:lnTo>
                <a:close/>
              </a:path>
              <a:path w="6016625" h="2520315">
                <a:moveTo>
                  <a:pt x="635152" y="9525"/>
                </a:moveTo>
                <a:lnTo>
                  <a:pt x="606577" y="9525"/>
                </a:lnTo>
                <a:lnTo>
                  <a:pt x="606577" y="0"/>
                </a:lnTo>
                <a:lnTo>
                  <a:pt x="635152" y="0"/>
                </a:lnTo>
                <a:lnTo>
                  <a:pt x="635152" y="9525"/>
                </a:lnTo>
                <a:close/>
              </a:path>
              <a:path w="6016625" h="2520315">
                <a:moveTo>
                  <a:pt x="673252" y="9525"/>
                </a:moveTo>
                <a:lnTo>
                  <a:pt x="644677" y="9525"/>
                </a:lnTo>
                <a:lnTo>
                  <a:pt x="644677" y="0"/>
                </a:lnTo>
                <a:lnTo>
                  <a:pt x="673252" y="0"/>
                </a:lnTo>
                <a:lnTo>
                  <a:pt x="673252" y="9525"/>
                </a:lnTo>
                <a:close/>
              </a:path>
              <a:path w="6016625" h="2520315">
                <a:moveTo>
                  <a:pt x="711352" y="9525"/>
                </a:moveTo>
                <a:lnTo>
                  <a:pt x="682777" y="9525"/>
                </a:lnTo>
                <a:lnTo>
                  <a:pt x="682777" y="0"/>
                </a:lnTo>
                <a:lnTo>
                  <a:pt x="711352" y="0"/>
                </a:lnTo>
                <a:lnTo>
                  <a:pt x="711352" y="9525"/>
                </a:lnTo>
                <a:close/>
              </a:path>
              <a:path w="6016625" h="2520315">
                <a:moveTo>
                  <a:pt x="749452" y="9525"/>
                </a:moveTo>
                <a:lnTo>
                  <a:pt x="720877" y="9525"/>
                </a:lnTo>
                <a:lnTo>
                  <a:pt x="720877" y="0"/>
                </a:lnTo>
                <a:lnTo>
                  <a:pt x="749452" y="0"/>
                </a:lnTo>
                <a:lnTo>
                  <a:pt x="749452" y="9525"/>
                </a:lnTo>
                <a:close/>
              </a:path>
              <a:path w="6016625" h="2520315">
                <a:moveTo>
                  <a:pt x="787552" y="9525"/>
                </a:moveTo>
                <a:lnTo>
                  <a:pt x="758977" y="9525"/>
                </a:lnTo>
                <a:lnTo>
                  <a:pt x="758977" y="0"/>
                </a:lnTo>
                <a:lnTo>
                  <a:pt x="787552" y="0"/>
                </a:lnTo>
                <a:lnTo>
                  <a:pt x="787552" y="9525"/>
                </a:lnTo>
                <a:close/>
              </a:path>
              <a:path w="6016625" h="2520315">
                <a:moveTo>
                  <a:pt x="825652" y="9525"/>
                </a:moveTo>
                <a:lnTo>
                  <a:pt x="797077" y="9525"/>
                </a:lnTo>
                <a:lnTo>
                  <a:pt x="797077" y="0"/>
                </a:lnTo>
                <a:lnTo>
                  <a:pt x="825652" y="0"/>
                </a:lnTo>
                <a:lnTo>
                  <a:pt x="825652" y="9525"/>
                </a:lnTo>
                <a:close/>
              </a:path>
              <a:path w="6016625" h="2520315">
                <a:moveTo>
                  <a:pt x="863752" y="9525"/>
                </a:moveTo>
                <a:lnTo>
                  <a:pt x="835177" y="9525"/>
                </a:lnTo>
                <a:lnTo>
                  <a:pt x="835177" y="0"/>
                </a:lnTo>
                <a:lnTo>
                  <a:pt x="863752" y="0"/>
                </a:lnTo>
                <a:lnTo>
                  <a:pt x="863752" y="9525"/>
                </a:lnTo>
                <a:close/>
              </a:path>
              <a:path w="6016625" h="2520315">
                <a:moveTo>
                  <a:pt x="901852" y="9525"/>
                </a:moveTo>
                <a:lnTo>
                  <a:pt x="873277" y="9525"/>
                </a:lnTo>
                <a:lnTo>
                  <a:pt x="873277" y="0"/>
                </a:lnTo>
                <a:lnTo>
                  <a:pt x="901852" y="0"/>
                </a:lnTo>
                <a:lnTo>
                  <a:pt x="901852" y="9525"/>
                </a:lnTo>
                <a:close/>
              </a:path>
              <a:path w="6016625" h="2520315">
                <a:moveTo>
                  <a:pt x="939952" y="9525"/>
                </a:moveTo>
                <a:lnTo>
                  <a:pt x="911377" y="9525"/>
                </a:lnTo>
                <a:lnTo>
                  <a:pt x="911377" y="0"/>
                </a:lnTo>
                <a:lnTo>
                  <a:pt x="939952" y="0"/>
                </a:lnTo>
                <a:lnTo>
                  <a:pt x="939952" y="9525"/>
                </a:lnTo>
                <a:close/>
              </a:path>
              <a:path w="6016625" h="2520315">
                <a:moveTo>
                  <a:pt x="978052" y="9525"/>
                </a:moveTo>
                <a:lnTo>
                  <a:pt x="949477" y="9525"/>
                </a:lnTo>
                <a:lnTo>
                  <a:pt x="949477" y="0"/>
                </a:lnTo>
                <a:lnTo>
                  <a:pt x="978052" y="0"/>
                </a:lnTo>
                <a:lnTo>
                  <a:pt x="978052" y="9525"/>
                </a:lnTo>
                <a:close/>
              </a:path>
              <a:path w="6016625" h="2520315">
                <a:moveTo>
                  <a:pt x="1016152" y="9525"/>
                </a:moveTo>
                <a:lnTo>
                  <a:pt x="987577" y="9525"/>
                </a:lnTo>
                <a:lnTo>
                  <a:pt x="987577" y="0"/>
                </a:lnTo>
                <a:lnTo>
                  <a:pt x="1016152" y="0"/>
                </a:lnTo>
                <a:lnTo>
                  <a:pt x="1016152" y="9525"/>
                </a:lnTo>
                <a:close/>
              </a:path>
              <a:path w="6016625" h="2520315">
                <a:moveTo>
                  <a:pt x="1054252" y="9525"/>
                </a:moveTo>
                <a:lnTo>
                  <a:pt x="1025677" y="9525"/>
                </a:lnTo>
                <a:lnTo>
                  <a:pt x="1025677" y="0"/>
                </a:lnTo>
                <a:lnTo>
                  <a:pt x="1054252" y="0"/>
                </a:lnTo>
                <a:lnTo>
                  <a:pt x="1054252" y="9525"/>
                </a:lnTo>
                <a:close/>
              </a:path>
              <a:path w="6016625" h="2520315">
                <a:moveTo>
                  <a:pt x="1092352" y="9525"/>
                </a:moveTo>
                <a:lnTo>
                  <a:pt x="1063777" y="9525"/>
                </a:lnTo>
                <a:lnTo>
                  <a:pt x="1063777" y="0"/>
                </a:lnTo>
                <a:lnTo>
                  <a:pt x="1092352" y="0"/>
                </a:lnTo>
                <a:lnTo>
                  <a:pt x="1092352" y="9525"/>
                </a:lnTo>
                <a:close/>
              </a:path>
              <a:path w="6016625" h="2520315">
                <a:moveTo>
                  <a:pt x="1130452" y="9525"/>
                </a:moveTo>
                <a:lnTo>
                  <a:pt x="1101877" y="9525"/>
                </a:lnTo>
                <a:lnTo>
                  <a:pt x="1101877" y="0"/>
                </a:lnTo>
                <a:lnTo>
                  <a:pt x="1130452" y="0"/>
                </a:lnTo>
                <a:lnTo>
                  <a:pt x="1130452" y="9525"/>
                </a:lnTo>
                <a:close/>
              </a:path>
              <a:path w="6016625" h="2520315">
                <a:moveTo>
                  <a:pt x="1168552" y="9525"/>
                </a:moveTo>
                <a:lnTo>
                  <a:pt x="1139977" y="9525"/>
                </a:lnTo>
                <a:lnTo>
                  <a:pt x="1139977" y="0"/>
                </a:lnTo>
                <a:lnTo>
                  <a:pt x="1168552" y="0"/>
                </a:lnTo>
                <a:lnTo>
                  <a:pt x="1168552" y="9525"/>
                </a:lnTo>
                <a:close/>
              </a:path>
              <a:path w="6016625" h="2520315">
                <a:moveTo>
                  <a:pt x="1206652" y="9525"/>
                </a:moveTo>
                <a:lnTo>
                  <a:pt x="1178077" y="9525"/>
                </a:lnTo>
                <a:lnTo>
                  <a:pt x="1178077" y="0"/>
                </a:lnTo>
                <a:lnTo>
                  <a:pt x="1206652" y="0"/>
                </a:lnTo>
                <a:lnTo>
                  <a:pt x="1206652" y="9525"/>
                </a:lnTo>
                <a:close/>
              </a:path>
              <a:path w="6016625" h="2520315">
                <a:moveTo>
                  <a:pt x="1244752" y="9525"/>
                </a:moveTo>
                <a:lnTo>
                  <a:pt x="1216177" y="9525"/>
                </a:lnTo>
                <a:lnTo>
                  <a:pt x="1216177" y="0"/>
                </a:lnTo>
                <a:lnTo>
                  <a:pt x="1244752" y="0"/>
                </a:lnTo>
                <a:lnTo>
                  <a:pt x="1244752" y="9525"/>
                </a:lnTo>
                <a:close/>
              </a:path>
              <a:path w="6016625" h="2520315">
                <a:moveTo>
                  <a:pt x="1282852" y="9525"/>
                </a:moveTo>
                <a:lnTo>
                  <a:pt x="1254277" y="9525"/>
                </a:lnTo>
                <a:lnTo>
                  <a:pt x="1254277" y="0"/>
                </a:lnTo>
                <a:lnTo>
                  <a:pt x="1282852" y="0"/>
                </a:lnTo>
                <a:lnTo>
                  <a:pt x="1282852" y="9525"/>
                </a:lnTo>
                <a:close/>
              </a:path>
              <a:path w="6016625" h="2520315">
                <a:moveTo>
                  <a:pt x="1320952" y="9525"/>
                </a:moveTo>
                <a:lnTo>
                  <a:pt x="1292377" y="9525"/>
                </a:lnTo>
                <a:lnTo>
                  <a:pt x="1292377" y="0"/>
                </a:lnTo>
                <a:lnTo>
                  <a:pt x="1320952" y="0"/>
                </a:lnTo>
                <a:lnTo>
                  <a:pt x="1320952" y="9525"/>
                </a:lnTo>
                <a:close/>
              </a:path>
              <a:path w="6016625" h="2520315">
                <a:moveTo>
                  <a:pt x="1359052" y="9525"/>
                </a:moveTo>
                <a:lnTo>
                  <a:pt x="1330477" y="9525"/>
                </a:lnTo>
                <a:lnTo>
                  <a:pt x="1330477" y="0"/>
                </a:lnTo>
                <a:lnTo>
                  <a:pt x="1359052" y="0"/>
                </a:lnTo>
                <a:lnTo>
                  <a:pt x="1359052" y="9525"/>
                </a:lnTo>
                <a:close/>
              </a:path>
              <a:path w="6016625" h="2520315">
                <a:moveTo>
                  <a:pt x="1397152" y="9525"/>
                </a:moveTo>
                <a:lnTo>
                  <a:pt x="1368577" y="9525"/>
                </a:lnTo>
                <a:lnTo>
                  <a:pt x="1368577" y="0"/>
                </a:lnTo>
                <a:lnTo>
                  <a:pt x="1397152" y="0"/>
                </a:lnTo>
                <a:lnTo>
                  <a:pt x="1397152" y="9525"/>
                </a:lnTo>
                <a:close/>
              </a:path>
              <a:path w="6016625" h="2520315">
                <a:moveTo>
                  <a:pt x="1435252" y="9525"/>
                </a:moveTo>
                <a:lnTo>
                  <a:pt x="1406677" y="9525"/>
                </a:lnTo>
                <a:lnTo>
                  <a:pt x="1406677" y="0"/>
                </a:lnTo>
                <a:lnTo>
                  <a:pt x="1435252" y="0"/>
                </a:lnTo>
                <a:lnTo>
                  <a:pt x="1435252" y="9525"/>
                </a:lnTo>
                <a:close/>
              </a:path>
              <a:path w="6016625" h="2520315">
                <a:moveTo>
                  <a:pt x="1473352" y="9525"/>
                </a:moveTo>
                <a:lnTo>
                  <a:pt x="1444777" y="9525"/>
                </a:lnTo>
                <a:lnTo>
                  <a:pt x="1444777" y="0"/>
                </a:lnTo>
                <a:lnTo>
                  <a:pt x="1473352" y="0"/>
                </a:lnTo>
                <a:lnTo>
                  <a:pt x="1473352" y="9525"/>
                </a:lnTo>
                <a:close/>
              </a:path>
              <a:path w="6016625" h="2520315">
                <a:moveTo>
                  <a:pt x="1511452" y="9525"/>
                </a:moveTo>
                <a:lnTo>
                  <a:pt x="1482877" y="9525"/>
                </a:lnTo>
                <a:lnTo>
                  <a:pt x="1482877" y="0"/>
                </a:lnTo>
                <a:lnTo>
                  <a:pt x="1511452" y="0"/>
                </a:lnTo>
                <a:lnTo>
                  <a:pt x="1511452" y="9525"/>
                </a:lnTo>
                <a:close/>
              </a:path>
              <a:path w="6016625" h="2520315">
                <a:moveTo>
                  <a:pt x="1549552" y="9525"/>
                </a:moveTo>
                <a:lnTo>
                  <a:pt x="1520977" y="9525"/>
                </a:lnTo>
                <a:lnTo>
                  <a:pt x="1520977" y="0"/>
                </a:lnTo>
                <a:lnTo>
                  <a:pt x="1549552" y="0"/>
                </a:lnTo>
                <a:lnTo>
                  <a:pt x="1549552" y="9525"/>
                </a:lnTo>
                <a:close/>
              </a:path>
              <a:path w="6016625" h="2520315">
                <a:moveTo>
                  <a:pt x="1587652" y="9525"/>
                </a:moveTo>
                <a:lnTo>
                  <a:pt x="1559077" y="9525"/>
                </a:lnTo>
                <a:lnTo>
                  <a:pt x="1559077" y="0"/>
                </a:lnTo>
                <a:lnTo>
                  <a:pt x="1587652" y="0"/>
                </a:lnTo>
                <a:lnTo>
                  <a:pt x="1587652" y="9525"/>
                </a:lnTo>
                <a:close/>
              </a:path>
              <a:path w="6016625" h="2520315">
                <a:moveTo>
                  <a:pt x="1625752" y="9525"/>
                </a:moveTo>
                <a:lnTo>
                  <a:pt x="1597177" y="9525"/>
                </a:lnTo>
                <a:lnTo>
                  <a:pt x="1597177" y="0"/>
                </a:lnTo>
                <a:lnTo>
                  <a:pt x="1625752" y="0"/>
                </a:lnTo>
                <a:lnTo>
                  <a:pt x="1625752" y="9525"/>
                </a:lnTo>
                <a:close/>
              </a:path>
              <a:path w="6016625" h="2520315">
                <a:moveTo>
                  <a:pt x="1663852" y="9525"/>
                </a:moveTo>
                <a:lnTo>
                  <a:pt x="1635277" y="9525"/>
                </a:lnTo>
                <a:lnTo>
                  <a:pt x="1635277" y="0"/>
                </a:lnTo>
                <a:lnTo>
                  <a:pt x="1663852" y="0"/>
                </a:lnTo>
                <a:lnTo>
                  <a:pt x="1663852" y="9525"/>
                </a:lnTo>
                <a:close/>
              </a:path>
              <a:path w="6016625" h="2520315">
                <a:moveTo>
                  <a:pt x="1701952" y="9525"/>
                </a:moveTo>
                <a:lnTo>
                  <a:pt x="1673377" y="9525"/>
                </a:lnTo>
                <a:lnTo>
                  <a:pt x="1673377" y="0"/>
                </a:lnTo>
                <a:lnTo>
                  <a:pt x="1701952" y="0"/>
                </a:lnTo>
                <a:lnTo>
                  <a:pt x="1701952" y="9525"/>
                </a:lnTo>
                <a:close/>
              </a:path>
              <a:path w="6016625" h="2520315">
                <a:moveTo>
                  <a:pt x="1740052" y="9525"/>
                </a:moveTo>
                <a:lnTo>
                  <a:pt x="1711477" y="9525"/>
                </a:lnTo>
                <a:lnTo>
                  <a:pt x="1711477" y="0"/>
                </a:lnTo>
                <a:lnTo>
                  <a:pt x="1740052" y="0"/>
                </a:lnTo>
                <a:lnTo>
                  <a:pt x="1740052" y="9525"/>
                </a:lnTo>
                <a:close/>
              </a:path>
              <a:path w="6016625" h="2520315">
                <a:moveTo>
                  <a:pt x="1778152" y="9525"/>
                </a:moveTo>
                <a:lnTo>
                  <a:pt x="1749577" y="9525"/>
                </a:lnTo>
                <a:lnTo>
                  <a:pt x="1749577" y="0"/>
                </a:lnTo>
                <a:lnTo>
                  <a:pt x="1778152" y="0"/>
                </a:lnTo>
                <a:lnTo>
                  <a:pt x="1778152" y="9525"/>
                </a:lnTo>
                <a:close/>
              </a:path>
              <a:path w="6016625" h="2520315">
                <a:moveTo>
                  <a:pt x="1816252" y="9525"/>
                </a:moveTo>
                <a:lnTo>
                  <a:pt x="1787677" y="9525"/>
                </a:lnTo>
                <a:lnTo>
                  <a:pt x="1787677" y="0"/>
                </a:lnTo>
                <a:lnTo>
                  <a:pt x="1816252" y="0"/>
                </a:lnTo>
                <a:lnTo>
                  <a:pt x="1816252" y="9525"/>
                </a:lnTo>
                <a:close/>
              </a:path>
              <a:path w="6016625" h="2520315">
                <a:moveTo>
                  <a:pt x="1854352" y="9525"/>
                </a:moveTo>
                <a:lnTo>
                  <a:pt x="1825777" y="9525"/>
                </a:lnTo>
                <a:lnTo>
                  <a:pt x="1825777" y="0"/>
                </a:lnTo>
                <a:lnTo>
                  <a:pt x="1854352" y="0"/>
                </a:lnTo>
                <a:lnTo>
                  <a:pt x="1854352" y="9525"/>
                </a:lnTo>
                <a:close/>
              </a:path>
              <a:path w="6016625" h="2520315">
                <a:moveTo>
                  <a:pt x="1892452" y="9525"/>
                </a:moveTo>
                <a:lnTo>
                  <a:pt x="1863877" y="9525"/>
                </a:lnTo>
                <a:lnTo>
                  <a:pt x="1863877" y="0"/>
                </a:lnTo>
                <a:lnTo>
                  <a:pt x="1892452" y="0"/>
                </a:lnTo>
                <a:lnTo>
                  <a:pt x="1892452" y="9525"/>
                </a:lnTo>
                <a:close/>
              </a:path>
              <a:path w="6016625" h="2520315">
                <a:moveTo>
                  <a:pt x="1930552" y="9525"/>
                </a:moveTo>
                <a:lnTo>
                  <a:pt x="1901977" y="9525"/>
                </a:lnTo>
                <a:lnTo>
                  <a:pt x="1901977" y="0"/>
                </a:lnTo>
                <a:lnTo>
                  <a:pt x="1930552" y="0"/>
                </a:lnTo>
                <a:lnTo>
                  <a:pt x="1930552" y="9525"/>
                </a:lnTo>
                <a:close/>
              </a:path>
              <a:path w="6016625" h="2520315">
                <a:moveTo>
                  <a:pt x="1968652" y="9525"/>
                </a:moveTo>
                <a:lnTo>
                  <a:pt x="1940077" y="9525"/>
                </a:lnTo>
                <a:lnTo>
                  <a:pt x="1940077" y="0"/>
                </a:lnTo>
                <a:lnTo>
                  <a:pt x="1968652" y="0"/>
                </a:lnTo>
                <a:lnTo>
                  <a:pt x="1968652" y="9525"/>
                </a:lnTo>
                <a:close/>
              </a:path>
              <a:path w="6016625" h="2520315">
                <a:moveTo>
                  <a:pt x="2006752" y="9525"/>
                </a:moveTo>
                <a:lnTo>
                  <a:pt x="1978177" y="9525"/>
                </a:lnTo>
                <a:lnTo>
                  <a:pt x="1978177" y="0"/>
                </a:lnTo>
                <a:lnTo>
                  <a:pt x="2006752" y="0"/>
                </a:lnTo>
                <a:lnTo>
                  <a:pt x="2006752" y="9525"/>
                </a:lnTo>
                <a:close/>
              </a:path>
              <a:path w="6016625" h="2520315">
                <a:moveTo>
                  <a:pt x="2044852" y="9525"/>
                </a:moveTo>
                <a:lnTo>
                  <a:pt x="2016277" y="9525"/>
                </a:lnTo>
                <a:lnTo>
                  <a:pt x="2016277" y="0"/>
                </a:lnTo>
                <a:lnTo>
                  <a:pt x="2044852" y="0"/>
                </a:lnTo>
                <a:lnTo>
                  <a:pt x="2044852" y="9525"/>
                </a:lnTo>
                <a:close/>
              </a:path>
              <a:path w="6016625" h="2520315">
                <a:moveTo>
                  <a:pt x="2082952" y="9525"/>
                </a:moveTo>
                <a:lnTo>
                  <a:pt x="2054377" y="9525"/>
                </a:lnTo>
                <a:lnTo>
                  <a:pt x="2054377" y="0"/>
                </a:lnTo>
                <a:lnTo>
                  <a:pt x="2082952" y="0"/>
                </a:lnTo>
                <a:lnTo>
                  <a:pt x="2082952" y="9525"/>
                </a:lnTo>
                <a:close/>
              </a:path>
              <a:path w="6016625" h="2520315">
                <a:moveTo>
                  <a:pt x="2121052" y="9525"/>
                </a:moveTo>
                <a:lnTo>
                  <a:pt x="2092477" y="9525"/>
                </a:lnTo>
                <a:lnTo>
                  <a:pt x="2092477" y="0"/>
                </a:lnTo>
                <a:lnTo>
                  <a:pt x="2121052" y="0"/>
                </a:lnTo>
                <a:lnTo>
                  <a:pt x="2121052" y="9525"/>
                </a:lnTo>
                <a:close/>
              </a:path>
              <a:path w="6016625" h="2520315">
                <a:moveTo>
                  <a:pt x="2159152" y="9525"/>
                </a:moveTo>
                <a:lnTo>
                  <a:pt x="2130577" y="9525"/>
                </a:lnTo>
                <a:lnTo>
                  <a:pt x="2130577" y="0"/>
                </a:lnTo>
                <a:lnTo>
                  <a:pt x="2159152" y="0"/>
                </a:lnTo>
                <a:lnTo>
                  <a:pt x="2159152" y="9525"/>
                </a:lnTo>
                <a:close/>
              </a:path>
              <a:path w="6016625" h="2520315">
                <a:moveTo>
                  <a:pt x="2197252" y="9525"/>
                </a:moveTo>
                <a:lnTo>
                  <a:pt x="2168677" y="9525"/>
                </a:lnTo>
                <a:lnTo>
                  <a:pt x="2168677" y="0"/>
                </a:lnTo>
                <a:lnTo>
                  <a:pt x="2197252" y="0"/>
                </a:lnTo>
                <a:lnTo>
                  <a:pt x="2197252" y="9525"/>
                </a:lnTo>
                <a:close/>
              </a:path>
              <a:path w="6016625" h="2520315">
                <a:moveTo>
                  <a:pt x="2235352" y="9525"/>
                </a:moveTo>
                <a:lnTo>
                  <a:pt x="2206777" y="9525"/>
                </a:lnTo>
                <a:lnTo>
                  <a:pt x="2206777" y="0"/>
                </a:lnTo>
                <a:lnTo>
                  <a:pt x="2235352" y="0"/>
                </a:lnTo>
                <a:lnTo>
                  <a:pt x="2235352" y="9525"/>
                </a:lnTo>
                <a:close/>
              </a:path>
              <a:path w="6016625" h="2520315">
                <a:moveTo>
                  <a:pt x="2273452" y="9525"/>
                </a:moveTo>
                <a:lnTo>
                  <a:pt x="2244877" y="9525"/>
                </a:lnTo>
                <a:lnTo>
                  <a:pt x="2244877" y="0"/>
                </a:lnTo>
                <a:lnTo>
                  <a:pt x="2273452" y="0"/>
                </a:lnTo>
                <a:lnTo>
                  <a:pt x="2273452" y="9525"/>
                </a:lnTo>
                <a:close/>
              </a:path>
              <a:path w="6016625" h="2520315">
                <a:moveTo>
                  <a:pt x="2311552" y="9525"/>
                </a:moveTo>
                <a:lnTo>
                  <a:pt x="2282977" y="9525"/>
                </a:lnTo>
                <a:lnTo>
                  <a:pt x="2282977" y="0"/>
                </a:lnTo>
                <a:lnTo>
                  <a:pt x="2311552" y="0"/>
                </a:lnTo>
                <a:lnTo>
                  <a:pt x="2311552" y="9525"/>
                </a:lnTo>
                <a:close/>
              </a:path>
              <a:path w="6016625" h="2520315">
                <a:moveTo>
                  <a:pt x="2349652" y="9525"/>
                </a:moveTo>
                <a:lnTo>
                  <a:pt x="2321077" y="9525"/>
                </a:lnTo>
                <a:lnTo>
                  <a:pt x="2321077" y="0"/>
                </a:lnTo>
                <a:lnTo>
                  <a:pt x="2349652" y="0"/>
                </a:lnTo>
                <a:lnTo>
                  <a:pt x="2349652" y="9525"/>
                </a:lnTo>
                <a:close/>
              </a:path>
              <a:path w="6016625" h="2520315">
                <a:moveTo>
                  <a:pt x="2387752" y="9525"/>
                </a:moveTo>
                <a:lnTo>
                  <a:pt x="2359177" y="9525"/>
                </a:lnTo>
                <a:lnTo>
                  <a:pt x="2359177" y="0"/>
                </a:lnTo>
                <a:lnTo>
                  <a:pt x="2387752" y="0"/>
                </a:lnTo>
                <a:lnTo>
                  <a:pt x="2387752" y="9525"/>
                </a:lnTo>
                <a:close/>
              </a:path>
              <a:path w="6016625" h="2520315">
                <a:moveTo>
                  <a:pt x="2425852" y="9525"/>
                </a:moveTo>
                <a:lnTo>
                  <a:pt x="2397277" y="9525"/>
                </a:lnTo>
                <a:lnTo>
                  <a:pt x="2397277" y="0"/>
                </a:lnTo>
                <a:lnTo>
                  <a:pt x="2425852" y="0"/>
                </a:lnTo>
                <a:lnTo>
                  <a:pt x="2425852" y="9525"/>
                </a:lnTo>
                <a:close/>
              </a:path>
              <a:path w="6016625" h="2520315">
                <a:moveTo>
                  <a:pt x="2463952" y="9525"/>
                </a:moveTo>
                <a:lnTo>
                  <a:pt x="2435377" y="9525"/>
                </a:lnTo>
                <a:lnTo>
                  <a:pt x="2435377" y="0"/>
                </a:lnTo>
                <a:lnTo>
                  <a:pt x="2463952" y="0"/>
                </a:lnTo>
                <a:lnTo>
                  <a:pt x="2463952" y="9525"/>
                </a:lnTo>
                <a:close/>
              </a:path>
              <a:path w="6016625" h="2520315">
                <a:moveTo>
                  <a:pt x="2502052" y="9525"/>
                </a:moveTo>
                <a:lnTo>
                  <a:pt x="2473477" y="9525"/>
                </a:lnTo>
                <a:lnTo>
                  <a:pt x="2473477" y="0"/>
                </a:lnTo>
                <a:lnTo>
                  <a:pt x="2502052" y="0"/>
                </a:lnTo>
                <a:lnTo>
                  <a:pt x="2502052" y="9525"/>
                </a:lnTo>
                <a:close/>
              </a:path>
              <a:path w="6016625" h="2520315">
                <a:moveTo>
                  <a:pt x="2540152" y="9525"/>
                </a:moveTo>
                <a:lnTo>
                  <a:pt x="2511577" y="9525"/>
                </a:lnTo>
                <a:lnTo>
                  <a:pt x="2511577" y="0"/>
                </a:lnTo>
                <a:lnTo>
                  <a:pt x="2540152" y="0"/>
                </a:lnTo>
                <a:lnTo>
                  <a:pt x="2540152" y="9525"/>
                </a:lnTo>
                <a:close/>
              </a:path>
              <a:path w="6016625" h="2520315">
                <a:moveTo>
                  <a:pt x="2578252" y="9525"/>
                </a:moveTo>
                <a:lnTo>
                  <a:pt x="2549677" y="9525"/>
                </a:lnTo>
                <a:lnTo>
                  <a:pt x="2549677" y="0"/>
                </a:lnTo>
                <a:lnTo>
                  <a:pt x="2578252" y="0"/>
                </a:lnTo>
                <a:lnTo>
                  <a:pt x="2578252" y="9525"/>
                </a:lnTo>
                <a:close/>
              </a:path>
              <a:path w="6016625" h="2520315">
                <a:moveTo>
                  <a:pt x="2616352" y="9525"/>
                </a:moveTo>
                <a:lnTo>
                  <a:pt x="2587777" y="9525"/>
                </a:lnTo>
                <a:lnTo>
                  <a:pt x="2587777" y="0"/>
                </a:lnTo>
                <a:lnTo>
                  <a:pt x="2616352" y="0"/>
                </a:lnTo>
                <a:lnTo>
                  <a:pt x="2616352" y="9525"/>
                </a:lnTo>
                <a:close/>
              </a:path>
              <a:path w="6016625" h="2520315">
                <a:moveTo>
                  <a:pt x="2654452" y="9525"/>
                </a:moveTo>
                <a:lnTo>
                  <a:pt x="2625877" y="9525"/>
                </a:lnTo>
                <a:lnTo>
                  <a:pt x="2625877" y="0"/>
                </a:lnTo>
                <a:lnTo>
                  <a:pt x="2654452" y="0"/>
                </a:lnTo>
                <a:lnTo>
                  <a:pt x="2654452" y="9525"/>
                </a:lnTo>
                <a:close/>
              </a:path>
              <a:path w="6016625" h="2520315">
                <a:moveTo>
                  <a:pt x="2692552" y="9525"/>
                </a:moveTo>
                <a:lnTo>
                  <a:pt x="2663977" y="9525"/>
                </a:lnTo>
                <a:lnTo>
                  <a:pt x="2663977" y="0"/>
                </a:lnTo>
                <a:lnTo>
                  <a:pt x="2692552" y="0"/>
                </a:lnTo>
                <a:lnTo>
                  <a:pt x="2692552" y="9525"/>
                </a:lnTo>
                <a:close/>
              </a:path>
              <a:path w="6016625" h="2520315">
                <a:moveTo>
                  <a:pt x="2730652" y="9525"/>
                </a:moveTo>
                <a:lnTo>
                  <a:pt x="2702077" y="9525"/>
                </a:lnTo>
                <a:lnTo>
                  <a:pt x="2702077" y="0"/>
                </a:lnTo>
                <a:lnTo>
                  <a:pt x="2730652" y="0"/>
                </a:lnTo>
                <a:lnTo>
                  <a:pt x="2730652" y="9525"/>
                </a:lnTo>
                <a:close/>
              </a:path>
              <a:path w="6016625" h="2520315">
                <a:moveTo>
                  <a:pt x="2768752" y="9525"/>
                </a:moveTo>
                <a:lnTo>
                  <a:pt x="2740177" y="9525"/>
                </a:lnTo>
                <a:lnTo>
                  <a:pt x="2740177" y="0"/>
                </a:lnTo>
                <a:lnTo>
                  <a:pt x="2768752" y="0"/>
                </a:lnTo>
                <a:lnTo>
                  <a:pt x="2768752" y="9525"/>
                </a:lnTo>
                <a:close/>
              </a:path>
              <a:path w="6016625" h="2520315">
                <a:moveTo>
                  <a:pt x="2806852" y="9525"/>
                </a:moveTo>
                <a:lnTo>
                  <a:pt x="2778277" y="9525"/>
                </a:lnTo>
                <a:lnTo>
                  <a:pt x="2778277" y="0"/>
                </a:lnTo>
                <a:lnTo>
                  <a:pt x="2806852" y="0"/>
                </a:lnTo>
                <a:lnTo>
                  <a:pt x="2806852" y="9525"/>
                </a:lnTo>
                <a:close/>
              </a:path>
              <a:path w="6016625" h="2520315">
                <a:moveTo>
                  <a:pt x="2844952" y="9525"/>
                </a:moveTo>
                <a:lnTo>
                  <a:pt x="2816377" y="9525"/>
                </a:lnTo>
                <a:lnTo>
                  <a:pt x="2816377" y="0"/>
                </a:lnTo>
                <a:lnTo>
                  <a:pt x="2844952" y="0"/>
                </a:lnTo>
                <a:lnTo>
                  <a:pt x="2844952" y="9525"/>
                </a:lnTo>
                <a:close/>
              </a:path>
              <a:path w="6016625" h="2520315">
                <a:moveTo>
                  <a:pt x="2883052" y="9525"/>
                </a:moveTo>
                <a:lnTo>
                  <a:pt x="2854477" y="9525"/>
                </a:lnTo>
                <a:lnTo>
                  <a:pt x="2854477" y="0"/>
                </a:lnTo>
                <a:lnTo>
                  <a:pt x="2883052" y="0"/>
                </a:lnTo>
                <a:lnTo>
                  <a:pt x="2883052" y="9525"/>
                </a:lnTo>
                <a:close/>
              </a:path>
              <a:path w="6016625" h="2520315">
                <a:moveTo>
                  <a:pt x="2921152" y="9525"/>
                </a:moveTo>
                <a:lnTo>
                  <a:pt x="2892577" y="9525"/>
                </a:lnTo>
                <a:lnTo>
                  <a:pt x="2892577" y="0"/>
                </a:lnTo>
                <a:lnTo>
                  <a:pt x="2921152" y="0"/>
                </a:lnTo>
                <a:lnTo>
                  <a:pt x="2921152" y="9525"/>
                </a:lnTo>
                <a:close/>
              </a:path>
              <a:path w="6016625" h="2520315">
                <a:moveTo>
                  <a:pt x="2959252" y="9525"/>
                </a:moveTo>
                <a:lnTo>
                  <a:pt x="2930677" y="9525"/>
                </a:lnTo>
                <a:lnTo>
                  <a:pt x="2930677" y="0"/>
                </a:lnTo>
                <a:lnTo>
                  <a:pt x="2959252" y="0"/>
                </a:lnTo>
                <a:lnTo>
                  <a:pt x="2959252" y="9525"/>
                </a:lnTo>
                <a:close/>
              </a:path>
              <a:path w="6016625" h="2520315">
                <a:moveTo>
                  <a:pt x="2997352" y="9525"/>
                </a:moveTo>
                <a:lnTo>
                  <a:pt x="2968777" y="9525"/>
                </a:lnTo>
                <a:lnTo>
                  <a:pt x="2968777" y="0"/>
                </a:lnTo>
                <a:lnTo>
                  <a:pt x="2997352" y="0"/>
                </a:lnTo>
                <a:lnTo>
                  <a:pt x="2997352" y="9525"/>
                </a:lnTo>
                <a:close/>
              </a:path>
              <a:path w="6016625" h="2520315">
                <a:moveTo>
                  <a:pt x="3035452" y="9525"/>
                </a:moveTo>
                <a:lnTo>
                  <a:pt x="3006877" y="9525"/>
                </a:lnTo>
                <a:lnTo>
                  <a:pt x="3006877" y="0"/>
                </a:lnTo>
                <a:lnTo>
                  <a:pt x="3035452" y="0"/>
                </a:lnTo>
                <a:lnTo>
                  <a:pt x="3035452" y="9525"/>
                </a:lnTo>
                <a:close/>
              </a:path>
              <a:path w="6016625" h="2520315">
                <a:moveTo>
                  <a:pt x="3073552" y="9525"/>
                </a:moveTo>
                <a:lnTo>
                  <a:pt x="3044977" y="9525"/>
                </a:lnTo>
                <a:lnTo>
                  <a:pt x="3044977" y="0"/>
                </a:lnTo>
                <a:lnTo>
                  <a:pt x="3073552" y="0"/>
                </a:lnTo>
                <a:lnTo>
                  <a:pt x="3073552" y="9525"/>
                </a:lnTo>
                <a:close/>
              </a:path>
              <a:path w="6016625" h="2520315">
                <a:moveTo>
                  <a:pt x="3111652" y="9525"/>
                </a:moveTo>
                <a:lnTo>
                  <a:pt x="3083077" y="9525"/>
                </a:lnTo>
                <a:lnTo>
                  <a:pt x="3083077" y="0"/>
                </a:lnTo>
                <a:lnTo>
                  <a:pt x="3111652" y="0"/>
                </a:lnTo>
                <a:lnTo>
                  <a:pt x="3111652" y="9525"/>
                </a:lnTo>
                <a:close/>
              </a:path>
              <a:path w="6016625" h="2520315">
                <a:moveTo>
                  <a:pt x="3149752" y="9525"/>
                </a:moveTo>
                <a:lnTo>
                  <a:pt x="3121177" y="9525"/>
                </a:lnTo>
                <a:lnTo>
                  <a:pt x="3121177" y="0"/>
                </a:lnTo>
                <a:lnTo>
                  <a:pt x="3149752" y="0"/>
                </a:lnTo>
                <a:lnTo>
                  <a:pt x="3149752" y="9525"/>
                </a:lnTo>
                <a:close/>
              </a:path>
              <a:path w="6016625" h="2520315">
                <a:moveTo>
                  <a:pt x="3187852" y="9525"/>
                </a:moveTo>
                <a:lnTo>
                  <a:pt x="3159277" y="9525"/>
                </a:lnTo>
                <a:lnTo>
                  <a:pt x="3159277" y="0"/>
                </a:lnTo>
                <a:lnTo>
                  <a:pt x="3187852" y="0"/>
                </a:lnTo>
                <a:lnTo>
                  <a:pt x="3187852" y="9525"/>
                </a:lnTo>
                <a:close/>
              </a:path>
              <a:path w="6016625" h="2520315">
                <a:moveTo>
                  <a:pt x="3225952" y="9525"/>
                </a:moveTo>
                <a:lnTo>
                  <a:pt x="3197377" y="9525"/>
                </a:lnTo>
                <a:lnTo>
                  <a:pt x="3197377" y="0"/>
                </a:lnTo>
                <a:lnTo>
                  <a:pt x="3225952" y="0"/>
                </a:lnTo>
                <a:lnTo>
                  <a:pt x="3225952" y="9525"/>
                </a:lnTo>
                <a:close/>
              </a:path>
              <a:path w="6016625" h="2520315">
                <a:moveTo>
                  <a:pt x="3264052" y="9525"/>
                </a:moveTo>
                <a:lnTo>
                  <a:pt x="3235477" y="9525"/>
                </a:lnTo>
                <a:lnTo>
                  <a:pt x="3235477" y="0"/>
                </a:lnTo>
                <a:lnTo>
                  <a:pt x="3264052" y="0"/>
                </a:lnTo>
                <a:lnTo>
                  <a:pt x="3264052" y="9525"/>
                </a:lnTo>
                <a:close/>
              </a:path>
              <a:path w="6016625" h="2520315">
                <a:moveTo>
                  <a:pt x="3302152" y="9525"/>
                </a:moveTo>
                <a:lnTo>
                  <a:pt x="3273577" y="9525"/>
                </a:lnTo>
                <a:lnTo>
                  <a:pt x="3273577" y="0"/>
                </a:lnTo>
                <a:lnTo>
                  <a:pt x="3302152" y="0"/>
                </a:lnTo>
                <a:lnTo>
                  <a:pt x="3302152" y="9525"/>
                </a:lnTo>
                <a:close/>
              </a:path>
              <a:path w="6016625" h="2520315">
                <a:moveTo>
                  <a:pt x="3340252" y="9525"/>
                </a:moveTo>
                <a:lnTo>
                  <a:pt x="3311677" y="9525"/>
                </a:lnTo>
                <a:lnTo>
                  <a:pt x="3311677" y="0"/>
                </a:lnTo>
                <a:lnTo>
                  <a:pt x="3340252" y="0"/>
                </a:lnTo>
                <a:lnTo>
                  <a:pt x="3340252" y="9525"/>
                </a:lnTo>
                <a:close/>
              </a:path>
              <a:path w="6016625" h="2520315">
                <a:moveTo>
                  <a:pt x="3378352" y="9525"/>
                </a:moveTo>
                <a:lnTo>
                  <a:pt x="3349777" y="9525"/>
                </a:lnTo>
                <a:lnTo>
                  <a:pt x="3349777" y="0"/>
                </a:lnTo>
                <a:lnTo>
                  <a:pt x="3378352" y="0"/>
                </a:lnTo>
                <a:lnTo>
                  <a:pt x="3378352" y="9525"/>
                </a:lnTo>
                <a:close/>
              </a:path>
              <a:path w="6016625" h="2520315">
                <a:moveTo>
                  <a:pt x="3416452" y="9525"/>
                </a:moveTo>
                <a:lnTo>
                  <a:pt x="3387877" y="9525"/>
                </a:lnTo>
                <a:lnTo>
                  <a:pt x="3387877" y="0"/>
                </a:lnTo>
                <a:lnTo>
                  <a:pt x="3416452" y="0"/>
                </a:lnTo>
                <a:lnTo>
                  <a:pt x="3416452" y="9525"/>
                </a:lnTo>
                <a:close/>
              </a:path>
              <a:path w="6016625" h="2520315">
                <a:moveTo>
                  <a:pt x="3454552" y="9525"/>
                </a:moveTo>
                <a:lnTo>
                  <a:pt x="3425977" y="9525"/>
                </a:lnTo>
                <a:lnTo>
                  <a:pt x="3425977" y="0"/>
                </a:lnTo>
                <a:lnTo>
                  <a:pt x="3454552" y="0"/>
                </a:lnTo>
                <a:lnTo>
                  <a:pt x="3454552" y="9525"/>
                </a:lnTo>
                <a:close/>
              </a:path>
              <a:path w="6016625" h="2520315">
                <a:moveTo>
                  <a:pt x="3492652" y="9525"/>
                </a:moveTo>
                <a:lnTo>
                  <a:pt x="3464077" y="9525"/>
                </a:lnTo>
                <a:lnTo>
                  <a:pt x="3464077" y="0"/>
                </a:lnTo>
                <a:lnTo>
                  <a:pt x="3492652" y="0"/>
                </a:lnTo>
                <a:lnTo>
                  <a:pt x="3492652" y="9525"/>
                </a:lnTo>
                <a:close/>
              </a:path>
              <a:path w="6016625" h="2520315">
                <a:moveTo>
                  <a:pt x="3530752" y="9525"/>
                </a:moveTo>
                <a:lnTo>
                  <a:pt x="3502177" y="9525"/>
                </a:lnTo>
                <a:lnTo>
                  <a:pt x="3502177" y="0"/>
                </a:lnTo>
                <a:lnTo>
                  <a:pt x="3530752" y="0"/>
                </a:lnTo>
                <a:lnTo>
                  <a:pt x="3530752" y="9525"/>
                </a:lnTo>
                <a:close/>
              </a:path>
              <a:path w="6016625" h="2520315">
                <a:moveTo>
                  <a:pt x="3568852" y="9525"/>
                </a:moveTo>
                <a:lnTo>
                  <a:pt x="3540277" y="9525"/>
                </a:lnTo>
                <a:lnTo>
                  <a:pt x="3540277" y="0"/>
                </a:lnTo>
                <a:lnTo>
                  <a:pt x="3568852" y="0"/>
                </a:lnTo>
                <a:lnTo>
                  <a:pt x="3568852" y="9525"/>
                </a:lnTo>
                <a:close/>
              </a:path>
              <a:path w="6016625" h="2520315">
                <a:moveTo>
                  <a:pt x="3606952" y="9525"/>
                </a:moveTo>
                <a:lnTo>
                  <a:pt x="3578377" y="9525"/>
                </a:lnTo>
                <a:lnTo>
                  <a:pt x="3578377" y="0"/>
                </a:lnTo>
                <a:lnTo>
                  <a:pt x="3606952" y="0"/>
                </a:lnTo>
                <a:lnTo>
                  <a:pt x="3606952" y="9525"/>
                </a:lnTo>
                <a:close/>
              </a:path>
              <a:path w="6016625" h="2520315">
                <a:moveTo>
                  <a:pt x="3645052" y="9525"/>
                </a:moveTo>
                <a:lnTo>
                  <a:pt x="3616477" y="9525"/>
                </a:lnTo>
                <a:lnTo>
                  <a:pt x="3616477" y="0"/>
                </a:lnTo>
                <a:lnTo>
                  <a:pt x="3645052" y="0"/>
                </a:lnTo>
                <a:lnTo>
                  <a:pt x="3645052" y="9525"/>
                </a:lnTo>
                <a:close/>
              </a:path>
              <a:path w="6016625" h="2520315">
                <a:moveTo>
                  <a:pt x="3683152" y="9525"/>
                </a:moveTo>
                <a:lnTo>
                  <a:pt x="3654577" y="9525"/>
                </a:lnTo>
                <a:lnTo>
                  <a:pt x="3654577" y="0"/>
                </a:lnTo>
                <a:lnTo>
                  <a:pt x="3683152" y="0"/>
                </a:lnTo>
                <a:lnTo>
                  <a:pt x="3683152" y="9525"/>
                </a:lnTo>
                <a:close/>
              </a:path>
              <a:path w="6016625" h="2520315">
                <a:moveTo>
                  <a:pt x="3721252" y="9525"/>
                </a:moveTo>
                <a:lnTo>
                  <a:pt x="3692677" y="9525"/>
                </a:lnTo>
                <a:lnTo>
                  <a:pt x="3692677" y="0"/>
                </a:lnTo>
                <a:lnTo>
                  <a:pt x="3721252" y="0"/>
                </a:lnTo>
                <a:lnTo>
                  <a:pt x="3721252" y="9525"/>
                </a:lnTo>
                <a:close/>
              </a:path>
              <a:path w="6016625" h="2520315">
                <a:moveTo>
                  <a:pt x="3759352" y="9525"/>
                </a:moveTo>
                <a:lnTo>
                  <a:pt x="3730777" y="9525"/>
                </a:lnTo>
                <a:lnTo>
                  <a:pt x="3730777" y="0"/>
                </a:lnTo>
                <a:lnTo>
                  <a:pt x="3759352" y="0"/>
                </a:lnTo>
                <a:lnTo>
                  <a:pt x="3759352" y="9525"/>
                </a:lnTo>
                <a:close/>
              </a:path>
              <a:path w="6016625" h="2520315">
                <a:moveTo>
                  <a:pt x="3797452" y="9525"/>
                </a:moveTo>
                <a:lnTo>
                  <a:pt x="3768877" y="9525"/>
                </a:lnTo>
                <a:lnTo>
                  <a:pt x="3768877" y="0"/>
                </a:lnTo>
                <a:lnTo>
                  <a:pt x="3797452" y="0"/>
                </a:lnTo>
                <a:lnTo>
                  <a:pt x="3797452" y="9525"/>
                </a:lnTo>
                <a:close/>
              </a:path>
              <a:path w="6016625" h="2520315">
                <a:moveTo>
                  <a:pt x="3835552" y="9525"/>
                </a:moveTo>
                <a:lnTo>
                  <a:pt x="3806977" y="9525"/>
                </a:lnTo>
                <a:lnTo>
                  <a:pt x="3806977" y="0"/>
                </a:lnTo>
                <a:lnTo>
                  <a:pt x="3835552" y="0"/>
                </a:lnTo>
                <a:lnTo>
                  <a:pt x="3835552" y="9525"/>
                </a:lnTo>
                <a:close/>
              </a:path>
              <a:path w="6016625" h="2520315">
                <a:moveTo>
                  <a:pt x="3873652" y="9525"/>
                </a:moveTo>
                <a:lnTo>
                  <a:pt x="3845077" y="9525"/>
                </a:lnTo>
                <a:lnTo>
                  <a:pt x="3845077" y="0"/>
                </a:lnTo>
                <a:lnTo>
                  <a:pt x="3873652" y="0"/>
                </a:lnTo>
                <a:lnTo>
                  <a:pt x="3873652" y="9525"/>
                </a:lnTo>
                <a:close/>
              </a:path>
              <a:path w="6016625" h="2520315">
                <a:moveTo>
                  <a:pt x="3911752" y="9525"/>
                </a:moveTo>
                <a:lnTo>
                  <a:pt x="3883177" y="9525"/>
                </a:lnTo>
                <a:lnTo>
                  <a:pt x="3883177" y="0"/>
                </a:lnTo>
                <a:lnTo>
                  <a:pt x="3911752" y="0"/>
                </a:lnTo>
                <a:lnTo>
                  <a:pt x="3911752" y="9525"/>
                </a:lnTo>
                <a:close/>
              </a:path>
              <a:path w="6016625" h="2520315">
                <a:moveTo>
                  <a:pt x="3949852" y="9525"/>
                </a:moveTo>
                <a:lnTo>
                  <a:pt x="3921277" y="9525"/>
                </a:lnTo>
                <a:lnTo>
                  <a:pt x="3921277" y="0"/>
                </a:lnTo>
                <a:lnTo>
                  <a:pt x="3949852" y="0"/>
                </a:lnTo>
                <a:lnTo>
                  <a:pt x="3949852" y="9525"/>
                </a:lnTo>
                <a:close/>
              </a:path>
              <a:path w="6016625" h="2520315">
                <a:moveTo>
                  <a:pt x="3987952" y="9525"/>
                </a:moveTo>
                <a:lnTo>
                  <a:pt x="3959377" y="9525"/>
                </a:lnTo>
                <a:lnTo>
                  <a:pt x="3959377" y="0"/>
                </a:lnTo>
                <a:lnTo>
                  <a:pt x="3987952" y="0"/>
                </a:lnTo>
                <a:lnTo>
                  <a:pt x="3987952" y="9525"/>
                </a:lnTo>
                <a:close/>
              </a:path>
              <a:path w="6016625" h="2520315">
                <a:moveTo>
                  <a:pt x="4026052" y="9525"/>
                </a:moveTo>
                <a:lnTo>
                  <a:pt x="3997477" y="9525"/>
                </a:lnTo>
                <a:lnTo>
                  <a:pt x="3997477" y="0"/>
                </a:lnTo>
                <a:lnTo>
                  <a:pt x="4026052" y="0"/>
                </a:lnTo>
                <a:lnTo>
                  <a:pt x="4026052" y="9525"/>
                </a:lnTo>
                <a:close/>
              </a:path>
              <a:path w="6016625" h="2520315">
                <a:moveTo>
                  <a:pt x="4064152" y="9525"/>
                </a:moveTo>
                <a:lnTo>
                  <a:pt x="4035577" y="9525"/>
                </a:lnTo>
                <a:lnTo>
                  <a:pt x="4035577" y="0"/>
                </a:lnTo>
                <a:lnTo>
                  <a:pt x="4064152" y="0"/>
                </a:lnTo>
                <a:lnTo>
                  <a:pt x="4064152" y="9525"/>
                </a:lnTo>
                <a:close/>
              </a:path>
              <a:path w="6016625" h="2520315">
                <a:moveTo>
                  <a:pt x="4102252" y="9525"/>
                </a:moveTo>
                <a:lnTo>
                  <a:pt x="4073677" y="9525"/>
                </a:lnTo>
                <a:lnTo>
                  <a:pt x="4073677" y="0"/>
                </a:lnTo>
                <a:lnTo>
                  <a:pt x="4102252" y="0"/>
                </a:lnTo>
                <a:lnTo>
                  <a:pt x="4102252" y="9525"/>
                </a:lnTo>
                <a:close/>
              </a:path>
              <a:path w="6016625" h="2520315">
                <a:moveTo>
                  <a:pt x="4140352" y="9525"/>
                </a:moveTo>
                <a:lnTo>
                  <a:pt x="4111777" y="9525"/>
                </a:lnTo>
                <a:lnTo>
                  <a:pt x="4111777" y="0"/>
                </a:lnTo>
                <a:lnTo>
                  <a:pt x="4140352" y="0"/>
                </a:lnTo>
                <a:lnTo>
                  <a:pt x="4140352" y="9525"/>
                </a:lnTo>
                <a:close/>
              </a:path>
              <a:path w="6016625" h="2520315">
                <a:moveTo>
                  <a:pt x="4178452" y="9525"/>
                </a:moveTo>
                <a:lnTo>
                  <a:pt x="4149877" y="9525"/>
                </a:lnTo>
                <a:lnTo>
                  <a:pt x="4149877" y="0"/>
                </a:lnTo>
                <a:lnTo>
                  <a:pt x="4178452" y="0"/>
                </a:lnTo>
                <a:lnTo>
                  <a:pt x="4178452" y="9525"/>
                </a:lnTo>
                <a:close/>
              </a:path>
              <a:path w="6016625" h="2520315">
                <a:moveTo>
                  <a:pt x="4216552" y="9525"/>
                </a:moveTo>
                <a:lnTo>
                  <a:pt x="4187977" y="9525"/>
                </a:lnTo>
                <a:lnTo>
                  <a:pt x="4187977" y="0"/>
                </a:lnTo>
                <a:lnTo>
                  <a:pt x="4216552" y="0"/>
                </a:lnTo>
                <a:lnTo>
                  <a:pt x="4216552" y="9525"/>
                </a:lnTo>
                <a:close/>
              </a:path>
              <a:path w="6016625" h="2520315">
                <a:moveTo>
                  <a:pt x="4254652" y="9525"/>
                </a:moveTo>
                <a:lnTo>
                  <a:pt x="4226077" y="9525"/>
                </a:lnTo>
                <a:lnTo>
                  <a:pt x="4226077" y="0"/>
                </a:lnTo>
                <a:lnTo>
                  <a:pt x="4254652" y="0"/>
                </a:lnTo>
                <a:lnTo>
                  <a:pt x="4254652" y="9525"/>
                </a:lnTo>
                <a:close/>
              </a:path>
              <a:path w="6016625" h="2520315">
                <a:moveTo>
                  <a:pt x="4292752" y="9525"/>
                </a:moveTo>
                <a:lnTo>
                  <a:pt x="4264177" y="9525"/>
                </a:lnTo>
                <a:lnTo>
                  <a:pt x="4264177" y="0"/>
                </a:lnTo>
                <a:lnTo>
                  <a:pt x="4292752" y="0"/>
                </a:lnTo>
                <a:lnTo>
                  <a:pt x="4292752" y="9525"/>
                </a:lnTo>
                <a:close/>
              </a:path>
              <a:path w="6016625" h="2520315">
                <a:moveTo>
                  <a:pt x="4330852" y="9525"/>
                </a:moveTo>
                <a:lnTo>
                  <a:pt x="4302277" y="9525"/>
                </a:lnTo>
                <a:lnTo>
                  <a:pt x="4302277" y="0"/>
                </a:lnTo>
                <a:lnTo>
                  <a:pt x="4330852" y="0"/>
                </a:lnTo>
                <a:lnTo>
                  <a:pt x="4330852" y="9525"/>
                </a:lnTo>
                <a:close/>
              </a:path>
              <a:path w="6016625" h="2520315">
                <a:moveTo>
                  <a:pt x="4368952" y="9525"/>
                </a:moveTo>
                <a:lnTo>
                  <a:pt x="4340377" y="9525"/>
                </a:lnTo>
                <a:lnTo>
                  <a:pt x="4340377" y="0"/>
                </a:lnTo>
                <a:lnTo>
                  <a:pt x="4368952" y="0"/>
                </a:lnTo>
                <a:lnTo>
                  <a:pt x="4368952" y="9525"/>
                </a:lnTo>
                <a:close/>
              </a:path>
              <a:path w="6016625" h="2520315">
                <a:moveTo>
                  <a:pt x="4407052" y="9525"/>
                </a:moveTo>
                <a:lnTo>
                  <a:pt x="4378477" y="9525"/>
                </a:lnTo>
                <a:lnTo>
                  <a:pt x="4378477" y="0"/>
                </a:lnTo>
                <a:lnTo>
                  <a:pt x="4407052" y="0"/>
                </a:lnTo>
                <a:lnTo>
                  <a:pt x="4407052" y="9525"/>
                </a:lnTo>
                <a:close/>
              </a:path>
              <a:path w="6016625" h="2520315">
                <a:moveTo>
                  <a:pt x="4445152" y="9525"/>
                </a:moveTo>
                <a:lnTo>
                  <a:pt x="4416577" y="9525"/>
                </a:lnTo>
                <a:lnTo>
                  <a:pt x="4416577" y="0"/>
                </a:lnTo>
                <a:lnTo>
                  <a:pt x="4445152" y="0"/>
                </a:lnTo>
                <a:lnTo>
                  <a:pt x="4445152" y="9525"/>
                </a:lnTo>
                <a:close/>
              </a:path>
              <a:path w="6016625" h="2520315">
                <a:moveTo>
                  <a:pt x="4483252" y="9525"/>
                </a:moveTo>
                <a:lnTo>
                  <a:pt x="4454677" y="9525"/>
                </a:lnTo>
                <a:lnTo>
                  <a:pt x="4454677" y="0"/>
                </a:lnTo>
                <a:lnTo>
                  <a:pt x="4483252" y="0"/>
                </a:lnTo>
                <a:lnTo>
                  <a:pt x="4483252" y="9525"/>
                </a:lnTo>
                <a:close/>
              </a:path>
              <a:path w="6016625" h="2520315">
                <a:moveTo>
                  <a:pt x="4521352" y="9525"/>
                </a:moveTo>
                <a:lnTo>
                  <a:pt x="4492777" y="9525"/>
                </a:lnTo>
                <a:lnTo>
                  <a:pt x="4492777" y="0"/>
                </a:lnTo>
                <a:lnTo>
                  <a:pt x="4521352" y="0"/>
                </a:lnTo>
                <a:lnTo>
                  <a:pt x="4521352" y="9525"/>
                </a:lnTo>
                <a:close/>
              </a:path>
              <a:path w="6016625" h="2520315">
                <a:moveTo>
                  <a:pt x="4559452" y="9525"/>
                </a:moveTo>
                <a:lnTo>
                  <a:pt x="4530877" y="9525"/>
                </a:lnTo>
                <a:lnTo>
                  <a:pt x="4530877" y="0"/>
                </a:lnTo>
                <a:lnTo>
                  <a:pt x="4559452" y="0"/>
                </a:lnTo>
                <a:lnTo>
                  <a:pt x="4559452" y="9525"/>
                </a:lnTo>
                <a:close/>
              </a:path>
              <a:path w="6016625" h="2520315">
                <a:moveTo>
                  <a:pt x="4597552" y="9525"/>
                </a:moveTo>
                <a:lnTo>
                  <a:pt x="4568977" y="9525"/>
                </a:lnTo>
                <a:lnTo>
                  <a:pt x="4568977" y="0"/>
                </a:lnTo>
                <a:lnTo>
                  <a:pt x="4597552" y="0"/>
                </a:lnTo>
                <a:lnTo>
                  <a:pt x="4597552" y="9525"/>
                </a:lnTo>
                <a:close/>
              </a:path>
              <a:path w="6016625" h="2520315">
                <a:moveTo>
                  <a:pt x="4635652" y="9525"/>
                </a:moveTo>
                <a:lnTo>
                  <a:pt x="4607077" y="9525"/>
                </a:lnTo>
                <a:lnTo>
                  <a:pt x="4607077" y="0"/>
                </a:lnTo>
                <a:lnTo>
                  <a:pt x="4635652" y="0"/>
                </a:lnTo>
                <a:lnTo>
                  <a:pt x="4635652" y="9525"/>
                </a:lnTo>
                <a:close/>
              </a:path>
              <a:path w="6016625" h="2520315">
                <a:moveTo>
                  <a:pt x="4673752" y="9525"/>
                </a:moveTo>
                <a:lnTo>
                  <a:pt x="4645177" y="9525"/>
                </a:lnTo>
                <a:lnTo>
                  <a:pt x="4645177" y="0"/>
                </a:lnTo>
                <a:lnTo>
                  <a:pt x="4673752" y="0"/>
                </a:lnTo>
                <a:lnTo>
                  <a:pt x="4673752" y="9525"/>
                </a:lnTo>
                <a:close/>
              </a:path>
              <a:path w="6016625" h="2520315">
                <a:moveTo>
                  <a:pt x="4711852" y="9525"/>
                </a:moveTo>
                <a:lnTo>
                  <a:pt x="4683277" y="9525"/>
                </a:lnTo>
                <a:lnTo>
                  <a:pt x="4683277" y="0"/>
                </a:lnTo>
                <a:lnTo>
                  <a:pt x="4711852" y="0"/>
                </a:lnTo>
                <a:lnTo>
                  <a:pt x="4711852" y="9525"/>
                </a:lnTo>
                <a:close/>
              </a:path>
              <a:path w="6016625" h="2520315">
                <a:moveTo>
                  <a:pt x="4749952" y="9525"/>
                </a:moveTo>
                <a:lnTo>
                  <a:pt x="4721377" y="9525"/>
                </a:lnTo>
                <a:lnTo>
                  <a:pt x="4721377" y="0"/>
                </a:lnTo>
                <a:lnTo>
                  <a:pt x="4749952" y="0"/>
                </a:lnTo>
                <a:lnTo>
                  <a:pt x="4749952" y="9525"/>
                </a:lnTo>
                <a:close/>
              </a:path>
              <a:path w="6016625" h="2520315">
                <a:moveTo>
                  <a:pt x="4788052" y="9525"/>
                </a:moveTo>
                <a:lnTo>
                  <a:pt x="4759477" y="9525"/>
                </a:lnTo>
                <a:lnTo>
                  <a:pt x="4759477" y="0"/>
                </a:lnTo>
                <a:lnTo>
                  <a:pt x="4788052" y="0"/>
                </a:lnTo>
                <a:lnTo>
                  <a:pt x="4788052" y="9525"/>
                </a:lnTo>
                <a:close/>
              </a:path>
              <a:path w="6016625" h="2520315">
                <a:moveTo>
                  <a:pt x="4826152" y="9525"/>
                </a:moveTo>
                <a:lnTo>
                  <a:pt x="4797577" y="9525"/>
                </a:lnTo>
                <a:lnTo>
                  <a:pt x="4797577" y="0"/>
                </a:lnTo>
                <a:lnTo>
                  <a:pt x="4826152" y="0"/>
                </a:lnTo>
                <a:lnTo>
                  <a:pt x="4826152" y="9525"/>
                </a:lnTo>
                <a:close/>
              </a:path>
              <a:path w="6016625" h="2520315">
                <a:moveTo>
                  <a:pt x="4864252" y="9525"/>
                </a:moveTo>
                <a:lnTo>
                  <a:pt x="4835677" y="9525"/>
                </a:lnTo>
                <a:lnTo>
                  <a:pt x="4835677" y="0"/>
                </a:lnTo>
                <a:lnTo>
                  <a:pt x="4864252" y="0"/>
                </a:lnTo>
                <a:lnTo>
                  <a:pt x="4864252" y="9525"/>
                </a:lnTo>
                <a:close/>
              </a:path>
              <a:path w="6016625" h="2520315">
                <a:moveTo>
                  <a:pt x="4902352" y="9525"/>
                </a:moveTo>
                <a:lnTo>
                  <a:pt x="4873777" y="9525"/>
                </a:lnTo>
                <a:lnTo>
                  <a:pt x="4873777" y="0"/>
                </a:lnTo>
                <a:lnTo>
                  <a:pt x="4902352" y="0"/>
                </a:lnTo>
                <a:lnTo>
                  <a:pt x="4902352" y="9525"/>
                </a:lnTo>
                <a:close/>
              </a:path>
              <a:path w="6016625" h="2520315">
                <a:moveTo>
                  <a:pt x="4940452" y="9525"/>
                </a:moveTo>
                <a:lnTo>
                  <a:pt x="4911877" y="9525"/>
                </a:lnTo>
                <a:lnTo>
                  <a:pt x="4911877" y="0"/>
                </a:lnTo>
                <a:lnTo>
                  <a:pt x="4940452" y="0"/>
                </a:lnTo>
                <a:lnTo>
                  <a:pt x="4940452" y="9525"/>
                </a:lnTo>
                <a:close/>
              </a:path>
              <a:path w="6016625" h="2520315">
                <a:moveTo>
                  <a:pt x="4978552" y="9525"/>
                </a:moveTo>
                <a:lnTo>
                  <a:pt x="4949977" y="9525"/>
                </a:lnTo>
                <a:lnTo>
                  <a:pt x="4949977" y="0"/>
                </a:lnTo>
                <a:lnTo>
                  <a:pt x="4978552" y="0"/>
                </a:lnTo>
                <a:lnTo>
                  <a:pt x="4978552" y="9525"/>
                </a:lnTo>
                <a:close/>
              </a:path>
              <a:path w="6016625" h="2520315">
                <a:moveTo>
                  <a:pt x="5016652" y="9525"/>
                </a:moveTo>
                <a:lnTo>
                  <a:pt x="4988077" y="9525"/>
                </a:lnTo>
                <a:lnTo>
                  <a:pt x="4988077" y="0"/>
                </a:lnTo>
                <a:lnTo>
                  <a:pt x="5016652" y="0"/>
                </a:lnTo>
                <a:lnTo>
                  <a:pt x="5016652" y="9525"/>
                </a:lnTo>
                <a:close/>
              </a:path>
              <a:path w="6016625" h="2520315">
                <a:moveTo>
                  <a:pt x="5054752" y="9525"/>
                </a:moveTo>
                <a:lnTo>
                  <a:pt x="5026177" y="9525"/>
                </a:lnTo>
                <a:lnTo>
                  <a:pt x="5026177" y="0"/>
                </a:lnTo>
                <a:lnTo>
                  <a:pt x="5054752" y="0"/>
                </a:lnTo>
                <a:lnTo>
                  <a:pt x="5054752" y="9525"/>
                </a:lnTo>
                <a:close/>
              </a:path>
              <a:path w="6016625" h="2520315">
                <a:moveTo>
                  <a:pt x="5092852" y="9525"/>
                </a:moveTo>
                <a:lnTo>
                  <a:pt x="5064277" y="9525"/>
                </a:lnTo>
                <a:lnTo>
                  <a:pt x="5064277" y="0"/>
                </a:lnTo>
                <a:lnTo>
                  <a:pt x="5092852" y="0"/>
                </a:lnTo>
                <a:lnTo>
                  <a:pt x="5092852" y="9525"/>
                </a:lnTo>
                <a:close/>
              </a:path>
              <a:path w="6016625" h="2520315">
                <a:moveTo>
                  <a:pt x="5130952" y="9525"/>
                </a:moveTo>
                <a:lnTo>
                  <a:pt x="5102377" y="9525"/>
                </a:lnTo>
                <a:lnTo>
                  <a:pt x="5102377" y="0"/>
                </a:lnTo>
                <a:lnTo>
                  <a:pt x="5130952" y="0"/>
                </a:lnTo>
                <a:lnTo>
                  <a:pt x="5130952" y="9525"/>
                </a:lnTo>
                <a:close/>
              </a:path>
              <a:path w="6016625" h="2520315">
                <a:moveTo>
                  <a:pt x="5169052" y="9525"/>
                </a:moveTo>
                <a:lnTo>
                  <a:pt x="5140477" y="9525"/>
                </a:lnTo>
                <a:lnTo>
                  <a:pt x="5140477" y="0"/>
                </a:lnTo>
                <a:lnTo>
                  <a:pt x="5169052" y="0"/>
                </a:lnTo>
                <a:lnTo>
                  <a:pt x="5169052" y="9525"/>
                </a:lnTo>
                <a:close/>
              </a:path>
              <a:path w="6016625" h="2520315">
                <a:moveTo>
                  <a:pt x="5207152" y="9525"/>
                </a:moveTo>
                <a:lnTo>
                  <a:pt x="5178577" y="9525"/>
                </a:lnTo>
                <a:lnTo>
                  <a:pt x="5178577" y="0"/>
                </a:lnTo>
                <a:lnTo>
                  <a:pt x="5207152" y="0"/>
                </a:lnTo>
                <a:lnTo>
                  <a:pt x="5207152" y="9525"/>
                </a:lnTo>
                <a:close/>
              </a:path>
              <a:path w="6016625" h="2520315">
                <a:moveTo>
                  <a:pt x="5245252" y="9525"/>
                </a:moveTo>
                <a:lnTo>
                  <a:pt x="5216677" y="9525"/>
                </a:lnTo>
                <a:lnTo>
                  <a:pt x="5216677" y="0"/>
                </a:lnTo>
                <a:lnTo>
                  <a:pt x="5245252" y="0"/>
                </a:lnTo>
                <a:lnTo>
                  <a:pt x="5245252" y="9525"/>
                </a:lnTo>
                <a:close/>
              </a:path>
              <a:path w="6016625" h="2520315">
                <a:moveTo>
                  <a:pt x="5283352" y="9525"/>
                </a:moveTo>
                <a:lnTo>
                  <a:pt x="5254777" y="9525"/>
                </a:lnTo>
                <a:lnTo>
                  <a:pt x="5254777" y="0"/>
                </a:lnTo>
                <a:lnTo>
                  <a:pt x="5283352" y="0"/>
                </a:lnTo>
                <a:lnTo>
                  <a:pt x="5283352" y="9525"/>
                </a:lnTo>
                <a:close/>
              </a:path>
              <a:path w="6016625" h="2520315">
                <a:moveTo>
                  <a:pt x="5321452" y="9525"/>
                </a:moveTo>
                <a:lnTo>
                  <a:pt x="5292877" y="9525"/>
                </a:lnTo>
                <a:lnTo>
                  <a:pt x="5292877" y="0"/>
                </a:lnTo>
                <a:lnTo>
                  <a:pt x="5321452" y="0"/>
                </a:lnTo>
                <a:lnTo>
                  <a:pt x="5321452" y="9525"/>
                </a:lnTo>
                <a:close/>
              </a:path>
              <a:path w="6016625" h="2520315">
                <a:moveTo>
                  <a:pt x="5359552" y="9525"/>
                </a:moveTo>
                <a:lnTo>
                  <a:pt x="5330977" y="9525"/>
                </a:lnTo>
                <a:lnTo>
                  <a:pt x="5330977" y="0"/>
                </a:lnTo>
                <a:lnTo>
                  <a:pt x="5359552" y="0"/>
                </a:lnTo>
                <a:lnTo>
                  <a:pt x="5359552" y="9525"/>
                </a:lnTo>
                <a:close/>
              </a:path>
              <a:path w="6016625" h="2520315">
                <a:moveTo>
                  <a:pt x="5397652" y="9525"/>
                </a:moveTo>
                <a:lnTo>
                  <a:pt x="5369077" y="9525"/>
                </a:lnTo>
                <a:lnTo>
                  <a:pt x="5369077" y="0"/>
                </a:lnTo>
                <a:lnTo>
                  <a:pt x="5397652" y="0"/>
                </a:lnTo>
                <a:lnTo>
                  <a:pt x="5397652" y="9525"/>
                </a:lnTo>
                <a:close/>
              </a:path>
              <a:path w="6016625" h="2520315">
                <a:moveTo>
                  <a:pt x="5435752" y="9525"/>
                </a:moveTo>
                <a:lnTo>
                  <a:pt x="5407177" y="9525"/>
                </a:lnTo>
                <a:lnTo>
                  <a:pt x="5407177" y="0"/>
                </a:lnTo>
                <a:lnTo>
                  <a:pt x="5435752" y="0"/>
                </a:lnTo>
                <a:lnTo>
                  <a:pt x="5435752" y="9525"/>
                </a:lnTo>
                <a:close/>
              </a:path>
              <a:path w="6016625" h="2520315">
                <a:moveTo>
                  <a:pt x="5473852" y="9525"/>
                </a:moveTo>
                <a:lnTo>
                  <a:pt x="5445277" y="9525"/>
                </a:lnTo>
                <a:lnTo>
                  <a:pt x="5445277" y="0"/>
                </a:lnTo>
                <a:lnTo>
                  <a:pt x="5473852" y="0"/>
                </a:lnTo>
                <a:lnTo>
                  <a:pt x="5473852" y="9525"/>
                </a:lnTo>
                <a:close/>
              </a:path>
              <a:path w="6016625" h="2520315">
                <a:moveTo>
                  <a:pt x="5511952" y="9525"/>
                </a:moveTo>
                <a:lnTo>
                  <a:pt x="5483377" y="9525"/>
                </a:lnTo>
                <a:lnTo>
                  <a:pt x="5483377" y="0"/>
                </a:lnTo>
                <a:lnTo>
                  <a:pt x="5511952" y="0"/>
                </a:lnTo>
                <a:lnTo>
                  <a:pt x="5511952" y="9525"/>
                </a:lnTo>
                <a:close/>
              </a:path>
              <a:path w="6016625" h="2520315">
                <a:moveTo>
                  <a:pt x="5550052" y="9525"/>
                </a:moveTo>
                <a:lnTo>
                  <a:pt x="5521477" y="9525"/>
                </a:lnTo>
                <a:lnTo>
                  <a:pt x="5521477" y="0"/>
                </a:lnTo>
                <a:lnTo>
                  <a:pt x="5550052" y="0"/>
                </a:lnTo>
                <a:lnTo>
                  <a:pt x="5550052" y="9525"/>
                </a:lnTo>
                <a:close/>
              </a:path>
              <a:path w="6016625" h="2520315">
                <a:moveTo>
                  <a:pt x="5588152" y="9525"/>
                </a:moveTo>
                <a:lnTo>
                  <a:pt x="5559577" y="9525"/>
                </a:lnTo>
                <a:lnTo>
                  <a:pt x="5559577" y="0"/>
                </a:lnTo>
                <a:lnTo>
                  <a:pt x="5588152" y="0"/>
                </a:lnTo>
                <a:lnTo>
                  <a:pt x="5588152" y="9525"/>
                </a:lnTo>
                <a:close/>
              </a:path>
              <a:path w="6016625" h="2520315">
                <a:moveTo>
                  <a:pt x="5604129" y="9664"/>
                </a:moveTo>
                <a:lnTo>
                  <a:pt x="5597613" y="9575"/>
                </a:lnTo>
                <a:lnTo>
                  <a:pt x="5597740" y="50"/>
                </a:lnTo>
                <a:lnTo>
                  <a:pt x="5604256" y="139"/>
                </a:lnTo>
                <a:lnTo>
                  <a:pt x="5615228" y="558"/>
                </a:lnTo>
                <a:lnTo>
                  <a:pt x="5625884" y="1231"/>
                </a:lnTo>
                <a:lnTo>
                  <a:pt x="5626646" y="1295"/>
                </a:lnTo>
                <a:lnTo>
                  <a:pt x="5625896" y="9651"/>
                </a:lnTo>
                <a:lnTo>
                  <a:pt x="5604014" y="9651"/>
                </a:lnTo>
                <a:close/>
              </a:path>
              <a:path w="6016625" h="2520315">
                <a:moveTo>
                  <a:pt x="5614746" y="10071"/>
                </a:moveTo>
                <a:lnTo>
                  <a:pt x="5604014" y="9651"/>
                </a:lnTo>
                <a:lnTo>
                  <a:pt x="5625896" y="9651"/>
                </a:lnTo>
                <a:lnTo>
                  <a:pt x="5625860" y="10058"/>
                </a:lnTo>
                <a:lnTo>
                  <a:pt x="5614619" y="10058"/>
                </a:lnTo>
                <a:close/>
              </a:path>
              <a:path w="6016625" h="2520315">
                <a:moveTo>
                  <a:pt x="5625795" y="10782"/>
                </a:moveTo>
                <a:lnTo>
                  <a:pt x="5625160" y="10731"/>
                </a:lnTo>
                <a:lnTo>
                  <a:pt x="5614619" y="10058"/>
                </a:lnTo>
                <a:lnTo>
                  <a:pt x="5625860" y="10058"/>
                </a:lnTo>
                <a:lnTo>
                  <a:pt x="5625795" y="10782"/>
                </a:lnTo>
                <a:close/>
              </a:path>
              <a:path w="6016625" h="2520315">
                <a:moveTo>
                  <a:pt x="5663859" y="11671"/>
                </a:moveTo>
                <a:lnTo>
                  <a:pt x="5635637" y="11658"/>
                </a:lnTo>
                <a:lnTo>
                  <a:pt x="5635294" y="11620"/>
                </a:lnTo>
                <a:lnTo>
                  <a:pt x="5636133" y="2133"/>
                </a:lnTo>
                <a:lnTo>
                  <a:pt x="5636590" y="2184"/>
                </a:lnTo>
                <a:lnTo>
                  <a:pt x="5647347" y="3403"/>
                </a:lnTo>
                <a:lnTo>
                  <a:pt x="5657900" y="4889"/>
                </a:lnTo>
                <a:lnTo>
                  <a:pt x="5664796" y="6032"/>
                </a:lnTo>
                <a:lnTo>
                  <a:pt x="5663859" y="11671"/>
                </a:lnTo>
                <a:close/>
              </a:path>
              <a:path w="6016625" h="2520315">
                <a:moveTo>
                  <a:pt x="5663663" y="12852"/>
                </a:moveTo>
                <a:lnTo>
                  <a:pt x="5646028" y="12839"/>
                </a:lnTo>
                <a:lnTo>
                  <a:pt x="5635637" y="11658"/>
                </a:lnTo>
                <a:lnTo>
                  <a:pt x="5663859" y="11671"/>
                </a:lnTo>
                <a:lnTo>
                  <a:pt x="5663663" y="12852"/>
                </a:lnTo>
                <a:close/>
              </a:path>
              <a:path w="6016625" h="2520315">
                <a:moveTo>
                  <a:pt x="5663422" y="14300"/>
                </a:moveTo>
                <a:lnTo>
                  <a:pt x="5656362" y="14287"/>
                </a:lnTo>
                <a:lnTo>
                  <a:pt x="5646026" y="12839"/>
                </a:lnTo>
                <a:lnTo>
                  <a:pt x="5663663" y="12852"/>
                </a:lnTo>
                <a:lnTo>
                  <a:pt x="5663422" y="14300"/>
                </a:lnTo>
                <a:close/>
              </a:path>
              <a:path w="6016625" h="2520315">
                <a:moveTo>
                  <a:pt x="5663234" y="15430"/>
                </a:moveTo>
                <a:lnTo>
                  <a:pt x="5656338" y="14287"/>
                </a:lnTo>
                <a:lnTo>
                  <a:pt x="5663422" y="14300"/>
                </a:lnTo>
                <a:lnTo>
                  <a:pt x="5663234" y="15430"/>
                </a:lnTo>
                <a:close/>
              </a:path>
              <a:path w="6016625" h="2520315">
                <a:moveTo>
                  <a:pt x="5700879" y="20129"/>
                </a:moveTo>
                <a:lnTo>
                  <a:pt x="5686882" y="20129"/>
                </a:lnTo>
                <a:lnTo>
                  <a:pt x="5676709" y="17919"/>
                </a:lnTo>
                <a:lnTo>
                  <a:pt x="5672493" y="17106"/>
                </a:lnTo>
                <a:lnTo>
                  <a:pt x="5674283" y="7759"/>
                </a:lnTo>
                <a:lnTo>
                  <a:pt x="5678741" y="8610"/>
                </a:lnTo>
                <a:lnTo>
                  <a:pt x="5689028" y="10845"/>
                </a:lnTo>
                <a:lnTo>
                  <a:pt x="5699213" y="13334"/>
                </a:lnTo>
                <a:lnTo>
                  <a:pt x="5702477" y="14224"/>
                </a:lnTo>
                <a:lnTo>
                  <a:pt x="5700879" y="20129"/>
                </a:lnTo>
                <a:close/>
              </a:path>
              <a:path w="6016625" h="2520315">
                <a:moveTo>
                  <a:pt x="5699988" y="23418"/>
                </a:moveTo>
                <a:lnTo>
                  <a:pt x="5696724" y="22529"/>
                </a:lnTo>
                <a:lnTo>
                  <a:pt x="5686788" y="20109"/>
                </a:lnTo>
                <a:lnTo>
                  <a:pt x="5700879" y="20129"/>
                </a:lnTo>
                <a:lnTo>
                  <a:pt x="5699988" y="23418"/>
                </a:lnTo>
                <a:close/>
              </a:path>
              <a:path w="6016625" h="2520315">
                <a:moveTo>
                  <a:pt x="5737172" y="31280"/>
                </a:moveTo>
                <a:lnTo>
                  <a:pt x="5726137" y="31280"/>
                </a:lnTo>
                <a:lnTo>
                  <a:pt x="5716358" y="28105"/>
                </a:lnTo>
                <a:lnTo>
                  <a:pt x="5709056" y="25933"/>
                </a:lnTo>
                <a:lnTo>
                  <a:pt x="5711774" y="16802"/>
                </a:lnTo>
                <a:lnTo>
                  <a:pt x="5719305" y="19050"/>
                </a:lnTo>
                <a:lnTo>
                  <a:pt x="5729185" y="22263"/>
                </a:lnTo>
                <a:lnTo>
                  <a:pt x="5739257" y="25806"/>
                </a:lnTo>
                <a:lnTo>
                  <a:pt x="5737172" y="31280"/>
                </a:lnTo>
                <a:close/>
              </a:path>
              <a:path w="6016625" h="2520315">
                <a:moveTo>
                  <a:pt x="5735866" y="34709"/>
                </a:moveTo>
                <a:lnTo>
                  <a:pt x="5726059" y="31254"/>
                </a:lnTo>
                <a:lnTo>
                  <a:pt x="5737172" y="31280"/>
                </a:lnTo>
                <a:lnTo>
                  <a:pt x="5735866" y="34709"/>
                </a:lnTo>
                <a:close/>
              </a:path>
              <a:path w="6016625" h="2520315">
                <a:moveTo>
                  <a:pt x="5769384" y="38239"/>
                </a:moveTo>
                <a:lnTo>
                  <a:pt x="5745137" y="38239"/>
                </a:lnTo>
                <a:lnTo>
                  <a:pt x="5744768" y="38100"/>
                </a:lnTo>
                <a:lnTo>
                  <a:pt x="5748159" y="29197"/>
                </a:lnTo>
                <a:lnTo>
                  <a:pt x="5758192" y="33286"/>
                </a:lnTo>
                <a:lnTo>
                  <a:pt x="5767616" y="37414"/>
                </a:lnTo>
                <a:lnTo>
                  <a:pt x="5769384" y="38239"/>
                </a:lnTo>
                <a:close/>
              </a:path>
              <a:path w="6016625" h="2520315">
                <a:moveTo>
                  <a:pt x="5770651" y="49339"/>
                </a:moveTo>
                <a:lnTo>
                  <a:pt x="5763590" y="46037"/>
                </a:lnTo>
                <a:lnTo>
                  <a:pt x="5754370" y="42011"/>
                </a:lnTo>
                <a:lnTo>
                  <a:pt x="5745035" y="38201"/>
                </a:lnTo>
                <a:lnTo>
                  <a:pt x="5769384" y="38239"/>
                </a:lnTo>
                <a:lnTo>
                  <a:pt x="5774690" y="40716"/>
                </a:lnTo>
                <a:lnTo>
                  <a:pt x="5770651" y="49339"/>
                </a:lnTo>
                <a:close/>
              </a:path>
              <a:path w="6016625" h="2520315">
                <a:moveTo>
                  <a:pt x="5803861" y="67017"/>
                </a:moveTo>
                <a:lnTo>
                  <a:pt x="5799264" y="64300"/>
                </a:lnTo>
                <a:lnTo>
                  <a:pt x="5790539" y="59423"/>
                </a:lnTo>
                <a:lnTo>
                  <a:pt x="5781675" y="54749"/>
                </a:lnTo>
                <a:lnTo>
                  <a:pt x="5779109" y="53479"/>
                </a:lnTo>
                <a:lnTo>
                  <a:pt x="5783338" y="44945"/>
                </a:lnTo>
                <a:lnTo>
                  <a:pt x="5786120" y="46329"/>
                </a:lnTo>
                <a:lnTo>
                  <a:pt x="5795187" y="51117"/>
                </a:lnTo>
                <a:lnTo>
                  <a:pt x="5804115" y="56108"/>
                </a:lnTo>
                <a:lnTo>
                  <a:pt x="5808713" y="58826"/>
                </a:lnTo>
                <a:lnTo>
                  <a:pt x="5803861" y="67017"/>
                </a:lnTo>
                <a:close/>
              </a:path>
              <a:path w="6016625" h="2520315">
                <a:moveTo>
                  <a:pt x="5833554" y="74726"/>
                </a:moveTo>
                <a:lnTo>
                  <a:pt x="5816422" y="74726"/>
                </a:lnTo>
                <a:lnTo>
                  <a:pt x="5811901" y="71907"/>
                </a:lnTo>
                <a:lnTo>
                  <a:pt x="5816942" y="63830"/>
                </a:lnTo>
                <a:lnTo>
                  <a:pt x="5821565" y="66713"/>
                </a:lnTo>
                <a:lnTo>
                  <a:pt x="5830074" y="72313"/>
                </a:lnTo>
                <a:lnTo>
                  <a:pt x="5833554" y="74726"/>
                </a:lnTo>
                <a:close/>
              </a:path>
              <a:path w="6016625" h="2520315">
                <a:moveTo>
                  <a:pt x="5836620" y="85877"/>
                </a:moveTo>
                <a:lnTo>
                  <a:pt x="5832919" y="85877"/>
                </a:lnTo>
                <a:lnTo>
                  <a:pt x="5824651" y="80149"/>
                </a:lnTo>
                <a:lnTo>
                  <a:pt x="5816324" y="74665"/>
                </a:lnTo>
                <a:lnTo>
                  <a:pt x="5833554" y="74726"/>
                </a:lnTo>
                <a:lnTo>
                  <a:pt x="5838444" y="78117"/>
                </a:lnTo>
                <a:lnTo>
                  <a:pt x="5840945" y="79946"/>
                </a:lnTo>
                <a:lnTo>
                  <a:pt x="5836620" y="85877"/>
                </a:lnTo>
                <a:close/>
              </a:path>
              <a:path w="6016625" h="2520315">
                <a:moveTo>
                  <a:pt x="5835332" y="87642"/>
                </a:moveTo>
                <a:lnTo>
                  <a:pt x="5832880" y="85850"/>
                </a:lnTo>
                <a:lnTo>
                  <a:pt x="5836620" y="85877"/>
                </a:lnTo>
                <a:lnTo>
                  <a:pt x="5835332" y="87642"/>
                </a:lnTo>
                <a:close/>
              </a:path>
              <a:path w="6016625" h="2520315">
                <a:moveTo>
                  <a:pt x="5863955" y="97790"/>
                </a:moveTo>
                <a:lnTo>
                  <a:pt x="5848845" y="97790"/>
                </a:lnTo>
                <a:lnTo>
                  <a:pt x="5842901" y="93230"/>
                </a:lnTo>
                <a:lnTo>
                  <a:pt x="5848705" y="85674"/>
                </a:lnTo>
                <a:lnTo>
                  <a:pt x="5854738" y="90309"/>
                </a:lnTo>
                <a:lnTo>
                  <a:pt x="5862650" y="96685"/>
                </a:lnTo>
                <a:lnTo>
                  <a:pt x="5863955" y="97790"/>
                </a:lnTo>
                <a:close/>
              </a:path>
              <a:path w="6016625" h="2520315">
                <a:moveTo>
                  <a:pt x="5871033" y="104025"/>
                </a:moveTo>
                <a:lnTo>
                  <a:pt x="5856592" y="104025"/>
                </a:lnTo>
                <a:lnTo>
                  <a:pt x="5848756" y="97726"/>
                </a:lnTo>
                <a:lnTo>
                  <a:pt x="5863955" y="97790"/>
                </a:lnTo>
                <a:lnTo>
                  <a:pt x="5870409" y="103250"/>
                </a:lnTo>
                <a:lnTo>
                  <a:pt x="5871146" y="103898"/>
                </a:lnTo>
                <a:close/>
              </a:path>
              <a:path w="6016625" h="2520315">
                <a:moveTo>
                  <a:pt x="5865340" y="110439"/>
                </a:moveTo>
                <a:lnTo>
                  <a:pt x="5864174" y="110439"/>
                </a:lnTo>
                <a:lnTo>
                  <a:pt x="5856503" y="103962"/>
                </a:lnTo>
                <a:lnTo>
                  <a:pt x="5871033" y="104025"/>
                </a:lnTo>
                <a:lnTo>
                  <a:pt x="5865340" y="110439"/>
                </a:lnTo>
                <a:close/>
              </a:path>
              <a:path w="6016625" h="2520315">
                <a:moveTo>
                  <a:pt x="5864821" y="111023"/>
                </a:moveTo>
                <a:lnTo>
                  <a:pt x="5864085" y="110375"/>
                </a:lnTo>
                <a:lnTo>
                  <a:pt x="5865340" y="110439"/>
                </a:lnTo>
                <a:lnTo>
                  <a:pt x="5864821" y="111023"/>
                </a:lnTo>
                <a:close/>
              </a:path>
              <a:path w="6016625" h="2520315">
                <a:moveTo>
                  <a:pt x="5892490" y="123799"/>
                </a:moveTo>
                <a:lnTo>
                  <a:pt x="5878868" y="123799"/>
                </a:lnTo>
                <a:lnTo>
                  <a:pt x="5871857" y="117271"/>
                </a:lnTo>
                <a:lnTo>
                  <a:pt x="5878347" y="110299"/>
                </a:lnTo>
                <a:lnTo>
                  <a:pt x="5885433" y="116903"/>
                </a:lnTo>
                <a:lnTo>
                  <a:pt x="5892490" y="123799"/>
                </a:lnTo>
                <a:close/>
              </a:path>
              <a:path w="6016625" h="2520315">
                <a:moveTo>
                  <a:pt x="5898634" y="130733"/>
                </a:moveTo>
                <a:lnTo>
                  <a:pt x="5885967" y="130733"/>
                </a:lnTo>
                <a:lnTo>
                  <a:pt x="5878779" y="123723"/>
                </a:lnTo>
                <a:lnTo>
                  <a:pt x="5892490" y="123799"/>
                </a:lnTo>
                <a:lnTo>
                  <a:pt x="5898959" y="130416"/>
                </a:lnTo>
                <a:lnTo>
                  <a:pt x="5898634" y="130733"/>
                </a:lnTo>
                <a:close/>
              </a:path>
              <a:path w="6016625" h="2520315">
                <a:moveTo>
                  <a:pt x="5892152" y="137071"/>
                </a:moveTo>
                <a:lnTo>
                  <a:pt x="5885929" y="130696"/>
                </a:lnTo>
                <a:lnTo>
                  <a:pt x="5898634" y="130733"/>
                </a:lnTo>
                <a:lnTo>
                  <a:pt x="5892152" y="137071"/>
                </a:lnTo>
                <a:close/>
              </a:path>
              <a:path w="6016625" h="2520315">
                <a:moveTo>
                  <a:pt x="5916917" y="165404"/>
                </a:moveTo>
                <a:lnTo>
                  <a:pt x="5912599" y="160032"/>
                </a:lnTo>
                <a:lnTo>
                  <a:pt x="5906185" y="152450"/>
                </a:lnTo>
                <a:lnTo>
                  <a:pt x="5899594" y="145021"/>
                </a:lnTo>
                <a:lnTo>
                  <a:pt x="5898578" y="143941"/>
                </a:lnTo>
                <a:lnTo>
                  <a:pt x="5905550" y="137452"/>
                </a:lnTo>
                <a:lnTo>
                  <a:pt x="5906706" y="138696"/>
                </a:lnTo>
                <a:lnTo>
                  <a:pt x="5913450" y="146303"/>
                </a:lnTo>
                <a:lnTo>
                  <a:pt x="5920016" y="154063"/>
                </a:lnTo>
                <a:lnTo>
                  <a:pt x="5924334" y="159423"/>
                </a:lnTo>
                <a:lnTo>
                  <a:pt x="5916917" y="165404"/>
                </a:lnTo>
                <a:close/>
              </a:path>
              <a:path w="6016625" h="2520315">
                <a:moveTo>
                  <a:pt x="5942401" y="183794"/>
                </a:moveTo>
                <a:lnTo>
                  <a:pt x="5930811" y="183794"/>
                </a:lnTo>
                <a:lnTo>
                  <a:pt x="5924880" y="175666"/>
                </a:lnTo>
                <a:lnTo>
                  <a:pt x="5922695" y="172821"/>
                </a:lnTo>
                <a:lnTo>
                  <a:pt x="5930252" y="167030"/>
                </a:lnTo>
                <a:lnTo>
                  <a:pt x="5932576" y="170052"/>
                </a:lnTo>
                <a:lnTo>
                  <a:pt x="5938570" y="178269"/>
                </a:lnTo>
                <a:lnTo>
                  <a:pt x="5942401" y="183794"/>
                </a:lnTo>
                <a:close/>
              </a:path>
              <a:path w="6016625" h="2520315">
                <a:moveTo>
                  <a:pt x="5944913" y="191973"/>
                </a:moveTo>
                <a:lnTo>
                  <a:pt x="5936475" y="191973"/>
                </a:lnTo>
                <a:lnTo>
                  <a:pt x="5930773" y="183742"/>
                </a:lnTo>
                <a:lnTo>
                  <a:pt x="5942401" y="183794"/>
                </a:lnTo>
                <a:lnTo>
                  <a:pt x="5944374" y="186639"/>
                </a:lnTo>
                <a:lnTo>
                  <a:pt x="5946978" y="190614"/>
                </a:lnTo>
                <a:lnTo>
                  <a:pt x="5944913" y="191973"/>
                </a:lnTo>
                <a:close/>
              </a:path>
              <a:path w="6016625" h="2520315">
                <a:moveTo>
                  <a:pt x="5939028" y="195846"/>
                </a:moveTo>
                <a:lnTo>
                  <a:pt x="5936411" y="191884"/>
                </a:lnTo>
                <a:lnTo>
                  <a:pt x="5944913" y="191973"/>
                </a:lnTo>
                <a:lnTo>
                  <a:pt x="5939028" y="195846"/>
                </a:lnTo>
                <a:close/>
              </a:path>
              <a:path w="6016625" h="2520315">
                <a:moveTo>
                  <a:pt x="5963235" y="217360"/>
                </a:moveTo>
                <a:lnTo>
                  <a:pt x="5952324" y="217360"/>
                </a:lnTo>
                <a:lnTo>
                  <a:pt x="5947181" y="208660"/>
                </a:lnTo>
                <a:lnTo>
                  <a:pt x="5944120" y="203758"/>
                </a:lnTo>
                <a:lnTo>
                  <a:pt x="5952197" y="198716"/>
                </a:lnTo>
                <a:lnTo>
                  <a:pt x="5955372" y="203822"/>
                </a:lnTo>
                <a:lnTo>
                  <a:pt x="5960579" y="212610"/>
                </a:lnTo>
                <a:lnTo>
                  <a:pt x="5963235" y="217360"/>
                </a:lnTo>
                <a:close/>
              </a:path>
              <a:path w="6016625" h="2520315">
                <a:moveTo>
                  <a:pt x="5962239" y="226085"/>
                </a:moveTo>
                <a:lnTo>
                  <a:pt x="5957201" y="226085"/>
                </a:lnTo>
                <a:lnTo>
                  <a:pt x="5952261" y="217258"/>
                </a:lnTo>
                <a:lnTo>
                  <a:pt x="5963235" y="217360"/>
                </a:lnTo>
                <a:lnTo>
                  <a:pt x="5965571" y="221538"/>
                </a:lnTo>
                <a:lnTo>
                  <a:pt x="5966713" y="223723"/>
                </a:lnTo>
                <a:lnTo>
                  <a:pt x="5962239" y="226085"/>
                </a:lnTo>
                <a:close/>
              </a:path>
              <a:path w="6016625" h="2520315">
                <a:moveTo>
                  <a:pt x="5958293" y="228168"/>
                </a:moveTo>
                <a:lnTo>
                  <a:pt x="5957138" y="225983"/>
                </a:lnTo>
                <a:lnTo>
                  <a:pt x="5962239" y="226085"/>
                </a:lnTo>
                <a:lnTo>
                  <a:pt x="5958293" y="228168"/>
                </a:lnTo>
                <a:close/>
              </a:path>
              <a:path w="6016625" h="2520315">
                <a:moveTo>
                  <a:pt x="5976840" y="243928"/>
                </a:moveTo>
                <a:lnTo>
                  <a:pt x="5966333" y="243928"/>
                </a:lnTo>
                <a:lnTo>
                  <a:pt x="5962637" y="236512"/>
                </a:lnTo>
                <a:lnTo>
                  <a:pt x="5971171" y="232270"/>
                </a:lnTo>
                <a:lnTo>
                  <a:pt x="5974905" y="239788"/>
                </a:lnTo>
                <a:lnTo>
                  <a:pt x="5976840" y="243928"/>
                </a:lnTo>
                <a:close/>
              </a:path>
              <a:path w="6016625" h="2520315">
                <a:moveTo>
                  <a:pt x="5974587" y="262204"/>
                </a:moveTo>
                <a:lnTo>
                  <a:pt x="5970536" y="252920"/>
                </a:lnTo>
                <a:lnTo>
                  <a:pt x="5966282" y="243827"/>
                </a:lnTo>
                <a:lnTo>
                  <a:pt x="5976840" y="243928"/>
                </a:lnTo>
                <a:lnTo>
                  <a:pt x="5979261" y="249110"/>
                </a:lnTo>
                <a:lnTo>
                  <a:pt x="5983312" y="258381"/>
                </a:lnTo>
                <a:lnTo>
                  <a:pt x="5974587" y="262204"/>
                </a:lnTo>
                <a:close/>
              </a:path>
              <a:path w="6016625" h="2520315">
                <a:moveTo>
                  <a:pt x="5970574" y="253034"/>
                </a:moveTo>
                <a:close/>
              </a:path>
              <a:path w="6016625" h="2520315">
                <a:moveTo>
                  <a:pt x="5992109" y="281038"/>
                </a:moveTo>
                <a:lnTo>
                  <a:pt x="5982017" y="281038"/>
                </a:lnTo>
                <a:lnTo>
                  <a:pt x="5978385" y="271487"/>
                </a:lnTo>
                <a:lnTo>
                  <a:pt x="5978144" y="270916"/>
                </a:lnTo>
                <a:lnTo>
                  <a:pt x="5986970" y="267309"/>
                </a:lnTo>
                <a:lnTo>
                  <a:pt x="5987287" y="268097"/>
                </a:lnTo>
                <a:lnTo>
                  <a:pt x="5990958" y="277761"/>
                </a:lnTo>
                <a:lnTo>
                  <a:pt x="5992109" y="281038"/>
                </a:lnTo>
                <a:close/>
              </a:path>
              <a:path w="6016625" h="2520315">
                <a:moveTo>
                  <a:pt x="5995390" y="290601"/>
                </a:moveTo>
                <a:lnTo>
                  <a:pt x="5985383" y="290601"/>
                </a:lnTo>
                <a:lnTo>
                  <a:pt x="5981986" y="280955"/>
                </a:lnTo>
                <a:lnTo>
                  <a:pt x="5992109" y="281038"/>
                </a:lnTo>
                <a:lnTo>
                  <a:pt x="5994400" y="287553"/>
                </a:lnTo>
                <a:lnTo>
                  <a:pt x="5995390" y="290601"/>
                </a:lnTo>
                <a:close/>
              </a:path>
              <a:path w="6016625" h="2520315">
                <a:moveTo>
                  <a:pt x="5987618" y="297497"/>
                </a:moveTo>
                <a:lnTo>
                  <a:pt x="5985369" y="290564"/>
                </a:lnTo>
                <a:lnTo>
                  <a:pt x="5995390" y="290601"/>
                </a:lnTo>
                <a:lnTo>
                  <a:pt x="5996673" y="294551"/>
                </a:lnTo>
                <a:lnTo>
                  <a:pt x="5987618" y="297497"/>
                </a:lnTo>
                <a:close/>
              </a:path>
              <a:path w="6016625" h="2520315">
                <a:moveTo>
                  <a:pt x="6001288" y="310032"/>
                </a:moveTo>
                <a:lnTo>
                  <a:pt x="5991428" y="310032"/>
                </a:lnTo>
                <a:lnTo>
                  <a:pt x="5990374" y="306489"/>
                </a:lnTo>
                <a:lnTo>
                  <a:pt x="5999492" y="303771"/>
                </a:lnTo>
                <a:lnTo>
                  <a:pt x="6000584" y="307428"/>
                </a:lnTo>
                <a:lnTo>
                  <a:pt x="6001288" y="310032"/>
                </a:lnTo>
                <a:close/>
              </a:path>
              <a:path w="6016625" h="2520315">
                <a:moveTo>
                  <a:pt x="6003895" y="319900"/>
                </a:moveTo>
                <a:lnTo>
                  <a:pt x="5994095" y="319900"/>
                </a:lnTo>
                <a:lnTo>
                  <a:pt x="5991390" y="309918"/>
                </a:lnTo>
                <a:lnTo>
                  <a:pt x="6001288" y="310032"/>
                </a:lnTo>
                <a:lnTo>
                  <a:pt x="6003315" y="317525"/>
                </a:lnTo>
                <a:lnTo>
                  <a:pt x="6003895" y="319900"/>
                </a:lnTo>
                <a:close/>
              </a:path>
              <a:path w="6016625" h="2520315">
                <a:moveTo>
                  <a:pt x="6006265" y="329857"/>
                </a:moveTo>
                <a:lnTo>
                  <a:pt x="5996520" y="329857"/>
                </a:lnTo>
                <a:lnTo>
                  <a:pt x="5994057" y="319785"/>
                </a:lnTo>
                <a:lnTo>
                  <a:pt x="6003895" y="319900"/>
                </a:lnTo>
                <a:lnTo>
                  <a:pt x="6005804" y="327710"/>
                </a:lnTo>
                <a:lnTo>
                  <a:pt x="6006265" y="329857"/>
                </a:lnTo>
                <a:close/>
              </a:path>
              <a:path w="6016625" h="2520315">
                <a:moveTo>
                  <a:pt x="5997384" y="333819"/>
                </a:moveTo>
                <a:lnTo>
                  <a:pt x="5996516" y="329839"/>
                </a:lnTo>
                <a:lnTo>
                  <a:pt x="6006265" y="329857"/>
                </a:lnTo>
                <a:lnTo>
                  <a:pt x="6006680" y="331787"/>
                </a:lnTo>
                <a:lnTo>
                  <a:pt x="5997384" y="333819"/>
                </a:lnTo>
                <a:close/>
              </a:path>
              <a:path w="6016625" h="2520315">
                <a:moveTo>
                  <a:pt x="6010297" y="350050"/>
                </a:moveTo>
                <a:lnTo>
                  <a:pt x="6000648" y="350050"/>
                </a:lnTo>
                <a:lnTo>
                  <a:pt x="5999302" y="343026"/>
                </a:lnTo>
                <a:lnTo>
                  <a:pt x="6008662" y="341223"/>
                </a:lnTo>
                <a:lnTo>
                  <a:pt x="6010021" y="348386"/>
                </a:lnTo>
                <a:lnTo>
                  <a:pt x="6010297" y="350050"/>
                </a:lnTo>
                <a:close/>
              </a:path>
              <a:path w="6016625" h="2520315">
                <a:moveTo>
                  <a:pt x="6006148" y="370598"/>
                </a:moveTo>
                <a:lnTo>
                  <a:pt x="6003785" y="370598"/>
                </a:lnTo>
                <a:lnTo>
                  <a:pt x="6002324" y="360159"/>
                </a:lnTo>
                <a:lnTo>
                  <a:pt x="6000623" y="349935"/>
                </a:lnTo>
                <a:lnTo>
                  <a:pt x="6010297" y="350050"/>
                </a:lnTo>
                <a:lnTo>
                  <a:pt x="6011760" y="358851"/>
                </a:lnTo>
                <a:lnTo>
                  <a:pt x="6013234" y="369392"/>
                </a:lnTo>
                <a:lnTo>
                  <a:pt x="6013272" y="369785"/>
                </a:lnTo>
                <a:lnTo>
                  <a:pt x="6006148" y="370598"/>
                </a:lnTo>
                <a:close/>
              </a:path>
              <a:path w="6016625" h="2520315">
                <a:moveTo>
                  <a:pt x="6003810" y="370865"/>
                </a:moveTo>
                <a:lnTo>
                  <a:pt x="6003783" y="370589"/>
                </a:lnTo>
                <a:lnTo>
                  <a:pt x="6006148" y="370598"/>
                </a:lnTo>
                <a:lnTo>
                  <a:pt x="6003810" y="370865"/>
                </a:lnTo>
                <a:close/>
              </a:path>
              <a:path w="6016625" h="2520315">
                <a:moveTo>
                  <a:pt x="6014520" y="380987"/>
                </a:moveTo>
                <a:lnTo>
                  <a:pt x="6004966" y="380987"/>
                </a:lnTo>
                <a:lnTo>
                  <a:pt x="6004890" y="380326"/>
                </a:lnTo>
                <a:lnTo>
                  <a:pt x="6014364" y="379247"/>
                </a:lnTo>
                <a:lnTo>
                  <a:pt x="6014520" y="380987"/>
                </a:lnTo>
                <a:close/>
              </a:path>
              <a:path w="6016625" h="2520315">
                <a:moveTo>
                  <a:pt x="6016097" y="402005"/>
                </a:moveTo>
                <a:lnTo>
                  <a:pt x="6006566" y="402005"/>
                </a:lnTo>
                <a:lnTo>
                  <a:pt x="6005893" y="391337"/>
                </a:lnTo>
                <a:lnTo>
                  <a:pt x="6004955" y="380891"/>
                </a:lnTo>
                <a:lnTo>
                  <a:pt x="6014520" y="380987"/>
                </a:lnTo>
                <a:lnTo>
                  <a:pt x="6015393" y="390740"/>
                </a:lnTo>
                <a:lnTo>
                  <a:pt x="6016097" y="402005"/>
                </a:lnTo>
                <a:close/>
              </a:path>
              <a:path w="6016625" h="2520315">
                <a:moveTo>
                  <a:pt x="6005893" y="391464"/>
                </a:moveTo>
                <a:close/>
              </a:path>
              <a:path w="6016625" h="2520315">
                <a:moveTo>
                  <a:pt x="6006807" y="408470"/>
                </a:moveTo>
                <a:lnTo>
                  <a:pt x="6006553" y="401878"/>
                </a:lnTo>
                <a:lnTo>
                  <a:pt x="6016097" y="402005"/>
                </a:lnTo>
                <a:lnTo>
                  <a:pt x="6016332" y="408114"/>
                </a:lnTo>
                <a:lnTo>
                  <a:pt x="6006807" y="408470"/>
                </a:lnTo>
                <a:close/>
              </a:path>
              <a:path w="6016625" h="2520315">
                <a:moveTo>
                  <a:pt x="6016625" y="446392"/>
                </a:moveTo>
                <a:lnTo>
                  <a:pt x="6007100" y="446392"/>
                </a:lnTo>
                <a:lnTo>
                  <a:pt x="6007100" y="423240"/>
                </a:lnTo>
                <a:lnTo>
                  <a:pt x="6007036" y="417880"/>
                </a:lnTo>
                <a:lnTo>
                  <a:pt x="6016561" y="417753"/>
                </a:lnTo>
                <a:lnTo>
                  <a:pt x="6016625" y="446392"/>
                </a:lnTo>
                <a:close/>
              </a:path>
              <a:path w="6016625" h="2520315">
                <a:moveTo>
                  <a:pt x="6007100" y="423291"/>
                </a:moveTo>
                <a:close/>
              </a:path>
              <a:path w="6016625" h="2520315">
                <a:moveTo>
                  <a:pt x="6016625" y="484492"/>
                </a:moveTo>
                <a:lnTo>
                  <a:pt x="6007100" y="484492"/>
                </a:lnTo>
                <a:lnTo>
                  <a:pt x="6007100" y="455917"/>
                </a:lnTo>
                <a:lnTo>
                  <a:pt x="6016625" y="455917"/>
                </a:lnTo>
                <a:lnTo>
                  <a:pt x="6016625" y="484492"/>
                </a:lnTo>
                <a:close/>
              </a:path>
              <a:path w="6016625" h="2520315">
                <a:moveTo>
                  <a:pt x="6016625" y="522592"/>
                </a:moveTo>
                <a:lnTo>
                  <a:pt x="6007100" y="522592"/>
                </a:lnTo>
                <a:lnTo>
                  <a:pt x="6007100" y="494017"/>
                </a:lnTo>
                <a:lnTo>
                  <a:pt x="6016625" y="494017"/>
                </a:lnTo>
                <a:lnTo>
                  <a:pt x="6016625" y="522592"/>
                </a:lnTo>
                <a:close/>
              </a:path>
              <a:path w="6016625" h="2520315">
                <a:moveTo>
                  <a:pt x="6016625" y="560692"/>
                </a:moveTo>
                <a:lnTo>
                  <a:pt x="6007100" y="560692"/>
                </a:lnTo>
                <a:lnTo>
                  <a:pt x="6007100" y="532117"/>
                </a:lnTo>
                <a:lnTo>
                  <a:pt x="6016625" y="532117"/>
                </a:lnTo>
                <a:lnTo>
                  <a:pt x="6016625" y="560692"/>
                </a:lnTo>
                <a:close/>
              </a:path>
              <a:path w="6016625" h="2520315">
                <a:moveTo>
                  <a:pt x="6016625" y="598792"/>
                </a:moveTo>
                <a:lnTo>
                  <a:pt x="6007100" y="598792"/>
                </a:lnTo>
                <a:lnTo>
                  <a:pt x="6007100" y="570217"/>
                </a:lnTo>
                <a:lnTo>
                  <a:pt x="6016625" y="570217"/>
                </a:lnTo>
                <a:lnTo>
                  <a:pt x="6016625" y="598792"/>
                </a:lnTo>
                <a:close/>
              </a:path>
              <a:path w="6016625" h="2520315">
                <a:moveTo>
                  <a:pt x="6016625" y="636892"/>
                </a:moveTo>
                <a:lnTo>
                  <a:pt x="6007100" y="636892"/>
                </a:lnTo>
                <a:lnTo>
                  <a:pt x="6007100" y="608317"/>
                </a:lnTo>
                <a:lnTo>
                  <a:pt x="6016625" y="608317"/>
                </a:lnTo>
                <a:lnTo>
                  <a:pt x="6016625" y="636892"/>
                </a:lnTo>
                <a:close/>
              </a:path>
              <a:path w="6016625" h="2520315">
                <a:moveTo>
                  <a:pt x="6016625" y="674992"/>
                </a:moveTo>
                <a:lnTo>
                  <a:pt x="6007100" y="674992"/>
                </a:lnTo>
                <a:lnTo>
                  <a:pt x="6007100" y="646417"/>
                </a:lnTo>
                <a:lnTo>
                  <a:pt x="6016625" y="646417"/>
                </a:lnTo>
                <a:lnTo>
                  <a:pt x="6016625" y="674992"/>
                </a:lnTo>
                <a:close/>
              </a:path>
              <a:path w="6016625" h="2520315">
                <a:moveTo>
                  <a:pt x="6016625" y="713092"/>
                </a:moveTo>
                <a:lnTo>
                  <a:pt x="6007100" y="713092"/>
                </a:lnTo>
                <a:lnTo>
                  <a:pt x="6007100" y="684517"/>
                </a:lnTo>
                <a:lnTo>
                  <a:pt x="6016625" y="684517"/>
                </a:lnTo>
                <a:lnTo>
                  <a:pt x="6016625" y="713092"/>
                </a:lnTo>
                <a:close/>
              </a:path>
              <a:path w="6016625" h="2520315">
                <a:moveTo>
                  <a:pt x="6016625" y="751192"/>
                </a:moveTo>
                <a:lnTo>
                  <a:pt x="6007100" y="751192"/>
                </a:lnTo>
                <a:lnTo>
                  <a:pt x="6007100" y="722617"/>
                </a:lnTo>
                <a:lnTo>
                  <a:pt x="6016625" y="722617"/>
                </a:lnTo>
                <a:lnTo>
                  <a:pt x="6016625" y="751192"/>
                </a:lnTo>
                <a:close/>
              </a:path>
              <a:path w="6016625" h="2520315">
                <a:moveTo>
                  <a:pt x="6016625" y="789292"/>
                </a:moveTo>
                <a:lnTo>
                  <a:pt x="6007100" y="789292"/>
                </a:lnTo>
                <a:lnTo>
                  <a:pt x="6007100" y="760717"/>
                </a:lnTo>
                <a:lnTo>
                  <a:pt x="6016625" y="760717"/>
                </a:lnTo>
                <a:lnTo>
                  <a:pt x="6016625" y="789292"/>
                </a:lnTo>
                <a:close/>
              </a:path>
              <a:path w="6016625" h="2520315">
                <a:moveTo>
                  <a:pt x="6016625" y="827392"/>
                </a:moveTo>
                <a:lnTo>
                  <a:pt x="6007100" y="827392"/>
                </a:lnTo>
                <a:lnTo>
                  <a:pt x="6007100" y="798817"/>
                </a:lnTo>
                <a:lnTo>
                  <a:pt x="6016625" y="798817"/>
                </a:lnTo>
                <a:lnTo>
                  <a:pt x="6016625" y="827392"/>
                </a:lnTo>
                <a:close/>
              </a:path>
              <a:path w="6016625" h="2520315">
                <a:moveTo>
                  <a:pt x="6016625" y="865492"/>
                </a:moveTo>
                <a:lnTo>
                  <a:pt x="6007100" y="865492"/>
                </a:lnTo>
                <a:lnTo>
                  <a:pt x="6007100" y="836917"/>
                </a:lnTo>
                <a:lnTo>
                  <a:pt x="6016625" y="836917"/>
                </a:lnTo>
                <a:lnTo>
                  <a:pt x="6016625" y="865492"/>
                </a:lnTo>
                <a:close/>
              </a:path>
              <a:path w="6016625" h="2520315">
                <a:moveTo>
                  <a:pt x="6016625" y="903592"/>
                </a:moveTo>
                <a:lnTo>
                  <a:pt x="6007100" y="903592"/>
                </a:lnTo>
                <a:lnTo>
                  <a:pt x="6007100" y="875017"/>
                </a:lnTo>
                <a:lnTo>
                  <a:pt x="6016625" y="875017"/>
                </a:lnTo>
                <a:lnTo>
                  <a:pt x="6016625" y="903592"/>
                </a:lnTo>
                <a:close/>
              </a:path>
              <a:path w="6016625" h="2520315">
                <a:moveTo>
                  <a:pt x="6016625" y="941692"/>
                </a:moveTo>
                <a:lnTo>
                  <a:pt x="6007100" y="941692"/>
                </a:lnTo>
                <a:lnTo>
                  <a:pt x="6007100" y="913117"/>
                </a:lnTo>
                <a:lnTo>
                  <a:pt x="6016625" y="913117"/>
                </a:lnTo>
                <a:lnTo>
                  <a:pt x="6016625" y="941692"/>
                </a:lnTo>
                <a:close/>
              </a:path>
              <a:path w="6016625" h="2520315">
                <a:moveTo>
                  <a:pt x="6016625" y="979792"/>
                </a:moveTo>
                <a:lnTo>
                  <a:pt x="6007100" y="979792"/>
                </a:lnTo>
                <a:lnTo>
                  <a:pt x="6007100" y="951217"/>
                </a:lnTo>
                <a:lnTo>
                  <a:pt x="6016625" y="951217"/>
                </a:lnTo>
                <a:lnTo>
                  <a:pt x="6016625" y="979792"/>
                </a:lnTo>
                <a:close/>
              </a:path>
              <a:path w="6016625" h="2520315">
                <a:moveTo>
                  <a:pt x="6016625" y="1017892"/>
                </a:moveTo>
                <a:lnTo>
                  <a:pt x="6007100" y="1017892"/>
                </a:lnTo>
                <a:lnTo>
                  <a:pt x="6007100" y="989317"/>
                </a:lnTo>
                <a:lnTo>
                  <a:pt x="6016625" y="989317"/>
                </a:lnTo>
                <a:lnTo>
                  <a:pt x="6016625" y="1017892"/>
                </a:lnTo>
                <a:close/>
              </a:path>
              <a:path w="6016625" h="2520315">
                <a:moveTo>
                  <a:pt x="6016625" y="1055992"/>
                </a:moveTo>
                <a:lnTo>
                  <a:pt x="6007100" y="1055992"/>
                </a:lnTo>
                <a:lnTo>
                  <a:pt x="6007100" y="1027417"/>
                </a:lnTo>
                <a:lnTo>
                  <a:pt x="6016625" y="1027417"/>
                </a:lnTo>
                <a:lnTo>
                  <a:pt x="6016625" y="1055992"/>
                </a:lnTo>
                <a:close/>
              </a:path>
              <a:path w="6016625" h="2520315">
                <a:moveTo>
                  <a:pt x="6016625" y="1094092"/>
                </a:moveTo>
                <a:lnTo>
                  <a:pt x="6007100" y="1094092"/>
                </a:lnTo>
                <a:lnTo>
                  <a:pt x="6007100" y="1065517"/>
                </a:lnTo>
                <a:lnTo>
                  <a:pt x="6016625" y="1065517"/>
                </a:lnTo>
                <a:lnTo>
                  <a:pt x="6016625" y="1094092"/>
                </a:lnTo>
                <a:close/>
              </a:path>
              <a:path w="6016625" h="2520315">
                <a:moveTo>
                  <a:pt x="6016625" y="1132192"/>
                </a:moveTo>
                <a:lnTo>
                  <a:pt x="6007100" y="1132192"/>
                </a:lnTo>
                <a:lnTo>
                  <a:pt x="6007100" y="1103617"/>
                </a:lnTo>
                <a:lnTo>
                  <a:pt x="6016625" y="1103617"/>
                </a:lnTo>
                <a:lnTo>
                  <a:pt x="6016625" y="1132192"/>
                </a:lnTo>
                <a:close/>
              </a:path>
              <a:path w="6016625" h="2520315">
                <a:moveTo>
                  <a:pt x="6016625" y="1170292"/>
                </a:moveTo>
                <a:lnTo>
                  <a:pt x="6007100" y="1170292"/>
                </a:lnTo>
                <a:lnTo>
                  <a:pt x="6007100" y="1141717"/>
                </a:lnTo>
                <a:lnTo>
                  <a:pt x="6016625" y="1141717"/>
                </a:lnTo>
                <a:lnTo>
                  <a:pt x="6016625" y="1170292"/>
                </a:lnTo>
                <a:close/>
              </a:path>
              <a:path w="6016625" h="2520315">
                <a:moveTo>
                  <a:pt x="6016625" y="1208392"/>
                </a:moveTo>
                <a:lnTo>
                  <a:pt x="6007100" y="1208392"/>
                </a:lnTo>
                <a:lnTo>
                  <a:pt x="6007100" y="1179817"/>
                </a:lnTo>
                <a:lnTo>
                  <a:pt x="6016625" y="1179817"/>
                </a:lnTo>
                <a:lnTo>
                  <a:pt x="6016625" y="1208392"/>
                </a:lnTo>
                <a:close/>
              </a:path>
              <a:path w="6016625" h="2520315">
                <a:moveTo>
                  <a:pt x="6016625" y="1246492"/>
                </a:moveTo>
                <a:lnTo>
                  <a:pt x="6007100" y="1246492"/>
                </a:lnTo>
                <a:lnTo>
                  <a:pt x="6007100" y="1217917"/>
                </a:lnTo>
                <a:lnTo>
                  <a:pt x="6016625" y="1217917"/>
                </a:lnTo>
                <a:lnTo>
                  <a:pt x="6016625" y="1246492"/>
                </a:lnTo>
                <a:close/>
              </a:path>
              <a:path w="6016625" h="2520315">
                <a:moveTo>
                  <a:pt x="6016625" y="1284592"/>
                </a:moveTo>
                <a:lnTo>
                  <a:pt x="6007100" y="1284592"/>
                </a:lnTo>
                <a:lnTo>
                  <a:pt x="6007100" y="1256017"/>
                </a:lnTo>
                <a:lnTo>
                  <a:pt x="6016625" y="1256017"/>
                </a:lnTo>
                <a:lnTo>
                  <a:pt x="6016625" y="1284592"/>
                </a:lnTo>
                <a:close/>
              </a:path>
              <a:path w="6016625" h="2520315">
                <a:moveTo>
                  <a:pt x="6016625" y="1322692"/>
                </a:moveTo>
                <a:lnTo>
                  <a:pt x="6007100" y="1322692"/>
                </a:lnTo>
                <a:lnTo>
                  <a:pt x="6007100" y="1294117"/>
                </a:lnTo>
                <a:lnTo>
                  <a:pt x="6016625" y="1294117"/>
                </a:lnTo>
                <a:lnTo>
                  <a:pt x="6016625" y="1322692"/>
                </a:lnTo>
                <a:close/>
              </a:path>
              <a:path w="6016625" h="2520315">
                <a:moveTo>
                  <a:pt x="6016625" y="1360792"/>
                </a:moveTo>
                <a:lnTo>
                  <a:pt x="6007100" y="1360792"/>
                </a:lnTo>
                <a:lnTo>
                  <a:pt x="6007100" y="1332217"/>
                </a:lnTo>
                <a:lnTo>
                  <a:pt x="6016625" y="1332217"/>
                </a:lnTo>
                <a:lnTo>
                  <a:pt x="6016625" y="1360792"/>
                </a:lnTo>
                <a:close/>
              </a:path>
              <a:path w="6016625" h="2520315">
                <a:moveTo>
                  <a:pt x="6016625" y="1398892"/>
                </a:moveTo>
                <a:lnTo>
                  <a:pt x="6007100" y="1398892"/>
                </a:lnTo>
                <a:lnTo>
                  <a:pt x="6007100" y="1370317"/>
                </a:lnTo>
                <a:lnTo>
                  <a:pt x="6016625" y="1370317"/>
                </a:lnTo>
                <a:lnTo>
                  <a:pt x="6016625" y="1398892"/>
                </a:lnTo>
                <a:close/>
              </a:path>
              <a:path w="6016625" h="2520315">
                <a:moveTo>
                  <a:pt x="6016625" y="1436992"/>
                </a:moveTo>
                <a:lnTo>
                  <a:pt x="6007100" y="1436992"/>
                </a:lnTo>
                <a:lnTo>
                  <a:pt x="6007100" y="1408417"/>
                </a:lnTo>
                <a:lnTo>
                  <a:pt x="6016625" y="1408417"/>
                </a:lnTo>
                <a:lnTo>
                  <a:pt x="6016625" y="1436992"/>
                </a:lnTo>
                <a:close/>
              </a:path>
              <a:path w="6016625" h="2520315">
                <a:moveTo>
                  <a:pt x="6016625" y="1475092"/>
                </a:moveTo>
                <a:lnTo>
                  <a:pt x="6007100" y="1475092"/>
                </a:lnTo>
                <a:lnTo>
                  <a:pt x="6007100" y="1446517"/>
                </a:lnTo>
                <a:lnTo>
                  <a:pt x="6016625" y="1446517"/>
                </a:lnTo>
                <a:lnTo>
                  <a:pt x="6016625" y="1475092"/>
                </a:lnTo>
                <a:close/>
              </a:path>
              <a:path w="6016625" h="2520315">
                <a:moveTo>
                  <a:pt x="6016625" y="1513192"/>
                </a:moveTo>
                <a:lnTo>
                  <a:pt x="6007100" y="1513192"/>
                </a:lnTo>
                <a:lnTo>
                  <a:pt x="6007100" y="1484617"/>
                </a:lnTo>
                <a:lnTo>
                  <a:pt x="6016625" y="1484617"/>
                </a:lnTo>
                <a:lnTo>
                  <a:pt x="6016625" y="1513192"/>
                </a:lnTo>
                <a:close/>
              </a:path>
              <a:path w="6016625" h="2520315">
                <a:moveTo>
                  <a:pt x="6016625" y="1551292"/>
                </a:moveTo>
                <a:lnTo>
                  <a:pt x="6007100" y="1551292"/>
                </a:lnTo>
                <a:lnTo>
                  <a:pt x="6007100" y="1522717"/>
                </a:lnTo>
                <a:lnTo>
                  <a:pt x="6016625" y="1522717"/>
                </a:lnTo>
                <a:lnTo>
                  <a:pt x="6016625" y="1551292"/>
                </a:lnTo>
                <a:close/>
              </a:path>
              <a:path w="6016625" h="2520315">
                <a:moveTo>
                  <a:pt x="6016625" y="1589392"/>
                </a:moveTo>
                <a:lnTo>
                  <a:pt x="6007100" y="1589392"/>
                </a:lnTo>
                <a:lnTo>
                  <a:pt x="6007100" y="1560817"/>
                </a:lnTo>
                <a:lnTo>
                  <a:pt x="6016625" y="1560817"/>
                </a:lnTo>
                <a:lnTo>
                  <a:pt x="6016625" y="1589392"/>
                </a:lnTo>
                <a:close/>
              </a:path>
              <a:path w="6016625" h="2520315">
                <a:moveTo>
                  <a:pt x="6016625" y="1627492"/>
                </a:moveTo>
                <a:lnTo>
                  <a:pt x="6007100" y="1627492"/>
                </a:lnTo>
                <a:lnTo>
                  <a:pt x="6007100" y="1598917"/>
                </a:lnTo>
                <a:lnTo>
                  <a:pt x="6016625" y="1598917"/>
                </a:lnTo>
                <a:lnTo>
                  <a:pt x="6016625" y="1627492"/>
                </a:lnTo>
                <a:close/>
              </a:path>
              <a:path w="6016625" h="2520315">
                <a:moveTo>
                  <a:pt x="6016625" y="1665592"/>
                </a:moveTo>
                <a:lnTo>
                  <a:pt x="6007100" y="1665592"/>
                </a:lnTo>
                <a:lnTo>
                  <a:pt x="6007100" y="1637017"/>
                </a:lnTo>
                <a:lnTo>
                  <a:pt x="6016625" y="1637017"/>
                </a:lnTo>
                <a:lnTo>
                  <a:pt x="6016625" y="1665592"/>
                </a:lnTo>
                <a:close/>
              </a:path>
              <a:path w="6016625" h="2520315">
                <a:moveTo>
                  <a:pt x="6016625" y="1703692"/>
                </a:moveTo>
                <a:lnTo>
                  <a:pt x="6007100" y="1703692"/>
                </a:lnTo>
                <a:lnTo>
                  <a:pt x="6007100" y="1675117"/>
                </a:lnTo>
                <a:lnTo>
                  <a:pt x="6016625" y="1675117"/>
                </a:lnTo>
                <a:lnTo>
                  <a:pt x="6016625" y="1703692"/>
                </a:lnTo>
                <a:close/>
              </a:path>
              <a:path w="6016625" h="2520315">
                <a:moveTo>
                  <a:pt x="6016625" y="1741792"/>
                </a:moveTo>
                <a:lnTo>
                  <a:pt x="6007100" y="1741792"/>
                </a:lnTo>
                <a:lnTo>
                  <a:pt x="6007100" y="1713217"/>
                </a:lnTo>
                <a:lnTo>
                  <a:pt x="6016625" y="1713217"/>
                </a:lnTo>
                <a:lnTo>
                  <a:pt x="6016625" y="1741792"/>
                </a:lnTo>
                <a:close/>
              </a:path>
              <a:path w="6016625" h="2520315">
                <a:moveTo>
                  <a:pt x="6016625" y="1779892"/>
                </a:moveTo>
                <a:lnTo>
                  <a:pt x="6007100" y="1779892"/>
                </a:lnTo>
                <a:lnTo>
                  <a:pt x="6007100" y="1751317"/>
                </a:lnTo>
                <a:lnTo>
                  <a:pt x="6016625" y="1751317"/>
                </a:lnTo>
                <a:lnTo>
                  <a:pt x="6016625" y="1779892"/>
                </a:lnTo>
                <a:close/>
              </a:path>
              <a:path w="6016625" h="2520315">
                <a:moveTo>
                  <a:pt x="6016625" y="1817992"/>
                </a:moveTo>
                <a:lnTo>
                  <a:pt x="6007100" y="1817992"/>
                </a:lnTo>
                <a:lnTo>
                  <a:pt x="6007100" y="1789417"/>
                </a:lnTo>
                <a:lnTo>
                  <a:pt x="6016625" y="1789417"/>
                </a:lnTo>
                <a:lnTo>
                  <a:pt x="6016625" y="1817992"/>
                </a:lnTo>
                <a:close/>
              </a:path>
              <a:path w="6016625" h="2520315">
                <a:moveTo>
                  <a:pt x="6016625" y="1856092"/>
                </a:moveTo>
                <a:lnTo>
                  <a:pt x="6007100" y="1856092"/>
                </a:lnTo>
                <a:lnTo>
                  <a:pt x="6007100" y="1827517"/>
                </a:lnTo>
                <a:lnTo>
                  <a:pt x="6016625" y="1827517"/>
                </a:lnTo>
                <a:lnTo>
                  <a:pt x="6016625" y="1856092"/>
                </a:lnTo>
                <a:close/>
              </a:path>
              <a:path w="6016625" h="2520315">
                <a:moveTo>
                  <a:pt x="6016625" y="1894192"/>
                </a:moveTo>
                <a:lnTo>
                  <a:pt x="6007100" y="1894192"/>
                </a:lnTo>
                <a:lnTo>
                  <a:pt x="6007100" y="1865617"/>
                </a:lnTo>
                <a:lnTo>
                  <a:pt x="6016625" y="1865617"/>
                </a:lnTo>
                <a:lnTo>
                  <a:pt x="6016625" y="1894192"/>
                </a:lnTo>
                <a:close/>
              </a:path>
              <a:path w="6016625" h="2520315">
                <a:moveTo>
                  <a:pt x="6016625" y="1932292"/>
                </a:moveTo>
                <a:lnTo>
                  <a:pt x="6007100" y="1932292"/>
                </a:lnTo>
                <a:lnTo>
                  <a:pt x="6007100" y="1903717"/>
                </a:lnTo>
                <a:lnTo>
                  <a:pt x="6016625" y="1903717"/>
                </a:lnTo>
                <a:lnTo>
                  <a:pt x="6016625" y="1932292"/>
                </a:lnTo>
                <a:close/>
              </a:path>
              <a:path w="6016625" h="2520315">
                <a:moveTo>
                  <a:pt x="6016625" y="1970392"/>
                </a:moveTo>
                <a:lnTo>
                  <a:pt x="6007100" y="1970392"/>
                </a:lnTo>
                <a:lnTo>
                  <a:pt x="6007100" y="1941817"/>
                </a:lnTo>
                <a:lnTo>
                  <a:pt x="6016625" y="1941817"/>
                </a:lnTo>
                <a:lnTo>
                  <a:pt x="6016625" y="1970392"/>
                </a:lnTo>
                <a:close/>
              </a:path>
              <a:path w="6016625" h="2520315">
                <a:moveTo>
                  <a:pt x="6016625" y="2008492"/>
                </a:moveTo>
                <a:lnTo>
                  <a:pt x="6007100" y="2008492"/>
                </a:lnTo>
                <a:lnTo>
                  <a:pt x="6007100" y="1979917"/>
                </a:lnTo>
                <a:lnTo>
                  <a:pt x="6016625" y="1979917"/>
                </a:lnTo>
                <a:lnTo>
                  <a:pt x="6016625" y="2008492"/>
                </a:lnTo>
                <a:close/>
              </a:path>
              <a:path w="6016625" h="2520315">
                <a:moveTo>
                  <a:pt x="6016625" y="2046592"/>
                </a:moveTo>
                <a:lnTo>
                  <a:pt x="6007100" y="2046592"/>
                </a:lnTo>
                <a:lnTo>
                  <a:pt x="6007100" y="2018017"/>
                </a:lnTo>
                <a:lnTo>
                  <a:pt x="6016625" y="2018017"/>
                </a:lnTo>
                <a:lnTo>
                  <a:pt x="6016625" y="2046592"/>
                </a:lnTo>
                <a:close/>
              </a:path>
              <a:path w="6016625" h="2520315">
                <a:moveTo>
                  <a:pt x="6016625" y="2084692"/>
                </a:moveTo>
                <a:lnTo>
                  <a:pt x="6007100" y="2084692"/>
                </a:lnTo>
                <a:lnTo>
                  <a:pt x="6007100" y="2056117"/>
                </a:lnTo>
                <a:lnTo>
                  <a:pt x="6016625" y="2056117"/>
                </a:lnTo>
                <a:lnTo>
                  <a:pt x="6016625" y="2084692"/>
                </a:lnTo>
                <a:close/>
              </a:path>
              <a:path w="6016625" h="2520315">
                <a:moveTo>
                  <a:pt x="6016625" y="2097074"/>
                </a:moveTo>
                <a:lnTo>
                  <a:pt x="6007100" y="2097074"/>
                </a:lnTo>
                <a:lnTo>
                  <a:pt x="6007100" y="2094217"/>
                </a:lnTo>
                <a:lnTo>
                  <a:pt x="6016625" y="2094217"/>
                </a:lnTo>
                <a:lnTo>
                  <a:pt x="6016625" y="2097074"/>
                </a:lnTo>
                <a:close/>
              </a:path>
              <a:path w="6016625" h="2520315">
                <a:moveTo>
                  <a:pt x="6016486" y="2107819"/>
                </a:moveTo>
                <a:lnTo>
                  <a:pt x="6006960" y="2107819"/>
                </a:lnTo>
                <a:lnTo>
                  <a:pt x="6007100" y="2097024"/>
                </a:lnTo>
                <a:lnTo>
                  <a:pt x="6016625" y="2097074"/>
                </a:lnTo>
                <a:lnTo>
                  <a:pt x="6016486" y="2107819"/>
                </a:lnTo>
                <a:close/>
              </a:path>
              <a:path w="6016625" h="2520315">
                <a:moveTo>
                  <a:pt x="6015812" y="2123071"/>
                </a:moveTo>
                <a:lnTo>
                  <a:pt x="6006299" y="2122474"/>
                </a:lnTo>
                <a:lnTo>
                  <a:pt x="6006566" y="2118309"/>
                </a:lnTo>
                <a:lnTo>
                  <a:pt x="6006960" y="2107704"/>
                </a:lnTo>
                <a:lnTo>
                  <a:pt x="6016486" y="2107819"/>
                </a:lnTo>
                <a:lnTo>
                  <a:pt x="6016066" y="2118918"/>
                </a:lnTo>
                <a:lnTo>
                  <a:pt x="6015812" y="2123071"/>
                </a:lnTo>
                <a:close/>
              </a:path>
              <a:path w="6016625" h="2520315">
                <a:moveTo>
                  <a:pt x="6006553" y="2118436"/>
                </a:moveTo>
                <a:close/>
              </a:path>
              <a:path w="6016625" h="2520315">
                <a:moveTo>
                  <a:pt x="6014513" y="2139442"/>
                </a:moveTo>
                <a:lnTo>
                  <a:pt x="6004953" y="2139442"/>
                </a:lnTo>
                <a:lnTo>
                  <a:pt x="6005626" y="2131847"/>
                </a:lnTo>
                <a:lnTo>
                  <a:pt x="6015113" y="2132698"/>
                </a:lnTo>
                <a:lnTo>
                  <a:pt x="6014513" y="2139442"/>
                </a:lnTo>
                <a:close/>
              </a:path>
              <a:path w="6016625" h="2520315">
                <a:moveTo>
                  <a:pt x="6004954" y="2139430"/>
                </a:moveTo>
                <a:close/>
              </a:path>
              <a:path w="6016625" h="2520315">
                <a:moveTo>
                  <a:pt x="6013358" y="2149830"/>
                </a:moveTo>
                <a:lnTo>
                  <a:pt x="6003772" y="2149830"/>
                </a:lnTo>
                <a:lnTo>
                  <a:pt x="6004954" y="2139430"/>
                </a:lnTo>
                <a:lnTo>
                  <a:pt x="6014513" y="2139442"/>
                </a:lnTo>
                <a:lnTo>
                  <a:pt x="6014427" y="2140407"/>
                </a:lnTo>
                <a:lnTo>
                  <a:pt x="6013358" y="2149830"/>
                </a:lnTo>
                <a:close/>
              </a:path>
              <a:path w="6016625" h="2520315">
                <a:moveTo>
                  <a:pt x="6011773" y="2161311"/>
                </a:moveTo>
                <a:lnTo>
                  <a:pt x="6002350" y="2159990"/>
                </a:lnTo>
                <a:lnTo>
                  <a:pt x="6003785" y="2149716"/>
                </a:lnTo>
                <a:lnTo>
                  <a:pt x="6013358" y="2149830"/>
                </a:lnTo>
                <a:lnTo>
                  <a:pt x="6013221" y="2151037"/>
                </a:lnTo>
                <a:lnTo>
                  <a:pt x="6011773" y="2161311"/>
                </a:lnTo>
                <a:close/>
              </a:path>
              <a:path w="6016625" h="2520315">
                <a:moveTo>
                  <a:pt x="6006245" y="2190572"/>
                </a:moveTo>
                <a:lnTo>
                  <a:pt x="5996495" y="2190572"/>
                </a:lnTo>
                <a:lnTo>
                  <a:pt x="5998705" y="2180399"/>
                </a:lnTo>
                <a:lnTo>
                  <a:pt x="6000648" y="2170264"/>
                </a:lnTo>
                <a:lnTo>
                  <a:pt x="6000813" y="2169274"/>
                </a:lnTo>
                <a:lnTo>
                  <a:pt x="6010211" y="2170823"/>
                </a:lnTo>
                <a:lnTo>
                  <a:pt x="6010008" y="2172055"/>
                </a:lnTo>
                <a:lnTo>
                  <a:pt x="6008014" y="2182431"/>
                </a:lnTo>
                <a:lnTo>
                  <a:pt x="6006245" y="2190572"/>
                </a:lnTo>
                <a:close/>
              </a:path>
              <a:path w="6016625" h="2520315">
                <a:moveTo>
                  <a:pt x="6000623" y="2170379"/>
                </a:moveTo>
                <a:close/>
              </a:path>
              <a:path w="6016625" h="2520315">
                <a:moveTo>
                  <a:pt x="5998679" y="2180513"/>
                </a:moveTo>
                <a:close/>
              </a:path>
              <a:path w="6016625" h="2520315">
                <a:moveTo>
                  <a:pt x="5996515" y="2190479"/>
                </a:moveTo>
                <a:close/>
              </a:path>
              <a:path w="6016625" h="2520315">
                <a:moveTo>
                  <a:pt x="6004204" y="2199119"/>
                </a:moveTo>
                <a:lnTo>
                  <a:pt x="5994958" y="2196858"/>
                </a:lnTo>
                <a:lnTo>
                  <a:pt x="5996515" y="2190479"/>
                </a:lnTo>
                <a:lnTo>
                  <a:pt x="6006245" y="2190572"/>
                </a:lnTo>
                <a:lnTo>
                  <a:pt x="6005779" y="2192718"/>
                </a:lnTo>
                <a:lnTo>
                  <a:pt x="6004204" y="2199119"/>
                </a:lnTo>
                <a:close/>
              </a:path>
              <a:path w="6016625" h="2520315">
                <a:moveTo>
                  <a:pt x="5995353" y="2229827"/>
                </a:moveTo>
                <a:lnTo>
                  <a:pt x="5985344" y="2229827"/>
                </a:lnTo>
                <a:lnTo>
                  <a:pt x="5988519" y="2220048"/>
                </a:lnTo>
                <a:lnTo>
                  <a:pt x="5991428" y="2210282"/>
                </a:lnTo>
                <a:lnTo>
                  <a:pt x="5992583" y="2205964"/>
                </a:lnTo>
                <a:lnTo>
                  <a:pt x="6001778" y="2208453"/>
                </a:lnTo>
                <a:lnTo>
                  <a:pt x="6000546" y="2213000"/>
                </a:lnTo>
                <a:lnTo>
                  <a:pt x="5997575" y="2222995"/>
                </a:lnTo>
                <a:lnTo>
                  <a:pt x="5995353" y="2229827"/>
                </a:lnTo>
                <a:close/>
              </a:path>
              <a:path w="6016625" h="2520315">
                <a:moveTo>
                  <a:pt x="5991390" y="2210396"/>
                </a:moveTo>
                <a:close/>
              </a:path>
              <a:path w="6016625" h="2520315">
                <a:moveTo>
                  <a:pt x="5988481" y="2220163"/>
                </a:moveTo>
                <a:close/>
              </a:path>
              <a:path w="6016625" h="2520315">
                <a:moveTo>
                  <a:pt x="5985370" y="2229750"/>
                </a:moveTo>
                <a:close/>
              </a:path>
              <a:path w="6016625" h="2520315">
                <a:moveTo>
                  <a:pt x="5993231" y="2236089"/>
                </a:moveTo>
                <a:lnTo>
                  <a:pt x="5984252" y="2232926"/>
                </a:lnTo>
                <a:lnTo>
                  <a:pt x="5985370" y="2229750"/>
                </a:lnTo>
                <a:lnTo>
                  <a:pt x="5995353" y="2229827"/>
                </a:lnTo>
                <a:lnTo>
                  <a:pt x="5994344" y="2232926"/>
                </a:lnTo>
                <a:lnTo>
                  <a:pt x="5993231" y="2236089"/>
                </a:lnTo>
                <a:close/>
              </a:path>
              <a:path w="6016625" h="2520315">
                <a:moveTo>
                  <a:pt x="5988575" y="2248827"/>
                </a:moveTo>
                <a:lnTo>
                  <a:pt x="5978385" y="2248827"/>
                </a:lnTo>
                <a:lnTo>
                  <a:pt x="5981064" y="2241778"/>
                </a:lnTo>
                <a:lnTo>
                  <a:pt x="5989967" y="2245156"/>
                </a:lnTo>
                <a:lnTo>
                  <a:pt x="5988575" y="2248827"/>
                </a:lnTo>
                <a:close/>
              </a:path>
              <a:path w="6016625" h="2520315">
                <a:moveTo>
                  <a:pt x="5980921" y="2267381"/>
                </a:moveTo>
                <a:lnTo>
                  <a:pt x="5970536" y="2267381"/>
                </a:lnTo>
                <a:lnTo>
                  <a:pt x="5974613" y="2258059"/>
                </a:lnTo>
                <a:lnTo>
                  <a:pt x="5978423" y="2248725"/>
                </a:lnTo>
                <a:lnTo>
                  <a:pt x="5988575" y="2248827"/>
                </a:lnTo>
                <a:lnTo>
                  <a:pt x="5987249" y="2252319"/>
                </a:lnTo>
                <a:lnTo>
                  <a:pt x="5983338" y="2261870"/>
                </a:lnTo>
                <a:lnTo>
                  <a:pt x="5980921" y="2267381"/>
                </a:lnTo>
                <a:close/>
              </a:path>
              <a:path w="6016625" h="2520315">
                <a:moveTo>
                  <a:pt x="5974562" y="2258161"/>
                </a:moveTo>
                <a:close/>
              </a:path>
              <a:path w="6016625" h="2520315">
                <a:moveTo>
                  <a:pt x="5978944" y="2271890"/>
                </a:moveTo>
                <a:lnTo>
                  <a:pt x="5970308" y="2267864"/>
                </a:lnTo>
                <a:lnTo>
                  <a:pt x="5970574" y="2267280"/>
                </a:lnTo>
                <a:lnTo>
                  <a:pt x="5980921" y="2267381"/>
                </a:lnTo>
                <a:lnTo>
                  <a:pt x="5978944" y="2271890"/>
                </a:lnTo>
                <a:close/>
              </a:path>
              <a:path w="6016625" h="2520315">
                <a:moveTo>
                  <a:pt x="5961456" y="2306116"/>
                </a:moveTo>
                <a:lnTo>
                  <a:pt x="5953150" y="2301468"/>
                </a:lnTo>
                <a:lnTo>
                  <a:pt x="5957201" y="2294229"/>
                </a:lnTo>
                <a:lnTo>
                  <a:pt x="5961875" y="2285365"/>
                </a:lnTo>
                <a:lnTo>
                  <a:pt x="5966333" y="2276386"/>
                </a:lnTo>
                <a:lnTo>
                  <a:pt x="5974854" y="2280627"/>
                </a:lnTo>
                <a:lnTo>
                  <a:pt x="5970295" y="2289809"/>
                </a:lnTo>
                <a:lnTo>
                  <a:pt x="5965507" y="2298865"/>
                </a:lnTo>
                <a:lnTo>
                  <a:pt x="5961456" y="2306116"/>
                </a:lnTo>
                <a:close/>
              </a:path>
              <a:path w="6016625" h="2520315">
                <a:moveTo>
                  <a:pt x="5961811" y="2285466"/>
                </a:moveTo>
                <a:close/>
              </a:path>
              <a:path w="6016625" h="2520315">
                <a:moveTo>
                  <a:pt x="5957138" y="2294331"/>
                </a:moveTo>
                <a:close/>
              </a:path>
              <a:path w="6016625" h="2520315">
                <a:moveTo>
                  <a:pt x="5951876" y="2311654"/>
                </a:moveTo>
                <a:lnTo>
                  <a:pt x="5947181" y="2311654"/>
                </a:lnTo>
                <a:lnTo>
                  <a:pt x="5948387" y="2309596"/>
                </a:lnTo>
                <a:lnTo>
                  <a:pt x="5951876" y="2311654"/>
                </a:lnTo>
                <a:close/>
              </a:path>
              <a:path w="6016625" h="2520315">
                <a:moveTo>
                  <a:pt x="5953124" y="2320112"/>
                </a:moveTo>
                <a:lnTo>
                  <a:pt x="5941898" y="2320112"/>
                </a:lnTo>
                <a:lnTo>
                  <a:pt x="5947232" y="2311552"/>
                </a:lnTo>
                <a:lnTo>
                  <a:pt x="5951876" y="2311654"/>
                </a:lnTo>
                <a:lnTo>
                  <a:pt x="5956592" y="2314435"/>
                </a:lnTo>
                <a:lnTo>
                  <a:pt x="5955322" y="2316594"/>
                </a:lnTo>
                <a:lnTo>
                  <a:pt x="5953124" y="2320112"/>
                </a:lnTo>
                <a:close/>
              </a:path>
              <a:path w="6016625" h="2520315">
                <a:moveTo>
                  <a:pt x="5941958" y="2320015"/>
                </a:moveTo>
                <a:close/>
              </a:path>
              <a:path w="6016625" h="2520315">
                <a:moveTo>
                  <a:pt x="5940882" y="2338704"/>
                </a:moveTo>
                <a:lnTo>
                  <a:pt x="5933046" y="2333282"/>
                </a:lnTo>
                <a:lnTo>
                  <a:pt x="5936475" y="2328341"/>
                </a:lnTo>
                <a:lnTo>
                  <a:pt x="5941958" y="2320015"/>
                </a:lnTo>
                <a:lnTo>
                  <a:pt x="5953124" y="2320112"/>
                </a:lnTo>
                <a:lnTo>
                  <a:pt x="5949911" y="2325255"/>
                </a:lnTo>
                <a:lnTo>
                  <a:pt x="5944311" y="2333764"/>
                </a:lnTo>
                <a:lnTo>
                  <a:pt x="5940882" y="2338704"/>
                </a:lnTo>
                <a:close/>
              </a:path>
              <a:path w="6016625" h="2520315">
                <a:moveTo>
                  <a:pt x="5936411" y="2328430"/>
                </a:moveTo>
                <a:close/>
              </a:path>
              <a:path w="6016625" h="2520315">
                <a:moveTo>
                  <a:pt x="5932669" y="2344648"/>
                </a:moveTo>
                <a:lnTo>
                  <a:pt x="5924880" y="2344648"/>
                </a:lnTo>
                <a:lnTo>
                  <a:pt x="5927585" y="2340940"/>
                </a:lnTo>
                <a:lnTo>
                  <a:pt x="5932669" y="2344648"/>
                </a:lnTo>
                <a:close/>
              </a:path>
              <a:path w="6016625" h="2520315">
                <a:moveTo>
                  <a:pt x="5924821" y="2360282"/>
                </a:moveTo>
                <a:lnTo>
                  <a:pt x="5912599" y="2360282"/>
                </a:lnTo>
                <a:lnTo>
                  <a:pt x="5918898" y="2352446"/>
                </a:lnTo>
                <a:lnTo>
                  <a:pt x="5924943" y="2344559"/>
                </a:lnTo>
                <a:lnTo>
                  <a:pt x="5932669" y="2344648"/>
                </a:lnTo>
                <a:lnTo>
                  <a:pt x="5935281" y="2346553"/>
                </a:lnTo>
                <a:lnTo>
                  <a:pt x="5932500" y="2350350"/>
                </a:lnTo>
                <a:lnTo>
                  <a:pt x="5926315" y="2358428"/>
                </a:lnTo>
                <a:lnTo>
                  <a:pt x="5924821" y="2360282"/>
                </a:lnTo>
                <a:close/>
              </a:path>
              <a:path w="6016625" h="2520315">
                <a:moveTo>
                  <a:pt x="5918822" y="2352535"/>
                </a:moveTo>
                <a:close/>
              </a:path>
              <a:path w="6016625" h="2520315">
                <a:moveTo>
                  <a:pt x="5917437" y="2369299"/>
                </a:moveTo>
                <a:lnTo>
                  <a:pt x="5910160" y="2363152"/>
                </a:lnTo>
                <a:lnTo>
                  <a:pt x="5912662" y="2360193"/>
                </a:lnTo>
                <a:lnTo>
                  <a:pt x="5924821" y="2360282"/>
                </a:lnTo>
                <a:lnTo>
                  <a:pt x="5919939" y="2366340"/>
                </a:lnTo>
                <a:lnTo>
                  <a:pt x="5917437" y="2369299"/>
                </a:lnTo>
                <a:close/>
              </a:path>
              <a:path w="6016625" h="2520315">
                <a:moveTo>
                  <a:pt x="5909663" y="2375293"/>
                </a:moveTo>
                <a:lnTo>
                  <a:pt x="5899594" y="2375293"/>
                </a:lnTo>
                <a:lnTo>
                  <a:pt x="5904026" y="2370289"/>
                </a:lnTo>
                <a:lnTo>
                  <a:pt x="5909663" y="2375293"/>
                </a:lnTo>
                <a:close/>
              </a:path>
              <a:path w="6016625" h="2520315">
                <a:moveTo>
                  <a:pt x="5905827" y="2382558"/>
                </a:moveTo>
                <a:lnTo>
                  <a:pt x="5892825" y="2382558"/>
                </a:lnTo>
                <a:lnTo>
                  <a:pt x="5899670" y="2375204"/>
                </a:lnTo>
                <a:lnTo>
                  <a:pt x="5909663" y="2375293"/>
                </a:lnTo>
                <a:lnTo>
                  <a:pt x="5911151" y="2376614"/>
                </a:lnTo>
                <a:lnTo>
                  <a:pt x="5906630" y="2381694"/>
                </a:lnTo>
                <a:lnTo>
                  <a:pt x="5905827" y="2382558"/>
                </a:lnTo>
                <a:close/>
              </a:path>
              <a:path w="6016625" h="2520315">
                <a:moveTo>
                  <a:pt x="5899200" y="2389657"/>
                </a:moveTo>
                <a:lnTo>
                  <a:pt x="5885891" y="2389657"/>
                </a:lnTo>
                <a:lnTo>
                  <a:pt x="5892901" y="2382469"/>
                </a:lnTo>
                <a:lnTo>
                  <a:pt x="5905827" y="2382558"/>
                </a:lnTo>
                <a:lnTo>
                  <a:pt x="5899721" y="2389124"/>
                </a:lnTo>
                <a:lnTo>
                  <a:pt x="5899200" y="2389657"/>
                </a:lnTo>
                <a:close/>
              </a:path>
              <a:path w="6016625" h="2520315">
                <a:moveTo>
                  <a:pt x="5885932" y="2389615"/>
                </a:moveTo>
                <a:close/>
              </a:path>
              <a:path w="6016625" h="2520315">
                <a:moveTo>
                  <a:pt x="5891326" y="2397658"/>
                </a:moveTo>
                <a:lnTo>
                  <a:pt x="5884672" y="2390838"/>
                </a:lnTo>
                <a:lnTo>
                  <a:pt x="5885932" y="2389615"/>
                </a:lnTo>
                <a:lnTo>
                  <a:pt x="5899200" y="2389657"/>
                </a:lnTo>
                <a:lnTo>
                  <a:pt x="5892622" y="2396388"/>
                </a:lnTo>
                <a:lnTo>
                  <a:pt x="5891326" y="2397658"/>
                </a:lnTo>
                <a:close/>
              </a:path>
              <a:path w="6016625" h="2520315">
                <a:moveTo>
                  <a:pt x="5878407" y="2409939"/>
                </a:moveTo>
                <a:lnTo>
                  <a:pt x="5864085" y="2409939"/>
                </a:lnTo>
                <a:lnTo>
                  <a:pt x="5871603" y="2403271"/>
                </a:lnTo>
                <a:lnTo>
                  <a:pt x="5877915" y="2397391"/>
                </a:lnTo>
                <a:lnTo>
                  <a:pt x="5884405" y="2404364"/>
                </a:lnTo>
                <a:lnTo>
                  <a:pt x="5878407" y="2409939"/>
                </a:lnTo>
                <a:close/>
              </a:path>
              <a:path w="6016625" h="2520315">
                <a:moveTo>
                  <a:pt x="5871514" y="2403348"/>
                </a:moveTo>
                <a:close/>
              </a:path>
              <a:path w="6016625" h="2520315">
                <a:moveTo>
                  <a:pt x="5864108" y="2409919"/>
                </a:moveTo>
                <a:close/>
              </a:path>
              <a:path w="6016625" h="2520315">
                <a:moveTo>
                  <a:pt x="5862853" y="2423452"/>
                </a:moveTo>
                <a:lnTo>
                  <a:pt x="5856706" y="2416187"/>
                </a:lnTo>
                <a:lnTo>
                  <a:pt x="5864108" y="2409919"/>
                </a:lnTo>
                <a:lnTo>
                  <a:pt x="5878407" y="2409939"/>
                </a:lnTo>
                <a:lnTo>
                  <a:pt x="5877915" y="2410396"/>
                </a:lnTo>
                <a:lnTo>
                  <a:pt x="5870321" y="2417140"/>
                </a:lnTo>
                <a:lnTo>
                  <a:pt x="5862853" y="2423452"/>
                </a:lnTo>
                <a:close/>
              </a:path>
              <a:path w="6016625" h="2520315">
                <a:moveTo>
                  <a:pt x="5849777" y="2422588"/>
                </a:moveTo>
                <a:lnTo>
                  <a:pt x="5848756" y="2422588"/>
                </a:lnTo>
                <a:lnTo>
                  <a:pt x="5849378" y="2422093"/>
                </a:lnTo>
                <a:lnTo>
                  <a:pt x="5849777" y="2422588"/>
                </a:lnTo>
                <a:close/>
              </a:path>
              <a:path w="6016625" h="2520315">
                <a:moveTo>
                  <a:pt x="5848877" y="2434501"/>
                </a:moveTo>
                <a:lnTo>
                  <a:pt x="5832830" y="2434501"/>
                </a:lnTo>
                <a:lnTo>
                  <a:pt x="5840958" y="2428570"/>
                </a:lnTo>
                <a:lnTo>
                  <a:pt x="5848845" y="2422512"/>
                </a:lnTo>
                <a:lnTo>
                  <a:pt x="5849777" y="2422588"/>
                </a:lnTo>
                <a:lnTo>
                  <a:pt x="5855347" y="2429509"/>
                </a:lnTo>
                <a:lnTo>
                  <a:pt x="5854649" y="2430081"/>
                </a:lnTo>
                <a:lnTo>
                  <a:pt x="5848877" y="2434501"/>
                </a:lnTo>
                <a:close/>
              </a:path>
              <a:path w="6016625" h="2520315">
                <a:moveTo>
                  <a:pt x="5840869" y="2428633"/>
                </a:moveTo>
                <a:close/>
              </a:path>
              <a:path w="6016625" h="2520315">
                <a:moveTo>
                  <a:pt x="5832882" y="2434463"/>
                </a:moveTo>
                <a:close/>
              </a:path>
              <a:path w="6016625" h="2520315">
                <a:moveTo>
                  <a:pt x="5832055" y="2446629"/>
                </a:moveTo>
                <a:lnTo>
                  <a:pt x="5826633" y="2438793"/>
                </a:lnTo>
                <a:lnTo>
                  <a:pt x="5832882" y="2434463"/>
                </a:lnTo>
                <a:lnTo>
                  <a:pt x="5848877" y="2434501"/>
                </a:lnTo>
                <a:lnTo>
                  <a:pt x="5846572" y="2436266"/>
                </a:lnTo>
                <a:lnTo>
                  <a:pt x="5838355" y="2442260"/>
                </a:lnTo>
                <a:lnTo>
                  <a:pt x="5832055" y="2446629"/>
                </a:lnTo>
                <a:close/>
              </a:path>
              <a:path w="6016625" h="2520315">
                <a:moveTo>
                  <a:pt x="5819873" y="2445651"/>
                </a:moveTo>
                <a:lnTo>
                  <a:pt x="5816320" y="2445651"/>
                </a:lnTo>
                <a:lnTo>
                  <a:pt x="5818797" y="2444013"/>
                </a:lnTo>
                <a:lnTo>
                  <a:pt x="5819873" y="2445651"/>
                </a:lnTo>
                <a:close/>
              </a:path>
              <a:path w="6016625" h="2520315">
                <a:moveTo>
                  <a:pt x="5816325" y="2445648"/>
                </a:moveTo>
                <a:close/>
              </a:path>
              <a:path w="6016625" h="2520315">
                <a:moveTo>
                  <a:pt x="5817693" y="2456014"/>
                </a:moveTo>
                <a:lnTo>
                  <a:pt x="5799264" y="2456014"/>
                </a:lnTo>
                <a:lnTo>
                  <a:pt x="5807963" y="2450871"/>
                </a:lnTo>
                <a:lnTo>
                  <a:pt x="5816325" y="2445648"/>
                </a:lnTo>
                <a:lnTo>
                  <a:pt x="5819873" y="2445651"/>
                </a:lnTo>
                <a:lnTo>
                  <a:pt x="5824029" y="2451976"/>
                </a:lnTo>
                <a:lnTo>
                  <a:pt x="5821464" y="2453665"/>
                </a:lnTo>
                <a:lnTo>
                  <a:pt x="5817693" y="2456014"/>
                </a:lnTo>
                <a:close/>
              </a:path>
              <a:path w="6016625" h="2520315">
                <a:moveTo>
                  <a:pt x="5807862" y="2450922"/>
                </a:moveTo>
                <a:close/>
              </a:path>
              <a:path w="6016625" h="2520315">
                <a:moveTo>
                  <a:pt x="5799277" y="2466911"/>
                </a:moveTo>
                <a:lnTo>
                  <a:pt x="5794629" y="2458593"/>
                </a:lnTo>
                <a:lnTo>
                  <a:pt x="5799366" y="2455951"/>
                </a:lnTo>
                <a:lnTo>
                  <a:pt x="5817693" y="2456014"/>
                </a:lnTo>
                <a:lnTo>
                  <a:pt x="5812802" y="2459062"/>
                </a:lnTo>
                <a:lnTo>
                  <a:pt x="5804014" y="2464269"/>
                </a:lnTo>
                <a:lnTo>
                  <a:pt x="5799277" y="2466911"/>
                </a:lnTo>
                <a:close/>
              </a:path>
              <a:path w="6016625" h="2520315">
                <a:moveTo>
                  <a:pt x="5787661" y="2465552"/>
                </a:moveTo>
                <a:lnTo>
                  <a:pt x="5781675" y="2465552"/>
                </a:lnTo>
                <a:lnTo>
                  <a:pt x="5786361" y="2463088"/>
                </a:lnTo>
                <a:lnTo>
                  <a:pt x="5787661" y="2465552"/>
                </a:lnTo>
                <a:close/>
              </a:path>
              <a:path w="6016625" h="2520315">
                <a:moveTo>
                  <a:pt x="5781682" y="2465548"/>
                </a:moveTo>
                <a:close/>
              </a:path>
              <a:path w="6016625" h="2520315">
                <a:moveTo>
                  <a:pt x="5790021" y="2470023"/>
                </a:moveTo>
                <a:lnTo>
                  <a:pt x="5772696" y="2470023"/>
                </a:lnTo>
                <a:lnTo>
                  <a:pt x="5781682" y="2465548"/>
                </a:lnTo>
                <a:lnTo>
                  <a:pt x="5787661" y="2465552"/>
                </a:lnTo>
                <a:lnTo>
                  <a:pt x="5790021" y="2470023"/>
                </a:lnTo>
                <a:close/>
              </a:path>
              <a:path w="6016625" h="2520315">
                <a:moveTo>
                  <a:pt x="5764796" y="2484132"/>
                </a:moveTo>
                <a:lnTo>
                  <a:pt x="5760974" y="2475407"/>
                </a:lnTo>
                <a:lnTo>
                  <a:pt x="5763691" y="2474226"/>
                </a:lnTo>
                <a:lnTo>
                  <a:pt x="5772797" y="2469972"/>
                </a:lnTo>
                <a:lnTo>
                  <a:pt x="5790021" y="2470023"/>
                </a:lnTo>
                <a:lnTo>
                  <a:pt x="5790806" y="2471508"/>
                </a:lnTo>
                <a:lnTo>
                  <a:pt x="5785557" y="2474264"/>
                </a:lnTo>
                <a:lnTo>
                  <a:pt x="5776823" y="2478595"/>
                </a:lnTo>
                <a:lnTo>
                  <a:pt x="5767514" y="2482951"/>
                </a:lnTo>
                <a:lnTo>
                  <a:pt x="5764796" y="2484132"/>
                </a:lnTo>
                <a:close/>
              </a:path>
              <a:path w="6016625" h="2520315">
                <a:moveTo>
                  <a:pt x="5763590" y="2474264"/>
                </a:moveTo>
                <a:close/>
              </a:path>
              <a:path w="6016625" h="2520315">
                <a:moveTo>
                  <a:pt x="5755020" y="2485707"/>
                </a:moveTo>
                <a:lnTo>
                  <a:pt x="5735586" y="2485707"/>
                </a:lnTo>
                <a:lnTo>
                  <a:pt x="5745137" y="2482075"/>
                </a:lnTo>
                <a:lnTo>
                  <a:pt x="5752338" y="2479128"/>
                </a:lnTo>
                <a:lnTo>
                  <a:pt x="5755020" y="2485707"/>
                </a:lnTo>
                <a:close/>
              </a:path>
              <a:path w="6016625" h="2520315">
                <a:moveTo>
                  <a:pt x="5745035" y="2482113"/>
                </a:moveTo>
                <a:close/>
              </a:path>
              <a:path w="6016625" h="2520315">
                <a:moveTo>
                  <a:pt x="5735669" y="2485676"/>
                </a:moveTo>
                <a:close/>
              </a:path>
              <a:path w="6016625" h="2520315">
                <a:moveTo>
                  <a:pt x="5753174" y="2489073"/>
                </a:moveTo>
                <a:lnTo>
                  <a:pt x="5726023" y="2489073"/>
                </a:lnTo>
                <a:lnTo>
                  <a:pt x="5735669" y="2485676"/>
                </a:lnTo>
                <a:lnTo>
                  <a:pt x="5755020" y="2485707"/>
                </a:lnTo>
                <a:lnTo>
                  <a:pt x="5755932" y="2487942"/>
                </a:lnTo>
                <a:lnTo>
                  <a:pt x="5753174" y="2489073"/>
                </a:lnTo>
                <a:close/>
              </a:path>
              <a:path w="6016625" h="2520315">
                <a:moveTo>
                  <a:pt x="5726083" y="2489051"/>
                </a:moveTo>
                <a:close/>
              </a:path>
              <a:path w="6016625" h="2520315">
                <a:moveTo>
                  <a:pt x="5728881" y="2498153"/>
                </a:moveTo>
                <a:lnTo>
                  <a:pt x="5725934" y="2489098"/>
                </a:lnTo>
                <a:lnTo>
                  <a:pt x="5726083" y="2489051"/>
                </a:lnTo>
                <a:lnTo>
                  <a:pt x="5753174" y="2489073"/>
                </a:lnTo>
                <a:lnTo>
                  <a:pt x="5748528" y="2490978"/>
                </a:lnTo>
                <a:lnTo>
                  <a:pt x="5738850" y="2494648"/>
                </a:lnTo>
                <a:lnTo>
                  <a:pt x="5728881" y="2498153"/>
                </a:lnTo>
                <a:close/>
              </a:path>
              <a:path w="6016625" h="2520315">
                <a:moveTo>
                  <a:pt x="5716933" y="2492209"/>
                </a:moveTo>
                <a:lnTo>
                  <a:pt x="5716358" y="2492209"/>
                </a:lnTo>
                <a:lnTo>
                  <a:pt x="5716879" y="2492044"/>
                </a:lnTo>
                <a:lnTo>
                  <a:pt x="5716933" y="2492209"/>
                </a:lnTo>
                <a:close/>
              </a:path>
              <a:path w="6016625" h="2520315">
                <a:moveTo>
                  <a:pt x="5717875" y="2495118"/>
                </a:moveTo>
                <a:lnTo>
                  <a:pt x="5706592" y="2495118"/>
                </a:lnTo>
                <a:lnTo>
                  <a:pt x="5716473" y="2492171"/>
                </a:lnTo>
                <a:lnTo>
                  <a:pt x="5716933" y="2492209"/>
                </a:lnTo>
                <a:lnTo>
                  <a:pt x="5717875" y="2495118"/>
                </a:lnTo>
                <a:close/>
              </a:path>
              <a:path w="6016625" h="2520315">
                <a:moveTo>
                  <a:pt x="5718739" y="2497785"/>
                </a:moveTo>
                <a:lnTo>
                  <a:pt x="5696724" y="2497785"/>
                </a:lnTo>
                <a:lnTo>
                  <a:pt x="5706706" y="2495080"/>
                </a:lnTo>
                <a:lnTo>
                  <a:pt x="5717875" y="2495118"/>
                </a:lnTo>
                <a:lnTo>
                  <a:pt x="5718739" y="2497785"/>
                </a:lnTo>
                <a:close/>
              </a:path>
              <a:path w="6016625" h="2520315">
                <a:moveTo>
                  <a:pt x="5691924" y="2508757"/>
                </a:moveTo>
                <a:lnTo>
                  <a:pt x="5689663" y="2499499"/>
                </a:lnTo>
                <a:lnTo>
                  <a:pt x="5696839" y="2497747"/>
                </a:lnTo>
                <a:lnTo>
                  <a:pt x="5718739" y="2497785"/>
                </a:lnTo>
                <a:lnTo>
                  <a:pt x="5719813" y="2501099"/>
                </a:lnTo>
                <a:lnTo>
                  <a:pt x="5719191" y="2501303"/>
                </a:lnTo>
                <a:lnTo>
                  <a:pt x="5709196" y="2504274"/>
                </a:lnTo>
                <a:lnTo>
                  <a:pt x="5699099" y="2507005"/>
                </a:lnTo>
                <a:lnTo>
                  <a:pt x="5691924" y="2508757"/>
                </a:lnTo>
                <a:close/>
              </a:path>
              <a:path w="6016625" h="2520315">
                <a:moveTo>
                  <a:pt x="5680674" y="2502395"/>
                </a:moveTo>
                <a:lnTo>
                  <a:pt x="5676709" y="2502395"/>
                </a:lnTo>
                <a:lnTo>
                  <a:pt x="5680494" y="2501569"/>
                </a:lnTo>
                <a:lnTo>
                  <a:pt x="5680674" y="2502395"/>
                </a:lnTo>
                <a:close/>
              </a:path>
              <a:path w="6016625" h="2520315">
                <a:moveTo>
                  <a:pt x="5681098" y="2504338"/>
                </a:moveTo>
                <a:lnTo>
                  <a:pt x="5666574" y="2504338"/>
                </a:lnTo>
                <a:lnTo>
                  <a:pt x="5676823" y="2502369"/>
                </a:lnTo>
                <a:lnTo>
                  <a:pt x="5680674" y="2502395"/>
                </a:lnTo>
                <a:lnTo>
                  <a:pt x="5681098" y="2504338"/>
                </a:lnTo>
                <a:close/>
              </a:path>
              <a:path w="6016625" h="2520315">
                <a:moveTo>
                  <a:pt x="5654040" y="2515971"/>
                </a:moveTo>
                <a:lnTo>
                  <a:pt x="5652719" y="2506535"/>
                </a:lnTo>
                <a:lnTo>
                  <a:pt x="5656453" y="2506014"/>
                </a:lnTo>
                <a:lnTo>
                  <a:pt x="5666689" y="2504313"/>
                </a:lnTo>
                <a:lnTo>
                  <a:pt x="5681098" y="2504338"/>
                </a:lnTo>
                <a:lnTo>
                  <a:pt x="5682526" y="2510878"/>
                </a:lnTo>
                <a:lnTo>
                  <a:pt x="5678627" y="2511729"/>
                </a:lnTo>
                <a:lnTo>
                  <a:pt x="5668238" y="2513710"/>
                </a:lnTo>
                <a:lnTo>
                  <a:pt x="5657773" y="2515450"/>
                </a:lnTo>
                <a:lnTo>
                  <a:pt x="5654040" y="2515971"/>
                </a:lnTo>
                <a:close/>
              </a:path>
              <a:path w="6016625" h="2520315">
                <a:moveTo>
                  <a:pt x="5656338" y="2506027"/>
                </a:moveTo>
                <a:close/>
              </a:path>
              <a:path w="6016625" h="2520315">
                <a:moveTo>
                  <a:pt x="5643500" y="2508656"/>
                </a:moveTo>
                <a:lnTo>
                  <a:pt x="5635637" y="2508656"/>
                </a:lnTo>
                <a:lnTo>
                  <a:pt x="5643397" y="2507767"/>
                </a:lnTo>
                <a:lnTo>
                  <a:pt x="5643500" y="2508656"/>
                </a:lnTo>
                <a:close/>
              </a:path>
              <a:path w="6016625" h="2520315">
                <a:moveTo>
                  <a:pt x="5635736" y="2508645"/>
                </a:moveTo>
                <a:close/>
              </a:path>
              <a:path w="6016625" h="2520315">
                <a:moveTo>
                  <a:pt x="5615787" y="2519730"/>
                </a:moveTo>
                <a:lnTo>
                  <a:pt x="5615178" y="2510218"/>
                </a:lnTo>
                <a:lnTo>
                  <a:pt x="5625287" y="2509583"/>
                </a:lnTo>
                <a:lnTo>
                  <a:pt x="5635736" y="2508645"/>
                </a:lnTo>
                <a:lnTo>
                  <a:pt x="5643500" y="2508656"/>
                </a:lnTo>
                <a:lnTo>
                  <a:pt x="5644489" y="2517228"/>
                </a:lnTo>
                <a:lnTo>
                  <a:pt x="5636590" y="2518130"/>
                </a:lnTo>
                <a:lnTo>
                  <a:pt x="5625884" y="2519083"/>
                </a:lnTo>
                <a:lnTo>
                  <a:pt x="5615787" y="2519730"/>
                </a:lnTo>
                <a:close/>
              </a:path>
              <a:path w="6016625" h="2520315">
                <a:moveTo>
                  <a:pt x="5593448" y="2520315"/>
                </a:moveTo>
                <a:lnTo>
                  <a:pt x="5577395" y="2520315"/>
                </a:lnTo>
                <a:lnTo>
                  <a:pt x="5577395" y="2510790"/>
                </a:lnTo>
                <a:lnTo>
                  <a:pt x="5593333" y="2510790"/>
                </a:lnTo>
                <a:lnTo>
                  <a:pt x="5604129" y="2510650"/>
                </a:lnTo>
                <a:lnTo>
                  <a:pt x="5605780" y="2510586"/>
                </a:lnTo>
                <a:lnTo>
                  <a:pt x="5606148" y="2520111"/>
                </a:lnTo>
                <a:lnTo>
                  <a:pt x="5604370" y="2520175"/>
                </a:lnTo>
                <a:lnTo>
                  <a:pt x="5593448" y="2520315"/>
                </a:lnTo>
                <a:close/>
              </a:path>
              <a:path w="6016625" h="2520315">
                <a:moveTo>
                  <a:pt x="5567870" y="2520315"/>
                </a:moveTo>
                <a:lnTo>
                  <a:pt x="5539295" y="2520315"/>
                </a:lnTo>
                <a:lnTo>
                  <a:pt x="5539295" y="2510790"/>
                </a:lnTo>
                <a:lnTo>
                  <a:pt x="5567870" y="2510790"/>
                </a:lnTo>
                <a:lnTo>
                  <a:pt x="5567870" y="2520315"/>
                </a:lnTo>
                <a:close/>
              </a:path>
              <a:path w="6016625" h="2520315">
                <a:moveTo>
                  <a:pt x="5529770" y="2520315"/>
                </a:moveTo>
                <a:lnTo>
                  <a:pt x="5501195" y="2520315"/>
                </a:lnTo>
                <a:lnTo>
                  <a:pt x="5501195" y="2510790"/>
                </a:lnTo>
                <a:lnTo>
                  <a:pt x="5529770" y="2510790"/>
                </a:lnTo>
                <a:lnTo>
                  <a:pt x="5529770" y="2520315"/>
                </a:lnTo>
                <a:close/>
              </a:path>
              <a:path w="6016625" h="2520315">
                <a:moveTo>
                  <a:pt x="5491670" y="2520315"/>
                </a:moveTo>
                <a:lnTo>
                  <a:pt x="5463095" y="2520315"/>
                </a:lnTo>
                <a:lnTo>
                  <a:pt x="5463095" y="2510790"/>
                </a:lnTo>
                <a:lnTo>
                  <a:pt x="5491670" y="2510790"/>
                </a:lnTo>
                <a:lnTo>
                  <a:pt x="5491670" y="2520315"/>
                </a:lnTo>
                <a:close/>
              </a:path>
              <a:path w="6016625" h="2520315">
                <a:moveTo>
                  <a:pt x="5453570" y="2520315"/>
                </a:moveTo>
                <a:lnTo>
                  <a:pt x="5424995" y="2520315"/>
                </a:lnTo>
                <a:lnTo>
                  <a:pt x="5424995" y="2510790"/>
                </a:lnTo>
                <a:lnTo>
                  <a:pt x="5453570" y="2510790"/>
                </a:lnTo>
                <a:lnTo>
                  <a:pt x="5453570" y="2520315"/>
                </a:lnTo>
                <a:close/>
              </a:path>
              <a:path w="6016625" h="2520315">
                <a:moveTo>
                  <a:pt x="5415470" y="2520315"/>
                </a:moveTo>
                <a:lnTo>
                  <a:pt x="5386895" y="2520315"/>
                </a:lnTo>
                <a:lnTo>
                  <a:pt x="5386895" y="2510790"/>
                </a:lnTo>
                <a:lnTo>
                  <a:pt x="5415470" y="2510790"/>
                </a:lnTo>
                <a:lnTo>
                  <a:pt x="5415470" y="2520315"/>
                </a:lnTo>
                <a:close/>
              </a:path>
              <a:path w="6016625" h="2520315">
                <a:moveTo>
                  <a:pt x="5377370" y="2520315"/>
                </a:moveTo>
                <a:lnTo>
                  <a:pt x="5348795" y="2520315"/>
                </a:lnTo>
                <a:lnTo>
                  <a:pt x="5348795" y="2510790"/>
                </a:lnTo>
                <a:lnTo>
                  <a:pt x="5377370" y="2510790"/>
                </a:lnTo>
                <a:lnTo>
                  <a:pt x="5377370" y="2520315"/>
                </a:lnTo>
                <a:close/>
              </a:path>
              <a:path w="6016625" h="2520315">
                <a:moveTo>
                  <a:pt x="5339270" y="2520315"/>
                </a:moveTo>
                <a:lnTo>
                  <a:pt x="5310695" y="2520315"/>
                </a:lnTo>
                <a:lnTo>
                  <a:pt x="5310695" y="2510790"/>
                </a:lnTo>
                <a:lnTo>
                  <a:pt x="5339270" y="2510790"/>
                </a:lnTo>
                <a:lnTo>
                  <a:pt x="5339270" y="2520315"/>
                </a:lnTo>
                <a:close/>
              </a:path>
              <a:path w="6016625" h="2520315">
                <a:moveTo>
                  <a:pt x="5301170" y="2520315"/>
                </a:moveTo>
                <a:lnTo>
                  <a:pt x="5272595" y="2520315"/>
                </a:lnTo>
                <a:lnTo>
                  <a:pt x="5272595" y="2510790"/>
                </a:lnTo>
                <a:lnTo>
                  <a:pt x="5301170" y="2510790"/>
                </a:lnTo>
                <a:lnTo>
                  <a:pt x="5301170" y="2520315"/>
                </a:lnTo>
                <a:close/>
              </a:path>
              <a:path w="6016625" h="2520315">
                <a:moveTo>
                  <a:pt x="5263070" y="2520315"/>
                </a:moveTo>
                <a:lnTo>
                  <a:pt x="5234495" y="2520315"/>
                </a:lnTo>
                <a:lnTo>
                  <a:pt x="5234495" y="2510790"/>
                </a:lnTo>
                <a:lnTo>
                  <a:pt x="5263070" y="2510790"/>
                </a:lnTo>
                <a:lnTo>
                  <a:pt x="5263070" y="2520315"/>
                </a:lnTo>
                <a:close/>
              </a:path>
              <a:path w="6016625" h="2520315">
                <a:moveTo>
                  <a:pt x="5224970" y="2520315"/>
                </a:moveTo>
                <a:lnTo>
                  <a:pt x="5196395" y="2520315"/>
                </a:lnTo>
                <a:lnTo>
                  <a:pt x="5196395" y="2510790"/>
                </a:lnTo>
                <a:lnTo>
                  <a:pt x="5224970" y="2510790"/>
                </a:lnTo>
                <a:lnTo>
                  <a:pt x="5224970" y="2520315"/>
                </a:lnTo>
                <a:close/>
              </a:path>
              <a:path w="6016625" h="2520315">
                <a:moveTo>
                  <a:pt x="5186870" y="2520315"/>
                </a:moveTo>
                <a:lnTo>
                  <a:pt x="5158295" y="2520315"/>
                </a:lnTo>
                <a:lnTo>
                  <a:pt x="5158295" y="2510790"/>
                </a:lnTo>
                <a:lnTo>
                  <a:pt x="5186870" y="2510790"/>
                </a:lnTo>
                <a:lnTo>
                  <a:pt x="5186870" y="2520315"/>
                </a:lnTo>
                <a:close/>
              </a:path>
              <a:path w="6016625" h="2520315">
                <a:moveTo>
                  <a:pt x="5148770" y="2520315"/>
                </a:moveTo>
                <a:lnTo>
                  <a:pt x="5120195" y="2520315"/>
                </a:lnTo>
                <a:lnTo>
                  <a:pt x="5120195" y="2510790"/>
                </a:lnTo>
                <a:lnTo>
                  <a:pt x="5148770" y="2510790"/>
                </a:lnTo>
                <a:lnTo>
                  <a:pt x="5148770" y="2520315"/>
                </a:lnTo>
                <a:close/>
              </a:path>
              <a:path w="6016625" h="2520315">
                <a:moveTo>
                  <a:pt x="5110670" y="2520315"/>
                </a:moveTo>
                <a:lnTo>
                  <a:pt x="5082095" y="2520315"/>
                </a:lnTo>
                <a:lnTo>
                  <a:pt x="5082095" y="2510790"/>
                </a:lnTo>
                <a:lnTo>
                  <a:pt x="5110670" y="2510790"/>
                </a:lnTo>
                <a:lnTo>
                  <a:pt x="5110670" y="2520315"/>
                </a:lnTo>
                <a:close/>
              </a:path>
              <a:path w="6016625" h="2520315">
                <a:moveTo>
                  <a:pt x="5072570" y="2520315"/>
                </a:moveTo>
                <a:lnTo>
                  <a:pt x="5043995" y="2520315"/>
                </a:lnTo>
                <a:lnTo>
                  <a:pt x="5043995" y="2510790"/>
                </a:lnTo>
                <a:lnTo>
                  <a:pt x="5072570" y="2510790"/>
                </a:lnTo>
                <a:lnTo>
                  <a:pt x="5072570" y="2520315"/>
                </a:lnTo>
                <a:close/>
              </a:path>
              <a:path w="6016625" h="2520315">
                <a:moveTo>
                  <a:pt x="5034470" y="2520315"/>
                </a:moveTo>
                <a:lnTo>
                  <a:pt x="5005895" y="2520315"/>
                </a:lnTo>
                <a:lnTo>
                  <a:pt x="5005895" y="2510790"/>
                </a:lnTo>
                <a:lnTo>
                  <a:pt x="5034470" y="2510790"/>
                </a:lnTo>
                <a:lnTo>
                  <a:pt x="5034470" y="2520315"/>
                </a:lnTo>
                <a:close/>
              </a:path>
              <a:path w="6016625" h="2520315">
                <a:moveTo>
                  <a:pt x="4996370" y="2520315"/>
                </a:moveTo>
                <a:lnTo>
                  <a:pt x="4967795" y="2520315"/>
                </a:lnTo>
                <a:lnTo>
                  <a:pt x="4967795" y="2510790"/>
                </a:lnTo>
                <a:lnTo>
                  <a:pt x="4996370" y="2510790"/>
                </a:lnTo>
                <a:lnTo>
                  <a:pt x="4996370" y="2520315"/>
                </a:lnTo>
                <a:close/>
              </a:path>
              <a:path w="6016625" h="2520315">
                <a:moveTo>
                  <a:pt x="4958270" y="2520315"/>
                </a:moveTo>
                <a:lnTo>
                  <a:pt x="4929695" y="2520315"/>
                </a:lnTo>
                <a:lnTo>
                  <a:pt x="4929695" y="2510790"/>
                </a:lnTo>
                <a:lnTo>
                  <a:pt x="4958270" y="2510790"/>
                </a:lnTo>
                <a:lnTo>
                  <a:pt x="4958270" y="2520315"/>
                </a:lnTo>
                <a:close/>
              </a:path>
              <a:path w="6016625" h="2520315">
                <a:moveTo>
                  <a:pt x="4920170" y="2520315"/>
                </a:moveTo>
                <a:lnTo>
                  <a:pt x="4891595" y="2520315"/>
                </a:lnTo>
                <a:lnTo>
                  <a:pt x="4891595" y="2510790"/>
                </a:lnTo>
                <a:lnTo>
                  <a:pt x="4920170" y="2510790"/>
                </a:lnTo>
                <a:lnTo>
                  <a:pt x="4920170" y="2520315"/>
                </a:lnTo>
                <a:close/>
              </a:path>
              <a:path w="6016625" h="2520315">
                <a:moveTo>
                  <a:pt x="4882070" y="2520315"/>
                </a:moveTo>
                <a:lnTo>
                  <a:pt x="4853495" y="2520315"/>
                </a:lnTo>
                <a:lnTo>
                  <a:pt x="4853495" y="2510790"/>
                </a:lnTo>
                <a:lnTo>
                  <a:pt x="4882070" y="2510790"/>
                </a:lnTo>
                <a:lnTo>
                  <a:pt x="4882070" y="2520315"/>
                </a:lnTo>
                <a:close/>
              </a:path>
              <a:path w="6016625" h="2520315">
                <a:moveTo>
                  <a:pt x="4843970" y="2520315"/>
                </a:moveTo>
                <a:lnTo>
                  <a:pt x="4815395" y="2520315"/>
                </a:lnTo>
                <a:lnTo>
                  <a:pt x="4815395" y="2510790"/>
                </a:lnTo>
                <a:lnTo>
                  <a:pt x="4843970" y="2510790"/>
                </a:lnTo>
                <a:lnTo>
                  <a:pt x="4843970" y="2520315"/>
                </a:lnTo>
                <a:close/>
              </a:path>
              <a:path w="6016625" h="2520315">
                <a:moveTo>
                  <a:pt x="4805870" y="2520315"/>
                </a:moveTo>
                <a:lnTo>
                  <a:pt x="4777295" y="2520315"/>
                </a:lnTo>
                <a:lnTo>
                  <a:pt x="4777295" y="2510790"/>
                </a:lnTo>
                <a:lnTo>
                  <a:pt x="4805870" y="2510790"/>
                </a:lnTo>
                <a:lnTo>
                  <a:pt x="4805870" y="2520315"/>
                </a:lnTo>
                <a:close/>
              </a:path>
              <a:path w="6016625" h="2520315">
                <a:moveTo>
                  <a:pt x="4767770" y="2520315"/>
                </a:moveTo>
                <a:lnTo>
                  <a:pt x="4739195" y="2520315"/>
                </a:lnTo>
                <a:lnTo>
                  <a:pt x="4739195" y="2510790"/>
                </a:lnTo>
                <a:lnTo>
                  <a:pt x="4767770" y="2510790"/>
                </a:lnTo>
                <a:lnTo>
                  <a:pt x="4767770" y="2520315"/>
                </a:lnTo>
                <a:close/>
              </a:path>
              <a:path w="6016625" h="2520315">
                <a:moveTo>
                  <a:pt x="4729670" y="2520315"/>
                </a:moveTo>
                <a:lnTo>
                  <a:pt x="4701095" y="2520315"/>
                </a:lnTo>
                <a:lnTo>
                  <a:pt x="4701095" y="2510790"/>
                </a:lnTo>
                <a:lnTo>
                  <a:pt x="4729670" y="2510790"/>
                </a:lnTo>
                <a:lnTo>
                  <a:pt x="4729670" y="2520315"/>
                </a:lnTo>
                <a:close/>
              </a:path>
              <a:path w="6016625" h="2520315">
                <a:moveTo>
                  <a:pt x="4691570" y="2520315"/>
                </a:moveTo>
                <a:lnTo>
                  <a:pt x="4662995" y="2520315"/>
                </a:lnTo>
                <a:lnTo>
                  <a:pt x="4662995" y="2510790"/>
                </a:lnTo>
                <a:lnTo>
                  <a:pt x="4691570" y="2510790"/>
                </a:lnTo>
                <a:lnTo>
                  <a:pt x="4691570" y="2520315"/>
                </a:lnTo>
                <a:close/>
              </a:path>
              <a:path w="6016625" h="2520315">
                <a:moveTo>
                  <a:pt x="4653470" y="2520315"/>
                </a:moveTo>
                <a:lnTo>
                  <a:pt x="4624895" y="2520315"/>
                </a:lnTo>
                <a:lnTo>
                  <a:pt x="4624895" y="2510790"/>
                </a:lnTo>
                <a:lnTo>
                  <a:pt x="4653470" y="2510790"/>
                </a:lnTo>
                <a:lnTo>
                  <a:pt x="4653470" y="2520315"/>
                </a:lnTo>
                <a:close/>
              </a:path>
              <a:path w="6016625" h="2520315">
                <a:moveTo>
                  <a:pt x="4615370" y="2520315"/>
                </a:moveTo>
                <a:lnTo>
                  <a:pt x="4586795" y="2520315"/>
                </a:lnTo>
                <a:lnTo>
                  <a:pt x="4586795" y="2510790"/>
                </a:lnTo>
                <a:lnTo>
                  <a:pt x="4615370" y="2510790"/>
                </a:lnTo>
                <a:lnTo>
                  <a:pt x="4615370" y="2520315"/>
                </a:lnTo>
                <a:close/>
              </a:path>
              <a:path w="6016625" h="2520315">
                <a:moveTo>
                  <a:pt x="4577270" y="2520315"/>
                </a:moveTo>
                <a:lnTo>
                  <a:pt x="4548695" y="2520315"/>
                </a:lnTo>
                <a:lnTo>
                  <a:pt x="4548695" y="2510790"/>
                </a:lnTo>
                <a:lnTo>
                  <a:pt x="4577270" y="2510790"/>
                </a:lnTo>
                <a:lnTo>
                  <a:pt x="4577270" y="2520315"/>
                </a:lnTo>
                <a:close/>
              </a:path>
              <a:path w="6016625" h="2520315">
                <a:moveTo>
                  <a:pt x="4539170" y="2520315"/>
                </a:moveTo>
                <a:lnTo>
                  <a:pt x="4510595" y="2520315"/>
                </a:lnTo>
                <a:lnTo>
                  <a:pt x="4510595" y="2510790"/>
                </a:lnTo>
                <a:lnTo>
                  <a:pt x="4539170" y="2510790"/>
                </a:lnTo>
                <a:lnTo>
                  <a:pt x="4539170" y="2520315"/>
                </a:lnTo>
                <a:close/>
              </a:path>
              <a:path w="6016625" h="2520315">
                <a:moveTo>
                  <a:pt x="4501070" y="2520315"/>
                </a:moveTo>
                <a:lnTo>
                  <a:pt x="4472495" y="2520315"/>
                </a:lnTo>
                <a:lnTo>
                  <a:pt x="4472495" y="2510790"/>
                </a:lnTo>
                <a:lnTo>
                  <a:pt x="4501070" y="2510790"/>
                </a:lnTo>
                <a:lnTo>
                  <a:pt x="4501070" y="2520315"/>
                </a:lnTo>
                <a:close/>
              </a:path>
              <a:path w="6016625" h="2520315">
                <a:moveTo>
                  <a:pt x="4462970" y="2520315"/>
                </a:moveTo>
                <a:lnTo>
                  <a:pt x="4434395" y="2520315"/>
                </a:lnTo>
                <a:lnTo>
                  <a:pt x="4434395" y="2510790"/>
                </a:lnTo>
                <a:lnTo>
                  <a:pt x="4462970" y="2510790"/>
                </a:lnTo>
                <a:lnTo>
                  <a:pt x="4462970" y="2520315"/>
                </a:lnTo>
                <a:close/>
              </a:path>
              <a:path w="6016625" h="2520315">
                <a:moveTo>
                  <a:pt x="4424870" y="2520315"/>
                </a:moveTo>
                <a:lnTo>
                  <a:pt x="4396295" y="2520315"/>
                </a:lnTo>
                <a:lnTo>
                  <a:pt x="4396295" y="2510790"/>
                </a:lnTo>
                <a:lnTo>
                  <a:pt x="4424870" y="2510790"/>
                </a:lnTo>
                <a:lnTo>
                  <a:pt x="4424870" y="2520315"/>
                </a:lnTo>
                <a:close/>
              </a:path>
              <a:path w="6016625" h="2520315">
                <a:moveTo>
                  <a:pt x="4386770" y="2520315"/>
                </a:moveTo>
                <a:lnTo>
                  <a:pt x="4358195" y="2520315"/>
                </a:lnTo>
                <a:lnTo>
                  <a:pt x="4358195" y="2510790"/>
                </a:lnTo>
                <a:lnTo>
                  <a:pt x="4386770" y="2510790"/>
                </a:lnTo>
                <a:lnTo>
                  <a:pt x="4386770" y="2520315"/>
                </a:lnTo>
                <a:close/>
              </a:path>
              <a:path w="6016625" h="2520315">
                <a:moveTo>
                  <a:pt x="4348670" y="2520315"/>
                </a:moveTo>
                <a:lnTo>
                  <a:pt x="4320095" y="2520315"/>
                </a:lnTo>
                <a:lnTo>
                  <a:pt x="4320095" y="2510790"/>
                </a:lnTo>
                <a:lnTo>
                  <a:pt x="4348670" y="2510790"/>
                </a:lnTo>
                <a:lnTo>
                  <a:pt x="4348670" y="2520315"/>
                </a:lnTo>
                <a:close/>
              </a:path>
              <a:path w="6016625" h="2520315">
                <a:moveTo>
                  <a:pt x="4310570" y="2520315"/>
                </a:moveTo>
                <a:lnTo>
                  <a:pt x="4281995" y="2520315"/>
                </a:lnTo>
                <a:lnTo>
                  <a:pt x="4281995" y="2510790"/>
                </a:lnTo>
                <a:lnTo>
                  <a:pt x="4310570" y="2510790"/>
                </a:lnTo>
                <a:lnTo>
                  <a:pt x="4310570" y="2520315"/>
                </a:lnTo>
                <a:close/>
              </a:path>
              <a:path w="6016625" h="2520315">
                <a:moveTo>
                  <a:pt x="4272470" y="2520315"/>
                </a:moveTo>
                <a:lnTo>
                  <a:pt x="4243895" y="2520315"/>
                </a:lnTo>
                <a:lnTo>
                  <a:pt x="4243895" y="2510790"/>
                </a:lnTo>
                <a:lnTo>
                  <a:pt x="4272470" y="2510790"/>
                </a:lnTo>
                <a:lnTo>
                  <a:pt x="4272470" y="2520315"/>
                </a:lnTo>
                <a:close/>
              </a:path>
              <a:path w="6016625" h="2520315">
                <a:moveTo>
                  <a:pt x="4234370" y="2520315"/>
                </a:moveTo>
                <a:lnTo>
                  <a:pt x="4205795" y="2520315"/>
                </a:lnTo>
                <a:lnTo>
                  <a:pt x="4205795" y="2510790"/>
                </a:lnTo>
                <a:lnTo>
                  <a:pt x="4234370" y="2510790"/>
                </a:lnTo>
                <a:lnTo>
                  <a:pt x="4234370" y="2520315"/>
                </a:lnTo>
                <a:close/>
              </a:path>
              <a:path w="6016625" h="2520315">
                <a:moveTo>
                  <a:pt x="4196270" y="2520315"/>
                </a:moveTo>
                <a:lnTo>
                  <a:pt x="4167695" y="2520315"/>
                </a:lnTo>
                <a:lnTo>
                  <a:pt x="4167695" y="2510790"/>
                </a:lnTo>
                <a:lnTo>
                  <a:pt x="4196270" y="2510790"/>
                </a:lnTo>
                <a:lnTo>
                  <a:pt x="4196270" y="2520315"/>
                </a:lnTo>
                <a:close/>
              </a:path>
              <a:path w="6016625" h="2520315">
                <a:moveTo>
                  <a:pt x="4158170" y="2520315"/>
                </a:moveTo>
                <a:lnTo>
                  <a:pt x="4129595" y="2520315"/>
                </a:lnTo>
                <a:lnTo>
                  <a:pt x="4129595" y="2510790"/>
                </a:lnTo>
                <a:lnTo>
                  <a:pt x="4158170" y="2510790"/>
                </a:lnTo>
                <a:lnTo>
                  <a:pt x="4158170" y="2520315"/>
                </a:lnTo>
                <a:close/>
              </a:path>
              <a:path w="6016625" h="2520315">
                <a:moveTo>
                  <a:pt x="4120070" y="2520315"/>
                </a:moveTo>
                <a:lnTo>
                  <a:pt x="4091495" y="2520315"/>
                </a:lnTo>
                <a:lnTo>
                  <a:pt x="4091495" y="2510790"/>
                </a:lnTo>
                <a:lnTo>
                  <a:pt x="4120070" y="2510790"/>
                </a:lnTo>
                <a:lnTo>
                  <a:pt x="4120070" y="2520315"/>
                </a:lnTo>
                <a:close/>
              </a:path>
              <a:path w="6016625" h="2520315">
                <a:moveTo>
                  <a:pt x="4081970" y="2520315"/>
                </a:moveTo>
                <a:lnTo>
                  <a:pt x="4053395" y="2520315"/>
                </a:lnTo>
                <a:lnTo>
                  <a:pt x="4053395" y="2510790"/>
                </a:lnTo>
                <a:lnTo>
                  <a:pt x="4081970" y="2510790"/>
                </a:lnTo>
                <a:lnTo>
                  <a:pt x="4081970" y="2520315"/>
                </a:lnTo>
                <a:close/>
              </a:path>
              <a:path w="6016625" h="2520315">
                <a:moveTo>
                  <a:pt x="4043870" y="2520315"/>
                </a:moveTo>
                <a:lnTo>
                  <a:pt x="4015295" y="2520315"/>
                </a:lnTo>
                <a:lnTo>
                  <a:pt x="4015295" y="2510790"/>
                </a:lnTo>
                <a:lnTo>
                  <a:pt x="4043870" y="2510790"/>
                </a:lnTo>
                <a:lnTo>
                  <a:pt x="4043870" y="2520315"/>
                </a:lnTo>
                <a:close/>
              </a:path>
              <a:path w="6016625" h="2520315">
                <a:moveTo>
                  <a:pt x="4005770" y="2520315"/>
                </a:moveTo>
                <a:lnTo>
                  <a:pt x="3977195" y="2520315"/>
                </a:lnTo>
                <a:lnTo>
                  <a:pt x="3977195" y="2510790"/>
                </a:lnTo>
                <a:lnTo>
                  <a:pt x="4005770" y="2510790"/>
                </a:lnTo>
                <a:lnTo>
                  <a:pt x="4005770" y="2520315"/>
                </a:lnTo>
                <a:close/>
              </a:path>
              <a:path w="6016625" h="2520315">
                <a:moveTo>
                  <a:pt x="3967670" y="2520315"/>
                </a:moveTo>
                <a:lnTo>
                  <a:pt x="3939095" y="2520315"/>
                </a:lnTo>
                <a:lnTo>
                  <a:pt x="3939095" y="2510790"/>
                </a:lnTo>
                <a:lnTo>
                  <a:pt x="3967670" y="2510790"/>
                </a:lnTo>
                <a:lnTo>
                  <a:pt x="3967670" y="2520315"/>
                </a:lnTo>
                <a:close/>
              </a:path>
              <a:path w="6016625" h="2520315">
                <a:moveTo>
                  <a:pt x="3929570" y="2520315"/>
                </a:moveTo>
                <a:lnTo>
                  <a:pt x="3900995" y="2520315"/>
                </a:lnTo>
                <a:lnTo>
                  <a:pt x="3900995" y="2510790"/>
                </a:lnTo>
                <a:lnTo>
                  <a:pt x="3929570" y="2510790"/>
                </a:lnTo>
                <a:lnTo>
                  <a:pt x="3929570" y="2520315"/>
                </a:lnTo>
                <a:close/>
              </a:path>
              <a:path w="6016625" h="2520315">
                <a:moveTo>
                  <a:pt x="3891470" y="2520315"/>
                </a:moveTo>
                <a:lnTo>
                  <a:pt x="3862895" y="2520315"/>
                </a:lnTo>
                <a:lnTo>
                  <a:pt x="3862895" y="2510790"/>
                </a:lnTo>
                <a:lnTo>
                  <a:pt x="3891470" y="2510790"/>
                </a:lnTo>
                <a:lnTo>
                  <a:pt x="3891470" y="2520315"/>
                </a:lnTo>
                <a:close/>
              </a:path>
              <a:path w="6016625" h="2520315">
                <a:moveTo>
                  <a:pt x="3853370" y="2520315"/>
                </a:moveTo>
                <a:lnTo>
                  <a:pt x="3824795" y="2520315"/>
                </a:lnTo>
                <a:lnTo>
                  <a:pt x="3824795" y="2510790"/>
                </a:lnTo>
                <a:lnTo>
                  <a:pt x="3853370" y="2510790"/>
                </a:lnTo>
                <a:lnTo>
                  <a:pt x="3853370" y="2520315"/>
                </a:lnTo>
                <a:close/>
              </a:path>
              <a:path w="6016625" h="2520315">
                <a:moveTo>
                  <a:pt x="3815270" y="2520315"/>
                </a:moveTo>
                <a:lnTo>
                  <a:pt x="3786695" y="2520315"/>
                </a:lnTo>
                <a:lnTo>
                  <a:pt x="3786695" y="2510790"/>
                </a:lnTo>
                <a:lnTo>
                  <a:pt x="3815270" y="2510790"/>
                </a:lnTo>
                <a:lnTo>
                  <a:pt x="3815270" y="2520315"/>
                </a:lnTo>
                <a:close/>
              </a:path>
              <a:path w="6016625" h="2520315">
                <a:moveTo>
                  <a:pt x="3777170" y="2520315"/>
                </a:moveTo>
                <a:lnTo>
                  <a:pt x="3748595" y="2520315"/>
                </a:lnTo>
                <a:lnTo>
                  <a:pt x="3748595" y="2510790"/>
                </a:lnTo>
                <a:lnTo>
                  <a:pt x="3777170" y="2510790"/>
                </a:lnTo>
                <a:lnTo>
                  <a:pt x="3777170" y="2520315"/>
                </a:lnTo>
                <a:close/>
              </a:path>
              <a:path w="6016625" h="2520315">
                <a:moveTo>
                  <a:pt x="3739070" y="2520315"/>
                </a:moveTo>
                <a:lnTo>
                  <a:pt x="3710495" y="2520315"/>
                </a:lnTo>
                <a:lnTo>
                  <a:pt x="3710495" y="2510790"/>
                </a:lnTo>
                <a:lnTo>
                  <a:pt x="3739070" y="2510790"/>
                </a:lnTo>
                <a:lnTo>
                  <a:pt x="3739070" y="2520315"/>
                </a:lnTo>
                <a:close/>
              </a:path>
              <a:path w="6016625" h="2520315">
                <a:moveTo>
                  <a:pt x="3700970" y="2520315"/>
                </a:moveTo>
                <a:lnTo>
                  <a:pt x="3672395" y="2520315"/>
                </a:lnTo>
                <a:lnTo>
                  <a:pt x="3672395" y="2510790"/>
                </a:lnTo>
                <a:lnTo>
                  <a:pt x="3700970" y="2510790"/>
                </a:lnTo>
                <a:lnTo>
                  <a:pt x="3700970" y="2520315"/>
                </a:lnTo>
                <a:close/>
              </a:path>
              <a:path w="6016625" h="2520315">
                <a:moveTo>
                  <a:pt x="3662870" y="2520315"/>
                </a:moveTo>
                <a:lnTo>
                  <a:pt x="3634295" y="2520315"/>
                </a:lnTo>
                <a:lnTo>
                  <a:pt x="3634295" y="2510790"/>
                </a:lnTo>
                <a:lnTo>
                  <a:pt x="3662870" y="2510790"/>
                </a:lnTo>
                <a:lnTo>
                  <a:pt x="3662870" y="2520315"/>
                </a:lnTo>
                <a:close/>
              </a:path>
              <a:path w="6016625" h="2520315">
                <a:moveTo>
                  <a:pt x="3624770" y="2520315"/>
                </a:moveTo>
                <a:lnTo>
                  <a:pt x="3596195" y="2520315"/>
                </a:lnTo>
                <a:lnTo>
                  <a:pt x="3596195" y="2510790"/>
                </a:lnTo>
                <a:lnTo>
                  <a:pt x="3624770" y="2510790"/>
                </a:lnTo>
                <a:lnTo>
                  <a:pt x="3624770" y="2520315"/>
                </a:lnTo>
                <a:close/>
              </a:path>
              <a:path w="6016625" h="2520315">
                <a:moveTo>
                  <a:pt x="3586670" y="2520315"/>
                </a:moveTo>
                <a:lnTo>
                  <a:pt x="3558095" y="2520315"/>
                </a:lnTo>
                <a:lnTo>
                  <a:pt x="3558095" y="2510790"/>
                </a:lnTo>
                <a:lnTo>
                  <a:pt x="3586670" y="2510790"/>
                </a:lnTo>
                <a:lnTo>
                  <a:pt x="3586670" y="2520315"/>
                </a:lnTo>
                <a:close/>
              </a:path>
              <a:path w="6016625" h="2520315">
                <a:moveTo>
                  <a:pt x="3548570" y="2520315"/>
                </a:moveTo>
                <a:lnTo>
                  <a:pt x="3519995" y="2520315"/>
                </a:lnTo>
                <a:lnTo>
                  <a:pt x="3519995" y="2510790"/>
                </a:lnTo>
                <a:lnTo>
                  <a:pt x="3548570" y="2510790"/>
                </a:lnTo>
                <a:lnTo>
                  <a:pt x="3548570" y="2520315"/>
                </a:lnTo>
                <a:close/>
              </a:path>
              <a:path w="6016625" h="2520315">
                <a:moveTo>
                  <a:pt x="3510470" y="2520315"/>
                </a:moveTo>
                <a:lnTo>
                  <a:pt x="3481895" y="2520315"/>
                </a:lnTo>
                <a:lnTo>
                  <a:pt x="3481895" y="2510790"/>
                </a:lnTo>
                <a:lnTo>
                  <a:pt x="3510470" y="2510790"/>
                </a:lnTo>
                <a:lnTo>
                  <a:pt x="3510470" y="2520315"/>
                </a:lnTo>
                <a:close/>
              </a:path>
              <a:path w="6016625" h="2520315">
                <a:moveTo>
                  <a:pt x="3472370" y="2520315"/>
                </a:moveTo>
                <a:lnTo>
                  <a:pt x="3443795" y="2520315"/>
                </a:lnTo>
                <a:lnTo>
                  <a:pt x="3443795" y="2510790"/>
                </a:lnTo>
                <a:lnTo>
                  <a:pt x="3472370" y="2510790"/>
                </a:lnTo>
                <a:lnTo>
                  <a:pt x="3472370" y="2520315"/>
                </a:lnTo>
                <a:close/>
              </a:path>
              <a:path w="6016625" h="2520315">
                <a:moveTo>
                  <a:pt x="3434270" y="2520315"/>
                </a:moveTo>
                <a:lnTo>
                  <a:pt x="3405695" y="2520315"/>
                </a:lnTo>
                <a:lnTo>
                  <a:pt x="3405695" y="2510790"/>
                </a:lnTo>
                <a:lnTo>
                  <a:pt x="3434270" y="2510790"/>
                </a:lnTo>
                <a:lnTo>
                  <a:pt x="3434270" y="2520315"/>
                </a:lnTo>
                <a:close/>
              </a:path>
              <a:path w="6016625" h="2520315">
                <a:moveTo>
                  <a:pt x="3396170" y="2520315"/>
                </a:moveTo>
                <a:lnTo>
                  <a:pt x="3367595" y="2520315"/>
                </a:lnTo>
                <a:lnTo>
                  <a:pt x="3367595" y="2510790"/>
                </a:lnTo>
                <a:lnTo>
                  <a:pt x="3396170" y="2510790"/>
                </a:lnTo>
                <a:lnTo>
                  <a:pt x="3396170" y="2520315"/>
                </a:lnTo>
                <a:close/>
              </a:path>
              <a:path w="6016625" h="2520315">
                <a:moveTo>
                  <a:pt x="3358070" y="2520315"/>
                </a:moveTo>
                <a:lnTo>
                  <a:pt x="3329495" y="2520315"/>
                </a:lnTo>
                <a:lnTo>
                  <a:pt x="3329495" y="2510790"/>
                </a:lnTo>
                <a:lnTo>
                  <a:pt x="3358070" y="2510790"/>
                </a:lnTo>
                <a:lnTo>
                  <a:pt x="3358070" y="2520315"/>
                </a:lnTo>
                <a:close/>
              </a:path>
              <a:path w="6016625" h="2520315">
                <a:moveTo>
                  <a:pt x="3319970" y="2520315"/>
                </a:moveTo>
                <a:lnTo>
                  <a:pt x="3291395" y="2520315"/>
                </a:lnTo>
                <a:lnTo>
                  <a:pt x="3291395" y="2510790"/>
                </a:lnTo>
                <a:lnTo>
                  <a:pt x="3319970" y="2510790"/>
                </a:lnTo>
                <a:lnTo>
                  <a:pt x="3319970" y="2520315"/>
                </a:lnTo>
                <a:close/>
              </a:path>
              <a:path w="6016625" h="2520315">
                <a:moveTo>
                  <a:pt x="3281870" y="2520315"/>
                </a:moveTo>
                <a:lnTo>
                  <a:pt x="3253295" y="2520315"/>
                </a:lnTo>
                <a:lnTo>
                  <a:pt x="3253295" y="2510790"/>
                </a:lnTo>
                <a:lnTo>
                  <a:pt x="3281870" y="2510790"/>
                </a:lnTo>
                <a:lnTo>
                  <a:pt x="3281870" y="2520315"/>
                </a:lnTo>
                <a:close/>
              </a:path>
              <a:path w="6016625" h="2520315">
                <a:moveTo>
                  <a:pt x="3243770" y="2520315"/>
                </a:moveTo>
                <a:lnTo>
                  <a:pt x="3215195" y="2520315"/>
                </a:lnTo>
                <a:lnTo>
                  <a:pt x="3215195" y="2510790"/>
                </a:lnTo>
                <a:lnTo>
                  <a:pt x="3243770" y="2510790"/>
                </a:lnTo>
                <a:lnTo>
                  <a:pt x="3243770" y="2520315"/>
                </a:lnTo>
                <a:close/>
              </a:path>
              <a:path w="6016625" h="2520315">
                <a:moveTo>
                  <a:pt x="3205670" y="2520315"/>
                </a:moveTo>
                <a:lnTo>
                  <a:pt x="3177095" y="2520315"/>
                </a:lnTo>
                <a:lnTo>
                  <a:pt x="3177095" y="2510790"/>
                </a:lnTo>
                <a:lnTo>
                  <a:pt x="3205670" y="2510790"/>
                </a:lnTo>
                <a:lnTo>
                  <a:pt x="3205670" y="2520315"/>
                </a:lnTo>
                <a:close/>
              </a:path>
              <a:path w="6016625" h="2520315">
                <a:moveTo>
                  <a:pt x="3167570" y="2520315"/>
                </a:moveTo>
                <a:lnTo>
                  <a:pt x="3138995" y="2520315"/>
                </a:lnTo>
                <a:lnTo>
                  <a:pt x="3138995" y="2510790"/>
                </a:lnTo>
                <a:lnTo>
                  <a:pt x="3167570" y="2510790"/>
                </a:lnTo>
                <a:lnTo>
                  <a:pt x="3167570" y="2520315"/>
                </a:lnTo>
                <a:close/>
              </a:path>
              <a:path w="6016625" h="2520315">
                <a:moveTo>
                  <a:pt x="3129470" y="2520315"/>
                </a:moveTo>
                <a:lnTo>
                  <a:pt x="3100895" y="2520315"/>
                </a:lnTo>
                <a:lnTo>
                  <a:pt x="3100895" y="2510790"/>
                </a:lnTo>
                <a:lnTo>
                  <a:pt x="3129470" y="2510790"/>
                </a:lnTo>
                <a:lnTo>
                  <a:pt x="3129470" y="2520315"/>
                </a:lnTo>
                <a:close/>
              </a:path>
              <a:path w="6016625" h="2520315">
                <a:moveTo>
                  <a:pt x="3091370" y="2520315"/>
                </a:moveTo>
                <a:lnTo>
                  <a:pt x="3062795" y="2520315"/>
                </a:lnTo>
                <a:lnTo>
                  <a:pt x="3062795" y="2510790"/>
                </a:lnTo>
                <a:lnTo>
                  <a:pt x="3091370" y="2510790"/>
                </a:lnTo>
                <a:lnTo>
                  <a:pt x="3091370" y="2520315"/>
                </a:lnTo>
                <a:close/>
              </a:path>
              <a:path w="6016625" h="2520315">
                <a:moveTo>
                  <a:pt x="3053270" y="2520315"/>
                </a:moveTo>
                <a:lnTo>
                  <a:pt x="3024695" y="2520315"/>
                </a:lnTo>
                <a:lnTo>
                  <a:pt x="3024695" y="2510790"/>
                </a:lnTo>
                <a:lnTo>
                  <a:pt x="3053270" y="2510790"/>
                </a:lnTo>
                <a:lnTo>
                  <a:pt x="3053270" y="2520315"/>
                </a:lnTo>
                <a:close/>
              </a:path>
              <a:path w="6016625" h="2520315">
                <a:moveTo>
                  <a:pt x="3015170" y="2520315"/>
                </a:moveTo>
                <a:lnTo>
                  <a:pt x="2986595" y="2520315"/>
                </a:lnTo>
                <a:lnTo>
                  <a:pt x="2986595" y="2510790"/>
                </a:lnTo>
                <a:lnTo>
                  <a:pt x="3015170" y="2510790"/>
                </a:lnTo>
                <a:lnTo>
                  <a:pt x="3015170" y="2520315"/>
                </a:lnTo>
                <a:close/>
              </a:path>
              <a:path w="6016625" h="2520315">
                <a:moveTo>
                  <a:pt x="2977070" y="2520315"/>
                </a:moveTo>
                <a:lnTo>
                  <a:pt x="2948495" y="2520315"/>
                </a:lnTo>
                <a:lnTo>
                  <a:pt x="2948495" y="2510790"/>
                </a:lnTo>
                <a:lnTo>
                  <a:pt x="2977070" y="2510790"/>
                </a:lnTo>
                <a:lnTo>
                  <a:pt x="2977070" y="2520315"/>
                </a:lnTo>
                <a:close/>
              </a:path>
              <a:path w="6016625" h="2520315">
                <a:moveTo>
                  <a:pt x="2938970" y="2520315"/>
                </a:moveTo>
                <a:lnTo>
                  <a:pt x="2910395" y="2520315"/>
                </a:lnTo>
                <a:lnTo>
                  <a:pt x="2910395" y="2510790"/>
                </a:lnTo>
                <a:lnTo>
                  <a:pt x="2938970" y="2510790"/>
                </a:lnTo>
                <a:lnTo>
                  <a:pt x="2938970" y="2520315"/>
                </a:lnTo>
                <a:close/>
              </a:path>
              <a:path w="6016625" h="2520315">
                <a:moveTo>
                  <a:pt x="2900870" y="2520315"/>
                </a:moveTo>
                <a:lnTo>
                  <a:pt x="2872295" y="2520315"/>
                </a:lnTo>
                <a:lnTo>
                  <a:pt x="2872295" y="2510790"/>
                </a:lnTo>
                <a:lnTo>
                  <a:pt x="2900870" y="2510790"/>
                </a:lnTo>
                <a:lnTo>
                  <a:pt x="2900870" y="2520315"/>
                </a:lnTo>
                <a:close/>
              </a:path>
              <a:path w="6016625" h="2520315">
                <a:moveTo>
                  <a:pt x="2862770" y="2520315"/>
                </a:moveTo>
                <a:lnTo>
                  <a:pt x="2834195" y="2520315"/>
                </a:lnTo>
                <a:lnTo>
                  <a:pt x="2834195" y="2510790"/>
                </a:lnTo>
                <a:lnTo>
                  <a:pt x="2862770" y="2510790"/>
                </a:lnTo>
                <a:lnTo>
                  <a:pt x="2862770" y="2520315"/>
                </a:lnTo>
                <a:close/>
              </a:path>
              <a:path w="6016625" h="2520315">
                <a:moveTo>
                  <a:pt x="2824670" y="2520315"/>
                </a:moveTo>
                <a:lnTo>
                  <a:pt x="2796095" y="2520315"/>
                </a:lnTo>
                <a:lnTo>
                  <a:pt x="2796095" y="2510790"/>
                </a:lnTo>
                <a:lnTo>
                  <a:pt x="2824670" y="2510790"/>
                </a:lnTo>
                <a:lnTo>
                  <a:pt x="2824670" y="2520315"/>
                </a:lnTo>
                <a:close/>
              </a:path>
              <a:path w="6016625" h="2520315">
                <a:moveTo>
                  <a:pt x="2786570" y="2520315"/>
                </a:moveTo>
                <a:lnTo>
                  <a:pt x="2757995" y="2520315"/>
                </a:lnTo>
                <a:lnTo>
                  <a:pt x="2757995" y="2510790"/>
                </a:lnTo>
                <a:lnTo>
                  <a:pt x="2786570" y="2510790"/>
                </a:lnTo>
                <a:lnTo>
                  <a:pt x="2786570" y="2520315"/>
                </a:lnTo>
                <a:close/>
              </a:path>
              <a:path w="6016625" h="2520315">
                <a:moveTo>
                  <a:pt x="2748470" y="2520315"/>
                </a:moveTo>
                <a:lnTo>
                  <a:pt x="2719895" y="2520315"/>
                </a:lnTo>
                <a:lnTo>
                  <a:pt x="2719895" y="2510790"/>
                </a:lnTo>
                <a:lnTo>
                  <a:pt x="2748470" y="2510790"/>
                </a:lnTo>
                <a:lnTo>
                  <a:pt x="2748470" y="2520315"/>
                </a:lnTo>
                <a:close/>
              </a:path>
              <a:path w="6016625" h="2520315">
                <a:moveTo>
                  <a:pt x="2710370" y="2520315"/>
                </a:moveTo>
                <a:lnTo>
                  <a:pt x="2681795" y="2520315"/>
                </a:lnTo>
                <a:lnTo>
                  <a:pt x="2681795" y="2510790"/>
                </a:lnTo>
                <a:lnTo>
                  <a:pt x="2710370" y="2510790"/>
                </a:lnTo>
                <a:lnTo>
                  <a:pt x="2710370" y="2520315"/>
                </a:lnTo>
                <a:close/>
              </a:path>
              <a:path w="6016625" h="2520315">
                <a:moveTo>
                  <a:pt x="2672270" y="2520315"/>
                </a:moveTo>
                <a:lnTo>
                  <a:pt x="2643695" y="2520315"/>
                </a:lnTo>
                <a:lnTo>
                  <a:pt x="2643695" y="2510790"/>
                </a:lnTo>
                <a:lnTo>
                  <a:pt x="2672270" y="2510790"/>
                </a:lnTo>
                <a:lnTo>
                  <a:pt x="2672270" y="2520315"/>
                </a:lnTo>
                <a:close/>
              </a:path>
              <a:path w="6016625" h="2520315">
                <a:moveTo>
                  <a:pt x="2634170" y="2520315"/>
                </a:moveTo>
                <a:lnTo>
                  <a:pt x="2605595" y="2520315"/>
                </a:lnTo>
                <a:lnTo>
                  <a:pt x="2605595" y="2510790"/>
                </a:lnTo>
                <a:lnTo>
                  <a:pt x="2634170" y="2510790"/>
                </a:lnTo>
                <a:lnTo>
                  <a:pt x="2634170" y="2520315"/>
                </a:lnTo>
                <a:close/>
              </a:path>
              <a:path w="6016625" h="2520315">
                <a:moveTo>
                  <a:pt x="2596070" y="2520315"/>
                </a:moveTo>
                <a:lnTo>
                  <a:pt x="2567495" y="2520315"/>
                </a:lnTo>
                <a:lnTo>
                  <a:pt x="2567495" y="2510790"/>
                </a:lnTo>
                <a:lnTo>
                  <a:pt x="2596070" y="2510790"/>
                </a:lnTo>
                <a:lnTo>
                  <a:pt x="2596070" y="2520315"/>
                </a:lnTo>
                <a:close/>
              </a:path>
              <a:path w="6016625" h="2520315">
                <a:moveTo>
                  <a:pt x="2557970" y="2520315"/>
                </a:moveTo>
                <a:lnTo>
                  <a:pt x="2529395" y="2520315"/>
                </a:lnTo>
                <a:lnTo>
                  <a:pt x="2529395" y="2510790"/>
                </a:lnTo>
                <a:lnTo>
                  <a:pt x="2557970" y="2510790"/>
                </a:lnTo>
                <a:lnTo>
                  <a:pt x="2557970" y="2520315"/>
                </a:lnTo>
                <a:close/>
              </a:path>
              <a:path w="6016625" h="2520315">
                <a:moveTo>
                  <a:pt x="2519870" y="2520315"/>
                </a:moveTo>
                <a:lnTo>
                  <a:pt x="2491295" y="2520315"/>
                </a:lnTo>
                <a:lnTo>
                  <a:pt x="2491295" y="2510790"/>
                </a:lnTo>
                <a:lnTo>
                  <a:pt x="2519870" y="2510790"/>
                </a:lnTo>
                <a:lnTo>
                  <a:pt x="2519870" y="2520315"/>
                </a:lnTo>
                <a:close/>
              </a:path>
              <a:path w="6016625" h="2520315">
                <a:moveTo>
                  <a:pt x="2481770" y="2520315"/>
                </a:moveTo>
                <a:lnTo>
                  <a:pt x="2453195" y="2520315"/>
                </a:lnTo>
                <a:lnTo>
                  <a:pt x="2453195" y="2510790"/>
                </a:lnTo>
                <a:lnTo>
                  <a:pt x="2481770" y="2510790"/>
                </a:lnTo>
                <a:lnTo>
                  <a:pt x="2481770" y="2520315"/>
                </a:lnTo>
                <a:close/>
              </a:path>
              <a:path w="6016625" h="2520315">
                <a:moveTo>
                  <a:pt x="2443670" y="2520315"/>
                </a:moveTo>
                <a:lnTo>
                  <a:pt x="2415095" y="2520315"/>
                </a:lnTo>
                <a:lnTo>
                  <a:pt x="2415095" y="2510790"/>
                </a:lnTo>
                <a:lnTo>
                  <a:pt x="2443670" y="2510790"/>
                </a:lnTo>
                <a:lnTo>
                  <a:pt x="2443670" y="2520315"/>
                </a:lnTo>
                <a:close/>
              </a:path>
              <a:path w="6016625" h="2520315">
                <a:moveTo>
                  <a:pt x="2405570" y="2520315"/>
                </a:moveTo>
                <a:lnTo>
                  <a:pt x="2376995" y="2520315"/>
                </a:lnTo>
                <a:lnTo>
                  <a:pt x="2376995" y="2510790"/>
                </a:lnTo>
                <a:lnTo>
                  <a:pt x="2405570" y="2510790"/>
                </a:lnTo>
                <a:lnTo>
                  <a:pt x="2405570" y="2520315"/>
                </a:lnTo>
                <a:close/>
              </a:path>
              <a:path w="6016625" h="2520315">
                <a:moveTo>
                  <a:pt x="2367470" y="2520315"/>
                </a:moveTo>
                <a:lnTo>
                  <a:pt x="2338895" y="2520315"/>
                </a:lnTo>
                <a:lnTo>
                  <a:pt x="2338895" y="2510790"/>
                </a:lnTo>
                <a:lnTo>
                  <a:pt x="2367470" y="2510790"/>
                </a:lnTo>
                <a:lnTo>
                  <a:pt x="2367470" y="2520315"/>
                </a:lnTo>
                <a:close/>
              </a:path>
              <a:path w="6016625" h="2520315">
                <a:moveTo>
                  <a:pt x="2329370" y="2520315"/>
                </a:moveTo>
                <a:lnTo>
                  <a:pt x="2300795" y="2520315"/>
                </a:lnTo>
                <a:lnTo>
                  <a:pt x="2300795" y="2510790"/>
                </a:lnTo>
                <a:lnTo>
                  <a:pt x="2329370" y="2510790"/>
                </a:lnTo>
                <a:lnTo>
                  <a:pt x="2329370" y="2520315"/>
                </a:lnTo>
                <a:close/>
              </a:path>
              <a:path w="6016625" h="2520315">
                <a:moveTo>
                  <a:pt x="2291270" y="2520315"/>
                </a:moveTo>
                <a:lnTo>
                  <a:pt x="2262695" y="2520315"/>
                </a:lnTo>
                <a:lnTo>
                  <a:pt x="2262695" y="2510790"/>
                </a:lnTo>
                <a:lnTo>
                  <a:pt x="2291270" y="2510790"/>
                </a:lnTo>
                <a:lnTo>
                  <a:pt x="2291270" y="2520315"/>
                </a:lnTo>
                <a:close/>
              </a:path>
              <a:path w="6016625" h="2520315">
                <a:moveTo>
                  <a:pt x="2253170" y="2520315"/>
                </a:moveTo>
                <a:lnTo>
                  <a:pt x="2224595" y="2520315"/>
                </a:lnTo>
                <a:lnTo>
                  <a:pt x="2224595" y="2510790"/>
                </a:lnTo>
                <a:lnTo>
                  <a:pt x="2253170" y="2510790"/>
                </a:lnTo>
                <a:lnTo>
                  <a:pt x="2253170" y="2520315"/>
                </a:lnTo>
                <a:close/>
              </a:path>
              <a:path w="6016625" h="2520315">
                <a:moveTo>
                  <a:pt x="2215070" y="2520315"/>
                </a:moveTo>
                <a:lnTo>
                  <a:pt x="2186495" y="2520315"/>
                </a:lnTo>
                <a:lnTo>
                  <a:pt x="2186495" y="2510790"/>
                </a:lnTo>
                <a:lnTo>
                  <a:pt x="2215070" y="2510790"/>
                </a:lnTo>
                <a:lnTo>
                  <a:pt x="2215070" y="2520315"/>
                </a:lnTo>
                <a:close/>
              </a:path>
              <a:path w="6016625" h="2520315">
                <a:moveTo>
                  <a:pt x="2176970" y="2520315"/>
                </a:moveTo>
                <a:lnTo>
                  <a:pt x="2148395" y="2520315"/>
                </a:lnTo>
                <a:lnTo>
                  <a:pt x="2148395" y="2510790"/>
                </a:lnTo>
                <a:lnTo>
                  <a:pt x="2176970" y="2510790"/>
                </a:lnTo>
                <a:lnTo>
                  <a:pt x="2176970" y="2520315"/>
                </a:lnTo>
                <a:close/>
              </a:path>
              <a:path w="6016625" h="2520315">
                <a:moveTo>
                  <a:pt x="2138870" y="2520315"/>
                </a:moveTo>
                <a:lnTo>
                  <a:pt x="2110295" y="2520315"/>
                </a:lnTo>
                <a:lnTo>
                  <a:pt x="2110295" y="2510790"/>
                </a:lnTo>
                <a:lnTo>
                  <a:pt x="2138870" y="2510790"/>
                </a:lnTo>
                <a:lnTo>
                  <a:pt x="2138870" y="2520315"/>
                </a:lnTo>
                <a:close/>
              </a:path>
              <a:path w="6016625" h="2520315">
                <a:moveTo>
                  <a:pt x="2100770" y="2520315"/>
                </a:moveTo>
                <a:lnTo>
                  <a:pt x="2072195" y="2520315"/>
                </a:lnTo>
                <a:lnTo>
                  <a:pt x="2072195" y="2510790"/>
                </a:lnTo>
                <a:lnTo>
                  <a:pt x="2100770" y="2510790"/>
                </a:lnTo>
                <a:lnTo>
                  <a:pt x="2100770" y="2520315"/>
                </a:lnTo>
                <a:close/>
              </a:path>
              <a:path w="6016625" h="2520315">
                <a:moveTo>
                  <a:pt x="2062670" y="2520315"/>
                </a:moveTo>
                <a:lnTo>
                  <a:pt x="2034095" y="2520315"/>
                </a:lnTo>
                <a:lnTo>
                  <a:pt x="2034095" y="2510790"/>
                </a:lnTo>
                <a:lnTo>
                  <a:pt x="2062670" y="2510790"/>
                </a:lnTo>
                <a:lnTo>
                  <a:pt x="2062670" y="2520315"/>
                </a:lnTo>
                <a:close/>
              </a:path>
              <a:path w="6016625" h="2520315">
                <a:moveTo>
                  <a:pt x="2024570" y="2520315"/>
                </a:moveTo>
                <a:lnTo>
                  <a:pt x="1995995" y="2520315"/>
                </a:lnTo>
                <a:lnTo>
                  <a:pt x="1995995" y="2510790"/>
                </a:lnTo>
                <a:lnTo>
                  <a:pt x="2024570" y="2510790"/>
                </a:lnTo>
                <a:lnTo>
                  <a:pt x="2024570" y="2520315"/>
                </a:lnTo>
                <a:close/>
              </a:path>
              <a:path w="6016625" h="2520315">
                <a:moveTo>
                  <a:pt x="1986470" y="2520315"/>
                </a:moveTo>
                <a:lnTo>
                  <a:pt x="1957895" y="2520315"/>
                </a:lnTo>
                <a:lnTo>
                  <a:pt x="1957895" y="2510790"/>
                </a:lnTo>
                <a:lnTo>
                  <a:pt x="1986470" y="2510790"/>
                </a:lnTo>
                <a:lnTo>
                  <a:pt x="1986470" y="2520315"/>
                </a:lnTo>
                <a:close/>
              </a:path>
              <a:path w="6016625" h="2520315">
                <a:moveTo>
                  <a:pt x="1948370" y="2520315"/>
                </a:moveTo>
                <a:lnTo>
                  <a:pt x="1919795" y="2520315"/>
                </a:lnTo>
                <a:lnTo>
                  <a:pt x="1919795" y="2510790"/>
                </a:lnTo>
                <a:lnTo>
                  <a:pt x="1948370" y="2510790"/>
                </a:lnTo>
                <a:lnTo>
                  <a:pt x="1948370" y="2520315"/>
                </a:lnTo>
                <a:close/>
              </a:path>
              <a:path w="6016625" h="2520315">
                <a:moveTo>
                  <a:pt x="1910270" y="2520315"/>
                </a:moveTo>
                <a:lnTo>
                  <a:pt x="1881695" y="2520315"/>
                </a:lnTo>
                <a:lnTo>
                  <a:pt x="1881695" y="2510790"/>
                </a:lnTo>
                <a:lnTo>
                  <a:pt x="1910270" y="2510790"/>
                </a:lnTo>
                <a:lnTo>
                  <a:pt x="1910270" y="2520315"/>
                </a:lnTo>
                <a:close/>
              </a:path>
              <a:path w="6016625" h="2520315">
                <a:moveTo>
                  <a:pt x="1872170" y="2520315"/>
                </a:moveTo>
                <a:lnTo>
                  <a:pt x="1843595" y="2520315"/>
                </a:lnTo>
                <a:lnTo>
                  <a:pt x="1843595" y="2510790"/>
                </a:lnTo>
                <a:lnTo>
                  <a:pt x="1872170" y="2510790"/>
                </a:lnTo>
                <a:lnTo>
                  <a:pt x="1872170" y="2520315"/>
                </a:lnTo>
                <a:close/>
              </a:path>
              <a:path w="6016625" h="2520315">
                <a:moveTo>
                  <a:pt x="1834070" y="2520315"/>
                </a:moveTo>
                <a:lnTo>
                  <a:pt x="1805495" y="2520315"/>
                </a:lnTo>
                <a:lnTo>
                  <a:pt x="1805495" y="2510790"/>
                </a:lnTo>
                <a:lnTo>
                  <a:pt x="1834070" y="2510790"/>
                </a:lnTo>
                <a:lnTo>
                  <a:pt x="1834070" y="2520315"/>
                </a:lnTo>
                <a:close/>
              </a:path>
              <a:path w="6016625" h="2520315">
                <a:moveTo>
                  <a:pt x="1795970" y="2520315"/>
                </a:moveTo>
                <a:lnTo>
                  <a:pt x="1767395" y="2520315"/>
                </a:lnTo>
                <a:lnTo>
                  <a:pt x="1767395" y="2510790"/>
                </a:lnTo>
                <a:lnTo>
                  <a:pt x="1795970" y="2510790"/>
                </a:lnTo>
                <a:lnTo>
                  <a:pt x="1795970" y="2520315"/>
                </a:lnTo>
                <a:close/>
              </a:path>
              <a:path w="6016625" h="2520315">
                <a:moveTo>
                  <a:pt x="1757870" y="2520315"/>
                </a:moveTo>
                <a:lnTo>
                  <a:pt x="1729295" y="2520315"/>
                </a:lnTo>
                <a:lnTo>
                  <a:pt x="1729295" y="2510790"/>
                </a:lnTo>
                <a:lnTo>
                  <a:pt x="1757870" y="2510790"/>
                </a:lnTo>
                <a:lnTo>
                  <a:pt x="1757870" y="2520315"/>
                </a:lnTo>
                <a:close/>
              </a:path>
              <a:path w="6016625" h="2520315">
                <a:moveTo>
                  <a:pt x="1719770" y="2520315"/>
                </a:moveTo>
                <a:lnTo>
                  <a:pt x="1691195" y="2520315"/>
                </a:lnTo>
                <a:lnTo>
                  <a:pt x="1691195" y="2510790"/>
                </a:lnTo>
                <a:lnTo>
                  <a:pt x="1719770" y="2510790"/>
                </a:lnTo>
                <a:lnTo>
                  <a:pt x="1719770" y="2520315"/>
                </a:lnTo>
                <a:close/>
              </a:path>
              <a:path w="6016625" h="2520315">
                <a:moveTo>
                  <a:pt x="1681670" y="2520315"/>
                </a:moveTo>
                <a:lnTo>
                  <a:pt x="1653095" y="2520315"/>
                </a:lnTo>
                <a:lnTo>
                  <a:pt x="1653095" y="2510790"/>
                </a:lnTo>
                <a:lnTo>
                  <a:pt x="1681670" y="2510790"/>
                </a:lnTo>
                <a:lnTo>
                  <a:pt x="1681670" y="2520315"/>
                </a:lnTo>
                <a:close/>
              </a:path>
              <a:path w="6016625" h="2520315">
                <a:moveTo>
                  <a:pt x="1643570" y="2520315"/>
                </a:moveTo>
                <a:lnTo>
                  <a:pt x="1614995" y="2520315"/>
                </a:lnTo>
                <a:lnTo>
                  <a:pt x="1614995" y="2510790"/>
                </a:lnTo>
                <a:lnTo>
                  <a:pt x="1643570" y="2510790"/>
                </a:lnTo>
                <a:lnTo>
                  <a:pt x="1643570" y="2520315"/>
                </a:lnTo>
                <a:close/>
              </a:path>
              <a:path w="6016625" h="2520315">
                <a:moveTo>
                  <a:pt x="1605470" y="2520315"/>
                </a:moveTo>
                <a:lnTo>
                  <a:pt x="1576895" y="2520315"/>
                </a:lnTo>
                <a:lnTo>
                  <a:pt x="1576895" y="2510790"/>
                </a:lnTo>
                <a:lnTo>
                  <a:pt x="1605470" y="2510790"/>
                </a:lnTo>
                <a:lnTo>
                  <a:pt x="1605470" y="2520315"/>
                </a:lnTo>
                <a:close/>
              </a:path>
              <a:path w="6016625" h="2520315">
                <a:moveTo>
                  <a:pt x="1567370" y="2520315"/>
                </a:moveTo>
                <a:lnTo>
                  <a:pt x="1538795" y="2520315"/>
                </a:lnTo>
                <a:lnTo>
                  <a:pt x="1538795" y="2510790"/>
                </a:lnTo>
                <a:lnTo>
                  <a:pt x="1567370" y="2510790"/>
                </a:lnTo>
                <a:lnTo>
                  <a:pt x="1567370" y="2520315"/>
                </a:lnTo>
                <a:close/>
              </a:path>
              <a:path w="6016625" h="2520315">
                <a:moveTo>
                  <a:pt x="1529270" y="2520315"/>
                </a:moveTo>
                <a:lnTo>
                  <a:pt x="1500695" y="2520315"/>
                </a:lnTo>
                <a:lnTo>
                  <a:pt x="1500695" y="2510790"/>
                </a:lnTo>
                <a:lnTo>
                  <a:pt x="1529270" y="2510790"/>
                </a:lnTo>
                <a:lnTo>
                  <a:pt x="1529270" y="2520315"/>
                </a:lnTo>
                <a:close/>
              </a:path>
              <a:path w="6016625" h="2520315">
                <a:moveTo>
                  <a:pt x="1491170" y="2520315"/>
                </a:moveTo>
                <a:lnTo>
                  <a:pt x="1462595" y="2520315"/>
                </a:lnTo>
                <a:lnTo>
                  <a:pt x="1462595" y="2510790"/>
                </a:lnTo>
                <a:lnTo>
                  <a:pt x="1491170" y="2510790"/>
                </a:lnTo>
                <a:lnTo>
                  <a:pt x="1491170" y="2520315"/>
                </a:lnTo>
                <a:close/>
              </a:path>
              <a:path w="6016625" h="2520315">
                <a:moveTo>
                  <a:pt x="1453070" y="2520315"/>
                </a:moveTo>
                <a:lnTo>
                  <a:pt x="1424495" y="2520315"/>
                </a:lnTo>
                <a:lnTo>
                  <a:pt x="1424495" y="2510790"/>
                </a:lnTo>
                <a:lnTo>
                  <a:pt x="1453070" y="2510790"/>
                </a:lnTo>
                <a:lnTo>
                  <a:pt x="1453070" y="2520315"/>
                </a:lnTo>
                <a:close/>
              </a:path>
              <a:path w="6016625" h="2520315">
                <a:moveTo>
                  <a:pt x="1414970" y="2520315"/>
                </a:moveTo>
                <a:lnTo>
                  <a:pt x="1386395" y="2520315"/>
                </a:lnTo>
                <a:lnTo>
                  <a:pt x="1386395" y="2510790"/>
                </a:lnTo>
                <a:lnTo>
                  <a:pt x="1414970" y="2510790"/>
                </a:lnTo>
                <a:lnTo>
                  <a:pt x="1414970" y="2520315"/>
                </a:lnTo>
                <a:close/>
              </a:path>
              <a:path w="6016625" h="2520315">
                <a:moveTo>
                  <a:pt x="1376870" y="2520315"/>
                </a:moveTo>
                <a:lnTo>
                  <a:pt x="1348295" y="2520315"/>
                </a:lnTo>
                <a:lnTo>
                  <a:pt x="1348295" y="2510790"/>
                </a:lnTo>
                <a:lnTo>
                  <a:pt x="1376870" y="2510790"/>
                </a:lnTo>
                <a:lnTo>
                  <a:pt x="1376870" y="2520315"/>
                </a:lnTo>
                <a:close/>
              </a:path>
              <a:path w="6016625" h="2520315">
                <a:moveTo>
                  <a:pt x="1338770" y="2520315"/>
                </a:moveTo>
                <a:lnTo>
                  <a:pt x="1310195" y="2520315"/>
                </a:lnTo>
                <a:lnTo>
                  <a:pt x="1310195" y="2510790"/>
                </a:lnTo>
                <a:lnTo>
                  <a:pt x="1338770" y="2510790"/>
                </a:lnTo>
                <a:lnTo>
                  <a:pt x="1338770" y="2520315"/>
                </a:lnTo>
                <a:close/>
              </a:path>
              <a:path w="6016625" h="2520315">
                <a:moveTo>
                  <a:pt x="1300670" y="2520315"/>
                </a:moveTo>
                <a:lnTo>
                  <a:pt x="1272095" y="2520315"/>
                </a:lnTo>
                <a:lnTo>
                  <a:pt x="1272095" y="2510790"/>
                </a:lnTo>
                <a:lnTo>
                  <a:pt x="1300670" y="2510790"/>
                </a:lnTo>
                <a:lnTo>
                  <a:pt x="1300670" y="2520315"/>
                </a:lnTo>
                <a:close/>
              </a:path>
              <a:path w="6016625" h="2520315">
                <a:moveTo>
                  <a:pt x="1262570" y="2520315"/>
                </a:moveTo>
                <a:lnTo>
                  <a:pt x="1233995" y="2520315"/>
                </a:lnTo>
                <a:lnTo>
                  <a:pt x="1233995" y="2510790"/>
                </a:lnTo>
                <a:lnTo>
                  <a:pt x="1262570" y="2510790"/>
                </a:lnTo>
                <a:lnTo>
                  <a:pt x="1262570" y="2520315"/>
                </a:lnTo>
                <a:close/>
              </a:path>
              <a:path w="6016625" h="2520315">
                <a:moveTo>
                  <a:pt x="1224470" y="2520315"/>
                </a:moveTo>
                <a:lnTo>
                  <a:pt x="1195895" y="2520315"/>
                </a:lnTo>
                <a:lnTo>
                  <a:pt x="1195895" y="2510790"/>
                </a:lnTo>
                <a:lnTo>
                  <a:pt x="1224470" y="2510790"/>
                </a:lnTo>
                <a:lnTo>
                  <a:pt x="1224470" y="2520315"/>
                </a:lnTo>
                <a:close/>
              </a:path>
              <a:path w="6016625" h="2520315">
                <a:moveTo>
                  <a:pt x="1186370" y="2520315"/>
                </a:moveTo>
                <a:lnTo>
                  <a:pt x="1157795" y="2520315"/>
                </a:lnTo>
                <a:lnTo>
                  <a:pt x="1157795" y="2510790"/>
                </a:lnTo>
                <a:lnTo>
                  <a:pt x="1186370" y="2510790"/>
                </a:lnTo>
                <a:lnTo>
                  <a:pt x="1186370" y="2520315"/>
                </a:lnTo>
                <a:close/>
              </a:path>
              <a:path w="6016625" h="2520315">
                <a:moveTo>
                  <a:pt x="1148270" y="2520315"/>
                </a:moveTo>
                <a:lnTo>
                  <a:pt x="1119695" y="2520315"/>
                </a:lnTo>
                <a:lnTo>
                  <a:pt x="1119695" y="2510790"/>
                </a:lnTo>
                <a:lnTo>
                  <a:pt x="1148270" y="2510790"/>
                </a:lnTo>
                <a:lnTo>
                  <a:pt x="1148270" y="2520315"/>
                </a:lnTo>
                <a:close/>
              </a:path>
              <a:path w="6016625" h="2520315">
                <a:moveTo>
                  <a:pt x="1110170" y="2520315"/>
                </a:moveTo>
                <a:lnTo>
                  <a:pt x="1081595" y="2520315"/>
                </a:lnTo>
                <a:lnTo>
                  <a:pt x="1081595" y="2510790"/>
                </a:lnTo>
                <a:lnTo>
                  <a:pt x="1110170" y="2510790"/>
                </a:lnTo>
                <a:lnTo>
                  <a:pt x="1110170" y="2520315"/>
                </a:lnTo>
                <a:close/>
              </a:path>
              <a:path w="6016625" h="2520315">
                <a:moveTo>
                  <a:pt x="1072070" y="2520315"/>
                </a:moveTo>
                <a:lnTo>
                  <a:pt x="1043495" y="2520315"/>
                </a:lnTo>
                <a:lnTo>
                  <a:pt x="1043495" y="2510790"/>
                </a:lnTo>
                <a:lnTo>
                  <a:pt x="1072070" y="2510790"/>
                </a:lnTo>
                <a:lnTo>
                  <a:pt x="1072070" y="2520315"/>
                </a:lnTo>
                <a:close/>
              </a:path>
              <a:path w="6016625" h="2520315">
                <a:moveTo>
                  <a:pt x="1033970" y="2520315"/>
                </a:moveTo>
                <a:lnTo>
                  <a:pt x="1005395" y="2520315"/>
                </a:lnTo>
                <a:lnTo>
                  <a:pt x="1005395" y="2510790"/>
                </a:lnTo>
                <a:lnTo>
                  <a:pt x="1033970" y="2510790"/>
                </a:lnTo>
                <a:lnTo>
                  <a:pt x="1033970" y="2520315"/>
                </a:lnTo>
                <a:close/>
              </a:path>
              <a:path w="6016625" h="2520315">
                <a:moveTo>
                  <a:pt x="995870" y="2520315"/>
                </a:moveTo>
                <a:lnTo>
                  <a:pt x="967295" y="2520315"/>
                </a:lnTo>
                <a:lnTo>
                  <a:pt x="967295" y="2510790"/>
                </a:lnTo>
                <a:lnTo>
                  <a:pt x="995870" y="2510790"/>
                </a:lnTo>
                <a:lnTo>
                  <a:pt x="995870" y="2520315"/>
                </a:lnTo>
                <a:close/>
              </a:path>
              <a:path w="6016625" h="2520315">
                <a:moveTo>
                  <a:pt x="957770" y="2520315"/>
                </a:moveTo>
                <a:lnTo>
                  <a:pt x="929195" y="2520315"/>
                </a:lnTo>
                <a:lnTo>
                  <a:pt x="929195" y="2510790"/>
                </a:lnTo>
                <a:lnTo>
                  <a:pt x="957770" y="2510790"/>
                </a:lnTo>
                <a:lnTo>
                  <a:pt x="957770" y="2520315"/>
                </a:lnTo>
                <a:close/>
              </a:path>
              <a:path w="6016625" h="2520315">
                <a:moveTo>
                  <a:pt x="919670" y="2520315"/>
                </a:moveTo>
                <a:lnTo>
                  <a:pt x="891095" y="2520315"/>
                </a:lnTo>
                <a:lnTo>
                  <a:pt x="891095" y="2510790"/>
                </a:lnTo>
                <a:lnTo>
                  <a:pt x="919670" y="2510790"/>
                </a:lnTo>
                <a:lnTo>
                  <a:pt x="919670" y="2520315"/>
                </a:lnTo>
                <a:close/>
              </a:path>
              <a:path w="6016625" h="2520315">
                <a:moveTo>
                  <a:pt x="881570" y="2520315"/>
                </a:moveTo>
                <a:lnTo>
                  <a:pt x="852995" y="2520315"/>
                </a:lnTo>
                <a:lnTo>
                  <a:pt x="852995" y="2510790"/>
                </a:lnTo>
                <a:lnTo>
                  <a:pt x="881570" y="2510790"/>
                </a:lnTo>
                <a:lnTo>
                  <a:pt x="881570" y="2520315"/>
                </a:lnTo>
                <a:close/>
              </a:path>
              <a:path w="6016625" h="2520315">
                <a:moveTo>
                  <a:pt x="843470" y="2520315"/>
                </a:moveTo>
                <a:lnTo>
                  <a:pt x="814895" y="2520315"/>
                </a:lnTo>
                <a:lnTo>
                  <a:pt x="814895" y="2510790"/>
                </a:lnTo>
                <a:lnTo>
                  <a:pt x="843470" y="2510790"/>
                </a:lnTo>
                <a:lnTo>
                  <a:pt x="843470" y="2520315"/>
                </a:lnTo>
                <a:close/>
              </a:path>
              <a:path w="6016625" h="2520315">
                <a:moveTo>
                  <a:pt x="805370" y="2520315"/>
                </a:moveTo>
                <a:lnTo>
                  <a:pt x="776795" y="2520315"/>
                </a:lnTo>
                <a:lnTo>
                  <a:pt x="776795" y="2510790"/>
                </a:lnTo>
                <a:lnTo>
                  <a:pt x="805370" y="2510790"/>
                </a:lnTo>
                <a:lnTo>
                  <a:pt x="805370" y="2520315"/>
                </a:lnTo>
                <a:close/>
              </a:path>
              <a:path w="6016625" h="2520315">
                <a:moveTo>
                  <a:pt x="767270" y="2520315"/>
                </a:moveTo>
                <a:lnTo>
                  <a:pt x="738695" y="2520315"/>
                </a:lnTo>
                <a:lnTo>
                  <a:pt x="738695" y="2510790"/>
                </a:lnTo>
                <a:lnTo>
                  <a:pt x="767270" y="2510790"/>
                </a:lnTo>
                <a:lnTo>
                  <a:pt x="767270" y="2520315"/>
                </a:lnTo>
                <a:close/>
              </a:path>
              <a:path w="6016625" h="2520315">
                <a:moveTo>
                  <a:pt x="729170" y="2520315"/>
                </a:moveTo>
                <a:lnTo>
                  <a:pt x="700595" y="2520315"/>
                </a:lnTo>
                <a:lnTo>
                  <a:pt x="700595" y="2510790"/>
                </a:lnTo>
                <a:lnTo>
                  <a:pt x="729170" y="2510790"/>
                </a:lnTo>
                <a:lnTo>
                  <a:pt x="729170" y="2520315"/>
                </a:lnTo>
                <a:close/>
              </a:path>
              <a:path w="6016625" h="2520315">
                <a:moveTo>
                  <a:pt x="691070" y="2520315"/>
                </a:moveTo>
                <a:lnTo>
                  <a:pt x="662495" y="2520315"/>
                </a:lnTo>
                <a:lnTo>
                  <a:pt x="662495" y="2510790"/>
                </a:lnTo>
                <a:lnTo>
                  <a:pt x="691070" y="2510790"/>
                </a:lnTo>
                <a:lnTo>
                  <a:pt x="691070" y="2520315"/>
                </a:lnTo>
                <a:close/>
              </a:path>
              <a:path w="6016625" h="2520315">
                <a:moveTo>
                  <a:pt x="652970" y="2520315"/>
                </a:moveTo>
                <a:lnTo>
                  <a:pt x="624395" y="2520315"/>
                </a:lnTo>
                <a:lnTo>
                  <a:pt x="624395" y="2510790"/>
                </a:lnTo>
                <a:lnTo>
                  <a:pt x="652970" y="2510790"/>
                </a:lnTo>
                <a:lnTo>
                  <a:pt x="652970" y="2520315"/>
                </a:lnTo>
                <a:close/>
              </a:path>
              <a:path w="6016625" h="2520315">
                <a:moveTo>
                  <a:pt x="614870" y="2520315"/>
                </a:moveTo>
                <a:lnTo>
                  <a:pt x="586295" y="2520315"/>
                </a:lnTo>
                <a:lnTo>
                  <a:pt x="586295" y="2510790"/>
                </a:lnTo>
                <a:lnTo>
                  <a:pt x="614870" y="2510790"/>
                </a:lnTo>
                <a:lnTo>
                  <a:pt x="614870" y="2520315"/>
                </a:lnTo>
                <a:close/>
              </a:path>
              <a:path w="6016625" h="2520315">
                <a:moveTo>
                  <a:pt x="576770" y="2520315"/>
                </a:moveTo>
                <a:lnTo>
                  <a:pt x="548195" y="2520315"/>
                </a:lnTo>
                <a:lnTo>
                  <a:pt x="548195" y="2510790"/>
                </a:lnTo>
                <a:lnTo>
                  <a:pt x="576770" y="2510790"/>
                </a:lnTo>
                <a:lnTo>
                  <a:pt x="576770" y="2520315"/>
                </a:lnTo>
                <a:close/>
              </a:path>
              <a:path w="6016625" h="2520315">
                <a:moveTo>
                  <a:pt x="538670" y="2520315"/>
                </a:moveTo>
                <a:lnTo>
                  <a:pt x="510095" y="2520315"/>
                </a:lnTo>
                <a:lnTo>
                  <a:pt x="510095" y="2510790"/>
                </a:lnTo>
                <a:lnTo>
                  <a:pt x="538670" y="2510790"/>
                </a:lnTo>
                <a:lnTo>
                  <a:pt x="538670" y="2520315"/>
                </a:lnTo>
                <a:close/>
              </a:path>
              <a:path w="6016625" h="2520315">
                <a:moveTo>
                  <a:pt x="500570" y="2520315"/>
                </a:moveTo>
                <a:lnTo>
                  <a:pt x="471995" y="2520315"/>
                </a:lnTo>
                <a:lnTo>
                  <a:pt x="471995" y="2510790"/>
                </a:lnTo>
                <a:lnTo>
                  <a:pt x="500570" y="2510790"/>
                </a:lnTo>
                <a:lnTo>
                  <a:pt x="500570" y="2520315"/>
                </a:lnTo>
                <a:close/>
              </a:path>
              <a:path w="6016625" h="2520315">
                <a:moveTo>
                  <a:pt x="462470" y="2520315"/>
                </a:moveTo>
                <a:lnTo>
                  <a:pt x="433895" y="2520315"/>
                </a:lnTo>
                <a:lnTo>
                  <a:pt x="433895" y="2510790"/>
                </a:lnTo>
                <a:lnTo>
                  <a:pt x="462470" y="2510790"/>
                </a:lnTo>
                <a:lnTo>
                  <a:pt x="462470" y="2520315"/>
                </a:lnTo>
                <a:close/>
              </a:path>
              <a:path w="6016625" h="2520315">
                <a:moveTo>
                  <a:pt x="424370" y="2520315"/>
                </a:moveTo>
                <a:lnTo>
                  <a:pt x="423176" y="2520315"/>
                </a:lnTo>
                <a:lnTo>
                  <a:pt x="412368" y="2520175"/>
                </a:lnTo>
                <a:lnTo>
                  <a:pt x="401396" y="2519756"/>
                </a:lnTo>
                <a:lnTo>
                  <a:pt x="395503" y="2519387"/>
                </a:lnTo>
                <a:lnTo>
                  <a:pt x="396113" y="2509875"/>
                </a:lnTo>
                <a:lnTo>
                  <a:pt x="402005" y="2510256"/>
                </a:lnTo>
                <a:lnTo>
                  <a:pt x="412610" y="2510650"/>
                </a:lnTo>
                <a:lnTo>
                  <a:pt x="423291" y="2510790"/>
                </a:lnTo>
                <a:lnTo>
                  <a:pt x="424370" y="2510790"/>
                </a:lnTo>
                <a:lnTo>
                  <a:pt x="424370" y="2520315"/>
                </a:lnTo>
                <a:close/>
              </a:path>
              <a:path w="6016625" h="2520315">
                <a:moveTo>
                  <a:pt x="385889" y="2518651"/>
                </a:moveTo>
                <a:lnTo>
                  <a:pt x="379907" y="2518117"/>
                </a:lnTo>
                <a:lnTo>
                  <a:pt x="369277" y="2516911"/>
                </a:lnTo>
                <a:lnTo>
                  <a:pt x="358724" y="2515425"/>
                </a:lnTo>
                <a:lnTo>
                  <a:pt x="357174" y="2515171"/>
                </a:lnTo>
                <a:lnTo>
                  <a:pt x="358736" y="2505773"/>
                </a:lnTo>
                <a:lnTo>
                  <a:pt x="360208" y="2506014"/>
                </a:lnTo>
                <a:lnTo>
                  <a:pt x="370508" y="2507462"/>
                </a:lnTo>
                <a:lnTo>
                  <a:pt x="380875" y="2508643"/>
                </a:lnTo>
                <a:lnTo>
                  <a:pt x="386740" y="2509164"/>
                </a:lnTo>
                <a:lnTo>
                  <a:pt x="385889" y="2518651"/>
                </a:lnTo>
                <a:close/>
              </a:path>
              <a:path w="6016625" h="2520315">
                <a:moveTo>
                  <a:pt x="347662" y="2513571"/>
                </a:moveTo>
                <a:lnTo>
                  <a:pt x="337883" y="2511704"/>
                </a:lnTo>
                <a:lnTo>
                  <a:pt x="327710" y="2509494"/>
                </a:lnTo>
                <a:lnTo>
                  <a:pt x="319506" y="2507488"/>
                </a:lnTo>
                <a:lnTo>
                  <a:pt x="321767" y="2498229"/>
                </a:lnTo>
                <a:lnTo>
                  <a:pt x="329753" y="2500185"/>
                </a:lnTo>
                <a:lnTo>
                  <a:pt x="339915" y="2502395"/>
                </a:lnTo>
                <a:lnTo>
                  <a:pt x="349453" y="2504224"/>
                </a:lnTo>
                <a:lnTo>
                  <a:pt x="347662" y="2513571"/>
                </a:lnTo>
                <a:close/>
              </a:path>
              <a:path w="6016625" h="2520315">
                <a:moveTo>
                  <a:pt x="310184" y="2505024"/>
                </a:moveTo>
                <a:lnTo>
                  <a:pt x="307314" y="2504236"/>
                </a:lnTo>
                <a:lnTo>
                  <a:pt x="297319" y="2501265"/>
                </a:lnTo>
                <a:lnTo>
                  <a:pt x="287439" y="2498051"/>
                </a:lnTo>
                <a:lnTo>
                  <a:pt x="282587" y="2496350"/>
                </a:lnTo>
                <a:lnTo>
                  <a:pt x="285762" y="2487371"/>
                </a:lnTo>
                <a:lnTo>
                  <a:pt x="290493" y="2489034"/>
                </a:lnTo>
                <a:lnTo>
                  <a:pt x="300266" y="2492209"/>
                </a:lnTo>
                <a:lnTo>
                  <a:pt x="310032" y="2495118"/>
                </a:lnTo>
                <a:lnTo>
                  <a:pt x="312673" y="2495829"/>
                </a:lnTo>
                <a:lnTo>
                  <a:pt x="310184" y="2505024"/>
                </a:lnTo>
                <a:close/>
              </a:path>
              <a:path w="6016625" h="2520315">
                <a:moveTo>
                  <a:pt x="273532" y="2493048"/>
                </a:moveTo>
                <a:lnTo>
                  <a:pt x="267995" y="2490927"/>
                </a:lnTo>
                <a:lnTo>
                  <a:pt x="258432" y="2487028"/>
                </a:lnTo>
                <a:lnTo>
                  <a:pt x="249008" y="2482900"/>
                </a:lnTo>
                <a:lnTo>
                  <a:pt x="246849" y="2481897"/>
                </a:lnTo>
                <a:lnTo>
                  <a:pt x="250875" y="2473261"/>
                </a:lnTo>
                <a:lnTo>
                  <a:pt x="252952" y="2474226"/>
                </a:lnTo>
                <a:lnTo>
                  <a:pt x="262255" y="2478303"/>
                </a:lnTo>
                <a:lnTo>
                  <a:pt x="271496" y="2482075"/>
                </a:lnTo>
                <a:lnTo>
                  <a:pt x="276923" y="2484145"/>
                </a:lnTo>
                <a:lnTo>
                  <a:pt x="273532" y="2493048"/>
                </a:lnTo>
                <a:close/>
              </a:path>
              <a:path w="6016625" h="2520315">
                <a:moveTo>
                  <a:pt x="238137" y="2477782"/>
                </a:moveTo>
                <a:lnTo>
                  <a:pt x="230504" y="2473985"/>
                </a:lnTo>
                <a:lnTo>
                  <a:pt x="221437" y="2469197"/>
                </a:lnTo>
                <a:lnTo>
                  <a:pt x="212686" y="2464307"/>
                </a:lnTo>
                <a:lnTo>
                  <a:pt x="217322" y="2455989"/>
                </a:lnTo>
                <a:lnTo>
                  <a:pt x="226085" y="2460891"/>
                </a:lnTo>
                <a:lnTo>
                  <a:pt x="234853" y="2465501"/>
                </a:lnTo>
                <a:lnTo>
                  <a:pt x="242379" y="2469248"/>
                </a:lnTo>
                <a:lnTo>
                  <a:pt x="238137" y="2477782"/>
                </a:lnTo>
                <a:close/>
              </a:path>
              <a:path w="6016625" h="2520315">
                <a:moveTo>
                  <a:pt x="204381" y="2459405"/>
                </a:moveTo>
                <a:lnTo>
                  <a:pt x="203720" y="2459012"/>
                </a:lnTo>
                <a:lnTo>
                  <a:pt x="195059" y="2453601"/>
                </a:lnTo>
                <a:lnTo>
                  <a:pt x="186550" y="2448001"/>
                </a:lnTo>
                <a:lnTo>
                  <a:pt x="180174" y="2443581"/>
                </a:lnTo>
                <a:lnTo>
                  <a:pt x="185610" y="2435758"/>
                </a:lnTo>
                <a:lnTo>
                  <a:pt x="191980" y="2440165"/>
                </a:lnTo>
                <a:lnTo>
                  <a:pt x="200208" y="2445588"/>
                </a:lnTo>
                <a:lnTo>
                  <a:pt x="208681" y="2450871"/>
                </a:lnTo>
                <a:lnTo>
                  <a:pt x="209232" y="2451201"/>
                </a:lnTo>
                <a:lnTo>
                  <a:pt x="204381" y="2459405"/>
                </a:lnTo>
                <a:close/>
              </a:path>
              <a:path w="6016625" h="2520315">
                <a:moveTo>
                  <a:pt x="172364" y="2437942"/>
                </a:moveTo>
                <a:lnTo>
                  <a:pt x="169964" y="2436190"/>
                </a:lnTo>
                <a:lnTo>
                  <a:pt x="161886" y="2430005"/>
                </a:lnTo>
                <a:lnTo>
                  <a:pt x="153974" y="2423629"/>
                </a:lnTo>
                <a:lnTo>
                  <a:pt x="149682" y="2420010"/>
                </a:lnTo>
                <a:lnTo>
                  <a:pt x="155841" y="2412733"/>
                </a:lnTo>
                <a:lnTo>
                  <a:pt x="160046" y="2416289"/>
                </a:lnTo>
                <a:lnTo>
                  <a:pt x="167878" y="2422588"/>
                </a:lnTo>
                <a:lnTo>
                  <a:pt x="175672" y="2428570"/>
                </a:lnTo>
                <a:lnTo>
                  <a:pt x="177965" y="2430246"/>
                </a:lnTo>
                <a:lnTo>
                  <a:pt x="172364" y="2437942"/>
                </a:lnTo>
                <a:close/>
              </a:path>
              <a:path w="6016625" h="2520315">
                <a:moveTo>
                  <a:pt x="142405" y="2413685"/>
                </a:moveTo>
                <a:lnTo>
                  <a:pt x="138620" y="2410320"/>
                </a:lnTo>
                <a:lnTo>
                  <a:pt x="131048" y="2403271"/>
                </a:lnTo>
                <a:lnTo>
                  <a:pt x="123926" y="2396312"/>
                </a:lnTo>
                <a:lnTo>
                  <a:pt x="121450" y="2393772"/>
                </a:lnTo>
                <a:lnTo>
                  <a:pt x="128270" y="2387130"/>
                </a:lnTo>
                <a:lnTo>
                  <a:pt x="130659" y="2389581"/>
                </a:lnTo>
                <a:lnTo>
                  <a:pt x="137767" y="2396515"/>
                </a:lnTo>
                <a:lnTo>
                  <a:pt x="145028" y="2403271"/>
                </a:lnTo>
                <a:lnTo>
                  <a:pt x="148729" y="2406561"/>
                </a:lnTo>
                <a:lnTo>
                  <a:pt x="142405" y="2413685"/>
                </a:lnTo>
                <a:close/>
              </a:path>
              <a:path w="6016625" h="2520315">
                <a:moveTo>
                  <a:pt x="114769" y="2386825"/>
                </a:moveTo>
                <a:lnTo>
                  <a:pt x="109905" y="2381605"/>
                </a:lnTo>
                <a:lnTo>
                  <a:pt x="103174" y="2374010"/>
                </a:lnTo>
                <a:lnTo>
                  <a:pt x="96608" y="2366251"/>
                </a:lnTo>
                <a:lnTo>
                  <a:pt x="95694" y="2365108"/>
                </a:lnTo>
                <a:lnTo>
                  <a:pt x="103111" y="2359139"/>
                </a:lnTo>
                <a:lnTo>
                  <a:pt x="104037" y="2360282"/>
                </a:lnTo>
                <a:lnTo>
                  <a:pt x="110454" y="2367864"/>
                </a:lnTo>
                <a:lnTo>
                  <a:pt x="117037" y="2375293"/>
                </a:lnTo>
                <a:lnTo>
                  <a:pt x="121742" y="2380335"/>
                </a:lnTo>
                <a:lnTo>
                  <a:pt x="114769" y="2386825"/>
                </a:lnTo>
                <a:close/>
              </a:path>
              <a:path w="6016625" h="2520315">
                <a:moveTo>
                  <a:pt x="89661" y="2357589"/>
                </a:moveTo>
                <a:lnTo>
                  <a:pt x="84048" y="2350261"/>
                </a:lnTo>
                <a:lnTo>
                  <a:pt x="78054" y="2342045"/>
                </a:lnTo>
                <a:lnTo>
                  <a:pt x="72694" y="2334323"/>
                </a:lnTo>
                <a:lnTo>
                  <a:pt x="80530" y="2328887"/>
                </a:lnTo>
                <a:lnTo>
                  <a:pt x="85815" y="2336520"/>
                </a:lnTo>
                <a:lnTo>
                  <a:pt x="91749" y="2344648"/>
                </a:lnTo>
                <a:lnTo>
                  <a:pt x="97218" y="2351798"/>
                </a:lnTo>
                <a:lnTo>
                  <a:pt x="89661" y="2357589"/>
                </a:lnTo>
                <a:close/>
              </a:path>
              <a:path w="6016625" h="2520315">
                <a:moveTo>
                  <a:pt x="67386" y="2326271"/>
                </a:moveTo>
                <a:lnTo>
                  <a:pt x="66649" y="2325154"/>
                </a:lnTo>
                <a:lnTo>
                  <a:pt x="61252" y="2316492"/>
                </a:lnTo>
                <a:lnTo>
                  <a:pt x="56045" y="2307704"/>
                </a:lnTo>
                <a:lnTo>
                  <a:pt x="52552" y="2301455"/>
                </a:lnTo>
                <a:lnTo>
                  <a:pt x="60871" y="2296807"/>
                </a:lnTo>
                <a:lnTo>
                  <a:pt x="64306" y="2302954"/>
                </a:lnTo>
                <a:lnTo>
                  <a:pt x="69383" y="2311552"/>
                </a:lnTo>
                <a:lnTo>
                  <a:pt x="74663" y="2320010"/>
                </a:lnTo>
                <a:lnTo>
                  <a:pt x="75336" y="2321039"/>
                </a:lnTo>
                <a:lnTo>
                  <a:pt x="67386" y="2326271"/>
                </a:lnTo>
                <a:close/>
              </a:path>
              <a:path w="6016625" h="2520315">
                <a:moveTo>
                  <a:pt x="47993" y="2292959"/>
                </a:moveTo>
                <a:lnTo>
                  <a:pt x="46278" y="2289708"/>
                </a:lnTo>
                <a:lnTo>
                  <a:pt x="41757" y="2280627"/>
                </a:lnTo>
                <a:lnTo>
                  <a:pt x="37363" y="2271204"/>
                </a:lnTo>
                <a:lnTo>
                  <a:pt x="35483" y="2266899"/>
                </a:lnTo>
                <a:lnTo>
                  <a:pt x="44208" y="2263076"/>
                </a:lnTo>
                <a:lnTo>
                  <a:pt x="46097" y="2267381"/>
                </a:lnTo>
                <a:lnTo>
                  <a:pt x="50295" y="2276386"/>
                </a:lnTo>
                <a:lnTo>
                  <a:pt x="54762" y="2285365"/>
                </a:lnTo>
                <a:lnTo>
                  <a:pt x="56413" y="2288514"/>
                </a:lnTo>
                <a:lnTo>
                  <a:pt x="47993" y="2292959"/>
                </a:lnTo>
                <a:close/>
              </a:path>
              <a:path w="6016625" h="2520315">
                <a:moveTo>
                  <a:pt x="31711" y="2258021"/>
                </a:moveTo>
                <a:lnTo>
                  <a:pt x="29336" y="2252218"/>
                </a:lnTo>
                <a:lnTo>
                  <a:pt x="25666" y="2242540"/>
                </a:lnTo>
                <a:lnTo>
                  <a:pt x="22225" y="2232761"/>
                </a:lnTo>
                <a:lnTo>
                  <a:pt x="21615" y="2230920"/>
                </a:lnTo>
                <a:lnTo>
                  <a:pt x="30683" y="2227973"/>
                </a:lnTo>
                <a:lnTo>
                  <a:pt x="31243" y="2229713"/>
                </a:lnTo>
                <a:lnTo>
                  <a:pt x="34609" y="2239276"/>
                </a:lnTo>
                <a:lnTo>
                  <a:pt x="38243" y="2248827"/>
                </a:lnTo>
                <a:lnTo>
                  <a:pt x="40525" y="2254415"/>
                </a:lnTo>
                <a:lnTo>
                  <a:pt x="31711" y="2258021"/>
                </a:lnTo>
                <a:close/>
              </a:path>
              <a:path w="6016625" h="2520315">
                <a:moveTo>
                  <a:pt x="18668" y="2221738"/>
                </a:moveTo>
                <a:lnTo>
                  <a:pt x="16040" y="2212886"/>
                </a:lnTo>
                <a:lnTo>
                  <a:pt x="13309" y="2202789"/>
                </a:lnTo>
                <a:lnTo>
                  <a:pt x="11150" y="2193925"/>
                </a:lnTo>
                <a:lnTo>
                  <a:pt x="20396" y="2191677"/>
                </a:lnTo>
                <a:lnTo>
                  <a:pt x="22539" y="2200414"/>
                </a:lnTo>
                <a:lnTo>
                  <a:pt x="25203" y="2210282"/>
                </a:lnTo>
                <a:lnTo>
                  <a:pt x="27800" y="2219020"/>
                </a:lnTo>
                <a:lnTo>
                  <a:pt x="18668" y="2221738"/>
                </a:lnTo>
                <a:close/>
              </a:path>
              <a:path w="6016625" h="2520315">
                <a:moveTo>
                  <a:pt x="9067" y="2184514"/>
                </a:moveTo>
                <a:lnTo>
                  <a:pt x="8585" y="2182317"/>
                </a:lnTo>
                <a:lnTo>
                  <a:pt x="6603" y="2171928"/>
                </a:lnTo>
                <a:lnTo>
                  <a:pt x="4864" y="2161463"/>
                </a:lnTo>
                <a:lnTo>
                  <a:pt x="4102" y="2156015"/>
                </a:lnTo>
                <a:lnTo>
                  <a:pt x="13538" y="2154694"/>
                </a:lnTo>
                <a:lnTo>
                  <a:pt x="14306" y="2160143"/>
                </a:lnTo>
                <a:lnTo>
                  <a:pt x="15983" y="2170264"/>
                </a:lnTo>
                <a:lnTo>
                  <a:pt x="17923" y="2180399"/>
                </a:lnTo>
                <a:lnTo>
                  <a:pt x="18376" y="2182482"/>
                </a:lnTo>
                <a:lnTo>
                  <a:pt x="9067" y="2184514"/>
                </a:lnTo>
                <a:close/>
              </a:path>
              <a:path w="6016625" h="2520315">
                <a:moveTo>
                  <a:pt x="2882" y="2146452"/>
                </a:moveTo>
                <a:lnTo>
                  <a:pt x="2184" y="2140280"/>
                </a:lnTo>
                <a:lnTo>
                  <a:pt x="1231" y="2129574"/>
                </a:lnTo>
                <a:lnTo>
                  <a:pt x="546" y="2118791"/>
                </a:lnTo>
                <a:lnTo>
                  <a:pt x="507" y="2117623"/>
                </a:lnTo>
                <a:lnTo>
                  <a:pt x="10020" y="2117255"/>
                </a:lnTo>
                <a:lnTo>
                  <a:pt x="10088" y="2118791"/>
                </a:lnTo>
                <a:lnTo>
                  <a:pt x="10742" y="2128977"/>
                </a:lnTo>
                <a:lnTo>
                  <a:pt x="11661" y="2139327"/>
                </a:lnTo>
                <a:lnTo>
                  <a:pt x="12344" y="2145372"/>
                </a:lnTo>
                <a:lnTo>
                  <a:pt x="2882" y="2146452"/>
                </a:lnTo>
                <a:close/>
              </a:path>
              <a:path w="6016625" h="2520315">
                <a:moveTo>
                  <a:pt x="10742" y="2128977"/>
                </a:move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64799" y="7630159"/>
            <a:ext cx="202946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更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信息</a:t>
            </a:r>
            <a:r>
              <a:rPr dirty="0" sz="1000" spc="-210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请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关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注艾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美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达行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研究微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众号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：iMeta-Info</a:t>
            </a:r>
            <a:endParaRPr sz="1000">
              <a:latin typeface="PMingLiU"/>
              <a:cs typeface="PMingLiU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77511" y="8139684"/>
            <a:ext cx="871727" cy="8717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5708" y="4570759"/>
            <a:ext cx="3111500" cy="11480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蛋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壳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研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究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院</a:t>
            </a:r>
            <a:r>
              <a:rPr dirty="0" sz="1050" spc="-25" b="1">
                <a:solidFill>
                  <a:srgbClr val="3E3E3E"/>
                </a:solidFill>
                <a:latin typeface="Microsoft JhengHei UI"/>
                <a:cs typeface="Microsoft JhengHei UI"/>
              </a:rPr>
              <a:t>（VBR）：</a:t>
            </a:r>
            <a:endParaRPr sz="1050">
              <a:latin typeface="Microsoft JhengHei UI"/>
              <a:cs typeface="Microsoft JhengHei UI"/>
            </a:endParaRPr>
          </a:p>
          <a:p>
            <a:pPr algn="just" marL="12700" marR="5080">
              <a:lnSpc>
                <a:spcPct val="121500"/>
              </a:lnSpc>
              <a:spcBef>
                <a:spcPts val="5"/>
              </a:spcBef>
            </a:pP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蛋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壳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研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院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关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注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全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球医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疗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健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康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产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与信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技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相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关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新 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兴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势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与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创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新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科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技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。蛋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壳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研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院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医健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产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投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战 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略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伙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伴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为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者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、投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人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及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战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略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规划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者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提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有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前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瞻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性 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趋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势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判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断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洞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察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隐藏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商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逻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辑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，集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合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产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专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家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、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资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深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察者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尽可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能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给出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我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们客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观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理性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的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分析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与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建议。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708" y="6070285"/>
            <a:ext cx="3111500" cy="5949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蛋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壳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研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究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院提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供</a:t>
            </a:r>
            <a:r>
              <a:rPr dirty="0" sz="1050" spc="5" b="1">
                <a:solidFill>
                  <a:srgbClr val="3E3E3E"/>
                </a:solidFill>
                <a:latin typeface="Microsoft JhengHei UI"/>
                <a:cs typeface="Microsoft JhengHei UI"/>
              </a:rPr>
              <a:t>服</a:t>
            </a:r>
            <a:r>
              <a:rPr dirty="0" sz="1050" spc="-10" b="1">
                <a:solidFill>
                  <a:srgbClr val="3E3E3E"/>
                </a:solidFill>
                <a:latin typeface="Microsoft JhengHei UI"/>
                <a:cs typeface="Microsoft JhengHei UI"/>
              </a:rPr>
              <a:t>务</a:t>
            </a:r>
            <a:r>
              <a:rPr dirty="0" sz="1050" spc="-5" b="1">
                <a:solidFill>
                  <a:srgbClr val="3E3E3E"/>
                </a:solidFill>
                <a:latin typeface="Microsoft JhengHei UI"/>
                <a:cs typeface="Microsoft JhengHei UI"/>
              </a:rPr>
              <a:t>：</a:t>
            </a:r>
            <a:endParaRPr sz="1050">
              <a:latin typeface="Microsoft JhengHei UI"/>
              <a:cs typeface="Microsoft JhengHei UI"/>
            </a:endParaRPr>
          </a:p>
          <a:p>
            <a:pPr marL="12700" marR="5080">
              <a:lnSpc>
                <a:spcPct val="121000"/>
              </a:lnSpc>
              <a:spcBef>
                <a:spcPts val="30"/>
              </a:spcBef>
            </a:pP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初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项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目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竞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力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评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估；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初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创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项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目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战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略规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划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；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创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投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细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分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领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域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制研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究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；蛋壳</a:t>
            </a:r>
            <a:r>
              <a:rPr dirty="0" sz="1000" spc="-15">
                <a:solidFill>
                  <a:srgbClr val="3E3E3E"/>
                </a:solidFill>
                <a:latin typeface="PMingLiU"/>
                <a:cs typeface="PMingLiU"/>
              </a:rPr>
              <a:t> </a:t>
            </a:r>
            <a:r>
              <a:rPr dirty="0" sz="1000" spc="20">
                <a:solidFill>
                  <a:srgbClr val="3E3E3E"/>
                </a:solidFill>
                <a:latin typeface="PMingLiU"/>
                <a:cs typeface="PMingLiU"/>
              </a:rPr>
              <a:t>VIP</a:t>
            </a:r>
            <a:r>
              <a:rPr dirty="0" sz="1000" spc="-10">
                <a:solidFill>
                  <a:srgbClr val="3E3E3E"/>
                </a:solidFill>
                <a:latin typeface="PMingLiU"/>
                <a:cs typeface="PMingLiU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会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员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研报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畅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读</a:t>
            </a:r>
            <a:endParaRPr sz="1000">
              <a:latin typeface="PMingLiU"/>
              <a:cs typeface="PMingLiU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7868" y="5202624"/>
            <a:ext cx="863627" cy="8636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21200" y="4687291"/>
            <a:ext cx="193040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更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多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信息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，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请关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注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动脉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网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微信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公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众 </a:t>
            </a:r>
            <a:r>
              <a:rPr dirty="0" sz="1000" spc="-5">
                <a:solidFill>
                  <a:srgbClr val="3E3E3E"/>
                </a:solidFill>
                <a:latin typeface="PMingLiU"/>
                <a:cs typeface="PMingLiU"/>
              </a:rPr>
              <a:t>号</a:t>
            </a:r>
            <a:r>
              <a:rPr dirty="0" sz="1000" spc="5">
                <a:solidFill>
                  <a:srgbClr val="3E3E3E"/>
                </a:solidFill>
                <a:latin typeface="PMingLiU"/>
                <a:cs typeface="PMingLiU"/>
              </a:rPr>
              <a:t>：VCbeat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5327" y="4538027"/>
            <a:ext cx="6016625" cy="2218055"/>
          </a:xfrm>
          <a:custGeom>
            <a:avLst/>
            <a:gdLst/>
            <a:ahLst/>
            <a:cxnLst/>
            <a:rect l="l" t="t" r="r" b="b"/>
            <a:pathLst>
              <a:path w="6016625" h="2218054">
                <a:moveTo>
                  <a:pt x="4762" y="1845195"/>
                </a:moveTo>
                <a:lnTo>
                  <a:pt x="0" y="1845195"/>
                </a:lnTo>
                <a:lnTo>
                  <a:pt x="0" y="1816620"/>
                </a:lnTo>
                <a:lnTo>
                  <a:pt x="9525" y="1816620"/>
                </a:lnTo>
                <a:lnTo>
                  <a:pt x="9525" y="1845132"/>
                </a:lnTo>
                <a:lnTo>
                  <a:pt x="4762" y="1845195"/>
                </a:lnTo>
                <a:close/>
              </a:path>
              <a:path w="6016625" h="2218054">
                <a:moveTo>
                  <a:pt x="939" y="1871649"/>
                </a:moveTo>
                <a:lnTo>
                  <a:pt x="482" y="1864436"/>
                </a:lnTo>
                <a:lnTo>
                  <a:pt x="114" y="1854758"/>
                </a:lnTo>
                <a:lnTo>
                  <a:pt x="0" y="1845259"/>
                </a:lnTo>
                <a:lnTo>
                  <a:pt x="9525" y="1845132"/>
                </a:lnTo>
                <a:lnTo>
                  <a:pt x="9648" y="1854758"/>
                </a:lnTo>
                <a:lnTo>
                  <a:pt x="10032" y="1864436"/>
                </a:lnTo>
                <a:lnTo>
                  <a:pt x="10452" y="1871052"/>
                </a:lnTo>
                <a:lnTo>
                  <a:pt x="939" y="1871649"/>
                </a:lnTo>
                <a:close/>
              </a:path>
              <a:path w="6016625" h="2218054">
                <a:moveTo>
                  <a:pt x="9525" y="1845195"/>
                </a:moveTo>
                <a:close/>
              </a:path>
              <a:path w="6016625" h="2218054">
                <a:moveTo>
                  <a:pt x="9643" y="1854631"/>
                </a:moveTo>
                <a:close/>
              </a:path>
              <a:path w="6016625" h="2218054">
                <a:moveTo>
                  <a:pt x="10002" y="1863953"/>
                </a:moveTo>
                <a:close/>
              </a:path>
              <a:path w="6016625" h="2218054">
                <a:moveTo>
                  <a:pt x="9525" y="1807095"/>
                </a:moveTo>
                <a:lnTo>
                  <a:pt x="0" y="1807095"/>
                </a:lnTo>
                <a:lnTo>
                  <a:pt x="0" y="1778520"/>
                </a:lnTo>
                <a:lnTo>
                  <a:pt x="9525" y="1778520"/>
                </a:lnTo>
                <a:lnTo>
                  <a:pt x="9525" y="1807095"/>
                </a:lnTo>
                <a:close/>
              </a:path>
              <a:path w="6016625" h="2218054">
                <a:moveTo>
                  <a:pt x="9525" y="1768995"/>
                </a:moveTo>
                <a:lnTo>
                  <a:pt x="0" y="1768995"/>
                </a:lnTo>
                <a:lnTo>
                  <a:pt x="0" y="1740420"/>
                </a:lnTo>
                <a:lnTo>
                  <a:pt x="9525" y="1740420"/>
                </a:lnTo>
                <a:lnTo>
                  <a:pt x="9525" y="1768995"/>
                </a:lnTo>
                <a:close/>
              </a:path>
              <a:path w="6016625" h="2218054">
                <a:moveTo>
                  <a:pt x="9525" y="1730895"/>
                </a:moveTo>
                <a:lnTo>
                  <a:pt x="0" y="1730895"/>
                </a:lnTo>
                <a:lnTo>
                  <a:pt x="0" y="1702320"/>
                </a:lnTo>
                <a:lnTo>
                  <a:pt x="9525" y="1702320"/>
                </a:lnTo>
                <a:lnTo>
                  <a:pt x="9525" y="1730895"/>
                </a:lnTo>
                <a:close/>
              </a:path>
              <a:path w="6016625" h="2218054">
                <a:moveTo>
                  <a:pt x="9525" y="1692795"/>
                </a:moveTo>
                <a:lnTo>
                  <a:pt x="0" y="1692795"/>
                </a:lnTo>
                <a:lnTo>
                  <a:pt x="0" y="1664220"/>
                </a:lnTo>
                <a:lnTo>
                  <a:pt x="9525" y="1664220"/>
                </a:lnTo>
                <a:lnTo>
                  <a:pt x="9525" y="1692795"/>
                </a:lnTo>
                <a:close/>
              </a:path>
              <a:path w="6016625" h="2218054">
                <a:moveTo>
                  <a:pt x="9525" y="1654695"/>
                </a:moveTo>
                <a:lnTo>
                  <a:pt x="0" y="1654695"/>
                </a:lnTo>
                <a:lnTo>
                  <a:pt x="0" y="1626120"/>
                </a:lnTo>
                <a:lnTo>
                  <a:pt x="9525" y="1626120"/>
                </a:lnTo>
                <a:lnTo>
                  <a:pt x="9525" y="1654695"/>
                </a:lnTo>
                <a:close/>
              </a:path>
              <a:path w="6016625" h="2218054">
                <a:moveTo>
                  <a:pt x="9525" y="1616595"/>
                </a:moveTo>
                <a:lnTo>
                  <a:pt x="0" y="1616595"/>
                </a:lnTo>
                <a:lnTo>
                  <a:pt x="0" y="1588020"/>
                </a:lnTo>
                <a:lnTo>
                  <a:pt x="9525" y="1588020"/>
                </a:lnTo>
                <a:lnTo>
                  <a:pt x="9525" y="1616595"/>
                </a:lnTo>
                <a:close/>
              </a:path>
              <a:path w="6016625" h="2218054">
                <a:moveTo>
                  <a:pt x="9525" y="1578495"/>
                </a:moveTo>
                <a:lnTo>
                  <a:pt x="0" y="1578495"/>
                </a:lnTo>
                <a:lnTo>
                  <a:pt x="0" y="1549920"/>
                </a:lnTo>
                <a:lnTo>
                  <a:pt x="9525" y="1549920"/>
                </a:lnTo>
                <a:lnTo>
                  <a:pt x="9525" y="1578495"/>
                </a:lnTo>
                <a:close/>
              </a:path>
              <a:path w="6016625" h="2218054">
                <a:moveTo>
                  <a:pt x="9525" y="1540395"/>
                </a:moveTo>
                <a:lnTo>
                  <a:pt x="0" y="1540395"/>
                </a:lnTo>
                <a:lnTo>
                  <a:pt x="0" y="1511820"/>
                </a:lnTo>
                <a:lnTo>
                  <a:pt x="9525" y="1511820"/>
                </a:lnTo>
                <a:lnTo>
                  <a:pt x="9525" y="1540395"/>
                </a:lnTo>
                <a:close/>
              </a:path>
              <a:path w="6016625" h="2218054">
                <a:moveTo>
                  <a:pt x="9525" y="1502295"/>
                </a:moveTo>
                <a:lnTo>
                  <a:pt x="0" y="1502295"/>
                </a:lnTo>
                <a:lnTo>
                  <a:pt x="0" y="1473720"/>
                </a:lnTo>
                <a:lnTo>
                  <a:pt x="9525" y="1473720"/>
                </a:lnTo>
                <a:lnTo>
                  <a:pt x="9525" y="1502295"/>
                </a:lnTo>
                <a:close/>
              </a:path>
              <a:path w="6016625" h="2218054">
                <a:moveTo>
                  <a:pt x="9525" y="1464195"/>
                </a:moveTo>
                <a:lnTo>
                  <a:pt x="0" y="1464195"/>
                </a:lnTo>
                <a:lnTo>
                  <a:pt x="0" y="1435620"/>
                </a:lnTo>
                <a:lnTo>
                  <a:pt x="9525" y="1435620"/>
                </a:lnTo>
                <a:lnTo>
                  <a:pt x="9525" y="1464195"/>
                </a:lnTo>
                <a:close/>
              </a:path>
              <a:path w="6016625" h="2218054">
                <a:moveTo>
                  <a:pt x="9525" y="1426095"/>
                </a:moveTo>
                <a:lnTo>
                  <a:pt x="0" y="1426095"/>
                </a:lnTo>
                <a:lnTo>
                  <a:pt x="0" y="1397520"/>
                </a:lnTo>
                <a:lnTo>
                  <a:pt x="9525" y="1397520"/>
                </a:lnTo>
                <a:lnTo>
                  <a:pt x="9525" y="1426095"/>
                </a:lnTo>
                <a:close/>
              </a:path>
              <a:path w="6016625" h="2218054">
                <a:moveTo>
                  <a:pt x="9525" y="1387995"/>
                </a:moveTo>
                <a:lnTo>
                  <a:pt x="0" y="1387995"/>
                </a:lnTo>
                <a:lnTo>
                  <a:pt x="0" y="1359420"/>
                </a:lnTo>
                <a:lnTo>
                  <a:pt x="9525" y="1359420"/>
                </a:lnTo>
                <a:lnTo>
                  <a:pt x="9525" y="1387995"/>
                </a:lnTo>
                <a:close/>
              </a:path>
              <a:path w="6016625" h="2218054">
                <a:moveTo>
                  <a:pt x="9525" y="1349895"/>
                </a:moveTo>
                <a:lnTo>
                  <a:pt x="0" y="1349895"/>
                </a:lnTo>
                <a:lnTo>
                  <a:pt x="0" y="1321320"/>
                </a:lnTo>
                <a:lnTo>
                  <a:pt x="9525" y="1321320"/>
                </a:lnTo>
                <a:lnTo>
                  <a:pt x="9525" y="1349895"/>
                </a:lnTo>
                <a:close/>
              </a:path>
              <a:path w="6016625" h="2218054">
                <a:moveTo>
                  <a:pt x="9525" y="1311795"/>
                </a:moveTo>
                <a:lnTo>
                  <a:pt x="0" y="1311795"/>
                </a:lnTo>
                <a:lnTo>
                  <a:pt x="0" y="1283220"/>
                </a:lnTo>
                <a:lnTo>
                  <a:pt x="9525" y="1283220"/>
                </a:lnTo>
                <a:lnTo>
                  <a:pt x="9525" y="1311795"/>
                </a:lnTo>
                <a:close/>
              </a:path>
              <a:path w="6016625" h="2218054">
                <a:moveTo>
                  <a:pt x="9525" y="1273695"/>
                </a:moveTo>
                <a:lnTo>
                  <a:pt x="0" y="1273695"/>
                </a:lnTo>
                <a:lnTo>
                  <a:pt x="0" y="1245120"/>
                </a:lnTo>
                <a:lnTo>
                  <a:pt x="9525" y="1245120"/>
                </a:lnTo>
                <a:lnTo>
                  <a:pt x="9525" y="1273695"/>
                </a:lnTo>
                <a:close/>
              </a:path>
              <a:path w="6016625" h="2218054">
                <a:moveTo>
                  <a:pt x="9525" y="1235595"/>
                </a:moveTo>
                <a:lnTo>
                  <a:pt x="0" y="1235595"/>
                </a:lnTo>
                <a:lnTo>
                  <a:pt x="0" y="1207020"/>
                </a:lnTo>
                <a:lnTo>
                  <a:pt x="9525" y="1207020"/>
                </a:lnTo>
                <a:lnTo>
                  <a:pt x="9525" y="1235595"/>
                </a:lnTo>
                <a:close/>
              </a:path>
              <a:path w="6016625" h="2218054">
                <a:moveTo>
                  <a:pt x="9525" y="1197495"/>
                </a:moveTo>
                <a:lnTo>
                  <a:pt x="0" y="1197495"/>
                </a:lnTo>
                <a:lnTo>
                  <a:pt x="0" y="1168920"/>
                </a:lnTo>
                <a:lnTo>
                  <a:pt x="9525" y="1168920"/>
                </a:lnTo>
                <a:lnTo>
                  <a:pt x="9525" y="1197495"/>
                </a:lnTo>
                <a:close/>
              </a:path>
              <a:path w="6016625" h="2218054">
                <a:moveTo>
                  <a:pt x="9525" y="1159395"/>
                </a:moveTo>
                <a:lnTo>
                  <a:pt x="0" y="1159395"/>
                </a:lnTo>
                <a:lnTo>
                  <a:pt x="0" y="1130820"/>
                </a:lnTo>
                <a:lnTo>
                  <a:pt x="9525" y="1130820"/>
                </a:lnTo>
                <a:lnTo>
                  <a:pt x="9525" y="1159395"/>
                </a:lnTo>
                <a:close/>
              </a:path>
              <a:path w="6016625" h="2218054">
                <a:moveTo>
                  <a:pt x="9525" y="1121295"/>
                </a:moveTo>
                <a:lnTo>
                  <a:pt x="0" y="1121295"/>
                </a:lnTo>
                <a:lnTo>
                  <a:pt x="0" y="1092720"/>
                </a:lnTo>
                <a:lnTo>
                  <a:pt x="9525" y="1092720"/>
                </a:lnTo>
                <a:lnTo>
                  <a:pt x="9525" y="1121295"/>
                </a:lnTo>
                <a:close/>
              </a:path>
              <a:path w="6016625" h="2218054">
                <a:moveTo>
                  <a:pt x="9525" y="1083195"/>
                </a:moveTo>
                <a:lnTo>
                  <a:pt x="0" y="1083195"/>
                </a:lnTo>
                <a:lnTo>
                  <a:pt x="0" y="1054620"/>
                </a:lnTo>
                <a:lnTo>
                  <a:pt x="9525" y="1054620"/>
                </a:lnTo>
                <a:lnTo>
                  <a:pt x="9525" y="1083195"/>
                </a:lnTo>
                <a:close/>
              </a:path>
              <a:path w="6016625" h="2218054">
                <a:moveTo>
                  <a:pt x="9525" y="1045095"/>
                </a:moveTo>
                <a:lnTo>
                  <a:pt x="0" y="1045095"/>
                </a:lnTo>
                <a:lnTo>
                  <a:pt x="0" y="1016520"/>
                </a:lnTo>
                <a:lnTo>
                  <a:pt x="9525" y="1016520"/>
                </a:lnTo>
                <a:lnTo>
                  <a:pt x="9525" y="1045095"/>
                </a:lnTo>
                <a:close/>
              </a:path>
              <a:path w="6016625" h="2218054">
                <a:moveTo>
                  <a:pt x="9525" y="1006995"/>
                </a:moveTo>
                <a:lnTo>
                  <a:pt x="0" y="1006995"/>
                </a:lnTo>
                <a:lnTo>
                  <a:pt x="0" y="978420"/>
                </a:lnTo>
                <a:lnTo>
                  <a:pt x="9525" y="978420"/>
                </a:lnTo>
                <a:lnTo>
                  <a:pt x="9525" y="1006995"/>
                </a:lnTo>
                <a:close/>
              </a:path>
              <a:path w="6016625" h="2218054">
                <a:moveTo>
                  <a:pt x="9525" y="968895"/>
                </a:moveTo>
                <a:lnTo>
                  <a:pt x="0" y="968895"/>
                </a:lnTo>
                <a:lnTo>
                  <a:pt x="0" y="940320"/>
                </a:lnTo>
                <a:lnTo>
                  <a:pt x="9525" y="940320"/>
                </a:lnTo>
                <a:lnTo>
                  <a:pt x="9525" y="968895"/>
                </a:lnTo>
                <a:close/>
              </a:path>
              <a:path w="6016625" h="2218054">
                <a:moveTo>
                  <a:pt x="9525" y="930795"/>
                </a:moveTo>
                <a:lnTo>
                  <a:pt x="0" y="930795"/>
                </a:lnTo>
                <a:lnTo>
                  <a:pt x="0" y="902220"/>
                </a:lnTo>
                <a:lnTo>
                  <a:pt x="9525" y="902220"/>
                </a:lnTo>
                <a:lnTo>
                  <a:pt x="9525" y="930795"/>
                </a:lnTo>
                <a:close/>
              </a:path>
              <a:path w="6016625" h="2218054">
                <a:moveTo>
                  <a:pt x="9525" y="892695"/>
                </a:moveTo>
                <a:lnTo>
                  <a:pt x="0" y="892695"/>
                </a:lnTo>
                <a:lnTo>
                  <a:pt x="0" y="864120"/>
                </a:lnTo>
                <a:lnTo>
                  <a:pt x="9525" y="864120"/>
                </a:lnTo>
                <a:lnTo>
                  <a:pt x="9525" y="892695"/>
                </a:lnTo>
                <a:close/>
              </a:path>
              <a:path w="6016625" h="2218054">
                <a:moveTo>
                  <a:pt x="9525" y="854595"/>
                </a:moveTo>
                <a:lnTo>
                  <a:pt x="0" y="854595"/>
                </a:lnTo>
                <a:lnTo>
                  <a:pt x="0" y="826020"/>
                </a:lnTo>
                <a:lnTo>
                  <a:pt x="9525" y="826020"/>
                </a:lnTo>
                <a:lnTo>
                  <a:pt x="9525" y="854595"/>
                </a:lnTo>
                <a:close/>
              </a:path>
              <a:path w="6016625" h="2218054">
                <a:moveTo>
                  <a:pt x="9525" y="816495"/>
                </a:moveTo>
                <a:lnTo>
                  <a:pt x="0" y="816495"/>
                </a:lnTo>
                <a:lnTo>
                  <a:pt x="0" y="787920"/>
                </a:lnTo>
                <a:lnTo>
                  <a:pt x="9525" y="787920"/>
                </a:lnTo>
                <a:lnTo>
                  <a:pt x="9525" y="816495"/>
                </a:lnTo>
                <a:close/>
              </a:path>
              <a:path w="6016625" h="2218054">
                <a:moveTo>
                  <a:pt x="9525" y="778395"/>
                </a:moveTo>
                <a:lnTo>
                  <a:pt x="0" y="778395"/>
                </a:lnTo>
                <a:lnTo>
                  <a:pt x="0" y="749820"/>
                </a:lnTo>
                <a:lnTo>
                  <a:pt x="9525" y="749820"/>
                </a:lnTo>
                <a:lnTo>
                  <a:pt x="9525" y="778395"/>
                </a:lnTo>
                <a:close/>
              </a:path>
              <a:path w="6016625" h="2218054">
                <a:moveTo>
                  <a:pt x="9525" y="740295"/>
                </a:moveTo>
                <a:lnTo>
                  <a:pt x="0" y="740295"/>
                </a:lnTo>
                <a:lnTo>
                  <a:pt x="0" y="711720"/>
                </a:lnTo>
                <a:lnTo>
                  <a:pt x="9525" y="711720"/>
                </a:lnTo>
                <a:lnTo>
                  <a:pt x="9525" y="740295"/>
                </a:lnTo>
                <a:close/>
              </a:path>
              <a:path w="6016625" h="2218054">
                <a:moveTo>
                  <a:pt x="9525" y="702195"/>
                </a:moveTo>
                <a:lnTo>
                  <a:pt x="0" y="702195"/>
                </a:lnTo>
                <a:lnTo>
                  <a:pt x="0" y="673620"/>
                </a:lnTo>
                <a:lnTo>
                  <a:pt x="9525" y="673620"/>
                </a:lnTo>
                <a:lnTo>
                  <a:pt x="9525" y="702195"/>
                </a:lnTo>
                <a:close/>
              </a:path>
              <a:path w="6016625" h="2218054">
                <a:moveTo>
                  <a:pt x="9525" y="664095"/>
                </a:moveTo>
                <a:lnTo>
                  <a:pt x="0" y="664095"/>
                </a:lnTo>
                <a:lnTo>
                  <a:pt x="0" y="635520"/>
                </a:lnTo>
                <a:lnTo>
                  <a:pt x="9525" y="635520"/>
                </a:lnTo>
                <a:lnTo>
                  <a:pt x="9525" y="664095"/>
                </a:lnTo>
                <a:close/>
              </a:path>
              <a:path w="6016625" h="2218054">
                <a:moveTo>
                  <a:pt x="9525" y="625995"/>
                </a:moveTo>
                <a:lnTo>
                  <a:pt x="0" y="625995"/>
                </a:lnTo>
                <a:lnTo>
                  <a:pt x="0" y="597420"/>
                </a:lnTo>
                <a:lnTo>
                  <a:pt x="9525" y="597420"/>
                </a:lnTo>
                <a:lnTo>
                  <a:pt x="9525" y="625995"/>
                </a:lnTo>
                <a:close/>
              </a:path>
              <a:path w="6016625" h="2218054">
                <a:moveTo>
                  <a:pt x="9525" y="587895"/>
                </a:moveTo>
                <a:lnTo>
                  <a:pt x="0" y="587895"/>
                </a:lnTo>
                <a:lnTo>
                  <a:pt x="0" y="559320"/>
                </a:lnTo>
                <a:lnTo>
                  <a:pt x="9525" y="559320"/>
                </a:lnTo>
                <a:lnTo>
                  <a:pt x="9525" y="587895"/>
                </a:lnTo>
                <a:close/>
              </a:path>
              <a:path w="6016625" h="2218054">
                <a:moveTo>
                  <a:pt x="9525" y="549795"/>
                </a:moveTo>
                <a:lnTo>
                  <a:pt x="0" y="549795"/>
                </a:lnTo>
                <a:lnTo>
                  <a:pt x="0" y="521220"/>
                </a:lnTo>
                <a:lnTo>
                  <a:pt x="9525" y="521220"/>
                </a:lnTo>
                <a:lnTo>
                  <a:pt x="9525" y="549795"/>
                </a:lnTo>
                <a:close/>
              </a:path>
              <a:path w="6016625" h="2218054">
                <a:moveTo>
                  <a:pt x="9525" y="511695"/>
                </a:moveTo>
                <a:lnTo>
                  <a:pt x="0" y="511695"/>
                </a:lnTo>
                <a:lnTo>
                  <a:pt x="0" y="483120"/>
                </a:lnTo>
                <a:lnTo>
                  <a:pt x="9525" y="483120"/>
                </a:lnTo>
                <a:lnTo>
                  <a:pt x="9525" y="511695"/>
                </a:lnTo>
                <a:close/>
              </a:path>
              <a:path w="6016625" h="2218054">
                <a:moveTo>
                  <a:pt x="9525" y="473595"/>
                </a:moveTo>
                <a:lnTo>
                  <a:pt x="0" y="473595"/>
                </a:lnTo>
                <a:lnTo>
                  <a:pt x="0" y="445020"/>
                </a:lnTo>
                <a:lnTo>
                  <a:pt x="9525" y="445020"/>
                </a:lnTo>
                <a:lnTo>
                  <a:pt x="9525" y="473595"/>
                </a:lnTo>
                <a:close/>
              </a:path>
              <a:path w="6016625" h="2218054">
                <a:moveTo>
                  <a:pt x="9525" y="435495"/>
                </a:moveTo>
                <a:lnTo>
                  <a:pt x="0" y="435495"/>
                </a:lnTo>
                <a:lnTo>
                  <a:pt x="0" y="406920"/>
                </a:lnTo>
                <a:lnTo>
                  <a:pt x="9525" y="406920"/>
                </a:lnTo>
                <a:lnTo>
                  <a:pt x="9525" y="435495"/>
                </a:lnTo>
                <a:close/>
              </a:path>
              <a:path w="6016625" h="2218054">
                <a:moveTo>
                  <a:pt x="9525" y="397395"/>
                </a:moveTo>
                <a:lnTo>
                  <a:pt x="0" y="397395"/>
                </a:lnTo>
                <a:lnTo>
                  <a:pt x="50" y="368757"/>
                </a:lnTo>
                <a:lnTo>
                  <a:pt x="9575" y="368884"/>
                </a:lnTo>
                <a:lnTo>
                  <a:pt x="9525" y="372859"/>
                </a:lnTo>
                <a:lnTo>
                  <a:pt x="9525" y="397395"/>
                </a:lnTo>
                <a:close/>
              </a:path>
              <a:path w="6016625" h="2218054">
                <a:moveTo>
                  <a:pt x="9791" y="359486"/>
                </a:moveTo>
                <a:lnTo>
                  <a:pt x="279" y="359117"/>
                </a:lnTo>
                <a:lnTo>
                  <a:pt x="482" y="353733"/>
                </a:lnTo>
                <a:lnTo>
                  <a:pt x="1092" y="344119"/>
                </a:lnTo>
                <a:lnTo>
                  <a:pt x="1930" y="334683"/>
                </a:lnTo>
                <a:lnTo>
                  <a:pt x="2438" y="330276"/>
                </a:lnTo>
                <a:lnTo>
                  <a:pt x="11899" y="331355"/>
                </a:lnTo>
                <a:lnTo>
                  <a:pt x="11394" y="335762"/>
                </a:lnTo>
                <a:lnTo>
                  <a:pt x="10584" y="344957"/>
                </a:lnTo>
                <a:lnTo>
                  <a:pt x="9990" y="354215"/>
                </a:lnTo>
                <a:lnTo>
                  <a:pt x="9791" y="359486"/>
                </a:lnTo>
                <a:close/>
              </a:path>
              <a:path w="6016625" h="2218054">
                <a:moveTo>
                  <a:pt x="11403" y="335666"/>
                </a:moveTo>
                <a:close/>
              </a:path>
              <a:path w="6016625" h="2218054">
                <a:moveTo>
                  <a:pt x="11394" y="335762"/>
                </a:moveTo>
                <a:close/>
              </a:path>
              <a:path w="6016625" h="2218054">
                <a:moveTo>
                  <a:pt x="10584" y="344957"/>
                </a:moveTo>
                <a:close/>
              </a:path>
              <a:path w="6016625" h="2218054">
                <a:moveTo>
                  <a:pt x="13080" y="322021"/>
                </a:moveTo>
                <a:lnTo>
                  <a:pt x="3644" y="320700"/>
                </a:lnTo>
                <a:lnTo>
                  <a:pt x="4305" y="316026"/>
                </a:lnTo>
                <a:lnTo>
                  <a:pt x="5829" y="306806"/>
                </a:lnTo>
                <a:lnTo>
                  <a:pt x="7581" y="297662"/>
                </a:lnTo>
                <a:lnTo>
                  <a:pt x="8762" y="292239"/>
                </a:lnTo>
                <a:lnTo>
                  <a:pt x="18072" y="294259"/>
                </a:lnTo>
                <a:lnTo>
                  <a:pt x="16894" y="299681"/>
                </a:lnTo>
                <a:lnTo>
                  <a:pt x="15195" y="308597"/>
                </a:lnTo>
                <a:lnTo>
                  <a:pt x="13700" y="317576"/>
                </a:lnTo>
                <a:lnTo>
                  <a:pt x="13080" y="322021"/>
                </a:lnTo>
                <a:close/>
              </a:path>
              <a:path w="6016625" h="2218054">
                <a:moveTo>
                  <a:pt x="16894" y="299681"/>
                </a:moveTo>
                <a:close/>
              </a:path>
              <a:path w="6016625" h="2218054">
                <a:moveTo>
                  <a:pt x="15195" y="308597"/>
                </a:moveTo>
                <a:close/>
              </a:path>
              <a:path w="6016625" h="2218054">
                <a:moveTo>
                  <a:pt x="13703" y="317576"/>
                </a:moveTo>
                <a:close/>
              </a:path>
              <a:path w="6016625" h="2218054">
                <a:moveTo>
                  <a:pt x="20218" y="285102"/>
                </a:moveTo>
                <a:lnTo>
                  <a:pt x="10960" y="282841"/>
                </a:lnTo>
                <a:lnTo>
                  <a:pt x="11760" y="279615"/>
                </a:lnTo>
                <a:lnTo>
                  <a:pt x="14160" y="270725"/>
                </a:lnTo>
                <a:lnTo>
                  <a:pt x="16776" y="261924"/>
                </a:lnTo>
                <a:lnTo>
                  <a:pt x="19011" y="255066"/>
                </a:lnTo>
                <a:lnTo>
                  <a:pt x="28066" y="258013"/>
                </a:lnTo>
                <a:lnTo>
                  <a:pt x="25835" y="264871"/>
                </a:lnTo>
                <a:lnTo>
                  <a:pt x="23286" y="273443"/>
                </a:lnTo>
                <a:lnTo>
                  <a:pt x="20952" y="282105"/>
                </a:lnTo>
                <a:lnTo>
                  <a:pt x="20218" y="285102"/>
                </a:lnTo>
                <a:close/>
              </a:path>
              <a:path w="6016625" h="2218054">
                <a:moveTo>
                  <a:pt x="25844" y="264871"/>
                </a:moveTo>
                <a:close/>
              </a:path>
              <a:path w="6016625" h="2218054">
                <a:moveTo>
                  <a:pt x="23291" y="273443"/>
                </a:moveTo>
                <a:close/>
              </a:path>
              <a:path w="6016625" h="2218054">
                <a:moveTo>
                  <a:pt x="20952" y="282105"/>
                </a:moveTo>
                <a:close/>
              </a:path>
              <a:path w="6016625" h="2218054">
                <a:moveTo>
                  <a:pt x="31153" y="249123"/>
                </a:moveTo>
                <a:lnTo>
                  <a:pt x="22174" y="245960"/>
                </a:lnTo>
                <a:lnTo>
                  <a:pt x="22644" y="244601"/>
                </a:lnTo>
                <a:lnTo>
                  <a:pt x="25882" y="236080"/>
                </a:lnTo>
                <a:lnTo>
                  <a:pt x="29324" y="227672"/>
                </a:lnTo>
                <a:lnTo>
                  <a:pt x="33108" y="219062"/>
                </a:lnTo>
                <a:lnTo>
                  <a:pt x="41732" y="223088"/>
                </a:lnTo>
                <a:lnTo>
                  <a:pt x="38058" y="231482"/>
                </a:lnTo>
                <a:lnTo>
                  <a:pt x="34703" y="239687"/>
                </a:lnTo>
                <a:lnTo>
                  <a:pt x="31545" y="247992"/>
                </a:lnTo>
                <a:lnTo>
                  <a:pt x="31153" y="249123"/>
                </a:lnTo>
                <a:close/>
              </a:path>
              <a:path w="6016625" h="2218054">
                <a:moveTo>
                  <a:pt x="41608" y="223357"/>
                </a:moveTo>
                <a:close/>
              </a:path>
              <a:path w="6016625" h="2218054">
                <a:moveTo>
                  <a:pt x="41593" y="223393"/>
                </a:moveTo>
                <a:close/>
              </a:path>
              <a:path w="6016625" h="2218054">
                <a:moveTo>
                  <a:pt x="38058" y="231482"/>
                </a:moveTo>
                <a:close/>
              </a:path>
              <a:path w="6016625" h="2218054">
                <a:moveTo>
                  <a:pt x="34709" y="239687"/>
                </a:moveTo>
                <a:close/>
              </a:path>
              <a:path w="6016625" h="2218054">
                <a:moveTo>
                  <a:pt x="31546" y="247992"/>
                </a:moveTo>
                <a:close/>
              </a:path>
              <a:path w="6016625" h="2218054">
                <a:moveTo>
                  <a:pt x="45732" y="214566"/>
                </a:moveTo>
                <a:lnTo>
                  <a:pt x="37198" y="210337"/>
                </a:lnTo>
                <a:lnTo>
                  <a:pt x="40817" y="203060"/>
                </a:lnTo>
                <a:lnTo>
                  <a:pt x="45034" y="195072"/>
                </a:lnTo>
                <a:lnTo>
                  <a:pt x="49428" y="187210"/>
                </a:lnTo>
                <a:lnTo>
                  <a:pt x="50838" y="184835"/>
                </a:lnTo>
                <a:lnTo>
                  <a:pt x="59029" y="189687"/>
                </a:lnTo>
                <a:lnTo>
                  <a:pt x="57626" y="192062"/>
                </a:lnTo>
                <a:lnTo>
                  <a:pt x="53349" y="199720"/>
                </a:lnTo>
                <a:lnTo>
                  <a:pt x="49250" y="207505"/>
                </a:lnTo>
                <a:lnTo>
                  <a:pt x="45732" y="214566"/>
                </a:lnTo>
                <a:close/>
              </a:path>
              <a:path w="6016625" h="2218054">
                <a:moveTo>
                  <a:pt x="57632" y="192062"/>
                </a:moveTo>
                <a:close/>
              </a:path>
              <a:path w="6016625" h="2218054">
                <a:moveTo>
                  <a:pt x="53352" y="199720"/>
                </a:moveTo>
                <a:close/>
              </a:path>
              <a:path w="6016625" h="2218054">
                <a:moveTo>
                  <a:pt x="49250" y="207505"/>
                </a:moveTo>
                <a:close/>
              </a:path>
              <a:path w="6016625" h="2218054">
                <a:moveTo>
                  <a:pt x="63893" y="181622"/>
                </a:moveTo>
                <a:lnTo>
                  <a:pt x="55816" y="176580"/>
                </a:lnTo>
                <a:lnTo>
                  <a:pt x="58775" y="171843"/>
                </a:lnTo>
                <a:lnTo>
                  <a:pt x="63715" y="164337"/>
                </a:lnTo>
                <a:lnTo>
                  <a:pt x="68821" y="156972"/>
                </a:lnTo>
                <a:lnTo>
                  <a:pt x="71996" y="152628"/>
                </a:lnTo>
                <a:lnTo>
                  <a:pt x="79692" y="158229"/>
                </a:lnTo>
                <a:lnTo>
                  <a:pt x="76531" y="162572"/>
                </a:lnTo>
                <a:lnTo>
                  <a:pt x="71544" y="169760"/>
                </a:lnTo>
                <a:lnTo>
                  <a:pt x="66726" y="177076"/>
                </a:lnTo>
                <a:lnTo>
                  <a:pt x="63893" y="181622"/>
                </a:lnTo>
                <a:close/>
              </a:path>
              <a:path w="6016625" h="2218054">
                <a:moveTo>
                  <a:pt x="76531" y="162572"/>
                </a:moveTo>
                <a:close/>
              </a:path>
              <a:path w="6016625" h="2218054">
                <a:moveTo>
                  <a:pt x="71544" y="169760"/>
                </a:moveTo>
                <a:close/>
              </a:path>
              <a:path w="6016625" h="2218054">
                <a:moveTo>
                  <a:pt x="66729" y="177070"/>
                </a:moveTo>
                <a:close/>
              </a:path>
              <a:path w="6016625" h="2218054">
                <a:moveTo>
                  <a:pt x="66726" y="177076"/>
                </a:moveTo>
                <a:close/>
              </a:path>
              <a:path w="6016625" h="2218054">
                <a:moveTo>
                  <a:pt x="85343" y="150723"/>
                </a:moveTo>
                <a:lnTo>
                  <a:pt x="77787" y="144919"/>
                </a:lnTo>
                <a:lnTo>
                  <a:pt x="79565" y="142608"/>
                </a:lnTo>
                <a:lnTo>
                  <a:pt x="85178" y="135636"/>
                </a:lnTo>
                <a:lnTo>
                  <a:pt x="90957" y="128803"/>
                </a:lnTo>
                <a:lnTo>
                  <a:pt x="96342" y="122745"/>
                </a:lnTo>
                <a:lnTo>
                  <a:pt x="103466" y="129070"/>
                </a:lnTo>
                <a:lnTo>
                  <a:pt x="98083" y="135127"/>
                </a:lnTo>
                <a:lnTo>
                  <a:pt x="92460" y="141795"/>
                </a:lnTo>
                <a:lnTo>
                  <a:pt x="86977" y="148589"/>
                </a:lnTo>
                <a:lnTo>
                  <a:pt x="85343" y="150723"/>
                </a:lnTo>
                <a:close/>
              </a:path>
              <a:path w="6016625" h="2218054">
                <a:moveTo>
                  <a:pt x="98105" y="135101"/>
                </a:moveTo>
                <a:close/>
              </a:path>
              <a:path w="6016625" h="2218054">
                <a:moveTo>
                  <a:pt x="98083" y="135127"/>
                </a:moveTo>
                <a:close/>
              </a:path>
              <a:path w="6016625" h="2218054">
                <a:moveTo>
                  <a:pt x="92460" y="141795"/>
                </a:moveTo>
                <a:close/>
              </a:path>
              <a:path w="6016625" h="2218054">
                <a:moveTo>
                  <a:pt x="86982" y="148589"/>
                </a:moveTo>
                <a:close/>
              </a:path>
              <a:path w="6016625" h="2218054">
                <a:moveTo>
                  <a:pt x="109903" y="122135"/>
                </a:moveTo>
                <a:lnTo>
                  <a:pt x="102895" y="115684"/>
                </a:lnTo>
                <a:lnTo>
                  <a:pt x="109245" y="109169"/>
                </a:lnTo>
                <a:lnTo>
                  <a:pt x="115646" y="102920"/>
                </a:lnTo>
                <a:lnTo>
                  <a:pt x="122199" y="96824"/>
                </a:lnTo>
                <a:lnTo>
                  <a:pt x="123723" y="95465"/>
                </a:lnTo>
                <a:lnTo>
                  <a:pt x="130047" y="102603"/>
                </a:lnTo>
                <a:lnTo>
                  <a:pt x="128518" y="103949"/>
                </a:lnTo>
                <a:lnTo>
                  <a:pt x="122146" y="109893"/>
                </a:lnTo>
                <a:lnTo>
                  <a:pt x="115902" y="115976"/>
                </a:lnTo>
                <a:lnTo>
                  <a:pt x="109903" y="122135"/>
                </a:lnTo>
                <a:close/>
              </a:path>
              <a:path w="6016625" h="2218054">
                <a:moveTo>
                  <a:pt x="128523" y="103949"/>
                </a:moveTo>
                <a:close/>
              </a:path>
              <a:path w="6016625" h="2218054">
                <a:moveTo>
                  <a:pt x="122146" y="109893"/>
                </a:moveTo>
                <a:close/>
              </a:path>
              <a:path w="6016625" h="2218054">
                <a:moveTo>
                  <a:pt x="115938" y="115938"/>
                </a:moveTo>
                <a:close/>
              </a:path>
              <a:path w="6016625" h="2218054">
                <a:moveTo>
                  <a:pt x="115902" y="115976"/>
                </a:moveTo>
                <a:close/>
              </a:path>
              <a:path w="6016625" h="2218054">
                <a:moveTo>
                  <a:pt x="109861" y="122167"/>
                </a:moveTo>
                <a:close/>
              </a:path>
              <a:path w="6016625" h="2218054">
                <a:moveTo>
                  <a:pt x="109867" y="122173"/>
                </a:moveTo>
                <a:close/>
              </a:path>
              <a:path w="6016625" h="2218054">
                <a:moveTo>
                  <a:pt x="109860" y="122174"/>
                </a:moveTo>
                <a:close/>
              </a:path>
              <a:path w="6016625" h="2218054">
                <a:moveTo>
                  <a:pt x="109816" y="122224"/>
                </a:moveTo>
                <a:close/>
              </a:path>
              <a:path w="6016625" h="2218054">
                <a:moveTo>
                  <a:pt x="137121" y="96393"/>
                </a:moveTo>
                <a:lnTo>
                  <a:pt x="130975" y="89128"/>
                </a:lnTo>
                <a:lnTo>
                  <a:pt x="135724" y="85102"/>
                </a:lnTo>
                <a:lnTo>
                  <a:pt x="142697" y="79489"/>
                </a:lnTo>
                <a:lnTo>
                  <a:pt x="149809" y="74040"/>
                </a:lnTo>
                <a:lnTo>
                  <a:pt x="153669" y="71221"/>
                </a:lnTo>
                <a:lnTo>
                  <a:pt x="159283" y="78917"/>
                </a:lnTo>
                <a:lnTo>
                  <a:pt x="155441" y="81737"/>
                </a:lnTo>
                <a:lnTo>
                  <a:pt x="148511" y="87045"/>
                </a:lnTo>
                <a:lnTo>
                  <a:pt x="141705" y="92532"/>
                </a:lnTo>
                <a:lnTo>
                  <a:pt x="137121" y="96393"/>
                </a:lnTo>
                <a:close/>
              </a:path>
              <a:path w="6016625" h="2218054">
                <a:moveTo>
                  <a:pt x="155441" y="81737"/>
                </a:moveTo>
                <a:close/>
              </a:path>
              <a:path w="6016625" h="2218054">
                <a:moveTo>
                  <a:pt x="148511" y="87045"/>
                </a:moveTo>
                <a:close/>
              </a:path>
              <a:path w="6016625" h="2218054">
                <a:moveTo>
                  <a:pt x="141706" y="92532"/>
                </a:moveTo>
                <a:close/>
              </a:path>
              <a:path w="6016625" h="2218054">
                <a:moveTo>
                  <a:pt x="166966" y="73482"/>
                </a:moveTo>
                <a:lnTo>
                  <a:pt x="161544" y="65659"/>
                </a:lnTo>
                <a:lnTo>
                  <a:pt x="164439" y="63652"/>
                </a:lnTo>
                <a:lnTo>
                  <a:pt x="171932" y="58712"/>
                </a:lnTo>
                <a:lnTo>
                  <a:pt x="179565" y="53949"/>
                </a:lnTo>
                <a:lnTo>
                  <a:pt x="185953" y="50177"/>
                </a:lnTo>
                <a:lnTo>
                  <a:pt x="190804" y="58369"/>
                </a:lnTo>
                <a:lnTo>
                  <a:pt x="184403" y="62153"/>
                </a:lnTo>
                <a:lnTo>
                  <a:pt x="176979" y="66789"/>
                </a:lnTo>
                <a:lnTo>
                  <a:pt x="169669" y="71602"/>
                </a:lnTo>
                <a:lnTo>
                  <a:pt x="166966" y="73482"/>
                </a:lnTo>
                <a:close/>
              </a:path>
              <a:path w="6016625" h="2218054">
                <a:moveTo>
                  <a:pt x="184416" y="62153"/>
                </a:moveTo>
                <a:close/>
              </a:path>
              <a:path w="6016625" h="2218054">
                <a:moveTo>
                  <a:pt x="177073" y="66727"/>
                </a:moveTo>
                <a:close/>
              </a:path>
              <a:path w="6016625" h="2218054">
                <a:moveTo>
                  <a:pt x="176979" y="66789"/>
                </a:moveTo>
                <a:close/>
              </a:path>
              <a:path w="6016625" h="2218054">
                <a:moveTo>
                  <a:pt x="169672" y="71602"/>
                </a:moveTo>
                <a:close/>
              </a:path>
              <a:path w="6016625" h="2218054">
                <a:moveTo>
                  <a:pt x="198996" y="53746"/>
                </a:moveTo>
                <a:lnTo>
                  <a:pt x="194348" y="45440"/>
                </a:lnTo>
                <a:lnTo>
                  <a:pt x="195173" y="44983"/>
                </a:lnTo>
                <a:lnTo>
                  <a:pt x="203161" y="40767"/>
                </a:lnTo>
                <a:lnTo>
                  <a:pt x="211264" y="36741"/>
                </a:lnTo>
                <a:lnTo>
                  <a:pt x="219468" y="32918"/>
                </a:lnTo>
                <a:lnTo>
                  <a:pt x="220357" y="32524"/>
                </a:lnTo>
                <a:lnTo>
                  <a:pt x="224167" y="41249"/>
                </a:lnTo>
                <a:lnTo>
                  <a:pt x="223284" y="41643"/>
                </a:lnTo>
                <a:lnTo>
                  <a:pt x="215289" y="45377"/>
                </a:lnTo>
                <a:lnTo>
                  <a:pt x="207385" y="49301"/>
                </a:lnTo>
                <a:lnTo>
                  <a:pt x="198996" y="53746"/>
                </a:lnTo>
                <a:close/>
              </a:path>
              <a:path w="6016625" h="2218054">
                <a:moveTo>
                  <a:pt x="223385" y="41595"/>
                </a:moveTo>
                <a:close/>
              </a:path>
              <a:path w="6016625" h="2218054">
                <a:moveTo>
                  <a:pt x="223284" y="41643"/>
                </a:moveTo>
                <a:close/>
              </a:path>
              <a:path w="6016625" h="2218054">
                <a:moveTo>
                  <a:pt x="215290" y="45377"/>
                </a:moveTo>
                <a:close/>
              </a:path>
              <a:path w="6016625" h="2218054">
                <a:moveTo>
                  <a:pt x="207403" y="49301"/>
                </a:moveTo>
                <a:lnTo>
                  <a:pt x="207531" y="49237"/>
                </a:lnTo>
                <a:lnTo>
                  <a:pt x="207403" y="49301"/>
                </a:lnTo>
                <a:close/>
              </a:path>
              <a:path w="6016625" h="2218054">
                <a:moveTo>
                  <a:pt x="199626" y="53403"/>
                </a:moveTo>
                <a:close/>
              </a:path>
              <a:path w="6016625" h="2218054">
                <a:moveTo>
                  <a:pt x="232803" y="37515"/>
                </a:moveTo>
                <a:lnTo>
                  <a:pt x="256311" y="18605"/>
                </a:lnTo>
                <a:lnTo>
                  <a:pt x="259245" y="27660"/>
                </a:lnTo>
                <a:lnTo>
                  <a:pt x="256278" y="28638"/>
                </a:lnTo>
                <a:lnTo>
                  <a:pt x="247892" y="31584"/>
                </a:lnTo>
                <a:lnTo>
                  <a:pt x="239593" y="34747"/>
                </a:lnTo>
                <a:lnTo>
                  <a:pt x="232803" y="37515"/>
                </a:lnTo>
                <a:close/>
              </a:path>
              <a:path w="6016625" h="2218054">
                <a:moveTo>
                  <a:pt x="256365" y="28608"/>
                </a:moveTo>
                <a:close/>
              </a:path>
              <a:path w="6016625" h="2218054">
                <a:moveTo>
                  <a:pt x="256278" y="28638"/>
                </a:moveTo>
                <a:close/>
              </a:path>
              <a:path w="6016625" h="2218054">
                <a:moveTo>
                  <a:pt x="247892" y="31584"/>
                </a:moveTo>
                <a:close/>
              </a:path>
              <a:path w="6016625" h="2218054">
                <a:moveTo>
                  <a:pt x="239593" y="34747"/>
                </a:moveTo>
                <a:close/>
              </a:path>
              <a:path w="6016625" h="2218054">
                <a:moveTo>
                  <a:pt x="268223" y="24841"/>
                </a:moveTo>
                <a:lnTo>
                  <a:pt x="293509" y="8496"/>
                </a:lnTo>
                <a:lnTo>
                  <a:pt x="295541" y="17792"/>
                </a:lnTo>
                <a:lnTo>
                  <a:pt x="290914" y="18808"/>
                </a:lnTo>
                <a:lnTo>
                  <a:pt x="282146" y="20942"/>
                </a:lnTo>
                <a:lnTo>
                  <a:pt x="273358" y="23317"/>
                </a:lnTo>
                <a:lnTo>
                  <a:pt x="268223" y="24841"/>
                </a:lnTo>
                <a:close/>
              </a:path>
              <a:path w="6016625" h="2218054">
                <a:moveTo>
                  <a:pt x="290741" y="18846"/>
                </a:moveTo>
                <a:lnTo>
                  <a:pt x="290914" y="18808"/>
                </a:lnTo>
                <a:lnTo>
                  <a:pt x="290741" y="18846"/>
                </a:lnTo>
                <a:close/>
              </a:path>
              <a:path w="6016625" h="2218054">
                <a:moveTo>
                  <a:pt x="281990" y="20980"/>
                </a:moveTo>
                <a:lnTo>
                  <a:pt x="282146" y="20942"/>
                </a:lnTo>
                <a:lnTo>
                  <a:pt x="281990" y="20980"/>
                </a:lnTo>
                <a:close/>
              </a:path>
              <a:path w="6016625" h="2218054">
                <a:moveTo>
                  <a:pt x="273358" y="23317"/>
                </a:moveTo>
                <a:close/>
              </a:path>
              <a:path w="6016625" h="2218054">
                <a:moveTo>
                  <a:pt x="304749" y="15925"/>
                </a:moveTo>
                <a:lnTo>
                  <a:pt x="331571" y="2286"/>
                </a:lnTo>
                <a:lnTo>
                  <a:pt x="332651" y="11747"/>
                </a:lnTo>
                <a:lnTo>
                  <a:pt x="326540" y="12446"/>
                </a:lnTo>
                <a:lnTo>
                  <a:pt x="317499" y="13715"/>
                </a:lnTo>
                <a:lnTo>
                  <a:pt x="308635" y="15189"/>
                </a:lnTo>
                <a:lnTo>
                  <a:pt x="304749" y="15925"/>
                </a:lnTo>
                <a:close/>
              </a:path>
              <a:path w="6016625" h="2218054">
                <a:moveTo>
                  <a:pt x="326540" y="12446"/>
                </a:moveTo>
                <a:close/>
              </a:path>
              <a:path w="6016625" h="2218054">
                <a:moveTo>
                  <a:pt x="317499" y="13715"/>
                </a:moveTo>
                <a:close/>
              </a:path>
              <a:path w="6016625" h="2218054">
                <a:moveTo>
                  <a:pt x="308482" y="15214"/>
                </a:moveTo>
                <a:lnTo>
                  <a:pt x="308635" y="15189"/>
                </a:lnTo>
                <a:lnTo>
                  <a:pt x="308482" y="15214"/>
                </a:lnTo>
                <a:close/>
              </a:path>
              <a:path w="6016625" h="2218054">
                <a:moveTo>
                  <a:pt x="342010" y="10845"/>
                </a:moveTo>
                <a:lnTo>
                  <a:pt x="370065" y="38"/>
                </a:lnTo>
                <a:lnTo>
                  <a:pt x="370179" y="9563"/>
                </a:lnTo>
                <a:lnTo>
                  <a:pt x="363423" y="9639"/>
                </a:lnTo>
                <a:lnTo>
                  <a:pt x="354101" y="9994"/>
                </a:lnTo>
                <a:lnTo>
                  <a:pt x="345042" y="10579"/>
                </a:lnTo>
                <a:lnTo>
                  <a:pt x="342010" y="10845"/>
                </a:lnTo>
                <a:close/>
              </a:path>
              <a:path w="6016625" h="2218054">
                <a:moveTo>
                  <a:pt x="344843" y="10591"/>
                </a:moveTo>
                <a:lnTo>
                  <a:pt x="345042" y="10579"/>
                </a:lnTo>
                <a:lnTo>
                  <a:pt x="344843" y="10591"/>
                </a:lnTo>
                <a:close/>
              </a:path>
              <a:path w="6016625" h="2218054">
                <a:moveTo>
                  <a:pt x="408228" y="9525"/>
                </a:moveTo>
                <a:lnTo>
                  <a:pt x="379653" y="9525"/>
                </a:lnTo>
                <a:lnTo>
                  <a:pt x="379653" y="0"/>
                </a:lnTo>
                <a:lnTo>
                  <a:pt x="408228" y="0"/>
                </a:lnTo>
                <a:lnTo>
                  <a:pt x="408228" y="9525"/>
                </a:lnTo>
                <a:close/>
              </a:path>
              <a:path w="6016625" h="2218054">
                <a:moveTo>
                  <a:pt x="446328" y="9525"/>
                </a:moveTo>
                <a:lnTo>
                  <a:pt x="417753" y="9525"/>
                </a:lnTo>
                <a:lnTo>
                  <a:pt x="417753" y="0"/>
                </a:lnTo>
                <a:lnTo>
                  <a:pt x="446328" y="0"/>
                </a:lnTo>
                <a:lnTo>
                  <a:pt x="446328" y="9525"/>
                </a:lnTo>
                <a:close/>
              </a:path>
              <a:path w="6016625" h="2218054">
                <a:moveTo>
                  <a:pt x="484428" y="9525"/>
                </a:moveTo>
                <a:lnTo>
                  <a:pt x="455853" y="9525"/>
                </a:lnTo>
                <a:lnTo>
                  <a:pt x="455853" y="0"/>
                </a:lnTo>
                <a:lnTo>
                  <a:pt x="484428" y="0"/>
                </a:lnTo>
                <a:lnTo>
                  <a:pt x="484428" y="9525"/>
                </a:lnTo>
                <a:close/>
              </a:path>
              <a:path w="6016625" h="2218054">
                <a:moveTo>
                  <a:pt x="522528" y="9525"/>
                </a:moveTo>
                <a:lnTo>
                  <a:pt x="493953" y="9525"/>
                </a:lnTo>
                <a:lnTo>
                  <a:pt x="493953" y="0"/>
                </a:lnTo>
                <a:lnTo>
                  <a:pt x="522528" y="0"/>
                </a:lnTo>
                <a:lnTo>
                  <a:pt x="522528" y="9525"/>
                </a:lnTo>
                <a:close/>
              </a:path>
              <a:path w="6016625" h="2218054">
                <a:moveTo>
                  <a:pt x="560628" y="9525"/>
                </a:moveTo>
                <a:lnTo>
                  <a:pt x="532053" y="9525"/>
                </a:lnTo>
                <a:lnTo>
                  <a:pt x="532053" y="0"/>
                </a:lnTo>
                <a:lnTo>
                  <a:pt x="560628" y="0"/>
                </a:lnTo>
                <a:lnTo>
                  <a:pt x="560628" y="9525"/>
                </a:lnTo>
                <a:close/>
              </a:path>
              <a:path w="6016625" h="2218054">
                <a:moveTo>
                  <a:pt x="598728" y="9525"/>
                </a:moveTo>
                <a:lnTo>
                  <a:pt x="570153" y="9525"/>
                </a:lnTo>
                <a:lnTo>
                  <a:pt x="570153" y="0"/>
                </a:lnTo>
                <a:lnTo>
                  <a:pt x="598728" y="0"/>
                </a:lnTo>
                <a:lnTo>
                  <a:pt x="598728" y="9525"/>
                </a:lnTo>
                <a:close/>
              </a:path>
              <a:path w="6016625" h="2218054">
                <a:moveTo>
                  <a:pt x="636828" y="9525"/>
                </a:moveTo>
                <a:lnTo>
                  <a:pt x="608253" y="9525"/>
                </a:lnTo>
                <a:lnTo>
                  <a:pt x="608253" y="0"/>
                </a:lnTo>
                <a:lnTo>
                  <a:pt x="636828" y="0"/>
                </a:lnTo>
                <a:lnTo>
                  <a:pt x="636828" y="9525"/>
                </a:lnTo>
                <a:close/>
              </a:path>
              <a:path w="6016625" h="2218054">
                <a:moveTo>
                  <a:pt x="674928" y="9525"/>
                </a:moveTo>
                <a:lnTo>
                  <a:pt x="646353" y="9525"/>
                </a:lnTo>
                <a:lnTo>
                  <a:pt x="646353" y="0"/>
                </a:lnTo>
                <a:lnTo>
                  <a:pt x="674928" y="0"/>
                </a:lnTo>
                <a:lnTo>
                  <a:pt x="674928" y="9525"/>
                </a:lnTo>
                <a:close/>
              </a:path>
              <a:path w="6016625" h="2218054">
                <a:moveTo>
                  <a:pt x="713028" y="9525"/>
                </a:moveTo>
                <a:lnTo>
                  <a:pt x="684453" y="9525"/>
                </a:lnTo>
                <a:lnTo>
                  <a:pt x="684453" y="0"/>
                </a:lnTo>
                <a:lnTo>
                  <a:pt x="713028" y="0"/>
                </a:lnTo>
                <a:lnTo>
                  <a:pt x="713028" y="9525"/>
                </a:lnTo>
                <a:close/>
              </a:path>
              <a:path w="6016625" h="2218054">
                <a:moveTo>
                  <a:pt x="751128" y="9525"/>
                </a:moveTo>
                <a:lnTo>
                  <a:pt x="722553" y="9525"/>
                </a:lnTo>
                <a:lnTo>
                  <a:pt x="722553" y="0"/>
                </a:lnTo>
                <a:lnTo>
                  <a:pt x="751128" y="0"/>
                </a:lnTo>
                <a:lnTo>
                  <a:pt x="751128" y="9525"/>
                </a:lnTo>
                <a:close/>
              </a:path>
              <a:path w="6016625" h="2218054">
                <a:moveTo>
                  <a:pt x="789228" y="9525"/>
                </a:moveTo>
                <a:lnTo>
                  <a:pt x="760653" y="9525"/>
                </a:lnTo>
                <a:lnTo>
                  <a:pt x="760653" y="0"/>
                </a:lnTo>
                <a:lnTo>
                  <a:pt x="789228" y="0"/>
                </a:lnTo>
                <a:lnTo>
                  <a:pt x="789228" y="9525"/>
                </a:lnTo>
                <a:close/>
              </a:path>
              <a:path w="6016625" h="2218054">
                <a:moveTo>
                  <a:pt x="827328" y="9525"/>
                </a:moveTo>
                <a:lnTo>
                  <a:pt x="798753" y="9525"/>
                </a:lnTo>
                <a:lnTo>
                  <a:pt x="798753" y="0"/>
                </a:lnTo>
                <a:lnTo>
                  <a:pt x="827328" y="0"/>
                </a:lnTo>
                <a:lnTo>
                  <a:pt x="827328" y="9525"/>
                </a:lnTo>
                <a:close/>
              </a:path>
              <a:path w="6016625" h="2218054">
                <a:moveTo>
                  <a:pt x="865428" y="9525"/>
                </a:moveTo>
                <a:lnTo>
                  <a:pt x="836853" y="9525"/>
                </a:lnTo>
                <a:lnTo>
                  <a:pt x="836853" y="0"/>
                </a:lnTo>
                <a:lnTo>
                  <a:pt x="865428" y="0"/>
                </a:lnTo>
                <a:lnTo>
                  <a:pt x="865428" y="9525"/>
                </a:lnTo>
                <a:close/>
              </a:path>
              <a:path w="6016625" h="2218054">
                <a:moveTo>
                  <a:pt x="903528" y="9525"/>
                </a:moveTo>
                <a:lnTo>
                  <a:pt x="874953" y="9525"/>
                </a:lnTo>
                <a:lnTo>
                  <a:pt x="874953" y="0"/>
                </a:lnTo>
                <a:lnTo>
                  <a:pt x="903528" y="0"/>
                </a:lnTo>
                <a:lnTo>
                  <a:pt x="903528" y="9525"/>
                </a:lnTo>
                <a:close/>
              </a:path>
              <a:path w="6016625" h="2218054">
                <a:moveTo>
                  <a:pt x="941628" y="9525"/>
                </a:moveTo>
                <a:lnTo>
                  <a:pt x="913053" y="9525"/>
                </a:lnTo>
                <a:lnTo>
                  <a:pt x="913053" y="0"/>
                </a:lnTo>
                <a:lnTo>
                  <a:pt x="941628" y="0"/>
                </a:lnTo>
                <a:lnTo>
                  <a:pt x="941628" y="9525"/>
                </a:lnTo>
                <a:close/>
              </a:path>
              <a:path w="6016625" h="2218054">
                <a:moveTo>
                  <a:pt x="979728" y="9525"/>
                </a:moveTo>
                <a:lnTo>
                  <a:pt x="951153" y="9525"/>
                </a:lnTo>
                <a:lnTo>
                  <a:pt x="951153" y="0"/>
                </a:lnTo>
                <a:lnTo>
                  <a:pt x="979728" y="0"/>
                </a:lnTo>
                <a:lnTo>
                  <a:pt x="979728" y="9525"/>
                </a:lnTo>
                <a:close/>
              </a:path>
              <a:path w="6016625" h="2218054">
                <a:moveTo>
                  <a:pt x="1017828" y="9525"/>
                </a:moveTo>
                <a:lnTo>
                  <a:pt x="989253" y="9525"/>
                </a:lnTo>
                <a:lnTo>
                  <a:pt x="989253" y="0"/>
                </a:lnTo>
                <a:lnTo>
                  <a:pt x="1017828" y="0"/>
                </a:lnTo>
                <a:lnTo>
                  <a:pt x="1017828" y="9525"/>
                </a:lnTo>
                <a:close/>
              </a:path>
              <a:path w="6016625" h="2218054">
                <a:moveTo>
                  <a:pt x="1055928" y="9525"/>
                </a:moveTo>
                <a:lnTo>
                  <a:pt x="1027353" y="9525"/>
                </a:lnTo>
                <a:lnTo>
                  <a:pt x="1027353" y="0"/>
                </a:lnTo>
                <a:lnTo>
                  <a:pt x="1055928" y="0"/>
                </a:lnTo>
                <a:lnTo>
                  <a:pt x="1055928" y="9525"/>
                </a:lnTo>
                <a:close/>
              </a:path>
              <a:path w="6016625" h="2218054">
                <a:moveTo>
                  <a:pt x="1094028" y="9525"/>
                </a:moveTo>
                <a:lnTo>
                  <a:pt x="1065453" y="9525"/>
                </a:lnTo>
                <a:lnTo>
                  <a:pt x="1065453" y="0"/>
                </a:lnTo>
                <a:lnTo>
                  <a:pt x="1094028" y="0"/>
                </a:lnTo>
                <a:lnTo>
                  <a:pt x="1094028" y="9525"/>
                </a:lnTo>
                <a:close/>
              </a:path>
              <a:path w="6016625" h="2218054">
                <a:moveTo>
                  <a:pt x="1132128" y="9525"/>
                </a:moveTo>
                <a:lnTo>
                  <a:pt x="1103553" y="9525"/>
                </a:lnTo>
                <a:lnTo>
                  <a:pt x="1103553" y="0"/>
                </a:lnTo>
                <a:lnTo>
                  <a:pt x="1132128" y="0"/>
                </a:lnTo>
                <a:lnTo>
                  <a:pt x="1132128" y="9525"/>
                </a:lnTo>
                <a:close/>
              </a:path>
              <a:path w="6016625" h="2218054">
                <a:moveTo>
                  <a:pt x="1170228" y="9525"/>
                </a:moveTo>
                <a:lnTo>
                  <a:pt x="1141653" y="9525"/>
                </a:lnTo>
                <a:lnTo>
                  <a:pt x="1141653" y="0"/>
                </a:lnTo>
                <a:lnTo>
                  <a:pt x="1170228" y="0"/>
                </a:lnTo>
                <a:lnTo>
                  <a:pt x="1170228" y="9525"/>
                </a:lnTo>
                <a:close/>
              </a:path>
              <a:path w="6016625" h="2218054">
                <a:moveTo>
                  <a:pt x="1208328" y="9525"/>
                </a:moveTo>
                <a:lnTo>
                  <a:pt x="1179753" y="9525"/>
                </a:lnTo>
                <a:lnTo>
                  <a:pt x="1179753" y="0"/>
                </a:lnTo>
                <a:lnTo>
                  <a:pt x="1208328" y="0"/>
                </a:lnTo>
                <a:lnTo>
                  <a:pt x="1208328" y="9525"/>
                </a:lnTo>
                <a:close/>
              </a:path>
              <a:path w="6016625" h="2218054">
                <a:moveTo>
                  <a:pt x="1246428" y="9525"/>
                </a:moveTo>
                <a:lnTo>
                  <a:pt x="1217853" y="9525"/>
                </a:lnTo>
                <a:lnTo>
                  <a:pt x="1217853" y="0"/>
                </a:lnTo>
                <a:lnTo>
                  <a:pt x="1246428" y="0"/>
                </a:lnTo>
                <a:lnTo>
                  <a:pt x="1246428" y="9525"/>
                </a:lnTo>
                <a:close/>
              </a:path>
              <a:path w="6016625" h="2218054">
                <a:moveTo>
                  <a:pt x="1284528" y="9525"/>
                </a:moveTo>
                <a:lnTo>
                  <a:pt x="1255953" y="9525"/>
                </a:lnTo>
                <a:lnTo>
                  <a:pt x="1255953" y="0"/>
                </a:lnTo>
                <a:lnTo>
                  <a:pt x="1284528" y="0"/>
                </a:lnTo>
                <a:lnTo>
                  <a:pt x="1284528" y="9525"/>
                </a:lnTo>
                <a:close/>
              </a:path>
              <a:path w="6016625" h="2218054">
                <a:moveTo>
                  <a:pt x="1322628" y="9525"/>
                </a:moveTo>
                <a:lnTo>
                  <a:pt x="1294053" y="9525"/>
                </a:lnTo>
                <a:lnTo>
                  <a:pt x="1294053" y="0"/>
                </a:lnTo>
                <a:lnTo>
                  <a:pt x="1322628" y="0"/>
                </a:lnTo>
                <a:lnTo>
                  <a:pt x="1322628" y="9525"/>
                </a:lnTo>
                <a:close/>
              </a:path>
              <a:path w="6016625" h="2218054">
                <a:moveTo>
                  <a:pt x="1360728" y="9525"/>
                </a:moveTo>
                <a:lnTo>
                  <a:pt x="1332153" y="9525"/>
                </a:lnTo>
                <a:lnTo>
                  <a:pt x="1332153" y="0"/>
                </a:lnTo>
                <a:lnTo>
                  <a:pt x="1360728" y="0"/>
                </a:lnTo>
                <a:lnTo>
                  <a:pt x="1360728" y="9525"/>
                </a:lnTo>
                <a:close/>
              </a:path>
              <a:path w="6016625" h="2218054">
                <a:moveTo>
                  <a:pt x="1398828" y="9525"/>
                </a:moveTo>
                <a:lnTo>
                  <a:pt x="1370253" y="9525"/>
                </a:lnTo>
                <a:lnTo>
                  <a:pt x="1370253" y="0"/>
                </a:lnTo>
                <a:lnTo>
                  <a:pt x="1398828" y="0"/>
                </a:lnTo>
                <a:lnTo>
                  <a:pt x="1398828" y="9525"/>
                </a:lnTo>
                <a:close/>
              </a:path>
              <a:path w="6016625" h="2218054">
                <a:moveTo>
                  <a:pt x="1436928" y="9525"/>
                </a:moveTo>
                <a:lnTo>
                  <a:pt x="1408353" y="9525"/>
                </a:lnTo>
                <a:lnTo>
                  <a:pt x="1408353" y="0"/>
                </a:lnTo>
                <a:lnTo>
                  <a:pt x="1436928" y="0"/>
                </a:lnTo>
                <a:lnTo>
                  <a:pt x="1436928" y="9525"/>
                </a:lnTo>
                <a:close/>
              </a:path>
              <a:path w="6016625" h="2218054">
                <a:moveTo>
                  <a:pt x="1475028" y="9525"/>
                </a:moveTo>
                <a:lnTo>
                  <a:pt x="1446453" y="9525"/>
                </a:lnTo>
                <a:lnTo>
                  <a:pt x="1446453" y="0"/>
                </a:lnTo>
                <a:lnTo>
                  <a:pt x="1475028" y="0"/>
                </a:lnTo>
                <a:lnTo>
                  <a:pt x="1475028" y="9525"/>
                </a:lnTo>
                <a:close/>
              </a:path>
              <a:path w="6016625" h="2218054">
                <a:moveTo>
                  <a:pt x="1513128" y="9525"/>
                </a:moveTo>
                <a:lnTo>
                  <a:pt x="1484553" y="9525"/>
                </a:lnTo>
                <a:lnTo>
                  <a:pt x="1484553" y="0"/>
                </a:lnTo>
                <a:lnTo>
                  <a:pt x="1513128" y="0"/>
                </a:lnTo>
                <a:lnTo>
                  <a:pt x="1513128" y="9525"/>
                </a:lnTo>
                <a:close/>
              </a:path>
              <a:path w="6016625" h="2218054">
                <a:moveTo>
                  <a:pt x="1551228" y="9525"/>
                </a:moveTo>
                <a:lnTo>
                  <a:pt x="1522653" y="9525"/>
                </a:lnTo>
                <a:lnTo>
                  <a:pt x="1522653" y="0"/>
                </a:lnTo>
                <a:lnTo>
                  <a:pt x="1551228" y="0"/>
                </a:lnTo>
                <a:lnTo>
                  <a:pt x="1551228" y="9525"/>
                </a:lnTo>
                <a:close/>
              </a:path>
              <a:path w="6016625" h="2218054">
                <a:moveTo>
                  <a:pt x="1589328" y="9525"/>
                </a:moveTo>
                <a:lnTo>
                  <a:pt x="1560753" y="9525"/>
                </a:lnTo>
                <a:lnTo>
                  <a:pt x="1560753" y="0"/>
                </a:lnTo>
                <a:lnTo>
                  <a:pt x="1589328" y="0"/>
                </a:lnTo>
                <a:lnTo>
                  <a:pt x="1589328" y="9525"/>
                </a:lnTo>
                <a:close/>
              </a:path>
              <a:path w="6016625" h="2218054">
                <a:moveTo>
                  <a:pt x="1627428" y="9525"/>
                </a:moveTo>
                <a:lnTo>
                  <a:pt x="1598853" y="9525"/>
                </a:lnTo>
                <a:lnTo>
                  <a:pt x="1598853" y="0"/>
                </a:lnTo>
                <a:lnTo>
                  <a:pt x="1627428" y="0"/>
                </a:lnTo>
                <a:lnTo>
                  <a:pt x="1627428" y="9525"/>
                </a:lnTo>
                <a:close/>
              </a:path>
              <a:path w="6016625" h="2218054">
                <a:moveTo>
                  <a:pt x="1665528" y="9525"/>
                </a:moveTo>
                <a:lnTo>
                  <a:pt x="1636953" y="9525"/>
                </a:lnTo>
                <a:lnTo>
                  <a:pt x="1636953" y="0"/>
                </a:lnTo>
                <a:lnTo>
                  <a:pt x="1665528" y="0"/>
                </a:lnTo>
                <a:lnTo>
                  <a:pt x="1665528" y="9525"/>
                </a:lnTo>
                <a:close/>
              </a:path>
              <a:path w="6016625" h="2218054">
                <a:moveTo>
                  <a:pt x="1703628" y="9525"/>
                </a:moveTo>
                <a:lnTo>
                  <a:pt x="1675053" y="9525"/>
                </a:lnTo>
                <a:lnTo>
                  <a:pt x="1675053" y="0"/>
                </a:lnTo>
                <a:lnTo>
                  <a:pt x="1703628" y="0"/>
                </a:lnTo>
                <a:lnTo>
                  <a:pt x="1703628" y="9525"/>
                </a:lnTo>
                <a:close/>
              </a:path>
              <a:path w="6016625" h="2218054">
                <a:moveTo>
                  <a:pt x="1741728" y="9525"/>
                </a:moveTo>
                <a:lnTo>
                  <a:pt x="1713153" y="9525"/>
                </a:lnTo>
                <a:lnTo>
                  <a:pt x="1713153" y="0"/>
                </a:lnTo>
                <a:lnTo>
                  <a:pt x="1741728" y="0"/>
                </a:lnTo>
                <a:lnTo>
                  <a:pt x="1741728" y="9525"/>
                </a:lnTo>
                <a:close/>
              </a:path>
              <a:path w="6016625" h="2218054">
                <a:moveTo>
                  <a:pt x="1779828" y="9525"/>
                </a:moveTo>
                <a:lnTo>
                  <a:pt x="1751253" y="9525"/>
                </a:lnTo>
                <a:lnTo>
                  <a:pt x="1751253" y="0"/>
                </a:lnTo>
                <a:lnTo>
                  <a:pt x="1779828" y="0"/>
                </a:lnTo>
                <a:lnTo>
                  <a:pt x="1779828" y="9525"/>
                </a:lnTo>
                <a:close/>
              </a:path>
              <a:path w="6016625" h="2218054">
                <a:moveTo>
                  <a:pt x="1817928" y="9525"/>
                </a:moveTo>
                <a:lnTo>
                  <a:pt x="1789353" y="9525"/>
                </a:lnTo>
                <a:lnTo>
                  <a:pt x="1789353" y="0"/>
                </a:lnTo>
                <a:lnTo>
                  <a:pt x="1817928" y="0"/>
                </a:lnTo>
                <a:lnTo>
                  <a:pt x="1817928" y="9525"/>
                </a:lnTo>
                <a:close/>
              </a:path>
              <a:path w="6016625" h="2218054">
                <a:moveTo>
                  <a:pt x="1856028" y="9525"/>
                </a:moveTo>
                <a:lnTo>
                  <a:pt x="1827453" y="9525"/>
                </a:lnTo>
                <a:lnTo>
                  <a:pt x="1827453" y="0"/>
                </a:lnTo>
                <a:lnTo>
                  <a:pt x="1856028" y="0"/>
                </a:lnTo>
                <a:lnTo>
                  <a:pt x="1856028" y="9525"/>
                </a:lnTo>
                <a:close/>
              </a:path>
              <a:path w="6016625" h="2218054">
                <a:moveTo>
                  <a:pt x="1894128" y="9525"/>
                </a:moveTo>
                <a:lnTo>
                  <a:pt x="1865553" y="9525"/>
                </a:lnTo>
                <a:lnTo>
                  <a:pt x="1865553" y="0"/>
                </a:lnTo>
                <a:lnTo>
                  <a:pt x="1894128" y="0"/>
                </a:lnTo>
                <a:lnTo>
                  <a:pt x="1894128" y="9525"/>
                </a:lnTo>
                <a:close/>
              </a:path>
              <a:path w="6016625" h="2218054">
                <a:moveTo>
                  <a:pt x="1932228" y="9525"/>
                </a:moveTo>
                <a:lnTo>
                  <a:pt x="1903653" y="9525"/>
                </a:lnTo>
                <a:lnTo>
                  <a:pt x="1903653" y="0"/>
                </a:lnTo>
                <a:lnTo>
                  <a:pt x="1932228" y="0"/>
                </a:lnTo>
                <a:lnTo>
                  <a:pt x="1932228" y="9525"/>
                </a:lnTo>
                <a:close/>
              </a:path>
              <a:path w="6016625" h="2218054">
                <a:moveTo>
                  <a:pt x="1970328" y="9525"/>
                </a:moveTo>
                <a:lnTo>
                  <a:pt x="1941753" y="9525"/>
                </a:lnTo>
                <a:lnTo>
                  <a:pt x="1941753" y="0"/>
                </a:lnTo>
                <a:lnTo>
                  <a:pt x="1970328" y="0"/>
                </a:lnTo>
                <a:lnTo>
                  <a:pt x="1970328" y="9525"/>
                </a:lnTo>
                <a:close/>
              </a:path>
              <a:path w="6016625" h="2218054">
                <a:moveTo>
                  <a:pt x="2008428" y="9525"/>
                </a:moveTo>
                <a:lnTo>
                  <a:pt x="1979853" y="9525"/>
                </a:lnTo>
                <a:lnTo>
                  <a:pt x="1979853" y="0"/>
                </a:lnTo>
                <a:lnTo>
                  <a:pt x="2008428" y="0"/>
                </a:lnTo>
                <a:lnTo>
                  <a:pt x="2008428" y="9525"/>
                </a:lnTo>
                <a:close/>
              </a:path>
              <a:path w="6016625" h="2218054">
                <a:moveTo>
                  <a:pt x="2046528" y="9525"/>
                </a:moveTo>
                <a:lnTo>
                  <a:pt x="2017953" y="9525"/>
                </a:lnTo>
                <a:lnTo>
                  <a:pt x="2017953" y="0"/>
                </a:lnTo>
                <a:lnTo>
                  <a:pt x="2046528" y="0"/>
                </a:lnTo>
                <a:lnTo>
                  <a:pt x="2046528" y="9525"/>
                </a:lnTo>
                <a:close/>
              </a:path>
              <a:path w="6016625" h="2218054">
                <a:moveTo>
                  <a:pt x="2084628" y="9525"/>
                </a:moveTo>
                <a:lnTo>
                  <a:pt x="2056053" y="9525"/>
                </a:lnTo>
                <a:lnTo>
                  <a:pt x="2056053" y="0"/>
                </a:lnTo>
                <a:lnTo>
                  <a:pt x="2084628" y="0"/>
                </a:lnTo>
                <a:lnTo>
                  <a:pt x="2084628" y="9525"/>
                </a:lnTo>
                <a:close/>
              </a:path>
              <a:path w="6016625" h="2218054">
                <a:moveTo>
                  <a:pt x="2122728" y="9525"/>
                </a:moveTo>
                <a:lnTo>
                  <a:pt x="2094153" y="9525"/>
                </a:lnTo>
                <a:lnTo>
                  <a:pt x="2094153" y="0"/>
                </a:lnTo>
                <a:lnTo>
                  <a:pt x="2122728" y="0"/>
                </a:lnTo>
                <a:lnTo>
                  <a:pt x="2122728" y="9525"/>
                </a:lnTo>
                <a:close/>
              </a:path>
              <a:path w="6016625" h="2218054">
                <a:moveTo>
                  <a:pt x="2160828" y="9525"/>
                </a:moveTo>
                <a:lnTo>
                  <a:pt x="2132253" y="9525"/>
                </a:lnTo>
                <a:lnTo>
                  <a:pt x="2132253" y="0"/>
                </a:lnTo>
                <a:lnTo>
                  <a:pt x="2160828" y="0"/>
                </a:lnTo>
                <a:lnTo>
                  <a:pt x="2160828" y="9525"/>
                </a:lnTo>
                <a:close/>
              </a:path>
              <a:path w="6016625" h="2218054">
                <a:moveTo>
                  <a:pt x="2198928" y="9525"/>
                </a:moveTo>
                <a:lnTo>
                  <a:pt x="2170353" y="9525"/>
                </a:lnTo>
                <a:lnTo>
                  <a:pt x="2170353" y="0"/>
                </a:lnTo>
                <a:lnTo>
                  <a:pt x="2198928" y="0"/>
                </a:lnTo>
                <a:lnTo>
                  <a:pt x="2198928" y="9525"/>
                </a:lnTo>
                <a:close/>
              </a:path>
              <a:path w="6016625" h="2218054">
                <a:moveTo>
                  <a:pt x="2237028" y="9525"/>
                </a:moveTo>
                <a:lnTo>
                  <a:pt x="2208453" y="9525"/>
                </a:lnTo>
                <a:lnTo>
                  <a:pt x="2208453" y="0"/>
                </a:lnTo>
                <a:lnTo>
                  <a:pt x="2237028" y="0"/>
                </a:lnTo>
                <a:lnTo>
                  <a:pt x="2237028" y="9525"/>
                </a:lnTo>
                <a:close/>
              </a:path>
              <a:path w="6016625" h="2218054">
                <a:moveTo>
                  <a:pt x="2275128" y="9525"/>
                </a:moveTo>
                <a:lnTo>
                  <a:pt x="2246553" y="9525"/>
                </a:lnTo>
                <a:lnTo>
                  <a:pt x="2246553" y="0"/>
                </a:lnTo>
                <a:lnTo>
                  <a:pt x="2275128" y="0"/>
                </a:lnTo>
                <a:lnTo>
                  <a:pt x="2275128" y="9525"/>
                </a:lnTo>
                <a:close/>
              </a:path>
              <a:path w="6016625" h="2218054">
                <a:moveTo>
                  <a:pt x="2313228" y="9525"/>
                </a:moveTo>
                <a:lnTo>
                  <a:pt x="2284653" y="9525"/>
                </a:lnTo>
                <a:lnTo>
                  <a:pt x="2284653" y="0"/>
                </a:lnTo>
                <a:lnTo>
                  <a:pt x="2313228" y="0"/>
                </a:lnTo>
                <a:lnTo>
                  <a:pt x="2313228" y="9525"/>
                </a:lnTo>
                <a:close/>
              </a:path>
              <a:path w="6016625" h="2218054">
                <a:moveTo>
                  <a:pt x="2351328" y="9525"/>
                </a:moveTo>
                <a:lnTo>
                  <a:pt x="2322753" y="9525"/>
                </a:lnTo>
                <a:lnTo>
                  <a:pt x="2322753" y="0"/>
                </a:lnTo>
                <a:lnTo>
                  <a:pt x="2351328" y="0"/>
                </a:lnTo>
                <a:lnTo>
                  <a:pt x="2351328" y="9525"/>
                </a:lnTo>
                <a:close/>
              </a:path>
              <a:path w="6016625" h="2218054">
                <a:moveTo>
                  <a:pt x="2389428" y="9525"/>
                </a:moveTo>
                <a:lnTo>
                  <a:pt x="2360853" y="9525"/>
                </a:lnTo>
                <a:lnTo>
                  <a:pt x="2360853" y="0"/>
                </a:lnTo>
                <a:lnTo>
                  <a:pt x="2389428" y="0"/>
                </a:lnTo>
                <a:lnTo>
                  <a:pt x="2389428" y="9525"/>
                </a:lnTo>
                <a:close/>
              </a:path>
              <a:path w="6016625" h="2218054">
                <a:moveTo>
                  <a:pt x="2427528" y="9525"/>
                </a:moveTo>
                <a:lnTo>
                  <a:pt x="2398953" y="9525"/>
                </a:lnTo>
                <a:lnTo>
                  <a:pt x="2398953" y="0"/>
                </a:lnTo>
                <a:lnTo>
                  <a:pt x="2427528" y="0"/>
                </a:lnTo>
                <a:lnTo>
                  <a:pt x="2427528" y="9525"/>
                </a:lnTo>
                <a:close/>
              </a:path>
              <a:path w="6016625" h="2218054">
                <a:moveTo>
                  <a:pt x="2465628" y="9525"/>
                </a:moveTo>
                <a:lnTo>
                  <a:pt x="2437053" y="9525"/>
                </a:lnTo>
                <a:lnTo>
                  <a:pt x="2437053" y="0"/>
                </a:lnTo>
                <a:lnTo>
                  <a:pt x="2465628" y="0"/>
                </a:lnTo>
                <a:lnTo>
                  <a:pt x="2465628" y="9525"/>
                </a:lnTo>
                <a:close/>
              </a:path>
              <a:path w="6016625" h="2218054">
                <a:moveTo>
                  <a:pt x="2503728" y="9525"/>
                </a:moveTo>
                <a:lnTo>
                  <a:pt x="2475153" y="9525"/>
                </a:lnTo>
                <a:lnTo>
                  <a:pt x="2475153" y="0"/>
                </a:lnTo>
                <a:lnTo>
                  <a:pt x="2503728" y="0"/>
                </a:lnTo>
                <a:lnTo>
                  <a:pt x="2503728" y="9525"/>
                </a:lnTo>
                <a:close/>
              </a:path>
              <a:path w="6016625" h="2218054">
                <a:moveTo>
                  <a:pt x="2541828" y="9525"/>
                </a:moveTo>
                <a:lnTo>
                  <a:pt x="2513253" y="9525"/>
                </a:lnTo>
                <a:lnTo>
                  <a:pt x="2513253" y="0"/>
                </a:lnTo>
                <a:lnTo>
                  <a:pt x="2541828" y="0"/>
                </a:lnTo>
                <a:lnTo>
                  <a:pt x="2541828" y="9525"/>
                </a:lnTo>
                <a:close/>
              </a:path>
              <a:path w="6016625" h="2218054">
                <a:moveTo>
                  <a:pt x="2579928" y="9525"/>
                </a:moveTo>
                <a:lnTo>
                  <a:pt x="2551353" y="9525"/>
                </a:lnTo>
                <a:lnTo>
                  <a:pt x="2551353" y="0"/>
                </a:lnTo>
                <a:lnTo>
                  <a:pt x="2579928" y="0"/>
                </a:lnTo>
                <a:lnTo>
                  <a:pt x="2579928" y="9525"/>
                </a:lnTo>
                <a:close/>
              </a:path>
              <a:path w="6016625" h="2218054">
                <a:moveTo>
                  <a:pt x="2618028" y="9525"/>
                </a:moveTo>
                <a:lnTo>
                  <a:pt x="2589453" y="9525"/>
                </a:lnTo>
                <a:lnTo>
                  <a:pt x="2589453" y="0"/>
                </a:lnTo>
                <a:lnTo>
                  <a:pt x="2618028" y="0"/>
                </a:lnTo>
                <a:lnTo>
                  <a:pt x="2618028" y="9525"/>
                </a:lnTo>
                <a:close/>
              </a:path>
              <a:path w="6016625" h="2218054">
                <a:moveTo>
                  <a:pt x="2656128" y="9525"/>
                </a:moveTo>
                <a:lnTo>
                  <a:pt x="2627553" y="9525"/>
                </a:lnTo>
                <a:lnTo>
                  <a:pt x="2627553" y="0"/>
                </a:lnTo>
                <a:lnTo>
                  <a:pt x="2656128" y="0"/>
                </a:lnTo>
                <a:lnTo>
                  <a:pt x="2656128" y="9525"/>
                </a:lnTo>
                <a:close/>
              </a:path>
              <a:path w="6016625" h="2218054">
                <a:moveTo>
                  <a:pt x="2694228" y="9525"/>
                </a:moveTo>
                <a:lnTo>
                  <a:pt x="2665653" y="9525"/>
                </a:lnTo>
                <a:lnTo>
                  <a:pt x="2665653" y="0"/>
                </a:lnTo>
                <a:lnTo>
                  <a:pt x="2694228" y="0"/>
                </a:lnTo>
                <a:lnTo>
                  <a:pt x="2694228" y="9525"/>
                </a:lnTo>
                <a:close/>
              </a:path>
              <a:path w="6016625" h="2218054">
                <a:moveTo>
                  <a:pt x="2732328" y="9525"/>
                </a:moveTo>
                <a:lnTo>
                  <a:pt x="2703753" y="9525"/>
                </a:lnTo>
                <a:lnTo>
                  <a:pt x="2703753" y="0"/>
                </a:lnTo>
                <a:lnTo>
                  <a:pt x="2732328" y="0"/>
                </a:lnTo>
                <a:lnTo>
                  <a:pt x="2732328" y="9525"/>
                </a:lnTo>
                <a:close/>
              </a:path>
              <a:path w="6016625" h="2218054">
                <a:moveTo>
                  <a:pt x="2770428" y="9525"/>
                </a:moveTo>
                <a:lnTo>
                  <a:pt x="2741853" y="9525"/>
                </a:lnTo>
                <a:lnTo>
                  <a:pt x="2741853" y="0"/>
                </a:lnTo>
                <a:lnTo>
                  <a:pt x="2770428" y="0"/>
                </a:lnTo>
                <a:lnTo>
                  <a:pt x="2770428" y="9525"/>
                </a:lnTo>
                <a:close/>
              </a:path>
              <a:path w="6016625" h="2218054">
                <a:moveTo>
                  <a:pt x="2808528" y="9525"/>
                </a:moveTo>
                <a:lnTo>
                  <a:pt x="2779953" y="9525"/>
                </a:lnTo>
                <a:lnTo>
                  <a:pt x="2779953" y="0"/>
                </a:lnTo>
                <a:lnTo>
                  <a:pt x="2808528" y="0"/>
                </a:lnTo>
                <a:lnTo>
                  <a:pt x="2808528" y="9525"/>
                </a:lnTo>
                <a:close/>
              </a:path>
              <a:path w="6016625" h="2218054">
                <a:moveTo>
                  <a:pt x="2846628" y="9525"/>
                </a:moveTo>
                <a:lnTo>
                  <a:pt x="2818053" y="9525"/>
                </a:lnTo>
                <a:lnTo>
                  <a:pt x="2818053" y="0"/>
                </a:lnTo>
                <a:lnTo>
                  <a:pt x="2846628" y="0"/>
                </a:lnTo>
                <a:lnTo>
                  <a:pt x="2846628" y="9525"/>
                </a:lnTo>
                <a:close/>
              </a:path>
              <a:path w="6016625" h="2218054">
                <a:moveTo>
                  <a:pt x="2884728" y="9525"/>
                </a:moveTo>
                <a:lnTo>
                  <a:pt x="2856153" y="9525"/>
                </a:lnTo>
                <a:lnTo>
                  <a:pt x="2856153" y="0"/>
                </a:lnTo>
                <a:lnTo>
                  <a:pt x="2884728" y="0"/>
                </a:lnTo>
                <a:lnTo>
                  <a:pt x="2884728" y="9525"/>
                </a:lnTo>
                <a:close/>
              </a:path>
              <a:path w="6016625" h="2218054">
                <a:moveTo>
                  <a:pt x="2922828" y="9525"/>
                </a:moveTo>
                <a:lnTo>
                  <a:pt x="2894253" y="9525"/>
                </a:lnTo>
                <a:lnTo>
                  <a:pt x="2894253" y="0"/>
                </a:lnTo>
                <a:lnTo>
                  <a:pt x="2922828" y="0"/>
                </a:lnTo>
                <a:lnTo>
                  <a:pt x="2922828" y="9525"/>
                </a:lnTo>
                <a:close/>
              </a:path>
              <a:path w="6016625" h="2218054">
                <a:moveTo>
                  <a:pt x="2960928" y="9525"/>
                </a:moveTo>
                <a:lnTo>
                  <a:pt x="2932353" y="9525"/>
                </a:lnTo>
                <a:lnTo>
                  <a:pt x="2932353" y="0"/>
                </a:lnTo>
                <a:lnTo>
                  <a:pt x="2960928" y="0"/>
                </a:lnTo>
                <a:lnTo>
                  <a:pt x="2960928" y="9525"/>
                </a:lnTo>
                <a:close/>
              </a:path>
              <a:path w="6016625" h="2218054">
                <a:moveTo>
                  <a:pt x="2999028" y="9525"/>
                </a:moveTo>
                <a:lnTo>
                  <a:pt x="2970453" y="9525"/>
                </a:lnTo>
                <a:lnTo>
                  <a:pt x="2970453" y="0"/>
                </a:lnTo>
                <a:lnTo>
                  <a:pt x="2999028" y="0"/>
                </a:lnTo>
                <a:lnTo>
                  <a:pt x="2999028" y="9525"/>
                </a:lnTo>
                <a:close/>
              </a:path>
              <a:path w="6016625" h="2218054">
                <a:moveTo>
                  <a:pt x="3037128" y="9525"/>
                </a:moveTo>
                <a:lnTo>
                  <a:pt x="3008553" y="9525"/>
                </a:lnTo>
                <a:lnTo>
                  <a:pt x="3008553" y="0"/>
                </a:lnTo>
                <a:lnTo>
                  <a:pt x="3037128" y="0"/>
                </a:lnTo>
                <a:lnTo>
                  <a:pt x="3037128" y="9525"/>
                </a:lnTo>
                <a:close/>
              </a:path>
              <a:path w="6016625" h="2218054">
                <a:moveTo>
                  <a:pt x="3075228" y="9525"/>
                </a:moveTo>
                <a:lnTo>
                  <a:pt x="3046653" y="9525"/>
                </a:lnTo>
                <a:lnTo>
                  <a:pt x="3046653" y="0"/>
                </a:lnTo>
                <a:lnTo>
                  <a:pt x="3075228" y="0"/>
                </a:lnTo>
                <a:lnTo>
                  <a:pt x="3075228" y="9525"/>
                </a:lnTo>
                <a:close/>
              </a:path>
              <a:path w="6016625" h="2218054">
                <a:moveTo>
                  <a:pt x="3113328" y="9525"/>
                </a:moveTo>
                <a:lnTo>
                  <a:pt x="3084753" y="9525"/>
                </a:lnTo>
                <a:lnTo>
                  <a:pt x="3084753" y="0"/>
                </a:lnTo>
                <a:lnTo>
                  <a:pt x="3113328" y="0"/>
                </a:lnTo>
                <a:lnTo>
                  <a:pt x="3113328" y="9525"/>
                </a:lnTo>
                <a:close/>
              </a:path>
              <a:path w="6016625" h="2218054">
                <a:moveTo>
                  <a:pt x="3151428" y="9525"/>
                </a:moveTo>
                <a:lnTo>
                  <a:pt x="3122853" y="9525"/>
                </a:lnTo>
                <a:lnTo>
                  <a:pt x="3122853" y="0"/>
                </a:lnTo>
                <a:lnTo>
                  <a:pt x="3151428" y="0"/>
                </a:lnTo>
                <a:lnTo>
                  <a:pt x="3151428" y="9525"/>
                </a:lnTo>
                <a:close/>
              </a:path>
              <a:path w="6016625" h="2218054">
                <a:moveTo>
                  <a:pt x="3189528" y="9525"/>
                </a:moveTo>
                <a:lnTo>
                  <a:pt x="3160953" y="9525"/>
                </a:lnTo>
                <a:lnTo>
                  <a:pt x="3160953" y="0"/>
                </a:lnTo>
                <a:lnTo>
                  <a:pt x="3189528" y="0"/>
                </a:lnTo>
                <a:lnTo>
                  <a:pt x="3189528" y="9525"/>
                </a:lnTo>
                <a:close/>
              </a:path>
              <a:path w="6016625" h="2218054">
                <a:moveTo>
                  <a:pt x="3227628" y="9525"/>
                </a:moveTo>
                <a:lnTo>
                  <a:pt x="3199053" y="9525"/>
                </a:lnTo>
                <a:lnTo>
                  <a:pt x="3199053" y="0"/>
                </a:lnTo>
                <a:lnTo>
                  <a:pt x="3227628" y="0"/>
                </a:lnTo>
                <a:lnTo>
                  <a:pt x="3227628" y="9525"/>
                </a:lnTo>
                <a:close/>
              </a:path>
              <a:path w="6016625" h="2218054">
                <a:moveTo>
                  <a:pt x="3265728" y="9525"/>
                </a:moveTo>
                <a:lnTo>
                  <a:pt x="3237153" y="9525"/>
                </a:lnTo>
                <a:lnTo>
                  <a:pt x="3237153" y="0"/>
                </a:lnTo>
                <a:lnTo>
                  <a:pt x="3265728" y="0"/>
                </a:lnTo>
                <a:lnTo>
                  <a:pt x="3265728" y="9525"/>
                </a:lnTo>
                <a:close/>
              </a:path>
              <a:path w="6016625" h="2218054">
                <a:moveTo>
                  <a:pt x="3303828" y="9525"/>
                </a:moveTo>
                <a:lnTo>
                  <a:pt x="3275253" y="9525"/>
                </a:lnTo>
                <a:lnTo>
                  <a:pt x="3275253" y="0"/>
                </a:lnTo>
                <a:lnTo>
                  <a:pt x="3303828" y="0"/>
                </a:lnTo>
                <a:lnTo>
                  <a:pt x="3303828" y="9525"/>
                </a:lnTo>
                <a:close/>
              </a:path>
              <a:path w="6016625" h="2218054">
                <a:moveTo>
                  <a:pt x="3341928" y="9525"/>
                </a:moveTo>
                <a:lnTo>
                  <a:pt x="3313353" y="9525"/>
                </a:lnTo>
                <a:lnTo>
                  <a:pt x="3313353" y="0"/>
                </a:lnTo>
                <a:lnTo>
                  <a:pt x="3341928" y="0"/>
                </a:lnTo>
                <a:lnTo>
                  <a:pt x="3341928" y="9525"/>
                </a:lnTo>
                <a:close/>
              </a:path>
              <a:path w="6016625" h="2218054">
                <a:moveTo>
                  <a:pt x="3380028" y="9525"/>
                </a:moveTo>
                <a:lnTo>
                  <a:pt x="3351453" y="9525"/>
                </a:lnTo>
                <a:lnTo>
                  <a:pt x="3351453" y="0"/>
                </a:lnTo>
                <a:lnTo>
                  <a:pt x="3380028" y="0"/>
                </a:lnTo>
                <a:lnTo>
                  <a:pt x="3380028" y="9525"/>
                </a:lnTo>
                <a:close/>
              </a:path>
              <a:path w="6016625" h="2218054">
                <a:moveTo>
                  <a:pt x="3418128" y="9525"/>
                </a:moveTo>
                <a:lnTo>
                  <a:pt x="3389553" y="9525"/>
                </a:lnTo>
                <a:lnTo>
                  <a:pt x="3389553" y="0"/>
                </a:lnTo>
                <a:lnTo>
                  <a:pt x="3418128" y="0"/>
                </a:lnTo>
                <a:lnTo>
                  <a:pt x="3418128" y="9525"/>
                </a:lnTo>
                <a:close/>
              </a:path>
              <a:path w="6016625" h="2218054">
                <a:moveTo>
                  <a:pt x="3456228" y="9525"/>
                </a:moveTo>
                <a:lnTo>
                  <a:pt x="3427653" y="9525"/>
                </a:lnTo>
                <a:lnTo>
                  <a:pt x="3427653" y="0"/>
                </a:lnTo>
                <a:lnTo>
                  <a:pt x="3456228" y="0"/>
                </a:lnTo>
                <a:lnTo>
                  <a:pt x="3456228" y="9525"/>
                </a:lnTo>
                <a:close/>
              </a:path>
              <a:path w="6016625" h="2218054">
                <a:moveTo>
                  <a:pt x="3494328" y="9525"/>
                </a:moveTo>
                <a:lnTo>
                  <a:pt x="3465753" y="9525"/>
                </a:lnTo>
                <a:lnTo>
                  <a:pt x="3465753" y="0"/>
                </a:lnTo>
                <a:lnTo>
                  <a:pt x="3494328" y="0"/>
                </a:lnTo>
                <a:lnTo>
                  <a:pt x="3494328" y="9525"/>
                </a:lnTo>
                <a:close/>
              </a:path>
              <a:path w="6016625" h="2218054">
                <a:moveTo>
                  <a:pt x="3532428" y="9525"/>
                </a:moveTo>
                <a:lnTo>
                  <a:pt x="3503853" y="9525"/>
                </a:lnTo>
                <a:lnTo>
                  <a:pt x="3503853" y="0"/>
                </a:lnTo>
                <a:lnTo>
                  <a:pt x="3532428" y="0"/>
                </a:lnTo>
                <a:lnTo>
                  <a:pt x="3532428" y="9525"/>
                </a:lnTo>
                <a:close/>
              </a:path>
              <a:path w="6016625" h="2218054">
                <a:moveTo>
                  <a:pt x="3570528" y="9525"/>
                </a:moveTo>
                <a:lnTo>
                  <a:pt x="3541953" y="9525"/>
                </a:lnTo>
                <a:lnTo>
                  <a:pt x="3541953" y="0"/>
                </a:lnTo>
                <a:lnTo>
                  <a:pt x="3570528" y="0"/>
                </a:lnTo>
                <a:lnTo>
                  <a:pt x="3570528" y="9525"/>
                </a:lnTo>
                <a:close/>
              </a:path>
              <a:path w="6016625" h="2218054">
                <a:moveTo>
                  <a:pt x="3608628" y="9525"/>
                </a:moveTo>
                <a:lnTo>
                  <a:pt x="3580053" y="9525"/>
                </a:lnTo>
                <a:lnTo>
                  <a:pt x="3580053" y="0"/>
                </a:lnTo>
                <a:lnTo>
                  <a:pt x="3608628" y="0"/>
                </a:lnTo>
                <a:lnTo>
                  <a:pt x="3608628" y="9525"/>
                </a:lnTo>
                <a:close/>
              </a:path>
              <a:path w="6016625" h="2218054">
                <a:moveTo>
                  <a:pt x="3646728" y="9525"/>
                </a:moveTo>
                <a:lnTo>
                  <a:pt x="3618153" y="9525"/>
                </a:lnTo>
                <a:lnTo>
                  <a:pt x="3618153" y="0"/>
                </a:lnTo>
                <a:lnTo>
                  <a:pt x="3646728" y="0"/>
                </a:lnTo>
                <a:lnTo>
                  <a:pt x="3646728" y="9525"/>
                </a:lnTo>
                <a:close/>
              </a:path>
              <a:path w="6016625" h="2218054">
                <a:moveTo>
                  <a:pt x="3684828" y="9525"/>
                </a:moveTo>
                <a:lnTo>
                  <a:pt x="3656253" y="9525"/>
                </a:lnTo>
                <a:lnTo>
                  <a:pt x="3656253" y="0"/>
                </a:lnTo>
                <a:lnTo>
                  <a:pt x="3684828" y="0"/>
                </a:lnTo>
                <a:lnTo>
                  <a:pt x="3684828" y="9525"/>
                </a:lnTo>
                <a:close/>
              </a:path>
              <a:path w="6016625" h="2218054">
                <a:moveTo>
                  <a:pt x="3722928" y="9525"/>
                </a:moveTo>
                <a:lnTo>
                  <a:pt x="3694353" y="9525"/>
                </a:lnTo>
                <a:lnTo>
                  <a:pt x="3694353" y="0"/>
                </a:lnTo>
                <a:lnTo>
                  <a:pt x="3722928" y="0"/>
                </a:lnTo>
                <a:lnTo>
                  <a:pt x="3722928" y="9525"/>
                </a:lnTo>
                <a:close/>
              </a:path>
              <a:path w="6016625" h="2218054">
                <a:moveTo>
                  <a:pt x="3761028" y="9525"/>
                </a:moveTo>
                <a:lnTo>
                  <a:pt x="3732453" y="9525"/>
                </a:lnTo>
                <a:lnTo>
                  <a:pt x="3732453" y="0"/>
                </a:lnTo>
                <a:lnTo>
                  <a:pt x="3761028" y="0"/>
                </a:lnTo>
                <a:lnTo>
                  <a:pt x="3761028" y="9525"/>
                </a:lnTo>
                <a:close/>
              </a:path>
              <a:path w="6016625" h="2218054">
                <a:moveTo>
                  <a:pt x="3799128" y="9525"/>
                </a:moveTo>
                <a:lnTo>
                  <a:pt x="3770553" y="9525"/>
                </a:lnTo>
                <a:lnTo>
                  <a:pt x="3770553" y="0"/>
                </a:lnTo>
                <a:lnTo>
                  <a:pt x="3799128" y="0"/>
                </a:lnTo>
                <a:lnTo>
                  <a:pt x="3799128" y="9525"/>
                </a:lnTo>
                <a:close/>
              </a:path>
              <a:path w="6016625" h="2218054">
                <a:moveTo>
                  <a:pt x="3837228" y="9525"/>
                </a:moveTo>
                <a:lnTo>
                  <a:pt x="3808653" y="9525"/>
                </a:lnTo>
                <a:lnTo>
                  <a:pt x="3808653" y="0"/>
                </a:lnTo>
                <a:lnTo>
                  <a:pt x="3837228" y="0"/>
                </a:lnTo>
                <a:lnTo>
                  <a:pt x="3837228" y="9525"/>
                </a:lnTo>
                <a:close/>
              </a:path>
              <a:path w="6016625" h="2218054">
                <a:moveTo>
                  <a:pt x="3875328" y="9525"/>
                </a:moveTo>
                <a:lnTo>
                  <a:pt x="3846753" y="9525"/>
                </a:lnTo>
                <a:lnTo>
                  <a:pt x="3846753" y="0"/>
                </a:lnTo>
                <a:lnTo>
                  <a:pt x="3875328" y="0"/>
                </a:lnTo>
                <a:lnTo>
                  <a:pt x="3875328" y="9525"/>
                </a:lnTo>
                <a:close/>
              </a:path>
              <a:path w="6016625" h="2218054">
                <a:moveTo>
                  <a:pt x="3913428" y="9525"/>
                </a:moveTo>
                <a:lnTo>
                  <a:pt x="3884853" y="9525"/>
                </a:lnTo>
                <a:lnTo>
                  <a:pt x="3884853" y="0"/>
                </a:lnTo>
                <a:lnTo>
                  <a:pt x="3913428" y="0"/>
                </a:lnTo>
                <a:lnTo>
                  <a:pt x="3913428" y="9525"/>
                </a:lnTo>
                <a:close/>
              </a:path>
              <a:path w="6016625" h="2218054">
                <a:moveTo>
                  <a:pt x="3951528" y="9525"/>
                </a:moveTo>
                <a:lnTo>
                  <a:pt x="3922953" y="9525"/>
                </a:lnTo>
                <a:lnTo>
                  <a:pt x="3922953" y="0"/>
                </a:lnTo>
                <a:lnTo>
                  <a:pt x="3951528" y="0"/>
                </a:lnTo>
                <a:lnTo>
                  <a:pt x="3951528" y="9525"/>
                </a:lnTo>
                <a:close/>
              </a:path>
              <a:path w="6016625" h="2218054">
                <a:moveTo>
                  <a:pt x="3989628" y="9525"/>
                </a:moveTo>
                <a:lnTo>
                  <a:pt x="3961053" y="9525"/>
                </a:lnTo>
                <a:lnTo>
                  <a:pt x="3961053" y="0"/>
                </a:lnTo>
                <a:lnTo>
                  <a:pt x="3989628" y="0"/>
                </a:lnTo>
                <a:lnTo>
                  <a:pt x="3989628" y="9525"/>
                </a:lnTo>
                <a:close/>
              </a:path>
              <a:path w="6016625" h="2218054">
                <a:moveTo>
                  <a:pt x="4027728" y="9525"/>
                </a:moveTo>
                <a:lnTo>
                  <a:pt x="3999153" y="9525"/>
                </a:lnTo>
                <a:lnTo>
                  <a:pt x="3999153" y="0"/>
                </a:lnTo>
                <a:lnTo>
                  <a:pt x="4027728" y="0"/>
                </a:lnTo>
                <a:lnTo>
                  <a:pt x="4027728" y="9525"/>
                </a:lnTo>
                <a:close/>
              </a:path>
              <a:path w="6016625" h="2218054">
                <a:moveTo>
                  <a:pt x="4065828" y="9525"/>
                </a:moveTo>
                <a:lnTo>
                  <a:pt x="4037253" y="9525"/>
                </a:lnTo>
                <a:lnTo>
                  <a:pt x="4037253" y="0"/>
                </a:lnTo>
                <a:lnTo>
                  <a:pt x="4065828" y="0"/>
                </a:lnTo>
                <a:lnTo>
                  <a:pt x="4065828" y="9525"/>
                </a:lnTo>
                <a:close/>
              </a:path>
              <a:path w="6016625" h="2218054">
                <a:moveTo>
                  <a:pt x="4103928" y="9525"/>
                </a:moveTo>
                <a:lnTo>
                  <a:pt x="4075353" y="9525"/>
                </a:lnTo>
                <a:lnTo>
                  <a:pt x="4075353" y="0"/>
                </a:lnTo>
                <a:lnTo>
                  <a:pt x="4103928" y="0"/>
                </a:lnTo>
                <a:lnTo>
                  <a:pt x="4103928" y="9525"/>
                </a:lnTo>
                <a:close/>
              </a:path>
              <a:path w="6016625" h="2218054">
                <a:moveTo>
                  <a:pt x="4142028" y="9525"/>
                </a:moveTo>
                <a:lnTo>
                  <a:pt x="4113453" y="9525"/>
                </a:lnTo>
                <a:lnTo>
                  <a:pt x="4113453" y="0"/>
                </a:lnTo>
                <a:lnTo>
                  <a:pt x="4142028" y="0"/>
                </a:lnTo>
                <a:lnTo>
                  <a:pt x="4142028" y="9525"/>
                </a:lnTo>
                <a:close/>
              </a:path>
              <a:path w="6016625" h="2218054">
                <a:moveTo>
                  <a:pt x="4180128" y="9525"/>
                </a:moveTo>
                <a:lnTo>
                  <a:pt x="4151553" y="9525"/>
                </a:lnTo>
                <a:lnTo>
                  <a:pt x="4151553" y="0"/>
                </a:lnTo>
                <a:lnTo>
                  <a:pt x="4180128" y="0"/>
                </a:lnTo>
                <a:lnTo>
                  <a:pt x="4180128" y="9525"/>
                </a:lnTo>
                <a:close/>
              </a:path>
              <a:path w="6016625" h="2218054">
                <a:moveTo>
                  <a:pt x="4218228" y="9525"/>
                </a:moveTo>
                <a:lnTo>
                  <a:pt x="4189653" y="9525"/>
                </a:lnTo>
                <a:lnTo>
                  <a:pt x="4189653" y="0"/>
                </a:lnTo>
                <a:lnTo>
                  <a:pt x="4218228" y="0"/>
                </a:lnTo>
                <a:lnTo>
                  <a:pt x="4218228" y="9525"/>
                </a:lnTo>
                <a:close/>
              </a:path>
              <a:path w="6016625" h="2218054">
                <a:moveTo>
                  <a:pt x="4256328" y="9525"/>
                </a:moveTo>
                <a:lnTo>
                  <a:pt x="4227753" y="9525"/>
                </a:lnTo>
                <a:lnTo>
                  <a:pt x="4227753" y="0"/>
                </a:lnTo>
                <a:lnTo>
                  <a:pt x="4256328" y="0"/>
                </a:lnTo>
                <a:lnTo>
                  <a:pt x="4256328" y="9525"/>
                </a:lnTo>
                <a:close/>
              </a:path>
              <a:path w="6016625" h="2218054">
                <a:moveTo>
                  <a:pt x="4294428" y="9525"/>
                </a:moveTo>
                <a:lnTo>
                  <a:pt x="4265853" y="9525"/>
                </a:lnTo>
                <a:lnTo>
                  <a:pt x="4265853" y="0"/>
                </a:lnTo>
                <a:lnTo>
                  <a:pt x="4294428" y="0"/>
                </a:lnTo>
                <a:lnTo>
                  <a:pt x="4294428" y="9525"/>
                </a:lnTo>
                <a:close/>
              </a:path>
              <a:path w="6016625" h="2218054">
                <a:moveTo>
                  <a:pt x="4332528" y="9525"/>
                </a:moveTo>
                <a:lnTo>
                  <a:pt x="4303953" y="9525"/>
                </a:lnTo>
                <a:lnTo>
                  <a:pt x="4303953" y="0"/>
                </a:lnTo>
                <a:lnTo>
                  <a:pt x="4332528" y="0"/>
                </a:lnTo>
                <a:lnTo>
                  <a:pt x="4332528" y="9525"/>
                </a:lnTo>
                <a:close/>
              </a:path>
              <a:path w="6016625" h="2218054">
                <a:moveTo>
                  <a:pt x="4370628" y="9525"/>
                </a:moveTo>
                <a:lnTo>
                  <a:pt x="4342053" y="9525"/>
                </a:lnTo>
                <a:lnTo>
                  <a:pt x="4342053" y="0"/>
                </a:lnTo>
                <a:lnTo>
                  <a:pt x="4370628" y="0"/>
                </a:lnTo>
                <a:lnTo>
                  <a:pt x="4370628" y="9525"/>
                </a:lnTo>
                <a:close/>
              </a:path>
              <a:path w="6016625" h="2218054">
                <a:moveTo>
                  <a:pt x="4408728" y="9525"/>
                </a:moveTo>
                <a:lnTo>
                  <a:pt x="4380153" y="9525"/>
                </a:lnTo>
                <a:lnTo>
                  <a:pt x="4380153" y="0"/>
                </a:lnTo>
                <a:lnTo>
                  <a:pt x="4408728" y="0"/>
                </a:lnTo>
                <a:lnTo>
                  <a:pt x="4408728" y="9525"/>
                </a:lnTo>
                <a:close/>
              </a:path>
              <a:path w="6016625" h="2218054">
                <a:moveTo>
                  <a:pt x="4446828" y="9525"/>
                </a:moveTo>
                <a:lnTo>
                  <a:pt x="4418253" y="9525"/>
                </a:lnTo>
                <a:lnTo>
                  <a:pt x="4418253" y="0"/>
                </a:lnTo>
                <a:lnTo>
                  <a:pt x="4446828" y="0"/>
                </a:lnTo>
                <a:lnTo>
                  <a:pt x="4446828" y="9525"/>
                </a:lnTo>
                <a:close/>
              </a:path>
              <a:path w="6016625" h="2218054">
                <a:moveTo>
                  <a:pt x="4484928" y="9525"/>
                </a:moveTo>
                <a:lnTo>
                  <a:pt x="4456353" y="9525"/>
                </a:lnTo>
                <a:lnTo>
                  <a:pt x="4456353" y="0"/>
                </a:lnTo>
                <a:lnTo>
                  <a:pt x="4484928" y="0"/>
                </a:lnTo>
                <a:lnTo>
                  <a:pt x="4484928" y="9525"/>
                </a:lnTo>
                <a:close/>
              </a:path>
              <a:path w="6016625" h="2218054">
                <a:moveTo>
                  <a:pt x="4523028" y="9525"/>
                </a:moveTo>
                <a:lnTo>
                  <a:pt x="4494453" y="9525"/>
                </a:lnTo>
                <a:lnTo>
                  <a:pt x="4494453" y="0"/>
                </a:lnTo>
                <a:lnTo>
                  <a:pt x="4523028" y="0"/>
                </a:lnTo>
                <a:lnTo>
                  <a:pt x="4523028" y="9525"/>
                </a:lnTo>
                <a:close/>
              </a:path>
              <a:path w="6016625" h="2218054">
                <a:moveTo>
                  <a:pt x="4561128" y="9525"/>
                </a:moveTo>
                <a:lnTo>
                  <a:pt x="4532553" y="9525"/>
                </a:lnTo>
                <a:lnTo>
                  <a:pt x="4532553" y="0"/>
                </a:lnTo>
                <a:lnTo>
                  <a:pt x="4561128" y="0"/>
                </a:lnTo>
                <a:lnTo>
                  <a:pt x="4561128" y="9525"/>
                </a:lnTo>
                <a:close/>
              </a:path>
              <a:path w="6016625" h="2218054">
                <a:moveTo>
                  <a:pt x="4599228" y="9525"/>
                </a:moveTo>
                <a:lnTo>
                  <a:pt x="4570653" y="9525"/>
                </a:lnTo>
                <a:lnTo>
                  <a:pt x="4570653" y="0"/>
                </a:lnTo>
                <a:lnTo>
                  <a:pt x="4599228" y="0"/>
                </a:lnTo>
                <a:lnTo>
                  <a:pt x="4599228" y="9525"/>
                </a:lnTo>
                <a:close/>
              </a:path>
              <a:path w="6016625" h="2218054">
                <a:moveTo>
                  <a:pt x="4637328" y="9525"/>
                </a:moveTo>
                <a:lnTo>
                  <a:pt x="4608753" y="9525"/>
                </a:lnTo>
                <a:lnTo>
                  <a:pt x="4608753" y="0"/>
                </a:lnTo>
                <a:lnTo>
                  <a:pt x="4637328" y="0"/>
                </a:lnTo>
                <a:lnTo>
                  <a:pt x="4637328" y="9525"/>
                </a:lnTo>
                <a:close/>
              </a:path>
              <a:path w="6016625" h="2218054">
                <a:moveTo>
                  <a:pt x="4675428" y="9525"/>
                </a:moveTo>
                <a:lnTo>
                  <a:pt x="4646853" y="9525"/>
                </a:lnTo>
                <a:lnTo>
                  <a:pt x="4646853" y="0"/>
                </a:lnTo>
                <a:lnTo>
                  <a:pt x="4675428" y="0"/>
                </a:lnTo>
                <a:lnTo>
                  <a:pt x="4675428" y="9525"/>
                </a:lnTo>
                <a:close/>
              </a:path>
              <a:path w="6016625" h="2218054">
                <a:moveTo>
                  <a:pt x="4713528" y="9525"/>
                </a:moveTo>
                <a:lnTo>
                  <a:pt x="4684953" y="9525"/>
                </a:lnTo>
                <a:lnTo>
                  <a:pt x="4684953" y="0"/>
                </a:lnTo>
                <a:lnTo>
                  <a:pt x="4713528" y="0"/>
                </a:lnTo>
                <a:lnTo>
                  <a:pt x="4713528" y="9525"/>
                </a:lnTo>
                <a:close/>
              </a:path>
              <a:path w="6016625" h="2218054">
                <a:moveTo>
                  <a:pt x="4751628" y="9525"/>
                </a:moveTo>
                <a:lnTo>
                  <a:pt x="4723053" y="9525"/>
                </a:lnTo>
                <a:lnTo>
                  <a:pt x="4723053" y="0"/>
                </a:lnTo>
                <a:lnTo>
                  <a:pt x="4751628" y="0"/>
                </a:lnTo>
                <a:lnTo>
                  <a:pt x="4751628" y="9525"/>
                </a:lnTo>
                <a:close/>
              </a:path>
              <a:path w="6016625" h="2218054">
                <a:moveTo>
                  <a:pt x="4789728" y="9525"/>
                </a:moveTo>
                <a:lnTo>
                  <a:pt x="4761153" y="9525"/>
                </a:lnTo>
                <a:lnTo>
                  <a:pt x="4761153" y="0"/>
                </a:lnTo>
                <a:lnTo>
                  <a:pt x="4789728" y="0"/>
                </a:lnTo>
                <a:lnTo>
                  <a:pt x="4789728" y="9525"/>
                </a:lnTo>
                <a:close/>
              </a:path>
              <a:path w="6016625" h="2218054">
                <a:moveTo>
                  <a:pt x="4827828" y="9525"/>
                </a:moveTo>
                <a:lnTo>
                  <a:pt x="4799253" y="9525"/>
                </a:lnTo>
                <a:lnTo>
                  <a:pt x="4799253" y="0"/>
                </a:lnTo>
                <a:lnTo>
                  <a:pt x="4827828" y="0"/>
                </a:lnTo>
                <a:lnTo>
                  <a:pt x="4827828" y="9525"/>
                </a:lnTo>
                <a:close/>
              </a:path>
              <a:path w="6016625" h="2218054">
                <a:moveTo>
                  <a:pt x="4865928" y="9525"/>
                </a:moveTo>
                <a:lnTo>
                  <a:pt x="4837353" y="9525"/>
                </a:lnTo>
                <a:lnTo>
                  <a:pt x="4837353" y="0"/>
                </a:lnTo>
                <a:lnTo>
                  <a:pt x="4865928" y="0"/>
                </a:lnTo>
                <a:lnTo>
                  <a:pt x="4865928" y="9525"/>
                </a:lnTo>
                <a:close/>
              </a:path>
              <a:path w="6016625" h="2218054">
                <a:moveTo>
                  <a:pt x="4904028" y="9525"/>
                </a:moveTo>
                <a:lnTo>
                  <a:pt x="4875453" y="9525"/>
                </a:lnTo>
                <a:lnTo>
                  <a:pt x="4875453" y="0"/>
                </a:lnTo>
                <a:lnTo>
                  <a:pt x="4904028" y="0"/>
                </a:lnTo>
                <a:lnTo>
                  <a:pt x="4904028" y="9525"/>
                </a:lnTo>
                <a:close/>
              </a:path>
              <a:path w="6016625" h="2218054">
                <a:moveTo>
                  <a:pt x="4942128" y="9525"/>
                </a:moveTo>
                <a:lnTo>
                  <a:pt x="4913553" y="9525"/>
                </a:lnTo>
                <a:lnTo>
                  <a:pt x="4913553" y="0"/>
                </a:lnTo>
                <a:lnTo>
                  <a:pt x="4942128" y="0"/>
                </a:lnTo>
                <a:lnTo>
                  <a:pt x="4942128" y="9525"/>
                </a:lnTo>
                <a:close/>
              </a:path>
              <a:path w="6016625" h="2218054">
                <a:moveTo>
                  <a:pt x="4980228" y="9525"/>
                </a:moveTo>
                <a:lnTo>
                  <a:pt x="4951653" y="9525"/>
                </a:lnTo>
                <a:lnTo>
                  <a:pt x="4951653" y="0"/>
                </a:lnTo>
                <a:lnTo>
                  <a:pt x="4980228" y="0"/>
                </a:lnTo>
                <a:lnTo>
                  <a:pt x="4980228" y="9525"/>
                </a:lnTo>
                <a:close/>
              </a:path>
              <a:path w="6016625" h="2218054">
                <a:moveTo>
                  <a:pt x="5018328" y="9525"/>
                </a:moveTo>
                <a:lnTo>
                  <a:pt x="4989753" y="9525"/>
                </a:lnTo>
                <a:lnTo>
                  <a:pt x="4989753" y="0"/>
                </a:lnTo>
                <a:lnTo>
                  <a:pt x="5018328" y="0"/>
                </a:lnTo>
                <a:lnTo>
                  <a:pt x="5018328" y="9525"/>
                </a:lnTo>
                <a:close/>
              </a:path>
              <a:path w="6016625" h="2218054">
                <a:moveTo>
                  <a:pt x="5056428" y="9525"/>
                </a:moveTo>
                <a:lnTo>
                  <a:pt x="5027853" y="9525"/>
                </a:lnTo>
                <a:lnTo>
                  <a:pt x="5027853" y="0"/>
                </a:lnTo>
                <a:lnTo>
                  <a:pt x="5056428" y="0"/>
                </a:lnTo>
                <a:lnTo>
                  <a:pt x="5056428" y="9525"/>
                </a:lnTo>
                <a:close/>
              </a:path>
              <a:path w="6016625" h="2218054">
                <a:moveTo>
                  <a:pt x="5094528" y="9525"/>
                </a:moveTo>
                <a:lnTo>
                  <a:pt x="5065953" y="9525"/>
                </a:lnTo>
                <a:lnTo>
                  <a:pt x="5065953" y="0"/>
                </a:lnTo>
                <a:lnTo>
                  <a:pt x="5094528" y="0"/>
                </a:lnTo>
                <a:lnTo>
                  <a:pt x="5094528" y="9525"/>
                </a:lnTo>
                <a:close/>
              </a:path>
              <a:path w="6016625" h="2218054">
                <a:moveTo>
                  <a:pt x="5132628" y="9525"/>
                </a:moveTo>
                <a:lnTo>
                  <a:pt x="5104053" y="9525"/>
                </a:lnTo>
                <a:lnTo>
                  <a:pt x="5104053" y="0"/>
                </a:lnTo>
                <a:lnTo>
                  <a:pt x="5132628" y="0"/>
                </a:lnTo>
                <a:lnTo>
                  <a:pt x="5132628" y="9525"/>
                </a:lnTo>
                <a:close/>
              </a:path>
              <a:path w="6016625" h="2218054">
                <a:moveTo>
                  <a:pt x="5170728" y="9525"/>
                </a:moveTo>
                <a:lnTo>
                  <a:pt x="5142153" y="9525"/>
                </a:lnTo>
                <a:lnTo>
                  <a:pt x="5142153" y="0"/>
                </a:lnTo>
                <a:lnTo>
                  <a:pt x="5170728" y="0"/>
                </a:lnTo>
                <a:lnTo>
                  <a:pt x="5170728" y="9525"/>
                </a:lnTo>
                <a:close/>
              </a:path>
              <a:path w="6016625" h="2218054">
                <a:moveTo>
                  <a:pt x="5208828" y="9525"/>
                </a:moveTo>
                <a:lnTo>
                  <a:pt x="5180253" y="9525"/>
                </a:lnTo>
                <a:lnTo>
                  <a:pt x="5180253" y="0"/>
                </a:lnTo>
                <a:lnTo>
                  <a:pt x="5208828" y="0"/>
                </a:lnTo>
                <a:lnTo>
                  <a:pt x="5208828" y="9525"/>
                </a:lnTo>
                <a:close/>
              </a:path>
              <a:path w="6016625" h="2218054">
                <a:moveTo>
                  <a:pt x="5246928" y="9525"/>
                </a:moveTo>
                <a:lnTo>
                  <a:pt x="5218353" y="9525"/>
                </a:lnTo>
                <a:lnTo>
                  <a:pt x="5218353" y="0"/>
                </a:lnTo>
                <a:lnTo>
                  <a:pt x="5246928" y="0"/>
                </a:lnTo>
                <a:lnTo>
                  <a:pt x="5246928" y="9525"/>
                </a:lnTo>
                <a:close/>
              </a:path>
              <a:path w="6016625" h="2218054">
                <a:moveTo>
                  <a:pt x="5285028" y="9525"/>
                </a:moveTo>
                <a:lnTo>
                  <a:pt x="5256453" y="9525"/>
                </a:lnTo>
                <a:lnTo>
                  <a:pt x="5256453" y="0"/>
                </a:lnTo>
                <a:lnTo>
                  <a:pt x="5285028" y="0"/>
                </a:lnTo>
                <a:lnTo>
                  <a:pt x="5285028" y="9525"/>
                </a:lnTo>
                <a:close/>
              </a:path>
              <a:path w="6016625" h="2218054">
                <a:moveTo>
                  <a:pt x="5323128" y="9525"/>
                </a:moveTo>
                <a:lnTo>
                  <a:pt x="5294553" y="9525"/>
                </a:lnTo>
                <a:lnTo>
                  <a:pt x="5294553" y="0"/>
                </a:lnTo>
                <a:lnTo>
                  <a:pt x="5323128" y="0"/>
                </a:lnTo>
                <a:lnTo>
                  <a:pt x="5323128" y="9525"/>
                </a:lnTo>
                <a:close/>
              </a:path>
              <a:path w="6016625" h="2218054">
                <a:moveTo>
                  <a:pt x="5361228" y="9525"/>
                </a:moveTo>
                <a:lnTo>
                  <a:pt x="5332653" y="9525"/>
                </a:lnTo>
                <a:lnTo>
                  <a:pt x="5332653" y="0"/>
                </a:lnTo>
                <a:lnTo>
                  <a:pt x="5361228" y="0"/>
                </a:lnTo>
                <a:lnTo>
                  <a:pt x="5361228" y="9525"/>
                </a:lnTo>
                <a:close/>
              </a:path>
              <a:path w="6016625" h="2218054">
                <a:moveTo>
                  <a:pt x="5399328" y="9525"/>
                </a:moveTo>
                <a:lnTo>
                  <a:pt x="5370753" y="9525"/>
                </a:lnTo>
                <a:lnTo>
                  <a:pt x="5370753" y="0"/>
                </a:lnTo>
                <a:lnTo>
                  <a:pt x="5399328" y="0"/>
                </a:lnTo>
                <a:lnTo>
                  <a:pt x="5399328" y="9525"/>
                </a:lnTo>
                <a:close/>
              </a:path>
              <a:path w="6016625" h="2218054">
                <a:moveTo>
                  <a:pt x="5437428" y="9525"/>
                </a:moveTo>
                <a:lnTo>
                  <a:pt x="5408853" y="9525"/>
                </a:lnTo>
                <a:lnTo>
                  <a:pt x="5408853" y="0"/>
                </a:lnTo>
                <a:lnTo>
                  <a:pt x="5437428" y="0"/>
                </a:lnTo>
                <a:lnTo>
                  <a:pt x="5437428" y="9525"/>
                </a:lnTo>
                <a:close/>
              </a:path>
              <a:path w="6016625" h="2218054">
                <a:moveTo>
                  <a:pt x="5475528" y="9525"/>
                </a:moveTo>
                <a:lnTo>
                  <a:pt x="5446953" y="9525"/>
                </a:lnTo>
                <a:lnTo>
                  <a:pt x="5446953" y="0"/>
                </a:lnTo>
                <a:lnTo>
                  <a:pt x="5475528" y="0"/>
                </a:lnTo>
                <a:lnTo>
                  <a:pt x="5475528" y="9525"/>
                </a:lnTo>
                <a:close/>
              </a:path>
              <a:path w="6016625" h="2218054">
                <a:moveTo>
                  <a:pt x="5513628" y="9525"/>
                </a:moveTo>
                <a:lnTo>
                  <a:pt x="5485053" y="9525"/>
                </a:lnTo>
                <a:lnTo>
                  <a:pt x="5485053" y="0"/>
                </a:lnTo>
                <a:lnTo>
                  <a:pt x="5513628" y="0"/>
                </a:lnTo>
                <a:lnTo>
                  <a:pt x="5513628" y="9525"/>
                </a:lnTo>
                <a:close/>
              </a:path>
              <a:path w="6016625" h="2218054">
                <a:moveTo>
                  <a:pt x="5551728" y="9525"/>
                </a:moveTo>
                <a:lnTo>
                  <a:pt x="5523153" y="9525"/>
                </a:lnTo>
                <a:lnTo>
                  <a:pt x="5523153" y="0"/>
                </a:lnTo>
                <a:lnTo>
                  <a:pt x="5551728" y="0"/>
                </a:lnTo>
                <a:lnTo>
                  <a:pt x="5551728" y="9525"/>
                </a:lnTo>
                <a:close/>
              </a:path>
              <a:path w="6016625" h="2218054">
                <a:moveTo>
                  <a:pt x="5589828" y="9525"/>
                </a:moveTo>
                <a:lnTo>
                  <a:pt x="5561253" y="9525"/>
                </a:lnTo>
                <a:lnTo>
                  <a:pt x="5561253" y="0"/>
                </a:lnTo>
                <a:lnTo>
                  <a:pt x="5589828" y="0"/>
                </a:lnTo>
                <a:lnTo>
                  <a:pt x="5589828" y="9525"/>
                </a:lnTo>
                <a:close/>
              </a:path>
              <a:path w="6016625" h="2218054">
                <a:moveTo>
                  <a:pt x="5627928" y="9525"/>
                </a:moveTo>
                <a:lnTo>
                  <a:pt x="5599353" y="9525"/>
                </a:lnTo>
                <a:lnTo>
                  <a:pt x="5599353" y="0"/>
                </a:lnTo>
                <a:lnTo>
                  <a:pt x="5627928" y="0"/>
                </a:lnTo>
                <a:lnTo>
                  <a:pt x="5627928" y="9525"/>
                </a:lnTo>
                <a:close/>
              </a:path>
              <a:path w="6016625" h="2218054">
                <a:moveTo>
                  <a:pt x="5665711" y="10198"/>
                </a:moveTo>
                <a:lnTo>
                  <a:pt x="5662409" y="9994"/>
                </a:lnTo>
                <a:lnTo>
                  <a:pt x="5653087" y="9639"/>
                </a:lnTo>
                <a:lnTo>
                  <a:pt x="5643702" y="9525"/>
                </a:lnTo>
                <a:lnTo>
                  <a:pt x="5637453" y="9525"/>
                </a:lnTo>
                <a:lnTo>
                  <a:pt x="5637453" y="0"/>
                </a:lnTo>
                <a:lnTo>
                  <a:pt x="5643829" y="0"/>
                </a:lnTo>
                <a:lnTo>
                  <a:pt x="5653443" y="126"/>
                </a:lnTo>
                <a:lnTo>
                  <a:pt x="5662891" y="482"/>
                </a:lnTo>
                <a:lnTo>
                  <a:pt x="5666308" y="698"/>
                </a:lnTo>
                <a:lnTo>
                  <a:pt x="5665711" y="10198"/>
                </a:lnTo>
                <a:close/>
              </a:path>
              <a:path w="6016625" h="2218054">
                <a:moveTo>
                  <a:pt x="5703568" y="11404"/>
                </a:moveTo>
                <a:lnTo>
                  <a:pt x="5680862" y="11391"/>
                </a:lnTo>
                <a:lnTo>
                  <a:pt x="5675083" y="10883"/>
                </a:lnTo>
                <a:lnTo>
                  <a:pt x="5675934" y="1397"/>
                </a:lnTo>
                <a:lnTo>
                  <a:pt x="5681941" y="1930"/>
                </a:lnTo>
                <a:lnTo>
                  <a:pt x="5691314" y="2997"/>
                </a:lnTo>
                <a:lnTo>
                  <a:pt x="5700598" y="4305"/>
                </a:lnTo>
                <a:lnTo>
                  <a:pt x="5704636" y="4978"/>
                </a:lnTo>
                <a:lnTo>
                  <a:pt x="5703568" y="11404"/>
                </a:lnTo>
                <a:close/>
              </a:path>
              <a:path w="6016625" h="2218054">
                <a:moveTo>
                  <a:pt x="5703395" y="12446"/>
                </a:moveTo>
                <a:lnTo>
                  <a:pt x="5689996" y="12433"/>
                </a:lnTo>
                <a:lnTo>
                  <a:pt x="5680963" y="11403"/>
                </a:lnTo>
                <a:lnTo>
                  <a:pt x="5703568" y="11404"/>
                </a:lnTo>
                <a:lnTo>
                  <a:pt x="5703395" y="12446"/>
                </a:lnTo>
                <a:close/>
              </a:path>
              <a:path w="6016625" h="2218054">
                <a:moveTo>
                  <a:pt x="5703184" y="13715"/>
                </a:moveTo>
                <a:lnTo>
                  <a:pt x="5699072" y="13703"/>
                </a:lnTo>
                <a:lnTo>
                  <a:pt x="5689993" y="12433"/>
                </a:lnTo>
                <a:lnTo>
                  <a:pt x="5703395" y="12446"/>
                </a:lnTo>
                <a:lnTo>
                  <a:pt x="5703184" y="13715"/>
                </a:lnTo>
                <a:close/>
              </a:path>
              <a:path w="6016625" h="2218054">
                <a:moveTo>
                  <a:pt x="5703074" y="14376"/>
                </a:moveTo>
                <a:lnTo>
                  <a:pt x="5699048" y="13703"/>
                </a:lnTo>
                <a:lnTo>
                  <a:pt x="5703184" y="13715"/>
                </a:lnTo>
                <a:lnTo>
                  <a:pt x="5703074" y="14376"/>
                </a:lnTo>
                <a:close/>
              </a:path>
              <a:path w="6016625" h="2218054">
                <a:moveTo>
                  <a:pt x="5739815" y="22377"/>
                </a:moveTo>
                <a:lnTo>
                  <a:pt x="5734519" y="20942"/>
                </a:lnTo>
                <a:lnTo>
                  <a:pt x="5725769" y="18808"/>
                </a:lnTo>
                <a:lnTo>
                  <a:pt x="5716943" y="16890"/>
                </a:lnTo>
                <a:lnTo>
                  <a:pt x="5712333" y="16014"/>
                </a:lnTo>
                <a:lnTo>
                  <a:pt x="5714136" y="6654"/>
                </a:lnTo>
                <a:lnTo>
                  <a:pt x="5718962" y="7581"/>
                </a:lnTo>
                <a:lnTo>
                  <a:pt x="5728030" y="9563"/>
                </a:lnTo>
                <a:lnTo>
                  <a:pt x="5737009" y="11747"/>
                </a:lnTo>
                <a:lnTo>
                  <a:pt x="5742305" y="13182"/>
                </a:lnTo>
                <a:lnTo>
                  <a:pt x="5739815" y="22377"/>
                </a:lnTo>
                <a:close/>
              </a:path>
              <a:path w="6016625" h="2218054">
                <a:moveTo>
                  <a:pt x="5725883" y="18846"/>
                </a:moveTo>
                <a:lnTo>
                  <a:pt x="5725709" y="18808"/>
                </a:lnTo>
                <a:lnTo>
                  <a:pt x="5725883" y="18846"/>
                </a:lnTo>
                <a:close/>
              </a:path>
              <a:path w="6016625" h="2218054">
                <a:moveTo>
                  <a:pt x="5778691" y="25869"/>
                </a:moveTo>
                <a:lnTo>
                  <a:pt x="5751868" y="25869"/>
                </a:lnTo>
                <a:lnTo>
                  <a:pt x="5748858" y="24980"/>
                </a:lnTo>
                <a:lnTo>
                  <a:pt x="5751576" y="15849"/>
                </a:lnTo>
                <a:lnTo>
                  <a:pt x="5754700" y="16776"/>
                </a:lnTo>
                <a:lnTo>
                  <a:pt x="5763412" y="19608"/>
                </a:lnTo>
                <a:lnTo>
                  <a:pt x="5772023" y="22644"/>
                </a:lnTo>
                <a:lnTo>
                  <a:pt x="5778919" y="25273"/>
                </a:lnTo>
                <a:lnTo>
                  <a:pt x="5778691" y="25869"/>
                </a:lnTo>
                <a:close/>
              </a:path>
              <a:path w="6016625" h="2218054">
                <a:moveTo>
                  <a:pt x="5777637" y="28638"/>
                </a:moveTo>
                <a:lnTo>
                  <a:pt x="5760351" y="28638"/>
                </a:lnTo>
                <a:lnTo>
                  <a:pt x="5751753" y="25844"/>
                </a:lnTo>
                <a:lnTo>
                  <a:pt x="5778691" y="25869"/>
                </a:lnTo>
                <a:lnTo>
                  <a:pt x="5777637" y="28638"/>
                </a:lnTo>
                <a:close/>
              </a:path>
              <a:path w="6016625" h="2218054">
                <a:moveTo>
                  <a:pt x="5776514" y="31584"/>
                </a:moveTo>
                <a:lnTo>
                  <a:pt x="5768746" y="31584"/>
                </a:lnTo>
                <a:lnTo>
                  <a:pt x="5760274" y="28613"/>
                </a:lnTo>
                <a:lnTo>
                  <a:pt x="5777637" y="28638"/>
                </a:lnTo>
                <a:lnTo>
                  <a:pt x="5776514" y="31584"/>
                </a:lnTo>
                <a:close/>
              </a:path>
              <a:path w="6016625" h="2218054">
                <a:moveTo>
                  <a:pt x="5775528" y="34175"/>
                </a:moveTo>
                <a:lnTo>
                  <a:pt x="5768632" y="31546"/>
                </a:lnTo>
                <a:lnTo>
                  <a:pt x="5776514" y="31584"/>
                </a:lnTo>
                <a:lnTo>
                  <a:pt x="5775528" y="34175"/>
                </a:lnTo>
                <a:close/>
              </a:path>
              <a:path w="6016625" h="2218054">
                <a:moveTo>
                  <a:pt x="5813906" y="41643"/>
                </a:moveTo>
                <a:lnTo>
                  <a:pt x="5793346" y="41643"/>
                </a:lnTo>
                <a:lnTo>
                  <a:pt x="5785142" y="38049"/>
                </a:lnTo>
                <a:lnTo>
                  <a:pt x="5784253" y="37693"/>
                </a:lnTo>
                <a:lnTo>
                  <a:pt x="5787859" y="28879"/>
                </a:lnTo>
                <a:lnTo>
                  <a:pt x="5788952" y="29324"/>
                </a:lnTo>
                <a:lnTo>
                  <a:pt x="5797270" y="32969"/>
                </a:lnTo>
                <a:lnTo>
                  <a:pt x="5805474" y="36791"/>
                </a:lnTo>
                <a:lnTo>
                  <a:pt x="5814174" y="41135"/>
                </a:lnTo>
                <a:lnTo>
                  <a:pt x="5813906" y="41643"/>
                </a:lnTo>
                <a:close/>
              </a:path>
              <a:path w="6016625" h="2218054">
                <a:moveTo>
                  <a:pt x="5809729" y="49568"/>
                </a:moveTo>
                <a:lnTo>
                  <a:pt x="5809119" y="49237"/>
                </a:lnTo>
                <a:lnTo>
                  <a:pt x="5801233" y="45326"/>
                </a:lnTo>
                <a:lnTo>
                  <a:pt x="5793257" y="41604"/>
                </a:lnTo>
                <a:lnTo>
                  <a:pt x="5813906" y="41643"/>
                </a:lnTo>
                <a:lnTo>
                  <a:pt x="5809729" y="49568"/>
                </a:lnTo>
                <a:close/>
              </a:path>
              <a:path w="6016625" h="2218054">
                <a:moveTo>
                  <a:pt x="5843033" y="57683"/>
                </a:moveTo>
                <a:lnTo>
                  <a:pt x="5824664" y="57683"/>
                </a:lnTo>
                <a:lnTo>
                  <a:pt x="5818035" y="53987"/>
                </a:lnTo>
                <a:lnTo>
                  <a:pt x="5822683" y="45669"/>
                </a:lnTo>
                <a:lnTo>
                  <a:pt x="5829414" y="49428"/>
                </a:lnTo>
                <a:lnTo>
                  <a:pt x="5837161" y="54013"/>
                </a:lnTo>
                <a:lnTo>
                  <a:pt x="5843033" y="57683"/>
                </a:lnTo>
                <a:close/>
              </a:path>
              <a:path w="6016625" h="2218054">
                <a:moveTo>
                  <a:pt x="5843367" y="66789"/>
                </a:moveTo>
                <a:lnTo>
                  <a:pt x="5839650" y="66789"/>
                </a:lnTo>
                <a:lnTo>
                  <a:pt x="5832119" y="62090"/>
                </a:lnTo>
                <a:lnTo>
                  <a:pt x="5824562" y="57632"/>
                </a:lnTo>
                <a:lnTo>
                  <a:pt x="5843033" y="57683"/>
                </a:lnTo>
                <a:lnTo>
                  <a:pt x="5844781" y="58775"/>
                </a:lnTo>
                <a:lnTo>
                  <a:pt x="5847473" y="60540"/>
                </a:lnTo>
                <a:lnTo>
                  <a:pt x="5843367" y="66789"/>
                </a:lnTo>
                <a:close/>
              </a:path>
              <a:path w="6016625" h="2218054">
                <a:moveTo>
                  <a:pt x="5842241" y="68503"/>
                </a:moveTo>
                <a:lnTo>
                  <a:pt x="5839551" y="66727"/>
                </a:lnTo>
                <a:lnTo>
                  <a:pt x="5843367" y="66789"/>
                </a:lnTo>
                <a:lnTo>
                  <a:pt x="5842241" y="68503"/>
                </a:lnTo>
                <a:close/>
              </a:path>
              <a:path w="6016625" h="2218054">
                <a:moveTo>
                  <a:pt x="5876710" y="81737"/>
                </a:moveTo>
                <a:lnTo>
                  <a:pt x="5861202" y="81737"/>
                </a:lnTo>
                <a:lnTo>
                  <a:pt x="5854039" y="76517"/>
                </a:lnTo>
                <a:lnTo>
                  <a:pt x="5850051" y="73748"/>
                </a:lnTo>
                <a:lnTo>
                  <a:pt x="5855474" y="65925"/>
                </a:lnTo>
                <a:lnTo>
                  <a:pt x="5859653" y="68821"/>
                </a:lnTo>
                <a:lnTo>
                  <a:pt x="5866904" y="74104"/>
                </a:lnTo>
                <a:lnTo>
                  <a:pt x="5874016" y="79565"/>
                </a:lnTo>
                <a:lnTo>
                  <a:pt x="5876710" y="81737"/>
                </a:lnTo>
                <a:close/>
              </a:path>
              <a:path w="6016625" h="2218054">
                <a:moveTo>
                  <a:pt x="5875555" y="87045"/>
                </a:moveTo>
                <a:lnTo>
                  <a:pt x="5868123" y="87045"/>
                </a:lnTo>
                <a:lnTo>
                  <a:pt x="5861100" y="81673"/>
                </a:lnTo>
                <a:lnTo>
                  <a:pt x="5876710" y="81737"/>
                </a:lnTo>
                <a:lnTo>
                  <a:pt x="5878601" y="83261"/>
                </a:lnTo>
                <a:lnTo>
                  <a:pt x="5875555" y="87045"/>
                </a:lnTo>
                <a:close/>
              </a:path>
              <a:path w="6016625" h="2218054">
                <a:moveTo>
                  <a:pt x="5872632" y="90677"/>
                </a:moveTo>
                <a:lnTo>
                  <a:pt x="5868035" y="86982"/>
                </a:lnTo>
                <a:lnTo>
                  <a:pt x="5875555" y="87045"/>
                </a:lnTo>
                <a:lnTo>
                  <a:pt x="5872632" y="90677"/>
                </a:lnTo>
                <a:close/>
              </a:path>
              <a:path w="6016625" h="2218054">
                <a:moveTo>
                  <a:pt x="5895863" y="98158"/>
                </a:moveTo>
                <a:lnTo>
                  <a:pt x="5881585" y="98158"/>
                </a:lnTo>
                <a:lnTo>
                  <a:pt x="5879858" y="96710"/>
                </a:lnTo>
                <a:lnTo>
                  <a:pt x="5886005" y="89433"/>
                </a:lnTo>
                <a:lnTo>
                  <a:pt x="5887821" y="90957"/>
                </a:lnTo>
                <a:lnTo>
                  <a:pt x="5894514" y="96900"/>
                </a:lnTo>
                <a:lnTo>
                  <a:pt x="5895863" y="98158"/>
                </a:lnTo>
                <a:close/>
              </a:path>
              <a:path w="6016625" h="2218054">
                <a:moveTo>
                  <a:pt x="5906422" y="109893"/>
                </a:moveTo>
                <a:lnTo>
                  <a:pt x="5894489" y="109893"/>
                </a:lnTo>
                <a:lnTo>
                  <a:pt x="5888024" y="103873"/>
                </a:lnTo>
                <a:lnTo>
                  <a:pt x="5881530" y="98111"/>
                </a:lnTo>
                <a:lnTo>
                  <a:pt x="5895863" y="98158"/>
                </a:lnTo>
                <a:lnTo>
                  <a:pt x="5901055" y="102997"/>
                </a:lnTo>
                <a:lnTo>
                  <a:pt x="5907252" y="109042"/>
                </a:lnTo>
                <a:lnTo>
                  <a:pt x="5906422" y="109893"/>
                </a:lnTo>
                <a:close/>
              </a:path>
              <a:path w="6016625" h="2218054">
                <a:moveTo>
                  <a:pt x="5900597" y="115862"/>
                </a:moveTo>
                <a:lnTo>
                  <a:pt x="5894400" y="109816"/>
                </a:lnTo>
                <a:lnTo>
                  <a:pt x="5906422" y="109893"/>
                </a:lnTo>
                <a:lnTo>
                  <a:pt x="5900597" y="115862"/>
                </a:lnTo>
                <a:close/>
              </a:path>
              <a:path w="6016625" h="2218054">
                <a:moveTo>
                  <a:pt x="5925484" y="128600"/>
                </a:moveTo>
                <a:lnTo>
                  <a:pt x="5912751" y="128600"/>
                </a:lnTo>
                <a:lnTo>
                  <a:pt x="5907087" y="122516"/>
                </a:lnTo>
                <a:lnTo>
                  <a:pt x="5914059" y="116027"/>
                </a:lnTo>
                <a:lnTo>
                  <a:pt x="5919800" y="122199"/>
                </a:lnTo>
                <a:lnTo>
                  <a:pt x="5925484" y="128600"/>
                </a:lnTo>
                <a:close/>
              </a:path>
              <a:path w="6016625" h="2218054">
                <a:moveTo>
                  <a:pt x="5931005" y="135127"/>
                </a:moveTo>
                <a:lnTo>
                  <a:pt x="5918542" y="135127"/>
                </a:lnTo>
                <a:lnTo>
                  <a:pt x="5912675" y="128524"/>
                </a:lnTo>
                <a:lnTo>
                  <a:pt x="5925484" y="128600"/>
                </a:lnTo>
                <a:lnTo>
                  <a:pt x="5931005" y="135127"/>
                </a:lnTo>
                <a:close/>
              </a:path>
              <a:path w="6016625" h="2218054">
                <a:moveTo>
                  <a:pt x="5928101" y="141795"/>
                </a:moveTo>
                <a:lnTo>
                  <a:pt x="5924169" y="141795"/>
                </a:lnTo>
                <a:lnTo>
                  <a:pt x="5918519" y="135101"/>
                </a:lnTo>
                <a:lnTo>
                  <a:pt x="5931005" y="135127"/>
                </a:lnTo>
                <a:lnTo>
                  <a:pt x="5931509" y="135724"/>
                </a:lnTo>
                <a:lnTo>
                  <a:pt x="5933135" y="137744"/>
                </a:lnTo>
                <a:lnTo>
                  <a:pt x="5928101" y="141795"/>
                </a:lnTo>
                <a:close/>
              </a:path>
              <a:path w="6016625" h="2218054">
                <a:moveTo>
                  <a:pt x="5925718" y="143713"/>
                </a:moveTo>
                <a:lnTo>
                  <a:pt x="5924092" y="141706"/>
                </a:lnTo>
                <a:lnTo>
                  <a:pt x="5928101" y="141795"/>
                </a:lnTo>
                <a:lnTo>
                  <a:pt x="5925718" y="143713"/>
                </a:lnTo>
                <a:close/>
              </a:path>
              <a:path w="6016625" h="2218054">
                <a:moveTo>
                  <a:pt x="5951680" y="162572"/>
                </a:moveTo>
                <a:lnTo>
                  <a:pt x="5940107" y="162572"/>
                </a:lnTo>
                <a:lnTo>
                  <a:pt x="5934887" y="155422"/>
                </a:lnTo>
                <a:lnTo>
                  <a:pt x="5931560" y="151091"/>
                </a:lnTo>
                <a:lnTo>
                  <a:pt x="5939116" y="145300"/>
                </a:lnTo>
                <a:lnTo>
                  <a:pt x="5942584" y="149809"/>
                </a:lnTo>
                <a:lnTo>
                  <a:pt x="5947867" y="157060"/>
                </a:lnTo>
                <a:lnTo>
                  <a:pt x="5951680" y="162572"/>
                </a:lnTo>
                <a:close/>
              </a:path>
              <a:path w="6016625" h="2218054">
                <a:moveTo>
                  <a:pt x="5954510" y="169760"/>
                </a:moveTo>
                <a:lnTo>
                  <a:pt x="5945085" y="169760"/>
                </a:lnTo>
                <a:lnTo>
                  <a:pt x="5940031" y="162483"/>
                </a:lnTo>
                <a:lnTo>
                  <a:pt x="5951680" y="162572"/>
                </a:lnTo>
                <a:lnTo>
                  <a:pt x="5952972" y="164439"/>
                </a:lnTo>
                <a:lnTo>
                  <a:pt x="5955880" y="168859"/>
                </a:lnTo>
                <a:lnTo>
                  <a:pt x="5954510" y="169760"/>
                </a:lnTo>
                <a:close/>
              </a:path>
              <a:path w="6016625" h="2218054">
                <a:moveTo>
                  <a:pt x="5947930" y="174091"/>
                </a:moveTo>
                <a:lnTo>
                  <a:pt x="5945022" y="169672"/>
                </a:lnTo>
                <a:lnTo>
                  <a:pt x="5954510" y="169760"/>
                </a:lnTo>
                <a:lnTo>
                  <a:pt x="5947930" y="174091"/>
                </a:lnTo>
                <a:close/>
              </a:path>
              <a:path w="6016625" h="2218054">
                <a:moveTo>
                  <a:pt x="5965590" y="184505"/>
                </a:moveTo>
                <a:lnTo>
                  <a:pt x="5954534" y="184505"/>
                </a:lnTo>
                <a:lnTo>
                  <a:pt x="5952985" y="182029"/>
                </a:lnTo>
                <a:lnTo>
                  <a:pt x="5961062" y="176987"/>
                </a:lnTo>
                <a:lnTo>
                  <a:pt x="5962675" y="179565"/>
                </a:lnTo>
                <a:lnTo>
                  <a:pt x="5965590" y="184505"/>
                </a:lnTo>
                <a:close/>
              </a:path>
              <a:path w="6016625" h="2218054">
                <a:moveTo>
                  <a:pt x="5966891" y="206578"/>
                </a:moveTo>
                <a:lnTo>
                  <a:pt x="5963221" y="199618"/>
                </a:lnTo>
                <a:lnTo>
                  <a:pt x="5958941" y="191960"/>
                </a:lnTo>
                <a:lnTo>
                  <a:pt x="5954471" y="184416"/>
                </a:lnTo>
                <a:lnTo>
                  <a:pt x="5965590" y="184505"/>
                </a:lnTo>
                <a:lnTo>
                  <a:pt x="5967247" y="187312"/>
                </a:lnTo>
                <a:lnTo>
                  <a:pt x="5971641" y="195173"/>
                </a:lnTo>
                <a:lnTo>
                  <a:pt x="5975311" y="202133"/>
                </a:lnTo>
                <a:lnTo>
                  <a:pt x="5966891" y="206578"/>
                </a:lnTo>
                <a:close/>
              </a:path>
              <a:path w="6016625" h="2218054">
                <a:moveTo>
                  <a:pt x="5981807" y="215392"/>
                </a:moveTo>
                <a:lnTo>
                  <a:pt x="5971298" y="215392"/>
                </a:lnTo>
                <a:lnTo>
                  <a:pt x="5971108" y="214998"/>
                </a:lnTo>
                <a:lnTo>
                  <a:pt x="5979629" y="210756"/>
                </a:lnTo>
                <a:lnTo>
                  <a:pt x="5979883" y="211264"/>
                </a:lnTo>
                <a:lnTo>
                  <a:pt x="5981807" y="215392"/>
                </a:lnTo>
                <a:close/>
              </a:path>
              <a:path w="6016625" h="2218054">
                <a:moveTo>
                  <a:pt x="5985422" y="223393"/>
                </a:moveTo>
                <a:lnTo>
                  <a:pt x="5975032" y="223393"/>
                </a:lnTo>
                <a:lnTo>
                  <a:pt x="5971247" y="215290"/>
                </a:lnTo>
                <a:lnTo>
                  <a:pt x="5981807" y="215392"/>
                </a:lnTo>
                <a:lnTo>
                  <a:pt x="5983706" y="219468"/>
                </a:lnTo>
                <a:lnTo>
                  <a:pt x="5985422" y="223393"/>
                </a:lnTo>
                <a:close/>
              </a:path>
              <a:path w="6016625" h="2218054">
                <a:moveTo>
                  <a:pt x="5988854" y="231482"/>
                </a:moveTo>
                <a:lnTo>
                  <a:pt x="5978575" y="231482"/>
                </a:lnTo>
                <a:lnTo>
                  <a:pt x="5975020" y="223367"/>
                </a:lnTo>
                <a:lnTo>
                  <a:pt x="5985422" y="223393"/>
                </a:lnTo>
                <a:lnTo>
                  <a:pt x="5987338" y="227774"/>
                </a:lnTo>
                <a:lnTo>
                  <a:pt x="5988854" y="231482"/>
                </a:lnTo>
                <a:close/>
              </a:path>
              <a:path w="6016625" h="2218054">
                <a:moveTo>
                  <a:pt x="5982322" y="240753"/>
                </a:moveTo>
                <a:lnTo>
                  <a:pt x="5981877" y="239572"/>
                </a:lnTo>
                <a:lnTo>
                  <a:pt x="5978525" y="231381"/>
                </a:lnTo>
                <a:lnTo>
                  <a:pt x="5988854" y="231482"/>
                </a:lnTo>
                <a:lnTo>
                  <a:pt x="5990780" y="236194"/>
                </a:lnTo>
                <a:lnTo>
                  <a:pt x="5991225" y="237375"/>
                </a:lnTo>
                <a:lnTo>
                  <a:pt x="5982322" y="240753"/>
                </a:lnTo>
                <a:close/>
              </a:path>
              <a:path w="6016625" h="2218054">
                <a:moveTo>
                  <a:pt x="5998040" y="256374"/>
                </a:moveTo>
                <a:lnTo>
                  <a:pt x="5988024" y="256374"/>
                </a:lnTo>
                <a:lnTo>
                  <a:pt x="5985624" y="249567"/>
                </a:lnTo>
                <a:lnTo>
                  <a:pt x="5994615" y="246405"/>
                </a:lnTo>
                <a:lnTo>
                  <a:pt x="5997054" y="253326"/>
                </a:lnTo>
                <a:lnTo>
                  <a:pt x="5998040" y="256374"/>
                </a:lnTo>
                <a:close/>
              </a:path>
              <a:path w="6016625" h="2218054">
                <a:moveTo>
                  <a:pt x="6000715" y="264871"/>
                </a:moveTo>
                <a:lnTo>
                  <a:pt x="5990780" y="264871"/>
                </a:lnTo>
                <a:lnTo>
                  <a:pt x="5987986" y="256273"/>
                </a:lnTo>
                <a:lnTo>
                  <a:pt x="5998040" y="256374"/>
                </a:lnTo>
                <a:lnTo>
                  <a:pt x="5999873" y="262039"/>
                </a:lnTo>
                <a:lnTo>
                  <a:pt x="6000715" y="264871"/>
                </a:lnTo>
                <a:close/>
              </a:path>
              <a:path w="6016625" h="2218054">
                <a:moveTo>
                  <a:pt x="6003196" y="273443"/>
                </a:moveTo>
                <a:lnTo>
                  <a:pt x="5993333" y="273443"/>
                </a:lnTo>
                <a:lnTo>
                  <a:pt x="5990742" y="264756"/>
                </a:lnTo>
                <a:lnTo>
                  <a:pt x="6000715" y="264871"/>
                </a:lnTo>
                <a:lnTo>
                  <a:pt x="6002489" y="270840"/>
                </a:lnTo>
                <a:lnTo>
                  <a:pt x="6003196" y="273443"/>
                </a:lnTo>
                <a:close/>
              </a:path>
              <a:path w="6016625" h="2218054">
                <a:moveTo>
                  <a:pt x="5994145" y="276466"/>
                </a:moveTo>
                <a:lnTo>
                  <a:pt x="5993295" y="273329"/>
                </a:lnTo>
                <a:lnTo>
                  <a:pt x="6003196" y="273443"/>
                </a:lnTo>
                <a:lnTo>
                  <a:pt x="6003340" y="273977"/>
                </a:lnTo>
                <a:lnTo>
                  <a:pt x="5994145" y="276466"/>
                </a:lnTo>
                <a:close/>
              </a:path>
              <a:path w="6016625" h="2218054">
                <a:moveTo>
                  <a:pt x="6007553" y="290855"/>
                </a:moveTo>
                <a:lnTo>
                  <a:pt x="5997803" y="290855"/>
                </a:lnTo>
                <a:lnTo>
                  <a:pt x="5996520" y="285559"/>
                </a:lnTo>
                <a:lnTo>
                  <a:pt x="6005766" y="283311"/>
                </a:lnTo>
                <a:lnTo>
                  <a:pt x="6007087" y="288709"/>
                </a:lnTo>
                <a:lnTo>
                  <a:pt x="6007553" y="290855"/>
                </a:lnTo>
                <a:close/>
              </a:path>
              <a:path w="6016625" h="2218054">
                <a:moveTo>
                  <a:pt x="6009420" y="299681"/>
                </a:moveTo>
                <a:lnTo>
                  <a:pt x="5999734" y="299681"/>
                </a:lnTo>
                <a:lnTo>
                  <a:pt x="5997799" y="290838"/>
                </a:lnTo>
                <a:lnTo>
                  <a:pt x="6007553" y="290855"/>
                </a:lnTo>
                <a:lnTo>
                  <a:pt x="6009055" y="297776"/>
                </a:lnTo>
                <a:lnTo>
                  <a:pt x="6009420" y="299681"/>
                </a:lnTo>
                <a:close/>
              </a:path>
              <a:path w="6016625" h="2218054">
                <a:moveTo>
                  <a:pt x="6011087" y="308597"/>
                </a:moveTo>
                <a:lnTo>
                  <a:pt x="6001435" y="308597"/>
                </a:lnTo>
                <a:lnTo>
                  <a:pt x="5999708" y="299567"/>
                </a:lnTo>
                <a:lnTo>
                  <a:pt x="6009420" y="299681"/>
                </a:lnTo>
                <a:lnTo>
                  <a:pt x="6010808" y="306920"/>
                </a:lnTo>
                <a:lnTo>
                  <a:pt x="6011087" y="308597"/>
                </a:lnTo>
                <a:close/>
              </a:path>
              <a:path w="6016625" h="2218054">
                <a:moveTo>
                  <a:pt x="6002197" y="313194"/>
                </a:moveTo>
                <a:lnTo>
                  <a:pt x="6001410" y="308483"/>
                </a:lnTo>
                <a:lnTo>
                  <a:pt x="6011087" y="308597"/>
                </a:lnTo>
                <a:lnTo>
                  <a:pt x="6011595" y="311645"/>
                </a:lnTo>
                <a:lnTo>
                  <a:pt x="6002197" y="313194"/>
                </a:lnTo>
                <a:close/>
              </a:path>
              <a:path w="6016625" h="2218054">
                <a:moveTo>
                  <a:pt x="6014793" y="335762"/>
                </a:moveTo>
                <a:lnTo>
                  <a:pt x="6005233" y="335762"/>
                </a:lnTo>
                <a:lnTo>
                  <a:pt x="6004179" y="326517"/>
                </a:lnTo>
                <a:lnTo>
                  <a:pt x="6003607" y="322491"/>
                </a:lnTo>
                <a:lnTo>
                  <a:pt x="6013043" y="321170"/>
                </a:lnTo>
                <a:lnTo>
                  <a:pt x="6013640" y="325437"/>
                </a:lnTo>
                <a:lnTo>
                  <a:pt x="6014707" y="334797"/>
                </a:lnTo>
                <a:lnTo>
                  <a:pt x="6014793" y="335762"/>
                </a:lnTo>
                <a:close/>
              </a:path>
              <a:path w="6016625" h="2218054">
                <a:moveTo>
                  <a:pt x="6015590" y="344957"/>
                </a:moveTo>
                <a:lnTo>
                  <a:pt x="6006045" y="344957"/>
                </a:lnTo>
                <a:lnTo>
                  <a:pt x="6005221" y="335661"/>
                </a:lnTo>
                <a:lnTo>
                  <a:pt x="6014793" y="335762"/>
                </a:lnTo>
                <a:lnTo>
                  <a:pt x="6015545" y="344233"/>
                </a:lnTo>
                <a:lnTo>
                  <a:pt x="6015590" y="344957"/>
                </a:lnTo>
                <a:close/>
              </a:path>
              <a:path w="6016625" h="2218054">
                <a:moveTo>
                  <a:pt x="6006401" y="350558"/>
                </a:moveTo>
                <a:lnTo>
                  <a:pt x="6006033" y="344843"/>
                </a:lnTo>
                <a:lnTo>
                  <a:pt x="6015590" y="344957"/>
                </a:lnTo>
                <a:lnTo>
                  <a:pt x="6015901" y="349961"/>
                </a:lnTo>
                <a:lnTo>
                  <a:pt x="6006401" y="350558"/>
                </a:lnTo>
                <a:close/>
              </a:path>
              <a:path w="6016625" h="2218054">
                <a:moveTo>
                  <a:pt x="6016625" y="388340"/>
                </a:moveTo>
                <a:lnTo>
                  <a:pt x="6007100" y="388340"/>
                </a:lnTo>
                <a:lnTo>
                  <a:pt x="6007100" y="372859"/>
                </a:lnTo>
                <a:lnTo>
                  <a:pt x="6006971" y="363181"/>
                </a:lnTo>
                <a:lnTo>
                  <a:pt x="6006845" y="359956"/>
                </a:lnTo>
                <a:lnTo>
                  <a:pt x="6016370" y="359587"/>
                </a:lnTo>
                <a:lnTo>
                  <a:pt x="6016502" y="363537"/>
                </a:lnTo>
                <a:lnTo>
                  <a:pt x="6016625" y="388340"/>
                </a:lnTo>
                <a:close/>
              </a:path>
              <a:path w="6016625" h="2218054">
                <a:moveTo>
                  <a:pt x="6006985" y="363537"/>
                </a:moveTo>
                <a:close/>
              </a:path>
              <a:path w="6016625" h="2218054">
                <a:moveTo>
                  <a:pt x="6007100" y="372922"/>
                </a:moveTo>
                <a:close/>
              </a:path>
              <a:path w="6016625" h="2218054">
                <a:moveTo>
                  <a:pt x="6016625" y="426440"/>
                </a:moveTo>
                <a:lnTo>
                  <a:pt x="6007100" y="426440"/>
                </a:lnTo>
                <a:lnTo>
                  <a:pt x="6007100" y="397865"/>
                </a:lnTo>
                <a:lnTo>
                  <a:pt x="6016625" y="397865"/>
                </a:lnTo>
                <a:lnTo>
                  <a:pt x="6016625" y="426440"/>
                </a:lnTo>
                <a:close/>
              </a:path>
              <a:path w="6016625" h="2218054">
                <a:moveTo>
                  <a:pt x="6016625" y="464540"/>
                </a:moveTo>
                <a:lnTo>
                  <a:pt x="6007100" y="464540"/>
                </a:lnTo>
                <a:lnTo>
                  <a:pt x="6007100" y="435965"/>
                </a:lnTo>
                <a:lnTo>
                  <a:pt x="6016625" y="435965"/>
                </a:lnTo>
                <a:lnTo>
                  <a:pt x="6016625" y="464540"/>
                </a:lnTo>
                <a:close/>
              </a:path>
              <a:path w="6016625" h="2218054">
                <a:moveTo>
                  <a:pt x="6016625" y="502640"/>
                </a:moveTo>
                <a:lnTo>
                  <a:pt x="6007100" y="502640"/>
                </a:lnTo>
                <a:lnTo>
                  <a:pt x="6007100" y="474065"/>
                </a:lnTo>
                <a:lnTo>
                  <a:pt x="6016625" y="474065"/>
                </a:lnTo>
                <a:lnTo>
                  <a:pt x="6016625" y="502640"/>
                </a:lnTo>
                <a:close/>
              </a:path>
              <a:path w="6016625" h="2218054">
                <a:moveTo>
                  <a:pt x="6016625" y="540740"/>
                </a:moveTo>
                <a:lnTo>
                  <a:pt x="6007100" y="540740"/>
                </a:lnTo>
                <a:lnTo>
                  <a:pt x="6007100" y="512165"/>
                </a:lnTo>
                <a:lnTo>
                  <a:pt x="6016625" y="512165"/>
                </a:lnTo>
                <a:lnTo>
                  <a:pt x="6016625" y="540740"/>
                </a:lnTo>
                <a:close/>
              </a:path>
              <a:path w="6016625" h="2218054">
                <a:moveTo>
                  <a:pt x="6016625" y="578840"/>
                </a:moveTo>
                <a:lnTo>
                  <a:pt x="6007100" y="578840"/>
                </a:lnTo>
                <a:lnTo>
                  <a:pt x="6007100" y="550265"/>
                </a:lnTo>
                <a:lnTo>
                  <a:pt x="6016625" y="550265"/>
                </a:lnTo>
                <a:lnTo>
                  <a:pt x="6016625" y="578840"/>
                </a:lnTo>
                <a:close/>
              </a:path>
              <a:path w="6016625" h="2218054">
                <a:moveTo>
                  <a:pt x="6016625" y="616940"/>
                </a:moveTo>
                <a:lnTo>
                  <a:pt x="6007100" y="616940"/>
                </a:lnTo>
                <a:lnTo>
                  <a:pt x="6007100" y="588365"/>
                </a:lnTo>
                <a:lnTo>
                  <a:pt x="6016625" y="588365"/>
                </a:lnTo>
                <a:lnTo>
                  <a:pt x="6016625" y="616940"/>
                </a:lnTo>
                <a:close/>
              </a:path>
              <a:path w="6016625" h="2218054">
                <a:moveTo>
                  <a:pt x="6016625" y="655040"/>
                </a:moveTo>
                <a:lnTo>
                  <a:pt x="6007100" y="655040"/>
                </a:lnTo>
                <a:lnTo>
                  <a:pt x="6007100" y="626465"/>
                </a:lnTo>
                <a:lnTo>
                  <a:pt x="6016625" y="626465"/>
                </a:lnTo>
                <a:lnTo>
                  <a:pt x="6016625" y="655040"/>
                </a:lnTo>
                <a:close/>
              </a:path>
              <a:path w="6016625" h="2218054">
                <a:moveTo>
                  <a:pt x="6016625" y="693140"/>
                </a:moveTo>
                <a:lnTo>
                  <a:pt x="6007100" y="693140"/>
                </a:lnTo>
                <a:lnTo>
                  <a:pt x="6007100" y="664565"/>
                </a:lnTo>
                <a:lnTo>
                  <a:pt x="6016625" y="664565"/>
                </a:lnTo>
                <a:lnTo>
                  <a:pt x="6016625" y="693140"/>
                </a:lnTo>
                <a:close/>
              </a:path>
              <a:path w="6016625" h="2218054">
                <a:moveTo>
                  <a:pt x="6016625" y="731240"/>
                </a:moveTo>
                <a:lnTo>
                  <a:pt x="6007100" y="731240"/>
                </a:lnTo>
                <a:lnTo>
                  <a:pt x="6007100" y="702665"/>
                </a:lnTo>
                <a:lnTo>
                  <a:pt x="6016625" y="702665"/>
                </a:lnTo>
                <a:lnTo>
                  <a:pt x="6016625" y="731240"/>
                </a:lnTo>
                <a:close/>
              </a:path>
              <a:path w="6016625" h="2218054">
                <a:moveTo>
                  <a:pt x="6016625" y="769340"/>
                </a:moveTo>
                <a:lnTo>
                  <a:pt x="6007100" y="769340"/>
                </a:lnTo>
                <a:lnTo>
                  <a:pt x="6007100" y="740765"/>
                </a:lnTo>
                <a:lnTo>
                  <a:pt x="6016625" y="740765"/>
                </a:lnTo>
                <a:lnTo>
                  <a:pt x="6016625" y="769340"/>
                </a:lnTo>
                <a:close/>
              </a:path>
              <a:path w="6016625" h="2218054">
                <a:moveTo>
                  <a:pt x="6016625" y="807440"/>
                </a:moveTo>
                <a:lnTo>
                  <a:pt x="6007100" y="807440"/>
                </a:lnTo>
                <a:lnTo>
                  <a:pt x="6007100" y="778865"/>
                </a:lnTo>
                <a:lnTo>
                  <a:pt x="6016625" y="778865"/>
                </a:lnTo>
                <a:lnTo>
                  <a:pt x="6016625" y="807440"/>
                </a:lnTo>
                <a:close/>
              </a:path>
              <a:path w="6016625" h="2218054">
                <a:moveTo>
                  <a:pt x="6016625" y="845540"/>
                </a:moveTo>
                <a:lnTo>
                  <a:pt x="6007100" y="845540"/>
                </a:lnTo>
                <a:lnTo>
                  <a:pt x="6007100" y="816965"/>
                </a:lnTo>
                <a:lnTo>
                  <a:pt x="6016625" y="816965"/>
                </a:lnTo>
                <a:lnTo>
                  <a:pt x="6016625" y="845540"/>
                </a:lnTo>
                <a:close/>
              </a:path>
              <a:path w="6016625" h="2218054">
                <a:moveTo>
                  <a:pt x="6016625" y="883640"/>
                </a:moveTo>
                <a:lnTo>
                  <a:pt x="6007100" y="883640"/>
                </a:lnTo>
                <a:lnTo>
                  <a:pt x="6007100" y="855065"/>
                </a:lnTo>
                <a:lnTo>
                  <a:pt x="6016625" y="855065"/>
                </a:lnTo>
                <a:lnTo>
                  <a:pt x="6016625" y="883640"/>
                </a:lnTo>
                <a:close/>
              </a:path>
              <a:path w="6016625" h="2218054">
                <a:moveTo>
                  <a:pt x="6016625" y="921740"/>
                </a:moveTo>
                <a:lnTo>
                  <a:pt x="6007100" y="921740"/>
                </a:lnTo>
                <a:lnTo>
                  <a:pt x="6007100" y="893165"/>
                </a:lnTo>
                <a:lnTo>
                  <a:pt x="6016625" y="893165"/>
                </a:lnTo>
                <a:lnTo>
                  <a:pt x="6016625" y="921740"/>
                </a:lnTo>
                <a:close/>
              </a:path>
              <a:path w="6016625" h="2218054">
                <a:moveTo>
                  <a:pt x="6016625" y="959840"/>
                </a:moveTo>
                <a:lnTo>
                  <a:pt x="6007100" y="959840"/>
                </a:lnTo>
                <a:lnTo>
                  <a:pt x="6007100" y="931265"/>
                </a:lnTo>
                <a:lnTo>
                  <a:pt x="6016625" y="931265"/>
                </a:lnTo>
                <a:lnTo>
                  <a:pt x="6016625" y="959840"/>
                </a:lnTo>
                <a:close/>
              </a:path>
              <a:path w="6016625" h="2218054">
                <a:moveTo>
                  <a:pt x="6016625" y="997940"/>
                </a:moveTo>
                <a:lnTo>
                  <a:pt x="6007100" y="997940"/>
                </a:lnTo>
                <a:lnTo>
                  <a:pt x="6007100" y="969365"/>
                </a:lnTo>
                <a:lnTo>
                  <a:pt x="6016625" y="969365"/>
                </a:lnTo>
                <a:lnTo>
                  <a:pt x="6016625" y="997940"/>
                </a:lnTo>
                <a:close/>
              </a:path>
              <a:path w="6016625" h="2218054">
                <a:moveTo>
                  <a:pt x="6016625" y="1036040"/>
                </a:moveTo>
                <a:lnTo>
                  <a:pt x="6007100" y="1036040"/>
                </a:lnTo>
                <a:lnTo>
                  <a:pt x="6007100" y="1007465"/>
                </a:lnTo>
                <a:lnTo>
                  <a:pt x="6016625" y="1007465"/>
                </a:lnTo>
                <a:lnTo>
                  <a:pt x="6016625" y="1036040"/>
                </a:lnTo>
                <a:close/>
              </a:path>
              <a:path w="6016625" h="2218054">
                <a:moveTo>
                  <a:pt x="6016625" y="1074140"/>
                </a:moveTo>
                <a:lnTo>
                  <a:pt x="6007100" y="1074140"/>
                </a:lnTo>
                <a:lnTo>
                  <a:pt x="6007100" y="1045565"/>
                </a:lnTo>
                <a:lnTo>
                  <a:pt x="6016625" y="1045565"/>
                </a:lnTo>
                <a:lnTo>
                  <a:pt x="6016625" y="1074140"/>
                </a:lnTo>
                <a:close/>
              </a:path>
              <a:path w="6016625" h="2218054">
                <a:moveTo>
                  <a:pt x="6016625" y="1112240"/>
                </a:moveTo>
                <a:lnTo>
                  <a:pt x="6007100" y="1112240"/>
                </a:lnTo>
                <a:lnTo>
                  <a:pt x="6007100" y="1083665"/>
                </a:lnTo>
                <a:lnTo>
                  <a:pt x="6016625" y="1083665"/>
                </a:lnTo>
                <a:lnTo>
                  <a:pt x="6016625" y="1112240"/>
                </a:lnTo>
                <a:close/>
              </a:path>
              <a:path w="6016625" h="2218054">
                <a:moveTo>
                  <a:pt x="6016625" y="1150340"/>
                </a:moveTo>
                <a:lnTo>
                  <a:pt x="6007100" y="1150340"/>
                </a:lnTo>
                <a:lnTo>
                  <a:pt x="6007100" y="1121765"/>
                </a:lnTo>
                <a:lnTo>
                  <a:pt x="6016625" y="1121765"/>
                </a:lnTo>
                <a:lnTo>
                  <a:pt x="6016625" y="1150340"/>
                </a:lnTo>
                <a:close/>
              </a:path>
              <a:path w="6016625" h="2218054">
                <a:moveTo>
                  <a:pt x="6016625" y="1188440"/>
                </a:moveTo>
                <a:lnTo>
                  <a:pt x="6007100" y="1188440"/>
                </a:lnTo>
                <a:lnTo>
                  <a:pt x="6007100" y="1159865"/>
                </a:lnTo>
                <a:lnTo>
                  <a:pt x="6016625" y="1159865"/>
                </a:lnTo>
                <a:lnTo>
                  <a:pt x="6016625" y="1188440"/>
                </a:lnTo>
                <a:close/>
              </a:path>
              <a:path w="6016625" h="2218054">
                <a:moveTo>
                  <a:pt x="6016625" y="1226540"/>
                </a:moveTo>
                <a:lnTo>
                  <a:pt x="6007100" y="1226540"/>
                </a:lnTo>
                <a:lnTo>
                  <a:pt x="6007100" y="1197965"/>
                </a:lnTo>
                <a:lnTo>
                  <a:pt x="6016625" y="1197965"/>
                </a:lnTo>
                <a:lnTo>
                  <a:pt x="6016625" y="1226540"/>
                </a:lnTo>
                <a:close/>
              </a:path>
              <a:path w="6016625" h="2218054">
                <a:moveTo>
                  <a:pt x="6016625" y="1264640"/>
                </a:moveTo>
                <a:lnTo>
                  <a:pt x="6007100" y="1264640"/>
                </a:lnTo>
                <a:lnTo>
                  <a:pt x="6007100" y="1236065"/>
                </a:lnTo>
                <a:lnTo>
                  <a:pt x="6016625" y="1236065"/>
                </a:lnTo>
                <a:lnTo>
                  <a:pt x="6016625" y="1264640"/>
                </a:lnTo>
                <a:close/>
              </a:path>
              <a:path w="6016625" h="2218054">
                <a:moveTo>
                  <a:pt x="6016625" y="1302740"/>
                </a:moveTo>
                <a:lnTo>
                  <a:pt x="6007100" y="1302740"/>
                </a:lnTo>
                <a:lnTo>
                  <a:pt x="6007100" y="1274165"/>
                </a:lnTo>
                <a:lnTo>
                  <a:pt x="6016625" y="1274165"/>
                </a:lnTo>
                <a:lnTo>
                  <a:pt x="6016625" y="1302740"/>
                </a:lnTo>
                <a:close/>
              </a:path>
              <a:path w="6016625" h="2218054">
                <a:moveTo>
                  <a:pt x="6016625" y="1340840"/>
                </a:moveTo>
                <a:lnTo>
                  <a:pt x="6007100" y="1340840"/>
                </a:lnTo>
                <a:lnTo>
                  <a:pt x="6007100" y="1312265"/>
                </a:lnTo>
                <a:lnTo>
                  <a:pt x="6016625" y="1312265"/>
                </a:lnTo>
                <a:lnTo>
                  <a:pt x="6016625" y="1340840"/>
                </a:lnTo>
                <a:close/>
              </a:path>
              <a:path w="6016625" h="2218054">
                <a:moveTo>
                  <a:pt x="6016625" y="1378940"/>
                </a:moveTo>
                <a:lnTo>
                  <a:pt x="6007100" y="1378940"/>
                </a:lnTo>
                <a:lnTo>
                  <a:pt x="6007100" y="1350365"/>
                </a:lnTo>
                <a:lnTo>
                  <a:pt x="6016625" y="1350365"/>
                </a:lnTo>
                <a:lnTo>
                  <a:pt x="6016625" y="1378940"/>
                </a:lnTo>
                <a:close/>
              </a:path>
              <a:path w="6016625" h="2218054">
                <a:moveTo>
                  <a:pt x="6016625" y="1417040"/>
                </a:moveTo>
                <a:lnTo>
                  <a:pt x="6007100" y="1417040"/>
                </a:lnTo>
                <a:lnTo>
                  <a:pt x="6007100" y="1388465"/>
                </a:lnTo>
                <a:lnTo>
                  <a:pt x="6016625" y="1388465"/>
                </a:lnTo>
                <a:lnTo>
                  <a:pt x="6016625" y="1417040"/>
                </a:lnTo>
                <a:close/>
              </a:path>
              <a:path w="6016625" h="2218054">
                <a:moveTo>
                  <a:pt x="6016625" y="1455140"/>
                </a:moveTo>
                <a:lnTo>
                  <a:pt x="6007100" y="1455140"/>
                </a:lnTo>
                <a:lnTo>
                  <a:pt x="6007100" y="1426565"/>
                </a:lnTo>
                <a:lnTo>
                  <a:pt x="6016625" y="1426565"/>
                </a:lnTo>
                <a:lnTo>
                  <a:pt x="6016625" y="1455140"/>
                </a:lnTo>
                <a:close/>
              </a:path>
              <a:path w="6016625" h="2218054">
                <a:moveTo>
                  <a:pt x="6016625" y="1493240"/>
                </a:moveTo>
                <a:lnTo>
                  <a:pt x="6007100" y="1493240"/>
                </a:lnTo>
                <a:lnTo>
                  <a:pt x="6007100" y="1464665"/>
                </a:lnTo>
                <a:lnTo>
                  <a:pt x="6016625" y="1464665"/>
                </a:lnTo>
                <a:lnTo>
                  <a:pt x="6016625" y="1493240"/>
                </a:lnTo>
                <a:close/>
              </a:path>
              <a:path w="6016625" h="2218054">
                <a:moveTo>
                  <a:pt x="6016625" y="1531340"/>
                </a:moveTo>
                <a:lnTo>
                  <a:pt x="6007100" y="1531340"/>
                </a:lnTo>
                <a:lnTo>
                  <a:pt x="6007100" y="1502765"/>
                </a:lnTo>
                <a:lnTo>
                  <a:pt x="6016625" y="1502765"/>
                </a:lnTo>
                <a:lnTo>
                  <a:pt x="6016625" y="1531340"/>
                </a:lnTo>
                <a:close/>
              </a:path>
              <a:path w="6016625" h="2218054">
                <a:moveTo>
                  <a:pt x="6016625" y="1569440"/>
                </a:moveTo>
                <a:lnTo>
                  <a:pt x="6007100" y="1569440"/>
                </a:lnTo>
                <a:lnTo>
                  <a:pt x="6007100" y="1540865"/>
                </a:lnTo>
                <a:lnTo>
                  <a:pt x="6016625" y="1540865"/>
                </a:lnTo>
                <a:lnTo>
                  <a:pt x="6016625" y="1569440"/>
                </a:lnTo>
                <a:close/>
              </a:path>
              <a:path w="6016625" h="2218054">
                <a:moveTo>
                  <a:pt x="6016625" y="1607540"/>
                </a:moveTo>
                <a:lnTo>
                  <a:pt x="6007100" y="1607540"/>
                </a:lnTo>
                <a:lnTo>
                  <a:pt x="6007100" y="1578965"/>
                </a:lnTo>
                <a:lnTo>
                  <a:pt x="6016625" y="1578965"/>
                </a:lnTo>
                <a:lnTo>
                  <a:pt x="6016625" y="1607540"/>
                </a:lnTo>
                <a:close/>
              </a:path>
              <a:path w="6016625" h="2218054">
                <a:moveTo>
                  <a:pt x="6016625" y="1645640"/>
                </a:moveTo>
                <a:lnTo>
                  <a:pt x="6007100" y="1645640"/>
                </a:lnTo>
                <a:lnTo>
                  <a:pt x="6007100" y="1617065"/>
                </a:lnTo>
                <a:lnTo>
                  <a:pt x="6016625" y="1617065"/>
                </a:lnTo>
                <a:lnTo>
                  <a:pt x="6016625" y="1645640"/>
                </a:lnTo>
                <a:close/>
              </a:path>
              <a:path w="6016625" h="2218054">
                <a:moveTo>
                  <a:pt x="6016625" y="1683740"/>
                </a:moveTo>
                <a:lnTo>
                  <a:pt x="6007100" y="1683740"/>
                </a:lnTo>
                <a:lnTo>
                  <a:pt x="6007100" y="1655165"/>
                </a:lnTo>
                <a:lnTo>
                  <a:pt x="6016625" y="1655165"/>
                </a:lnTo>
                <a:lnTo>
                  <a:pt x="6016625" y="1683740"/>
                </a:lnTo>
                <a:close/>
              </a:path>
              <a:path w="6016625" h="2218054">
                <a:moveTo>
                  <a:pt x="6016625" y="1721840"/>
                </a:moveTo>
                <a:lnTo>
                  <a:pt x="6007100" y="1721840"/>
                </a:lnTo>
                <a:lnTo>
                  <a:pt x="6007100" y="1693265"/>
                </a:lnTo>
                <a:lnTo>
                  <a:pt x="6016625" y="1693265"/>
                </a:lnTo>
                <a:lnTo>
                  <a:pt x="6016625" y="1721840"/>
                </a:lnTo>
                <a:close/>
              </a:path>
              <a:path w="6016625" h="2218054">
                <a:moveTo>
                  <a:pt x="6016625" y="1759940"/>
                </a:moveTo>
                <a:lnTo>
                  <a:pt x="6007100" y="1759940"/>
                </a:lnTo>
                <a:lnTo>
                  <a:pt x="6007100" y="1731365"/>
                </a:lnTo>
                <a:lnTo>
                  <a:pt x="6016625" y="1731365"/>
                </a:lnTo>
                <a:lnTo>
                  <a:pt x="6016625" y="1759940"/>
                </a:lnTo>
                <a:close/>
              </a:path>
              <a:path w="6016625" h="2218054">
                <a:moveTo>
                  <a:pt x="6016625" y="1798040"/>
                </a:moveTo>
                <a:lnTo>
                  <a:pt x="6007100" y="1798040"/>
                </a:lnTo>
                <a:lnTo>
                  <a:pt x="6007100" y="1769465"/>
                </a:lnTo>
                <a:lnTo>
                  <a:pt x="6016625" y="1769465"/>
                </a:lnTo>
                <a:lnTo>
                  <a:pt x="6016625" y="1798040"/>
                </a:lnTo>
                <a:close/>
              </a:path>
              <a:path w="6016625" h="2218054">
                <a:moveTo>
                  <a:pt x="6016625" y="1836140"/>
                </a:moveTo>
                <a:lnTo>
                  <a:pt x="6007100" y="1836140"/>
                </a:lnTo>
                <a:lnTo>
                  <a:pt x="6007100" y="1807565"/>
                </a:lnTo>
                <a:lnTo>
                  <a:pt x="6016625" y="1807565"/>
                </a:lnTo>
                <a:lnTo>
                  <a:pt x="6016625" y="1836140"/>
                </a:lnTo>
                <a:close/>
              </a:path>
              <a:path w="6016625" h="2218054">
                <a:moveTo>
                  <a:pt x="6016499" y="1854631"/>
                </a:moveTo>
                <a:lnTo>
                  <a:pt x="6006985" y="1854631"/>
                </a:lnTo>
                <a:lnTo>
                  <a:pt x="6007100" y="1845614"/>
                </a:lnTo>
                <a:lnTo>
                  <a:pt x="6016612" y="1845729"/>
                </a:lnTo>
                <a:lnTo>
                  <a:pt x="6016499" y="1854631"/>
                </a:lnTo>
                <a:close/>
              </a:path>
              <a:path w="6016625" h="2218054">
                <a:moveTo>
                  <a:pt x="6016148" y="1863953"/>
                </a:moveTo>
                <a:lnTo>
                  <a:pt x="6006630" y="1863953"/>
                </a:lnTo>
                <a:lnTo>
                  <a:pt x="6006985" y="1854517"/>
                </a:lnTo>
                <a:lnTo>
                  <a:pt x="6016499" y="1854631"/>
                </a:lnTo>
                <a:lnTo>
                  <a:pt x="6016148" y="1863953"/>
                </a:lnTo>
                <a:close/>
              </a:path>
              <a:path w="6016625" h="2218054">
                <a:moveTo>
                  <a:pt x="6015469" y="1874634"/>
                </a:moveTo>
                <a:lnTo>
                  <a:pt x="6005982" y="1873796"/>
                </a:lnTo>
                <a:lnTo>
                  <a:pt x="6006045" y="1873097"/>
                </a:lnTo>
                <a:lnTo>
                  <a:pt x="6006630" y="1863839"/>
                </a:lnTo>
                <a:lnTo>
                  <a:pt x="6016148" y="1863953"/>
                </a:lnTo>
                <a:lnTo>
                  <a:pt x="6015585" y="1873097"/>
                </a:lnTo>
                <a:lnTo>
                  <a:pt x="6015469" y="1874634"/>
                </a:lnTo>
                <a:close/>
              </a:path>
              <a:path w="6016625" h="2218054">
                <a:moveTo>
                  <a:pt x="6006033" y="1873211"/>
                </a:moveTo>
                <a:close/>
              </a:path>
              <a:path w="6016625" h="2218054">
                <a:moveTo>
                  <a:pt x="6013764" y="1891538"/>
                </a:moveTo>
                <a:lnTo>
                  <a:pt x="6004179" y="1891538"/>
                </a:lnTo>
                <a:lnTo>
                  <a:pt x="6005131" y="1883156"/>
                </a:lnTo>
                <a:lnTo>
                  <a:pt x="6014593" y="1884248"/>
                </a:lnTo>
                <a:lnTo>
                  <a:pt x="6013764" y="1891538"/>
                </a:lnTo>
                <a:close/>
              </a:path>
              <a:path w="6016625" h="2218054">
                <a:moveTo>
                  <a:pt x="6012521" y="1900593"/>
                </a:moveTo>
                <a:lnTo>
                  <a:pt x="6002909" y="1900593"/>
                </a:lnTo>
                <a:lnTo>
                  <a:pt x="6004191" y="1891423"/>
                </a:lnTo>
                <a:lnTo>
                  <a:pt x="6013764" y="1891538"/>
                </a:lnTo>
                <a:lnTo>
                  <a:pt x="6013627" y="1892744"/>
                </a:lnTo>
                <a:lnTo>
                  <a:pt x="6012521" y="1900593"/>
                </a:lnTo>
                <a:close/>
              </a:path>
              <a:path w="6016625" h="2218054">
                <a:moveTo>
                  <a:pt x="6010478" y="1912874"/>
                </a:moveTo>
                <a:lnTo>
                  <a:pt x="6001118" y="1911083"/>
                </a:lnTo>
                <a:lnTo>
                  <a:pt x="6001435" y="1909457"/>
                </a:lnTo>
                <a:lnTo>
                  <a:pt x="6002921" y="1900478"/>
                </a:lnTo>
                <a:lnTo>
                  <a:pt x="6012521" y="1900593"/>
                </a:lnTo>
                <a:lnTo>
                  <a:pt x="6012319" y="1902028"/>
                </a:lnTo>
                <a:lnTo>
                  <a:pt x="6010795" y="1911248"/>
                </a:lnTo>
                <a:lnTo>
                  <a:pt x="6010478" y="1912874"/>
                </a:lnTo>
                <a:close/>
              </a:path>
              <a:path w="6016625" h="2218054">
                <a:moveTo>
                  <a:pt x="6001410" y="1909572"/>
                </a:moveTo>
                <a:close/>
              </a:path>
              <a:path w="6016625" h="2218054">
                <a:moveTo>
                  <a:pt x="6007528" y="1927313"/>
                </a:moveTo>
                <a:lnTo>
                  <a:pt x="5997778" y="1927313"/>
                </a:lnTo>
                <a:lnTo>
                  <a:pt x="5999302" y="1920316"/>
                </a:lnTo>
                <a:lnTo>
                  <a:pt x="6008611" y="1922335"/>
                </a:lnTo>
                <a:lnTo>
                  <a:pt x="6007528" y="1927313"/>
                </a:lnTo>
                <a:close/>
              </a:path>
              <a:path w="6016625" h="2218054">
                <a:moveTo>
                  <a:pt x="5997798" y="1927219"/>
                </a:moveTo>
                <a:close/>
              </a:path>
              <a:path w="6016625" h="2218054">
                <a:moveTo>
                  <a:pt x="6005445" y="1936064"/>
                </a:moveTo>
                <a:lnTo>
                  <a:pt x="5995644" y="1936064"/>
                </a:lnTo>
                <a:lnTo>
                  <a:pt x="5997798" y="1927219"/>
                </a:lnTo>
                <a:lnTo>
                  <a:pt x="6007528" y="1927313"/>
                </a:lnTo>
                <a:lnTo>
                  <a:pt x="6007061" y="1929460"/>
                </a:lnTo>
                <a:lnTo>
                  <a:pt x="6005445" y="1936064"/>
                </a:lnTo>
                <a:close/>
              </a:path>
              <a:path w="6016625" h="2218054">
                <a:moveTo>
                  <a:pt x="6001550" y="1950389"/>
                </a:moveTo>
                <a:lnTo>
                  <a:pt x="5992418" y="1947672"/>
                </a:lnTo>
                <a:lnTo>
                  <a:pt x="5993333" y="1944611"/>
                </a:lnTo>
                <a:lnTo>
                  <a:pt x="5995670" y="1935949"/>
                </a:lnTo>
                <a:lnTo>
                  <a:pt x="6005445" y="1936064"/>
                </a:lnTo>
                <a:lnTo>
                  <a:pt x="6004864" y="1938439"/>
                </a:lnTo>
                <a:lnTo>
                  <a:pt x="6002362" y="1947672"/>
                </a:lnTo>
                <a:lnTo>
                  <a:pt x="6001550" y="1950389"/>
                </a:lnTo>
                <a:close/>
              </a:path>
              <a:path w="6016625" h="2218054">
                <a:moveTo>
                  <a:pt x="5993295" y="1944725"/>
                </a:moveTo>
                <a:close/>
              </a:path>
              <a:path w="6016625" h="2218054">
                <a:moveTo>
                  <a:pt x="5998009" y="1961781"/>
                </a:moveTo>
                <a:lnTo>
                  <a:pt x="5987986" y="1961781"/>
                </a:lnTo>
                <a:lnTo>
                  <a:pt x="5989650" y="1956663"/>
                </a:lnTo>
                <a:lnTo>
                  <a:pt x="5998718" y="1959597"/>
                </a:lnTo>
                <a:lnTo>
                  <a:pt x="5998009" y="1961781"/>
                </a:lnTo>
                <a:close/>
              </a:path>
              <a:path w="6016625" h="2218054">
                <a:moveTo>
                  <a:pt x="5988011" y="1961704"/>
                </a:moveTo>
                <a:close/>
              </a:path>
              <a:path w="6016625" h="2218054">
                <a:moveTo>
                  <a:pt x="5995135" y="1970176"/>
                </a:moveTo>
                <a:lnTo>
                  <a:pt x="5985040" y="1970176"/>
                </a:lnTo>
                <a:lnTo>
                  <a:pt x="5988011" y="1961704"/>
                </a:lnTo>
                <a:lnTo>
                  <a:pt x="5998009" y="1961781"/>
                </a:lnTo>
                <a:lnTo>
                  <a:pt x="5997016" y="1964842"/>
                </a:lnTo>
                <a:lnTo>
                  <a:pt x="5995135" y="1970176"/>
                </a:lnTo>
                <a:close/>
              </a:path>
              <a:path w="6016625" h="2218054">
                <a:moveTo>
                  <a:pt x="5992074" y="1978469"/>
                </a:moveTo>
                <a:lnTo>
                  <a:pt x="5981877" y="1978469"/>
                </a:lnTo>
                <a:lnTo>
                  <a:pt x="5985078" y="1970062"/>
                </a:lnTo>
                <a:lnTo>
                  <a:pt x="5995135" y="1970176"/>
                </a:lnTo>
                <a:lnTo>
                  <a:pt x="5993980" y="1973453"/>
                </a:lnTo>
                <a:lnTo>
                  <a:pt x="5992074" y="1978469"/>
                </a:lnTo>
                <a:close/>
              </a:path>
              <a:path w="6016625" h="2218054">
                <a:moveTo>
                  <a:pt x="5988786" y="1986762"/>
                </a:moveTo>
                <a:lnTo>
                  <a:pt x="5979960" y="1983155"/>
                </a:lnTo>
                <a:lnTo>
                  <a:pt x="5981915" y="1978367"/>
                </a:lnTo>
                <a:lnTo>
                  <a:pt x="5992074" y="1978469"/>
                </a:lnTo>
                <a:lnTo>
                  <a:pt x="5990742" y="1981974"/>
                </a:lnTo>
                <a:lnTo>
                  <a:pt x="5988786" y="1986762"/>
                </a:lnTo>
                <a:close/>
              </a:path>
              <a:path w="6016625" h="2218054">
                <a:moveTo>
                  <a:pt x="5983053" y="1994776"/>
                </a:moveTo>
                <a:lnTo>
                  <a:pt x="5974981" y="1994776"/>
                </a:lnTo>
                <a:lnTo>
                  <a:pt x="5976277" y="1991817"/>
                </a:lnTo>
                <a:lnTo>
                  <a:pt x="5983053" y="1994776"/>
                </a:lnTo>
                <a:close/>
              </a:path>
              <a:path w="6016625" h="2218054">
                <a:moveTo>
                  <a:pt x="5975020" y="1994688"/>
                </a:moveTo>
                <a:close/>
              </a:path>
              <a:path w="6016625" h="2218054">
                <a:moveTo>
                  <a:pt x="5977968" y="2010651"/>
                </a:moveTo>
                <a:lnTo>
                  <a:pt x="5967323" y="2010651"/>
                </a:lnTo>
                <a:lnTo>
                  <a:pt x="5971298" y="2002663"/>
                </a:lnTo>
                <a:lnTo>
                  <a:pt x="5975020" y="1994688"/>
                </a:lnTo>
                <a:lnTo>
                  <a:pt x="5983053" y="1994776"/>
                </a:lnTo>
                <a:lnTo>
                  <a:pt x="5985002" y="1995627"/>
                </a:lnTo>
                <a:lnTo>
                  <a:pt x="5983655" y="1998700"/>
                </a:lnTo>
                <a:lnTo>
                  <a:pt x="5979833" y="2006904"/>
                </a:lnTo>
                <a:lnTo>
                  <a:pt x="5977968" y="2010651"/>
                </a:lnTo>
                <a:close/>
              </a:path>
              <a:path w="6016625" h="2218054">
                <a:moveTo>
                  <a:pt x="5971247" y="2002764"/>
                </a:moveTo>
                <a:close/>
              </a:path>
              <a:path w="6016625" h="2218054">
                <a:moveTo>
                  <a:pt x="5967369" y="2010558"/>
                </a:moveTo>
                <a:close/>
              </a:path>
              <a:path w="6016625" h="2218054">
                <a:moveTo>
                  <a:pt x="5972314" y="2021611"/>
                </a:moveTo>
                <a:lnTo>
                  <a:pt x="5963894" y="2017166"/>
                </a:lnTo>
                <a:lnTo>
                  <a:pt x="5967369" y="2010558"/>
                </a:lnTo>
                <a:lnTo>
                  <a:pt x="5977968" y="2010651"/>
                </a:lnTo>
                <a:lnTo>
                  <a:pt x="5975807" y="2014994"/>
                </a:lnTo>
                <a:lnTo>
                  <a:pt x="5972314" y="2021611"/>
                </a:lnTo>
                <a:close/>
              </a:path>
              <a:path w="6016625" h="2218054">
                <a:moveTo>
                  <a:pt x="5960572" y="2026094"/>
                </a:moveTo>
                <a:lnTo>
                  <a:pt x="5958941" y="2026094"/>
                </a:lnTo>
                <a:lnTo>
                  <a:pt x="5959322" y="2025395"/>
                </a:lnTo>
                <a:lnTo>
                  <a:pt x="5960572" y="2026094"/>
                </a:lnTo>
                <a:close/>
              </a:path>
              <a:path w="6016625" h="2218054">
                <a:moveTo>
                  <a:pt x="5961056" y="2041080"/>
                </a:moveTo>
                <a:lnTo>
                  <a:pt x="5949835" y="2041080"/>
                </a:lnTo>
                <a:lnTo>
                  <a:pt x="5954534" y="2033549"/>
                </a:lnTo>
                <a:lnTo>
                  <a:pt x="5958992" y="2025992"/>
                </a:lnTo>
                <a:lnTo>
                  <a:pt x="5960572" y="2026094"/>
                </a:lnTo>
                <a:lnTo>
                  <a:pt x="5967641" y="2030044"/>
                </a:lnTo>
                <a:lnTo>
                  <a:pt x="5967196" y="2030844"/>
                </a:lnTo>
                <a:lnTo>
                  <a:pt x="5962611" y="2038591"/>
                </a:lnTo>
                <a:lnTo>
                  <a:pt x="5961056" y="2041080"/>
                </a:lnTo>
                <a:close/>
              </a:path>
              <a:path w="6016625" h="2218054">
                <a:moveTo>
                  <a:pt x="5954471" y="2033638"/>
                </a:moveTo>
                <a:close/>
              </a:path>
              <a:path w="6016625" h="2218054">
                <a:moveTo>
                  <a:pt x="5949897" y="2040981"/>
                </a:moveTo>
                <a:close/>
              </a:path>
              <a:path w="6016625" h="2218054">
                <a:moveTo>
                  <a:pt x="5952261" y="2054656"/>
                </a:moveTo>
                <a:lnTo>
                  <a:pt x="5944425" y="2049233"/>
                </a:lnTo>
                <a:lnTo>
                  <a:pt x="5945085" y="2048294"/>
                </a:lnTo>
                <a:lnTo>
                  <a:pt x="5949897" y="2040981"/>
                </a:lnTo>
                <a:lnTo>
                  <a:pt x="5961056" y="2041080"/>
                </a:lnTo>
                <a:lnTo>
                  <a:pt x="5957849" y="2046211"/>
                </a:lnTo>
                <a:lnTo>
                  <a:pt x="5952909" y="2053716"/>
                </a:lnTo>
                <a:lnTo>
                  <a:pt x="5952261" y="2054656"/>
                </a:lnTo>
                <a:close/>
              </a:path>
              <a:path w="6016625" h="2218054">
                <a:moveTo>
                  <a:pt x="5945022" y="2048383"/>
                </a:moveTo>
                <a:close/>
              </a:path>
              <a:path w="6016625" h="2218054">
                <a:moveTo>
                  <a:pt x="5946668" y="2062632"/>
                </a:moveTo>
                <a:lnTo>
                  <a:pt x="5934887" y="2062632"/>
                </a:lnTo>
                <a:lnTo>
                  <a:pt x="5939040" y="2056942"/>
                </a:lnTo>
                <a:lnTo>
                  <a:pt x="5946689" y="2062530"/>
                </a:lnTo>
                <a:close/>
              </a:path>
              <a:path w="6016625" h="2218054">
                <a:moveTo>
                  <a:pt x="5941573" y="2069553"/>
                </a:moveTo>
                <a:lnTo>
                  <a:pt x="5929579" y="2069553"/>
                </a:lnTo>
                <a:lnTo>
                  <a:pt x="5934951" y="2062530"/>
                </a:lnTo>
                <a:lnTo>
                  <a:pt x="5946668" y="2062632"/>
                </a:lnTo>
                <a:lnTo>
                  <a:pt x="5942507" y="2068334"/>
                </a:lnTo>
                <a:lnTo>
                  <a:pt x="5941573" y="2069553"/>
                </a:lnTo>
                <a:close/>
              </a:path>
              <a:path w="6016625" h="2218054">
                <a:moveTo>
                  <a:pt x="5928956" y="2085352"/>
                </a:moveTo>
                <a:lnTo>
                  <a:pt x="5921679" y="2079205"/>
                </a:lnTo>
                <a:lnTo>
                  <a:pt x="5924169" y="2076259"/>
                </a:lnTo>
                <a:lnTo>
                  <a:pt x="5929642" y="2069464"/>
                </a:lnTo>
                <a:lnTo>
                  <a:pt x="5941573" y="2069553"/>
                </a:lnTo>
                <a:lnTo>
                  <a:pt x="5937059" y="2075446"/>
                </a:lnTo>
                <a:lnTo>
                  <a:pt x="5931446" y="2082418"/>
                </a:lnTo>
                <a:lnTo>
                  <a:pt x="5928956" y="2085352"/>
                </a:lnTo>
                <a:close/>
              </a:path>
              <a:path w="6016625" h="2218054">
                <a:moveTo>
                  <a:pt x="5924092" y="2076348"/>
                </a:moveTo>
                <a:close/>
              </a:path>
              <a:path w="6016625" h="2218054">
                <a:moveTo>
                  <a:pt x="5919746" y="2095919"/>
                </a:moveTo>
                <a:lnTo>
                  <a:pt x="5906731" y="2095919"/>
                </a:lnTo>
                <a:lnTo>
                  <a:pt x="5912751" y="2089454"/>
                </a:lnTo>
                <a:lnTo>
                  <a:pt x="5915533" y="2086317"/>
                </a:lnTo>
                <a:lnTo>
                  <a:pt x="5922645" y="2092642"/>
                </a:lnTo>
                <a:lnTo>
                  <a:pt x="5919746" y="2095919"/>
                </a:lnTo>
                <a:close/>
              </a:path>
              <a:path w="6016625" h="2218054">
                <a:moveTo>
                  <a:pt x="5912675" y="2089531"/>
                </a:moveTo>
                <a:close/>
              </a:path>
              <a:path w="6016625" h="2218054">
                <a:moveTo>
                  <a:pt x="5913935" y="2102154"/>
                </a:moveTo>
                <a:lnTo>
                  <a:pt x="5900635" y="2102154"/>
                </a:lnTo>
                <a:lnTo>
                  <a:pt x="5906808" y="2095830"/>
                </a:lnTo>
                <a:lnTo>
                  <a:pt x="5919746" y="2095919"/>
                </a:lnTo>
                <a:lnTo>
                  <a:pt x="5913935" y="2102154"/>
                </a:lnTo>
                <a:close/>
              </a:path>
              <a:path w="6016625" h="2218054">
                <a:moveTo>
                  <a:pt x="5900679" y="2102109"/>
                </a:moveTo>
                <a:close/>
              </a:path>
              <a:path w="6016625" h="2218054">
                <a:moveTo>
                  <a:pt x="5902642" y="2113508"/>
                </a:moveTo>
                <a:lnTo>
                  <a:pt x="5895987" y="2106688"/>
                </a:lnTo>
                <a:lnTo>
                  <a:pt x="5900679" y="2102109"/>
                </a:lnTo>
                <a:lnTo>
                  <a:pt x="5913935" y="2102154"/>
                </a:lnTo>
                <a:lnTo>
                  <a:pt x="5907379" y="2108885"/>
                </a:lnTo>
                <a:lnTo>
                  <a:pt x="5902642" y="2113508"/>
                </a:lnTo>
                <a:close/>
              </a:path>
              <a:path w="6016625" h="2218054">
                <a:moveTo>
                  <a:pt x="5890111" y="2114181"/>
                </a:moveTo>
                <a:lnTo>
                  <a:pt x="5888024" y="2114181"/>
                </a:lnTo>
                <a:lnTo>
                  <a:pt x="5889142" y="2113140"/>
                </a:lnTo>
                <a:lnTo>
                  <a:pt x="5890111" y="2114181"/>
                </a:lnTo>
                <a:close/>
              </a:path>
              <a:path w="6016625" h="2218054">
                <a:moveTo>
                  <a:pt x="5895502" y="2119972"/>
                </a:moveTo>
                <a:lnTo>
                  <a:pt x="5881496" y="2119972"/>
                </a:lnTo>
                <a:lnTo>
                  <a:pt x="5888101" y="2114105"/>
                </a:lnTo>
                <a:lnTo>
                  <a:pt x="5890111" y="2114181"/>
                </a:lnTo>
                <a:lnTo>
                  <a:pt x="5895502" y="2119972"/>
                </a:lnTo>
                <a:close/>
              </a:path>
              <a:path w="6016625" h="2218054">
                <a:moveTo>
                  <a:pt x="5881523" y="2119949"/>
                </a:moveTo>
                <a:close/>
              </a:path>
              <a:path w="6016625" h="2218054">
                <a:moveTo>
                  <a:pt x="5889506" y="2125599"/>
                </a:moveTo>
                <a:lnTo>
                  <a:pt x="5874829" y="2125599"/>
                </a:lnTo>
                <a:lnTo>
                  <a:pt x="5881523" y="2119949"/>
                </a:lnTo>
                <a:lnTo>
                  <a:pt x="5895502" y="2119972"/>
                </a:lnTo>
                <a:lnTo>
                  <a:pt x="5895632" y="2120112"/>
                </a:lnTo>
                <a:lnTo>
                  <a:pt x="5894425" y="2121230"/>
                </a:lnTo>
                <a:lnTo>
                  <a:pt x="5889506" y="2125599"/>
                </a:lnTo>
                <a:close/>
              </a:path>
              <a:path w="6016625" h="2218054">
                <a:moveTo>
                  <a:pt x="5883112" y="2131072"/>
                </a:moveTo>
                <a:lnTo>
                  <a:pt x="5868035" y="2131072"/>
                </a:lnTo>
                <a:lnTo>
                  <a:pt x="5874918" y="2125522"/>
                </a:lnTo>
                <a:lnTo>
                  <a:pt x="5889506" y="2125599"/>
                </a:lnTo>
                <a:lnTo>
                  <a:pt x="5887732" y="2127173"/>
                </a:lnTo>
                <a:lnTo>
                  <a:pt x="5883112" y="2131072"/>
                </a:lnTo>
                <a:close/>
              </a:path>
              <a:path w="6016625" h="2218054">
                <a:moveTo>
                  <a:pt x="5873495" y="2138883"/>
                </a:moveTo>
                <a:lnTo>
                  <a:pt x="5867704" y="2131326"/>
                </a:lnTo>
                <a:lnTo>
                  <a:pt x="5868123" y="2130996"/>
                </a:lnTo>
                <a:lnTo>
                  <a:pt x="5883112" y="2131072"/>
                </a:lnTo>
                <a:lnTo>
                  <a:pt x="5880900" y="2132939"/>
                </a:lnTo>
                <a:lnTo>
                  <a:pt x="5873927" y="2138565"/>
                </a:lnTo>
                <a:lnTo>
                  <a:pt x="5873495" y="2138883"/>
                </a:lnTo>
                <a:close/>
              </a:path>
              <a:path w="6016625" h="2218054">
                <a:moveTo>
                  <a:pt x="5863500" y="2141537"/>
                </a:moveTo>
                <a:lnTo>
                  <a:pt x="5854039" y="2141537"/>
                </a:lnTo>
                <a:lnTo>
                  <a:pt x="5860211" y="2137029"/>
                </a:lnTo>
                <a:lnTo>
                  <a:pt x="5863500" y="2141537"/>
                </a:lnTo>
                <a:close/>
              </a:path>
              <a:path w="6016625" h="2218054">
                <a:moveTo>
                  <a:pt x="5863372" y="2146515"/>
                </a:moveTo>
                <a:lnTo>
                  <a:pt x="5846864" y="2146515"/>
                </a:lnTo>
                <a:lnTo>
                  <a:pt x="5854141" y="2141461"/>
                </a:lnTo>
                <a:lnTo>
                  <a:pt x="5863500" y="2141537"/>
                </a:lnTo>
                <a:lnTo>
                  <a:pt x="5865825" y="2144725"/>
                </a:lnTo>
                <a:lnTo>
                  <a:pt x="5863372" y="2146515"/>
                </a:lnTo>
                <a:close/>
              </a:path>
              <a:path w="6016625" h="2218054">
                <a:moveTo>
                  <a:pt x="5856627" y="2151329"/>
                </a:moveTo>
                <a:lnTo>
                  <a:pt x="5839548" y="2151329"/>
                </a:lnTo>
                <a:lnTo>
                  <a:pt x="5846953" y="2146452"/>
                </a:lnTo>
                <a:lnTo>
                  <a:pt x="5863372" y="2146515"/>
                </a:lnTo>
                <a:lnTo>
                  <a:pt x="5859564" y="2149297"/>
                </a:lnTo>
                <a:lnTo>
                  <a:pt x="5856627" y="2151329"/>
                </a:lnTo>
                <a:close/>
              </a:path>
              <a:path w="6016625" h="2218054">
                <a:moveTo>
                  <a:pt x="5839553" y="2151325"/>
                </a:moveTo>
                <a:close/>
              </a:path>
              <a:path w="6016625" h="2218054">
                <a:moveTo>
                  <a:pt x="5841961" y="2161044"/>
                </a:moveTo>
                <a:lnTo>
                  <a:pt x="5836920" y="2152967"/>
                </a:lnTo>
                <a:lnTo>
                  <a:pt x="5839553" y="2151325"/>
                </a:lnTo>
                <a:lnTo>
                  <a:pt x="5856627" y="2151329"/>
                </a:lnTo>
                <a:lnTo>
                  <a:pt x="5852185" y="2154402"/>
                </a:lnTo>
                <a:lnTo>
                  <a:pt x="5844692" y="2159342"/>
                </a:lnTo>
                <a:lnTo>
                  <a:pt x="5841961" y="2161044"/>
                </a:lnTo>
                <a:close/>
              </a:path>
              <a:path w="6016625" h="2218054">
                <a:moveTo>
                  <a:pt x="5829085" y="2168804"/>
                </a:moveTo>
                <a:lnTo>
                  <a:pt x="5809119" y="2168804"/>
                </a:lnTo>
                <a:lnTo>
                  <a:pt x="5817006" y="2164651"/>
                </a:lnTo>
                <a:lnTo>
                  <a:pt x="5824664" y="2160371"/>
                </a:lnTo>
                <a:lnTo>
                  <a:pt x="5828880" y="2157869"/>
                </a:lnTo>
                <a:lnTo>
                  <a:pt x="5833732" y="2166073"/>
                </a:lnTo>
                <a:lnTo>
                  <a:pt x="5829085" y="2168804"/>
                </a:lnTo>
                <a:close/>
              </a:path>
              <a:path w="6016625" h="2218054">
                <a:moveTo>
                  <a:pt x="5824562" y="2160422"/>
                </a:moveTo>
                <a:close/>
              </a:path>
              <a:path w="6016625" h="2218054">
                <a:moveTo>
                  <a:pt x="5816904" y="2164702"/>
                </a:moveTo>
                <a:close/>
              </a:path>
              <a:path w="6016625" h="2218054">
                <a:moveTo>
                  <a:pt x="5809124" y="2168802"/>
                </a:moveTo>
                <a:close/>
              </a:path>
              <a:path w="6016625" h="2218054">
                <a:moveTo>
                  <a:pt x="5808319" y="2179840"/>
                </a:moveTo>
                <a:lnTo>
                  <a:pt x="5804077" y="2171318"/>
                </a:lnTo>
                <a:lnTo>
                  <a:pt x="5809124" y="2168802"/>
                </a:lnTo>
                <a:lnTo>
                  <a:pt x="5829085" y="2168804"/>
                </a:lnTo>
                <a:lnTo>
                  <a:pt x="5821451" y="2173071"/>
                </a:lnTo>
                <a:lnTo>
                  <a:pt x="5813463" y="2177288"/>
                </a:lnTo>
                <a:lnTo>
                  <a:pt x="5808319" y="2179840"/>
                </a:lnTo>
                <a:close/>
              </a:path>
              <a:path w="6016625" h="2218054">
                <a:moveTo>
                  <a:pt x="5796091" y="2176462"/>
                </a:moveTo>
                <a:lnTo>
                  <a:pt x="5793232" y="2176462"/>
                </a:lnTo>
                <a:lnTo>
                  <a:pt x="5795581" y="2175370"/>
                </a:lnTo>
                <a:lnTo>
                  <a:pt x="5796091" y="2176462"/>
                </a:lnTo>
                <a:close/>
              </a:path>
              <a:path w="6016625" h="2218054">
                <a:moveTo>
                  <a:pt x="5793259" y="2176449"/>
                </a:moveTo>
                <a:close/>
              </a:path>
              <a:path w="6016625" h="2218054">
                <a:moveTo>
                  <a:pt x="5797745" y="2180005"/>
                </a:moveTo>
                <a:lnTo>
                  <a:pt x="5785142" y="2180005"/>
                </a:lnTo>
                <a:lnTo>
                  <a:pt x="5793259" y="2176449"/>
                </a:lnTo>
                <a:lnTo>
                  <a:pt x="5796091" y="2176462"/>
                </a:lnTo>
                <a:lnTo>
                  <a:pt x="5797745" y="2180005"/>
                </a:lnTo>
                <a:close/>
              </a:path>
              <a:path w="6016625" h="2218054">
                <a:moveTo>
                  <a:pt x="5772899" y="2195067"/>
                </a:moveTo>
                <a:lnTo>
                  <a:pt x="5769521" y="2186165"/>
                </a:lnTo>
                <a:lnTo>
                  <a:pt x="5777039" y="2183307"/>
                </a:lnTo>
                <a:lnTo>
                  <a:pt x="5785243" y="2179955"/>
                </a:lnTo>
                <a:lnTo>
                  <a:pt x="5797745" y="2180005"/>
                </a:lnTo>
                <a:lnTo>
                  <a:pt x="5799607" y="2183993"/>
                </a:lnTo>
                <a:lnTo>
                  <a:pt x="5797156" y="2185136"/>
                </a:lnTo>
                <a:lnTo>
                  <a:pt x="5788850" y="2188768"/>
                </a:lnTo>
                <a:lnTo>
                  <a:pt x="5780430" y="2192210"/>
                </a:lnTo>
                <a:lnTo>
                  <a:pt x="5772899" y="2195067"/>
                </a:lnTo>
                <a:close/>
              </a:path>
              <a:path w="6016625" h="2218054">
                <a:moveTo>
                  <a:pt x="5776937" y="2183345"/>
                </a:moveTo>
                <a:close/>
              </a:path>
              <a:path w="6016625" h="2218054">
                <a:moveTo>
                  <a:pt x="5760705" y="2189454"/>
                </a:moveTo>
                <a:lnTo>
                  <a:pt x="5760237" y="2189454"/>
                </a:lnTo>
                <a:lnTo>
                  <a:pt x="5760656" y="2189314"/>
                </a:lnTo>
                <a:lnTo>
                  <a:pt x="5760705" y="2189454"/>
                </a:lnTo>
                <a:close/>
              </a:path>
              <a:path w="6016625" h="2218054">
                <a:moveTo>
                  <a:pt x="5762575" y="2194763"/>
                </a:moveTo>
                <a:lnTo>
                  <a:pt x="5743181" y="2194763"/>
                </a:lnTo>
                <a:lnTo>
                  <a:pt x="5751868" y="2192185"/>
                </a:lnTo>
                <a:lnTo>
                  <a:pt x="5760351" y="2189416"/>
                </a:lnTo>
                <a:lnTo>
                  <a:pt x="5760705" y="2189454"/>
                </a:lnTo>
                <a:lnTo>
                  <a:pt x="5762575" y="2194763"/>
                </a:lnTo>
                <a:close/>
              </a:path>
              <a:path w="6016625" h="2218054">
                <a:moveTo>
                  <a:pt x="5751753" y="2192210"/>
                </a:moveTo>
                <a:close/>
              </a:path>
              <a:path w="6016625" h="2218054">
                <a:moveTo>
                  <a:pt x="5763402" y="2197112"/>
                </a:moveTo>
                <a:lnTo>
                  <a:pt x="5734519" y="2197112"/>
                </a:lnTo>
                <a:lnTo>
                  <a:pt x="5743295" y="2194725"/>
                </a:lnTo>
                <a:lnTo>
                  <a:pt x="5762575" y="2194763"/>
                </a:lnTo>
                <a:lnTo>
                  <a:pt x="5763402" y="2197112"/>
                </a:lnTo>
                <a:close/>
              </a:path>
              <a:path w="6016625" h="2218054">
                <a:moveTo>
                  <a:pt x="5735967" y="2206548"/>
                </a:moveTo>
                <a:lnTo>
                  <a:pt x="5733719" y="2197303"/>
                </a:lnTo>
                <a:lnTo>
                  <a:pt x="5734634" y="2197074"/>
                </a:lnTo>
                <a:lnTo>
                  <a:pt x="5763402" y="2197112"/>
                </a:lnTo>
                <a:lnTo>
                  <a:pt x="5736882" y="2206332"/>
                </a:lnTo>
                <a:lnTo>
                  <a:pt x="5735967" y="2206548"/>
                </a:lnTo>
                <a:close/>
              </a:path>
              <a:path w="6016625" h="2218054">
                <a:moveTo>
                  <a:pt x="5724926" y="2201164"/>
                </a:moveTo>
                <a:lnTo>
                  <a:pt x="5716943" y="2201164"/>
                </a:lnTo>
                <a:lnTo>
                  <a:pt x="5724563" y="2199500"/>
                </a:lnTo>
                <a:lnTo>
                  <a:pt x="5724926" y="2201164"/>
                </a:lnTo>
                <a:close/>
              </a:path>
              <a:path w="6016625" h="2218054">
                <a:moveTo>
                  <a:pt x="5725297" y="2202865"/>
                </a:moveTo>
                <a:lnTo>
                  <a:pt x="5708027" y="2202865"/>
                </a:lnTo>
                <a:lnTo>
                  <a:pt x="5717057" y="2201138"/>
                </a:lnTo>
                <a:lnTo>
                  <a:pt x="5724926" y="2201164"/>
                </a:lnTo>
                <a:lnTo>
                  <a:pt x="5725297" y="2202865"/>
                </a:lnTo>
                <a:close/>
              </a:path>
              <a:path w="6016625" h="2218054">
                <a:moveTo>
                  <a:pt x="5698159" y="2214092"/>
                </a:moveTo>
                <a:lnTo>
                  <a:pt x="5696839" y="2204656"/>
                </a:lnTo>
                <a:lnTo>
                  <a:pt x="5699163" y="2204339"/>
                </a:lnTo>
                <a:lnTo>
                  <a:pt x="5708142" y="2202840"/>
                </a:lnTo>
                <a:lnTo>
                  <a:pt x="5725297" y="2202865"/>
                </a:lnTo>
                <a:lnTo>
                  <a:pt x="5726595" y="2208809"/>
                </a:lnTo>
                <a:lnTo>
                  <a:pt x="5718848" y="2210485"/>
                </a:lnTo>
                <a:lnTo>
                  <a:pt x="5709704" y="2212238"/>
                </a:lnTo>
                <a:lnTo>
                  <a:pt x="5700483" y="2213762"/>
                </a:lnTo>
                <a:lnTo>
                  <a:pt x="5698159" y="2214092"/>
                </a:lnTo>
                <a:close/>
              </a:path>
              <a:path w="6016625" h="2218054">
                <a:moveTo>
                  <a:pt x="5699048" y="2204351"/>
                </a:moveTo>
                <a:close/>
              </a:path>
              <a:path w="6016625" h="2218054">
                <a:moveTo>
                  <a:pt x="5687604" y="2206663"/>
                </a:moveTo>
                <a:lnTo>
                  <a:pt x="5680862" y="2206663"/>
                </a:lnTo>
                <a:lnTo>
                  <a:pt x="5687517" y="2205901"/>
                </a:lnTo>
                <a:lnTo>
                  <a:pt x="5687604" y="2206663"/>
                </a:lnTo>
                <a:close/>
              </a:path>
              <a:path w="6016625" h="2218054">
                <a:moveTo>
                  <a:pt x="5680961" y="2206651"/>
                </a:moveTo>
                <a:close/>
              </a:path>
              <a:path w="6016625" h="2218054">
                <a:moveTo>
                  <a:pt x="5687696" y="2207475"/>
                </a:moveTo>
                <a:lnTo>
                  <a:pt x="5671667" y="2207475"/>
                </a:lnTo>
                <a:lnTo>
                  <a:pt x="5680961" y="2206651"/>
                </a:lnTo>
                <a:lnTo>
                  <a:pt x="5687604" y="2206663"/>
                </a:lnTo>
                <a:lnTo>
                  <a:pt x="5687696" y="2207475"/>
                </a:lnTo>
                <a:close/>
              </a:path>
              <a:path w="6016625" h="2218054">
                <a:moveTo>
                  <a:pt x="5659767" y="2217686"/>
                </a:moveTo>
                <a:lnTo>
                  <a:pt x="5659399" y="2208174"/>
                </a:lnTo>
                <a:lnTo>
                  <a:pt x="5662523" y="2208060"/>
                </a:lnTo>
                <a:lnTo>
                  <a:pt x="5671781" y="2207463"/>
                </a:lnTo>
                <a:lnTo>
                  <a:pt x="5687696" y="2207475"/>
                </a:lnTo>
                <a:lnTo>
                  <a:pt x="5688596" y="2215362"/>
                </a:lnTo>
                <a:lnTo>
                  <a:pt x="5681827" y="2216137"/>
                </a:lnTo>
                <a:lnTo>
                  <a:pt x="5672391" y="2216975"/>
                </a:lnTo>
                <a:lnTo>
                  <a:pt x="5663006" y="2217572"/>
                </a:lnTo>
                <a:lnTo>
                  <a:pt x="5659767" y="2217686"/>
                </a:lnTo>
                <a:close/>
              </a:path>
              <a:path w="6016625" h="2218054">
                <a:moveTo>
                  <a:pt x="5643829" y="2218055"/>
                </a:moveTo>
                <a:lnTo>
                  <a:pt x="5621489" y="2218055"/>
                </a:lnTo>
                <a:lnTo>
                  <a:pt x="5621489" y="2208530"/>
                </a:lnTo>
                <a:lnTo>
                  <a:pt x="5643702" y="2208530"/>
                </a:lnTo>
                <a:lnTo>
                  <a:pt x="5650001" y="2208453"/>
                </a:lnTo>
                <a:lnTo>
                  <a:pt x="5650115" y="2217978"/>
                </a:lnTo>
                <a:lnTo>
                  <a:pt x="5643829" y="2218055"/>
                </a:lnTo>
                <a:close/>
              </a:path>
              <a:path w="6016625" h="2218054">
                <a:moveTo>
                  <a:pt x="5611964" y="2218055"/>
                </a:moveTo>
                <a:lnTo>
                  <a:pt x="5583389" y="2218055"/>
                </a:lnTo>
                <a:lnTo>
                  <a:pt x="5583389" y="2208530"/>
                </a:lnTo>
                <a:lnTo>
                  <a:pt x="5611964" y="2208530"/>
                </a:lnTo>
                <a:lnTo>
                  <a:pt x="5611964" y="2218055"/>
                </a:lnTo>
                <a:close/>
              </a:path>
              <a:path w="6016625" h="2218054">
                <a:moveTo>
                  <a:pt x="5573864" y="2218055"/>
                </a:moveTo>
                <a:lnTo>
                  <a:pt x="5545289" y="2218055"/>
                </a:lnTo>
                <a:lnTo>
                  <a:pt x="5545289" y="2208530"/>
                </a:lnTo>
                <a:lnTo>
                  <a:pt x="5573864" y="2208530"/>
                </a:lnTo>
                <a:lnTo>
                  <a:pt x="5573864" y="2218055"/>
                </a:lnTo>
                <a:close/>
              </a:path>
              <a:path w="6016625" h="2218054">
                <a:moveTo>
                  <a:pt x="5535764" y="2218055"/>
                </a:moveTo>
                <a:lnTo>
                  <a:pt x="5507189" y="2218055"/>
                </a:lnTo>
                <a:lnTo>
                  <a:pt x="5507189" y="2208530"/>
                </a:lnTo>
                <a:lnTo>
                  <a:pt x="5535764" y="2208530"/>
                </a:lnTo>
                <a:lnTo>
                  <a:pt x="5535764" y="2218055"/>
                </a:lnTo>
                <a:close/>
              </a:path>
              <a:path w="6016625" h="2218054">
                <a:moveTo>
                  <a:pt x="5497664" y="2218055"/>
                </a:moveTo>
                <a:lnTo>
                  <a:pt x="5469089" y="2218055"/>
                </a:lnTo>
                <a:lnTo>
                  <a:pt x="5469089" y="2208530"/>
                </a:lnTo>
                <a:lnTo>
                  <a:pt x="5497664" y="2208530"/>
                </a:lnTo>
                <a:lnTo>
                  <a:pt x="5497664" y="2218055"/>
                </a:lnTo>
                <a:close/>
              </a:path>
              <a:path w="6016625" h="2218054">
                <a:moveTo>
                  <a:pt x="5459564" y="2218055"/>
                </a:moveTo>
                <a:lnTo>
                  <a:pt x="5430989" y="2218055"/>
                </a:lnTo>
                <a:lnTo>
                  <a:pt x="5430989" y="2208530"/>
                </a:lnTo>
                <a:lnTo>
                  <a:pt x="5459564" y="2208530"/>
                </a:lnTo>
                <a:lnTo>
                  <a:pt x="5459564" y="2218055"/>
                </a:lnTo>
                <a:close/>
              </a:path>
              <a:path w="6016625" h="2218054">
                <a:moveTo>
                  <a:pt x="5421464" y="2218055"/>
                </a:moveTo>
                <a:lnTo>
                  <a:pt x="5392889" y="2218055"/>
                </a:lnTo>
                <a:lnTo>
                  <a:pt x="5392889" y="2208530"/>
                </a:lnTo>
                <a:lnTo>
                  <a:pt x="5421464" y="2208530"/>
                </a:lnTo>
                <a:lnTo>
                  <a:pt x="5421464" y="2218055"/>
                </a:lnTo>
                <a:close/>
              </a:path>
              <a:path w="6016625" h="2218054">
                <a:moveTo>
                  <a:pt x="5383364" y="2218055"/>
                </a:moveTo>
                <a:lnTo>
                  <a:pt x="5354789" y="2218055"/>
                </a:lnTo>
                <a:lnTo>
                  <a:pt x="5354789" y="2208530"/>
                </a:lnTo>
                <a:lnTo>
                  <a:pt x="5383364" y="2208530"/>
                </a:lnTo>
                <a:lnTo>
                  <a:pt x="5383364" y="2218055"/>
                </a:lnTo>
                <a:close/>
              </a:path>
              <a:path w="6016625" h="2218054">
                <a:moveTo>
                  <a:pt x="5345264" y="2218055"/>
                </a:moveTo>
                <a:lnTo>
                  <a:pt x="5316689" y="2218055"/>
                </a:lnTo>
                <a:lnTo>
                  <a:pt x="5316689" y="2208530"/>
                </a:lnTo>
                <a:lnTo>
                  <a:pt x="5345264" y="2208530"/>
                </a:lnTo>
                <a:lnTo>
                  <a:pt x="5345264" y="2218055"/>
                </a:lnTo>
                <a:close/>
              </a:path>
              <a:path w="6016625" h="2218054">
                <a:moveTo>
                  <a:pt x="5307164" y="2218055"/>
                </a:moveTo>
                <a:lnTo>
                  <a:pt x="5278589" y="2218055"/>
                </a:lnTo>
                <a:lnTo>
                  <a:pt x="5278589" y="2208530"/>
                </a:lnTo>
                <a:lnTo>
                  <a:pt x="5307164" y="2208530"/>
                </a:lnTo>
                <a:lnTo>
                  <a:pt x="5307164" y="2218055"/>
                </a:lnTo>
                <a:close/>
              </a:path>
              <a:path w="6016625" h="2218054">
                <a:moveTo>
                  <a:pt x="5269064" y="2218055"/>
                </a:moveTo>
                <a:lnTo>
                  <a:pt x="5240489" y="2218055"/>
                </a:lnTo>
                <a:lnTo>
                  <a:pt x="5240489" y="2208530"/>
                </a:lnTo>
                <a:lnTo>
                  <a:pt x="5269064" y="2208530"/>
                </a:lnTo>
                <a:lnTo>
                  <a:pt x="5269064" y="2218055"/>
                </a:lnTo>
                <a:close/>
              </a:path>
              <a:path w="6016625" h="2218054">
                <a:moveTo>
                  <a:pt x="5230964" y="2218055"/>
                </a:moveTo>
                <a:lnTo>
                  <a:pt x="5202389" y="2218055"/>
                </a:lnTo>
                <a:lnTo>
                  <a:pt x="5202389" y="2208530"/>
                </a:lnTo>
                <a:lnTo>
                  <a:pt x="5230964" y="2208530"/>
                </a:lnTo>
                <a:lnTo>
                  <a:pt x="5230964" y="2218055"/>
                </a:lnTo>
                <a:close/>
              </a:path>
              <a:path w="6016625" h="2218054">
                <a:moveTo>
                  <a:pt x="5192864" y="2218055"/>
                </a:moveTo>
                <a:lnTo>
                  <a:pt x="5164289" y="2218055"/>
                </a:lnTo>
                <a:lnTo>
                  <a:pt x="5164289" y="2208530"/>
                </a:lnTo>
                <a:lnTo>
                  <a:pt x="5192864" y="2208530"/>
                </a:lnTo>
                <a:lnTo>
                  <a:pt x="5192864" y="2218055"/>
                </a:lnTo>
                <a:close/>
              </a:path>
              <a:path w="6016625" h="2218054">
                <a:moveTo>
                  <a:pt x="5154764" y="2218055"/>
                </a:moveTo>
                <a:lnTo>
                  <a:pt x="5126189" y="2218055"/>
                </a:lnTo>
                <a:lnTo>
                  <a:pt x="5126189" y="2208530"/>
                </a:lnTo>
                <a:lnTo>
                  <a:pt x="5154764" y="2208530"/>
                </a:lnTo>
                <a:lnTo>
                  <a:pt x="5154764" y="2218055"/>
                </a:lnTo>
                <a:close/>
              </a:path>
              <a:path w="6016625" h="2218054">
                <a:moveTo>
                  <a:pt x="5116664" y="2218055"/>
                </a:moveTo>
                <a:lnTo>
                  <a:pt x="5088089" y="2218055"/>
                </a:lnTo>
                <a:lnTo>
                  <a:pt x="5088089" y="2208530"/>
                </a:lnTo>
                <a:lnTo>
                  <a:pt x="5116664" y="2208530"/>
                </a:lnTo>
                <a:lnTo>
                  <a:pt x="5116664" y="2218055"/>
                </a:lnTo>
                <a:close/>
              </a:path>
              <a:path w="6016625" h="2218054">
                <a:moveTo>
                  <a:pt x="5078564" y="2218055"/>
                </a:moveTo>
                <a:lnTo>
                  <a:pt x="5049989" y="2218055"/>
                </a:lnTo>
                <a:lnTo>
                  <a:pt x="5049989" y="2208530"/>
                </a:lnTo>
                <a:lnTo>
                  <a:pt x="5078564" y="2208530"/>
                </a:lnTo>
                <a:lnTo>
                  <a:pt x="5078564" y="2218055"/>
                </a:lnTo>
                <a:close/>
              </a:path>
              <a:path w="6016625" h="2218054">
                <a:moveTo>
                  <a:pt x="5040464" y="2218055"/>
                </a:moveTo>
                <a:lnTo>
                  <a:pt x="5011889" y="2218055"/>
                </a:lnTo>
                <a:lnTo>
                  <a:pt x="5011889" y="2208530"/>
                </a:lnTo>
                <a:lnTo>
                  <a:pt x="5040464" y="2208530"/>
                </a:lnTo>
                <a:lnTo>
                  <a:pt x="5040464" y="2218055"/>
                </a:lnTo>
                <a:close/>
              </a:path>
              <a:path w="6016625" h="2218054">
                <a:moveTo>
                  <a:pt x="5002364" y="2218055"/>
                </a:moveTo>
                <a:lnTo>
                  <a:pt x="4973789" y="2218055"/>
                </a:lnTo>
                <a:lnTo>
                  <a:pt x="4973789" y="2208530"/>
                </a:lnTo>
                <a:lnTo>
                  <a:pt x="5002364" y="2208530"/>
                </a:lnTo>
                <a:lnTo>
                  <a:pt x="5002364" y="2218055"/>
                </a:lnTo>
                <a:close/>
              </a:path>
              <a:path w="6016625" h="2218054">
                <a:moveTo>
                  <a:pt x="4964264" y="2218055"/>
                </a:moveTo>
                <a:lnTo>
                  <a:pt x="4935689" y="2218055"/>
                </a:lnTo>
                <a:lnTo>
                  <a:pt x="4935689" y="2208530"/>
                </a:lnTo>
                <a:lnTo>
                  <a:pt x="4964264" y="2208530"/>
                </a:lnTo>
                <a:lnTo>
                  <a:pt x="4964264" y="2218055"/>
                </a:lnTo>
                <a:close/>
              </a:path>
              <a:path w="6016625" h="2218054">
                <a:moveTo>
                  <a:pt x="4926164" y="2218055"/>
                </a:moveTo>
                <a:lnTo>
                  <a:pt x="4897589" y="2218055"/>
                </a:lnTo>
                <a:lnTo>
                  <a:pt x="4897589" y="2208530"/>
                </a:lnTo>
                <a:lnTo>
                  <a:pt x="4926164" y="2208530"/>
                </a:lnTo>
                <a:lnTo>
                  <a:pt x="4926164" y="2218055"/>
                </a:lnTo>
                <a:close/>
              </a:path>
              <a:path w="6016625" h="2218054">
                <a:moveTo>
                  <a:pt x="4888064" y="2218055"/>
                </a:moveTo>
                <a:lnTo>
                  <a:pt x="4859489" y="2218055"/>
                </a:lnTo>
                <a:lnTo>
                  <a:pt x="4859489" y="2208530"/>
                </a:lnTo>
                <a:lnTo>
                  <a:pt x="4888064" y="2208530"/>
                </a:lnTo>
                <a:lnTo>
                  <a:pt x="4888064" y="2218055"/>
                </a:lnTo>
                <a:close/>
              </a:path>
              <a:path w="6016625" h="2218054">
                <a:moveTo>
                  <a:pt x="4849964" y="2218055"/>
                </a:moveTo>
                <a:lnTo>
                  <a:pt x="4821389" y="2218055"/>
                </a:lnTo>
                <a:lnTo>
                  <a:pt x="4821389" y="2208530"/>
                </a:lnTo>
                <a:lnTo>
                  <a:pt x="4849964" y="2208530"/>
                </a:lnTo>
                <a:lnTo>
                  <a:pt x="4849964" y="2218055"/>
                </a:lnTo>
                <a:close/>
              </a:path>
              <a:path w="6016625" h="2218054">
                <a:moveTo>
                  <a:pt x="4811864" y="2218055"/>
                </a:moveTo>
                <a:lnTo>
                  <a:pt x="4783289" y="2218055"/>
                </a:lnTo>
                <a:lnTo>
                  <a:pt x="4783289" y="2208530"/>
                </a:lnTo>
                <a:lnTo>
                  <a:pt x="4811864" y="2208530"/>
                </a:lnTo>
                <a:lnTo>
                  <a:pt x="4811864" y="2218055"/>
                </a:lnTo>
                <a:close/>
              </a:path>
              <a:path w="6016625" h="2218054">
                <a:moveTo>
                  <a:pt x="4773764" y="2218055"/>
                </a:moveTo>
                <a:lnTo>
                  <a:pt x="4745189" y="2218055"/>
                </a:lnTo>
                <a:lnTo>
                  <a:pt x="4745189" y="2208530"/>
                </a:lnTo>
                <a:lnTo>
                  <a:pt x="4773764" y="2208530"/>
                </a:lnTo>
                <a:lnTo>
                  <a:pt x="4773764" y="2218055"/>
                </a:lnTo>
                <a:close/>
              </a:path>
              <a:path w="6016625" h="2218054">
                <a:moveTo>
                  <a:pt x="4735664" y="2218055"/>
                </a:moveTo>
                <a:lnTo>
                  <a:pt x="4707089" y="2218055"/>
                </a:lnTo>
                <a:lnTo>
                  <a:pt x="4707089" y="2208530"/>
                </a:lnTo>
                <a:lnTo>
                  <a:pt x="4735664" y="2208530"/>
                </a:lnTo>
                <a:lnTo>
                  <a:pt x="4735664" y="2218055"/>
                </a:lnTo>
                <a:close/>
              </a:path>
              <a:path w="6016625" h="2218054">
                <a:moveTo>
                  <a:pt x="4697564" y="2218055"/>
                </a:moveTo>
                <a:lnTo>
                  <a:pt x="4668989" y="2218055"/>
                </a:lnTo>
                <a:lnTo>
                  <a:pt x="4668989" y="2208530"/>
                </a:lnTo>
                <a:lnTo>
                  <a:pt x="4697564" y="2208530"/>
                </a:lnTo>
                <a:lnTo>
                  <a:pt x="4697564" y="2218055"/>
                </a:lnTo>
                <a:close/>
              </a:path>
              <a:path w="6016625" h="2218054">
                <a:moveTo>
                  <a:pt x="4659464" y="2218055"/>
                </a:moveTo>
                <a:lnTo>
                  <a:pt x="4630889" y="2218055"/>
                </a:lnTo>
                <a:lnTo>
                  <a:pt x="4630889" y="2208530"/>
                </a:lnTo>
                <a:lnTo>
                  <a:pt x="4659464" y="2208530"/>
                </a:lnTo>
                <a:lnTo>
                  <a:pt x="4659464" y="2218055"/>
                </a:lnTo>
                <a:close/>
              </a:path>
              <a:path w="6016625" h="2218054">
                <a:moveTo>
                  <a:pt x="4621364" y="2218055"/>
                </a:moveTo>
                <a:lnTo>
                  <a:pt x="4592789" y="2218055"/>
                </a:lnTo>
                <a:lnTo>
                  <a:pt x="4592789" y="2208530"/>
                </a:lnTo>
                <a:lnTo>
                  <a:pt x="4621364" y="2208530"/>
                </a:lnTo>
                <a:lnTo>
                  <a:pt x="4621364" y="2218055"/>
                </a:lnTo>
                <a:close/>
              </a:path>
              <a:path w="6016625" h="2218054">
                <a:moveTo>
                  <a:pt x="4583264" y="2218055"/>
                </a:moveTo>
                <a:lnTo>
                  <a:pt x="4554689" y="2218055"/>
                </a:lnTo>
                <a:lnTo>
                  <a:pt x="4554689" y="2208530"/>
                </a:lnTo>
                <a:lnTo>
                  <a:pt x="4583264" y="2208530"/>
                </a:lnTo>
                <a:lnTo>
                  <a:pt x="4583264" y="2218055"/>
                </a:lnTo>
                <a:close/>
              </a:path>
              <a:path w="6016625" h="2218054">
                <a:moveTo>
                  <a:pt x="4545164" y="2218055"/>
                </a:moveTo>
                <a:lnTo>
                  <a:pt x="4516589" y="2218055"/>
                </a:lnTo>
                <a:lnTo>
                  <a:pt x="4516589" y="2208530"/>
                </a:lnTo>
                <a:lnTo>
                  <a:pt x="4545164" y="2208530"/>
                </a:lnTo>
                <a:lnTo>
                  <a:pt x="4545164" y="2218055"/>
                </a:lnTo>
                <a:close/>
              </a:path>
              <a:path w="6016625" h="2218054">
                <a:moveTo>
                  <a:pt x="4507064" y="2218055"/>
                </a:moveTo>
                <a:lnTo>
                  <a:pt x="4478489" y="2218055"/>
                </a:lnTo>
                <a:lnTo>
                  <a:pt x="4478489" y="2208530"/>
                </a:lnTo>
                <a:lnTo>
                  <a:pt x="4507064" y="2208530"/>
                </a:lnTo>
                <a:lnTo>
                  <a:pt x="4507064" y="2218055"/>
                </a:lnTo>
                <a:close/>
              </a:path>
              <a:path w="6016625" h="2218054">
                <a:moveTo>
                  <a:pt x="4468964" y="2218055"/>
                </a:moveTo>
                <a:lnTo>
                  <a:pt x="4440389" y="2218055"/>
                </a:lnTo>
                <a:lnTo>
                  <a:pt x="4440389" y="2208530"/>
                </a:lnTo>
                <a:lnTo>
                  <a:pt x="4468964" y="2208530"/>
                </a:lnTo>
                <a:lnTo>
                  <a:pt x="4468964" y="2218055"/>
                </a:lnTo>
                <a:close/>
              </a:path>
              <a:path w="6016625" h="2218054">
                <a:moveTo>
                  <a:pt x="4430864" y="2218055"/>
                </a:moveTo>
                <a:lnTo>
                  <a:pt x="4402289" y="2218055"/>
                </a:lnTo>
                <a:lnTo>
                  <a:pt x="4402289" y="2208530"/>
                </a:lnTo>
                <a:lnTo>
                  <a:pt x="4430864" y="2208530"/>
                </a:lnTo>
                <a:lnTo>
                  <a:pt x="4430864" y="2218055"/>
                </a:lnTo>
                <a:close/>
              </a:path>
              <a:path w="6016625" h="2218054">
                <a:moveTo>
                  <a:pt x="4392764" y="2218055"/>
                </a:moveTo>
                <a:lnTo>
                  <a:pt x="4364189" y="2218055"/>
                </a:lnTo>
                <a:lnTo>
                  <a:pt x="4364189" y="2208530"/>
                </a:lnTo>
                <a:lnTo>
                  <a:pt x="4392764" y="2208530"/>
                </a:lnTo>
                <a:lnTo>
                  <a:pt x="4392764" y="2218055"/>
                </a:lnTo>
                <a:close/>
              </a:path>
              <a:path w="6016625" h="2218054">
                <a:moveTo>
                  <a:pt x="4354664" y="2218055"/>
                </a:moveTo>
                <a:lnTo>
                  <a:pt x="4326089" y="2218055"/>
                </a:lnTo>
                <a:lnTo>
                  <a:pt x="4326089" y="2208530"/>
                </a:lnTo>
                <a:lnTo>
                  <a:pt x="4354664" y="2208530"/>
                </a:lnTo>
                <a:lnTo>
                  <a:pt x="4354664" y="2218055"/>
                </a:lnTo>
                <a:close/>
              </a:path>
              <a:path w="6016625" h="2218054">
                <a:moveTo>
                  <a:pt x="4316564" y="2218055"/>
                </a:moveTo>
                <a:lnTo>
                  <a:pt x="4287989" y="2218055"/>
                </a:lnTo>
                <a:lnTo>
                  <a:pt x="4287989" y="2208530"/>
                </a:lnTo>
                <a:lnTo>
                  <a:pt x="4316564" y="2208530"/>
                </a:lnTo>
                <a:lnTo>
                  <a:pt x="4316564" y="2218055"/>
                </a:lnTo>
                <a:close/>
              </a:path>
              <a:path w="6016625" h="2218054">
                <a:moveTo>
                  <a:pt x="4278464" y="2218055"/>
                </a:moveTo>
                <a:lnTo>
                  <a:pt x="4249889" y="2218055"/>
                </a:lnTo>
                <a:lnTo>
                  <a:pt x="4249889" y="2208530"/>
                </a:lnTo>
                <a:lnTo>
                  <a:pt x="4278464" y="2208530"/>
                </a:lnTo>
                <a:lnTo>
                  <a:pt x="4278464" y="2218055"/>
                </a:lnTo>
                <a:close/>
              </a:path>
              <a:path w="6016625" h="2218054">
                <a:moveTo>
                  <a:pt x="4240364" y="2218055"/>
                </a:moveTo>
                <a:lnTo>
                  <a:pt x="4211789" y="2218055"/>
                </a:lnTo>
                <a:lnTo>
                  <a:pt x="4211789" y="2208530"/>
                </a:lnTo>
                <a:lnTo>
                  <a:pt x="4240364" y="2208530"/>
                </a:lnTo>
                <a:lnTo>
                  <a:pt x="4240364" y="2218055"/>
                </a:lnTo>
                <a:close/>
              </a:path>
              <a:path w="6016625" h="2218054">
                <a:moveTo>
                  <a:pt x="4202264" y="2218055"/>
                </a:moveTo>
                <a:lnTo>
                  <a:pt x="4173689" y="2218055"/>
                </a:lnTo>
                <a:lnTo>
                  <a:pt x="4173689" y="2208530"/>
                </a:lnTo>
                <a:lnTo>
                  <a:pt x="4202264" y="2208530"/>
                </a:lnTo>
                <a:lnTo>
                  <a:pt x="4202264" y="2218055"/>
                </a:lnTo>
                <a:close/>
              </a:path>
              <a:path w="6016625" h="2218054">
                <a:moveTo>
                  <a:pt x="4164164" y="2218055"/>
                </a:moveTo>
                <a:lnTo>
                  <a:pt x="4135589" y="2218055"/>
                </a:lnTo>
                <a:lnTo>
                  <a:pt x="4135589" y="2208530"/>
                </a:lnTo>
                <a:lnTo>
                  <a:pt x="4164164" y="2208530"/>
                </a:lnTo>
                <a:lnTo>
                  <a:pt x="4164164" y="2218055"/>
                </a:lnTo>
                <a:close/>
              </a:path>
              <a:path w="6016625" h="2218054">
                <a:moveTo>
                  <a:pt x="4126064" y="2218055"/>
                </a:moveTo>
                <a:lnTo>
                  <a:pt x="4097489" y="2218055"/>
                </a:lnTo>
                <a:lnTo>
                  <a:pt x="4097489" y="2208530"/>
                </a:lnTo>
                <a:lnTo>
                  <a:pt x="4126064" y="2208530"/>
                </a:lnTo>
                <a:lnTo>
                  <a:pt x="4126064" y="2218055"/>
                </a:lnTo>
                <a:close/>
              </a:path>
              <a:path w="6016625" h="2218054">
                <a:moveTo>
                  <a:pt x="4087964" y="2218055"/>
                </a:moveTo>
                <a:lnTo>
                  <a:pt x="4059389" y="2218055"/>
                </a:lnTo>
                <a:lnTo>
                  <a:pt x="4059389" y="2208530"/>
                </a:lnTo>
                <a:lnTo>
                  <a:pt x="4087964" y="2208530"/>
                </a:lnTo>
                <a:lnTo>
                  <a:pt x="4087964" y="2218055"/>
                </a:lnTo>
                <a:close/>
              </a:path>
              <a:path w="6016625" h="2218054">
                <a:moveTo>
                  <a:pt x="4049864" y="2218055"/>
                </a:moveTo>
                <a:lnTo>
                  <a:pt x="4021289" y="2218055"/>
                </a:lnTo>
                <a:lnTo>
                  <a:pt x="4021289" y="2208530"/>
                </a:lnTo>
                <a:lnTo>
                  <a:pt x="4049864" y="2208530"/>
                </a:lnTo>
                <a:lnTo>
                  <a:pt x="4049864" y="2218055"/>
                </a:lnTo>
                <a:close/>
              </a:path>
              <a:path w="6016625" h="2218054">
                <a:moveTo>
                  <a:pt x="4011764" y="2218055"/>
                </a:moveTo>
                <a:lnTo>
                  <a:pt x="3983189" y="2218055"/>
                </a:lnTo>
                <a:lnTo>
                  <a:pt x="3983189" y="2208530"/>
                </a:lnTo>
                <a:lnTo>
                  <a:pt x="4011764" y="2208530"/>
                </a:lnTo>
                <a:lnTo>
                  <a:pt x="4011764" y="2218055"/>
                </a:lnTo>
                <a:close/>
              </a:path>
              <a:path w="6016625" h="2218054">
                <a:moveTo>
                  <a:pt x="3973664" y="2218055"/>
                </a:moveTo>
                <a:lnTo>
                  <a:pt x="3945089" y="2218055"/>
                </a:lnTo>
                <a:lnTo>
                  <a:pt x="3945089" y="2208530"/>
                </a:lnTo>
                <a:lnTo>
                  <a:pt x="3973664" y="2208530"/>
                </a:lnTo>
                <a:lnTo>
                  <a:pt x="3973664" y="2218055"/>
                </a:lnTo>
                <a:close/>
              </a:path>
              <a:path w="6016625" h="2218054">
                <a:moveTo>
                  <a:pt x="3935564" y="2218055"/>
                </a:moveTo>
                <a:lnTo>
                  <a:pt x="3906989" y="2218055"/>
                </a:lnTo>
                <a:lnTo>
                  <a:pt x="3906989" y="2208530"/>
                </a:lnTo>
                <a:lnTo>
                  <a:pt x="3935564" y="2208530"/>
                </a:lnTo>
                <a:lnTo>
                  <a:pt x="3935564" y="2218055"/>
                </a:lnTo>
                <a:close/>
              </a:path>
              <a:path w="6016625" h="2218054">
                <a:moveTo>
                  <a:pt x="3897464" y="2218055"/>
                </a:moveTo>
                <a:lnTo>
                  <a:pt x="3868889" y="2218055"/>
                </a:lnTo>
                <a:lnTo>
                  <a:pt x="3868889" y="2208530"/>
                </a:lnTo>
                <a:lnTo>
                  <a:pt x="3897464" y="2208530"/>
                </a:lnTo>
                <a:lnTo>
                  <a:pt x="3897464" y="2218055"/>
                </a:lnTo>
                <a:close/>
              </a:path>
              <a:path w="6016625" h="2218054">
                <a:moveTo>
                  <a:pt x="3859364" y="2218055"/>
                </a:moveTo>
                <a:lnTo>
                  <a:pt x="3830789" y="2218055"/>
                </a:lnTo>
                <a:lnTo>
                  <a:pt x="3830789" y="2208530"/>
                </a:lnTo>
                <a:lnTo>
                  <a:pt x="3859364" y="2208530"/>
                </a:lnTo>
                <a:lnTo>
                  <a:pt x="3859364" y="2218055"/>
                </a:lnTo>
                <a:close/>
              </a:path>
              <a:path w="6016625" h="2218054">
                <a:moveTo>
                  <a:pt x="3821264" y="2218055"/>
                </a:moveTo>
                <a:lnTo>
                  <a:pt x="3792689" y="2218055"/>
                </a:lnTo>
                <a:lnTo>
                  <a:pt x="3792689" y="2208530"/>
                </a:lnTo>
                <a:lnTo>
                  <a:pt x="3821264" y="2208530"/>
                </a:lnTo>
                <a:lnTo>
                  <a:pt x="3821264" y="2218055"/>
                </a:lnTo>
                <a:close/>
              </a:path>
              <a:path w="6016625" h="2218054">
                <a:moveTo>
                  <a:pt x="3783164" y="2218055"/>
                </a:moveTo>
                <a:lnTo>
                  <a:pt x="3754589" y="2218055"/>
                </a:lnTo>
                <a:lnTo>
                  <a:pt x="3754589" y="2208530"/>
                </a:lnTo>
                <a:lnTo>
                  <a:pt x="3783164" y="2208530"/>
                </a:lnTo>
                <a:lnTo>
                  <a:pt x="3783164" y="2218055"/>
                </a:lnTo>
                <a:close/>
              </a:path>
              <a:path w="6016625" h="2218054">
                <a:moveTo>
                  <a:pt x="3745064" y="2218055"/>
                </a:moveTo>
                <a:lnTo>
                  <a:pt x="3716489" y="2218055"/>
                </a:lnTo>
                <a:lnTo>
                  <a:pt x="3716489" y="2208530"/>
                </a:lnTo>
                <a:lnTo>
                  <a:pt x="3745064" y="2208530"/>
                </a:lnTo>
                <a:lnTo>
                  <a:pt x="3745064" y="2218055"/>
                </a:lnTo>
                <a:close/>
              </a:path>
              <a:path w="6016625" h="2218054">
                <a:moveTo>
                  <a:pt x="3706964" y="2218055"/>
                </a:moveTo>
                <a:lnTo>
                  <a:pt x="3678389" y="2218055"/>
                </a:lnTo>
                <a:lnTo>
                  <a:pt x="3678389" y="2208530"/>
                </a:lnTo>
                <a:lnTo>
                  <a:pt x="3706964" y="2208530"/>
                </a:lnTo>
                <a:lnTo>
                  <a:pt x="3706964" y="2218055"/>
                </a:lnTo>
                <a:close/>
              </a:path>
              <a:path w="6016625" h="2218054">
                <a:moveTo>
                  <a:pt x="3668864" y="2218055"/>
                </a:moveTo>
                <a:lnTo>
                  <a:pt x="3640289" y="2218055"/>
                </a:lnTo>
                <a:lnTo>
                  <a:pt x="3640289" y="2208530"/>
                </a:lnTo>
                <a:lnTo>
                  <a:pt x="3668864" y="2208530"/>
                </a:lnTo>
                <a:lnTo>
                  <a:pt x="3668864" y="2218055"/>
                </a:lnTo>
                <a:close/>
              </a:path>
              <a:path w="6016625" h="2218054">
                <a:moveTo>
                  <a:pt x="3630764" y="2218055"/>
                </a:moveTo>
                <a:lnTo>
                  <a:pt x="3602189" y="2218055"/>
                </a:lnTo>
                <a:lnTo>
                  <a:pt x="3602189" y="2208530"/>
                </a:lnTo>
                <a:lnTo>
                  <a:pt x="3630764" y="2208530"/>
                </a:lnTo>
                <a:lnTo>
                  <a:pt x="3630764" y="2218055"/>
                </a:lnTo>
                <a:close/>
              </a:path>
              <a:path w="6016625" h="2218054">
                <a:moveTo>
                  <a:pt x="3592664" y="2218055"/>
                </a:moveTo>
                <a:lnTo>
                  <a:pt x="3564089" y="2218055"/>
                </a:lnTo>
                <a:lnTo>
                  <a:pt x="3564089" y="2208530"/>
                </a:lnTo>
                <a:lnTo>
                  <a:pt x="3592664" y="2208530"/>
                </a:lnTo>
                <a:lnTo>
                  <a:pt x="3592664" y="2218055"/>
                </a:lnTo>
                <a:close/>
              </a:path>
              <a:path w="6016625" h="2218054">
                <a:moveTo>
                  <a:pt x="3554564" y="2218055"/>
                </a:moveTo>
                <a:lnTo>
                  <a:pt x="3525989" y="2218055"/>
                </a:lnTo>
                <a:lnTo>
                  <a:pt x="3525989" y="2208530"/>
                </a:lnTo>
                <a:lnTo>
                  <a:pt x="3554564" y="2208530"/>
                </a:lnTo>
                <a:lnTo>
                  <a:pt x="3554564" y="2218055"/>
                </a:lnTo>
                <a:close/>
              </a:path>
              <a:path w="6016625" h="2218054">
                <a:moveTo>
                  <a:pt x="3516464" y="2218055"/>
                </a:moveTo>
                <a:lnTo>
                  <a:pt x="3487889" y="2218055"/>
                </a:lnTo>
                <a:lnTo>
                  <a:pt x="3487889" y="2208530"/>
                </a:lnTo>
                <a:lnTo>
                  <a:pt x="3516464" y="2208530"/>
                </a:lnTo>
                <a:lnTo>
                  <a:pt x="3516464" y="2218055"/>
                </a:lnTo>
                <a:close/>
              </a:path>
              <a:path w="6016625" h="2218054">
                <a:moveTo>
                  <a:pt x="3478364" y="2218055"/>
                </a:moveTo>
                <a:lnTo>
                  <a:pt x="3449789" y="2218055"/>
                </a:lnTo>
                <a:lnTo>
                  <a:pt x="3449789" y="2208530"/>
                </a:lnTo>
                <a:lnTo>
                  <a:pt x="3478364" y="2208530"/>
                </a:lnTo>
                <a:lnTo>
                  <a:pt x="3478364" y="2218055"/>
                </a:lnTo>
                <a:close/>
              </a:path>
              <a:path w="6016625" h="2218054">
                <a:moveTo>
                  <a:pt x="3440264" y="2218055"/>
                </a:moveTo>
                <a:lnTo>
                  <a:pt x="3411689" y="2218055"/>
                </a:lnTo>
                <a:lnTo>
                  <a:pt x="3411689" y="2208530"/>
                </a:lnTo>
                <a:lnTo>
                  <a:pt x="3440264" y="2208530"/>
                </a:lnTo>
                <a:lnTo>
                  <a:pt x="3440264" y="2218055"/>
                </a:lnTo>
                <a:close/>
              </a:path>
              <a:path w="6016625" h="2218054">
                <a:moveTo>
                  <a:pt x="3402164" y="2218055"/>
                </a:moveTo>
                <a:lnTo>
                  <a:pt x="3373589" y="2218055"/>
                </a:lnTo>
                <a:lnTo>
                  <a:pt x="3373589" y="2208530"/>
                </a:lnTo>
                <a:lnTo>
                  <a:pt x="3402164" y="2208530"/>
                </a:lnTo>
                <a:lnTo>
                  <a:pt x="3402164" y="2218055"/>
                </a:lnTo>
                <a:close/>
              </a:path>
              <a:path w="6016625" h="2218054">
                <a:moveTo>
                  <a:pt x="3364064" y="2218055"/>
                </a:moveTo>
                <a:lnTo>
                  <a:pt x="3335489" y="2218055"/>
                </a:lnTo>
                <a:lnTo>
                  <a:pt x="3335489" y="2208530"/>
                </a:lnTo>
                <a:lnTo>
                  <a:pt x="3364064" y="2208530"/>
                </a:lnTo>
                <a:lnTo>
                  <a:pt x="3364064" y="2218055"/>
                </a:lnTo>
                <a:close/>
              </a:path>
              <a:path w="6016625" h="2218054">
                <a:moveTo>
                  <a:pt x="3325964" y="2218055"/>
                </a:moveTo>
                <a:lnTo>
                  <a:pt x="3297389" y="2218055"/>
                </a:lnTo>
                <a:lnTo>
                  <a:pt x="3297389" y="2208530"/>
                </a:lnTo>
                <a:lnTo>
                  <a:pt x="3325964" y="2208530"/>
                </a:lnTo>
                <a:lnTo>
                  <a:pt x="3325964" y="2218055"/>
                </a:lnTo>
                <a:close/>
              </a:path>
              <a:path w="6016625" h="2218054">
                <a:moveTo>
                  <a:pt x="3287864" y="2218055"/>
                </a:moveTo>
                <a:lnTo>
                  <a:pt x="3259289" y="2218055"/>
                </a:lnTo>
                <a:lnTo>
                  <a:pt x="3259289" y="2208530"/>
                </a:lnTo>
                <a:lnTo>
                  <a:pt x="3287864" y="2208530"/>
                </a:lnTo>
                <a:lnTo>
                  <a:pt x="3287864" y="2218055"/>
                </a:lnTo>
                <a:close/>
              </a:path>
              <a:path w="6016625" h="2218054">
                <a:moveTo>
                  <a:pt x="3249764" y="2218055"/>
                </a:moveTo>
                <a:lnTo>
                  <a:pt x="3221189" y="2218055"/>
                </a:lnTo>
                <a:lnTo>
                  <a:pt x="3221189" y="2208530"/>
                </a:lnTo>
                <a:lnTo>
                  <a:pt x="3249764" y="2208530"/>
                </a:lnTo>
                <a:lnTo>
                  <a:pt x="3249764" y="2218055"/>
                </a:lnTo>
                <a:close/>
              </a:path>
              <a:path w="6016625" h="2218054">
                <a:moveTo>
                  <a:pt x="3211664" y="2218055"/>
                </a:moveTo>
                <a:lnTo>
                  <a:pt x="3183089" y="2218055"/>
                </a:lnTo>
                <a:lnTo>
                  <a:pt x="3183089" y="2208530"/>
                </a:lnTo>
                <a:lnTo>
                  <a:pt x="3211664" y="2208530"/>
                </a:lnTo>
                <a:lnTo>
                  <a:pt x="3211664" y="2218055"/>
                </a:lnTo>
                <a:close/>
              </a:path>
              <a:path w="6016625" h="2218054">
                <a:moveTo>
                  <a:pt x="3173564" y="2218055"/>
                </a:moveTo>
                <a:lnTo>
                  <a:pt x="3144989" y="2218055"/>
                </a:lnTo>
                <a:lnTo>
                  <a:pt x="3144989" y="2208530"/>
                </a:lnTo>
                <a:lnTo>
                  <a:pt x="3173564" y="2208530"/>
                </a:lnTo>
                <a:lnTo>
                  <a:pt x="3173564" y="2218055"/>
                </a:lnTo>
                <a:close/>
              </a:path>
              <a:path w="6016625" h="2218054">
                <a:moveTo>
                  <a:pt x="3135464" y="2218055"/>
                </a:moveTo>
                <a:lnTo>
                  <a:pt x="3106889" y="2218055"/>
                </a:lnTo>
                <a:lnTo>
                  <a:pt x="3106889" y="2208530"/>
                </a:lnTo>
                <a:lnTo>
                  <a:pt x="3135464" y="2208530"/>
                </a:lnTo>
                <a:lnTo>
                  <a:pt x="3135464" y="2218055"/>
                </a:lnTo>
                <a:close/>
              </a:path>
              <a:path w="6016625" h="2218054">
                <a:moveTo>
                  <a:pt x="3097364" y="2218055"/>
                </a:moveTo>
                <a:lnTo>
                  <a:pt x="3068789" y="2218055"/>
                </a:lnTo>
                <a:lnTo>
                  <a:pt x="3068789" y="2208530"/>
                </a:lnTo>
                <a:lnTo>
                  <a:pt x="3097364" y="2208530"/>
                </a:lnTo>
                <a:lnTo>
                  <a:pt x="3097364" y="2218055"/>
                </a:lnTo>
                <a:close/>
              </a:path>
              <a:path w="6016625" h="2218054">
                <a:moveTo>
                  <a:pt x="3059264" y="2218055"/>
                </a:moveTo>
                <a:lnTo>
                  <a:pt x="3030689" y="2218055"/>
                </a:lnTo>
                <a:lnTo>
                  <a:pt x="3030689" y="2208530"/>
                </a:lnTo>
                <a:lnTo>
                  <a:pt x="3059264" y="2208530"/>
                </a:lnTo>
                <a:lnTo>
                  <a:pt x="3059264" y="2218055"/>
                </a:lnTo>
                <a:close/>
              </a:path>
              <a:path w="6016625" h="2218054">
                <a:moveTo>
                  <a:pt x="3021164" y="2218055"/>
                </a:moveTo>
                <a:lnTo>
                  <a:pt x="2992589" y="2218055"/>
                </a:lnTo>
                <a:lnTo>
                  <a:pt x="2992589" y="2208530"/>
                </a:lnTo>
                <a:lnTo>
                  <a:pt x="3021164" y="2208530"/>
                </a:lnTo>
                <a:lnTo>
                  <a:pt x="3021164" y="2218055"/>
                </a:lnTo>
                <a:close/>
              </a:path>
              <a:path w="6016625" h="2218054">
                <a:moveTo>
                  <a:pt x="2983064" y="2218055"/>
                </a:moveTo>
                <a:lnTo>
                  <a:pt x="2954489" y="2218055"/>
                </a:lnTo>
                <a:lnTo>
                  <a:pt x="2954489" y="2208530"/>
                </a:lnTo>
                <a:lnTo>
                  <a:pt x="2983064" y="2208530"/>
                </a:lnTo>
                <a:lnTo>
                  <a:pt x="2983064" y="2218055"/>
                </a:lnTo>
                <a:close/>
              </a:path>
              <a:path w="6016625" h="2218054">
                <a:moveTo>
                  <a:pt x="2944964" y="2218055"/>
                </a:moveTo>
                <a:lnTo>
                  <a:pt x="2916389" y="2218055"/>
                </a:lnTo>
                <a:lnTo>
                  <a:pt x="2916389" y="2208530"/>
                </a:lnTo>
                <a:lnTo>
                  <a:pt x="2944964" y="2208530"/>
                </a:lnTo>
                <a:lnTo>
                  <a:pt x="2944964" y="2218055"/>
                </a:lnTo>
                <a:close/>
              </a:path>
              <a:path w="6016625" h="2218054">
                <a:moveTo>
                  <a:pt x="2906864" y="2218055"/>
                </a:moveTo>
                <a:lnTo>
                  <a:pt x="2878289" y="2218055"/>
                </a:lnTo>
                <a:lnTo>
                  <a:pt x="2878289" y="2208530"/>
                </a:lnTo>
                <a:lnTo>
                  <a:pt x="2906864" y="2208530"/>
                </a:lnTo>
                <a:lnTo>
                  <a:pt x="2906864" y="2218055"/>
                </a:lnTo>
                <a:close/>
              </a:path>
              <a:path w="6016625" h="2218054">
                <a:moveTo>
                  <a:pt x="2868764" y="2218055"/>
                </a:moveTo>
                <a:lnTo>
                  <a:pt x="2840189" y="2218055"/>
                </a:lnTo>
                <a:lnTo>
                  <a:pt x="2840189" y="2208530"/>
                </a:lnTo>
                <a:lnTo>
                  <a:pt x="2868764" y="2208530"/>
                </a:lnTo>
                <a:lnTo>
                  <a:pt x="2868764" y="2218055"/>
                </a:lnTo>
                <a:close/>
              </a:path>
              <a:path w="6016625" h="2218054">
                <a:moveTo>
                  <a:pt x="2830664" y="2218055"/>
                </a:moveTo>
                <a:lnTo>
                  <a:pt x="2802089" y="2218055"/>
                </a:lnTo>
                <a:lnTo>
                  <a:pt x="2802089" y="2208530"/>
                </a:lnTo>
                <a:lnTo>
                  <a:pt x="2830664" y="2208530"/>
                </a:lnTo>
                <a:lnTo>
                  <a:pt x="2830664" y="2218055"/>
                </a:lnTo>
                <a:close/>
              </a:path>
              <a:path w="6016625" h="2218054">
                <a:moveTo>
                  <a:pt x="2792564" y="2218055"/>
                </a:moveTo>
                <a:lnTo>
                  <a:pt x="2763989" y="2218055"/>
                </a:lnTo>
                <a:lnTo>
                  <a:pt x="2763989" y="2208530"/>
                </a:lnTo>
                <a:lnTo>
                  <a:pt x="2792564" y="2208530"/>
                </a:lnTo>
                <a:lnTo>
                  <a:pt x="2792564" y="2218055"/>
                </a:lnTo>
                <a:close/>
              </a:path>
              <a:path w="6016625" h="2218054">
                <a:moveTo>
                  <a:pt x="2754464" y="2218055"/>
                </a:moveTo>
                <a:lnTo>
                  <a:pt x="2725889" y="2218055"/>
                </a:lnTo>
                <a:lnTo>
                  <a:pt x="2725889" y="2208530"/>
                </a:lnTo>
                <a:lnTo>
                  <a:pt x="2754464" y="2208530"/>
                </a:lnTo>
                <a:lnTo>
                  <a:pt x="2754464" y="2218055"/>
                </a:lnTo>
                <a:close/>
              </a:path>
              <a:path w="6016625" h="2218054">
                <a:moveTo>
                  <a:pt x="2716364" y="2218055"/>
                </a:moveTo>
                <a:lnTo>
                  <a:pt x="2687789" y="2218055"/>
                </a:lnTo>
                <a:lnTo>
                  <a:pt x="2687789" y="2208530"/>
                </a:lnTo>
                <a:lnTo>
                  <a:pt x="2716364" y="2208530"/>
                </a:lnTo>
                <a:lnTo>
                  <a:pt x="2716364" y="2218055"/>
                </a:lnTo>
                <a:close/>
              </a:path>
              <a:path w="6016625" h="2218054">
                <a:moveTo>
                  <a:pt x="2678264" y="2218055"/>
                </a:moveTo>
                <a:lnTo>
                  <a:pt x="2649689" y="2218055"/>
                </a:lnTo>
                <a:lnTo>
                  <a:pt x="2649689" y="2208530"/>
                </a:lnTo>
                <a:lnTo>
                  <a:pt x="2678264" y="2208530"/>
                </a:lnTo>
                <a:lnTo>
                  <a:pt x="2678264" y="2218055"/>
                </a:lnTo>
                <a:close/>
              </a:path>
              <a:path w="6016625" h="2218054">
                <a:moveTo>
                  <a:pt x="2640164" y="2218055"/>
                </a:moveTo>
                <a:lnTo>
                  <a:pt x="2611589" y="2218055"/>
                </a:lnTo>
                <a:lnTo>
                  <a:pt x="2611589" y="2208530"/>
                </a:lnTo>
                <a:lnTo>
                  <a:pt x="2640164" y="2208530"/>
                </a:lnTo>
                <a:lnTo>
                  <a:pt x="2640164" y="2218055"/>
                </a:lnTo>
                <a:close/>
              </a:path>
              <a:path w="6016625" h="2218054">
                <a:moveTo>
                  <a:pt x="2602064" y="2218055"/>
                </a:moveTo>
                <a:lnTo>
                  <a:pt x="2573489" y="2218055"/>
                </a:lnTo>
                <a:lnTo>
                  <a:pt x="2573489" y="2208530"/>
                </a:lnTo>
                <a:lnTo>
                  <a:pt x="2602064" y="2208530"/>
                </a:lnTo>
                <a:lnTo>
                  <a:pt x="2602064" y="2218055"/>
                </a:lnTo>
                <a:close/>
              </a:path>
              <a:path w="6016625" h="2218054">
                <a:moveTo>
                  <a:pt x="2563964" y="2218055"/>
                </a:moveTo>
                <a:lnTo>
                  <a:pt x="2535389" y="2218055"/>
                </a:lnTo>
                <a:lnTo>
                  <a:pt x="2535389" y="2208530"/>
                </a:lnTo>
                <a:lnTo>
                  <a:pt x="2563964" y="2208530"/>
                </a:lnTo>
                <a:lnTo>
                  <a:pt x="2563964" y="2218055"/>
                </a:lnTo>
                <a:close/>
              </a:path>
              <a:path w="6016625" h="2218054">
                <a:moveTo>
                  <a:pt x="2525864" y="2218055"/>
                </a:moveTo>
                <a:lnTo>
                  <a:pt x="2497289" y="2218055"/>
                </a:lnTo>
                <a:lnTo>
                  <a:pt x="2497289" y="2208530"/>
                </a:lnTo>
                <a:lnTo>
                  <a:pt x="2525864" y="2208530"/>
                </a:lnTo>
                <a:lnTo>
                  <a:pt x="2525864" y="2218055"/>
                </a:lnTo>
                <a:close/>
              </a:path>
              <a:path w="6016625" h="2218054">
                <a:moveTo>
                  <a:pt x="2487764" y="2218055"/>
                </a:moveTo>
                <a:lnTo>
                  <a:pt x="2459189" y="2218055"/>
                </a:lnTo>
                <a:lnTo>
                  <a:pt x="2459189" y="2208530"/>
                </a:lnTo>
                <a:lnTo>
                  <a:pt x="2487764" y="2208530"/>
                </a:lnTo>
                <a:lnTo>
                  <a:pt x="2487764" y="2218055"/>
                </a:lnTo>
                <a:close/>
              </a:path>
              <a:path w="6016625" h="2218054">
                <a:moveTo>
                  <a:pt x="2449664" y="2218055"/>
                </a:moveTo>
                <a:lnTo>
                  <a:pt x="2421089" y="2218055"/>
                </a:lnTo>
                <a:lnTo>
                  <a:pt x="2421089" y="2208530"/>
                </a:lnTo>
                <a:lnTo>
                  <a:pt x="2449664" y="2208530"/>
                </a:lnTo>
                <a:lnTo>
                  <a:pt x="2449664" y="2218055"/>
                </a:lnTo>
                <a:close/>
              </a:path>
              <a:path w="6016625" h="2218054">
                <a:moveTo>
                  <a:pt x="2411564" y="2218055"/>
                </a:moveTo>
                <a:lnTo>
                  <a:pt x="2382989" y="2218055"/>
                </a:lnTo>
                <a:lnTo>
                  <a:pt x="2382989" y="2208530"/>
                </a:lnTo>
                <a:lnTo>
                  <a:pt x="2411564" y="2208530"/>
                </a:lnTo>
                <a:lnTo>
                  <a:pt x="2411564" y="2218055"/>
                </a:lnTo>
                <a:close/>
              </a:path>
              <a:path w="6016625" h="2218054">
                <a:moveTo>
                  <a:pt x="2373464" y="2218055"/>
                </a:moveTo>
                <a:lnTo>
                  <a:pt x="2344889" y="2218055"/>
                </a:lnTo>
                <a:lnTo>
                  <a:pt x="2344889" y="2208530"/>
                </a:lnTo>
                <a:lnTo>
                  <a:pt x="2373464" y="2208530"/>
                </a:lnTo>
                <a:lnTo>
                  <a:pt x="2373464" y="2218055"/>
                </a:lnTo>
                <a:close/>
              </a:path>
              <a:path w="6016625" h="2218054">
                <a:moveTo>
                  <a:pt x="2335364" y="2218055"/>
                </a:moveTo>
                <a:lnTo>
                  <a:pt x="2306789" y="2218055"/>
                </a:lnTo>
                <a:lnTo>
                  <a:pt x="2306789" y="2208530"/>
                </a:lnTo>
                <a:lnTo>
                  <a:pt x="2335364" y="2208530"/>
                </a:lnTo>
                <a:lnTo>
                  <a:pt x="2335364" y="2218055"/>
                </a:lnTo>
                <a:close/>
              </a:path>
              <a:path w="6016625" h="2218054">
                <a:moveTo>
                  <a:pt x="2297264" y="2218055"/>
                </a:moveTo>
                <a:lnTo>
                  <a:pt x="2268689" y="2218055"/>
                </a:lnTo>
                <a:lnTo>
                  <a:pt x="2268689" y="2208530"/>
                </a:lnTo>
                <a:lnTo>
                  <a:pt x="2297264" y="2208530"/>
                </a:lnTo>
                <a:lnTo>
                  <a:pt x="2297264" y="2218055"/>
                </a:lnTo>
                <a:close/>
              </a:path>
              <a:path w="6016625" h="2218054">
                <a:moveTo>
                  <a:pt x="2259164" y="2218055"/>
                </a:moveTo>
                <a:lnTo>
                  <a:pt x="2230589" y="2218055"/>
                </a:lnTo>
                <a:lnTo>
                  <a:pt x="2230589" y="2208530"/>
                </a:lnTo>
                <a:lnTo>
                  <a:pt x="2259164" y="2208530"/>
                </a:lnTo>
                <a:lnTo>
                  <a:pt x="2259164" y="2218055"/>
                </a:lnTo>
                <a:close/>
              </a:path>
              <a:path w="6016625" h="2218054">
                <a:moveTo>
                  <a:pt x="2221064" y="2218055"/>
                </a:moveTo>
                <a:lnTo>
                  <a:pt x="2192489" y="2218055"/>
                </a:lnTo>
                <a:lnTo>
                  <a:pt x="2192489" y="2208530"/>
                </a:lnTo>
                <a:lnTo>
                  <a:pt x="2221064" y="2208530"/>
                </a:lnTo>
                <a:lnTo>
                  <a:pt x="2221064" y="2218055"/>
                </a:lnTo>
                <a:close/>
              </a:path>
              <a:path w="6016625" h="2218054">
                <a:moveTo>
                  <a:pt x="2182964" y="2218055"/>
                </a:moveTo>
                <a:lnTo>
                  <a:pt x="2154389" y="2218055"/>
                </a:lnTo>
                <a:lnTo>
                  <a:pt x="2154389" y="2208530"/>
                </a:lnTo>
                <a:lnTo>
                  <a:pt x="2182964" y="2208530"/>
                </a:lnTo>
                <a:lnTo>
                  <a:pt x="2182964" y="2218055"/>
                </a:lnTo>
                <a:close/>
              </a:path>
              <a:path w="6016625" h="2218054">
                <a:moveTo>
                  <a:pt x="2144864" y="2218055"/>
                </a:moveTo>
                <a:lnTo>
                  <a:pt x="2116289" y="2218055"/>
                </a:lnTo>
                <a:lnTo>
                  <a:pt x="2116289" y="2208530"/>
                </a:lnTo>
                <a:lnTo>
                  <a:pt x="2144864" y="2208530"/>
                </a:lnTo>
                <a:lnTo>
                  <a:pt x="2144864" y="2218055"/>
                </a:lnTo>
                <a:close/>
              </a:path>
              <a:path w="6016625" h="2218054">
                <a:moveTo>
                  <a:pt x="2106764" y="2218055"/>
                </a:moveTo>
                <a:lnTo>
                  <a:pt x="2078189" y="2218055"/>
                </a:lnTo>
                <a:lnTo>
                  <a:pt x="2078189" y="2208530"/>
                </a:lnTo>
                <a:lnTo>
                  <a:pt x="2106764" y="2208530"/>
                </a:lnTo>
                <a:lnTo>
                  <a:pt x="2106764" y="2218055"/>
                </a:lnTo>
                <a:close/>
              </a:path>
              <a:path w="6016625" h="2218054">
                <a:moveTo>
                  <a:pt x="2068664" y="2218055"/>
                </a:moveTo>
                <a:lnTo>
                  <a:pt x="2040089" y="2218055"/>
                </a:lnTo>
                <a:lnTo>
                  <a:pt x="2040089" y="2208530"/>
                </a:lnTo>
                <a:lnTo>
                  <a:pt x="2068664" y="2208530"/>
                </a:lnTo>
                <a:lnTo>
                  <a:pt x="2068664" y="2218055"/>
                </a:lnTo>
                <a:close/>
              </a:path>
              <a:path w="6016625" h="2218054">
                <a:moveTo>
                  <a:pt x="2030564" y="2218055"/>
                </a:moveTo>
                <a:lnTo>
                  <a:pt x="2001989" y="2218055"/>
                </a:lnTo>
                <a:lnTo>
                  <a:pt x="2001989" y="2208530"/>
                </a:lnTo>
                <a:lnTo>
                  <a:pt x="2030564" y="2208530"/>
                </a:lnTo>
                <a:lnTo>
                  <a:pt x="2030564" y="2218055"/>
                </a:lnTo>
                <a:close/>
              </a:path>
              <a:path w="6016625" h="2218054">
                <a:moveTo>
                  <a:pt x="1992464" y="2218055"/>
                </a:moveTo>
                <a:lnTo>
                  <a:pt x="1963889" y="2218055"/>
                </a:lnTo>
                <a:lnTo>
                  <a:pt x="1963889" y="2208530"/>
                </a:lnTo>
                <a:lnTo>
                  <a:pt x="1992464" y="2208530"/>
                </a:lnTo>
                <a:lnTo>
                  <a:pt x="1992464" y="2218055"/>
                </a:lnTo>
                <a:close/>
              </a:path>
              <a:path w="6016625" h="2218054">
                <a:moveTo>
                  <a:pt x="1954364" y="2218055"/>
                </a:moveTo>
                <a:lnTo>
                  <a:pt x="1925789" y="2218055"/>
                </a:lnTo>
                <a:lnTo>
                  <a:pt x="1925789" y="2208530"/>
                </a:lnTo>
                <a:lnTo>
                  <a:pt x="1954364" y="2208530"/>
                </a:lnTo>
                <a:lnTo>
                  <a:pt x="1954364" y="2218055"/>
                </a:lnTo>
                <a:close/>
              </a:path>
              <a:path w="6016625" h="2218054">
                <a:moveTo>
                  <a:pt x="1916264" y="2218055"/>
                </a:moveTo>
                <a:lnTo>
                  <a:pt x="1887689" y="2218055"/>
                </a:lnTo>
                <a:lnTo>
                  <a:pt x="1887689" y="2208530"/>
                </a:lnTo>
                <a:lnTo>
                  <a:pt x="1916264" y="2208530"/>
                </a:lnTo>
                <a:lnTo>
                  <a:pt x="1916264" y="2218055"/>
                </a:lnTo>
                <a:close/>
              </a:path>
              <a:path w="6016625" h="2218054">
                <a:moveTo>
                  <a:pt x="1878164" y="2218055"/>
                </a:moveTo>
                <a:lnTo>
                  <a:pt x="1849589" y="2218055"/>
                </a:lnTo>
                <a:lnTo>
                  <a:pt x="1849589" y="2208530"/>
                </a:lnTo>
                <a:lnTo>
                  <a:pt x="1878164" y="2208530"/>
                </a:lnTo>
                <a:lnTo>
                  <a:pt x="1878164" y="2218055"/>
                </a:lnTo>
                <a:close/>
              </a:path>
              <a:path w="6016625" h="2218054">
                <a:moveTo>
                  <a:pt x="1840064" y="2218055"/>
                </a:moveTo>
                <a:lnTo>
                  <a:pt x="1811489" y="2218055"/>
                </a:lnTo>
                <a:lnTo>
                  <a:pt x="1811489" y="2208530"/>
                </a:lnTo>
                <a:lnTo>
                  <a:pt x="1840064" y="2208530"/>
                </a:lnTo>
                <a:lnTo>
                  <a:pt x="1840064" y="2218055"/>
                </a:lnTo>
                <a:close/>
              </a:path>
              <a:path w="6016625" h="2218054">
                <a:moveTo>
                  <a:pt x="1801964" y="2218055"/>
                </a:moveTo>
                <a:lnTo>
                  <a:pt x="1773389" y="2218055"/>
                </a:lnTo>
                <a:lnTo>
                  <a:pt x="1773389" y="2208530"/>
                </a:lnTo>
                <a:lnTo>
                  <a:pt x="1801964" y="2208530"/>
                </a:lnTo>
                <a:lnTo>
                  <a:pt x="1801964" y="2218055"/>
                </a:lnTo>
                <a:close/>
              </a:path>
              <a:path w="6016625" h="2218054">
                <a:moveTo>
                  <a:pt x="1763864" y="2218055"/>
                </a:moveTo>
                <a:lnTo>
                  <a:pt x="1735289" y="2218055"/>
                </a:lnTo>
                <a:lnTo>
                  <a:pt x="1735289" y="2208530"/>
                </a:lnTo>
                <a:lnTo>
                  <a:pt x="1763864" y="2208530"/>
                </a:lnTo>
                <a:lnTo>
                  <a:pt x="1763864" y="2218055"/>
                </a:lnTo>
                <a:close/>
              </a:path>
              <a:path w="6016625" h="2218054">
                <a:moveTo>
                  <a:pt x="1725764" y="2218055"/>
                </a:moveTo>
                <a:lnTo>
                  <a:pt x="1697189" y="2218055"/>
                </a:lnTo>
                <a:lnTo>
                  <a:pt x="1697189" y="2208530"/>
                </a:lnTo>
                <a:lnTo>
                  <a:pt x="1725764" y="2208530"/>
                </a:lnTo>
                <a:lnTo>
                  <a:pt x="1725764" y="2218055"/>
                </a:lnTo>
                <a:close/>
              </a:path>
              <a:path w="6016625" h="2218054">
                <a:moveTo>
                  <a:pt x="1687664" y="2218055"/>
                </a:moveTo>
                <a:lnTo>
                  <a:pt x="1659089" y="2218055"/>
                </a:lnTo>
                <a:lnTo>
                  <a:pt x="1659089" y="2208530"/>
                </a:lnTo>
                <a:lnTo>
                  <a:pt x="1687664" y="2208530"/>
                </a:lnTo>
                <a:lnTo>
                  <a:pt x="1687664" y="2218055"/>
                </a:lnTo>
                <a:close/>
              </a:path>
              <a:path w="6016625" h="2218054">
                <a:moveTo>
                  <a:pt x="1649564" y="2218055"/>
                </a:moveTo>
                <a:lnTo>
                  <a:pt x="1620989" y="2218055"/>
                </a:lnTo>
                <a:lnTo>
                  <a:pt x="1620989" y="2208530"/>
                </a:lnTo>
                <a:lnTo>
                  <a:pt x="1649564" y="2208530"/>
                </a:lnTo>
                <a:lnTo>
                  <a:pt x="1649564" y="2218055"/>
                </a:lnTo>
                <a:close/>
              </a:path>
              <a:path w="6016625" h="2218054">
                <a:moveTo>
                  <a:pt x="1611464" y="2218055"/>
                </a:moveTo>
                <a:lnTo>
                  <a:pt x="1582889" y="2218055"/>
                </a:lnTo>
                <a:lnTo>
                  <a:pt x="1582889" y="2208530"/>
                </a:lnTo>
                <a:lnTo>
                  <a:pt x="1611464" y="2208530"/>
                </a:lnTo>
                <a:lnTo>
                  <a:pt x="1611464" y="2218055"/>
                </a:lnTo>
                <a:close/>
              </a:path>
              <a:path w="6016625" h="2218054">
                <a:moveTo>
                  <a:pt x="1573364" y="2218055"/>
                </a:moveTo>
                <a:lnTo>
                  <a:pt x="1544789" y="2218055"/>
                </a:lnTo>
                <a:lnTo>
                  <a:pt x="1544789" y="2208530"/>
                </a:lnTo>
                <a:lnTo>
                  <a:pt x="1573364" y="2208530"/>
                </a:lnTo>
                <a:lnTo>
                  <a:pt x="1573364" y="2218055"/>
                </a:lnTo>
                <a:close/>
              </a:path>
              <a:path w="6016625" h="2218054">
                <a:moveTo>
                  <a:pt x="1535264" y="2218055"/>
                </a:moveTo>
                <a:lnTo>
                  <a:pt x="1506689" y="2218055"/>
                </a:lnTo>
                <a:lnTo>
                  <a:pt x="1506689" y="2208530"/>
                </a:lnTo>
                <a:lnTo>
                  <a:pt x="1535264" y="2208530"/>
                </a:lnTo>
                <a:lnTo>
                  <a:pt x="1535264" y="2218055"/>
                </a:lnTo>
                <a:close/>
              </a:path>
              <a:path w="6016625" h="2218054">
                <a:moveTo>
                  <a:pt x="1497164" y="2218055"/>
                </a:moveTo>
                <a:lnTo>
                  <a:pt x="1468589" y="2218055"/>
                </a:lnTo>
                <a:lnTo>
                  <a:pt x="1468589" y="2208530"/>
                </a:lnTo>
                <a:lnTo>
                  <a:pt x="1497164" y="2208530"/>
                </a:lnTo>
                <a:lnTo>
                  <a:pt x="1497164" y="2218055"/>
                </a:lnTo>
                <a:close/>
              </a:path>
              <a:path w="6016625" h="2218054">
                <a:moveTo>
                  <a:pt x="1459064" y="2218055"/>
                </a:moveTo>
                <a:lnTo>
                  <a:pt x="1430489" y="2218055"/>
                </a:lnTo>
                <a:lnTo>
                  <a:pt x="1430489" y="2208530"/>
                </a:lnTo>
                <a:lnTo>
                  <a:pt x="1459064" y="2208530"/>
                </a:lnTo>
                <a:lnTo>
                  <a:pt x="1459064" y="2218055"/>
                </a:lnTo>
                <a:close/>
              </a:path>
              <a:path w="6016625" h="2218054">
                <a:moveTo>
                  <a:pt x="1420964" y="2218055"/>
                </a:moveTo>
                <a:lnTo>
                  <a:pt x="1392389" y="2218055"/>
                </a:lnTo>
                <a:lnTo>
                  <a:pt x="1392389" y="2208530"/>
                </a:lnTo>
                <a:lnTo>
                  <a:pt x="1420964" y="2208530"/>
                </a:lnTo>
                <a:lnTo>
                  <a:pt x="1420964" y="2218055"/>
                </a:lnTo>
                <a:close/>
              </a:path>
              <a:path w="6016625" h="2218054">
                <a:moveTo>
                  <a:pt x="1382864" y="2218055"/>
                </a:moveTo>
                <a:lnTo>
                  <a:pt x="1354289" y="2218055"/>
                </a:lnTo>
                <a:lnTo>
                  <a:pt x="1354289" y="2208530"/>
                </a:lnTo>
                <a:lnTo>
                  <a:pt x="1382864" y="2208530"/>
                </a:lnTo>
                <a:lnTo>
                  <a:pt x="1382864" y="2218055"/>
                </a:lnTo>
                <a:close/>
              </a:path>
              <a:path w="6016625" h="2218054">
                <a:moveTo>
                  <a:pt x="1344764" y="2218055"/>
                </a:moveTo>
                <a:lnTo>
                  <a:pt x="1316189" y="2218055"/>
                </a:lnTo>
                <a:lnTo>
                  <a:pt x="1316189" y="2208530"/>
                </a:lnTo>
                <a:lnTo>
                  <a:pt x="1344764" y="2208530"/>
                </a:lnTo>
                <a:lnTo>
                  <a:pt x="1344764" y="2218055"/>
                </a:lnTo>
                <a:close/>
              </a:path>
              <a:path w="6016625" h="2218054">
                <a:moveTo>
                  <a:pt x="1306664" y="2218055"/>
                </a:moveTo>
                <a:lnTo>
                  <a:pt x="1278089" y="2218055"/>
                </a:lnTo>
                <a:lnTo>
                  <a:pt x="1278089" y="2208530"/>
                </a:lnTo>
                <a:lnTo>
                  <a:pt x="1306664" y="2208530"/>
                </a:lnTo>
                <a:lnTo>
                  <a:pt x="1306664" y="2218055"/>
                </a:lnTo>
                <a:close/>
              </a:path>
              <a:path w="6016625" h="2218054">
                <a:moveTo>
                  <a:pt x="1268564" y="2218055"/>
                </a:moveTo>
                <a:lnTo>
                  <a:pt x="1239989" y="2218055"/>
                </a:lnTo>
                <a:lnTo>
                  <a:pt x="1239989" y="2208530"/>
                </a:lnTo>
                <a:lnTo>
                  <a:pt x="1268564" y="2208530"/>
                </a:lnTo>
                <a:lnTo>
                  <a:pt x="1268564" y="2218055"/>
                </a:lnTo>
                <a:close/>
              </a:path>
              <a:path w="6016625" h="2218054">
                <a:moveTo>
                  <a:pt x="1230464" y="2218055"/>
                </a:moveTo>
                <a:lnTo>
                  <a:pt x="1201889" y="2218055"/>
                </a:lnTo>
                <a:lnTo>
                  <a:pt x="1201889" y="2208530"/>
                </a:lnTo>
                <a:lnTo>
                  <a:pt x="1230464" y="2208530"/>
                </a:lnTo>
                <a:lnTo>
                  <a:pt x="1230464" y="2218055"/>
                </a:lnTo>
                <a:close/>
              </a:path>
              <a:path w="6016625" h="2218054">
                <a:moveTo>
                  <a:pt x="1192364" y="2218055"/>
                </a:moveTo>
                <a:lnTo>
                  <a:pt x="1163789" y="2218055"/>
                </a:lnTo>
                <a:lnTo>
                  <a:pt x="1163789" y="2208530"/>
                </a:lnTo>
                <a:lnTo>
                  <a:pt x="1192364" y="2208530"/>
                </a:lnTo>
                <a:lnTo>
                  <a:pt x="1192364" y="2218055"/>
                </a:lnTo>
                <a:close/>
              </a:path>
              <a:path w="6016625" h="2218054">
                <a:moveTo>
                  <a:pt x="1154264" y="2218055"/>
                </a:moveTo>
                <a:lnTo>
                  <a:pt x="1125689" y="2218055"/>
                </a:lnTo>
                <a:lnTo>
                  <a:pt x="1125689" y="2208530"/>
                </a:lnTo>
                <a:lnTo>
                  <a:pt x="1154264" y="2208530"/>
                </a:lnTo>
                <a:lnTo>
                  <a:pt x="1154264" y="2218055"/>
                </a:lnTo>
                <a:close/>
              </a:path>
              <a:path w="6016625" h="2218054">
                <a:moveTo>
                  <a:pt x="1116164" y="2218055"/>
                </a:moveTo>
                <a:lnTo>
                  <a:pt x="1087589" y="2218055"/>
                </a:lnTo>
                <a:lnTo>
                  <a:pt x="1087589" y="2208530"/>
                </a:lnTo>
                <a:lnTo>
                  <a:pt x="1116164" y="2208530"/>
                </a:lnTo>
                <a:lnTo>
                  <a:pt x="1116164" y="2218055"/>
                </a:lnTo>
                <a:close/>
              </a:path>
              <a:path w="6016625" h="2218054">
                <a:moveTo>
                  <a:pt x="1078064" y="2218055"/>
                </a:moveTo>
                <a:lnTo>
                  <a:pt x="1049489" y="2218055"/>
                </a:lnTo>
                <a:lnTo>
                  <a:pt x="1049489" y="2208530"/>
                </a:lnTo>
                <a:lnTo>
                  <a:pt x="1078064" y="2208530"/>
                </a:lnTo>
                <a:lnTo>
                  <a:pt x="1078064" y="2218055"/>
                </a:lnTo>
                <a:close/>
              </a:path>
              <a:path w="6016625" h="2218054">
                <a:moveTo>
                  <a:pt x="1039964" y="2218055"/>
                </a:moveTo>
                <a:lnTo>
                  <a:pt x="1011389" y="2218055"/>
                </a:lnTo>
                <a:lnTo>
                  <a:pt x="1011389" y="2208530"/>
                </a:lnTo>
                <a:lnTo>
                  <a:pt x="1039964" y="2208530"/>
                </a:lnTo>
                <a:lnTo>
                  <a:pt x="1039964" y="2218055"/>
                </a:lnTo>
                <a:close/>
              </a:path>
              <a:path w="6016625" h="2218054">
                <a:moveTo>
                  <a:pt x="1001864" y="2218055"/>
                </a:moveTo>
                <a:lnTo>
                  <a:pt x="973289" y="2218055"/>
                </a:lnTo>
                <a:lnTo>
                  <a:pt x="973289" y="2208530"/>
                </a:lnTo>
                <a:lnTo>
                  <a:pt x="1001864" y="2208530"/>
                </a:lnTo>
                <a:lnTo>
                  <a:pt x="1001864" y="2218055"/>
                </a:lnTo>
                <a:close/>
              </a:path>
              <a:path w="6016625" h="2218054">
                <a:moveTo>
                  <a:pt x="963764" y="2218055"/>
                </a:moveTo>
                <a:lnTo>
                  <a:pt x="935189" y="2218055"/>
                </a:lnTo>
                <a:lnTo>
                  <a:pt x="935189" y="2208530"/>
                </a:lnTo>
                <a:lnTo>
                  <a:pt x="963764" y="2208530"/>
                </a:lnTo>
                <a:lnTo>
                  <a:pt x="963764" y="2218055"/>
                </a:lnTo>
                <a:close/>
              </a:path>
              <a:path w="6016625" h="2218054">
                <a:moveTo>
                  <a:pt x="925664" y="2218055"/>
                </a:moveTo>
                <a:lnTo>
                  <a:pt x="897089" y="2218055"/>
                </a:lnTo>
                <a:lnTo>
                  <a:pt x="897089" y="2208530"/>
                </a:lnTo>
                <a:lnTo>
                  <a:pt x="925664" y="2208530"/>
                </a:lnTo>
                <a:lnTo>
                  <a:pt x="925664" y="2218055"/>
                </a:lnTo>
                <a:close/>
              </a:path>
              <a:path w="6016625" h="2218054">
                <a:moveTo>
                  <a:pt x="887564" y="2218055"/>
                </a:moveTo>
                <a:lnTo>
                  <a:pt x="858989" y="2218055"/>
                </a:lnTo>
                <a:lnTo>
                  <a:pt x="858989" y="2208530"/>
                </a:lnTo>
                <a:lnTo>
                  <a:pt x="887564" y="2208530"/>
                </a:lnTo>
                <a:lnTo>
                  <a:pt x="887564" y="2218055"/>
                </a:lnTo>
                <a:close/>
              </a:path>
              <a:path w="6016625" h="2218054">
                <a:moveTo>
                  <a:pt x="849464" y="2218055"/>
                </a:moveTo>
                <a:lnTo>
                  <a:pt x="820889" y="2218055"/>
                </a:lnTo>
                <a:lnTo>
                  <a:pt x="820889" y="2208530"/>
                </a:lnTo>
                <a:lnTo>
                  <a:pt x="849464" y="2208530"/>
                </a:lnTo>
                <a:lnTo>
                  <a:pt x="849464" y="2218055"/>
                </a:lnTo>
                <a:close/>
              </a:path>
              <a:path w="6016625" h="2218054">
                <a:moveTo>
                  <a:pt x="811364" y="2218055"/>
                </a:moveTo>
                <a:lnTo>
                  <a:pt x="782789" y="2218055"/>
                </a:lnTo>
                <a:lnTo>
                  <a:pt x="782789" y="2208530"/>
                </a:lnTo>
                <a:lnTo>
                  <a:pt x="811364" y="2208530"/>
                </a:lnTo>
                <a:lnTo>
                  <a:pt x="811364" y="2218055"/>
                </a:lnTo>
                <a:close/>
              </a:path>
              <a:path w="6016625" h="2218054">
                <a:moveTo>
                  <a:pt x="773264" y="2218055"/>
                </a:moveTo>
                <a:lnTo>
                  <a:pt x="744689" y="2218055"/>
                </a:lnTo>
                <a:lnTo>
                  <a:pt x="744689" y="2208530"/>
                </a:lnTo>
                <a:lnTo>
                  <a:pt x="773264" y="2208530"/>
                </a:lnTo>
                <a:lnTo>
                  <a:pt x="773264" y="2218055"/>
                </a:lnTo>
                <a:close/>
              </a:path>
              <a:path w="6016625" h="2218054">
                <a:moveTo>
                  <a:pt x="735164" y="2218055"/>
                </a:moveTo>
                <a:lnTo>
                  <a:pt x="706589" y="2218055"/>
                </a:lnTo>
                <a:lnTo>
                  <a:pt x="706589" y="2208530"/>
                </a:lnTo>
                <a:lnTo>
                  <a:pt x="735164" y="2208530"/>
                </a:lnTo>
                <a:lnTo>
                  <a:pt x="735164" y="2218055"/>
                </a:lnTo>
                <a:close/>
              </a:path>
              <a:path w="6016625" h="2218054">
                <a:moveTo>
                  <a:pt x="697064" y="2218055"/>
                </a:moveTo>
                <a:lnTo>
                  <a:pt x="668489" y="2218055"/>
                </a:lnTo>
                <a:lnTo>
                  <a:pt x="668489" y="2208530"/>
                </a:lnTo>
                <a:lnTo>
                  <a:pt x="697064" y="2208530"/>
                </a:lnTo>
                <a:lnTo>
                  <a:pt x="697064" y="2218055"/>
                </a:lnTo>
                <a:close/>
              </a:path>
              <a:path w="6016625" h="2218054">
                <a:moveTo>
                  <a:pt x="658964" y="2218055"/>
                </a:moveTo>
                <a:lnTo>
                  <a:pt x="630389" y="2218055"/>
                </a:lnTo>
                <a:lnTo>
                  <a:pt x="630389" y="2208530"/>
                </a:lnTo>
                <a:lnTo>
                  <a:pt x="658964" y="2208530"/>
                </a:lnTo>
                <a:lnTo>
                  <a:pt x="658964" y="2218055"/>
                </a:lnTo>
                <a:close/>
              </a:path>
              <a:path w="6016625" h="2218054">
                <a:moveTo>
                  <a:pt x="620864" y="2218055"/>
                </a:moveTo>
                <a:lnTo>
                  <a:pt x="592289" y="2218055"/>
                </a:lnTo>
                <a:lnTo>
                  <a:pt x="592289" y="2208530"/>
                </a:lnTo>
                <a:lnTo>
                  <a:pt x="620864" y="2208530"/>
                </a:lnTo>
                <a:lnTo>
                  <a:pt x="620864" y="2218055"/>
                </a:lnTo>
                <a:close/>
              </a:path>
              <a:path w="6016625" h="2218054">
                <a:moveTo>
                  <a:pt x="582764" y="2218055"/>
                </a:moveTo>
                <a:lnTo>
                  <a:pt x="554189" y="2218055"/>
                </a:lnTo>
                <a:lnTo>
                  <a:pt x="554189" y="2208530"/>
                </a:lnTo>
                <a:lnTo>
                  <a:pt x="582764" y="2208530"/>
                </a:lnTo>
                <a:lnTo>
                  <a:pt x="582764" y="2218055"/>
                </a:lnTo>
                <a:close/>
              </a:path>
              <a:path w="6016625" h="2218054">
                <a:moveTo>
                  <a:pt x="544664" y="2218055"/>
                </a:moveTo>
                <a:lnTo>
                  <a:pt x="516089" y="2218055"/>
                </a:lnTo>
                <a:lnTo>
                  <a:pt x="516089" y="2208530"/>
                </a:lnTo>
                <a:lnTo>
                  <a:pt x="544664" y="2208530"/>
                </a:lnTo>
                <a:lnTo>
                  <a:pt x="544664" y="2218055"/>
                </a:lnTo>
                <a:close/>
              </a:path>
              <a:path w="6016625" h="2218054">
                <a:moveTo>
                  <a:pt x="506564" y="2218055"/>
                </a:moveTo>
                <a:lnTo>
                  <a:pt x="477989" y="2218055"/>
                </a:lnTo>
                <a:lnTo>
                  <a:pt x="477989" y="2208530"/>
                </a:lnTo>
                <a:lnTo>
                  <a:pt x="506564" y="2208530"/>
                </a:lnTo>
                <a:lnTo>
                  <a:pt x="506564" y="2218055"/>
                </a:lnTo>
                <a:close/>
              </a:path>
              <a:path w="6016625" h="2218054">
                <a:moveTo>
                  <a:pt x="468464" y="2218055"/>
                </a:moveTo>
                <a:lnTo>
                  <a:pt x="439889" y="2218055"/>
                </a:lnTo>
                <a:lnTo>
                  <a:pt x="439889" y="2208530"/>
                </a:lnTo>
                <a:lnTo>
                  <a:pt x="468464" y="2208530"/>
                </a:lnTo>
                <a:lnTo>
                  <a:pt x="468464" y="2218055"/>
                </a:lnTo>
                <a:close/>
              </a:path>
              <a:path w="6016625" h="2218054">
                <a:moveTo>
                  <a:pt x="430364" y="2218055"/>
                </a:moveTo>
                <a:lnTo>
                  <a:pt x="401789" y="2218055"/>
                </a:lnTo>
                <a:lnTo>
                  <a:pt x="401789" y="2208530"/>
                </a:lnTo>
                <a:lnTo>
                  <a:pt x="430364" y="2208530"/>
                </a:lnTo>
                <a:lnTo>
                  <a:pt x="430364" y="2218055"/>
                </a:lnTo>
                <a:close/>
              </a:path>
              <a:path w="6016625" h="2218054">
                <a:moveTo>
                  <a:pt x="392264" y="2218055"/>
                </a:moveTo>
                <a:lnTo>
                  <a:pt x="372795" y="2218055"/>
                </a:lnTo>
                <a:lnTo>
                  <a:pt x="363626" y="2217940"/>
                </a:lnTo>
                <a:lnTo>
                  <a:pt x="363753" y="2208415"/>
                </a:lnTo>
                <a:lnTo>
                  <a:pt x="372922" y="2208530"/>
                </a:lnTo>
                <a:lnTo>
                  <a:pt x="392264" y="2208530"/>
                </a:lnTo>
                <a:lnTo>
                  <a:pt x="392264" y="2218055"/>
                </a:lnTo>
                <a:close/>
              </a:path>
              <a:path w="6016625" h="2218054">
                <a:moveTo>
                  <a:pt x="353987" y="2217585"/>
                </a:moveTo>
                <a:lnTo>
                  <a:pt x="344119" y="2216962"/>
                </a:lnTo>
                <a:lnTo>
                  <a:pt x="334683" y="2216124"/>
                </a:lnTo>
                <a:lnTo>
                  <a:pt x="325056" y="2215019"/>
                </a:lnTo>
                <a:lnTo>
                  <a:pt x="326377" y="2205583"/>
                </a:lnTo>
                <a:lnTo>
                  <a:pt x="326546" y="2205609"/>
                </a:lnTo>
                <a:lnTo>
                  <a:pt x="335651" y="2206650"/>
                </a:lnTo>
                <a:lnTo>
                  <a:pt x="344957" y="2207475"/>
                </a:lnTo>
                <a:lnTo>
                  <a:pt x="354215" y="2208060"/>
                </a:lnTo>
                <a:lnTo>
                  <a:pt x="354355" y="2208060"/>
                </a:lnTo>
                <a:lnTo>
                  <a:pt x="353987" y="2217585"/>
                </a:lnTo>
                <a:close/>
              </a:path>
              <a:path w="6016625" h="2218054">
                <a:moveTo>
                  <a:pt x="315506" y="2213660"/>
                </a:moveTo>
                <a:lnTo>
                  <a:pt x="306806" y="2212225"/>
                </a:lnTo>
                <a:lnTo>
                  <a:pt x="297662" y="2210473"/>
                </a:lnTo>
                <a:lnTo>
                  <a:pt x="288594" y="2208491"/>
                </a:lnTo>
                <a:lnTo>
                  <a:pt x="287108" y="2208136"/>
                </a:lnTo>
                <a:lnTo>
                  <a:pt x="289369" y="2198878"/>
                </a:lnTo>
                <a:lnTo>
                  <a:pt x="290749" y="2199208"/>
                </a:lnTo>
                <a:lnTo>
                  <a:pt x="299681" y="2201164"/>
                </a:lnTo>
                <a:lnTo>
                  <a:pt x="308597" y="2202865"/>
                </a:lnTo>
                <a:lnTo>
                  <a:pt x="317055" y="2204262"/>
                </a:lnTo>
                <a:lnTo>
                  <a:pt x="315506" y="2213660"/>
                </a:lnTo>
                <a:close/>
              </a:path>
              <a:path w="6016625" h="2218054">
                <a:moveTo>
                  <a:pt x="277761" y="2205799"/>
                </a:moveTo>
                <a:lnTo>
                  <a:pt x="270725" y="2203894"/>
                </a:lnTo>
                <a:lnTo>
                  <a:pt x="261924" y="2201278"/>
                </a:lnTo>
                <a:lnTo>
                  <a:pt x="253212" y="2198446"/>
                </a:lnTo>
                <a:lnTo>
                  <a:pt x="250101" y="2197341"/>
                </a:lnTo>
                <a:lnTo>
                  <a:pt x="253263" y="2188362"/>
                </a:lnTo>
                <a:lnTo>
                  <a:pt x="256278" y="2189416"/>
                </a:lnTo>
                <a:lnTo>
                  <a:pt x="264793" y="2192185"/>
                </a:lnTo>
                <a:lnTo>
                  <a:pt x="273443" y="2194763"/>
                </a:lnTo>
                <a:lnTo>
                  <a:pt x="280238" y="2196604"/>
                </a:lnTo>
                <a:lnTo>
                  <a:pt x="277761" y="2205799"/>
                </a:lnTo>
                <a:close/>
              </a:path>
              <a:path w="6016625" h="2218054">
                <a:moveTo>
                  <a:pt x="241033" y="2194052"/>
                </a:moveTo>
                <a:lnTo>
                  <a:pt x="236080" y="2192172"/>
                </a:lnTo>
                <a:lnTo>
                  <a:pt x="227672" y="2188730"/>
                </a:lnTo>
                <a:lnTo>
                  <a:pt x="219354" y="2185085"/>
                </a:lnTo>
                <a:lnTo>
                  <a:pt x="214401" y="2182774"/>
                </a:lnTo>
                <a:lnTo>
                  <a:pt x="218440" y="2174151"/>
                </a:lnTo>
                <a:lnTo>
                  <a:pt x="223284" y="2176411"/>
                </a:lnTo>
                <a:lnTo>
                  <a:pt x="231482" y="2180005"/>
                </a:lnTo>
                <a:lnTo>
                  <a:pt x="239593" y="2183307"/>
                </a:lnTo>
                <a:lnTo>
                  <a:pt x="244424" y="2185149"/>
                </a:lnTo>
                <a:lnTo>
                  <a:pt x="241033" y="2194052"/>
                </a:lnTo>
                <a:close/>
              </a:path>
              <a:path w="6016625" h="2218054">
                <a:moveTo>
                  <a:pt x="205740" y="2178570"/>
                </a:moveTo>
                <a:lnTo>
                  <a:pt x="203060" y="2177237"/>
                </a:lnTo>
                <a:lnTo>
                  <a:pt x="195072" y="2173020"/>
                </a:lnTo>
                <a:lnTo>
                  <a:pt x="187210" y="2168626"/>
                </a:lnTo>
                <a:lnTo>
                  <a:pt x="180416" y="2164600"/>
                </a:lnTo>
                <a:lnTo>
                  <a:pt x="185267" y="2156409"/>
                </a:lnTo>
                <a:lnTo>
                  <a:pt x="191976" y="2160371"/>
                </a:lnTo>
                <a:lnTo>
                  <a:pt x="199715" y="2164702"/>
                </a:lnTo>
                <a:lnTo>
                  <a:pt x="207408" y="2168753"/>
                </a:lnTo>
                <a:lnTo>
                  <a:pt x="209969" y="2170036"/>
                </a:lnTo>
                <a:lnTo>
                  <a:pt x="205740" y="2178570"/>
                </a:lnTo>
                <a:close/>
              </a:path>
              <a:path w="6016625" h="2218054">
                <a:moveTo>
                  <a:pt x="172224" y="2159520"/>
                </a:moveTo>
                <a:lnTo>
                  <a:pt x="164337" y="2154339"/>
                </a:lnTo>
                <a:lnTo>
                  <a:pt x="156972" y="2149233"/>
                </a:lnTo>
                <a:lnTo>
                  <a:pt x="149720" y="2143950"/>
                </a:lnTo>
                <a:lnTo>
                  <a:pt x="148412" y="2142934"/>
                </a:lnTo>
                <a:lnTo>
                  <a:pt x="154203" y="2135378"/>
                </a:lnTo>
                <a:lnTo>
                  <a:pt x="155440" y="2136317"/>
                </a:lnTo>
                <a:lnTo>
                  <a:pt x="162593" y="2141537"/>
                </a:lnTo>
                <a:lnTo>
                  <a:pt x="169768" y="2146515"/>
                </a:lnTo>
                <a:lnTo>
                  <a:pt x="176979" y="2151265"/>
                </a:lnTo>
                <a:lnTo>
                  <a:pt x="177266" y="2151443"/>
                </a:lnTo>
                <a:lnTo>
                  <a:pt x="172224" y="2159520"/>
                </a:lnTo>
                <a:close/>
              </a:path>
              <a:path w="6016625" h="2218054">
                <a:moveTo>
                  <a:pt x="140792" y="2137029"/>
                </a:moveTo>
                <a:lnTo>
                  <a:pt x="135635" y="2132876"/>
                </a:lnTo>
                <a:lnTo>
                  <a:pt x="128803" y="2127097"/>
                </a:lnTo>
                <a:lnTo>
                  <a:pt x="122110" y="2121154"/>
                </a:lnTo>
                <a:lnTo>
                  <a:pt x="118897" y="2118156"/>
                </a:lnTo>
                <a:lnTo>
                  <a:pt x="125387" y="2111184"/>
                </a:lnTo>
                <a:lnTo>
                  <a:pt x="128609" y="2114181"/>
                </a:lnTo>
                <a:lnTo>
                  <a:pt x="135042" y="2119896"/>
                </a:lnTo>
                <a:lnTo>
                  <a:pt x="141801" y="2125599"/>
                </a:lnTo>
                <a:lnTo>
                  <a:pt x="146773" y="2129612"/>
                </a:lnTo>
                <a:lnTo>
                  <a:pt x="140792" y="2137029"/>
                </a:lnTo>
                <a:close/>
              </a:path>
              <a:path w="6016625" h="2218054">
                <a:moveTo>
                  <a:pt x="111925" y="2111502"/>
                </a:moveTo>
                <a:lnTo>
                  <a:pt x="109169" y="2108809"/>
                </a:lnTo>
                <a:lnTo>
                  <a:pt x="102601" y="2102065"/>
                </a:lnTo>
                <a:lnTo>
                  <a:pt x="96802" y="2095830"/>
                </a:lnTo>
                <a:lnTo>
                  <a:pt x="92062" y="2090496"/>
                </a:lnTo>
                <a:lnTo>
                  <a:pt x="99187" y="2084171"/>
                </a:lnTo>
                <a:lnTo>
                  <a:pt x="103881" y="2089454"/>
                </a:lnTo>
                <a:lnTo>
                  <a:pt x="109903" y="2095919"/>
                </a:lnTo>
                <a:lnTo>
                  <a:pt x="115991" y="2102154"/>
                </a:lnTo>
                <a:lnTo>
                  <a:pt x="118579" y="2104682"/>
                </a:lnTo>
                <a:lnTo>
                  <a:pt x="111925" y="2111502"/>
                </a:lnTo>
                <a:close/>
              </a:path>
              <a:path w="6016625" h="2218054">
                <a:moveTo>
                  <a:pt x="85813" y="2083155"/>
                </a:moveTo>
                <a:lnTo>
                  <a:pt x="68160" y="2060117"/>
                </a:lnTo>
                <a:lnTo>
                  <a:pt x="75984" y="2054694"/>
                </a:lnTo>
                <a:lnTo>
                  <a:pt x="76531" y="2055482"/>
                </a:lnTo>
                <a:lnTo>
                  <a:pt x="81751" y="2062632"/>
                </a:lnTo>
                <a:lnTo>
                  <a:pt x="87053" y="2069553"/>
                </a:lnTo>
                <a:lnTo>
                  <a:pt x="92460" y="2076259"/>
                </a:lnTo>
                <a:lnTo>
                  <a:pt x="93078" y="2077008"/>
                </a:lnTo>
                <a:lnTo>
                  <a:pt x="85813" y="2083155"/>
                </a:lnTo>
                <a:close/>
              </a:path>
              <a:path w="6016625" h="2218054">
                <a:moveTo>
                  <a:pt x="62699" y="2052180"/>
                </a:moveTo>
                <a:lnTo>
                  <a:pt x="58712" y="2046122"/>
                </a:lnTo>
                <a:lnTo>
                  <a:pt x="53949" y="2038489"/>
                </a:lnTo>
                <a:lnTo>
                  <a:pt x="49377" y="2030742"/>
                </a:lnTo>
                <a:lnTo>
                  <a:pt x="47574" y="2027529"/>
                </a:lnTo>
                <a:lnTo>
                  <a:pt x="55892" y="2022881"/>
                </a:lnTo>
                <a:lnTo>
                  <a:pt x="57692" y="2026094"/>
                </a:lnTo>
                <a:lnTo>
                  <a:pt x="62101" y="2033549"/>
                </a:lnTo>
                <a:lnTo>
                  <a:pt x="66725" y="2040978"/>
                </a:lnTo>
                <a:lnTo>
                  <a:pt x="70650" y="2046935"/>
                </a:lnTo>
                <a:lnTo>
                  <a:pt x="62699" y="2052180"/>
                </a:lnTo>
                <a:close/>
              </a:path>
              <a:path w="6016625" h="2218054">
                <a:moveTo>
                  <a:pt x="42964" y="2019071"/>
                </a:moveTo>
                <a:lnTo>
                  <a:pt x="40766" y="2014893"/>
                </a:lnTo>
                <a:lnTo>
                  <a:pt x="36741" y="2006790"/>
                </a:lnTo>
                <a:lnTo>
                  <a:pt x="32918" y="1998586"/>
                </a:lnTo>
                <a:lnTo>
                  <a:pt x="30467" y="1992998"/>
                </a:lnTo>
                <a:lnTo>
                  <a:pt x="39192" y="1989175"/>
                </a:lnTo>
                <a:lnTo>
                  <a:pt x="41593" y="1994662"/>
                </a:lnTo>
                <a:lnTo>
                  <a:pt x="45329" y="2002663"/>
                </a:lnTo>
                <a:lnTo>
                  <a:pt x="49250" y="2010549"/>
                </a:lnTo>
                <a:lnTo>
                  <a:pt x="51396" y="2014626"/>
                </a:lnTo>
                <a:lnTo>
                  <a:pt x="42964" y="2019071"/>
                </a:lnTo>
                <a:close/>
              </a:path>
              <a:path w="6016625" h="2218054">
                <a:moveTo>
                  <a:pt x="26758" y="1984095"/>
                </a:moveTo>
                <a:lnTo>
                  <a:pt x="25844" y="1981860"/>
                </a:lnTo>
                <a:lnTo>
                  <a:pt x="22605" y="1973338"/>
                </a:lnTo>
                <a:lnTo>
                  <a:pt x="19570" y="1964728"/>
                </a:lnTo>
                <a:lnTo>
                  <a:pt x="17017" y="1956866"/>
                </a:lnTo>
                <a:lnTo>
                  <a:pt x="26085" y="1953920"/>
                </a:lnTo>
                <a:lnTo>
                  <a:pt x="28601" y="1961667"/>
                </a:lnTo>
                <a:lnTo>
                  <a:pt x="31590" y="1970176"/>
                </a:lnTo>
                <a:lnTo>
                  <a:pt x="34750" y="1978469"/>
                </a:lnTo>
                <a:lnTo>
                  <a:pt x="35572" y="1980488"/>
                </a:lnTo>
                <a:lnTo>
                  <a:pt x="26758" y="1984095"/>
                </a:lnTo>
                <a:close/>
              </a:path>
              <a:path w="6016625" h="2218054">
                <a:moveTo>
                  <a:pt x="14249" y="1947633"/>
                </a:moveTo>
                <a:lnTo>
                  <a:pt x="11722" y="1938312"/>
                </a:lnTo>
                <a:lnTo>
                  <a:pt x="9537" y="1929333"/>
                </a:lnTo>
                <a:lnTo>
                  <a:pt x="7391" y="1919401"/>
                </a:lnTo>
                <a:lnTo>
                  <a:pt x="16751" y="1917611"/>
                </a:lnTo>
                <a:lnTo>
                  <a:pt x="16894" y="1918373"/>
                </a:lnTo>
                <a:lnTo>
                  <a:pt x="18821" y="1927199"/>
                </a:lnTo>
                <a:lnTo>
                  <a:pt x="20952" y="1935949"/>
                </a:lnTo>
                <a:lnTo>
                  <a:pt x="23380" y="1944916"/>
                </a:lnTo>
                <a:lnTo>
                  <a:pt x="14249" y="1947633"/>
                </a:lnTo>
                <a:close/>
              </a:path>
              <a:path w="6016625" h="2218054">
                <a:moveTo>
                  <a:pt x="5613" y="1909927"/>
                </a:moveTo>
                <a:lnTo>
                  <a:pt x="4292" y="1901913"/>
                </a:lnTo>
                <a:lnTo>
                  <a:pt x="2984" y="1892617"/>
                </a:lnTo>
                <a:lnTo>
                  <a:pt x="1917" y="1883257"/>
                </a:lnTo>
                <a:lnTo>
                  <a:pt x="1739" y="1881263"/>
                </a:lnTo>
                <a:lnTo>
                  <a:pt x="11226" y="1880425"/>
                </a:lnTo>
                <a:lnTo>
                  <a:pt x="11404" y="1882406"/>
                </a:lnTo>
                <a:lnTo>
                  <a:pt x="12449" y="1891538"/>
                </a:lnTo>
                <a:lnTo>
                  <a:pt x="13722" y="1900593"/>
                </a:lnTo>
                <a:lnTo>
                  <a:pt x="15011" y="1908378"/>
                </a:lnTo>
                <a:lnTo>
                  <a:pt x="5613" y="19099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9" y="670577"/>
            <a:ext cx="5023485" cy="316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20"/>
              </a:spcBef>
            </a:pPr>
            <a:r>
              <a:rPr dirty="0" sz="1050" spc="20">
                <a:latin typeface="仿宋"/>
                <a:cs typeface="仿宋"/>
              </a:rPr>
              <a:t>用户上传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20">
                <a:latin typeface="仿宋"/>
                <a:cs typeface="仿宋"/>
              </a:rPr>
              <a:t>更多免费报告请查看研报客</a:t>
            </a:r>
            <a:r>
              <a:rPr dirty="0" sz="1050" spc="5">
                <a:latin typeface="仿宋"/>
                <a:cs typeface="仿宋"/>
              </a:rPr>
              <a:t> </a:t>
            </a:r>
            <a:r>
              <a:rPr dirty="0" sz="1050" spc="10">
                <a:latin typeface="仿宋"/>
                <a:cs typeface="仿宋"/>
                <a:hlinkClick r:id="rId2"/>
              </a:rPr>
              <a:t>www.yanbaoke.com</a:t>
            </a:r>
            <a:endParaRPr sz="1050">
              <a:latin typeface="仿宋"/>
              <a:cs typeface="仿宋"/>
            </a:endParaRPr>
          </a:p>
          <a:p>
            <a:pPr marL="2252345">
              <a:lnSpc>
                <a:spcPts val="1105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表</a:t>
            </a:r>
            <a:r>
              <a:rPr dirty="0" sz="1000" spc="-35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1</a:t>
            </a:r>
            <a:r>
              <a:rPr dirty="0" sz="1000" spc="2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第一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/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二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批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临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急需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境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外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新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在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中国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上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市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品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种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248" y="1021715"/>
          <a:ext cx="6412230" cy="2762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1778000"/>
                <a:gridCol w="603250"/>
                <a:gridCol w="883285"/>
                <a:gridCol w="806450"/>
                <a:gridCol w="1239520"/>
              </a:tblGrid>
              <a:tr h="4732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品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活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性成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18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业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持证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首次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批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准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地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治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疗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领域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症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31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备注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375538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800" spc="-40">
                          <a:latin typeface="宋体"/>
                          <a:cs typeface="宋体"/>
                        </a:rPr>
                        <a:t>Elosulfase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60">
                          <a:latin typeface="宋体"/>
                          <a:cs typeface="宋体"/>
                        </a:rPr>
                        <a:t>Alfa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Biomarin</a:t>
                      </a:r>
                      <a:r>
                        <a:rPr dirty="0" sz="8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Pharmaceutical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95">
                          <a:latin typeface="宋体"/>
                          <a:cs typeface="宋体"/>
                        </a:rPr>
                        <a:t>Inc.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55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55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泌和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代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155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40">
                          <a:latin typeface="宋体"/>
                          <a:cs typeface="宋体"/>
                        </a:rPr>
                        <a:t>IVA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多糖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贮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积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30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洛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硫酸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酯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酶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α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射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99060" marR="304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 spc="-5">
                          <a:latin typeface="宋体"/>
                          <a:cs typeface="宋体"/>
                        </a:rPr>
                        <a:t>（唯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铭赞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B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i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o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M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r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i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Selexipag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 spc="-25">
                          <a:latin typeface="宋体"/>
                          <a:cs typeface="宋体"/>
                        </a:rPr>
                        <a:t>ActelionPharmaceuticalsLtd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统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 marR="304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司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帕格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片（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比</a:t>
                      </a:r>
                      <a:r>
                        <a:rPr dirty="0" sz="800" spc="-20">
                          <a:latin typeface="宋体"/>
                          <a:cs typeface="宋体"/>
                        </a:rPr>
                        <a:t>），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 marR="304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45">
                          <a:latin typeface="宋体"/>
                          <a:cs typeface="宋体"/>
                        </a:rPr>
                        <a:t>Actelion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1634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Fingolimod</a:t>
                      </a:r>
                      <a:r>
                        <a:rPr dirty="0" sz="80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35">
                          <a:latin typeface="宋体"/>
                          <a:cs typeface="宋体"/>
                        </a:rPr>
                        <a:t>Hcl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30">
                          <a:latin typeface="宋体"/>
                          <a:cs typeface="宋体"/>
                        </a:rPr>
                        <a:t>Ora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 spc="-15">
                          <a:latin typeface="宋体"/>
                          <a:cs typeface="宋体"/>
                        </a:rPr>
                        <a:t>Lcapsules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-40">
                          <a:latin typeface="宋体"/>
                          <a:cs typeface="宋体"/>
                        </a:rPr>
                        <a:t>Novartis</a:t>
                      </a:r>
                      <a:r>
                        <a:rPr dirty="0" sz="8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Pharmaceuticals</a:t>
                      </a:r>
                      <a:r>
                        <a:rPr dirty="0" sz="800" spc="-2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15">
                          <a:latin typeface="宋体"/>
                          <a:cs typeface="宋体"/>
                        </a:rPr>
                        <a:t>Corp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免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系统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疾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病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性硬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症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盐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芬戈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莫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德胶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囊（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捷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R="311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灵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亚），诺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华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Nusinersen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 spc="25">
                          <a:latin typeface="宋体"/>
                          <a:cs typeface="宋体"/>
                        </a:rPr>
                        <a:t>BIOGENIDECINC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国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骨骼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统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脊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髓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性肌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缩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 marR="304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西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那生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钠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注射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液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127000" marR="304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20">
                          <a:latin typeface="宋体"/>
                          <a:cs typeface="宋体"/>
                        </a:rPr>
                        <a:t>（SPINRAZA），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渤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健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163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-60">
                          <a:latin typeface="宋体"/>
                          <a:cs typeface="宋体"/>
                        </a:rPr>
                        <a:t>Tracleer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40">
                          <a:latin typeface="宋体"/>
                          <a:cs typeface="宋体"/>
                        </a:rPr>
                        <a:t>32</a:t>
                      </a:r>
                      <a:r>
                        <a:rPr dirty="0" sz="8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195">
                          <a:latin typeface="宋体"/>
                          <a:cs typeface="宋体"/>
                        </a:rPr>
                        <a:t>mg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0">
                          <a:latin typeface="宋体"/>
                          <a:cs typeface="宋体"/>
                        </a:rPr>
                        <a:t>dispersible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5">
                          <a:latin typeface="宋体"/>
                          <a:cs typeface="宋体"/>
                        </a:rPr>
                        <a:t>tablets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 spc="-30">
                          <a:latin typeface="宋体"/>
                          <a:cs typeface="宋体"/>
                        </a:rPr>
                        <a:t>Janssen-Cilag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-50">
                          <a:latin typeface="宋体"/>
                          <a:cs typeface="宋体"/>
                        </a:rPr>
                        <a:t>International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170">
                          <a:latin typeface="宋体"/>
                          <a:cs typeface="宋体"/>
                        </a:rPr>
                        <a:t>N</a:t>
                      </a:r>
                      <a:r>
                        <a:rPr dirty="0" sz="800" spc="-2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35">
                          <a:latin typeface="宋体"/>
                          <a:cs typeface="宋体"/>
                        </a:rPr>
                        <a:t>V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欧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盟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呼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吸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统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肺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脉高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压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 spc="10">
                          <a:latin typeface="宋体"/>
                          <a:cs typeface="宋体"/>
                        </a:rPr>
                        <a:t>波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坦分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散</a:t>
                      </a:r>
                      <a:r>
                        <a:rPr dirty="0" sz="800" spc="-195">
                          <a:latin typeface="宋体"/>
                          <a:cs typeface="宋体"/>
                        </a:rPr>
                        <a:t>片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800" spc="-5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800" spc="10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800" spc="-204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，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 marR="304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45">
                          <a:latin typeface="宋体"/>
                          <a:cs typeface="宋体"/>
                        </a:rPr>
                        <a:t>Actelion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5">
                          <a:latin typeface="宋体"/>
                          <a:cs typeface="宋体"/>
                        </a:rPr>
                        <a:t>Radicava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10">
                          <a:latin typeface="宋体"/>
                          <a:cs typeface="宋体"/>
                        </a:rPr>
                        <a:t>(Edaravone)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45">
                          <a:latin typeface="宋体"/>
                          <a:cs typeface="宋体"/>
                        </a:rPr>
                        <a:t>Mitsubishi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40">
                          <a:latin typeface="宋体"/>
                          <a:cs typeface="宋体"/>
                        </a:rPr>
                        <a:t>Tanabe</a:t>
                      </a:r>
                      <a:r>
                        <a:rPr dirty="0" sz="800" spc="-2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800" spc="70">
                          <a:latin typeface="宋体"/>
                          <a:cs typeface="宋体"/>
                        </a:rPr>
                        <a:t>Pharma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20">
                          <a:latin typeface="宋体"/>
                          <a:cs typeface="宋体"/>
                        </a:rPr>
                        <a:t>Corporation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日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本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神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系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统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肌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萎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缩侧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索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硬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化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依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拉奉</a:t>
                      </a:r>
                      <a:r>
                        <a:rPr dirty="0" sz="80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射液</a:t>
                      </a:r>
                      <a:r>
                        <a:rPr dirty="0" sz="800" spc="-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80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菱</a:t>
                      </a:r>
                      <a:endParaRPr sz="800">
                        <a:latin typeface="宋体"/>
                        <a:cs typeface="宋体"/>
                      </a:endParaRPr>
                    </a:p>
                    <a:p>
                      <a:pPr algn="ctr" marL="635" marR="304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>
                          <a:latin typeface="宋体"/>
                          <a:cs typeface="宋体"/>
                        </a:rPr>
                        <a:t>田</a:t>
                      </a:r>
                      <a:r>
                        <a:rPr dirty="0" sz="800" spc="-10">
                          <a:latin typeface="宋体"/>
                          <a:cs typeface="宋体"/>
                        </a:rPr>
                        <a:t>边</a:t>
                      </a:r>
                      <a:endParaRPr sz="8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948" y="3796284"/>
            <a:ext cx="6428740" cy="3187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302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buSzPct val="91666"/>
              <a:buAutoNum type="arabicPlain" startAt="3"/>
              <a:tabLst>
                <a:tab pos="396875" algn="l"/>
              </a:tabLst>
            </a:pP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“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默许</a:t>
            </a:r>
            <a:r>
              <a:rPr dirty="0" sz="1200" spc="10" b="1">
                <a:solidFill>
                  <a:srgbClr val="3E3E3E"/>
                </a:solidFill>
                <a:latin typeface="微软雅黑"/>
                <a:cs typeface="微软雅黑"/>
              </a:rPr>
              <a:t>制</a:t>
            </a:r>
            <a:r>
              <a:rPr dirty="0" sz="1200" spc="-25" b="1">
                <a:solidFill>
                  <a:srgbClr val="3E3E3E"/>
                </a:solidFill>
                <a:latin typeface="微软雅黑"/>
                <a:cs typeface="微软雅黑"/>
              </a:rPr>
              <a:t>”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后</a:t>
            </a:r>
            <a:r>
              <a:rPr dirty="0" sz="1200" spc="-15" b="1">
                <a:solidFill>
                  <a:srgbClr val="3E3E3E"/>
                </a:solidFill>
                <a:latin typeface="微软雅黑"/>
                <a:cs typeface="微软雅黑"/>
              </a:rPr>
              <a:t>，</a:t>
            </a:r>
            <a:r>
              <a:rPr dirty="0" sz="1200" spc="-5" b="1">
                <a:solidFill>
                  <a:srgbClr val="3E3E3E"/>
                </a:solidFill>
                <a:latin typeface="微软雅黑"/>
                <a:cs typeface="微软雅黑"/>
              </a:rPr>
              <a:t>优先将何去何从</a:t>
            </a:r>
            <a:r>
              <a:rPr dirty="0" sz="1200" spc="-20" b="1">
                <a:solidFill>
                  <a:srgbClr val="3E3E3E"/>
                </a:solidFill>
                <a:latin typeface="微软雅黑"/>
                <a:cs typeface="微软雅黑"/>
              </a:rPr>
              <a:t>？</a:t>
            </a:r>
            <a:endParaRPr sz="1200">
              <a:latin typeface="微软雅黑"/>
              <a:cs typeface="微软雅黑"/>
            </a:endParaRPr>
          </a:p>
          <a:p>
            <a:pPr algn="just" marL="12700" marR="73660">
              <a:lnSpc>
                <a:spcPct val="148500"/>
              </a:lnSpc>
              <a:spcBef>
                <a:spcPts val="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床试</a:t>
            </a:r>
            <a:r>
              <a:rPr dirty="0" sz="1000" spc="-2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许制</a:t>
            </a:r>
            <a:r>
              <a:rPr dirty="0" sz="1000" spc="-4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未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落实前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批在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度上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排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队时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过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正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式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实施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后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注于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缓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解新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上市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间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过长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问</a:t>
            </a:r>
            <a:r>
              <a:rPr dirty="0" sz="1000" spc="5">
                <a:solidFill>
                  <a:srgbClr val="3E3E3E"/>
                </a:solidFill>
                <a:latin typeface="宋体"/>
                <a:cs typeface="宋体"/>
              </a:rPr>
              <a:t>题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见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病药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申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因此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益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algn="just" lvl="1" marL="545465" marR="70485" indent="-266700">
              <a:lnSpc>
                <a:spcPct val="148500"/>
              </a:lnSpc>
              <a:spcBef>
                <a:spcPts val="785"/>
              </a:spcBef>
              <a:buFont typeface="Wingdings"/>
              <a:buChar char=""/>
              <a:tabLst>
                <a:tab pos="546100" algn="l"/>
              </a:tabLst>
            </a:pP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11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3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布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首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示许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示</a:t>
            </a:r>
            <a:r>
              <a:rPr dirty="0" sz="1000" spc="-22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8</a:t>
            </a:r>
            <a:r>
              <a:rPr dirty="0" sz="1000" spc="-1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内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人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认为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这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标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着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药物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床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试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“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许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制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”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落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地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快医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企业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研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发进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程</a:t>
            </a:r>
            <a:r>
              <a:rPr dirty="0" sz="1000" spc="-10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加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快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新药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利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于创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新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型药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企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向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前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发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展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在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2018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29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35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受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号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被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纳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入优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评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13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其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中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上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市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17</a:t>
            </a:r>
            <a:r>
              <a:rPr dirty="0" sz="1000" spc="-1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120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床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申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请</a:t>
            </a:r>
            <a:r>
              <a:rPr dirty="0" sz="1000" spc="-215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18</a:t>
            </a:r>
            <a:r>
              <a:rPr dirty="0" sz="1000" spc="-2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 spc="-30">
                <a:solidFill>
                  <a:srgbClr val="3E3E3E"/>
                </a:solidFill>
                <a:latin typeface="宋体"/>
                <a:cs typeface="宋体"/>
              </a:rPr>
              <a:t>；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2019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年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截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至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10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月</a:t>
            </a:r>
            <a:r>
              <a:rPr dirty="0" sz="1000" spc="-21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30</a:t>
            </a:r>
            <a:r>
              <a:rPr dirty="0" sz="1000" spc="-30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日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，</a:t>
            </a:r>
            <a:endParaRPr sz="10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590"/>
              </a:spcBef>
            </a:pP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共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有</a:t>
            </a:r>
            <a:r>
              <a:rPr dirty="0" sz="1000" spc="-240">
                <a:solidFill>
                  <a:srgbClr val="3E3E3E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等线"/>
                <a:cs typeface="等线"/>
              </a:rPr>
              <a:t>21</a:t>
            </a:r>
            <a:r>
              <a:rPr dirty="0" sz="1000" spc="-35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个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罕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见病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药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物受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号纳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入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优先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审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评审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批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宋体"/>
              <a:cs typeface="宋体"/>
            </a:endParaRPr>
          </a:p>
          <a:p>
            <a:pPr algn="ctr" marL="185420">
              <a:lnSpc>
                <a:spcPct val="100000"/>
              </a:lnSpc>
            </a:pP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图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5" b="1">
                <a:solidFill>
                  <a:srgbClr val="3E3E3E"/>
                </a:solidFill>
                <a:latin typeface="等线"/>
                <a:cs typeface="等线"/>
              </a:rPr>
              <a:t>2016-2019.10.30</a:t>
            </a:r>
            <a:r>
              <a:rPr dirty="0" sz="1000" spc="-1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罕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见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病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药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物</a:t>
            </a:r>
            <a:r>
              <a:rPr dirty="0" sz="1000" spc="-30" b="1">
                <a:solidFill>
                  <a:srgbClr val="3E3E3E"/>
                </a:solidFill>
                <a:latin typeface="微软雅黑"/>
                <a:cs typeface="微软雅黑"/>
              </a:rPr>
              <a:t> </a:t>
            </a:r>
            <a:r>
              <a:rPr dirty="0" sz="1000" b="1">
                <a:solidFill>
                  <a:srgbClr val="3E3E3E"/>
                </a:solidFill>
                <a:latin typeface="等线"/>
                <a:cs typeface="等线"/>
              </a:rPr>
              <a:t>CDE</a:t>
            </a:r>
            <a:r>
              <a:rPr dirty="0" sz="1000" spc="-35" b="1">
                <a:solidFill>
                  <a:srgbClr val="3E3E3E"/>
                </a:solidFill>
                <a:latin typeface="等线"/>
                <a:cs typeface="等线"/>
              </a:rPr>
              <a:t> 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优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先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审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评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审批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公</a:t>
            </a:r>
            <a:r>
              <a:rPr dirty="0" sz="1000" spc="-10" b="1">
                <a:solidFill>
                  <a:srgbClr val="3E3E3E"/>
                </a:solidFill>
                <a:latin typeface="微软雅黑"/>
                <a:cs typeface="微软雅黑"/>
              </a:rPr>
              <a:t>示</a:t>
            </a:r>
            <a:r>
              <a:rPr dirty="0" sz="1000" b="1">
                <a:solidFill>
                  <a:srgbClr val="3E3E3E"/>
                </a:solidFill>
                <a:latin typeface="微软雅黑"/>
                <a:cs typeface="微软雅黑"/>
              </a:rPr>
              <a:t>情</a:t>
            </a:r>
            <a:r>
              <a:rPr dirty="0" sz="1000" spc="-25" b="1">
                <a:solidFill>
                  <a:srgbClr val="3E3E3E"/>
                </a:solidFill>
                <a:latin typeface="微软雅黑"/>
                <a:cs typeface="微软雅黑"/>
              </a:rPr>
              <a:t>况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微软雅黑"/>
              <a:cs typeface="微软雅黑"/>
            </a:endParaRPr>
          </a:p>
          <a:p>
            <a:pPr algn="ctr" marR="6096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（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公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示日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期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的受</a:t>
            </a:r>
            <a:r>
              <a:rPr dirty="0" sz="1000">
                <a:solidFill>
                  <a:srgbClr val="3E3E3E"/>
                </a:solidFill>
                <a:latin typeface="宋体"/>
                <a:cs typeface="宋体"/>
              </a:rPr>
              <a:t>理</a:t>
            </a:r>
            <a:r>
              <a:rPr dirty="0" sz="1000" spc="-10">
                <a:solidFill>
                  <a:srgbClr val="3E3E3E"/>
                </a:solidFill>
                <a:latin typeface="宋体"/>
                <a:cs typeface="宋体"/>
              </a:rPr>
              <a:t>号计</a:t>
            </a:r>
            <a:r>
              <a:rPr dirty="0" sz="1000" spc="-25">
                <a:solidFill>
                  <a:srgbClr val="3E3E3E"/>
                </a:solidFill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937" y="7116385"/>
            <a:ext cx="4266930" cy="20485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16359" y="9267432"/>
            <a:ext cx="144462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数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据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来源</a:t>
            </a:r>
            <a:r>
              <a:rPr dirty="0" sz="800" spc="-25">
                <a:solidFill>
                  <a:srgbClr val="3E3E3E"/>
                </a:solidFill>
                <a:latin typeface="宋体"/>
                <a:cs typeface="宋体"/>
              </a:rPr>
              <a:t>：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艾美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达、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蛋</a:t>
            </a:r>
            <a:r>
              <a:rPr dirty="0" sz="800" spc="-15">
                <a:solidFill>
                  <a:srgbClr val="3E3E3E"/>
                </a:solidFill>
                <a:latin typeface="宋体"/>
                <a:cs typeface="宋体"/>
              </a:rPr>
              <a:t>壳</a:t>
            </a:r>
            <a:r>
              <a:rPr dirty="0" sz="800">
                <a:solidFill>
                  <a:srgbClr val="3E3E3E"/>
                </a:solidFill>
                <a:latin typeface="宋体"/>
                <a:cs typeface="宋体"/>
              </a:rPr>
              <a:t>研究</a:t>
            </a:r>
            <a:r>
              <a:rPr dirty="0" sz="800" spc="-10">
                <a:solidFill>
                  <a:srgbClr val="3E3E3E"/>
                </a:solidFill>
                <a:latin typeface="宋体"/>
                <a:cs typeface="宋体"/>
              </a:rPr>
              <a:t>院</a:t>
            </a:r>
            <a:endParaRPr sz="8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1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Henry愿望多</dc:creator>
  <dcterms:created xsi:type="dcterms:W3CDTF">2020-09-17T09:27:07Z</dcterms:created>
  <dcterms:modified xsi:type="dcterms:W3CDTF">2020-09-17T09:27:07Z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2019-12-21T00:00:00Z</vt:filetime>
  </property>
  <property fmtid="{D5CDD505-2E9C-101B-9397-08002B2CF9AE}" pid="3" name="Creator">
    <vt:lpwstr>WPS 文字</vt:lpwstr>
  </property>
  <property fmtid="{D5CDD505-2E9C-101B-9397-08002B2CF9AE}" pid="4" name="LastSaved">
    <vt:filetime>2020-09-17T00:00:00Z</vt:filetime>
  </property>
</Properties>
</file>