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44.xml" ContentType="application/vnd.openxmlformats-officedocument.presentationml.slide+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slides/slide16.xml" ContentType="application/vnd.openxmlformats-officedocument.presentationml.slide+xml"/>
  <Override PartName="/ppt/tags/tag2.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377.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41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tags/tag349.xml" ContentType="application/vnd.openxmlformats-officedocument.presentationml.tags+xml"/>
  <Override PartName="/ppt/tags/tag385.xml" ContentType="application/vnd.openxmlformats-officedocument.presentationml.tags+xml"/>
  <Override PartName="/ppt/tags/tag396.xml" ContentType="application/vnd.openxmlformats-officedocument.presentationml.tags+xml"/>
  <Override PartName="/ppt/tags/tag40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41.xml" ContentType="application/vnd.openxmlformats-officedocument.presentationml.tags+xml"/>
  <Override PartName="/ppt/tags/tag352.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330.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68.xml" ContentType="application/vnd.openxmlformats-officedocument.presentationml.tags+xml"/>
  <Override PartName="/ppt/tags/tag379.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371.xml" ContentType="application/vnd.openxmlformats-officedocument.presentationml.tags+xml"/>
  <Override PartName="/ppt/tags/tag38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s/slide48.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tags/tag41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Default Extension="vml" ContentType="application/vnd.openxmlformats-officedocument.vmlDrawing"/>
  <Override PartName="/ppt/tags/tag53.xml" ContentType="application/vnd.openxmlformats-officedocument.presentationml.tags+xml"/>
  <Default Extension="gif" ContentType="image/gif"/>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tags/tag390.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ppt/tags/tag408.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41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378.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slides/slide2.xml" ContentType="application/vnd.openxmlformats-officedocument.presentationml.slide+xml"/>
  <Default Extension="wmf" ContentType="image/x-wmf"/>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50"/>
  </p:notesMasterIdLst>
  <p:handoutMasterIdLst>
    <p:handoutMasterId r:id="rId51"/>
  </p:handoutMasterIdLst>
  <p:sldIdLst>
    <p:sldId id="256" r:id="rId2"/>
    <p:sldId id="378" r:id="rId3"/>
    <p:sldId id="355" r:id="rId4"/>
    <p:sldId id="328" r:id="rId5"/>
    <p:sldId id="329" r:id="rId6"/>
    <p:sldId id="330" r:id="rId7"/>
    <p:sldId id="331" r:id="rId8"/>
    <p:sldId id="332" r:id="rId9"/>
    <p:sldId id="333" r:id="rId10"/>
    <p:sldId id="334" r:id="rId11"/>
    <p:sldId id="335" r:id="rId12"/>
    <p:sldId id="374" r:id="rId13"/>
    <p:sldId id="337" r:id="rId14"/>
    <p:sldId id="338" r:id="rId15"/>
    <p:sldId id="339" r:id="rId16"/>
    <p:sldId id="340" r:id="rId17"/>
    <p:sldId id="341" r:id="rId18"/>
    <p:sldId id="342" r:id="rId19"/>
    <p:sldId id="343" r:id="rId20"/>
    <p:sldId id="344" r:id="rId21"/>
    <p:sldId id="345" r:id="rId22"/>
    <p:sldId id="346" r:id="rId23"/>
    <p:sldId id="375" r:id="rId24"/>
    <p:sldId id="347" r:id="rId25"/>
    <p:sldId id="348" r:id="rId26"/>
    <p:sldId id="349" r:id="rId27"/>
    <p:sldId id="350" r:id="rId28"/>
    <p:sldId id="351" r:id="rId29"/>
    <p:sldId id="352" r:id="rId30"/>
    <p:sldId id="353" r:id="rId31"/>
    <p:sldId id="354" r:id="rId32"/>
    <p:sldId id="376" r:id="rId33"/>
    <p:sldId id="359" r:id="rId34"/>
    <p:sldId id="360" r:id="rId35"/>
    <p:sldId id="361" r:id="rId36"/>
    <p:sldId id="362" r:id="rId37"/>
    <p:sldId id="363" r:id="rId38"/>
    <p:sldId id="366" r:id="rId39"/>
    <p:sldId id="364" r:id="rId40"/>
    <p:sldId id="365" r:id="rId41"/>
    <p:sldId id="367" r:id="rId42"/>
    <p:sldId id="377" r:id="rId43"/>
    <p:sldId id="368" r:id="rId44"/>
    <p:sldId id="369" r:id="rId45"/>
    <p:sldId id="370" r:id="rId46"/>
    <p:sldId id="371" r:id="rId47"/>
    <p:sldId id="372" r:id="rId48"/>
    <p:sldId id="373" r:id="rId49"/>
  </p:sldIdLst>
  <p:sldSz cx="9144000" cy="6858000" type="screen4x3"/>
  <p:notesSz cx="6858000" cy="9144000"/>
  <p:custDataLst>
    <p:tags r:id="rId52"/>
  </p:custDataLst>
  <p:defaultTextStyle>
    <a:defPPr>
      <a:defRPr lang="en-US"/>
    </a:defPPr>
    <a:lvl1pPr algn="l" rtl="0" fontAlgn="base">
      <a:spcBef>
        <a:spcPct val="0"/>
      </a:spcBef>
      <a:spcAft>
        <a:spcPct val="0"/>
      </a:spcAft>
      <a:defRPr lang="zh-CN" altLang="en-US" sz="1600" kern="1200">
        <a:solidFill>
          <a:schemeClr val="tx1"/>
        </a:solidFill>
        <a:latin typeface="Verdana" pitchFamily="-111" charset="0"/>
        <a:ea typeface="ＭＳ Ｐゴシック" pitchFamily="-111" charset="-128"/>
        <a:cs typeface="+mn-cs"/>
      </a:defRPr>
    </a:lvl1pPr>
    <a:lvl2pPr marL="4572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2pPr>
    <a:lvl3pPr marL="9144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3pPr>
    <a:lvl4pPr marL="13716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4pPr>
    <a:lvl5pPr marL="18288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5pPr>
    <a:lvl6pPr marL="2286000" algn="l" defTabSz="914400" rtl="0" eaLnBrk="1" latinLnBrk="0" hangingPunct="1">
      <a:defRPr sz="1600" kern="1200">
        <a:solidFill>
          <a:schemeClr val="tx1"/>
        </a:solidFill>
        <a:latin typeface="Verdana" pitchFamily="-111" charset="0"/>
        <a:ea typeface="ＭＳ Ｐゴシック" pitchFamily="-111" charset="-128"/>
        <a:cs typeface="+mn-cs"/>
      </a:defRPr>
    </a:lvl6pPr>
    <a:lvl7pPr marL="2743200" algn="l" defTabSz="914400" rtl="0" eaLnBrk="1" latinLnBrk="0" hangingPunct="1">
      <a:defRPr sz="1600" kern="1200">
        <a:solidFill>
          <a:schemeClr val="tx1"/>
        </a:solidFill>
        <a:latin typeface="Verdana" pitchFamily="-111" charset="0"/>
        <a:ea typeface="ＭＳ Ｐゴシック" pitchFamily="-111" charset="-128"/>
        <a:cs typeface="+mn-cs"/>
      </a:defRPr>
    </a:lvl7pPr>
    <a:lvl8pPr marL="3200400" algn="l" defTabSz="914400" rtl="0" eaLnBrk="1" latinLnBrk="0" hangingPunct="1">
      <a:defRPr sz="1600" kern="1200">
        <a:solidFill>
          <a:schemeClr val="tx1"/>
        </a:solidFill>
        <a:latin typeface="Verdana" pitchFamily="-111" charset="0"/>
        <a:ea typeface="ＭＳ Ｐゴシック" pitchFamily="-111" charset="-128"/>
        <a:cs typeface="+mn-cs"/>
      </a:defRPr>
    </a:lvl8pPr>
    <a:lvl9pPr marL="3657600" algn="l" defTabSz="914400" rtl="0" eaLnBrk="1" latinLnBrk="0" hangingPunct="1">
      <a:defRPr sz="1600" kern="1200">
        <a:solidFill>
          <a:schemeClr val="tx1"/>
        </a:solidFill>
        <a:latin typeface="Verdana" pitchFamily="-111" charset="0"/>
        <a:ea typeface="ＭＳ Ｐゴシック" pitchFamily="-11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8"/>
    <a:srgbClr val="8888A4"/>
    <a:srgbClr val="AC2C65"/>
    <a:srgbClr val="B30054"/>
    <a:srgbClr val="99CC00"/>
    <a:srgbClr val="C0C0C0"/>
    <a:srgbClr val="69C0C9"/>
    <a:srgbClr val="ED4F44"/>
    <a:srgbClr val="FAA100"/>
    <a:srgbClr val="60AC1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941" autoAdjust="0"/>
  </p:normalViewPr>
  <p:slideViewPr>
    <p:cSldViewPr snapToGrid="0">
      <p:cViewPr varScale="1">
        <p:scale>
          <a:sx n="86" d="100"/>
          <a:sy n="86" d="100"/>
        </p:scale>
        <p:origin x="-1008" y="-90"/>
      </p:cViewPr>
      <p:guideLst>
        <p:guide orient="horz" pos="4116"/>
        <p:guide orient="horz"/>
        <p:guide pos="2880"/>
        <p:guide pos="288"/>
        <p:guide pos="5472"/>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B59117D1-E7D0-4A81-8BD2-5E7A4A558118}" type="datetime1">
              <a:rPr lang="en-US"/>
              <a:pPr>
                <a:defRPr/>
              </a:pPr>
              <a:t>10/10/2013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2DC5C19B-C217-4F67-970D-8794DF92C2A1}" type="slidenum">
              <a:rPr lang="en-US"/>
              <a:pPr>
                <a:defRPr/>
              </a:pPr>
              <a:t>‹#›</a:t>
            </a:fld>
            <a:endParaRPr lang="en-US"/>
          </a:p>
        </p:txBody>
      </p:sp>
    </p:spTree>
    <p:extLst>
      <p:ext uri="{BB962C8B-B14F-4D97-AF65-F5344CB8AC3E}">
        <p14:creationId xmlns="" xmlns:p14="http://schemas.microsoft.com/office/powerpoint/2010/main" val="18968697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smtClean="0">
                <a:latin typeface="Calibri" pitchFamily="-111"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111" charset="0"/>
              </a:defRPr>
            </a:lvl1pPr>
          </a:lstStyle>
          <a:p>
            <a:pPr>
              <a:defRPr/>
            </a:pPr>
            <a:fld id="{8F5C96A9-BFB9-4474-82F6-661A92AF992A}" type="datetime1">
              <a:rPr lang="en-US"/>
              <a:pPr>
                <a:defRPr/>
              </a:pPr>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smtClean="0">
                <a:latin typeface="Calibri" pitchFamily="-111"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111" charset="0"/>
              </a:defRPr>
            </a:lvl1pPr>
          </a:lstStyle>
          <a:p>
            <a:pPr>
              <a:defRPr/>
            </a:pPr>
            <a:fld id="{82C86698-07D5-471E-99B4-B63D4F726F79}" type="slidenum">
              <a:rPr lang="en-US"/>
              <a:pPr>
                <a:defRPr/>
              </a:pPr>
              <a:t>‹#›</a:t>
            </a:fld>
            <a:endParaRPr lang="en-US"/>
          </a:p>
        </p:txBody>
      </p:sp>
    </p:spTree>
    <p:extLst>
      <p:ext uri="{BB962C8B-B14F-4D97-AF65-F5344CB8AC3E}">
        <p14:creationId xmlns="" xmlns:p14="http://schemas.microsoft.com/office/powerpoint/2010/main" val="24682965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6387" name="Notes Placeholder 2"/>
          <p:cNvSpPr>
            <a:spLocks noGrp="1"/>
          </p:cNvSpPr>
          <p:nvPr>
            <p:ph type="body" idx="1"/>
          </p:nvPr>
        </p:nvSpPr>
        <p:spPr bwMode="auto">
          <a:noFill/>
        </p:spPr>
        <p:txBody>
          <a:bodyPr/>
          <a:lstStyle/>
          <a:p>
            <a:endParaRPr lang="en-GB" smtClean="0"/>
          </a:p>
        </p:txBody>
      </p:sp>
      <p:sp>
        <p:nvSpPr>
          <p:cNvPr id="16388" name="Slide Number Placeholder 3"/>
          <p:cNvSpPr>
            <a:spLocks noGrp="1"/>
          </p:cNvSpPr>
          <p:nvPr>
            <p:ph type="sldNum" sz="quarter" idx="5"/>
          </p:nvPr>
        </p:nvSpPr>
        <p:spPr bwMode="auto">
          <a:noFill/>
          <a:ln>
            <a:miter lim="800000"/>
            <a:headEnd/>
            <a:tailEnd/>
          </a:ln>
        </p:spPr>
        <p:txBody>
          <a:bodyPr/>
          <a:lstStyle/>
          <a:p>
            <a:fld id="{53D80B33-2AB9-48DF-8944-E13ACEE45960}"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11012 ims Consulting group logo no tag FINAL.wmf"/>
          <p:cNvPicPr>
            <a:picLocks noChangeAspect="1"/>
          </p:cNvPicPr>
          <p:nvPr/>
        </p:nvPicPr>
        <p:blipFill>
          <a:blip r:embed="rId2" cstate="print"/>
          <a:srcRect/>
          <a:stretch>
            <a:fillRect/>
          </a:stretch>
        </p:blipFill>
        <p:spPr bwMode="auto">
          <a:xfrm>
            <a:off x="5538788" y="460376"/>
            <a:ext cx="3151187" cy="352425"/>
          </a:xfrm>
          <a:prstGeom prst="rect">
            <a:avLst/>
          </a:prstGeom>
          <a:noFill/>
          <a:ln w="9525">
            <a:noFill/>
            <a:miter lim="800000"/>
            <a:headEnd/>
            <a:tailEnd/>
          </a:ln>
        </p:spPr>
      </p:pic>
      <p:cxnSp>
        <p:nvCxnSpPr>
          <p:cNvPr id="5" name="Straight Connector 6"/>
          <p:cNvCxnSpPr/>
          <p:nvPr/>
        </p:nvCxnSpPr>
        <p:spPr>
          <a:xfrm>
            <a:off x="460375" y="965200"/>
            <a:ext cx="609282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pic>
        <p:nvPicPr>
          <p:cNvPr id="6" name="Picture 7" descr="11012 ims Consulting group logo OUTLINES FINAL.wmf"/>
          <p:cNvPicPr>
            <a:picLocks noChangeAspect="1"/>
          </p:cNvPicPr>
          <p:nvPr/>
        </p:nvPicPr>
        <p:blipFill>
          <a:blip r:embed="rId3" cstate="print"/>
          <a:srcRect/>
          <a:stretch>
            <a:fillRect/>
          </a:stretch>
        </p:blipFill>
        <p:spPr bwMode="auto">
          <a:xfrm>
            <a:off x="5537201" y="460375"/>
            <a:ext cx="3152775" cy="514350"/>
          </a:xfrm>
          <a:prstGeom prst="rect">
            <a:avLst/>
          </a:prstGeom>
          <a:noFill/>
          <a:ln w="9525">
            <a:noFill/>
            <a:miter lim="800000"/>
            <a:headEnd/>
            <a:tailEnd/>
          </a:ln>
        </p:spPr>
      </p:pic>
      <p:sp>
        <p:nvSpPr>
          <p:cNvPr id="4098" name="Rectangle 2"/>
          <p:cNvSpPr>
            <a:spLocks noGrp="1" noChangeArrowheads="1"/>
          </p:cNvSpPr>
          <p:nvPr>
            <p:ph type="ctrTitle"/>
          </p:nvPr>
        </p:nvSpPr>
        <p:spPr>
          <a:xfrm>
            <a:off x="455613" y="1736726"/>
            <a:ext cx="7448550" cy="1050925"/>
          </a:xfrm>
        </p:spPr>
        <p:txBody>
          <a:bodyPr anchor="b"/>
          <a:lstStyle>
            <a:lvl1pPr>
              <a:defRPr>
                <a:solidFill>
                  <a:schemeClr val="tx2"/>
                </a:solidFill>
              </a:defRPr>
            </a:lvl1pPr>
          </a:lstStyle>
          <a:p>
            <a:r>
              <a:rPr lang="zh-CN" altLang="en-US" smtClean="0"/>
              <a:t>单击此处编辑母版标题样式</a:t>
            </a:r>
            <a:endParaRPr lang="en-US" dirty="0"/>
          </a:p>
        </p:txBody>
      </p:sp>
      <p:sp>
        <p:nvSpPr>
          <p:cNvPr id="4099" name="Rectangle 3"/>
          <p:cNvSpPr>
            <a:spLocks noGrp="1" noChangeArrowheads="1"/>
          </p:cNvSpPr>
          <p:nvPr>
            <p:ph type="subTitle" idx="1"/>
          </p:nvPr>
        </p:nvSpPr>
        <p:spPr>
          <a:xfrm>
            <a:off x="455613" y="2970213"/>
            <a:ext cx="7448550" cy="1050925"/>
          </a:xfrm>
        </p:spPr>
        <p:txBody>
          <a:bodyPr/>
          <a:lstStyle>
            <a:lvl1pPr marL="0" indent="0">
              <a:spcBef>
                <a:spcPct val="40000"/>
              </a:spcBef>
              <a:buFont typeface="Verdana" pitchFamily="34" charset="0"/>
              <a:buNone/>
              <a:defRPr sz="1800">
                <a:solidFill>
                  <a:srgbClr val="0091C8"/>
                </a:solidFill>
              </a:defRPr>
            </a:lvl1pPr>
          </a:lstStyle>
          <a:p>
            <a:r>
              <a:rPr lang="zh-CN" altLang="en-US" smtClean="0"/>
              <a:t>单击此处编辑母版副标题样式</a:t>
            </a:r>
            <a:endParaRPr lang="en-US" dirty="0"/>
          </a:p>
        </p:txBody>
      </p:sp>
      <p:sp>
        <p:nvSpPr>
          <p:cNvPr id="7" name="Rectangle 6"/>
          <p:cNvSpPr>
            <a:spLocks noGrp="1" noChangeArrowheads="1"/>
          </p:cNvSpPr>
          <p:nvPr>
            <p:ph type="ftr" sz="quarter" idx="10"/>
          </p:nvPr>
        </p:nvSpPr>
        <p:spPr bwMode="gray">
          <a:xfrm>
            <a:off x="457200" y="6387707"/>
            <a:ext cx="6406816" cy="361950"/>
          </a:xfrm>
        </p:spPr>
        <p:txBody>
          <a:bodyPr/>
          <a:lstStyle>
            <a:lvl1pPr>
              <a:defRPr sz="1000" dirty="0" smtClean="0"/>
            </a:lvl1pPr>
          </a:lstStyle>
          <a:p>
            <a:pPr>
              <a:defRPr/>
            </a:pPr>
            <a:r>
              <a:rPr lang="en-US" smtClean="0"/>
              <a:t>Introduction to Pharma • 2013</a:t>
            </a: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4" name="Picture 8" descr="11012 ims Consulting group logo no tag FINAL.wmf"/>
          <p:cNvPicPr>
            <a:picLocks noChangeAspect="1"/>
          </p:cNvPicPr>
          <p:nvPr/>
        </p:nvPicPr>
        <p:blipFill>
          <a:blip r:embed="rId2" cstate="print"/>
          <a:srcRect/>
          <a:stretch>
            <a:fillRect/>
          </a:stretch>
        </p:blipFill>
        <p:spPr bwMode="auto">
          <a:xfrm>
            <a:off x="5538788" y="460376"/>
            <a:ext cx="3151187" cy="352425"/>
          </a:xfrm>
          <a:prstGeom prst="rect">
            <a:avLst/>
          </a:prstGeom>
          <a:noFill/>
          <a:ln w="9525">
            <a:noFill/>
            <a:miter lim="800000"/>
            <a:headEnd/>
            <a:tailEnd/>
          </a:ln>
        </p:spPr>
      </p:pic>
      <p:cxnSp>
        <p:nvCxnSpPr>
          <p:cNvPr id="5" name="Straight Connector 6"/>
          <p:cNvCxnSpPr/>
          <p:nvPr/>
        </p:nvCxnSpPr>
        <p:spPr>
          <a:xfrm>
            <a:off x="460375" y="965200"/>
            <a:ext cx="609282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pic>
        <p:nvPicPr>
          <p:cNvPr id="6" name="Picture 7" descr="11012 ims Consulting group logo OUTLINES FINAL.wmf"/>
          <p:cNvPicPr>
            <a:picLocks noChangeAspect="1"/>
          </p:cNvPicPr>
          <p:nvPr/>
        </p:nvPicPr>
        <p:blipFill>
          <a:blip r:embed="rId3" cstate="print"/>
          <a:srcRect/>
          <a:stretch>
            <a:fillRect/>
          </a:stretch>
        </p:blipFill>
        <p:spPr bwMode="auto">
          <a:xfrm>
            <a:off x="5537201" y="460375"/>
            <a:ext cx="3152775" cy="514350"/>
          </a:xfrm>
          <a:prstGeom prst="rect">
            <a:avLst/>
          </a:prstGeom>
          <a:noFill/>
          <a:ln w="9525">
            <a:noFill/>
            <a:miter lim="800000"/>
            <a:headEnd/>
            <a:tailEnd/>
          </a:ln>
        </p:spPr>
      </p:pic>
      <p:sp>
        <p:nvSpPr>
          <p:cNvPr id="4098" name="Rectangle 2"/>
          <p:cNvSpPr>
            <a:spLocks noGrp="1" noChangeArrowheads="1"/>
          </p:cNvSpPr>
          <p:nvPr>
            <p:ph type="ctrTitle"/>
          </p:nvPr>
        </p:nvSpPr>
        <p:spPr>
          <a:xfrm>
            <a:off x="455613" y="1736726"/>
            <a:ext cx="7448550" cy="1050925"/>
          </a:xfrm>
        </p:spPr>
        <p:txBody>
          <a:bodyPr anchor="b"/>
          <a:lstStyle>
            <a:lvl1pPr>
              <a:defRPr>
                <a:solidFill>
                  <a:schemeClr val="tx2"/>
                </a:solidFill>
              </a:defRPr>
            </a:lvl1pPr>
          </a:lstStyle>
          <a:p>
            <a:r>
              <a:rPr lang="zh-CN" altLang="en-US" smtClean="0"/>
              <a:t>单击此处编辑母版标题样式</a:t>
            </a:r>
            <a:endParaRPr lang="en-US" dirty="0"/>
          </a:p>
        </p:txBody>
      </p:sp>
      <p:sp>
        <p:nvSpPr>
          <p:cNvPr id="4099" name="Rectangle 3"/>
          <p:cNvSpPr>
            <a:spLocks noGrp="1" noChangeArrowheads="1"/>
          </p:cNvSpPr>
          <p:nvPr>
            <p:ph type="subTitle" idx="1"/>
          </p:nvPr>
        </p:nvSpPr>
        <p:spPr>
          <a:xfrm>
            <a:off x="455613" y="2970213"/>
            <a:ext cx="7448550" cy="1050925"/>
          </a:xfrm>
        </p:spPr>
        <p:txBody>
          <a:bodyPr/>
          <a:lstStyle>
            <a:lvl1pPr marL="0" indent="0">
              <a:spcBef>
                <a:spcPct val="40000"/>
              </a:spcBef>
              <a:buFont typeface="Verdana" pitchFamily="34" charset="0"/>
              <a:buNone/>
              <a:defRPr sz="1800">
                <a:solidFill>
                  <a:schemeClr val="accent5"/>
                </a:solidFill>
              </a:defRPr>
            </a:lvl1pPr>
          </a:lstStyle>
          <a:p>
            <a:r>
              <a:rPr lang="zh-CN" altLang="en-US" smtClean="0"/>
              <a:t>单击此处编辑母版副标题样式</a:t>
            </a:r>
            <a:endParaRPr lang="en-US" dirty="0"/>
          </a:p>
        </p:txBody>
      </p:sp>
      <p:sp>
        <p:nvSpPr>
          <p:cNvPr id="7" name="Rectangle 6"/>
          <p:cNvSpPr>
            <a:spLocks noGrp="1" noChangeArrowheads="1"/>
          </p:cNvSpPr>
          <p:nvPr>
            <p:ph type="ftr" sz="quarter" idx="10"/>
          </p:nvPr>
        </p:nvSpPr>
        <p:spPr bwMode="gray">
          <a:xfrm>
            <a:off x="457200" y="6406179"/>
            <a:ext cx="6406816" cy="361950"/>
          </a:xfrm>
        </p:spPr>
        <p:txBody>
          <a:bodyPr/>
          <a:lstStyle>
            <a:lvl1pPr>
              <a:defRPr sz="1000" dirty="0" smtClean="0"/>
            </a:lvl1pPr>
          </a:lstStyle>
          <a:p>
            <a:pPr>
              <a:defRPr/>
            </a:pPr>
            <a:r>
              <a:rPr lang="en-US" smtClean="0"/>
              <a:t>Introduction to Pharma • 2013</a:t>
            </a:r>
            <a:endParaRPr lang="en-US" dirty="0"/>
          </a:p>
        </p:txBody>
      </p:sp>
      <p:sp>
        <p:nvSpPr>
          <p:cNvPr id="8" name="Picture Placeholder 6"/>
          <p:cNvSpPr>
            <a:spLocks noGrp="1"/>
          </p:cNvSpPr>
          <p:nvPr>
            <p:ph type="pic" sz="quarter" idx="11"/>
          </p:nvPr>
        </p:nvSpPr>
        <p:spPr>
          <a:xfrm>
            <a:off x="0" y="3429000"/>
            <a:ext cx="9144000" cy="3429000"/>
          </a:xfrm>
          <a:solidFill>
            <a:schemeClr val="accent5">
              <a:lumMod val="40000"/>
              <a:lumOff val="60000"/>
            </a:schemeClr>
          </a:solidFill>
        </p:spPr>
        <p:txBody>
          <a:bodyPr bIns="685800" anchor="ctr" anchorCtr="1"/>
          <a:lstStyle>
            <a:lvl1pPr>
              <a:buFontTx/>
              <a:buNone/>
              <a:defRPr/>
            </a:lvl1pPr>
          </a:lstStyle>
          <a:p>
            <a:r>
              <a:rPr lang="zh-CN" altLang="en-US" smtClean="0"/>
              <a:t>单击图标添加图片</a:t>
            </a:r>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455614"/>
            <a:ext cx="8226425" cy="430151"/>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5613" y="1598613"/>
            <a:ext cx="8226425" cy="4229100"/>
          </a:xfrm>
        </p:spPr>
        <p:txBody>
          <a:bodyPr/>
          <a:lstStyle>
            <a:lvl1pPr>
              <a:buFont typeface="Verdana" pitchFamily="34" charset="0"/>
              <a:buChar char="•"/>
              <a:defRPr/>
            </a:lvl1pPr>
            <a:lvl2pPr>
              <a:defRPr sz="1600"/>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Text Placeholder 5"/>
          <p:cNvSpPr>
            <a:spLocks noGrp="1"/>
          </p:cNvSpPr>
          <p:nvPr>
            <p:ph type="body" sz="quarter" idx="11"/>
          </p:nvPr>
        </p:nvSpPr>
        <p:spPr>
          <a:xfrm>
            <a:off x="441825" y="901382"/>
            <a:ext cx="8243234" cy="395244"/>
          </a:xfrm>
        </p:spPr>
        <p:txBody>
          <a:bodyPr/>
          <a:lstStyle>
            <a:lvl1pPr marL="0" indent="0">
              <a:buNone/>
              <a:defRPr>
                <a:solidFill>
                  <a:srgbClr val="0091C8"/>
                </a:solidFill>
              </a:defRPr>
            </a:lvl1pPr>
          </a:lstStyle>
          <a:p>
            <a:pPr lvl="0"/>
            <a:r>
              <a:rPr lang="zh-CN" altLang="en-US" smtClean="0"/>
              <a:t>单击此处编辑母版文本样式</a:t>
            </a:r>
          </a:p>
        </p:txBody>
      </p:sp>
      <p:sp>
        <p:nvSpPr>
          <p:cNvPr id="5" name="Rectangle 9"/>
          <p:cNvSpPr>
            <a:spLocks noGrp="1" noChangeArrowheads="1"/>
          </p:cNvSpPr>
          <p:nvPr>
            <p:ph type="ftr" sz="quarter" idx="12"/>
          </p:nvPr>
        </p:nvSpPr>
        <p:spPr>
          <a:xfrm>
            <a:off x="455613" y="6389917"/>
            <a:ext cx="6108700" cy="207963"/>
          </a:xfrm>
          <a:ln/>
        </p:spPr>
        <p:txBody>
          <a:bodyPr/>
          <a:lstStyle>
            <a:lvl1pPr>
              <a:defRPr/>
            </a:lvl1pPr>
          </a:lstStyle>
          <a:p>
            <a:pPr>
              <a:defRPr/>
            </a:pPr>
            <a:r>
              <a:rPr lang="en-US" smtClean="0"/>
              <a:t>Introduction to Pharma • 2013</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Line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Footer Placeholder 2"/>
          <p:cNvSpPr>
            <a:spLocks noGrp="1"/>
          </p:cNvSpPr>
          <p:nvPr>
            <p:ph type="ftr" sz="quarter" idx="10"/>
          </p:nvPr>
        </p:nvSpPr>
        <p:spPr>
          <a:xfrm>
            <a:off x="455613" y="6388395"/>
            <a:ext cx="6108700" cy="207963"/>
          </a:xfrm>
        </p:spPr>
        <p:txBody>
          <a:bodyPr/>
          <a:lstStyle/>
          <a:p>
            <a:pPr>
              <a:defRPr/>
            </a:pPr>
            <a:r>
              <a:rPr lang="en-US" smtClean="0"/>
              <a:t>Introduction to Pharma • 2013</a:t>
            </a:r>
            <a:endParaRPr lang="en-US" dirty="0"/>
          </a:p>
        </p:txBody>
      </p:sp>
      <p:sp>
        <p:nvSpPr>
          <p:cNvPr id="6" name="Content Placeholder 5"/>
          <p:cNvSpPr>
            <a:spLocks noGrp="1"/>
          </p:cNvSpPr>
          <p:nvPr>
            <p:ph sz="quarter" idx="11"/>
          </p:nvPr>
        </p:nvSpPr>
        <p:spPr>
          <a:xfrm>
            <a:off x="457200" y="1600200"/>
            <a:ext cx="8229600" cy="4392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 xmlns:p14="http://schemas.microsoft.com/office/powerpoint/2010/main" val="16499444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55613" y="6389917"/>
            <a:ext cx="6108700" cy="207963"/>
          </a:xfrm>
        </p:spPr>
        <p:txBody>
          <a:bodyPr/>
          <a:lstStyle>
            <a:lvl1pPr>
              <a:defRPr dirty="0" smtClean="0"/>
            </a:lvl1pPr>
          </a:lstStyle>
          <a:p>
            <a:pPr>
              <a:defRPr/>
            </a:pPr>
            <a:r>
              <a:rPr lang="en-US" smtClean="0"/>
              <a:t>Introduction to Pharma • 2013</a:t>
            </a:r>
            <a:endParaRPr lang="en-US" dirty="0"/>
          </a:p>
        </p:txBody>
      </p:sp>
      <p:sp>
        <p:nvSpPr>
          <p:cNvPr id="3" name="Title 1"/>
          <p:cNvSpPr>
            <a:spLocks noGrp="1"/>
          </p:cNvSpPr>
          <p:nvPr>
            <p:ph type="title"/>
          </p:nvPr>
        </p:nvSpPr>
        <p:spPr>
          <a:xfrm>
            <a:off x="455613" y="455613"/>
            <a:ext cx="8226425" cy="914400"/>
          </a:xfrm>
        </p:spPr>
        <p:txBody>
          <a:bodyPr/>
          <a:lstStyle>
            <a:lvl1pPr>
              <a:defRPr>
                <a:solidFill>
                  <a:schemeClr val="tx2"/>
                </a:solidFill>
              </a:defRPr>
            </a:lvl1pPr>
          </a:lstStyle>
          <a:p>
            <a:r>
              <a:rPr lang="zh-CN" altLang="en-US" smtClean="0"/>
              <a:t>单击此处编辑母版标题样式</a:t>
            </a:r>
            <a:endParaRPr lang="en-US" dirty="0"/>
          </a:p>
        </p:txBody>
      </p:sp>
      <p:sp>
        <p:nvSpPr>
          <p:cNvPr id="4" name="Content Placeholder 2"/>
          <p:cNvSpPr>
            <a:spLocks noGrp="1"/>
          </p:cNvSpPr>
          <p:nvPr>
            <p:ph sz="half" idx="1"/>
          </p:nvPr>
        </p:nvSpPr>
        <p:spPr>
          <a:xfrm>
            <a:off x="455616" y="1598613"/>
            <a:ext cx="3951287" cy="4387850"/>
          </a:xfrm>
        </p:spPr>
        <p:txBody>
          <a:bodyPr/>
          <a:lstStyle>
            <a:lvl1pPr>
              <a:buClrTx/>
              <a:defRPr sz="1800">
                <a:solidFill>
                  <a:schemeClr val="tx2"/>
                </a:solidFill>
              </a:defRPr>
            </a:lvl1pPr>
            <a:lvl2pPr>
              <a:buClrTx/>
              <a:defRPr sz="1600">
                <a:solidFill>
                  <a:schemeClr val="tx1"/>
                </a:solidFill>
              </a:defRPr>
            </a:lvl2pPr>
            <a:lvl3pPr>
              <a:buClrTx/>
              <a:defRPr sz="1400">
                <a:solidFill>
                  <a:schemeClr val="tx1"/>
                </a:solidFill>
              </a:defRPr>
            </a:lvl3pPr>
            <a:lvl4pPr>
              <a:buClrTx/>
              <a:defRPr sz="1200">
                <a:solidFill>
                  <a:schemeClr val="tx1"/>
                </a:solidFill>
              </a:defRPr>
            </a:lvl4pPr>
            <a:lvl5pPr>
              <a:buClrTx/>
              <a:defRPr sz="1400">
                <a:solidFill>
                  <a:schemeClr val="tx1"/>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Content Placeholder 3"/>
          <p:cNvSpPr>
            <a:spLocks noGrp="1"/>
          </p:cNvSpPr>
          <p:nvPr>
            <p:ph sz="half" idx="2"/>
          </p:nvPr>
        </p:nvSpPr>
        <p:spPr>
          <a:xfrm>
            <a:off x="4728045" y="1598613"/>
            <a:ext cx="3950208" cy="4387850"/>
          </a:xfrm>
        </p:spPr>
        <p:txBody>
          <a:bodyPr/>
          <a:lstStyle>
            <a:lvl1pPr>
              <a:buClrTx/>
              <a:defRPr sz="1800">
                <a:solidFill>
                  <a:schemeClr val="tx2"/>
                </a:solidFill>
              </a:defRPr>
            </a:lvl1pPr>
            <a:lvl2pPr>
              <a:buClrTx/>
              <a:defRPr sz="1600"/>
            </a:lvl2pPr>
            <a:lvl3pPr>
              <a:buClrTx/>
              <a:defRPr sz="1400"/>
            </a:lvl3pPr>
            <a:lvl4pPr>
              <a:buClrTx/>
              <a:defRPr sz="1200"/>
            </a:lvl4pPr>
            <a:lvl5pPr>
              <a:buClrTx/>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55613" y="6389917"/>
            <a:ext cx="6108700" cy="207963"/>
          </a:xfrm>
        </p:spPr>
        <p:txBody>
          <a:bodyPr/>
          <a:lstStyle>
            <a:lvl1pPr>
              <a:defRPr dirty="0" smtClean="0"/>
            </a:lvl1pPr>
          </a:lstStyle>
          <a:p>
            <a:pPr>
              <a:defRPr/>
            </a:pPr>
            <a:r>
              <a:rPr lang="en-US" dirty="0" smtClean="0"/>
              <a:t>Introduction to </a:t>
            </a:r>
            <a:r>
              <a:rPr lang="en-US" dirty="0" err="1" smtClean="0"/>
              <a:t>Pharma</a:t>
            </a:r>
            <a:r>
              <a:rPr lang="en-US" dirty="0" smtClean="0"/>
              <a:t> • 2013</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smtClean="0"/>
              <a:t>Introduction to </a:t>
            </a:r>
            <a:r>
              <a:rPr lang="en-US" altLang="zh-CN" dirty="0" err="1" smtClean="0"/>
              <a:t>Pharma</a:t>
            </a:r>
            <a:r>
              <a:rPr lang="en-US" altLang="zh-CN" dirty="0" smtClean="0"/>
              <a:t> • 2013</a:t>
            </a:r>
            <a:endParaRPr lang="en-US" altLang="zh-C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smtClean="0"/>
              <a:t>单击此处编辑母版标题样式</a:t>
            </a:r>
            <a:endParaRPr lang="en-US" dirty="0" smtClean="0"/>
          </a:p>
        </p:txBody>
      </p:sp>
      <p:sp>
        <p:nvSpPr>
          <p:cNvPr id="1027" name="Rectangle 4"/>
          <p:cNvSpPr>
            <a:spLocks noGrp="1" noChangeArrowheads="1"/>
          </p:cNvSpPr>
          <p:nvPr>
            <p:ph type="body" idx="1"/>
          </p:nvPr>
        </p:nvSpPr>
        <p:spPr bwMode="gray">
          <a:xfrm>
            <a:off x="455613" y="1598613"/>
            <a:ext cx="8226425" cy="42291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33" name="Rectangle 9"/>
          <p:cNvSpPr>
            <a:spLocks noGrp="1" noChangeArrowheads="1"/>
          </p:cNvSpPr>
          <p:nvPr>
            <p:ph type="ftr" sz="quarter" idx="3"/>
          </p:nvPr>
        </p:nvSpPr>
        <p:spPr bwMode="black">
          <a:xfrm>
            <a:off x="455613" y="6388395"/>
            <a:ext cx="61087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defRPr sz="1000" dirty="0" smtClean="0"/>
            </a:lvl1pPr>
          </a:lstStyle>
          <a:p>
            <a:pPr>
              <a:defRPr/>
            </a:pPr>
            <a:r>
              <a:rPr lang="en-US" smtClean="0"/>
              <a:t>Introduction to Pharma • 2013</a:t>
            </a:r>
            <a:endParaRPr lang="en-US" dirty="0"/>
          </a:p>
        </p:txBody>
      </p:sp>
      <p:pic>
        <p:nvPicPr>
          <p:cNvPr id="1029" name="Picture 13" descr="ims-Consulting-group-logo-no-tag-TM-RGB-small"/>
          <p:cNvPicPr>
            <a:picLocks noChangeAspect="1" noChangeArrowheads="1"/>
          </p:cNvPicPr>
          <p:nvPr/>
        </p:nvPicPr>
        <p:blipFill>
          <a:blip r:embed="rId9" cstate="print"/>
          <a:srcRect/>
          <a:stretch>
            <a:fillRect/>
          </a:stretch>
        </p:blipFill>
        <p:spPr bwMode="auto">
          <a:xfrm>
            <a:off x="6796091" y="6370638"/>
            <a:ext cx="1925637" cy="207962"/>
          </a:xfrm>
          <a:prstGeom prst="rect">
            <a:avLst/>
          </a:prstGeom>
          <a:noFill/>
          <a:ln w="9525">
            <a:noFill/>
            <a:miter lim="800000"/>
            <a:headEnd/>
            <a:tailEnd/>
          </a:ln>
        </p:spPr>
      </p:pic>
      <p:cxnSp>
        <p:nvCxnSpPr>
          <p:cNvPr id="8" name="Straight Connector 7"/>
          <p:cNvCxnSpPr/>
          <p:nvPr/>
        </p:nvCxnSpPr>
        <p:spPr>
          <a:xfrm>
            <a:off x="441326" y="6184900"/>
            <a:ext cx="827087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sp>
        <p:nvSpPr>
          <p:cNvPr id="7" name="Rectangle 9"/>
          <p:cNvSpPr txBox="1">
            <a:spLocks noChangeArrowheads="1"/>
          </p:cNvSpPr>
          <p:nvPr/>
        </p:nvSpPr>
        <p:spPr bwMode="black">
          <a:xfrm>
            <a:off x="457201" y="6572256"/>
            <a:ext cx="439738" cy="182563"/>
          </a:xfrm>
          <a:prstGeom prst="rect">
            <a:avLst/>
          </a:prstGeom>
          <a:noFill/>
          <a:ln w="9525">
            <a:noFill/>
            <a:miter lim="800000"/>
            <a:headEnd/>
            <a:tailEnd/>
          </a:ln>
          <a:effectLst/>
        </p:spPr>
        <p:txBody>
          <a:bodyPr lIns="0" tIns="0" rIns="0" bIns="0"/>
          <a:lstStyle/>
          <a:p>
            <a:pPr algn="l" eaLnBrk="0" hangingPunct="0">
              <a:defRPr/>
            </a:pPr>
            <a:fld id="{5C473F54-1193-4348-9DEA-6CF7976DF638}" type="slidenum">
              <a:rPr lang="en-US" sz="1000"/>
              <a:pPr algn="l" eaLnBrk="0" hangingPunct="0">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Lst>
  <p:transition/>
  <p:hf sldNum="0" hdr="0" dt="0"/>
  <p:txStyles>
    <p:titleStyle>
      <a:lvl1pPr algn="l" rtl="0" eaLnBrk="1" fontAlgn="base" hangingPunct="1">
        <a:spcBef>
          <a:spcPct val="0"/>
        </a:spcBef>
        <a:spcAft>
          <a:spcPct val="0"/>
        </a:spcAft>
        <a:defRPr sz="2000">
          <a:solidFill>
            <a:schemeClr val="tx2"/>
          </a:solidFill>
          <a:latin typeface="+mj-lt"/>
          <a:ea typeface="ＭＳ Ｐゴシック" pitchFamily="-111" charset="-128"/>
          <a:cs typeface="ＭＳ Ｐゴシック" pitchFamily="-111" charset="-128"/>
        </a:defRPr>
      </a:lvl1pPr>
      <a:lvl2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2pPr>
      <a:lvl3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3pPr>
      <a:lvl4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4pPr>
      <a:lvl5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111" charset="0"/>
        <a:buChar char="•"/>
        <a:defRPr sz="1800">
          <a:solidFill>
            <a:schemeClr val="tx2"/>
          </a:solidFill>
          <a:latin typeface="+mn-lt"/>
          <a:ea typeface="ＭＳ Ｐゴシック" pitchFamily="-111" charset="-128"/>
          <a:cs typeface="ＭＳ Ｐゴシック" pitchFamily="-111" charset="-128"/>
        </a:defRPr>
      </a:lvl1pPr>
      <a:lvl2pPr marL="571500" indent="-228600" algn="l" rtl="0" eaLnBrk="1" fontAlgn="base" hangingPunct="1">
        <a:spcBef>
          <a:spcPct val="40000"/>
        </a:spcBef>
        <a:spcAft>
          <a:spcPct val="0"/>
        </a:spcAft>
        <a:buClr>
          <a:schemeClr val="tx1"/>
        </a:buClr>
        <a:buFont typeface="Verdana" pitchFamily="-111" charset="0"/>
        <a:buChar char="−"/>
        <a:defRPr sz="1600">
          <a:solidFill>
            <a:schemeClr val="tx1"/>
          </a:solidFill>
          <a:latin typeface="+mn-lt"/>
          <a:ea typeface="ＭＳ Ｐゴシック" pitchFamily="-111" charset="-128"/>
        </a:defRPr>
      </a:lvl2pPr>
      <a:lvl3pPr marL="9144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3pPr>
      <a:lvl4pPr marL="1257300" indent="-228600" algn="l" rtl="0" eaLnBrk="1" fontAlgn="base" hangingPunct="1">
        <a:spcBef>
          <a:spcPct val="30000"/>
        </a:spcBef>
        <a:spcAft>
          <a:spcPct val="0"/>
        </a:spcAft>
        <a:buClr>
          <a:schemeClr val="tx1"/>
        </a:buClr>
        <a:buFont typeface="Verdana" pitchFamily="-111" charset="0"/>
        <a:buChar char="–"/>
        <a:defRPr sz="1200">
          <a:solidFill>
            <a:schemeClr val="tx1"/>
          </a:solidFill>
          <a:latin typeface="+mn-lt"/>
          <a:ea typeface="ＭＳ Ｐゴシック" pitchFamily="-111" charset="-128"/>
        </a:defRPr>
      </a:lvl4pPr>
      <a:lvl5pPr marL="16002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9" Type="http://schemas.openxmlformats.org/officeDocument/2006/relationships/tags" Target="../tags/tag94.xml"/><Relationship Id="rId3" Type="http://schemas.openxmlformats.org/officeDocument/2006/relationships/tags" Target="../tags/tag58.xml"/><Relationship Id="rId21" Type="http://schemas.openxmlformats.org/officeDocument/2006/relationships/tags" Target="../tags/tag76.xml"/><Relationship Id="rId34" Type="http://schemas.openxmlformats.org/officeDocument/2006/relationships/tags" Target="../tags/tag89.xml"/><Relationship Id="rId42" Type="http://schemas.openxmlformats.org/officeDocument/2006/relationships/tags" Target="../tags/tag97.xml"/><Relationship Id="rId47" Type="http://schemas.openxmlformats.org/officeDocument/2006/relationships/oleObject" Target="../embeddings/oleObject4.bin"/><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33" Type="http://schemas.openxmlformats.org/officeDocument/2006/relationships/tags" Target="../tags/tag88.xml"/><Relationship Id="rId38" Type="http://schemas.openxmlformats.org/officeDocument/2006/relationships/tags" Target="../tags/tag93.xml"/><Relationship Id="rId46" Type="http://schemas.openxmlformats.org/officeDocument/2006/relationships/slideLayout" Target="../slideLayouts/slideLayout4.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tags" Target="../tags/tag84.xml"/><Relationship Id="rId41" Type="http://schemas.openxmlformats.org/officeDocument/2006/relationships/tags" Target="../tags/tag96.xml"/><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32" Type="http://schemas.openxmlformats.org/officeDocument/2006/relationships/tags" Target="../tags/tag87.xml"/><Relationship Id="rId37" Type="http://schemas.openxmlformats.org/officeDocument/2006/relationships/tags" Target="../tags/tag92.xml"/><Relationship Id="rId40" Type="http://schemas.openxmlformats.org/officeDocument/2006/relationships/tags" Target="../tags/tag95.xml"/><Relationship Id="rId45" Type="http://schemas.openxmlformats.org/officeDocument/2006/relationships/tags" Target="../tags/tag100.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36" Type="http://schemas.openxmlformats.org/officeDocument/2006/relationships/tags" Target="../tags/tag91.xml"/><Relationship Id="rId49" Type="http://schemas.openxmlformats.org/officeDocument/2006/relationships/oleObject" Target="../embeddings/oleObject6.bin"/><Relationship Id="rId10" Type="http://schemas.openxmlformats.org/officeDocument/2006/relationships/tags" Target="../tags/tag65.xml"/><Relationship Id="rId19" Type="http://schemas.openxmlformats.org/officeDocument/2006/relationships/tags" Target="../tags/tag74.xml"/><Relationship Id="rId31" Type="http://schemas.openxmlformats.org/officeDocument/2006/relationships/tags" Target="../tags/tag86.xml"/><Relationship Id="rId44" Type="http://schemas.openxmlformats.org/officeDocument/2006/relationships/tags" Target="../tags/tag99.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tags" Target="../tags/tag85.xml"/><Relationship Id="rId35" Type="http://schemas.openxmlformats.org/officeDocument/2006/relationships/tags" Target="../tags/tag90.xml"/><Relationship Id="rId43" Type="http://schemas.openxmlformats.org/officeDocument/2006/relationships/tags" Target="../tags/tag98.xml"/><Relationship Id="rId48" Type="http://schemas.openxmlformats.org/officeDocument/2006/relationships/oleObject" Target="../embeddings/oleObject5.bin"/><Relationship Id="rId8" Type="http://schemas.openxmlformats.org/officeDocument/2006/relationships/tags" Target="../tags/tag63.xml"/></Relationships>
</file>

<file path=ppt/slides/_rels/slide11.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11.jpe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oleObject" Target="../embeddings/oleObject7.bin"/><Relationship Id="rId2" Type="http://schemas.openxmlformats.org/officeDocument/2006/relationships/tags" Target="../tags/tag104.xml"/><Relationship Id="rId1" Type="http://schemas.openxmlformats.org/officeDocument/2006/relationships/vmlDrawing" Target="../drawings/vmlDrawing5.vml"/><Relationship Id="rId6" Type="http://schemas.openxmlformats.org/officeDocument/2006/relationships/tags" Target="../tags/tag108.xml"/><Relationship Id="rId11" Type="http://schemas.openxmlformats.org/officeDocument/2006/relationships/slideLayout" Target="../slideLayouts/slideLayout4.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vmlDrawing" Target="../drawings/vmlDrawing6.v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image" Target="../media/image12.gif"/><Relationship Id="rId4" Type="http://schemas.openxmlformats.org/officeDocument/2006/relationships/tags" Target="../tags/tag115.xml"/><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vmlDrawing" Target="../drawings/vmlDrawing7.vml"/><Relationship Id="rId6" Type="http://schemas.openxmlformats.org/officeDocument/2006/relationships/tags" Target="../tags/tag123.xml"/><Relationship Id="rId11" Type="http://schemas.openxmlformats.org/officeDocument/2006/relationships/oleObject" Target="../embeddings/oleObject9.bin"/><Relationship Id="rId5" Type="http://schemas.openxmlformats.org/officeDocument/2006/relationships/tags" Target="../tags/tag122.xml"/><Relationship Id="rId10" Type="http://schemas.openxmlformats.org/officeDocument/2006/relationships/slideLayout" Target="../slideLayouts/slideLayout4.xml"/><Relationship Id="rId4" Type="http://schemas.openxmlformats.org/officeDocument/2006/relationships/tags" Target="../tags/tag121.xml"/><Relationship Id="rId9" Type="http://schemas.openxmlformats.org/officeDocument/2006/relationships/tags" Target="../tags/tag126.xml"/></Relationships>
</file>

<file path=ppt/slides/_rels/slide16.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slideLayout" Target="../slideLayouts/slideLayout4.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tags" Target="../tags/tag137.xml"/><Relationship Id="rId2" Type="http://schemas.openxmlformats.org/officeDocument/2006/relationships/tags" Target="../tags/tag127.xml"/><Relationship Id="rId1" Type="http://schemas.openxmlformats.org/officeDocument/2006/relationships/vmlDrawing" Target="../drawings/vmlDrawing8.v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slideLayout" Target="../slideLayouts/slideLayout4.xml"/><Relationship Id="rId4" Type="http://schemas.openxmlformats.org/officeDocument/2006/relationships/tags" Target="../tags/tag141.xml"/></Relationships>
</file>

<file path=ppt/slides/_rels/slide18.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oleObject" Target="../embeddings/oleObject11.bin"/><Relationship Id="rId2" Type="http://schemas.openxmlformats.org/officeDocument/2006/relationships/tags" Target="../tags/tag142.xml"/><Relationship Id="rId1" Type="http://schemas.openxmlformats.org/officeDocument/2006/relationships/vmlDrawing" Target="../drawings/vmlDrawing9.vml"/><Relationship Id="rId6" Type="http://schemas.openxmlformats.org/officeDocument/2006/relationships/slideLayout" Target="../slideLayouts/slideLayout4.xml"/><Relationship Id="rId5" Type="http://schemas.openxmlformats.org/officeDocument/2006/relationships/tags" Target="../tags/tag145.xml"/><Relationship Id="rId4" Type="http://schemas.openxmlformats.org/officeDocument/2006/relationships/tags" Target="../tags/tag14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7.xml"/><Relationship Id="rId1" Type="http://schemas.openxmlformats.org/officeDocument/2006/relationships/tags" Target="../tags/tag1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9.xml"/><Relationship Id="rId1" Type="http://schemas.openxmlformats.org/officeDocument/2006/relationships/tags" Target="../tags/tag148.xml"/></Relationships>
</file>

<file path=ppt/slides/_rels/slide21.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slideLayout" Target="../slideLayouts/slideLayout4.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oleObject" Target="../embeddings/oleObject13.bin"/><Relationship Id="rId1" Type="http://schemas.openxmlformats.org/officeDocument/2006/relationships/vmlDrawing" Target="../drawings/vmlDrawing10.v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tags" Target="../tags/tag163.xml"/><Relationship Id="rId10" Type="http://schemas.openxmlformats.org/officeDocument/2006/relationships/tags" Target="../tags/tag158.xml"/><Relationship Id="rId19" Type="http://schemas.openxmlformats.org/officeDocument/2006/relationships/oleObject" Target="../embeddings/oleObject12.bin"/><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hyperlink" Target="http://www.news-medical.net/health/Antibody-What-is-an-Antibody.asp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14.jpeg"/><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oleObject" Target="../embeddings/oleObject15.bin"/><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slideLayout" Target="../slideLayouts/slideLayout4.xml"/><Relationship Id="rId2" Type="http://schemas.openxmlformats.org/officeDocument/2006/relationships/tags" Target="../tags/tag171.xml"/><Relationship Id="rId16" Type="http://schemas.openxmlformats.org/officeDocument/2006/relationships/tags" Target="../tags/tag185.xml"/><Relationship Id="rId1" Type="http://schemas.openxmlformats.org/officeDocument/2006/relationships/vmlDrawing" Target="../drawings/vmlDrawing12.v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tags" Target="../tags/tag18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s>
</file>

<file path=ppt/slides/_rels/slide2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3" Type="http://schemas.openxmlformats.org/officeDocument/2006/relationships/tags" Target="../tags/tag197.xml"/><Relationship Id="rId18" Type="http://schemas.openxmlformats.org/officeDocument/2006/relationships/tags" Target="../tags/tag202.xml"/><Relationship Id="rId26" Type="http://schemas.openxmlformats.org/officeDocument/2006/relationships/tags" Target="../tags/tag210.xml"/><Relationship Id="rId39" Type="http://schemas.openxmlformats.org/officeDocument/2006/relationships/tags" Target="../tags/tag223.xml"/><Relationship Id="rId21" Type="http://schemas.openxmlformats.org/officeDocument/2006/relationships/tags" Target="../tags/tag205.xml"/><Relationship Id="rId34" Type="http://schemas.openxmlformats.org/officeDocument/2006/relationships/tags" Target="../tags/tag218.xml"/><Relationship Id="rId42" Type="http://schemas.openxmlformats.org/officeDocument/2006/relationships/tags" Target="../tags/tag226.xml"/><Relationship Id="rId47" Type="http://schemas.openxmlformats.org/officeDocument/2006/relationships/tags" Target="../tags/tag231.xml"/><Relationship Id="rId50" Type="http://schemas.openxmlformats.org/officeDocument/2006/relationships/tags" Target="../tags/tag234.xml"/><Relationship Id="rId55" Type="http://schemas.openxmlformats.org/officeDocument/2006/relationships/tags" Target="../tags/tag239.xml"/><Relationship Id="rId63" Type="http://schemas.openxmlformats.org/officeDocument/2006/relationships/tags" Target="../tags/tag247.xml"/><Relationship Id="rId68" Type="http://schemas.openxmlformats.org/officeDocument/2006/relationships/tags" Target="../tags/tag252.xml"/><Relationship Id="rId76" Type="http://schemas.openxmlformats.org/officeDocument/2006/relationships/tags" Target="../tags/tag260.xml"/><Relationship Id="rId7" Type="http://schemas.openxmlformats.org/officeDocument/2006/relationships/tags" Target="../tags/tag191.xml"/><Relationship Id="rId71" Type="http://schemas.openxmlformats.org/officeDocument/2006/relationships/tags" Target="../tags/tag255.xml"/><Relationship Id="rId2" Type="http://schemas.openxmlformats.org/officeDocument/2006/relationships/tags" Target="../tags/tag186.xml"/><Relationship Id="rId16" Type="http://schemas.openxmlformats.org/officeDocument/2006/relationships/tags" Target="../tags/tag200.xml"/><Relationship Id="rId29" Type="http://schemas.openxmlformats.org/officeDocument/2006/relationships/tags" Target="../tags/tag213.xml"/><Relationship Id="rId11" Type="http://schemas.openxmlformats.org/officeDocument/2006/relationships/tags" Target="../tags/tag195.xml"/><Relationship Id="rId24" Type="http://schemas.openxmlformats.org/officeDocument/2006/relationships/tags" Target="../tags/tag208.xml"/><Relationship Id="rId32" Type="http://schemas.openxmlformats.org/officeDocument/2006/relationships/tags" Target="../tags/tag216.xml"/><Relationship Id="rId37" Type="http://schemas.openxmlformats.org/officeDocument/2006/relationships/tags" Target="../tags/tag221.xml"/><Relationship Id="rId40" Type="http://schemas.openxmlformats.org/officeDocument/2006/relationships/tags" Target="../tags/tag224.xml"/><Relationship Id="rId45" Type="http://schemas.openxmlformats.org/officeDocument/2006/relationships/tags" Target="../tags/tag229.xml"/><Relationship Id="rId53" Type="http://schemas.openxmlformats.org/officeDocument/2006/relationships/tags" Target="../tags/tag237.xml"/><Relationship Id="rId58" Type="http://schemas.openxmlformats.org/officeDocument/2006/relationships/tags" Target="../tags/tag242.xml"/><Relationship Id="rId66" Type="http://schemas.openxmlformats.org/officeDocument/2006/relationships/tags" Target="../tags/tag250.xml"/><Relationship Id="rId74" Type="http://schemas.openxmlformats.org/officeDocument/2006/relationships/tags" Target="../tags/tag258.xml"/><Relationship Id="rId79" Type="http://schemas.openxmlformats.org/officeDocument/2006/relationships/tags" Target="../tags/tag263.xml"/><Relationship Id="rId5" Type="http://schemas.openxmlformats.org/officeDocument/2006/relationships/tags" Target="../tags/tag189.xml"/><Relationship Id="rId61" Type="http://schemas.openxmlformats.org/officeDocument/2006/relationships/tags" Target="../tags/tag245.xml"/><Relationship Id="rId82" Type="http://schemas.openxmlformats.org/officeDocument/2006/relationships/slideLayout" Target="../slideLayouts/slideLayout7.xml"/><Relationship Id="rId10" Type="http://schemas.openxmlformats.org/officeDocument/2006/relationships/tags" Target="../tags/tag194.xml"/><Relationship Id="rId19" Type="http://schemas.openxmlformats.org/officeDocument/2006/relationships/tags" Target="../tags/tag203.xml"/><Relationship Id="rId31" Type="http://schemas.openxmlformats.org/officeDocument/2006/relationships/tags" Target="../tags/tag215.xml"/><Relationship Id="rId44" Type="http://schemas.openxmlformats.org/officeDocument/2006/relationships/tags" Target="../tags/tag228.xml"/><Relationship Id="rId52" Type="http://schemas.openxmlformats.org/officeDocument/2006/relationships/tags" Target="../tags/tag236.xml"/><Relationship Id="rId60" Type="http://schemas.openxmlformats.org/officeDocument/2006/relationships/tags" Target="../tags/tag244.xml"/><Relationship Id="rId65" Type="http://schemas.openxmlformats.org/officeDocument/2006/relationships/tags" Target="../tags/tag249.xml"/><Relationship Id="rId73" Type="http://schemas.openxmlformats.org/officeDocument/2006/relationships/tags" Target="../tags/tag257.xml"/><Relationship Id="rId78" Type="http://schemas.openxmlformats.org/officeDocument/2006/relationships/tags" Target="../tags/tag262.xml"/><Relationship Id="rId81" Type="http://schemas.openxmlformats.org/officeDocument/2006/relationships/tags" Target="../tags/tag265.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tags" Target="../tags/tag206.xml"/><Relationship Id="rId27" Type="http://schemas.openxmlformats.org/officeDocument/2006/relationships/tags" Target="../tags/tag211.xml"/><Relationship Id="rId30" Type="http://schemas.openxmlformats.org/officeDocument/2006/relationships/tags" Target="../tags/tag214.xml"/><Relationship Id="rId35" Type="http://schemas.openxmlformats.org/officeDocument/2006/relationships/tags" Target="../tags/tag219.xml"/><Relationship Id="rId43" Type="http://schemas.openxmlformats.org/officeDocument/2006/relationships/tags" Target="../tags/tag227.xml"/><Relationship Id="rId48" Type="http://schemas.openxmlformats.org/officeDocument/2006/relationships/tags" Target="../tags/tag232.xml"/><Relationship Id="rId56" Type="http://schemas.openxmlformats.org/officeDocument/2006/relationships/tags" Target="../tags/tag240.xml"/><Relationship Id="rId64" Type="http://schemas.openxmlformats.org/officeDocument/2006/relationships/tags" Target="../tags/tag248.xml"/><Relationship Id="rId69" Type="http://schemas.openxmlformats.org/officeDocument/2006/relationships/tags" Target="../tags/tag253.xml"/><Relationship Id="rId77" Type="http://schemas.openxmlformats.org/officeDocument/2006/relationships/tags" Target="../tags/tag261.xml"/><Relationship Id="rId8" Type="http://schemas.openxmlformats.org/officeDocument/2006/relationships/tags" Target="../tags/tag192.xml"/><Relationship Id="rId51" Type="http://schemas.openxmlformats.org/officeDocument/2006/relationships/tags" Target="../tags/tag235.xml"/><Relationship Id="rId72" Type="http://schemas.openxmlformats.org/officeDocument/2006/relationships/tags" Target="../tags/tag256.xml"/><Relationship Id="rId80" Type="http://schemas.openxmlformats.org/officeDocument/2006/relationships/tags" Target="../tags/tag264.xml"/><Relationship Id="rId3" Type="http://schemas.openxmlformats.org/officeDocument/2006/relationships/tags" Target="../tags/tag187.xml"/><Relationship Id="rId12" Type="http://schemas.openxmlformats.org/officeDocument/2006/relationships/tags" Target="../tags/tag196.xml"/><Relationship Id="rId17" Type="http://schemas.openxmlformats.org/officeDocument/2006/relationships/tags" Target="../tags/tag201.xml"/><Relationship Id="rId25" Type="http://schemas.openxmlformats.org/officeDocument/2006/relationships/tags" Target="../tags/tag209.xml"/><Relationship Id="rId33" Type="http://schemas.openxmlformats.org/officeDocument/2006/relationships/tags" Target="../tags/tag217.xml"/><Relationship Id="rId38" Type="http://schemas.openxmlformats.org/officeDocument/2006/relationships/tags" Target="../tags/tag222.xml"/><Relationship Id="rId46" Type="http://schemas.openxmlformats.org/officeDocument/2006/relationships/tags" Target="../tags/tag230.xml"/><Relationship Id="rId59" Type="http://schemas.openxmlformats.org/officeDocument/2006/relationships/tags" Target="../tags/tag243.xml"/><Relationship Id="rId67" Type="http://schemas.openxmlformats.org/officeDocument/2006/relationships/tags" Target="../tags/tag251.xml"/><Relationship Id="rId20" Type="http://schemas.openxmlformats.org/officeDocument/2006/relationships/tags" Target="../tags/tag204.xml"/><Relationship Id="rId41" Type="http://schemas.openxmlformats.org/officeDocument/2006/relationships/tags" Target="../tags/tag225.xml"/><Relationship Id="rId54" Type="http://schemas.openxmlformats.org/officeDocument/2006/relationships/tags" Target="../tags/tag238.xml"/><Relationship Id="rId62" Type="http://schemas.openxmlformats.org/officeDocument/2006/relationships/tags" Target="../tags/tag246.xml"/><Relationship Id="rId70" Type="http://schemas.openxmlformats.org/officeDocument/2006/relationships/tags" Target="../tags/tag254.xml"/><Relationship Id="rId75" Type="http://schemas.openxmlformats.org/officeDocument/2006/relationships/tags" Target="../tags/tag259.xml"/><Relationship Id="rId83" Type="http://schemas.openxmlformats.org/officeDocument/2006/relationships/oleObject" Target="../embeddings/oleObject16.bin"/><Relationship Id="rId1" Type="http://schemas.openxmlformats.org/officeDocument/2006/relationships/vmlDrawing" Target="../drawings/vmlDrawing13.vml"/><Relationship Id="rId6" Type="http://schemas.openxmlformats.org/officeDocument/2006/relationships/tags" Target="../tags/tag190.xml"/><Relationship Id="rId15" Type="http://schemas.openxmlformats.org/officeDocument/2006/relationships/tags" Target="../tags/tag199.xml"/><Relationship Id="rId23" Type="http://schemas.openxmlformats.org/officeDocument/2006/relationships/tags" Target="../tags/tag207.xml"/><Relationship Id="rId28" Type="http://schemas.openxmlformats.org/officeDocument/2006/relationships/tags" Target="../tags/tag212.xml"/><Relationship Id="rId36" Type="http://schemas.openxmlformats.org/officeDocument/2006/relationships/tags" Target="../tags/tag220.xml"/><Relationship Id="rId49" Type="http://schemas.openxmlformats.org/officeDocument/2006/relationships/tags" Target="../tags/tag233.xml"/><Relationship Id="rId57" Type="http://schemas.openxmlformats.org/officeDocument/2006/relationships/tags" Target="../tags/tag2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18" Type="http://schemas.openxmlformats.org/officeDocument/2006/relationships/tags" Target="../tags/tag282.xml"/><Relationship Id="rId26" Type="http://schemas.openxmlformats.org/officeDocument/2006/relationships/tags" Target="../tags/tag290.xml"/><Relationship Id="rId3" Type="http://schemas.openxmlformats.org/officeDocument/2006/relationships/tags" Target="../tags/tag267.xml"/><Relationship Id="rId21" Type="http://schemas.openxmlformats.org/officeDocument/2006/relationships/tags" Target="../tags/tag285.xml"/><Relationship Id="rId34" Type="http://schemas.openxmlformats.org/officeDocument/2006/relationships/slideLayout" Target="../slideLayouts/slideLayout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tags" Target="../tags/tag281.xml"/><Relationship Id="rId25" Type="http://schemas.openxmlformats.org/officeDocument/2006/relationships/tags" Target="../tags/tag289.xml"/><Relationship Id="rId33" Type="http://schemas.openxmlformats.org/officeDocument/2006/relationships/tags" Target="../tags/tag297.xml"/><Relationship Id="rId2" Type="http://schemas.openxmlformats.org/officeDocument/2006/relationships/tags" Target="../tags/tag266.xml"/><Relationship Id="rId16" Type="http://schemas.openxmlformats.org/officeDocument/2006/relationships/tags" Target="../tags/tag280.xml"/><Relationship Id="rId20" Type="http://schemas.openxmlformats.org/officeDocument/2006/relationships/tags" Target="../tags/tag284.xml"/><Relationship Id="rId29" Type="http://schemas.openxmlformats.org/officeDocument/2006/relationships/tags" Target="../tags/tag293.xml"/><Relationship Id="rId1" Type="http://schemas.openxmlformats.org/officeDocument/2006/relationships/vmlDrawing" Target="../drawings/vmlDrawing14.vml"/><Relationship Id="rId6" Type="http://schemas.openxmlformats.org/officeDocument/2006/relationships/tags" Target="../tags/tag270.xml"/><Relationship Id="rId11" Type="http://schemas.openxmlformats.org/officeDocument/2006/relationships/tags" Target="../tags/tag275.xml"/><Relationship Id="rId24" Type="http://schemas.openxmlformats.org/officeDocument/2006/relationships/tags" Target="../tags/tag288.xml"/><Relationship Id="rId32" Type="http://schemas.openxmlformats.org/officeDocument/2006/relationships/tags" Target="../tags/tag296.xml"/><Relationship Id="rId37" Type="http://schemas.openxmlformats.org/officeDocument/2006/relationships/oleObject" Target="../embeddings/oleObject19.bin"/><Relationship Id="rId5" Type="http://schemas.openxmlformats.org/officeDocument/2006/relationships/tags" Target="../tags/tag269.xml"/><Relationship Id="rId15" Type="http://schemas.openxmlformats.org/officeDocument/2006/relationships/tags" Target="../tags/tag279.xml"/><Relationship Id="rId23" Type="http://schemas.openxmlformats.org/officeDocument/2006/relationships/tags" Target="../tags/tag287.xml"/><Relationship Id="rId28" Type="http://schemas.openxmlformats.org/officeDocument/2006/relationships/tags" Target="../tags/tag292.xml"/><Relationship Id="rId36" Type="http://schemas.openxmlformats.org/officeDocument/2006/relationships/oleObject" Target="../embeddings/oleObject18.bin"/><Relationship Id="rId10" Type="http://schemas.openxmlformats.org/officeDocument/2006/relationships/tags" Target="../tags/tag274.xml"/><Relationship Id="rId19" Type="http://schemas.openxmlformats.org/officeDocument/2006/relationships/tags" Target="../tags/tag283.xml"/><Relationship Id="rId31" Type="http://schemas.openxmlformats.org/officeDocument/2006/relationships/tags" Target="../tags/tag295.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 Id="rId22" Type="http://schemas.openxmlformats.org/officeDocument/2006/relationships/tags" Target="../tags/tag286.xml"/><Relationship Id="rId27" Type="http://schemas.openxmlformats.org/officeDocument/2006/relationships/tags" Target="../tags/tag291.xml"/><Relationship Id="rId30" Type="http://schemas.openxmlformats.org/officeDocument/2006/relationships/tags" Target="../tags/tag294.xml"/><Relationship Id="rId35"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image" Target="../media/image20.jpeg"/><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03.xml"/><Relationship Id="rId7" Type="http://schemas.openxmlformats.org/officeDocument/2006/relationships/tags" Target="../tags/tag307.xml"/><Relationship Id="rId2" Type="http://schemas.openxmlformats.org/officeDocument/2006/relationships/tags" Target="../tags/tag302.xml"/><Relationship Id="rId1" Type="http://schemas.openxmlformats.org/officeDocument/2006/relationships/vmlDrawing" Target="../drawings/vmlDrawing15.v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9"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309.xml"/><Relationship Id="rId7" Type="http://schemas.openxmlformats.org/officeDocument/2006/relationships/slideLayout" Target="../slideLayouts/slideLayout4.xml"/><Relationship Id="rId2" Type="http://schemas.openxmlformats.org/officeDocument/2006/relationships/tags" Target="../tags/tag308.xml"/><Relationship Id="rId1" Type="http://schemas.openxmlformats.org/officeDocument/2006/relationships/vmlDrawing" Target="../drawings/vmlDrawing16.v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s>
</file>

<file path=ppt/slides/_rels/slide36.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tags" Target="../tags/tag325.xml"/><Relationship Id="rId18" Type="http://schemas.openxmlformats.org/officeDocument/2006/relationships/tags" Target="../tags/tag330.xml"/><Relationship Id="rId3" Type="http://schemas.openxmlformats.org/officeDocument/2006/relationships/tags" Target="../tags/tag315.xml"/><Relationship Id="rId21" Type="http://schemas.openxmlformats.org/officeDocument/2006/relationships/tags" Target="../tags/tag333.xml"/><Relationship Id="rId7" Type="http://schemas.openxmlformats.org/officeDocument/2006/relationships/tags" Target="../tags/tag319.xml"/><Relationship Id="rId12" Type="http://schemas.openxmlformats.org/officeDocument/2006/relationships/tags" Target="../tags/tag324.xml"/><Relationship Id="rId17" Type="http://schemas.openxmlformats.org/officeDocument/2006/relationships/tags" Target="../tags/tag329.xml"/><Relationship Id="rId2" Type="http://schemas.openxmlformats.org/officeDocument/2006/relationships/tags" Target="../tags/tag314.xml"/><Relationship Id="rId16" Type="http://schemas.openxmlformats.org/officeDocument/2006/relationships/tags" Target="../tags/tag328.xml"/><Relationship Id="rId20" Type="http://schemas.openxmlformats.org/officeDocument/2006/relationships/tags" Target="../tags/tag332.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tags" Target="../tags/tag323.xml"/><Relationship Id="rId24" Type="http://schemas.openxmlformats.org/officeDocument/2006/relationships/slideLayout" Target="../slideLayouts/slideLayout4.xml"/><Relationship Id="rId5" Type="http://schemas.openxmlformats.org/officeDocument/2006/relationships/tags" Target="../tags/tag317.xml"/><Relationship Id="rId15" Type="http://schemas.openxmlformats.org/officeDocument/2006/relationships/tags" Target="../tags/tag327.xml"/><Relationship Id="rId23" Type="http://schemas.openxmlformats.org/officeDocument/2006/relationships/tags" Target="../tags/tag335.xml"/><Relationship Id="rId10" Type="http://schemas.openxmlformats.org/officeDocument/2006/relationships/tags" Target="../tags/tag322.xml"/><Relationship Id="rId19" Type="http://schemas.openxmlformats.org/officeDocument/2006/relationships/tags" Target="../tags/tag331.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tags" Target="../tags/tag326.xml"/><Relationship Id="rId22" Type="http://schemas.openxmlformats.org/officeDocument/2006/relationships/tags" Target="../tags/tag3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7.xml"/></Relationships>
</file>

<file path=ppt/slides/_rels/slide39.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tags" Target="../tags/tag349.xml"/><Relationship Id="rId18" Type="http://schemas.openxmlformats.org/officeDocument/2006/relationships/tags" Target="../tags/tag354.xml"/><Relationship Id="rId3" Type="http://schemas.openxmlformats.org/officeDocument/2006/relationships/tags" Target="../tags/tag339.xml"/><Relationship Id="rId21" Type="http://schemas.openxmlformats.org/officeDocument/2006/relationships/tags" Target="../tags/tag357.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tags" Target="../tags/tag353.xml"/><Relationship Id="rId25" Type="http://schemas.openxmlformats.org/officeDocument/2006/relationships/oleObject" Target="../embeddings/oleObject22.bin"/><Relationship Id="rId2" Type="http://schemas.openxmlformats.org/officeDocument/2006/relationships/tags" Target="../tags/tag338.xml"/><Relationship Id="rId16" Type="http://schemas.openxmlformats.org/officeDocument/2006/relationships/tags" Target="../tags/tag352.xml"/><Relationship Id="rId20" Type="http://schemas.openxmlformats.org/officeDocument/2006/relationships/tags" Target="../tags/tag356.xml"/><Relationship Id="rId1" Type="http://schemas.openxmlformats.org/officeDocument/2006/relationships/vmlDrawing" Target="../drawings/vmlDrawing17.vml"/><Relationship Id="rId6" Type="http://schemas.openxmlformats.org/officeDocument/2006/relationships/tags" Target="../tags/tag342.xml"/><Relationship Id="rId11" Type="http://schemas.openxmlformats.org/officeDocument/2006/relationships/tags" Target="../tags/tag347.xml"/><Relationship Id="rId24" Type="http://schemas.openxmlformats.org/officeDocument/2006/relationships/slideLayout" Target="../slideLayouts/slideLayout4.xml"/><Relationship Id="rId5" Type="http://schemas.openxmlformats.org/officeDocument/2006/relationships/tags" Target="../tags/tag341.xml"/><Relationship Id="rId15" Type="http://schemas.openxmlformats.org/officeDocument/2006/relationships/tags" Target="../tags/tag351.xml"/><Relationship Id="rId23" Type="http://schemas.openxmlformats.org/officeDocument/2006/relationships/tags" Target="../tags/tag359.xml"/><Relationship Id="rId10" Type="http://schemas.openxmlformats.org/officeDocument/2006/relationships/tags" Target="../tags/tag346.xml"/><Relationship Id="rId19" Type="http://schemas.openxmlformats.org/officeDocument/2006/relationships/tags" Target="../tags/tag355.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tags" Target="../tags/tag350.xml"/><Relationship Id="rId22" Type="http://schemas.openxmlformats.org/officeDocument/2006/relationships/tags" Target="../tags/tag358.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361.xml"/><Relationship Id="rId7" Type="http://schemas.openxmlformats.org/officeDocument/2006/relationships/oleObject" Target="../embeddings/oleObject23.bin"/><Relationship Id="rId2" Type="http://schemas.openxmlformats.org/officeDocument/2006/relationships/tags" Target="../tags/tag360.xml"/><Relationship Id="rId1" Type="http://schemas.openxmlformats.org/officeDocument/2006/relationships/vmlDrawing" Target="../drawings/vmlDrawing18.vml"/><Relationship Id="rId6" Type="http://schemas.openxmlformats.org/officeDocument/2006/relationships/slideLayout" Target="../slideLayouts/slideLayout4.xml"/><Relationship Id="rId5" Type="http://schemas.openxmlformats.org/officeDocument/2006/relationships/tags" Target="../tags/tag363.xml"/><Relationship Id="rId4" Type="http://schemas.openxmlformats.org/officeDocument/2006/relationships/tags" Target="../tags/tag36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tags" Target="../tags/tag367.xml"/><Relationship Id="rId7" Type="http://schemas.openxmlformats.org/officeDocument/2006/relationships/image" Target="../media/image23.png"/><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hyperlink" Target="http://en.wikipedia.org/wiki/File:Blausen_0836_Stroke.png" TargetMode="External"/><Relationship Id="rId5" Type="http://schemas.openxmlformats.org/officeDocument/2006/relationships/slideLayout" Target="../slideLayouts/slideLayout4.xml"/><Relationship Id="rId4" Type="http://schemas.openxmlformats.org/officeDocument/2006/relationships/tags" Target="../tags/tag36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0.xml"/><Relationship Id="rId1" Type="http://schemas.openxmlformats.org/officeDocument/2006/relationships/tags" Target="../tags/tag36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2.xml"/><Relationship Id="rId1" Type="http://schemas.openxmlformats.org/officeDocument/2006/relationships/tags" Target="../tags/tag371.xml"/></Relationships>
</file>

<file path=ppt/slides/_rels/slide46.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tags" Target="../tags/tag385.xml"/><Relationship Id="rId18" Type="http://schemas.openxmlformats.org/officeDocument/2006/relationships/tags" Target="../tags/tag390.xml"/><Relationship Id="rId26" Type="http://schemas.openxmlformats.org/officeDocument/2006/relationships/tags" Target="../tags/tag398.xml"/><Relationship Id="rId3" Type="http://schemas.openxmlformats.org/officeDocument/2006/relationships/tags" Target="../tags/tag375.xml"/><Relationship Id="rId21" Type="http://schemas.openxmlformats.org/officeDocument/2006/relationships/tags" Target="../tags/tag393.xml"/><Relationship Id="rId7" Type="http://schemas.openxmlformats.org/officeDocument/2006/relationships/tags" Target="../tags/tag379.xml"/><Relationship Id="rId12" Type="http://schemas.openxmlformats.org/officeDocument/2006/relationships/tags" Target="../tags/tag384.xml"/><Relationship Id="rId17" Type="http://schemas.openxmlformats.org/officeDocument/2006/relationships/tags" Target="../tags/tag389.xml"/><Relationship Id="rId25" Type="http://schemas.openxmlformats.org/officeDocument/2006/relationships/tags" Target="../tags/tag397.xml"/><Relationship Id="rId2" Type="http://schemas.openxmlformats.org/officeDocument/2006/relationships/tags" Target="../tags/tag374.xml"/><Relationship Id="rId16" Type="http://schemas.openxmlformats.org/officeDocument/2006/relationships/tags" Target="../tags/tag388.xml"/><Relationship Id="rId20" Type="http://schemas.openxmlformats.org/officeDocument/2006/relationships/tags" Target="../tags/tag392.xml"/><Relationship Id="rId1" Type="http://schemas.openxmlformats.org/officeDocument/2006/relationships/tags" Target="../tags/tag373.xml"/><Relationship Id="rId6" Type="http://schemas.openxmlformats.org/officeDocument/2006/relationships/tags" Target="../tags/tag378.xml"/><Relationship Id="rId11" Type="http://schemas.openxmlformats.org/officeDocument/2006/relationships/tags" Target="../tags/tag383.xml"/><Relationship Id="rId24" Type="http://schemas.openxmlformats.org/officeDocument/2006/relationships/tags" Target="../tags/tag396.xml"/><Relationship Id="rId5" Type="http://schemas.openxmlformats.org/officeDocument/2006/relationships/tags" Target="../tags/tag377.xml"/><Relationship Id="rId15" Type="http://schemas.openxmlformats.org/officeDocument/2006/relationships/tags" Target="../tags/tag387.xml"/><Relationship Id="rId23" Type="http://schemas.openxmlformats.org/officeDocument/2006/relationships/tags" Target="../tags/tag395.xml"/><Relationship Id="rId10" Type="http://schemas.openxmlformats.org/officeDocument/2006/relationships/tags" Target="../tags/tag382.xml"/><Relationship Id="rId19" Type="http://schemas.openxmlformats.org/officeDocument/2006/relationships/tags" Target="../tags/tag391.xml"/><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tags" Target="../tags/tag386.xml"/><Relationship Id="rId22" Type="http://schemas.openxmlformats.org/officeDocument/2006/relationships/tags" Target="../tags/tag394.xml"/><Relationship Id="rId27"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oleObject" Target="../embeddings/oleObject24.bin"/><Relationship Id="rId3" Type="http://schemas.openxmlformats.org/officeDocument/2006/relationships/tags" Target="../tags/tag400.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slideLayout" Target="../slideLayouts/slideLayout4.xml"/><Relationship Id="rId2" Type="http://schemas.openxmlformats.org/officeDocument/2006/relationships/tags" Target="../tags/tag399.xml"/><Relationship Id="rId16" Type="http://schemas.openxmlformats.org/officeDocument/2006/relationships/tags" Target="../tags/tag413.xml"/><Relationship Id="rId1" Type="http://schemas.openxmlformats.org/officeDocument/2006/relationships/vmlDrawing" Target="../drawings/vmlDrawing19.vml"/><Relationship Id="rId6" Type="http://schemas.openxmlformats.org/officeDocument/2006/relationships/tags" Target="../tags/tag403.xml"/><Relationship Id="rId11" Type="http://schemas.openxmlformats.org/officeDocument/2006/relationships/tags" Target="../tags/tag408.xml"/><Relationship Id="rId5" Type="http://schemas.openxmlformats.org/officeDocument/2006/relationships/tags" Target="../tags/tag402.xml"/><Relationship Id="rId15" Type="http://schemas.openxmlformats.org/officeDocument/2006/relationships/tags" Target="../tags/tag412.xml"/><Relationship Id="rId10" Type="http://schemas.openxmlformats.org/officeDocument/2006/relationships/tags" Target="../tags/tag407.xml"/><Relationship Id="rId19" Type="http://schemas.openxmlformats.org/officeDocument/2006/relationships/oleObject" Target="../embeddings/oleObject25.bin"/><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tags" Target="../tags/tag411.xml"/></Relationships>
</file>

<file path=ppt/slides/_rels/slide48.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7.png"/><Relationship Id="rId4" Type="http://schemas.openxmlformats.org/officeDocument/2006/relationships/tags" Target="../tags/tag15.xml"/><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0.xml"/><Relationship Id="rId7"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8.jpe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tags" Target="../tags/tag52.xml"/><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tags" Target="../tags/tag51.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29"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tags" Target="../tags/tag50.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tags" Target="../tags/tag49.xml"/><Relationship Id="rId28" Type="http://schemas.openxmlformats.org/officeDocument/2006/relationships/tags" Target="../tags/tag54.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 Id="rId27" Type="http://schemas.openxmlformats.org/officeDocument/2006/relationships/tags" Target="../tags/tag5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CN" dirty="0"/>
              <a:t>Introduction to </a:t>
            </a:r>
            <a:r>
              <a:rPr lang="en-US" altLang="zh-CN" dirty="0" err="1"/>
              <a:t>Pharma</a:t>
            </a:r>
            <a:endParaRPr lang="en-US" dirty="0"/>
          </a:p>
        </p:txBody>
      </p:sp>
      <p:sp>
        <p:nvSpPr>
          <p:cNvPr id="6" name="Subtitle 5"/>
          <p:cNvSpPr>
            <a:spLocks noGrp="1"/>
          </p:cNvSpPr>
          <p:nvPr>
            <p:ph type="subTitle" idx="1"/>
          </p:nvPr>
        </p:nvSpPr>
        <p:spPr/>
        <p:txBody>
          <a:bodyPr/>
          <a:lstStyle/>
          <a:p>
            <a:r>
              <a:rPr lang="en-US" altLang="zh-CN" dirty="0" smtClean="0"/>
              <a:t>Major Disease Area Overview: Cardiovascular Disease</a:t>
            </a:r>
            <a:endParaRPr lang="en-US" dirty="0"/>
          </a:p>
        </p:txBody>
      </p:sp>
      <p:sp>
        <p:nvSpPr>
          <p:cNvPr id="4" name="TextBox 3"/>
          <p:cNvSpPr txBox="1"/>
          <p:nvPr/>
        </p:nvSpPr>
        <p:spPr>
          <a:xfrm>
            <a:off x="457200" y="5779850"/>
            <a:ext cx="4114800" cy="246221"/>
          </a:xfrm>
          <a:prstGeom prst="rect">
            <a:avLst/>
          </a:prstGeom>
          <a:noFill/>
        </p:spPr>
        <p:txBody>
          <a:bodyPr wrap="square" lIns="0" tIns="0" rIns="0" bIns="0" rtlCol="0">
            <a:spAutoFit/>
          </a:bodyPr>
          <a:lstStyle/>
          <a:p>
            <a:pPr algn="l"/>
            <a:r>
              <a:rPr lang="en-US" dirty="0" smtClean="0"/>
              <a:t>2013</a:t>
            </a:r>
            <a:endParaRPr lang="en-US" dirty="0"/>
          </a:p>
        </p:txBody>
      </p:sp>
      <p:pic>
        <p:nvPicPr>
          <p:cNvPr id="7" name="Picture 4"/>
          <p:cNvPicPr>
            <a:picLocks noChangeArrowheads="1"/>
          </p:cNvPicPr>
          <p:nvPr/>
        </p:nvPicPr>
        <p:blipFill>
          <a:blip r:embed="rId3" cstate="print"/>
          <a:srcRect l="4630" r="3091"/>
          <a:stretch>
            <a:fillRect/>
          </a:stretch>
        </p:blipFill>
        <p:spPr bwMode="auto">
          <a:xfrm>
            <a:off x="0" y="3429000"/>
            <a:ext cx="9144000" cy="34321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对象 34" hidden="1"/>
          <p:cNvGraphicFramePr>
            <a:graphicFrameLocks noChangeAspect="1"/>
          </p:cNvGraphicFramePr>
          <p:nvPr>
            <p:extLst>
              <p:ext uri="{D42A27DB-BD31-4B8C-83A1-F6EECF244321}">
                <p14:modId xmlns="" xmlns:p14="http://schemas.microsoft.com/office/powerpoint/2010/main" val="446100462"/>
              </p:ext>
            </p:extLst>
          </p:nvPr>
        </p:nvGraphicFramePr>
        <p:xfrm>
          <a:off x="0" y="0"/>
          <a:ext cx="158750" cy="158750"/>
        </p:xfrm>
        <a:graphic>
          <a:graphicData uri="http://schemas.openxmlformats.org/presentationml/2006/ole">
            <p:oleObj spid="_x0000_s124930" name="think-cell Slide" r:id="rId47" imgW="360" imgH="360" progId="TCLayout.ActiveDocument.1">
              <p:embed/>
            </p:oleObj>
          </a:graphicData>
        </a:graphic>
      </p:graphicFrame>
      <p:sp>
        <p:nvSpPr>
          <p:cNvPr id="34" name="矩形 33"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rtlCol="0" anchor="ctr" anchorCtr="0">
            <a:noAutofit/>
          </a:bodyPr>
          <a:lstStyle/>
          <a:p>
            <a:pPr algn="ctr"/>
            <a:r>
              <a:rPr lang="en-US" altLang="zh-CN" sz="1200" smtClean="0">
                <a:latin typeface="Verdana"/>
                <a:ea typeface="宋体"/>
                <a:sym typeface="Verdana"/>
              </a:rPr>
              <a:t>3</a:t>
            </a:r>
            <a:endParaRPr lang="zh-CN" altLang="en-US" sz="1200">
              <a:latin typeface="Verdana"/>
              <a:ea typeface="宋体"/>
              <a:sym typeface="Verdana"/>
            </a:endParaRPr>
          </a:p>
        </p:txBody>
      </p:sp>
      <p:sp>
        <p:nvSpPr>
          <p:cNvPr id="2" name="标题 1"/>
          <p:cNvSpPr>
            <a:spLocks noGrp="1"/>
          </p:cNvSpPr>
          <p:nvPr>
            <p:ph type="title"/>
            <p:custDataLst>
              <p:tags r:id="rId3"/>
            </p:custDataLst>
          </p:nvPr>
        </p:nvSpPr>
        <p:spPr/>
        <p:txBody>
          <a:bodyPr/>
          <a:lstStyle/>
          <a:p>
            <a:r>
              <a:rPr lang="en-US" altLang="zh-CN" dirty="0">
                <a:ea typeface="宋体" pitchFamily="2" charset="-122"/>
              </a:rPr>
              <a:t>H</a:t>
            </a:r>
            <a:r>
              <a:rPr lang="en-US" altLang="zh-CN" dirty="0" smtClean="0">
                <a:ea typeface="宋体" pitchFamily="2" charset="-122"/>
              </a:rPr>
              <a:t>ypertension patients are </a:t>
            </a:r>
            <a:r>
              <a:rPr lang="en-US" altLang="zh-CN" dirty="0">
                <a:ea typeface="宋体" pitchFamily="2" charset="-122"/>
              </a:rPr>
              <a:t>expected to </a:t>
            </a:r>
            <a:r>
              <a:rPr lang="en-US" altLang="zh-CN" dirty="0" smtClean="0">
                <a:ea typeface="宋体" pitchFamily="2" charset="-122"/>
              </a:rPr>
              <a:t>continue to grow</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15" name="Text Box 17"/>
          <p:cNvSpPr txBox="1">
            <a:spLocks noChangeArrowheads="1"/>
          </p:cNvSpPr>
          <p:nvPr>
            <p:custDataLst>
              <p:tags r:id="rId5"/>
            </p:custDataLst>
          </p:nvPr>
        </p:nvSpPr>
        <p:spPr bwMode="auto">
          <a:xfrm>
            <a:off x="396920" y="1562100"/>
            <a:ext cx="4270614" cy="355642"/>
          </a:xfrm>
          <a:prstGeom prst="rect">
            <a:avLst/>
          </a:prstGeom>
          <a:noFill/>
          <a:ln w="9525">
            <a:noFill/>
            <a:miter lim="800000"/>
            <a:headEnd/>
            <a:tailEnd/>
          </a:ln>
          <a:effectLst/>
        </p:spPr>
        <p:txBody>
          <a:bodyPr>
            <a:noAutofit/>
          </a:bodyPr>
          <a:lstStyle/>
          <a:p>
            <a:pPr algn="ctr"/>
            <a:r>
              <a:rPr lang="en-US" altLang="zh-CN" sz="1400" b="1" dirty="0">
                <a:ea typeface="宋体" pitchFamily="2" charset="-122"/>
              </a:rPr>
              <a:t>China hypertension prevalence </a:t>
            </a:r>
            <a:r>
              <a:rPr lang="en-US" altLang="zh-CN" sz="1400" b="1" dirty="0" smtClean="0">
                <a:ea typeface="宋体" pitchFamily="2" charset="-122"/>
              </a:rPr>
              <a:t>rate (%)</a:t>
            </a:r>
            <a:endParaRPr lang="en-US" altLang="zh-CN" sz="1400" b="1" dirty="0">
              <a:ea typeface="宋体" pitchFamily="2" charset="-122"/>
            </a:endParaRPr>
          </a:p>
        </p:txBody>
      </p:sp>
      <p:sp>
        <p:nvSpPr>
          <p:cNvPr id="16" name="Line 18"/>
          <p:cNvSpPr>
            <a:spLocks noChangeShapeType="1"/>
          </p:cNvSpPr>
          <p:nvPr>
            <p:custDataLst>
              <p:tags r:id="rId6"/>
            </p:custDataLst>
          </p:nvPr>
        </p:nvSpPr>
        <p:spPr bwMode="auto">
          <a:xfrm>
            <a:off x="326408" y="1897062"/>
            <a:ext cx="4191000" cy="0"/>
          </a:xfrm>
          <a:prstGeom prst="line">
            <a:avLst/>
          </a:prstGeom>
          <a:noFill/>
          <a:ln w="9525">
            <a:solidFill>
              <a:schemeClr val="tx1"/>
            </a:solidFill>
            <a:round/>
            <a:headEnd/>
            <a:tailEnd/>
          </a:ln>
          <a:effectLst/>
        </p:spPr>
        <p:txBody>
          <a:bodyPr/>
          <a:lstStyle/>
          <a:p>
            <a:endParaRPr lang="zh-CN" altLang="en-US"/>
          </a:p>
        </p:txBody>
      </p:sp>
      <p:graphicFrame>
        <p:nvGraphicFramePr>
          <p:cNvPr id="17" name="Object 20"/>
          <p:cNvGraphicFramePr>
            <a:graphicFrameLocks/>
          </p:cNvGraphicFramePr>
          <p:nvPr>
            <p:custDataLst>
              <p:tags r:id="rId7"/>
            </p:custDataLst>
            <p:extLst>
              <p:ext uri="{D42A27DB-BD31-4B8C-83A1-F6EECF244321}">
                <p14:modId xmlns="" xmlns:p14="http://schemas.microsoft.com/office/powerpoint/2010/main" val="1792864712"/>
              </p:ext>
            </p:extLst>
          </p:nvPr>
        </p:nvGraphicFramePr>
        <p:xfrm>
          <a:off x="487362" y="1989137"/>
          <a:ext cx="3933848" cy="1485984"/>
        </p:xfrm>
        <a:graphic>
          <a:graphicData uri="http://schemas.openxmlformats.org/presentationml/2006/ole">
            <p:oleObj spid="_x0000_s124931" name="Chart" r:id="rId48" imgW="3933920" imgH="1486043" progId="MSGraph.Chart.8">
              <p:embed followColorScheme="full"/>
            </p:oleObj>
          </a:graphicData>
        </a:graphic>
      </p:graphicFrame>
      <p:cxnSp>
        <p:nvCxnSpPr>
          <p:cNvPr id="58" name="直接连接符 57"/>
          <p:cNvCxnSpPr/>
          <p:nvPr>
            <p:custDataLst>
              <p:tags r:id="rId8"/>
            </p:custDataLst>
          </p:nvPr>
        </p:nvCxnSpPr>
        <p:spPr bwMode="gray">
          <a:xfrm>
            <a:off x="3735388" y="2084387"/>
            <a:ext cx="0" cy="1228725"/>
          </a:xfrm>
          <a:prstGeom prst="line">
            <a:avLst/>
          </a:prstGeom>
          <a:ln w="12700" cmpd="sng">
            <a:solidFill>
              <a:srgbClr val="364D6E"/>
            </a:solidFill>
            <a:prstDash val="lg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直接连接符 56"/>
          <p:cNvCxnSpPr/>
          <p:nvPr>
            <p:custDataLst>
              <p:tags r:id="rId9"/>
            </p:custDataLst>
          </p:nvPr>
        </p:nvCxnSpPr>
        <p:spPr bwMode="gray">
          <a:xfrm>
            <a:off x="3735388" y="2084387"/>
            <a:ext cx="409575" cy="0"/>
          </a:xfrm>
          <a:prstGeom prst="line">
            <a:avLst/>
          </a:prstGeom>
          <a:ln w="12700" cmpd="sng">
            <a:solidFill>
              <a:srgbClr val="364D6E"/>
            </a:solidFill>
            <a:prstDash val="lg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9" name="直接连接符 58"/>
          <p:cNvCxnSpPr/>
          <p:nvPr>
            <p:custDataLst>
              <p:tags r:id="rId10"/>
            </p:custDataLst>
          </p:nvPr>
        </p:nvCxnSpPr>
        <p:spPr bwMode="gray">
          <a:xfrm>
            <a:off x="4144963" y="2084387"/>
            <a:ext cx="0" cy="1228725"/>
          </a:xfrm>
          <a:prstGeom prst="line">
            <a:avLst/>
          </a:prstGeom>
          <a:ln w="12700" cmpd="sng">
            <a:solidFill>
              <a:srgbClr val="364D6E"/>
            </a:solidFill>
            <a:prstDash val="lg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4"/>
          <p:cNvSpPr>
            <a:spLocks noChangeArrowheads="1"/>
          </p:cNvSpPr>
          <p:nvPr>
            <p:custDataLst>
              <p:tags r:id="rId11"/>
            </p:custDataLst>
          </p:nvPr>
        </p:nvSpPr>
        <p:spPr bwMode="auto">
          <a:xfrm>
            <a:off x="749300" y="3414712"/>
            <a:ext cx="400050" cy="182563"/>
          </a:xfrm>
          <a:prstGeom prst="rect">
            <a:avLst/>
          </a:prstGeom>
          <a:noFill/>
          <a:ln w="9525">
            <a:noFill/>
            <a:miter lim="800000"/>
            <a:headEnd/>
            <a:tailEnd/>
          </a:ln>
          <a:effectLst/>
        </p:spPr>
        <p:txBody>
          <a:bodyPr wrap="square" lIns="0" tIns="0" rIns="0" bIns="0"/>
          <a:lstStyle/>
          <a:p>
            <a:pPr algn="ctr"/>
            <a:fld id="{1B575DFD-CEFE-40C3-BB89-3FABC135CEEF}" type="datetime'''''1''''''''''''''''''''''''''''''''9''59'''''''''''">
              <a:rPr lang="en-US" altLang="zh-CN" sz="1200" smtClean="0">
                <a:latin typeface="Verdana"/>
                <a:ea typeface="宋体"/>
                <a:sym typeface="Verdana"/>
              </a:rPr>
              <a:pPr algn="ctr"/>
              <a:t>1959</a:t>
            </a:fld>
            <a:endParaRPr lang="en-US" altLang="zh-CN" sz="1200">
              <a:latin typeface="Verdana"/>
              <a:ea typeface="宋体"/>
              <a:sym typeface="Verdana"/>
            </a:endParaRPr>
          </a:p>
        </p:txBody>
      </p:sp>
      <p:sp>
        <p:nvSpPr>
          <p:cNvPr id="32" name="Rectangle 35"/>
          <p:cNvSpPr>
            <a:spLocks noChangeArrowheads="1"/>
          </p:cNvSpPr>
          <p:nvPr>
            <p:custDataLst>
              <p:tags r:id="rId12"/>
            </p:custDataLst>
          </p:nvPr>
        </p:nvSpPr>
        <p:spPr bwMode="auto">
          <a:xfrm>
            <a:off x="722313" y="2895600"/>
            <a:ext cx="454025" cy="182562"/>
          </a:xfrm>
          <a:prstGeom prst="rect">
            <a:avLst/>
          </a:prstGeom>
          <a:noFill/>
          <a:ln w="9525">
            <a:noFill/>
            <a:miter lim="800000"/>
            <a:headEnd/>
            <a:tailEnd/>
          </a:ln>
          <a:effectLst/>
        </p:spPr>
        <p:txBody>
          <a:bodyPr wrap="none" lIns="20638" tIns="0" rIns="20638" bIns="0" anchor="b"/>
          <a:lstStyle/>
          <a:p>
            <a:pPr algn="ctr"/>
            <a:fld id="{5351EF3F-45AE-4FD7-8FA3-1874E48218C4}" type="datetime'5''''''''''''''''''''''''''''''''.''''''''1''''''%'''''">
              <a:rPr lang="en-US" altLang="zh-CN" sz="1200" smtClean="0">
                <a:latin typeface="Verdana"/>
                <a:ea typeface="宋体"/>
                <a:sym typeface="Verdana"/>
              </a:rPr>
              <a:pPr algn="ctr"/>
              <a:t>5.1%</a:t>
            </a:fld>
            <a:endParaRPr lang="en-US" altLang="zh-CN" sz="1200">
              <a:latin typeface="Verdana"/>
              <a:ea typeface="宋体"/>
              <a:sym typeface="Verdana"/>
            </a:endParaRPr>
          </a:p>
        </p:txBody>
      </p:sp>
      <p:sp>
        <p:nvSpPr>
          <p:cNvPr id="26" name="Rectangle 29"/>
          <p:cNvSpPr>
            <a:spLocks noChangeArrowheads="1"/>
          </p:cNvSpPr>
          <p:nvPr>
            <p:custDataLst>
              <p:tags r:id="rId13"/>
            </p:custDataLst>
          </p:nvPr>
        </p:nvSpPr>
        <p:spPr bwMode="auto">
          <a:xfrm>
            <a:off x="2917825" y="2362200"/>
            <a:ext cx="550863" cy="182562"/>
          </a:xfrm>
          <a:prstGeom prst="rect">
            <a:avLst/>
          </a:prstGeom>
          <a:noFill/>
          <a:ln w="9525">
            <a:noFill/>
            <a:miter lim="800000"/>
            <a:headEnd/>
            <a:tailEnd/>
          </a:ln>
          <a:effectLst/>
        </p:spPr>
        <p:txBody>
          <a:bodyPr wrap="none" lIns="20638" tIns="0" rIns="20638" bIns="0" anchor="b"/>
          <a:lstStyle/>
          <a:p>
            <a:pPr algn="ctr"/>
            <a:fld id="{31AC0FD1-FD77-4458-9E3E-58B532407074}" type="datetime'''''''''''1''''''''''''''''''''8.''2''''''%'''''''''''''">
              <a:rPr lang="en-US" altLang="zh-CN" sz="1200" smtClean="0">
                <a:latin typeface="Verdana"/>
                <a:ea typeface="宋体"/>
                <a:sym typeface="Verdana"/>
              </a:rPr>
              <a:pPr algn="ctr"/>
              <a:t>18.2%</a:t>
            </a:fld>
            <a:endParaRPr lang="en-US" altLang="zh-CN" sz="1200">
              <a:latin typeface="Verdana"/>
              <a:ea typeface="宋体"/>
              <a:sym typeface="Verdana"/>
            </a:endParaRPr>
          </a:p>
        </p:txBody>
      </p:sp>
      <p:sp>
        <p:nvSpPr>
          <p:cNvPr id="30" name="Rectangle 33"/>
          <p:cNvSpPr>
            <a:spLocks noChangeArrowheads="1"/>
          </p:cNvSpPr>
          <p:nvPr>
            <p:custDataLst>
              <p:tags r:id="rId14"/>
            </p:custDataLst>
          </p:nvPr>
        </p:nvSpPr>
        <p:spPr bwMode="auto">
          <a:xfrm>
            <a:off x="1470025" y="2790825"/>
            <a:ext cx="454025" cy="182562"/>
          </a:xfrm>
          <a:prstGeom prst="rect">
            <a:avLst/>
          </a:prstGeom>
          <a:noFill/>
          <a:ln w="9525">
            <a:noFill/>
            <a:miter lim="800000"/>
            <a:headEnd/>
            <a:tailEnd/>
          </a:ln>
          <a:effectLst/>
        </p:spPr>
        <p:txBody>
          <a:bodyPr wrap="none" lIns="20638" tIns="0" rIns="20638" bIns="0" anchor="b"/>
          <a:lstStyle/>
          <a:p>
            <a:pPr algn="ctr"/>
            <a:fld id="{8ACFDB9B-9DCC-4D15-B09A-5A87B2874F4B}" type="datetime'''''''''''7.''''''''''7''''''''''''''%'''''''''''''''''">
              <a:rPr lang="en-US" altLang="zh-CN" sz="1200" smtClean="0">
                <a:latin typeface="Verdana"/>
                <a:ea typeface="宋体"/>
                <a:sym typeface="Verdana"/>
              </a:rPr>
              <a:pPr algn="ctr"/>
              <a:t>7.7%</a:t>
            </a:fld>
            <a:endParaRPr lang="en-US" altLang="zh-CN" sz="1200">
              <a:latin typeface="Verdana"/>
              <a:ea typeface="宋体"/>
              <a:sym typeface="Verdana"/>
            </a:endParaRPr>
          </a:p>
        </p:txBody>
      </p:sp>
      <p:sp>
        <p:nvSpPr>
          <p:cNvPr id="33" name="Rectangle 36"/>
          <p:cNvSpPr>
            <a:spLocks noChangeArrowheads="1"/>
          </p:cNvSpPr>
          <p:nvPr>
            <p:custDataLst>
              <p:tags r:id="rId15"/>
            </p:custDataLst>
          </p:nvPr>
        </p:nvSpPr>
        <p:spPr bwMode="auto">
          <a:xfrm>
            <a:off x="3686175" y="3414712"/>
            <a:ext cx="509588" cy="182563"/>
          </a:xfrm>
          <a:prstGeom prst="rect">
            <a:avLst/>
          </a:prstGeom>
          <a:noFill/>
          <a:ln w="9525">
            <a:noFill/>
            <a:miter lim="800000"/>
            <a:headEnd/>
            <a:tailEnd/>
          </a:ln>
          <a:effectLst/>
        </p:spPr>
        <p:txBody>
          <a:bodyPr wrap="square" lIns="0" tIns="0" rIns="0" bIns="0"/>
          <a:lstStyle/>
          <a:p>
            <a:pPr algn="ctr"/>
            <a:fld id="{BA5BCD42-7203-4576-B194-9F5E83DECDAB}" type="datetime'''''''''F''''''u''''t''''''''''u''''''''''''''''''''''re'">
              <a:rPr lang="en-US" altLang="zh-CN" sz="1200" smtClean="0">
                <a:latin typeface="Verdana"/>
                <a:ea typeface="宋体"/>
                <a:sym typeface="Verdana"/>
              </a:rPr>
              <a:pPr algn="ctr"/>
              <a:t>Future</a:t>
            </a:fld>
            <a:endParaRPr lang="en-US" altLang="zh-CN" sz="1200">
              <a:latin typeface="Verdana"/>
              <a:ea typeface="宋体"/>
              <a:sym typeface="Verdana"/>
            </a:endParaRPr>
          </a:p>
        </p:txBody>
      </p:sp>
      <p:sp>
        <p:nvSpPr>
          <p:cNvPr id="25" name="Rectangle 28"/>
          <p:cNvSpPr>
            <a:spLocks noChangeArrowheads="1"/>
          </p:cNvSpPr>
          <p:nvPr>
            <p:custDataLst>
              <p:tags r:id="rId16"/>
            </p:custDataLst>
          </p:nvPr>
        </p:nvSpPr>
        <p:spPr bwMode="auto">
          <a:xfrm>
            <a:off x="2992438" y="3414712"/>
            <a:ext cx="400050" cy="182563"/>
          </a:xfrm>
          <a:prstGeom prst="rect">
            <a:avLst/>
          </a:prstGeom>
          <a:noFill/>
          <a:ln w="9525">
            <a:noFill/>
            <a:miter lim="800000"/>
            <a:headEnd/>
            <a:tailEnd/>
          </a:ln>
          <a:effectLst/>
        </p:spPr>
        <p:txBody>
          <a:bodyPr wrap="square" lIns="0" tIns="0" rIns="0" bIns="0"/>
          <a:lstStyle/>
          <a:p>
            <a:pPr algn="ctr"/>
            <a:fld id="{36FC7E7A-FE08-4C5C-8775-0B86F71BE564}" type="datetime'''''''''''''''2''''00''''2'">
              <a:rPr lang="en-US" altLang="zh-CN" sz="1200" smtClean="0">
                <a:latin typeface="Verdana"/>
                <a:ea typeface="宋体"/>
                <a:sym typeface="Verdana"/>
              </a:rPr>
              <a:pPr algn="ctr"/>
              <a:t>2002</a:t>
            </a:fld>
            <a:endParaRPr lang="en-US" altLang="zh-CN" sz="1200">
              <a:latin typeface="Verdana"/>
              <a:ea typeface="宋体"/>
              <a:sym typeface="Verdana"/>
            </a:endParaRPr>
          </a:p>
        </p:txBody>
      </p:sp>
      <p:sp>
        <p:nvSpPr>
          <p:cNvPr id="27" name="Rectangle 30"/>
          <p:cNvSpPr>
            <a:spLocks noChangeArrowheads="1"/>
          </p:cNvSpPr>
          <p:nvPr>
            <p:custDataLst>
              <p:tags r:id="rId17"/>
            </p:custDataLst>
          </p:nvPr>
        </p:nvSpPr>
        <p:spPr bwMode="auto">
          <a:xfrm>
            <a:off x="2244725" y="3414712"/>
            <a:ext cx="400050" cy="182563"/>
          </a:xfrm>
          <a:prstGeom prst="rect">
            <a:avLst/>
          </a:prstGeom>
          <a:noFill/>
          <a:ln w="9525">
            <a:noFill/>
            <a:miter lim="800000"/>
            <a:headEnd/>
            <a:tailEnd/>
          </a:ln>
          <a:effectLst/>
        </p:spPr>
        <p:txBody>
          <a:bodyPr wrap="square" lIns="0" tIns="0" rIns="0" bIns="0"/>
          <a:lstStyle/>
          <a:p>
            <a:pPr algn="ctr"/>
            <a:fld id="{7E6220FC-6D52-4898-9C13-8B6A28AEFFD8}" type="datetime'''''1''''9''9''''''''1'''''''''''''''''''''''''''''''''''''''">
              <a:rPr lang="en-US" altLang="zh-CN" sz="1200" smtClean="0">
                <a:latin typeface="Verdana"/>
                <a:ea typeface="宋体"/>
                <a:sym typeface="Verdana"/>
              </a:rPr>
              <a:pPr algn="ctr"/>
              <a:t>1991</a:t>
            </a:fld>
            <a:endParaRPr lang="en-US" altLang="zh-CN" sz="1200">
              <a:latin typeface="Verdana"/>
              <a:ea typeface="宋体"/>
              <a:sym typeface="Verdana"/>
            </a:endParaRPr>
          </a:p>
        </p:txBody>
      </p:sp>
      <p:sp>
        <p:nvSpPr>
          <p:cNvPr id="28" name="Rectangle 31"/>
          <p:cNvSpPr>
            <a:spLocks noChangeArrowheads="1"/>
          </p:cNvSpPr>
          <p:nvPr>
            <p:custDataLst>
              <p:tags r:id="rId18"/>
            </p:custDataLst>
          </p:nvPr>
        </p:nvSpPr>
        <p:spPr bwMode="auto">
          <a:xfrm>
            <a:off x="2170113" y="2552700"/>
            <a:ext cx="550862" cy="182562"/>
          </a:xfrm>
          <a:prstGeom prst="rect">
            <a:avLst/>
          </a:prstGeom>
          <a:noFill/>
          <a:ln w="9525">
            <a:noFill/>
            <a:miter lim="800000"/>
            <a:headEnd/>
            <a:tailEnd/>
          </a:ln>
          <a:effectLst/>
        </p:spPr>
        <p:txBody>
          <a:bodyPr wrap="none" lIns="20638" tIns="0" rIns="20638" bIns="0" anchor="b"/>
          <a:lstStyle/>
          <a:p>
            <a:pPr algn="ctr"/>
            <a:fld id="{D9D87E6A-0A4A-4F28-B29A-303CB68EC057}" type="datetime'''''''''''''''''''1''''''''3''''''''''''''.6%'''''''">
              <a:rPr lang="en-US" altLang="zh-CN" sz="1200" smtClean="0">
                <a:latin typeface="Verdana"/>
                <a:ea typeface="宋体"/>
                <a:sym typeface="Verdana"/>
              </a:rPr>
              <a:pPr algn="ctr"/>
              <a:t>13.6%</a:t>
            </a:fld>
            <a:endParaRPr lang="en-US" altLang="zh-CN" sz="1200">
              <a:latin typeface="Verdana"/>
              <a:ea typeface="宋体"/>
              <a:sym typeface="Verdana"/>
            </a:endParaRPr>
          </a:p>
        </p:txBody>
      </p:sp>
      <p:sp>
        <p:nvSpPr>
          <p:cNvPr id="29" name="Rectangle 32"/>
          <p:cNvSpPr>
            <a:spLocks noChangeArrowheads="1"/>
          </p:cNvSpPr>
          <p:nvPr>
            <p:custDataLst>
              <p:tags r:id="rId19"/>
            </p:custDataLst>
          </p:nvPr>
        </p:nvSpPr>
        <p:spPr bwMode="auto">
          <a:xfrm>
            <a:off x="1497013" y="3414712"/>
            <a:ext cx="400050" cy="182563"/>
          </a:xfrm>
          <a:prstGeom prst="rect">
            <a:avLst/>
          </a:prstGeom>
          <a:noFill/>
          <a:ln w="9525">
            <a:noFill/>
            <a:miter lim="800000"/>
            <a:headEnd/>
            <a:tailEnd/>
          </a:ln>
          <a:effectLst/>
        </p:spPr>
        <p:txBody>
          <a:bodyPr wrap="square" lIns="0" tIns="0" rIns="0" bIns="0"/>
          <a:lstStyle/>
          <a:p>
            <a:pPr algn="ctr"/>
            <a:fld id="{F849DFC4-D6A9-49A1-8EFC-3F00F4B41E72}" type="datetime'''19''''''''''''7''''9'''''">
              <a:rPr lang="en-US" altLang="zh-CN" sz="1200" smtClean="0">
                <a:latin typeface="Verdana"/>
                <a:ea typeface="宋体"/>
                <a:sym typeface="Verdana"/>
              </a:rPr>
              <a:pPr algn="ctr"/>
              <a:t>1979</a:t>
            </a:fld>
            <a:endParaRPr lang="en-US" altLang="zh-CN" sz="1200">
              <a:latin typeface="Verdana"/>
              <a:ea typeface="宋体"/>
              <a:sym typeface="Verdana"/>
            </a:endParaRPr>
          </a:p>
        </p:txBody>
      </p:sp>
      <p:sp>
        <p:nvSpPr>
          <p:cNvPr id="75" name="Text Box 17"/>
          <p:cNvSpPr txBox="1">
            <a:spLocks noChangeArrowheads="1"/>
          </p:cNvSpPr>
          <p:nvPr>
            <p:custDataLst>
              <p:tags r:id="rId20"/>
            </p:custDataLst>
          </p:nvPr>
        </p:nvSpPr>
        <p:spPr bwMode="auto">
          <a:xfrm>
            <a:off x="396920" y="3786187"/>
            <a:ext cx="4270614" cy="486220"/>
          </a:xfrm>
          <a:prstGeom prst="rect">
            <a:avLst/>
          </a:prstGeom>
          <a:noFill/>
          <a:ln w="9525">
            <a:noFill/>
            <a:miter lim="800000"/>
            <a:headEnd/>
            <a:tailEnd/>
          </a:ln>
          <a:effectLst/>
        </p:spPr>
        <p:txBody>
          <a:bodyPr>
            <a:noAutofit/>
          </a:bodyPr>
          <a:lstStyle/>
          <a:p>
            <a:pPr algn="ctr"/>
            <a:r>
              <a:rPr lang="en-US" altLang="zh-CN" sz="1400" b="1" dirty="0">
                <a:ea typeface="宋体" pitchFamily="2" charset="-122"/>
              </a:rPr>
              <a:t>Hypertension Awareness and </a:t>
            </a:r>
          </a:p>
          <a:p>
            <a:pPr algn="ctr"/>
            <a:r>
              <a:rPr lang="en-US" altLang="zh-CN" sz="1400" b="1" dirty="0">
                <a:ea typeface="宋体" pitchFamily="2" charset="-122"/>
              </a:rPr>
              <a:t>Treatment Rate Trend in China</a:t>
            </a:r>
          </a:p>
        </p:txBody>
      </p:sp>
      <p:sp>
        <p:nvSpPr>
          <p:cNvPr id="76" name="Line 18"/>
          <p:cNvSpPr>
            <a:spLocks noChangeShapeType="1"/>
          </p:cNvSpPr>
          <p:nvPr>
            <p:custDataLst>
              <p:tags r:id="rId21"/>
            </p:custDataLst>
          </p:nvPr>
        </p:nvSpPr>
        <p:spPr bwMode="auto">
          <a:xfrm>
            <a:off x="326408" y="4286250"/>
            <a:ext cx="4191000" cy="0"/>
          </a:xfrm>
          <a:prstGeom prst="line">
            <a:avLst/>
          </a:prstGeom>
          <a:noFill/>
          <a:ln w="9525">
            <a:solidFill>
              <a:schemeClr val="tx1"/>
            </a:solidFill>
            <a:round/>
            <a:headEnd/>
            <a:tailEnd/>
          </a:ln>
          <a:effectLst/>
        </p:spPr>
        <p:txBody>
          <a:bodyPr/>
          <a:lstStyle/>
          <a:p>
            <a:endParaRPr lang="zh-CN" altLang="en-US"/>
          </a:p>
        </p:txBody>
      </p:sp>
      <p:graphicFrame>
        <p:nvGraphicFramePr>
          <p:cNvPr id="90" name="Object 15"/>
          <p:cNvGraphicFramePr>
            <a:graphicFrameLocks/>
          </p:cNvGraphicFramePr>
          <p:nvPr>
            <p:custDataLst>
              <p:tags r:id="rId22"/>
            </p:custDataLst>
            <p:extLst>
              <p:ext uri="{D42A27DB-BD31-4B8C-83A1-F6EECF244321}">
                <p14:modId xmlns="" xmlns:p14="http://schemas.microsoft.com/office/powerpoint/2010/main" val="4196680659"/>
              </p:ext>
            </p:extLst>
          </p:nvPr>
        </p:nvGraphicFramePr>
        <p:xfrm>
          <a:off x="487362" y="4508500"/>
          <a:ext cx="3657699" cy="1476267"/>
        </p:xfrm>
        <a:graphic>
          <a:graphicData uri="http://schemas.openxmlformats.org/presentationml/2006/ole">
            <p:oleObj spid="_x0000_s124932" name="Chart" r:id="rId49" imgW="3657457" imgH="1476184" progId="MSGraph.Chart.8">
              <p:embed followColorScheme="full"/>
            </p:oleObj>
          </a:graphicData>
        </a:graphic>
      </p:graphicFrame>
      <p:sp>
        <p:nvSpPr>
          <p:cNvPr id="98" name="Rectangle 23"/>
          <p:cNvSpPr>
            <a:spLocks noChangeArrowheads="1"/>
          </p:cNvSpPr>
          <p:nvPr>
            <p:custDataLst>
              <p:tags r:id="rId23"/>
            </p:custDataLst>
          </p:nvPr>
        </p:nvSpPr>
        <p:spPr bwMode="auto">
          <a:xfrm>
            <a:off x="1560513" y="4395787"/>
            <a:ext cx="398462" cy="182562"/>
          </a:xfrm>
          <a:prstGeom prst="rect">
            <a:avLst/>
          </a:prstGeom>
          <a:noFill/>
          <a:ln w="9525">
            <a:noFill/>
            <a:miter lim="800000"/>
            <a:headEnd/>
            <a:tailEnd/>
          </a:ln>
          <a:effectLst/>
        </p:spPr>
        <p:txBody>
          <a:bodyPr wrap="none" lIns="20638" tIns="0" rIns="20638" bIns="0" anchor="b"/>
          <a:lstStyle/>
          <a:p>
            <a:pPr algn="ctr"/>
            <a:fld id="{1AECBD3A-8877-4F45-B38E-B32508D0A1E0}" type="datetime'''''3''''''''''''''''''''''''''''''''''0'">
              <a:rPr lang="en-US" altLang="zh-CN" sz="1200" smtClean="0">
                <a:latin typeface="Verdana"/>
                <a:ea typeface="宋体"/>
                <a:sym typeface="Verdana"/>
              </a:rPr>
              <a:pPr algn="ctr"/>
              <a:t>30</a:t>
            </a:fld>
            <a:r>
              <a:rPr lang="en-US" altLang="zh-CN" sz="1200" smtClean="0">
                <a:ea typeface="宋体" pitchFamily="2" charset="-122"/>
              </a:rPr>
              <a:t>%</a:t>
            </a:r>
            <a:endParaRPr lang="en-US" altLang="zh-CN" sz="1200">
              <a:ea typeface="宋体" pitchFamily="2" charset="-122"/>
            </a:endParaRPr>
          </a:p>
        </p:txBody>
      </p:sp>
      <p:sp>
        <p:nvSpPr>
          <p:cNvPr id="99" name="Rectangle 24"/>
          <p:cNvSpPr>
            <a:spLocks noChangeArrowheads="1"/>
          </p:cNvSpPr>
          <p:nvPr>
            <p:custDataLst>
              <p:tags r:id="rId24"/>
            </p:custDataLst>
          </p:nvPr>
        </p:nvSpPr>
        <p:spPr bwMode="auto">
          <a:xfrm>
            <a:off x="2571750" y="5924550"/>
            <a:ext cx="1212850" cy="182563"/>
          </a:xfrm>
          <a:prstGeom prst="rect">
            <a:avLst/>
          </a:prstGeom>
          <a:noFill/>
          <a:ln w="9525">
            <a:noFill/>
            <a:miter lim="800000"/>
            <a:headEnd/>
            <a:tailEnd/>
          </a:ln>
          <a:effectLst/>
        </p:spPr>
        <p:txBody>
          <a:bodyPr wrap="square" lIns="0" tIns="0" rIns="0" bIns="0"/>
          <a:lstStyle/>
          <a:p>
            <a:pPr algn="ctr"/>
            <a:fld id="{CFB2BA06-887E-4B70-8381-9D022D8EE033}" type="datetime'''''''Tr''''e''''at''''m''e''n''''''''''t R''ate'''''">
              <a:rPr lang="en-US" altLang="zh-CN" sz="1200" smtClean="0">
                <a:latin typeface="Verdana"/>
                <a:ea typeface="宋体"/>
                <a:sym typeface="Verdana"/>
              </a:rPr>
              <a:pPr algn="ctr"/>
              <a:t>Treatment Rate</a:t>
            </a:fld>
            <a:endParaRPr lang="en-US" altLang="zh-CN" sz="1200">
              <a:latin typeface="Verdana"/>
              <a:ea typeface="宋体"/>
              <a:sym typeface="Verdana"/>
            </a:endParaRPr>
          </a:p>
        </p:txBody>
      </p:sp>
      <p:sp>
        <p:nvSpPr>
          <p:cNvPr id="100" name="Rectangle 25"/>
          <p:cNvSpPr>
            <a:spLocks noChangeArrowheads="1"/>
          </p:cNvSpPr>
          <p:nvPr>
            <p:custDataLst>
              <p:tags r:id="rId25"/>
            </p:custDataLst>
          </p:nvPr>
        </p:nvSpPr>
        <p:spPr bwMode="auto">
          <a:xfrm>
            <a:off x="3289300" y="4614862"/>
            <a:ext cx="398463" cy="182562"/>
          </a:xfrm>
          <a:prstGeom prst="rect">
            <a:avLst/>
          </a:prstGeom>
          <a:noFill/>
          <a:ln w="9525">
            <a:noFill/>
            <a:miter lim="800000"/>
            <a:headEnd/>
            <a:tailEnd/>
          </a:ln>
          <a:effectLst/>
        </p:spPr>
        <p:txBody>
          <a:bodyPr wrap="none" lIns="20638" tIns="0" rIns="20638" bIns="0" anchor="b"/>
          <a:lstStyle/>
          <a:p>
            <a:pPr algn="ctr"/>
            <a:fld id="{6DF8AD45-033A-4E7E-94AB-25221D7966B6}" type="datetime'''''''''''''''''''''''''''''''''''''''2''''''''''''''''5'''''">
              <a:rPr lang="en-US" altLang="zh-CN" sz="1200" smtClean="0">
                <a:latin typeface="Verdana"/>
                <a:ea typeface="宋体"/>
                <a:sym typeface="Verdana"/>
              </a:rPr>
              <a:pPr algn="ctr"/>
              <a:t>25</a:t>
            </a:fld>
            <a:r>
              <a:rPr lang="en-US" altLang="zh-CN" sz="1200" smtClean="0">
                <a:ea typeface="宋体" pitchFamily="2" charset="-122"/>
              </a:rPr>
              <a:t>%</a:t>
            </a:r>
            <a:endParaRPr lang="en-US" altLang="zh-CN" sz="1200">
              <a:ea typeface="宋体" pitchFamily="2" charset="-122"/>
            </a:endParaRPr>
          </a:p>
        </p:txBody>
      </p:sp>
      <p:sp>
        <p:nvSpPr>
          <p:cNvPr id="101" name="Rectangle 26"/>
          <p:cNvSpPr>
            <a:spLocks noChangeArrowheads="1"/>
          </p:cNvSpPr>
          <p:nvPr>
            <p:custDataLst>
              <p:tags r:id="rId26"/>
            </p:custDataLst>
          </p:nvPr>
        </p:nvSpPr>
        <p:spPr bwMode="auto">
          <a:xfrm>
            <a:off x="2674938" y="5119687"/>
            <a:ext cx="398462" cy="182562"/>
          </a:xfrm>
          <a:prstGeom prst="rect">
            <a:avLst/>
          </a:prstGeom>
          <a:noFill/>
          <a:ln w="9525">
            <a:noFill/>
            <a:miter lim="800000"/>
            <a:headEnd/>
            <a:tailEnd/>
          </a:ln>
          <a:effectLst/>
        </p:spPr>
        <p:txBody>
          <a:bodyPr wrap="none" lIns="20638" tIns="0" rIns="20638" bIns="0" anchor="b"/>
          <a:lstStyle/>
          <a:p>
            <a:pPr algn="ctr"/>
            <a:fld id="{84E9C801-C099-43C7-B1CA-C1C429347F1A}" type="datetime'''''''''''''''''''''''''1''''2'''''''''''''''''''''''''''''">
              <a:rPr lang="en-US" altLang="zh-CN" sz="1200" smtClean="0">
                <a:latin typeface="Verdana"/>
                <a:ea typeface="宋体"/>
                <a:sym typeface="Verdana"/>
              </a:rPr>
              <a:pPr algn="ctr"/>
              <a:t>12</a:t>
            </a:fld>
            <a:r>
              <a:rPr lang="en-US" altLang="zh-CN" sz="1200" smtClean="0">
                <a:ea typeface="宋体" pitchFamily="2" charset="-122"/>
              </a:rPr>
              <a:t>%</a:t>
            </a:r>
            <a:endParaRPr lang="en-US" altLang="zh-CN" sz="1200">
              <a:ea typeface="宋体" pitchFamily="2" charset="-122"/>
            </a:endParaRPr>
          </a:p>
        </p:txBody>
      </p:sp>
      <p:sp>
        <p:nvSpPr>
          <p:cNvPr id="102" name="Rectangle 27"/>
          <p:cNvSpPr>
            <a:spLocks noChangeArrowheads="1"/>
          </p:cNvSpPr>
          <p:nvPr>
            <p:custDataLst>
              <p:tags r:id="rId27"/>
            </p:custDataLst>
          </p:nvPr>
        </p:nvSpPr>
        <p:spPr bwMode="auto">
          <a:xfrm>
            <a:off x="941388" y="4538662"/>
            <a:ext cx="398462" cy="182562"/>
          </a:xfrm>
          <a:prstGeom prst="rect">
            <a:avLst/>
          </a:prstGeom>
          <a:noFill/>
          <a:ln w="9525">
            <a:noFill/>
            <a:miter lim="800000"/>
            <a:headEnd/>
            <a:tailEnd/>
          </a:ln>
          <a:effectLst/>
        </p:spPr>
        <p:txBody>
          <a:bodyPr wrap="none" lIns="20638" tIns="0" rIns="20638" bIns="0" anchor="b"/>
          <a:lstStyle/>
          <a:p>
            <a:pPr algn="ctr"/>
            <a:fld id="{D1DA37E7-B206-48E8-96F7-82DEB3807D7B}" type="datetime'''''''2''7'''''''''''''''''''''''''''''''">
              <a:rPr lang="en-US" altLang="zh-CN" sz="1200" smtClean="0">
                <a:latin typeface="Verdana"/>
                <a:ea typeface="宋体"/>
                <a:sym typeface="Verdana"/>
              </a:rPr>
              <a:pPr algn="ctr"/>
              <a:t>27</a:t>
            </a:fld>
            <a:r>
              <a:rPr lang="en-US" altLang="zh-CN" sz="1200" smtClean="0">
                <a:ea typeface="宋体" pitchFamily="2" charset="-122"/>
              </a:rPr>
              <a:t>%</a:t>
            </a:r>
            <a:endParaRPr lang="en-US" altLang="zh-CN" sz="1200">
              <a:ea typeface="宋体" pitchFamily="2" charset="-122"/>
            </a:endParaRPr>
          </a:p>
        </p:txBody>
      </p:sp>
      <p:sp>
        <p:nvSpPr>
          <p:cNvPr id="103" name="Rectangle 28"/>
          <p:cNvSpPr>
            <a:spLocks noChangeArrowheads="1"/>
          </p:cNvSpPr>
          <p:nvPr>
            <p:custDataLst>
              <p:tags r:id="rId28"/>
            </p:custDataLst>
          </p:nvPr>
        </p:nvSpPr>
        <p:spPr bwMode="auto">
          <a:xfrm>
            <a:off x="1031875" y="5924550"/>
            <a:ext cx="836613" cy="182563"/>
          </a:xfrm>
          <a:prstGeom prst="rect">
            <a:avLst/>
          </a:prstGeom>
          <a:noFill/>
          <a:ln w="9525">
            <a:noFill/>
            <a:miter lim="800000"/>
            <a:headEnd/>
            <a:tailEnd/>
          </a:ln>
          <a:effectLst/>
        </p:spPr>
        <p:txBody>
          <a:bodyPr wrap="square" lIns="0" tIns="0" rIns="0" bIns="0"/>
          <a:lstStyle/>
          <a:p>
            <a:pPr algn="ctr"/>
            <a:fld id="{C201FCC1-A6FD-4F74-A921-F04CF9E81D72}" type="datetime'''''''''A''''''w''''''a''''r''''''''''''en''es''''''''''''s'">
              <a:rPr lang="en-US" altLang="zh-CN" sz="1200" smtClean="0">
                <a:latin typeface="Verdana"/>
                <a:ea typeface="宋体"/>
                <a:sym typeface="Verdana"/>
              </a:rPr>
              <a:pPr algn="ctr"/>
              <a:t>Awareness</a:t>
            </a:fld>
            <a:endParaRPr lang="en-US" altLang="zh-CN" sz="1200">
              <a:latin typeface="Verdana"/>
              <a:ea typeface="宋体"/>
              <a:sym typeface="Verdana"/>
            </a:endParaRPr>
          </a:p>
        </p:txBody>
      </p:sp>
      <p:sp>
        <p:nvSpPr>
          <p:cNvPr id="105" name="Rectangle 30"/>
          <p:cNvSpPr>
            <a:spLocks noChangeArrowheads="1"/>
          </p:cNvSpPr>
          <p:nvPr>
            <p:custDataLst>
              <p:tags r:id="rId29"/>
            </p:custDataLst>
          </p:nvPr>
        </p:nvSpPr>
        <p:spPr bwMode="auto">
          <a:xfrm>
            <a:off x="3963988" y="5602287"/>
            <a:ext cx="214313" cy="160337"/>
          </a:xfrm>
          <a:prstGeom prst="rect">
            <a:avLst/>
          </a:prstGeom>
          <a:solidFill>
            <a:srgbClr val="364D6E"/>
          </a:solidFill>
          <a:ln w="9525">
            <a:solidFill>
              <a:srgbClr val="FFFFFF"/>
            </a:solidFill>
            <a:miter lim="800000"/>
            <a:headEnd/>
            <a:tailEnd/>
          </a:ln>
          <a:effectLst/>
        </p:spPr>
        <p:txBody>
          <a:bodyPr wrap="none" anchor="ctr"/>
          <a:lstStyle/>
          <a:p>
            <a:endParaRPr lang="zh-CN" altLang="en-US"/>
          </a:p>
        </p:txBody>
      </p:sp>
      <p:sp>
        <p:nvSpPr>
          <p:cNvPr id="106" name="Rectangle 31"/>
          <p:cNvSpPr>
            <a:spLocks noChangeArrowheads="1"/>
          </p:cNvSpPr>
          <p:nvPr>
            <p:custDataLst>
              <p:tags r:id="rId30"/>
            </p:custDataLst>
          </p:nvPr>
        </p:nvSpPr>
        <p:spPr bwMode="auto">
          <a:xfrm>
            <a:off x="3963988" y="5368925"/>
            <a:ext cx="214313" cy="160338"/>
          </a:xfrm>
          <a:prstGeom prst="rect">
            <a:avLst/>
          </a:prstGeom>
          <a:solidFill>
            <a:srgbClr val="C3CFE1"/>
          </a:solidFill>
          <a:ln w="9525">
            <a:solidFill>
              <a:srgbClr val="FFFFFF"/>
            </a:solidFill>
            <a:miter lim="800000"/>
            <a:headEnd/>
            <a:tailEnd/>
          </a:ln>
          <a:effectLst/>
        </p:spPr>
        <p:txBody>
          <a:bodyPr wrap="none" anchor="ctr"/>
          <a:lstStyle/>
          <a:p>
            <a:endParaRPr lang="zh-CN" altLang="en-US"/>
          </a:p>
        </p:txBody>
      </p:sp>
      <p:sp>
        <p:nvSpPr>
          <p:cNvPr id="107" name="Rectangle 32"/>
          <p:cNvSpPr>
            <a:spLocks noChangeArrowheads="1"/>
          </p:cNvSpPr>
          <p:nvPr>
            <p:custDataLst>
              <p:tags r:id="rId31"/>
            </p:custDataLst>
          </p:nvPr>
        </p:nvSpPr>
        <p:spPr bwMode="auto">
          <a:xfrm>
            <a:off x="4229100" y="5597525"/>
            <a:ext cx="387350" cy="182563"/>
          </a:xfrm>
          <a:prstGeom prst="rect">
            <a:avLst/>
          </a:prstGeom>
          <a:noFill/>
          <a:ln w="9525">
            <a:noFill/>
            <a:miter lim="800000"/>
            <a:headEnd/>
            <a:tailEnd/>
          </a:ln>
          <a:effectLst/>
        </p:spPr>
        <p:txBody>
          <a:bodyPr wrap="none" lIns="0" tIns="0" rIns="0" bIns="0" anchor="ctr"/>
          <a:lstStyle/>
          <a:p>
            <a:fld id="{1A315CDE-9336-49EB-8E39-AEE61BCCF90F}" type="datetime'''2''''''0''''''''''0''''''''''''2'''''''''''">
              <a:rPr lang="en-US" altLang="zh-CN" sz="1200" smtClean="0">
                <a:latin typeface="Verdana"/>
                <a:ea typeface="宋体"/>
                <a:sym typeface="Verdana"/>
              </a:rPr>
              <a:pPr/>
              <a:t>2002</a:t>
            </a:fld>
            <a:endParaRPr lang="en-US" altLang="zh-CN" sz="1200">
              <a:latin typeface="Verdana"/>
              <a:ea typeface="宋体"/>
              <a:sym typeface="Verdana"/>
            </a:endParaRPr>
          </a:p>
        </p:txBody>
      </p:sp>
      <p:sp>
        <p:nvSpPr>
          <p:cNvPr id="108" name="Rectangle 33"/>
          <p:cNvSpPr>
            <a:spLocks noChangeArrowheads="1"/>
          </p:cNvSpPr>
          <p:nvPr>
            <p:custDataLst>
              <p:tags r:id="rId32"/>
            </p:custDataLst>
          </p:nvPr>
        </p:nvSpPr>
        <p:spPr bwMode="auto">
          <a:xfrm>
            <a:off x="4229100" y="5364162"/>
            <a:ext cx="387350" cy="182562"/>
          </a:xfrm>
          <a:prstGeom prst="rect">
            <a:avLst/>
          </a:prstGeom>
          <a:noFill/>
          <a:ln w="9525">
            <a:noFill/>
            <a:miter lim="800000"/>
            <a:headEnd/>
            <a:tailEnd/>
          </a:ln>
          <a:effectLst/>
        </p:spPr>
        <p:txBody>
          <a:bodyPr wrap="none" lIns="0" tIns="0" rIns="0" bIns="0" anchor="ctr"/>
          <a:lstStyle/>
          <a:p>
            <a:fld id="{80A7000E-A664-46FB-98C1-2D57EE3301C3}" type="datetime'''''''1''''''''''''''9''''''''''''''''''''''''91'''''">
              <a:rPr lang="en-US" altLang="zh-CN" sz="1200" smtClean="0">
                <a:latin typeface="Verdana"/>
                <a:ea typeface="宋体"/>
                <a:sym typeface="Verdana"/>
              </a:rPr>
              <a:pPr/>
              <a:t>1991</a:t>
            </a:fld>
            <a:endParaRPr lang="en-US" altLang="zh-CN" sz="1200">
              <a:latin typeface="Verdana"/>
              <a:ea typeface="宋体"/>
              <a:sym typeface="Verdana"/>
            </a:endParaRPr>
          </a:p>
        </p:txBody>
      </p:sp>
      <p:sp>
        <p:nvSpPr>
          <p:cNvPr id="109" name="AutoShape 4"/>
          <p:cNvSpPr>
            <a:spLocks noChangeArrowheads="1"/>
          </p:cNvSpPr>
          <p:nvPr>
            <p:custDataLst>
              <p:tags r:id="rId33"/>
            </p:custDataLst>
          </p:nvPr>
        </p:nvSpPr>
        <p:spPr bwMode="auto">
          <a:xfrm>
            <a:off x="6569075" y="2878137"/>
            <a:ext cx="533400" cy="609600"/>
          </a:xfrm>
          <a:prstGeom prst="downArrow">
            <a:avLst>
              <a:gd name="adj1" fmla="val 50000"/>
              <a:gd name="adj2" fmla="val 28571"/>
            </a:avLst>
          </a:prstGeom>
          <a:solidFill>
            <a:srgbClr val="99CCFF">
              <a:alpha val="28999"/>
            </a:srgbClr>
          </a:solidFill>
          <a:ln w="9525">
            <a:noFill/>
            <a:miter lim="800000"/>
            <a:headEnd/>
            <a:tailEnd/>
          </a:ln>
          <a:effectLst/>
        </p:spPr>
        <p:txBody>
          <a:bodyPr wrap="none" anchor="ctr"/>
          <a:lstStyle/>
          <a:p>
            <a:endParaRPr lang="zh-CN" altLang="en-US"/>
          </a:p>
        </p:txBody>
      </p:sp>
      <p:sp>
        <p:nvSpPr>
          <p:cNvPr id="110" name="Text Box 7"/>
          <p:cNvSpPr txBox="1">
            <a:spLocks noChangeArrowheads="1"/>
          </p:cNvSpPr>
          <p:nvPr>
            <p:custDataLst>
              <p:tags r:id="rId34"/>
            </p:custDataLst>
          </p:nvPr>
        </p:nvSpPr>
        <p:spPr bwMode="auto">
          <a:xfrm>
            <a:off x="4800600" y="1562100"/>
            <a:ext cx="3978275" cy="307777"/>
          </a:xfrm>
          <a:prstGeom prst="rect">
            <a:avLst/>
          </a:prstGeom>
          <a:noFill/>
          <a:ln w="9525">
            <a:noFill/>
            <a:miter lim="800000"/>
            <a:headEnd/>
            <a:tailEnd/>
          </a:ln>
          <a:effectLst/>
        </p:spPr>
        <p:txBody>
          <a:bodyPr>
            <a:spAutoFit/>
          </a:bodyPr>
          <a:lstStyle/>
          <a:p>
            <a:pPr algn="ctr"/>
            <a:r>
              <a:rPr lang="en-US" altLang="zh-CN" sz="1400" b="1" dirty="0">
                <a:ea typeface="宋体" pitchFamily="2" charset="-122"/>
              </a:rPr>
              <a:t>Hypertension Patient Flow in China</a:t>
            </a:r>
          </a:p>
        </p:txBody>
      </p:sp>
      <p:sp>
        <p:nvSpPr>
          <p:cNvPr id="112" name="AutoShape 12"/>
          <p:cNvSpPr>
            <a:spLocks noChangeArrowheads="1"/>
          </p:cNvSpPr>
          <p:nvPr>
            <p:custDataLst>
              <p:tags r:id="rId35"/>
            </p:custDataLst>
          </p:nvPr>
        </p:nvSpPr>
        <p:spPr bwMode="auto">
          <a:xfrm>
            <a:off x="5045075" y="2344737"/>
            <a:ext cx="3505200" cy="533400"/>
          </a:xfrm>
          <a:custGeom>
            <a:avLst/>
            <a:gdLst>
              <a:gd name="G0" fmla="+- 1789 0 0"/>
              <a:gd name="G1" fmla="+- 21600 0 1789"/>
              <a:gd name="G2" fmla="*/ 1789 1 2"/>
              <a:gd name="G3" fmla="+- 21600 0 G2"/>
              <a:gd name="G4" fmla="+/ 1789 21600 2"/>
              <a:gd name="G5" fmla="+/ G1 0 2"/>
              <a:gd name="G6" fmla="*/ 21600 21600 1789"/>
              <a:gd name="G7" fmla="*/ G6 1 2"/>
              <a:gd name="G8" fmla="+- 21600 0 G7"/>
              <a:gd name="G9" fmla="*/ 21600 1 2"/>
              <a:gd name="G10" fmla="+- 1789 0 G9"/>
              <a:gd name="G11" fmla="?: G10 G8 0"/>
              <a:gd name="G12" fmla="?: G10 G7 21600"/>
              <a:gd name="T0" fmla="*/ 20705 w 21600"/>
              <a:gd name="T1" fmla="*/ 10800 h 21600"/>
              <a:gd name="T2" fmla="*/ 10800 w 21600"/>
              <a:gd name="T3" fmla="*/ 21600 h 21600"/>
              <a:gd name="T4" fmla="*/ 895 w 21600"/>
              <a:gd name="T5" fmla="*/ 10800 h 21600"/>
              <a:gd name="T6" fmla="*/ 10800 w 21600"/>
              <a:gd name="T7" fmla="*/ 0 h 21600"/>
              <a:gd name="T8" fmla="*/ 2695 w 21600"/>
              <a:gd name="T9" fmla="*/ 2695 h 21600"/>
              <a:gd name="T10" fmla="*/ 18905 w 21600"/>
              <a:gd name="T11" fmla="*/ 18905 h 21600"/>
            </a:gdLst>
            <a:ahLst/>
            <a:cxnLst>
              <a:cxn ang="0">
                <a:pos x="T0" y="T1"/>
              </a:cxn>
              <a:cxn ang="0">
                <a:pos x="T2" y="T3"/>
              </a:cxn>
              <a:cxn ang="0">
                <a:pos x="T4" y="T5"/>
              </a:cxn>
              <a:cxn ang="0">
                <a:pos x="T6" y="T7"/>
              </a:cxn>
            </a:cxnLst>
            <a:rect l="T8" t="T9" r="T10" b="T11"/>
            <a:pathLst>
              <a:path w="21600" h="21600">
                <a:moveTo>
                  <a:pt x="0" y="0"/>
                </a:moveTo>
                <a:lnTo>
                  <a:pt x="1789" y="21600"/>
                </a:lnTo>
                <a:lnTo>
                  <a:pt x="19811" y="21600"/>
                </a:lnTo>
                <a:lnTo>
                  <a:pt x="21600" y="0"/>
                </a:lnTo>
                <a:close/>
              </a:path>
            </a:pathLst>
          </a:custGeom>
          <a:solidFill>
            <a:schemeClr val="hlink"/>
          </a:solidFill>
          <a:ln w="9525" algn="ctr">
            <a:noFill/>
            <a:miter lim="800000"/>
            <a:headEnd/>
            <a:tailEnd/>
          </a:ln>
          <a:effectLst/>
        </p:spPr>
        <p:txBody>
          <a:bodyPr wrap="none" anchor="ctr"/>
          <a:lstStyle/>
          <a:p>
            <a:pPr algn="ctr"/>
            <a:r>
              <a:rPr lang="en-US" altLang="zh-CN" sz="1200">
                <a:solidFill>
                  <a:schemeClr val="bg1"/>
                </a:solidFill>
                <a:ea typeface="宋体" pitchFamily="2" charset="-122"/>
              </a:rPr>
              <a:t>Adults (20 years of age or older) in China</a:t>
            </a:r>
          </a:p>
          <a:p>
            <a:pPr algn="ctr"/>
            <a:r>
              <a:rPr lang="en-US" altLang="zh-CN" sz="1200">
                <a:solidFill>
                  <a:schemeClr val="bg1"/>
                </a:solidFill>
                <a:ea typeface="宋体" pitchFamily="2" charset="-122"/>
              </a:rPr>
              <a:t>(1334.7 Mn)</a:t>
            </a:r>
            <a:endParaRPr lang="zh-CN" altLang="en-US" sz="1200">
              <a:ea typeface="宋体" pitchFamily="2" charset="-122"/>
            </a:endParaRPr>
          </a:p>
        </p:txBody>
      </p:sp>
      <p:sp>
        <p:nvSpPr>
          <p:cNvPr id="113" name="AutoShape 13"/>
          <p:cNvSpPr>
            <a:spLocks noChangeArrowheads="1"/>
          </p:cNvSpPr>
          <p:nvPr>
            <p:custDataLst>
              <p:tags r:id="rId36"/>
            </p:custDataLst>
          </p:nvPr>
        </p:nvSpPr>
        <p:spPr bwMode="auto">
          <a:xfrm>
            <a:off x="5426075" y="3525837"/>
            <a:ext cx="2781300" cy="533400"/>
          </a:xfrm>
          <a:custGeom>
            <a:avLst/>
            <a:gdLst>
              <a:gd name="G0" fmla="+- 1773 0 0"/>
              <a:gd name="G1" fmla="+- 21600 0 1773"/>
              <a:gd name="G2" fmla="*/ 1773 1 2"/>
              <a:gd name="G3" fmla="+- 21600 0 G2"/>
              <a:gd name="G4" fmla="+/ 1773 21600 2"/>
              <a:gd name="G5" fmla="+/ G1 0 2"/>
              <a:gd name="G6" fmla="*/ 21600 21600 1773"/>
              <a:gd name="G7" fmla="*/ G6 1 2"/>
              <a:gd name="G8" fmla="+- 21600 0 G7"/>
              <a:gd name="G9" fmla="*/ 21600 1 2"/>
              <a:gd name="G10" fmla="+- 1773 0 G9"/>
              <a:gd name="G11" fmla="?: G10 G8 0"/>
              <a:gd name="G12" fmla="?: G10 G7 21600"/>
              <a:gd name="T0" fmla="*/ 20713 w 21600"/>
              <a:gd name="T1" fmla="*/ 10800 h 21600"/>
              <a:gd name="T2" fmla="*/ 10800 w 21600"/>
              <a:gd name="T3" fmla="*/ 21600 h 21600"/>
              <a:gd name="T4" fmla="*/ 887 w 21600"/>
              <a:gd name="T5" fmla="*/ 10800 h 21600"/>
              <a:gd name="T6" fmla="*/ 10800 w 21600"/>
              <a:gd name="T7" fmla="*/ 0 h 21600"/>
              <a:gd name="T8" fmla="*/ 2687 w 21600"/>
              <a:gd name="T9" fmla="*/ 2687 h 21600"/>
              <a:gd name="T10" fmla="*/ 18913 w 21600"/>
              <a:gd name="T11" fmla="*/ 18913 h 21600"/>
            </a:gdLst>
            <a:ahLst/>
            <a:cxnLst>
              <a:cxn ang="0">
                <a:pos x="T0" y="T1"/>
              </a:cxn>
              <a:cxn ang="0">
                <a:pos x="T2" y="T3"/>
              </a:cxn>
              <a:cxn ang="0">
                <a:pos x="T4" y="T5"/>
              </a:cxn>
              <a:cxn ang="0">
                <a:pos x="T6" y="T7"/>
              </a:cxn>
            </a:cxnLst>
            <a:rect l="T8" t="T9" r="T10" b="T11"/>
            <a:pathLst>
              <a:path w="21600" h="21600">
                <a:moveTo>
                  <a:pt x="0" y="0"/>
                </a:moveTo>
                <a:lnTo>
                  <a:pt x="1773" y="21600"/>
                </a:lnTo>
                <a:lnTo>
                  <a:pt x="19827" y="21600"/>
                </a:lnTo>
                <a:lnTo>
                  <a:pt x="21600" y="0"/>
                </a:lnTo>
                <a:close/>
              </a:path>
            </a:pathLst>
          </a:custGeom>
          <a:solidFill>
            <a:schemeClr val="hlink"/>
          </a:solidFill>
          <a:ln w="9525" algn="ctr">
            <a:noFill/>
            <a:miter lim="800000"/>
            <a:headEnd/>
            <a:tailEnd/>
          </a:ln>
          <a:effectLst/>
        </p:spPr>
        <p:txBody>
          <a:bodyPr wrap="none" anchor="ctr"/>
          <a:lstStyle/>
          <a:p>
            <a:pPr algn="ctr"/>
            <a:r>
              <a:rPr lang="en-US" altLang="zh-CN" sz="1200">
                <a:solidFill>
                  <a:schemeClr val="bg1"/>
                </a:solidFill>
                <a:ea typeface="宋体" pitchFamily="2" charset="-122"/>
              </a:rPr>
              <a:t>Patients with hypertension</a:t>
            </a:r>
          </a:p>
          <a:p>
            <a:pPr algn="ctr"/>
            <a:r>
              <a:rPr lang="en-US" altLang="zh-CN" sz="1200">
                <a:solidFill>
                  <a:schemeClr val="bg1"/>
                </a:solidFill>
                <a:ea typeface="宋体" pitchFamily="2" charset="-122"/>
              </a:rPr>
              <a:t>(242.9 Mn)</a:t>
            </a:r>
            <a:endParaRPr lang="zh-CN" altLang="en-US" sz="1200">
              <a:solidFill>
                <a:schemeClr val="bg1"/>
              </a:solidFill>
              <a:ea typeface="宋体" pitchFamily="2" charset="-122"/>
            </a:endParaRPr>
          </a:p>
        </p:txBody>
      </p:sp>
      <p:sp>
        <p:nvSpPr>
          <p:cNvPr id="114" name="AutoShape 14"/>
          <p:cNvSpPr>
            <a:spLocks noChangeArrowheads="1"/>
          </p:cNvSpPr>
          <p:nvPr>
            <p:custDataLst>
              <p:tags r:id="rId37"/>
            </p:custDataLst>
          </p:nvPr>
        </p:nvSpPr>
        <p:spPr bwMode="auto">
          <a:xfrm>
            <a:off x="5807075" y="4706937"/>
            <a:ext cx="2016125" cy="533400"/>
          </a:xfrm>
          <a:custGeom>
            <a:avLst/>
            <a:gdLst>
              <a:gd name="G0" fmla="+- 2475 0 0"/>
              <a:gd name="G1" fmla="+- 21600 0 2475"/>
              <a:gd name="G2" fmla="*/ 2475 1 2"/>
              <a:gd name="G3" fmla="+- 21600 0 G2"/>
              <a:gd name="G4" fmla="+/ 2475 21600 2"/>
              <a:gd name="G5" fmla="+/ G1 0 2"/>
              <a:gd name="G6" fmla="*/ 21600 21600 2475"/>
              <a:gd name="G7" fmla="*/ G6 1 2"/>
              <a:gd name="G8" fmla="+- 21600 0 G7"/>
              <a:gd name="G9" fmla="*/ 21600 1 2"/>
              <a:gd name="G10" fmla="+- 2475 0 G9"/>
              <a:gd name="G11" fmla="?: G10 G8 0"/>
              <a:gd name="G12" fmla="?: G10 G7 21600"/>
              <a:gd name="T0" fmla="*/ 20362 w 21600"/>
              <a:gd name="T1" fmla="*/ 10800 h 21600"/>
              <a:gd name="T2" fmla="*/ 10800 w 21600"/>
              <a:gd name="T3" fmla="*/ 21600 h 21600"/>
              <a:gd name="T4" fmla="*/ 1238 w 21600"/>
              <a:gd name="T5" fmla="*/ 10800 h 21600"/>
              <a:gd name="T6" fmla="*/ 10800 w 21600"/>
              <a:gd name="T7" fmla="*/ 0 h 21600"/>
              <a:gd name="T8" fmla="*/ 3038 w 21600"/>
              <a:gd name="T9" fmla="*/ 3038 h 21600"/>
              <a:gd name="T10" fmla="*/ 18562 w 21600"/>
              <a:gd name="T11" fmla="*/ 18562 h 21600"/>
            </a:gdLst>
            <a:ahLst/>
            <a:cxnLst>
              <a:cxn ang="0">
                <a:pos x="T0" y="T1"/>
              </a:cxn>
              <a:cxn ang="0">
                <a:pos x="T2" y="T3"/>
              </a:cxn>
              <a:cxn ang="0">
                <a:pos x="T4" y="T5"/>
              </a:cxn>
              <a:cxn ang="0">
                <a:pos x="T6" y="T7"/>
              </a:cxn>
            </a:cxnLst>
            <a:rect l="T8" t="T9" r="T10" b="T11"/>
            <a:pathLst>
              <a:path w="21600" h="21600">
                <a:moveTo>
                  <a:pt x="0" y="0"/>
                </a:moveTo>
                <a:lnTo>
                  <a:pt x="2475" y="21600"/>
                </a:lnTo>
                <a:lnTo>
                  <a:pt x="19125" y="21600"/>
                </a:lnTo>
                <a:lnTo>
                  <a:pt x="21600" y="0"/>
                </a:lnTo>
                <a:close/>
              </a:path>
            </a:pathLst>
          </a:custGeom>
          <a:solidFill>
            <a:schemeClr val="hlink"/>
          </a:solidFill>
          <a:ln w="9525" algn="ctr">
            <a:noFill/>
            <a:miter lim="800000"/>
            <a:headEnd/>
            <a:tailEnd/>
          </a:ln>
          <a:effectLst/>
        </p:spPr>
        <p:txBody>
          <a:bodyPr wrap="none" anchor="ctr"/>
          <a:lstStyle/>
          <a:p>
            <a:pPr algn="ctr"/>
            <a:r>
              <a:rPr lang="en-US" altLang="zh-CN" sz="1200">
                <a:solidFill>
                  <a:schemeClr val="bg1"/>
                </a:solidFill>
                <a:ea typeface="宋体" pitchFamily="2" charset="-122"/>
              </a:rPr>
              <a:t>Treated patient</a:t>
            </a:r>
          </a:p>
          <a:p>
            <a:pPr algn="ctr"/>
            <a:r>
              <a:rPr lang="en-US" altLang="en-US" sz="1200">
                <a:solidFill>
                  <a:schemeClr val="bg1"/>
                </a:solidFill>
              </a:rPr>
              <a:t>(6</a:t>
            </a:r>
            <a:r>
              <a:rPr lang="en-US" altLang="zh-CN" sz="1200">
                <a:solidFill>
                  <a:schemeClr val="bg1"/>
                </a:solidFill>
                <a:ea typeface="宋体" pitchFamily="2" charset="-122"/>
              </a:rPr>
              <a:t>0</a:t>
            </a:r>
            <a:r>
              <a:rPr lang="en-US" altLang="en-US" sz="1200">
                <a:solidFill>
                  <a:schemeClr val="bg1"/>
                </a:solidFill>
              </a:rPr>
              <a:t>.</a:t>
            </a:r>
            <a:r>
              <a:rPr lang="en-US" altLang="zh-CN" sz="1200">
                <a:solidFill>
                  <a:schemeClr val="bg1"/>
                </a:solidFill>
                <a:ea typeface="宋体" pitchFamily="2" charset="-122"/>
              </a:rPr>
              <a:t>0</a:t>
            </a:r>
            <a:r>
              <a:rPr lang="en-US" altLang="en-US" sz="1200">
                <a:solidFill>
                  <a:schemeClr val="bg1"/>
                </a:solidFill>
              </a:rPr>
              <a:t> Mn)</a:t>
            </a:r>
          </a:p>
        </p:txBody>
      </p:sp>
      <p:sp>
        <p:nvSpPr>
          <p:cNvPr id="115" name="AutoShape 35"/>
          <p:cNvSpPr>
            <a:spLocks noChangeArrowheads="1"/>
          </p:cNvSpPr>
          <p:nvPr>
            <p:custDataLst>
              <p:tags r:id="rId38"/>
            </p:custDataLst>
          </p:nvPr>
        </p:nvSpPr>
        <p:spPr bwMode="auto">
          <a:xfrm>
            <a:off x="6569075" y="4097337"/>
            <a:ext cx="533400" cy="609600"/>
          </a:xfrm>
          <a:prstGeom prst="downArrow">
            <a:avLst>
              <a:gd name="adj1" fmla="val 50000"/>
              <a:gd name="adj2" fmla="val 28571"/>
            </a:avLst>
          </a:prstGeom>
          <a:solidFill>
            <a:srgbClr val="99CCFF">
              <a:alpha val="28999"/>
            </a:srgbClr>
          </a:solidFill>
          <a:ln w="9525">
            <a:noFill/>
            <a:miter lim="800000"/>
            <a:headEnd/>
            <a:tailEnd/>
          </a:ln>
          <a:effectLst/>
        </p:spPr>
        <p:txBody>
          <a:bodyPr wrap="none" anchor="ctr"/>
          <a:lstStyle/>
          <a:p>
            <a:endParaRPr lang="zh-CN" altLang="en-US"/>
          </a:p>
        </p:txBody>
      </p:sp>
      <p:sp>
        <p:nvSpPr>
          <p:cNvPr id="116" name="TextBox 50"/>
          <p:cNvSpPr txBox="1">
            <a:spLocks noChangeArrowheads="1"/>
          </p:cNvSpPr>
          <p:nvPr>
            <p:custDataLst>
              <p:tags r:id="rId39"/>
            </p:custDataLst>
          </p:nvPr>
        </p:nvSpPr>
        <p:spPr bwMode="auto">
          <a:xfrm>
            <a:off x="4816475" y="3003550"/>
            <a:ext cx="3962400" cy="396875"/>
          </a:xfrm>
          <a:prstGeom prst="rect">
            <a:avLst/>
          </a:prstGeom>
          <a:noFill/>
          <a:ln w="9525">
            <a:noFill/>
            <a:miter lim="800000"/>
            <a:headEnd/>
            <a:tailEnd/>
          </a:ln>
        </p:spPr>
        <p:txBody>
          <a:bodyPr>
            <a:spAutoFit/>
          </a:bodyPr>
          <a:lstStyle/>
          <a:p>
            <a:pPr algn="ctr" eaLnBrk="1" hangingPunct="1"/>
            <a:r>
              <a:rPr lang="en-US" altLang="zh-CN" sz="1000" b="1">
                <a:ea typeface="宋体" pitchFamily="2" charset="-122"/>
              </a:rPr>
              <a:t>Prevalence of hypertension in Adults: </a:t>
            </a:r>
          </a:p>
          <a:p>
            <a:pPr algn="ctr" eaLnBrk="1" hangingPunct="1"/>
            <a:r>
              <a:rPr lang="en-US" altLang="zh-CN" sz="1000" b="1">
                <a:ea typeface="宋体" pitchFamily="2" charset="-122"/>
              </a:rPr>
              <a:t>18.2%</a:t>
            </a:r>
            <a:r>
              <a:rPr lang="en-US" altLang="zh-CN" sz="1000" b="1" baseline="30000">
                <a:ea typeface="宋体" pitchFamily="2" charset="-122"/>
              </a:rPr>
              <a:t>1</a:t>
            </a:r>
            <a:endParaRPr lang="zh-CN" altLang="en-US" sz="1000" b="1" baseline="30000">
              <a:ea typeface="宋体" pitchFamily="2" charset="-122"/>
            </a:endParaRPr>
          </a:p>
        </p:txBody>
      </p:sp>
      <p:sp>
        <p:nvSpPr>
          <p:cNvPr id="117" name="TextBox 50"/>
          <p:cNvSpPr txBox="1">
            <a:spLocks noChangeArrowheads="1"/>
          </p:cNvSpPr>
          <p:nvPr>
            <p:custDataLst>
              <p:tags r:id="rId40"/>
            </p:custDataLst>
          </p:nvPr>
        </p:nvSpPr>
        <p:spPr bwMode="auto">
          <a:xfrm>
            <a:off x="5811838" y="4184650"/>
            <a:ext cx="1971675" cy="396875"/>
          </a:xfrm>
          <a:prstGeom prst="rect">
            <a:avLst/>
          </a:prstGeom>
          <a:noFill/>
          <a:ln w="9525">
            <a:noFill/>
            <a:miter lim="800000"/>
            <a:headEnd/>
            <a:tailEnd/>
          </a:ln>
        </p:spPr>
        <p:txBody>
          <a:bodyPr>
            <a:spAutoFit/>
          </a:bodyPr>
          <a:lstStyle/>
          <a:p>
            <a:pPr algn="ctr" eaLnBrk="1" hangingPunct="1"/>
            <a:r>
              <a:rPr lang="en-US" altLang="zh-CN" sz="1000" b="1">
                <a:ea typeface="宋体" pitchFamily="2" charset="-122"/>
              </a:rPr>
              <a:t>Medicine Treatment rate: 24.7%</a:t>
            </a:r>
            <a:r>
              <a:rPr lang="en-US" altLang="zh-CN" sz="1000" b="1" baseline="30000">
                <a:ea typeface="宋体" pitchFamily="2" charset="-122"/>
              </a:rPr>
              <a:t>2</a:t>
            </a:r>
            <a:endParaRPr lang="zh-CN" altLang="en-US" sz="1000" b="1" baseline="30000">
              <a:ea typeface="宋体" pitchFamily="2" charset="-122"/>
            </a:endParaRPr>
          </a:p>
        </p:txBody>
      </p:sp>
      <p:sp>
        <p:nvSpPr>
          <p:cNvPr id="119" name="Line 18"/>
          <p:cNvSpPr>
            <a:spLocks noChangeShapeType="1"/>
          </p:cNvSpPr>
          <p:nvPr>
            <p:custDataLst>
              <p:tags r:id="rId41"/>
            </p:custDataLst>
          </p:nvPr>
        </p:nvSpPr>
        <p:spPr bwMode="auto">
          <a:xfrm>
            <a:off x="4694237" y="1897062"/>
            <a:ext cx="4191000" cy="0"/>
          </a:xfrm>
          <a:prstGeom prst="line">
            <a:avLst/>
          </a:prstGeom>
          <a:noFill/>
          <a:ln w="9525">
            <a:solidFill>
              <a:schemeClr val="tx1"/>
            </a:solidFill>
            <a:round/>
            <a:headEnd/>
            <a:tailEnd/>
          </a:ln>
          <a:effectLst/>
        </p:spPr>
        <p:txBody>
          <a:bodyPr/>
          <a:lstStyle/>
          <a:p>
            <a:endParaRPr lang="zh-CN" altLang="en-US"/>
          </a:p>
        </p:txBody>
      </p:sp>
      <p:sp>
        <p:nvSpPr>
          <p:cNvPr id="120" name="Text Box 39"/>
          <p:cNvSpPr txBox="1">
            <a:spLocks noChangeArrowheads="1"/>
          </p:cNvSpPr>
          <p:nvPr>
            <p:custDataLst>
              <p:tags r:id="rId42"/>
            </p:custDataLst>
          </p:nvPr>
        </p:nvSpPr>
        <p:spPr bwMode="auto">
          <a:xfrm>
            <a:off x="5045075" y="5314950"/>
            <a:ext cx="3621253" cy="707886"/>
          </a:xfrm>
          <a:prstGeom prst="rect">
            <a:avLst/>
          </a:prstGeom>
          <a:noFill/>
          <a:ln w="9525">
            <a:noFill/>
            <a:miter lim="800000"/>
            <a:headEnd/>
            <a:tailEnd/>
          </a:ln>
          <a:effectLst/>
        </p:spPr>
        <p:txBody>
          <a:bodyPr wrap="square">
            <a:spAutoFit/>
          </a:bodyPr>
          <a:lstStyle/>
          <a:p>
            <a:r>
              <a:rPr lang="en-US" altLang="zh-CN" sz="1000" dirty="0" smtClean="0">
                <a:ea typeface="宋体" pitchFamily="2" charset="-122"/>
              </a:rPr>
              <a:t>1. </a:t>
            </a:r>
            <a:r>
              <a:rPr lang="en-US" altLang="zh-CN" sz="1000" dirty="0">
                <a:ea typeface="宋体" pitchFamily="2" charset="-122"/>
              </a:rPr>
              <a:t>The prevalence here is the average of several e</a:t>
            </a:r>
            <a:r>
              <a:rPr lang="en-US" altLang="en-US" sz="1000" dirty="0">
                <a:ea typeface="宋体" pitchFamily="2" charset="-122"/>
              </a:rPr>
              <a:t>pidemiology</a:t>
            </a:r>
            <a:r>
              <a:rPr lang="en-US" altLang="zh-CN" sz="1000" dirty="0">
                <a:ea typeface="宋体" pitchFamily="2" charset="-122"/>
              </a:rPr>
              <a:t> study results </a:t>
            </a:r>
            <a:endParaRPr lang="en-US" altLang="zh-CN" sz="1000" dirty="0" smtClean="0">
              <a:ea typeface="宋体" pitchFamily="2" charset="-122"/>
            </a:endParaRPr>
          </a:p>
          <a:p>
            <a:r>
              <a:rPr lang="en-US" altLang="zh-CN" sz="1000" dirty="0">
                <a:ea typeface="宋体" pitchFamily="2" charset="-122"/>
              </a:rPr>
              <a:t>2. China residence nutrition and healthcare survey 2002; China CV disease report </a:t>
            </a:r>
            <a:r>
              <a:rPr lang="en-US" altLang="zh-CN" sz="1000" dirty="0" smtClean="0">
                <a:ea typeface="宋体" pitchFamily="2" charset="-122"/>
              </a:rPr>
              <a:t>2008-2009</a:t>
            </a:r>
            <a:endParaRPr lang="zh-CN" altLang="en-US" sz="1000" dirty="0">
              <a:ea typeface="宋体" pitchFamily="2" charset="-122"/>
            </a:endParaRPr>
          </a:p>
        </p:txBody>
      </p:sp>
      <p:sp>
        <p:nvSpPr>
          <p:cNvPr id="121" name="Source" descr="Source"/>
          <p:cNvSpPr txBox="1"/>
          <p:nvPr>
            <p:custDataLst>
              <p:tags r:id="rId43"/>
            </p:custDataLst>
          </p:nvPr>
        </p:nvSpPr>
        <p:spPr>
          <a:xfrm>
            <a:off x="481013" y="6224588"/>
            <a:ext cx="3084178"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previous project experience</a:t>
            </a:r>
            <a:endParaRPr lang="zh-CN" altLang="en-US" sz="900" dirty="0">
              <a:latin typeface="Verdana"/>
            </a:endParaRPr>
          </a:p>
        </p:txBody>
      </p:sp>
      <p:sp>
        <p:nvSpPr>
          <p:cNvPr id="122" name="Rectangle 8"/>
          <p:cNvSpPr>
            <a:spLocks noChangeArrowheads="1"/>
          </p:cNvSpPr>
          <p:nvPr>
            <p:custDataLst>
              <p:tags r:id="rId44"/>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123" name="Section" descr="Section name"/>
          <p:cNvSpPr txBox="1"/>
          <p:nvPr>
            <p:custDataLst>
              <p:tags r:id="rId4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Tree>
    <p:extLst>
      <p:ext uri="{BB962C8B-B14F-4D97-AF65-F5344CB8AC3E}">
        <p14:creationId xmlns="" xmlns:p14="http://schemas.microsoft.com/office/powerpoint/2010/main" val="3739877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Though hypertension market is still prosperous, lack of innovative drugs makes the competition more fierce from generics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1"/>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Market trend</a:t>
            </a:r>
          </a:p>
        </p:txBody>
      </p:sp>
      <p:sp>
        <p:nvSpPr>
          <p:cNvPr id="7" name="Source" descr="Source"/>
          <p:cNvSpPr txBox="1"/>
          <p:nvPr/>
        </p:nvSpPr>
        <p:spPr>
          <a:xfrm>
            <a:off x="481013" y="6224588"/>
            <a:ext cx="2127185" cy="138499"/>
          </a:xfrm>
          <a:prstGeom prst="rect">
            <a:avLst/>
          </a:prstGeom>
          <a:noFill/>
        </p:spPr>
        <p:txBody>
          <a:bodyPr vert="horz" wrap="none" lIns="0" tIns="0" rIns="0" bIns="0" rtlCol="0">
            <a:spAutoFit/>
          </a:bodyPr>
          <a:lstStyle/>
          <a:p>
            <a:r>
              <a:rPr lang="en-US" altLang="zh-CN" sz="900" dirty="0" smtClean="0">
                <a:latin typeface="Verdana"/>
              </a:rPr>
              <a:t>Source: IMS past project experience</a:t>
            </a:r>
            <a:endParaRPr lang="zh-CN" altLang="en-US" sz="900" dirty="0">
              <a:latin typeface="Verdana"/>
            </a:endParaRPr>
          </a:p>
        </p:txBody>
      </p:sp>
      <p:sp>
        <p:nvSpPr>
          <p:cNvPr id="8"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
        <p:nvSpPr>
          <p:cNvPr id="10" name="Freeform 3"/>
          <p:cNvSpPr>
            <a:spLocks/>
          </p:cNvSpPr>
          <p:nvPr/>
        </p:nvSpPr>
        <p:spPr bwMode="auto">
          <a:xfrm>
            <a:off x="261246" y="1665508"/>
            <a:ext cx="4133850" cy="2736000"/>
          </a:xfrm>
          <a:custGeom>
            <a:avLst/>
            <a:gdLst>
              <a:gd name="T0" fmla="*/ 0 w 2604"/>
              <a:gd name="T1" fmla="*/ 2093913 h 1320"/>
              <a:gd name="T2" fmla="*/ 3067050 w 2604"/>
              <a:gd name="T3" fmla="*/ 2095500 h 1320"/>
              <a:gd name="T4" fmla="*/ 3067050 w 2604"/>
              <a:gd name="T5" fmla="*/ 1514475 h 1320"/>
              <a:gd name="T6" fmla="*/ 4133850 w 2604"/>
              <a:gd name="T7" fmla="*/ 1514475 h 1320"/>
              <a:gd name="T8" fmla="*/ 4133850 w 2604"/>
              <a:gd name="T9" fmla="*/ 0 h 1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chemeClr val="hlink"/>
            </a:solidFill>
            <a:prstDash val="solid"/>
            <a:round/>
            <a:headEnd/>
            <a:tailEnd/>
          </a:ln>
          <a:effectLst/>
        </p:spPr>
        <p:txBody>
          <a:bodyPr wrap="none" lIns="0" tIns="0" rIns="0" bIns="0" anchor="ctr">
            <a:spAutoFit/>
          </a:bodyPr>
          <a:lstStyle/>
          <a:p>
            <a:endParaRPr lang="zh-CN" altLang="en-US"/>
          </a:p>
        </p:txBody>
      </p:sp>
      <p:sp>
        <p:nvSpPr>
          <p:cNvPr id="11" name="Freeform 4"/>
          <p:cNvSpPr>
            <a:spLocks/>
          </p:cNvSpPr>
          <p:nvPr/>
        </p:nvSpPr>
        <p:spPr bwMode="auto">
          <a:xfrm flipH="1">
            <a:off x="4661796" y="1665508"/>
            <a:ext cx="4133850" cy="2736000"/>
          </a:xfrm>
          <a:custGeom>
            <a:avLst/>
            <a:gdLst>
              <a:gd name="T0" fmla="*/ 0 w 2604"/>
              <a:gd name="T1" fmla="*/ 2093913 h 1320"/>
              <a:gd name="T2" fmla="*/ 3067050 w 2604"/>
              <a:gd name="T3" fmla="*/ 2095500 h 1320"/>
              <a:gd name="T4" fmla="*/ 3067050 w 2604"/>
              <a:gd name="T5" fmla="*/ 1514475 h 1320"/>
              <a:gd name="T6" fmla="*/ 4133850 w 2604"/>
              <a:gd name="T7" fmla="*/ 1514475 h 1320"/>
              <a:gd name="T8" fmla="*/ 4133850 w 2604"/>
              <a:gd name="T9" fmla="*/ 0 h 1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chemeClr val="hlink"/>
            </a:solidFill>
            <a:prstDash val="solid"/>
            <a:round/>
            <a:headEnd/>
            <a:tailEnd/>
          </a:ln>
          <a:effectLst/>
        </p:spPr>
        <p:txBody>
          <a:bodyPr wrap="none" lIns="0" tIns="0" rIns="0" bIns="0" anchor="ctr">
            <a:spAutoFit/>
          </a:bodyPr>
          <a:lstStyle/>
          <a:p>
            <a:endParaRPr lang="zh-CN" altLang="en-US"/>
          </a:p>
        </p:txBody>
      </p:sp>
      <p:sp>
        <p:nvSpPr>
          <p:cNvPr id="12" name="Freeform 5"/>
          <p:cNvSpPr>
            <a:spLocks/>
          </p:cNvSpPr>
          <p:nvPr/>
        </p:nvSpPr>
        <p:spPr bwMode="auto">
          <a:xfrm flipV="1">
            <a:off x="261246" y="4630521"/>
            <a:ext cx="4133850" cy="1476000"/>
          </a:xfrm>
          <a:custGeom>
            <a:avLst/>
            <a:gdLst>
              <a:gd name="T0" fmla="*/ 0 w 2604"/>
              <a:gd name="T1" fmla="*/ 2093913 h 1320"/>
              <a:gd name="T2" fmla="*/ 3067050 w 2604"/>
              <a:gd name="T3" fmla="*/ 2095500 h 1320"/>
              <a:gd name="T4" fmla="*/ 3067050 w 2604"/>
              <a:gd name="T5" fmla="*/ 1514475 h 1320"/>
              <a:gd name="T6" fmla="*/ 4133850 w 2604"/>
              <a:gd name="T7" fmla="*/ 1514475 h 1320"/>
              <a:gd name="T8" fmla="*/ 4133850 w 2604"/>
              <a:gd name="T9" fmla="*/ 0 h 1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chemeClr val="hlink"/>
            </a:solidFill>
            <a:prstDash val="solid"/>
            <a:round/>
            <a:headEnd/>
            <a:tailEnd/>
          </a:ln>
          <a:effectLst/>
        </p:spPr>
        <p:txBody>
          <a:bodyPr wrap="none" lIns="0" tIns="0" rIns="0" bIns="0" anchor="ctr">
            <a:spAutoFit/>
          </a:bodyPr>
          <a:lstStyle/>
          <a:p>
            <a:endParaRPr lang="zh-CN" altLang="en-US"/>
          </a:p>
        </p:txBody>
      </p:sp>
      <p:sp>
        <p:nvSpPr>
          <p:cNvPr id="13" name="Freeform 6"/>
          <p:cNvSpPr>
            <a:spLocks/>
          </p:cNvSpPr>
          <p:nvPr/>
        </p:nvSpPr>
        <p:spPr bwMode="auto">
          <a:xfrm flipH="1" flipV="1">
            <a:off x="4661796" y="4630521"/>
            <a:ext cx="4133850" cy="1476000"/>
          </a:xfrm>
          <a:custGeom>
            <a:avLst/>
            <a:gdLst>
              <a:gd name="T0" fmla="*/ 0 w 2604"/>
              <a:gd name="T1" fmla="*/ 2093913 h 1320"/>
              <a:gd name="T2" fmla="*/ 3067050 w 2604"/>
              <a:gd name="T3" fmla="*/ 2095500 h 1320"/>
              <a:gd name="T4" fmla="*/ 3067050 w 2604"/>
              <a:gd name="T5" fmla="*/ 1514475 h 1320"/>
              <a:gd name="T6" fmla="*/ 4133850 w 2604"/>
              <a:gd name="T7" fmla="*/ 1514475 h 1320"/>
              <a:gd name="T8" fmla="*/ 4133850 w 2604"/>
              <a:gd name="T9" fmla="*/ 0 h 1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4" h="1320">
                <a:moveTo>
                  <a:pt x="0" y="1319"/>
                </a:moveTo>
                <a:lnTo>
                  <a:pt x="1932" y="1320"/>
                </a:lnTo>
                <a:lnTo>
                  <a:pt x="1932" y="954"/>
                </a:lnTo>
                <a:lnTo>
                  <a:pt x="2604" y="954"/>
                </a:lnTo>
                <a:lnTo>
                  <a:pt x="2604" y="0"/>
                </a:lnTo>
              </a:path>
            </a:pathLst>
          </a:custGeom>
          <a:noFill/>
          <a:ln w="22225" cap="flat" cmpd="sng">
            <a:solidFill>
              <a:schemeClr val="hlink"/>
            </a:solidFill>
            <a:prstDash val="solid"/>
            <a:round/>
            <a:headEnd/>
            <a:tailEnd/>
          </a:ln>
          <a:effectLst/>
        </p:spPr>
        <p:txBody>
          <a:bodyPr wrap="none" lIns="0" tIns="0" rIns="0" bIns="0" anchor="ctr">
            <a:spAutoFit/>
          </a:bodyPr>
          <a:lstStyle/>
          <a:p>
            <a:endParaRPr lang="zh-CN" altLang="en-US"/>
          </a:p>
        </p:txBody>
      </p:sp>
      <p:sp>
        <p:nvSpPr>
          <p:cNvPr id="14" name="内容占位符 3"/>
          <p:cNvSpPr>
            <a:spLocks noGrp="1"/>
          </p:cNvSpPr>
          <p:nvPr>
            <p:ph sz="quarter" idx="11"/>
          </p:nvPr>
        </p:nvSpPr>
        <p:spPr>
          <a:xfrm>
            <a:off x="326565" y="1709075"/>
            <a:ext cx="3831778" cy="1796143"/>
          </a:xfrm>
        </p:spPr>
        <p:txBody>
          <a:bodyPr/>
          <a:lstStyle/>
          <a:p>
            <a:r>
              <a:rPr lang="en-US" altLang="zh-CN" sz="1400" dirty="0">
                <a:ea typeface="宋体" pitchFamily="2" charset="-122"/>
              </a:rPr>
              <a:t>China Hypertension patient base is very large and expected to further grow with aging population </a:t>
            </a:r>
            <a:r>
              <a:rPr lang="en-US" altLang="zh-CN" sz="1400" dirty="0" smtClean="0">
                <a:ea typeface="宋体" pitchFamily="2" charset="-122"/>
              </a:rPr>
              <a:t>trend</a:t>
            </a:r>
            <a:endParaRPr lang="en-US" altLang="zh-CN" sz="1400" dirty="0" smtClean="0">
              <a:ea typeface="宋体" charset="-122"/>
            </a:endParaRPr>
          </a:p>
          <a:p>
            <a:pPr lvl="1"/>
            <a:r>
              <a:rPr lang="en-US" altLang="zh-CN" sz="1200" dirty="0">
                <a:solidFill>
                  <a:schemeClr val="tx2"/>
                </a:solidFill>
              </a:rPr>
              <a:t>The Hypertension population in China already </a:t>
            </a:r>
            <a:r>
              <a:rPr lang="en-US" altLang="zh-CN" sz="1200" dirty="0" smtClean="0">
                <a:solidFill>
                  <a:schemeClr val="tx2"/>
                </a:solidFill>
              </a:rPr>
              <a:t>reached </a:t>
            </a:r>
            <a:r>
              <a:rPr lang="en-US" altLang="zh-CN" sz="1200" dirty="0">
                <a:solidFill>
                  <a:schemeClr val="tx2"/>
                </a:solidFill>
              </a:rPr>
              <a:t>a high level and </a:t>
            </a:r>
            <a:r>
              <a:rPr lang="en-US" altLang="zh-CN" sz="1200" dirty="0" smtClean="0">
                <a:solidFill>
                  <a:schemeClr val="tx2"/>
                </a:solidFill>
              </a:rPr>
              <a:t>hypertension </a:t>
            </a:r>
            <a:r>
              <a:rPr lang="en-US" altLang="zh-CN" sz="1200" dirty="0">
                <a:solidFill>
                  <a:schemeClr val="tx2"/>
                </a:solidFill>
              </a:rPr>
              <a:t>prevalence is expected to </a:t>
            </a:r>
            <a:r>
              <a:rPr lang="en-US" altLang="zh-CN" sz="1200" dirty="0" smtClean="0">
                <a:solidFill>
                  <a:schemeClr val="tx2"/>
                </a:solidFill>
              </a:rPr>
              <a:t>continue to </a:t>
            </a:r>
            <a:r>
              <a:rPr lang="en-US" altLang="zh-CN" sz="1200" dirty="0">
                <a:solidFill>
                  <a:schemeClr val="tx2"/>
                </a:solidFill>
              </a:rPr>
              <a:t>grow</a:t>
            </a:r>
          </a:p>
          <a:p>
            <a:pPr lvl="1"/>
            <a:r>
              <a:rPr lang="en-US" altLang="zh-CN" sz="1200" dirty="0">
                <a:solidFill>
                  <a:schemeClr val="tx2"/>
                </a:solidFill>
                <a:ea typeface="宋体" pitchFamily="2" charset="-122"/>
              </a:rPr>
              <a:t>Though the number of treated patients remain low, the awareness and treatment rate</a:t>
            </a:r>
            <a:r>
              <a:rPr lang="zh-CN" altLang="en-US" sz="1200" dirty="0">
                <a:solidFill>
                  <a:schemeClr val="tx2"/>
                </a:solidFill>
                <a:ea typeface="宋体" pitchFamily="2" charset="-122"/>
              </a:rPr>
              <a:t> </a:t>
            </a:r>
            <a:r>
              <a:rPr lang="en-US" altLang="zh-CN" sz="1200" dirty="0">
                <a:solidFill>
                  <a:schemeClr val="tx2"/>
                </a:solidFill>
                <a:ea typeface="宋体" pitchFamily="2" charset="-122"/>
              </a:rPr>
              <a:t>is </a:t>
            </a:r>
            <a:r>
              <a:rPr lang="en-US" altLang="zh-CN" sz="1200" dirty="0" smtClean="0">
                <a:solidFill>
                  <a:schemeClr val="tx2"/>
                </a:solidFill>
                <a:ea typeface="宋体" pitchFamily="2" charset="-122"/>
              </a:rPr>
              <a:t>rising</a:t>
            </a:r>
          </a:p>
        </p:txBody>
      </p:sp>
      <p:sp>
        <p:nvSpPr>
          <p:cNvPr id="15" name="TextBox 14"/>
          <p:cNvSpPr txBox="1"/>
          <p:nvPr/>
        </p:nvSpPr>
        <p:spPr>
          <a:xfrm>
            <a:off x="261258" y="4016835"/>
            <a:ext cx="3024000" cy="360000"/>
          </a:xfrm>
          <a:prstGeom prst="rect">
            <a:avLst/>
          </a:prstGeom>
          <a:solidFill>
            <a:schemeClr val="bg1">
              <a:lumMod val="85000"/>
            </a:schemeClr>
          </a:solidFill>
        </p:spPr>
        <p:txBody>
          <a:bodyPr wrap="square" rtlCol="0" anchor="ctr" anchorCtr="0">
            <a:noAutofit/>
          </a:bodyPr>
          <a:lstStyle/>
          <a:p>
            <a:pPr algn="ctr"/>
            <a:r>
              <a:rPr lang="en-US" altLang="zh-CN" sz="1400" b="1" dirty="0" smtClean="0"/>
              <a:t>Market Growth</a:t>
            </a:r>
            <a:endParaRPr lang="zh-CN" altLang="en-US" sz="1400" b="1" dirty="0"/>
          </a:p>
        </p:txBody>
      </p:sp>
      <p:sp>
        <p:nvSpPr>
          <p:cNvPr id="17" name="内容占位符 3"/>
          <p:cNvSpPr txBox="1">
            <a:spLocks/>
          </p:cNvSpPr>
          <p:nvPr/>
        </p:nvSpPr>
        <p:spPr bwMode="gray">
          <a:xfrm>
            <a:off x="4833252" y="1709075"/>
            <a:ext cx="4079394" cy="24492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400" b="0" i="0" u="none" strike="noStrike" kern="0" cap="none" spc="0" normalizeH="0" baseline="0" noProof="0" dirty="0" smtClean="0">
                <a:ln>
                  <a:noFill/>
                </a:ln>
                <a:solidFill>
                  <a:schemeClr val="tx2"/>
                </a:solidFill>
                <a:effectLst/>
                <a:uLnTx/>
                <a:uFillTx/>
                <a:latin typeface="+mn-lt"/>
                <a:ea typeface="宋体" pitchFamily="2" charset="-122"/>
                <a:cs typeface="ＭＳ Ｐゴシック" pitchFamily="-111" charset="-128"/>
              </a:rPr>
              <a:t>Similar to other countries, mono therapy is mainly recommended for mild patients while combo therapy is for more severe patients</a:t>
            </a:r>
          </a:p>
          <a:p>
            <a:pPr marL="571500" marR="0" lvl="1" indent="-228600" algn="l" defTabSz="914400" rtl="0" eaLnBrk="1" fontAlgn="base" latinLnBrk="0" hangingPunct="1">
              <a:lnSpc>
                <a:spcPct val="100000"/>
              </a:lnSpc>
              <a:spcBef>
                <a:spcPct val="40000"/>
              </a:spcBef>
              <a:spcAft>
                <a:spcPct val="0"/>
              </a:spcAft>
              <a:buClr>
                <a:schemeClr val="tx1"/>
              </a:buClr>
              <a:buSzTx/>
              <a:buFont typeface="Verdana" pitchFamily="-111" charset="0"/>
              <a:buChar char="−"/>
              <a:tabLst/>
              <a:defRPr/>
            </a:pPr>
            <a:r>
              <a:rPr kumimoji="0" lang="en-US" altLang="zh-CN" sz="1200" b="0" i="0" u="none" strike="noStrike" kern="0" cap="none" spc="0" normalizeH="0" baseline="0" noProof="0" dirty="0" smtClean="0">
                <a:ln>
                  <a:noFill/>
                </a:ln>
                <a:solidFill>
                  <a:schemeClr val="tx2"/>
                </a:solidFill>
                <a:effectLst/>
                <a:uLnTx/>
                <a:uFillTx/>
                <a:latin typeface="+mn-lt"/>
                <a:ea typeface="宋体" pitchFamily="2" charset="-122"/>
              </a:rPr>
              <a:t>CCB is currently the most commonly-used anti-hypertensive drug class, which is currently dominated by MNC, while strong local players are rising quickly</a:t>
            </a:r>
          </a:p>
          <a:p>
            <a:pPr marL="985838" marR="0" lvl="1" indent="-228600" algn="l" defTabSz="914400" rtl="0" eaLnBrk="1" fontAlgn="base" latinLnBrk="0" hangingPunct="1">
              <a:lnSpc>
                <a:spcPct val="100000"/>
              </a:lnSpc>
              <a:spcBef>
                <a:spcPct val="40000"/>
              </a:spcBef>
              <a:spcAft>
                <a:spcPct val="0"/>
              </a:spcAft>
              <a:buClr>
                <a:schemeClr val="tx1"/>
              </a:buClr>
              <a:buSzTx/>
              <a:buFont typeface="Verdana" pitchFamily="-111" charset="0"/>
              <a:buChar char="−"/>
              <a:tabLst/>
              <a:defRPr/>
            </a:pPr>
            <a:r>
              <a:rPr kumimoji="0" lang="en-US" altLang="zh-CN" sz="1200" b="0" i="0" u="none" strike="noStrike" kern="0" cap="none" spc="0" normalizeH="0" baseline="0" noProof="0" dirty="0" smtClean="0">
                <a:ln>
                  <a:noFill/>
                </a:ln>
                <a:solidFill>
                  <a:schemeClr val="tx2"/>
                </a:solidFill>
                <a:effectLst/>
                <a:uLnTx/>
                <a:uFillTx/>
                <a:latin typeface="+mn-lt"/>
                <a:ea typeface="宋体" pitchFamily="2" charset="-122"/>
              </a:rPr>
              <a:t>Though ARB gets usage constraints in NRDL, it still manages to become the fastest growing class in China</a:t>
            </a:r>
          </a:p>
        </p:txBody>
      </p:sp>
      <p:sp>
        <p:nvSpPr>
          <p:cNvPr id="19" name="TextBox 18"/>
          <p:cNvSpPr txBox="1"/>
          <p:nvPr/>
        </p:nvSpPr>
        <p:spPr>
          <a:xfrm>
            <a:off x="5758544" y="4016835"/>
            <a:ext cx="3024000" cy="360000"/>
          </a:xfrm>
          <a:prstGeom prst="rect">
            <a:avLst/>
          </a:prstGeom>
          <a:solidFill>
            <a:schemeClr val="bg1">
              <a:lumMod val="85000"/>
            </a:schemeClr>
          </a:solidFill>
        </p:spPr>
        <p:txBody>
          <a:bodyPr wrap="square" rtlCol="0" anchor="ctr" anchorCtr="0">
            <a:noAutofit/>
          </a:bodyPr>
          <a:lstStyle/>
          <a:p>
            <a:pPr algn="ctr"/>
            <a:r>
              <a:rPr lang="en-US" altLang="zh-CN" sz="1400" b="1" dirty="0" smtClean="0"/>
              <a:t>Market Segment</a:t>
            </a:r>
            <a:endParaRPr lang="zh-CN" altLang="en-US" sz="1400" b="1" dirty="0"/>
          </a:p>
        </p:txBody>
      </p:sp>
      <p:sp>
        <p:nvSpPr>
          <p:cNvPr id="20" name="TextBox 19"/>
          <p:cNvSpPr txBox="1"/>
          <p:nvPr/>
        </p:nvSpPr>
        <p:spPr>
          <a:xfrm>
            <a:off x="261258" y="4659090"/>
            <a:ext cx="3024000" cy="360000"/>
          </a:xfrm>
          <a:prstGeom prst="rect">
            <a:avLst/>
          </a:prstGeom>
          <a:solidFill>
            <a:schemeClr val="bg1">
              <a:lumMod val="85000"/>
            </a:schemeClr>
          </a:solidFill>
        </p:spPr>
        <p:txBody>
          <a:bodyPr wrap="square" rtlCol="0" anchor="ctr" anchorCtr="0">
            <a:noAutofit/>
          </a:bodyPr>
          <a:lstStyle/>
          <a:p>
            <a:pPr algn="ctr"/>
            <a:r>
              <a:rPr lang="en-US" altLang="zh-CN" sz="1400" b="1" dirty="0" smtClean="0"/>
              <a:t>Pipeline</a:t>
            </a:r>
            <a:endParaRPr lang="zh-CN" altLang="en-US" sz="1400" b="1" dirty="0"/>
          </a:p>
        </p:txBody>
      </p:sp>
      <p:sp>
        <p:nvSpPr>
          <p:cNvPr id="21" name="TextBox 20"/>
          <p:cNvSpPr txBox="1"/>
          <p:nvPr/>
        </p:nvSpPr>
        <p:spPr>
          <a:xfrm>
            <a:off x="5758544" y="4659090"/>
            <a:ext cx="3024000" cy="360000"/>
          </a:xfrm>
          <a:prstGeom prst="rect">
            <a:avLst/>
          </a:prstGeom>
          <a:solidFill>
            <a:schemeClr val="bg1">
              <a:lumMod val="85000"/>
            </a:schemeClr>
          </a:solidFill>
        </p:spPr>
        <p:txBody>
          <a:bodyPr wrap="square" rtlCol="0" anchor="ctr" anchorCtr="0">
            <a:noAutofit/>
          </a:bodyPr>
          <a:lstStyle/>
          <a:p>
            <a:pPr algn="ctr"/>
            <a:r>
              <a:rPr lang="en-US" altLang="zh-CN" sz="1400" b="1" dirty="0" smtClean="0"/>
              <a:t>Leading Players</a:t>
            </a:r>
            <a:endParaRPr lang="zh-CN" altLang="en-US" sz="1400" b="1" dirty="0"/>
          </a:p>
        </p:txBody>
      </p:sp>
      <p:sp>
        <p:nvSpPr>
          <p:cNvPr id="22" name="内容占位符 3"/>
          <p:cNvSpPr txBox="1">
            <a:spLocks/>
          </p:cNvSpPr>
          <p:nvPr/>
        </p:nvSpPr>
        <p:spPr bwMode="gray">
          <a:xfrm>
            <a:off x="326565" y="5170718"/>
            <a:ext cx="3211286" cy="920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400" b="0" i="0" u="none" strike="noStrike" kern="0" cap="none" spc="0" normalizeH="0" baseline="0" noProof="0" dirty="0" smtClean="0">
                <a:ln>
                  <a:noFill/>
                </a:ln>
                <a:solidFill>
                  <a:schemeClr val="tx2"/>
                </a:solidFill>
                <a:effectLst/>
                <a:uLnTx/>
                <a:uFillTx/>
                <a:latin typeface="+mn-lt"/>
                <a:ea typeface="宋体" pitchFamily="2" charset="-122"/>
                <a:cs typeface="ＭＳ Ｐゴシック" pitchFamily="-111" charset="-128"/>
              </a:rPr>
              <a:t>HYN combination is the R&amp;D focus in the pipeline</a:t>
            </a:r>
          </a:p>
        </p:txBody>
      </p:sp>
      <p:sp>
        <p:nvSpPr>
          <p:cNvPr id="24" name="内容占位符 3"/>
          <p:cNvSpPr txBox="1">
            <a:spLocks/>
          </p:cNvSpPr>
          <p:nvPr/>
        </p:nvSpPr>
        <p:spPr bwMode="gray">
          <a:xfrm>
            <a:off x="4833252" y="5170718"/>
            <a:ext cx="3211286" cy="920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400" b="0" i="0" u="none" strike="noStrike" kern="0" cap="none" spc="0" normalizeH="0" baseline="0" noProof="0" dirty="0" smtClean="0">
                <a:ln>
                  <a:noFill/>
                </a:ln>
                <a:solidFill>
                  <a:schemeClr val="tx2"/>
                </a:solidFill>
                <a:effectLst/>
                <a:uLnTx/>
                <a:uFillTx/>
                <a:latin typeface="+mn-lt"/>
                <a:ea typeface="宋体" pitchFamily="2" charset="-122"/>
                <a:cs typeface="ＭＳ Ｐゴシック" pitchFamily="-111" charset="-128"/>
              </a:rPr>
              <a:t>MNCs are facing strong competitors in this fragmented market</a:t>
            </a:r>
            <a:endParaRPr kumimoji="0" lang="en-US" altLang="zh-CN" sz="1400" b="0" i="0" u="none" strike="noStrike" kern="0" cap="none" spc="0" normalizeH="0" baseline="0" noProof="0" dirty="0">
              <a:ln>
                <a:noFill/>
              </a:ln>
              <a:solidFill>
                <a:schemeClr val="tx2"/>
              </a:solidFill>
              <a:effectLst/>
              <a:uLnTx/>
              <a:uFillTx/>
              <a:latin typeface="+mn-lt"/>
              <a:ea typeface="ＭＳ Ｐゴシック" pitchFamily="-111" charset="-128"/>
              <a:cs typeface="ＭＳ Ｐゴシック" pitchFamily="-111" charset="-128"/>
            </a:endParaRPr>
          </a:p>
        </p:txBody>
      </p:sp>
      <p:sp>
        <p:nvSpPr>
          <p:cNvPr id="23" name="Text Box 17"/>
          <p:cNvSpPr txBox="1">
            <a:spLocks noChangeArrowheads="1"/>
          </p:cNvSpPr>
          <p:nvPr>
            <p:custDataLst>
              <p:tags r:id="rId3"/>
            </p:custDataLst>
          </p:nvPr>
        </p:nvSpPr>
        <p:spPr bwMode="auto">
          <a:xfrm>
            <a:off x="3675108" y="4127710"/>
            <a:ext cx="1793784" cy="486220"/>
          </a:xfrm>
          <a:prstGeom prst="rect">
            <a:avLst/>
          </a:prstGeom>
          <a:noFill/>
          <a:ln w="9525">
            <a:noFill/>
            <a:miter lim="800000"/>
            <a:headEnd/>
            <a:tailEnd/>
          </a:ln>
          <a:effectLst/>
        </p:spPr>
        <p:txBody>
          <a:bodyPr>
            <a:noAutofit/>
          </a:bodyPr>
          <a:lstStyle/>
          <a:p>
            <a:pPr algn="ctr"/>
            <a:r>
              <a:rPr lang="en-US" altLang="zh-CN" sz="1400" b="1" dirty="0" smtClean="0">
                <a:ea typeface="宋体" pitchFamily="2" charset="-122"/>
              </a:rPr>
              <a:t>Hypertension Market</a:t>
            </a:r>
            <a:endParaRPr lang="en-US" altLang="zh-CN" sz="1400" b="1" dirty="0">
              <a:ea typeface="宋体" pitchFamily="2" charset="-122"/>
            </a:endParaRPr>
          </a:p>
        </p:txBody>
      </p:sp>
    </p:spTree>
    <p:extLst>
      <p:ext uri="{BB962C8B-B14F-4D97-AF65-F5344CB8AC3E}">
        <p14:creationId xmlns="" xmlns:p14="http://schemas.microsoft.com/office/powerpoint/2010/main" val="571330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2000" dirty="0" smtClean="0"/>
              <a:t>Major disease area overview - Cardiovascular</a:t>
            </a:r>
            <a:endParaRPr lang="zh-CN" altLang="en-US" sz="2000"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dirty="0" smtClean="0"/>
              <a:t>Hypertension</a:t>
            </a:r>
          </a:p>
          <a:p>
            <a:r>
              <a:rPr lang="en-US" altLang="zh-CN" b="1" dirty="0" err="1" smtClean="0"/>
              <a:t>Dyslipidemia</a:t>
            </a:r>
            <a:endParaRPr lang="en-US" altLang="zh-CN" b="1" dirty="0" smtClean="0"/>
          </a:p>
          <a:p>
            <a:r>
              <a:rPr lang="en-US" altLang="zh-CN" dirty="0" smtClean="0"/>
              <a:t>Thrombosis</a:t>
            </a:r>
          </a:p>
          <a:p>
            <a:r>
              <a:rPr lang="en-US" altLang="zh-CN" dirty="0" smtClean="0"/>
              <a:t>Coronary Heart Disease</a:t>
            </a:r>
          </a:p>
          <a:p>
            <a:r>
              <a:rPr lang="en-US" altLang="zh-CN" dirty="0" smtClean="0"/>
              <a:t>Stroke</a:t>
            </a:r>
          </a:p>
          <a:p>
            <a:endParaRPr lang="zh-CN" altLang="en-US" dirty="0"/>
          </a:p>
        </p:txBody>
      </p:sp>
      <p:grpSp>
        <p:nvGrpSpPr>
          <p:cNvPr id="5" name="Group 9"/>
          <p:cNvGrpSpPr>
            <a:grpSpLocks noChangeAspect="1"/>
          </p:cNvGrpSpPr>
          <p:nvPr/>
        </p:nvGrpSpPr>
        <p:grpSpPr bwMode="auto">
          <a:xfrm>
            <a:off x="22225" y="1916620"/>
            <a:ext cx="492125" cy="493713"/>
            <a:chOff x="21" y="965"/>
            <a:chExt cx="310" cy="306"/>
          </a:xfrm>
          <a:solidFill>
            <a:srgbClr val="0091C8"/>
          </a:solidFill>
        </p:grpSpPr>
        <p:sp>
          <p:nvSpPr>
            <p:cNvPr id="6" name="Oval 10"/>
            <p:cNvSpPr>
              <a:spLocks noChangeAspect="1" noChangeArrowheads="1"/>
            </p:cNvSpPr>
            <p:nvPr/>
          </p:nvSpPr>
          <p:spPr bwMode="auto">
            <a:xfrm>
              <a:off x="234" y="1089"/>
              <a:ext cx="58" cy="58"/>
            </a:xfrm>
            <a:prstGeom prst="ellipse">
              <a:avLst/>
            </a:prstGeom>
            <a:grpFill/>
            <a:ln w="9525">
              <a:noFill/>
              <a:round/>
              <a:headEnd/>
              <a:tailEnd/>
            </a:ln>
          </p:spPr>
          <p:txBody>
            <a:bodyPr wrap="none" anchor="ctr">
              <a:spAutoFit/>
            </a:bodyPr>
            <a:lstStyle/>
            <a:p>
              <a:endParaRPr lang="en-US"/>
            </a:p>
          </p:txBody>
        </p:sp>
        <p:sp>
          <p:nvSpPr>
            <p:cNvPr id="7" name="Oval 11"/>
            <p:cNvSpPr>
              <a:spLocks noChangeAspect="1" noChangeArrowheads="1"/>
            </p:cNvSpPr>
            <p:nvPr/>
          </p:nvSpPr>
          <p:spPr bwMode="auto">
            <a:xfrm>
              <a:off x="163" y="1089"/>
              <a:ext cx="58" cy="58"/>
            </a:xfrm>
            <a:prstGeom prst="ellipse">
              <a:avLst/>
            </a:prstGeom>
            <a:grpFill/>
            <a:ln w="9525">
              <a:noFill/>
              <a:round/>
              <a:headEnd/>
              <a:tailEnd/>
            </a:ln>
          </p:spPr>
          <p:txBody>
            <a:bodyPr wrap="none" anchor="ctr">
              <a:spAutoFit/>
            </a:bodyPr>
            <a:lstStyle/>
            <a:p>
              <a:endParaRPr lang="en-US"/>
            </a:p>
          </p:txBody>
        </p:sp>
        <p:sp>
          <p:nvSpPr>
            <p:cNvPr id="8" name="Oval 12"/>
            <p:cNvSpPr>
              <a:spLocks noChangeAspect="1" noChangeArrowheads="1"/>
            </p:cNvSpPr>
            <p:nvPr/>
          </p:nvSpPr>
          <p:spPr bwMode="auto">
            <a:xfrm>
              <a:off x="92" y="1089"/>
              <a:ext cx="58" cy="58"/>
            </a:xfrm>
            <a:prstGeom prst="ellipse">
              <a:avLst/>
            </a:prstGeom>
            <a:grpFill/>
            <a:ln w="9525">
              <a:noFill/>
              <a:round/>
              <a:headEnd/>
              <a:tailEnd/>
            </a:ln>
          </p:spPr>
          <p:txBody>
            <a:bodyPr wrap="none" anchor="ctr">
              <a:spAutoFit/>
            </a:bodyPr>
            <a:lstStyle/>
            <a:p>
              <a:endParaRPr lang="en-US"/>
            </a:p>
          </p:txBody>
        </p:sp>
        <p:sp>
          <p:nvSpPr>
            <p:cNvPr id="9" name="Oval 13"/>
            <p:cNvSpPr>
              <a:spLocks noChangeAspect="1" noChangeArrowheads="1"/>
            </p:cNvSpPr>
            <p:nvPr/>
          </p:nvSpPr>
          <p:spPr bwMode="auto">
            <a:xfrm>
              <a:off x="273" y="1151"/>
              <a:ext cx="58" cy="58"/>
            </a:xfrm>
            <a:prstGeom prst="ellipse">
              <a:avLst/>
            </a:prstGeom>
            <a:grpFill/>
            <a:ln w="9525">
              <a:noFill/>
              <a:round/>
              <a:headEnd/>
              <a:tailEnd/>
            </a:ln>
          </p:spPr>
          <p:txBody>
            <a:bodyPr wrap="none" anchor="ctr">
              <a:spAutoFit/>
            </a:bodyPr>
            <a:lstStyle/>
            <a:p>
              <a:endParaRPr lang="en-US"/>
            </a:p>
          </p:txBody>
        </p:sp>
        <p:sp>
          <p:nvSpPr>
            <p:cNvPr id="10" name="Oval 14"/>
            <p:cNvSpPr>
              <a:spLocks noChangeAspect="1" noChangeArrowheads="1"/>
            </p:cNvSpPr>
            <p:nvPr/>
          </p:nvSpPr>
          <p:spPr bwMode="auto">
            <a:xfrm>
              <a:off x="234" y="1213"/>
              <a:ext cx="58" cy="58"/>
            </a:xfrm>
            <a:prstGeom prst="ellipse">
              <a:avLst/>
            </a:prstGeom>
            <a:grpFill/>
            <a:ln w="9525">
              <a:noFill/>
              <a:round/>
              <a:headEnd/>
              <a:tailEnd/>
            </a:ln>
          </p:spPr>
          <p:txBody>
            <a:bodyPr wrap="none" anchor="ctr">
              <a:spAutoFit/>
            </a:bodyPr>
            <a:lstStyle/>
            <a:p>
              <a:endParaRPr lang="en-US"/>
            </a:p>
          </p:txBody>
        </p:sp>
        <p:sp>
          <p:nvSpPr>
            <p:cNvPr id="11" name="Oval 15"/>
            <p:cNvSpPr>
              <a:spLocks noChangeAspect="1" noChangeArrowheads="1"/>
            </p:cNvSpPr>
            <p:nvPr/>
          </p:nvSpPr>
          <p:spPr bwMode="auto">
            <a:xfrm flipV="1">
              <a:off x="273" y="1027"/>
              <a:ext cx="58" cy="58"/>
            </a:xfrm>
            <a:prstGeom prst="ellipse">
              <a:avLst/>
            </a:prstGeom>
            <a:grpFill/>
            <a:ln w="9525">
              <a:noFill/>
              <a:round/>
              <a:headEnd/>
              <a:tailEnd/>
            </a:ln>
          </p:spPr>
          <p:txBody>
            <a:bodyPr wrap="none" anchor="ctr">
              <a:spAutoFit/>
            </a:bodyPr>
            <a:lstStyle/>
            <a:p>
              <a:endParaRPr lang="en-US"/>
            </a:p>
          </p:txBody>
        </p:sp>
        <p:sp>
          <p:nvSpPr>
            <p:cNvPr id="12" name="Oval 16"/>
            <p:cNvSpPr>
              <a:spLocks noChangeAspect="1" noChangeArrowheads="1"/>
            </p:cNvSpPr>
            <p:nvPr/>
          </p:nvSpPr>
          <p:spPr bwMode="auto">
            <a:xfrm flipV="1">
              <a:off x="234" y="965"/>
              <a:ext cx="58" cy="58"/>
            </a:xfrm>
            <a:prstGeom prst="ellipse">
              <a:avLst/>
            </a:prstGeom>
            <a:grpFill/>
            <a:ln w="9525">
              <a:noFill/>
              <a:round/>
              <a:headEnd/>
              <a:tailEnd/>
            </a:ln>
          </p:spPr>
          <p:txBody>
            <a:bodyPr wrap="none" anchor="ctr">
              <a:spAutoFit/>
            </a:bodyPr>
            <a:lstStyle/>
            <a:p>
              <a:endParaRPr lang="en-US"/>
            </a:p>
          </p:txBody>
        </p:sp>
        <p:sp>
          <p:nvSpPr>
            <p:cNvPr id="13" name="Oval 17"/>
            <p:cNvSpPr>
              <a:spLocks noChangeAspect="1" noChangeArrowheads="1"/>
            </p:cNvSpPr>
            <p:nvPr/>
          </p:nvSpPr>
          <p:spPr bwMode="auto">
            <a:xfrm>
              <a:off x="21" y="1089"/>
              <a:ext cx="58" cy="58"/>
            </a:xfrm>
            <a:prstGeom prst="ellipse">
              <a:avLst/>
            </a:prstGeom>
            <a:grpFill/>
            <a:ln w="9525">
              <a:noFill/>
              <a:round/>
              <a:headEnd/>
              <a:tailEnd/>
            </a:ln>
          </p:spPr>
          <p:txBody>
            <a:bodyPr wrap="none" anchor="ctr">
              <a:spAutoFit/>
            </a:bodyPr>
            <a:lstStyle/>
            <a:p>
              <a:endParaRPr lang="en-US"/>
            </a:p>
          </p:txBody>
        </p:sp>
      </p:grpSp>
    </p:spTree>
    <p:extLst>
      <p:ext uri="{BB962C8B-B14F-4D97-AF65-F5344CB8AC3E}">
        <p14:creationId xmlns="" xmlns:p14="http://schemas.microsoft.com/office/powerpoint/2010/main" val="3095431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extLst>
              <p:ext uri="{D42A27DB-BD31-4B8C-83A1-F6EECF244321}">
                <p14:modId xmlns="" xmlns:p14="http://schemas.microsoft.com/office/powerpoint/2010/main" val="4069165790"/>
              </p:ext>
            </p:extLst>
          </p:nvPr>
        </p:nvGraphicFramePr>
        <p:xfrm>
          <a:off x="0" y="0"/>
          <a:ext cx="158750" cy="158750"/>
        </p:xfrm>
        <a:graphic>
          <a:graphicData uri="http://schemas.openxmlformats.org/presentationml/2006/ole">
            <p:oleObj spid="_x0000_s125954" name="think-cell Slide" r:id="rId12"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err="1" smtClean="0"/>
              <a:t>Dyslipidemia</a:t>
            </a:r>
            <a:r>
              <a:rPr lang="en-US" altLang="zh-CN" dirty="0" smtClean="0"/>
              <a:t> refers to abnormalities of lipoproteins; the most common dyslipidemias are hyperlipidemias</a:t>
            </a:r>
            <a:endParaRPr lang="en-US" altLang="zh-CN" dirty="0"/>
          </a:p>
        </p:txBody>
      </p:sp>
      <p:sp>
        <p:nvSpPr>
          <p:cNvPr id="3" name="页脚占位符 2"/>
          <p:cNvSpPr>
            <a:spLocks noGrp="1"/>
          </p:cNvSpPr>
          <p:nvPr>
            <p:ph type="ftr" sz="quarter" idx="10"/>
            <p:custDataLst>
              <p:tags r:id="rId3"/>
            </p:custDataLst>
          </p:nvPr>
        </p:nvSpPr>
        <p:spPr/>
        <p:txBody>
          <a:bodyPr/>
          <a:lstStyle/>
          <a:p>
            <a:pPr>
              <a:defRPr/>
            </a:pPr>
            <a:r>
              <a:rPr lang="en-US" dirty="0" smtClean="0"/>
              <a:t>Introduction to </a:t>
            </a:r>
            <a:r>
              <a:rPr lang="en-US" dirty="0" err="1" smtClean="0"/>
              <a:t>Pharma</a:t>
            </a:r>
            <a:r>
              <a:rPr lang="en-US" dirty="0" smtClean="0"/>
              <a:t> • 2013</a:t>
            </a:r>
            <a:endParaRPr lang="en-US" dirty="0"/>
          </a:p>
        </p:txBody>
      </p:sp>
      <p:sp>
        <p:nvSpPr>
          <p:cNvPr id="5" name="Section" descr="Section name"/>
          <p:cNvSpPr txBox="1"/>
          <p:nvPr>
            <p:custDataLst>
              <p:tags r:id="rId4"/>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sp>
        <p:nvSpPr>
          <p:cNvPr id="6" name="Rectangle 8"/>
          <p:cNvSpPr>
            <a:spLocks noChangeArrowheads="1"/>
          </p:cNvSpPr>
          <p:nvPr>
            <p:custDataLst>
              <p:tags r:id="rId5"/>
            </p:custDataLst>
          </p:nvPr>
        </p:nvSpPr>
        <p:spPr bwMode="auto">
          <a:xfrm>
            <a:off x="7383440" y="-1"/>
            <a:ext cx="1758972"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Signs and symptoms</a:t>
            </a:r>
            <a:endParaRPr lang="en-US" altLang="zh-CN" sz="1200" dirty="0">
              <a:solidFill>
                <a:schemeClr val="bg2"/>
              </a:solidFill>
              <a:ea typeface="宋体" pitchFamily="2" charset="-122"/>
            </a:endParaRPr>
          </a:p>
        </p:txBody>
      </p:sp>
      <p:sp>
        <p:nvSpPr>
          <p:cNvPr id="8" name="Rectangle 3"/>
          <p:cNvSpPr>
            <a:spLocks noChangeArrowheads="1"/>
          </p:cNvSpPr>
          <p:nvPr>
            <p:custDataLst>
              <p:tags r:id="rId6"/>
            </p:custDataLst>
          </p:nvPr>
        </p:nvSpPr>
        <p:spPr bwMode="auto">
          <a:xfrm>
            <a:off x="433388" y="1585477"/>
            <a:ext cx="8324850" cy="1483058"/>
          </a:xfrm>
          <a:prstGeom prst="rect">
            <a:avLst/>
          </a:prstGeom>
          <a:noFill/>
          <a:ln w="25400">
            <a:solidFill>
              <a:schemeClr val="bg2"/>
            </a:solidFill>
            <a:miter lim="800000"/>
            <a:headEnd/>
            <a:tailEnd/>
          </a:ln>
        </p:spPr>
        <p:txBody>
          <a:bodyPr lIns="72000" tIns="72000" rIns="72000" bIns="72000" anchor="b"/>
          <a:lstStyle/>
          <a:p>
            <a:pPr marL="285750" indent="-285750" eaLnBrk="0" hangingPunct="0">
              <a:buFont typeface="Arial" pitchFamily="34" charset="0"/>
              <a:buChar char="•"/>
            </a:pPr>
            <a:r>
              <a:rPr lang="en-US" altLang="zh-CN" sz="1400" dirty="0"/>
              <a:t>The term dyslipidemia refers to abnormalities in the composition</a:t>
            </a:r>
            <a:r>
              <a:rPr lang="en-US" altLang="zh-CN" sz="1400" dirty="0" smtClean="0"/>
              <a:t>, concentration</a:t>
            </a:r>
            <a:r>
              <a:rPr lang="en-US" altLang="zh-CN" sz="1400" dirty="0"/>
              <a:t>, or size of lipoproteins in the </a:t>
            </a:r>
            <a:r>
              <a:rPr lang="en-US" altLang="zh-CN" sz="1400" dirty="0" smtClean="0"/>
              <a:t>circulation</a:t>
            </a:r>
          </a:p>
          <a:p>
            <a:pPr marL="285750" indent="-285750" eaLnBrk="0" hangingPunct="0">
              <a:buFont typeface="Arial" pitchFamily="34" charset="0"/>
              <a:buChar char="•"/>
            </a:pPr>
            <a:r>
              <a:rPr lang="en-US" altLang="zh-CN" sz="1400" dirty="0"/>
              <a:t>Abnormalities seen in the clinical setting include elevation of the levels of any one of the following: low-density lipoprotein cholesterol (LDL-C), very low-density lipoprotein (VLDL), or triglycerides (TG), or a reduction in the circulating levels of high-density lipoprotein cholesterol (HDL-C)</a:t>
            </a:r>
            <a:endParaRPr lang="en-US" altLang="zh-CN" sz="1400" dirty="0" smtClean="0"/>
          </a:p>
        </p:txBody>
      </p:sp>
      <p:sp>
        <p:nvSpPr>
          <p:cNvPr id="10" name="Rectangle 3"/>
          <p:cNvSpPr>
            <a:spLocks noChangeArrowheads="1"/>
          </p:cNvSpPr>
          <p:nvPr>
            <p:custDataLst>
              <p:tags r:id="rId7"/>
            </p:custDataLst>
          </p:nvPr>
        </p:nvSpPr>
        <p:spPr bwMode="auto">
          <a:xfrm>
            <a:off x="433388" y="3376311"/>
            <a:ext cx="8324850" cy="2767315"/>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8"/>
            </p:custDataLst>
          </p:nvPr>
        </p:nvSpPr>
        <p:spPr bwMode="auto">
          <a:xfrm>
            <a:off x="547688" y="3191367"/>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3" name="Text Box 15"/>
          <p:cNvSpPr txBox="1">
            <a:spLocks noChangeArrowheads="1"/>
          </p:cNvSpPr>
          <p:nvPr>
            <p:custDataLst>
              <p:tags r:id="rId9"/>
            </p:custDataLst>
          </p:nvPr>
        </p:nvSpPr>
        <p:spPr bwMode="auto">
          <a:xfrm>
            <a:off x="547688" y="1401808"/>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4" name="Source" descr="Source"/>
          <p:cNvSpPr txBox="1"/>
          <p:nvPr>
            <p:custDataLst>
              <p:tags r:id="rId10"/>
            </p:custDataLst>
          </p:nvPr>
        </p:nvSpPr>
        <p:spPr>
          <a:xfrm>
            <a:off x="481013" y="6224588"/>
            <a:ext cx="4959691"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err="1" smtClean="0">
                <a:latin typeface="Verdana"/>
              </a:rPr>
              <a:t>myhivclinic</a:t>
            </a:r>
            <a:r>
              <a:rPr lang="en-US" altLang="zh-CN" sz="900" dirty="0">
                <a:latin typeface="Verdana"/>
              </a:rPr>
              <a:t>, Metabolic Disorders Study, Decision Resources </a:t>
            </a:r>
            <a:endParaRPr lang="zh-CN" altLang="en-US" sz="900" dirty="0">
              <a:latin typeface="Verdana"/>
            </a:endParaRPr>
          </a:p>
        </p:txBody>
      </p:sp>
      <p:sp>
        <p:nvSpPr>
          <p:cNvPr id="9" name="TextBox 8"/>
          <p:cNvSpPr txBox="1"/>
          <p:nvPr/>
        </p:nvSpPr>
        <p:spPr>
          <a:xfrm>
            <a:off x="3289110" y="3389960"/>
            <a:ext cx="5469128" cy="2677656"/>
          </a:xfrm>
          <a:prstGeom prst="rect">
            <a:avLst/>
          </a:prstGeom>
          <a:noFill/>
        </p:spPr>
        <p:txBody>
          <a:bodyPr wrap="square" rtlCol="0">
            <a:spAutoFit/>
          </a:bodyPr>
          <a:lstStyle/>
          <a:p>
            <a:pPr marL="285750" indent="-285750">
              <a:buFont typeface="Arial" pitchFamily="34" charset="0"/>
              <a:buChar char="•"/>
            </a:pPr>
            <a:r>
              <a:rPr lang="en-US" altLang="zh-CN" sz="1400" dirty="0"/>
              <a:t>Dyslipidemia itself usually causes no symptom</a:t>
            </a:r>
          </a:p>
          <a:p>
            <a:pPr marL="285750" indent="-285750">
              <a:buFont typeface="Arial" pitchFamily="34" charset="0"/>
              <a:buChar char="•"/>
            </a:pPr>
            <a:r>
              <a:rPr lang="en-US" altLang="zh-CN" sz="1400" dirty="0"/>
              <a:t>Dyslipidemia can increase the risk of coronary artery </a:t>
            </a:r>
            <a:r>
              <a:rPr lang="en-US" altLang="zh-CN" sz="1400" dirty="0" smtClean="0"/>
              <a:t>disease (CAD) </a:t>
            </a:r>
            <a:r>
              <a:rPr lang="en-US" altLang="zh-CN" sz="1400" dirty="0"/>
              <a:t>and peripheral arterial disease</a:t>
            </a:r>
          </a:p>
          <a:p>
            <a:pPr marL="742950" lvl="1" indent="-285750" algn="l">
              <a:buFont typeface="Verdana" pitchFamily="34" charset="0"/>
              <a:buChar char="−"/>
            </a:pPr>
            <a:r>
              <a:rPr lang="en-US" altLang="zh-CN" sz="1400" dirty="0"/>
              <a:t>Symptoms of CAD include angina and </a:t>
            </a:r>
            <a:r>
              <a:rPr lang="en-US" altLang="zh-CN" sz="1400" dirty="0" err="1"/>
              <a:t>dyspnoea</a:t>
            </a:r>
            <a:r>
              <a:rPr lang="en-US" altLang="zh-CN" sz="1400" dirty="0"/>
              <a:t> </a:t>
            </a:r>
          </a:p>
          <a:p>
            <a:pPr marL="742950" lvl="1" indent="-285750" algn="l">
              <a:buFont typeface="Verdana" pitchFamily="34" charset="0"/>
              <a:buChar char="−"/>
            </a:pPr>
            <a:r>
              <a:rPr lang="en-US" altLang="zh-CN" sz="1400" dirty="0"/>
              <a:t>Symptoms of peripheral arterial disease include intermittent claudication (pain, numbness, aching, or heaviness in the leg muscles during movement and/or cramping in the legs, buttocks, thighs, calves, or feet</a:t>
            </a:r>
            <a:r>
              <a:rPr lang="en-US" altLang="zh-CN" sz="1400" dirty="0" smtClean="0"/>
              <a:t>)</a:t>
            </a:r>
          </a:p>
          <a:p>
            <a:pPr marL="285750" indent="-285750">
              <a:buFont typeface="Arial" pitchFamily="34" charset="0"/>
              <a:buChar char="•"/>
            </a:pPr>
            <a:r>
              <a:rPr lang="en-US" altLang="zh-CN" sz="1400" dirty="0"/>
              <a:t>Very high levels of triglycerides (&gt;11.29 </a:t>
            </a:r>
            <a:r>
              <a:rPr lang="en-US" altLang="zh-CN" sz="1400" dirty="0" err="1"/>
              <a:t>mmol</a:t>
            </a:r>
            <a:r>
              <a:rPr lang="en-US" altLang="zh-CN" sz="1400" dirty="0"/>
              <a:t>/L [&gt;1000 mg/</a:t>
            </a:r>
            <a:r>
              <a:rPr lang="en-US" altLang="zh-CN" sz="1400" dirty="0" err="1"/>
              <a:t>dL</a:t>
            </a:r>
            <a:r>
              <a:rPr lang="en-US" altLang="zh-CN" sz="1400" dirty="0"/>
              <a:t>]) are a known but rare cause of pancreatitis in the general population</a:t>
            </a:r>
            <a:endParaRPr lang="zh-CN" altLang="en-US" sz="1400" dirty="0"/>
          </a:p>
        </p:txBody>
      </p:sp>
      <p:pic>
        <p:nvPicPr>
          <p:cNvPr id="15" name="图片 14"/>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564731" y="3548870"/>
            <a:ext cx="2546601" cy="2453226"/>
          </a:xfrm>
          <a:prstGeom prst="rect">
            <a:avLst/>
          </a:prstGeom>
        </p:spPr>
      </p:pic>
    </p:spTree>
    <p:extLst>
      <p:ext uri="{BB962C8B-B14F-4D97-AF65-F5344CB8AC3E}">
        <p14:creationId xmlns="" xmlns:p14="http://schemas.microsoft.com/office/powerpoint/2010/main" val="32817031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826576692"/>
              </p:ext>
            </p:extLst>
          </p:nvPr>
        </p:nvGraphicFramePr>
        <p:xfrm>
          <a:off x="0" y="0"/>
          <a:ext cx="158750" cy="158750"/>
        </p:xfrm>
        <a:graphic>
          <a:graphicData uri="http://schemas.openxmlformats.org/presentationml/2006/ole">
            <p:oleObj spid="_x0000_s126978" name="think-cell Slide" r:id="rId9"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Both primary and secondary causes lead to dyslipidemia</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4"/>
            </p:custDataLst>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
        <p:nvSpPr>
          <p:cNvPr id="8" name="Rectangle 3"/>
          <p:cNvSpPr>
            <a:spLocks noChangeArrowheads="1"/>
          </p:cNvSpPr>
          <p:nvPr/>
        </p:nvSpPr>
        <p:spPr bwMode="auto">
          <a:xfrm>
            <a:off x="433388"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200" dirty="0" smtClean="0">
              <a:latin typeface="Verdana" pitchFamily="34" charset="0"/>
              <a:ea typeface="宋体" pitchFamily="2" charset="-122"/>
            </a:endParaRPr>
          </a:p>
          <a:p>
            <a:pPr marL="285750" indent="-285750" eaLnBrk="0" hangingPunct="0">
              <a:buFont typeface="Arial" pitchFamily="34" charset="0"/>
              <a:buChar char="•"/>
            </a:pPr>
            <a:r>
              <a:rPr lang="en-US" altLang="zh-CN" sz="1200" b="1" dirty="0"/>
              <a:t>Primary </a:t>
            </a:r>
            <a:r>
              <a:rPr lang="en-US" altLang="zh-CN" sz="1200" b="1" dirty="0" smtClean="0"/>
              <a:t>Causes</a:t>
            </a:r>
            <a:r>
              <a:rPr lang="en-US" altLang="zh-CN" sz="1200" dirty="0" smtClean="0"/>
              <a:t>: Overproduction </a:t>
            </a:r>
            <a:r>
              <a:rPr lang="en-US" altLang="zh-CN" sz="1200" dirty="0"/>
              <a:t>and defective clearance of the cholesterols TG and LDL is the result of the mutations of single or multiple </a:t>
            </a:r>
            <a:r>
              <a:rPr lang="en-US" altLang="zh-CN" sz="1200" dirty="0" smtClean="0"/>
              <a:t>genes</a:t>
            </a:r>
            <a:endParaRPr lang="en-US" altLang="zh-CN" sz="1200" dirty="0"/>
          </a:p>
          <a:p>
            <a:pPr marL="285750" indent="-285750" eaLnBrk="0" hangingPunct="0">
              <a:buFont typeface="Arial" pitchFamily="34" charset="0"/>
              <a:buChar char="•"/>
            </a:pPr>
            <a:r>
              <a:rPr lang="en-US" altLang="zh-CN" sz="1200" b="1" dirty="0"/>
              <a:t>Secondary </a:t>
            </a:r>
            <a:r>
              <a:rPr lang="en-US" altLang="zh-CN" sz="1200" b="1" dirty="0" smtClean="0"/>
              <a:t>Causes</a:t>
            </a:r>
            <a:r>
              <a:rPr lang="en-US" altLang="zh-CN" sz="1200" dirty="0" smtClean="0"/>
              <a:t>: The </a:t>
            </a:r>
            <a:r>
              <a:rPr lang="en-US" altLang="zh-CN" sz="1200" dirty="0"/>
              <a:t>causes contribute a lot on how an adult will be affected with dyslipidemia. </a:t>
            </a:r>
            <a:endParaRPr lang="en-US" altLang="zh-CN" sz="1200" dirty="0" smtClean="0"/>
          </a:p>
          <a:p>
            <a:pPr marL="742950" lvl="1" indent="-285750" algn="l" eaLnBrk="0" hangingPunct="0">
              <a:buFont typeface="Verdana" pitchFamily="34" charset="0"/>
              <a:buChar char="−"/>
            </a:pPr>
            <a:r>
              <a:rPr lang="en-US" altLang="zh-CN" sz="1200" dirty="0"/>
              <a:t>The sedentary lifestyle is </a:t>
            </a:r>
            <a:r>
              <a:rPr lang="en-US" altLang="zh-CN" sz="1200" b="1" dirty="0"/>
              <a:t>the most essential secondary cause</a:t>
            </a:r>
            <a:r>
              <a:rPr lang="en-US" altLang="zh-CN" sz="1200" dirty="0"/>
              <a:t> including excessive dietary intake of cholesterol, trans fats and saturated fats</a:t>
            </a:r>
          </a:p>
          <a:p>
            <a:pPr marL="742950" lvl="1" indent="-285750" algn="l" eaLnBrk="0" hangingPunct="0">
              <a:buFont typeface="Verdana" pitchFamily="34" charset="0"/>
              <a:buChar char="−"/>
            </a:pPr>
            <a:r>
              <a:rPr lang="en-US" altLang="zh-CN" sz="1200" b="1" dirty="0" smtClean="0"/>
              <a:t>Other causes</a:t>
            </a:r>
            <a:r>
              <a:rPr lang="en-US" altLang="zh-CN" sz="1200" b="1" dirty="0"/>
              <a:t>: </a:t>
            </a:r>
            <a:r>
              <a:rPr lang="en-US" altLang="zh-CN" sz="1200" dirty="0" smtClean="0"/>
              <a:t>alcohol overuse, diabetes mellitus, hypothyroidism, chronic kidney disease, other </a:t>
            </a:r>
            <a:r>
              <a:rPr lang="en-US" altLang="zh-CN" sz="1200" dirty="0" err="1" smtClean="0"/>
              <a:t>cholestatic</a:t>
            </a:r>
            <a:r>
              <a:rPr lang="en-US" altLang="zh-CN" sz="1200" dirty="0" smtClean="0"/>
              <a:t> liver diseases and primary biliary cirrhosis, drugs like thiazides, </a:t>
            </a:r>
            <a:r>
              <a:rPr lang="en-US" altLang="zh-CN" sz="1200" dirty="0" err="1" smtClean="0"/>
              <a:t>retinoids</a:t>
            </a:r>
            <a:r>
              <a:rPr lang="en-US" altLang="zh-CN" sz="1200" dirty="0" smtClean="0"/>
              <a:t>, estrogens and glucocorticoids, among others</a:t>
            </a:r>
            <a:endParaRPr lang="en-US" altLang="zh-CN" sz="1200" dirty="0"/>
          </a:p>
        </p:txBody>
      </p:sp>
      <p:sp>
        <p:nvSpPr>
          <p:cNvPr id="7" name="Text Box 15"/>
          <p:cNvSpPr txBox="1">
            <a:spLocks noChangeArrowheads="1"/>
          </p:cNvSpPr>
          <p:nvPr/>
        </p:nvSpPr>
        <p:spPr bwMode="auto">
          <a:xfrm>
            <a:off x="1108276"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Causes</a:t>
            </a:r>
            <a:endParaRPr lang="en-US" altLang="zh-CN" sz="1600" dirty="0">
              <a:solidFill>
                <a:schemeClr val="bg1"/>
              </a:solidFill>
              <a:latin typeface="+mn-lt"/>
              <a:ea typeface="宋体" pitchFamily="2" charset="-122"/>
            </a:endParaRPr>
          </a:p>
        </p:txBody>
      </p:sp>
      <p:sp>
        <p:nvSpPr>
          <p:cNvPr id="13" name="Rectangle 3"/>
          <p:cNvSpPr>
            <a:spLocks noChangeArrowheads="1"/>
          </p:cNvSpPr>
          <p:nvPr>
            <p:custDataLst>
              <p:tags r:id="rId5"/>
            </p:custDataLst>
          </p:nvPr>
        </p:nvSpPr>
        <p:spPr bwMode="auto">
          <a:xfrm>
            <a:off x="4768223"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400" dirty="0" smtClean="0">
              <a:latin typeface="Verdana" pitchFamily="34" charset="0"/>
              <a:ea typeface="宋体" pitchFamily="2" charset="-122"/>
            </a:endParaRPr>
          </a:p>
        </p:txBody>
      </p:sp>
      <p:sp>
        <p:nvSpPr>
          <p:cNvPr id="14" name="Text Box 15"/>
          <p:cNvSpPr txBox="1">
            <a:spLocks noChangeArrowheads="1"/>
          </p:cNvSpPr>
          <p:nvPr>
            <p:custDataLst>
              <p:tags r:id="rId6"/>
            </p:custDataLst>
          </p:nvPr>
        </p:nvSpPr>
        <p:spPr bwMode="auto">
          <a:xfrm>
            <a:off x="5443111"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a:solidFill>
                  <a:schemeClr val="bg1"/>
                </a:solidFill>
                <a:latin typeface="+mn-lt"/>
                <a:ea typeface="宋体" pitchFamily="2" charset="-122"/>
              </a:rPr>
              <a:t>Pathophysiology</a:t>
            </a:r>
          </a:p>
        </p:txBody>
      </p:sp>
      <p:sp>
        <p:nvSpPr>
          <p:cNvPr id="15" name="Source" descr="Source"/>
          <p:cNvSpPr txBox="1"/>
          <p:nvPr/>
        </p:nvSpPr>
        <p:spPr>
          <a:xfrm>
            <a:off x="481013" y="6224588"/>
            <a:ext cx="378308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a:t>
            </a:r>
            <a:r>
              <a:rPr lang="en-US" altLang="zh-CN" sz="900" dirty="0" smtClean="0">
                <a:latin typeface="Verdana"/>
              </a:rPr>
              <a:t>; </a:t>
            </a:r>
            <a:r>
              <a:rPr lang="en-US" altLang="zh-CN" sz="900" dirty="0">
                <a:latin typeface="Verdana"/>
              </a:rPr>
              <a:t>The Lipid Management Resource Center</a:t>
            </a:r>
            <a:endParaRPr lang="zh-CN" altLang="en-US" sz="900" dirty="0">
              <a:latin typeface="Verdana"/>
            </a:endParaRPr>
          </a:p>
        </p:txBody>
      </p:sp>
      <p:sp>
        <p:nvSpPr>
          <p:cNvPr id="16" name="Section" descr="Section name"/>
          <p:cNvSpPr txBox="1"/>
          <p:nvPr>
            <p:custDataLst>
              <p:tags r:id="rId7"/>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pic>
        <p:nvPicPr>
          <p:cNvPr id="4" name="图片 3"/>
          <p:cNvPicPr>
            <a:picLocks noChangeAspect="1"/>
          </p:cNvPicPr>
          <p:nvPr/>
        </p:nvPicPr>
        <p:blipFill rotWithShape="1">
          <a:blip r:embed="rId10" cstate="print">
            <a:extLst>
              <a:ext uri="{28A0092B-C50C-407E-A947-70E740481C1C}">
                <a14:useLocalDpi xmlns="" xmlns:a14="http://schemas.microsoft.com/office/drawing/2010/main" val="0"/>
              </a:ext>
            </a:extLst>
          </a:blip>
          <a:srcRect t="4038" b="2688"/>
          <a:stretch/>
        </p:blipFill>
        <p:spPr>
          <a:xfrm>
            <a:off x="5030672" y="1764419"/>
            <a:ext cx="3526477" cy="4283956"/>
          </a:xfrm>
          <a:prstGeom prst="rect">
            <a:avLst/>
          </a:prstGeom>
        </p:spPr>
      </p:pic>
    </p:spTree>
    <p:extLst>
      <p:ext uri="{BB962C8B-B14F-4D97-AF65-F5344CB8AC3E}">
        <p14:creationId xmlns="" xmlns:p14="http://schemas.microsoft.com/office/powerpoint/2010/main" val="8434508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901373845"/>
              </p:ext>
            </p:extLst>
          </p:nvPr>
        </p:nvGraphicFramePr>
        <p:xfrm>
          <a:off x="0" y="0"/>
          <a:ext cx="158750" cy="158750"/>
        </p:xfrm>
        <a:graphic>
          <a:graphicData uri="http://schemas.openxmlformats.org/presentationml/2006/ole">
            <p:oleObj spid="_x0000_s128002" name="think-cell Slide" r:id="rId11"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Dyslipidemia can </a:t>
            </a:r>
            <a:r>
              <a:rPr lang="en-US" altLang="zh-CN" dirty="0"/>
              <a:t>be classified </a:t>
            </a:r>
            <a:r>
              <a:rPr lang="en-US" altLang="zh-CN" dirty="0" smtClean="0"/>
              <a:t>by phenotype </a:t>
            </a:r>
            <a:r>
              <a:rPr lang="en-US" altLang="zh-CN" dirty="0"/>
              <a:t>and </a:t>
            </a:r>
            <a:r>
              <a:rPr lang="en-US" altLang="zh-CN" dirty="0" smtClean="0"/>
              <a:t>etiology and China guideline adopted a </a:t>
            </a:r>
            <a:r>
              <a:rPr lang="en-US" altLang="zh-CN" dirty="0"/>
              <a:t>simplified version </a:t>
            </a:r>
            <a:r>
              <a:rPr lang="en-US" altLang="zh-CN" dirty="0" smtClean="0"/>
              <a:t>based </a:t>
            </a:r>
            <a:r>
              <a:rPr lang="en-US" altLang="zh-CN" dirty="0"/>
              <a:t>on Fredrickson classification</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7" name="Rectangle 8"/>
          <p:cNvSpPr>
            <a:spLocks noChangeArrowheads="1"/>
          </p:cNvSpPr>
          <p:nvPr>
            <p:custDataLst>
              <p:tags r:id="rId4"/>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 and stage</a:t>
            </a:r>
            <a:endParaRPr lang="en-US" altLang="zh-CN" sz="1200" dirty="0">
              <a:solidFill>
                <a:schemeClr val="bg2"/>
              </a:solidFill>
              <a:ea typeface="宋体" pitchFamily="2" charset="-122"/>
            </a:endParaRPr>
          </a:p>
        </p:txBody>
      </p:sp>
      <p:sp>
        <p:nvSpPr>
          <p:cNvPr id="57" name="Source" descr="Source"/>
          <p:cNvSpPr txBox="1"/>
          <p:nvPr>
            <p:custDataLst>
              <p:tags r:id="rId5"/>
            </p:custDataLst>
          </p:nvPr>
        </p:nvSpPr>
        <p:spPr>
          <a:xfrm>
            <a:off x="481013" y="6224588"/>
            <a:ext cx="5818901"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American Heart </a:t>
            </a:r>
            <a:r>
              <a:rPr lang="en-US" altLang="zh-CN" sz="900" dirty="0" smtClean="0">
                <a:latin typeface="Verdana"/>
              </a:rPr>
              <a:t>Associations, 2007 China dyslipidemia treatment guideline</a:t>
            </a:r>
            <a:endParaRPr lang="zh-CN" altLang="en-US" sz="900" dirty="0">
              <a:latin typeface="Verdana"/>
            </a:endParaRPr>
          </a:p>
        </p:txBody>
      </p:sp>
      <p:sp>
        <p:nvSpPr>
          <p:cNvPr id="16" name="Section" descr="Section name"/>
          <p:cNvSpPr txBox="1"/>
          <p:nvPr>
            <p:custDataLst>
              <p:tags r:id="rId6"/>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graphicFrame>
        <p:nvGraphicFramePr>
          <p:cNvPr id="11" name="表格 10"/>
          <p:cNvGraphicFramePr>
            <a:graphicFrameLocks noGrp="1"/>
          </p:cNvGraphicFramePr>
          <p:nvPr>
            <p:custDataLst>
              <p:tags r:id="rId7"/>
            </p:custDataLst>
            <p:extLst>
              <p:ext uri="{D42A27DB-BD31-4B8C-83A1-F6EECF244321}">
                <p14:modId xmlns="" xmlns:p14="http://schemas.microsoft.com/office/powerpoint/2010/main" val="3887955102"/>
              </p:ext>
            </p:extLst>
          </p:nvPr>
        </p:nvGraphicFramePr>
        <p:xfrm>
          <a:off x="481013" y="1899989"/>
          <a:ext cx="8103429" cy="2382484"/>
        </p:xfrm>
        <a:graphic>
          <a:graphicData uri="http://schemas.openxmlformats.org/drawingml/2006/table">
            <a:tbl>
              <a:tblPr firstRow="1">
                <a:tableStyleId>{F5AB1C69-6EDB-4FF4-983F-18BD219EF322}</a:tableStyleId>
              </a:tblPr>
              <a:tblGrid>
                <a:gridCol w="1079659"/>
                <a:gridCol w="576874"/>
                <a:gridCol w="2392228"/>
                <a:gridCol w="2413492"/>
                <a:gridCol w="1641176"/>
              </a:tblGrid>
              <a:tr h="265684">
                <a:tc gridSpan="2">
                  <a:txBody>
                    <a:bodyPr/>
                    <a:lstStyle/>
                    <a:p>
                      <a:pPr algn="ctr" fontAlgn="ctr"/>
                      <a:r>
                        <a:rPr lang="en-US" sz="1000" u="none" strike="noStrike" dirty="0" err="1" smtClean="0">
                          <a:effectLst/>
                          <a:latin typeface="+mn-lt"/>
                        </a:rPr>
                        <a:t>Hyperlipoproteinemia</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hMerge="1">
                  <a:txBody>
                    <a:bodyPr/>
                    <a:lstStyle/>
                    <a:p>
                      <a:endParaRPr lang="zh-CN" altLang="en-US"/>
                    </a:p>
                  </a:txBody>
                  <a:tcPr/>
                </a:tc>
                <a:tc>
                  <a:txBody>
                    <a:bodyPr/>
                    <a:lstStyle/>
                    <a:p>
                      <a:pPr algn="ctr" fontAlgn="ctr"/>
                      <a:r>
                        <a:rPr lang="en-US" sz="1000" u="none" strike="noStrike" dirty="0">
                          <a:effectLst/>
                          <a:latin typeface="+mn-lt"/>
                        </a:rPr>
                        <a:t>Synonyms</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00" u="none" strike="noStrike" dirty="0">
                          <a:effectLst/>
                          <a:latin typeface="+mn-lt"/>
                        </a:rPr>
                        <a:t>Defect</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00" u="none" strike="noStrike" dirty="0">
                          <a:effectLst/>
                          <a:latin typeface="+mn-lt"/>
                        </a:rPr>
                        <a:t>Increased lipoprotein</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r>
              <a:tr h="332482">
                <a:tc rowSpan="3">
                  <a:txBody>
                    <a:bodyPr/>
                    <a:lstStyle/>
                    <a:p>
                      <a:pPr algn="l" fontAlgn="ctr"/>
                      <a:r>
                        <a:rPr lang="en-US" sz="1000" u="none" strike="noStrike" dirty="0">
                          <a:effectLst/>
                          <a:latin typeface="+mn-lt"/>
                        </a:rPr>
                        <a:t>Type I</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rPr>
                        <a:t>a</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fr-FR" sz="1000" u="none" strike="noStrike" dirty="0">
                          <a:effectLst/>
                          <a:latin typeface="+mn-lt"/>
                          <a:ea typeface="+mn-ea"/>
                        </a:rPr>
                        <a:t>Buerger-Gruetz syndrome, or Familial hyperchylomicronemia</a:t>
                      </a:r>
                      <a:endParaRPr lang="fr-FR"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smtClean="0">
                          <a:effectLst/>
                          <a:latin typeface="+mn-lt"/>
                          <a:ea typeface="+mn-ea"/>
                        </a:rPr>
                        <a:t>Decreased lipoprotein </a:t>
                      </a:r>
                      <a:r>
                        <a:rPr lang="en-US" sz="1000" u="none" strike="noStrike" dirty="0">
                          <a:effectLst/>
                          <a:latin typeface="+mn-lt"/>
                          <a:ea typeface="+mn-ea"/>
                        </a:rPr>
                        <a:t>lipase(LPL)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rowSpan="3">
                  <a:txBody>
                    <a:bodyPr/>
                    <a:lstStyle/>
                    <a:p>
                      <a:pPr algn="l" fontAlgn="ctr"/>
                      <a:r>
                        <a:rPr lang="en-US" sz="1000" u="none" strike="noStrike" dirty="0">
                          <a:effectLst/>
                          <a:latin typeface="+mn-lt"/>
                          <a:ea typeface="+mn-ea"/>
                        </a:rPr>
                        <a:t>Chylomicrons</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183801">
                <a:tc vMerge="1">
                  <a:txBody>
                    <a:bodyPr/>
                    <a:lstStyle/>
                    <a:p>
                      <a:endParaRPr lang="zh-CN" altLang="en-US"/>
                    </a:p>
                  </a:txBody>
                  <a:tcPr/>
                </a:tc>
                <a:tc>
                  <a:txBody>
                    <a:bodyPr/>
                    <a:lstStyle/>
                    <a:p>
                      <a:pPr algn="l" fontAlgn="ctr"/>
                      <a:r>
                        <a:rPr lang="en-US" sz="1000" u="none" strike="noStrike">
                          <a:effectLst/>
                          <a:latin typeface="+mn-lt"/>
                        </a:rPr>
                        <a:t>b</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Familial </a:t>
                      </a:r>
                      <a:r>
                        <a:rPr lang="en-US" sz="1000" u="none" strike="noStrike" dirty="0" err="1">
                          <a:effectLst/>
                          <a:latin typeface="+mn-lt"/>
                          <a:ea typeface="+mn-ea"/>
                        </a:rPr>
                        <a:t>apoprotein</a:t>
                      </a:r>
                      <a:r>
                        <a:rPr lang="en-US" sz="1000" u="none" strike="noStrike" dirty="0">
                          <a:effectLst/>
                          <a:latin typeface="+mn-lt"/>
                          <a:ea typeface="+mn-ea"/>
                        </a:rPr>
                        <a:t> CII deficiency</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Altered ApoC2</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vMerge="1">
                  <a:txBody>
                    <a:bodyPr/>
                    <a:lstStyle/>
                    <a:p>
                      <a:endParaRPr lang="zh-CN" altLang="en-US"/>
                    </a:p>
                  </a:txBody>
                  <a:tcPr/>
                </a:tc>
              </a:tr>
              <a:tr h="183801">
                <a:tc vMerge="1">
                  <a:txBody>
                    <a:bodyPr/>
                    <a:lstStyle/>
                    <a:p>
                      <a:endParaRPr lang="zh-CN" altLang="en-US"/>
                    </a:p>
                  </a:txBody>
                  <a:tcPr/>
                </a:tc>
                <a:tc>
                  <a:txBody>
                    <a:bodyPr/>
                    <a:lstStyle/>
                    <a:p>
                      <a:pPr algn="l" fontAlgn="ctr"/>
                      <a:r>
                        <a:rPr lang="en-US" sz="1000" u="none" strike="noStrike">
                          <a:effectLst/>
                          <a:latin typeface="+mn-lt"/>
                        </a:rPr>
                        <a:t>c</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LPL inhibitor in blood</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vMerge="1">
                  <a:txBody>
                    <a:bodyPr/>
                    <a:lstStyle/>
                    <a:p>
                      <a:endParaRPr lang="zh-CN" altLang="en-US"/>
                    </a:p>
                  </a:txBody>
                  <a:tcPr/>
                </a:tc>
              </a:tr>
              <a:tr h="183801">
                <a:tc rowSpan="2">
                  <a:txBody>
                    <a:bodyPr/>
                    <a:lstStyle/>
                    <a:p>
                      <a:pPr algn="l" fontAlgn="ctr"/>
                      <a:r>
                        <a:rPr lang="en-US" sz="1000" u="none" strike="noStrike">
                          <a:effectLst/>
                          <a:latin typeface="+mn-lt"/>
                        </a:rPr>
                        <a:t>Type II</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a:effectLst/>
                          <a:latin typeface="+mn-lt"/>
                        </a:rPr>
                        <a:t>a</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Familial hypercholesterolemia</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LDL </a:t>
                      </a:r>
                      <a:r>
                        <a:rPr lang="en-US" sz="1000" u="none" strike="noStrike" dirty="0" smtClean="0">
                          <a:effectLst/>
                          <a:latin typeface="+mn-lt"/>
                          <a:ea typeface="+mn-ea"/>
                        </a:rPr>
                        <a:t>receptor deficiency</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LDL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32482">
                <a:tc vMerge="1">
                  <a:txBody>
                    <a:bodyPr/>
                    <a:lstStyle/>
                    <a:p>
                      <a:endParaRPr lang="zh-CN" altLang="en-US"/>
                    </a:p>
                  </a:txBody>
                  <a:tcPr/>
                </a:tc>
                <a:tc>
                  <a:txBody>
                    <a:bodyPr/>
                    <a:lstStyle/>
                    <a:p>
                      <a:pPr algn="l" fontAlgn="ctr"/>
                      <a:r>
                        <a:rPr lang="en-US" sz="1000" u="none" strike="noStrike" dirty="0">
                          <a:effectLst/>
                          <a:latin typeface="+mn-lt"/>
                        </a:rPr>
                        <a:t>b</a:t>
                      </a:r>
                      <a:endParaRPr lang="en-US" sz="1000" b="0" i="0" u="none" strike="noStrike" dirty="0">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Familial combined </a:t>
                      </a:r>
                      <a:r>
                        <a:rPr lang="en-US" sz="1000" u="none" strike="noStrike" dirty="0" err="1">
                          <a:effectLst/>
                          <a:latin typeface="+mn-lt"/>
                          <a:ea typeface="+mn-ea"/>
                        </a:rPr>
                        <a:t>hyperlipidemia</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Decreased LDL receptor and increased </a:t>
                      </a:r>
                      <a:r>
                        <a:rPr lang="en-US" sz="1000" u="none" strike="noStrike" dirty="0" err="1">
                          <a:effectLst/>
                          <a:latin typeface="+mn-lt"/>
                          <a:ea typeface="+mn-ea"/>
                        </a:rPr>
                        <a:t>ApoB</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LDL and VLDL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183801">
                <a:tc gridSpan="2">
                  <a:txBody>
                    <a:bodyPr/>
                    <a:lstStyle/>
                    <a:p>
                      <a:pPr algn="l" fontAlgn="ctr"/>
                      <a:r>
                        <a:rPr lang="en-US" sz="1000" u="none" strike="noStrike">
                          <a:effectLst/>
                          <a:latin typeface="+mn-lt"/>
                        </a:rPr>
                        <a:t>Type III</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zh-CN" altLang="en-US"/>
                    </a:p>
                  </a:txBody>
                  <a:tcPr/>
                </a:tc>
                <a:tc>
                  <a:txBody>
                    <a:bodyPr/>
                    <a:lstStyle/>
                    <a:p>
                      <a:pPr algn="l" fontAlgn="ctr"/>
                      <a:r>
                        <a:rPr lang="en-US" sz="1000" u="none" strike="noStrike">
                          <a:effectLst/>
                          <a:latin typeface="+mn-lt"/>
                          <a:ea typeface="+mn-ea"/>
                        </a:rPr>
                        <a:t>Familial dysbetalipoproteinemia</a:t>
                      </a:r>
                      <a:endParaRPr lang="en-US" sz="1000" b="0" i="0" u="none" strike="noStrike">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Defect in Apo E 2synthesis</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IDL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32482">
                <a:tc gridSpan="2">
                  <a:txBody>
                    <a:bodyPr/>
                    <a:lstStyle/>
                    <a:p>
                      <a:pPr algn="l" fontAlgn="ctr"/>
                      <a:r>
                        <a:rPr lang="en-US" sz="1000" u="none" strike="noStrike">
                          <a:effectLst/>
                          <a:latin typeface="+mn-lt"/>
                        </a:rPr>
                        <a:t>Type IV</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zh-CN" altLang="en-US"/>
                    </a:p>
                  </a:txBody>
                  <a:tcPr/>
                </a:tc>
                <a:tc>
                  <a:txBody>
                    <a:bodyPr/>
                    <a:lstStyle/>
                    <a:p>
                      <a:pPr algn="l" fontAlgn="ctr"/>
                      <a:r>
                        <a:rPr lang="en-US" sz="1000" u="none" strike="noStrike" dirty="0">
                          <a:effectLst/>
                          <a:latin typeface="+mn-lt"/>
                          <a:ea typeface="+mn-ea"/>
                        </a:rPr>
                        <a:t>Familial </a:t>
                      </a:r>
                      <a:r>
                        <a:rPr lang="en-US" sz="1000" u="none" strike="noStrike" dirty="0" err="1">
                          <a:effectLst/>
                          <a:latin typeface="+mn-lt"/>
                          <a:ea typeface="+mn-ea"/>
                        </a:rPr>
                        <a:t>hypertriglyceridemia</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Increased </a:t>
                      </a:r>
                      <a:r>
                        <a:rPr lang="en-US" sz="1000" u="none" strike="noStrike" dirty="0" smtClean="0">
                          <a:effectLst/>
                          <a:latin typeface="+mn-lt"/>
                          <a:ea typeface="+mn-ea"/>
                        </a:rPr>
                        <a:t>VLDL production </a:t>
                      </a:r>
                      <a:r>
                        <a:rPr lang="en-US" sz="1000" u="none" strike="noStrike" dirty="0">
                          <a:effectLst/>
                          <a:latin typeface="+mn-lt"/>
                          <a:ea typeface="+mn-ea"/>
                        </a:rPr>
                        <a:t>and Decreased elimination</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VLDL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332482">
                <a:tc gridSpan="2">
                  <a:txBody>
                    <a:bodyPr/>
                    <a:lstStyle/>
                    <a:p>
                      <a:pPr algn="l" fontAlgn="ctr"/>
                      <a:r>
                        <a:rPr lang="en-US" sz="1000" u="none" strike="noStrike">
                          <a:effectLst/>
                          <a:latin typeface="+mn-lt"/>
                        </a:rPr>
                        <a:t>Type V</a:t>
                      </a:r>
                      <a:endParaRPr lang="en-US" sz="1000" b="0" i="0" u="none" strike="noStrike">
                        <a:solidFill>
                          <a:srgbClr val="000000"/>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zh-CN" altLang="en-US"/>
                    </a:p>
                  </a:txBody>
                  <a:tcPr/>
                </a:tc>
                <a:tc>
                  <a:txBody>
                    <a:bodyPr/>
                    <a:lstStyle/>
                    <a:p>
                      <a:pPr algn="l" fontAlgn="ctr"/>
                      <a:endParaRPr lang="zh-CN" altLang="en-US" sz="1000" b="0" i="0" u="none" strike="noStrike">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Increased </a:t>
                      </a:r>
                      <a:r>
                        <a:rPr lang="en-US" sz="1000" u="none" strike="noStrike" dirty="0" smtClean="0">
                          <a:effectLst/>
                          <a:latin typeface="+mn-lt"/>
                          <a:ea typeface="+mn-ea"/>
                        </a:rPr>
                        <a:t>VLDL production </a:t>
                      </a:r>
                      <a:r>
                        <a:rPr lang="en-US" sz="1000" u="none" strike="noStrike" dirty="0">
                          <a:effectLst/>
                          <a:latin typeface="+mn-lt"/>
                          <a:ea typeface="+mn-ea"/>
                        </a:rPr>
                        <a:t>and Decreased LPL</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l" fontAlgn="ctr"/>
                      <a:r>
                        <a:rPr lang="en-US" sz="1000" u="none" strike="noStrike" dirty="0">
                          <a:effectLst/>
                          <a:latin typeface="+mn-lt"/>
                          <a:ea typeface="+mn-ea"/>
                        </a:rPr>
                        <a:t>VLDL </a:t>
                      </a:r>
                      <a:r>
                        <a:rPr lang="en-US" sz="1000" u="none" strike="noStrike" dirty="0" smtClean="0">
                          <a:effectLst/>
                          <a:latin typeface="+mn-lt"/>
                          <a:ea typeface="+mn-ea"/>
                        </a:rPr>
                        <a:t>and Chylomicrons</a:t>
                      </a:r>
                      <a:endParaRPr lang="en-US" sz="100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sp>
        <p:nvSpPr>
          <p:cNvPr id="17" name="TextBox 16"/>
          <p:cNvSpPr txBox="1"/>
          <p:nvPr>
            <p:custDataLst>
              <p:tags r:id="rId8"/>
            </p:custDataLst>
          </p:nvPr>
        </p:nvSpPr>
        <p:spPr>
          <a:xfrm>
            <a:off x="272955" y="1578565"/>
            <a:ext cx="8420669" cy="307777"/>
          </a:xfrm>
          <a:prstGeom prst="rect">
            <a:avLst/>
          </a:prstGeom>
          <a:noFill/>
        </p:spPr>
        <p:txBody>
          <a:bodyPr wrap="square" rtlCol="0">
            <a:spAutoFit/>
          </a:bodyPr>
          <a:lstStyle/>
          <a:p>
            <a:pPr algn="ctr"/>
            <a:r>
              <a:rPr lang="en-US" altLang="zh-CN" sz="1400" b="1" u="sng" dirty="0"/>
              <a:t>Lipoprotein Patterns (Fredrickson </a:t>
            </a:r>
            <a:r>
              <a:rPr lang="en-US" altLang="zh-CN" sz="1400" b="1" u="sng" dirty="0" smtClean="0"/>
              <a:t>Phenotypes, WHO version, primary)</a:t>
            </a:r>
            <a:endParaRPr lang="zh-CN" altLang="en-US" sz="1400" b="1" u="sng" dirty="0"/>
          </a:p>
        </p:txBody>
      </p:sp>
      <p:graphicFrame>
        <p:nvGraphicFramePr>
          <p:cNvPr id="19" name="表格 18"/>
          <p:cNvGraphicFramePr>
            <a:graphicFrameLocks noGrp="1"/>
          </p:cNvGraphicFramePr>
          <p:nvPr>
            <p:custDataLst>
              <p:tags r:id="rId9"/>
            </p:custDataLst>
            <p:extLst>
              <p:ext uri="{D42A27DB-BD31-4B8C-83A1-F6EECF244321}">
                <p14:modId xmlns="" xmlns:p14="http://schemas.microsoft.com/office/powerpoint/2010/main" val="4429956"/>
              </p:ext>
            </p:extLst>
          </p:nvPr>
        </p:nvGraphicFramePr>
        <p:xfrm>
          <a:off x="1276066" y="4747919"/>
          <a:ext cx="6414445" cy="1217893"/>
        </p:xfrm>
        <a:graphic>
          <a:graphicData uri="http://schemas.openxmlformats.org/drawingml/2006/table">
            <a:tbl>
              <a:tblPr>
                <a:tableStyleId>{5C22544A-7EE6-4342-B048-85BDC9FD1C3A}</a:tableStyleId>
              </a:tblPr>
              <a:tblGrid>
                <a:gridCol w="2006218"/>
                <a:gridCol w="909851"/>
                <a:gridCol w="909851"/>
                <a:gridCol w="909851"/>
                <a:gridCol w="1678674"/>
              </a:tblGrid>
              <a:tr h="231536">
                <a:tc>
                  <a:txBody>
                    <a:bodyPr/>
                    <a:lstStyle/>
                    <a:p>
                      <a:pPr algn="ctr" fontAlgn="ctr"/>
                      <a:r>
                        <a:rPr lang="en-US" sz="1050" b="1" u="none" strike="noStrike" dirty="0" smtClean="0">
                          <a:solidFill>
                            <a:schemeClr val="bg1"/>
                          </a:solidFill>
                          <a:effectLst/>
                          <a:latin typeface="+mn-lt"/>
                        </a:rPr>
                        <a:t>Classification</a:t>
                      </a:r>
                      <a:endParaRPr lang="en-US" sz="1050" b="1" i="0" u="none" strike="noStrike" dirty="0">
                        <a:solidFill>
                          <a:schemeClr val="bg1"/>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50" b="1" u="none" strike="noStrike" dirty="0">
                          <a:solidFill>
                            <a:schemeClr val="bg1"/>
                          </a:solidFill>
                          <a:effectLst/>
                          <a:latin typeface="+mn-lt"/>
                        </a:rPr>
                        <a:t>TC</a:t>
                      </a:r>
                      <a:endParaRPr lang="en-US" sz="1050" b="1" i="0" u="none" strike="noStrike" dirty="0">
                        <a:solidFill>
                          <a:schemeClr val="bg1"/>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50" b="1" u="none" strike="noStrike" dirty="0">
                          <a:solidFill>
                            <a:schemeClr val="bg1"/>
                          </a:solidFill>
                          <a:effectLst/>
                          <a:latin typeface="+mn-lt"/>
                        </a:rPr>
                        <a:t>TG</a:t>
                      </a:r>
                      <a:endParaRPr lang="en-US" sz="1050" b="1" i="0" u="none" strike="noStrike" dirty="0">
                        <a:solidFill>
                          <a:schemeClr val="bg1"/>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50" b="1" u="none" strike="noStrike" dirty="0">
                          <a:solidFill>
                            <a:schemeClr val="bg1"/>
                          </a:solidFill>
                          <a:effectLst/>
                          <a:latin typeface="+mn-lt"/>
                        </a:rPr>
                        <a:t>HDL-C</a:t>
                      </a:r>
                      <a:endParaRPr lang="en-US" sz="1050" b="1" i="0" u="none" strike="noStrike" dirty="0">
                        <a:solidFill>
                          <a:schemeClr val="bg1"/>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c>
                  <a:txBody>
                    <a:bodyPr/>
                    <a:lstStyle/>
                    <a:p>
                      <a:pPr algn="ctr" fontAlgn="ctr"/>
                      <a:r>
                        <a:rPr lang="en-US" sz="1050" b="1" u="none" strike="noStrike" dirty="0">
                          <a:solidFill>
                            <a:schemeClr val="bg1"/>
                          </a:solidFill>
                          <a:effectLst/>
                          <a:latin typeface="+mn-lt"/>
                        </a:rPr>
                        <a:t>WHO </a:t>
                      </a:r>
                      <a:r>
                        <a:rPr lang="en-US" sz="1050" b="1" u="none" strike="noStrike" dirty="0" smtClean="0">
                          <a:solidFill>
                            <a:schemeClr val="bg1"/>
                          </a:solidFill>
                          <a:effectLst/>
                          <a:latin typeface="+mn-lt"/>
                        </a:rPr>
                        <a:t>classification equivalent</a:t>
                      </a:r>
                      <a:endParaRPr lang="en-US" sz="1050" b="1" i="0" u="none" strike="noStrike" dirty="0">
                        <a:solidFill>
                          <a:schemeClr val="bg1"/>
                        </a:solidFill>
                        <a:effectLst/>
                        <a:latin typeface="+mn-lt"/>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2"/>
                    </a:solidFill>
                  </a:tcPr>
                </a:tc>
              </a:tr>
              <a:tr h="178561">
                <a:tc>
                  <a:txBody>
                    <a:bodyPr/>
                    <a:lstStyle/>
                    <a:p>
                      <a:pPr algn="just" fontAlgn="ctr"/>
                      <a:r>
                        <a:rPr lang="en-US" sz="1050" u="none" strike="noStrike" dirty="0" err="1" smtClean="0">
                          <a:effectLst/>
                          <a:latin typeface="+mn-lt"/>
                          <a:ea typeface="+mn-ea"/>
                        </a:rPr>
                        <a:t>Hypercholesteremia</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increase</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　</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　</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just" fontAlgn="ctr"/>
                      <a:r>
                        <a:rPr lang="en-US" sz="1050" u="none" strike="noStrike" dirty="0" err="1" smtClean="0">
                          <a:effectLst/>
                          <a:latin typeface="+mn-lt"/>
                          <a:ea typeface="+mn-ea"/>
                        </a:rPr>
                        <a:t>Ⅱa</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178561">
                <a:tc>
                  <a:txBody>
                    <a:bodyPr/>
                    <a:lstStyle/>
                    <a:p>
                      <a:pPr algn="just" fontAlgn="ctr"/>
                      <a:r>
                        <a:rPr lang="en-US" sz="1050" u="none" strike="noStrike" dirty="0" err="1">
                          <a:effectLst/>
                          <a:latin typeface="+mn-lt"/>
                          <a:ea typeface="+mn-ea"/>
                        </a:rPr>
                        <a:t>H</a:t>
                      </a:r>
                      <a:r>
                        <a:rPr lang="en-US" sz="1050" u="none" strike="noStrike" dirty="0" err="1" smtClean="0">
                          <a:effectLst/>
                          <a:latin typeface="+mn-lt"/>
                          <a:ea typeface="+mn-ea"/>
                        </a:rPr>
                        <a:t>ypertriglyceridemia</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a:effectLst/>
                          <a:latin typeface="+mn-lt"/>
                          <a:ea typeface="+mn-ea"/>
                        </a:rPr>
                        <a:t>　</a:t>
                      </a:r>
                      <a:endParaRPr lang="en-US" sz="1050" b="0" i="0" u="none" strike="noStrike">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increase</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　</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just" fontAlgn="ctr"/>
                      <a:r>
                        <a:rPr lang="en-US" sz="1050" u="none" strike="noStrike" dirty="0" err="1" smtClean="0">
                          <a:effectLst/>
                          <a:latin typeface="+mn-lt"/>
                          <a:ea typeface="+mn-ea"/>
                        </a:rPr>
                        <a:t>Ⅳ,Ⅰ</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190465">
                <a:tc>
                  <a:txBody>
                    <a:bodyPr/>
                    <a:lstStyle/>
                    <a:p>
                      <a:pPr algn="l" fontAlgn="ctr"/>
                      <a:r>
                        <a:rPr lang="en-US" sz="1050" u="none" strike="noStrike" dirty="0">
                          <a:effectLst/>
                          <a:latin typeface="+mn-lt"/>
                          <a:ea typeface="+mn-ea"/>
                        </a:rPr>
                        <a:t>C</a:t>
                      </a:r>
                      <a:r>
                        <a:rPr lang="en-US" sz="1050" u="none" strike="noStrike" dirty="0" smtClean="0">
                          <a:effectLst/>
                          <a:latin typeface="+mn-lt"/>
                          <a:ea typeface="+mn-ea"/>
                        </a:rPr>
                        <a:t>ombined </a:t>
                      </a:r>
                      <a:r>
                        <a:rPr lang="en-US" sz="1050" u="none" strike="noStrike" dirty="0" err="1">
                          <a:effectLst/>
                          <a:latin typeface="+mn-lt"/>
                          <a:ea typeface="+mn-ea"/>
                        </a:rPr>
                        <a:t>hyperlipidemia</a:t>
                      </a:r>
                      <a:endParaRPr lang="en-US" sz="1050" b="0" i="0" u="none" strike="noStrike" dirty="0">
                        <a:solidFill>
                          <a:srgbClr val="313131"/>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a:effectLst/>
                          <a:latin typeface="+mn-lt"/>
                          <a:ea typeface="+mn-ea"/>
                        </a:rPr>
                        <a:t>increase</a:t>
                      </a:r>
                      <a:endParaRPr lang="en-US" sz="1050" b="0" i="0" u="none" strike="noStrike">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increase</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sz="1050" u="none" strike="noStrike" dirty="0">
                          <a:effectLst/>
                          <a:latin typeface="+mn-lt"/>
                          <a:ea typeface="+mn-ea"/>
                        </a:rPr>
                        <a:t>　</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just" fontAlgn="ctr"/>
                      <a:r>
                        <a:rPr lang="en-US" sz="1050" u="none" strike="noStrike" dirty="0" err="1" smtClean="0">
                          <a:effectLst/>
                          <a:latin typeface="+mn-lt"/>
                          <a:ea typeface="+mn-ea"/>
                        </a:rPr>
                        <a:t>Ⅱb</a:t>
                      </a:r>
                      <a:r>
                        <a:rPr lang="en-US" sz="1050" u="none" strike="noStrike" dirty="0" smtClean="0">
                          <a:effectLst/>
                          <a:latin typeface="+mn-lt"/>
                          <a:ea typeface="+mn-ea"/>
                        </a:rPr>
                        <a:t>, Ⅲ,</a:t>
                      </a:r>
                      <a:r>
                        <a:rPr lang="en-US" sz="1050" u="none" strike="noStrike" baseline="0" dirty="0" smtClean="0">
                          <a:effectLst/>
                          <a:latin typeface="+mn-lt"/>
                          <a:ea typeface="+mn-ea"/>
                        </a:rPr>
                        <a:t> </a:t>
                      </a:r>
                      <a:r>
                        <a:rPr lang="en-US" sz="1050" u="none" strike="noStrike" dirty="0" smtClean="0">
                          <a:effectLst/>
                          <a:latin typeface="+mn-lt"/>
                          <a:ea typeface="+mn-ea"/>
                        </a:rPr>
                        <a:t>Ⅳ,</a:t>
                      </a:r>
                      <a:r>
                        <a:rPr lang="en-US" sz="1050" u="none" strike="noStrike" baseline="0" dirty="0" smtClean="0">
                          <a:effectLst/>
                          <a:latin typeface="+mn-lt"/>
                          <a:ea typeface="+mn-ea"/>
                        </a:rPr>
                        <a:t> </a:t>
                      </a:r>
                      <a:r>
                        <a:rPr lang="en-US" sz="1050" u="none" strike="noStrike" dirty="0" smtClean="0">
                          <a:effectLst/>
                          <a:latin typeface="+mn-lt"/>
                          <a:ea typeface="+mn-ea"/>
                        </a:rPr>
                        <a:t>V</a:t>
                      </a:r>
                      <a:endParaRPr lang="en-US" sz="1050" b="0" i="0" u="none" strike="noStrike" dirty="0">
                        <a:solidFill>
                          <a:srgbClr val="000000"/>
                        </a:solidFill>
                        <a:effectLst/>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273793">
                <a:tc>
                  <a:txBody>
                    <a:bodyPr/>
                    <a:lstStyle/>
                    <a:p>
                      <a:r>
                        <a:rPr lang="en-US" sz="1050" u="none" strike="noStrike" dirty="0">
                          <a:effectLst/>
                          <a:latin typeface="+mn-lt"/>
                          <a:ea typeface="+mn-ea"/>
                        </a:rPr>
                        <a:t>L</a:t>
                      </a:r>
                      <a:r>
                        <a:rPr lang="en-US" sz="1050" u="none" strike="noStrike" dirty="0" smtClean="0">
                          <a:effectLst/>
                          <a:latin typeface="+mn-lt"/>
                          <a:ea typeface="+mn-ea"/>
                        </a:rPr>
                        <a:t>ow </a:t>
                      </a:r>
                      <a:r>
                        <a:rPr lang="en-US" sz="1050" u="none" strike="noStrike" dirty="0">
                          <a:effectLst/>
                          <a:latin typeface="+mn-lt"/>
                          <a:ea typeface="+mn-ea"/>
                        </a:rPr>
                        <a:t>blood HDL </a:t>
                      </a:r>
                      <a:r>
                        <a:rPr lang="en-US" sz="1050" u="none" strike="noStrike" dirty="0" smtClean="0">
                          <a:effectLst/>
                          <a:latin typeface="+mn-lt"/>
                          <a:ea typeface="+mn-ea"/>
                        </a:rPr>
                        <a:t>cholesterol</a:t>
                      </a:r>
                      <a:endParaRPr lang="en-US" altLang="zh-CN" sz="1050" dirty="0">
                        <a:latin typeface="+mn-lt"/>
                        <a:ea typeface="+mn-ea"/>
                      </a:endParaRPr>
                    </a:p>
                  </a:txBody>
                  <a:tcPr marL="36000" marR="36000" marT="18000" marB="18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zh-CN" altLang="en-US" sz="1050">
                        <a:latin typeface="+mn-lt"/>
                        <a:ea typeface="+mn-ea"/>
                      </a:endParaRPr>
                    </a:p>
                  </a:txBody>
                  <a:tcPr marL="36000" marR="36000" marT="18000" marB="1800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zh-CN" altLang="en-US" sz="1050" dirty="0">
                        <a:latin typeface="+mn-lt"/>
                        <a:ea typeface="+mn-ea"/>
                      </a:endParaRPr>
                    </a:p>
                  </a:txBody>
                  <a:tcPr marL="36000" marR="36000" marT="18000" marB="1800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r>
                        <a:rPr lang="en-US" altLang="zh-CN" sz="1050" dirty="0" smtClean="0">
                          <a:latin typeface="+mn-lt"/>
                          <a:ea typeface="+mn-ea"/>
                        </a:rPr>
                        <a:t>decrease</a:t>
                      </a:r>
                      <a:endParaRPr lang="zh-CN" altLang="en-US" sz="1050" dirty="0">
                        <a:latin typeface="+mn-lt"/>
                        <a:ea typeface="+mn-ea"/>
                      </a:endParaRPr>
                    </a:p>
                  </a:txBody>
                  <a:tcPr marL="36000" marR="36000" marT="18000" marB="1800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endParaRPr lang="zh-CN" altLang="en-US" sz="1050" dirty="0">
                        <a:latin typeface="+mn-lt"/>
                        <a:ea typeface="+mn-ea"/>
                      </a:endParaRPr>
                    </a:p>
                  </a:txBody>
                  <a:tcPr marL="36000" marR="36000" marT="18000" marB="1800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bl>
          </a:graphicData>
        </a:graphic>
      </p:graphicFrame>
      <p:sp>
        <p:nvSpPr>
          <p:cNvPr id="21" name="TextBox 20"/>
          <p:cNvSpPr txBox="1"/>
          <p:nvPr/>
        </p:nvSpPr>
        <p:spPr>
          <a:xfrm>
            <a:off x="272955" y="4395114"/>
            <a:ext cx="8420669" cy="307777"/>
          </a:xfrm>
          <a:prstGeom prst="rect">
            <a:avLst/>
          </a:prstGeom>
          <a:noFill/>
        </p:spPr>
        <p:txBody>
          <a:bodyPr wrap="square" rtlCol="0">
            <a:spAutoFit/>
          </a:bodyPr>
          <a:lstStyle/>
          <a:p>
            <a:pPr algn="ctr"/>
            <a:r>
              <a:rPr lang="en-US" altLang="zh-CN" sz="1400" b="1" u="sng" dirty="0"/>
              <a:t>2007 China treatment guideline </a:t>
            </a:r>
            <a:r>
              <a:rPr lang="en-US" altLang="zh-CN" sz="1400" b="1" u="sng" dirty="0" smtClean="0"/>
              <a:t>clinical </a:t>
            </a:r>
            <a:r>
              <a:rPr lang="en-US" altLang="zh-CN" sz="1400" b="1" u="sng" dirty="0"/>
              <a:t>classification of dyslipidemia</a:t>
            </a:r>
          </a:p>
        </p:txBody>
      </p:sp>
      <p:sp>
        <p:nvSpPr>
          <p:cNvPr id="4" name="TextBox 3"/>
          <p:cNvSpPr txBox="1"/>
          <p:nvPr/>
        </p:nvSpPr>
        <p:spPr>
          <a:xfrm>
            <a:off x="481013" y="5965532"/>
            <a:ext cx="5102679" cy="215444"/>
          </a:xfrm>
          <a:prstGeom prst="rect">
            <a:avLst/>
          </a:prstGeom>
          <a:noFill/>
        </p:spPr>
        <p:txBody>
          <a:bodyPr wrap="none" rtlCol="0">
            <a:spAutoFit/>
          </a:bodyPr>
          <a:lstStyle/>
          <a:p>
            <a:r>
              <a:rPr lang="en-US" altLang="zh-CN" sz="800" dirty="0" smtClean="0"/>
              <a:t>Note: LDL </a:t>
            </a:r>
            <a:r>
              <a:rPr lang="en-US" altLang="zh-CN" sz="800" dirty="0"/>
              <a:t>= low-density lipoprotein; TGs = triglycerides; VLDL = very-low-density lipoprotein.</a:t>
            </a:r>
            <a:endParaRPr lang="zh-CN" altLang="en-US" sz="800" dirty="0"/>
          </a:p>
        </p:txBody>
      </p:sp>
    </p:spTree>
    <p:extLst>
      <p:ext uri="{BB962C8B-B14F-4D97-AF65-F5344CB8AC3E}">
        <p14:creationId xmlns="" xmlns:p14="http://schemas.microsoft.com/office/powerpoint/2010/main" val="32945916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hidden="1"/>
          <p:cNvGraphicFramePr>
            <a:graphicFrameLocks noChangeAspect="1"/>
          </p:cNvGraphicFramePr>
          <p:nvPr>
            <p:extLst>
              <p:ext uri="{D42A27DB-BD31-4B8C-83A1-F6EECF244321}">
                <p14:modId xmlns="" xmlns:p14="http://schemas.microsoft.com/office/powerpoint/2010/main" val="1715151109"/>
              </p:ext>
            </p:extLst>
          </p:nvPr>
        </p:nvGraphicFramePr>
        <p:xfrm>
          <a:off x="0" y="0"/>
          <a:ext cx="158750" cy="158750"/>
        </p:xfrm>
        <a:graphic>
          <a:graphicData uri="http://schemas.openxmlformats.org/presentationml/2006/ole">
            <p:oleObj spid="_x0000_s129026" name="think-cell Slide" r:id="rId14" imgW="360" imgH="360" progId="TCLayout.ActiveDocument.1">
              <p:embed/>
            </p:oleObj>
          </a:graphicData>
        </a:graphic>
      </p:graphicFrame>
      <p:sp>
        <p:nvSpPr>
          <p:cNvPr id="13" name="五边形 12"/>
          <p:cNvSpPr/>
          <p:nvPr>
            <p:custDataLst>
              <p:tags r:id="rId2"/>
            </p:custDataLst>
          </p:nvPr>
        </p:nvSpPr>
        <p:spPr bwMode="auto">
          <a:xfrm>
            <a:off x="5026915" y="2388476"/>
            <a:ext cx="3313043" cy="3570889"/>
          </a:xfrm>
          <a:prstGeom prst="homePlate">
            <a:avLst>
              <a:gd name="adj" fmla="val 0"/>
            </a:avLst>
          </a:prstGeom>
          <a:solidFill>
            <a:schemeClr val="bg1"/>
          </a:solidFill>
          <a:ln w="25400" cap="flat" cmpd="sng" algn="ctr">
            <a:solidFill>
              <a:schemeClr val="bg2"/>
            </a:solidFill>
            <a:prstDash val="solid"/>
            <a:round/>
            <a:headEnd type="none" w="med" len="med"/>
            <a:tailEnd type="triangle" w="med" len="med"/>
          </a:ln>
          <a:effectLst/>
        </p:spPr>
        <p:txBody>
          <a:bodyPr vert="horz" wrap="non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Verdana" pitchFamily="34" charset="0"/>
              <a:ea typeface="宋体" pitchFamily="2" charset="-122"/>
            </a:endParaRPr>
          </a:p>
        </p:txBody>
      </p:sp>
      <p:sp>
        <p:nvSpPr>
          <p:cNvPr id="2" name="标题 1"/>
          <p:cNvSpPr>
            <a:spLocks noGrp="1"/>
          </p:cNvSpPr>
          <p:nvPr>
            <p:ph type="title"/>
            <p:custDataLst>
              <p:tags r:id="rId3"/>
            </p:custDataLst>
          </p:nvPr>
        </p:nvSpPr>
        <p:spPr/>
        <p:txBody>
          <a:bodyPr/>
          <a:lstStyle/>
          <a:p>
            <a:r>
              <a:rPr lang="en-US" altLang="zh-CN" dirty="0" smtClean="0"/>
              <a:t>Diagnosis of dyslipidemia include </a:t>
            </a:r>
            <a:r>
              <a:rPr lang="en-US" altLang="zh-CN" dirty="0"/>
              <a:t>s</a:t>
            </a:r>
            <a:r>
              <a:rPr lang="en-US" altLang="zh-CN" dirty="0" smtClean="0"/>
              <a:t>erum </a:t>
            </a:r>
            <a:r>
              <a:rPr lang="en-US" altLang="zh-CN" dirty="0"/>
              <a:t>lipid </a:t>
            </a:r>
            <a:r>
              <a:rPr lang="en-US" altLang="zh-CN" dirty="0" smtClean="0"/>
              <a:t>profile test and CV risk assessment; controlling CV events is regarded as the ultimate treatment goal</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6" name="矩形 5"/>
          <p:cNvSpPr/>
          <p:nvPr>
            <p:custDataLst>
              <p:tags r:id="rId5"/>
            </p:custDataLst>
          </p:nvPr>
        </p:nvSpPr>
        <p:spPr>
          <a:xfrm>
            <a:off x="1970691" y="1639611"/>
            <a:ext cx="2727433" cy="67003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smtClean="0"/>
              <a:t>Dyslipidemia level screening</a:t>
            </a:r>
            <a:endParaRPr lang="zh-CN" altLang="en-US" sz="1400" b="1" dirty="0"/>
          </a:p>
        </p:txBody>
      </p:sp>
      <p:sp>
        <p:nvSpPr>
          <p:cNvPr id="7" name="五边形 6"/>
          <p:cNvSpPr/>
          <p:nvPr>
            <p:custDataLst>
              <p:tags r:id="rId6"/>
            </p:custDataLst>
          </p:nvPr>
        </p:nvSpPr>
        <p:spPr bwMode="auto">
          <a:xfrm>
            <a:off x="452131" y="2388476"/>
            <a:ext cx="1297841" cy="3570889"/>
          </a:xfrm>
          <a:prstGeom prst="homePlate">
            <a:avLst>
              <a:gd name="adj" fmla="val 0"/>
            </a:avLst>
          </a:prstGeom>
          <a:noFill/>
          <a:ln w="25400" cap="flat" cmpd="sng" algn="ctr">
            <a:solidFill>
              <a:schemeClr val="bg2"/>
            </a:solidFill>
            <a:prstDash val="solid"/>
            <a:round/>
            <a:headEnd type="none" w="med" len="med"/>
            <a:tailEnd type="triangle" w="med" len="med"/>
          </a:ln>
          <a:effectLst/>
        </p:spPr>
        <p:txBody>
          <a:bodyPr vert="horz" wrap="square" lIns="36000" tIns="0" rIns="36000" bIns="0" numCol="1" rtlCol="0" anchor="ctr" anchorCtr="0" compatLnSpc="1">
            <a:prstTxWarp prst="textNoShape">
              <a:avLst/>
            </a:prstTxWarp>
          </a:bodyPr>
          <a:lstStyle/>
          <a:p>
            <a:pPr eaLnBrk="0" hangingPunct="0">
              <a:spcBef>
                <a:spcPct val="50000"/>
              </a:spcBef>
            </a:pPr>
            <a:r>
              <a:rPr lang="en-US" altLang="zh-CN" sz="1400" dirty="0">
                <a:latin typeface="+mn-ea"/>
                <a:ea typeface="+mn-ea"/>
              </a:rPr>
              <a:t>Control </a:t>
            </a:r>
            <a:r>
              <a:rPr lang="en-US" altLang="zh-CN" sz="1400" dirty="0" smtClean="0">
                <a:latin typeface="+mn-ea"/>
                <a:ea typeface="+mn-ea"/>
              </a:rPr>
              <a:t>coronary artery disease(CAD) risk </a:t>
            </a:r>
            <a:r>
              <a:rPr lang="en-US" altLang="zh-CN" sz="1400" dirty="0">
                <a:latin typeface="+mn-ea"/>
                <a:ea typeface="+mn-ea"/>
              </a:rPr>
              <a:t>rather than purely adjust blood-lipid levels</a:t>
            </a:r>
            <a:endParaRPr kumimoji="0" lang="zh-CN" altLang="en-US" sz="1400" i="0" u="none" strike="noStrike" cap="none" normalizeH="0" baseline="0" dirty="0" smtClean="0">
              <a:ln>
                <a:noFill/>
              </a:ln>
              <a:effectLst/>
              <a:latin typeface="+mn-ea"/>
              <a:ea typeface="+mn-ea"/>
            </a:endParaRPr>
          </a:p>
        </p:txBody>
      </p:sp>
      <p:sp>
        <p:nvSpPr>
          <p:cNvPr id="8" name="矩形 7"/>
          <p:cNvSpPr/>
          <p:nvPr>
            <p:custDataLst>
              <p:tags r:id="rId7"/>
            </p:custDataLst>
          </p:nvPr>
        </p:nvSpPr>
        <p:spPr>
          <a:xfrm>
            <a:off x="452131" y="1639611"/>
            <a:ext cx="1297841" cy="67003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smtClean="0"/>
              <a:t>Treatment goal</a:t>
            </a:r>
            <a:endParaRPr lang="zh-CN" altLang="en-US" sz="1400" b="1" dirty="0"/>
          </a:p>
        </p:txBody>
      </p:sp>
      <p:sp>
        <p:nvSpPr>
          <p:cNvPr id="9" name="Rectangle 8"/>
          <p:cNvSpPr>
            <a:spLocks noChangeArrowheads="1"/>
          </p:cNvSpPr>
          <p:nvPr>
            <p:custDataLst>
              <p:tags r:id="rId8"/>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sp>
        <p:nvSpPr>
          <p:cNvPr id="10" name="Section" descr="Section name"/>
          <p:cNvSpPr txBox="1"/>
          <p:nvPr>
            <p:custDataLst>
              <p:tags r:id="rId9"/>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sp>
        <p:nvSpPr>
          <p:cNvPr id="11" name="矩形 10"/>
          <p:cNvSpPr/>
          <p:nvPr>
            <p:custDataLst>
              <p:tags r:id="rId10"/>
            </p:custDataLst>
          </p:nvPr>
        </p:nvSpPr>
        <p:spPr>
          <a:xfrm>
            <a:off x="5026915" y="1639611"/>
            <a:ext cx="3313043" cy="67003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t>Cardiovascular Risk Assessment </a:t>
            </a:r>
            <a:endParaRPr lang="zh-CN" altLang="en-US" sz="1400" b="1" dirty="0"/>
          </a:p>
        </p:txBody>
      </p:sp>
      <p:sp>
        <p:nvSpPr>
          <p:cNvPr id="12" name="五边形 11"/>
          <p:cNvSpPr/>
          <p:nvPr>
            <p:custDataLst>
              <p:tags r:id="rId11"/>
            </p:custDataLst>
          </p:nvPr>
        </p:nvSpPr>
        <p:spPr bwMode="auto">
          <a:xfrm>
            <a:off x="1970691" y="2388476"/>
            <a:ext cx="3310757" cy="3570889"/>
          </a:xfrm>
          <a:prstGeom prst="homePlate">
            <a:avLst>
              <a:gd name="adj" fmla="val 16256"/>
            </a:avLst>
          </a:prstGeom>
          <a:solidFill>
            <a:schemeClr val="bg1"/>
          </a:solidFill>
          <a:ln w="25400" cap="flat" cmpd="sng" algn="ctr">
            <a:solidFill>
              <a:schemeClr val="bg2"/>
            </a:solidFill>
            <a:prstDash val="solid"/>
            <a:round/>
            <a:headEnd type="none" w="med" len="med"/>
            <a:tailEnd type="triangle" w="med" len="med"/>
          </a:ln>
          <a:effectLst/>
        </p:spPr>
        <p:txBody>
          <a:bodyPr vert="horz" wrap="non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Verdana" pitchFamily="34" charset="0"/>
              <a:ea typeface="宋体" pitchFamily="2" charset="-122"/>
            </a:endParaRPr>
          </a:p>
        </p:txBody>
      </p:sp>
      <p:graphicFrame>
        <p:nvGraphicFramePr>
          <p:cNvPr id="15" name="表格 14"/>
          <p:cNvGraphicFramePr>
            <a:graphicFrameLocks noGrp="1"/>
          </p:cNvGraphicFramePr>
          <p:nvPr>
            <p:extLst>
              <p:ext uri="{D42A27DB-BD31-4B8C-83A1-F6EECF244321}">
                <p14:modId xmlns="" xmlns:p14="http://schemas.microsoft.com/office/powerpoint/2010/main" val="3228886076"/>
              </p:ext>
            </p:extLst>
          </p:nvPr>
        </p:nvGraphicFramePr>
        <p:xfrm>
          <a:off x="2002592" y="3370521"/>
          <a:ext cx="2750161" cy="2508152"/>
        </p:xfrm>
        <a:graphic>
          <a:graphicData uri="http://schemas.openxmlformats.org/drawingml/2006/table">
            <a:tbl>
              <a:tblPr firstRow="1" firstCol="1">
                <a:tableStyleId>{F5AB1C69-6EDB-4FF4-983F-18BD219EF322}</a:tableStyleId>
              </a:tblPr>
              <a:tblGrid>
                <a:gridCol w="644915"/>
                <a:gridCol w="445038"/>
                <a:gridCol w="545827"/>
                <a:gridCol w="545827"/>
                <a:gridCol w="568554"/>
              </a:tblGrid>
              <a:tr h="275492">
                <a:tc>
                  <a:txBody>
                    <a:bodyPr/>
                    <a:lstStyle/>
                    <a:p>
                      <a:pPr algn="ctr" fontAlgn="ctr"/>
                      <a:r>
                        <a:rPr lang="en-US" sz="1000" u="none" strike="noStrike" dirty="0">
                          <a:effectLst/>
                        </a:rPr>
                        <a:t>Group</a:t>
                      </a:r>
                      <a:endParaRPr lang="en-US" sz="1000" b="0" i="0" u="none" strike="noStrike" dirty="0">
                        <a:solidFill>
                          <a:srgbClr val="000000"/>
                        </a:solidFill>
                        <a:effectLst/>
                        <a:latin typeface="宋体"/>
                      </a:endParaRPr>
                    </a:p>
                  </a:txBody>
                  <a:tcPr marL="9525" marR="9525" marT="9525" marB="0" anchor="ctr"/>
                </a:tc>
                <a:tc>
                  <a:txBody>
                    <a:bodyPr/>
                    <a:lstStyle/>
                    <a:p>
                      <a:pPr algn="ctr" fontAlgn="ctr"/>
                      <a:r>
                        <a:rPr lang="en-US" sz="1000" u="none" strike="noStrike" dirty="0">
                          <a:effectLst/>
                        </a:rPr>
                        <a:t>TC</a:t>
                      </a:r>
                      <a:endParaRPr lang="en-US" sz="1000" b="0" i="0" u="none" strike="noStrike" dirty="0">
                        <a:solidFill>
                          <a:srgbClr val="000000"/>
                        </a:solidFill>
                        <a:effectLst/>
                        <a:latin typeface="Times New Roman"/>
                      </a:endParaRPr>
                    </a:p>
                  </a:txBody>
                  <a:tcPr marL="9525" marR="9525" marT="9525" marB="0" anchor="ctr"/>
                </a:tc>
                <a:tc>
                  <a:txBody>
                    <a:bodyPr/>
                    <a:lstStyle/>
                    <a:p>
                      <a:pPr algn="ctr" fontAlgn="ctr"/>
                      <a:r>
                        <a:rPr lang="en-US" sz="1000" u="none" strike="noStrike" dirty="0">
                          <a:effectLst/>
                        </a:rPr>
                        <a:t>LDL-C</a:t>
                      </a:r>
                      <a:endParaRPr lang="en-US" sz="1000" b="0" i="0" u="none" strike="noStrike" dirty="0">
                        <a:solidFill>
                          <a:srgbClr val="000000"/>
                        </a:solidFill>
                        <a:effectLst/>
                        <a:latin typeface="Times New Roman"/>
                      </a:endParaRPr>
                    </a:p>
                  </a:txBody>
                  <a:tcPr marL="9525" marR="9525" marT="9525" marB="0" anchor="ctr"/>
                </a:tc>
                <a:tc>
                  <a:txBody>
                    <a:bodyPr/>
                    <a:lstStyle/>
                    <a:p>
                      <a:pPr algn="ctr" fontAlgn="ctr"/>
                      <a:r>
                        <a:rPr lang="en-US" sz="1000" u="none" strike="noStrike" dirty="0">
                          <a:effectLst/>
                        </a:rPr>
                        <a:t>HDL-C</a:t>
                      </a:r>
                      <a:endParaRPr lang="en-US" sz="1000" b="0" i="0" u="none" strike="noStrike" dirty="0">
                        <a:solidFill>
                          <a:srgbClr val="000000"/>
                        </a:solidFill>
                        <a:effectLst/>
                        <a:latin typeface="Times New Roman"/>
                      </a:endParaRPr>
                    </a:p>
                  </a:txBody>
                  <a:tcPr marL="9525" marR="9525" marT="9525" marB="0" anchor="ctr"/>
                </a:tc>
                <a:tc>
                  <a:txBody>
                    <a:bodyPr/>
                    <a:lstStyle/>
                    <a:p>
                      <a:pPr algn="ctr" fontAlgn="ctr"/>
                      <a:r>
                        <a:rPr lang="en-US" sz="1000" u="none" strike="noStrike" dirty="0">
                          <a:effectLst/>
                        </a:rPr>
                        <a:t>TG</a:t>
                      </a:r>
                      <a:endParaRPr lang="en-US" sz="1000" b="0" i="0" u="none" strike="noStrike" dirty="0">
                        <a:solidFill>
                          <a:srgbClr val="000000"/>
                        </a:solidFill>
                        <a:effectLst/>
                        <a:latin typeface="Times New Roman"/>
                      </a:endParaRPr>
                    </a:p>
                  </a:txBody>
                  <a:tcPr marL="9525" marR="9525" marT="9525" marB="0" anchor="ctr"/>
                </a:tc>
              </a:tr>
              <a:tr h="342900">
                <a:tc>
                  <a:txBody>
                    <a:bodyPr/>
                    <a:lstStyle/>
                    <a:p>
                      <a:pPr algn="ctr" fontAlgn="ctr"/>
                      <a:r>
                        <a:rPr lang="en-US" sz="800" u="none" strike="noStrike" dirty="0">
                          <a:effectLst/>
                        </a:rPr>
                        <a:t>Optimal</a:t>
                      </a:r>
                      <a:endParaRPr lang="en-US" sz="800" b="0" i="0" u="none" strike="noStrike" dirty="0">
                        <a:solidFill>
                          <a:srgbClr val="000000"/>
                        </a:solidFill>
                        <a:effectLst/>
                        <a:latin typeface="宋体"/>
                      </a:endParaRPr>
                    </a:p>
                  </a:txBody>
                  <a:tcPr marL="9525" marR="9525" marT="9525" marB="0" anchor="ctr"/>
                </a:tc>
                <a:tc>
                  <a:txBody>
                    <a:bodyPr/>
                    <a:lstStyle/>
                    <a:p>
                      <a:pPr algn="ctr" fontAlgn="ctr"/>
                      <a:r>
                        <a:rPr lang="en-US" sz="800" u="none" strike="noStrike" dirty="0">
                          <a:effectLst/>
                        </a:rPr>
                        <a:t>＜5.18 </a:t>
                      </a:r>
                      <a:r>
                        <a:rPr lang="en-US" sz="800" u="none" strike="noStrike" dirty="0" err="1" smtClean="0">
                          <a:effectLst/>
                        </a:rPr>
                        <a:t>mmol</a:t>
                      </a:r>
                      <a:r>
                        <a:rPr lang="en-US" sz="800" u="none" strike="noStrike" dirty="0" smtClean="0">
                          <a:effectLst/>
                        </a:rPr>
                        <a:t>/L (200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＜3.37 </a:t>
                      </a:r>
                      <a:r>
                        <a:rPr lang="en-US" sz="800" u="none" strike="noStrike" dirty="0" err="1" smtClean="0">
                          <a:effectLst/>
                        </a:rPr>
                        <a:t>mmol</a:t>
                      </a:r>
                      <a:r>
                        <a:rPr lang="en-US" sz="800" u="none" strike="noStrike" dirty="0" smtClean="0">
                          <a:effectLst/>
                        </a:rPr>
                        <a:t>/L (130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≥l.04 </a:t>
                      </a:r>
                      <a:r>
                        <a:rPr lang="en-US" sz="800" u="none" strike="noStrike" dirty="0" err="1">
                          <a:effectLst/>
                        </a:rPr>
                        <a:t>mmol</a:t>
                      </a:r>
                      <a:r>
                        <a:rPr lang="en-US" sz="800" u="none" strike="noStrike" dirty="0">
                          <a:effectLst/>
                        </a:rPr>
                        <a:t>/L</a:t>
                      </a:r>
                    </a:p>
                    <a:p>
                      <a:pPr algn="ctr" fontAlgn="ctr"/>
                      <a:r>
                        <a:rPr lang="en-US" sz="800" u="none" strike="noStrike" dirty="0" smtClean="0">
                          <a:effectLst/>
                        </a:rPr>
                        <a:t>(40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＜1.70 </a:t>
                      </a:r>
                      <a:r>
                        <a:rPr lang="en-US" sz="800" u="none" strike="noStrike" dirty="0" err="1" smtClean="0">
                          <a:effectLst/>
                        </a:rPr>
                        <a:t>mmol</a:t>
                      </a:r>
                      <a:r>
                        <a:rPr lang="en-US" sz="800" u="none" strike="noStrike" dirty="0" smtClean="0">
                          <a:effectLst/>
                        </a:rPr>
                        <a:t>/L (150 mg/dl)</a:t>
                      </a:r>
                      <a:endParaRPr lang="en-US" sz="800" b="0" i="0" u="none" strike="noStrike" dirty="0">
                        <a:solidFill>
                          <a:srgbClr val="000000"/>
                        </a:solidFill>
                        <a:effectLst/>
                        <a:latin typeface="+mn-ea"/>
                        <a:ea typeface="+mn-ea"/>
                      </a:endParaRPr>
                    </a:p>
                  </a:txBody>
                  <a:tcPr marL="9525" marR="9525" marT="9525" marB="0" anchor="ctr"/>
                </a:tc>
              </a:tr>
              <a:tr h="457200">
                <a:tc>
                  <a:txBody>
                    <a:bodyPr/>
                    <a:lstStyle/>
                    <a:p>
                      <a:pPr algn="ctr" fontAlgn="ctr"/>
                      <a:r>
                        <a:rPr lang="en-US" sz="800" u="none" strike="noStrike" dirty="0">
                          <a:effectLst/>
                        </a:rPr>
                        <a:t>Borderline high</a:t>
                      </a:r>
                      <a:endParaRPr lang="en-US" sz="800" b="0" i="0" u="none" strike="noStrike" dirty="0">
                        <a:solidFill>
                          <a:srgbClr val="000000"/>
                        </a:solidFill>
                        <a:effectLst/>
                        <a:latin typeface="宋体"/>
                      </a:endParaRPr>
                    </a:p>
                  </a:txBody>
                  <a:tcPr marL="9525" marR="9525" marT="9525" marB="0" anchor="ctr"/>
                </a:tc>
                <a:tc>
                  <a:txBody>
                    <a:bodyPr/>
                    <a:lstStyle/>
                    <a:p>
                      <a:pPr algn="ctr" fontAlgn="ctr"/>
                      <a:r>
                        <a:rPr lang="en-US" sz="800" u="none" strike="noStrike" dirty="0" smtClean="0">
                          <a:effectLst/>
                        </a:rPr>
                        <a:t>5.18-6.19 </a:t>
                      </a:r>
                      <a:r>
                        <a:rPr lang="en-US" sz="800" u="none" strike="noStrike" dirty="0" err="1" smtClean="0">
                          <a:effectLst/>
                        </a:rPr>
                        <a:t>mmol</a:t>
                      </a:r>
                      <a:r>
                        <a:rPr lang="en-US" sz="800" u="none" strike="noStrike" dirty="0" smtClean="0">
                          <a:effectLst/>
                        </a:rPr>
                        <a:t>/L (200-239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3.37 </a:t>
                      </a:r>
                      <a:r>
                        <a:rPr lang="en-US" sz="800" u="none" strike="noStrike" dirty="0" smtClean="0">
                          <a:effectLst/>
                        </a:rPr>
                        <a:t>- </a:t>
                      </a:r>
                      <a:r>
                        <a:rPr lang="en-US" sz="800" u="none" strike="noStrike" dirty="0">
                          <a:effectLst/>
                        </a:rPr>
                        <a:t>4.12 </a:t>
                      </a:r>
                      <a:r>
                        <a:rPr lang="en-US" sz="800" u="none" strike="noStrike" dirty="0" err="1" smtClean="0">
                          <a:effectLst/>
                        </a:rPr>
                        <a:t>mmol</a:t>
                      </a:r>
                      <a:r>
                        <a:rPr lang="en-US" sz="800" u="none" strike="noStrike" dirty="0" smtClean="0">
                          <a:effectLst/>
                        </a:rPr>
                        <a:t>/L (130-159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　</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smtClean="0">
                          <a:effectLst/>
                        </a:rPr>
                        <a:t>1.70-2.25mmol/L</a:t>
                      </a:r>
                      <a:r>
                        <a:rPr lang="en-US" sz="800" u="none" strike="noStrike" baseline="0" dirty="0" smtClean="0">
                          <a:effectLst/>
                        </a:rPr>
                        <a:t> </a:t>
                      </a:r>
                      <a:r>
                        <a:rPr lang="en-US" sz="800" u="none" strike="noStrike" dirty="0" smtClean="0">
                          <a:effectLst/>
                        </a:rPr>
                        <a:t>(150-199mg/dl)</a:t>
                      </a:r>
                      <a:endParaRPr lang="en-US" sz="800" b="0" i="0" u="none" strike="noStrike" dirty="0">
                        <a:solidFill>
                          <a:srgbClr val="000000"/>
                        </a:solidFill>
                        <a:effectLst/>
                        <a:latin typeface="+mn-ea"/>
                        <a:ea typeface="+mn-ea"/>
                      </a:endParaRPr>
                    </a:p>
                  </a:txBody>
                  <a:tcPr marL="9525" marR="9525" marT="9525" marB="0" anchor="ctr"/>
                </a:tc>
              </a:tr>
              <a:tr h="342900">
                <a:tc>
                  <a:txBody>
                    <a:bodyPr/>
                    <a:lstStyle/>
                    <a:p>
                      <a:pPr algn="ctr" fontAlgn="ctr"/>
                      <a:r>
                        <a:rPr lang="en-US" sz="800" u="none" strike="noStrike">
                          <a:effectLst/>
                        </a:rPr>
                        <a:t>High</a:t>
                      </a:r>
                      <a:endParaRPr lang="en-US" sz="800" b="0" i="0" u="none" strike="noStrike">
                        <a:solidFill>
                          <a:srgbClr val="000000"/>
                        </a:solidFill>
                        <a:effectLst/>
                        <a:latin typeface="宋体"/>
                      </a:endParaRPr>
                    </a:p>
                  </a:txBody>
                  <a:tcPr marL="9525" marR="9525" marT="9525" marB="0" anchor="ctr"/>
                </a:tc>
                <a:tc>
                  <a:txBody>
                    <a:bodyPr/>
                    <a:lstStyle/>
                    <a:p>
                      <a:pPr algn="ctr" fontAlgn="ctr"/>
                      <a:r>
                        <a:rPr lang="en-US" sz="800" u="none" strike="noStrike" dirty="0">
                          <a:effectLst/>
                        </a:rPr>
                        <a:t>≥6.22 </a:t>
                      </a:r>
                      <a:r>
                        <a:rPr lang="en-US" sz="800" u="none" strike="noStrike" dirty="0" err="1" smtClean="0">
                          <a:effectLst/>
                        </a:rPr>
                        <a:t>mmol</a:t>
                      </a:r>
                      <a:r>
                        <a:rPr lang="en-US" sz="800" u="none" strike="noStrike" dirty="0" smtClean="0">
                          <a:effectLst/>
                        </a:rPr>
                        <a:t>/L (240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≥4.14 </a:t>
                      </a:r>
                      <a:r>
                        <a:rPr lang="en-US" sz="800" u="none" strike="noStrike" dirty="0" err="1" smtClean="0">
                          <a:effectLst/>
                        </a:rPr>
                        <a:t>mmol</a:t>
                      </a:r>
                      <a:r>
                        <a:rPr lang="en-US" sz="800" u="none" strike="noStrike" dirty="0" smtClean="0">
                          <a:effectLst/>
                        </a:rPr>
                        <a:t>/L (160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≥1.55 </a:t>
                      </a:r>
                      <a:r>
                        <a:rPr lang="en-US" sz="800" u="none" strike="noStrike" dirty="0" err="1">
                          <a:effectLst/>
                        </a:rPr>
                        <a:t>mmol</a:t>
                      </a:r>
                      <a:r>
                        <a:rPr lang="en-US" sz="800" u="none" strike="noStrike" dirty="0">
                          <a:effectLst/>
                        </a:rPr>
                        <a:t>/ </a:t>
                      </a:r>
                      <a:r>
                        <a:rPr lang="en-US" sz="800" u="none" strike="noStrike" dirty="0" smtClean="0">
                          <a:effectLst/>
                        </a:rPr>
                        <a:t>L</a:t>
                      </a:r>
                      <a:r>
                        <a:rPr lang="en-US" sz="800" u="none" strike="noStrike" baseline="0" dirty="0" smtClean="0">
                          <a:effectLst/>
                        </a:rPr>
                        <a:t> </a:t>
                      </a:r>
                      <a:r>
                        <a:rPr lang="en-US" sz="800" u="none" strike="noStrike" dirty="0" smtClean="0">
                          <a:effectLst/>
                        </a:rPr>
                        <a:t>(60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≥2.26 </a:t>
                      </a:r>
                      <a:r>
                        <a:rPr lang="en-US" sz="800" u="none" strike="noStrike" dirty="0" err="1" smtClean="0">
                          <a:effectLst/>
                        </a:rPr>
                        <a:t>mmol</a:t>
                      </a:r>
                      <a:r>
                        <a:rPr lang="en-US" sz="800" u="none" strike="noStrike" dirty="0" smtClean="0">
                          <a:effectLst/>
                        </a:rPr>
                        <a:t>/L (200 mg/dl)</a:t>
                      </a:r>
                      <a:endParaRPr lang="en-US" sz="800" b="0" i="0" u="none" strike="noStrike" dirty="0">
                        <a:solidFill>
                          <a:srgbClr val="000000"/>
                        </a:solidFill>
                        <a:effectLst/>
                        <a:latin typeface="+mn-ea"/>
                        <a:ea typeface="+mn-ea"/>
                      </a:endParaRPr>
                    </a:p>
                  </a:txBody>
                  <a:tcPr marL="9525" marR="9525" marT="9525" marB="0" anchor="ctr"/>
                </a:tc>
              </a:tr>
              <a:tr h="352425">
                <a:tc>
                  <a:txBody>
                    <a:bodyPr/>
                    <a:lstStyle/>
                    <a:p>
                      <a:pPr algn="ctr" fontAlgn="ctr"/>
                      <a:r>
                        <a:rPr lang="en-US" sz="800" u="none" strike="noStrike">
                          <a:effectLst/>
                        </a:rPr>
                        <a:t>Low</a:t>
                      </a:r>
                      <a:endParaRPr lang="en-US" sz="800" b="0" i="0" u="none" strike="noStrike">
                        <a:solidFill>
                          <a:srgbClr val="000000"/>
                        </a:solidFill>
                        <a:effectLst/>
                        <a:latin typeface="宋体"/>
                      </a:endParaRPr>
                    </a:p>
                  </a:txBody>
                  <a:tcPr marL="9525" marR="9525" marT="9525" marB="0" anchor="ctr"/>
                </a:tc>
                <a:tc>
                  <a:txBody>
                    <a:bodyPr/>
                    <a:lstStyle/>
                    <a:p>
                      <a:pPr algn="ctr" fontAlgn="t"/>
                      <a:r>
                        <a:rPr lang="zh-CN" altLang="en-US" sz="800" u="none" strike="noStrike">
                          <a:effectLst/>
                        </a:rPr>
                        <a:t>　</a:t>
                      </a:r>
                      <a:endParaRPr lang="zh-CN" altLang="en-US" sz="800" b="0" i="0" u="none" strike="noStrike">
                        <a:solidFill>
                          <a:srgbClr val="000000"/>
                        </a:solidFill>
                        <a:effectLst/>
                        <a:latin typeface="+mn-ea"/>
                        <a:ea typeface="+mn-ea"/>
                      </a:endParaRPr>
                    </a:p>
                  </a:txBody>
                  <a:tcPr marL="9525" marR="9525" marT="9525" marB="0"/>
                </a:tc>
                <a:tc>
                  <a:txBody>
                    <a:bodyPr/>
                    <a:lstStyle/>
                    <a:p>
                      <a:pPr algn="ctr" fontAlgn="ctr"/>
                      <a:r>
                        <a:rPr lang="en-US" sz="800" u="none" strike="noStrike">
                          <a:effectLst/>
                        </a:rPr>
                        <a:t>　</a:t>
                      </a:r>
                      <a:endParaRPr lang="en-US" sz="800" b="0" i="0" u="none" strike="noStrike">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＜1.04 </a:t>
                      </a:r>
                      <a:r>
                        <a:rPr lang="en-US" sz="800" u="none" strike="noStrike" dirty="0" err="1" smtClean="0">
                          <a:effectLst/>
                        </a:rPr>
                        <a:t>mmol</a:t>
                      </a:r>
                      <a:r>
                        <a:rPr lang="en-US" sz="800" u="none" strike="noStrike" dirty="0" smtClean="0">
                          <a:effectLst/>
                        </a:rPr>
                        <a:t>/L (40 mg/dl)</a:t>
                      </a:r>
                      <a:endParaRPr lang="en-US" sz="800" b="0" i="0" u="none" strike="noStrike" dirty="0">
                        <a:solidFill>
                          <a:srgbClr val="000000"/>
                        </a:solidFill>
                        <a:effectLst/>
                        <a:latin typeface="+mn-ea"/>
                        <a:ea typeface="+mn-ea"/>
                      </a:endParaRPr>
                    </a:p>
                  </a:txBody>
                  <a:tcPr marL="9525" marR="9525" marT="9525" marB="0" anchor="ctr"/>
                </a:tc>
                <a:tc>
                  <a:txBody>
                    <a:bodyPr/>
                    <a:lstStyle/>
                    <a:p>
                      <a:pPr algn="ctr" fontAlgn="ctr"/>
                      <a:r>
                        <a:rPr lang="en-US" sz="800" u="none" strike="noStrike" dirty="0">
                          <a:effectLst/>
                        </a:rPr>
                        <a:t>　</a:t>
                      </a:r>
                      <a:endParaRPr lang="en-US" sz="800" b="0" i="0" u="none" strike="noStrike" dirty="0">
                        <a:solidFill>
                          <a:srgbClr val="000000"/>
                        </a:solidFill>
                        <a:effectLst/>
                        <a:latin typeface="+mn-ea"/>
                        <a:ea typeface="+mn-ea"/>
                      </a:endParaRPr>
                    </a:p>
                  </a:txBody>
                  <a:tcPr marL="9525" marR="9525" marT="9525" marB="0" anchor="ctr"/>
                </a:tc>
              </a:tr>
            </a:tbl>
          </a:graphicData>
        </a:graphic>
      </p:graphicFrame>
      <p:sp>
        <p:nvSpPr>
          <p:cNvPr id="16" name="TextBox 15"/>
          <p:cNvSpPr txBox="1"/>
          <p:nvPr/>
        </p:nvSpPr>
        <p:spPr>
          <a:xfrm>
            <a:off x="2549577" y="3104710"/>
            <a:ext cx="1745991" cy="261610"/>
          </a:xfrm>
          <a:prstGeom prst="rect">
            <a:avLst/>
          </a:prstGeom>
          <a:noFill/>
        </p:spPr>
        <p:txBody>
          <a:bodyPr wrap="none" rtlCol="0">
            <a:spAutoFit/>
          </a:bodyPr>
          <a:lstStyle/>
          <a:p>
            <a:r>
              <a:rPr lang="en-US" altLang="zh-CN" sz="1100" b="1" u="sng" dirty="0" smtClean="0"/>
              <a:t>Lipid level standard</a:t>
            </a:r>
            <a:endParaRPr lang="zh-CN" altLang="en-US" sz="1100" b="1" u="sng" dirty="0"/>
          </a:p>
        </p:txBody>
      </p:sp>
      <p:graphicFrame>
        <p:nvGraphicFramePr>
          <p:cNvPr id="17" name="表格 16"/>
          <p:cNvGraphicFramePr>
            <a:graphicFrameLocks noGrp="1"/>
          </p:cNvGraphicFramePr>
          <p:nvPr>
            <p:extLst>
              <p:ext uri="{D42A27DB-BD31-4B8C-83A1-F6EECF244321}">
                <p14:modId xmlns="" xmlns:p14="http://schemas.microsoft.com/office/powerpoint/2010/main" val="297107638"/>
              </p:ext>
            </p:extLst>
          </p:nvPr>
        </p:nvGraphicFramePr>
        <p:xfrm>
          <a:off x="5352603" y="3562597"/>
          <a:ext cx="2930160" cy="2273067"/>
        </p:xfrm>
        <a:graphic>
          <a:graphicData uri="http://schemas.openxmlformats.org/drawingml/2006/table">
            <a:tbl>
              <a:tblPr firstRow="1" firstCol="1">
                <a:tableStyleId>{F5AB1C69-6EDB-4FF4-983F-18BD219EF322}</a:tableStyleId>
              </a:tblPr>
              <a:tblGrid>
                <a:gridCol w="895418"/>
                <a:gridCol w="1077812"/>
                <a:gridCol w="956930"/>
              </a:tblGrid>
              <a:tr h="651093">
                <a:tc>
                  <a:txBody>
                    <a:bodyPr/>
                    <a:lstStyle/>
                    <a:p>
                      <a:pPr algn="ctr" rtl="0" fontAlgn="ctr"/>
                      <a:r>
                        <a:rPr lang="en-US" sz="800" u="none" strike="noStrike" dirty="0">
                          <a:effectLst/>
                        </a:rPr>
                        <a:t>risk stratification</a:t>
                      </a:r>
                      <a:endParaRPr lang="en-US" sz="800" b="0" i="0" u="none" strike="noStrike" dirty="0">
                        <a:solidFill>
                          <a:srgbClr val="000000"/>
                        </a:solidFill>
                        <a:effectLst/>
                        <a:latin typeface="Verdana"/>
                      </a:endParaRPr>
                    </a:p>
                  </a:txBody>
                  <a:tcPr marL="36000" marR="36000" marT="9525" marB="0" anchor="ctr"/>
                </a:tc>
                <a:tc>
                  <a:txBody>
                    <a:bodyPr/>
                    <a:lstStyle/>
                    <a:p>
                      <a:pPr algn="ctr" rtl="0" fontAlgn="ctr"/>
                      <a:r>
                        <a:rPr lang="en-US" sz="800" u="none" strike="noStrike" dirty="0" smtClean="0">
                          <a:effectLst/>
                        </a:rPr>
                        <a:t>TC:5.18-6.19mmol/L (200-239mg/dl)</a:t>
                      </a:r>
                      <a:r>
                        <a:rPr lang="en-US" sz="800" u="none" strike="noStrike" baseline="0" dirty="0" smtClean="0">
                          <a:effectLst/>
                        </a:rPr>
                        <a:t> </a:t>
                      </a:r>
                      <a:r>
                        <a:rPr lang="en-US" sz="800" u="none" strike="noStrike" dirty="0" smtClean="0">
                          <a:effectLst/>
                        </a:rPr>
                        <a:t>or LDL-C: 3.37-4.12 </a:t>
                      </a:r>
                      <a:r>
                        <a:rPr lang="en-US" sz="800" u="none" strike="noStrike" dirty="0" err="1" smtClean="0">
                          <a:effectLst/>
                        </a:rPr>
                        <a:t>mmol</a:t>
                      </a:r>
                      <a:r>
                        <a:rPr lang="en-US" sz="800" u="none" strike="noStrike" dirty="0" smtClean="0">
                          <a:effectLst/>
                        </a:rPr>
                        <a:t>/L (130-159mg/dl)</a:t>
                      </a:r>
                      <a:endParaRPr lang="en-US" sz="800" b="0" i="0" u="none" strike="noStrike" dirty="0">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TC≥</a:t>
                      </a:r>
                      <a:r>
                        <a:rPr lang="en-US" sz="800" u="none" strike="noStrike" dirty="0" smtClean="0">
                          <a:effectLst/>
                        </a:rPr>
                        <a:t>6.22mmol/L (240mg/dl)</a:t>
                      </a:r>
                      <a:r>
                        <a:rPr lang="en-US" sz="800" u="none" strike="noStrike" baseline="0" dirty="0" smtClean="0">
                          <a:effectLst/>
                        </a:rPr>
                        <a:t> </a:t>
                      </a:r>
                      <a:r>
                        <a:rPr lang="en-US" sz="800" u="none" strike="noStrike" dirty="0" smtClean="0">
                          <a:effectLst/>
                        </a:rPr>
                        <a:t> or LDL-C: ≥4.14mmol/L (160mg/dl)</a:t>
                      </a:r>
                      <a:endParaRPr lang="en-US" sz="800" b="0" i="0" u="none" strike="noStrike" dirty="0">
                        <a:solidFill>
                          <a:srgbClr val="000000"/>
                        </a:solidFill>
                        <a:effectLst/>
                        <a:latin typeface="Verdana"/>
                      </a:endParaRPr>
                    </a:p>
                  </a:txBody>
                  <a:tcPr marL="36000" marR="36000" marT="9525" marB="0" anchor="ctr"/>
                </a:tc>
              </a:tr>
              <a:tr h="329731">
                <a:tc>
                  <a:txBody>
                    <a:bodyPr/>
                    <a:lstStyle/>
                    <a:p>
                      <a:pPr algn="just" rtl="0" fontAlgn="ctr"/>
                      <a:r>
                        <a:rPr lang="en-US" sz="800" u="none" strike="noStrike">
                          <a:effectLst/>
                        </a:rPr>
                        <a:t>w/o HYN AND &lt;3 risk factors</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low</a:t>
                      </a:r>
                      <a:endParaRPr lang="en-US" sz="800" b="0" i="0" u="none" strike="noStrike" dirty="0">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low</a:t>
                      </a:r>
                      <a:endParaRPr lang="en-US" sz="800" b="0" i="0" u="none" strike="noStrike" dirty="0">
                        <a:solidFill>
                          <a:srgbClr val="000000"/>
                        </a:solidFill>
                        <a:effectLst/>
                        <a:latin typeface="Verdana"/>
                      </a:endParaRPr>
                    </a:p>
                  </a:txBody>
                  <a:tcPr marL="36000" marR="36000" marT="9525" marB="0" anchor="ctr"/>
                </a:tc>
              </a:tr>
              <a:tr h="385579">
                <a:tc>
                  <a:txBody>
                    <a:bodyPr/>
                    <a:lstStyle/>
                    <a:p>
                      <a:pPr algn="just" rtl="0" fontAlgn="ctr"/>
                      <a:r>
                        <a:rPr lang="en-US" sz="800" u="none" strike="noStrike">
                          <a:effectLst/>
                        </a:rPr>
                        <a:t>w/o HYN AND &gt;=3 risk factors</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a:effectLst/>
                        </a:rPr>
                        <a:t>low</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middle</a:t>
                      </a:r>
                      <a:endParaRPr lang="en-US" sz="800" b="0" i="0" u="none" strike="noStrike" dirty="0">
                        <a:solidFill>
                          <a:srgbClr val="000000"/>
                        </a:solidFill>
                        <a:effectLst/>
                        <a:latin typeface="Verdana"/>
                      </a:endParaRPr>
                    </a:p>
                  </a:txBody>
                  <a:tcPr marL="36000" marR="36000" marT="9525" marB="0" anchor="ctr"/>
                </a:tc>
              </a:tr>
              <a:tr h="385579">
                <a:tc>
                  <a:txBody>
                    <a:bodyPr/>
                    <a:lstStyle/>
                    <a:p>
                      <a:pPr algn="just" rtl="0" fontAlgn="ctr"/>
                      <a:r>
                        <a:rPr lang="en-US" sz="800" u="none" strike="noStrike">
                          <a:effectLst/>
                        </a:rPr>
                        <a:t>w/ HYN AND &gt;=1 risk factors</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a:effectLst/>
                        </a:rPr>
                        <a:t>middle</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high</a:t>
                      </a:r>
                      <a:endParaRPr lang="en-US" sz="800" b="0" i="0" u="none" strike="noStrike" dirty="0">
                        <a:solidFill>
                          <a:srgbClr val="000000"/>
                        </a:solidFill>
                        <a:effectLst/>
                        <a:latin typeface="Verdana"/>
                      </a:endParaRPr>
                    </a:p>
                  </a:txBody>
                  <a:tcPr marL="36000" marR="36000" marT="9525" marB="0" anchor="ctr"/>
                </a:tc>
              </a:tr>
              <a:tr h="385579">
                <a:tc>
                  <a:txBody>
                    <a:bodyPr/>
                    <a:lstStyle/>
                    <a:p>
                      <a:pPr algn="just" rtl="0" fontAlgn="ctr"/>
                      <a:r>
                        <a:rPr lang="en-US" sz="800" u="none" strike="noStrike" dirty="0" smtClean="0">
                          <a:effectLst/>
                        </a:rPr>
                        <a:t>CHD or CHD risk </a:t>
                      </a:r>
                      <a:r>
                        <a:rPr lang="en-US" sz="800" u="none" strike="noStrike" dirty="0">
                          <a:effectLst/>
                        </a:rPr>
                        <a:t>equivalents</a:t>
                      </a:r>
                      <a:endParaRPr lang="en-US" sz="800" b="0" i="0" u="none" strike="noStrike" dirty="0">
                        <a:solidFill>
                          <a:srgbClr val="000000"/>
                        </a:solidFill>
                        <a:effectLst/>
                        <a:latin typeface="Verdana"/>
                      </a:endParaRPr>
                    </a:p>
                  </a:txBody>
                  <a:tcPr marL="36000" marR="36000" marT="9525" marB="0" anchor="ctr"/>
                </a:tc>
                <a:tc>
                  <a:txBody>
                    <a:bodyPr/>
                    <a:lstStyle/>
                    <a:p>
                      <a:pPr algn="ctr" rtl="0" fontAlgn="ctr"/>
                      <a:r>
                        <a:rPr lang="en-US" sz="800" u="none" strike="noStrike">
                          <a:effectLst/>
                        </a:rPr>
                        <a:t>high</a:t>
                      </a:r>
                      <a:endParaRPr lang="en-US" sz="800" b="0" i="0" u="none" strike="noStrike">
                        <a:solidFill>
                          <a:srgbClr val="000000"/>
                        </a:solidFill>
                        <a:effectLst/>
                        <a:latin typeface="Verdana"/>
                      </a:endParaRPr>
                    </a:p>
                  </a:txBody>
                  <a:tcPr marL="36000" marR="36000" marT="9525" marB="0" anchor="ctr"/>
                </a:tc>
                <a:tc>
                  <a:txBody>
                    <a:bodyPr/>
                    <a:lstStyle/>
                    <a:p>
                      <a:pPr algn="ctr" rtl="0" fontAlgn="ctr"/>
                      <a:r>
                        <a:rPr lang="en-US" sz="800" u="none" strike="noStrike" dirty="0">
                          <a:effectLst/>
                        </a:rPr>
                        <a:t>high</a:t>
                      </a:r>
                      <a:endParaRPr lang="en-US" sz="800" b="0" i="0" u="none" strike="noStrike" dirty="0">
                        <a:solidFill>
                          <a:srgbClr val="000000"/>
                        </a:solidFill>
                        <a:effectLst/>
                        <a:latin typeface="Verdana"/>
                      </a:endParaRPr>
                    </a:p>
                  </a:txBody>
                  <a:tcPr marL="36000" marR="36000" marT="9525" marB="0" anchor="ctr"/>
                </a:tc>
              </a:tr>
            </a:tbl>
          </a:graphicData>
        </a:graphic>
      </p:graphicFrame>
      <p:sp>
        <p:nvSpPr>
          <p:cNvPr id="18" name="TextBox 17"/>
          <p:cNvSpPr txBox="1"/>
          <p:nvPr/>
        </p:nvSpPr>
        <p:spPr>
          <a:xfrm>
            <a:off x="6068953" y="3268324"/>
            <a:ext cx="1715534" cy="261610"/>
          </a:xfrm>
          <a:prstGeom prst="rect">
            <a:avLst/>
          </a:prstGeom>
          <a:noFill/>
        </p:spPr>
        <p:txBody>
          <a:bodyPr wrap="none" rtlCol="0">
            <a:spAutoFit/>
          </a:bodyPr>
          <a:lstStyle/>
          <a:p>
            <a:r>
              <a:rPr lang="en-US" altLang="zh-CN" sz="1100" b="1" u="sng" dirty="0" smtClean="0"/>
              <a:t>CV risk assessment</a:t>
            </a:r>
            <a:endParaRPr lang="zh-CN" altLang="en-US" sz="1100" b="1" u="sng" dirty="0"/>
          </a:p>
        </p:txBody>
      </p:sp>
      <p:sp>
        <p:nvSpPr>
          <p:cNvPr id="4" name="TextBox 3"/>
          <p:cNvSpPr txBox="1"/>
          <p:nvPr/>
        </p:nvSpPr>
        <p:spPr>
          <a:xfrm>
            <a:off x="8718271" y="1723704"/>
            <a:ext cx="45719" cy="338554"/>
          </a:xfrm>
          <a:prstGeom prst="rect">
            <a:avLst/>
          </a:prstGeom>
          <a:noFill/>
        </p:spPr>
        <p:txBody>
          <a:bodyPr wrap="square" rtlCol="0">
            <a:spAutoFit/>
          </a:bodyPr>
          <a:lstStyle/>
          <a:p>
            <a:endParaRPr lang="zh-CN" altLang="en-US" dirty="0"/>
          </a:p>
        </p:txBody>
      </p:sp>
      <p:sp>
        <p:nvSpPr>
          <p:cNvPr id="5" name="TextBox 4"/>
          <p:cNvSpPr txBox="1"/>
          <p:nvPr/>
        </p:nvSpPr>
        <p:spPr>
          <a:xfrm>
            <a:off x="1970691" y="2388476"/>
            <a:ext cx="2727433" cy="553998"/>
          </a:xfrm>
          <a:prstGeom prst="rect">
            <a:avLst/>
          </a:prstGeom>
          <a:noFill/>
        </p:spPr>
        <p:txBody>
          <a:bodyPr wrap="square" rtlCol="0">
            <a:spAutoFit/>
          </a:bodyPr>
          <a:lstStyle/>
          <a:p>
            <a:r>
              <a:rPr lang="en-US" altLang="zh-CN" sz="1000" dirty="0">
                <a:latin typeface="+mn-ea"/>
                <a:ea typeface="+mn-ea"/>
              </a:rPr>
              <a:t>Diagnosis is by measuring plasma levels of total cholesterol, TGs, and individual lipoproteins</a:t>
            </a:r>
            <a:endParaRPr lang="zh-CN" altLang="en-US" sz="1000" dirty="0">
              <a:latin typeface="+mn-ea"/>
              <a:ea typeface="+mn-ea"/>
            </a:endParaRPr>
          </a:p>
        </p:txBody>
      </p:sp>
      <p:sp>
        <p:nvSpPr>
          <p:cNvPr id="19" name="TextBox 18"/>
          <p:cNvSpPr txBox="1"/>
          <p:nvPr/>
        </p:nvSpPr>
        <p:spPr>
          <a:xfrm>
            <a:off x="5026915" y="2388476"/>
            <a:ext cx="3313043" cy="923330"/>
          </a:xfrm>
          <a:prstGeom prst="rect">
            <a:avLst/>
          </a:prstGeom>
          <a:noFill/>
        </p:spPr>
        <p:txBody>
          <a:bodyPr wrap="square" rtlCol="0">
            <a:spAutoFit/>
          </a:bodyPr>
          <a:lstStyle/>
          <a:p>
            <a:r>
              <a:rPr lang="en-US" altLang="zh-CN" sz="900" dirty="0">
                <a:latin typeface="+mn-ea"/>
                <a:ea typeface="+mn-ea"/>
              </a:rPr>
              <a:t>Lipid measurement should be accompanied by assessment of other cardiovascular risk factors, defined as 1. Diabetes mellitus; 2.Cigarette use; 3. Hypertension; 4. Family history of CAD in a male 1st-degree relative before age 55 or a female 1st-degree relative before age 65</a:t>
            </a:r>
            <a:endParaRPr lang="zh-CN" altLang="en-US" sz="900" dirty="0">
              <a:latin typeface="+mn-ea"/>
              <a:ea typeface="+mn-ea"/>
            </a:endParaRPr>
          </a:p>
        </p:txBody>
      </p:sp>
      <p:sp>
        <p:nvSpPr>
          <p:cNvPr id="20" name="Source" descr="Source"/>
          <p:cNvSpPr txBox="1"/>
          <p:nvPr>
            <p:custDataLst>
              <p:tags r:id="rId12"/>
            </p:custDataLst>
          </p:nvPr>
        </p:nvSpPr>
        <p:spPr>
          <a:xfrm>
            <a:off x="481013" y="6224588"/>
            <a:ext cx="5953553"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2007 China dyslipidemia treatment </a:t>
            </a:r>
            <a:r>
              <a:rPr lang="en-US" altLang="zh-CN" sz="900" dirty="0">
                <a:latin typeface="Verdana"/>
              </a:rPr>
              <a:t>guideline; </a:t>
            </a:r>
            <a:r>
              <a:rPr lang="en-US" altLang="zh-CN" sz="900" dirty="0" err="1">
                <a:latin typeface="Verdana"/>
              </a:rPr>
              <a:t>merckmanuals</a:t>
            </a:r>
            <a:r>
              <a:rPr lang="en-US" altLang="zh-CN" sz="900" dirty="0">
                <a:latin typeface="Verdana"/>
              </a:rPr>
              <a:t>, Lipid disorders</a:t>
            </a:r>
            <a:endParaRPr lang="zh-CN" altLang="en-US" sz="900" dirty="0">
              <a:latin typeface="Verdana"/>
            </a:endParaRPr>
          </a:p>
        </p:txBody>
      </p:sp>
    </p:spTree>
    <p:extLst>
      <p:ext uri="{BB962C8B-B14F-4D97-AF65-F5344CB8AC3E}">
        <p14:creationId xmlns="" xmlns:p14="http://schemas.microsoft.com/office/powerpoint/2010/main" val="7640370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Therapeutic life-style change (TLC) and drug treatment are two ways of treatment</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7"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
        <p:nvSpPr>
          <p:cNvPr id="9" name="Source" descr="Source"/>
          <p:cNvSpPr txBox="1"/>
          <p:nvPr/>
        </p:nvSpPr>
        <p:spPr>
          <a:xfrm>
            <a:off x="481013" y="6224588"/>
            <a:ext cx="1506823"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 </a:t>
            </a:r>
            <a:endParaRPr lang="zh-CN" altLang="en-US" sz="900" dirty="0">
              <a:latin typeface="Verdana"/>
            </a:endParaRPr>
          </a:p>
        </p:txBody>
      </p:sp>
      <p:sp>
        <p:nvSpPr>
          <p:cNvPr id="10" name="Source" descr="Source"/>
          <p:cNvSpPr txBox="1"/>
          <p:nvPr/>
        </p:nvSpPr>
        <p:spPr>
          <a:xfrm>
            <a:off x="481013" y="6224588"/>
            <a:ext cx="603049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2007 China dyslipidemia treatment guideline</a:t>
            </a:r>
            <a:r>
              <a:rPr lang="en-US" altLang="zh-CN" sz="900" dirty="0">
                <a:latin typeface="Verdana"/>
              </a:rPr>
              <a:t>; NCEP Adult Treatment </a:t>
            </a:r>
            <a:r>
              <a:rPr lang="en-US" altLang="zh-CN" sz="900" dirty="0" smtClean="0">
                <a:latin typeface="Verdana"/>
              </a:rPr>
              <a:t>guideline</a:t>
            </a:r>
            <a:endParaRPr lang="zh-CN" altLang="en-US" sz="900" dirty="0">
              <a:latin typeface="Verdana"/>
            </a:endParaRPr>
          </a:p>
        </p:txBody>
      </p:sp>
      <p:sp>
        <p:nvSpPr>
          <p:cNvPr id="48"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sp>
        <p:nvSpPr>
          <p:cNvPr id="49" name="矩形 48"/>
          <p:cNvSpPr/>
          <p:nvPr>
            <p:custDataLst>
              <p:tags r:id="rId3"/>
            </p:custDataLst>
          </p:nvPr>
        </p:nvSpPr>
        <p:spPr bwMode="auto">
          <a:xfrm>
            <a:off x="1946959" y="1495168"/>
            <a:ext cx="6733903" cy="4423719"/>
          </a:xfrm>
          <a:prstGeom prst="rect">
            <a:avLst/>
          </a:prstGeom>
          <a:solidFill>
            <a:schemeClr val="bg2">
              <a:lumMod val="20000"/>
              <a:lumOff val="80000"/>
            </a:schemeClr>
          </a:solidFill>
          <a:ln w="3175" cap="flat" cmpd="sng" algn="ctr">
            <a:solidFill>
              <a:schemeClr val="tx1"/>
            </a:solidFill>
            <a:prstDash val="solid"/>
            <a:round/>
            <a:headEnd type="none" w="med" len="med"/>
            <a:tailEnd type="triangle" w="med" len="med"/>
          </a:ln>
          <a:effectLst/>
        </p:spPr>
        <p:txBody>
          <a:bodyPr vert="horz" wrap="none" lIns="91440" tIns="0" rIns="91440" bIns="0" numCol="1" rtlCol="0" anchor="ctr" anchorCtr="0" compatLnSpc="1">
            <a:prstTxWarp prst="textNoShape">
              <a:avLst/>
            </a:prstTxWarp>
          </a:bodyPr>
          <a:lstStyle/>
          <a:p>
            <a:pPr algn="ctr" eaLnBrk="0" hangingPunct="0">
              <a:lnSpc>
                <a:spcPct val="150000"/>
              </a:lnSpc>
              <a:spcBef>
                <a:spcPct val="50000"/>
              </a:spcBef>
            </a:pPr>
            <a:endParaRPr kumimoji="0" lang="zh-CN" altLang="en-US" sz="1200" b="0" i="0" u="none" strike="noStrike" cap="none" normalizeH="0" baseline="0" dirty="0" smtClean="0">
              <a:ln>
                <a:noFill/>
              </a:ln>
              <a:solidFill>
                <a:srgbClr val="000000"/>
              </a:solidFill>
              <a:effectLst/>
              <a:latin typeface="Verdana" pitchFamily="34" charset="0"/>
              <a:ea typeface="宋体" pitchFamily="2" charset="-122"/>
            </a:endParaRPr>
          </a:p>
        </p:txBody>
      </p:sp>
      <p:sp>
        <p:nvSpPr>
          <p:cNvPr id="50" name="五边形 49"/>
          <p:cNvSpPr/>
          <p:nvPr>
            <p:custDataLst>
              <p:tags r:id="rId4"/>
            </p:custDataLst>
          </p:nvPr>
        </p:nvSpPr>
        <p:spPr bwMode="auto">
          <a:xfrm>
            <a:off x="196926" y="2437505"/>
            <a:ext cx="2464388" cy="2880986"/>
          </a:xfrm>
          <a:prstGeom prst="homePlate">
            <a:avLst>
              <a:gd name="adj" fmla="val 11147"/>
            </a:avLst>
          </a:prstGeom>
          <a:solidFill>
            <a:schemeClr val="bg2"/>
          </a:solidFill>
          <a:ln w="3175" cap="flat" cmpd="sng" algn="ctr">
            <a:solidFill>
              <a:schemeClr val="tx1"/>
            </a:solidFill>
            <a:prstDash val="solid"/>
            <a:round/>
            <a:headEnd type="none" w="med" len="med"/>
            <a:tailEnd type="triangle" w="med" len="med"/>
          </a:ln>
          <a:effectLst/>
        </p:spPr>
        <p:txBody>
          <a:bodyPr vert="horz" wrap="non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Verdana" pitchFamily="34" charset="0"/>
              <a:ea typeface="宋体" pitchFamily="2" charset="-122"/>
            </a:endParaRPr>
          </a:p>
        </p:txBody>
      </p:sp>
      <p:sp>
        <p:nvSpPr>
          <p:cNvPr id="73" name="TextBox 72"/>
          <p:cNvSpPr txBox="1"/>
          <p:nvPr/>
        </p:nvSpPr>
        <p:spPr>
          <a:xfrm>
            <a:off x="208297" y="3077779"/>
            <a:ext cx="2453016" cy="1600438"/>
          </a:xfrm>
          <a:prstGeom prst="rect">
            <a:avLst/>
          </a:prstGeom>
          <a:noFill/>
        </p:spPr>
        <p:txBody>
          <a:bodyPr wrap="square" rtlCol="0">
            <a:spAutoFit/>
          </a:bodyPr>
          <a:lstStyle/>
          <a:p>
            <a:r>
              <a:rPr lang="en-US" altLang="zh-CN" sz="1400" b="1" dirty="0" smtClean="0">
                <a:solidFill>
                  <a:schemeClr val="bg1"/>
                </a:solidFill>
                <a:latin typeface="+mn-ea"/>
                <a:ea typeface="+mn-ea"/>
              </a:rPr>
              <a:t>General principle: </a:t>
            </a:r>
            <a:r>
              <a:rPr lang="en-US" altLang="zh-CN" sz="1400" dirty="0">
                <a:solidFill>
                  <a:schemeClr val="bg1"/>
                </a:solidFill>
                <a:latin typeface="+mn-ea"/>
                <a:ea typeface="+mn-ea"/>
              </a:rPr>
              <a:t>Treatment is indicated for all patients with cardiovascular disease (secondary prevention) and for some without (primary prevention)</a:t>
            </a:r>
            <a:endParaRPr lang="zh-CN" altLang="en-US" sz="1400" dirty="0">
              <a:solidFill>
                <a:schemeClr val="bg1"/>
              </a:solidFill>
              <a:latin typeface="+mn-ea"/>
              <a:ea typeface="+mn-ea"/>
            </a:endParaRPr>
          </a:p>
        </p:txBody>
      </p:sp>
      <p:sp>
        <p:nvSpPr>
          <p:cNvPr id="5" name="TextBox 4"/>
          <p:cNvSpPr txBox="1"/>
          <p:nvPr/>
        </p:nvSpPr>
        <p:spPr>
          <a:xfrm>
            <a:off x="2673068" y="2203137"/>
            <a:ext cx="5473851" cy="1987788"/>
          </a:xfrm>
          <a:prstGeom prst="rect">
            <a:avLst/>
          </a:prstGeom>
          <a:noFill/>
        </p:spPr>
        <p:txBody>
          <a:bodyPr wrap="square" rtlCol="0">
            <a:spAutoFit/>
          </a:bodyPr>
          <a:lstStyle/>
          <a:p>
            <a:pPr marL="171450" indent="-171450">
              <a:lnSpc>
                <a:spcPct val="150000"/>
              </a:lnSpc>
              <a:buFont typeface="Arial" pitchFamily="34" charset="0"/>
              <a:buChar char="•"/>
            </a:pPr>
            <a:r>
              <a:rPr lang="en-US" altLang="zh-CN" sz="1400" dirty="0"/>
              <a:t>Risk assessment by explicit criteria</a:t>
            </a:r>
          </a:p>
          <a:p>
            <a:pPr marL="171450" indent="-171450">
              <a:lnSpc>
                <a:spcPct val="150000"/>
              </a:lnSpc>
              <a:buFont typeface="Arial" pitchFamily="34" charset="0"/>
              <a:buChar char="•"/>
            </a:pPr>
            <a:r>
              <a:rPr lang="en-US" altLang="zh-CN" sz="1400" dirty="0"/>
              <a:t>Lifestyle changes (</a:t>
            </a:r>
            <a:r>
              <a:rPr lang="en-US" altLang="zh-CN" sz="1400" dirty="0" err="1"/>
              <a:t>eg</a:t>
            </a:r>
            <a:r>
              <a:rPr lang="en-US" altLang="zh-CN" sz="1400" dirty="0"/>
              <a:t>, exercise, dietary modification)</a:t>
            </a:r>
          </a:p>
          <a:p>
            <a:pPr marL="171450" indent="-171450">
              <a:lnSpc>
                <a:spcPct val="150000"/>
              </a:lnSpc>
              <a:buFont typeface="Arial" pitchFamily="34" charset="0"/>
              <a:buChar char="•"/>
            </a:pPr>
            <a:r>
              <a:rPr lang="en-US" altLang="zh-CN" sz="1400" dirty="0"/>
              <a:t>For high LDL cholesterol, statins, sometimes bile acid </a:t>
            </a:r>
            <a:r>
              <a:rPr lang="en-US" altLang="zh-CN" sz="1400" dirty="0" err="1"/>
              <a:t>sequestrants</a:t>
            </a:r>
            <a:r>
              <a:rPr lang="en-US" altLang="zh-CN" sz="1400" dirty="0"/>
              <a:t>, </a:t>
            </a:r>
            <a:r>
              <a:rPr lang="en-US" altLang="zh-CN" sz="1400" dirty="0" err="1"/>
              <a:t>ezetimibe</a:t>
            </a:r>
            <a:r>
              <a:rPr lang="en-US" altLang="zh-CN" sz="1400" dirty="0"/>
              <a:t>, and other measures</a:t>
            </a:r>
          </a:p>
          <a:p>
            <a:pPr marL="171450" indent="-171450">
              <a:lnSpc>
                <a:spcPct val="150000"/>
              </a:lnSpc>
              <a:buFont typeface="Arial" pitchFamily="34" charset="0"/>
              <a:buChar char="•"/>
            </a:pPr>
            <a:r>
              <a:rPr lang="en-US" altLang="zh-CN" sz="1400" dirty="0"/>
              <a:t>For high TG or low HDL cholesterol, niacin, fibrates, and sometimes other measures</a:t>
            </a:r>
            <a:endParaRPr lang="zh-CN" altLang="en-US" sz="1400" dirty="0"/>
          </a:p>
        </p:txBody>
      </p:sp>
      <p:sp>
        <p:nvSpPr>
          <p:cNvPr id="81" name="TextBox 80"/>
          <p:cNvSpPr txBox="1"/>
          <p:nvPr/>
        </p:nvSpPr>
        <p:spPr>
          <a:xfrm>
            <a:off x="2673068" y="1844258"/>
            <a:ext cx="5281684" cy="307777"/>
          </a:xfrm>
          <a:prstGeom prst="rect">
            <a:avLst/>
          </a:prstGeom>
          <a:noFill/>
        </p:spPr>
        <p:txBody>
          <a:bodyPr wrap="square" rtlCol="0">
            <a:spAutoFit/>
          </a:bodyPr>
          <a:lstStyle/>
          <a:p>
            <a:r>
              <a:rPr lang="en-US" altLang="zh-CN" sz="1400" b="1" u="sng" dirty="0" smtClean="0"/>
              <a:t>Treatment methods</a:t>
            </a:r>
            <a:endParaRPr lang="zh-CN" altLang="en-US" sz="1400" b="1" u="sng" dirty="0"/>
          </a:p>
        </p:txBody>
      </p:sp>
      <p:sp>
        <p:nvSpPr>
          <p:cNvPr id="82" name="TextBox 81"/>
          <p:cNvSpPr txBox="1"/>
          <p:nvPr/>
        </p:nvSpPr>
        <p:spPr>
          <a:xfrm>
            <a:off x="2673068" y="4410270"/>
            <a:ext cx="5281684" cy="738664"/>
          </a:xfrm>
          <a:prstGeom prst="rect">
            <a:avLst/>
          </a:prstGeom>
          <a:noFill/>
        </p:spPr>
        <p:txBody>
          <a:bodyPr wrap="square" rtlCol="0">
            <a:spAutoFit/>
          </a:bodyPr>
          <a:lstStyle/>
          <a:p>
            <a:r>
              <a:rPr lang="en-US" altLang="zh-CN" sz="1400" i="1" dirty="0"/>
              <a:t>The guidelines focus primarily on reducing elevated LDL cholesterol levels and secondarily on treating high TGs, low HDL, and metabolic syndrome</a:t>
            </a:r>
            <a:endParaRPr lang="zh-CN" altLang="en-US" sz="1400" i="1" dirty="0"/>
          </a:p>
        </p:txBody>
      </p:sp>
    </p:spTree>
    <p:extLst>
      <p:ext uri="{BB962C8B-B14F-4D97-AF65-F5344CB8AC3E}">
        <p14:creationId xmlns="" xmlns:p14="http://schemas.microsoft.com/office/powerpoint/2010/main" val="33784442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hidden="1"/>
          <p:cNvGraphicFramePr>
            <a:graphicFrameLocks noChangeAspect="1"/>
          </p:cNvGraphicFramePr>
          <p:nvPr>
            <p:extLst>
              <p:ext uri="{D42A27DB-BD31-4B8C-83A1-F6EECF244321}">
                <p14:modId xmlns="" xmlns:p14="http://schemas.microsoft.com/office/powerpoint/2010/main" val="3449272192"/>
              </p:ext>
            </p:extLst>
          </p:nvPr>
        </p:nvGraphicFramePr>
        <p:xfrm>
          <a:off x="0" y="0"/>
          <a:ext cx="158750" cy="158750"/>
        </p:xfrm>
        <a:graphic>
          <a:graphicData uri="http://schemas.openxmlformats.org/presentationml/2006/ole">
            <p:oleObj spid="_x0000_s130050" name="think-cell Slide" r:id="rId7"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Different treatment goals are set and method are taken according to risk category</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10" name="Rectangle 8"/>
          <p:cNvSpPr>
            <a:spLocks noChangeArrowheads="1"/>
          </p:cNvSpPr>
          <p:nvPr>
            <p:custDataLst>
              <p:tags r:id="rId4"/>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Treatment</a:t>
            </a:r>
          </a:p>
        </p:txBody>
      </p:sp>
      <p:sp>
        <p:nvSpPr>
          <p:cNvPr id="11" name="Section" descr="Section name"/>
          <p:cNvSpPr txBox="1"/>
          <p:nvPr>
            <p:custDataLst>
              <p:tags r:id="rId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graphicFrame>
        <p:nvGraphicFramePr>
          <p:cNvPr id="5" name="表格 4"/>
          <p:cNvGraphicFramePr>
            <a:graphicFrameLocks noGrp="1"/>
          </p:cNvGraphicFramePr>
          <p:nvPr>
            <p:extLst>
              <p:ext uri="{D42A27DB-BD31-4B8C-83A1-F6EECF244321}">
                <p14:modId xmlns="" xmlns:p14="http://schemas.microsoft.com/office/powerpoint/2010/main" val="38538369"/>
              </p:ext>
            </p:extLst>
          </p:nvPr>
        </p:nvGraphicFramePr>
        <p:xfrm>
          <a:off x="535607" y="1746647"/>
          <a:ext cx="8021540" cy="4371419"/>
        </p:xfrm>
        <a:graphic>
          <a:graphicData uri="http://schemas.openxmlformats.org/drawingml/2006/table">
            <a:tbl>
              <a:tblPr>
                <a:tableStyleId>{5C22544A-7EE6-4342-B048-85BDC9FD1C3A}</a:tableStyleId>
              </a:tblPr>
              <a:tblGrid>
                <a:gridCol w="2005385"/>
                <a:gridCol w="2005385"/>
                <a:gridCol w="2005385"/>
                <a:gridCol w="2005385"/>
              </a:tblGrid>
              <a:tr h="388553">
                <a:tc>
                  <a:txBody>
                    <a:bodyPr/>
                    <a:lstStyle/>
                    <a:p>
                      <a:pPr algn="ctr" fontAlgn="ctr"/>
                      <a:r>
                        <a:rPr lang="en-US" sz="1200" b="1" u="none" strike="noStrike" dirty="0">
                          <a:solidFill>
                            <a:schemeClr val="bg1"/>
                          </a:solidFill>
                          <a:effectLst/>
                        </a:rPr>
                        <a:t>Risk Category</a:t>
                      </a:r>
                      <a:endParaRPr lang="en-US" sz="1200" b="1" i="0" u="none" strike="noStrike" dirty="0">
                        <a:solidFill>
                          <a:schemeClr val="bg1"/>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2"/>
                    </a:solidFill>
                  </a:tcPr>
                </a:tc>
                <a:tc>
                  <a:txBody>
                    <a:bodyPr/>
                    <a:lstStyle/>
                    <a:p>
                      <a:pPr algn="ctr" fontAlgn="ctr"/>
                      <a:r>
                        <a:rPr lang="en-US" sz="1200" b="1" u="none" strike="noStrike" dirty="0">
                          <a:solidFill>
                            <a:schemeClr val="bg1"/>
                          </a:solidFill>
                          <a:effectLst/>
                        </a:rPr>
                        <a:t>Begin Lifestyle Changes If</a:t>
                      </a:r>
                      <a:endParaRPr lang="en-US" sz="1200" b="1" i="0" u="none" strike="noStrike" dirty="0">
                        <a:solidFill>
                          <a:schemeClr val="bg1"/>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2"/>
                    </a:solidFill>
                  </a:tcPr>
                </a:tc>
                <a:tc>
                  <a:txBody>
                    <a:bodyPr/>
                    <a:lstStyle/>
                    <a:p>
                      <a:pPr algn="ctr" fontAlgn="ctr"/>
                      <a:r>
                        <a:rPr lang="en-US" sz="1200" b="1" u="none" strike="noStrike" dirty="0">
                          <a:solidFill>
                            <a:schemeClr val="bg1"/>
                          </a:solidFill>
                          <a:effectLst/>
                        </a:rPr>
                        <a:t>Consider Drug Therapy If</a:t>
                      </a:r>
                      <a:endParaRPr lang="en-US" sz="1200" b="1" i="0" u="none" strike="noStrike" dirty="0">
                        <a:solidFill>
                          <a:schemeClr val="bg1"/>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2"/>
                    </a:solidFill>
                  </a:tcPr>
                </a:tc>
                <a:tc>
                  <a:txBody>
                    <a:bodyPr/>
                    <a:lstStyle/>
                    <a:p>
                      <a:pPr algn="ctr" fontAlgn="ctr"/>
                      <a:r>
                        <a:rPr lang="en-US" sz="1200" b="1" u="none" strike="noStrike" dirty="0">
                          <a:solidFill>
                            <a:schemeClr val="bg1"/>
                          </a:solidFill>
                          <a:effectLst/>
                        </a:rPr>
                        <a:t>LDL Goal</a:t>
                      </a:r>
                      <a:endParaRPr lang="en-US" sz="1200" b="1" i="0" u="none" strike="noStrike" dirty="0">
                        <a:solidFill>
                          <a:schemeClr val="bg1"/>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2"/>
                    </a:solidFill>
                  </a:tcPr>
                </a:tc>
              </a:tr>
              <a:tr h="183683">
                <a:tc gridSpan="4">
                  <a:txBody>
                    <a:bodyPr/>
                    <a:lstStyle/>
                    <a:p>
                      <a:pPr algn="l" fontAlgn="ctr"/>
                      <a:r>
                        <a:rPr lang="en-US" sz="1200" u="none" strike="noStrike" dirty="0">
                          <a:effectLst/>
                        </a:rPr>
                        <a:t>High</a:t>
                      </a:r>
                      <a:endParaRPr lang="en-US" sz="1200" b="1"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1409">
                <a:tc rowSpan="2">
                  <a:txBody>
                    <a:bodyPr/>
                    <a:lstStyle/>
                    <a:p>
                      <a:pPr algn="l" fontAlgn="ctr"/>
                      <a:r>
                        <a:rPr lang="en-US" sz="1200" u="none" strike="noStrike" dirty="0">
                          <a:effectLst/>
                        </a:rPr>
                        <a:t>CAD or CAD equivalents (10-yr risk &gt; 20%)</a:t>
                      </a:r>
                      <a:endParaRPr lang="en-US"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rowSpan="2">
                  <a:txBody>
                    <a:bodyPr/>
                    <a:lstStyle/>
                    <a:p>
                      <a:pPr algn="l" fontAlgn="ctr"/>
                      <a:r>
                        <a:rPr lang="en-US" sz="1200" u="none" strike="noStrike">
                          <a:effectLst/>
                        </a:rPr>
                        <a:t>LDL ≥ 100 mg/dL (≥ 2.58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100 mg/dL (≥ 2.58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dirty="0">
                          <a:effectLst/>
                        </a:rPr>
                        <a:t>&lt; 100 mg/</a:t>
                      </a:r>
                      <a:r>
                        <a:rPr lang="en-US" sz="1200" u="none" strike="noStrike" dirty="0" err="1">
                          <a:effectLst/>
                        </a:rPr>
                        <a:t>dL</a:t>
                      </a:r>
                      <a:endParaRPr lang="en-US"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r>
              <a:tr h="688539">
                <a:tc vMerge="1">
                  <a:txBody>
                    <a:bodyPr/>
                    <a:lstStyle/>
                    <a:p>
                      <a:endParaRPr lang="zh-CN" altLang="en-US"/>
                    </a:p>
                  </a:txBody>
                  <a:tcPr/>
                </a:tc>
                <a:tc vMerge="1">
                  <a:txBody>
                    <a:bodyPr/>
                    <a:lstStyle/>
                    <a:p>
                      <a:endParaRPr lang="zh-CN" altLang="en-US"/>
                    </a:p>
                  </a:txBody>
                  <a:tcPr/>
                </a:tc>
                <a:tc>
                  <a:txBody>
                    <a:bodyPr/>
                    <a:lstStyle/>
                    <a:p>
                      <a:pPr algn="l" fontAlgn="ctr"/>
                      <a:r>
                        <a:rPr lang="en-US" sz="1200" u="none" strike="noStrike">
                          <a:effectLst/>
                        </a:rPr>
                        <a:t>Drug therapy optional if LDL is &lt; 100 mg/dL [&lt;2.58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dirty="0">
                          <a:effectLst/>
                        </a:rPr>
                        <a:t>&lt; 70 mg/</a:t>
                      </a:r>
                      <a:r>
                        <a:rPr lang="en-US" sz="1200" u="none" strike="noStrike" dirty="0" err="1">
                          <a:effectLst/>
                        </a:rPr>
                        <a:t>dL</a:t>
                      </a:r>
                      <a:r>
                        <a:rPr lang="en-US" sz="1200" u="none" strike="noStrike" dirty="0">
                          <a:effectLst/>
                        </a:rPr>
                        <a:t> optional</a:t>
                      </a:r>
                      <a:endParaRPr lang="en-US"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r>
              <a:tr h="183683">
                <a:tc gridSpan="4">
                  <a:txBody>
                    <a:bodyPr/>
                    <a:lstStyle/>
                    <a:p>
                      <a:pPr algn="l" fontAlgn="ctr"/>
                      <a:r>
                        <a:rPr lang="en-US" sz="1200" u="none" strike="noStrike" dirty="0">
                          <a:effectLst/>
                        </a:rPr>
                        <a:t>Moderate high</a:t>
                      </a:r>
                      <a:endParaRPr lang="en-US" sz="1200" b="1"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4266">
                <a:tc>
                  <a:txBody>
                    <a:bodyPr/>
                    <a:lstStyle/>
                    <a:p>
                      <a:pPr algn="l" fontAlgn="ctr"/>
                      <a:r>
                        <a:rPr lang="en-US" sz="1200" u="none" strike="noStrike">
                          <a:effectLst/>
                        </a:rPr>
                        <a:t>≥ 2 risk factors with 10-yr risk 10 to 20%*</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130 mg/dL (≥ 3.36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130 mg/dL (≥ 3.36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da-DK" sz="1200" u="none" strike="noStrike" dirty="0">
                          <a:effectLst/>
                        </a:rPr>
                        <a:t>&lt; 130 mg/dL&lt; 100 mg/dL optional</a:t>
                      </a:r>
                      <a:endParaRPr lang="da-DK"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r>
              <a:tr h="183683">
                <a:tc gridSpan="4">
                  <a:txBody>
                    <a:bodyPr/>
                    <a:lstStyle/>
                    <a:p>
                      <a:pPr algn="l" fontAlgn="ctr"/>
                      <a:r>
                        <a:rPr lang="en-US" sz="1200" u="none" strike="noStrike">
                          <a:effectLst/>
                        </a:rPr>
                        <a:t>Moderate</a:t>
                      </a:r>
                      <a:endParaRPr lang="en-US" sz="1200" b="1"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4266">
                <a:tc>
                  <a:txBody>
                    <a:bodyPr/>
                    <a:lstStyle/>
                    <a:p>
                      <a:pPr algn="l" fontAlgn="ctr"/>
                      <a:r>
                        <a:rPr lang="en-US" sz="1200" u="none" strike="noStrike">
                          <a:effectLst/>
                        </a:rPr>
                        <a:t>≥ 2 risk factors with 10-yr risk &lt; 10%*</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130 mg/dL (≥ 3.36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160 mg/dL (≥ 4.13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da-DK" sz="1200" u="none" strike="noStrike" dirty="0">
                          <a:effectLst/>
                        </a:rPr>
                        <a:t>&lt; 130 mg/dL&lt; 100 mg/dL optional</a:t>
                      </a:r>
                      <a:endParaRPr lang="da-DK"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r>
              <a:tr h="183683">
                <a:tc gridSpan="4">
                  <a:txBody>
                    <a:bodyPr/>
                    <a:lstStyle/>
                    <a:p>
                      <a:pPr algn="l" fontAlgn="ctr"/>
                      <a:r>
                        <a:rPr lang="en-US" sz="1200" u="none" strike="noStrike" dirty="0">
                          <a:effectLst/>
                        </a:rPr>
                        <a:t>Lower</a:t>
                      </a:r>
                      <a:endParaRPr lang="en-US" sz="1200" b="1"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1409">
                <a:tc rowSpan="2">
                  <a:txBody>
                    <a:bodyPr/>
                    <a:lstStyle/>
                    <a:p>
                      <a:pPr algn="l" fontAlgn="ctr"/>
                      <a:r>
                        <a:rPr lang="en-US" sz="1200" u="none" strike="noStrike">
                          <a:effectLst/>
                        </a:rPr>
                        <a:t>0–1 risk factor</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rowSpan="2">
                  <a:txBody>
                    <a:bodyPr/>
                    <a:lstStyle/>
                    <a:p>
                      <a:pPr algn="l" fontAlgn="ctr"/>
                      <a:r>
                        <a:rPr lang="en-US" sz="1200" u="none" strike="noStrike">
                          <a:effectLst/>
                        </a:rPr>
                        <a:t>LDL ≥ 160 mg/dL (≥ 4.13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algn="l" fontAlgn="ctr"/>
                      <a:r>
                        <a:rPr lang="en-US" sz="1200" u="none" strike="noStrike">
                          <a:effectLst/>
                        </a:rPr>
                        <a:t>LDL ≥ 190 mg/dL (≥ 4.91 mmol/L)</a:t>
                      </a:r>
                      <a:endParaRPr lang="en-US" sz="1200" b="0" i="0" u="none" strike="noStrike">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rowSpan="2">
                  <a:txBody>
                    <a:bodyPr/>
                    <a:lstStyle/>
                    <a:p>
                      <a:pPr algn="l" fontAlgn="ctr"/>
                      <a:r>
                        <a:rPr lang="en-US" sz="1200" u="none" strike="noStrike" dirty="0">
                          <a:effectLst/>
                        </a:rPr>
                        <a:t>&lt; 160 mg/</a:t>
                      </a:r>
                      <a:r>
                        <a:rPr lang="en-US" sz="1200" u="none" strike="noStrike" dirty="0" err="1">
                          <a:effectLst/>
                        </a:rPr>
                        <a:t>dL</a:t>
                      </a:r>
                      <a:endParaRPr lang="en-US"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r>
              <a:tr h="754250">
                <a:tc vMerge="1">
                  <a:txBody>
                    <a:bodyPr/>
                    <a:lstStyle/>
                    <a:p>
                      <a:endParaRPr lang="zh-CN" altLang="en-US"/>
                    </a:p>
                  </a:txBody>
                  <a:tcPr/>
                </a:tc>
                <a:tc vMerge="1">
                  <a:txBody>
                    <a:bodyPr/>
                    <a:lstStyle/>
                    <a:p>
                      <a:endParaRPr lang="zh-CN" altLang="en-US"/>
                    </a:p>
                  </a:txBody>
                  <a:tcPr/>
                </a:tc>
                <a:tc>
                  <a:txBody>
                    <a:bodyPr/>
                    <a:lstStyle/>
                    <a:p>
                      <a:pPr algn="l" fontAlgn="ctr"/>
                      <a:r>
                        <a:rPr lang="en-US" sz="1200" u="none" strike="noStrike" dirty="0">
                          <a:effectLst/>
                        </a:rPr>
                        <a:t>Drug therapy optional if LDL is 160–189 mg/</a:t>
                      </a:r>
                      <a:r>
                        <a:rPr lang="en-US" sz="1200" u="none" strike="noStrike" dirty="0" err="1">
                          <a:effectLst/>
                        </a:rPr>
                        <a:t>dL</a:t>
                      </a:r>
                      <a:r>
                        <a:rPr lang="en-US" sz="1200" u="none" strike="noStrike" dirty="0">
                          <a:effectLst/>
                        </a:rPr>
                        <a:t> [4.13–4.88 </a:t>
                      </a:r>
                      <a:r>
                        <a:rPr lang="en-US" sz="1200" u="none" strike="noStrike" dirty="0" err="1">
                          <a:effectLst/>
                        </a:rPr>
                        <a:t>mmol</a:t>
                      </a:r>
                      <a:r>
                        <a:rPr lang="en-US" sz="1200" u="none" strike="noStrike" dirty="0">
                          <a:effectLst/>
                        </a:rPr>
                        <a:t>/L])</a:t>
                      </a:r>
                      <a:endParaRPr lang="en-US" sz="1200" b="0" i="0" u="none" strike="noStrike" dirty="0">
                        <a:solidFill>
                          <a:srgbClr val="666666"/>
                        </a:solidFill>
                        <a:effectLst/>
                        <a:latin typeface="Arial"/>
                      </a:endParaRPr>
                    </a:p>
                  </a:txBody>
                  <a:tcPr marL="36000" marR="36000" marT="18000" marB="18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vMerge="1">
                  <a:txBody>
                    <a:bodyPr/>
                    <a:lstStyle/>
                    <a:p>
                      <a:endParaRPr lang="zh-CN" altLang="en-US"/>
                    </a:p>
                  </a:txBody>
                  <a:tcPr/>
                </a:tc>
              </a:tr>
            </a:tbl>
          </a:graphicData>
        </a:graphic>
      </p:graphicFrame>
      <p:sp>
        <p:nvSpPr>
          <p:cNvPr id="7" name="TextBox 6"/>
          <p:cNvSpPr txBox="1"/>
          <p:nvPr/>
        </p:nvSpPr>
        <p:spPr>
          <a:xfrm>
            <a:off x="709679" y="1395835"/>
            <a:ext cx="7826181" cy="307777"/>
          </a:xfrm>
          <a:prstGeom prst="rect">
            <a:avLst/>
          </a:prstGeom>
          <a:noFill/>
        </p:spPr>
        <p:txBody>
          <a:bodyPr wrap="none" rtlCol="0">
            <a:spAutoFit/>
          </a:bodyPr>
          <a:lstStyle/>
          <a:p>
            <a:r>
              <a:rPr lang="en-US" altLang="zh-CN" sz="1400" b="1" u="sng" dirty="0"/>
              <a:t>NCEP Adult Treatment Panel III Guidelines for Treatment of Hyperlipidemia</a:t>
            </a:r>
            <a:endParaRPr lang="zh-CN" altLang="en-US" sz="1400" b="1" u="sng" dirty="0"/>
          </a:p>
        </p:txBody>
      </p:sp>
      <p:sp>
        <p:nvSpPr>
          <p:cNvPr id="18" name="Source" descr="Source"/>
          <p:cNvSpPr txBox="1"/>
          <p:nvPr/>
        </p:nvSpPr>
        <p:spPr>
          <a:xfrm>
            <a:off x="481013" y="6224588"/>
            <a:ext cx="603049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2007 China dyslipidemia treatment guideline</a:t>
            </a:r>
            <a:r>
              <a:rPr lang="en-US" altLang="zh-CN" sz="900" dirty="0">
                <a:latin typeface="Verdana"/>
              </a:rPr>
              <a:t>; NCEP Adult Treatment </a:t>
            </a:r>
            <a:r>
              <a:rPr lang="en-US" altLang="zh-CN" sz="900" dirty="0" smtClean="0">
                <a:latin typeface="Verdana"/>
              </a:rPr>
              <a:t>guideline</a:t>
            </a:r>
            <a:endParaRPr lang="zh-CN" altLang="en-US" sz="900" dirty="0">
              <a:latin typeface="Verdana"/>
            </a:endParaRPr>
          </a:p>
        </p:txBody>
      </p:sp>
    </p:spTree>
    <p:extLst>
      <p:ext uri="{BB962C8B-B14F-4D97-AF65-F5344CB8AC3E}">
        <p14:creationId xmlns="" xmlns:p14="http://schemas.microsoft.com/office/powerpoint/2010/main" val="10738372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Comparison of Current Therapies for </a:t>
            </a:r>
            <a:r>
              <a:rPr lang="en-US" altLang="zh-CN" dirty="0" smtClean="0">
                <a:ea typeface="宋体" charset="-122"/>
              </a:rPr>
              <a:t>Dyslipidemia (1)</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18" name="Source" descr="Source"/>
          <p:cNvSpPr txBox="1"/>
          <p:nvPr/>
        </p:nvSpPr>
        <p:spPr>
          <a:xfrm>
            <a:off x="481013" y="6224588"/>
            <a:ext cx="248144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decision resource</a:t>
            </a:r>
            <a:endParaRPr lang="zh-CN" altLang="en-US" sz="900" dirty="0">
              <a:latin typeface="Verdana"/>
            </a:endParaRPr>
          </a:p>
        </p:txBody>
      </p:sp>
      <p:sp>
        <p:nvSpPr>
          <p:cNvPr id="20"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
        <p:nvSpPr>
          <p:cNvPr id="8"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graphicFrame>
        <p:nvGraphicFramePr>
          <p:cNvPr id="4" name="表格 3"/>
          <p:cNvGraphicFramePr>
            <a:graphicFrameLocks noGrp="1"/>
          </p:cNvGraphicFramePr>
          <p:nvPr>
            <p:extLst>
              <p:ext uri="{D42A27DB-BD31-4B8C-83A1-F6EECF244321}">
                <p14:modId xmlns="" xmlns:p14="http://schemas.microsoft.com/office/powerpoint/2010/main" val="296802524"/>
              </p:ext>
            </p:extLst>
          </p:nvPr>
        </p:nvGraphicFramePr>
        <p:xfrm>
          <a:off x="481013" y="1255592"/>
          <a:ext cx="8321793" cy="4844956"/>
        </p:xfrm>
        <a:graphic>
          <a:graphicData uri="http://schemas.openxmlformats.org/drawingml/2006/table">
            <a:tbl>
              <a:tblPr>
                <a:tableStyleId>{5C22544A-7EE6-4342-B048-85BDC9FD1C3A}</a:tableStyleId>
              </a:tblPr>
              <a:tblGrid>
                <a:gridCol w="854329"/>
                <a:gridCol w="4018508"/>
                <a:gridCol w="3448956"/>
              </a:tblGrid>
              <a:tr h="237782">
                <a:tc>
                  <a:txBody>
                    <a:bodyPr/>
                    <a:lstStyle/>
                    <a:p>
                      <a:pPr algn="ctr" fontAlgn="ctr"/>
                      <a:r>
                        <a:rPr lang="en-US" sz="1400" u="none" strike="noStrike" dirty="0">
                          <a:solidFill>
                            <a:schemeClr val="bg1"/>
                          </a:solidFill>
                          <a:effectLst/>
                        </a:rPr>
                        <a:t>Therapy</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fontAlgn="ctr"/>
                      <a:r>
                        <a:rPr lang="en-US" sz="1400" u="none" strike="noStrike" dirty="0">
                          <a:solidFill>
                            <a:schemeClr val="bg1"/>
                          </a:solidFill>
                          <a:effectLst/>
                        </a:rPr>
                        <a:t>Advantages</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fontAlgn="ctr"/>
                      <a:r>
                        <a:rPr lang="en-US" sz="1400" u="none" strike="noStrike" dirty="0">
                          <a:solidFill>
                            <a:schemeClr val="bg1"/>
                          </a:solidFill>
                          <a:effectLst/>
                        </a:rPr>
                        <a:t>Disadvantages</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r>
              <a:tr h="206456">
                <a:tc gridSpan="3">
                  <a:txBody>
                    <a:bodyPr/>
                    <a:lstStyle/>
                    <a:p>
                      <a:pPr algn="l" fontAlgn="ctr"/>
                      <a:r>
                        <a:rPr lang="en-US" sz="1200" u="none" strike="noStrike" dirty="0">
                          <a:effectLst/>
                        </a:rPr>
                        <a:t>Statins</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63116">
                <a:tc>
                  <a:txBody>
                    <a:bodyPr/>
                    <a:lstStyle/>
                    <a:p>
                      <a:pPr algn="l" fontAlgn="ctr"/>
                      <a:endParaRPr lang="zh-CN" altLang="en-US" sz="1200" b="0" i="0" u="none" strike="noStrike">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50" u="none" strike="noStrike" dirty="0">
                          <a:effectLst/>
                        </a:rPr>
                        <a:t>Proven reduction in cardiovascular morbidity and </a:t>
                      </a:r>
                      <a:r>
                        <a:rPr lang="en-US" sz="1050" u="none" strike="noStrike" dirty="0" smtClean="0">
                          <a:effectLst/>
                        </a:rPr>
                        <a:t>mortality</a:t>
                      </a:r>
                    </a:p>
                    <a:p>
                      <a:pPr marL="171450" indent="-171450" algn="l" fontAlgn="ctr">
                        <a:buFont typeface="Arial" pitchFamily="34" charset="0"/>
                        <a:buChar char="•"/>
                      </a:pPr>
                      <a:r>
                        <a:rPr lang="en-US" sz="1050" u="none" strike="noStrike" dirty="0" smtClean="0">
                          <a:effectLst/>
                        </a:rPr>
                        <a:t>Can </a:t>
                      </a:r>
                      <a:r>
                        <a:rPr lang="en-US" sz="1050" u="none" strike="noStrike" dirty="0">
                          <a:effectLst/>
                        </a:rPr>
                        <a:t>delay progression of </a:t>
                      </a:r>
                      <a:r>
                        <a:rPr lang="en-US" sz="1050" u="none" strike="noStrike" dirty="0" smtClean="0">
                          <a:effectLst/>
                        </a:rPr>
                        <a:t>atherosclerosis</a:t>
                      </a:r>
                    </a:p>
                    <a:p>
                      <a:pPr marL="171450" indent="-171450" algn="l" fontAlgn="ctr">
                        <a:buFont typeface="Arial" pitchFamily="34" charset="0"/>
                        <a:buChar char="•"/>
                      </a:pPr>
                      <a:r>
                        <a:rPr lang="en-US" sz="1050" u="none" strike="noStrike" dirty="0" smtClean="0">
                          <a:effectLst/>
                        </a:rPr>
                        <a:t>Most </a:t>
                      </a:r>
                      <a:r>
                        <a:rPr lang="en-US" sz="1050" u="none" strike="noStrike" dirty="0">
                          <a:effectLst/>
                        </a:rPr>
                        <a:t>effective drug class for lowering </a:t>
                      </a:r>
                      <a:r>
                        <a:rPr lang="en-US" sz="1050" u="none" strike="noStrike" dirty="0" smtClean="0">
                          <a:effectLst/>
                        </a:rPr>
                        <a:t>LDL-C</a:t>
                      </a:r>
                    </a:p>
                    <a:p>
                      <a:pPr marL="171450" indent="-171450" algn="l" fontAlgn="ctr">
                        <a:buFont typeface="Arial" pitchFamily="34" charset="0"/>
                        <a:buChar char="•"/>
                      </a:pPr>
                      <a:r>
                        <a:rPr lang="en-US" sz="1050" u="none" strike="noStrike" dirty="0" smtClean="0">
                          <a:effectLst/>
                        </a:rPr>
                        <a:t>Reduction </a:t>
                      </a:r>
                      <a:r>
                        <a:rPr lang="en-US" sz="1050" u="none" strike="noStrike" dirty="0">
                          <a:effectLst/>
                        </a:rPr>
                        <a:t>in TG and increase in </a:t>
                      </a:r>
                      <a:r>
                        <a:rPr lang="en-US" sz="1050" u="none" strike="noStrike" dirty="0" smtClean="0">
                          <a:effectLst/>
                        </a:rPr>
                        <a:t>HDL-C</a:t>
                      </a:r>
                    </a:p>
                    <a:p>
                      <a:pPr marL="171450" indent="-171450" algn="l" fontAlgn="ctr">
                        <a:buFont typeface="Arial" pitchFamily="34" charset="0"/>
                        <a:buChar char="•"/>
                      </a:pPr>
                      <a:r>
                        <a:rPr lang="en-US" sz="1050" u="none" strike="noStrike" dirty="0" smtClean="0">
                          <a:effectLst/>
                        </a:rPr>
                        <a:t>Reduction </a:t>
                      </a:r>
                      <a:r>
                        <a:rPr lang="en-US" sz="1050" u="none" strike="noStrike" dirty="0">
                          <a:effectLst/>
                        </a:rPr>
                        <a:t>in </a:t>
                      </a:r>
                      <a:r>
                        <a:rPr lang="en-US" sz="1050" u="none" strike="noStrike" dirty="0" smtClean="0">
                          <a:effectLst/>
                        </a:rPr>
                        <a:t>inflammation </a:t>
                      </a:r>
                      <a:r>
                        <a:rPr lang="en-US" sz="1050" u="none" strike="noStrike" dirty="0">
                          <a:effectLst/>
                        </a:rPr>
                        <a:t>and improved endothelial </a:t>
                      </a:r>
                      <a:r>
                        <a:rPr lang="en-US" sz="1050" u="none" strike="noStrike" dirty="0" smtClean="0">
                          <a:effectLst/>
                        </a:rPr>
                        <a:t>function</a:t>
                      </a:r>
                    </a:p>
                    <a:p>
                      <a:pPr marL="171450" indent="-171450" algn="l" fontAlgn="ctr">
                        <a:buFont typeface="Arial" pitchFamily="34" charset="0"/>
                        <a:buChar char="•"/>
                      </a:pPr>
                      <a:r>
                        <a:rPr lang="en-US" sz="1050" u="none" strike="noStrike" dirty="0" smtClean="0">
                          <a:effectLst/>
                        </a:rPr>
                        <a:t>Well </a:t>
                      </a:r>
                      <a:r>
                        <a:rPr lang="en-US" sz="1050" u="none" strike="noStrike" dirty="0">
                          <a:effectLst/>
                        </a:rPr>
                        <a:t>tolerated and </a:t>
                      </a:r>
                      <a:r>
                        <a:rPr lang="en-US" sz="1050" u="none" strike="noStrike" dirty="0" smtClean="0">
                          <a:effectLst/>
                        </a:rPr>
                        <a:t>safe</a:t>
                      </a:r>
                    </a:p>
                    <a:p>
                      <a:pPr marL="171450" indent="-171450" algn="l" fontAlgn="ctr">
                        <a:buFont typeface="Arial" pitchFamily="34" charset="0"/>
                        <a:buChar char="•"/>
                      </a:pPr>
                      <a:r>
                        <a:rPr lang="en-US" sz="1050" u="none" strike="noStrike" dirty="0" smtClean="0">
                          <a:effectLst/>
                        </a:rPr>
                        <a:t>Generics available</a:t>
                      </a:r>
                    </a:p>
                    <a:p>
                      <a:pPr marL="171450" indent="-171450" algn="l" fontAlgn="ctr">
                        <a:buFont typeface="Arial" pitchFamily="34" charset="0"/>
                        <a:buChar char="•"/>
                      </a:pPr>
                      <a:r>
                        <a:rPr lang="en-US" sz="1050" u="none" strike="noStrike" dirty="0" smtClean="0">
                          <a:effectLst/>
                        </a:rPr>
                        <a:t>Established </a:t>
                      </a:r>
                      <a:r>
                        <a:rPr lang="en-US" sz="1050" u="none" strike="noStrike" dirty="0">
                          <a:effectLst/>
                        </a:rPr>
                        <a:t>evidence of the above with outcomes data</a:t>
                      </a:r>
                      <a:endParaRPr lang="en-US" sz="105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50" u="none" strike="noStrike" dirty="0">
                          <a:effectLst/>
                        </a:rPr>
                        <a:t>Myalgia, myopathy, and </a:t>
                      </a:r>
                      <a:r>
                        <a:rPr lang="en-US" sz="1050" u="none" strike="noStrike" dirty="0" err="1" smtClean="0">
                          <a:effectLst/>
                        </a:rPr>
                        <a:t>rhabdomyolysis</a:t>
                      </a:r>
                      <a:r>
                        <a:rPr lang="en-US" sz="1050" u="none" strike="noStrike" dirty="0" smtClean="0">
                          <a:effectLst/>
                        </a:rPr>
                        <a:t> </a:t>
                      </a:r>
                      <a:r>
                        <a:rPr lang="en-US" sz="1050" u="none" strike="noStrike" dirty="0">
                          <a:effectLst/>
                        </a:rPr>
                        <a:t>can occur, especially at high </a:t>
                      </a:r>
                      <a:r>
                        <a:rPr lang="en-US" sz="1050" u="none" strike="noStrike" dirty="0" smtClean="0">
                          <a:effectLst/>
                        </a:rPr>
                        <a:t>doses</a:t>
                      </a:r>
                    </a:p>
                    <a:p>
                      <a:pPr marL="171450" indent="-171450" algn="l" fontAlgn="ctr">
                        <a:buFont typeface="Arial" pitchFamily="34" charset="0"/>
                        <a:buChar char="•"/>
                      </a:pPr>
                      <a:r>
                        <a:rPr lang="en-US" sz="1050" u="none" strike="noStrike" dirty="0" smtClean="0">
                          <a:effectLst/>
                        </a:rPr>
                        <a:t>Need </a:t>
                      </a:r>
                      <a:r>
                        <a:rPr lang="en-US" sz="1050" u="none" strike="noStrike" dirty="0">
                          <a:effectLst/>
                        </a:rPr>
                        <a:t>to be combined with additional therapies for </a:t>
                      </a:r>
                      <a:r>
                        <a:rPr lang="en-US" sz="1050" u="none" strike="noStrike" dirty="0" smtClean="0">
                          <a:effectLst/>
                        </a:rPr>
                        <a:t>benefit </a:t>
                      </a:r>
                      <a:r>
                        <a:rPr lang="en-US" sz="1050" u="none" strike="noStrike" dirty="0">
                          <a:effectLst/>
                        </a:rPr>
                        <a:t>in primary </a:t>
                      </a:r>
                      <a:r>
                        <a:rPr lang="en-US" sz="1050" u="none" strike="noStrike" dirty="0" smtClean="0">
                          <a:effectLst/>
                        </a:rPr>
                        <a:t>dyslipidemia</a:t>
                      </a:r>
                    </a:p>
                    <a:p>
                      <a:pPr marL="171450" indent="-171450" algn="l" fontAlgn="ctr">
                        <a:buFont typeface="Arial" pitchFamily="34" charset="0"/>
                        <a:buChar char="•"/>
                      </a:pPr>
                      <a:r>
                        <a:rPr lang="en-US" sz="1050" u="none" strike="noStrike" dirty="0" smtClean="0">
                          <a:effectLst/>
                        </a:rPr>
                        <a:t>Residual </a:t>
                      </a:r>
                      <a:r>
                        <a:rPr lang="en-US" sz="1050" u="none" strike="noStrike" dirty="0">
                          <a:effectLst/>
                        </a:rPr>
                        <a:t>risk of a CHD event is </a:t>
                      </a:r>
                      <a:r>
                        <a:rPr lang="en-US" sz="1050" u="none" strike="noStrike" dirty="0" smtClean="0">
                          <a:effectLst/>
                        </a:rPr>
                        <a:t>significant (&gt;60</a:t>
                      </a:r>
                      <a:r>
                        <a:rPr lang="en-US" sz="1050" u="none" strike="noStrike" dirty="0">
                          <a:effectLst/>
                        </a:rPr>
                        <a:t>%) even if lipid targets are met</a:t>
                      </a:r>
                      <a:endParaRPr lang="en-US" sz="105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456">
                <a:tc gridSpan="3">
                  <a:txBody>
                    <a:bodyPr/>
                    <a:lstStyle/>
                    <a:p>
                      <a:pPr algn="l" fontAlgn="ctr"/>
                      <a:r>
                        <a:rPr lang="en-US" sz="1200" u="none" strike="noStrike" dirty="0">
                          <a:effectLst/>
                        </a:rPr>
                        <a:t>Fibrates</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271541">
                <a:tc>
                  <a:txBody>
                    <a:bodyPr/>
                    <a:lstStyle/>
                    <a:p>
                      <a:pPr algn="l" fontAlgn="ctr"/>
                      <a:endParaRPr lang="zh-CN" altLang="en-US" sz="1200" b="0" i="0" u="none" strike="noStrike">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a:effectLst/>
                        </a:rPr>
                        <a:t>Most-effective therapies for lowering </a:t>
                      </a:r>
                      <a:r>
                        <a:rPr lang="en-US" sz="1000" u="none" strike="noStrike" dirty="0" smtClean="0">
                          <a:effectLst/>
                        </a:rPr>
                        <a:t>TG</a:t>
                      </a:r>
                    </a:p>
                    <a:p>
                      <a:pPr marL="171450" indent="-171450" algn="l" fontAlgn="ctr">
                        <a:buFont typeface="Arial" pitchFamily="34" charset="0"/>
                        <a:buChar char="•"/>
                      </a:pPr>
                      <a:r>
                        <a:rPr lang="en-US" sz="1000" u="none" strike="noStrike" dirty="0" smtClean="0">
                          <a:effectLst/>
                        </a:rPr>
                        <a:t>Generally </a:t>
                      </a:r>
                      <a:r>
                        <a:rPr lang="en-US" sz="1000" u="none" strike="noStrike" dirty="0">
                          <a:effectLst/>
                        </a:rPr>
                        <a:t>well </a:t>
                      </a:r>
                      <a:r>
                        <a:rPr lang="en-US" sz="1000" u="none" strike="noStrike" dirty="0" smtClean="0">
                          <a:effectLst/>
                        </a:rPr>
                        <a:t>tolerated</a:t>
                      </a:r>
                    </a:p>
                    <a:p>
                      <a:pPr marL="171450" indent="-171450" algn="l" fontAlgn="ctr">
                        <a:buFont typeface="Arial" pitchFamily="34" charset="0"/>
                        <a:buChar char="•"/>
                      </a:pPr>
                      <a:r>
                        <a:rPr lang="en-US" sz="1000" u="none" strike="noStrike" dirty="0" smtClean="0">
                          <a:effectLst/>
                        </a:rPr>
                        <a:t>Positively </a:t>
                      </a:r>
                      <a:r>
                        <a:rPr lang="en-US" sz="1000" u="none" strike="noStrike" dirty="0">
                          <a:effectLst/>
                        </a:rPr>
                        <a:t>affect LDL </a:t>
                      </a:r>
                      <a:r>
                        <a:rPr lang="en-US" sz="1000" u="none" strike="noStrike" dirty="0" smtClean="0">
                          <a:effectLst/>
                        </a:rPr>
                        <a:t>density</a:t>
                      </a:r>
                    </a:p>
                    <a:p>
                      <a:pPr marL="171450" indent="-171450" algn="l" fontAlgn="ctr">
                        <a:buFont typeface="Arial" pitchFamily="34" charset="0"/>
                        <a:buChar char="•"/>
                      </a:pPr>
                      <a:r>
                        <a:rPr lang="en-US" sz="1000" u="none" strike="noStrike" dirty="0" smtClean="0">
                          <a:effectLst/>
                        </a:rPr>
                        <a:t>Some </a:t>
                      </a:r>
                      <a:r>
                        <a:rPr lang="en-US" sz="1000" u="none" strike="noStrike" dirty="0">
                          <a:effectLst/>
                        </a:rPr>
                        <a:t>supporting outcomes data</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a:effectLst/>
                        </a:rPr>
                        <a:t>Lack of proven </a:t>
                      </a:r>
                      <a:r>
                        <a:rPr lang="en-US" sz="1000" u="none" strike="noStrike" dirty="0" smtClean="0">
                          <a:effectLst/>
                        </a:rPr>
                        <a:t>benefit </a:t>
                      </a:r>
                      <a:r>
                        <a:rPr lang="en-US" sz="1000" u="none" strike="noStrike" dirty="0">
                          <a:effectLst/>
                        </a:rPr>
                        <a:t>for reducing cardiovascular mortality and </a:t>
                      </a:r>
                      <a:r>
                        <a:rPr lang="en-US" sz="1000" u="none" strike="noStrike" dirty="0" smtClean="0">
                          <a:effectLst/>
                        </a:rPr>
                        <a:t>morbidity</a:t>
                      </a:r>
                    </a:p>
                    <a:p>
                      <a:pPr marL="171450" indent="-171450" algn="l" fontAlgn="ctr">
                        <a:buFont typeface="Arial" pitchFamily="34" charset="0"/>
                        <a:buChar char="•"/>
                      </a:pPr>
                      <a:r>
                        <a:rPr lang="en-US" sz="1000" u="none" strike="noStrike" dirty="0" smtClean="0">
                          <a:effectLst/>
                        </a:rPr>
                        <a:t>Potential </a:t>
                      </a:r>
                      <a:r>
                        <a:rPr lang="en-US" sz="1000" u="none" strike="noStrike" dirty="0">
                          <a:effectLst/>
                        </a:rPr>
                        <a:t>for </a:t>
                      </a:r>
                      <a:r>
                        <a:rPr lang="en-US" sz="1000" u="none" strike="noStrike" dirty="0" err="1">
                          <a:effectLst/>
                        </a:rPr>
                        <a:t>rhabdomyolysis</a:t>
                      </a:r>
                      <a:r>
                        <a:rPr lang="en-US" sz="1000" u="none" strike="noStrike" dirty="0">
                          <a:effectLst/>
                        </a:rPr>
                        <a:t> when used in </a:t>
                      </a:r>
                      <a:r>
                        <a:rPr lang="en-US" sz="1000" u="none" strike="noStrike" dirty="0" smtClean="0">
                          <a:effectLst/>
                        </a:rPr>
                        <a:t>combination</a:t>
                      </a:r>
                    </a:p>
                    <a:p>
                      <a:pPr marL="171450" indent="-171450" algn="l" fontAlgn="ctr">
                        <a:buFont typeface="Arial" pitchFamily="34" charset="0"/>
                        <a:buChar char="•"/>
                      </a:pPr>
                      <a:r>
                        <a:rPr lang="en-US" sz="1000" u="none" strike="noStrike" dirty="0" smtClean="0">
                          <a:effectLst/>
                        </a:rPr>
                        <a:t>Renal insufficiency</a:t>
                      </a:r>
                    </a:p>
                    <a:p>
                      <a:pPr marL="171450" indent="-171450" algn="l" fontAlgn="ctr">
                        <a:buFont typeface="Arial" pitchFamily="34" charset="0"/>
                        <a:buChar char="•"/>
                      </a:pPr>
                      <a:r>
                        <a:rPr lang="en-US" sz="1000" u="none" strike="noStrike" dirty="0" smtClean="0">
                          <a:effectLst/>
                        </a:rPr>
                        <a:t>Gall </a:t>
                      </a:r>
                      <a:r>
                        <a:rPr lang="en-US" sz="1000" u="none" strike="noStrike" dirty="0">
                          <a:effectLst/>
                        </a:rPr>
                        <a:t>bladder </a:t>
                      </a:r>
                      <a:r>
                        <a:rPr lang="en-US" sz="1000" u="none" strike="noStrike" dirty="0" smtClean="0">
                          <a:effectLst/>
                        </a:rPr>
                        <a:t>stones</a:t>
                      </a:r>
                    </a:p>
                    <a:p>
                      <a:pPr marL="171450" indent="-171450" algn="l" fontAlgn="ctr">
                        <a:buFont typeface="Arial" pitchFamily="34" charset="0"/>
                        <a:buChar char="•"/>
                      </a:pPr>
                      <a:r>
                        <a:rPr lang="en-US" sz="1000" u="none" strike="noStrike" dirty="0" smtClean="0">
                          <a:effectLst/>
                        </a:rPr>
                        <a:t>Increased </a:t>
                      </a:r>
                      <a:r>
                        <a:rPr lang="en-US" sz="1000" u="none" strike="noStrike" dirty="0">
                          <a:effectLst/>
                        </a:rPr>
                        <a:t>risk of intolerability on </a:t>
                      </a:r>
                      <a:r>
                        <a:rPr lang="en-US" sz="1000" u="none" strike="noStrike" dirty="0" smtClean="0">
                          <a:effectLst/>
                        </a:rPr>
                        <a:t>co-administration </a:t>
                      </a:r>
                      <a:r>
                        <a:rPr lang="en-US" sz="1000" u="none" strike="noStrike" dirty="0">
                          <a:effectLst/>
                        </a:rPr>
                        <a:t>with statin</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456">
                <a:tc gridSpan="3">
                  <a:txBody>
                    <a:bodyPr/>
                    <a:lstStyle/>
                    <a:p>
                      <a:pPr algn="l" fontAlgn="ctr"/>
                      <a:r>
                        <a:rPr lang="en-US" sz="1200" u="none" strike="noStrike" dirty="0">
                          <a:effectLst/>
                        </a:rPr>
                        <a:t>Cholesterol absorption inhibitors</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zh-CN" altLang="en-US"/>
                    </a:p>
                  </a:txBody>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053149">
                <a:tc>
                  <a:txBody>
                    <a:bodyPr/>
                    <a:lstStyle/>
                    <a:p>
                      <a:pPr algn="l" fontAlgn="ctr"/>
                      <a:endParaRPr lang="zh-CN" altLang="en-US" sz="1200" b="0" i="0" u="none" strike="noStrike">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a:effectLst/>
                        </a:rPr>
                        <a:t>Good safety </a:t>
                      </a:r>
                      <a:r>
                        <a:rPr lang="en-US" sz="1000" u="none" strike="noStrike" dirty="0" smtClean="0">
                          <a:effectLst/>
                        </a:rPr>
                        <a:t>profile, </a:t>
                      </a:r>
                      <a:r>
                        <a:rPr lang="en-US" sz="1000" u="none" strike="noStrike" dirty="0">
                          <a:effectLst/>
                        </a:rPr>
                        <a:t>including in combination with </a:t>
                      </a:r>
                      <a:r>
                        <a:rPr lang="en-US" sz="1000" u="none" strike="noStrike" dirty="0" smtClean="0">
                          <a:effectLst/>
                        </a:rPr>
                        <a:t>statins</a:t>
                      </a:r>
                    </a:p>
                    <a:p>
                      <a:pPr marL="171450" indent="-171450" algn="l" fontAlgn="ctr">
                        <a:buFont typeface="Arial" pitchFamily="34" charset="0"/>
                        <a:buChar char="•"/>
                      </a:pPr>
                      <a:r>
                        <a:rPr lang="en-US" sz="1000" u="none" strike="noStrike" dirty="0" smtClean="0">
                          <a:effectLst/>
                        </a:rPr>
                        <a:t>Positive </a:t>
                      </a:r>
                      <a:r>
                        <a:rPr lang="en-US" sz="1000" u="none" strike="noStrike" dirty="0">
                          <a:effectLst/>
                        </a:rPr>
                        <a:t>effect on </a:t>
                      </a:r>
                      <a:r>
                        <a:rPr lang="en-US" sz="1000" u="none" strike="noStrike" dirty="0" smtClean="0">
                          <a:effectLst/>
                        </a:rPr>
                        <a:t>LDL-C</a:t>
                      </a:r>
                    </a:p>
                    <a:p>
                      <a:pPr marL="171450" indent="-171450" algn="l" fontAlgn="ctr">
                        <a:buFont typeface="Arial" pitchFamily="34" charset="0"/>
                        <a:buChar char="•"/>
                      </a:pPr>
                      <a:r>
                        <a:rPr lang="en-US" sz="1000" u="none" strike="noStrike" dirty="0" smtClean="0">
                          <a:effectLst/>
                        </a:rPr>
                        <a:t>Additive </a:t>
                      </a:r>
                      <a:r>
                        <a:rPr lang="en-US" sz="1000" u="none" strike="noStrike" dirty="0">
                          <a:effectLst/>
                        </a:rPr>
                        <a:t>reduction in LDL-C in combination with </a:t>
                      </a:r>
                      <a:r>
                        <a:rPr lang="en-US" sz="1000" u="none" strike="noStrike" dirty="0" smtClean="0">
                          <a:effectLst/>
                        </a:rPr>
                        <a:t>statin</a:t>
                      </a:r>
                    </a:p>
                    <a:p>
                      <a:pPr marL="171450" indent="-171450" algn="l" fontAlgn="ctr">
                        <a:buFont typeface="Arial" pitchFamily="34" charset="0"/>
                        <a:buChar char="•"/>
                      </a:pPr>
                      <a:r>
                        <a:rPr lang="en-US" sz="1000" u="none" strike="noStrike" dirty="0" smtClean="0">
                          <a:effectLst/>
                        </a:rPr>
                        <a:t>Higher </a:t>
                      </a:r>
                      <a:r>
                        <a:rPr lang="en-US" sz="1000" u="none" strike="noStrike" dirty="0">
                          <a:effectLst/>
                        </a:rPr>
                        <a:t>tolerability than niacin and </a:t>
                      </a:r>
                      <a:r>
                        <a:rPr lang="en-US" sz="1000" u="none" strike="noStrike" dirty="0" err="1" smtClean="0">
                          <a:effectLst/>
                        </a:rPr>
                        <a:t>fibrate</a:t>
                      </a:r>
                      <a:r>
                        <a:rPr lang="en-US" sz="1000" u="none" strike="noStrike" dirty="0" smtClean="0">
                          <a:effectLst/>
                        </a:rPr>
                        <a:t> </a:t>
                      </a:r>
                      <a:r>
                        <a:rPr lang="en-US" sz="1000" u="none" strike="noStrike" dirty="0">
                          <a:effectLst/>
                        </a:rPr>
                        <a:t>add-on therapies</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a:effectLst/>
                        </a:rPr>
                        <a:t>Lack of outcomes data, especially for long-term </a:t>
                      </a:r>
                      <a:r>
                        <a:rPr lang="en-US" sz="1000" u="none" strike="noStrike" dirty="0" smtClean="0">
                          <a:effectLst/>
                        </a:rPr>
                        <a:t>effects</a:t>
                      </a:r>
                    </a:p>
                    <a:p>
                      <a:pPr marL="171450" indent="-171450" algn="l" fontAlgn="ctr">
                        <a:buFont typeface="Arial" pitchFamily="34" charset="0"/>
                        <a:buChar char="•"/>
                      </a:pPr>
                      <a:r>
                        <a:rPr lang="en-US" sz="1000" u="none" strike="noStrike" dirty="0" smtClean="0">
                          <a:effectLst/>
                        </a:rPr>
                        <a:t>Minimal </a:t>
                      </a:r>
                      <a:r>
                        <a:rPr lang="en-US" sz="1000" u="none" strike="noStrike" dirty="0">
                          <a:effectLst/>
                        </a:rPr>
                        <a:t>effects on TG and </a:t>
                      </a:r>
                      <a:r>
                        <a:rPr lang="en-US" sz="1000" u="none" strike="noStrike" dirty="0" smtClean="0">
                          <a:effectLst/>
                        </a:rPr>
                        <a:t>HDL-C</a:t>
                      </a:r>
                    </a:p>
                    <a:p>
                      <a:pPr marL="171450" indent="-171450" algn="l" fontAlgn="ctr">
                        <a:buFont typeface="Arial" pitchFamily="34" charset="0"/>
                        <a:buChar char="•"/>
                      </a:pPr>
                      <a:r>
                        <a:rPr lang="en-US" sz="1000" u="none" strike="noStrike" dirty="0" smtClean="0">
                          <a:effectLst/>
                        </a:rPr>
                        <a:t>Weak efficacy </a:t>
                      </a:r>
                      <a:r>
                        <a:rPr lang="en-US" sz="1000" u="none" strike="noStrike" dirty="0">
                          <a:effectLst/>
                        </a:rPr>
                        <a:t>when used as </a:t>
                      </a:r>
                      <a:r>
                        <a:rPr lang="en-US" sz="1000" u="none" strike="noStrike" dirty="0" err="1">
                          <a:effectLst/>
                        </a:rPr>
                        <a:t>monotherapy</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9172294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t>
            </a:r>
            <a:r>
              <a:rPr lang="en-US" dirty="0" smtClean="0"/>
              <a:t>disease area overview: Do’s and Don’ts</a:t>
            </a:r>
            <a:endParaRPr lang="en-US" dirty="0"/>
          </a:p>
        </p:txBody>
      </p:sp>
      <p:sp>
        <p:nvSpPr>
          <p:cNvPr id="3" name="Footer Placeholder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3"/>
          <p:cNvSpPr>
            <a:spLocks noChangeArrowheads="1"/>
          </p:cNvSpPr>
          <p:nvPr/>
        </p:nvSpPr>
        <p:spPr bwMode="auto">
          <a:xfrm>
            <a:off x="655403" y="1658938"/>
            <a:ext cx="3590026" cy="641350"/>
          </a:xfrm>
          <a:prstGeom prst="rect">
            <a:avLst/>
          </a:prstGeom>
          <a:solidFill>
            <a:schemeClr val="bg2"/>
          </a:solidFill>
          <a:ln w="9525">
            <a:solidFill>
              <a:schemeClr val="bg1"/>
            </a:solidFill>
            <a:miter lim="800000"/>
            <a:headEnd/>
            <a:tailEnd/>
          </a:ln>
        </p:spPr>
        <p:txBody>
          <a:bodyPr lIns="72000" tIns="72000" rIns="72000" bIns="72000"/>
          <a:lstStyle/>
          <a:p>
            <a:pPr defTabSz="979488"/>
            <a:r>
              <a:rPr lang="en-GB" sz="1600" b="1" dirty="0" smtClean="0">
                <a:solidFill>
                  <a:schemeClr val="bg1"/>
                </a:solidFill>
                <a:latin typeface="Verdana" pitchFamily="34" charset="0"/>
              </a:rPr>
              <a:t>Do</a:t>
            </a:r>
            <a:endParaRPr lang="en-GB" sz="1600" b="1" dirty="0">
              <a:solidFill>
                <a:schemeClr val="bg1"/>
              </a:solidFill>
              <a:latin typeface="Verdana" pitchFamily="34" charset="0"/>
            </a:endParaRPr>
          </a:p>
        </p:txBody>
      </p:sp>
      <p:sp>
        <p:nvSpPr>
          <p:cNvPr id="6" name="Rectangle 4"/>
          <p:cNvSpPr>
            <a:spLocks noChangeArrowheads="1"/>
          </p:cNvSpPr>
          <p:nvPr/>
        </p:nvSpPr>
        <p:spPr bwMode="auto">
          <a:xfrm>
            <a:off x="655403" y="2300288"/>
            <a:ext cx="3590026" cy="3692525"/>
          </a:xfrm>
          <a:prstGeom prst="rect">
            <a:avLst/>
          </a:prstGeom>
          <a:solidFill>
            <a:schemeClr val="bg2">
              <a:alpha val="20000"/>
            </a:schemeClr>
          </a:solidFill>
          <a:ln w="9525">
            <a:solidFill>
              <a:schemeClr val="bg1"/>
            </a:solidFill>
            <a:miter lim="800000"/>
            <a:headEnd/>
            <a:tailEnd/>
          </a:ln>
        </p:spPr>
        <p:txBody>
          <a:bodyPr lIns="72000" tIns="72000" rIns="72000" bIns="72000"/>
          <a:lstStyle/>
          <a:p>
            <a:pPr marL="190500" indent="-190500" defTabSz="979488">
              <a:spcBef>
                <a:spcPct val="50000"/>
              </a:spcBef>
              <a:buFontTx/>
              <a:buChar char="•"/>
            </a:pPr>
            <a:r>
              <a:rPr lang="en-GB" dirty="0" smtClean="0">
                <a:latin typeface="Verdana" pitchFamily="34" charset="0"/>
              </a:rPr>
              <a:t>Do go through the training even if you aren’t staffed on a relevant project to build a solid foundation</a:t>
            </a:r>
          </a:p>
          <a:p>
            <a:pPr marL="190500" indent="-190500" defTabSz="979488">
              <a:spcBef>
                <a:spcPct val="50000"/>
              </a:spcBef>
              <a:buFontTx/>
              <a:buChar char="•"/>
            </a:pPr>
            <a:r>
              <a:rPr lang="en-GB" dirty="0" smtClean="0">
                <a:latin typeface="Verdana" pitchFamily="34" charset="0"/>
              </a:rPr>
              <a:t>Do use the material as background information and reference</a:t>
            </a:r>
          </a:p>
          <a:p>
            <a:pPr marL="190500" indent="-190500" defTabSz="979488">
              <a:spcBef>
                <a:spcPct val="50000"/>
              </a:spcBef>
              <a:buFontTx/>
              <a:buChar char="•"/>
            </a:pPr>
            <a:endParaRPr lang="en-GB" dirty="0" smtClean="0">
              <a:latin typeface="Verdana" pitchFamily="34" charset="0"/>
            </a:endParaRPr>
          </a:p>
          <a:p>
            <a:pPr marL="190500" indent="-190500" defTabSz="979488">
              <a:spcBef>
                <a:spcPct val="50000"/>
              </a:spcBef>
              <a:buFontTx/>
              <a:buChar char="•"/>
            </a:pPr>
            <a:endParaRPr lang="en-GB" dirty="0">
              <a:latin typeface="Verdana" pitchFamily="34" charset="0"/>
            </a:endParaRPr>
          </a:p>
        </p:txBody>
      </p:sp>
      <p:sp>
        <p:nvSpPr>
          <p:cNvPr id="7" name="Rectangle 6"/>
          <p:cNvSpPr>
            <a:spLocks noChangeArrowheads="1"/>
          </p:cNvSpPr>
          <p:nvPr/>
        </p:nvSpPr>
        <p:spPr bwMode="auto">
          <a:xfrm>
            <a:off x="4844583" y="1658938"/>
            <a:ext cx="3590026" cy="641350"/>
          </a:xfrm>
          <a:prstGeom prst="rect">
            <a:avLst/>
          </a:prstGeom>
          <a:solidFill>
            <a:schemeClr val="bg2"/>
          </a:solidFill>
          <a:ln w="9525">
            <a:solidFill>
              <a:schemeClr val="bg1"/>
            </a:solidFill>
            <a:miter lim="800000"/>
            <a:headEnd/>
            <a:tailEnd/>
          </a:ln>
        </p:spPr>
        <p:txBody>
          <a:bodyPr lIns="72000" tIns="72000" rIns="72000" bIns="72000"/>
          <a:lstStyle/>
          <a:p>
            <a:pPr defTabSz="979488"/>
            <a:r>
              <a:rPr lang="en-GB" sz="1600" b="1" dirty="0" smtClean="0">
                <a:solidFill>
                  <a:schemeClr val="bg1"/>
                </a:solidFill>
                <a:latin typeface="Verdana" pitchFamily="34" charset="0"/>
              </a:rPr>
              <a:t>Don’t</a:t>
            </a:r>
            <a:endParaRPr lang="en-GB" sz="1600" b="1" dirty="0">
              <a:solidFill>
                <a:schemeClr val="bg1"/>
              </a:solidFill>
              <a:latin typeface="Verdana" pitchFamily="34" charset="0"/>
            </a:endParaRPr>
          </a:p>
        </p:txBody>
      </p:sp>
      <p:sp>
        <p:nvSpPr>
          <p:cNvPr id="8" name="Rectangle 7"/>
          <p:cNvSpPr>
            <a:spLocks noChangeArrowheads="1"/>
          </p:cNvSpPr>
          <p:nvPr/>
        </p:nvSpPr>
        <p:spPr bwMode="auto">
          <a:xfrm>
            <a:off x="4844583" y="2300288"/>
            <a:ext cx="3590026" cy="3692525"/>
          </a:xfrm>
          <a:prstGeom prst="rect">
            <a:avLst/>
          </a:prstGeom>
          <a:solidFill>
            <a:schemeClr val="bg2">
              <a:alpha val="20000"/>
            </a:schemeClr>
          </a:solidFill>
          <a:ln w="9525">
            <a:solidFill>
              <a:schemeClr val="bg1"/>
            </a:solidFill>
            <a:miter lim="800000"/>
            <a:headEnd/>
            <a:tailEnd/>
          </a:ln>
        </p:spPr>
        <p:txBody>
          <a:bodyPr lIns="72000" tIns="72000" rIns="72000" bIns="72000"/>
          <a:lstStyle/>
          <a:p>
            <a:pPr marL="190500" indent="-190500" defTabSz="979488">
              <a:spcBef>
                <a:spcPct val="50000"/>
              </a:spcBef>
              <a:buFontTx/>
              <a:buChar char="•"/>
            </a:pPr>
            <a:r>
              <a:rPr lang="en-GB" dirty="0" smtClean="0">
                <a:latin typeface="Verdana" pitchFamily="34" charset="0"/>
              </a:rPr>
              <a:t>Do not use the information directly without checking for more recent, updated documents (e.g. journals, treatment guidelines)</a:t>
            </a:r>
          </a:p>
          <a:p>
            <a:pPr marL="647700" lvl="1" indent="-190500" algn="l" defTabSz="979488">
              <a:spcBef>
                <a:spcPct val="50000"/>
              </a:spcBef>
              <a:buFont typeface="Verdana" pitchFamily="34" charset="0"/>
              <a:buChar char="−"/>
            </a:pPr>
            <a:r>
              <a:rPr lang="en-GB" dirty="0" smtClean="0">
                <a:latin typeface="Verdana" pitchFamily="34" charset="0"/>
              </a:rPr>
              <a:t>Materials are from previous projects which can be out-of-date</a:t>
            </a:r>
          </a:p>
          <a:p>
            <a:pPr marL="190500" indent="-190500" defTabSz="979488">
              <a:spcBef>
                <a:spcPct val="50000"/>
              </a:spcBef>
              <a:buFontTx/>
              <a:buChar char="•"/>
            </a:pPr>
            <a:r>
              <a:rPr lang="en-GB" dirty="0" smtClean="0">
                <a:latin typeface="Verdana" pitchFamily="34" charset="0"/>
              </a:rPr>
              <a:t>Do not copy slides directly for projects, project reports should be customized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Comparison of Current Therapies for Dyslipidemia </a:t>
            </a:r>
            <a:r>
              <a:rPr lang="en-US" altLang="zh-CN" dirty="0" smtClean="0">
                <a:ea typeface="宋体" charset="-122"/>
              </a:rPr>
              <a:t>(2)</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
        <p:nvSpPr>
          <p:cNvPr id="6"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graphicFrame>
        <p:nvGraphicFramePr>
          <p:cNvPr id="7" name="表格 6"/>
          <p:cNvGraphicFramePr>
            <a:graphicFrameLocks noGrp="1"/>
          </p:cNvGraphicFramePr>
          <p:nvPr>
            <p:extLst>
              <p:ext uri="{D42A27DB-BD31-4B8C-83A1-F6EECF244321}">
                <p14:modId xmlns="" xmlns:p14="http://schemas.microsoft.com/office/powerpoint/2010/main" val="1461922369"/>
              </p:ext>
            </p:extLst>
          </p:nvPr>
        </p:nvGraphicFramePr>
        <p:xfrm>
          <a:off x="426421" y="1267202"/>
          <a:ext cx="8321793" cy="4833350"/>
        </p:xfrm>
        <a:graphic>
          <a:graphicData uri="http://schemas.openxmlformats.org/drawingml/2006/table">
            <a:tbl>
              <a:tblPr>
                <a:tableStyleId>{5C22544A-7EE6-4342-B048-85BDC9FD1C3A}</a:tableStyleId>
              </a:tblPr>
              <a:tblGrid>
                <a:gridCol w="854329"/>
                <a:gridCol w="4018508"/>
                <a:gridCol w="3448956"/>
              </a:tblGrid>
              <a:tr h="237782">
                <a:tc>
                  <a:txBody>
                    <a:bodyPr/>
                    <a:lstStyle/>
                    <a:p>
                      <a:pPr algn="ctr" fontAlgn="ctr"/>
                      <a:r>
                        <a:rPr lang="en-US" sz="1400" u="none" strike="noStrike" dirty="0">
                          <a:solidFill>
                            <a:schemeClr val="bg1"/>
                          </a:solidFill>
                          <a:effectLst/>
                        </a:rPr>
                        <a:t>Therapy</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fontAlgn="ctr"/>
                      <a:r>
                        <a:rPr lang="en-US" sz="1400" u="none" strike="noStrike" dirty="0">
                          <a:solidFill>
                            <a:schemeClr val="bg1"/>
                          </a:solidFill>
                          <a:effectLst/>
                        </a:rPr>
                        <a:t>Advantages</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fontAlgn="ctr"/>
                      <a:r>
                        <a:rPr lang="en-US" sz="1400" u="none" strike="noStrike" dirty="0">
                          <a:solidFill>
                            <a:schemeClr val="bg1"/>
                          </a:solidFill>
                          <a:effectLst/>
                        </a:rPr>
                        <a:t>Disadvantages</a:t>
                      </a:r>
                      <a:endParaRPr lang="en-US" sz="1400" b="0" i="0" u="none" strike="noStrike" dirty="0">
                        <a:solidFill>
                          <a:schemeClr val="bg1"/>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r>
              <a:tr h="206456">
                <a:tc gridSpan="3">
                  <a:txBody>
                    <a:bodyPr/>
                    <a:lstStyle/>
                    <a:p>
                      <a:pPr algn="l" fontAlgn="ctr"/>
                      <a:r>
                        <a:rPr lang="en-US" sz="1200" u="none" strike="noStrike" dirty="0" smtClean="0">
                          <a:effectLst/>
                        </a:rPr>
                        <a:t>Bile acid </a:t>
                      </a:r>
                      <a:r>
                        <a:rPr lang="en-US" sz="1200" u="none" strike="noStrike" dirty="0" err="1" smtClean="0">
                          <a:effectLst/>
                        </a:rPr>
                        <a:t>sequestrants</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97710">
                <a:tc>
                  <a:txBody>
                    <a:bodyPr/>
                    <a:lstStyle/>
                    <a:p>
                      <a:pPr algn="l" fontAlgn="ctr"/>
                      <a:endParaRPr lang="zh-CN" altLang="en-US" sz="1200" b="0" i="0" u="none" strike="noStrike">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50" u="none" strike="noStrike" dirty="0" smtClean="0">
                          <a:effectLst/>
                        </a:rPr>
                        <a:t>Non-systemic mechanism with strong safety profile</a:t>
                      </a:r>
                    </a:p>
                    <a:p>
                      <a:pPr marL="171450" indent="-171450" algn="l" fontAlgn="ctr">
                        <a:buFont typeface="Arial" pitchFamily="34" charset="0"/>
                        <a:buChar char="•"/>
                      </a:pPr>
                      <a:r>
                        <a:rPr lang="en-US" sz="1050" u="none" strike="noStrike" dirty="0" smtClean="0">
                          <a:effectLst/>
                        </a:rPr>
                        <a:t>Positive effect on LDL-C levels</a:t>
                      </a:r>
                    </a:p>
                    <a:p>
                      <a:pPr marL="171450" indent="-171450" algn="l" fontAlgn="ctr">
                        <a:buFont typeface="Arial" pitchFamily="34" charset="0"/>
                        <a:buChar char="•"/>
                      </a:pPr>
                      <a:r>
                        <a:rPr lang="en-US" sz="1050" u="none" strike="noStrike" dirty="0" smtClean="0">
                          <a:effectLst/>
                        </a:rPr>
                        <a:t>Safe for use in children and during pregnancy</a:t>
                      </a:r>
                      <a:endParaRPr lang="en-US" sz="105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50" u="none" strike="noStrike" dirty="0" smtClean="0">
                          <a:effectLst/>
                        </a:rPr>
                        <a:t>Increase TG levels</a:t>
                      </a:r>
                    </a:p>
                    <a:p>
                      <a:pPr marL="171450" indent="-171450" algn="l" fontAlgn="ctr">
                        <a:buFont typeface="Arial" pitchFamily="34" charset="0"/>
                        <a:buChar char="•"/>
                      </a:pPr>
                      <a:r>
                        <a:rPr lang="en-US" sz="1050" u="none" strike="noStrike" dirty="0" smtClean="0">
                          <a:effectLst/>
                        </a:rPr>
                        <a:t>Unpleasant gastrointestinal side effects</a:t>
                      </a:r>
                    </a:p>
                    <a:p>
                      <a:pPr marL="171450" indent="-171450" algn="l" fontAlgn="ctr">
                        <a:buFont typeface="Arial" pitchFamily="34" charset="0"/>
                        <a:buChar char="•"/>
                      </a:pPr>
                      <a:r>
                        <a:rPr lang="en-US" sz="1050" u="none" strike="noStrike" dirty="0" smtClean="0">
                          <a:effectLst/>
                        </a:rPr>
                        <a:t>Multiple daily doses and difficult administration affects compliance</a:t>
                      </a:r>
                    </a:p>
                    <a:p>
                      <a:pPr marL="171450" indent="-171450" algn="l" fontAlgn="ctr">
                        <a:buFont typeface="Arial" pitchFamily="34" charset="0"/>
                        <a:buChar char="•"/>
                      </a:pPr>
                      <a:r>
                        <a:rPr lang="en-US" sz="1050" u="none" strike="noStrike" dirty="0" smtClean="0">
                          <a:effectLst/>
                        </a:rPr>
                        <a:t>Can interfere with absorption of other medications</a:t>
                      </a:r>
                      <a:endParaRPr lang="en-US" sz="105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456">
                <a:tc gridSpan="3">
                  <a:txBody>
                    <a:bodyPr/>
                    <a:lstStyle/>
                    <a:p>
                      <a:pPr algn="l" fontAlgn="ctr"/>
                      <a:r>
                        <a:rPr lang="en-US" sz="1200" u="none" strike="noStrike" dirty="0" smtClean="0">
                          <a:effectLst/>
                        </a:rPr>
                        <a:t>Niacin</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53405">
                <a:tc>
                  <a:txBody>
                    <a:bodyPr/>
                    <a:lstStyle/>
                    <a:p>
                      <a:pPr algn="l" fontAlgn="ctr"/>
                      <a:endParaRPr lang="zh-CN" altLang="en-US" sz="1200" b="0" i="0" u="none" strike="noStrike">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smtClean="0">
                          <a:effectLst/>
                        </a:rPr>
                        <a:t>Most-effective therapy for raising HDL-C</a:t>
                      </a:r>
                    </a:p>
                    <a:p>
                      <a:pPr marL="171450" indent="-171450" algn="l" fontAlgn="ctr">
                        <a:buFont typeface="Arial" pitchFamily="34" charset="0"/>
                        <a:buChar char="•"/>
                      </a:pPr>
                      <a:r>
                        <a:rPr lang="en-US" sz="1000" u="none" strike="noStrike" dirty="0" smtClean="0">
                          <a:effectLst/>
                        </a:rPr>
                        <a:t>Synergistic effects on lipid levels in combination with statins</a:t>
                      </a:r>
                    </a:p>
                    <a:p>
                      <a:pPr marL="171450" indent="-171450" algn="l" fontAlgn="ctr">
                        <a:buFont typeface="Arial" pitchFamily="34" charset="0"/>
                        <a:buChar char="•"/>
                      </a:pPr>
                      <a:r>
                        <a:rPr lang="en-US" sz="1000" u="none" strike="noStrike" dirty="0" smtClean="0">
                          <a:effectLst/>
                        </a:rPr>
                        <a:t>Decreases LDL-C and TG</a:t>
                      </a:r>
                    </a:p>
                    <a:p>
                      <a:pPr marL="171450" indent="-171450" algn="l" fontAlgn="ctr">
                        <a:buFont typeface="Arial" pitchFamily="34" charset="0"/>
                        <a:buChar char="•"/>
                      </a:pPr>
                      <a:r>
                        <a:rPr lang="en-US" sz="1000" u="none" strike="noStrike" dirty="0" smtClean="0">
                          <a:effectLst/>
                        </a:rPr>
                        <a:t>Only therapy proven to lower </a:t>
                      </a:r>
                      <a:r>
                        <a:rPr lang="en-US" sz="1000" u="none" strike="noStrike" dirty="0" err="1" smtClean="0">
                          <a:effectLst/>
                        </a:rPr>
                        <a:t>Lp</a:t>
                      </a:r>
                      <a:r>
                        <a:rPr lang="en-US" sz="1000" u="none" strike="noStrike" dirty="0" smtClean="0">
                          <a:effectLst/>
                        </a:rPr>
                        <a:t>(a)</a:t>
                      </a:r>
                    </a:p>
                    <a:p>
                      <a:pPr marL="171450" indent="-171450" algn="l" fontAlgn="ctr">
                        <a:buFont typeface="Arial" pitchFamily="34" charset="0"/>
                        <a:buChar char="•"/>
                      </a:pPr>
                      <a:r>
                        <a:rPr lang="en-US" sz="1000" u="none" strike="noStrike" dirty="0" smtClean="0">
                          <a:effectLst/>
                        </a:rPr>
                        <a:t>Raises </a:t>
                      </a:r>
                      <a:r>
                        <a:rPr lang="en-US" sz="1000" u="none" strike="noStrike" dirty="0" err="1" smtClean="0">
                          <a:effectLst/>
                        </a:rPr>
                        <a:t>apo</a:t>
                      </a:r>
                      <a:r>
                        <a:rPr lang="en-US" sz="1000" u="none" strike="noStrike" dirty="0" smtClean="0">
                          <a:effectLst/>
                        </a:rPr>
                        <a:t> A-I levels</a:t>
                      </a:r>
                    </a:p>
                    <a:p>
                      <a:pPr marL="171450" indent="-171450" algn="l" fontAlgn="ctr">
                        <a:buFont typeface="Arial" pitchFamily="34" charset="0"/>
                        <a:buChar char="•"/>
                      </a:pPr>
                      <a:r>
                        <a:rPr lang="en-US" sz="1000" u="none" strike="noStrike" dirty="0" smtClean="0">
                          <a:effectLst/>
                        </a:rPr>
                        <a:t>Possible anti-</a:t>
                      </a:r>
                      <a:r>
                        <a:rPr lang="en-US" sz="1000" u="none" strike="noStrike" dirty="0" err="1" smtClean="0">
                          <a:effectLst/>
                        </a:rPr>
                        <a:t>atherothrombotic</a:t>
                      </a:r>
                      <a:r>
                        <a:rPr lang="en-US" sz="1000" u="none" strike="noStrike" dirty="0" smtClean="0">
                          <a:effectLst/>
                        </a:rPr>
                        <a:t> effects</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fontAlgn="ctr">
                        <a:buFont typeface="Arial" pitchFamily="34" charset="0"/>
                        <a:buChar char="•"/>
                      </a:pPr>
                      <a:r>
                        <a:rPr lang="en-US" sz="1000" u="none" strike="noStrike" dirty="0" smtClean="0">
                          <a:effectLst/>
                        </a:rPr>
                        <a:t>Intolerance or reduced patient compliance  due to side effects resulting from vasodilation</a:t>
                      </a:r>
                    </a:p>
                    <a:p>
                      <a:pPr marL="171450" indent="-171450" algn="l" fontAlgn="ctr">
                        <a:buFont typeface="Arial" pitchFamily="34" charset="0"/>
                        <a:buChar char="•"/>
                      </a:pPr>
                      <a:r>
                        <a:rPr lang="en-US" sz="1000" u="none" strike="noStrike" dirty="0" smtClean="0">
                          <a:effectLst/>
                        </a:rPr>
                        <a:t>Flushing (up to 90% of patients), responsible for 40-50% of discontinuation</a:t>
                      </a:r>
                    </a:p>
                    <a:p>
                      <a:pPr marL="171450" indent="-171450" algn="l" fontAlgn="ctr">
                        <a:buFont typeface="Arial" pitchFamily="34" charset="0"/>
                        <a:buChar char="•"/>
                      </a:pPr>
                      <a:r>
                        <a:rPr lang="en-US" sz="1000" u="none" strike="noStrike" dirty="0" smtClean="0">
                          <a:effectLst/>
                        </a:rPr>
                        <a:t>Complexity of initiating therapy.</a:t>
                      </a:r>
                    </a:p>
                    <a:p>
                      <a:pPr marL="171450" indent="-171450" algn="l" fontAlgn="ctr">
                        <a:buFont typeface="Arial" pitchFamily="34" charset="0"/>
                        <a:buChar char="•"/>
                      </a:pPr>
                      <a:r>
                        <a:rPr lang="en-US" sz="1000" u="none" strike="noStrike" dirty="0" smtClean="0">
                          <a:effectLst/>
                        </a:rPr>
                        <a:t>Lack of large-scale outcomes trials</a:t>
                      </a:r>
                    </a:p>
                    <a:p>
                      <a:pPr marL="171450" indent="-171450" algn="l" fontAlgn="ctr">
                        <a:buFont typeface="Arial" pitchFamily="34" charset="0"/>
                        <a:buChar char="•"/>
                      </a:pPr>
                      <a:r>
                        <a:rPr lang="en-US" sz="1000" u="none" strike="noStrike" dirty="0" smtClean="0">
                          <a:effectLst/>
                        </a:rPr>
                        <a:t>May worsen glycemic control/impair insulin sensitivity</a:t>
                      </a:r>
                    </a:p>
                    <a:p>
                      <a:pPr marL="171450" indent="-171450" algn="l" fontAlgn="ctr">
                        <a:buFont typeface="Arial" pitchFamily="34" charset="0"/>
                        <a:buChar char="•"/>
                      </a:pPr>
                      <a:r>
                        <a:rPr lang="en-US" sz="1000" u="none" strike="noStrike" dirty="0" smtClean="0">
                          <a:effectLst/>
                        </a:rPr>
                        <a:t>May worsen </a:t>
                      </a:r>
                      <a:r>
                        <a:rPr lang="en-US" sz="1000" u="none" strike="noStrike" dirty="0" err="1" smtClean="0">
                          <a:effectLst/>
                        </a:rPr>
                        <a:t>hyperuricemia</a:t>
                      </a:r>
                      <a:r>
                        <a:rPr lang="en-US" sz="1000" u="none" strike="noStrike" dirty="0" smtClean="0">
                          <a:effectLst/>
                        </a:rPr>
                        <a:t> (gout)</a:t>
                      </a:r>
                      <a:endParaRPr lang="en-US" sz="10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456">
                <a:tc gridSpan="3">
                  <a:txBody>
                    <a:bodyPr/>
                    <a:lstStyle/>
                    <a:p>
                      <a:pPr algn="l" fontAlgn="ctr"/>
                      <a:r>
                        <a:rPr lang="en-US" sz="1200" u="none" strike="noStrike" dirty="0" smtClean="0">
                          <a:effectLst/>
                        </a:rPr>
                        <a:t>Omega-3 acid </a:t>
                      </a:r>
                      <a:r>
                        <a:rPr lang="en-US" sz="1200" u="none" strike="noStrike" dirty="0" err="1" smtClean="0">
                          <a:effectLst/>
                        </a:rPr>
                        <a:t>ethylesters</a:t>
                      </a:r>
                      <a:endParaRPr 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endParaRPr lang="zh-CN" altLang="en-US"/>
                    </a:p>
                  </a:txBody>
                  <a:tcPr/>
                </a:tc>
                <a:tc hMerge="1">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99295">
                <a:tc>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Very safe, minimal side effects, safely combined with statins</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Beneficial change of TG and remnant</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lipoproteins</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Appeal of a “natural” product</a:t>
                      </a: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Multiple daily dosing decreases compliance</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Still awaiting major outcomes data</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Clinical outcomes data available at low doses only</a:t>
                      </a: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0">
                <a:tc gridSpan="3">
                  <a:txBody>
                    <a:bodyPr/>
                    <a:lstStyle/>
                    <a:p>
                      <a:pPr marL="0" algn="l" defTabSz="914400" rtl="0" eaLnBrk="1" fontAlgn="ctr" latinLnBrk="0" hangingPunct="1"/>
                      <a:r>
                        <a:rPr lang="en-US" altLang="zh-CN" sz="1200" u="none" strike="noStrike" kern="1200" dirty="0" smtClean="0">
                          <a:solidFill>
                            <a:schemeClr val="dk1"/>
                          </a:solidFill>
                          <a:effectLst/>
                          <a:latin typeface="+mn-lt"/>
                          <a:ea typeface="+mn-ea"/>
                          <a:cs typeface="+mn-cs"/>
                        </a:rPr>
                        <a:t>Fixed-dose combinations</a:t>
                      </a:r>
                      <a:endParaRPr lang="zh-CN" altLang="en-US" sz="12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marL="171450" indent="-171450" algn="l" defTabSz="914400" rtl="0" eaLnBrk="1" fontAlgn="ctr"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171450" indent="-171450" algn="l" defTabSz="914400" rtl="0" eaLnBrk="1" fontAlgn="ctr" latinLnBrk="0" hangingPunct="1">
                        <a:buFont typeface="Arial" pitchFamily="34" charset="0"/>
                        <a:buChar char="•"/>
                      </a:pP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89082">
                <a:tc>
                  <a:txBody>
                    <a:bodyPr/>
                    <a:lstStyle/>
                    <a:p>
                      <a:pPr algn="l" fontAlgn="ctr"/>
                      <a:endParaRPr lang="zh-CN" altLang="en-US" sz="1200" b="0" i="0" u="none" strike="noStrike" dirty="0">
                        <a:solidFill>
                          <a:srgbClr val="000000"/>
                        </a:solidFill>
                        <a:effectLst/>
                        <a:latin typeface="宋体"/>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Increased convenience</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Cost savings</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Increased compliance</a:t>
                      </a: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Less flexibility in titration</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Increased risk of adverse events</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Overtreatment in primary care</a:t>
                      </a:r>
                    </a:p>
                    <a:p>
                      <a:pPr marL="171450" indent="-171450" algn="l" defTabSz="914400" rtl="0" eaLnBrk="1" fontAlgn="ctr" latinLnBrk="0" hangingPunct="1">
                        <a:buFont typeface="Arial" pitchFamily="34" charset="0"/>
                        <a:buChar char="•"/>
                      </a:pPr>
                      <a:r>
                        <a:rPr lang="en-US" sz="1000" u="none" strike="noStrike" kern="1200" dirty="0" smtClean="0">
                          <a:solidFill>
                            <a:schemeClr val="dk1"/>
                          </a:solidFill>
                          <a:effectLst/>
                          <a:latin typeface="+mn-lt"/>
                          <a:ea typeface="+mn-ea"/>
                          <a:cs typeface="+mn-cs"/>
                        </a:rPr>
                        <a:t>Unnecessary exposure to multiple therapies</a:t>
                      </a:r>
                      <a:endParaRPr lang="en-US" sz="1000" u="none" strike="noStrike" kern="1200" dirty="0">
                        <a:solidFill>
                          <a:schemeClr val="dk1"/>
                        </a:solidFill>
                        <a:effectLst/>
                        <a:latin typeface="+mn-lt"/>
                        <a:ea typeface="+mn-ea"/>
                        <a:cs typeface="+mn-cs"/>
                      </a:endParaRPr>
                    </a:p>
                  </a:txBody>
                  <a:tcPr marL="36000" marR="36000" marT="180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Source" descr="Source"/>
          <p:cNvSpPr txBox="1"/>
          <p:nvPr/>
        </p:nvSpPr>
        <p:spPr>
          <a:xfrm>
            <a:off x="481013" y="6224588"/>
            <a:ext cx="248144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decision resource</a:t>
            </a:r>
            <a:endParaRPr lang="zh-CN" altLang="en-US" sz="900" dirty="0">
              <a:latin typeface="Verdana"/>
            </a:endParaRPr>
          </a:p>
        </p:txBody>
      </p:sp>
    </p:spTree>
    <p:extLst>
      <p:ext uri="{BB962C8B-B14F-4D97-AF65-F5344CB8AC3E}">
        <p14:creationId xmlns="" xmlns:p14="http://schemas.microsoft.com/office/powerpoint/2010/main" val="35748085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对象 34" hidden="1"/>
          <p:cNvGraphicFramePr>
            <a:graphicFrameLocks noChangeAspect="1"/>
          </p:cNvGraphicFramePr>
          <p:nvPr>
            <p:extLst>
              <p:ext uri="{D42A27DB-BD31-4B8C-83A1-F6EECF244321}">
                <p14:modId xmlns="" xmlns:p14="http://schemas.microsoft.com/office/powerpoint/2010/main" val="1021951259"/>
              </p:ext>
            </p:extLst>
          </p:nvPr>
        </p:nvGraphicFramePr>
        <p:xfrm>
          <a:off x="0" y="0"/>
          <a:ext cx="158750" cy="158750"/>
        </p:xfrm>
        <a:graphic>
          <a:graphicData uri="http://schemas.openxmlformats.org/presentationml/2006/ole">
            <p:oleObj spid="_x0000_s131074" name="think-cell Slide" r:id="rId19" imgW="360" imgH="360" progId="TCLayout.ActiveDocument.1">
              <p:embed/>
            </p:oleObj>
          </a:graphicData>
        </a:graphic>
      </p:graphicFrame>
      <p:sp>
        <p:nvSpPr>
          <p:cNvPr id="34" name="矩形 33"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rtlCol="0" anchor="ctr" anchorCtr="0">
            <a:noAutofit/>
          </a:bodyPr>
          <a:lstStyle/>
          <a:p>
            <a:pPr algn="ctr"/>
            <a:endParaRPr lang="zh-CN" altLang="en-US" sz="1200">
              <a:latin typeface="Verdana"/>
              <a:ea typeface="宋体"/>
              <a:sym typeface="Verdana"/>
            </a:endParaRPr>
          </a:p>
        </p:txBody>
      </p:sp>
      <p:sp>
        <p:nvSpPr>
          <p:cNvPr id="2" name="标题 1"/>
          <p:cNvSpPr>
            <a:spLocks noGrp="1"/>
          </p:cNvSpPr>
          <p:nvPr>
            <p:ph type="title"/>
            <p:custDataLst>
              <p:tags r:id="rId3"/>
            </p:custDataLst>
          </p:nvPr>
        </p:nvSpPr>
        <p:spPr/>
        <p:txBody>
          <a:bodyPr/>
          <a:lstStyle/>
          <a:p>
            <a:r>
              <a:rPr lang="en-US" altLang="zh-CN" dirty="0" smtClean="0">
                <a:ea typeface="宋体" pitchFamily="2" charset="-122"/>
              </a:rPr>
              <a:t>China’s dyslipidemia prevalence rate is 18.6% according to MOH; in developed countries, diagnosis rate is around 45% and treatment rate is about 38%</a:t>
            </a:r>
            <a:endParaRPr lang="en-US" altLang="zh-CN" dirty="0">
              <a:ea typeface="宋体" pitchFamily="2" charset="-122"/>
            </a:endParaRPr>
          </a:p>
        </p:txBody>
      </p:sp>
      <p:sp>
        <p:nvSpPr>
          <p:cNvPr id="3" name="页脚占位符 2"/>
          <p:cNvSpPr>
            <a:spLocks noGrp="1"/>
          </p:cNvSpPr>
          <p:nvPr>
            <p:ph type="ftr" sz="quarter" idx="10"/>
            <p:custDataLst>
              <p:tags r:id="rId4"/>
            </p:custDataLst>
          </p:nvPr>
        </p:nvSpPr>
        <p:spPr/>
        <p:txBody>
          <a:bodyPr/>
          <a:lstStyle/>
          <a:p>
            <a:pPr>
              <a:defRPr/>
            </a:pPr>
            <a:r>
              <a:rPr lang="en-US" dirty="0" smtClean="0"/>
              <a:t>Introduction to </a:t>
            </a:r>
            <a:r>
              <a:rPr lang="en-US" dirty="0" err="1" smtClean="0"/>
              <a:t>Pharma</a:t>
            </a:r>
            <a:r>
              <a:rPr lang="en-US" dirty="0" smtClean="0"/>
              <a:t> • 2013</a:t>
            </a:r>
            <a:endParaRPr lang="en-US" dirty="0"/>
          </a:p>
        </p:txBody>
      </p:sp>
      <p:sp>
        <p:nvSpPr>
          <p:cNvPr id="15" name="Text Box 17"/>
          <p:cNvSpPr txBox="1">
            <a:spLocks noChangeArrowheads="1"/>
          </p:cNvSpPr>
          <p:nvPr>
            <p:custDataLst>
              <p:tags r:id="rId5"/>
            </p:custDataLst>
          </p:nvPr>
        </p:nvSpPr>
        <p:spPr bwMode="auto">
          <a:xfrm>
            <a:off x="396920" y="1637731"/>
            <a:ext cx="4270614" cy="355642"/>
          </a:xfrm>
          <a:prstGeom prst="rect">
            <a:avLst/>
          </a:prstGeom>
          <a:noFill/>
          <a:ln w="9525">
            <a:noFill/>
            <a:miter lim="800000"/>
            <a:headEnd/>
            <a:tailEnd/>
          </a:ln>
          <a:effectLst/>
        </p:spPr>
        <p:txBody>
          <a:bodyPr>
            <a:noAutofit/>
          </a:bodyPr>
          <a:lstStyle/>
          <a:p>
            <a:pPr algn="ctr"/>
            <a:r>
              <a:rPr lang="en-US" altLang="zh-CN" sz="1400" b="1" dirty="0" smtClean="0">
                <a:ea typeface="宋体" pitchFamily="2" charset="-122"/>
              </a:rPr>
              <a:t>Dyslipidemia prevalence rate (%)</a:t>
            </a:r>
            <a:endParaRPr lang="en-US" altLang="zh-CN" sz="1400" b="1" dirty="0">
              <a:ea typeface="宋体" pitchFamily="2" charset="-122"/>
            </a:endParaRPr>
          </a:p>
        </p:txBody>
      </p:sp>
      <p:sp>
        <p:nvSpPr>
          <p:cNvPr id="16" name="Line 18"/>
          <p:cNvSpPr>
            <a:spLocks noChangeShapeType="1"/>
          </p:cNvSpPr>
          <p:nvPr>
            <p:custDataLst>
              <p:tags r:id="rId6"/>
            </p:custDataLst>
          </p:nvPr>
        </p:nvSpPr>
        <p:spPr bwMode="auto">
          <a:xfrm>
            <a:off x="326408" y="1973823"/>
            <a:ext cx="4191000" cy="0"/>
          </a:xfrm>
          <a:prstGeom prst="line">
            <a:avLst/>
          </a:prstGeom>
          <a:noFill/>
          <a:ln w="9525">
            <a:solidFill>
              <a:schemeClr val="tx1"/>
            </a:solidFill>
            <a:round/>
            <a:headEnd/>
            <a:tailEnd/>
          </a:ln>
          <a:effectLst/>
        </p:spPr>
        <p:txBody>
          <a:bodyPr/>
          <a:lstStyle/>
          <a:p>
            <a:endParaRPr lang="zh-CN" altLang="en-US"/>
          </a:p>
        </p:txBody>
      </p:sp>
      <p:graphicFrame>
        <p:nvGraphicFramePr>
          <p:cNvPr id="17" name="Object 20"/>
          <p:cNvGraphicFramePr>
            <a:graphicFrameLocks/>
          </p:cNvGraphicFramePr>
          <p:nvPr>
            <p:custDataLst>
              <p:tags r:id="rId7"/>
            </p:custDataLst>
            <p:extLst>
              <p:ext uri="{D42A27DB-BD31-4B8C-83A1-F6EECF244321}">
                <p14:modId xmlns="" xmlns:p14="http://schemas.microsoft.com/office/powerpoint/2010/main" val="3848977307"/>
              </p:ext>
            </p:extLst>
          </p:nvPr>
        </p:nvGraphicFramePr>
        <p:xfrm>
          <a:off x="1341438" y="2579688"/>
          <a:ext cx="1695499" cy="2352741"/>
        </p:xfrm>
        <a:graphic>
          <a:graphicData uri="http://schemas.openxmlformats.org/presentationml/2006/ole">
            <p:oleObj spid="_x0000_s131075" name="图表" r:id="rId20" imgW="1695450" imgH="2352675" progId="MSGraph.Chart.8">
              <p:embed followColorScheme="full"/>
            </p:oleObj>
          </a:graphicData>
        </a:graphic>
      </p:graphicFrame>
      <p:sp>
        <p:nvSpPr>
          <p:cNvPr id="7" name="矩形 6"/>
          <p:cNvSpPr/>
          <p:nvPr>
            <p:custDataLst>
              <p:tags r:id="rId8"/>
            </p:custDataLst>
          </p:nvPr>
        </p:nvSpPr>
        <p:spPr bwMode="auto">
          <a:xfrm>
            <a:off x="2441575" y="4881563"/>
            <a:ext cx="228600" cy="182563"/>
          </a:xfrm>
          <a:prstGeom prst="rect">
            <a:avLst/>
          </a:prstGeom>
          <a:noFill/>
          <a:ln>
            <a:noFill/>
          </a:ln>
          <a:effectLst/>
          <a:extLst>
            <a:ext uri="{909E8E84-426E-40DD-AFC4-6F175D3DCCD1}">
              <a14:hiddenFill xmlns="" xmlns:a14="http://schemas.microsoft.com/office/drawing/2010/main">
                <a:solidFill>
                  <a:schemeClr val="bg2">
                    <a:lumMod val="60000"/>
                    <a:lumOff val="40000"/>
                  </a:schemeClr>
                </a:solidFill>
              </a14:hiddenFill>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fld id="{99879071-8B3F-45E8-AB3B-DA8C90CC5B1B}" type="datetime'''''''''''''''''''''''''''''''''U''''''''''''S'''">
              <a:rPr lang="en-US" altLang="zh-CN" sz="1200" smtClean="0">
                <a:solidFill>
                  <a:schemeClr val="tx1"/>
                </a:solidFill>
                <a:latin typeface="Verdana"/>
                <a:ea typeface="宋体"/>
                <a:sym typeface="Verdana"/>
              </a:rPr>
              <a:pPr algn="ctr"/>
              <a:t>US</a:t>
            </a:fld>
            <a:endParaRPr lang="en-US" altLang="zh-CN" sz="1200">
              <a:solidFill>
                <a:schemeClr val="tx1"/>
              </a:solidFill>
              <a:latin typeface="Verdana"/>
              <a:ea typeface="宋体"/>
              <a:sym typeface="Verdana"/>
            </a:endParaRPr>
          </a:p>
        </p:txBody>
      </p:sp>
      <p:sp>
        <p:nvSpPr>
          <p:cNvPr id="30" name="Rectangle 33"/>
          <p:cNvSpPr>
            <a:spLocks noChangeArrowheads="1"/>
          </p:cNvSpPr>
          <p:nvPr>
            <p:custDataLst>
              <p:tags r:id="rId9"/>
            </p:custDataLst>
          </p:nvPr>
        </p:nvSpPr>
        <p:spPr bwMode="auto">
          <a:xfrm>
            <a:off x="2281238" y="2466975"/>
            <a:ext cx="550863" cy="182562"/>
          </a:xfrm>
          <a:prstGeom prst="rect">
            <a:avLst/>
          </a:prstGeom>
          <a:noFill/>
          <a:ln w="9525">
            <a:noFill/>
            <a:miter lim="800000"/>
            <a:headEnd/>
            <a:tailEnd/>
          </a:ln>
          <a:effectLst/>
        </p:spPr>
        <p:txBody>
          <a:bodyPr wrap="none" lIns="20638" tIns="0" rIns="20638" bIns="0" anchor="b">
            <a:noAutofit/>
          </a:bodyPr>
          <a:lstStyle/>
          <a:p>
            <a:pPr algn="ctr"/>
            <a:fld id="{2CE8E133-B953-4F04-A06F-1C400333FB60}" type="datetime'''''2''''3''.''''7''''''%'''''''">
              <a:rPr lang="en-US" altLang="zh-CN" sz="1200" smtClean="0">
                <a:latin typeface="Verdana"/>
                <a:ea typeface="宋体"/>
                <a:sym typeface="Verdana"/>
              </a:rPr>
              <a:pPr algn="ctr"/>
              <a:t>23.7%</a:t>
            </a:fld>
            <a:endParaRPr lang="en-US" altLang="zh-CN" sz="1200">
              <a:latin typeface="Verdana"/>
              <a:ea typeface="宋体"/>
              <a:sym typeface="Verdana"/>
            </a:endParaRPr>
          </a:p>
        </p:txBody>
      </p:sp>
      <p:sp>
        <p:nvSpPr>
          <p:cNvPr id="31" name="Rectangle 34"/>
          <p:cNvSpPr>
            <a:spLocks noChangeArrowheads="1"/>
          </p:cNvSpPr>
          <p:nvPr>
            <p:custDataLst>
              <p:tags r:id="rId10"/>
            </p:custDataLst>
          </p:nvPr>
        </p:nvSpPr>
        <p:spPr bwMode="auto">
          <a:xfrm>
            <a:off x="1585913" y="4881563"/>
            <a:ext cx="446088" cy="182563"/>
          </a:xfrm>
          <a:prstGeom prst="rect">
            <a:avLst/>
          </a:prstGeom>
          <a:noFill/>
          <a:ln w="9525">
            <a:noFill/>
            <a:miter lim="800000"/>
            <a:headEnd/>
            <a:tailEnd/>
          </a:ln>
          <a:effectLst/>
        </p:spPr>
        <p:txBody>
          <a:bodyPr wrap="square" lIns="0" tIns="0" rIns="0" bIns="0">
            <a:noAutofit/>
          </a:bodyPr>
          <a:lstStyle/>
          <a:p>
            <a:pPr algn="ctr"/>
            <a:fld id="{02C7E44F-C92E-4377-8E72-C2BE74A7E881}" type="datetime'''''''''''''''''C''''h''''''i''''''''''''''''''''''''n''''a'">
              <a:rPr lang="en-US" altLang="zh-CN" sz="1200" smtClean="0">
                <a:latin typeface="Verdana"/>
                <a:ea typeface="宋体"/>
                <a:sym typeface="Verdana"/>
              </a:rPr>
              <a:pPr algn="ctr"/>
              <a:t>China</a:t>
            </a:fld>
            <a:endParaRPr lang="en-US" altLang="zh-CN" sz="1200">
              <a:latin typeface="Verdana"/>
              <a:ea typeface="宋体"/>
              <a:sym typeface="Verdana"/>
            </a:endParaRPr>
          </a:p>
        </p:txBody>
      </p:sp>
      <p:sp>
        <p:nvSpPr>
          <p:cNvPr id="32" name="Rectangle 35"/>
          <p:cNvSpPr>
            <a:spLocks noChangeArrowheads="1"/>
          </p:cNvSpPr>
          <p:nvPr>
            <p:custDataLst>
              <p:tags r:id="rId11"/>
            </p:custDataLst>
          </p:nvPr>
        </p:nvSpPr>
        <p:spPr bwMode="auto">
          <a:xfrm>
            <a:off x="1533525" y="2924175"/>
            <a:ext cx="550863" cy="182562"/>
          </a:xfrm>
          <a:prstGeom prst="rect">
            <a:avLst/>
          </a:prstGeom>
          <a:noFill/>
          <a:ln w="9525">
            <a:noFill/>
            <a:miter lim="800000"/>
            <a:headEnd/>
            <a:tailEnd/>
          </a:ln>
          <a:effectLst/>
        </p:spPr>
        <p:txBody>
          <a:bodyPr wrap="none" lIns="20638" tIns="0" rIns="20638" bIns="0" anchor="b">
            <a:noAutofit/>
          </a:bodyPr>
          <a:lstStyle/>
          <a:p>
            <a:pPr algn="ctr"/>
            <a:fld id="{5EA6C640-DCBE-4E35-99D3-60E9F2E811F6}" type="datetime'''''''1''''''''''8''''''''''.''6''''''''%'''">
              <a:rPr lang="en-US" altLang="zh-CN" sz="1200" smtClean="0">
                <a:latin typeface="Verdana"/>
                <a:ea typeface="宋体"/>
                <a:sym typeface="Verdana"/>
              </a:rPr>
              <a:pPr algn="ctr"/>
              <a:t>18.6%</a:t>
            </a:fld>
            <a:endParaRPr lang="en-US" altLang="zh-CN" sz="1200">
              <a:latin typeface="Verdana"/>
              <a:ea typeface="宋体"/>
              <a:sym typeface="Verdana"/>
            </a:endParaRPr>
          </a:p>
        </p:txBody>
      </p:sp>
      <p:sp>
        <p:nvSpPr>
          <p:cNvPr id="110" name="Text Box 7"/>
          <p:cNvSpPr txBox="1">
            <a:spLocks noChangeArrowheads="1"/>
          </p:cNvSpPr>
          <p:nvPr>
            <p:custDataLst>
              <p:tags r:id="rId12"/>
            </p:custDataLst>
          </p:nvPr>
        </p:nvSpPr>
        <p:spPr bwMode="auto">
          <a:xfrm>
            <a:off x="4800600" y="1637731"/>
            <a:ext cx="3978275" cy="307777"/>
          </a:xfrm>
          <a:prstGeom prst="rect">
            <a:avLst/>
          </a:prstGeom>
          <a:noFill/>
          <a:ln w="9525">
            <a:noFill/>
            <a:miter lim="800000"/>
            <a:headEnd/>
            <a:tailEnd/>
          </a:ln>
          <a:effectLst/>
        </p:spPr>
        <p:txBody>
          <a:bodyPr>
            <a:spAutoFit/>
          </a:bodyPr>
          <a:lstStyle/>
          <a:p>
            <a:pPr algn="ctr"/>
            <a:r>
              <a:rPr lang="en-US" altLang="zh-CN" sz="1400" b="1" dirty="0" smtClean="0">
                <a:ea typeface="宋体" pitchFamily="2" charset="-122"/>
              </a:rPr>
              <a:t>Patient Flow in US and Europe</a:t>
            </a:r>
            <a:endParaRPr lang="en-US" altLang="zh-CN" sz="1400" b="1" dirty="0">
              <a:ea typeface="宋体" pitchFamily="2" charset="-122"/>
            </a:endParaRPr>
          </a:p>
        </p:txBody>
      </p:sp>
      <p:sp>
        <p:nvSpPr>
          <p:cNvPr id="119" name="Line 18"/>
          <p:cNvSpPr>
            <a:spLocks noChangeShapeType="1"/>
          </p:cNvSpPr>
          <p:nvPr>
            <p:custDataLst>
              <p:tags r:id="rId13"/>
            </p:custDataLst>
          </p:nvPr>
        </p:nvSpPr>
        <p:spPr bwMode="auto">
          <a:xfrm>
            <a:off x="4694237" y="1973823"/>
            <a:ext cx="4191000" cy="0"/>
          </a:xfrm>
          <a:prstGeom prst="line">
            <a:avLst/>
          </a:prstGeom>
          <a:noFill/>
          <a:ln w="9525">
            <a:solidFill>
              <a:schemeClr val="tx1"/>
            </a:solidFill>
            <a:round/>
            <a:headEnd/>
            <a:tailEnd/>
          </a:ln>
          <a:effectLst/>
        </p:spPr>
        <p:txBody>
          <a:bodyPr/>
          <a:lstStyle/>
          <a:p>
            <a:endParaRPr lang="zh-CN" altLang="en-US"/>
          </a:p>
        </p:txBody>
      </p:sp>
      <p:sp>
        <p:nvSpPr>
          <p:cNvPr id="121" name="Source" descr="Source"/>
          <p:cNvSpPr txBox="1"/>
          <p:nvPr>
            <p:custDataLst>
              <p:tags r:id="rId14"/>
            </p:custDataLst>
          </p:nvPr>
        </p:nvSpPr>
        <p:spPr>
          <a:xfrm>
            <a:off x="481013" y="6224588"/>
            <a:ext cx="5714706"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MOH </a:t>
            </a:r>
            <a:r>
              <a:rPr lang="en-US" altLang="zh-CN" sz="900" dirty="0">
                <a:ea typeface="宋体" pitchFamily="2" charset="-122"/>
              </a:rPr>
              <a:t>《China National Nutrition and Health Survey 》</a:t>
            </a:r>
            <a:r>
              <a:rPr lang="en-US" altLang="zh-CN" sz="900" dirty="0" smtClean="0">
                <a:latin typeface="Verdana"/>
              </a:rPr>
              <a:t> </a:t>
            </a:r>
            <a:r>
              <a:rPr lang="en-US" altLang="zh-CN" sz="900" dirty="0">
                <a:latin typeface="Verdana"/>
              </a:rPr>
              <a:t>; decision </a:t>
            </a:r>
            <a:r>
              <a:rPr lang="en-US" altLang="zh-CN" sz="900" dirty="0" smtClean="0">
                <a:latin typeface="Verdana"/>
              </a:rPr>
              <a:t>resource</a:t>
            </a:r>
            <a:endParaRPr lang="zh-CN" altLang="en-US" sz="900" dirty="0">
              <a:latin typeface="Verdana"/>
            </a:endParaRPr>
          </a:p>
        </p:txBody>
      </p:sp>
      <p:sp>
        <p:nvSpPr>
          <p:cNvPr id="122" name="Rectangle 8"/>
          <p:cNvSpPr>
            <a:spLocks noChangeArrowheads="1"/>
          </p:cNvSpPr>
          <p:nvPr>
            <p:custDataLst>
              <p:tags r:id="rId15"/>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47" name="Section" descr="Section name"/>
          <p:cNvSpPr txBox="1"/>
          <p:nvPr>
            <p:custDataLst>
              <p:tags r:id="rId16"/>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sp>
        <p:nvSpPr>
          <p:cNvPr id="52" name="Text Box 39"/>
          <p:cNvSpPr txBox="1">
            <a:spLocks noChangeArrowheads="1"/>
          </p:cNvSpPr>
          <p:nvPr/>
        </p:nvSpPr>
        <p:spPr bwMode="auto">
          <a:xfrm>
            <a:off x="611281" y="5390918"/>
            <a:ext cx="3621253" cy="400110"/>
          </a:xfrm>
          <a:prstGeom prst="rect">
            <a:avLst/>
          </a:prstGeom>
          <a:noFill/>
          <a:ln w="9525">
            <a:noFill/>
            <a:miter lim="800000"/>
            <a:headEnd/>
            <a:tailEnd/>
          </a:ln>
          <a:effectLst/>
        </p:spPr>
        <p:txBody>
          <a:bodyPr wrap="square">
            <a:spAutoFit/>
          </a:bodyPr>
          <a:lstStyle/>
          <a:p>
            <a:r>
              <a:rPr lang="en-US" altLang="zh-CN" sz="1000" dirty="0" smtClean="0">
                <a:ea typeface="宋体" pitchFamily="2" charset="-122"/>
              </a:rPr>
              <a:t>Source: 2004 MOH&lt;China </a:t>
            </a:r>
            <a:r>
              <a:rPr lang="en-US" altLang="zh-CN" sz="1000" dirty="0">
                <a:ea typeface="宋体" pitchFamily="2" charset="-122"/>
              </a:rPr>
              <a:t>National Nutrition and Health Survey </a:t>
            </a:r>
            <a:r>
              <a:rPr lang="en-US" altLang="zh-CN" sz="1000" dirty="0" smtClean="0">
                <a:ea typeface="宋体" pitchFamily="2" charset="-122"/>
              </a:rPr>
              <a:t>&gt;</a:t>
            </a:r>
            <a:endParaRPr lang="zh-CN" altLang="en-US" sz="1000" dirty="0">
              <a:ea typeface="宋体" pitchFamily="2" charset="-122"/>
            </a:endParaRPr>
          </a:p>
        </p:txBody>
      </p:sp>
      <p:graphicFrame>
        <p:nvGraphicFramePr>
          <p:cNvPr id="9" name="表格 8"/>
          <p:cNvGraphicFramePr>
            <a:graphicFrameLocks noGrp="1"/>
          </p:cNvGraphicFramePr>
          <p:nvPr>
            <p:extLst>
              <p:ext uri="{D42A27DB-BD31-4B8C-83A1-F6EECF244321}">
                <p14:modId xmlns="" xmlns:p14="http://schemas.microsoft.com/office/powerpoint/2010/main" val="862577226"/>
              </p:ext>
            </p:extLst>
          </p:nvPr>
        </p:nvGraphicFramePr>
        <p:xfrm>
          <a:off x="4958159" y="2432156"/>
          <a:ext cx="3663156" cy="2779195"/>
        </p:xfrm>
        <a:graphic>
          <a:graphicData uri="http://schemas.openxmlformats.org/drawingml/2006/table">
            <a:tbl>
              <a:tblPr firstRow="1">
                <a:tableStyleId>{F5AB1C69-6EDB-4FF4-983F-18BD219EF322}</a:tableStyleId>
              </a:tblPr>
              <a:tblGrid>
                <a:gridCol w="751222"/>
                <a:gridCol w="1692322"/>
                <a:gridCol w="1219612"/>
              </a:tblGrid>
              <a:tr h="295997">
                <a:tc gridSpan="2">
                  <a:txBody>
                    <a:bodyPr/>
                    <a:lstStyle/>
                    <a:p>
                      <a:pPr marL="0" algn="ctr" defTabSz="914400" rtl="0" eaLnBrk="1" fontAlgn="ctr" latinLnBrk="0" hangingPunct="1"/>
                      <a:r>
                        <a:rPr lang="en-US" altLang="zh-CN" sz="1400" u="none" strike="noStrike" kern="1200" dirty="0" smtClean="0">
                          <a:effectLst/>
                        </a:rPr>
                        <a:t>Item</a:t>
                      </a:r>
                      <a:endParaRPr lang="zh-CN" altLang="en-US" sz="1400" u="none" strike="noStrike" kern="1200" dirty="0">
                        <a:solidFill>
                          <a:schemeClr val="dk1"/>
                        </a:solidFill>
                        <a:effectLst/>
                        <a:latin typeface="+mn-lt"/>
                        <a:ea typeface="+mn-ea"/>
                        <a:cs typeface="+mn-cs"/>
                      </a:endParaRPr>
                    </a:p>
                  </a:txBody>
                  <a:tcPr marL="9525" marR="9525" marT="9525" marB="0" anchor="ctr"/>
                </a:tc>
                <a:tc hMerge="1">
                  <a:txBody>
                    <a:bodyPr/>
                    <a:lstStyle/>
                    <a:p>
                      <a:endParaRPr lang="zh-CN" altLang="en-US" dirty="0"/>
                    </a:p>
                  </a:txBody>
                  <a:tcPr marL="9525" marR="9525" marT="9525" marB="0" anchor="ctr"/>
                </a:tc>
                <a:tc>
                  <a:txBody>
                    <a:bodyPr/>
                    <a:lstStyle/>
                    <a:p>
                      <a:pPr algn="ctr" fontAlgn="ctr"/>
                      <a:r>
                        <a:rPr lang="en-US" altLang="zh-CN" sz="1400" u="none" strike="noStrike" dirty="0">
                          <a:effectLst/>
                        </a:rPr>
                        <a:t>2008</a:t>
                      </a:r>
                      <a:endParaRPr lang="en-US" altLang="zh-CN" sz="1400" b="0" i="0" u="none" strike="noStrike" dirty="0">
                        <a:solidFill>
                          <a:srgbClr val="000000"/>
                        </a:solidFill>
                        <a:effectLst/>
                        <a:latin typeface="宋体"/>
                      </a:endParaRPr>
                    </a:p>
                  </a:txBody>
                  <a:tcPr marL="9525" marR="9525" marT="9525" marB="0" anchor="ctr"/>
                </a:tc>
              </a:tr>
              <a:tr h="295997">
                <a:tc gridSpan="2">
                  <a:txBody>
                    <a:bodyPr/>
                    <a:lstStyle/>
                    <a:p>
                      <a:pPr algn="l" fontAlgn="ctr"/>
                      <a:r>
                        <a:rPr lang="en-US" sz="1400" u="none" strike="noStrike" dirty="0">
                          <a:effectLst/>
                        </a:rPr>
                        <a:t>United states </a:t>
                      </a:r>
                      <a:endParaRPr lang="en-US" sz="1400" b="0" i="0" u="none" strike="noStrike" dirty="0">
                        <a:solidFill>
                          <a:srgbClr val="000000"/>
                        </a:solidFill>
                        <a:effectLst/>
                        <a:latin typeface="宋体"/>
                      </a:endParaRPr>
                    </a:p>
                  </a:txBody>
                  <a:tcPr marL="9525" marR="9525" marT="9525" marB="0" anchor="ctr"/>
                </a:tc>
                <a:tc hMerge="1">
                  <a:txBody>
                    <a:bodyPr/>
                    <a:lstStyle/>
                    <a:p>
                      <a:endParaRPr lang="zh-CN" altLang="en-US"/>
                    </a:p>
                  </a:txBody>
                  <a:tcPr/>
                </a:tc>
                <a:tc>
                  <a:txBody>
                    <a:bodyPr/>
                    <a:lstStyle/>
                    <a:p>
                      <a:pPr algn="ctr" fontAlgn="ctr"/>
                      <a:endParaRPr lang="zh-CN" altLang="en-US" sz="1400" b="0" i="0" u="none" strike="noStrike" dirty="0">
                        <a:solidFill>
                          <a:srgbClr val="000000"/>
                        </a:solidFill>
                        <a:effectLst/>
                        <a:latin typeface="宋体"/>
                      </a:endParaRPr>
                    </a:p>
                  </a:txBody>
                  <a:tcPr marL="9525" marR="9525" marT="9525" marB="0" anchor="ctr"/>
                </a:tc>
              </a:tr>
              <a:tr h="295997">
                <a:tc>
                  <a:txBody>
                    <a:bodyPr/>
                    <a:lstStyle/>
                    <a:p>
                      <a:pPr algn="l" fontAlgn="ctr"/>
                      <a:endParaRPr lang="zh-CN" altLang="en-US" sz="1400" b="0" i="0" u="none" strike="noStrike">
                        <a:solidFill>
                          <a:srgbClr val="000000"/>
                        </a:solidFill>
                        <a:effectLst/>
                        <a:latin typeface="宋体"/>
                      </a:endParaRPr>
                    </a:p>
                  </a:txBody>
                  <a:tcPr marL="9525" marR="9525" marT="9525" marB="0" anchor="ctr"/>
                </a:tc>
                <a:tc>
                  <a:txBody>
                    <a:bodyPr/>
                    <a:lstStyle/>
                    <a:p>
                      <a:pPr algn="l" fontAlgn="ctr"/>
                      <a:r>
                        <a:rPr lang="en-US" sz="1400" u="none" strike="noStrike" dirty="0">
                          <a:effectLst/>
                        </a:rPr>
                        <a:t>diagnosis %</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a:effectLst/>
                        </a:rPr>
                        <a:t>47%</a:t>
                      </a:r>
                      <a:endParaRPr lang="en-US" altLang="zh-CN" sz="1400" b="0" i="0" u="none" strike="noStrike">
                        <a:solidFill>
                          <a:srgbClr val="000000"/>
                        </a:solidFill>
                        <a:effectLst/>
                        <a:latin typeface="宋体"/>
                      </a:endParaRPr>
                    </a:p>
                  </a:txBody>
                  <a:tcPr marL="9525" marR="9525" marT="9525" marB="0" anchor="ctr"/>
                </a:tc>
              </a:tr>
              <a:tr h="576081">
                <a:tc>
                  <a:txBody>
                    <a:bodyPr/>
                    <a:lstStyle/>
                    <a:p>
                      <a:pPr algn="l" fontAlgn="ctr"/>
                      <a:endParaRPr lang="zh-CN" altLang="en-US" sz="1400" b="0" i="0" u="none" strike="noStrike">
                        <a:solidFill>
                          <a:srgbClr val="000000"/>
                        </a:solidFill>
                        <a:effectLst/>
                        <a:latin typeface="宋体"/>
                      </a:endParaRPr>
                    </a:p>
                  </a:txBody>
                  <a:tcPr marL="9525" marR="9525" marT="9525" marB="0" anchor="ctr"/>
                </a:tc>
                <a:tc>
                  <a:txBody>
                    <a:bodyPr/>
                    <a:lstStyle/>
                    <a:p>
                      <a:pPr algn="l" fontAlgn="ctr"/>
                      <a:r>
                        <a:rPr lang="en-US" sz="1400" u="none" strike="noStrike" dirty="0">
                          <a:effectLst/>
                        </a:rPr>
                        <a:t>drug-treated % (% of diagnosed cases)</a:t>
                      </a:r>
                      <a:endParaRPr lang="en-US" sz="1400" b="0" i="0" u="none" strike="noStrike" dirty="0">
                        <a:solidFill>
                          <a:srgbClr val="000000"/>
                        </a:solidFill>
                        <a:effectLst/>
                        <a:latin typeface="宋体"/>
                      </a:endParaRPr>
                    </a:p>
                  </a:txBody>
                  <a:tcPr marL="9525" marR="9525" marT="9525" marB="0" anchor="ctr"/>
                </a:tc>
                <a:tc>
                  <a:txBody>
                    <a:bodyPr/>
                    <a:lstStyle/>
                    <a:p>
                      <a:pPr algn="ctr" fontAlgn="ctr"/>
                      <a:r>
                        <a:rPr lang="en-US" altLang="zh-CN" sz="1400" u="none" strike="noStrike" dirty="0">
                          <a:effectLst/>
                        </a:rPr>
                        <a:t>36%</a:t>
                      </a:r>
                      <a:endParaRPr lang="en-US" altLang="zh-CN" sz="1400" b="0" i="0" u="none" strike="noStrike" dirty="0">
                        <a:solidFill>
                          <a:srgbClr val="000000"/>
                        </a:solidFill>
                        <a:effectLst/>
                        <a:latin typeface="宋体"/>
                      </a:endParaRPr>
                    </a:p>
                  </a:txBody>
                  <a:tcPr marL="9525" marR="9525" marT="9525" marB="0" anchor="ctr"/>
                </a:tc>
              </a:tr>
              <a:tr h="295997">
                <a:tc>
                  <a:txBody>
                    <a:bodyPr/>
                    <a:lstStyle/>
                    <a:p>
                      <a:pPr algn="l" fontAlgn="ctr"/>
                      <a:r>
                        <a:rPr lang="en-US" sz="1400" u="none" strike="noStrike">
                          <a:effectLst/>
                        </a:rPr>
                        <a:t>Europe</a:t>
                      </a:r>
                      <a:endParaRPr lang="en-US" sz="1400" b="0" i="0" u="none" strike="noStrike">
                        <a:solidFill>
                          <a:srgbClr val="000000"/>
                        </a:solidFill>
                        <a:effectLst/>
                        <a:latin typeface="宋体"/>
                      </a:endParaRPr>
                    </a:p>
                  </a:txBody>
                  <a:tcPr marL="9525" marR="9525" marT="9525" marB="0" anchor="ctr"/>
                </a:tc>
                <a:tc>
                  <a:txBody>
                    <a:bodyPr/>
                    <a:lstStyle/>
                    <a:p>
                      <a:endParaRPr lang="zh-CN" altLang="en-US"/>
                    </a:p>
                  </a:txBody>
                  <a:tcPr marL="9525" marR="9525" marT="9525" marB="0" anchor="ctr"/>
                </a:tc>
                <a:tc>
                  <a:txBody>
                    <a:bodyPr/>
                    <a:lstStyle/>
                    <a:p>
                      <a:pPr algn="ctr" fontAlgn="ctr"/>
                      <a:endParaRPr lang="zh-CN" altLang="en-US" sz="1400" b="0" i="0" u="none" strike="noStrike">
                        <a:solidFill>
                          <a:srgbClr val="000000"/>
                        </a:solidFill>
                        <a:effectLst/>
                        <a:latin typeface="宋体"/>
                      </a:endParaRPr>
                    </a:p>
                  </a:txBody>
                  <a:tcPr marL="9525" marR="9525" marT="9525" marB="0" anchor="ctr"/>
                </a:tc>
              </a:tr>
              <a:tr h="295997">
                <a:tc>
                  <a:txBody>
                    <a:bodyPr/>
                    <a:lstStyle/>
                    <a:p>
                      <a:pPr algn="l" fontAlgn="ctr"/>
                      <a:endParaRPr lang="zh-CN" altLang="en-US" sz="1400" b="0" i="0" u="none" strike="noStrike">
                        <a:solidFill>
                          <a:srgbClr val="000000"/>
                        </a:solidFill>
                        <a:effectLst/>
                        <a:latin typeface="宋体"/>
                      </a:endParaRPr>
                    </a:p>
                  </a:txBody>
                  <a:tcPr marL="9525" marR="9525" marT="9525" marB="0" anchor="ctr"/>
                </a:tc>
                <a:tc>
                  <a:txBody>
                    <a:bodyPr/>
                    <a:lstStyle/>
                    <a:p>
                      <a:pPr algn="l" fontAlgn="ctr"/>
                      <a:r>
                        <a:rPr lang="en-US" sz="1400" u="none" strike="noStrike">
                          <a:effectLst/>
                        </a:rPr>
                        <a:t>diagnosis %</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altLang="zh-CN" sz="1400" u="none" strike="noStrike" dirty="0">
                          <a:effectLst/>
                        </a:rPr>
                        <a:t>45%</a:t>
                      </a:r>
                      <a:endParaRPr lang="en-US" altLang="zh-CN" sz="1400" b="0" i="0" u="none" strike="noStrike" dirty="0">
                        <a:solidFill>
                          <a:srgbClr val="000000"/>
                        </a:solidFill>
                        <a:effectLst/>
                        <a:latin typeface="宋体"/>
                      </a:endParaRPr>
                    </a:p>
                  </a:txBody>
                  <a:tcPr marL="9525" marR="9525" marT="9525" marB="0" anchor="ctr"/>
                </a:tc>
              </a:tr>
              <a:tr h="576081">
                <a:tc>
                  <a:txBody>
                    <a:bodyPr/>
                    <a:lstStyle/>
                    <a:p>
                      <a:pPr algn="l" fontAlgn="ctr"/>
                      <a:endParaRPr lang="zh-CN" altLang="en-US" sz="1400" b="0" i="0" u="none" strike="noStrike">
                        <a:solidFill>
                          <a:srgbClr val="000000"/>
                        </a:solidFill>
                        <a:effectLst/>
                        <a:latin typeface="宋体"/>
                      </a:endParaRPr>
                    </a:p>
                  </a:txBody>
                  <a:tcPr marL="9525" marR="9525" marT="9525" marB="0" anchor="ctr"/>
                </a:tc>
                <a:tc>
                  <a:txBody>
                    <a:bodyPr/>
                    <a:lstStyle/>
                    <a:p>
                      <a:pPr algn="l" fontAlgn="ctr"/>
                      <a:r>
                        <a:rPr lang="en-US" sz="1400" u="none" strike="noStrike">
                          <a:effectLst/>
                        </a:rPr>
                        <a:t>drug-treated % (% of diagnosed cases)</a:t>
                      </a:r>
                      <a:endParaRPr lang="en-US" sz="1400" b="0" i="0" u="none" strike="noStrike">
                        <a:solidFill>
                          <a:srgbClr val="000000"/>
                        </a:solidFill>
                        <a:effectLst/>
                        <a:latin typeface="宋体"/>
                      </a:endParaRPr>
                    </a:p>
                  </a:txBody>
                  <a:tcPr marL="9525" marR="9525" marT="9525" marB="0" anchor="ctr"/>
                </a:tc>
                <a:tc>
                  <a:txBody>
                    <a:bodyPr/>
                    <a:lstStyle/>
                    <a:p>
                      <a:pPr algn="ctr" fontAlgn="ctr"/>
                      <a:r>
                        <a:rPr lang="en-US" altLang="zh-CN" sz="1400" u="none" strike="noStrike" dirty="0">
                          <a:effectLst/>
                        </a:rPr>
                        <a:t>39%</a:t>
                      </a:r>
                      <a:endParaRPr lang="en-US" altLang="zh-CN" sz="1400" b="0" i="0" u="none" strike="noStrike" dirty="0">
                        <a:solidFill>
                          <a:srgbClr val="000000"/>
                        </a:solidFill>
                        <a:effectLst/>
                        <a:latin typeface="宋体"/>
                      </a:endParaRPr>
                    </a:p>
                  </a:txBody>
                  <a:tcPr marL="9525" marR="9525" marT="9525" marB="0" anchor="ctr"/>
                </a:tc>
              </a:tr>
            </a:tbl>
          </a:graphicData>
        </a:graphic>
      </p:graphicFrame>
      <p:sp>
        <p:nvSpPr>
          <p:cNvPr id="55" name="Text Box 39"/>
          <p:cNvSpPr txBox="1">
            <a:spLocks noChangeArrowheads="1"/>
          </p:cNvSpPr>
          <p:nvPr>
            <p:custDataLst>
              <p:tags r:id="rId17"/>
            </p:custDataLst>
          </p:nvPr>
        </p:nvSpPr>
        <p:spPr bwMode="auto">
          <a:xfrm>
            <a:off x="4979110" y="5390918"/>
            <a:ext cx="3621253" cy="246221"/>
          </a:xfrm>
          <a:prstGeom prst="rect">
            <a:avLst/>
          </a:prstGeom>
          <a:noFill/>
          <a:ln w="9525">
            <a:noFill/>
            <a:miter lim="800000"/>
            <a:headEnd/>
            <a:tailEnd/>
          </a:ln>
          <a:effectLst/>
        </p:spPr>
        <p:txBody>
          <a:bodyPr wrap="square">
            <a:spAutoFit/>
          </a:bodyPr>
          <a:lstStyle/>
          <a:p>
            <a:r>
              <a:rPr lang="en-US" altLang="zh-CN" sz="1000" dirty="0" smtClean="0">
                <a:latin typeface="Verdana"/>
              </a:rPr>
              <a:t>Source: decision </a:t>
            </a:r>
            <a:r>
              <a:rPr lang="en-US" altLang="zh-CN" sz="1000" dirty="0">
                <a:latin typeface="Verdana"/>
              </a:rPr>
              <a:t>resource</a:t>
            </a:r>
            <a:endParaRPr lang="zh-CN" altLang="en-US" sz="1000" dirty="0">
              <a:latin typeface="Verdana"/>
            </a:endParaRPr>
          </a:p>
        </p:txBody>
      </p:sp>
    </p:spTree>
    <p:extLst>
      <p:ext uri="{BB962C8B-B14F-4D97-AF65-F5344CB8AC3E}">
        <p14:creationId xmlns="" xmlns:p14="http://schemas.microsoft.com/office/powerpoint/2010/main" val="36155590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Entry of new class as well as Statin patent expiration will change the landscape of anti-</a:t>
            </a:r>
            <a:r>
              <a:rPr lang="en-US" altLang="zh-CN" dirty="0" err="1" smtClean="0"/>
              <a:t>dyslipidemia</a:t>
            </a:r>
            <a:r>
              <a:rPr lang="en-US" altLang="zh-CN" dirty="0" smtClean="0"/>
              <a:t> drugs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1"/>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Market trend</a:t>
            </a:r>
          </a:p>
        </p:txBody>
      </p:sp>
      <p:sp>
        <p:nvSpPr>
          <p:cNvPr id="9"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Dyslipidemia</a:t>
            </a:r>
          </a:p>
        </p:txBody>
      </p:sp>
      <p:sp>
        <p:nvSpPr>
          <p:cNvPr id="8" name="Source" descr="Source"/>
          <p:cNvSpPr txBox="1"/>
          <p:nvPr/>
        </p:nvSpPr>
        <p:spPr>
          <a:xfrm>
            <a:off x="481013" y="6224588"/>
            <a:ext cx="248144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decision resource</a:t>
            </a:r>
            <a:endParaRPr lang="zh-CN" altLang="en-US" sz="900" dirty="0">
              <a:latin typeface="Verdana"/>
            </a:endParaRPr>
          </a:p>
        </p:txBody>
      </p:sp>
      <p:grpSp>
        <p:nvGrpSpPr>
          <p:cNvPr id="56" name="Group 55"/>
          <p:cNvGrpSpPr/>
          <p:nvPr/>
        </p:nvGrpSpPr>
        <p:grpSpPr>
          <a:xfrm>
            <a:off x="1041400" y="2928367"/>
            <a:ext cx="7048500" cy="1201499"/>
            <a:chOff x="1041400" y="2786063"/>
            <a:chExt cx="7048500" cy="1201499"/>
          </a:xfrm>
        </p:grpSpPr>
        <p:sp>
          <p:nvSpPr>
            <p:cNvPr id="40" name="Rectangle 4"/>
            <p:cNvSpPr>
              <a:spLocks noChangeArrowheads="1"/>
            </p:cNvSpPr>
            <p:nvPr/>
          </p:nvSpPr>
          <p:spPr bwMode="auto">
            <a:xfrm>
              <a:off x="1041400" y="2786063"/>
              <a:ext cx="280988" cy="280987"/>
            </a:xfrm>
            <a:prstGeom prst="rect">
              <a:avLst/>
            </a:prstGeom>
            <a:solidFill>
              <a:schemeClr val="hlink"/>
            </a:solidFill>
            <a:ln w="6350">
              <a:noFill/>
              <a:miter lim="800000"/>
              <a:headEnd/>
              <a:tailEnd/>
            </a:ln>
            <a:effectLst/>
          </p:spPr>
          <p:txBody>
            <a:bodyPr wrap="none" lIns="0" tIns="0" rIns="0" bIns="0" anchor="ctr"/>
            <a:lstStyle/>
            <a:p>
              <a:pPr algn="ctr"/>
              <a:r>
                <a:rPr lang="zh-CN" altLang="en-US" sz="1500">
                  <a:solidFill>
                    <a:schemeClr val="bg1"/>
                  </a:solidFill>
                  <a:latin typeface="+mj-lt"/>
                </a:rPr>
                <a:t>2</a:t>
              </a:r>
            </a:p>
          </p:txBody>
        </p:sp>
        <p:sp>
          <p:nvSpPr>
            <p:cNvPr id="43" name="Line 10"/>
            <p:cNvSpPr>
              <a:spLocks noChangeShapeType="1"/>
            </p:cNvSpPr>
            <p:nvPr/>
          </p:nvSpPr>
          <p:spPr bwMode="auto">
            <a:xfrm>
              <a:off x="1208088" y="2922588"/>
              <a:ext cx="6873875" cy="0"/>
            </a:xfrm>
            <a:prstGeom prst="line">
              <a:avLst/>
            </a:prstGeom>
            <a:noFill/>
            <a:ln w="22225">
              <a:solidFill>
                <a:schemeClr val="hlink"/>
              </a:solidFill>
              <a:round/>
              <a:headEnd/>
              <a:tailEnd/>
            </a:ln>
            <a:effectLst/>
          </p:spPr>
          <p:txBody>
            <a:bodyPr wrap="none" lIns="0" tIns="0" rIns="0" bIns="0" anchor="ctr"/>
            <a:lstStyle/>
            <a:p>
              <a:endParaRPr lang="zh-CN" altLang="en-US">
                <a:latin typeface="+mj-lt"/>
              </a:endParaRPr>
            </a:p>
          </p:txBody>
        </p:sp>
        <p:sp>
          <p:nvSpPr>
            <p:cNvPr id="46" name="Rectangle 13"/>
            <p:cNvSpPr>
              <a:spLocks noChangeArrowheads="1"/>
            </p:cNvSpPr>
            <p:nvPr/>
          </p:nvSpPr>
          <p:spPr bwMode="auto">
            <a:xfrm>
              <a:off x="1498600" y="2786063"/>
              <a:ext cx="6591300" cy="280987"/>
            </a:xfrm>
            <a:prstGeom prst="rect">
              <a:avLst/>
            </a:prstGeom>
            <a:solidFill>
              <a:schemeClr val="hlink"/>
            </a:solidFill>
            <a:ln w="6350">
              <a:noFill/>
              <a:miter lim="800000"/>
              <a:headEnd/>
              <a:tailEnd/>
            </a:ln>
            <a:effectLst/>
          </p:spPr>
          <p:txBody>
            <a:bodyPr wrap="none" lIns="0" tIns="0" rIns="0" bIns="0" anchor="ctr"/>
            <a:lstStyle/>
            <a:p>
              <a:endParaRPr lang="zh-CN" altLang="en-US">
                <a:latin typeface="+mj-lt"/>
              </a:endParaRPr>
            </a:p>
          </p:txBody>
        </p:sp>
        <p:sp>
          <p:nvSpPr>
            <p:cNvPr id="49" name="Text Box 18"/>
            <p:cNvSpPr txBox="1">
              <a:spLocks noChangeArrowheads="1"/>
            </p:cNvSpPr>
            <p:nvPr/>
          </p:nvSpPr>
          <p:spPr bwMode="auto">
            <a:xfrm>
              <a:off x="1581150" y="2827338"/>
              <a:ext cx="6426200" cy="246221"/>
            </a:xfrm>
            <a:prstGeom prst="rect">
              <a:avLst/>
            </a:prstGeom>
            <a:noFill/>
            <a:ln w="6350">
              <a:noFill/>
              <a:miter lim="800000"/>
              <a:headEnd/>
              <a:tailEnd/>
            </a:ln>
            <a:effectLst/>
          </p:spPr>
          <p:txBody>
            <a:bodyPr lIns="0" tIns="0" rIns="0" bIns="0" anchor="ctr">
              <a:spAutoFit/>
            </a:bodyPr>
            <a:lstStyle/>
            <a:p>
              <a:r>
                <a:rPr lang="en-US" altLang="zh-CN" dirty="0" err="1" smtClean="0">
                  <a:solidFill>
                    <a:schemeClr val="bg1"/>
                  </a:solidFill>
                  <a:latin typeface="+mj-lt"/>
                </a:rPr>
                <a:t>Statin</a:t>
              </a:r>
              <a:endParaRPr lang="en-US" altLang="zh-CN" dirty="0">
                <a:solidFill>
                  <a:schemeClr val="bg1"/>
                </a:solidFill>
                <a:latin typeface="+mj-lt"/>
              </a:endParaRPr>
            </a:p>
          </p:txBody>
        </p:sp>
        <p:sp>
          <p:nvSpPr>
            <p:cNvPr id="52" name="Text Box 23"/>
            <p:cNvSpPr txBox="1">
              <a:spLocks noChangeArrowheads="1"/>
            </p:cNvSpPr>
            <p:nvPr/>
          </p:nvSpPr>
          <p:spPr bwMode="auto">
            <a:xfrm>
              <a:off x="1581150" y="3125788"/>
              <a:ext cx="6426200" cy="861774"/>
            </a:xfrm>
            <a:prstGeom prst="rect">
              <a:avLst/>
            </a:prstGeom>
            <a:noFill/>
            <a:ln w="6350">
              <a:noFill/>
              <a:miter lim="800000"/>
              <a:headEnd/>
              <a:tailEnd/>
            </a:ln>
            <a:effectLst/>
          </p:spPr>
          <p:txBody>
            <a:bodyPr lIns="0" tIns="0" rIns="0" bIns="0" anchor="ctr">
              <a:spAutoFit/>
            </a:bodyPr>
            <a:lstStyle/>
            <a:p>
              <a:r>
                <a:rPr lang="en-US" altLang="zh-CN" sz="1400" dirty="0" err="1" smtClean="0"/>
                <a:t>Statins</a:t>
              </a:r>
              <a:r>
                <a:rPr lang="en-US" altLang="zh-CN" sz="1400" dirty="0" smtClean="0"/>
                <a:t> will continue to dominate prescriptions, but patent expiries of </a:t>
              </a:r>
              <a:r>
                <a:rPr lang="en-US" altLang="zh-CN" sz="1400" dirty="0" err="1" smtClean="0"/>
                <a:t>atorvastatin</a:t>
              </a:r>
              <a:r>
                <a:rPr lang="en-US" altLang="zh-CN" sz="1400" dirty="0" smtClean="0"/>
                <a:t> (Pfizer’s Lipitor/</a:t>
              </a:r>
              <a:r>
                <a:rPr lang="en-US" altLang="zh-CN" sz="1400" dirty="0" err="1" smtClean="0"/>
                <a:t>Tahor</a:t>
              </a:r>
              <a:r>
                <a:rPr lang="en-US" altLang="zh-CN" sz="1400" dirty="0" smtClean="0"/>
                <a:t>/</a:t>
              </a:r>
              <a:r>
                <a:rPr lang="en-US" altLang="zh-CN" sz="1400" dirty="0" err="1" smtClean="0"/>
                <a:t>Sortis</a:t>
              </a:r>
              <a:r>
                <a:rPr lang="en-US" altLang="zh-CN" sz="1400" dirty="0" smtClean="0"/>
                <a:t>/</a:t>
              </a:r>
              <a:r>
                <a:rPr lang="en-US" altLang="zh-CN" sz="1400" dirty="0" err="1" smtClean="0"/>
                <a:t>Cardyl</a:t>
              </a:r>
              <a:r>
                <a:rPr lang="en-US" altLang="zh-CN" sz="1400" dirty="0" smtClean="0"/>
                <a:t>), beginning in 2009, and </a:t>
              </a:r>
              <a:r>
                <a:rPr lang="en-US" altLang="zh-CN" sz="1400" dirty="0" err="1" smtClean="0"/>
                <a:t>rosuvastatin</a:t>
              </a:r>
              <a:r>
                <a:rPr lang="en-US" altLang="zh-CN" sz="1400" dirty="0" smtClean="0"/>
                <a:t> (AstraZeneca/Shionogi’s </a:t>
              </a:r>
              <a:r>
                <a:rPr lang="en-US" altLang="zh-CN" sz="1400" dirty="0" err="1" smtClean="0"/>
                <a:t>Crestor</a:t>
              </a:r>
              <a:r>
                <a:rPr lang="en-US" altLang="zh-CN" sz="1400" dirty="0" smtClean="0"/>
                <a:t>), beginning in 2012, contribute to a decline in sales of </a:t>
              </a:r>
              <a:r>
                <a:rPr lang="en-US" altLang="zh-CN" sz="1400" dirty="0" err="1" smtClean="0"/>
                <a:t>dyslipidemia</a:t>
              </a:r>
              <a:r>
                <a:rPr lang="en-US" altLang="zh-CN" sz="1400" dirty="0" smtClean="0"/>
                <a:t> therapies</a:t>
              </a:r>
              <a:endParaRPr lang="en-US" altLang="zh-CN" sz="1400" b="0" dirty="0">
                <a:solidFill>
                  <a:schemeClr val="tx1"/>
                </a:solidFill>
                <a:latin typeface="+mj-lt"/>
              </a:endParaRPr>
            </a:p>
          </p:txBody>
        </p:sp>
      </p:grpSp>
      <p:grpSp>
        <p:nvGrpSpPr>
          <p:cNvPr id="55" name="Group 54"/>
          <p:cNvGrpSpPr/>
          <p:nvPr/>
        </p:nvGrpSpPr>
        <p:grpSpPr>
          <a:xfrm>
            <a:off x="1417638" y="4615766"/>
            <a:ext cx="7048500" cy="1201499"/>
            <a:chOff x="1417638" y="3668713"/>
            <a:chExt cx="7048500" cy="1201499"/>
          </a:xfrm>
        </p:grpSpPr>
        <p:sp>
          <p:nvSpPr>
            <p:cNvPr id="41" name="Rectangle 5"/>
            <p:cNvSpPr>
              <a:spLocks noChangeArrowheads="1"/>
            </p:cNvSpPr>
            <p:nvPr/>
          </p:nvSpPr>
          <p:spPr bwMode="auto">
            <a:xfrm>
              <a:off x="1417638" y="3668713"/>
              <a:ext cx="280987" cy="280987"/>
            </a:xfrm>
            <a:prstGeom prst="rect">
              <a:avLst/>
            </a:prstGeom>
            <a:solidFill>
              <a:schemeClr val="hlink"/>
            </a:solidFill>
            <a:ln w="6350">
              <a:noFill/>
              <a:miter lim="800000"/>
              <a:headEnd/>
              <a:tailEnd/>
            </a:ln>
            <a:effectLst/>
          </p:spPr>
          <p:txBody>
            <a:bodyPr wrap="none" lIns="0" tIns="0" rIns="0" bIns="0" anchor="ctr"/>
            <a:lstStyle/>
            <a:p>
              <a:pPr algn="ctr"/>
              <a:r>
                <a:rPr lang="zh-CN" altLang="en-US" sz="1500">
                  <a:solidFill>
                    <a:schemeClr val="bg1"/>
                  </a:solidFill>
                  <a:latin typeface="+mj-lt"/>
                </a:rPr>
                <a:t>3</a:t>
              </a:r>
            </a:p>
          </p:txBody>
        </p:sp>
        <p:sp>
          <p:nvSpPr>
            <p:cNvPr id="42" name="Line 9"/>
            <p:cNvSpPr>
              <a:spLocks noChangeShapeType="1"/>
            </p:cNvSpPr>
            <p:nvPr/>
          </p:nvSpPr>
          <p:spPr bwMode="auto">
            <a:xfrm>
              <a:off x="1579563" y="3803650"/>
              <a:ext cx="6873875" cy="0"/>
            </a:xfrm>
            <a:prstGeom prst="line">
              <a:avLst/>
            </a:prstGeom>
            <a:noFill/>
            <a:ln w="22225">
              <a:solidFill>
                <a:schemeClr val="hlink"/>
              </a:solidFill>
              <a:round/>
              <a:headEnd/>
              <a:tailEnd/>
            </a:ln>
            <a:effectLst/>
          </p:spPr>
          <p:txBody>
            <a:bodyPr wrap="none" lIns="0" tIns="0" rIns="0" bIns="0" anchor="ctr"/>
            <a:lstStyle/>
            <a:p>
              <a:endParaRPr lang="zh-CN" altLang="en-US">
                <a:latin typeface="+mj-lt"/>
              </a:endParaRPr>
            </a:p>
          </p:txBody>
        </p:sp>
        <p:sp>
          <p:nvSpPr>
            <p:cNvPr id="47" name="Rectangle 14"/>
            <p:cNvSpPr>
              <a:spLocks noChangeArrowheads="1"/>
            </p:cNvSpPr>
            <p:nvPr/>
          </p:nvSpPr>
          <p:spPr bwMode="auto">
            <a:xfrm>
              <a:off x="1874838" y="3668713"/>
              <a:ext cx="6591300" cy="280987"/>
            </a:xfrm>
            <a:prstGeom prst="rect">
              <a:avLst/>
            </a:prstGeom>
            <a:solidFill>
              <a:schemeClr val="hlink"/>
            </a:solidFill>
            <a:ln w="6350">
              <a:noFill/>
              <a:miter lim="800000"/>
              <a:headEnd/>
              <a:tailEnd/>
            </a:ln>
            <a:effectLst/>
          </p:spPr>
          <p:txBody>
            <a:bodyPr wrap="none" lIns="0" tIns="0" rIns="0" bIns="0" anchor="ctr"/>
            <a:lstStyle/>
            <a:p>
              <a:endParaRPr lang="zh-CN" altLang="en-US">
                <a:latin typeface="+mj-lt"/>
              </a:endParaRPr>
            </a:p>
          </p:txBody>
        </p:sp>
        <p:sp>
          <p:nvSpPr>
            <p:cNvPr id="50" name="Text Box 19"/>
            <p:cNvSpPr txBox="1">
              <a:spLocks noChangeArrowheads="1"/>
            </p:cNvSpPr>
            <p:nvPr/>
          </p:nvSpPr>
          <p:spPr bwMode="auto">
            <a:xfrm>
              <a:off x="1957388" y="3709988"/>
              <a:ext cx="6426200" cy="246221"/>
            </a:xfrm>
            <a:prstGeom prst="rect">
              <a:avLst/>
            </a:prstGeom>
            <a:noFill/>
            <a:ln w="6350">
              <a:noFill/>
              <a:miter lim="800000"/>
              <a:headEnd/>
              <a:tailEnd/>
            </a:ln>
            <a:effectLst/>
          </p:spPr>
          <p:txBody>
            <a:bodyPr lIns="0" tIns="0" rIns="0" bIns="0" anchor="ctr">
              <a:spAutoFit/>
            </a:bodyPr>
            <a:lstStyle/>
            <a:p>
              <a:r>
                <a:rPr lang="en-US" altLang="zh-CN" dirty="0" smtClean="0">
                  <a:solidFill>
                    <a:schemeClr val="bg1"/>
                  </a:solidFill>
                  <a:latin typeface="+mj-lt"/>
                </a:rPr>
                <a:t>Pipeline</a:t>
              </a:r>
              <a:endParaRPr lang="en-US" altLang="zh-CN" dirty="0">
                <a:solidFill>
                  <a:schemeClr val="bg1"/>
                </a:solidFill>
                <a:latin typeface="+mj-lt"/>
              </a:endParaRPr>
            </a:p>
          </p:txBody>
        </p:sp>
        <p:sp>
          <p:nvSpPr>
            <p:cNvPr id="53" name="Text Box 24"/>
            <p:cNvSpPr txBox="1">
              <a:spLocks noChangeArrowheads="1"/>
            </p:cNvSpPr>
            <p:nvPr/>
          </p:nvSpPr>
          <p:spPr bwMode="auto">
            <a:xfrm>
              <a:off x="1957388" y="4008438"/>
              <a:ext cx="6426200" cy="861774"/>
            </a:xfrm>
            <a:prstGeom prst="rect">
              <a:avLst/>
            </a:prstGeom>
            <a:noFill/>
            <a:ln w="6350">
              <a:noFill/>
              <a:miter lim="800000"/>
              <a:headEnd/>
              <a:tailEnd/>
            </a:ln>
            <a:effectLst/>
          </p:spPr>
          <p:txBody>
            <a:bodyPr lIns="0" tIns="0" rIns="0" bIns="0" anchor="ctr">
              <a:spAutoFit/>
            </a:bodyPr>
            <a:lstStyle/>
            <a:p>
              <a:r>
                <a:rPr lang="en-US" altLang="zh-CN" sz="1400" dirty="0" smtClean="0"/>
                <a:t>The launch of CETP inhibitors and biologics such as Amgen’s AMG-145 is much-anticipated. </a:t>
              </a:r>
              <a:r>
                <a:rPr lang="en-US" sz="1400" dirty="0" smtClean="0"/>
                <a:t>AMG 145 is an investigational fully human monoclonal </a:t>
              </a:r>
              <a:r>
                <a:rPr lang="en-US" sz="1400" dirty="0" smtClean="0">
                  <a:hlinkClick r:id="rId4"/>
                </a:rPr>
                <a:t>antibody</a:t>
              </a:r>
              <a:r>
                <a:rPr lang="en-US" sz="1400" dirty="0" smtClean="0"/>
                <a:t> directed against PCSK9, a protein that reduces the liver's ability to remove LDL-C, or "bad" cholesterol from the blood</a:t>
              </a:r>
              <a:endParaRPr lang="en-US" altLang="zh-CN" sz="1400" dirty="0"/>
            </a:p>
          </p:txBody>
        </p:sp>
      </p:grpSp>
      <p:grpSp>
        <p:nvGrpSpPr>
          <p:cNvPr id="57" name="Group 56"/>
          <p:cNvGrpSpPr/>
          <p:nvPr/>
        </p:nvGrpSpPr>
        <p:grpSpPr>
          <a:xfrm>
            <a:off x="688975" y="1687280"/>
            <a:ext cx="7048500" cy="770612"/>
            <a:chOff x="688975" y="1905000"/>
            <a:chExt cx="7048500" cy="770612"/>
          </a:xfrm>
        </p:grpSpPr>
        <p:sp>
          <p:nvSpPr>
            <p:cNvPr id="44" name="Line 11"/>
            <p:cNvSpPr>
              <a:spLocks noChangeShapeType="1"/>
            </p:cNvSpPr>
            <p:nvPr/>
          </p:nvSpPr>
          <p:spPr bwMode="auto">
            <a:xfrm>
              <a:off x="823913" y="2046288"/>
              <a:ext cx="6873875" cy="0"/>
            </a:xfrm>
            <a:prstGeom prst="line">
              <a:avLst/>
            </a:prstGeom>
            <a:noFill/>
            <a:ln w="22225">
              <a:solidFill>
                <a:schemeClr val="hlink"/>
              </a:solidFill>
              <a:round/>
              <a:headEnd/>
              <a:tailEnd/>
            </a:ln>
            <a:effectLst/>
          </p:spPr>
          <p:txBody>
            <a:bodyPr wrap="none" lIns="0" tIns="0" rIns="0" bIns="0" anchor="ctr"/>
            <a:lstStyle/>
            <a:p>
              <a:endParaRPr lang="zh-CN" altLang="en-US">
                <a:latin typeface="+mj-lt"/>
              </a:endParaRPr>
            </a:p>
          </p:txBody>
        </p:sp>
        <p:sp>
          <p:nvSpPr>
            <p:cNvPr id="45" name="Rectangle 12"/>
            <p:cNvSpPr>
              <a:spLocks noChangeArrowheads="1"/>
            </p:cNvSpPr>
            <p:nvPr/>
          </p:nvSpPr>
          <p:spPr bwMode="auto">
            <a:xfrm>
              <a:off x="1146175" y="1905000"/>
              <a:ext cx="6591300" cy="280988"/>
            </a:xfrm>
            <a:prstGeom prst="rect">
              <a:avLst/>
            </a:prstGeom>
            <a:solidFill>
              <a:schemeClr val="hlink"/>
            </a:solidFill>
            <a:ln w="6350">
              <a:noFill/>
              <a:miter lim="800000"/>
              <a:headEnd/>
              <a:tailEnd/>
            </a:ln>
            <a:effectLst/>
          </p:spPr>
          <p:txBody>
            <a:bodyPr wrap="none" lIns="0" tIns="0" rIns="0" bIns="0" anchor="ctr"/>
            <a:lstStyle/>
            <a:p>
              <a:endParaRPr lang="zh-CN" altLang="en-US">
                <a:latin typeface="+mj-lt"/>
              </a:endParaRPr>
            </a:p>
          </p:txBody>
        </p:sp>
        <p:sp>
          <p:nvSpPr>
            <p:cNvPr id="48" name="Text Box 17"/>
            <p:cNvSpPr txBox="1">
              <a:spLocks noChangeArrowheads="1"/>
            </p:cNvSpPr>
            <p:nvPr/>
          </p:nvSpPr>
          <p:spPr bwMode="auto">
            <a:xfrm>
              <a:off x="1228725" y="1946275"/>
              <a:ext cx="6426200" cy="246221"/>
            </a:xfrm>
            <a:prstGeom prst="rect">
              <a:avLst/>
            </a:prstGeom>
            <a:noFill/>
            <a:ln w="6350">
              <a:noFill/>
              <a:miter lim="800000"/>
              <a:headEnd/>
              <a:tailEnd/>
            </a:ln>
            <a:effectLst/>
          </p:spPr>
          <p:txBody>
            <a:bodyPr lIns="0" tIns="0" rIns="0" bIns="0" anchor="ctr">
              <a:spAutoFit/>
            </a:bodyPr>
            <a:lstStyle/>
            <a:p>
              <a:r>
                <a:rPr lang="en-US" altLang="zh-CN" dirty="0" smtClean="0">
                  <a:solidFill>
                    <a:schemeClr val="bg1"/>
                  </a:solidFill>
                  <a:latin typeface="+mj-lt"/>
                </a:rPr>
                <a:t>Overall Growth</a:t>
              </a:r>
              <a:endParaRPr lang="en-US" altLang="zh-CN" dirty="0">
                <a:solidFill>
                  <a:schemeClr val="bg1"/>
                </a:solidFill>
                <a:latin typeface="+mj-lt"/>
              </a:endParaRPr>
            </a:p>
          </p:txBody>
        </p:sp>
        <p:sp>
          <p:nvSpPr>
            <p:cNvPr id="51" name="Text Box 22"/>
            <p:cNvSpPr txBox="1">
              <a:spLocks noChangeArrowheads="1"/>
            </p:cNvSpPr>
            <p:nvPr/>
          </p:nvSpPr>
          <p:spPr bwMode="auto">
            <a:xfrm>
              <a:off x="1228725" y="2244725"/>
              <a:ext cx="6426200" cy="430887"/>
            </a:xfrm>
            <a:prstGeom prst="rect">
              <a:avLst/>
            </a:prstGeom>
            <a:noFill/>
            <a:ln w="6350">
              <a:noFill/>
              <a:miter lim="800000"/>
              <a:headEnd/>
              <a:tailEnd/>
            </a:ln>
            <a:effectLst/>
          </p:spPr>
          <p:txBody>
            <a:bodyPr lIns="0" tIns="0" rIns="0" bIns="0" anchor="ctr">
              <a:spAutoFit/>
            </a:bodyPr>
            <a:lstStyle/>
            <a:p>
              <a:r>
                <a:rPr lang="en-US" altLang="zh-CN" sz="1400" dirty="0" smtClean="0"/>
                <a:t>We expect continuing increases in the number of patients with mixed </a:t>
              </a:r>
              <a:r>
                <a:rPr lang="en-US" altLang="zh-CN" sz="1400" dirty="0" err="1" smtClean="0"/>
                <a:t>dyslipidemia</a:t>
              </a:r>
              <a:r>
                <a:rPr lang="en-US" altLang="zh-CN" sz="1400" dirty="0" smtClean="0"/>
                <a:t> in China</a:t>
              </a:r>
              <a:endParaRPr lang="en-US" altLang="zh-CN" sz="1400" dirty="0"/>
            </a:p>
          </p:txBody>
        </p:sp>
        <p:sp>
          <p:nvSpPr>
            <p:cNvPr id="54" name="Rectangle 28"/>
            <p:cNvSpPr>
              <a:spLocks noChangeArrowheads="1"/>
            </p:cNvSpPr>
            <p:nvPr/>
          </p:nvSpPr>
          <p:spPr bwMode="auto">
            <a:xfrm>
              <a:off x="688975" y="1905000"/>
              <a:ext cx="280988" cy="280988"/>
            </a:xfrm>
            <a:prstGeom prst="rect">
              <a:avLst/>
            </a:prstGeom>
            <a:solidFill>
              <a:schemeClr val="hlink"/>
            </a:solidFill>
            <a:ln w="6350">
              <a:noFill/>
              <a:miter lim="800000"/>
              <a:headEnd/>
              <a:tailEnd/>
            </a:ln>
            <a:effectLst/>
          </p:spPr>
          <p:txBody>
            <a:bodyPr wrap="none" lIns="0" tIns="0" rIns="0" bIns="0" anchor="ctr"/>
            <a:lstStyle/>
            <a:p>
              <a:pPr algn="ctr"/>
              <a:r>
                <a:rPr lang="zh-CN" altLang="en-US" sz="1500">
                  <a:solidFill>
                    <a:schemeClr val="bg1"/>
                  </a:solidFill>
                  <a:latin typeface="+mj-lt"/>
                </a:rPr>
                <a:t>1</a:t>
              </a:r>
            </a:p>
          </p:txBody>
        </p:sp>
      </p:grpSp>
    </p:spTree>
    <p:extLst>
      <p:ext uri="{BB962C8B-B14F-4D97-AF65-F5344CB8AC3E}">
        <p14:creationId xmlns="" xmlns:p14="http://schemas.microsoft.com/office/powerpoint/2010/main" val="29142371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2000" dirty="0" smtClean="0"/>
              <a:t>Major disease area overview - Cardiovascular</a:t>
            </a:r>
            <a:endParaRPr lang="zh-CN" altLang="en-US" sz="2000"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dirty="0" smtClean="0"/>
              <a:t>Hypertension</a:t>
            </a:r>
          </a:p>
          <a:p>
            <a:r>
              <a:rPr lang="en-US" altLang="zh-CN" dirty="0" err="1" smtClean="0"/>
              <a:t>Dyslipidemia</a:t>
            </a:r>
            <a:endParaRPr lang="en-US" altLang="zh-CN" dirty="0" smtClean="0"/>
          </a:p>
          <a:p>
            <a:r>
              <a:rPr lang="en-US" altLang="zh-CN" b="1" dirty="0" smtClean="0"/>
              <a:t>Thrombosis</a:t>
            </a:r>
          </a:p>
          <a:p>
            <a:r>
              <a:rPr lang="en-US" altLang="zh-CN" dirty="0" smtClean="0"/>
              <a:t>Coronary Heart Disease</a:t>
            </a:r>
          </a:p>
          <a:p>
            <a:r>
              <a:rPr lang="en-US" altLang="zh-CN" dirty="0" smtClean="0"/>
              <a:t>Stroke</a:t>
            </a:r>
          </a:p>
          <a:p>
            <a:endParaRPr lang="zh-CN" altLang="en-US" dirty="0"/>
          </a:p>
        </p:txBody>
      </p:sp>
      <p:grpSp>
        <p:nvGrpSpPr>
          <p:cNvPr id="5" name="Group 9"/>
          <p:cNvGrpSpPr>
            <a:grpSpLocks noChangeAspect="1"/>
          </p:cNvGrpSpPr>
          <p:nvPr/>
        </p:nvGrpSpPr>
        <p:grpSpPr bwMode="auto">
          <a:xfrm>
            <a:off x="22225" y="2313232"/>
            <a:ext cx="492125" cy="493713"/>
            <a:chOff x="21" y="965"/>
            <a:chExt cx="310" cy="306"/>
          </a:xfrm>
          <a:solidFill>
            <a:srgbClr val="0091C8"/>
          </a:solidFill>
        </p:grpSpPr>
        <p:sp>
          <p:nvSpPr>
            <p:cNvPr id="6" name="Oval 10"/>
            <p:cNvSpPr>
              <a:spLocks noChangeAspect="1" noChangeArrowheads="1"/>
            </p:cNvSpPr>
            <p:nvPr/>
          </p:nvSpPr>
          <p:spPr bwMode="auto">
            <a:xfrm>
              <a:off x="234" y="1089"/>
              <a:ext cx="58" cy="58"/>
            </a:xfrm>
            <a:prstGeom prst="ellipse">
              <a:avLst/>
            </a:prstGeom>
            <a:grpFill/>
            <a:ln w="9525">
              <a:noFill/>
              <a:round/>
              <a:headEnd/>
              <a:tailEnd/>
            </a:ln>
          </p:spPr>
          <p:txBody>
            <a:bodyPr wrap="none" anchor="ctr">
              <a:spAutoFit/>
            </a:bodyPr>
            <a:lstStyle/>
            <a:p>
              <a:endParaRPr lang="en-US"/>
            </a:p>
          </p:txBody>
        </p:sp>
        <p:sp>
          <p:nvSpPr>
            <p:cNvPr id="7" name="Oval 11"/>
            <p:cNvSpPr>
              <a:spLocks noChangeAspect="1" noChangeArrowheads="1"/>
            </p:cNvSpPr>
            <p:nvPr/>
          </p:nvSpPr>
          <p:spPr bwMode="auto">
            <a:xfrm>
              <a:off x="163" y="1089"/>
              <a:ext cx="58" cy="58"/>
            </a:xfrm>
            <a:prstGeom prst="ellipse">
              <a:avLst/>
            </a:prstGeom>
            <a:grpFill/>
            <a:ln w="9525">
              <a:noFill/>
              <a:round/>
              <a:headEnd/>
              <a:tailEnd/>
            </a:ln>
          </p:spPr>
          <p:txBody>
            <a:bodyPr wrap="none" anchor="ctr">
              <a:spAutoFit/>
            </a:bodyPr>
            <a:lstStyle/>
            <a:p>
              <a:endParaRPr lang="en-US"/>
            </a:p>
          </p:txBody>
        </p:sp>
        <p:sp>
          <p:nvSpPr>
            <p:cNvPr id="8" name="Oval 12"/>
            <p:cNvSpPr>
              <a:spLocks noChangeAspect="1" noChangeArrowheads="1"/>
            </p:cNvSpPr>
            <p:nvPr/>
          </p:nvSpPr>
          <p:spPr bwMode="auto">
            <a:xfrm>
              <a:off x="92" y="1089"/>
              <a:ext cx="58" cy="58"/>
            </a:xfrm>
            <a:prstGeom prst="ellipse">
              <a:avLst/>
            </a:prstGeom>
            <a:grpFill/>
            <a:ln w="9525">
              <a:noFill/>
              <a:round/>
              <a:headEnd/>
              <a:tailEnd/>
            </a:ln>
          </p:spPr>
          <p:txBody>
            <a:bodyPr wrap="none" anchor="ctr">
              <a:spAutoFit/>
            </a:bodyPr>
            <a:lstStyle/>
            <a:p>
              <a:endParaRPr lang="en-US"/>
            </a:p>
          </p:txBody>
        </p:sp>
        <p:sp>
          <p:nvSpPr>
            <p:cNvPr id="9" name="Oval 13"/>
            <p:cNvSpPr>
              <a:spLocks noChangeAspect="1" noChangeArrowheads="1"/>
            </p:cNvSpPr>
            <p:nvPr/>
          </p:nvSpPr>
          <p:spPr bwMode="auto">
            <a:xfrm>
              <a:off x="273" y="1151"/>
              <a:ext cx="58" cy="58"/>
            </a:xfrm>
            <a:prstGeom prst="ellipse">
              <a:avLst/>
            </a:prstGeom>
            <a:grpFill/>
            <a:ln w="9525">
              <a:noFill/>
              <a:round/>
              <a:headEnd/>
              <a:tailEnd/>
            </a:ln>
          </p:spPr>
          <p:txBody>
            <a:bodyPr wrap="none" anchor="ctr">
              <a:spAutoFit/>
            </a:bodyPr>
            <a:lstStyle/>
            <a:p>
              <a:endParaRPr lang="en-US"/>
            </a:p>
          </p:txBody>
        </p:sp>
        <p:sp>
          <p:nvSpPr>
            <p:cNvPr id="10" name="Oval 14"/>
            <p:cNvSpPr>
              <a:spLocks noChangeAspect="1" noChangeArrowheads="1"/>
            </p:cNvSpPr>
            <p:nvPr/>
          </p:nvSpPr>
          <p:spPr bwMode="auto">
            <a:xfrm>
              <a:off x="234" y="1213"/>
              <a:ext cx="58" cy="58"/>
            </a:xfrm>
            <a:prstGeom prst="ellipse">
              <a:avLst/>
            </a:prstGeom>
            <a:grpFill/>
            <a:ln w="9525">
              <a:noFill/>
              <a:round/>
              <a:headEnd/>
              <a:tailEnd/>
            </a:ln>
          </p:spPr>
          <p:txBody>
            <a:bodyPr wrap="none" anchor="ctr">
              <a:spAutoFit/>
            </a:bodyPr>
            <a:lstStyle/>
            <a:p>
              <a:endParaRPr lang="en-US"/>
            </a:p>
          </p:txBody>
        </p:sp>
        <p:sp>
          <p:nvSpPr>
            <p:cNvPr id="11" name="Oval 15"/>
            <p:cNvSpPr>
              <a:spLocks noChangeAspect="1" noChangeArrowheads="1"/>
            </p:cNvSpPr>
            <p:nvPr/>
          </p:nvSpPr>
          <p:spPr bwMode="auto">
            <a:xfrm flipV="1">
              <a:off x="273" y="1027"/>
              <a:ext cx="58" cy="58"/>
            </a:xfrm>
            <a:prstGeom prst="ellipse">
              <a:avLst/>
            </a:prstGeom>
            <a:grpFill/>
            <a:ln w="9525">
              <a:noFill/>
              <a:round/>
              <a:headEnd/>
              <a:tailEnd/>
            </a:ln>
          </p:spPr>
          <p:txBody>
            <a:bodyPr wrap="none" anchor="ctr">
              <a:spAutoFit/>
            </a:bodyPr>
            <a:lstStyle/>
            <a:p>
              <a:endParaRPr lang="en-US"/>
            </a:p>
          </p:txBody>
        </p:sp>
        <p:sp>
          <p:nvSpPr>
            <p:cNvPr id="12" name="Oval 16"/>
            <p:cNvSpPr>
              <a:spLocks noChangeAspect="1" noChangeArrowheads="1"/>
            </p:cNvSpPr>
            <p:nvPr/>
          </p:nvSpPr>
          <p:spPr bwMode="auto">
            <a:xfrm flipV="1">
              <a:off x="234" y="965"/>
              <a:ext cx="58" cy="58"/>
            </a:xfrm>
            <a:prstGeom prst="ellipse">
              <a:avLst/>
            </a:prstGeom>
            <a:grpFill/>
            <a:ln w="9525">
              <a:noFill/>
              <a:round/>
              <a:headEnd/>
              <a:tailEnd/>
            </a:ln>
          </p:spPr>
          <p:txBody>
            <a:bodyPr wrap="none" anchor="ctr">
              <a:spAutoFit/>
            </a:bodyPr>
            <a:lstStyle/>
            <a:p>
              <a:endParaRPr lang="en-US"/>
            </a:p>
          </p:txBody>
        </p:sp>
        <p:sp>
          <p:nvSpPr>
            <p:cNvPr id="13" name="Oval 17"/>
            <p:cNvSpPr>
              <a:spLocks noChangeAspect="1" noChangeArrowheads="1"/>
            </p:cNvSpPr>
            <p:nvPr/>
          </p:nvSpPr>
          <p:spPr bwMode="auto">
            <a:xfrm>
              <a:off x="21" y="1089"/>
              <a:ext cx="58" cy="58"/>
            </a:xfrm>
            <a:prstGeom prst="ellipse">
              <a:avLst/>
            </a:prstGeom>
            <a:grpFill/>
            <a:ln w="9525">
              <a:noFill/>
              <a:round/>
              <a:headEnd/>
              <a:tailEnd/>
            </a:ln>
          </p:spPr>
          <p:txBody>
            <a:bodyPr wrap="none" anchor="ctr">
              <a:spAutoFit/>
            </a:bodyPr>
            <a:lstStyle/>
            <a:p>
              <a:endParaRPr lang="en-US"/>
            </a:p>
          </p:txBody>
        </p:sp>
      </p:grpSp>
    </p:spTree>
    <p:extLst>
      <p:ext uri="{BB962C8B-B14F-4D97-AF65-F5344CB8AC3E}">
        <p14:creationId xmlns="" xmlns:p14="http://schemas.microsoft.com/office/powerpoint/2010/main" val="30954314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Thrombophilia (sometimes hypercoagulability or a </a:t>
            </a:r>
            <a:r>
              <a:rPr lang="en-US" altLang="zh-CN" dirty="0" err="1"/>
              <a:t>prothrombotic</a:t>
            </a:r>
            <a:r>
              <a:rPr lang="en-US" altLang="zh-CN" dirty="0"/>
              <a:t> state) is an abnormality of blood coagulation that increases the risk of thrombosis (blood clots in blood vessels</a:t>
            </a:r>
            <a:r>
              <a:rPr lang="en-US" altLang="zh-CN" dirty="0" smtClean="0"/>
              <a:t>)</a:t>
            </a:r>
            <a:endParaRPr lang="en-US" altLang="zh-CN"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
        <p:nvSpPr>
          <p:cNvPr id="6" name="Rectangle 8"/>
          <p:cNvSpPr>
            <a:spLocks noChangeArrowheads="1"/>
          </p:cNvSpPr>
          <p:nvPr>
            <p:custDataLst>
              <p:tags r:id="rId1"/>
            </p:custDataLst>
          </p:nvPr>
        </p:nvSpPr>
        <p:spPr bwMode="auto">
          <a:xfrm>
            <a:off x="7383440" y="-1"/>
            <a:ext cx="1758972"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Signs and symptoms</a:t>
            </a:r>
            <a:endParaRPr lang="en-US" altLang="zh-CN" sz="1200" dirty="0">
              <a:solidFill>
                <a:schemeClr val="bg2"/>
              </a:solidFill>
              <a:ea typeface="宋体" pitchFamily="2" charset="-122"/>
            </a:endParaRPr>
          </a:p>
        </p:txBody>
      </p:sp>
      <p:sp>
        <p:nvSpPr>
          <p:cNvPr id="8" name="Rectangle 3"/>
          <p:cNvSpPr>
            <a:spLocks noChangeArrowheads="1"/>
          </p:cNvSpPr>
          <p:nvPr/>
        </p:nvSpPr>
        <p:spPr bwMode="auto">
          <a:xfrm>
            <a:off x="433388" y="1585477"/>
            <a:ext cx="8324850" cy="1653023"/>
          </a:xfrm>
          <a:prstGeom prst="rect">
            <a:avLst/>
          </a:prstGeom>
          <a:noFill/>
          <a:ln w="25400">
            <a:solidFill>
              <a:schemeClr val="bg2"/>
            </a:solidFill>
            <a:miter lim="800000"/>
            <a:headEnd/>
            <a:tailEnd/>
          </a:ln>
        </p:spPr>
        <p:txBody>
          <a:bodyPr lIns="72000" tIns="72000" rIns="72000" bIns="72000" anchor="t"/>
          <a:lstStyle/>
          <a:p>
            <a:pPr eaLnBrk="0" hangingPunct="0"/>
            <a:endParaRPr lang="en-GB" altLang="zh-CN" sz="1400" dirty="0">
              <a:latin typeface="Verdana" pitchFamily="34" charset="0"/>
              <a:ea typeface="宋体" pitchFamily="2" charset="-122"/>
            </a:endParaRPr>
          </a:p>
        </p:txBody>
      </p:sp>
      <p:sp>
        <p:nvSpPr>
          <p:cNvPr id="10" name="Rectangle 3"/>
          <p:cNvSpPr>
            <a:spLocks noChangeArrowheads="1"/>
          </p:cNvSpPr>
          <p:nvPr/>
        </p:nvSpPr>
        <p:spPr bwMode="auto">
          <a:xfrm>
            <a:off x="433388" y="3542447"/>
            <a:ext cx="8324850" cy="2614828"/>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2"/>
            </p:custDataLst>
          </p:nvPr>
        </p:nvSpPr>
        <p:spPr bwMode="auto">
          <a:xfrm>
            <a:off x="547688" y="3388558"/>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2" name="TextBox 11"/>
          <p:cNvSpPr txBox="1"/>
          <p:nvPr/>
        </p:nvSpPr>
        <p:spPr>
          <a:xfrm>
            <a:off x="547688" y="3734027"/>
            <a:ext cx="5878512" cy="2308324"/>
          </a:xfrm>
          <a:prstGeom prst="rect">
            <a:avLst/>
          </a:prstGeom>
          <a:noFill/>
        </p:spPr>
        <p:txBody>
          <a:bodyPr wrap="square" rtlCol="0">
            <a:spAutoFit/>
          </a:bodyPr>
          <a:lstStyle/>
          <a:p>
            <a:pPr marL="285750" indent="-285750">
              <a:buFont typeface="Arial" pitchFamily="34" charset="0"/>
              <a:buChar char="•"/>
            </a:pPr>
            <a:r>
              <a:rPr lang="en-US" altLang="zh-CN" sz="1200" dirty="0" err="1" smtClean="0"/>
              <a:t>Thrombophilia</a:t>
            </a:r>
            <a:r>
              <a:rPr lang="en-US" altLang="zh-CN" sz="1200" dirty="0" smtClean="0"/>
              <a:t> cause </a:t>
            </a:r>
            <a:r>
              <a:rPr lang="en-US" altLang="zh-CN" sz="1200" dirty="0"/>
              <a:t>no specific symptoms other than those related to clotting events </a:t>
            </a:r>
            <a:endParaRPr lang="en-US" altLang="zh-CN" sz="1200" dirty="0" smtClean="0"/>
          </a:p>
          <a:p>
            <a:pPr marL="285750" indent="-285750">
              <a:buFont typeface="Arial" pitchFamily="34" charset="0"/>
              <a:buChar char="•"/>
            </a:pPr>
            <a:r>
              <a:rPr lang="en-US" altLang="zh-CN" sz="1200" dirty="0" smtClean="0"/>
              <a:t>The </a:t>
            </a:r>
            <a:r>
              <a:rPr lang="en-US" altLang="zh-CN" sz="1200" dirty="0"/>
              <a:t>most common conditions associated with thrombophilia are deep vein thrombosis (DVT) and pulmonary embolism (PE</a:t>
            </a:r>
            <a:r>
              <a:rPr lang="en-US" altLang="zh-CN" sz="1200" dirty="0" smtClean="0"/>
              <a:t>). DVT </a:t>
            </a:r>
            <a:r>
              <a:rPr lang="en-US" altLang="zh-CN" sz="1200" dirty="0"/>
              <a:t>usually occurs in the legs, and is characterized by pain, swelling and redness of the limb. It may lead to long-term swelling and heaviness due to damage to valves in the veins. The clot may also break off and migrate (</a:t>
            </a:r>
            <a:r>
              <a:rPr lang="en-US" altLang="zh-CN" sz="1200" dirty="0" err="1"/>
              <a:t>embolize</a:t>
            </a:r>
            <a:r>
              <a:rPr lang="en-US" altLang="zh-CN" sz="1200" dirty="0"/>
              <a:t>) to arteries in the lungs. </a:t>
            </a:r>
            <a:r>
              <a:rPr lang="en-US" altLang="zh-CN" sz="1200" dirty="0" smtClean="0"/>
              <a:t>Depending </a:t>
            </a:r>
            <a:r>
              <a:rPr lang="en-US" altLang="zh-CN" sz="1200" dirty="0"/>
              <a:t>on the size and the location of the clot, this may lead to sudden-onset shortness of breath, chest pain, palpitations and may be complicated by collapse, shock and cardiac </a:t>
            </a:r>
            <a:r>
              <a:rPr lang="en-US" altLang="zh-CN" sz="1200" dirty="0" smtClean="0"/>
              <a:t>arrest</a:t>
            </a:r>
          </a:p>
          <a:p>
            <a:pPr marL="285750" indent="-285750">
              <a:buFont typeface="Arial" pitchFamily="34" charset="0"/>
              <a:buChar char="•"/>
            </a:pPr>
            <a:endParaRPr lang="en-US" altLang="zh-CN" sz="1200" dirty="0" smtClean="0"/>
          </a:p>
        </p:txBody>
      </p:sp>
      <p:sp>
        <p:nvSpPr>
          <p:cNvPr id="13" name="Text Box 15"/>
          <p:cNvSpPr txBox="1">
            <a:spLocks noChangeArrowheads="1"/>
          </p:cNvSpPr>
          <p:nvPr>
            <p:custDataLst>
              <p:tags r:id="rId3"/>
            </p:custDataLst>
          </p:nvPr>
        </p:nvSpPr>
        <p:spPr bwMode="auto">
          <a:xfrm>
            <a:off x="547688" y="1445876"/>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4" name="Source" descr="Source"/>
          <p:cNvSpPr txBox="1"/>
          <p:nvPr/>
        </p:nvSpPr>
        <p:spPr>
          <a:xfrm>
            <a:off x="481013" y="6224588"/>
            <a:ext cx="254556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a:t>News-</a:t>
            </a:r>
            <a:r>
              <a:rPr lang="en-US" altLang="zh-CN" sz="900" dirty="0" err="1"/>
              <a:t>Medical.Net</a:t>
            </a:r>
            <a:r>
              <a:rPr lang="en-US" altLang="zh-CN" sz="900" dirty="0"/>
              <a:t> </a:t>
            </a:r>
            <a:endParaRPr lang="zh-CN" altLang="en-US" sz="900" dirty="0">
              <a:latin typeface="Verdana"/>
            </a:endParaRPr>
          </a:p>
        </p:txBody>
      </p:sp>
      <p:sp>
        <p:nvSpPr>
          <p:cNvPr id="7" name="TextBox 6"/>
          <p:cNvSpPr txBox="1"/>
          <p:nvPr/>
        </p:nvSpPr>
        <p:spPr>
          <a:xfrm>
            <a:off x="457200" y="1761817"/>
            <a:ext cx="8229600" cy="1384995"/>
          </a:xfrm>
          <a:prstGeom prst="rect">
            <a:avLst/>
          </a:prstGeom>
          <a:noFill/>
        </p:spPr>
        <p:txBody>
          <a:bodyPr wrap="square" rtlCol="0">
            <a:spAutoFit/>
          </a:bodyPr>
          <a:lstStyle/>
          <a:p>
            <a:pPr marL="285750" indent="-285750">
              <a:buFont typeface="Arial" pitchFamily="34" charset="0"/>
              <a:buChar char="•"/>
            </a:pPr>
            <a:r>
              <a:rPr lang="en-US" altLang="zh-CN" sz="1400" dirty="0">
                <a:latin typeface="Verdana" pitchFamily="34" charset="0"/>
                <a:ea typeface="宋体" pitchFamily="2" charset="-122"/>
              </a:rPr>
              <a:t>Thrombosis is the formation of a blood clot (thrombus) inside a blood vessel, obstructing the flow of blood through the circulatory system. When a blood vessel is injured, the body uses platelets and fibrin to form a blood clot, because the first step in repairing it (hemostasis) is to prevent loss of blood</a:t>
            </a:r>
            <a:r>
              <a:rPr lang="en-US" altLang="zh-CN" sz="1400" dirty="0" smtClean="0">
                <a:latin typeface="Verdana" pitchFamily="34" charset="0"/>
                <a:ea typeface="宋体" pitchFamily="2" charset="-122"/>
              </a:rPr>
              <a:t>. If </a:t>
            </a:r>
            <a:r>
              <a:rPr lang="en-US" altLang="zh-CN" sz="1400" dirty="0">
                <a:latin typeface="Verdana" pitchFamily="34" charset="0"/>
                <a:ea typeface="宋体" pitchFamily="2" charset="-122"/>
              </a:rPr>
              <a:t>that mechanism causes too much clotting, and the clot breaks free, an embolus is </a:t>
            </a:r>
            <a:r>
              <a:rPr lang="en-US" altLang="zh-CN" sz="1400" dirty="0" smtClean="0">
                <a:latin typeface="Verdana" pitchFamily="34" charset="0"/>
                <a:ea typeface="宋体" pitchFamily="2" charset="-122"/>
              </a:rPr>
              <a:t>formed</a:t>
            </a:r>
          </a:p>
          <a:p>
            <a:pPr marL="285750" indent="-285750">
              <a:buFont typeface="Arial" pitchFamily="34" charset="0"/>
              <a:buChar char="•"/>
            </a:pPr>
            <a:r>
              <a:rPr lang="en-US" altLang="zh-CN" sz="1400" dirty="0"/>
              <a:t>Thromboembolism is both thrombosis and its main complication, which is embolus</a:t>
            </a:r>
            <a:endParaRPr lang="zh-CN" altLang="en-US" sz="1400" dirty="0"/>
          </a:p>
        </p:txBody>
      </p:sp>
      <p:pic>
        <p:nvPicPr>
          <p:cNvPr id="15" name="图片 14"/>
          <p:cNvPicPr>
            <a:picLocks noChangeAspect="1"/>
          </p:cNvPicPr>
          <p:nvPr/>
        </p:nvPicPr>
        <p:blipFill rotWithShape="1">
          <a:blip r:embed="rId5" cstate="print">
            <a:extLst>
              <a:ext uri="{28A0092B-C50C-407E-A947-70E740481C1C}">
                <a14:useLocalDpi xmlns="" xmlns:a14="http://schemas.microsoft.com/office/drawing/2010/main" val="0"/>
              </a:ext>
            </a:extLst>
          </a:blip>
          <a:srcRect l="10000" r="12559"/>
          <a:stretch/>
        </p:blipFill>
        <p:spPr>
          <a:xfrm>
            <a:off x="6536531" y="3783061"/>
            <a:ext cx="2065338" cy="2133600"/>
          </a:xfrm>
          <a:prstGeom prst="rect">
            <a:avLst/>
          </a:prstGeom>
        </p:spPr>
      </p:pic>
    </p:spTree>
    <p:extLst>
      <p:ext uri="{BB962C8B-B14F-4D97-AF65-F5344CB8AC3E}">
        <p14:creationId xmlns="" xmlns:p14="http://schemas.microsoft.com/office/powerpoint/2010/main" val="24693544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4157644328"/>
              </p:ext>
            </p:extLst>
          </p:nvPr>
        </p:nvGraphicFramePr>
        <p:xfrm>
          <a:off x="0" y="0"/>
          <a:ext cx="158750" cy="158750"/>
        </p:xfrm>
        <a:graphic>
          <a:graphicData uri="http://schemas.openxmlformats.org/presentationml/2006/ole">
            <p:oleObj spid="_x0000_s132098" name="think-cell Slide" r:id="rId3" imgW="360" imgH="360" progId="TCLayout.ActiveDocument.1">
              <p:embed/>
            </p:oleObj>
          </a:graphicData>
        </a:graphic>
      </p:graphicFrame>
      <p:sp>
        <p:nvSpPr>
          <p:cNvPr id="2" name="标题 1"/>
          <p:cNvSpPr>
            <a:spLocks noGrp="1"/>
          </p:cNvSpPr>
          <p:nvPr>
            <p:ph type="title"/>
          </p:nvPr>
        </p:nvSpPr>
        <p:spPr/>
        <p:txBody>
          <a:bodyPr/>
          <a:lstStyle/>
          <a:p>
            <a:r>
              <a:rPr lang="en-US" altLang="zh-CN" dirty="0" smtClean="0"/>
              <a:t>Both inherited and acquired reasons can lead </a:t>
            </a:r>
            <a:r>
              <a:rPr lang="en-US" altLang="zh-CN" dirty="0"/>
              <a:t>to </a:t>
            </a:r>
            <a:r>
              <a:rPr lang="en-US" altLang="zh-CN" dirty="0" smtClean="0"/>
              <a:t>thrombophilia, considered the most important causes of thrombosis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8"/>
          <p:cNvSpPr>
            <a:spLocks noChangeArrowheads="1"/>
          </p:cNvSpPr>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
        <p:nvSpPr>
          <p:cNvPr id="8" name="Rectangle 3"/>
          <p:cNvSpPr>
            <a:spLocks noChangeArrowheads="1"/>
          </p:cNvSpPr>
          <p:nvPr/>
        </p:nvSpPr>
        <p:spPr bwMode="auto">
          <a:xfrm>
            <a:off x="433388"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200" dirty="0" smtClean="0">
              <a:latin typeface="Verdana" pitchFamily="34" charset="0"/>
              <a:ea typeface="宋体" pitchFamily="2" charset="-122"/>
            </a:endParaRPr>
          </a:p>
        </p:txBody>
      </p:sp>
      <p:sp>
        <p:nvSpPr>
          <p:cNvPr id="7" name="Text Box 15"/>
          <p:cNvSpPr txBox="1">
            <a:spLocks noChangeArrowheads="1"/>
          </p:cNvSpPr>
          <p:nvPr/>
        </p:nvSpPr>
        <p:spPr bwMode="auto">
          <a:xfrm>
            <a:off x="1108276"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Causes</a:t>
            </a:r>
            <a:endParaRPr lang="en-US" altLang="zh-CN" sz="1600" dirty="0">
              <a:solidFill>
                <a:schemeClr val="bg1"/>
              </a:solidFill>
              <a:latin typeface="+mn-lt"/>
              <a:ea typeface="宋体" pitchFamily="2" charset="-122"/>
            </a:endParaRPr>
          </a:p>
        </p:txBody>
      </p:sp>
      <p:sp>
        <p:nvSpPr>
          <p:cNvPr id="13" name="Rectangle 3"/>
          <p:cNvSpPr>
            <a:spLocks noChangeArrowheads="1"/>
          </p:cNvSpPr>
          <p:nvPr/>
        </p:nvSpPr>
        <p:spPr bwMode="auto">
          <a:xfrm>
            <a:off x="4768223"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400" dirty="0" smtClean="0">
              <a:latin typeface="Verdana" pitchFamily="34" charset="0"/>
              <a:ea typeface="宋体" pitchFamily="2" charset="-122"/>
            </a:endParaRPr>
          </a:p>
          <a:p>
            <a:pPr marL="171450" indent="-171450">
              <a:buFont typeface="Arial" pitchFamily="34" charset="0"/>
              <a:buChar char="•"/>
            </a:pPr>
            <a:r>
              <a:rPr lang="en-US" altLang="zh-CN" sz="1400" b="1" dirty="0"/>
              <a:t>Inherited Causes </a:t>
            </a:r>
            <a:r>
              <a:rPr lang="en-US" altLang="zh-CN" sz="1400" dirty="0"/>
              <a:t>are related to a genetically determined tendency for VTE that characteristically occurs at a young </a:t>
            </a:r>
            <a:r>
              <a:rPr lang="en-US" altLang="zh-CN" sz="1400" dirty="0" smtClean="0"/>
              <a:t>age with </a:t>
            </a:r>
            <a:r>
              <a:rPr lang="en-US" altLang="zh-CN" sz="1400" dirty="0"/>
              <a:t>or without an apparent cause, and with a tendency to recur</a:t>
            </a:r>
          </a:p>
          <a:p>
            <a:pPr marL="628650" lvl="1" indent="-171450" algn="l">
              <a:buFont typeface="Calibri" pitchFamily="34" charset="0"/>
              <a:buChar char="̶"/>
            </a:pPr>
            <a:r>
              <a:rPr lang="en-US" altLang="zh-CN" sz="1400" dirty="0"/>
              <a:t>Increased Levels of </a:t>
            </a:r>
            <a:r>
              <a:rPr lang="en-US" altLang="zh-CN" sz="1400" dirty="0" err="1"/>
              <a:t>Procoagulants</a:t>
            </a:r>
            <a:endParaRPr lang="en-US" altLang="zh-CN" sz="1400" dirty="0"/>
          </a:p>
          <a:p>
            <a:pPr marL="628650" lvl="1" indent="-171450" algn="l">
              <a:buFont typeface="Calibri" pitchFamily="34" charset="0"/>
              <a:buChar char="̶"/>
            </a:pPr>
            <a:r>
              <a:rPr lang="en-US" altLang="zh-CN" sz="1400" dirty="0"/>
              <a:t>Decreased Levels of Anticoagulants</a:t>
            </a:r>
          </a:p>
          <a:p>
            <a:pPr marL="628650" lvl="1" indent="-171450" algn="l">
              <a:buFont typeface="Calibri" pitchFamily="34" charset="0"/>
              <a:buChar char="̶"/>
            </a:pPr>
            <a:r>
              <a:rPr lang="en-US" altLang="zh-CN" sz="1400" dirty="0"/>
              <a:t>Abnormal Fibrinolysis</a:t>
            </a:r>
          </a:p>
          <a:p>
            <a:pPr marL="628650" lvl="1" indent="-171450" algn="l">
              <a:buFont typeface="Calibri" pitchFamily="34" charset="0"/>
              <a:buChar char="̶"/>
            </a:pPr>
            <a:r>
              <a:rPr lang="en-US" altLang="zh-CN" sz="1400" dirty="0"/>
              <a:t>Other Inherited Causes</a:t>
            </a:r>
          </a:p>
          <a:p>
            <a:pPr marL="171450" indent="-171450">
              <a:buFont typeface="Arial" pitchFamily="34" charset="0"/>
              <a:buChar char="•"/>
            </a:pPr>
            <a:r>
              <a:rPr lang="en-US" altLang="zh-CN" sz="1400" b="1" dirty="0"/>
              <a:t>Acquired Causes</a:t>
            </a:r>
            <a:endParaRPr lang="en-US" altLang="zh-CN" sz="1400" dirty="0"/>
          </a:p>
          <a:p>
            <a:pPr marL="742950" lvl="1" indent="-285750" algn="l" eaLnBrk="0" hangingPunct="0">
              <a:buFont typeface="Calibri" pitchFamily="34" charset="0"/>
              <a:buChar char="̶"/>
            </a:pPr>
            <a:r>
              <a:rPr lang="en-US" altLang="zh-CN" sz="1400" dirty="0">
                <a:latin typeface="Verdana" pitchFamily="34" charset="0"/>
                <a:ea typeface="宋体" pitchFamily="2" charset="-122"/>
              </a:rPr>
              <a:t>Autoimmune </a:t>
            </a:r>
            <a:r>
              <a:rPr lang="en-US" altLang="zh-CN" sz="1400" dirty="0" smtClean="0">
                <a:latin typeface="Verdana" pitchFamily="34" charset="0"/>
                <a:ea typeface="宋体" pitchFamily="2" charset="-122"/>
              </a:rPr>
              <a:t>disorders</a:t>
            </a:r>
          </a:p>
          <a:p>
            <a:pPr marL="742950" lvl="1" indent="-285750" algn="l" eaLnBrk="0" hangingPunct="0">
              <a:buFont typeface="Calibri" pitchFamily="34" charset="0"/>
              <a:buChar char="̶"/>
            </a:pPr>
            <a:r>
              <a:rPr lang="en-US" altLang="zh-CN" sz="1400" dirty="0" smtClean="0">
                <a:latin typeface="Verdana" pitchFamily="34" charset="0"/>
                <a:ea typeface="宋体" pitchFamily="2" charset="-122"/>
              </a:rPr>
              <a:t>Pregnancy</a:t>
            </a:r>
            <a:endParaRPr lang="en-US" altLang="zh-CN" sz="1400" dirty="0">
              <a:latin typeface="Verdana" pitchFamily="34" charset="0"/>
              <a:ea typeface="宋体" pitchFamily="2" charset="-122"/>
            </a:endParaRPr>
          </a:p>
          <a:p>
            <a:pPr marL="742950" lvl="1" indent="-285750" algn="l" eaLnBrk="0" hangingPunct="0">
              <a:buFont typeface="Calibri" pitchFamily="34" charset="0"/>
              <a:buChar char="̶"/>
            </a:pPr>
            <a:r>
              <a:rPr lang="en-US" altLang="zh-CN" sz="1400" dirty="0">
                <a:latin typeface="Verdana" pitchFamily="34" charset="0"/>
                <a:ea typeface="宋体" pitchFamily="2" charset="-122"/>
              </a:rPr>
              <a:t>Hormone therapy</a:t>
            </a:r>
          </a:p>
          <a:p>
            <a:pPr marL="742950" lvl="1" indent="-285750" algn="l" eaLnBrk="0" hangingPunct="0">
              <a:buFont typeface="Calibri" pitchFamily="34" charset="0"/>
              <a:buChar char="̶"/>
            </a:pPr>
            <a:r>
              <a:rPr lang="en-US" altLang="zh-CN" sz="1400" dirty="0">
                <a:latin typeface="Verdana" pitchFamily="34" charset="0"/>
                <a:ea typeface="宋体" pitchFamily="2" charset="-122"/>
              </a:rPr>
              <a:t>Malignancy</a:t>
            </a:r>
          </a:p>
          <a:p>
            <a:pPr marL="742950" lvl="1" indent="-285750" algn="l" eaLnBrk="0" hangingPunct="0">
              <a:buFont typeface="Calibri" pitchFamily="34" charset="0"/>
              <a:buChar char="̶"/>
            </a:pPr>
            <a:r>
              <a:rPr lang="en-US" altLang="zh-CN" sz="1400" dirty="0" err="1">
                <a:latin typeface="Verdana" pitchFamily="34" charset="0"/>
                <a:ea typeface="宋体" pitchFamily="2" charset="-122"/>
              </a:rPr>
              <a:t>Myeloproliferative</a:t>
            </a:r>
            <a:r>
              <a:rPr lang="en-US" altLang="zh-CN" sz="1400" dirty="0">
                <a:latin typeface="Verdana" pitchFamily="34" charset="0"/>
                <a:ea typeface="宋体" pitchFamily="2" charset="-122"/>
              </a:rPr>
              <a:t> disorders</a:t>
            </a:r>
          </a:p>
          <a:p>
            <a:pPr marL="742950" lvl="1" indent="-285750" algn="l" eaLnBrk="0" hangingPunct="0">
              <a:buFont typeface="Calibri" pitchFamily="34" charset="0"/>
              <a:buChar char="̶"/>
            </a:pPr>
            <a:r>
              <a:rPr lang="en-US" altLang="zh-CN" sz="1400" dirty="0">
                <a:latin typeface="Verdana" pitchFamily="34" charset="0"/>
                <a:ea typeface="宋体" pitchFamily="2" charset="-122"/>
              </a:rPr>
              <a:t>Heparin-induced thrombocytopenia</a:t>
            </a:r>
          </a:p>
          <a:p>
            <a:pPr marL="742950" lvl="1" indent="-285750" algn="l" eaLnBrk="0" hangingPunct="0">
              <a:buFont typeface="Calibri" pitchFamily="34" charset="0"/>
              <a:buChar char="̶"/>
            </a:pPr>
            <a:r>
              <a:rPr lang="en-US" altLang="zh-CN" sz="1400" dirty="0" smtClean="0">
                <a:latin typeface="Verdana" pitchFamily="34" charset="0"/>
                <a:ea typeface="宋体" pitchFamily="2" charset="-122"/>
              </a:rPr>
              <a:t>Immobilization</a:t>
            </a:r>
            <a:endParaRPr lang="en-US" altLang="zh-CN" sz="1400" dirty="0">
              <a:latin typeface="Verdana" pitchFamily="34" charset="0"/>
              <a:ea typeface="宋体" pitchFamily="2" charset="-122"/>
            </a:endParaRPr>
          </a:p>
        </p:txBody>
      </p:sp>
      <p:sp>
        <p:nvSpPr>
          <p:cNvPr id="14" name="Text Box 15"/>
          <p:cNvSpPr txBox="1">
            <a:spLocks noChangeArrowheads="1"/>
          </p:cNvSpPr>
          <p:nvPr/>
        </p:nvSpPr>
        <p:spPr bwMode="auto">
          <a:xfrm>
            <a:off x="5443111"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a:solidFill>
                  <a:schemeClr val="bg1"/>
                </a:solidFill>
                <a:latin typeface="+mn-lt"/>
                <a:ea typeface="宋体" pitchFamily="2" charset="-122"/>
              </a:rPr>
              <a:t>Pathophysiology</a:t>
            </a:r>
          </a:p>
        </p:txBody>
      </p:sp>
      <p:sp>
        <p:nvSpPr>
          <p:cNvPr id="15" name="Source" descr="Source"/>
          <p:cNvSpPr txBox="1"/>
          <p:nvPr/>
        </p:nvSpPr>
        <p:spPr>
          <a:xfrm>
            <a:off x="481013" y="6224588"/>
            <a:ext cx="3856825"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Indiana Hemophilia &amp; Thrombosis Center</a:t>
            </a:r>
            <a:endParaRPr lang="zh-CN" altLang="en-US" sz="900" dirty="0">
              <a:latin typeface="Verdana"/>
            </a:endParaRPr>
          </a:p>
        </p:txBody>
      </p:sp>
      <p:sp>
        <p:nvSpPr>
          <p:cNvPr id="10" name="TextBox 9"/>
          <p:cNvSpPr txBox="1"/>
          <p:nvPr/>
        </p:nvSpPr>
        <p:spPr>
          <a:xfrm>
            <a:off x="481013" y="1778067"/>
            <a:ext cx="3845326" cy="4185761"/>
          </a:xfrm>
          <a:prstGeom prst="rect">
            <a:avLst/>
          </a:prstGeom>
          <a:noFill/>
        </p:spPr>
        <p:txBody>
          <a:bodyPr wrap="square" rtlCol="0">
            <a:spAutoFit/>
          </a:bodyPr>
          <a:lstStyle/>
          <a:p>
            <a:pPr marL="285750" indent="-285750" eaLnBrk="0" hangingPunct="0">
              <a:buFont typeface="Arial" pitchFamily="34" charset="0"/>
              <a:buChar char="•"/>
            </a:pPr>
            <a:r>
              <a:rPr lang="en-US" altLang="zh-CN" sz="1400" dirty="0">
                <a:latin typeface="Verdana" pitchFamily="34" charset="0"/>
                <a:ea typeface="宋体" pitchFamily="2" charset="-122"/>
              </a:rPr>
              <a:t>In classical terms, thrombosis is caused by abnormalities in one or more of the following (Virchow's triad):</a:t>
            </a:r>
          </a:p>
          <a:p>
            <a:pPr marL="742950" lvl="1" indent="-285750" algn="l" eaLnBrk="0" hangingPunct="0">
              <a:buFont typeface="Calibri" pitchFamily="34" charset="0"/>
              <a:buChar char="̶"/>
            </a:pPr>
            <a:r>
              <a:rPr lang="en-US" altLang="zh-CN" sz="1400" dirty="0">
                <a:latin typeface="Verdana" pitchFamily="34" charset="0"/>
                <a:ea typeface="宋体" pitchFamily="2" charset="-122"/>
              </a:rPr>
              <a:t>The composition of the blood (hypercoagulability or thrombophilia)</a:t>
            </a:r>
          </a:p>
          <a:p>
            <a:pPr marL="742950" lvl="1" indent="-285750" algn="l" eaLnBrk="0" hangingPunct="0">
              <a:buFont typeface="Calibri" pitchFamily="34" charset="0"/>
              <a:buChar char="̶"/>
            </a:pPr>
            <a:r>
              <a:rPr lang="en-US" altLang="zh-CN" sz="1400" dirty="0">
                <a:latin typeface="Verdana" pitchFamily="34" charset="0"/>
                <a:ea typeface="宋体" pitchFamily="2" charset="-122"/>
              </a:rPr>
              <a:t>Quality of the vessel wall (endothelial cell injury). The main mechanism is exposure of tissue factor to the blood coagulation system</a:t>
            </a:r>
          </a:p>
          <a:p>
            <a:pPr marL="742950" lvl="1" indent="-285750" algn="l" eaLnBrk="0" hangingPunct="0">
              <a:buFont typeface="Calibri" pitchFamily="34" charset="0"/>
              <a:buChar char="̶"/>
            </a:pPr>
            <a:r>
              <a:rPr lang="en-US" altLang="zh-CN" sz="1400" dirty="0">
                <a:latin typeface="Verdana" pitchFamily="34" charset="0"/>
                <a:ea typeface="宋体" pitchFamily="2" charset="-122"/>
              </a:rPr>
              <a:t>Nature of the blood flow (stasis, turbulence). Causes of disturbed blood flow include stagnation of blood flow past the point of injury, or venous stasis which may occur in heart failure</a:t>
            </a:r>
          </a:p>
        </p:txBody>
      </p:sp>
      <p:sp>
        <p:nvSpPr>
          <p:cNvPr id="18"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Tree>
    <p:extLst>
      <p:ext uri="{BB962C8B-B14F-4D97-AF65-F5344CB8AC3E}">
        <p14:creationId xmlns="" xmlns:p14="http://schemas.microsoft.com/office/powerpoint/2010/main" val="25652502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en-US" altLang="zh-CN" dirty="0" smtClean="0"/>
              <a:t>hrombophilia increases the chances of cardiac arrest, deep venous thrombosis, miscarriage and pulmonary embolism</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pic>
        <p:nvPicPr>
          <p:cNvPr id="5" name="内容占位符 4"/>
          <p:cNvPicPr>
            <a:picLocks noGrp="1" noChangeAspect="1"/>
          </p:cNvPicPr>
          <p:nvPr>
            <p:ph sz="quarter" idx="11"/>
          </p:nvPr>
        </p:nvPicPr>
        <p:blipFill>
          <a:blip r:embed="rId2" cstate="print">
            <a:extLst>
              <a:ext uri="{28A0092B-C50C-407E-A947-70E740481C1C}">
                <a14:useLocalDpi xmlns="" xmlns:a14="http://schemas.microsoft.com/office/drawing/2010/main" val="0"/>
              </a:ext>
            </a:extLst>
          </a:blip>
          <a:stretch>
            <a:fillRect/>
          </a:stretch>
        </p:blipFill>
        <p:spPr>
          <a:xfrm>
            <a:off x="457200" y="1756957"/>
            <a:ext cx="8229600" cy="4079096"/>
          </a:xfrm>
        </p:spPr>
      </p:pic>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
        <p:nvSpPr>
          <p:cNvPr id="9" name="Rectangle 8"/>
          <p:cNvSpPr>
            <a:spLocks noChangeArrowheads="1"/>
          </p:cNvSpPr>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Tree>
    <p:extLst>
      <p:ext uri="{BB962C8B-B14F-4D97-AF65-F5344CB8AC3E}">
        <p14:creationId xmlns="" xmlns:p14="http://schemas.microsoft.com/office/powerpoint/2010/main" val="28616230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454764498"/>
              </p:ext>
            </p:extLst>
          </p:nvPr>
        </p:nvGraphicFramePr>
        <p:xfrm>
          <a:off x="0" y="0"/>
          <a:ext cx="158750" cy="158750"/>
        </p:xfrm>
        <a:graphic>
          <a:graphicData uri="http://schemas.openxmlformats.org/presentationml/2006/ole">
            <p:oleObj spid="_x0000_s133122" name="think-cell Slide" r:id="rId18" imgW="360" imgH="360" progId="TCLayout.ActiveDocument.1">
              <p:embed/>
            </p:oleObj>
          </a:graphicData>
        </a:graphic>
      </p:graphicFrame>
      <p:sp>
        <p:nvSpPr>
          <p:cNvPr id="5" name="矩形 4"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zh-CN" altLang="en-US" sz="1200">
              <a:latin typeface="Verdana"/>
              <a:ea typeface="宋体"/>
              <a:sym typeface="Verdana"/>
            </a:endParaRPr>
          </a:p>
        </p:txBody>
      </p:sp>
      <p:sp>
        <p:nvSpPr>
          <p:cNvPr id="2" name="标题 1"/>
          <p:cNvSpPr>
            <a:spLocks noGrp="1"/>
          </p:cNvSpPr>
          <p:nvPr>
            <p:ph type="title"/>
            <p:custDataLst>
              <p:tags r:id="rId3"/>
            </p:custDataLst>
          </p:nvPr>
        </p:nvSpPr>
        <p:spPr/>
        <p:txBody>
          <a:bodyPr/>
          <a:lstStyle/>
          <a:p>
            <a:r>
              <a:rPr lang="en-US" altLang="zh-CN" dirty="0"/>
              <a:t>There are two distinct forms of thrombosis, venous thrombosis and arterial thrombosis, each of which </a:t>
            </a:r>
            <a:r>
              <a:rPr lang="en-US" altLang="zh-CN" dirty="0" smtClean="0"/>
              <a:t>has several </a:t>
            </a:r>
            <a:r>
              <a:rPr lang="en-US" altLang="zh-CN" dirty="0"/>
              <a:t>subtypes</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7" name="Rectangle 8"/>
          <p:cNvSpPr>
            <a:spLocks noChangeArrowheads="1"/>
          </p:cNvSpPr>
          <p:nvPr>
            <p:custDataLst>
              <p:tags r:id="rId5"/>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 and stage</a:t>
            </a:r>
            <a:endParaRPr lang="en-US" altLang="zh-CN" sz="1200" dirty="0">
              <a:solidFill>
                <a:schemeClr val="bg2"/>
              </a:solidFill>
              <a:ea typeface="宋体" pitchFamily="2" charset="-122"/>
            </a:endParaRPr>
          </a:p>
        </p:txBody>
      </p:sp>
      <p:sp>
        <p:nvSpPr>
          <p:cNvPr id="57" name="Source" descr="Source"/>
          <p:cNvSpPr txBox="1"/>
          <p:nvPr>
            <p:custDataLst>
              <p:tags r:id="rId6"/>
            </p:custDataLst>
          </p:nvPr>
        </p:nvSpPr>
        <p:spPr>
          <a:xfrm>
            <a:off x="481013" y="6224588"/>
            <a:ext cx="5818901"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American Heart </a:t>
            </a:r>
            <a:r>
              <a:rPr lang="en-US" altLang="zh-CN" sz="900" dirty="0" smtClean="0">
                <a:latin typeface="Verdana"/>
              </a:rPr>
              <a:t>Associations, 2007 China dyslipidemia treatment guideline</a:t>
            </a:r>
            <a:endParaRPr lang="zh-CN" altLang="en-US" sz="900" dirty="0">
              <a:latin typeface="Verdana"/>
            </a:endParaRPr>
          </a:p>
        </p:txBody>
      </p:sp>
      <p:sp>
        <p:nvSpPr>
          <p:cNvPr id="20" name="Rectangle 8"/>
          <p:cNvSpPr>
            <a:spLocks noChangeArrowheads="1"/>
          </p:cNvSpPr>
          <p:nvPr>
            <p:custDataLst>
              <p:tags r:id="rId7"/>
            </p:custDataLst>
          </p:nvPr>
        </p:nvSpPr>
        <p:spPr bwMode="auto">
          <a:xfrm>
            <a:off x="2490899" y="2338732"/>
            <a:ext cx="1800000" cy="4500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400" dirty="0">
                <a:solidFill>
                  <a:schemeClr val="bg1"/>
                </a:solidFill>
                <a:ea typeface="宋体" pitchFamily="2" charset="-122"/>
              </a:rPr>
              <a:t>Post ACS</a:t>
            </a:r>
          </a:p>
        </p:txBody>
      </p:sp>
      <p:sp>
        <p:nvSpPr>
          <p:cNvPr id="22" name="Rectangle 9"/>
          <p:cNvSpPr>
            <a:spLocks noChangeArrowheads="1"/>
          </p:cNvSpPr>
          <p:nvPr>
            <p:custDataLst>
              <p:tags r:id="rId8"/>
            </p:custDataLst>
          </p:nvPr>
        </p:nvSpPr>
        <p:spPr bwMode="auto">
          <a:xfrm>
            <a:off x="2490899" y="5412525"/>
            <a:ext cx="1800000" cy="450000"/>
          </a:xfrm>
          <a:prstGeom prst="rect">
            <a:avLst/>
          </a:prstGeom>
          <a:solidFill>
            <a:schemeClr val="hlink">
              <a:alpha val="50000"/>
            </a:schemeClr>
          </a:solidFill>
          <a:ln w="9525">
            <a:noFill/>
            <a:miter lim="800000"/>
            <a:headEnd/>
            <a:tailEnd/>
          </a:ln>
          <a:effectLst/>
        </p:spPr>
        <p:txBody>
          <a:bodyPr wrap="square" anchor="ctr"/>
          <a:lstStyle/>
          <a:p>
            <a:pPr algn="ctr"/>
            <a:r>
              <a:rPr lang="en-US" altLang="zh-CN" sz="1400" dirty="0">
                <a:solidFill>
                  <a:schemeClr val="bg1"/>
                </a:solidFill>
                <a:ea typeface="宋体" pitchFamily="2" charset="-122"/>
              </a:rPr>
              <a:t>Peripheral arterial disease </a:t>
            </a:r>
            <a:r>
              <a:rPr lang="en-US" altLang="zh-CN" sz="1400" dirty="0" smtClean="0">
                <a:solidFill>
                  <a:schemeClr val="bg1"/>
                </a:solidFill>
                <a:ea typeface="宋体" pitchFamily="2" charset="-122"/>
              </a:rPr>
              <a:t>(PAD)</a:t>
            </a:r>
            <a:endParaRPr lang="en-US" altLang="zh-CN" sz="1400" dirty="0">
              <a:solidFill>
                <a:schemeClr val="bg1"/>
              </a:solidFill>
              <a:ea typeface="宋体" pitchFamily="2" charset="-122"/>
            </a:endParaRPr>
          </a:p>
        </p:txBody>
      </p:sp>
      <p:sp>
        <p:nvSpPr>
          <p:cNvPr id="23" name="Rectangle 10"/>
          <p:cNvSpPr>
            <a:spLocks noChangeArrowheads="1"/>
          </p:cNvSpPr>
          <p:nvPr>
            <p:custDataLst>
              <p:tags r:id="rId9"/>
            </p:custDataLst>
          </p:nvPr>
        </p:nvSpPr>
        <p:spPr bwMode="auto">
          <a:xfrm>
            <a:off x="2490899" y="3107180"/>
            <a:ext cx="1800000" cy="4500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400">
                <a:solidFill>
                  <a:schemeClr val="bg1"/>
                </a:solidFill>
                <a:ea typeface="宋体" pitchFamily="2" charset="-122"/>
              </a:rPr>
              <a:t>PCI</a:t>
            </a:r>
          </a:p>
        </p:txBody>
      </p:sp>
      <p:sp>
        <p:nvSpPr>
          <p:cNvPr id="24" name="Rectangle 11"/>
          <p:cNvSpPr>
            <a:spLocks noChangeArrowheads="1"/>
          </p:cNvSpPr>
          <p:nvPr>
            <p:custDataLst>
              <p:tags r:id="rId10"/>
            </p:custDataLst>
          </p:nvPr>
        </p:nvSpPr>
        <p:spPr bwMode="auto">
          <a:xfrm>
            <a:off x="2490899" y="3875628"/>
            <a:ext cx="1800000" cy="4500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400">
                <a:solidFill>
                  <a:schemeClr val="bg1"/>
                </a:solidFill>
                <a:ea typeface="宋体" pitchFamily="2" charset="-122"/>
              </a:rPr>
              <a:t>Post Stroke</a:t>
            </a:r>
          </a:p>
        </p:txBody>
      </p:sp>
      <p:sp>
        <p:nvSpPr>
          <p:cNvPr id="25" name="Rectangle 12"/>
          <p:cNvSpPr>
            <a:spLocks noChangeArrowheads="1"/>
          </p:cNvSpPr>
          <p:nvPr>
            <p:custDataLst>
              <p:tags r:id="rId11"/>
            </p:custDataLst>
          </p:nvPr>
        </p:nvSpPr>
        <p:spPr bwMode="auto">
          <a:xfrm>
            <a:off x="2490899" y="4644076"/>
            <a:ext cx="1800000" cy="4500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400">
                <a:solidFill>
                  <a:schemeClr val="bg1"/>
                </a:solidFill>
                <a:ea typeface="宋体" pitchFamily="2" charset="-122"/>
              </a:rPr>
              <a:t>Atrial </a:t>
            </a:r>
          </a:p>
          <a:p>
            <a:pPr algn="ctr"/>
            <a:r>
              <a:rPr lang="en-US" altLang="zh-CN" sz="1400">
                <a:solidFill>
                  <a:schemeClr val="bg1"/>
                </a:solidFill>
                <a:ea typeface="宋体" pitchFamily="2" charset="-122"/>
              </a:rPr>
              <a:t>Fibrillation</a:t>
            </a:r>
          </a:p>
        </p:txBody>
      </p:sp>
      <p:sp>
        <p:nvSpPr>
          <p:cNvPr id="26" name="Rectangle 14"/>
          <p:cNvSpPr>
            <a:spLocks noChangeArrowheads="1"/>
          </p:cNvSpPr>
          <p:nvPr>
            <p:custDataLst>
              <p:tags r:id="rId12"/>
            </p:custDataLst>
          </p:nvPr>
        </p:nvSpPr>
        <p:spPr bwMode="auto">
          <a:xfrm>
            <a:off x="4860193" y="2338732"/>
            <a:ext cx="1800000" cy="450000"/>
          </a:xfrm>
          <a:prstGeom prst="rect">
            <a:avLst/>
          </a:prstGeom>
          <a:solidFill>
            <a:schemeClr val="tx2">
              <a:alpha val="48000"/>
            </a:schemeClr>
          </a:solidFill>
          <a:ln w="9525" algn="ctr">
            <a:noFill/>
            <a:miter lim="800000"/>
            <a:headEnd/>
            <a:tailEnd/>
          </a:ln>
          <a:effectLst/>
        </p:spPr>
        <p:txBody>
          <a:bodyPr wrap="square" anchor="ctr">
            <a:noAutofit/>
          </a:bodyPr>
          <a:lstStyle/>
          <a:p>
            <a:pPr algn="ctr"/>
            <a:r>
              <a:rPr lang="en-US" altLang="zh-CN" sz="1400" dirty="0" smtClean="0">
                <a:solidFill>
                  <a:schemeClr val="bg1"/>
                </a:solidFill>
                <a:ea typeface="宋体" pitchFamily="2" charset="-122"/>
              </a:rPr>
              <a:t>Deep Vein Thrombosis </a:t>
            </a:r>
            <a:r>
              <a:rPr lang="en-US" altLang="zh-CN" sz="1400" dirty="0">
                <a:solidFill>
                  <a:schemeClr val="bg1"/>
                </a:solidFill>
                <a:ea typeface="宋体" pitchFamily="2" charset="-122"/>
              </a:rPr>
              <a:t>(DVT</a:t>
            </a:r>
            <a:r>
              <a:rPr lang="en-US" altLang="zh-CN" sz="1400" dirty="0" smtClean="0">
                <a:solidFill>
                  <a:schemeClr val="bg1"/>
                </a:solidFill>
                <a:ea typeface="宋体" pitchFamily="2" charset="-122"/>
              </a:rPr>
              <a:t>) </a:t>
            </a:r>
            <a:endParaRPr lang="en-US" altLang="zh-CN" sz="1400" dirty="0">
              <a:solidFill>
                <a:schemeClr val="bg1"/>
              </a:solidFill>
              <a:ea typeface="宋体" pitchFamily="2" charset="-122"/>
            </a:endParaRPr>
          </a:p>
        </p:txBody>
      </p:sp>
      <p:sp>
        <p:nvSpPr>
          <p:cNvPr id="27" name="Rectangle 15"/>
          <p:cNvSpPr>
            <a:spLocks noChangeArrowheads="1"/>
          </p:cNvSpPr>
          <p:nvPr>
            <p:custDataLst>
              <p:tags r:id="rId13"/>
            </p:custDataLst>
          </p:nvPr>
        </p:nvSpPr>
        <p:spPr bwMode="auto">
          <a:xfrm>
            <a:off x="4860193" y="3107180"/>
            <a:ext cx="1800000" cy="450000"/>
          </a:xfrm>
          <a:prstGeom prst="rect">
            <a:avLst/>
          </a:prstGeom>
          <a:solidFill>
            <a:schemeClr val="tx2">
              <a:alpha val="48000"/>
            </a:schemeClr>
          </a:solidFill>
          <a:ln w="9525" algn="ctr">
            <a:noFill/>
            <a:miter lim="800000"/>
            <a:headEnd/>
            <a:tailEnd/>
          </a:ln>
          <a:effectLst/>
        </p:spPr>
        <p:txBody>
          <a:bodyPr wrap="square" anchor="ctr"/>
          <a:lstStyle/>
          <a:p>
            <a:pPr algn="ctr"/>
            <a:r>
              <a:rPr lang="en-US" altLang="zh-CN" sz="1400" dirty="0">
                <a:solidFill>
                  <a:schemeClr val="bg1"/>
                </a:solidFill>
                <a:ea typeface="宋体" pitchFamily="2" charset="-122"/>
              </a:rPr>
              <a:t>Pulmonary Embolism (PE)</a:t>
            </a:r>
          </a:p>
        </p:txBody>
      </p:sp>
      <p:sp>
        <p:nvSpPr>
          <p:cNvPr id="28" name="Rectangle 16"/>
          <p:cNvSpPr>
            <a:spLocks noChangeArrowheads="1"/>
          </p:cNvSpPr>
          <p:nvPr>
            <p:custDataLst>
              <p:tags r:id="rId14"/>
            </p:custDataLst>
          </p:nvPr>
        </p:nvSpPr>
        <p:spPr bwMode="auto">
          <a:xfrm>
            <a:off x="4860193" y="3875628"/>
            <a:ext cx="1800000" cy="450000"/>
          </a:xfrm>
          <a:prstGeom prst="rect">
            <a:avLst/>
          </a:prstGeom>
          <a:solidFill>
            <a:schemeClr val="tx2">
              <a:alpha val="48000"/>
            </a:schemeClr>
          </a:solidFill>
          <a:ln w="9525" algn="ctr">
            <a:noFill/>
            <a:miter lim="800000"/>
            <a:headEnd/>
            <a:tailEnd/>
          </a:ln>
          <a:effectLst/>
        </p:spPr>
        <p:txBody>
          <a:bodyPr wrap="square" anchor="ctr"/>
          <a:lstStyle/>
          <a:p>
            <a:pPr algn="ctr"/>
            <a:r>
              <a:rPr lang="en-US" altLang="zh-CN" sz="1400" dirty="0">
                <a:solidFill>
                  <a:schemeClr val="bg1"/>
                </a:solidFill>
                <a:ea typeface="宋体" pitchFamily="2" charset="-122"/>
              </a:rPr>
              <a:t>Superficial Thrombophlebitis</a:t>
            </a:r>
          </a:p>
        </p:txBody>
      </p:sp>
      <p:sp>
        <p:nvSpPr>
          <p:cNvPr id="30" name="Text Box 23"/>
          <p:cNvSpPr txBox="1">
            <a:spLocks noChangeArrowheads="1"/>
          </p:cNvSpPr>
          <p:nvPr>
            <p:custDataLst>
              <p:tags r:id="rId15"/>
            </p:custDataLst>
          </p:nvPr>
        </p:nvSpPr>
        <p:spPr bwMode="auto">
          <a:xfrm>
            <a:off x="2336800" y="1603177"/>
            <a:ext cx="2108199" cy="523220"/>
          </a:xfrm>
          <a:prstGeom prst="rect">
            <a:avLst/>
          </a:prstGeom>
          <a:solidFill>
            <a:schemeClr val="bg2"/>
          </a:solidFill>
          <a:ln w="9525">
            <a:noFill/>
            <a:miter lim="800000"/>
            <a:headEnd/>
            <a:tailEnd/>
          </a:ln>
          <a:effectLst/>
        </p:spPr>
        <p:txBody>
          <a:bodyPr wrap="square">
            <a:spAutoFit/>
          </a:bodyPr>
          <a:lstStyle/>
          <a:p>
            <a:pPr algn="ctr"/>
            <a:r>
              <a:rPr lang="en-US" altLang="zh-CN" sz="1400" b="1" dirty="0">
                <a:solidFill>
                  <a:schemeClr val="bg1"/>
                </a:solidFill>
                <a:ea typeface="宋体" pitchFamily="2" charset="-122"/>
              </a:rPr>
              <a:t>Arterial Thrombosis </a:t>
            </a:r>
          </a:p>
        </p:txBody>
      </p:sp>
      <p:sp>
        <p:nvSpPr>
          <p:cNvPr id="32" name="Text Box 25"/>
          <p:cNvSpPr txBox="1">
            <a:spLocks noChangeArrowheads="1"/>
          </p:cNvSpPr>
          <p:nvPr>
            <p:custDataLst>
              <p:tags r:id="rId16"/>
            </p:custDataLst>
          </p:nvPr>
        </p:nvSpPr>
        <p:spPr bwMode="auto">
          <a:xfrm>
            <a:off x="4719536" y="1600200"/>
            <a:ext cx="2081311" cy="523220"/>
          </a:xfrm>
          <a:prstGeom prst="rect">
            <a:avLst/>
          </a:prstGeom>
          <a:solidFill>
            <a:schemeClr val="tx1">
              <a:lumMod val="50000"/>
              <a:lumOff val="50000"/>
            </a:schemeClr>
          </a:solidFill>
          <a:ln w="9525">
            <a:noFill/>
            <a:miter lim="800000"/>
            <a:headEnd/>
            <a:tailEnd/>
          </a:ln>
          <a:effectLst/>
        </p:spPr>
        <p:txBody>
          <a:bodyPr wrap="square">
            <a:spAutoFit/>
          </a:bodyPr>
          <a:lstStyle/>
          <a:p>
            <a:pPr algn="ctr"/>
            <a:r>
              <a:rPr lang="en-US" altLang="zh-CN" sz="1400" b="1" dirty="0">
                <a:solidFill>
                  <a:schemeClr val="bg1"/>
                </a:solidFill>
                <a:ea typeface="宋体" pitchFamily="2" charset="-122"/>
              </a:rPr>
              <a:t>Venous </a:t>
            </a:r>
          </a:p>
          <a:p>
            <a:pPr algn="ctr"/>
            <a:r>
              <a:rPr lang="en-US" altLang="zh-CN" sz="1400" b="1" dirty="0">
                <a:solidFill>
                  <a:schemeClr val="bg1"/>
                </a:solidFill>
                <a:ea typeface="宋体" pitchFamily="2" charset="-122"/>
              </a:rPr>
              <a:t>Thrombosis </a:t>
            </a:r>
          </a:p>
        </p:txBody>
      </p:sp>
      <p:sp>
        <p:nvSpPr>
          <p:cNvPr id="44"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
        <p:nvSpPr>
          <p:cNvPr id="6" name="矩形 5"/>
          <p:cNvSpPr/>
          <p:nvPr/>
        </p:nvSpPr>
        <p:spPr>
          <a:xfrm>
            <a:off x="2350243" y="2126397"/>
            <a:ext cx="2081312" cy="3828316"/>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 name="矩形 44"/>
          <p:cNvSpPr/>
          <p:nvPr/>
        </p:nvSpPr>
        <p:spPr>
          <a:xfrm>
            <a:off x="4719536" y="2126397"/>
            <a:ext cx="2081312" cy="3828316"/>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96872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Imaging diagnosis is the gold standards for diagnosis of thrombosis, but only high risk group of unprovoked episode of thrombosis needs DNA test</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a:xfrm>
            <a:off x="457200" y="1447799"/>
            <a:ext cx="4000500" cy="4392613"/>
          </a:xfrm>
        </p:spPr>
        <p:txBody>
          <a:bodyPr/>
          <a:lstStyle/>
          <a:p>
            <a:r>
              <a:rPr lang="en-US" altLang="zh-CN" sz="1400" dirty="0"/>
              <a:t>There are divergent views as to whether everyone with an unprovoked episode of thrombosis should be investigated for thrombophilia</a:t>
            </a:r>
          </a:p>
          <a:p>
            <a:r>
              <a:rPr lang="en-US" altLang="zh-CN" sz="1400" b="1" dirty="0"/>
              <a:t>Imaging </a:t>
            </a:r>
            <a:r>
              <a:rPr lang="en-US" altLang="zh-CN" sz="1400" b="1" dirty="0" smtClean="0"/>
              <a:t>diagnosis </a:t>
            </a:r>
            <a:r>
              <a:rPr lang="en-US" altLang="zh-CN" sz="1400" dirty="0" smtClean="0"/>
              <a:t>(e.g. Venography </a:t>
            </a:r>
            <a:r>
              <a:rPr lang="en-US" altLang="zh-CN" sz="1400" dirty="0"/>
              <a:t>and pulmonary </a:t>
            </a:r>
            <a:r>
              <a:rPr lang="en-US" altLang="zh-CN" sz="1400" dirty="0" smtClean="0"/>
              <a:t>angiography) </a:t>
            </a:r>
            <a:r>
              <a:rPr lang="en-US" altLang="zh-CN" sz="1400" dirty="0"/>
              <a:t>remain the gold standards for diagnosis </a:t>
            </a:r>
            <a:r>
              <a:rPr lang="en-US" altLang="zh-CN" sz="1400" dirty="0" smtClean="0"/>
              <a:t>of thrombosis, </a:t>
            </a:r>
            <a:r>
              <a:rPr lang="en-US" altLang="zh-CN" sz="1400" dirty="0"/>
              <a:t>respectively, but these tests are now increasingly supplanted by less invasive and less costly </a:t>
            </a:r>
            <a:r>
              <a:rPr lang="en-US" altLang="zh-CN" sz="1400" dirty="0" smtClean="0"/>
              <a:t>procedures</a:t>
            </a:r>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
        <p:nvSpPr>
          <p:cNvPr id="7" name="Rectangle 8"/>
          <p:cNvSpPr>
            <a:spLocks noChangeArrowheads="1"/>
          </p:cNvSpPr>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pic>
        <p:nvPicPr>
          <p:cNvPr id="10" name="图片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4663" y="3860800"/>
            <a:ext cx="4935537" cy="2302770"/>
          </a:xfrm>
          <a:prstGeom prst="rect">
            <a:avLst/>
          </a:prstGeom>
        </p:spPr>
      </p:pic>
      <p:sp>
        <p:nvSpPr>
          <p:cNvPr id="11" name="内容占位符 3"/>
          <p:cNvSpPr txBox="1">
            <a:spLocks/>
          </p:cNvSpPr>
          <p:nvPr/>
        </p:nvSpPr>
        <p:spPr bwMode="gray">
          <a:xfrm>
            <a:off x="4622800" y="1447799"/>
            <a:ext cx="4000500" cy="4392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rtl="0" eaLnBrk="1" fontAlgn="base" hangingPunct="1">
              <a:spcBef>
                <a:spcPct val="50000"/>
              </a:spcBef>
              <a:spcAft>
                <a:spcPct val="0"/>
              </a:spcAft>
              <a:buClr>
                <a:schemeClr val="tx2"/>
              </a:buClr>
              <a:buFont typeface="Verdana" pitchFamily="-111" charset="0"/>
              <a:buChar char="•"/>
              <a:defRPr sz="1800">
                <a:solidFill>
                  <a:schemeClr val="tx2"/>
                </a:solidFill>
                <a:latin typeface="+mn-lt"/>
                <a:ea typeface="ＭＳ Ｐゴシック" pitchFamily="-111" charset="-128"/>
                <a:cs typeface="ＭＳ Ｐゴシック" pitchFamily="-111" charset="-128"/>
              </a:defRPr>
            </a:lvl1pPr>
            <a:lvl2pPr marL="571500" indent="-228600" algn="l" rtl="0" eaLnBrk="1" fontAlgn="base" hangingPunct="1">
              <a:spcBef>
                <a:spcPct val="40000"/>
              </a:spcBef>
              <a:spcAft>
                <a:spcPct val="0"/>
              </a:spcAft>
              <a:buClr>
                <a:schemeClr val="tx1"/>
              </a:buClr>
              <a:buFont typeface="Verdana" pitchFamily="-111" charset="0"/>
              <a:buChar char="−"/>
              <a:defRPr sz="1600">
                <a:solidFill>
                  <a:schemeClr val="tx1"/>
                </a:solidFill>
                <a:latin typeface="+mn-lt"/>
                <a:ea typeface="ＭＳ Ｐゴシック" pitchFamily="-111" charset="-128"/>
              </a:defRPr>
            </a:lvl2pPr>
            <a:lvl3pPr marL="9144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3pPr>
            <a:lvl4pPr marL="1257300" indent="-228600" algn="l" rtl="0" eaLnBrk="1" fontAlgn="base" hangingPunct="1">
              <a:spcBef>
                <a:spcPct val="30000"/>
              </a:spcBef>
              <a:spcAft>
                <a:spcPct val="0"/>
              </a:spcAft>
              <a:buClr>
                <a:schemeClr val="tx1"/>
              </a:buClr>
              <a:buFont typeface="Verdana" pitchFamily="-111" charset="0"/>
              <a:buChar char="–"/>
              <a:defRPr sz="1200">
                <a:solidFill>
                  <a:schemeClr val="tx1"/>
                </a:solidFill>
                <a:latin typeface="+mn-lt"/>
                <a:ea typeface="ＭＳ Ｐゴシック" pitchFamily="-111" charset="-128"/>
              </a:defRPr>
            </a:lvl4pPr>
            <a:lvl5pPr marL="16002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a:lstStyle>
          <a:p>
            <a:r>
              <a:rPr lang="en-US" altLang="zh-CN" sz="1400" kern="0" dirty="0" smtClean="0"/>
              <a:t>Tests for thrombophilia include complete blood count (with examination of the blood film), </a:t>
            </a:r>
            <a:r>
              <a:rPr lang="en-US" altLang="zh-CN" sz="1400" kern="0" dirty="0" err="1" smtClean="0"/>
              <a:t>prothrombin</a:t>
            </a:r>
            <a:r>
              <a:rPr lang="en-US" altLang="zh-CN" sz="1400" kern="0" dirty="0" smtClean="0"/>
              <a:t> time, partial </a:t>
            </a:r>
            <a:r>
              <a:rPr lang="en-US" altLang="zh-CN" sz="1400" kern="0" dirty="0" err="1" smtClean="0"/>
              <a:t>thromboplastin</a:t>
            </a:r>
            <a:r>
              <a:rPr lang="en-US" altLang="zh-CN" sz="1400" kern="0" dirty="0" smtClean="0"/>
              <a:t> time, </a:t>
            </a:r>
            <a:r>
              <a:rPr lang="en-US" altLang="zh-CN" sz="1400" kern="0" dirty="0" err="1" smtClean="0"/>
              <a:t>thrombodynamics</a:t>
            </a:r>
            <a:r>
              <a:rPr lang="en-US" altLang="zh-CN" sz="1400" kern="0" dirty="0" smtClean="0"/>
              <a:t> test, thrombin time and </a:t>
            </a:r>
            <a:r>
              <a:rPr lang="en-US" altLang="zh-CN" sz="1400" kern="0" dirty="0" err="1" smtClean="0"/>
              <a:t>reptilase</a:t>
            </a:r>
            <a:r>
              <a:rPr lang="en-US" altLang="zh-CN" sz="1400" kern="0" dirty="0" smtClean="0"/>
              <a:t> time, lupus anticoagulant, anti-</a:t>
            </a:r>
            <a:r>
              <a:rPr lang="en-US" altLang="zh-CN" sz="1400" kern="0" dirty="0" err="1" smtClean="0"/>
              <a:t>cardiolipin</a:t>
            </a:r>
            <a:r>
              <a:rPr lang="en-US" altLang="zh-CN" sz="1400" kern="0" dirty="0" smtClean="0"/>
              <a:t> antibody, anti-</a:t>
            </a:r>
            <a:r>
              <a:rPr lang="el-GR" altLang="zh-CN" sz="1400" kern="0" dirty="0" smtClean="0"/>
              <a:t>β2 </a:t>
            </a:r>
            <a:r>
              <a:rPr lang="en-US" altLang="zh-CN" sz="1400" kern="0" dirty="0" smtClean="0"/>
              <a:t>glycoprotein antibody, activated protein C resistance, fibrinogen tests, factor V Leiden and </a:t>
            </a:r>
            <a:r>
              <a:rPr lang="en-US" altLang="zh-CN" sz="1400" kern="0" dirty="0" err="1" smtClean="0"/>
              <a:t>prothrombin</a:t>
            </a:r>
            <a:r>
              <a:rPr lang="en-US" altLang="zh-CN" sz="1400" kern="0" dirty="0" smtClean="0"/>
              <a:t> mutation, and basal </a:t>
            </a:r>
            <a:r>
              <a:rPr lang="en-US" altLang="zh-CN" sz="1400" kern="0" dirty="0" err="1" smtClean="0"/>
              <a:t>homocysteine</a:t>
            </a:r>
            <a:r>
              <a:rPr lang="en-US" altLang="zh-CN" sz="1400" kern="0" dirty="0" smtClean="0"/>
              <a:t> levels</a:t>
            </a:r>
          </a:p>
        </p:txBody>
      </p:sp>
      <p:pic>
        <p:nvPicPr>
          <p:cNvPr id="12" name="图片 11"/>
          <p:cNvPicPr>
            <a:picLocks noChangeAspect="1"/>
          </p:cNvPicPr>
          <p:nvPr/>
        </p:nvPicPr>
        <p:blipFill rotWithShape="1">
          <a:blip r:embed="rId3" cstate="print">
            <a:extLst>
              <a:ext uri="{28A0092B-C50C-407E-A947-70E740481C1C}">
                <a14:useLocalDpi xmlns="" xmlns:a14="http://schemas.microsoft.com/office/drawing/2010/main" val="0"/>
              </a:ext>
            </a:extLst>
          </a:blip>
          <a:srcRect r="7848" b="22553"/>
          <a:stretch/>
        </p:blipFill>
        <p:spPr>
          <a:xfrm>
            <a:off x="5491480" y="4222667"/>
            <a:ext cx="3131820" cy="1375042"/>
          </a:xfrm>
          <a:prstGeom prst="rect">
            <a:avLst/>
          </a:prstGeom>
        </p:spPr>
      </p:pic>
    </p:spTree>
    <p:extLst>
      <p:ext uri="{BB962C8B-B14F-4D97-AF65-F5344CB8AC3E}">
        <p14:creationId xmlns="" xmlns:p14="http://schemas.microsoft.com/office/powerpoint/2010/main" val="340075135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4" name="Rectangle 2" hidden="1"/>
          <p:cNvGraphicFramePr>
            <a:graphicFrameLocks/>
          </p:cNvGraphicFramePr>
          <p:nvPr>
            <p:extLst>
              <p:ext uri="{D42A27DB-BD31-4B8C-83A1-F6EECF244321}">
                <p14:modId xmlns="" xmlns:p14="http://schemas.microsoft.com/office/powerpoint/2010/main" val="3321311038"/>
              </p:ext>
            </p:extLst>
          </p:nvPr>
        </p:nvGraphicFramePr>
        <p:xfrm>
          <a:off x="0" y="0"/>
          <a:ext cx="146538" cy="158750"/>
        </p:xfrm>
        <a:graphic>
          <a:graphicData uri="http://schemas.openxmlformats.org/presentationml/2006/ole">
            <p:oleObj spid="_x0000_s134146" name="think-cell Slide" r:id="rId83" imgW="0" imgH="0" progId="TCLayout.ActiveDocument.1">
              <p:embed/>
            </p:oleObj>
          </a:graphicData>
        </a:graphic>
      </p:graphicFrame>
      <p:sp>
        <p:nvSpPr>
          <p:cNvPr id="223235" name="Rectangle 3"/>
          <p:cNvSpPr>
            <a:spLocks noChangeAspect="1" noChangeArrowheads="1"/>
          </p:cNvSpPr>
          <p:nvPr>
            <p:custDataLst>
              <p:tags r:id="rId2"/>
            </p:custDataLst>
          </p:nvPr>
        </p:nvSpPr>
        <p:spPr bwMode="auto">
          <a:xfrm>
            <a:off x="700454" y="2562225"/>
            <a:ext cx="1339362" cy="579438"/>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400" b="1">
                <a:solidFill>
                  <a:schemeClr val="bg1"/>
                </a:solidFill>
                <a:ea typeface="宋体" pitchFamily="2" charset="-122"/>
              </a:rPr>
              <a:t>Arterial </a:t>
            </a:r>
          </a:p>
          <a:p>
            <a:pPr algn="ctr"/>
            <a:r>
              <a:rPr lang="en-US" altLang="zh-CN" sz="1400" b="1">
                <a:solidFill>
                  <a:schemeClr val="bg1"/>
                </a:solidFill>
                <a:ea typeface="宋体" pitchFamily="2" charset="-122"/>
              </a:rPr>
              <a:t>Thrombosis</a:t>
            </a:r>
            <a:endParaRPr lang="zh-CN" altLang="en-US" sz="1400" b="1">
              <a:solidFill>
                <a:schemeClr val="bg1"/>
              </a:solidFill>
              <a:ea typeface="宋体" pitchFamily="2" charset="-122"/>
            </a:endParaRPr>
          </a:p>
        </p:txBody>
      </p:sp>
      <p:sp>
        <p:nvSpPr>
          <p:cNvPr id="223236" name="Rectangle 4"/>
          <p:cNvSpPr>
            <a:spLocks noGrp="1" noChangeArrowheads="1"/>
          </p:cNvSpPr>
          <p:nvPr>
            <p:ph type="title"/>
            <p:custDataLst>
              <p:tags r:id="rId3"/>
            </p:custDataLst>
          </p:nvPr>
        </p:nvSpPr>
        <p:spPr/>
        <p:txBody>
          <a:bodyPr/>
          <a:lstStyle/>
          <a:p>
            <a:r>
              <a:rPr lang="en-US" altLang="zh-CN" sz="2000" dirty="0" err="1" smtClean="0">
                <a:ea typeface="宋体" pitchFamily="2" charset="-122"/>
              </a:rPr>
              <a:t>Antiplatelets</a:t>
            </a:r>
            <a:r>
              <a:rPr lang="en-US" altLang="zh-CN" sz="2000" dirty="0" smtClean="0">
                <a:ea typeface="宋体" pitchFamily="2" charset="-122"/>
              </a:rPr>
              <a:t> are recommended for arterial thrombosis patients as 1</a:t>
            </a:r>
            <a:r>
              <a:rPr lang="en-US" altLang="zh-CN" sz="2000" baseline="30000" dirty="0" smtClean="0">
                <a:ea typeface="宋体" pitchFamily="2" charset="-122"/>
              </a:rPr>
              <a:t>st</a:t>
            </a:r>
            <a:r>
              <a:rPr lang="en-US" altLang="zh-CN" sz="2000" dirty="0" smtClean="0">
                <a:ea typeface="宋体" pitchFamily="2" charset="-122"/>
              </a:rPr>
              <a:t> line treatment, while anti-coagulants are mainly for venous ones</a:t>
            </a:r>
            <a:endParaRPr lang="zh-CN" altLang="en-US" sz="2000" dirty="0" smtClean="0">
              <a:ea typeface="宋体" pitchFamily="2" charset="-122"/>
            </a:endParaRPr>
          </a:p>
        </p:txBody>
      </p:sp>
      <p:sp>
        <p:nvSpPr>
          <p:cNvPr id="223237" name="Rectangle 5"/>
          <p:cNvSpPr>
            <a:spLocks noChangeAspect="1" noChangeArrowheads="1"/>
          </p:cNvSpPr>
          <p:nvPr>
            <p:custDataLst>
              <p:tags r:id="rId4"/>
            </p:custDataLst>
          </p:nvPr>
        </p:nvSpPr>
        <p:spPr bwMode="auto">
          <a:xfrm>
            <a:off x="703385" y="4343400"/>
            <a:ext cx="1336431" cy="579438"/>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400" b="1">
                <a:solidFill>
                  <a:schemeClr val="bg1"/>
                </a:solidFill>
                <a:ea typeface="宋体" pitchFamily="2" charset="-122"/>
              </a:rPr>
              <a:t>Venous </a:t>
            </a:r>
          </a:p>
          <a:p>
            <a:pPr algn="ctr"/>
            <a:r>
              <a:rPr lang="en-US" altLang="zh-CN" sz="1400" b="1">
                <a:solidFill>
                  <a:schemeClr val="bg1"/>
                </a:solidFill>
                <a:ea typeface="宋体" pitchFamily="2" charset="-122"/>
              </a:rPr>
              <a:t>Thrombosis</a:t>
            </a:r>
          </a:p>
        </p:txBody>
      </p:sp>
      <p:sp>
        <p:nvSpPr>
          <p:cNvPr id="223238" name="Rectangle 6"/>
          <p:cNvSpPr>
            <a:spLocks noChangeArrowheads="1"/>
          </p:cNvSpPr>
          <p:nvPr>
            <p:custDataLst>
              <p:tags r:id="rId5"/>
            </p:custDataLst>
          </p:nvPr>
        </p:nvSpPr>
        <p:spPr bwMode="auto">
          <a:xfrm>
            <a:off x="2321169" y="1766888"/>
            <a:ext cx="1266092" cy="304800"/>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Post ACS</a:t>
            </a:r>
          </a:p>
        </p:txBody>
      </p:sp>
      <p:sp>
        <p:nvSpPr>
          <p:cNvPr id="223239" name="Rectangle 7"/>
          <p:cNvSpPr>
            <a:spLocks noChangeArrowheads="1"/>
          </p:cNvSpPr>
          <p:nvPr>
            <p:custDataLst>
              <p:tags r:id="rId6"/>
            </p:custDataLst>
          </p:nvPr>
        </p:nvSpPr>
        <p:spPr bwMode="auto">
          <a:xfrm>
            <a:off x="2321169" y="3595688"/>
            <a:ext cx="1266092" cy="304800"/>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PAD</a:t>
            </a:r>
          </a:p>
        </p:txBody>
      </p:sp>
      <p:sp>
        <p:nvSpPr>
          <p:cNvPr id="223240" name="Rectangle 8"/>
          <p:cNvSpPr>
            <a:spLocks noChangeArrowheads="1"/>
          </p:cNvSpPr>
          <p:nvPr>
            <p:custDataLst>
              <p:tags r:id="rId7"/>
            </p:custDataLst>
          </p:nvPr>
        </p:nvSpPr>
        <p:spPr bwMode="auto">
          <a:xfrm>
            <a:off x="2321169" y="2241550"/>
            <a:ext cx="1266092" cy="304800"/>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PCI</a:t>
            </a:r>
          </a:p>
        </p:txBody>
      </p:sp>
      <p:sp>
        <p:nvSpPr>
          <p:cNvPr id="223241" name="Rectangle 9"/>
          <p:cNvSpPr>
            <a:spLocks noChangeArrowheads="1"/>
          </p:cNvSpPr>
          <p:nvPr>
            <p:custDataLst>
              <p:tags r:id="rId8"/>
            </p:custDataLst>
          </p:nvPr>
        </p:nvSpPr>
        <p:spPr bwMode="auto">
          <a:xfrm>
            <a:off x="2321169" y="2695575"/>
            <a:ext cx="1266092" cy="304800"/>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Post Stroke</a:t>
            </a:r>
          </a:p>
        </p:txBody>
      </p:sp>
      <p:sp>
        <p:nvSpPr>
          <p:cNvPr id="223242" name="Rectangle 10"/>
          <p:cNvSpPr>
            <a:spLocks noChangeArrowheads="1"/>
          </p:cNvSpPr>
          <p:nvPr>
            <p:custDataLst>
              <p:tags r:id="rId9"/>
            </p:custDataLst>
          </p:nvPr>
        </p:nvSpPr>
        <p:spPr bwMode="auto">
          <a:xfrm>
            <a:off x="2321169" y="3138488"/>
            <a:ext cx="1266092" cy="304800"/>
          </a:xfrm>
          <a:prstGeom prst="rect">
            <a:avLst/>
          </a:prstGeom>
          <a:solidFill>
            <a:schemeClr val="hlink">
              <a:alpha val="50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Atrial </a:t>
            </a:r>
          </a:p>
          <a:p>
            <a:pPr algn="ctr"/>
            <a:r>
              <a:rPr lang="en-US" altLang="zh-CN" sz="1000" b="1">
                <a:solidFill>
                  <a:schemeClr val="bg1"/>
                </a:solidFill>
                <a:ea typeface="宋体" pitchFamily="2" charset="-122"/>
              </a:rPr>
              <a:t>Fibrillation</a:t>
            </a:r>
          </a:p>
        </p:txBody>
      </p:sp>
      <p:sp>
        <p:nvSpPr>
          <p:cNvPr id="223243" name="Rectangle 11"/>
          <p:cNvSpPr>
            <a:spLocks noChangeArrowheads="1"/>
          </p:cNvSpPr>
          <p:nvPr>
            <p:custDataLst>
              <p:tags r:id="rId10"/>
            </p:custDataLst>
          </p:nvPr>
        </p:nvSpPr>
        <p:spPr bwMode="auto">
          <a:xfrm>
            <a:off x="2321169" y="4052888"/>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DVT</a:t>
            </a:r>
          </a:p>
        </p:txBody>
      </p:sp>
      <p:sp>
        <p:nvSpPr>
          <p:cNvPr id="223244" name="Rectangle 12"/>
          <p:cNvSpPr>
            <a:spLocks noChangeArrowheads="1"/>
          </p:cNvSpPr>
          <p:nvPr>
            <p:custDataLst>
              <p:tags r:id="rId11"/>
            </p:custDataLst>
          </p:nvPr>
        </p:nvSpPr>
        <p:spPr bwMode="auto">
          <a:xfrm>
            <a:off x="2321169" y="4484688"/>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PE</a:t>
            </a:r>
          </a:p>
        </p:txBody>
      </p:sp>
      <p:sp>
        <p:nvSpPr>
          <p:cNvPr id="223245" name="Rectangle 13"/>
          <p:cNvSpPr>
            <a:spLocks noChangeArrowheads="1"/>
          </p:cNvSpPr>
          <p:nvPr>
            <p:custDataLst>
              <p:tags r:id="rId12"/>
            </p:custDataLst>
          </p:nvPr>
        </p:nvSpPr>
        <p:spPr bwMode="auto">
          <a:xfrm>
            <a:off x="2321169" y="4916488"/>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Prophylaxis*</a:t>
            </a:r>
          </a:p>
        </p:txBody>
      </p:sp>
      <p:cxnSp>
        <p:nvCxnSpPr>
          <p:cNvPr id="223246" name="AutoShape 14"/>
          <p:cNvCxnSpPr>
            <a:cxnSpLocks noChangeShapeType="1"/>
            <a:stCxn id="223235" idx="3"/>
            <a:endCxn id="223238" idx="1"/>
          </p:cNvCxnSpPr>
          <p:nvPr>
            <p:custDataLst>
              <p:tags r:id="rId13"/>
            </p:custDataLst>
          </p:nvPr>
        </p:nvCxnSpPr>
        <p:spPr bwMode="auto">
          <a:xfrm flipV="1">
            <a:off x="2039815" y="1919288"/>
            <a:ext cx="281354" cy="933450"/>
          </a:xfrm>
          <a:prstGeom prst="bentConnector3">
            <a:avLst>
              <a:gd name="adj1" fmla="val 50000"/>
            </a:avLst>
          </a:prstGeom>
          <a:noFill/>
          <a:ln w="9525">
            <a:solidFill>
              <a:schemeClr val="tx1"/>
            </a:solidFill>
            <a:miter lim="800000"/>
            <a:headEnd/>
            <a:tailEnd/>
          </a:ln>
          <a:effectLst/>
        </p:spPr>
      </p:cxnSp>
      <p:cxnSp>
        <p:nvCxnSpPr>
          <p:cNvPr id="223247" name="AutoShape 15"/>
          <p:cNvCxnSpPr>
            <a:cxnSpLocks noChangeShapeType="1"/>
            <a:stCxn id="223235" idx="3"/>
            <a:endCxn id="223239" idx="1"/>
          </p:cNvCxnSpPr>
          <p:nvPr>
            <p:custDataLst>
              <p:tags r:id="rId14"/>
            </p:custDataLst>
          </p:nvPr>
        </p:nvCxnSpPr>
        <p:spPr bwMode="auto">
          <a:xfrm>
            <a:off x="2039815" y="2852738"/>
            <a:ext cx="281354" cy="895350"/>
          </a:xfrm>
          <a:prstGeom prst="bentConnector3">
            <a:avLst>
              <a:gd name="adj1" fmla="val 50000"/>
            </a:avLst>
          </a:prstGeom>
          <a:noFill/>
          <a:ln w="9525">
            <a:solidFill>
              <a:schemeClr val="tx1"/>
            </a:solidFill>
            <a:miter lim="800000"/>
            <a:headEnd/>
            <a:tailEnd/>
          </a:ln>
          <a:effectLst/>
        </p:spPr>
      </p:cxnSp>
      <p:cxnSp>
        <p:nvCxnSpPr>
          <p:cNvPr id="223248" name="AutoShape 16"/>
          <p:cNvCxnSpPr>
            <a:cxnSpLocks noChangeShapeType="1"/>
            <a:stCxn id="223235" idx="3"/>
            <a:endCxn id="223240" idx="1"/>
          </p:cNvCxnSpPr>
          <p:nvPr>
            <p:custDataLst>
              <p:tags r:id="rId15"/>
            </p:custDataLst>
          </p:nvPr>
        </p:nvCxnSpPr>
        <p:spPr bwMode="auto">
          <a:xfrm flipV="1">
            <a:off x="2039815" y="2393950"/>
            <a:ext cx="281354" cy="458788"/>
          </a:xfrm>
          <a:prstGeom prst="bentConnector3">
            <a:avLst>
              <a:gd name="adj1" fmla="val 50000"/>
            </a:avLst>
          </a:prstGeom>
          <a:noFill/>
          <a:ln w="9525">
            <a:solidFill>
              <a:schemeClr val="tx1"/>
            </a:solidFill>
            <a:miter lim="800000"/>
            <a:headEnd/>
            <a:tailEnd/>
          </a:ln>
          <a:effectLst/>
        </p:spPr>
      </p:cxnSp>
      <p:cxnSp>
        <p:nvCxnSpPr>
          <p:cNvPr id="223249" name="AutoShape 17"/>
          <p:cNvCxnSpPr>
            <a:cxnSpLocks noChangeShapeType="1"/>
            <a:stCxn id="223235" idx="3"/>
            <a:endCxn id="223241" idx="1"/>
          </p:cNvCxnSpPr>
          <p:nvPr>
            <p:custDataLst>
              <p:tags r:id="rId16"/>
            </p:custDataLst>
          </p:nvPr>
        </p:nvCxnSpPr>
        <p:spPr bwMode="auto">
          <a:xfrm flipV="1">
            <a:off x="2039815" y="2847976"/>
            <a:ext cx="281354" cy="4763"/>
          </a:xfrm>
          <a:prstGeom prst="bentConnector3">
            <a:avLst>
              <a:gd name="adj1" fmla="val 50000"/>
            </a:avLst>
          </a:prstGeom>
          <a:noFill/>
          <a:ln w="9525">
            <a:solidFill>
              <a:schemeClr val="tx1"/>
            </a:solidFill>
            <a:miter lim="800000"/>
            <a:headEnd/>
            <a:tailEnd/>
          </a:ln>
          <a:effectLst/>
        </p:spPr>
      </p:cxnSp>
      <p:cxnSp>
        <p:nvCxnSpPr>
          <p:cNvPr id="223250" name="AutoShape 18"/>
          <p:cNvCxnSpPr>
            <a:cxnSpLocks noChangeShapeType="1"/>
            <a:stCxn id="223235" idx="3"/>
            <a:endCxn id="223242" idx="1"/>
          </p:cNvCxnSpPr>
          <p:nvPr>
            <p:custDataLst>
              <p:tags r:id="rId17"/>
            </p:custDataLst>
          </p:nvPr>
        </p:nvCxnSpPr>
        <p:spPr bwMode="auto">
          <a:xfrm>
            <a:off x="2039815" y="2852738"/>
            <a:ext cx="281354" cy="438150"/>
          </a:xfrm>
          <a:prstGeom prst="bentConnector3">
            <a:avLst>
              <a:gd name="adj1" fmla="val 50000"/>
            </a:avLst>
          </a:prstGeom>
          <a:noFill/>
          <a:ln w="9525">
            <a:solidFill>
              <a:schemeClr val="tx1"/>
            </a:solidFill>
            <a:miter lim="800000"/>
            <a:headEnd/>
            <a:tailEnd/>
          </a:ln>
          <a:effectLst/>
        </p:spPr>
      </p:cxnSp>
      <p:cxnSp>
        <p:nvCxnSpPr>
          <p:cNvPr id="223251" name="AutoShape 19"/>
          <p:cNvCxnSpPr>
            <a:cxnSpLocks noChangeShapeType="1"/>
            <a:stCxn id="223237" idx="3"/>
            <a:endCxn id="223243" idx="1"/>
          </p:cNvCxnSpPr>
          <p:nvPr>
            <p:custDataLst>
              <p:tags r:id="rId18"/>
            </p:custDataLst>
          </p:nvPr>
        </p:nvCxnSpPr>
        <p:spPr bwMode="auto">
          <a:xfrm flipV="1">
            <a:off x="2039815" y="4205289"/>
            <a:ext cx="281354" cy="428625"/>
          </a:xfrm>
          <a:prstGeom prst="bentConnector3">
            <a:avLst>
              <a:gd name="adj1" fmla="val 50000"/>
            </a:avLst>
          </a:prstGeom>
          <a:noFill/>
          <a:ln w="9525">
            <a:solidFill>
              <a:schemeClr val="tx1"/>
            </a:solidFill>
            <a:miter lim="800000"/>
            <a:headEnd/>
            <a:tailEnd/>
          </a:ln>
          <a:effectLst/>
        </p:spPr>
      </p:cxnSp>
      <p:cxnSp>
        <p:nvCxnSpPr>
          <p:cNvPr id="223252" name="AutoShape 20"/>
          <p:cNvCxnSpPr>
            <a:cxnSpLocks noChangeShapeType="1"/>
            <a:stCxn id="223237" idx="3"/>
            <a:endCxn id="223244" idx="1"/>
          </p:cNvCxnSpPr>
          <p:nvPr>
            <p:custDataLst>
              <p:tags r:id="rId19"/>
            </p:custDataLst>
          </p:nvPr>
        </p:nvCxnSpPr>
        <p:spPr bwMode="auto">
          <a:xfrm>
            <a:off x="2039815" y="4633914"/>
            <a:ext cx="281354" cy="3175"/>
          </a:xfrm>
          <a:prstGeom prst="bentConnector3">
            <a:avLst>
              <a:gd name="adj1" fmla="val 50000"/>
            </a:avLst>
          </a:prstGeom>
          <a:noFill/>
          <a:ln w="9525">
            <a:solidFill>
              <a:schemeClr val="tx1"/>
            </a:solidFill>
            <a:miter lim="800000"/>
            <a:headEnd/>
            <a:tailEnd/>
          </a:ln>
          <a:effectLst/>
        </p:spPr>
      </p:cxnSp>
      <p:cxnSp>
        <p:nvCxnSpPr>
          <p:cNvPr id="223253" name="AutoShape 21"/>
          <p:cNvCxnSpPr>
            <a:cxnSpLocks noChangeShapeType="1"/>
            <a:stCxn id="223237" idx="3"/>
            <a:endCxn id="223245" idx="1"/>
          </p:cNvCxnSpPr>
          <p:nvPr>
            <p:custDataLst>
              <p:tags r:id="rId20"/>
            </p:custDataLst>
          </p:nvPr>
        </p:nvCxnSpPr>
        <p:spPr bwMode="auto">
          <a:xfrm>
            <a:off x="2039815" y="4633914"/>
            <a:ext cx="281354" cy="434975"/>
          </a:xfrm>
          <a:prstGeom prst="bentConnector3">
            <a:avLst>
              <a:gd name="adj1" fmla="val 50000"/>
            </a:avLst>
          </a:prstGeom>
          <a:noFill/>
          <a:ln w="9525">
            <a:solidFill>
              <a:schemeClr val="tx1"/>
            </a:solidFill>
            <a:miter lim="800000"/>
            <a:headEnd/>
            <a:tailEnd/>
          </a:ln>
          <a:effectLst/>
        </p:spPr>
      </p:cxnSp>
      <p:sp>
        <p:nvSpPr>
          <p:cNvPr id="223254" name="Rectangle 22"/>
          <p:cNvSpPr>
            <a:spLocks noChangeArrowheads="1"/>
          </p:cNvSpPr>
          <p:nvPr>
            <p:custDataLst>
              <p:tags r:id="rId21"/>
            </p:custDataLst>
          </p:nvPr>
        </p:nvSpPr>
        <p:spPr bwMode="auto">
          <a:xfrm>
            <a:off x="3727939" y="1690688"/>
            <a:ext cx="1406769" cy="3581400"/>
          </a:xfrm>
          <a:prstGeom prst="rect">
            <a:avLst/>
          </a:prstGeom>
          <a:solidFill>
            <a:schemeClr val="hlink">
              <a:alpha val="6000"/>
            </a:schemeClr>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55" name="Rectangle 23"/>
          <p:cNvSpPr>
            <a:spLocks noChangeArrowheads="1"/>
          </p:cNvSpPr>
          <p:nvPr>
            <p:custDataLst>
              <p:tags r:id="rId22"/>
            </p:custDataLst>
          </p:nvPr>
        </p:nvSpPr>
        <p:spPr bwMode="auto">
          <a:xfrm>
            <a:off x="5345723" y="1690688"/>
            <a:ext cx="2461846" cy="3581400"/>
          </a:xfrm>
          <a:prstGeom prst="rect">
            <a:avLst/>
          </a:prstGeom>
          <a:solidFill>
            <a:srgbClr val="99CCFF">
              <a:alpha val="10001"/>
            </a:srgbClr>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56" name="Rectangle 24"/>
          <p:cNvSpPr>
            <a:spLocks noChangeArrowheads="1"/>
          </p:cNvSpPr>
          <p:nvPr>
            <p:custDataLst>
              <p:tags r:id="rId23"/>
            </p:custDataLst>
          </p:nvPr>
        </p:nvSpPr>
        <p:spPr bwMode="auto">
          <a:xfrm>
            <a:off x="4079631" y="2279650"/>
            <a:ext cx="844062" cy="228600"/>
          </a:xfrm>
          <a:prstGeom prst="rect">
            <a:avLst/>
          </a:prstGeom>
          <a:noFill/>
          <a:ln w="9525">
            <a:noFill/>
            <a:miter lim="800000"/>
            <a:headEnd/>
            <a:tailEnd/>
          </a:ln>
          <a:effectLst/>
        </p:spPr>
        <p:txBody>
          <a:bodyPr wrap="none" lIns="0" anchor="ctr"/>
          <a:lstStyle/>
          <a:p>
            <a:pPr algn="ctr" eaLnBrk="1" hangingPunct="1"/>
            <a:r>
              <a:rPr lang="en-US" altLang="zh-CN" sz="1000" b="1" dirty="0" err="1">
                <a:ea typeface="宋体" pitchFamily="2" charset="-122"/>
              </a:rPr>
              <a:t>Clopidogrel</a:t>
            </a:r>
            <a:r>
              <a:rPr lang="en-US" altLang="zh-CN" sz="1000" b="1" dirty="0">
                <a:ea typeface="宋体" pitchFamily="2" charset="-122"/>
              </a:rPr>
              <a:t> </a:t>
            </a:r>
            <a:endParaRPr lang="zh-CN" altLang="en-US" sz="1000" dirty="0">
              <a:ea typeface="宋体" pitchFamily="2" charset="-122"/>
            </a:endParaRPr>
          </a:p>
        </p:txBody>
      </p:sp>
      <p:sp>
        <p:nvSpPr>
          <p:cNvPr id="223257" name="AutoShape 25"/>
          <p:cNvSpPr>
            <a:spLocks noChangeArrowheads="1"/>
          </p:cNvSpPr>
          <p:nvPr>
            <p:custDataLst>
              <p:tags r:id="rId24"/>
            </p:custDataLst>
          </p:nvPr>
        </p:nvSpPr>
        <p:spPr bwMode="auto">
          <a:xfrm>
            <a:off x="3868615" y="2332039"/>
            <a:ext cx="112835" cy="122237"/>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58" name="Rectangle 26"/>
          <p:cNvSpPr>
            <a:spLocks noChangeArrowheads="1"/>
          </p:cNvSpPr>
          <p:nvPr>
            <p:custDataLst>
              <p:tags r:id="rId25"/>
            </p:custDataLst>
          </p:nvPr>
        </p:nvSpPr>
        <p:spPr bwMode="auto">
          <a:xfrm>
            <a:off x="5767754" y="1804988"/>
            <a:ext cx="844062" cy="228600"/>
          </a:xfrm>
          <a:prstGeom prst="rect">
            <a:avLst/>
          </a:prstGeom>
          <a:noFill/>
          <a:ln w="9525">
            <a:noFill/>
            <a:miter lim="800000"/>
            <a:headEnd/>
            <a:tailEnd/>
          </a:ln>
          <a:effectLst/>
        </p:spPr>
        <p:txBody>
          <a:bodyPr wrap="none" lIns="0" anchor="ctr"/>
          <a:lstStyle/>
          <a:p>
            <a:pPr algn="ctr" eaLnBrk="1" hangingPunct="1"/>
            <a:r>
              <a:rPr lang="en-US" altLang="zh-CN" sz="1000" b="1">
                <a:ea typeface="宋体" pitchFamily="2" charset="-122"/>
              </a:rPr>
              <a:t>Clopidogrel </a:t>
            </a:r>
            <a:endParaRPr lang="zh-CN" altLang="en-US" sz="1000">
              <a:ea typeface="宋体" pitchFamily="2" charset="-122"/>
            </a:endParaRPr>
          </a:p>
        </p:txBody>
      </p:sp>
      <p:sp>
        <p:nvSpPr>
          <p:cNvPr id="223259" name="AutoShape 27"/>
          <p:cNvSpPr>
            <a:spLocks noChangeArrowheads="1"/>
          </p:cNvSpPr>
          <p:nvPr>
            <p:custDataLst>
              <p:tags r:id="rId26"/>
            </p:custDataLst>
          </p:nvPr>
        </p:nvSpPr>
        <p:spPr bwMode="auto">
          <a:xfrm>
            <a:off x="5556739" y="1858963"/>
            <a:ext cx="112835" cy="122237"/>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60" name="AutoShape 28"/>
          <p:cNvSpPr>
            <a:spLocks noChangeArrowheads="1"/>
          </p:cNvSpPr>
          <p:nvPr>
            <p:custDataLst>
              <p:tags r:id="rId27"/>
            </p:custDataLst>
          </p:nvPr>
        </p:nvSpPr>
        <p:spPr bwMode="auto">
          <a:xfrm>
            <a:off x="3868615" y="1858963"/>
            <a:ext cx="112835" cy="122237"/>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61" name="Rectangle 29"/>
          <p:cNvSpPr>
            <a:spLocks noChangeArrowheads="1"/>
          </p:cNvSpPr>
          <p:nvPr>
            <p:custDataLst>
              <p:tags r:id="rId28"/>
            </p:custDataLst>
          </p:nvPr>
        </p:nvSpPr>
        <p:spPr bwMode="auto">
          <a:xfrm>
            <a:off x="4079631" y="1804988"/>
            <a:ext cx="844062" cy="228600"/>
          </a:xfrm>
          <a:prstGeom prst="rect">
            <a:avLst/>
          </a:prstGeom>
          <a:noFill/>
          <a:ln w="9525">
            <a:noFill/>
            <a:miter lim="800000"/>
            <a:headEnd/>
            <a:tailEnd/>
          </a:ln>
          <a:effectLst/>
        </p:spPr>
        <p:txBody>
          <a:bodyPr wrap="none" lIns="0" anchor="ctr"/>
          <a:lstStyle/>
          <a:p>
            <a:pPr eaLnBrk="1" hangingPunct="1"/>
            <a:r>
              <a:rPr lang="en-US" altLang="en-US" sz="1000" b="1"/>
              <a:t>Aspirin</a:t>
            </a:r>
            <a:endParaRPr lang="zh-CN" altLang="en-US" sz="1000" b="1">
              <a:ea typeface="宋体" pitchFamily="2" charset="-122"/>
            </a:endParaRPr>
          </a:p>
        </p:txBody>
      </p:sp>
      <p:sp>
        <p:nvSpPr>
          <p:cNvPr id="223262" name="Rectangle 30"/>
          <p:cNvSpPr>
            <a:spLocks noChangeArrowheads="1"/>
          </p:cNvSpPr>
          <p:nvPr>
            <p:custDataLst>
              <p:tags r:id="rId29"/>
            </p:custDataLst>
          </p:nvPr>
        </p:nvSpPr>
        <p:spPr bwMode="auto">
          <a:xfrm>
            <a:off x="6893169" y="1796178"/>
            <a:ext cx="590867"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 </a:t>
            </a:r>
          </a:p>
        </p:txBody>
      </p:sp>
      <p:sp>
        <p:nvSpPr>
          <p:cNvPr id="223263" name="Rectangle 31"/>
          <p:cNvSpPr>
            <a:spLocks noChangeAspect="1" noChangeArrowheads="1"/>
          </p:cNvSpPr>
          <p:nvPr>
            <p:custDataLst>
              <p:tags r:id="rId30"/>
            </p:custDataLst>
          </p:nvPr>
        </p:nvSpPr>
        <p:spPr bwMode="auto">
          <a:xfrm>
            <a:off x="6682154" y="1865313"/>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64" name="Rectangle 32"/>
          <p:cNvSpPr>
            <a:spLocks noChangeArrowheads="1"/>
          </p:cNvSpPr>
          <p:nvPr>
            <p:custDataLst>
              <p:tags r:id="rId31"/>
            </p:custDataLst>
          </p:nvPr>
        </p:nvSpPr>
        <p:spPr bwMode="auto">
          <a:xfrm>
            <a:off x="5767754" y="2270841"/>
            <a:ext cx="547586"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a:t>
            </a:r>
            <a:endParaRPr lang="zh-CN" altLang="en-US" sz="1000" b="1">
              <a:ea typeface="宋体" pitchFamily="2" charset="-122"/>
            </a:endParaRPr>
          </a:p>
        </p:txBody>
      </p:sp>
      <p:sp>
        <p:nvSpPr>
          <p:cNvPr id="223265" name="Rectangle 33"/>
          <p:cNvSpPr>
            <a:spLocks noChangeArrowheads="1"/>
          </p:cNvSpPr>
          <p:nvPr>
            <p:custDataLst>
              <p:tags r:id="rId32"/>
            </p:custDataLst>
          </p:nvPr>
        </p:nvSpPr>
        <p:spPr bwMode="auto">
          <a:xfrm>
            <a:off x="6893169" y="2195514"/>
            <a:ext cx="1125415" cy="396875"/>
          </a:xfrm>
          <a:prstGeom prst="rect">
            <a:avLst/>
          </a:prstGeom>
          <a:noFill/>
          <a:ln w="9525">
            <a:noFill/>
            <a:miter lim="800000"/>
            <a:headEnd/>
            <a:tailEnd/>
          </a:ln>
          <a:effectLst/>
        </p:spPr>
        <p:txBody>
          <a:bodyPr lIns="0" anchor="ctr">
            <a:spAutoFit/>
          </a:bodyPr>
          <a:lstStyle/>
          <a:p>
            <a:pPr eaLnBrk="1" hangingPunct="1"/>
            <a:r>
              <a:rPr lang="en-US" altLang="zh-CN" sz="1000" b="1">
                <a:ea typeface="宋体" pitchFamily="2" charset="-122"/>
              </a:rPr>
              <a:t>GPIIb/IIIa inhibitors</a:t>
            </a:r>
            <a:endParaRPr lang="zh-CN" altLang="en-US" sz="1000" b="1">
              <a:ea typeface="宋体" pitchFamily="2" charset="-122"/>
            </a:endParaRPr>
          </a:p>
        </p:txBody>
      </p:sp>
      <p:sp>
        <p:nvSpPr>
          <p:cNvPr id="223266" name="AutoShape 34"/>
          <p:cNvSpPr>
            <a:spLocks noChangeArrowheads="1"/>
          </p:cNvSpPr>
          <p:nvPr>
            <p:custDataLst>
              <p:tags r:id="rId33"/>
            </p:custDataLst>
          </p:nvPr>
        </p:nvSpPr>
        <p:spPr bwMode="auto">
          <a:xfrm>
            <a:off x="6682154" y="2332039"/>
            <a:ext cx="112835" cy="122237"/>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67" name="Rectangle 35"/>
          <p:cNvSpPr>
            <a:spLocks noChangeAspect="1" noChangeArrowheads="1"/>
          </p:cNvSpPr>
          <p:nvPr>
            <p:custDataLst>
              <p:tags r:id="rId34"/>
            </p:custDataLst>
          </p:nvPr>
        </p:nvSpPr>
        <p:spPr bwMode="auto">
          <a:xfrm>
            <a:off x="5556739" y="2339975"/>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68" name="Rectangle 36"/>
          <p:cNvSpPr>
            <a:spLocks noChangeArrowheads="1"/>
          </p:cNvSpPr>
          <p:nvPr>
            <p:custDataLst>
              <p:tags r:id="rId35"/>
            </p:custDataLst>
          </p:nvPr>
        </p:nvSpPr>
        <p:spPr bwMode="auto">
          <a:xfrm>
            <a:off x="4103077" y="3168651"/>
            <a:ext cx="609600" cy="244475"/>
          </a:xfrm>
          <a:prstGeom prst="rect">
            <a:avLst/>
          </a:prstGeom>
          <a:noFill/>
          <a:ln w="9525" algn="ctr">
            <a:noFill/>
            <a:miter lim="800000"/>
            <a:headEnd/>
            <a:tailEnd/>
          </a:ln>
          <a:effectLst/>
        </p:spPr>
        <p:txBody>
          <a:bodyPr wrap="none" lIns="0" anchor="ctr"/>
          <a:lstStyle/>
          <a:p>
            <a:pPr algn="ctr" eaLnBrk="1" hangingPunct="1"/>
            <a:r>
              <a:rPr lang="en-US" altLang="zh-CN" sz="1000" b="1">
                <a:ea typeface="宋体" pitchFamily="2" charset="-122"/>
              </a:rPr>
              <a:t>Warfarin </a:t>
            </a:r>
          </a:p>
        </p:txBody>
      </p:sp>
      <p:sp>
        <p:nvSpPr>
          <p:cNvPr id="223269" name="Rectangle 37"/>
          <p:cNvSpPr>
            <a:spLocks noChangeAspect="1" noChangeArrowheads="1"/>
          </p:cNvSpPr>
          <p:nvPr>
            <p:custDataLst>
              <p:tags r:id="rId36"/>
            </p:custDataLst>
          </p:nvPr>
        </p:nvSpPr>
        <p:spPr bwMode="auto">
          <a:xfrm>
            <a:off x="3868615" y="3236913"/>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70" name="AutoShape 38"/>
          <p:cNvSpPr>
            <a:spLocks noChangeArrowheads="1"/>
          </p:cNvSpPr>
          <p:nvPr>
            <p:custDataLst>
              <p:tags r:id="rId37"/>
            </p:custDataLst>
          </p:nvPr>
        </p:nvSpPr>
        <p:spPr bwMode="auto">
          <a:xfrm>
            <a:off x="5556739" y="3228975"/>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71" name="Rectangle 39"/>
          <p:cNvSpPr>
            <a:spLocks noChangeArrowheads="1"/>
          </p:cNvSpPr>
          <p:nvPr>
            <p:custDataLst>
              <p:tags r:id="rId38"/>
            </p:custDataLst>
          </p:nvPr>
        </p:nvSpPr>
        <p:spPr bwMode="auto">
          <a:xfrm>
            <a:off x="5767754" y="3176588"/>
            <a:ext cx="844062" cy="228600"/>
          </a:xfrm>
          <a:prstGeom prst="rect">
            <a:avLst/>
          </a:prstGeom>
          <a:noFill/>
          <a:ln w="9525">
            <a:noFill/>
            <a:miter lim="800000"/>
            <a:headEnd/>
            <a:tailEnd/>
          </a:ln>
          <a:effectLst/>
        </p:spPr>
        <p:txBody>
          <a:bodyPr wrap="none" lIns="0" anchor="ctr"/>
          <a:lstStyle/>
          <a:p>
            <a:pPr eaLnBrk="1" hangingPunct="1"/>
            <a:r>
              <a:rPr lang="en-US" altLang="en-US" sz="1000" b="1"/>
              <a:t>Aspirin</a:t>
            </a:r>
            <a:endParaRPr lang="zh-CN" altLang="en-US" sz="1000" b="1">
              <a:ea typeface="宋体" pitchFamily="2" charset="-122"/>
            </a:endParaRPr>
          </a:p>
        </p:txBody>
      </p:sp>
      <p:sp>
        <p:nvSpPr>
          <p:cNvPr id="223272" name="Rectangle 40"/>
          <p:cNvSpPr>
            <a:spLocks noChangeArrowheads="1"/>
          </p:cNvSpPr>
          <p:nvPr>
            <p:custDataLst>
              <p:tags r:id="rId39"/>
            </p:custDataLst>
          </p:nvPr>
        </p:nvSpPr>
        <p:spPr bwMode="auto">
          <a:xfrm>
            <a:off x="6893169" y="3176588"/>
            <a:ext cx="844062" cy="228600"/>
          </a:xfrm>
          <a:prstGeom prst="rect">
            <a:avLst/>
          </a:prstGeom>
          <a:noFill/>
          <a:ln w="9525">
            <a:noFill/>
            <a:miter lim="800000"/>
            <a:headEnd/>
            <a:tailEnd/>
          </a:ln>
          <a:effectLst/>
        </p:spPr>
        <p:txBody>
          <a:bodyPr wrap="none" lIns="0" anchor="ctr"/>
          <a:lstStyle/>
          <a:p>
            <a:pPr algn="ctr" eaLnBrk="1" hangingPunct="1"/>
            <a:r>
              <a:rPr lang="en-US" altLang="zh-CN" sz="1000" b="1">
                <a:ea typeface="宋体" pitchFamily="2" charset="-122"/>
              </a:rPr>
              <a:t>Clopidogrel </a:t>
            </a:r>
            <a:endParaRPr lang="zh-CN" altLang="en-US" sz="1000" b="1">
              <a:ea typeface="宋体" pitchFamily="2" charset="-122"/>
            </a:endParaRPr>
          </a:p>
        </p:txBody>
      </p:sp>
      <p:sp>
        <p:nvSpPr>
          <p:cNvPr id="223273" name="AutoShape 41"/>
          <p:cNvSpPr>
            <a:spLocks noChangeArrowheads="1"/>
          </p:cNvSpPr>
          <p:nvPr>
            <p:custDataLst>
              <p:tags r:id="rId40"/>
            </p:custDataLst>
          </p:nvPr>
        </p:nvSpPr>
        <p:spPr bwMode="auto">
          <a:xfrm>
            <a:off x="6682154" y="3228975"/>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74" name="AutoShape 42"/>
          <p:cNvSpPr>
            <a:spLocks noChangeArrowheads="1"/>
          </p:cNvSpPr>
          <p:nvPr>
            <p:custDataLst>
              <p:tags r:id="rId41"/>
            </p:custDataLst>
          </p:nvPr>
        </p:nvSpPr>
        <p:spPr bwMode="auto">
          <a:xfrm>
            <a:off x="3868615" y="2787650"/>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75" name="Rectangle 43"/>
          <p:cNvSpPr>
            <a:spLocks noChangeArrowheads="1"/>
          </p:cNvSpPr>
          <p:nvPr>
            <p:custDataLst>
              <p:tags r:id="rId42"/>
            </p:custDataLst>
          </p:nvPr>
        </p:nvSpPr>
        <p:spPr bwMode="auto">
          <a:xfrm>
            <a:off x="4079631" y="2733675"/>
            <a:ext cx="844062" cy="228600"/>
          </a:xfrm>
          <a:prstGeom prst="rect">
            <a:avLst/>
          </a:prstGeom>
          <a:noFill/>
          <a:ln w="9525">
            <a:noFill/>
            <a:miter lim="800000"/>
            <a:headEnd/>
            <a:tailEnd/>
          </a:ln>
          <a:effectLst/>
        </p:spPr>
        <p:txBody>
          <a:bodyPr wrap="none" lIns="0" anchor="ctr"/>
          <a:lstStyle/>
          <a:p>
            <a:pPr eaLnBrk="1" hangingPunct="1"/>
            <a:r>
              <a:rPr lang="en-US" altLang="en-US" sz="1000" b="1"/>
              <a:t>Aspirin</a:t>
            </a:r>
            <a:endParaRPr lang="zh-CN" altLang="en-US" sz="1000" b="1">
              <a:ea typeface="宋体" pitchFamily="2" charset="-122"/>
            </a:endParaRPr>
          </a:p>
        </p:txBody>
      </p:sp>
      <p:sp>
        <p:nvSpPr>
          <p:cNvPr id="223276" name="Rectangle 44"/>
          <p:cNvSpPr>
            <a:spLocks noChangeArrowheads="1"/>
          </p:cNvSpPr>
          <p:nvPr>
            <p:custDataLst>
              <p:tags r:id="rId43"/>
            </p:custDataLst>
          </p:nvPr>
        </p:nvSpPr>
        <p:spPr bwMode="auto">
          <a:xfrm>
            <a:off x="5767754" y="2733675"/>
            <a:ext cx="844062" cy="228600"/>
          </a:xfrm>
          <a:prstGeom prst="rect">
            <a:avLst/>
          </a:prstGeom>
          <a:noFill/>
          <a:ln w="9525">
            <a:noFill/>
            <a:miter lim="800000"/>
            <a:headEnd/>
            <a:tailEnd/>
          </a:ln>
          <a:effectLst/>
        </p:spPr>
        <p:txBody>
          <a:bodyPr wrap="none" lIns="0" anchor="ctr"/>
          <a:lstStyle/>
          <a:p>
            <a:pPr algn="ctr" eaLnBrk="1" hangingPunct="1"/>
            <a:r>
              <a:rPr lang="en-US" altLang="zh-CN" sz="1000" b="1">
                <a:ea typeface="宋体" pitchFamily="2" charset="-122"/>
              </a:rPr>
              <a:t>Clopidogrel </a:t>
            </a:r>
            <a:endParaRPr lang="zh-CN" altLang="en-US" sz="1000">
              <a:ea typeface="宋体" pitchFamily="2" charset="-122"/>
            </a:endParaRPr>
          </a:p>
        </p:txBody>
      </p:sp>
      <p:sp>
        <p:nvSpPr>
          <p:cNvPr id="223277" name="AutoShape 45"/>
          <p:cNvSpPr>
            <a:spLocks noChangeArrowheads="1"/>
          </p:cNvSpPr>
          <p:nvPr>
            <p:custDataLst>
              <p:tags r:id="rId44"/>
            </p:custDataLst>
          </p:nvPr>
        </p:nvSpPr>
        <p:spPr bwMode="auto">
          <a:xfrm>
            <a:off x="5556739" y="2787650"/>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78" name="Text Box 46"/>
          <p:cNvSpPr txBox="1">
            <a:spLocks noChangeArrowheads="1"/>
          </p:cNvSpPr>
          <p:nvPr>
            <p:custDataLst>
              <p:tags r:id="rId45"/>
            </p:custDataLst>
          </p:nvPr>
        </p:nvSpPr>
        <p:spPr bwMode="auto">
          <a:xfrm>
            <a:off x="773723" y="5638801"/>
            <a:ext cx="3094892" cy="396875"/>
          </a:xfrm>
          <a:prstGeom prst="rect">
            <a:avLst/>
          </a:prstGeom>
          <a:noFill/>
          <a:ln w="9525">
            <a:noFill/>
            <a:miter lim="800000"/>
            <a:headEnd/>
            <a:tailEnd/>
          </a:ln>
          <a:effectLst/>
        </p:spPr>
        <p:txBody>
          <a:bodyPr>
            <a:spAutoFit/>
          </a:bodyPr>
          <a:lstStyle/>
          <a:p>
            <a:pPr marL="87313" indent="-87313"/>
            <a:r>
              <a:rPr lang="en-US" altLang="zh-CN" sz="1000">
                <a:ea typeface="宋体" pitchFamily="2" charset="-122"/>
              </a:rPr>
              <a:t>*Prophylaxis include major surgery, such as orthopedic surgeries;</a:t>
            </a:r>
          </a:p>
        </p:txBody>
      </p:sp>
      <p:sp>
        <p:nvSpPr>
          <p:cNvPr id="223279" name="Rectangle 47"/>
          <p:cNvSpPr>
            <a:spLocks noChangeArrowheads="1"/>
          </p:cNvSpPr>
          <p:nvPr>
            <p:custDataLst>
              <p:tags r:id="rId46"/>
            </p:custDataLst>
          </p:nvPr>
        </p:nvSpPr>
        <p:spPr bwMode="auto">
          <a:xfrm>
            <a:off x="4079631" y="4077416"/>
            <a:ext cx="590867"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 </a:t>
            </a:r>
          </a:p>
        </p:txBody>
      </p:sp>
      <p:sp>
        <p:nvSpPr>
          <p:cNvPr id="223280" name="Rectangle 48"/>
          <p:cNvSpPr>
            <a:spLocks noChangeAspect="1" noChangeArrowheads="1"/>
          </p:cNvSpPr>
          <p:nvPr>
            <p:custDataLst>
              <p:tags r:id="rId47"/>
            </p:custDataLst>
          </p:nvPr>
        </p:nvSpPr>
        <p:spPr bwMode="auto">
          <a:xfrm>
            <a:off x="3868615" y="4146550"/>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81" name="AutoShape 49"/>
          <p:cNvSpPr>
            <a:spLocks noChangeArrowheads="1"/>
          </p:cNvSpPr>
          <p:nvPr>
            <p:custDataLst>
              <p:tags r:id="rId48"/>
            </p:custDataLst>
          </p:nvPr>
        </p:nvSpPr>
        <p:spPr bwMode="auto">
          <a:xfrm>
            <a:off x="5556739" y="4140200"/>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82" name="Rectangle 50"/>
          <p:cNvSpPr>
            <a:spLocks noChangeArrowheads="1"/>
          </p:cNvSpPr>
          <p:nvPr>
            <p:custDataLst>
              <p:tags r:id="rId49"/>
            </p:custDataLst>
          </p:nvPr>
        </p:nvSpPr>
        <p:spPr bwMode="auto">
          <a:xfrm>
            <a:off x="5767754" y="4086225"/>
            <a:ext cx="844062" cy="228600"/>
          </a:xfrm>
          <a:prstGeom prst="rect">
            <a:avLst/>
          </a:prstGeom>
          <a:noFill/>
          <a:ln w="9525">
            <a:noFill/>
            <a:miter lim="800000"/>
            <a:headEnd/>
            <a:tailEnd/>
          </a:ln>
          <a:effectLst/>
        </p:spPr>
        <p:txBody>
          <a:bodyPr wrap="none" lIns="0" anchor="ctr"/>
          <a:lstStyle/>
          <a:p>
            <a:pPr eaLnBrk="1" hangingPunct="1"/>
            <a:r>
              <a:rPr lang="en-US" altLang="en-US" sz="1000" b="1"/>
              <a:t>Aspirin</a:t>
            </a:r>
            <a:endParaRPr lang="zh-CN" altLang="en-US" sz="1000" b="1">
              <a:ea typeface="宋体" pitchFamily="2" charset="-122"/>
            </a:endParaRPr>
          </a:p>
        </p:txBody>
      </p:sp>
      <p:sp>
        <p:nvSpPr>
          <p:cNvPr id="223283" name="Text Box 51"/>
          <p:cNvSpPr txBox="1">
            <a:spLocks noChangeArrowheads="1"/>
          </p:cNvSpPr>
          <p:nvPr>
            <p:custDataLst>
              <p:tags r:id="rId50"/>
            </p:custDataLst>
          </p:nvPr>
        </p:nvSpPr>
        <p:spPr bwMode="auto">
          <a:xfrm>
            <a:off x="5345724" y="5334001"/>
            <a:ext cx="2818400" cy="923330"/>
          </a:xfrm>
          <a:prstGeom prst="rect">
            <a:avLst/>
          </a:prstGeom>
          <a:noFill/>
          <a:ln w="9525">
            <a:noFill/>
            <a:miter lim="800000"/>
            <a:headEnd/>
            <a:tailEnd/>
          </a:ln>
          <a:effectLst/>
        </p:spPr>
        <p:txBody>
          <a:bodyPr wrap="none">
            <a:spAutoFit/>
          </a:bodyPr>
          <a:lstStyle/>
          <a:p>
            <a:pPr>
              <a:spcBef>
                <a:spcPct val="10000"/>
              </a:spcBef>
            </a:pPr>
            <a:r>
              <a:rPr lang="en-US" altLang="zh-CN" sz="1000">
                <a:ea typeface="宋体" pitchFamily="2" charset="-122"/>
              </a:rPr>
              <a:t>ACS: acute coronary syndrome</a:t>
            </a:r>
          </a:p>
          <a:p>
            <a:pPr>
              <a:spcBef>
                <a:spcPct val="10000"/>
              </a:spcBef>
            </a:pPr>
            <a:r>
              <a:rPr lang="en-US" altLang="zh-CN" sz="1000">
                <a:ea typeface="宋体" pitchFamily="2" charset="-122"/>
              </a:rPr>
              <a:t>PCI: Percutaneous coronary intervention</a:t>
            </a:r>
          </a:p>
          <a:p>
            <a:pPr>
              <a:spcBef>
                <a:spcPct val="10000"/>
              </a:spcBef>
            </a:pPr>
            <a:r>
              <a:rPr lang="en-US" altLang="zh-CN" sz="1000">
                <a:ea typeface="宋体" pitchFamily="2" charset="-122"/>
              </a:rPr>
              <a:t>PAD:Peripheral Artery Disease</a:t>
            </a:r>
          </a:p>
          <a:p>
            <a:pPr>
              <a:spcBef>
                <a:spcPct val="10000"/>
              </a:spcBef>
            </a:pPr>
            <a:r>
              <a:rPr lang="en-US" altLang="zh-CN" sz="1000">
                <a:ea typeface="宋体" pitchFamily="2" charset="-122"/>
              </a:rPr>
              <a:t>DVT: Deep vein thrombosis</a:t>
            </a:r>
          </a:p>
          <a:p>
            <a:pPr>
              <a:spcBef>
                <a:spcPct val="10000"/>
              </a:spcBef>
            </a:pPr>
            <a:r>
              <a:rPr lang="en-US" altLang="zh-CN" sz="1000">
                <a:ea typeface="宋体" pitchFamily="2" charset="-122"/>
              </a:rPr>
              <a:t>PE: Pulmonary embolism </a:t>
            </a:r>
          </a:p>
        </p:txBody>
      </p:sp>
      <p:sp>
        <p:nvSpPr>
          <p:cNvPr id="223284" name="Rectangle 52"/>
          <p:cNvSpPr>
            <a:spLocks noChangeArrowheads="1"/>
          </p:cNvSpPr>
          <p:nvPr>
            <p:custDataLst>
              <p:tags r:id="rId51"/>
            </p:custDataLst>
          </p:nvPr>
        </p:nvSpPr>
        <p:spPr bwMode="auto">
          <a:xfrm>
            <a:off x="4079631" y="4501278"/>
            <a:ext cx="590867"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 </a:t>
            </a:r>
          </a:p>
        </p:txBody>
      </p:sp>
      <p:sp>
        <p:nvSpPr>
          <p:cNvPr id="223285" name="Rectangle 53"/>
          <p:cNvSpPr>
            <a:spLocks noChangeAspect="1" noChangeArrowheads="1"/>
          </p:cNvSpPr>
          <p:nvPr>
            <p:custDataLst>
              <p:tags r:id="rId52"/>
            </p:custDataLst>
          </p:nvPr>
        </p:nvSpPr>
        <p:spPr bwMode="auto">
          <a:xfrm>
            <a:off x="3868615" y="4570413"/>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86" name="Rectangle 54"/>
          <p:cNvSpPr>
            <a:spLocks noChangeArrowheads="1"/>
          </p:cNvSpPr>
          <p:nvPr>
            <p:custDataLst>
              <p:tags r:id="rId53"/>
            </p:custDataLst>
          </p:nvPr>
        </p:nvSpPr>
        <p:spPr bwMode="auto">
          <a:xfrm>
            <a:off x="5767754" y="4502151"/>
            <a:ext cx="609600" cy="244475"/>
          </a:xfrm>
          <a:prstGeom prst="rect">
            <a:avLst/>
          </a:prstGeom>
          <a:noFill/>
          <a:ln w="9525" algn="ctr">
            <a:noFill/>
            <a:miter lim="800000"/>
            <a:headEnd/>
            <a:tailEnd/>
          </a:ln>
          <a:effectLst/>
        </p:spPr>
        <p:txBody>
          <a:bodyPr wrap="none" lIns="0" anchor="ctr"/>
          <a:lstStyle/>
          <a:p>
            <a:pPr algn="ctr" eaLnBrk="1" hangingPunct="1"/>
            <a:r>
              <a:rPr lang="en-US" altLang="zh-CN" sz="1000" b="1">
                <a:ea typeface="宋体" pitchFamily="2" charset="-122"/>
              </a:rPr>
              <a:t>Warfarin </a:t>
            </a:r>
          </a:p>
        </p:txBody>
      </p:sp>
      <p:sp>
        <p:nvSpPr>
          <p:cNvPr id="223287" name="Rectangle 55"/>
          <p:cNvSpPr>
            <a:spLocks noChangeAspect="1" noChangeArrowheads="1"/>
          </p:cNvSpPr>
          <p:nvPr>
            <p:custDataLst>
              <p:tags r:id="rId54"/>
            </p:custDataLst>
          </p:nvPr>
        </p:nvSpPr>
        <p:spPr bwMode="auto">
          <a:xfrm>
            <a:off x="5556739" y="4570413"/>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88" name="Rectangle 56"/>
          <p:cNvSpPr>
            <a:spLocks noChangeArrowheads="1"/>
          </p:cNvSpPr>
          <p:nvPr>
            <p:custDataLst>
              <p:tags r:id="rId55"/>
            </p:custDataLst>
          </p:nvPr>
        </p:nvSpPr>
        <p:spPr bwMode="auto">
          <a:xfrm>
            <a:off x="4079631" y="4942603"/>
            <a:ext cx="590867"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 </a:t>
            </a:r>
          </a:p>
        </p:txBody>
      </p:sp>
      <p:sp>
        <p:nvSpPr>
          <p:cNvPr id="223289" name="Rectangle 57"/>
          <p:cNvSpPr>
            <a:spLocks noChangeAspect="1" noChangeArrowheads="1"/>
          </p:cNvSpPr>
          <p:nvPr>
            <p:custDataLst>
              <p:tags r:id="rId56"/>
            </p:custDataLst>
          </p:nvPr>
        </p:nvSpPr>
        <p:spPr bwMode="auto">
          <a:xfrm>
            <a:off x="3868615" y="5011738"/>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90" name="Rectangle 58"/>
          <p:cNvSpPr>
            <a:spLocks noChangeArrowheads="1"/>
          </p:cNvSpPr>
          <p:nvPr>
            <p:custDataLst>
              <p:tags r:id="rId57"/>
            </p:custDataLst>
          </p:nvPr>
        </p:nvSpPr>
        <p:spPr bwMode="auto">
          <a:xfrm>
            <a:off x="5767754" y="4943476"/>
            <a:ext cx="609600" cy="244475"/>
          </a:xfrm>
          <a:prstGeom prst="rect">
            <a:avLst/>
          </a:prstGeom>
          <a:noFill/>
          <a:ln w="9525" algn="ctr">
            <a:noFill/>
            <a:miter lim="800000"/>
            <a:headEnd/>
            <a:tailEnd/>
          </a:ln>
          <a:effectLst/>
        </p:spPr>
        <p:txBody>
          <a:bodyPr wrap="none" lIns="0" anchor="ctr"/>
          <a:lstStyle/>
          <a:p>
            <a:pPr algn="ctr" eaLnBrk="1" hangingPunct="1"/>
            <a:r>
              <a:rPr lang="en-US" altLang="zh-CN" sz="1000" b="1">
                <a:ea typeface="宋体" pitchFamily="2" charset="-122"/>
              </a:rPr>
              <a:t>Warfarin </a:t>
            </a:r>
          </a:p>
        </p:txBody>
      </p:sp>
      <p:sp>
        <p:nvSpPr>
          <p:cNvPr id="223291" name="Rectangle 59"/>
          <p:cNvSpPr>
            <a:spLocks noChangeAspect="1" noChangeArrowheads="1"/>
          </p:cNvSpPr>
          <p:nvPr>
            <p:custDataLst>
              <p:tags r:id="rId58"/>
            </p:custDataLst>
          </p:nvPr>
        </p:nvSpPr>
        <p:spPr bwMode="auto">
          <a:xfrm>
            <a:off x="5556739" y="5011738"/>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92" name="Rectangle 60"/>
          <p:cNvSpPr>
            <a:spLocks noChangeArrowheads="1"/>
          </p:cNvSpPr>
          <p:nvPr>
            <p:custDataLst>
              <p:tags r:id="rId59"/>
            </p:custDataLst>
          </p:nvPr>
        </p:nvSpPr>
        <p:spPr bwMode="auto">
          <a:xfrm>
            <a:off x="4079631" y="3595688"/>
            <a:ext cx="844062" cy="228600"/>
          </a:xfrm>
          <a:prstGeom prst="rect">
            <a:avLst/>
          </a:prstGeom>
          <a:noFill/>
          <a:ln w="9525">
            <a:noFill/>
            <a:miter lim="800000"/>
            <a:headEnd/>
            <a:tailEnd/>
          </a:ln>
          <a:effectLst/>
        </p:spPr>
        <p:txBody>
          <a:bodyPr wrap="none" lIns="0" anchor="ctr"/>
          <a:lstStyle/>
          <a:p>
            <a:pPr algn="ctr" eaLnBrk="1" hangingPunct="1"/>
            <a:r>
              <a:rPr lang="en-US" altLang="zh-CN" sz="1000" b="1">
                <a:ea typeface="宋体" pitchFamily="2" charset="-122"/>
              </a:rPr>
              <a:t>Clopidogrel </a:t>
            </a:r>
            <a:endParaRPr lang="zh-CN" altLang="en-US" sz="1000">
              <a:ea typeface="宋体" pitchFamily="2" charset="-122"/>
            </a:endParaRPr>
          </a:p>
        </p:txBody>
      </p:sp>
      <p:sp>
        <p:nvSpPr>
          <p:cNvPr id="223293" name="AutoShape 61"/>
          <p:cNvSpPr>
            <a:spLocks noChangeArrowheads="1"/>
          </p:cNvSpPr>
          <p:nvPr>
            <p:custDataLst>
              <p:tags r:id="rId60"/>
            </p:custDataLst>
          </p:nvPr>
        </p:nvSpPr>
        <p:spPr bwMode="auto">
          <a:xfrm>
            <a:off x="3868615" y="3648075"/>
            <a:ext cx="112835" cy="122238"/>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94" name="Rectangle 62"/>
          <p:cNvSpPr>
            <a:spLocks noChangeArrowheads="1"/>
          </p:cNvSpPr>
          <p:nvPr>
            <p:custDataLst>
              <p:tags r:id="rId61"/>
            </p:custDataLst>
          </p:nvPr>
        </p:nvSpPr>
        <p:spPr bwMode="auto">
          <a:xfrm>
            <a:off x="5789736" y="3594816"/>
            <a:ext cx="590867" cy="246221"/>
          </a:xfrm>
          <a:prstGeom prst="rect">
            <a:avLst/>
          </a:prstGeom>
          <a:noFill/>
          <a:ln w="9525">
            <a:noFill/>
            <a:miter lim="800000"/>
            <a:headEnd/>
            <a:tailEnd/>
          </a:ln>
          <a:effectLst/>
        </p:spPr>
        <p:txBody>
          <a:bodyPr wrap="none" lIns="0" anchor="ctr">
            <a:spAutoFit/>
          </a:bodyPr>
          <a:lstStyle/>
          <a:p>
            <a:pPr eaLnBrk="1" hangingPunct="1"/>
            <a:r>
              <a:rPr lang="en-US" altLang="zh-CN" sz="1000" b="1">
                <a:ea typeface="宋体" pitchFamily="2" charset="-122"/>
              </a:rPr>
              <a:t>LMWH </a:t>
            </a:r>
          </a:p>
        </p:txBody>
      </p:sp>
      <p:sp>
        <p:nvSpPr>
          <p:cNvPr id="223295" name="Rectangle 63"/>
          <p:cNvSpPr>
            <a:spLocks noChangeAspect="1" noChangeArrowheads="1"/>
          </p:cNvSpPr>
          <p:nvPr>
            <p:custDataLst>
              <p:tags r:id="rId62"/>
            </p:custDataLst>
          </p:nvPr>
        </p:nvSpPr>
        <p:spPr bwMode="auto">
          <a:xfrm>
            <a:off x="5578720" y="3671888"/>
            <a:ext cx="99646" cy="107950"/>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296" name="Text Box 64"/>
          <p:cNvSpPr txBox="1">
            <a:spLocks noChangeArrowheads="1"/>
          </p:cNvSpPr>
          <p:nvPr>
            <p:custDataLst>
              <p:tags r:id="rId63"/>
            </p:custDataLst>
          </p:nvPr>
        </p:nvSpPr>
        <p:spPr bwMode="auto">
          <a:xfrm>
            <a:off x="388801" y="6174001"/>
            <a:ext cx="2675732" cy="246221"/>
          </a:xfrm>
          <a:prstGeom prst="rect">
            <a:avLst/>
          </a:prstGeom>
          <a:noFill/>
          <a:ln w="9525">
            <a:noFill/>
            <a:miter lim="800000"/>
            <a:headEnd/>
            <a:tailEnd/>
          </a:ln>
          <a:effectLst/>
        </p:spPr>
        <p:txBody>
          <a:bodyPr wrap="none">
            <a:spAutoFit/>
          </a:bodyPr>
          <a:lstStyle/>
          <a:p>
            <a:r>
              <a:rPr lang="en-US" altLang="zh-CN" sz="1000" i="1">
                <a:ea typeface="宋体" pitchFamily="2" charset="-122"/>
              </a:rPr>
              <a:t>Source: Chinese treatment guidelines </a:t>
            </a:r>
          </a:p>
        </p:txBody>
      </p:sp>
      <p:sp>
        <p:nvSpPr>
          <p:cNvPr id="223297" name="Line 65"/>
          <p:cNvSpPr>
            <a:spLocks noChangeShapeType="1"/>
          </p:cNvSpPr>
          <p:nvPr>
            <p:custDataLst>
              <p:tags r:id="rId64"/>
            </p:custDataLst>
          </p:nvPr>
        </p:nvSpPr>
        <p:spPr bwMode="auto">
          <a:xfrm>
            <a:off x="3587261" y="2119313"/>
            <a:ext cx="4220308" cy="0"/>
          </a:xfrm>
          <a:prstGeom prst="line">
            <a:avLst/>
          </a:prstGeom>
          <a:noFill/>
          <a:ln w="9525">
            <a:solidFill>
              <a:srgbClr val="DDDDDD"/>
            </a:solidFill>
            <a:round/>
            <a:headEnd/>
            <a:tailEnd/>
          </a:ln>
          <a:effectLst/>
        </p:spPr>
        <p:txBody>
          <a:bodyPr/>
          <a:lstStyle/>
          <a:p>
            <a:endParaRPr lang="zh-CN" altLang="en-US"/>
          </a:p>
        </p:txBody>
      </p:sp>
      <p:sp>
        <p:nvSpPr>
          <p:cNvPr id="223298" name="Line 66"/>
          <p:cNvSpPr>
            <a:spLocks noChangeShapeType="1"/>
          </p:cNvSpPr>
          <p:nvPr>
            <p:custDataLst>
              <p:tags r:id="rId65"/>
            </p:custDataLst>
          </p:nvPr>
        </p:nvSpPr>
        <p:spPr bwMode="auto">
          <a:xfrm>
            <a:off x="3587261" y="2605088"/>
            <a:ext cx="4220308" cy="0"/>
          </a:xfrm>
          <a:prstGeom prst="line">
            <a:avLst/>
          </a:prstGeom>
          <a:noFill/>
          <a:ln w="9525">
            <a:solidFill>
              <a:srgbClr val="DDDDDD"/>
            </a:solidFill>
            <a:round/>
            <a:headEnd/>
            <a:tailEnd/>
          </a:ln>
          <a:effectLst/>
        </p:spPr>
        <p:txBody>
          <a:bodyPr/>
          <a:lstStyle/>
          <a:p>
            <a:endParaRPr lang="zh-CN" altLang="en-US"/>
          </a:p>
        </p:txBody>
      </p:sp>
      <p:sp>
        <p:nvSpPr>
          <p:cNvPr id="223299" name="Line 67"/>
          <p:cNvSpPr>
            <a:spLocks noChangeShapeType="1"/>
          </p:cNvSpPr>
          <p:nvPr>
            <p:custDataLst>
              <p:tags r:id="rId66"/>
            </p:custDataLst>
          </p:nvPr>
        </p:nvSpPr>
        <p:spPr bwMode="auto">
          <a:xfrm>
            <a:off x="3587261" y="3033713"/>
            <a:ext cx="4220308" cy="0"/>
          </a:xfrm>
          <a:prstGeom prst="line">
            <a:avLst/>
          </a:prstGeom>
          <a:noFill/>
          <a:ln w="9525">
            <a:solidFill>
              <a:srgbClr val="DDDDDD"/>
            </a:solidFill>
            <a:round/>
            <a:headEnd/>
            <a:tailEnd/>
          </a:ln>
          <a:effectLst/>
        </p:spPr>
        <p:txBody>
          <a:bodyPr/>
          <a:lstStyle/>
          <a:p>
            <a:endParaRPr lang="zh-CN" altLang="en-US"/>
          </a:p>
        </p:txBody>
      </p:sp>
      <p:sp>
        <p:nvSpPr>
          <p:cNvPr id="223300" name="Line 68"/>
          <p:cNvSpPr>
            <a:spLocks noChangeShapeType="1"/>
          </p:cNvSpPr>
          <p:nvPr>
            <p:custDataLst>
              <p:tags r:id="rId67"/>
            </p:custDataLst>
          </p:nvPr>
        </p:nvSpPr>
        <p:spPr bwMode="auto">
          <a:xfrm>
            <a:off x="3587261" y="3490913"/>
            <a:ext cx="4220308" cy="0"/>
          </a:xfrm>
          <a:prstGeom prst="line">
            <a:avLst/>
          </a:prstGeom>
          <a:noFill/>
          <a:ln w="9525">
            <a:solidFill>
              <a:srgbClr val="DDDDDD"/>
            </a:solidFill>
            <a:round/>
            <a:headEnd/>
            <a:tailEnd/>
          </a:ln>
          <a:effectLst/>
        </p:spPr>
        <p:txBody>
          <a:bodyPr/>
          <a:lstStyle/>
          <a:p>
            <a:endParaRPr lang="zh-CN" altLang="en-US"/>
          </a:p>
        </p:txBody>
      </p:sp>
      <p:sp>
        <p:nvSpPr>
          <p:cNvPr id="223301" name="Line 69"/>
          <p:cNvSpPr>
            <a:spLocks noChangeShapeType="1"/>
          </p:cNvSpPr>
          <p:nvPr>
            <p:custDataLst>
              <p:tags r:id="rId68"/>
            </p:custDataLst>
          </p:nvPr>
        </p:nvSpPr>
        <p:spPr bwMode="auto">
          <a:xfrm>
            <a:off x="3587261" y="3948113"/>
            <a:ext cx="4220308" cy="0"/>
          </a:xfrm>
          <a:prstGeom prst="line">
            <a:avLst/>
          </a:prstGeom>
          <a:noFill/>
          <a:ln w="9525">
            <a:solidFill>
              <a:srgbClr val="DDDDDD"/>
            </a:solidFill>
            <a:round/>
            <a:headEnd/>
            <a:tailEnd/>
          </a:ln>
          <a:effectLst/>
        </p:spPr>
        <p:txBody>
          <a:bodyPr/>
          <a:lstStyle/>
          <a:p>
            <a:endParaRPr lang="zh-CN" altLang="en-US"/>
          </a:p>
        </p:txBody>
      </p:sp>
      <p:sp>
        <p:nvSpPr>
          <p:cNvPr id="223302" name="Line 70"/>
          <p:cNvSpPr>
            <a:spLocks noChangeShapeType="1"/>
          </p:cNvSpPr>
          <p:nvPr>
            <p:custDataLst>
              <p:tags r:id="rId69"/>
            </p:custDataLst>
          </p:nvPr>
        </p:nvSpPr>
        <p:spPr bwMode="auto">
          <a:xfrm>
            <a:off x="3587261" y="4405313"/>
            <a:ext cx="4220308" cy="0"/>
          </a:xfrm>
          <a:prstGeom prst="line">
            <a:avLst/>
          </a:prstGeom>
          <a:noFill/>
          <a:ln w="9525">
            <a:solidFill>
              <a:srgbClr val="DDDDDD"/>
            </a:solidFill>
            <a:round/>
            <a:headEnd/>
            <a:tailEnd/>
          </a:ln>
          <a:effectLst/>
        </p:spPr>
        <p:txBody>
          <a:bodyPr/>
          <a:lstStyle/>
          <a:p>
            <a:endParaRPr lang="zh-CN" altLang="en-US"/>
          </a:p>
        </p:txBody>
      </p:sp>
      <p:sp>
        <p:nvSpPr>
          <p:cNvPr id="223303" name="Line 71"/>
          <p:cNvSpPr>
            <a:spLocks noChangeShapeType="1"/>
          </p:cNvSpPr>
          <p:nvPr>
            <p:custDataLst>
              <p:tags r:id="rId70"/>
            </p:custDataLst>
          </p:nvPr>
        </p:nvSpPr>
        <p:spPr bwMode="auto">
          <a:xfrm>
            <a:off x="3587261" y="4862513"/>
            <a:ext cx="4220308" cy="0"/>
          </a:xfrm>
          <a:prstGeom prst="line">
            <a:avLst/>
          </a:prstGeom>
          <a:noFill/>
          <a:ln w="9525">
            <a:solidFill>
              <a:srgbClr val="DDDDDD"/>
            </a:solidFill>
            <a:round/>
            <a:headEnd/>
            <a:tailEnd/>
          </a:ln>
          <a:effectLst/>
        </p:spPr>
        <p:txBody>
          <a:bodyPr/>
          <a:lstStyle/>
          <a:p>
            <a:endParaRPr lang="zh-CN" altLang="en-US"/>
          </a:p>
        </p:txBody>
      </p:sp>
      <p:grpSp>
        <p:nvGrpSpPr>
          <p:cNvPr id="2" name="Group 72"/>
          <p:cNvGrpSpPr>
            <a:grpSpLocks/>
          </p:cNvGrpSpPr>
          <p:nvPr>
            <p:custDataLst>
              <p:tags r:id="rId71"/>
            </p:custDataLst>
          </p:nvPr>
        </p:nvGrpSpPr>
        <p:grpSpPr bwMode="auto">
          <a:xfrm>
            <a:off x="3798275" y="5486403"/>
            <a:ext cx="1465384" cy="534988"/>
            <a:chOff x="5424" y="2304"/>
            <a:chExt cx="1000" cy="337"/>
          </a:xfrm>
        </p:grpSpPr>
        <p:sp>
          <p:nvSpPr>
            <p:cNvPr id="223305" name="Rectangle 73"/>
            <p:cNvSpPr>
              <a:spLocks noChangeArrowheads="1"/>
            </p:cNvSpPr>
            <p:nvPr>
              <p:custDataLst>
                <p:tags r:id="rId77"/>
              </p:custDataLst>
            </p:nvPr>
          </p:nvSpPr>
          <p:spPr bwMode="auto">
            <a:xfrm>
              <a:off x="5424" y="2304"/>
              <a:ext cx="960" cy="336"/>
            </a:xfrm>
            <a:prstGeom prst="rect">
              <a:avLst/>
            </a:prstGeom>
            <a:solidFill>
              <a:schemeClr val="bg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306" name="Rectangle 74"/>
            <p:cNvSpPr>
              <a:spLocks noChangeAspect="1" noChangeArrowheads="1"/>
            </p:cNvSpPr>
            <p:nvPr>
              <p:custDataLst>
                <p:tags r:id="rId78"/>
              </p:custDataLst>
            </p:nvPr>
          </p:nvSpPr>
          <p:spPr bwMode="auto">
            <a:xfrm>
              <a:off x="5491" y="2352"/>
              <a:ext cx="68" cy="68"/>
            </a:xfrm>
            <a:prstGeom prst="rect">
              <a:avLst/>
            </a:prstGeom>
            <a:solidFill>
              <a:schemeClr val="hlink"/>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307" name="AutoShape 75"/>
            <p:cNvSpPr>
              <a:spLocks noChangeArrowheads="1"/>
            </p:cNvSpPr>
            <p:nvPr>
              <p:custDataLst>
                <p:tags r:id="rId79"/>
              </p:custDataLst>
            </p:nvPr>
          </p:nvSpPr>
          <p:spPr bwMode="auto">
            <a:xfrm>
              <a:off x="5491" y="2524"/>
              <a:ext cx="77" cy="77"/>
            </a:xfrm>
            <a:prstGeom prst="triangle">
              <a:avLst>
                <a:gd name="adj" fmla="val 50000"/>
              </a:avLst>
            </a:prstGeom>
            <a:solidFill>
              <a:schemeClr val="accent1"/>
            </a:solidFill>
            <a:ln w="9525">
              <a:noFill/>
              <a:miter lim="800000"/>
              <a:headEnd/>
              <a:tailEnd/>
            </a:ln>
            <a:effectLst/>
          </p:spPr>
          <p:txBody>
            <a:bodyPr wrap="none" anchor="ctr"/>
            <a:lstStyle/>
            <a:p>
              <a:pPr algn="ctr"/>
              <a:endParaRPr lang="zh-CN" altLang="en-US" sz="1000">
                <a:ea typeface="宋体" pitchFamily="2" charset="-122"/>
              </a:endParaRPr>
            </a:p>
          </p:txBody>
        </p:sp>
        <p:sp>
          <p:nvSpPr>
            <p:cNvPr id="223308" name="Text Box 76"/>
            <p:cNvSpPr txBox="1">
              <a:spLocks noChangeArrowheads="1"/>
            </p:cNvSpPr>
            <p:nvPr>
              <p:custDataLst>
                <p:tags r:id="rId80"/>
              </p:custDataLst>
            </p:nvPr>
          </p:nvSpPr>
          <p:spPr bwMode="auto">
            <a:xfrm>
              <a:off x="5616" y="2304"/>
              <a:ext cx="808" cy="155"/>
            </a:xfrm>
            <a:prstGeom prst="rect">
              <a:avLst/>
            </a:prstGeom>
            <a:noFill/>
            <a:ln w="9525">
              <a:noFill/>
              <a:miter lim="800000"/>
              <a:headEnd/>
              <a:tailEnd/>
            </a:ln>
            <a:effectLst/>
          </p:spPr>
          <p:txBody>
            <a:bodyPr wrap="none">
              <a:spAutoFit/>
            </a:bodyPr>
            <a:lstStyle/>
            <a:p>
              <a:r>
                <a:rPr lang="en-US" altLang="zh-CN" sz="1000" b="1">
                  <a:ea typeface="宋体" pitchFamily="2" charset="-122"/>
                </a:rPr>
                <a:t>Anticoagulant</a:t>
              </a:r>
              <a:endParaRPr lang="zh-CN" altLang="en-US" sz="1000" b="1">
                <a:ea typeface="宋体" pitchFamily="2" charset="-122"/>
              </a:endParaRPr>
            </a:p>
          </p:txBody>
        </p:sp>
        <p:sp>
          <p:nvSpPr>
            <p:cNvPr id="223309" name="Text Box 77"/>
            <p:cNvSpPr txBox="1">
              <a:spLocks noChangeArrowheads="1"/>
            </p:cNvSpPr>
            <p:nvPr>
              <p:custDataLst>
                <p:tags r:id="rId81"/>
              </p:custDataLst>
            </p:nvPr>
          </p:nvSpPr>
          <p:spPr bwMode="auto">
            <a:xfrm>
              <a:off x="5616" y="2486"/>
              <a:ext cx="740" cy="155"/>
            </a:xfrm>
            <a:prstGeom prst="rect">
              <a:avLst/>
            </a:prstGeom>
            <a:noFill/>
            <a:ln w="9525">
              <a:noFill/>
              <a:miter lim="800000"/>
              <a:headEnd/>
              <a:tailEnd/>
            </a:ln>
            <a:effectLst/>
          </p:spPr>
          <p:txBody>
            <a:bodyPr wrap="none">
              <a:spAutoFit/>
            </a:bodyPr>
            <a:lstStyle/>
            <a:p>
              <a:r>
                <a:rPr lang="en-US" altLang="zh-CN" sz="1000" b="1">
                  <a:ea typeface="宋体" pitchFamily="2" charset="-122"/>
                </a:rPr>
                <a:t>Anti-platelet</a:t>
              </a:r>
              <a:endParaRPr lang="zh-CN" altLang="en-US" sz="1000" b="1">
                <a:ea typeface="宋体" pitchFamily="2" charset="-122"/>
              </a:endParaRPr>
            </a:p>
          </p:txBody>
        </p:sp>
      </p:grpSp>
      <p:sp>
        <p:nvSpPr>
          <p:cNvPr id="223310" name="Text Box 78"/>
          <p:cNvSpPr txBox="1">
            <a:spLocks noChangeArrowheads="1"/>
          </p:cNvSpPr>
          <p:nvPr>
            <p:custDataLst>
              <p:tags r:id="rId72"/>
            </p:custDataLst>
          </p:nvPr>
        </p:nvSpPr>
        <p:spPr bwMode="auto">
          <a:xfrm>
            <a:off x="492369" y="1371600"/>
            <a:ext cx="2391508" cy="461665"/>
          </a:xfrm>
          <a:prstGeom prst="rect">
            <a:avLst/>
          </a:prstGeom>
          <a:noFill/>
          <a:ln w="9525">
            <a:noFill/>
            <a:miter lim="800000"/>
            <a:headEnd/>
            <a:tailEnd/>
          </a:ln>
          <a:effectLst/>
        </p:spPr>
        <p:txBody>
          <a:bodyPr>
            <a:spAutoFit/>
          </a:bodyPr>
          <a:lstStyle/>
          <a:p>
            <a:pPr>
              <a:spcBef>
                <a:spcPct val="50000"/>
              </a:spcBef>
            </a:pPr>
            <a:r>
              <a:rPr lang="en-US" altLang="zh-CN" sz="1200" b="1">
                <a:solidFill>
                  <a:schemeClr val="hlink"/>
                </a:solidFill>
                <a:ea typeface="宋体" pitchFamily="2" charset="-122"/>
              </a:rPr>
              <a:t>Anti-thrombosis treatment</a:t>
            </a:r>
          </a:p>
        </p:txBody>
      </p:sp>
      <p:sp>
        <p:nvSpPr>
          <p:cNvPr id="223311" name="Line 79"/>
          <p:cNvSpPr>
            <a:spLocks noChangeShapeType="1"/>
          </p:cNvSpPr>
          <p:nvPr>
            <p:custDataLst>
              <p:tags r:id="rId73"/>
            </p:custDataLst>
          </p:nvPr>
        </p:nvSpPr>
        <p:spPr bwMode="auto">
          <a:xfrm>
            <a:off x="2813538" y="1509713"/>
            <a:ext cx="4994031" cy="0"/>
          </a:xfrm>
          <a:prstGeom prst="line">
            <a:avLst/>
          </a:prstGeom>
          <a:noFill/>
          <a:ln w="9525">
            <a:solidFill>
              <a:schemeClr val="tx1"/>
            </a:solidFill>
            <a:round/>
            <a:headEnd/>
            <a:tailEnd type="triangle" w="med" len="med"/>
          </a:ln>
          <a:effectLst/>
        </p:spPr>
        <p:txBody>
          <a:bodyPr/>
          <a:lstStyle/>
          <a:p>
            <a:endParaRPr lang="zh-CN" altLang="en-US"/>
          </a:p>
        </p:txBody>
      </p:sp>
      <p:sp>
        <p:nvSpPr>
          <p:cNvPr id="223312" name="Text Box 80"/>
          <p:cNvSpPr txBox="1">
            <a:spLocks noChangeArrowheads="1"/>
          </p:cNvSpPr>
          <p:nvPr>
            <p:custDataLst>
              <p:tags r:id="rId74"/>
            </p:custDataLst>
          </p:nvPr>
        </p:nvSpPr>
        <p:spPr bwMode="auto">
          <a:xfrm>
            <a:off x="3936023" y="1379539"/>
            <a:ext cx="917331" cy="424732"/>
          </a:xfrm>
          <a:prstGeom prst="rect">
            <a:avLst/>
          </a:prstGeom>
          <a:solidFill>
            <a:schemeClr val="bg1"/>
          </a:solidFill>
          <a:ln w="9525">
            <a:noFill/>
            <a:miter lim="800000"/>
            <a:headEnd/>
            <a:tailEnd/>
          </a:ln>
          <a:effectLst/>
        </p:spPr>
        <p:txBody>
          <a:bodyPr>
            <a:spAutoFit/>
          </a:bodyPr>
          <a:lstStyle/>
          <a:p>
            <a:pPr algn="ctr">
              <a:lnSpc>
                <a:spcPct val="90000"/>
              </a:lnSpc>
            </a:pPr>
            <a:r>
              <a:rPr lang="en-US" altLang="zh-CN" sz="1200" b="1">
                <a:ea typeface="宋体" pitchFamily="2" charset="-122"/>
              </a:rPr>
              <a:t>First Line </a:t>
            </a:r>
          </a:p>
        </p:txBody>
      </p:sp>
      <p:sp>
        <p:nvSpPr>
          <p:cNvPr id="223313" name="Text Box 81"/>
          <p:cNvSpPr txBox="1">
            <a:spLocks noChangeArrowheads="1"/>
          </p:cNvSpPr>
          <p:nvPr>
            <p:custDataLst>
              <p:tags r:id="rId75"/>
            </p:custDataLst>
          </p:nvPr>
        </p:nvSpPr>
        <p:spPr bwMode="auto">
          <a:xfrm>
            <a:off x="5928767" y="1379539"/>
            <a:ext cx="1178528" cy="258532"/>
          </a:xfrm>
          <a:prstGeom prst="rect">
            <a:avLst/>
          </a:prstGeom>
          <a:solidFill>
            <a:schemeClr val="bg1"/>
          </a:solidFill>
          <a:ln w="9525">
            <a:noFill/>
            <a:miter lim="800000"/>
            <a:headEnd/>
            <a:tailEnd/>
          </a:ln>
          <a:effectLst/>
        </p:spPr>
        <p:txBody>
          <a:bodyPr wrap="none">
            <a:spAutoFit/>
          </a:bodyPr>
          <a:lstStyle/>
          <a:p>
            <a:pPr algn="ctr">
              <a:lnSpc>
                <a:spcPct val="90000"/>
              </a:lnSpc>
            </a:pPr>
            <a:r>
              <a:rPr lang="en-US" altLang="zh-CN" sz="1200" b="1">
                <a:ea typeface="宋体" pitchFamily="2" charset="-122"/>
              </a:rPr>
              <a:t>Second line</a:t>
            </a:r>
          </a:p>
        </p:txBody>
      </p:sp>
      <p:sp>
        <p:nvSpPr>
          <p:cNvPr id="84" name="Rectangle 8"/>
          <p:cNvSpPr>
            <a:spLocks noChangeArrowheads="1"/>
          </p:cNvSpPr>
          <p:nvPr>
            <p:custDataLst>
              <p:tags r:id="rId76"/>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
        <p:nvSpPr>
          <p:cNvPr id="8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Tree>
    <p:extLst>
      <p:ext uri="{BB962C8B-B14F-4D97-AF65-F5344CB8AC3E}">
        <p14:creationId xmlns="" xmlns:p14="http://schemas.microsoft.com/office/powerpoint/2010/main" val="264247480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2000" dirty="0" smtClean="0"/>
              <a:t>Major disease area overview - Cardiovascular</a:t>
            </a:r>
            <a:endParaRPr lang="zh-CN" altLang="en-US" sz="2000"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b="1" dirty="0" smtClean="0"/>
              <a:t>Hypertension</a:t>
            </a:r>
          </a:p>
          <a:p>
            <a:r>
              <a:rPr lang="en-US" altLang="zh-CN" dirty="0" err="1" smtClean="0"/>
              <a:t>Dyslipidemia</a:t>
            </a:r>
            <a:endParaRPr lang="en-US" altLang="zh-CN" dirty="0" smtClean="0"/>
          </a:p>
          <a:p>
            <a:r>
              <a:rPr lang="en-US" altLang="zh-CN" dirty="0" smtClean="0"/>
              <a:t>Thrombosis</a:t>
            </a:r>
          </a:p>
          <a:p>
            <a:r>
              <a:rPr lang="en-US" altLang="zh-CN" dirty="0" smtClean="0"/>
              <a:t>Coronary Heart Disease</a:t>
            </a:r>
          </a:p>
          <a:p>
            <a:r>
              <a:rPr lang="en-US" altLang="zh-CN" dirty="0" smtClean="0"/>
              <a:t>Stroke</a:t>
            </a:r>
          </a:p>
          <a:p>
            <a:endParaRPr lang="zh-CN" altLang="en-US" dirty="0"/>
          </a:p>
        </p:txBody>
      </p:sp>
      <p:grpSp>
        <p:nvGrpSpPr>
          <p:cNvPr id="5" name="Group 9"/>
          <p:cNvGrpSpPr>
            <a:grpSpLocks noChangeAspect="1"/>
          </p:cNvGrpSpPr>
          <p:nvPr/>
        </p:nvGrpSpPr>
        <p:grpSpPr bwMode="auto">
          <a:xfrm>
            <a:off x="22225" y="1520008"/>
            <a:ext cx="492125" cy="493713"/>
            <a:chOff x="21" y="965"/>
            <a:chExt cx="310" cy="306"/>
          </a:xfrm>
          <a:solidFill>
            <a:srgbClr val="0091C8"/>
          </a:solidFill>
        </p:grpSpPr>
        <p:sp>
          <p:nvSpPr>
            <p:cNvPr id="6" name="Oval 10"/>
            <p:cNvSpPr>
              <a:spLocks noChangeAspect="1" noChangeArrowheads="1"/>
            </p:cNvSpPr>
            <p:nvPr/>
          </p:nvSpPr>
          <p:spPr bwMode="auto">
            <a:xfrm>
              <a:off x="234" y="1089"/>
              <a:ext cx="58" cy="58"/>
            </a:xfrm>
            <a:prstGeom prst="ellipse">
              <a:avLst/>
            </a:prstGeom>
            <a:grpFill/>
            <a:ln w="9525">
              <a:noFill/>
              <a:round/>
              <a:headEnd/>
              <a:tailEnd/>
            </a:ln>
          </p:spPr>
          <p:txBody>
            <a:bodyPr wrap="none" anchor="ctr">
              <a:spAutoFit/>
            </a:bodyPr>
            <a:lstStyle/>
            <a:p>
              <a:endParaRPr lang="en-US"/>
            </a:p>
          </p:txBody>
        </p:sp>
        <p:sp>
          <p:nvSpPr>
            <p:cNvPr id="7" name="Oval 11"/>
            <p:cNvSpPr>
              <a:spLocks noChangeAspect="1" noChangeArrowheads="1"/>
            </p:cNvSpPr>
            <p:nvPr/>
          </p:nvSpPr>
          <p:spPr bwMode="auto">
            <a:xfrm>
              <a:off x="163" y="1089"/>
              <a:ext cx="58" cy="58"/>
            </a:xfrm>
            <a:prstGeom prst="ellipse">
              <a:avLst/>
            </a:prstGeom>
            <a:grpFill/>
            <a:ln w="9525">
              <a:noFill/>
              <a:round/>
              <a:headEnd/>
              <a:tailEnd/>
            </a:ln>
          </p:spPr>
          <p:txBody>
            <a:bodyPr wrap="none" anchor="ctr">
              <a:spAutoFit/>
            </a:bodyPr>
            <a:lstStyle/>
            <a:p>
              <a:endParaRPr lang="en-US"/>
            </a:p>
          </p:txBody>
        </p:sp>
        <p:sp>
          <p:nvSpPr>
            <p:cNvPr id="8" name="Oval 12"/>
            <p:cNvSpPr>
              <a:spLocks noChangeAspect="1" noChangeArrowheads="1"/>
            </p:cNvSpPr>
            <p:nvPr/>
          </p:nvSpPr>
          <p:spPr bwMode="auto">
            <a:xfrm>
              <a:off x="92" y="1089"/>
              <a:ext cx="58" cy="58"/>
            </a:xfrm>
            <a:prstGeom prst="ellipse">
              <a:avLst/>
            </a:prstGeom>
            <a:grpFill/>
            <a:ln w="9525">
              <a:noFill/>
              <a:round/>
              <a:headEnd/>
              <a:tailEnd/>
            </a:ln>
          </p:spPr>
          <p:txBody>
            <a:bodyPr wrap="none" anchor="ctr">
              <a:spAutoFit/>
            </a:bodyPr>
            <a:lstStyle/>
            <a:p>
              <a:endParaRPr lang="en-US"/>
            </a:p>
          </p:txBody>
        </p:sp>
        <p:sp>
          <p:nvSpPr>
            <p:cNvPr id="9" name="Oval 13"/>
            <p:cNvSpPr>
              <a:spLocks noChangeAspect="1" noChangeArrowheads="1"/>
            </p:cNvSpPr>
            <p:nvPr/>
          </p:nvSpPr>
          <p:spPr bwMode="auto">
            <a:xfrm>
              <a:off x="273" y="1151"/>
              <a:ext cx="58" cy="58"/>
            </a:xfrm>
            <a:prstGeom prst="ellipse">
              <a:avLst/>
            </a:prstGeom>
            <a:grpFill/>
            <a:ln w="9525">
              <a:noFill/>
              <a:round/>
              <a:headEnd/>
              <a:tailEnd/>
            </a:ln>
          </p:spPr>
          <p:txBody>
            <a:bodyPr wrap="none" anchor="ctr">
              <a:spAutoFit/>
            </a:bodyPr>
            <a:lstStyle/>
            <a:p>
              <a:endParaRPr lang="en-US"/>
            </a:p>
          </p:txBody>
        </p:sp>
        <p:sp>
          <p:nvSpPr>
            <p:cNvPr id="10" name="Oval 14"/>
            <p:cNvSpPr>
              <a:spLocks noChangeAspect="1" noChangeArrowheads="1"/>
            </p:cNvSpPr>
            <p:nvPr/>
          </p:nvSpPr>
          <p:spPr bwMode="auto">
            <a:xfrm>
              <a:off x="234" y="1213"/>
              <a:ext cx="58" cy="58"/>
            </a:xfrm>
            <a:prstGeom prst="ellipse">
              <a:avLst/>
            </a:prstGeom>
            <a:grpFill/>
            <a:ln w="9525">
              <a:noFill/>
              <a:round/>
              <a:headEnd/>
              <a:tailEnd/>
            </a:ln>
          </p:spPr>
          <p:txBody>
            <a:bodyPr wrap="none" anchor="ctr">
              <a:spAutoFit/>
            </a:bodyPr>
            <a:lstStyle/>
            <a:p>
              <a:endParaRPr lang="en-US"/>
            </a:p>
          </p:txBody>
        </p:sp>
        <p:sp>
          <p:nvSpPr>
            <p:cNvPr id="11" name="Oval 15"/>
            <p:cNvSpPr>
              <a:spLocks noChangeAspect="1" noChangeArrowheads="1"/>
            </p:cNvSpPr>
            <p:nvPr/>
          </p:nvSpPr>
          <p:spPr bwMode="auto">
            <a:xfrm flipV="1">
              <a:off x="273" y="1027"/>
              <a:ext cx="58" cy="58"/>
            </a:xfrm>
            <a:prstGeom prst="ellipse">
              <a:avLst/>
            </a:prstGeom>
            <a:grpFill/>
            <a:ln w="9525">
              <a:noFill/>
              <a:round/>
              <a:headEnd/>
              <a:tailEnd/>
            </a:ln>
          </p:spPr>
          <p:txBody>
            <a:bodyPr wrap="none" anchor="ctr">
              <a:spAutoFit/>
            </a:bodyPr>
            <a:lstStyle/>
            <a:p>
              <a:endParaRPr lang="en-US"/>
            </a:p>
          </p:txBody>
        </p:sp>
        <p:sp>
          <p:nvSpPr>
            <p:cNvPr id="12" name="Oval 16"/>
            <p:cNvSpPr>
              <a:spLocks noChangeAspect="1" noChangeArrowheads="1"/>
            </p:cNvSpPr>
            <p:nvPr/>
          </p:nvSpPr>
          <p:spPr bwMode="auto">
            <a:xfrm flipV="1">
              <a:off x="234" y="965"/>
              <a:ext cx="58" cy="58"/>
            </a:xfrm>
            <a:prstGeom prst="ellipse">
              <a:avLst/>
            </a:prstGeom>
            <a:grpFill/>
            <a:ln w="9525">
              <a:noFill/>
              <a:round/>
              <a:headEnd/>
              <a:tailEnd/>
            </a:ln>
          </p:spPr>
          <p:txBody>
            <a:bodyPr wrap="none" anchor="ctr">
              <a:spAutoFit/>
            </a:bodyPr>
            <a:lstStyle/>
            <a:p>
              <a:endParaRPr lang="en-US"/>
            </a:p>
          </p:txBody>
        </p:sp>
        <p:sp>
          <p:nvSpPr>
            <p:cNvPr id="13" name="Oval 17"/>
            <p:cNvSpPr>
              <a:spLocks noChangeAspect="1" noChangeArrowheads="1"/>
            </p:cNvSpPr>
            <p:nvPr/>
          </p:nvSpPr>
          <p:spPr bwMode="auto">
            <a:xfrm>
              <a:off x="21" y="1089"/>
              <a:ext cx="58" cy="58"/>
            </a:xfrm>
            <a:prstGeom prst="ellipse">
              <a:avLst/>
            </a:prstGeom>
            <a:grpFill/>
            <a:ln w="9525">
              <a:noFill/>
              <a:round/>
              <a:headEnd/>
              <a:tailEnd/>
            </a:ln>
          </p:spPr>
          <p:txBody>
            <a:bodyPr wrap="none" anchor="ctr">
              <a:spAutoFit/>
            </a:bodyPr>
            <a:lstStyle/>
            <a:p>
              <a:endParaRPr lang="en-US"/>
            </a:p>
          </p:txBody>
        </p:sp>
      </p:grpSp>
    </p:spTree>
    <p:extLst>
      <p:ext uri="{BB962C8B-B14F-4D97-AF65-F5344CB8AC3E}">
        <p14:creationId xmlns="" xmlns:p14="http://schemas.microsoft.com/office/powerpoint/2010/main" val="309543143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2" name="Rectangle 2" hidden="1"/>
          <p:cNvGraphicFramePr>
            <a:graphicFrameLocks/>
          </p:cNvGraphicFramePr>
          <p:nvPr>
            <p:extLst>
              <p:ext uri="{D42A27DB-BD31-4B8C-83A1-F6EECF244321}">
                <p14:modId xmlns="" xmlns:p14="http://schemas.microsoft.com/office/powerpoint/2010/main" val="2218079328"/>
              </p:ext>
            </p:extLst>
          </p:nvPr>
        </p:nvGraphicFramePr>
        <p:xfrm>
          <a:off x="0" y="0"/>
          <a:ext cx="146538" cy="158750"/>
        </p:xfrm>
        <a:graphic>
          <a:graphicData uri="http://schemas.openxmlformats.org/presentationml/2006/ole">
            <p:oleObj spid="_x0000_s135170" name="think-cell Slide" r:id="rId35" imgW="0" imgH="0" progId="TCLayout.ActiveDocument.1">
              <p:embed/>
            </p:oleObj>
          </a:graphicData>
        </a:graphic>
      </p:graphicFrame>
      <p:sp>
        <p:nvSpPr>
          <p:cNvPr id="220163" name="Rectangle 3" hidden="1"/>
          <p:cNvSpPr>
            <a:spLocks noChangeArrowheads="1"/>
          </p:cNvSpPr>
          <p:nvPr>
            <p:custDataLst>
              <p:tags r:id="rId2"/>
            </p:custDataLst>
          </p:nvPr>
        </p:nvSpPr>
        <p:spPr bwMode="auto">
          <a:xfrm>
            <a:off x="0" y="0"/>
            <a:ext cx="146538" cy="158750"/>
          </a:xfrm>
          <a:prstGeom prst="rect">
            <a:avLst/>
          </a:prstGeom>
          <a:solidFill>
            <a:schemeClr val="accent1"/>
          </a:solidFill>
          <a:ln w="9525">
            <a:solidFill>
              <a:schemeClr val="tx1"/>
            </a:solidFill>
            <a:miter lim="800000"/>
            <a:headEnd/>
            <a:tailEnd/>
          </a:ln>
          <a:effectLst/>
        </p:spPr>
        <p:txBody>
          <a:bodyPr vert="horz" wrap="none" lIns="0" tIns="0" rIns="0" bIns="0" anchor="ctr" anchorCtr="0">
            <a:noAutofit/>
          </a:bodyPr>
          <a:lstStyle/>
          <a:p>
            <a:pPr algn="ctr"/>
            <a:endParaRPr lang="en-US" altLang="zh-CN" sz="1200">
              <a:latin typeface="Verdana"/>
              <a:ea typeface="宋体"/>
              <a:sym typeface="Verdana"/>
            </a:endParaRPr>
          </a:p>
        </p:txBody>
      </p:sp>
      <p:sp>
        <p:nvSpPr>
          <p:cNvPr id="220164" name="Rectangle 4"/>
          <p:cNvSpPr>
            <a:spLocks noGrp="1" noChangeArrowheads="1"/>
          </p:cNvSpPr>
          <p:nvPr>
            <p:ph type="title"/>
            <p:custDataLst>
              <p:tags r:id="rId3"/>
            </p:custDataLst>
          </p:nvPr>
        </p:nvSpPr>
        <p:spPr/>
        <p:txBody>
          <a:bodyPr/>
          <a:lstStyle/>
          <a:p>
            <a:r>
              <a:rPr lang="en-US" altLang="zh-CN" sz="2000" dirty="0" smtClean="0">
                <a:ea typeface="宋体" pitchFamily="2" charset="-122"/>
              </a:rPr>
              <a:t>Thrombosis related diseases are common in China</a:t>
            </a:r>
          </a:p>
        </p:txBody>
      </p:sp>
      <p:graphicFrame>
        <p:nvGraphicFramePr>
          <p:cNvPr id="220165" name="Object 5"/>
          <p:cNvGraphicFramePr>
            <a:graphicFrameLocks/>
          </p:cNvGraphicFramePr>
          <p:nvPr>
            <p:custDataLst>
              <p:tags r:id="rId4"/>
            </p:custDataLst>
            <p:extLst>
              <p:ext uri="{D42A27DB-BD31-4B8C-83A1-F6EECF244321}">
                <p14:modId xmlns="" xmlns:p14="http://schemas.microsoft.com/office/powerpoint/2010/main" val="2763966015"/>
              </p:ext>
            </p:extLst>
          </p:nvPr>
        </p:nvGraphicFramePr>
        <p:xfrm>
          <a:off x="2414588" y="2184400"/>
          <a:ext cx="2087988" cy="2491740"/>
        </p:xfrm>
        <a:graphic>
          <a:graphicData uri="http://schemas.openxmlformats.org/presentationml/2006/ole">
            <p:oleObj spid="_x0000_s135171" name="图表" r:id="rId36" imgW="2085975" imgH="2495550" progId="MSGraph.Chart.8">
              <p:embed followColorScheme="full"/>
            </p:oleObj>
          </a:graphicData>
        </a:graphic>
      </p:graphicFrame>
      <p:sp>
        <p:nvSpPr>
          <p:cNvPr id="220166" name="Rectangle 6"/>
          <p:cNvSpPr>
            <a:spLocks noChangeArrowheads="1"/>
          </p:cNvSpPr>
          <p:nvPr>
            <p:custDataLst>
              <p:tags r:id="rId5"/>
            </p:custDataLst>
          </p:nvPr>
        </p:nvSpPr>
        <p:spPr bwMode="auto">
          <a:xfrm>
            <a:off x="4435475" y="4252913"/>
            <a:ext cx="387350" cy="182562"/>
          </a:xfrm>
          <a:prstGeom prst="rect">
            <a:avLst/>
          </a:prstGeom>
          <a:noFill/>
          <a:ln w="9525">
            <a:noFill/>
            <a:miter lim="800000"/>
            <a:headEnd/>
            <a:tailEnd/>
          </a:ln>
          <a:effectLst/>
        </p:spPr>
        <p:txBody>
          <a:bodyPr wrap="none" lIns="20638" tIns="0" rIns="20638" bIns="0" anchor="ctr">
            <a:noAutofit/>
          </a:bodyPr>
          <a:lstStyle/>
          <a:p>
            <a:fld id="{F5046CC0-5931-4260-A349-771CE7D905AC}" type="datetime'''''''4''''0''''''''''''''''''''.''''''''''''5'''''''''''">
              <a:rPr lang="en-US" altLang="zh-CN" sz="1200" smtClean="0">
                <a:latin typeface="Verdana"/>
                <a:ea typeface="宋体"/>
                <a:sym typeface="Verdana"/>
              </a:rPr>
              <a:pPr/>
              <a:t>40.5</a:t>
            </a:fld>
            <a:endParaRPr lang="en-US" altLang="zh-CN" sz="1200">
              <a:latin typeface="Verdana"/>
              <a:ea typeface="宋体"/>
              <a:sym typeface="Verdana"/>
            </a:endParaRPr>
          </a:p>
        </p:txBody>
      </p:sp>
      <p:sp>
        <p:nvSpPr>
          <p:cNvPr id="220167" name="Rectangle 7"/>
          <p:cNvSpPr>
            <a:spLocks noChangeArrowheads="1"/>
          </p:cNvSpPr>
          <p:nvPr>
            <p:custDataLst>
              <p:tags r:id="rId6"/>
            </p:custDataLst>
          </p:nvPr>
        </p:nvSpPr>
        <p:spPr bwMode="auto">
          <a:xfrm>
            <a:off x="3071813" y="3795713"/>
            <a:ext cx="387350" cy="182562"/>
          </a:xfrm>
          <a:prstGeom prst="rect">
            <a:avLst/>
          </a:prstGeom>
          <a:noFill/>
          <a:ln w="9525">
            <a:noFill/>
            <a:miter lim="800000"/>
            <a:headEnd/>
            <a:tailEnd/>
          </a:ln>
          <a:effectLst/>
        </p:spPr>
        <p:txBody>
          <a:bodyPr wrap="none" lIns="20638" tIns="0" rIns="20638" bIns="0" anchor="ctr">
            <a:noAutofit/>
          </a:bodyPr>
          <a:lstStyle/>
          <a:p>
            <a:fld id="{6194DA1A-22C3-404C-8C09-56EB88107260}" type="datetime'''''''''''10''''.''''''''''''3'''''''''''''''''''''''''''''''">
              <a:rPr lang="en-US" altLang="zh-CN" sz="1200" smtClean="0">
                <a:latin typeface="Verdana"/>
                <a:ea typeface="宋体"/>
                <a:sym typeface="Verdana"/>
              </a:rPr>
              <a:pPr/>
              <a:t>10.3</a:t>
            </a:fld>
            <a:endParaRPr lang="en-US" altLang="zh-CN" sz="1200">
              <a:latin typeface="Verdana"/>
              <a:ea typeface="宋体"/>
              <a:sym typeface="Verdana"/>
            </a:endParaRPr>
          </a:p>
        </p:txBody>
      </p:sp>
      <p:sp>
        <p:nvSpPr>
          <p:cNvPr id="220168" name="Rectangle 8"/>
          <p:cNvSpPr>
            <a:spLocks noChangeArrowheads="1"/>
          </p:cNvSpPr>
          <p:nvPr>
            <p:custDataLst>
              <p:tags r:id="rId7"/>
            </p:custDataLst>
          </p:nvPr>
        </p:nvSpPr>
        <p:spPr bwMode="auto">
          <a:xfrm>
            <a:off x="844062" y="2362200"/>
            <a:ext cx="1266092" cy="3048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000" b="1">
                <a:solidFill>
                  <a:schemeClr val="bg1"/>
                </a:solidFill>
                <a:ea typeface="宋体" pitchFamily="2" charset="-122"/>
              </a:rPr>
              <a:t>Post ACS</a:t>
            </a:r>
          </a:p>
        </p:txBody>
      </p:sp>
      <p:sp>
        <p:nvSpPr>
          <p:cNvPr id="220169" name="Rectangle 9"/>
          <p:cNvSpPr>
            <a:spLocks noChangeArrowheads="1"/>
          </p:cNvSpPr>
          <p:nvPr>
            <p:custDataLst>
              <p:tags r:id="rId8"/>
            </p:custDataLst>
          </p:nvPr>
        </p:nvSpPr>
        <p:spPr bwMode="auto">
          <a:xfrm>
            <a:off x="844062" y="4191000"/>
            <a:ext cx="1266092" cy="3048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000" b="1">
                <a:solidFill>
                  <a:schemeClr val="bg1"/>
                </a:solidFill>
                <a:ea typeface="宋体" pitchFamily="2" charset="-122"/>
              </a:rPr>
              <a:t>PAD</a:t>
            </a:r>
          </a:p>
        </p:txBody>
      </p:sp>
      <p:sp>
        <p:nvSpPr>
          <p:cNvPr id="220170" name="Rectangle 10"/>
          <p:cNvSpPr>
            <a:spLocks noChangeArrowheads="1"/>
          </p:cNvSpPr>
          <p:nvPr>
            <p:custDataLst>
              <p:tags r:id="rId9"/>
            </p:custDataLst>
          </p:nvPr>
        </p:nvSpPr>
        <p:spPr bwMode="auto">
          <a:xfrm>
            <a:off x="844062" y="2849563"/>
            <a:ext cx="1266092" cy="3048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000" b="1">
                <a:solidFill>
                  <a:schemeClr val="bg1"/>
                </a:solidFill>
                <a:ea typeface="宋体" pitchFamily="2" charset="-122"/>
              </a:rPr>
              <a:t>PCI</a:t>
            </a:r>
          </a:p>
        </p:txBody>
      </p:sp>
      <p:sp>
        <p:nvSpPr>
          <p:cNvPr id="220171" name="Rectangle 11"/>
          <p:cNvSpPr>
            <a:spLocks noChangeArrowheads="1"/>
          </p:cNvSpPr>
          <p:nvPr>
            <p:custDataLst>
              <p:tags r:id="rId10"/>
            </p:custDataLst>
          </p:nvPr>
        </p:nvSpPr>
        <p:spPr bwMode="auto">
          <a:xfrm>
            <a:off x="844062" y="3290888"/>
            <a:ext cx="1266092" cy="3048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000" b="1">
                <a:solidFill>
                  <a:schemeClr val="bg1"/>
                </a:solidFill>
                <a:ea typeface="宋体" pitchFamily="2" charset="-122"/>
              </a:rPr>
              <a:t>Post Stroke</a:t>
            </a:r>
          </a:p>
        </p:txBody>
      </p:sp>
      <p:sp>
        <p:nvSpPr>
          <p:cNvPr id="220172" name="Rectangle 12"/>
          <p:cNvSpPr>
            <a:spLocks noChangeArrowheads="1"/>
          </p:cNvSpPr>
          <p:nvPr>
            <p:custDataLst>
              <p:tags r:id="rId11"/>
            </p:custDataLst>
          </p:nvPr>
        </p:nvSpPr>
        <p:spPr bwMode="auto">
          <a:xfrm>
            <a:off x="844062" y="3733800"/>
            <a:ext cx="1266092" cy="304800"/>
          </a:xfrm>
          <a:prstGeom prst="rect">
            <a:avLst/>
          </a:prstGeom>
          <a:solidFill>
            <a:schemeClr val="hlink">
              <a:alpha val="50000"/>
            </a:schemeClr>
          </a:solidFill>
          <a:ln w="9525">
            <a:noFill/>
            <a:miter lim="800000"/>
            <a:headEnd/>
            <a:tailEnd/>
          </a:ln>
          <a:effectLst/>
        </p:spPr>
        <p:txBody>
          <a:bodyPr wrap="none" anchor="ctr"/>
          <a:lstStyle/>
          <a:p>
            <a:pPr algn="ctr"/>
            <a:r>
              <a:rPr lang="en-US" altLang="zh-CN" sz="1000" b="1">
                <a:solidFill>
                  <a:schemeClr val="bg1"/>
                </a:solidFill>
                <a:ea typeface="宋体" pitchFamily="2" charset="-122"/>
              </a:rPr>
              <a:t>Atrial </a:t>
            </a:r>
          </a:p>
          <a:p>
            <a:pPr algn="ctr"/>
            <a:r>
              <a:rPr lang="en-US" altLang="zh-CN" sz="1000" b="1">
                <a:solidFill>
                  <a:schemeClr val="bg1"/>
                </a:solidFill>
                <a:ea typeface="宋体" pitchFamily="2" charset="-122"/>
              </a:rPr>
              <a:t>Fibrillation</a:t>
            </a:r>
          </a:p>
        </p:txBody>
      </p:sp>
      <p:sp>
        <p:nvSpPr>
          <p:cNvPr id="220173" name="Line 13"/>
          <p:cNvSpPr>
            <a:spLocks noChangeShapeType="1"/>
          </p:cNvSpPr>
          <p:nvPr>
            <p:custDataLst>
              <p:tags r:id="rId12"/>
            </p:custDataLst>
          </p:nvPr>
        </p:nvSpPr>
        <p:spPr bwMode="auto">
          <a:xfrm>
            <a:off x="4712677" y="2133600"/>
            <a:ext cx="0" cy="3886200"/>
          </a:xfrm>
          <a:prstGeom prst="line">
            <a:avLst/>
          </a:prstGeom>
          <a:noFill/>
          <a:ln w="9525">
            <a:solidFill>
              <a:srgbClr val="B2B2B2"/>
            </a:solidFill>
            <a:round/>
            <a:headEnd/>
            <a:tailEnd/>
          </a:ln>
          <a:effectLst/>
        </p:spPr>
        <p:txBody>
          <a:bodyPr/>
          <a:lstStyle/>
          <a:p>
            <a:endParaRPr lang="zh-CN" altLang="en-US"/>
          </a:p>
        </p:txBody>
      </p:sp>
      <p:sp>
        <p:nvSpPr>
          <p:cNvPr id="220174" name="Rectangle 14"/>
          <p:cNvSpPr>
            <a:spLocks noChangeArrowheads="1"/>
          </p:cNvSpPr>
          <p:nvPr>
            <p:custDataLst>
              <p:tags r:id="rId13"/>
            </p:custDataLst>
          </p:nvPr>
        </p:nvSpPr>
        <p:spPr bwMode="auto">
          <a:xfrm>
            <a:off x="4994031" y="2362200"/>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DVT</a:t>
            </a:r>
          </a:p>
        </p:txBody>
      </p:sp>
      <p:sp>
        <p:nvSpPr>
          <p:cNvPr id="220175" name="Rectangle 15"/>
          <p:cNvSpPr>
            <a:spLocks noChangeArrowheads="1"/>
          </p:cNvSpPr>
          <p:nvPr>
            <p:custDataLst>
              <p:tags r:id="rId14"/>
            </p:custDataLst>
          </p:nvPr>
        </p:nvSpPr>
        <p:spPr bwMode="auto">
          <a:xfrm>
            <a:off x="4994031" y="2819400"/>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PE</a:t>
            </a:r>
          </a:p>
        </p:txBody>
      </p:sp>
      <p:sp>
        <p:nvSpPr>
          <p:cNvPr id="220176" name="Rectangle 16"/>
          <p:cNvSpPr>
            <a:spLocks noChangeArrowheads="1"/>
          </p:cNvSpPr>
          <p:nvPr>
            <p:custDataLst>
              <p:tags r:id="rId15"/>
            </p:custDataLst>
          </p:nvPr>
        </p:nvSpPr>
        <p:spPr bwMode="auto">
          <a:xfrm>
            <a:off x="4994031" y="3276600"/>
            <a:ext cx="1266092" cy="304800"/>
          </a:xfrm>
          <a:prstGeom prst="rect">
            <a:avLst/>
          </a:prstGeom>
          <a:solidFill>
            <a:schemeClr val="tx2">
              <a:alpha val="48000"/>
            </a:schemeClr>
          </a:solidFill>
          <a:ln w="9525" algn="ctr">
            <a:noFill/>
            <a:miter lim="800000"/>
            <a:headEnd/>
            <a:tailEnd/>
          </a:ln>
          <a:effectLst/>
        </p:spPr>
        <p:txBody>
          <a:bodyPr wrap="none" anchor="ctr"/>
          <a:lstStyle/>
          <a:p>
            <a:pPr algn="ctr"/>
            <a:r>
              <a:rPr lang="en-US" altLang="zh-CN" sz="1000" b="1">
                <a:solidFill>
                  <a:schemeClr val="bg1"/>
                </a:solidFill>
                <a:ea typeface="宋体" pitchFamily="2" charset="-122"/>
              </a:rPr>
              <a:t>Prophylaxis*</a:t>
            </a:r>
          </a:p>
        </p:txBody>
      </p:sp>
      <p:sp>
        <p:nvSpPr>
          <p:cNvPr id="220177" name="Text Box 17"/>
          <p:cNvSpPr txBox="1">
            <a:spLocks noChangeArrowheads="1"/>
          </p:cNvSpPr>
          <p:nvPr>
            <p:custDataLst>
              <p:tags r:id="rId16"/>
            </p:custDataLst>
          </p:nvPr>
        </p:nvSpPr>
        <p:spPr bwMode="auto">
          <a:xfrm>
            <a:off x="703385" y="4800601"/>
            <a:ext cx="2818400" cy="584775"/>
          </a:xfrm>
          <a:prstGeom prst="rect">
            <a:avLst/>
          </a:prstGeom>
          <a:noFill/>
          <a:ln w="9525">
            <a:noFill/>
            <a:miter lim="800000"/>
            <a:headEnd/>
            <a:tailEnd/>
          </a:ln>
          <a:effectLst/>
        </p:spPr>
        <p:txBody>
          <a:bodyPr wrap="none">
            <a:spAutoFit/>
          </a:bodyPr>
          <a:lstStyle/>
          <a:p>
            <a:pPr>
              <a:spcBef>
                <a:spcPct val="10000"/>
              </a:spcBef>
            </a:pPr>
            <a:r>
              <a:rPr lang="en-US" altLang="zh-CN" sz="1000" dirty="0">
                <a:ea typeface="宋体" pitchFamily="2" charset="-122"/>
              </a:rPr>
              <a:t>ACS: Acute coronary syndrome</a:t>
            </a:r>
          </a:p>
          <a:p>
            <a:pPr>
              <a:spcBef>
                <a:spcPct val="10000"/>
              </a:spcBef>
            </a:pPr>
            <a:r>
              <a:rPr lang="en-US" altLang="zh-CN" sz="1000" dirty="0">
                <a:ea typeface="宋体" pitchFamily="2" charset="-122"/>
              </a:rPr>
              <a:t>PCI: Percutaneous coronary intervention</a:t>
            </a:r>
          </a:p>
          <a:p>
            <a:pPr>
              <a:spcBef>
                <a:spcPct val="10000"/>
              </a:spcBef>
            </a:pPr>
            <a:r>
              <a:rPr lang="en-US" altLang="zh-CN" sz="1000" dirty="0" err="1">
                <a:ea typeface="宋体" pitchFamily="2" charset="-122"/>
              </a:rPr>
              <a:t>PAD:Peripheral</a:t>
            </a:r>
            <a:r>
              <a:rPr lang="en-US" altLang="zh-CN" sz="1000" dirty="0">
                <a:ea typeface="宋体" pitchFamily="2" charset="-122"/>
              </a:rPr>
              <a:t> Artery Disease</a:t>
            </a:r>
          </a:p>
        </p:txBody>
      </p:sp>
      <p:sp>
        <p:nvSpPr>
          <p:cNvPr id="220178" name="Text Box 18"/>
          <p:cNvSpPr txBox="1">
            <a:spLocks noChangeArrowheads="1"/>
          </p:cNvSpPr>
          <p:nvPr>
            <p:custDataLst>
              <p:tags r:id="rId17"/>
            </p:custDataLst>
          </p:nvPr>
        </p:nvSpPr>
        <p:spPr bwMode="auto">
          <a:xfrm>
            <a:off x="5064370" y="4800600"/>
            <a:ext cx="1965603" cy="415498"/>
          </a:xfrm>
          <a:prstGeom prst="rect">
            <a:avLst/>
          </a:prstGeom>
          <a:noFill/>
          <a:ln w="9525">
            <a:noFill/>
            <a:miter lim="800000"/>
            <a:headEnd/>
            <a:tailEnd/>
          </a:ln>
          <a:effectLst/>
        </p:spPr>
        <p:txBody>
          <a:bodyPr wrap="none">
            <a:spAutoFit/>
          </a:bodyPr>
          <a:lstStyle/>
          <a:p>
            <a:pPr>
              <a:spcBef>
                <a:spcPct val="10000"/>
              </a:spcBef>
            </a:pPr>
            <a:r>
              <a:rPr lang="en-US" altLang="zh-CN" sz="1000">
                <a:ea typeface="宋体" pitchFamily="2" charset="-122"/>
              </a:rPr>
              <a:t>DVT: Deep vein thrombosis</a:t>
            </a:r>
          </a:p>
          <a:p>
            <a:pPr>
              <a:spcBef>
                <a:spcPct val="10000"/>
              </a:spcBef>
            </a:pPr>
            <a:r>
              <a:rPr lang="en-US" altLang="zh-CN" sz="1000">
                <a:ea typeface="宋体" pitchFamily="2" charset="-122"/>
              </a:rPr>
              <a:t>PE: Pulmonary embolism </a:t>
            </a:r>
          </a:p>
        </p:txBody>
      </p:sp>
      <p:sp>
        <p:nvSpPr>
          <p:cNvPr id="220179" name="Text Box 19"/>
          <p:cNvSpPr txBox="1">
            <a:spLocks noChangeArrowheads="1"/>
          </p:cNvSpPr>
          <p:nvPr>
            <p:custDataLst>
              <p:tags r:id="rId18"/>
            </p:custDataLst>
          </p:nvPr>
        </p:nvSpPr>
        <p:spPr bwMode="auto">
          <a:xfrm>
            <a:off x="773723" y="5622926"/>
            <a:ext cx="3094892" cy="396875"/>
          </a:xfrm>
          <a:prstGeom prst="rect">
            <a:avLst/>
          </a:prstGeom>
          <a:noFill/>
          <a:ln w="9525">
            <a:noFill/>
            <a:miter lim="800000"/>
            <a:headEnd/>
            <a:tailEnd/>
          </a:ln>
          <a:effectLst/>
        </p:spPr>
        <p:txBody>
          <a:bodyPr>
            <a:spAutoFit/>
          </a:bodyPr>
          <a:lstStyle/>
          <a:p>
            <a:pPr marL="174625" indent="-174625"/>
            <a:endParaRPr lang="en-US" altLang="zh-CN" sz="1000">
              <a:ea typeface="宋体" pitchFamily="2" charset="-122"/>
            </a:endParaRPr>
          </a:p>
          <a:p>
            <a:pPr marL="174625" indent="-174625"/>
            <a:r>
              <a:rPr lang="en-US" altLang="zh-CN" sz="1000">
                <a:ea typeface="宋体" pitchFamily="2" charset="-122"/>
              </a:rPr>
              <a:t>China population 2009: 1334.7 MM</a:t>
            </a:r>
          </a:p>
        </p:txBody>
      </p:sp>
      <p:sp>
        <p:nvSpPr>
          <p:cNvPr id="220180" name="Text Box 20"/>
          <p:cNvSpPr txBox="1">
            <a:spLocks noChangeArrowheads="1"/>
          </p:cNvSpPr>
          <p:nvPr>
            <p:custDataLst>
              <p:tags r:id="rId19"/>
            </p:custDataLst>
          </p:nvPr>
        </p:nvSpPr>
        <p:spPr bwMode="auto">
          <a:xfrm>
            <a:off x="633046" y="6172201"/>
            <a:ext cx="6893169" cy="707886"/>
          </a:xfrm>
          <a:prstGeom prst="rect">
            <a:avLst/>
          </a:prstGeom>
          <a:noFill/>
          <a:ln w="9525">
            <a:noFill/>
            <a:miter lim="800000"/>
            <a:headEnd/>
            <a:tailEnd/>
          </a:ln>
          <a:effectLst/>
        </p:spPr>
        <p:txBody>
          <a:bodyPr>
            <a:spAutoFit/>
          </a:bodyPr>
          <a:lstStyle/>
          <a:p>
            <a:r>
              <a:rPr lang="en-US" altLang="zh-CN" sz="1000" i="1" dirty="0">
                <a:ea typeface="宋体" pitchFamily="2" charset="-122"/>
              </a:rPr>
              <a:t>Source: An epidemiological survey of </a:t>
            </a:r>
            <a:r>
              <a:rPr lang="en-US" altLang="zh-CN" sz="1000" i="1" dirty="0" err="1">
                <a:ea typeface="宋体" pitchFamily="2" charset="-122"/>
              </a:rPr>
              <a:t>atrial</a:t>
            </a:r>
            <a:r>
              <a:rPr lang="en-US" altLang="zh-CN" sz="1000" i="1" dirty="0">
                <a:ea typeface="宋体" pitchFamily="2" charset="-122"/>
              </a:rPr>
              <a:t> fibrillation in China, </a:t>
            </a:r>
            <a:r>
              <a:rPr lang="en-US" altLang="zh-CN" sz="1000" i="1" dirty="0" err="1">
                <a:ea typeface="宋体" pitchFamily="2" charset="-122"/>
              </a:rPr>
              <a:t>Zhonghua</a:t>
            </a:r>
            <a:r>
              <a:rPr lang="en-US" altLang="zh-CN" sz="1000" i="1" dirty="0">
                <a:ea typeface="宋体" pitchFamily="2" charset="-122"/>
              </a:rPr>
              <a:t> </a:t>
            </a:r>
            <a:r>
              <a:rPr lang="en-US" altLang="zh-CN" sz="1000" i="1" dirty="0" err="1">
                <a:ea typeface="宋体" pitchFamily="2" charset="-122"/>
              </a:rPr>
              <a:t>Neike</a:t>
            </a:r>
            <a:r>
              <a:rPr lang="en-US" altLang="zh-CN" sz="1000" i="1" dirty="0">
                <a:ea typeface="宋体" pitchFamily="2" charset="-122"/>
              </a:rPr>
              <a:t> </a:t>
            </a:r>
            <a:r>
              <a:rPr lang="en-US" altLang="zh-CN" sz="1000" i="1" dirty="0" err="1">
                <a:ea typeface="宋体" pitchFamily="2" charset="-122"/>
              </a:rPr>
              <a:t>zazhi</a:t>
            </a:r>
            <a:r>
              <a:rPr lang="en-US" altLang="zh-CN" sz="1000" i="1" dirty="0">
                <a:ea typeface="宋体" pitchFamily="2" charset="-122"/>
              </a:rPr>
              <a:t> 2004; </a:t>
            </a:r>
            <a:r>
              <a:rPr lang="en-US" altLang="zh-CN" sz="1000" i="1" dirty="0" err="1">
                <a:ea typeface="宋体" pitchFamily="2" charset="-122"/>
              </a:rPr>
              <a:t>Percutaneous</a:t>
            </a:r>
            <a:r>
              <a:rPr lang="en-US" altLang="zh-CN" sz="1000" i="1" dirty="0">
                <a:ea typeface="宋体" pitchFamily="2" charset="-122"/>
              </a:rPr>
              <a:t> coronary intervention in mainland China in 2008: register results; China J </a:t>
            </a:r>
            <a:r>
              <a:rPr lang="en-US" altLang="zh-CN" sz="1000" i="1" dirty="0" err="1">
                <a:ea typeface="宋体" pitchFamily="2" charset="-122"/>
              </a:rPr>
              <a:t>Cardial</a:t>
            </a:r>
            <a:r>
              <a:rPr lang="en-US" altLang="zh-CN" sz="1000" i="1" dirty="0">
                <a:ea typeface="宋体" pitchFamily="2" charset="-122"/>
              </a:rPr>
              <a:t>, 2009, volume 37; American Heart Association 2006; Rising incidence of pulmonary embolism in modern China, 2006</a:t>
            </a:r>
          </a:p>
        </p:txBody>
      </p:sp>
      <p:sp>
        <p:nvSpPr>
          <p:cNvPr id="220181" name="Text Box 21"/>
          <p:cNvSpPr txBox="1">
            <a:spLocks noChangeArrowheads="1"/>
          </p:cNvSpPr>
          <p:nvPr>
            <p:custDataLst>
              <p:tags r:id="rId20"/>
            </p:custDataLst>
          </p:nvPr>
        </p:nvSpPr>
        <p:spPr bwMode="auto">
          <a:xfrm>
            <a:off x="5064369" y="5622926"/>
            <a:ext cx="3094892" cy="396875"/>
          </a:xfrm>
          <a:prstGeom prst="rect">
            <a:avLst/>
          </a:prstGeom>
          <a:noFill/>
          <a:ln w="9525">
            <a:noFill/>
            <a:miter lim="800000"/>
            <a:headEnd/>
            <a:tailEnd/>
          </a:ln>
          <a:effectLst/>
        </p:spPr>
        <p:txBody>
          <a:bodyPr>
            <a:spAutoFit/>
          </a:bodyPr>
          <a:lstStyle/>
          <a:p>
            <a:pPr marL="174625" indent="-174625"/>
            <a:r>
              <a:rPr lang="en-US" altLang="zh-CN" sz="1000">
                <a:ea typeface="宋体" pitchFamily="2" charset="-122"/>
              </a:rPr>
              <a:t>* Prophylaxis include major surgery, such as    orthopedic surgeries;</a:t>
            </a:r>
          </a:p>
        </p:txBody>
      </p:sp>
      <p:sp>
        <p:nvSpPr>
          <p:cNvPr id="220182" name="Text Box 22"/>
          <p:cNvSpPr txBox="1">
            <a:spLocks noChangeArrowheads="1"/>
          </p:cNvSpPr>
          <p:nvPr>
            <p:custDataLst>
              <p:tags r:id="rId21"/>
            </p:custDataLst>
          </p:nvPr>
        </p:nvSpPr>
        <p:spPr bwMode="auto">
          <a:xfrm>
            <a:off x="2602523" y="1447800"/>
            <a:ext cx="4732386" cy="307777"/>
          </a:xfrm>
          <a:prstGeom prst="rect">
            <a:avLst/>
          </a:prstGeom>
          <a:noFill/>
          <a:ln w="9525">
            <a:noFill/>
            <a:miter lim="800000"/>
            <a:headEnd/>
            <a:tailEnd/>
          </a:ln>
          <a:effectLst/>
        </p:spPr>
        <p:txBody>
          <a:bodyPr wrap="none">
            <a:spAutoFit/>
          </a:bodyPr>
          <a:lstStyle/>
          <a:p>
            <a:r>
              <a:rPr lang="en-US" altLang="zh-CN" sz="1400" b="1" u="sng">
                <a:ea typeface="宋体" pitchFamily="2" charset="-122"/>
              </a:rPr>
              <a:t>Epidemiology of Thrombosis related diseases</a:t>
            </a:r>
          </a:p>
        </p:txBody>
      </p:sp>
      <p:sp>
        <p:nvSpPr>
          <p:cNvPr id="220183" name="Text Box 23"/>
          <p:cNvSpPr txBox="1">
            <a:spLocks noChangeArrowheads="1"/>
          </p:cNvSpPr>
          <p:nvPr>
            <p:custDataLst>
              <p:tags r:id="rId22"/>
            </p:custDataLst>
          </p:nvPr>
        </p:nvSpPr>
        <p:spPr bwMode="auto">
          <a:xfrm>
            <a:off x="914400" y="1752600"/>
            <a:ext cx="1266092" cy="457200"/>
          </a:xfrm>
          <a:prstGeom prst="rect">
            <a:avLst/>
          </a:prstGeom>
          <a:noFill/>
          <a:ln w="9525">
            <a:noFill/>
            <a:miter lim="800000"/>
            <a:headEnd/>
            <a:tailEnd/>
          </a:ln>
          <a:effectLst/>
        </p:spPr>
        <p:txBody>
          <a:bodyPr>
            <a:spAutoFit/>
          </a:bodyPr>
          <a:lstStyle/>
          <a:p>
            <a:pPr algn="ctr"/>
            <a:r>
              <a:rPr lang="en-US" altLang="zh-CN" sz="1200" b="1">
                <a:ea typeface="宋体" pitchFamily="2" charset="-122"/>
              </a:rPr>
              <a:t>Arterial Thrombosis </a:t>
            </a:r>
          </a:p>
        </p:txBody>
      </p:sp>
      <p:sp>
        <p:nvSpPr>
          <p:cNvPr id="220184" name="Line 24"/>
          <p:cNvSpPr>
            <a:spLocks noChangeShapeType="1"/>
          </p:cNvSpPr>
          <p:nvPr>
            <p:custDataLst>
              <p:tags r:id="rId23"/>
            </p:custDataLst>
          </p:nvPr>
        </p:nvSpPr>
        <p:spPr bwMode="auto">
          <a:xfrm>
            <a:off x="844062" y="2209800"/>
            <a:ext cx="3727938" cy="0"/>
          </a:xfrm>
          <a:prstGeom prst="line">
            <a:avLst/>
          </a:prstGeom>
          <a:noFill/>
          <a:ln w="9525">
            <a:solidFill>
              <a:srgbClr val="B2B2B2"/>
            </a:solidFill>
            <a:round/>
            <a:headEnd/>
            <a:tailEnd/>
          </a:ln>
          <a:effectLst/>
        </p:spPr>
        <p:txBody>
          <a:bodyPr/>
          <a:lstStyle/>
          <a:p>
            <a:endParaRPr lang="zh-CN" altLang="en-US"/>
          </a:p>
        </p:txBody>
      </p:sp>
      <p:sp>
        <p:nvSpPr>
          <p:cNvPr id="220185" name="Text Box 25"/>
          <p:cNvSpPr txBox="1">
            <a:spLocks noChangeArrowheads="1"/>
          </p:cNvSpPr>
          <p:nvPr>
            <p:custDataLst>
              <p:tags r:id="rId24"/>
            </p:custDataLst>
          </p:nvPr>
        </p:nvSpPr>
        <p:spPr bwMode="auto">
          <a:xfrm>
            <a:off x="5064369" y="1752600"/>
            <a:ext cx="1266092" cy="457200"/>
          </a:xfrm>
          <a:prstGeom prst="rect">
            <a:avLst/>
          </a:prstGeom>
          <a:noFill/>
          <a:ln w="9525">
            <a:noFill/>
            <a:miter lim="800000"/>
            <a:headEnd/>
            <a:tailEnd/>
          </a:ln>
          <a:effectLst/>
        </p:spPr>
        <p:txBody>
          <a:bodyPr>
            <a:spAutoFit/>
          </a:bodyPr>
          <a:lstStyle/>
          <a:p>
            <a:pPr algn="ctr"/>
            <a:r>
              <a:rPr lang="en-US" altLang="zh-CN" sz="1200" b="1">
                <a:ea typeface="宋体" pitchFamily="2" charset="-122"/>
              </a:rPr>
              <a:t>Venous </a:t>
            </a:r>
          </a:p>
          <a:p>
            <a:pPr algn="ctr"/>
            <a:r>
              <a:rPr lang="en-US" altLang="zh-CN" sz="1200" b="1">
                <a:ea typeface="宋体" pitchFamily="2" charset="-122"/>
              </a:rPr>
              <a:t>Thrombosis </a:t>
            </a:r>
          </a:p>
        </p:txBody>
      </p:sp>
      <p:sp>
        <p:nvSpPr>
          <p:cNvPr id="220186" name="Line 26"/>
          <p:cNvSpPr>
            <a:spLocks noChangeShapeType="1"/>
          </p:cNvSpPr>
          <p:nvPr>
            <p:custDataLst>
              <p:tags r:id="rId25"/>
            </p:custDataLst>
          </p:nvPr>
        </p:nvSpPr>
        <p:spPr bwMode="auto">
          <a:xfrm>
            <a:off x="4923693" y="2209800"/>
            <a:ext cx="3727938" cy="0"/>
          </a:xfrm>
          <a:prstGeom prst="line">
            <a:avLst/>
          </a:prstGeom>
          <a:noFill/>
          <a:ln w="9525">
            <a:solidFill>
              <a:srgbClr val="B2B2B2"/>
            </a:solidFill>
            <a:round/>
            <a:headEnd/>
            <a:tailEnd/>
          </a:ln>
          <a:effectLst/>
        </p:spPr>
        <p:txBody>
          <a:bodyPr/>
          <a:lstStyle/>
          <a:p>
            <a:endParaRPr lang="zh-CN" altLang="en-US"/>
          </a:p>
        </p:txBody>
      </p:sp>
      <p:graphicFrame>
        <p:nvGraphicFramePr>
          <p:cNvPr id="220187" name="Object 27"/>
          <p:cNvGraphicFramePr>
            <a:graphicFrameLocks/>
          </p:cNvGraphicFramePr>
          <p:nvPr>
            <p:custDataLst>
              <p:tags r:id="rId26"/>
            </p:custDataLst>
            <p:extLst>
              <p:ext uri="{D42A27DB-BD31-4B8C-83A1-F6EECF244321}">
                <p14:modId xmlns="" xmlns:p14="http://schemas.microsoft.com/office/powerpoint/2010/main" val="3725672289"/>
              </p:ext>
            </p:extLst>
          </p:nvPr>
        </p:nvGraphicFramePr>
        <p:xfrm>
          <a:off x="6873875" y="2184400"/>
          <a:ext cx="1379166" cy="1531620"/>
        </p:xfrm>
        <a:graphic>
          <a:graphicData uri="http://schemas.openxmlformats.org/presentationml/2006/ole">
            <p:oleObj spid="_x0000_s135172" name="图表" r:id="rId37" imgW="1381125" imgH="1533525" progId="MSGraph.Chart.8">
              <p:embed followColorScheme="full"/>
            </p:oleObj>
          </a:graphicData>
        </a:graphic>
      </p:graphicFrame>
      <p:sp>
        <p:nvSpPr>
          <p:cNvPr id="220188" name="Rectangle 28"/>
          <p:cNvSpPr>
            <a:spLocks noChangeArrowheads="1"/>
          </p:cNvSpPr>
          <p:nvPr>
            <p:custDataLst>
              <p:tags r:id="rId27"/>
            </p:custDataLst>
          </p:nvPr>
        </p:nvSpPr>
        <p:spPr bwMode="auto">
          <a:xfrm>
            <a:off x="7980363" y="3311525"/>
            <a:ext cx="290513" cy="182562"/>
          </a:xfrm>
          <a:prstGeom prst="rect">
            <a:avLst/>
          </a:prstGeom>
          <a:noFill/>
          <a:ln w="9525">
            <a:noFill/>
            <a:miter lim="800000"/>
            <a:headEnd/>
            <a:tailEnd/>
          </a:ln>
          <a:effectLst/>
        </p:spPr>
        <p:txBody>
          <a:bodyPr wrap="none" lIns="20638" tIns="0" rIns="20638" bIns="0" anchor="ctr"/>
          <a:lstStyle/>
          <a:p>
            <a:r>
              <a:rPr lang="en-US" altLang="zh-CN" sz="1200">
                <a:ea typeface="宋体" pitchFamily="2" charset="-122"/>
              </a:rPr>
              <a:t>1.2</a:t>
            </a:r>
          </a:p>
        </p:txBody>
      </p:sp>
      <p:sp>
        <p:nvSpPr>
          <p:cNvPr id="220189" name="Rectangle 29"/>
          <p:cNvSpPr>
            <a:spLocks noChangeArrowheads="1"/>
          </p:cNvSpPr>
          <p:nvPr>
            <p:custDataLst>
              <p:tags r:id="rId28"/>
            </p:custDataLst>
          </p:nvPr>
        </p:nvSpPr>
        <p:spPr bwMode="auto">
          <a:xfrm>
            <a:off x="7599363" y="2867025"/>
            <a:ext cx="290513" cy="182563"/>
          </a:xfrm>
          <a:prstGeom prst="rect">
            <a:avLst/>
          </a:prstGeom>
          <a:noFill/>
          <a:ln w="9525">
            <a:noFill/>
            <a:miter lim="800000"/>
            <a:headEnd/>
            <a:tailEnd/>
          </a:ln>
          <a:effectLst/>
        </p:spPr>
        <p:txBody>
          <a:bodyPr wrap="none" lIns="20638" tIns="0" rIns="20638" bIns="0" anchor="ctr">
            <a:noAutofit/>
          </a:bodyPr>
          <a:lstStyle/>
          <a:p>
            <a:fld id="{EDCB5FCF-4A76-48FA-9F73-844D86977CE9}" type="datetime'''''''''0''''''''''''''''.''7'''''''">
              <a:rPr lang="en-US" altLang="zh-CN" sz="1200" smtClean="0">
                <a:latin typeface="Verdana"/>
                <a:ea typeface="宋体"/>
                <a:sym typeface="Verdana"/>
              </a:rPr>
              <a:pPr/>
              <a:t>0.7</a:t>
            </a:fld>
            <a:endParaRPr lang="en-US" altLang="zh-CN" sz="1200">
              <a:latin typeface="Verdana"/>
              <a:ea typeface="宋体"/>
              <a:sym typeface="Verdana"/>
            </a:endParaRPr>
          </a:p>
        </p:txBody>
      </p:sp>
      <p:sp>
        <p:nvSpPr>
          <p:cNvPr id="220190" name="Rectangle 30"/>
          <p:cNvSpPr>
            <a:spLocks noChangeArrowheads="1"/>
          </p:cNvSpPr>
          <p:nvPr>
            <p:custDataLst>
              <p:tags r:id="rId29"/>
            </p:custDataLst>
          </p:nvPr>
        </p:nvSpPr>
        <p:spPr bwMode="auto">
          <a:xfrm>
            <a:off x="7142163" y="2420938"/>
            <a:ext cx="290513" cy="182562"/>
          </a:xfrm>
          <a:prstGeom prst="rect">
            <a:avLst/>
          </a:prstGeom>
          <a:noFill/>
          <a:ln w="9525">
            <a:noFill/>
            <a:miter lim="800000"/>
            <a:headEnd/>
            <a:tailEnd/>
          </a:ln>
          <a:effectLst/>
        </p:spPr>
        <p:txBody>
          <a:bodyPr wrap="none" lIns="20638" tIns="0" rIns="20638" bIns="0" anchor="ctr">
            <a:noAutofit/>
          </a:bodyPr>
          <a:lstStyle/>
          <a:p>
            <a:fld id="{2BA785A5-360B-42B8-B6A3-F6A6D95496AF}" type="datetime'''''''''''''''''''''''''''''''''''''''0''''''.''''1'''''''''">
              <a:rPr lang="en-US" altLang="zh-CN" sz="1200" smtClean="0">
                <a:latin typeface="Verdana"/>
                <a:ea typeface="宋体"/>
                <a:sym typeface="Verdana"/>
              </a:rPr>
              <a:pPr/>
              <a:t>0.1</a:t>
            </a:fld>
            <a:endParaRPr lang="en-US" altLang="zh-CN" sz="1200">
              <a:latin typeface="Verdana"/>
              <a:ea typeface="宋体"/>
              <a:sym typeface="Verdana"/>
            </a:endParaRPr>
          </a:p>
        </p:txBody>
      </p:sp>
      <p:sp>
        <p:nvSpPr>
          <p:cNvPr id="220191" name="Text Box 31"/>
          <p:cNvSpPr txBox="1">
            <a:spLocks noChangeArrowheads="1"/>
          </p:cNvSpPr>
          <p:nvPr>
            <p:custDataLst>
              <p:tags r:id="rId30"/>
            </p:custDataLst>
          </p:nvPr>
        </p:nvSpPr>
        <p:spPr bwMode="auto">
          <a:xfrm>
            <a:off x="3938954" y="2346326"/>
            <a:ext cx="428322" cy="246221"/>
          </a:xfrm>
          <a:prstGeom prst="rect">
            <a:avLst/>
          </a:prstGeom>
          <a:noFill/>
          <a:ln w="9525">
            <a:noFill/>
            <a:miter lim="800000"/>
            <a:headEnd/>
            <a:tailEnd/>
          </a:ln>
          <a:effectLst/>
        </p:spPr>
        <p:txBody>
          <a:bodyPr wrap="none">
            <a:spAutoFit/>
          </a:bodyPr>
          <a:lstStyle/>
          <a:p>
            <a:r>
              <a:rPr lang="en-US" altLang="zh-CN" sz="1000" b="1">
                <a:ea typeface="宋体" pitchFamily="2" charset="-122"/>
              </a:rPr>
              <a:t>MM</a:t>
            </a:r>
          </a:p>
        </p:txBody>
      </p:sp>
      <p:sp>
        <p:nvSpPr>
          <p:cNvPr id="220192" name="Text Box 32"/>
          <p:cNvSpPr txBox="1">
            <a:spLocks noChangeArrowheads="1"/>
          </p:cNvSpPr>
          <p:nvPr>
            <p:custDataLst>
              <p:tags r:id="rId31"/>
            </p:custDataLst>
          </p:nvPr>
        </p:nvSpPr>
        <p:spPr bwMode="auto">
          <a:xfrm>
            <a:off x="7977554" y="2346326"/>
            <a:ext cx="428322" cy="246221"/>
          </a:xfrm>
          <a:prstGeom prst="rect">
            <a:avLst/>
          </a:prstGeom>
          <a:noFill/>
          <a:ln w="9525">
            <a:noFill/>
            <a:miter lim="800000"/>
            <a:headEnd/>
            <a:tailEnd/>
          </a:ln>
          <a:effectLst/>
        </p:spPr>
        <p:txBody>
          <a:bodyPr wrap="none">
            <a:spAutoFit/>
          </a:bodyPr>
          <a:lstStyle/>
          <a:p>
            <a:r>
              <a:rPr lang="en-US" altLang="zh-CN" sz="1000" b="1">
                <a:ea typeface="宋体" pitchFamily="2" charset="-122"/>
              </a:rPr>
              <a:t>MM</a:t>
            </a:r>
          </a:p>
        </p:txBody>
      </p:sp>
      <p:sp>
        <p:nvSpPr>
          <p:cNvPr id="220193" name="Text Box 33"/>
          <p:cNvSpPr txBox="1">
            <a:spLocks noChangeArrowheads="1"/>
          </p:cNvSpPr>
          <p:nvPr>
            <p:custDataLst>
              <p:tags r:id="rId32"/>
            </p:custDataLst>
          </p:nvPr>
        </p:nvSpPr>
        <p:spPr bwMode="auto">
          <a:xfrm>
            <a:off x="2813539" y="1752600"/>
            <a:ext cx="1266092" cy="457200"/>
          </a:xfrm>
          <a:prstGeom prst="rect">
            <a:avLst/>
          </a:prstGeom>
          <a:noFill/>
          <a:ln w="9525">
            <a:noFill/>
            <a:miter lim="800000"/>
            <a:headEnd/>
            <a:tailEnd/>
          </a:ln>
          <a:effectLst/>
        </p:spPr>
        <p:txBody>
          <a:bodyPr>
            <a:spAutoFit/>
          </a:bodyPr>
          <a:lstStyle/>
          <a:p>
            <a:pPr algn="ctr"/>
            <a:r>
              <a:rPr lang="en-US" altLang="zh-CN" sz="1200" b="1">
                <a:ea typeface="宋体" pitchFamily="2" charset="-122"/>
              </a:rPr>
              <a:t>Prevalence or Incidence  </a:t>
            </a:r>
          </a:p>
        </p:txBody>
      </p:sp>
      <p:sp>
        <p:nvSpPr>
          <p:cNvPr id="220194" name="Text Box 34"/>
          <p:cNvSpPr txBox="1">
            <a:spLocks noChangeArrowheads="1"/>
          </p:cNvSpPr>
          <p:nvPr>
            <p:custDataLst>
              <p:tags r:id="rId33"/>
            </p:custDataLst>
          </p:nvPr>
        </p:nvSpPr>
        <p:spPr bwMode="auto">
          <a:xfrm>
            <a:off x="6893169" y="1752600"/>
            <a:ext cx="1266092" cy="457200"/>
          </a:xfrm>
          <a:prstGeom prst="rect">
            <a:avLst/>
          </a:prstGeom>
          <a:noFill/>
          <a:ln w="9525">
            <a:noFill/>
            <a:miter lim="800000"/>
            <a:headEnd/>
            <a:tailEnd/>
          </a:ln>
          <a:effectLst/>
        </p:spPr>
        <p:txBody>
          <a:bodyPr>
            <a:spAutoFit/>
          </a:bodyPr>
          <a:lstStyle/>
          <a:p>
            <a:pPr algn="ctr"/>
            <a:r>
              <a:rPr lang="en-US" altLang="zh-CN" sz="1200" b="1">
                <a:ea typeface="宋体" pitchFamily="2" charset="-122"/>
              </a:rPr>
              <a:t>Prevalence or Incidence  </a:t>
            </a:r>
          </a:p>
        </p:txBody>
      </p:sp>
      <p:sp>
        <p:nvSpPr>
          <p:cNvPr id="37" name="Rectangle 8"/>
          <p:cNvSpPr>
            <a:spLocks noChangeArrowheads="1"/>
          </p:cNvSpPr>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39"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Tree>
    <p:extLst>
      <p:ext uri="{BB962C8B-B14F-4D97-AF65-F5344CB8AC3E}">
        <p14:creationId xmlns="" xmlns:p14="http://schemas.microsoft.com/office/powerpoint/2010/main" val="8531172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China thrombosis market is huge and growing quickly, but the competition is fierce </a:t>
            </a:r>
            <a:r>
              <a:rPr lang="en-US" altLang="zh-CN" dirty="0"/>
              <a:t>as </a:t>
            </a:r>
            <a:r>
              <a:rPr lang="en-US" altLang="zh-CN" dirty="0" err="1"/>
              <a:t>Clopidogrel</a:t>
            </a:r>
            <a:r>
              <a:rPr lang="en-US" altLang="zh-CN" dirty="0"/>
              <a:t> </a:t>
            </a:r>
            <a:r>
              <a:rPr lang="en-US" altLang="zh-CN" dirty="0" smtClean="0"/>
              <a:t>loses its patent and </a:t>
            </a:r>
            <a:r>
              <a:rPr lang="en-US" altLang="zh-CN" dirty="0" err="1" smtClean="0"/>
              <a:t>Gx</a:t>
            </a:r>
            <a:r>
              <a:rPr lang="en-US" altLang="zh-CN" dirty="0" smtClean="0"/>
              <a:t> pours into the market </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1"/>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Market trend</a:t>
            </a:r>
          </a:p>
        </p:txBody>
      </p:sp>
      <p:sp>
        <p:nvSpPr>
          <p:cNvPr id="8" name="Source" descr="Source"/>
          <p:cNvSpPr txBox="1"/>
          <p:nvPr/>
        </p:nvSpPr>
        <p:spPr>
          <a:xfrm>
            <a:off x="481013" y="6224588"/>
            <a:ext cx="248144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decision resource</a:t>
            </a:r>
            <a:endParaRPr lang="zh-CN" altLang="en-US" sz="900" dirty="0">
              <a:latin typeface="Verdana"/>
            </a:endParaRPr>
          </a:p>
        </p:txBody>
      </p:sp>
      <p:sp>
        <p:nvSpPr>
          <p:cNvPr id="12"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a:solidFill>
                  <a:schemeClr val="bg1"/>
                </a:solidFill>
                <a:latin typeface="Verdana"/>
              </a:rPr>
              <a:t>Thrombosis</a:t>
            </a:r>
            <a:endParaRPr lang="zh-CN" altLang="en-US" sz="1200" dirty="0">
              <a:solidFill>
                <a:schemeClr val="bg1"/>
              </a:solidFill>
              <a:latin typeface="Verdana"/>
            </a:endParaRPr>
          </a:p>
        </p:txBody>
      </p:sp>
      <p:sp>
        <p:nvSpPr>
          <p:cNvPr id="9" name="Freeform 37"/>
          <p:cNvSpPr>
            <a:spLocks/>
          </p:cNvSpPr>
          <p:nvPr/>
        </p:nvSpPr>
        <p:spPr bwMode="auto">
          <a:xfrm>
            <a:off x="500743" y="1718809"/>
            <a:ext cx="2562730" cy="3713161"/>
          </a:xfrm>
          <a:custGeom>
            <a:avLst/>
            <a:gdLst>
              <a:gd name="T0" fmla="*/ 0 w 1853"/>
              <a:gd name="T1" fmla="*/ 0 h 2303"/>
              <a:gd name="T2" fmla="*/ 1465258 w 1853"/>
              <a:gd name="T3" fmla="*/ 0 h 2303"/>
              <a:gd name="T4" fmla="*/ 1554163 w 1853"/>
              <a:gd name="T5" fmla="*/ 167642 h 2303"/>
              <a:gd name="T6" fmla="*/ 1459387 w 1853"/>
              <a:gd name="T7" fmla="*/ 310976 h 2303"/>
              <a:gd name="T8" fmla="*/ 1457709 w 1853"/>
              <a:gd name="T9" fmla="*/ 1930400 h 2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3" h="2303">
                <a:moveTo>
                  <a:pt x="0" y="0"/>
                </a:moveTo>
                <a:lnTo>
                  <a:pt x="1747" y="0"/>
                </a:lnTo>
                <a:lnTo>
                  <a:pt x="1853" y="200"/>
                </a:lnTo>
                <a:lnTo>
                  <a:pt x="1740" y="371"/>
                </a:lnTo>
                <a:lnTo>
                  <a:pt x="1738" y="2303"/>
                </a:lnTo>
              </a:path>
            </a:pathLst>
          </a:custGeom>
          <a:noFill/>
          <a:ln w="22225" cap="flat" cmpd="sng">
            <a:solidFill>
              <a:schemeClr val="hlink"/>
            </a:solidFill>
            <a:prstDash val="solid"/>
            <a:round/>
            <a:headEnd/>
            <a:tailEnd/>
          </a:ln>
          <a:effectLst/>
        </p:spPr>
        <p:txBody>
          <a:bodyPr wrap="none" lIns="0" tIns="0" rIns="0" bIns="0" anchor="ctr"/>
          <a:lstStyle/>
          <a:p>
            <a:endParaRPr lang="zh-CN" altLang="en-US">
              <a:latin typeface="+mj-lt"/>
            </a:endParaRPr>
          </a:p>
        </p:txBody>
      </p:sp>
      <p:sp>
        <p:nvSpPr>
          <p:cNvPr id="10" name="Text Box 38"/>
          <p:cNvSpPr txBox="1">
            <a:spLocks noChangeArrowheads="1"/>
          </p:cNvSpPr>
          <p:nvPr/>
        </p:nvSpPr>
        <p:spPr bwMode="auto">
          <a:xfrm>
            <a:off x="545245" y="1886755"/>
            <a:ext cx="2256459" cy="215444"/>
          </a:xfrm>
          <a:prstGeom prst="rect">
            <a:avLst/>
          </a:prstGeom>
          <a:noFill/>
          <a:ln w="6350">
            <a:noFill/>
            <a:miter lim="800000"/>
            <a:headEnd/>
            <a:tailEnd/>
          </a:ln>
          <a:effectLst/>
        </p:spPr>
        <p:txBody>
          <a:bodyPr lIns="0" tIns="0" rIns="0" bIns="0" anchor="ctr">
            <a:spAutoFit/>
          </a:bodyPr>
          <a:lstStyle/>
          <a:p>
            <a:pPr algn="ctr"/>
            <a:r>
              <a:rPr kumimoji="1" lang="en-US" altLang="zh-CN" sz="1400" b="1" dirty="0" smtClean="0">
                <a:latin typeface="+mj-lt"/>
              </a:rPr>
              <a:t>Market Prospect</a:t>
            </a:r>
            <a:endParaRPr kumimoji="1" lang="en-US" altLang="zh-CN" sz="1400" b="1" dirty="0">
              <a:solidFill>
                <a:schemeClr val="tx1"/>
              </a:solidFill>
              <a:latin typeface="+mj-lt"/>
            </a:endParaRPr>
          </a:p>
        </p:txBody>
      </p:sp>
      <p:sp>
        <p:nvSpPr>
          <p:cNvPr id="11" name="Text Box 39"/>
          <p:cNvSpPr txBox="1">
            <a:spLocks noChangeArrowheads="1"/>
          </p:cNvSpPr>
          <p:nvPr/>
        </p:nvSpPr>
        <p:spPr bwMode="auto">
          <a:xfrm>
            <a:off x="3136769" y="1886755"/>
            <a:ext cx="2253840" cy="215444"/>
          </a:xfrm>
          <a:prstGeom prst="rect">
            <a:avLst/>
          </a:prstGeom>
          <a:noFill/>
          <a:ln w="6350">
            <a:noFill/>
            <a:miter lim="800000"/>
            <a:headEnd/>
            <a:tailEnd/>
          </a:ln>
          <a:effectLst/>
        </p:spPr>
        <p:txBody>
          <a:bodyPr lIns="0" tIns="0" rIns="0" bIns="0" anchor="ctr">
            <a:spAutoFit/>
          </a:bodyPr>
          <a:lstStyle/>
          <a:p>
            <a:pPr algn="ctr"/>
            <a:r>
              <a:rPr kumimoji="1" lang="en-US" altLang="zh-CN" sz="1400" b="1" dirty="0" smtClean="0">
                <a:latin typeface="+mj-lt"/>
              </a:rPr>
              <a:t>Product Segment</a:t>
            </a:r>
            <a:endParaRPr kumimoji="1" lang="en-US" altLang="zh-CN" sz="1400" b="1" dirty="0">
              <a:solidFill>
                <a:schemeClr val="tx1"/>
              </a:solidFill>
              <a:latin typeface="+mj-lt"/>
            </a:endParaRPr>
          </a:p>
        </p:txBody>
      </p:sp>
      <p:sp>
        <p:nvSpPr>
          <p:cNvPr id="13" name="Text Box 40"/>
          <p:cNvSpPr txBox="1">
            <a:spLocks noChangeArrowheads="1"/>
          </p:cNvSpPr>
          <p:nvPr/>
        </p:nvSpPr>
        <p:spPr bwMode="auto">
          <a:xfrm>
            <a:off x="5654998" y="1886755"/>
            <a:ext cx="2256459" cy="215444"/>
          </a:xfrm>
          <a:prstGeom prst="rect">
            <a:avLst/>
          </a:prstGeom>
          <a:noFill/>
          <a:ln w="6350">
            <a:noFill/>
            <a:miter lim="800000"/>
            <a:headEnd/>
            <a:tailEnd/>
          </a:ln>
          <a:effectLst/>
        </p:spPr>
        <p:txBody>
          <a:bodyPr lIns="0" tIns="0" rIns="0" bIns="0" anchor="ctr">
            <a:spAutoFit/>
          </a:bodyPr>
          <a:lstStyle/>
          <a:p>
            <a:pPr algn="ctr"/>
            <a:r>
              <a:rPr kumimoji="1" lang="en-US" altLang="zh-CN" sz="1400" b="1" dirty="0" smtClean="0">
                <a:solidFill>
                  <a:schemeClr val="tx1"/>
                </a:solidFill>
                <a:latin typeface="+mj-lt"/>
              </a:rPr>
              <a:t>Competition</a:t>
            </a:r>
            <a:endParaRPr kumimoji="1" lang="en-US" altLang="zh-CN" sz="1400" b="1" dirty="0">
              <a:solidFill>
                <a:schemeClr val="tx1"/>
              </a:solidFill>
              <a:latin typeface="+mj-lt"/>
            </a:endParaRPr>
          </a:p>
        </p:txBody>
      </p:sp>
      <p:sp>
        <p:nvSpPr>
          <p:cNvPr id="14" name="Text12"/>
          <p:cNvSpPr>
            <a:spLocks noChangeArrowheads="1"/>
          </p:cNvSpPr>
          <p:nvPr/>
        </p:nvSpPr>
        <p:spPr bwMode="auto">
          <a:xfrm>
            <a:off x="568803" y="2442508"/>
            <a:ext cx="2300960" cy="2739211"/>
          </a:xfrm>
          <a:prstGeom prst="rect">
            <a:avLst/>
          </a:prstGeom>
          <a:noFill/>
          <a:ln w="6350">
            <a:noFill/>
            <a:miter lim="800000"/>
            <a:headEnd/>
            <a:tailEnd/>
          </a:ln>
          <a:effectLst/>
        </p:spPr>
        <p:txBody>
          <a:bodyPr lIns="0" tIns="0" rIns="0" bIns="0">
            <a:spAutoFit/>
          </a:bodyPr>
          <a:lstStyle/>
          <a:p>
            <a:pPr marL="168275" lvl="1" indent="-166688" algn="l" defTabSz="330200">
              <a:spcBef>
                <a:spcPts val="600"/>
              </a:spcBef>
              <a:buFontTx/>
              <a:buChar char="•"/>
            </a:pPr>
            <a:r>
              <a:rPr kumimoji="1" lang="en-US" altLang="de-DE" sz="1200" dirty="0" smtClean="0">
                <a:latin typeface="+mj-lt"/>
              </a:rPr>
              <a:t>A series of diseases are related to thrombosis, including both arterial &amp; venous problems</a:t>
            </a:r>
          </a:p>
          <a:p>
            <a:pPr marL="168275" lvl="1" indent="-166688" algn="l" defTabSz="330200">
              <a:spcBef>
                <a:spcPts val="600"/>
              </a:spcBef>
              <a:buFontTx/>
              <a:buChar char="•"/>
            </a:pPr>
            <a:r>
              <a:rPr kumimoji="1" lang="en-US" altLang="de-DE" sz="1200" dirty="0" smtClean="0">
                <a:latin typeface="+mj-lt"/>
              </a:rPr>
              <a:t>China’s thrombosis market has been growing very quickly, especially in PAI &amp; Heparin treatment classes</a:t>
            </a:r>
          </a:p>
          <a:p>
            <a:pPr marL="168275" lvl="1" indent="-166688" algn="l" defTabSz="330200">
              <a:spcBef>
                <a:spcPts val="600"/>
              </a:spcBef>
              <a:buFontTx/>
              <a:buChar char="•"/>
            </a:pPr>
            <a:r>
              <a:rPr kumimoji="1" lang="en-US" altLang="de-DE" sz="1200" dirty="0" smtClean="0">
                <a:latin typeface="+mj-lt"/>
              </a:rPr>
              <a:t>The sheer death rate of these disease and hence government attention drive China market to quickly catch up with US and Japan</a:t>
            </a:r>
          </a:p>
        </p:txBody>
      </p:sp>
      <p:sp>
        <p:nvSpPr>
          <p:cNvPr id="15" name="Text12"/>
          <p:cNvSpPr>
            <a:spLocks noChangeArrowheads="1"/>
          </p:cNvSpPr>
          <p:nvPr/>
        </p:nvSpPr>
        <p:spPr bwMode="auto">
          <a:xfrm>
            <a:off x="3055619" y="2442508"/>
            <a:ext cx="2303577" cy="1923604"/>
          </a:xfrm>
          <a:prstGeom prst="rect">
            <a:avLst/>
          </a:prstGeom>
          <a:noFill/>
          <a:ln w="6350">
            <a:noFill/>
            <a:miter lim="800000"/>
            <a:headEnd/>
            <a:tailEnd/>
          </a:ln>
          <a:effectLst/>
        </p:spPr>
        <p:txBody>
          <a:bodyPr lIns="0" tIns="0" rIns="0" bIns="0">
            <a:spAutoFit/>
          </a:bodyPr>
          <a:lstStyle/>
          <a:p>
            <a:pPr marL="168275" lvl="1" indent="-166688" algn="l" defTabSz="330200">
              <a:spcBef>
                <a:spcPts val="600"/>
              </a:spcBef>
              <a:buFontTx/>
              <a:buChar char="•"/>
            </a:pPr>
            <a:r>
              <a:rPr kumimoji="1" lang="en-US" altLang="de-DE" sz="1200" dirty="0" smtClean="0">
                <a:latin typeface="+mj-lt"/>
              </a:rPr>
              <a:t>For anti-platelets, orals with two dominant molecules are squeezing commoditized </a:t>
            </a:r>
            <a:r>
              <a:rPr kumimoji="1" lang="en-US" altLang="de-DE" sz="1200" dirty="0" err="1" smtClean="0">
                <a:latin typeface="+mj-lt"/>
              </a:rPr>
              <a:t>injectables</a:t>
            </a:r>
            <a:r>
              <a:rPr kumimoji="1" lang="en-US" altLang="de-DE" sz="1200" dirty="0" smtClean="0">
                <a:latin typeface="+mj-lt"/>
              </a:rPr>
              <a:t>’ market share</a:t>
            </a:r>
          </a:p>
          <a:p>
            <a:pPr marL="168275" lvl="1" indent="-166688" algn="l" defTabSz="330200">
              <a:spcBef>
                <a:spcPts val="600"/>
              </a:spcBef>
              <a:buFontTx/>
              <a:buChar char="•"/>
            </a:pPr>
            <a:r>
              <a:rPr kumimoji="1" lang="en-US" altLang="de-DE" sz="1200" dirty="0" smtClean="0">
                <a:latin typeface="+mj-lt"/>
              </a:rPr>
              <a:t>For anti-coagulations, though Heparins have been upgraded to LMWHs, the segment is still waiting for strong oral drugs’ presence</a:t>
            </a:r>
          </a:p>
        </p:txBody>
      </p:sp>
      <p:sp>
        <p:nvSpPr>
          <p:cNvPr id="16" name="Text12"/>
          <p:cNvSpPr>
            <a:spLocks noChangeArrowheads="1"/>
          </p:cNvSpPr>
          <p:nvPr/>
        </p:nvSpPr>
        <p:spPr bwMode="auto">
          <a:xfrm>
            <a:off x="5586937" y="2442508"/>
            <a:ext cx="2303577" cy="2631490"/>
          </a:xfrm>
          <a:prstGeom prst="rect">
            <a:avLst/>
          </a:prstGeom>
          <a:noFill/>
          <a:ln w="6350">
            <a:noFill/>
            <a:miter lim="800000"/>
            <a:headEnd/>
            <a:tailEnd/>
          </a:ln>
          <a:effectLst/>
        </p:spPr>
        <p:txBody>
          <a:bodyPr lIns="0" tIns="0" rIns="0" bIns="0">
            <a:spAutoFit/>
          </a:bodyPr>
          <a:lstStyle/>
          <a:p>
            <a:pPr marL="168275" lvl="1" indent="-166688" algn="l" defTabSz="330200">
              <a:spcBef>
                <a:spcPts val="600"/>
              </a:spcBef>
              <a:buFontTx/>
              <a:buChar char="•"/>
            </a:pPr>
            <a:r>
              <a:rPr kumimoji="1" lang="en-US" altLang="de-DE" sz="1200" dirty="0" smtClean="0">
                <a:latin typeface="+mj-lt"/>
              </a:rPr>
              <a:t>MNCs and local </a:t>
            </a:r>
            <a:r>
              <a:rPr kumimoji="1" lang="en-US" altLang="de-DE" sz="1200" dirty="0" err="1" smtClean="0">
                <a:latin typeface="+mj-lt"/>
              </a:rPr>
              <a:t>Gx</a:t>
            </a:r>
            <a:r>
              <a:rPr kumimoji="1" lang="en-US" altLang="de-DE" sz="1200" dirty="0" smtClean="0">
                <a:latin typeface="+mj-lt"/>
              </a:rPr>
              <a:t> companies are wrestling with equal potency, but with different focuses</a:t>
            </a:r>
          </a:p>
          <a:p>
            <a:pPr marL="168275" lvl="1" indent="-166688" algn="l" defTabSz="330200">
              <a:spcBef>
                <a:spcPts val="600"/>
              </a:spcBef>
              <a:buFontTx/>
              <a:buChar char="•"/>
            </a:pPr>
            <a:r>
              <a:rPr kumimoji="1" lang="en-US" altLang="de-DE" sz="1200" dirty="0" smtClean="0">
                <a:latin typeface="+mj-lt"/>
              </a:rPr>
              <a:t>Number of </a:t>
            </a:r>
            <a:r>
              <a:rPr kumimoji="1" lang="en-US" altLang="de-DE" sz="1200" dirty="0" err="1" smtClean="0">
                <a:latin typeface="+mj-lt"/>
              </a:rPr>
              <a:t>Gx</a:t>
            </a:r>
            <a:r>
              <a:rPr kumimoji="1" lang="en-US" altLang="de-DE" sz="1200" dirty="0" smtClean="0">
                <a:latin typeface="+mj-lt"/>
              </a:rPr>
              <a:t> brands increased within most top molecules</a:t>
            </a:r>
          </a:p>
          <a:p>
            <a:pPr marL="168275" lvl="1" indent="-166688" algn="l" defTabSz="330200">
              <a:spcBef>
                <a:spcPts val="600"/>
              </a:spcBef>
              <a:buFontTx/>
              <a:buChar char="•"/>
            </a:pPr>
            <a:r>
              <a:rPr kumimoji="1" lang="en-US" altLang="de-DE" sz="1200" dirty="0" smtClean="0">
                <a:latin typeface="+mj-lt"/>
              </a:rPr>
              <a:t>Originators are playing in high-end market and </a:t>
            </a:r>
            <a:r>
              <a:rPr kumimoji="1" lang="en-US" altLang="de-DE" sz="1200" dirty="0" err="1" smtClean="0">
                <a:latin typeface="+mj-lt"/>
              </a:rPr>
              <a:t>Gx</a:t>
            </a:r>
            <a:r>
              <a:rPr kumimoji="1" lang="en-US" altLang="de-DE" sz="1200" dirty="0" smtClean="0">
                <a:latin typeface="+mj-lt"/>
              </a:rPr>
              <a:t> are playing in low-end</a:t>
            </a:r>
          </a:p>
          <a:p>
            <a:pPr marL="168275" lvl="1" indent="-166688" algn="l" defTabSz="330200">
              <a:spcBef>
                <a:spcPts val="600"/>
              </a:spcBef>
              <a:buFontTx/>
              <a:buChar char="•"/>
            </a:pPr>
            <a:r>
              <a:rPr kumimoji="1" lang="en-US" altLang="de-DE" sz="1200" dirty="0" smtClean="0">
                <a:latin typeface="+mj-lt"/>
              </a:rPr>
              <a:t>MNCs and </a:t>
            </a:r>
            <a:r>
              <a:rPr kumimoji="1" lang="en-US" altLang="de-DE" sz="1200" dirty="0" err="1" smtClean="0">
                <a:latin typeface="+mj-lt"/>
              </a:rPr>
              <a:t>Gx</a:t>
            </a:r>
            <a:r>
              <a:rPr kumimoji="1" lang="en-US" altLang="de-DE" sz="1200" dirty="0" smtClean="0">
                <a:latin typeface="+mj-lt"/>
              </a:rPr>
              <a:t> companies are playing in different Geo locations</a:t>
            </a:r>
          </a:p>
        </p:txBody>
      </p:sp>
      <p:sp>
        <p:nvSpPr>
          <p:cNvPr id="17" name="Freeform 44"/>
          <p:cNvSpPr>
            <a:spLocks/>
          </p:cNvSpPr>
          <p:nvPr/>
        </p:nvSpPr>
        <p:spPr bwMode="auto">
          <a:xfrm>
            <a:off x="3003265" y="1718809"/>
            <a:ext cx="2562730" cy="3713161"/>
          </a:xfrm>
          <a:custGeom>
            <a:avLst/>
            <a:gdLst>
              <a:gd name="T0" fmla="*/ 0 w 1853"/>
              <a:gd name="T1" fmla="*/ 0 h 2303"/>
              <a:gd name="T2" fmla="*/ 1465258 w 1853"/>
              <a:gd name="T3" fmla="*/ 0 h 2303"/>
              <a:gd name="T4" fmla="*/ 1554163 w 1853"/>
              <a:gd name="T5" fmla="*/ 167642 h 2303"/>
              <a:gd name="T6" fmla="*/ 1459387 w 1853"/>
              <a:gd name="T7" fmla="*/ 310976 h 2303"/>
              <a:gd name="T8" fmla="*/ 1457709 w 1853"/>
              <a:gd name="T9" fmla="*/ 1930400 h 2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3" h="2303">
                <a:moveTo>
                  <a:pt x="0" y="0"/>
                </a:moveTo>
                <a:lnTo>
                  <a:pt x="1747" y="0"/>
                </a:lnTo>
                <a:lnTo>
                  <a:pt x="1853" y="200"/>
                </a:lnTo>
                <a:lnTo>
                  <a:pt x="1740" y="371"/>
                </a:lnTo>
                <a:lnTo>
                  <a:pt x="1738" y="2303"/>
                </a:lnTo>
              </a:path>
            </a:pathLst>
          </a:custGeom>
          <a:noFill/>
          <a:ln w="22225" cap="flat" cmpd="sng">
            <a:solidFill>
              <a:schemeClr val="hlink"/>
            </a:solidFill>
            <a:prstDash val="solid"/>
            <a:round/>
            <a:headEnd/>
            <a:tailEnd/>
          </a:ln>
          <a:effectLst/>
        </p:spPr>
        <p:txBody>
          <a:bodyPr wrap="none" lIns="0" tIns="0" rIns="0" bIns="0" anchor="ctr"/>
          <a:lstStyle/>
          <a:p>
            <a:endParaRPr lang="zh-CN" altLang="en-US">
              <a:latin typeface="+mj-lt"/>
            </a:endParaRPr>
          </a:p>
        </p:txBody>
      </p:sp>
      <p:sp>
        <p:nvSpPr>
          <p:cNvPr id="18" name="Freeform 45"/>
          <p:cNvSpPr>
            <a:spLocks/>
          </p:cNvSpPr>
          <p:nvPr/>
        </p:nvSpPr>
        <p:spPr bwMode="auto">
          <a:xfrm>
            <a:off x="5492700" y="1718809"/>
            <a:ext cx="2562729" cy="3713161"/>
          </a:xfrm>
          <a:custGeom>
            <a:avLst/>
            <a:gdLst>
              <a:gd name="T0" fmla="*/ 0 w 1853"/>
              <a:gd name="T1" fmla="*/ 0 h 2303"/>
              <a:gd name="T2" fmla="*/ 1465257 w 1853"/>
              <a:gd name="T3" fmla="*/ 0 h 2303"/>
              <a:gd name="T4" fmla="*/ 1554162 w 1853"/>
              <a:gd name="T5" fmla="*/ 167642 h 2303"/>
              <a:gd name="T6" fmla="*/ 1459386 w 1853"/>
              <a:gd name="T7" fmla="*/ 310976 h 2303"/>
              <a:gd name="T8" fmla="*/ 1457708 w 1853"/>
              <a:gd name="T9" fmla="*/ 1930400 h 2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3" h="2303">
                <a:moveTo>
                  <a:pt x="0" y="0"/>
                </a:moveTo>
                <a:lnTo>
                  <a:pt x="1747" y="0"/>
                </a:lnTo>
                <a:lnTo>
                  <a:pt x="1853" y="200"/>
                </a:lnTo>
                <a:lnTo>
                  <a:pt x="1740" y="371"/>
                </a:lnTo>
                <a:lnTo>
                  <a:pt x="1738" y="2303"/>
                </a:lnTo>
              </a:path>
            </a:pathLst>
          </a:custGeom>
          <a:noFill/>
          <a:ln w="22225" cap="flat" cmpd="sng">
            <a:solidFill>
              <a:schemeClr val="hlink"/>
            </a:solidFill>
            <a:prstDash val="solid"/>
            <a:round/>
            <a:headEnd/>
            <a:tailEnd/>
          </a:ln>
          <a:effectLst/>
        </p:spPr>
        <p:txBody>
          <a:bodyPr wrap="none" lIns="0" tIns="0" rIns="0" bIns="0" anchor="ctr"/>
          <a:lstStyle/>
          <a:p>
            <a:endParaRPr lang="zh-CN" altLang="en-US">
              <a:latin typeface="+mj-lt"/>
            </a:endParaRPr>
          </a:p>
        </p:txBody>
      </p:sp>
      <p:sp>
        <p:nvSpPr>
          <p:cNvPr id="19" name="Line 46"/>
          <p:cNvSpPr>
            <a:spLocks noChangeShapeType="1"/>
          </p:cNvSpPr>
          <p:nvPr/>
        </p:nvSpPr>
        <p:spPr bwMode="auto">
          <a:xfrm flipH="1">
            <a:off x="516449" y="2274562"/>
            <a:ext cx="2232900" cy="0"/>
          </a:xfrm>
          <a:prstGeom prst="line">
            <a:avLst/>
          </a:prstGeom>
          <a:noFill/>
          <a:ln w="22225">
            <a:solidFill>
              <a:schemeClr val="hlink"/>
            </a:solidFill>
            <a:round/>
            <a:headEnd/>
            <a:tailEnd/>
          </a:ln>
          <a:effectLst/>
        </p:spPr>
        <p:txBody>
          <a:bodyPr wrap="none" lIns="0" tIns="0" rIns="0" bIns="0" anchor="ctr"/>
          <a:lstStyle/>
          <a:p>
            <a:pPr algn="ctr">
              <a:spcBef>
                <a:spcPts val="600"/>
              </a:spcBef>
            </a:pPr>
            <a:endParaRPr lang="zh-CN" altLang="en-US" b="1">
              <a:latin typeface="+mj-lt"/>
            </a:endParaRPr>
          </a:p>
        </p:txBody>
      </p:sp>
      <p:sp>
        <p:nvSpPr>
          <p:cNvPr id="20" name="Line 47"/>
          <p:cNvSpPr>
            <a:spLocks noChangeShapeType="1"/>
          </p:cNvSpPr>
          <p:nvPr/>
        </p:nvSpPr>
        <p:spPr bwMode="auto">
          <a:xfrm flipH="1">
            <a:off x="3018972" y="2274562"/>
            <a:ext cx="2232900" cy="0"/>
          </a:xfrm>
          <a:prstGeom prst="line">
            <a:avLst/>
          </a:prstGeom>
          <a:noFill/>
          <a:ln w="22225">
            <a:solidFill>
              <a:schemeClr val="hlink"/>
            </a:solidFill>
            <a:round/>
            <a:headEnd/>
            <a:tailEnd/>
          </a:ln>
          <a:effectLst/>
        </p:spPr>
        <p:txBody>
          <a:bodyPr wrap="none" lIns="0" tIns="0" rIns="0" bIns="0" anchor="ctr"/>
          <a:lstStyle/>
          <a:p>
            <a:pPr algn="ctr">
              <a:spcBef>
                <a:spcPts val="600"/>
              </a:spcBef>
            </a:pPr>
            <a:endParaRPr lang="zh-CN" altLang="en-US" sz="1200" b="1">
              <a:latin typeface="+mj-lt"/>
            </a:endParaRPr>
          </a:p>
        </p:txBody>
      </p:sp>
      <p:sp>
        <p:nvSpPr>
          <p:cNvPr id="21" name="Line 48"/>
          <p:cNvSpPr>
            <a:spLocks noChangeShapeType="1"/>
          </p:cNvSpPr>
          <p:nvPr/>
        </p:nvSpPr>
        <p:spPr bwMode="auto">
          <a:xfrm flipH="1">
            <a:off x="5529348" y="2274562"/>
            <a:ext cx="2232898" cy="0"/>
          </a:xfrm>
          <a:prstGeom prst="line">
            <a:avLst/>
          </a:prstGeom>
          <a:noFill/>
          <a:ln w="22225">
            <a:solidFill>
              <a:schemeClr val="hlink"/>
            </a:solidFill>
            <a:round/>
            <a:headEnd/>
            <a:tailEnd/>
          </a:ln>
          <a:effectLst/>
        </p:spPr>
        <p:txBody>
          <a:bodyPr wrap="none" lIns="0" tIns="0" rIns="0" bIns="0" anchor="ctr"/>
          <a:lstStyle/>
          <a:p>
            <a:pPr algn="ctr">
              <a:spcBef>
                <a:spcPts val="600"/>
              </a:spcBef>
            </a:pPr>
            <a:endParaRPr lang="zh-CN" altLang="en-US" sz="1200" b="1">
              <a:latin typeface="+mj-lt"/>
            </a:endParaRPr>
          </a:p>
        </p:txBody>
      </p:sp>
    </p:spTree>
    <p:extLst>
      <p:ext uri="{BB962C8B-B14F-4D97-AF65-F5344CB8AC3E}">
        <p14:creationId xmlns="" xmlns:p14="http://schemas.microsoft.com/office/powerpoint/2010/main" val="35303761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2000" dirty="0" smtClean="0"/>
              <a:t>Major disease area overview - Cardiovascular</a:t>
            </a:r>
            <a:endParaRPr lang="zh-CN" altLang="en-US" sz="2000"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dirty="0" smtClean="0"/>
              <a:t>Hypertension</a:t>
            </a:r>
          </a:p>
          <a:p>
            <a:r>
              <a:rPr lang="en-US" altLang="zh-CN" dirty="0" err="1" smtClean="0"/>
              <a:t>Dyslipidemia</a:t>
            </a:r>
            <a:endParaRPr lang="en-US" altLang="zh-CN" dirty="0" smtClean="0"/>
          </a:p>
          <a:p>
            <a:r>
              <a:rPr lang="en-US" altLang="zh-CN" dirty="0" smtClean="0"/>
              <a:t>Thrombosis</a:t>
            </a:r>
          </a:p>
          <a:p>
            <a:r>
              <a:rPr lang="en-US" altLang="zh-CN" b="1" dirty="0" smtClean="0"/>
              <a:t>Coronary Heart Disease</a:t>
            </a:r>
          </a:p>
          <a:p>
            <a:r>
              <a:rPr lang="en-US" altLang="zh-CN" dirty="0" smtClean="0"/>
              <a:t>Stroke</a:t>
            </a:r>
          </a:p>
          <a:p>
            <a:endParaRPr lang="zh-CN" altLang="en-US" dirty="0"/>
          </a:p>
        </p:txBody>
      </p:sp>
      <p:grpSp>
        <p:nvGrpSpPr>
          <p:cNvPr id="5" name="Group 9"/>
          <p:cNvGrpSpPr>
            <a:grpSpLocks noChangeAspect="1"/>
          </p:cNvGrpSpPr>
          <p:nvPr/>
        </p:nvGrpSpPr>
        <p:grpSpPr bwMode="auto">
          <a:xfrm>
            <a:off x="22225" y="2742895"/>
            <a:ext cx="492125" cy="493713"/>
            <a:chOff x="21" y="965"/>
            <a:chExt cx="310" cy="306"/>
          </a:xfrm>
          <a:solidFill>
            <a:srgbClr val="0091C8"/>
          </a:solidFill>
        </p:grpSpPr>
        <p:sp>
          <p:nvSpPr>
            <p:cNvPr id="6" name="Oval 10"/>
            <p:cNvSpPr>
              <a:spLocks noChangeAspect="1" noChangeArrowheads="1"/>
            </p:cNvSpPr>
            <p:nvPr/>
          </p:nvSpPr>
          <p:spPr bwMode="auto">
            <a:xfrm>
              <a:off x="234" y="1089"/>
              <a:ext cx="58" cy="58"/>
            </a:xfrm>
            <a:prstGeom prst="ellipse">
              <a:avLst/>
            </a:prstGeom>
            <a:grpFill/>
            <a:ln w="9525">
              <a:noFill/>
              <a:round/>
              <a:headEnd/>
              <a:tailEnd/>
            </a:ln>
          </p:spPr>
          <p:txBody>
            <a:bodyPr wrap="none" anchor="ctr">
              <a:spAutoFit/>
            </a:bodyPr>
            <a:lstStyle/>
            <a:p>
              <a:endParaRPr lang="en-US"/>
            </a:p>
          </p:txBody>
        </p:sp>
        <p:sp>
          <p:nvSpPr>
            <p:cNvPr id="7" name="Oval 11"/>
            <p:cNvSpPr>
              <a:spLocks noChangeAspect="1" noChangeArrowheads="1"/>
            </p:cNvSpPr>
            <p:nvPr/>
          </p:nvSpPr>
          <p:spPr bwMode="auto">
            <a:xfrm>
              <a:off x="163" y="1089"/>
              <a:ext cx="58" cy="58"/>
            </a:xfrm>
            <a:prstGeom prst="ellipse">
              <a:avLst/>
            </a:prstGeom>
            <a:grpFill/>
            <a:ln w="9525">
              <a:noFill/>
              <a:round/>
              <a:headEnd/>
              <a:tailEnd/>
            </a:ln>
          </p:spPr>
          <p:txBody>
            <a:bodyPr wrap="none" anchor="ctr">
              <a:spAutoFit/>
            </a:bodyPr>
            <a:lstStyle/>
            <a:p>
              <a:endParaRPr lang="en-US"/>
            </a:p>
          </p:txBody>
        </p:sp>
        <p:sp>
          <p:nvSpPr>
            <p:cNvPr id="8" name="Oval 12"/>
            <p:cNvSpPr>
              <a:spLocks noChangeAspect="1" noChangeArrowheads="1"/>
            </p:cNvSpPr>
            <p:nvPr/>
          </p:nvSpPr>
          <p:spPr bwMode="auto">
            <a:xfrm>
              <a:off x="92" y="1089"/>
              <a:ext cx="58" cy="58"/>
            </a:xfrm>
            <a:prstGeom prst="ellipse">
              <a:avLst/>
            </a:prstGeom>
            <a:grpFill/>
            <a:ln w="9525">
              <a:noFill/>
              <a:round/>
              <a:headEnd/>
              <a:tailEnd/>
            </a:ln>
          </p:spPr>
          <p:txBody>
            <a:bodyPr wrap="none" anchor="ctr">
              <a:spAutoFit/>
            </a:bodyPr>
            <a:lstStyle/>
            <a:p>
              <a:endParaRPr lang="en-US"/>
            </a:p>
          </p:txBody>
        </p:sp>
        <p:sp>
          <p:nvSpPr>
            <p:cNvPr id="9" name="Oval 13"/>
            <p:cNvSpPr>
              <a:spLocks noChangeAspect="1" noChangeArrowheads="1"/>
            </p:cNvSpPr>
            <p:nvPr/>
          </p:nvSpPr>
          <p:spPr bwMode="auto">
            <a:xfrm>
              <a:off x="273" y="1151"/>
              <a:ext cx="58" cy="58"/>
            </a:xfrm>
            <a:prstGeom prst="ellipse">
              <a:avLst/>
            </a:prstGeom>
            <a:grpFill/>
            <a:ln w="9525">
              <a:noFill/>
              <a:round/>
              <a:headEnd/>
              <a:tailEnd/>
            </a:ln>
          </p:spPr>
          <p:txBody>
            <a:bodyPr wrap="none" anchor="ctr">
              <a:spAutoFit/>
            </a:bodyPr>
            <a:lstStyle/>
            <a:p>
              <a:endParaRPr lang="en-US"/>
            </a:p>
          </p:txBody>
        </p:sp>
        <p:sp>
          <p:nvSpPr>
            <p:cNvPr id="10" name="Oval 14"/>
            <p:cNvSpPr>
              <a:spLocks noChangeAspect="1" noChangeArrowheads="1"/>
            </p:cNvSpPr>
            <p:nvPr/>
          </p:nvSpPr>
          <p:spPr bwMode="auto">
            <a:xfrm>
              <a:off x="234" y="1213"/>
              <a:ext cx="58" cy="58"/>
            </a:xfrm>
            <a:prstGeom prst="ellipse">
              <a:avLst/>
            </a:prstGeom>
            <a:grpFill/>
            <a:ln w="9525">
              <a:noFill/>
              <a:round/>
              <a:headEnd/>
              <a:tailEnd/>
            </a:ln>
          </p:spPr>
          <p:txBody>
            <a:bodyPr wrap="none" anchor="ctr">
              <a:spAutoFit/>
            </a:bodyPr>
            <a:lstStyle/>
            <a:p>
              <a:endParaRPr lang="en-US"/>
            </a:p>
          </p:txBody>
        </p:sp>
        <p:sp>
          <p:nvSpPr>
            <p:cNvPr id="11" name="Oval 15"/>
            <p:cNvSpPr>
              <a:spLocks noChangeAspect="1" noChangeArrowheads="1"/>
            </p:cNvSpPr>
            <p:nvPr/>
          </p:nvSpPr>
          <p:spPr bwMode="auto">
            <a:xfrm flipV="1">
              <a:off x="273" y="1027"/>
              <a:ext cx="58" cy="58"/>
            </a:xfrm>
            <a:prstGeom prst="ellipse">
              <a:avLst/>
            </a:prstGeom>
            <a:grpFill/>
            <a:ln w="9525">
              <a:noFill/>
              <a:round/>
              <a:headEnd/>
              <a:tailEnd/>
            </a:ln>
          </p:spPr>
          <p:txBody>
            <a:bodyPr wrap="none" anchor="ctr">
              <a:spAutoFit/>
            </a:bodyPr>
            <a:lstStyle/>
            <a:p>
              <a:endParaRPr lang="en-US"/>
            </a:p>
          </p:txBody>
        </p:sp>
        <p:sp>
          <p:nvSpPr>
            <p:cNvPr id="12" name="Oval 16"/>
            <p:cNvSpPr>
              <a:spLocks noChangeAspect="1" noChangeArrowheads="1"/>
            </p:cNvSpPr>
            <p:nvPr/>
          </p:nvSpPr>
          <p:spPr bwMode="auto">
            <a:xfrm flipV="1">
              <a:off x="234" y="965"/>
              <a:ext cx="58" cy="58"/>
            </a:xfrm>
            <a:prstGeom prst="ellipse">
              <a:avLst/>
            </a:prstGeom>
            <a:grpFill/>
            <a:ln w="9525">
              <a:noFill/>
              <a:round/>
              <a:headEnd/>
              <a:tailEnd/>
            </a:ln>
          </p:spPr>
          <p:txBody>
            <a:bodyPr wrap="none" anchor="ctr">
              <a:spAutoFit/>
            </a:bodyPr>
            <a:lstStyle/>
            <a:p>
              <a:endParaRPr lang="en-US"/>
            </a:p>
          </p:txBody>
        </p:sp>
        <p:sp>
          <p:nvSpPr>
            <p:cNvPr id="13" name="Oval 17"/>
            <p:cNvSpPr>
              <a:spLocks noChangeAspect="1" noChangeArrowheads="1"/>
            </p:cNvSpPr>
            <p:nvPr/>
          </p:nvSpPr>
          <p:spPr bwMode="auto">
            <a:xfrm>
              <a:off x="21" y="1089"/>
              <a:ext cx="58" cy="58"/>
            </a:xfrm>
            <a:prstGeom prst="ellipse">
              <a:avLst/>
            </a:prstGeom>
            <a:grpFill/>
            <a:ln w="9525">
              <a:noFill/>
              <a:round/>
              <a:headEnd/>
              <a:tailEnd/>
            </a:ln>
          </p:spPr>
          <p:txBody>
            <a:bodyPr wrap="none" anchor="ctr">
              <a:spAutoFit/>
            </a:bodyPr>
            <a:lstStyle/>
            <a:p>
              <a:endParaRPr lang="en-US"/>
            </a:p>
          </p:txBody>
        </p:sp>
      </p:grpSp>
    </p:spTree>
    <p:extLst>
      <p:ext uri="{BB962C8B-B14F-4D97-AF65-F5344CB8AC3E}">
        <p14:creationId xmlns="" xmlns:p14="http://schemas.microsoft.com/office/powerpoint/2010/main" val="30954314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13" y="455613"/>
            <a:ext cx="8341254" cy="914400"/>
          </a:xfrm>
        </p:spPr>
        <p:txBody>
          <a:bodyPr/>
          <a:lstStyle/>
          <a:p>
            <a:r>
              <a:rPr lang="en-US" dirty="0" smtClean="0"/>
              <a:t>CHD is a disease with narrowing or blockage of coronary arteries and </a:t>
            </a:r>
            <a:r>
              <a:rPr lang="en-US" altLang="zh-CN" dirty="0" smtClean="0"/>
              <a:t>symbolized by angina and myocardial infarction among other symptoms</a:t>
            </a:r>
            <a:endParaRPr lang="en-US" altLang="zh-CN"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6" name="Rectangle 8"/>
          <p:cNvSpPr>
            <a:spLocks noChangeArrowheads="1"/>
          </p:cNvSpPr>
          <p:nvPr>
            <p:custDataLst>
              <p:tags r:id="rId1"/>
            </p:custDataLst>
          </p:nvPr>
        </p:nvSpPr>
        <p:spPr bwMode="auto">
          <a:xfrm>
            <a:off x="7383440" y="-1"/>
            <a:ext cx="1758972"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Signs and symptoms</a:t>
            </a:r>
            <a:endParaRPr lang="en-US" altLang="zh-CN" sz="1200" dirty="0">
              <a:solidFill>
                <a:schemeClr val="bg2"/>
              </a:solidFill>
              <a:ea typeface="宋体" pitchFamily="2" charset="-122"/>
            </a:endParaRPr>
          </a:p>
        </p:txBody>
      </p:sp>
      <p:sp>
        <p:nvSpPr>
          <p:cNvPr id="8" name="Rectangle 3"/>
          <p:cNvSpPr>
            <a:spLocks noChangeArrowheads="1"/>
          </p:cNvSpPr>
          <p:nvPr/>
        </p:nvSpPr>
        <p:spPr bwMode="auto">
          <a:xfrm>
            <a:off x="433388" y="1585477"/>
            <a:ext cx="8324850" cy="892175"/>
          </a:xfrm>
          <a:prstGeom prst="rect">
            <a:avLst/>
          </a:prstGeom>
          <a:noFill/>
          <a:ln w="25400">
            <a:solidFill>
              <a:schemeClr val="bg2"/>
            </a:solidFill>
            <a:miter lim="800000"/>
            <a:headEnd/>
            <a:tailEnd/>
          </a:ln>
        </p:spPr>
        <p:txBody>
          <a:bodyPr lIns="72000" tIns="72000" rIns="72000" bIns="72000" anchor="b"/>
          <a:lstStyle/>
          <a:p>
            <a:pPr eaLnBrk="0" hangingPunct="0"/>
            <a:r>
              <a:rPr lang="en-US" altLang="zh-CN" sz="1200" b="1" dirty="0" smtClean="0">
                <a:latin typeface="Verdana" pitchFamily="34" charset="0"/>
                <a:ea typeface="宋体" pitchFamily="2" charset="-122"/>
              </a:rPr>
              <a:t>Coronary heart disease (CHD) </a:t>
            </a:r>
            <a:r>
              <a:rPr lang="en-US" altLang="zh-CN" sz="1200" dirty="0" smtClean="0">
                <a:latin typeface="Verdana" pitchFamily="34" charset="0"/>
                <a:ea typeface="宋体" pitchFamily="2" charset="-122"/>
              </a:rPr>
              <a:t>is a disease in which plaque builds up inside and narrow the coronary arteries (atherosclerosis) and impact oxygen-rich blood supply to heart muscle, which causes angina and heart attack </a:t>
            </a:r>
          </a:p>
        </p:txBody>
      </p:sp>
      <p:sp>
        <p:nvSpPr>
          <p:cNvPr id="10" name="Rectangle 3"/>
          <p:cNvSpPr>
            <a:spLocks noChangeArrowheads="1"/>
          </p:cNvSpPr>
          <p:nvPr/>
        </p:nvSpPr>
        <p:spPr bwMode="auto">
          <a:xfrm>
            <a:off x="433388" y="2736853"/>
            <a:ext cx="8324850" cy="3406774"/>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2"/>
            </p:custDataLst>
          </p:nvPr>
        </p:nvSpPr>
        <p:spPr bwMode="auto">
          <a:xfrm>
            <a:off x="547688" y="2508967"/>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2" name="TextBox 11"/>
          <p:cNvSpPr txBox="1"/>
          <p:nvPr/>
        </p:nvSpPr>
        <p:spPr>
          <a:xfrm>
            <a:off x="3962791" y="2839196"/>
            <a:ext cx="4795447" cy="3508653"/>
          </a:xfrm>
          <a:prstGeom prst="rect">
            <a:avLst/>
          </a:prstGeom>
          <a:noFill/>
        </p:spPr>
        <p:txBody>
          <a:bodyPr wrap="square" rtlCol="0">
            <a:spAutoFit/>
          </a:bodyPr>
          <a:lstStyle/>
          <a:p>
            <a:pPr marL="285750" indent="-285750">
              <a:spcBef>
                <a:spcPts val="600"/>
              </a:spcBef>
              <a:buFont typeface="Arial" pitchFamily="34" charset="0"/>
              <a:buChar char="•"/>
            </a:pPr>
            <a:r>
              <a:rPr lang="en-US" altLang="zh-CN" sz="1200" dirty="0" smtClean="0"/>
              <a:t>CDH may be symptomatic or asymptomatic, occur with exertion or at rest, and culminate in a myocardial infarction, depending on obstruction severity and the rapidity of development. Typical symptoms include:</a:t>
            </a:r>
          </a:p>
          <a:p>
            <a:pPr marL="447675" indent="-266700" algn="l">
              <a:spcBef>
                <a:spcPts val="600"/>
              </a:spcBef>
              <a:buFont typeface="Wingdings" pitchFamily="2" charset="2"/>
              <a:buChar char="Ø"/>
            </a:pPr>
            <a:r>
              <a:rPr lang="en-US" altLang="zh-CN" sz="1200" b="1" dirty="0" smtClean="0"/>
              <a:t>Angina</a:t>
            </a:r>
            <a:r>
              <a:rPr lang="en-US" altLang="zh-CN" sz="1200" dirty="0" smtClean="0"/>
              <a:t>:</a:t>
            </a:r>
            <a:r>
              <a:rPr lang="en-US" altLang="zh-CN" sz="1200" b="1" dirty="0" smtClean="0"/>
              <a:t> </a:t>
            </a:r>
            <a:r>
              <a:rPr lang="en-US" altLang="zh-CN" sz="1200" dirty="0" smtClean="0"/>
              <a:t>Reduced oxygen-rich blood to heart muscle will cause angina</a:t>
            </a:r>
          </a:p>
          <a:p>
            <a:pPr marL="447675" indent="-266700">
              <a:spcBef>
                <a:spcPts val="600"/>
              </a:spcBef>
              <a:buFont typeface="Wingdings" pitchFamily="2" charset="2"/>
              <a:buChar char="Ø"/>
            </a:pPr>
            <a:r>
              <a:rPr lang="en-US" sz="1200" b="1" dirty="0" smtClean="0"/>
              <a:t>Myocardial infarction (MI)</a:t>
            </a:r>
            <a:r>
              <a:rPr sz="1200" smtClean="0"/>
              <a:t>：</a:t>
            </a:r>
            <a:r>
              <a:rPr lang="en-US" altLang="zh-CN" sz="1200" dirty="0" smtClean="0"/>
              <a:t>In more serious situation, cut-off of blood supply will cause myocardial infarction</a:t>
            </a:r>
            <a:endParaRPr lang="en-US" altLang="zh-CN" sz="1200" b="1" dirty="0" smtClean="0"/>
          </a:p>
          <a:p>
            <a:pPr marL="447675" indent="-266700" algn="l">
              <a:spcBef>
                <a:spcPts val="600"/>
              </a:spcBef>
              <a:buFont typeface="Wingdings" pitchFamily="2" charset="2"/>
              <a:buChar char="Ø"/>
            </a:pPr>
            <a:r>
              <a:rPr lang="en-US" sz="1200" b="1" dirty="0" smtClean="0"/>
              <a:t>Heart failure &amp; arrhythmias</a:t>
            </a:r>
            <a:r>
              <a:rPr lang="en-US" sz="1200" dirty="0" smtClean="0"/>
              <a:t>:</a:t>
            </a:r>
            <a:r>
              <a:rPr lang="en-US" sz="1200" b="1" dirty="0" smtClean="0"/>
              <a:t> </a:t>
            </a:r>
            <a:r>
              <a:rPr lang="en-US" altLang="zh-CN" sz="1200" dirty="0" smtClean="0"/>
              <a:t>Over time CHD can weaken heart muscle and lead to heart failure &amp; arrhythmias</a:t>
            </a:r>
            <a:endParaRPr lang="en-US" altLang="zh-CN" sz="1200" b="1" dirty="0" smtClean="0">
              <a:latin typeface="楷体_GB2312" pitchFamily="49" charset="-122"/>
              <a:ea typeface="楷体_GB2312" pitchFamily="49" charset="-122"/>
            </a:endParaRPr>
          </a:p>
          <a:p>
            <a:pPr marL="447675" indent="-266700">
              <a:spcBef>
                <a:spcPts val="600"/>
              </a:spcBef>
              <a:buFont typeface="Wingdings" pitchFamily="2" charset="2"/>
              <a:buChar char="Ø"/>
            </a:pPr>
            <a:r>
              <a:rPr lang="en-US" sz="1200" b="1" dirty="0" smtClean="0"/>
              <a:t>Sudden cardiac death</a:t>
            </a:r>
            <a:endParaRPr lang="en-US" sz="1200" dirty="0" smtClean="0"/>
          </a:p>
          <a:p>
            <a:pPr marL="447675" indent="-266700">
              <a:spcBef>
                <a:spcPts val="600"/>
              </a:spcBef>
              <a:buFont typeface="Wingdings" pitchFamily="2" charset="2"/>
              <a:buChar char="Ø"/>
            </a:pPr>
            <a:r>
              <a:rPr lang="en-US" altLang="zh-CN" sz="1200" dirty="0" smtClean="0"/>
              <a:t>Other less serious symptoms include shortness of breath and fatigue with activity (exertion)</a:t>
            </a:r>
          </a:p>
          <a:p>
            <a:pPr marL="285750" indent="-285750">
              <a:spcBef>
                <a:spcPts val="600"/>
              </a:spcBef>
              <a:buFont typeface="Arial" pitchFamily="34" charset="0"/>
              <a:buChar char="•"/>
            </a:pPr>
            <a:endParaRPr lang="en-US" sz="1200" dirty="0" smtClean="0">
              <a:latin typeface="楷体_GB2312" pitchFamily="49" charset="-122"/>
              <a:ea typeface="楷体_GB2312" pitchFamily="49" charset="-122"/>
            </a:endParaRPr>
          </a:p>
        </p:txBody>
      </p:sp>
      <p:sp>
        <p:nvSpPr>
          <p:cNvPr id="13" name="Text Box 15"/>
          <p:cNvSpPr txBox="1">
            <a:spLocks noChangeArrowheads="1"/>
          </p:cNvSpPr>
          <p:nvPr>
            <p:custDataLst>
              <p:tags r:id="rId3"/>
            </p:custDataLst>
          </p:nvPr>
        </p:nvSpPr>
        <p:spPr bwMode="auto">
          <a:xfrm>
            <a:off x="547688" y="1445876"/>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4" name="Source" descr="Source"/>
          <p:cNvSpPr txBox="1"/>
          <p:nvPr/>
        </p:nvSpPr>
        <p:spPr>
          <a:xfrm>
            <a:off x="481013" y="6224588"/>
            <a:ext cx="13737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Consulting</a:t>
            </a:r>
            <a:endParaRPr lang="zh-CN" altLang="en-US" sz="900" dirty="0">
              <a:latin typeface="Verdana"/>
            </a:endParaRPr>
          </a:p>
        </p:txBody>
      </p:sp>
      <p:pic>
        <p:nvPicPr>
          <p:cNvPr id="17410" name="Picture 2" descr="Figure A shows the location of the heart in the body. Figure B shows a normal coronary artery with normal blood flow. The inset image shows a cross-section of a normal coronary artery. Figure C shows a coronary artery narrowed by plaque. The buildup of plaque limits the flow of oxygen-rich blood through the artery. The inset image shows a cross-section of the plaque-narrowed artery."/>
          <p:cNvPicPr>
            <a:picLocks noChangeAspect="1" noChangeArrowheads="1"/>
          </p:cNvPicPr>
          <p:nvPr/>
        </p:nvPicPr>
        <p:blipFill>
          <a:blip r:embed="rId5" cstate="print"/>
          <a:srcRect/>
          <a:stretch>
            <a:fillRect/>
          </a:stretch>
        </p:blipFill>
        <p:spPr bwMode="auto">
          <a:xfrm>
            <a:off x="530653" y="3344333"/>
            <a:ext cx="3209496" cy="2513542"/>
          </a:xfrm>
          <a:prstGeom prst="rect">
            <a:avLst/>
          </a:prstGeom>
          <a:noFill/>
        </p:spPr>
      </p:pic>
    </p:spTree>
    <p:extLst>
      <p:ext uri="{BB962C8B-B14F-4D97-AF65-F5344CB8AC3E}">
        <p14:creationId xmlns:p14="http://schemas.microsoft.com/office/powerpoint/2010/main" xmlns="" val="41089039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p14="http://schemas.microsoft.com/office/powerpoint/2010/main" xmlns="" val="2142520267"/>
              </p:ext>
            </p:extLst>
          </p:nvPr>
        </p:nvGraphicFramePr>
        <p:xfrm>
          <a:off x="0" y="0"/>
          <a:ext cx="158750" cy="158750"/>
        </p:xfrm>
        <a:graphic>
          <a:graphicData uri="http://schemas.openxmlformats.org/presentationml/2006/ole">
            <p:oleObj spid="_x0000_s178178" name="think-cell Slide" r:id="rId9"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CDH is </a:t>
            </a:r>
            <a:r>
              <a:rPr lang="en-US" dirty="0" smtClean="0"/>
              <a:t>usually caused by atherosclerosis, which is mostly related to unhealthy life style such as smoking and obesity</a:t>
            </a:r>
            <a:r>
              <a:rPr lang="en-US" altLang="zh-CN" dirty="0" smtClean="0"/>
              <a:t> </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4"/>
            </p:custDataLst>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
        <p:nvSpPr>
          <p:cNvPr id="6" name="Section" descr="Section name"/>
          <p:cNvSpPr txBox="1"/>
          <p:nvPr>
            <p:custDataLst>
              <p:tags r:id="rId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8" name="Rectangle 3"/>
          <p:cNvSpPr>
            <a:spLocks noChangeArrowheads="1"/>
          </p:cNvSpPr>
          <p:nvPr/>
        </p:nvSpPr>
        <p:spPr bwMode="auto">
          <a:xfrm>
            <a:off x="433388" y="1472042"/>
            <a:ext cx="3892951" cy="3687787"/>
          </a:xfrm>
          <a:prstGeom prst="rect">
            <a:avLst/>
          </a:prstGeom>
          <a:noFill/>
          <a:ln w="25400">
            <a:solidFill>
              <a:schemeClr val="bg2"/>
            </a:solidFill>
            <a:miter lim="800000"/>
            <a:headEnd/>
            <a:tailEnd/>
          </a:ln>
        </p:spPr>
        <p:txBody>
          <a:bodyPr lIns="72000" tIns="144000" rIns="72000" bIns="72000" anchor="t"/>
          <a:lstStyle/>
          <a:p>
            <a:pPr marL="285750" indent="-285750" eaLnBrk="0" hangingPunct="0">
              <a:spcBef>
                <a:spcPts val="600"/>
              </a:spcBef>
              <a:buFont typeface="Arial" pitchFamily="34" charset="0"/>
              <a:buChar char="•"/>
            </a:pPr>
            <a:r>
              <a:rPr lang="en-US" sz="1200" dirty="0" smtClean="0"/>
              <a:t>Coronary artery disease has a number of well determined risk factors. The most common include smoking, family history, hypertension, obesity, high alcohol consumption, lack of exercise, stress, and </a:t>
            </a:r>
            <a:r>
              <a:rPr lang="en-US" sz="1200" dirty="0" err="1" smtClean="0"/>
              <a:t>hyperlipidemia</a:t>
            </a:r>
            <a:endParaRPr lang="en-US" sz="1200" dirty="0" smtClean="0"/>
          </a:p>
          <a:p>
            <a:pPr marL="285750" indent="-285750" eaLnBrk="0" hangingPunct="0">
              <a:spcBef>
                <a:spcPts val="600"/>
              </a:spcBef>
              <a:buFont typeface="Arial" pitchFamily="34" charset="0"/>
              <a:buChar char="•"/>
            </a:pPr>
            <a:r>
              <a:rPr lang="en-US" sz="1200" dirty="0" smtClean="0"/>
              <a:t>Per US research, smoking is associated with about 50% of cases and obesity 20%. Lack of exercise has been linked to 7–12% of cases. Job stress appear to play a minor role accounting for about 3% of cases</a:t>
            </a:r>
          </a:p>
          <a:p>
            <a:pPr marL="285750" indent="-285750" eaLnBrk="0" hangingPunct="0">
              <a:spcBef>
                <a:spcPts val="600"/>
              </a:spcBef>
              <a:buFont typeface="Arial" pitchFamily="34" charset="0"/>
              <a:buChar char="•"/>
            </a:pPr>
            <a:r>
              <a:rPr lang="en-US" sz="1200" dirty="0" smtClean="0"/>
              <a:t>CDH is most commonly equated with atherosclerotic coronary artery disease, but coronary disease can be due to other causes, such as coronary vasospasm</a:t>
            </a:r>
            <a:endParaRPr lang="en-US" altLang="zh-CN" sz="1200" dirty="0" smtClean="0">
              <a:latin typeface="Verdana" pitchFamily="34" charset="0"/>
              <a:ea typeface="宋体" pitchFamily="2" charset="-122"/>
            </a:endParaRPr>
          </a:p>
          <a:p>
            <a:pPr marL="285750" indent="-285750" eaLnBrk="0" hangingPunct="0">
              <a:spcBef>
                <a:spcPts val="600"/>
              </a:spcBef>
              <a:buFont typeface="Arial" pitchFamily="34" charset="0"/>
              <a:buChar char="•"/>
            </a:pPr>
            <a:endParaRPr lang="en-GB" altLang="zh-CN" sz="1200" dirty="0">
              <a:latin typeface="Verdana" pitchFamily="34" charset="0"/>
              <a:ea typeface="宋体" pitchFamily="2" charset="-122"/>
            </a:endParaRPr>
          </a:p>
        </p:txBody>
      </p:sp>
      <p:sp>
        <p:nvSpPr>
          <p:cNvPr id="7" name="Text Box 15"/>
          <p:cNvSpPr txBox="1">
            <a:spLocks noChangeArrowheads="1"/>
          </p:cNvSpPr>
          <p:nvPr/>
        </p:nvSpPr>
        <p:spPr bwMode="auto">
          <a:xfrm>
            <a:off x="1108276" y="1221779"/>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Causes</a:t>
            </a:r>
            <a:endParaRPr lang="en-US" altLang="zh-CN" sz="1600" dirty="0">
              <a:solidFill>
                <a:schemeClr val="bg1"/>
              </a:solidFill>
              <a:latin typeface="+mn-lt"/>
              <a:ea typeface="宋体" pitchFamily="2" charset="-122"/>
            </a:endParaRPr>
          </a:p>
        </p:txBody>
      </p:sp>
      <p:sp>
        <p:nvSpPr>
          <p:cNvPr id="13" name="Rectangle 3"/>
          <p:cNvSpPr>
            <a:spLocks noChangeArrowheads="1"/>
          </p:cNvSpPr>
          <p:nvPr>
            <p:custDataLst>
              <p:tags r:id="rId6"/>
            </p:custDataLst>
          </p:nvPr>
        </p:nvSpPr>
        <p:spPr bwMode="auto">
          <a:xfrm>
            <a:off x="4768223" y="1472042"/>
            <a:ext cx="3892951" cy="3687787"/>
          </a:xfrm>
          <a:prstGeom prst="rect">
            <a:avLst/>
          </a:prstGeom>
          <a:noFill/>
          <a:ln w="25400">
            <a:solidFill>
              <a:schemeClr val="bg2"/>
            </a:solidFill>
            <a:miter lim="800000"/>
            <a:headEnd/>
            <a:tailEnd/>
          </a:ln>
        </p:spPr>
        <p:txBody>
          <a:bodyPr lIns="72000" tIns="144000" rIns="72000" bIns="72000" anchor="t"/>
          <a:lstStyle/>
          <a:p>
            <a:pPr marL="285750" indent="-285750" eaLnBrk="0" hangingPunct="0">
              <a:spcBef>
                <a:spcPts val="600"/>
              </a:spcBef>
              <a:buFont typeface="Arial" pitchFamily="34" charset="0"/>
              <a:buChar char="•"/>
            </a:pPr>
            <a:r>
              <a:rPr lang="en-US" sz="1200" dirty="0" smtClean="0"/>
              <a:t>CHD is a chronic process that begins during adolescence and slowly progresses throughout life. </a:t>
            </a:r>
            <a:r>
              <a:rPr lang="en-US" altLang="zh-CN" sz="1200" dirty="0" smtClean="0">
                <a:latin typeface="Verdana" pitchFamily="34" charset="0"/>
                <a:ea typeface="宋体" pitchFamily="2" charset="-122"/>
              </a:rPr>
              <a:t>The risk factors accelerate or modify a complex and chronic inflammatory vascular process that ultimately manifests as fibrous atherosclerotic plaque</a:t>
            </a:r>
          </a:p>
          <a:p>
            <a:pPr marL="447675" indent="-180975" eaLnBrk="0" hangingPunct="0">
              <a:spcBef>
                <a:spcPts val="300"/>
              </a:spcBef>
              <a:buFont typeface="Wingdings" pitchFamily="2" charset="2"/>
              <a:buChar char="Ø"/>
            </a:pPr>
            <a:r>
              <a:rPr lang="en-US" altLang="zh-CN" sz="1200" dirty="0" smtClean="0">
                <a:latin typeface="Verdana" pitchFamily="34" charset="0"/>
                <a:ea typeface="宋体" pitchFamily="2" charset="-122"/>
              </a:rPr>
              <a:t>Fatty material and other substances form a plaque build-up on the walls of coronary arteries</a:t>
            </a:r>
          </a:p>
          <a:p>
            <a:pPr marL="447675" indent="-180975" eaLnBrk="0" hangingPunct="0">
              <a:spcBef>
                <a:spcPts val="300"/>
              </a:spcBef>
              <a:buFont typeface="Wingdings" pitchFamily="2" charset="2"/>
              <a:buChar char="Ø"/>
            </a:pPr>
            <a:r>
              <a:rPr lang="en-US" altLang="zh-CN" sz="1200" dirty="0" smtClean="0">
                <a:latin typeface="Verdana" pitchFamily="34" charset="0"/>
                <a:ea typeface="宋体" pitchFamily="2" charset="-122"/>
              </a:rPr>
              <a:t>This buildup causes the arteries to get narrow, and restrict blood flow to heart muscle by physically clogging the artery or by causing abnormal artery function</a:t>
            </a:r>
          </a:p>
          <a:p>
            <a:pPr marL="447675" indent="-180975" eaLnBrk="0" hangingPunct="0">
              <a:spcBef>
                <a:spcPts val="300"/>
              </a:spcBef>
              <a:buFont typeface="Wingdings" pitchFamily="2" charset="2"/>
              <a:buChar char="Ø"/>
            </a:pPr>
            <a:r>
              <a:rPr lang="en-US" altLang="zh-CN" sz="1200" dirty="0" smtClean="0">
                <a:latin typeface="Verdana" pitchFamily="34" charset="0"/>
                <a:ea typeface="宋体" pitchFamily="2" charset="-122"/>
              </a:rPr>
              <a:t>Without an adequate blood supply, the heart becomes starved of oxygen and the vital nutrients it needs to work properly, which can cause chest pain or heart attack</a:t>
            </a:r>
          </a:p>
        </p:txBody>
      </p:sp>
      <p:sp>
        <p:nvSpPr>
          <p:cNvPr id="14" name="Text Box 15"/>
          <p:cNvSpPr txBox="1">
            <a:spLocks noChangeArrowheads="1"/>
          </p:cNvSpPr>
          <p:nvPr>
            <p:custDataLst>
              <p:tags r:id="rId7"/>
            </p:custDataLst>
          </p:nvPr>
        </p:nvSpPr>
        <p:spPr bwMode="auto">
          <a:xfrm>
            <a:off x="5443111" y="1221779"/>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a:solidFill>
                  <a:schemeClr val="bg1"/>
                </a:solidFill>
                <a:latin typeface="+mn-lt"/>
                <a:ea typeface="宋体" pitchFamily="2" charset="-122"/>
              </a:rPr>
              <a:t>Pathophysiology</a:t>
            </a:r>
          </a:p>
        </p:txBody>
      </p:sp>
      <p:sp>
        <p:nvSpPr>
          <p:cNvPr id="15" name="Source" descr="Source"/>
          <p:cNvSpPr txBox="1"/>
          <p:nvPr/>
        </p:nvSpPr>
        <p:spPr>
          <a:xfrm>
            <a:off x="481013" y="6224588"/>
            <a:ext cx="947375" cy="138499"/>
          </a:xfrm>
          <a:prstGeom prst="rect">
            <a:avLst/>
          </a:prstGeom>
          <a:noFill/>
        </p:spPr>
        <p:txBody>
          <a:bodyPr vert="horz" wrap="none" lIns="0" tIns="0" rIns="0" bIns="0" rtlCol="0">
            <a:spAutoFit/>
          </a:bodyPr>
          <a:lstStyle/>
          <a:p>
            <a:r>
              <a:rPr lang="en-US" altLang="zh-CN" sz="900" dirty="0" smtClean="0">
                <a:latin typeface="Verdana"/>
              </a:rPr>
              <a:t>Source: US CDC</a:t>
            </a:r>
            <a:endParaRPr lang="zh-CN" altLang="en-US" sz="900" dirty="0">
              <a:latin typeface="Verdana"/>
            </a:endParaRPr>
          </a:p>
        </p:txBody>
      </p:sp>
      <p:sp>
        <p:nvSpPr>
          <p:cNvPr id="12" name="Rectangle 3"/>
          <p:cNvSpPr>
            <a:spLocks noChangeArrowheads="1"/>
          </p:cNvSpPr>
          <p:nvPr/>
        </p:nvSpPr>
        <p:spPr bwMode="auto">
          <a:xfrm>
            <a:off x="444270" y="5377539"/>
            <a:ext cx="8220759" cy="718459"/>
          </a:xfrm>
          <a:prstGeom prst="rect">
            <a:avLst/>
          </a:prstGeom>
          <a:noFill/>
          <a:ln w="25400">
            <a:solidFill>
              <a:schemeClr val="bg2"/>
            </a:solidFill>
            <a:miter lim="800000"/>
            <a:headEnd/>
            <a:tailEnd/>
          </a:ln>
        </p:spPr>
        <p:txBody>
          <a:bodyPr lIns="72000" tIns="144000" rIns="72000" bIns="72000" anchor="t"/>
          <a:lstStyle/>
          <a:p>
            <a:pPr marL="285750" indent="-285750" eaLnBrk="0" hangingPunct="0">
              <a:spcBef>
                <a:spcPts val="0"/>
              </a:spcBef>
              <a:buFont typeface="Arial" pitchFamily="34" charset="0"/>
              <a:buChar char="•"/>
            </a:pPr>
            <a:r>
              <a:rPr lang="en-US" sz="1200" dirty="0" smtClean="0"/>
              <a:t>The main adverse outcomes are unstable angina, MI, and sudden death due to arrhythmias</a:t>
            </a:r>
          </a:p>
          <a:p>
            <a:pPr marL="285750" indent="-285750" eaLnBrk="0" hangingPunct="0">
              <a:spcBef>
                <a:spcPts val="0"/>
              </a:spcBef>
              <a:buFont typeface="Arial" pitchFamily="34" charset="0"/>
              <a:buChar char="•"/>
            </a:pPr>
            <a:r>
              <a:rPr lang="en-US" sz="1200" dirty="0" smtClean="0"/>
              <a:t>Women with CHD tend to have a worse prognosis. Mortality rate increases significantly with systolic hypertension, abnormal ECG (electrocardiograph) and diabetes</a:t>
            </a:r>
            <a:endParaRPr lang="en-GB" altLang="zh-CN" sz="1200" dirty="0">
              <a:latin typeface="Verdana" pitchFamily="34" charset="0"/>
              <a:ea typeface="宋体" pitchFamily="2" charset="-122"/>
            </a:endParaRPr>
          </a:p>
        </p:txBody>
      </p:sp>
      <p:sp>
        <p:nvSpPr>
          <p:cNvPr id="17" name="Text Box 15"/>
          <p:cNvSpPr txBox="1">
            <a:spLocks noChangeArrowheads="1"/>
          </p:cNvSpPr>
          <p:nvPr/>
        </p:nvSpPr>
        <p:spPr bwMode="auto">
          <a:xfrm>
            <a:off x="3285434" y="5216835"/>
            <a:ext cx="2543174" cy="288000"/>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Prognosis</a:t>
            </a:r>
            <a:endParaRPr lang="en-US" altLang="zh-CN" sz="1600" dirty="0">
              <a:solidFill>
                <a:schemeClr val="bg1"/>
              </a:solidFill>
              <a:latin typeface="+mn-lt"/>
              <a:ea typeface="宋体" pitchFamily="2" charset="-122"/>
            </a:endParaRPr>
          </a:p>
        </p:txBody>
      </p:sp>
    </p:spTree>
    <p:extLst>
      <p:ext uri="{BB962C8B-B14F-4D97-AF65-F5344CB8AC3E}">
        <p14:creationId xmlns:p14="http://schemas.microsoft.com/office/powerpoint/2010/main" xmlns="" val="40070169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p14="http://schemas.microsoft.com/office/powerpoint/2010/main" xmlns="" val="2051547181"/>
              </p:ext>
            </p:extLst>
          </p:nvPr>
        </p:nvGraphicFramePr>
        <p:xfrm>
          <a:off x="0" y="0"/>
          <a:ext cx="158750" cy="158750"/>
        </p:xfrm>
        <a:graphic>
          <a:graphicData uri="http://schemas.openxmlformats.org/presentationml/2006/ole">
            <p:oleObj spid="_x0000_s179202" name="think-cell Slide" r:id="rId8"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CDH is categorized into 2 major sub-types according to different symptoms and severity</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dirty="0" smtClean="0"/>
              <a:t>Introduction to </a:t>
            </a:r>
            <a:r>
              <a:rPr lang="en-US" dirty="0" err="1" smtClean="0"/>
              <a:t>Pharma</a:t>
            </a:r>
            <a:r>
              <a:rPr lang="en-US" dirty="0" smtClean="0"/>
              <a:t> • 2013</a:t>
            </a:r>
            <a:endParaRPr lang="en-US" dirty="0"/>
          </a:p>
        </p:txBody>
      </p:sp>
      <p:sp>
        <p:nvSpPr>
          <p:cNvPr id="5" name="Section" descr="Section name"/>
          <p:cNvSpPr txBox="1"/>
          <p:nvPr>
            <p:custDataLst>
              <p:tags r:id="rId4"/>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7" name="Rectangle 8"/>
          <p:cNvSpPr>
            <a:spLocks noChangeArrowheads="1"/>
          </p:cNvSpPr>
          <p:nvPr>
            <p:custDataLst>
              <p:tags r:id="rId5"/>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a:t>
            </a:r>
            <a:endParaRPr lang="en-US" altLang="zh-CN" sz="1200" dirty="0">
              <a:solidFill>
                <a:schemeClr val="bg2"/>
              </a:solidFill>
              <a:ea typeface="宋体" pitchFamily="2" charset="-122"/>
            </a:endParaRPr>
          </a:p>
        </p:txBody>
      </p:sp>
      <p:sp>
        <p:nvSpPr>
          <p:cNvPr id="62" name="Source" descr="Source"/>
          <p:cNvSpPr txBox="1"/>
          <p:nvPr>
            <p:custDataLst>
              <p:tags r:id="rId6"/>
            </p:custDataLst>
          </p:nvPr>
        </p:nvSpPr>
        <p:spPr>
          <a:xfrm>
            <a:off x="481013" y="6224588"/>
            <a:ext cx="5296322" cy="138499"/>
          </a:xfrm>
          <a:prstGeom prst="rect">
            <a:avLst/>
          </a:prstGeom>
          <a:noFill/>
        </p:spPr>
        <p:txBody>
          <a:bodyPr vert="horz" wrap="none" lIns="0" tIns="0" rIns="0" bIns="0" rtlCol="0">
            <a:spAutoFit/>
          </a:bodyPr>
          <a:lstStyle/>
          <a:p>
            <a:r>
              <a:rPr lang="en-US" altLang="zh-CN" sz="900" dirty="0" smtClean="0">
                <a:latin typeface="Verdana"/>
              </a:rPr>
              <a:t>Source: Merck manual for health care professionals; US &amp; China Chronic Angina Guideline </a:t>
            </a:r>
            <a:endParaRPr lang="zh-CN" altLang="en-US" sz="900" dirty="0">
              <a:latin typeface="Verdana"/>
            </a:endParaRPr>
          </a:p>
        </p:txBody>
      </p:sp>
      <p:graphicFrame>
        <p:nvGraphicFramePr>
          <p:cNvPr id="36" name="Table 35"/>
          <p:cNvGraphicFramePr>
            <a:graphicFrameLocks noGrp="1"/>
          </p:cNvGraphicFramePr>
          <p:nvPr/>
        </p:nvGraphicFramePr>
        <p:xfrm>
          <a:off x="400049" y="1175648"/>
          <a:ext cx="8474522" cy="5595240"/>
        </p:xfrm>
        <a:graphic>
          <a:graphicData uri="http://schemas.openxmlformats.org/drawingml/2006/table">
            <a:tbl>
              <a:tblPr firstRow="1" bandRow="1">
                <a:tableStyleId>{7DF18680-E054-41AD-8BC1-D1AEF772440D}</a:tableStyleId>
              </a:tblPr>
              <a:tblGrid>
                <a:gridCol w="965641"/>
                <a:gridCol w="936000"/>
                <a:gridCol w="3188881"/>
                <a:gridCol w="3384000"/>
              </a:tblGrid>
              <a:tr h="364529">
                <a:tc>
                  <a:txBody>
                    <a:bodyPr/>
                    <a:lstStyle/>
                    <a:p>
                      <a:pPr algn="ctr"/>
                      <a:r>
                        <a:rPr lang="en-US" altLang="zh-CN" sz="1050" b="1" dirty="0" smtClean="0">
                          <a:solidFill>
                            <a:schemeClr val="bg1"/>
                          </a:solidFill>
                          <a:latin typeface="+mj-lt"/>
                        </a:rPr>
                        <a:t>Category</a:t>
                      </a:r>
                      <a:endParaRPr lang="zh-CN" altLang="en-US" sz="1050" b="1" dirty="0">
                        <a:solidFill>
                          <a:schemeClr val="bg1"/>
                        </a:solidFill>
                        <a:latin typeface="+mj-lt"/>
                      </a:endParaRPr>
                    </a:p>
                  </a:txBody>
                  <a:tcPr anchor="ctr"/>
                </a:tc>
                <a:tc>
                  <a:txBody>
                    <a:bodyPr/>
                    <a:lstStyle/>
                    <a:p>
                      <a:pPr algn="ctr"/>
                      <a:r>
                        <a:rPr lang="en-US" altLang="zh-CN" sz="1050" dirty="0" smtClean="0">
                          <a:solidFill>
                            <a:schemeClr val="bg1"/>
                          </a:solidFill>
                          <a:latin typeface="+mj-lt"/>
                        </a:rPr>
                        <a:t>Sub-category</a:t>
                      </a:r>
                      <a:endParaRPr lang="zh-CN" altLang="en-US" sz="1050" dirty="0">
                        <a:solidFill>
                          <a:schemeClr val="bg1"/>
                        </a:solidFill>
                        <a:latin typeface="+mj-lt"/>
                      </a:endParaRPr>
                    </a:p>
                  </a:txBody>
                  <a:tcPr anchor="ctr"/>
                </a:tc>
                <a:tc>
                  <a:txBody>
                    <a:bodyPr/>
                    <a:lstStyle/>
                    <a:p>
                      <a:pPr algn="ctr"/>
                      <a:r>
                        <a:rPr lang="en-US" altLang="zh-CN" sz="1050" dirty="0" smtClean="0">
                          <a:solidFill>
                            <a:schemeClr val="bg1"/>
                          </a:solidFill>
                          <a:latin typeface="+mj-lt"/>
                        </a:rPr>
                        <a:t>Definition</a:t>
                      </a:r>
                      <a:endParaRPr lang="zh-CN" altLang="en-US" sz="1050" dirty="0">
                        <a:solidFill>
                          <a:schemeClr val="bg1"/>
                        </a:solidFill>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bg1"/>
                          </a:solidFill>
                          <a:latin typeface="+mj-lt"/>
                        </a:rPr>
                        <a:t>Symptoms</a:t>
                      </a:r>
                      <a:endParaRPr lang="zh-CN" altLang="en-US" sz="1050" dirty="0">
                        <a:solidFill>
                          <a:schemeClr val="bg1"/>
                        </a:solidFill>
                        <a:latin typeface="+mj-lt"/>
                      </a:endParaRPr>
                    </a:p>
                  </a:txBody>
                  <a:tcPr anchor="ctr"/>
                </a:tc>
              </a:tr>
              <a:tr h="97200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b="1" dirty="0" smtClean="0">
                          <a:latin typeface="+mj-lt"/>
                        </a:rPr>
                        <a:t>Chronic</a:t>
                      </a:r>
                      <a:r>
                        <a:rPr lang="en-US" altLang="zh-CN" sz="1000" b="1" baseline="0" dirty="0" smtClean="0">
                          <a:latin typeface="+mj-lt"/>
                        </a:rPr>
                        <a:t> Coronary Artery Disease (CAD)</a:t>
                      </a:r>
                      <a:endParaRPr lang="en-GB" altLang="zh-CN" sz="1000" b="1" dirty="0" smtClean="0">
                        <a:latin typeface="+mj-lt"/>
                      </a:endParaRPr>
                    </a:p>
                    <a:p>
                      <a:pPr algn="ctr"/>
                      <a:endParaRPr lang="zh-CN" altLang="en-US" sz="1000" b="1" dirty="0">
                        <a:solidFill>
                          <a:schemeClr val="tx1"/>
                        </a:solidFill>
                        <a:latin typeface="+mj-lt"/>
                      </a:endParaRPr>
                    </a:p>
                  </a:txBody>
                  <a:tcPr anchor="ctr"/>
                </a:tc>
                <a:tc>
                  <a:txBody>
                    <a:bodyPr/>
                    <a:lstStyle/>
                    <a:p>
                      <a:pPr algn="ctr"/>
                      <a:r>
                        <a:rPr lang="en-US" altLang="zh-CN" sz="1000" dirty="0" smtClean="0">
                          <a:solidFill>
                            <a:schemeClr val="tx1"/>
                          </a:solidFill>
                          <a:latin typeface="+mj-lt"/>
                        </a:rPr>
                        <a:t>Angina Pectoris</a:t>
                      </a:r>
                    </a:p>
                  </a:txBody>
                  <a:tcPr marL="36000" marR="36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mj-lt"/>
                        </a:rPr>
                        <a:t>Angina pectoris is a clinical syndrome of </a:t>
                      </a:r>
                      <a:r>
                        <a:rPr lang="en-US" altLang="zh-CN" sz="1000" dirty="0" err="1" smtClean="0">
                          <a:latin typeface="+mj-lt"/>
                        </a:rPr>
                        <a:t>precordial</a:t>
                      </a:r>
                      <a:r>
                        <a:rPr lang="en-US" altLang="zh-CN" sz="1000" dirty="0" smtClean="0">
                          <a:latin typeface="+mj-lt"/>
                        </a:rPr>
                        <a:t> discomfort or pressure due to transient myocardial ischemia without infarction</a:t>
                      </a:r>
                      <a:endParaRPr lang="zh-CN" altLang="en-US" sz="1000" dirty="0" smtClean="0">
                        <a:latin typeface="+mj-lt"/>
                      </a:endParaRPr>
                    </a:p>
                  </a:txBody>
                  <a:tcPr anchor="ctr"/>
                </a:tc>
                <a:tc>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Angina may be a vague, barely troublesome ache or may rapidly become a severe, intense </a:t>
                      </a:r>
                      <a:r>
                        <a:rPr lang="en-US" altLang="zh-CN" sz="1000" kern="1200" dirty="0" err="1" smtClean="0">
                          <a:solidFill>
                            <a:schemeClr val="tx1"/>
                          </a:solidFill>
                          <a:latin typeface="+mn-lt"/>
                          <a:ea typeface="+mn-ea"/>
                          <a:cs typeface="+mn-cs"/>
                        </a:rPr>
                        <a:t>precordial</a:t>
                      </a:r>
                      <a:r>
                        <a:rPr lang="en-US" altLang="zh-CN" sz="1000" kern="1200" dirty="0" smtClean="0">
                          <a:solidFill>
                            <a:schemeClr val="tx1"/>
                          </a:solidFill>
                          <a:latin typeface="+mn-lt"/>
                          <a:ea typeface="+mn-ea"/>
                          <a:cs typeface="+mn-cs"/>
                        </a:rPr>
                        <a:t> crushing sensation. It is rarely described as pain</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Discomfort is most commonly felt beneath the sternum, although location varies</a:t>
                      </a:r>
                    </a:p>
                  </a:txBody>
                  <a:tcPr anchor="ctr"/>
                </a:tc>
              </a:tr>
              <a:tr h="576000">
                <a:tc vMerge="1">
                  <a:txBody>
                    <a:bodyPr/>
                    <a:lstStyle/>
                    <a:p>
                      <a:pPr algn="ctr"/>
                      <a:endParaRPr lang="zh-CN" altLang="en-US" sz="1000" b="1" dirty="0">
                        <a:solidFill>
                          <a:schemeClr val="tx1"/>
                        </a:solidFill>
                        <a:latin typeface="+mj-lt"/>
                      </a:endParaRPr>
                    </a:p>
                  </a:txBody>
                  <a:tcPr anchor="ctr"/>
                </a:tc>
                <a:tc>
                  <a:txBody>
                    <a:bodyPr/>
                    <a:lstStyle/>
                    <a:p>
                      <a:pPr algn="ctr"/>
                      <a:r>
                        <a:rPr lang="en-US" altLang="zh-CN" sz="1000" dirty="0" smtClean="0">
                          <a:solidFill>
                            <a:schemeClr val="tx1"/>
                          </a:solidFill>
                          <a:latin typeface="+mj-lt"/>
                        </a:rPr>
                        <a:t>Others</a:t>
                      </a:r>
                      <a:endParaRPr lang="zh-CN" altLang="en-US" sz="1000" dirty="0">
                        <a:solidFill>
                          <a:schemeClr val="tx1"/>
                        </a:solidFill>
                        <a:latin typeface="+mj-lt"/>
                      </a:endParaRPr>
                    </a:p>
                  </a:txBody>
                  <a:tcPr marL="36000" marR="36000" anchor="ctr"/>
                </a:tc>
                <a:tc gridSpan="2">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b="0" kern="1200" dirty="0" smtClean="0">
                          <a:solidFill>
                            <a:schemeClr val="tx1"/>
                          </a:solidFill>
                          <a:latin typeface="+mn-lt"/>
                          <a:ea typeface="+mn-ea"/>
                          <a:cs typeface="+mn-cs"/>
                        </a:rPr>
                        <a:t>Syndrome</a:t>
                      </a:r>
                      <a:r>
                        <a:rPr lang="en-US" altLang="zh-CN" sz="1000" b="0" kern="1200" baseline="0" dirty="0" smtClean="0">
                          <a:solidFill>
                            <a:schemeClr val="tx1"/>
                          </a:solidFill>
                          <a:latin typeface="+mn-lt"/>
                          <a:ea typeface="+mn-ea"/>
                          <a:cs typeface="+mn-cs"/>
                        </a:rPr>
                        <a:t> X: Cardiac </a:t>
                      </a:r>
                      <a:r>
                        <a:rPr lang="en-US" altLang="zh-CN" sz="1000" b="0" kern="1200" baseline="0" dirty="0" err="1" smtClean="0">
                          <a:solidFill>
                            <a:schemeClr val="tx1"/>
                          </a:solidFill>
                          <a:latin typeface="+mn-lt"/>
                          <a:ea typeface="+mn-ea"/>
                          <a:cs typeface="+mn-cs"/>
                        </a:rPr>
                        <a:t>microvascular</a:t>
                      </a:r>
                      <a:r>
                        <a:rPr lang="en-US" altLang="zh-CN" sz="1000" b="0" kern="1200" baseline="0" dirty="0" smtClean="0">
                          <a:solidFill>
                            <a:schemeClr val="tx1"/>
                          </a:solidFill>
                          <a:latin typeface="+mn-lt"/>
                          <a:ea typeface="+mn-ea"/>
                          <a:cs typeface="+mn-cs"/>
                        </a:rPr>
                        <a:t> dysfunction or constriction causing angina</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b="0" kern="1200" baseline="0" dirty="0" smtClean="0">
                          <a:solidFill>
                            <a:schemeClr val="tx1"/>
                          </a:solidFill>
                          <a:latin typeface="+mn-lt"/>
                          <a:ea typeface="+mn-ea"/>
                          <a:cs typeface="+mn-cs"/>
                        </a:rPr>
                        <a:t>Silent Ischemia: Some patients with CAD (particularly patients with diabetes) may have ischemia without symptoms</a:t>
                      </a:r>
                      <a:endParaRPr lang="zh-CN" altLang="en-US" sz="1000" b="0" dirty="0" smtClean="0">
                        <a:latin typeface="+mj-lt"/>
                      </a:endParaRPr>
                    </a:p>
                  </a:txBody>
                  <a:tcPr anchor="ctr"/>
                </a:tc>
                <a:tc hMerge="1">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zh-CN" sz="1000" kern="1200" dirty="0" smtClean="0">
                        <a:solidFill>
                          <a:schemeClr val="tx1"/>
                        </a:solidFill>
                        <a:latin typeface="+mn-lt"/>
                        <a:ea typeface="+mn-ea"/>
                        <a:cs typeface="+mn-cs"/>
                      </a:endParaRPr>
                    </a:p>
                  </a:txBody>
                  <a:tcPr anchor="ctr"/>
                </a:tc>
              </a:tr>
              <a:tr h="909716">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b="1" kern="1200" dirty="0" smtClean="0">
                          <a:latin typeface="+mj-lt"/>
                        </a:rPr>
                        <a:t>Acute Coronary Syndrome(ACS)</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000" b="1" kern="1200" dirty="0">
                        <a:solidFill>
                          <a:schemeClr val="tx1"/>
                        </a:solidFill>
                        <a:latin typeface="+mj-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latin typeface="+mj-lt"/>
                        </a:rPr>
                        <a:t>Unstable angina</a:t>
                      </a:r>
                      <a:endParaRPr lang="zh-CN" altLang="en-US" sz="1000" kern="1200" dirty="0">
                        <a:solidFill>
                          <a:schemeClr val="tx1"/>
                        </a:solidFill>
                        <a:latin typeface="+mj-lt"/>
                        <a:ea typeface="+mn-ea"/>
                        <a:cs typeface="+mn-cs"/>
                      </a:endParaRPr>
                    </a:p>
                  </a:txBody>
                  <a:tcPr marL="36000" marR="36000" anchor="ctr"/>
                </a:tc>
                <a:tc>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j-lt"/>
                          <a:ea typeface="+mn-ea"/>
                          <a:cs typeface="+mn-cs"/>
                        </a:rPr>
                        <a:t>Rest angina that is prolonged (&gt;20 min)</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j-lt"/>
                          <a:ea typeface="+mn-ea"/>
                          <a:cs typeface="+mn-cs"/>
                        </a:rPr>
                        <a:t>New-onset angina of at least class 3 severity in the Canadian Cardiovascular Society classification</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j-lt"/>
                          <a:ea typeface="+mn-ea"/>
                          <a:cs typeface="+mn-cs"/>
                        </a:rPr>
                        <a:t>Increasing angina</a:t>
                      </a:r>
                      <a:r>
                        <a:rPr lang="en-US" altLang="zh-CN" sz="1000" kern="1200" baseline="0" dirty="0" smtClean="0">
                          <a:solidFill>
                            <a:schemeClr val="tx1"/>
                          </a:solidFill>
                          <a:latin typeface="+mj-lt"/>
                          <a:ea typeface="+mn-ea"/>
                          <a:cs typeface="+mn-cs"/>
                        </a:rPr>
                        <a:t> (</a:t>
                      </a:r>
                      <a:r>
                        <a:rPr lang="en-US" altLang="zh-CN" sz="1000" kern="1200" dirty="0" smtClean="0">
                          <a:solidFill>
                            <a:schemeClr val="tx1"/>
                          </a:solidFill>
                          <a:latin typeface="+mj-lt"/>
                          <a:ea typeface="+mn-ea"/>
                          <a:cs typeface="+mn-cs"/>
                        </a:rPr>
                        <a:t>previously diagnosed angina becoming more frequent, more severe, longer, or lower in threshold)</a:t>
                      </a:r>
                    </a:p>
                  </a:txBody>
                  <a:tcPr anchor="ctr"/>
                </a:tc>
                <a:tc>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j-lt"/>
                          <a:ea typeface="+mn-ea"/>
                          <a:cs typeface="+mn-cs"/>
                        </a:rPr>
                        <a:t>Symptoms are those of angina pectoris, except that the pain or discomfort of unstable angina usually is more intense, lasts longer, is precipitated by less exertion, occurs spontaneously at rest, is progressive (crescendo) in nature, or involves any combination of these features</a:t>
                      </a:r>
                    </a:p>
                  </a:txBody>
                  <a:tcPr anchor="ctr"/>
                </a:tc>
              </a:tr>
              <a:tr h="555541">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tx1"/>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latin typeface="+mj-lt"/>
                        </a:rPr>
                        <a:t> Non–ST-segment elevation MI (NSTEMI)</a:t>
                      </a:r>
                      <a:endParaRPr lang="zh-CN" altLang="en-US" sz="1000" kern="1200" dirty="0">
                        <a:solidFill>
                          <a:schemeClr val="tx1"/>
                        </a:solidFill>
                        <a:latin typeface="+mj-lt"/>
                        <a:ea typeface="+mn-ea"/>
                        <a:cs typeface="+mn-cs"/>
                      </a:endParaRPr>
                    </a:p>
                  </a:txBody>
                  <a:tcPr marL="36000" marR="36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j-lt"/>
                          <a:ea typeface="+mn-ea"/>
                          <a:cs typeface="+mn-cs"/>
                        </a:rPr>
                        <a:t>Myocardial Necrosis (evidenced by cardiac markers in blood; </a:t>
                      </a:r>
                      <a:r>
                        <a:rPr lang="en-US" altLang="zh-CN" sz="1000" kern="1200" dirty="0" err="1" smtClean="0">
                          <a:solidFill>
                            <a:schemeClr val="tx1"/>
                          </a:solidFill>
                          <a:latin typeface="+mj-lt"/>
                          <a:ea typeface="+mn-ea"/>
                          <a:cs typeface="+mn-cs"/>
                        </a:rPr>
                        <a:t>troponin</a:t>
                      </a:r>
                      <a:r>
                        <a:rPr lang="en-US" altLang="zh-CN" sz="1000" kern="1200" dirty="0" smtClean="0">
                          <a:solidFill>
                            <a:schemeClr val="tx1"/>
                          </a:solidFill>
                          <a:latin typeface="+mj-lt"/>
                          <a:ea typeface="+mn-ea"/>
                          <a:cs typeface="+mn-cs"/>
                        </a:rPr>
                        <a:t> I or </a:t>
                      </a:r>
                      <a:r>
                        <a:rPr lang="en-US" altLang="zh-CN" sz="1000" kern="1200" dirty="0" err="1" smtClean="0">
                          <a:solidFill>
                            <a:schemeClr val="tx1"/>
                          </a:solidFill>
                          <a:latin typeface="+mj-lt"/>
                          <a:ea typeface="+mn-ea"/>
                          <a:cs typeface="+mn-cs"/>
                        </a:rPr>
                        <a:t>troponin</a:t>
                      </a:r>
                      <a:r>
                        <a:rPr lang="en-US" altLang="zh-CN" sz="1000" kern="1200" dirty="0" smtClean="0">
                          <a:solidFill>
                            <a:schemeClr val="tx1"/>
                          </a:solidFill>
                          <a:latin typeface="+mj-lt"/>
                          <a:ea typeface="+mn-ea"/>
                          <a:cs typeface="+mn-cs"/>
                        </a:rPr>
                        <a:t> T and CK will be elevated) without acute ST-segment elevation or Q waves. ECG changes such as ST-segment depression, T-wave inversion, or both may be present</a:t>
                      </a:r>
                      <a:endParaRPr lang="zh-CN" altLang="en-US" sz="1000" kern="1200" dirty="0">
                        <a:solidFill>
                          <a:schemeClr val="tx1"/>
                        </a:solidFill>
                        <a:latin typeface="+mj-lt"/>
                        <a:ea typeface="+mn-ea"/>
                        <a:cs typeface="+mn-cs"/>
                      </a:endParaRPr>
                    </a:p>
                  </a:txBody>
                  <a:tcPr/>
                </a:tc>
                <a:tc rowSpan="2">
                  <a:txBody>
                    <a:bodyPr/>
                    <a:lstStyle/>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Symptoms of NSTEMI/STEMI are the same</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Days to weeks before the event, 2/3 of patients experience </a:t>
                      </a:r>
                      <a:r>
                        <a:rPr lang="en-US" altLang="zh-CN" sz="1000" kern="1200" dirty="0" err="1" smtClean="0">
                          <a:solidFill>
                            <a:schemeClr val="tx1"/>
                          </a:solidFill>
                          <a:latin typeface="+mn-lt"/>
                          <a:ea typeface="+mn-ea"/>
                          <a:cs typeface="+mn-cs"/>
                        </a:rPr>
                        <a:t>prodromal</a:t>
                      </a:r>
                      <a:r>
                        <a:rPr lang="en-US" altLang="zh-CN" sz="1000" kern="1200" dirty="0" smtClean="0">
                          <a:solidFill>
                            <a:schemeClr val="tx1"/>
                          </a:solidFill>
                          <a:latin typeface="+mn-lt"/>
                          <a:ea typeface="+mn-ea"/>
                          <a:cs typeface="+mn-cs"/>
                        </a:rPr>
                        <a:t> symptoms, including unstable or crescendo angina, shortness of breath, and fatigue</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Usually, the first symptom of infarction is deep, </a:t>
                      </a:r>
                      <a:r>
                        <a:rPr lang="en-US" altLang="zh-CN" sz="1000" kern="1200" dirty="0" err="1" smtClean="0">
                          <a:solidFill>
                            <a:schemeClr val="tx1"/>
                          </a:solidFill>
                          <a:latin typeface="+mn-lt"/>
                          <a:ea typeface="+mn-ea"/>
                          <a:cs typeface="+mn-cs"/>
                        </a:rPr>
                        <a:t>substernal</a:t>
                      </a:r>
                      <a:r>
                        <a:rPr lang="en-US" altLang="zh-CN" sz="1000" kern="1200" dirty="0" smtClean="0">
                          <a:solidFill>
                            <a:schemeClr val="tx1"/>
                          </a:solidFill>
                          <a:latin typeface="+mn-lt"/>
                          <a:ea typeface="+mn-ea"/>
                          <a:cs typeface="+mn-cs"/>
                        </a:rPr>
                        <a:t>, visceral pain described as aching or pressure. The pain is similar to angina pectoris but is usually more severe and long-lasting</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n-lt"/>
                          <a:ea typeface="+mn-ea"/>
                          <a:cs typeface="+mn-cs"/>
                        </a:rPr>
                        <a:t>Some patients present with syncope</a:t>
                      </a:r>
                    </a:p>
                    <a:p>
                      <a:pPr marL="90488" marR="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000" kern="1200" dirty="0" smtClean="0">
                          <a:solidFill>
                            <a:schemeClr val="tx1"/>
                          </a:solidFill>
                          <a:latin typeface="+mj-lt"/>
                          <a:ea typeface="+mn-ea"/>
                          <a:cs typeface="+mn-cs"/>
                        </a:rPr>
                        <a:t>Distinguishing NSTEMI and STEMI is useful because prognosis and treatment are different.</a:t>
                      </a:r>
                      <a:endParaRPr lang="zh-CN" altLang="en-US" sz="1000" kern="1200" dirty="0">
                        <a:solidFill>
                          <a:schemeClr val="tx1"/>
                        </a:solidFill>
                        <a:latin typeface="+mj-lt"/>
                        <a:ea typeface="+mn-ea"/>
                        <a:cs typeface="+mn-cs"/>
                      </a:endParaRPr>
                    </a:p>
                  </a:txBody>
                  <a:tcPr anchor="ctr"/>
                </a:tc>
              </a:tr>
              <a:tr h="55012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tx1"/>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latin typeface="+mj-lt"/>
                        </a:rPr>
                        <a:t>ST-segment elevation MI (STEMI)</a:t>
                      </a:r>
                      <a:endParaRPr lang="zh-CN" altLang="en-US" sz="1000" kern="1200" dirty="0">
                        <a:solidFill>
                          <a:schemeClr val="tx1"/>
                        </a:solidFill>
                        <a:latin typeface="+mj-lt"/>
                        <a:ea typeface="+mn-ea"/>
                        <a:cs typeface="+mn-cs"/>
                      </a:endParaRPr>
                    </a:p>
                  </a:txBody>
                  <a:tcPr marL="36000" marR="36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j-lt"/>
                          <a:ea typeface="+mn-ea"/>
                          <a:cs typeface="+mn-cs"/>
                        </a:rPr>
                        <a:t>Myocardial necrosis with ECG changes showing ST-segment elevation that is not quickly reversed by nitroglycerin or showing new left bundle branch block. Q waves may be present. Cardiac markers, </a:t>
                      </a:r>
                      <a:r>
                        <a:rPr lang="en-US" altLang="zh-CN" sz="1000" kern="1200" dirty="0" err="1" smtClean="0">
                          <a:solidFill>
                            <a:schemeClr val="tx1"/>
                          </a:solidFill>
                          <a:latin typeface="+mj-lt"/>
                          <a:ea typeface="+mn-ea"/>
                          <a:cs typeface="+mn-cs"/>
                        </a:rPr>
                        <a:t>troponin</a:t>
                      </a:r>
                      <a:r>
                        <a:rPr lang="en-US" altLang="zh-CN" sz="1000" kern="1200" dirty="0" smtClean="0">
                          <a:solidFill>
                            <a:schemeClr val="tx1"/>
                          </a:solidFill>
                          <a:latin typeface="+mj-lt"/>
                          <a:ea typeface="+mn-ea"/>
                          <a:cs typeface="+mn-cs"/>
                        </a:rPr>
                        <a:t> I or </a:t>
                      </a:r>
                      <a:r>
                        <a:rPr lang="en-US" altLang="zh-CN" sz="1000" kern="1200" dirty="0" err="1" smtClean="0">
                          <a:solidFill>
                            <a:schemeClr val="tx1"/>
                          </a:solidFill>
                          <a:latin typeface="+mj-lt"/>
                          <a:ea typeface="+mn-ea"/>
                          <a:cs typeface="+mn-cs"/>
                        </a:rPr>
                        <a:t>troponin</a:t>
                      </a:r>
                      <a:r>
                        <a:rPr lang="en-US" altLang="zh-CN" sz="1000" kern="1200" dirty="0" smtClean="0">
                          <a:solidFill>
                            <a:schemeClr val="tx1"/>
                          </a:solidFill>
                          <a:latin typeface="+mj-lt"/>
                          <a:ea typeface="+mn-ea"/>
                          <a:cs typeface="+mn-cs"/>
                        </a:rPr>
                        <a:t> T, and CK are elevated</a:t>
                      </a:r>
                      <a:endParaRPr lang="zh-CN" altLang="en-US" sz="1000" kern="1200" dirty="0">
                        <a:solidFill>
                          <a:schemeClr val="tx1"/>
                        </a:solidFill>
                        <a:latin typeface="+mj-lt"/>
                        <a:ea typeface="+mn-ea"/>
                        <a:cs typeface="+mn-cs"/>
                      </a:endParaRPr>
                    </a:p>
                  </a:txBody>
                  <a:tcPr anchor="ct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tx1"/>
                        </a:solidFill>
                        <a:latin typeface="+mj-lt"/>
                        <a:ea typeface="+mn-ea"/>
                        <a:cs typeface="+mn-cs"/>
                      </a:endParaRPr>
                    </a:p>
                  </a:txBody>
                  <a:tcPr anchor="ctr"/>
                </a:tc>
              </a:tr>
              <a:tr h="4320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kern="1200" dirty="0" smtClean="0">
                        <a:solidFill>
                          <a:schemeClr val="tx1"/>
                        </a:solidFill>
                        <a:latin typeface="+mj-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smtClean="0">
                          <a:latin typeface="+mj-lt"/>
                        </a:rPr>
                        <a:t>Sudden cardiac death</a:t>
                      </a:r>
                      <a:endParaRPr lang="zh-CN" altLang="en-US" sz="1000" kern="1200" dirty="0" smtClean="0">
                        <a:solidFill>
                          <a:schemeClr val="tx1"/>
                        </a:solidFill>
                        <a:latin typeface="+mj-lt"/>
                        <a:ea typeface="+mn-ea"/>
                        <a:cs typeface="+mn-cs"/>
                      </a:endParaRPr>
                    </a:p>
                  </a:txBody>
                  <a:tcPr marL="36000" marR="36000" anchor="ct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j-lt"/>
                          <a:ea typeface="+mn-ea"/>
                          <a:cs typeface="+mn-cs"/>
                        </a:rPr>
                        <a:t>Sudden</a:t>
                      </a:r>
                      <a:r>
                        <a:rPr lang="en-US" altLang="zh-CN" sz="1000" kern="1200" baseline="0" dirty="0" smtClean="0">
                          <a:solidFill>
                            <a:schemeClr val="tx1"/>
                          </a:solidFill>
                          <a:latin typeface="+mj-lt"/>
                          <a:ea typeface="+mn-ea"/>
                          <a:cs typeface="+mn-cs"/>
                        </a:rPr>
                        <a:t> death due to myocardial dysfunction (e.g. arrhythmias) caused by ACS</a:t>
                      </a:r>
                      <a:endParaRPr lang="zh-CN" altLang="en-US" sz="1000" kern="1200" dirty="0" smtClean="0">
                        <a:solidFill>
                          <a:schemeClr val="tx1"/>
                        </a:solidFill>
                        <a:latin typeface="+mj-lt"/>
                        <a:ea typeface="+mn-ea"/>
                        <a:cs typeface="+mn-cs"/>
                      </a:endParaRP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000" kern="1200" dirty="0" smtClean="0">
                        <a:solidFill>
                          <a:schemeClr val="tx1"/>
                        </a:solidFill>
                        <a:latin typeface="+mj-lt"/>
                        <a:ea typeface="+mn-ea"/>
                        <a:cs typeface="+mn-cs"/>
                      </a:endParaRPr>
                    </a:p>
                  </a:txBody>
                  <a:tcPr anchor="ctr"/>
                </a:tc>
              </a:tr>
            </a:tbl>
          </a:graphicData>
        </a:graphic>
      </p:graphicFrame>
    </p:spTree>
    <p:extLst>
      <p:ext uri="{BB962C8B-B14F-4D97-AF65-F5344CB8AC3E}">
        <p14:creationId xmlns:p14="http://schemas.microsoft.com/office/powerpoint/2010/main" xmlns="" val="955964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Golden standard of CHD diagnosis is c</a:t>
            </a:r>
            <a:r>
              <a:rPr lang="en-US" dirty="0" smtClean="0"/>
              <a:t>oronary angiography</a:t>
            </a:r>
            <a:r>
              <a:rPr lang="en-US" altLang="zh-CN" dirty="0" smtClean="0"/>
              <a:t> but it is not always necessary as it is an invasive procedure; many other noninvasive methods have shown to be valuable </a:t>
            </a:r>
            <a:endParaRPr lang="zh-CN" altLang="en-US" dirty="0"/>
          </a:p>
        </p:txBody>
      </p:sp>
      <p:sp>
        <p:nvSpPr>
          <p:cNvPr id="3" name="页脚占位符 2"/>
          <p:cNvSpPr>
            <a:spLocks noGrp="1"/>
          </p:cNvSpPr>
          <p:nvPr>
            <p:ph type="ftr" sz="quarter" idx="10"/>
          </p:nvPr>
        </p:nvSpPr>
        <p:spPr/>
        <p:txBody>
          <a:bodyPr/>
          <a:lstStyle/>
          <a:p>
            <a:pPr>
              <a:defRPr/>
            </a:pPr>
            <a:r>
              <a:rPr lang="en-US" dirty="0" smtClean="0"/>
              <a:t>Introduction to </a:t>
            </a:r>
            <a:r>
              <a:rPr lang="en-US" dirty="0" err="1" smtClean="0"/>
              <a:t>Pharma</a:t>
            </a:r>
            <a:r>
              <a:rPr lang="en-US" dirty="0" smtClean="0"/>
              <a:t> • 2013</a:t>
            </a:r>
            <a:endParaRPr lang="en-US" dirty="0"/>
          </a:p>
        </p:txBody>
      </p:sp>
      <p:sp>
        <p:nvSpPr>
          <p:cNvPr id="9"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10"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sp>
        <p:nvSpPr>
          <p:cNvPr id="17" name="Source" descr="Source"/>
          <p:cNvSpPr txBox="1"/>
          <p:nvPr/>
        </p:nvSpPr>
        <p:spPr>
          <a:xfrm>
            <a:off x="481013" y="6224588"/>
            <a:ext cx="5296322" cy="138499"/>
          </a:xfrm>
          <a:prstGeom prst="rect">
            <a:avLst/>
          </a:prstGeom>
          <a:noFill/>
        </p:spPr>
        <p:txBody>
          <a:bodyPr vert="horz" wrap="none" lIns="0" tIns="0" rIns="0" bIns="0" rtlCol="0">
            <a:spAutoFit/>
          </a:bodyPr>
          <a:lstStyle/>
          <a:p>
            <a:r>
              <a:rPr lang="en-US" altLang="zh-CN" sz="900" dirty="0" smtClean="0">
                <a:latin typeface="Verdana"/>
              </a:rPr>
              <a:t>Source: Merck manual for health care professionals; US &amp; China Chronic Angina Guideline </a:t>
            </a:r>
            <a:endParaRPr sz="900" dirty="0">
              <a:latin typeface="Verdana"/>
            </a:endParaRPr>
          </a:p>
        </p:txBody>
      </p:sp>
      <p:sp>
        <p:nvSpPr>
          <p:cNvPr id="20" name="Rectangle 60"/>
          <p:cNvSpPr>
            <a:spLocks noChangeArrowheads="1"/>
          </p:cNvSpPr>
          <p:nvPr>
            <p:custDataLst>
              <p:tags r:id="rId2"/>
            </p:custDataLst>
          </p:nvPr>
        </p:nvSpPr>
        <p:spPr bwMode="auto">
          <a:xfrm>
            <a:off x="195937" y="3176211"/>
            <a:ext cx="1393371" cy="504000"/>
          </a:xfrm>
          <a:prstGeom prst="rect">
            <a:avLst/>
          </a:prstGeom>
          <a:solidFill>
            <a:schemeClr val="bg2">
              <a:alpha val="30980"/>
            </a:schemeClr>
          </a:solidFill>
          <a:ln w="9525">
            <a:noFill/>
            <a:miter lim="800000"/>
            <a:headEnd/>
            <a:tailEnd/>
          </a:ln>
        </p:spPr>
        <p:txBody>
          <a:bodyPr anchor="ctr"/>
          <a:lstStyle/>
          <a:p>
            <a:pPr algn="ctr"/>
            <a:r>
              <a:rPr lang="en-US" altLang="zh-CN" sz="1200" b="1" dirty="0" smtClean="0">
                <a:ea typeface="宋体" pitchFamily="2" charset="-122"/>
              </a:rPr>
              <a:t>Diagnosis </a:t>
            </a:r>
            <a:endParaRPr lang="en-US" altLang="zh-CN" sz="1200" b="1" dirty="0">
              <a:ea typeface="宋体" pitchFamily="2" charset="-122"/>
            </a:endParaRPr>
          </a:p>
        </p:txBody>
      </p:sp>
      <p:sp>
        <p:nvSpPr>
          <p:cNvPr id="21" name="Rectangle 61"/>
          <p:cNvSpPr>
            <a:spLocks noChangeArrowheads="1"/>
          </p:cNvSpPr>
          <p:nvPr>
            <p:custDataLst>
              <p:tags r:id="rId3"/>
            </p:custDataLst>
          </p:nvPr>
        </p:nvSpPr>
        <p:spPr bwMode="auto">
          <a:xfrm>
            <a:off x="1985750" y="1483464"/>
            <a:ext cx="1512000" cy="432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History &amp; symptoms</a:t>
            </a:r>
            <a:endParaRPr lang="en-US" altLang="zh-CN" sz="1200" b="1" dirty="0">
              <a:ea typeface="宋体" pitchFamily="2" charset="-122"/>
            </a:endParaRPr>
          </a:p>
        </p:txBody>
      </p:sp>
      <p:sp>
        <p:nvSpPr>
          <p:cNvPr id="22" name="Rectangle 62"/>
          <p:cNvSpPr>
            <a:spLocks noChangeArrowheads="1"/>
          </p:cNvSpPr>
          <p:nvPr>
            <p:custDataLst>
              <p:tags r:id="rId4"/>
            </p:custDataLst>
          </p:nvPr>
        </p:nvSpPr>
        <p:spPr bwMode="auto">
          <a:xfrm>
            <a:off x="1985750" y="1999078"/>
            <a:ext cx="1512000" cy="792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ECG</a:t>
            </a:r>
            <a:endParaRPr lang="en-US" altLang="zh-CN" sz="1200" b="1" dirty="0">
              <a:ea typeface="宋体" pitchFamily="2" charset="-122"/>
            </a:endParaRPr>
          </a:p>
        </p:txBody>
      </p:sp>
      <p:sp>
        <p:nvSpPr>
          <p:cNvPr id="23" name="Rectangle 63"/>
          <p:cNvSpPr>
            <a:spLocks noChangeArrowheads="1"/>
          </p:cNvSpPr>
          <p:nvPr>
            <p:custDataLst>
              <p:tags r:id="rId5"/>
            </p:custDataLst>
          </p:nvPr>
        </p:nvSpPr>
        <p:spPr bwMode="auto">
          <a:xfrm>
            <a:off x="1985750" y="2904539"/>
            <a:ext cx="1512000" cy="504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Stress testing</a:t>
            </a:r>
            <a:endParaRPr lang="en-US" altLang="zh-CN" sz="1200" b="1" dirty="0">
              <a:ea typeface="宋体" pitchFamily="2" charset="-122"/>
            </a:endParaRPr>
          </a:p>
        </p:txBody>
      </p:sp>
      <p:sp>
        <p:nvSpPr>
          <p:cNvPr id="64" name="Rectangle 63"/>
          <p:cNvSpPr>
            <a:spLocks noChangeArrowheads="1"/>
          </p:cNvSpPr>
          <p:nvPr>
            <p:custDataLst>
              <p:tags r:id="rId6"/>
            </p:custDataLst>
          </p:nvPr>
        </p:nvSpPr>
        <p:spPr bwMode="auto">
          <a:xfrm>
            <a:off x="1985750" y="3562348"/>
            <a:ext cx="1512000" cy="540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Coronary angiography</a:t>
            </a:r>
            <a:endParaRPr lang="en-US" altLang="zh-CN" sz="1200" b="1" dirty="0">
              <a:ea typeface="宋体" pitchFamily="2" charset="-122"/>
            </a:endParaRPr>
          </a:p>
        </p:txBody>
      </p:sp>
      <p:sp>
        <p:nvSpPr>
          <p:cNvPr id="65" name="Rectangle 64"/>
          <p:cNvSpPr>
            <a:spLocks noChangeArrowheads="1"/>
          </p:cNvSpPr>
          <p:nvPr>
            <p:custDataLst>
              <p:tags r:id="rId7"/>
            </p:custDataLst>
          </p:nvPr>
        </p:nvSpPr>
        <p:spPr bwMode="auto">
          <a:xfrm>
            <a:off x="1985750" y="4239207"/>
            <a:ext cx="1512000" cy="540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Electron beam CT imaging</a:t>
            </a:r>
            <a:endParaRPr lang="en-US" altLang="zh-CN" sz="1200" b="1" dirty="0">
              <a:ea typeface="宋体" pitchFamily="2" charset="-122"/>
            </a:endParaRPr>
          </a:p>
        </p:txBody>
      </p:sp>
      <p:sp>
        <p:nvSpPr>
          <p:cNvPr id="66" name="Rectangle 65"/>
          <p:cNvSpPr>
            <a:spLocks noChangeArrowheads="1"/>
          </p:cNvSpPr>
          <p:nvPr>
            <p:custDataLst>
              <p:tags r:id="rId8"/>
            </p:custDataLst>
          </p:nvPr>
        </p:nvSpPr>
        <p:spPr bwMode="auto">
          <a:xfrm>
            <a:off x="1985750" y="4868441"/>
            <a:ext cx="1512000" cy="540000"/>
          </a:xfrm>
          <a:prstGeom prst="rect">
            <a:avLst/>
          </a:prstGeom>
          <a:solidFill>
            <a:schemeClr val="bg2">
              <a:alpha val="30980"/>
            </a:schemeClr>
          </a:solidFill>
          <a:ln w="9525">
            <a:noFill/>
            <a:miter lim="800000"/>
            <a:headEnd/>
            <a:tailEnd/>
          </a:ln>
        </p:spPr>
        <p:txBody>
          <a:bodyPr lIns="36000" rIns="36000" anchor="ctr"/>
          <a:lstStyle/>
          <a:p>
            <a:pPr algn="ctr"/>
            <a:r>
              <a:rPr lang="en-US" sz="1200" b="1" dirty="0" smtClean="0"/>
              <a:t>MDRCT coronary angiography</a:t>
            </a:r>
            <a:endParaRPr lang="en-US" altLang="zh-CN" sz="1200" b="1" dirty="0">
              <a:ea typeface="宋体" pitchFamily="2" charset="-122"/>
            </a:endParaRPr>
          </a:p>
        </p:txBody>
      </p:sp>
      <p:sp>
        <p:nvSpPr>
          <p:cNvPr id="68" name="Rectangle 67"/>
          <p:cNvSpPr>
            <a:spLocks noChangeArrowheads="1"/>
          </p:cNvSpPr>
          <p:nvPr>
            <p:custDataLst>
              <p:tags r:id="rId9"/>
            </p:custDataLst>
          </p:nvPr>
        </p:nvSpPr>
        <p:spPr bwMode="auto">
          <a:xfrm>
            <a:off x="1985750" y="5515404"/>
            <a:ext cx="1512000" cy="468000"/>
          </a:xfrm>
          <a:prstGeom prst="rect">
            <a:avLst/>
          </a:prstGeom>
          <a:solidFill>
            <a:schemeClr val="bg2">
              <a:alpha val="30980"/>
            </a:schemeClr>
          </a:solidFill>
          <a:ln w="9525">
            <a:noFill/>
            <a:miter lim="800000"/>
            <a:headEnd/>
            <a:tailEnd/>
          </a:ln>
        </p:spPr>
        <p:txBody>
          <a:bodyPr lIns="36000" rIns="36000" anchor="ctr"/>
          <a:lstStyle/>
          <a:p>
            <a:pPr algn="ctr"/>
            <a:r>
              <a:rPr lang="en-US" altLang="zh-CN" sz="1200" b="1" dirty="0" smtClean="0">
                <a:ea typeface="宋体" pitchFamily="2" charset="-122"/>
              </a:rPr>
              <a:t>Basic lab testing</a:t>
            </a:r>
            <a:endParaRPr lang="en-US" altLang="zh-CN" sz="1200" b="1" dirty="0">
              <a:ea typeface="宋体" pitchFamily="2" charset="-122"/>
            </a:endParaRPr>
          </a:p>
        </p:txBody>
      </p:sp>
      <p:cxnSp>
        <p:nvCxnSpPr>
          <p:cNvPr id="69" name="AutoShape 71"/>
          <p:cNvCxnSpPr>
            <a:cxnSpLocks noChangeShapeType="1"/>
            <a:stCxn id="20" idx="3"/>
            <a:endCxn id="22" idx="1"/>
          </p:cNvCxnSpPr>
          <p:nvPr>
            <p:custDataLst>
              <p:tags r:id="rId10"/>
            </p:custDataLst>
          </p:nvPr>
        </p:nvCxnSpPr>
        <p:spPr bwMode="auto">
          <a:xfrm flipV="1">
            <a:off x="1589308" y="2395078"/>
            <a:ext cx="396442" cy="1033133"/>
          </a:xfrm>
          <a:prstGeom prst="bentConnector3">
            <a:avLst>
              <a:gd name="adj1" fmla="val 50000"/>
            </a:avLst>
          </a:prstGeom>
          <a:noFill/>
          <a:ln w="9525">
            <a:solidFill>
              <a:schemeClr val="tx1"/>
            </a:solidFill>
            <a:miter lim="800000"/>
            <a:headEnd/>
            <a:tailEnd/>
          </a:ln>
        </p:spPr>
      </p:cxnSp>
      <p:cxnSp>
        <p:nvCxnSpPr>
          <p:cNvPr id="72" name="AutoShape 71"/>
          <p:cNvCxnSpPr>
            <a:cxnSpLocks noChangeShapeType="1"/>
            <a:stCxn id="20" idx="3"/>
            <a:endCxn id="68" idx="1"/>
          </p:cNvCxnSpPr>
          <p:nvPr>
            <p:custDataLst>
              <p:tags r:id="rId11"/>
            </p:custDataLst>
          </p:nvPr>
        </p:nvCxnSpPr>
        <p:spPr bwMode="auto">
          <a:xfrm>
            <a:off x="1589308" y="3428211"/>
            <a:ext cx="396442" cy="2321193"/>
          </a:xfrm>
          <a:prstGeom prst="bentConnector3">
            <a:avLst>
              <a:gd name="adj1" fmla="val 50000"/>
            </a:avLst>
          </a:prstGeom>
          <a:noFill/>
          <a:ln w="9525">
            <a:solidFill>
              <a:schemeClr val="tx1"/>
            </a:solidFill>
            <a:miter lim="800000"/>
            <a:headEnd/>
            <a:tailEnd/>
          </a:ln>
        </p:spPr>
      </p:cxnSp>
      <p:cxnSp>
        <p:nvCxnSpPr>
          <p:cNvPr id="76" name="AutoShape 71"/>
          <p:cNvCxnSpPr>
            <a:cxnSpLocks noChangeShapeType="1"/>
            <a:stCxn id="20" idx="3"/>
            <a:endCxn id="21" idx="1"/>
          </p:cNvCxnSpPr>
          <p:nvPr>
            <p:custDataLst>
              <p:tags r:id="rId12"/>
            </p:custDataLst>
          </p:nvPr>
        </p:nvCxnSpPr>
        <p:spPr bwMode="auto">
          <a:xfrm flipV="1">
            <a:off x="1589308" y="1699464"/>
            <a:ext cx="396442" cy="1728747"/>
          </a:xfrm>
          <a:prstGeom prst="bentConnector3">
            <a:avLst>
              <a:gd name="adj1" fmla="val 50000"/>
            </a:avLst>
          </a:prstGeom>
          <a:noFill/>
          <a:ln w="9525">
            <a:solidFill>
              <a:schemeClr val="tx1"/>
            </a:solidFill>
            <a:miter lim="800000"/>
            <a:headEnd/>
            <a:tailEnd/>
          </a:ln>
        </p:spPr>
      </p:cxnSp>
      <p:cxnSp>
        <p:nvCxnSpPr>
          <p:cNvPr id="83" name="AutoShape 71"/>
          <p:cNvCxnSpPr>
            <a:cxnSpLocks noChangeShapeType="1"/>
            <a:stCxn id="20" idx="3"/>
            <a:endCxn id="66" idx="1"/>
          </p:cNvCxnSpPr>
          <p:nvPr>
            <p:custDataLst>
              <p:tags r:id="rId13"/>
            </p:custDataLst>
          </p:nvPr>
        </p:nvCxnSpPr>
        <p:spPr bwMode="auto">
          <a:xfrm>
            <a:off x="1589308" y="3428211"/>
            <a:ext cx="396442" cy="1710230"/>
          </a:xfrm>
          <a:prstGeom prst="bentConnector3">
            <a:avLst>
              <a:gd name="adj1" fmla="val 50000"/>
            </a:avLst>
          </a:prstGeom>
          <a:noFill/>
          <a:ln w="9525">
            <a:solidFill>
              <a:schemeClr val="tx1"/>
            </a:solidFill>
            <a:miter lim="800000"/>
            <a:headEnd/>
            <a:tailEnd/>
          </a:ln>
        </p:spPr>
      </p:cxnSp>
      <p:cxnSp>
        <p:nvCxnSpPr>
          <p:cNvPr id="86" name="AutoShape 71"/>
          <p:cNvCxnSpPr>
            <a:cxnSpLocks noChangeShapeType="1"/>
            <a:stCxn id="20" idx="3"/>
            <a:endCxn id="65" idx="1"/>
          </p:cNvCxnSpPr>
          <p:nvPr>
            <p:custDataLst>
              <p:tags r:id="rId14"/>
            </p:custDataLst>
          </p:nvPr>
        </p:nvCxnSpPr>
        <p:spPr bwMode="auto">
          <a:xfrm>
            <a:off x="1589308" y="3428211"/>
            <a:ext cx="396442" cy="1080996"/>
          </a:xfrm>
          <a:prstGeom prst="bentConnector3">
            <a:avLst>
              <a:gd name="adj1" fmla="val 50000"/>
            </a:avLst>
          </a:prstGeom>
          <a:noFill/>
          <a:ln w="9525">
            <a:solidFill>
              <a:schemeClr val="tx1"/>
            </a:solidFill>
            <a:miter lim="800000"/>
            <a:headEnd/>
            <a:tailEnd/>
          </a:ln>
        </p:spPr>
      </p:cxnSp>
      <p:cxnSp>
        <p:nvCxnSpPr>
          <p:cNvPr id="89" name="AutoShape 71"/>
          <p:cNvCxnSpPr>
            <a:cxnSpLocks noChangeShapeType="1"/>
            <a:stCxn id="20" idx="3"/>
            <a:endCxn id="64" idx="1"/>
          </p:cNvCxnSpPr>
          <p:nvPr>
            <p:custDataLst>
              <p:tags r:id="rId15"/>
            </p:custDataLst>
          </p:nvPr>
        </p:nvCxnSpPr>
        <p:spPr bwMode="auto">
          <a:xfrm>
            <a:off x="1589308" y="3428211"/>
            <a:ext cx="396442" cy="404137"/>
          </a:xfrm>
          <a:prstGeom prst="bentConnector3">
            <a:avLst>
              <a:gd name="adj1" fmla="val 50000"/>
            </a:avLst>
          </a:prstGeom>
          <a:noFill/>
          <a:ln w="9525">
            <a:solidFill>
              <a:schemeClr val="tx1"/>
            </a:solidFill>
            <a:miter lim="800000"/>
            <a:headEnd/>
            <a:tailEnd/>
          </a:ln>
        </p:spPr>
      </p:cxnSp>
      <p:cxnSp>
        <p:nvCxnSpPr>
          <p:cNvPr id="92" name="AutoShape 71"/>
          <p:cNvCxnSpPr>
            <a:cxnSpLocks noChangeShapeType="1"/>
            <a:stCxn id="20" idx="3"/>
            <a:endCxn id="23" idx="1"/>
          </p:cNvCxnSpPr>
          <p:nvPr>
            <p:custDataLst>
              <p:tags r:id="rId16"/>
            </p:custDataLst>
          </p:nvPr>
        </p:nvCxnSpPr>
        <p:spPr bwMode="auto">
          <a:xfrm flipV="1">
            <a:off x="1589308" y="3156539"/>
            <a:ext cx="396442" cy="271672"/>
          </a:xfrm>
          <a:prstGeom prst="bentConnector3">
            <a:avLst>
              <a:gd name="adj1" fmla="val 50000"/>
            </a:avLst>
          </a:prstGeom>
          <a:noFill/>
          <a:ln w="9525">
            <a:solidFill>
              <a:schemeClr val="tx1"/>
            </a:solidFill>
            <a:miter lim="800000"/>
            <a:headEnd/>
            <a:tailEnd/>
          </a:ln>
        </p:spPr>
      </p:cxnSp>
      <p:sp>
        <p:nvSpPr>
          <p:cNvPr id="97" name="Rectangle 61"/>
          <p:cNvSpPr>
            <a:spLocks noChangeArrowheads="1"/>
          </p:cNvSpPr>
          <p:nvPr>
            <p:custDataLst>
              <p:tags r:id="rId17"/>
            </p:custDataLst>
          </p:nvPr>
        </p:nvSpPr>
        <p:spPr bwMode="auto">
          <a:xfrm>
            <a:off x="3498845" y="1483464"/>
            <a:ext cx="5438325" cy="432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altLang="zh-CN" sz="900" dirty="0" smtClean="0">
                <a:ea typeface="宋体" charset="-122"/>
              </a:rPr>
              <a:t>Diagnosis is suspected if chest discomfort is typical and precipitated by exertion and relieved by rest. Presence of significant risk factors adds weight to reported symptoms</a:t>
            </a:r>
            <a:endParaRPr lang="en-US" altLang="zh-CN" sz="900" dirty="0">
              <a:ea typeface="宋体" charset="-122"/>
            </a:endParaRPr>
          </a:p>
        </p:txBody>
      </p:sp>
      <p:sp>
        <p:nvSpPr>
          <p:cNvPr id="99" name="Rectangle 98"/>
          <p:cNvSpPr>
            <a:spLocks noChangeArrowheads="1"/>
          </p:cNvSpPr>
          <p:nvPr>
            <p:custDataLst>
              <p:tags r:id="rId18"/>
            </p:custDataLst>
          </p:nvPr>
        </p:nvSpPr>
        <p:spPr bwMode="auto">
          <a:xfrm>
            <a:off x="3498845" y="5515404"/>
            <a:ext cx="5438325" cy="468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altLang="zh-CN" sz="900" dirty="0" smtClean="0">
                <a:ea typeface="宋体" charset="-122"/>
              </a:rPr>
              <a:t>Basic lab testing to understanding the risk factors, incl. glucose, HDL-C, LDL-C and TG, and other relevant testing such as anemia test, </a:t>
            </a:r>
            <a:r>
              <a:rPr lang="en-US" altLang="zh-CN" sz="900" dirty="0" err="1" smtClean="0">
                <a:ea typeface="宋体" charset="-122"/>
              </a:rPr>
              <a:t>CTnT</a:t>
            </a:r>
            <a:r>
              <a:rPr lang="en-US" altLang="zh-CN" sz="900" dirty="0" smtClean="0">
                <a:ea typeface="宋体" charset="-122"/>
              </a:rPr>
              <a:t>, etc.</a:t>
            </a:r>
          </a:p>
        </p:txBody>
      </p:sp>
      <p:sp>
        <p:nvSpPr>
          <p:cNvPr id="100" name="Rectangle 61"/>
          <p:cNvSpPr>
            <a:spLocks noChangeArrowheads="1"/>
          </p:cNvSpPr>
          <p:nvPr>
            <p:custDataLst>
              <p:tags r:id="rId19"/>
            </p:custDataLst>
          </p:nvPr>
        </p:nvSpPr>
        <p:spPr bwMode="auto">
          <a:xfrm>
            <a:off x="3498845" y="1998493"/>
            <a:ext cx="5438325" cy="792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sz="900" dirty="0" smtClean="0"/>
              <a:t> With typical symptoms present, ECG is indicated. Because angina resolves quickly with rest, ECG rarely can be done during an attack except during stress testing. Between attacks, ECG shows evidence in ~70% patient of previous infarction, hypertrophy, or nonspecific ST-segment and T-wave (ST-T) abnormalities. An abnormal resting ECG alone does not establish or refute the diagnosis</a:t>
            </a:r>
            <a:endParaRPr lang="en-US" altLang="zh-CN" sz="900" dirty="0">
              <a:ea typeface="宋体" charset="-122"/>
            </a:endParaRPr>
          </a:p>
        </p:txBody>
      </p:sp>
      <p:sp>
        <p:nvSpPr>
          <p:cNvPr id="101" name="Rectangle 61"/>
          <p:cNvSpPr>
            <a:spLocks noChangeArrowheads="1"/>
          </p:cNvSpPr>
          <p:nvPr>
            <p:custDataLst>
              <p:tags r:id="rId20"/>
            </p:custDataLst>
          </p:nvPr>
        </p:nvSpPr>
        <p:spPr bwMode="auto">
          <a:xfrm>
            <a:off x="3498845" y="2904051"/>
            <a:ext cx="5438325" cy="504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sz="900" dirty="0" smtClean="0"/>
              <a:t>Tests include stress testing with ECG or with imaging and coronary angiography. Noninvasive tests are considered first. The most accurate tests are stress echocardiography and myocardial perfusion imaging with single-photon emission CT or PET</a:t>
            </a:r>
            <a:endParaRPr lang="en-US" altLang="zh-CN" sz="900" dirty="0">
              <a:ea typeface="宋体" charset="-122"/>
            </a:endParaRPr>
          </a:p>
        </p:txBody>
      </p:sp>
      <p:sp>
        <p:nvSpPr>
          <p:cNvPr id="102" name="Rectangle 61"/>
          <p:cNvSpPr>
            <a:spLocks noChangeArrowheads="1"/>
          </p:cNvSpPr>
          <p:nvPr>
            <p:custDataLst>
              <p:tags r:id="rId21"/>
            </p:custDataLst>
          </p:nvPr>
        </p:nvSpPr>
        <p:spPr bwMode="auto">
          <a:xfrm>
            <a:off x="3498845" y="3561957"/>
            <a:ext cx="5438325" cy="540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altLang="zh-CN" sz="900" dirty="0" smtClean="0">
                <a:latin typeface="+mj-lt"/>
                <a:ea typeface="宋体" charset="-122"/>
              </a:rPr>
              <a:t>It is the standard diagnosis but not always necessary. </a:t>
            </a:r>
            <a:r>
              <a:rPr lang="en-US" sz="900" dirty="0" smtClean="0">
                <a:latin typeface="+mj-lt"/>
              </a:rPr>
              <a:t>It is indicated primarily to locate and assess severity of coronary artery lesions when revascularization is being considered. </a:t>
            </a:r>
            <a:r>
              <a:rPr lang="en-US" sz="900" dirty="0" smtClean="0">
                <a:solidFill>
                  <a:srgbClr val="000000"/>
                </a:solidFill>
                <a:latin typeface="+mj-lt"/>
              </a:rPr>
              <a:t>Obstruction is assumed to be significant when the luminal diameter is reduced &gt; 70%</a:t>
            </a:r>
            <a:endParaRPr lang="en-US" altLang="zh-CN" sz="900" dirty="0">
              <a:latin typeface="+mj-lt"/>
              <a:ea typeface="宋体" charset="-122"/>
            </a:endParaRPr>
          </a:p>
        </p:txBody>
      </p:sp>
      <p:sp>
        <p:nvSpPr>
          <p:cNvPr id="103" name="Rectangle 61"/>
          <p:cNvSpPr>
            <a:spLocks noChangeArrowheads="1"/>
          </p:cNvSpPr>
          <p:nvPr>
            <p:custDataLst>
              <p:tags r:id="rId22"/>
            </p:custDataLst>
          </p:nvPr>
        </p:nvSpPr>
        <p:spPr bwMode="auto">
          <a:xfrm>
            <a:off x="3498845" y="4238913"/>
            <a:ext cx="5438325" cy="540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altLang="zh-CN" sz="900" dirty="0" smtClean="0">
                <a:ea typeface="宋体" charset="-122"/>
              </a:rPr>
              <a:t>Electron beam CT can detect the amount of Ca present in coronary artery plaque. The Ca score is roughly proportional to risk of subsequent coronary events. However the score does not correlate well with the need for angioplasty or CABG and only for reference purpose</a:t>
            </a:r>
            <a:endParaRPr lang="en-US" altLang="zh-CN" sz="900" dirty="0">
              <a:ea typeface="宋体" charset="-122"/>
            </a:endParaRPr>
          </a:p>
        </p:txBody>
      </p:sp>
      <p:sp>
        <p:nvSpPr>
          <p:cNvPr id="104" name="Rectangle 61"/>
          <p:cNvSpPr>
            <a:spLocks noChangeArrowheads="1"/>
          </p:cNvSpPr>
          <p:nvPr>
            <p:custDataLst>
              <p:tags r:id="rId23"/>
            </p:custDataLst>
          </p:nvPr>
        </p:nvSpPr>
        <p:spPr bwMode="auto">
          <a:xfrm>
            <a:off x="3498845" y="4868244"/>
            <a:ext cx="5438325" cy="540000"/>
          </a:xfrm>
          <a:prstGeom prst="rect">
            <a:avLst/>
          </a:prstGeom>
          <a:solidFill>
            <a:schemeClr val="bg2">
              <a:lumMod val="60000"/>
              <a:lumOff val="40000"/>
            </a:schemeClr>
          </a:solidFill>
          <a:ln w="25400">
            <a:noFill/>
            <a:miter lim="800000"/>
            <a:headEnd/>
            <a:tailEnd/>
          </a:ln>
        </p:spPr>
        <p:txBody>
          <a:bodyPr wrap="square" lIns="72000" rIns="18000" anchor="ctr"/>
          <a:lstStyle/>
          <a:p>
            <a:pPr>
              <a:defRPr/>
            </a:pPr>
            <a:r>
              <a:rPr lang="en-US" altLang="zh-CN" sz="900" dirty="0" err="1" smtClean="0">
                <a:ea typeface="宋体" charset="-122"/>
              </a:rPr>
              <a:t>Multidetector</a:t>
            </a:r>
            <a:r>
              <a:rPr lang="en-US" altLang="zh-CN" sz="900" dirty="0" smtClean="0">
                <a:ea typeface="宋体" charset="-122"/>
              </a:rPr>
              <a:t> row CT (MDRCT) coronary angiography can accurately identify coronary </a:t>
            </a:r>
            <a:r>
              <a:rPr lang="en-US" altLang="zh-CN" sz="900" dirty="0" err="1" smtClean="0">
                <a:ea typeface="宋体" charset="-122"/>
              </a:rPr>
              <a:t>stenosis</a:t>
            </a:r>
            <a:r>
              <a:rPr lang="en-US" altLang="zh-CN" sz="900" dirty="0" smtClean="0">
                <a:ea typeface="宋体" charset="-122"/>
              </a:rPr>
              <a:t>. </a:t>
            </a:r>
            <a:r>
              <a:rPr lang="en-US" sz="900" dirty="0" smtClean="0"/>
              <a:t>However, radiation exposure is significant, and the test is not suitable for certain groups of patients</a:t>
            </a:r>
            <a:endParaRPr lang="en-US" altLang="zh-CN" sz="900" dirty="0">
              <a:ea typeface="宋体" charset="-122"/>
            </a:endParaRPr>
          </a:p>
        </p:txBody>
      </p:sp>
    </p:spTree>
    <p:extLst>
      <p:ext uri="{BB962C8B-B14F-4D97-AF65-F5344CB8AC3E}">
        <p14:creationId xmlns:p14="http://schemas.microsoft.com/office/powerpoint/2010/main" xmlns="" val="221773813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Life style should change to modify risk factors; drugs are used </a:t>
            </a:r>
            <a:r>
              <a:rPr lang="en-US" dirty="0" smtClean="0"/>
              <a:t>to relieve acute symptoms, prevent/reduce ischemia; surgery is conducted if symptoms persist despite medical therapy</a:t>
            </a:r>
            <a:br>
              <a:rPr lang="en-US" dirty="0" smtClean="0"/>
            </a:b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21"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22"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
        <p:nvSpPr>
          <p:cNvPr id="23" name="矩形 22"/>
          <p:cNvSpPr/>
          <p:nvPr/>
        </p:nvSpPr>
        <p:spPr>
          <a:xfrm>
            <a:off x="451262" y="1525643"/>
            <a:ext cx="8170224" cy="338554"/>
          </a:xfrm>
          <a:prstGeom prst="rect">
            <a:avLst/>
          </a:prstGeom>
          <a:solidFill>
            <a:schemeClr val="bg2"/>
          </a:solidFill>
        </p:spPr>
        <p:txBody>
          <a:bodyPr wrap="square">
            <a:spAutoFit/>
          </a:bodyPr>
          <a:lstStyle/>
          <a:p>
            <a:pPr algn="ctr"/>
            <a:r>
              <a:rPr lang="en-US" altLang="zh-CN" b="1" dirty="0" smtClean="0">
                <a:solidFill>
                  <a:schemeClr val="bg1"/>
                </a:solidFill>
              </a:rPr>
              <a:t>CHD Treatment</a:t>
            </a:r>
            <a:endParaRPr lang="zh-CN" altLang="en-US" b="1" baseline="30000" dirty="0">
              <a:solidFill>
                <a:schemeClr val="bg1"/>
              </a:solidFill>
            </a:endParaRPr>
          </a:p>
        </p:txBody>
      </p:sp>
      <p:sp>
        <p:nvSpPr>
          <p:cNvPr id="26" name="矩形 25"/>
          <p:cNvSpPr/>
          <p:nvPr/>
        </p:nvSpPr>
        <p:spPr>
          <a:xfrm>
            <a:off x="451262" y="1864426"/>
            <a:ext cx="8170224" cy="4235802"/>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 name="Group 56"/>
          <p:cNvGrpSpPr/>
          <p:nvPr/>
        </p:nvGrpSpPr>
        <p:grpSpPr>
          <a:xfrm>
            <a:off x="500741" y="1894108"/>
            <a:ext cx="8423888" cy="1008000"/>
            <a:chOff x="500741" y="1894108"/>
            <a:chExt cx="8423888" cy="1333922"/>
          </a:xfrm>
        </p:grpSpPr>
        <p:sp>
          <p:nvSpPr>
            <p:cNvPr id="33" name="Freeform 2"/>
            <p:cNvSpPr>
              <a:spLocks/>
            </p:cNvSpPr>
            <p:nvPr/>
          </p:nvSpPr>
          <p:spPr bwMode="auto">
            <a:xfrm>
              <a:off x="4990622" y="1894108"/>
              <a:ext cx="3576433" cy="876830"/>
            </a:xfrm>
            <a:custGeom>
              <a:avLst/>
              <a:gdLst/>
              <a:ahLst/>
              <a:cxnLst>
                <a:cxn ang="0">
                  <a:pos x="1199" y="210"/>
                </a:cxn>
                <a:cxn ang="0">
                  <a:pos x="1199" y="0"/>
                </a:cxn>
                <a:cxn ang="0">
                  <a:pos x="1633" y="398"/>
                </a:cxn>
                <a:cxn ang="0">
                  <a:pos x="1201" y="798"/>
                </a:cxn>
                <a:cxn ang="0">
                  <a:pos x="1199" y="596"/>
                </a:cxn>
                <a:cxn ang="0">
                  <a:pos x="378" y="597"/>
                </a:cxn>
                <a:cxn ang="0">
                  <a:pos x="375" y="522"/>
                </a:cxn>
                <a:cxn ang="0">
                  <a:pos x="0" y="213"/>
                </a:cxn>
                <a:cxn ang="0">
                  <a:pos x="1199" y="210"/>
                </a:cxn>
              </a:cxnLst>
              <a:rect l="0" t="0" r="r" b="b"/>
              <a:pathLst>
                <a:path w="1633" h="798">
                  <a:moveTo>
                    <a:pt x="1199" y="210"/>
                  </a:moveTo>
                  <a:lnTo>
                    <a:pt x="1199" y="0"/>
                  </a:lnTo>
                  <a:lnTo>
                    <a:pt x="1633" y="398"/>
                  </a:lnTo>
                  <a:lnTo>
                    <a:pt x="1201" y="798"/>
                  </a:lnTo>
                  <a:lnTo>
                    <a:pt x="1199" y="596"/>
                  </a:lnTo>
                  <a:lnTo>
                    <a:pt x="378" y="597"/>
                  </a:lnTo>
                  <a:lnTo>
                    <a:pt x="375" y="522"/>
                  </a:lnTo>
                  <a:lnTo>
                    <a:pt x="0" y="213"/>
                  </a:lnTo>
                  <a:lnTo>
                    <a:pt x="1199" y="210"/>
                  </a:lnTo>
                  <a:close/>
                </a:path>
              </a:pathLst>
            </a:custGeom>
            <a:solidFill>
              <a:schemeClr val="bg1"/>
            </a:solidFill>
            <a:ln w="9525" cmpd="sng">
              <a:solidFill>
                <a:schemeClr val="hlink"/>
              </a:solidFill>
              <a:round/>
              <a:headEnd/>
              <a:tailEnd/>
            </a:ln>
            <a:effectLst/>
          </p:spPr>
          <p:txBody>
            <a:bodyPr wrap="none" anchor="ctr"/>
            <a:lstStyle/>
            <a:p>
              <a:endParaRPr lang="en-GB"/>
            </a:p>
          </p:txBody>
        </p:sp>
        <p:sp>
          <p:nvSpPr>
            <p:cNvPr id="34" name="Freeform 3"/>
            <p:cNvSpPr>
              <a:spLocks/>
            </p:cNvSpPr>
            <p:nvPr/>
          </p:nvSpPr>
          <p:spPr bwMode="auto">
            <a:xfrm>
              <a:off x="4990622" y="2127077"/>
              <a:ext cx="828594" cy="760837"/>
            </a:xfrm>
            <a:custGeom>
              <a:avLst/>
              <a:gdLst/>
              <a:ahLst/>
              <a:cxnLst>
                <a:cxn ang="0">
                  <a:pos x="0" y="0"/>
                </a:cxn>
                <a:cxn ang="0">
                  <a:pos x="332" y="344"/>
                </a:cxn>
                <a:cxn ang="0">
                  <a:pos x="332" y="774"/>
                </a:cxn>
                <a:cxn ang="0">
                  <a:pos x="2" y="428"/>
                </a:cxn>
                <a:cxn ang="0">
                  <a:pos x="0" y="0"/>
                </a:cxn>
              </a:cxnLst>
              <a:rect l="0" t="0" r="r" b="b"/>
              <a:pathLst>
                <a:path w="332" h="774">
                  <a:moveTo>
                    <a:pt x="0" y="0"/>
                  </a:moveTo>
                  <a:lnTo>
                    <a:pt x="332" y="344"/>
                  </a:lnTo>
                  <a:lnTo>
                    <a:pt x="332" y="774"/>
                  </a:lnTo>
                  <a:lnTo>
                    <a:pt x="2" y="428"/>
                  </a:lnTo>
                  <a:lnTo>
                    <a:pt x="0" y="0"/>
                  </a:lnTo>
                  <a:close/>
                </a:path>
              </a:pathLst>
            </a:custGeom>
            <a:solidFill>
              <a:schemeClr val="bg2">
                <a:lumMod val="40000"/>
                <a:lumOff val="60000"/>
              </a:schemeClr>
            </a:solidFill>
            <a:ln w="9525" cap="flat" cmpd="sng">
              <a:solidFill>
                <a:schemeClr val="hlink"/>
              </a:solidFill>
              <a:prstDash val="solid"/>
              <a:round/>
              <a:headEnd type="none" w="med" len="med"/>
              <a:tailEnd type="none" w="med" len="med"/>
            </a:ln>
            <a:effectLst/>
          </p:spPr>
          <p:txBody>
            <a:bodyPr wrap="none" lIns="0" tIns="0" rIns="0" bIns="0" anchor="ctr"/>
            <a:lstStyle/>
            <a:p>
              <a:endParaRPr lang="en-GB"/>
            </a:p>
          </p:txBody>
        </p:sp>
        <p:sp>
          <p:nvSpPr>
            <p:cNvPr id="35" name="Freeform 4"/>
            <p:cNvSpPr>
              <a:spLocks/>
            </p:cNvSpPr>
            <p:nvPr/>
          </p:nvSpPr>
          <p:spPr bwMode="auto">
            <a:xfrm>
              <a:off x="2746930" y="2467193"/>
              <a:ext cx="3072287" cy="422687"/>
            </a:xfrm>
            <a:custGeom>
              <a:avLst/>
              <a:gdLst/>
              <a:ahLst/>
              <a:cxnLst>
                <a:cxn ang="0">
                  <a:pos x="1310" y="0"/>
                </a:cxn>
                <a:cxn ang="0">
                  <a:pos x="1310" y="459"/>
                </a:cxn>
                <a:cxn ang="0">
                  <a:pos x="0" y="460"/>
                </a:cxn>
                <a:cxn ang="0">
                  <a:pos x="1" y="0"/>
                </a:cxn>
                <a:cxn ang="0">
                  <a:pos x="1310" y="0"/>
                </a:cxn>
              </a:cxnLst>
              <a:rect l="0" t="0" r="r" b="b"/>
              <a:pathLst>
                <a:path w="1310" h="460">
                  <a:moveTo>
                    <a:pt x="1310" y="0"/>
                  </a:moveTo>
                  <a:lnTo>
                    <a:pt x="1310" y="459"/>
                  </a:lnTo>
                  <a:lnTo>
                    <a:pt x="0" y="460"/>
                  </a:lnTo>
                  <a:lnTo>
                    <a:pt x="1" y="0"/>
                  </a:lnTo>
                  <a:lnTo>
                    <a:pt x="1310" y="0"/>
                  </a:lnTo>
                  <a:close/>
                </a:path>
              </a:pathLst>
            </a:custGeom>
            <a:solidFill>
              <a:schemeClr val="bg1"/>
            </a:solidFill>
            <a:ln w="9525" cap="flat" cmpd="sng">
              <a:solidFill>
                <a:schemeClr val="hlink"/>
              </a:solidFill>
              <a:prstDash val="solid"/>
              <a:round/>
              <a:headEnd type="none" w="med" len="med"/>
              <a:tailEnd type="none" w="med" len="med"/>
            </a:ln>
            <a:effectLst/>
          </p:spPr>
          <p:txBody>
            <a:bodyPr wrap="none" anchor="ctr"/>
            <a:lstStyle/>
            <a:p>
              <a:endParaRPr lang="en-GB"/>
            </a:p>
          </p:txBody>
        </p:sp>
        <p:sp>
          <p:nvSpPr>
            <p:cNvPr id="36" name="Freeform 5"/>
            <p:cNvSpPr>
              <a:spLocks/>
            </p:cNvSpPr>
            <p:nvPr/>
          </p:nvSpPr>
          <p:spPr bwMode="auto">
            <a:xfrm>
              <a:off x="2744433" y="2467193"/>
              <a:ext cx="828594" cy="760837"/>
            </a:xfrm>
            <a:custGeom>
              <a:avLst/>
              <a:gdLst/>
              <a:ahLst/>
              <a:cxnLst>
                <a:cxn ang="0">
                  <a:pos x="0" y="0"/>
                </a:cxn>
                <a:cxn ang="0">
                  <a:pos x="332" y="344"/>
                </a:cxn>
                <a:cxn ang="0">
                  <a:pos x="332" y="774"/>
                </a:cxn>
                <a:cxn ang="0">
                  <a:pos x="2" y="428"/>
                </a:cxn>
                <a:cxn ang="0">
                  <a:pos x="0" y="0"/>
                </a:cxn>
              </a:cxnLst>
              <a:rect l="0" t="0" r="r" b="b"/>
              <a:pathLst>
                <a:path w="332" h="774">
                  <a:moveTo>
                    <a:pt x="0" y="0"/>
                  </a:moveTo>
                  <a:lnTo>
                    <a:pt x="332" y="344"/>
                  </a:lnTo>
                  <a:lnTo>
                    <a:pt x="332" y="774"/>
                  </a:lnTo>
                  <a:lnTo>
                    <a:pt x="2" y="428"/>
                  </a:lnTo>
                  <a:lnTo>
                    <a:pt x="0" y="0"/>
                  </a:lnTo>
                  <a:close/>
                </a:path>
              </a:pathLst>
            </a:custGeom>
            <a:solidFill>
              <a:schemeClr val="bg2">
                <a:lumMod val="40000"/>
                <a:lumOff val="60000"/>
              </a:schemeClr>
            </a:solidFill>
            <a:ln w="9525" cap="flat" cmpd="sng">
              <a:solidFill>
                <a:schemeClr val="hlink"/>
              </a:solidFill>
              <a:prstDash val="solid"/>
              <a:round/>
              <a:headEnd type="none" w="med" len="med"/>
              <a:tailEnd type="none" w="med" len="med"/>
            </a:ln>
            <a:effectLst/>
          </p:spPr>
          <p:txBody>
            <a:bodyPr wrap="none" lIns="0" tIns="0" rIns="0" bIns="0" anchor="ctr"/>
            <a:lstStyle/>
            <a:p>
              <a:endParaRPr lang="en-GB"/>
            </a:p>
          </p:txBody>
        </p:sp>
        <p:sp>
          <p:nvSpPr>
            <p:cNvPr id="37" name="Freeform 6"/>
            <p:cNvSpPr>
              <a:spLocks/>
            </p:cNvSpPr>
            <p:nvPr/>
          </p:nvSpPr>
          <p:spPr bwMode="auto">
            <a:xfrm>
              <a:off x="500741" y="2805342"/>
              <a:ext cx="3072287" cy="422687"/>
            </a:xfrm>
            <a:custGeom>
              <a:avLst/>
              <a:gdLst/>
              <a:ahLst/>
              <a:cxnLst>
                <a:cxn ang="0">
                  <a:pos x="1310" y="0"/>
                </a:cxn>
                <a:cxn ang="0">
                  <a:pos x="1310" y="459"/>
                </a:cxn>
                <a:cxn ang="0">
                  <a:pos x="0" y="460"/>
                </a:cxn>
                <a:cxn ang="0">
                  <a:pos x="1" y="0"/>
                </a:cxn>
                <a:cxn ang="0">
                  <a:pos x="1310" y="0"/>
                </a:cxn>
              </a:cxnLst>
              <a:rect l="0" t="0" r="r" b="b"/>
              <a:pathLst>
                <a:path w="1310" h="460">
                  <a:moveTo>
                    <a:pt x="1310" y="0"/>
                  </a:moveTo>
                  <a:lnTo>
                    <a:pt x="1310" y="459"/>
                  </a:lnTo>
                  <a:lnTo>
                    <a:pt x="0" y="460"/>
                  </a:lnTo>
                  <a:lnTo>
                    <a:pt x="1" y="0"/>
                  </a:lnTo>
                  <a:lnTo>
                    <a:pt x="1310" y="0"/>
                  </a:lnTo>
                  <a:close/>
                </a:path>
              </a:pathLst>
            </a:custGeom>
            <a:solidFill>
              <a:schemeClr val="bg1"/>
            </a:solidFill>
            <a:ln w="9525" cap="flat" cmpd="sng">
              <a:solidFill>
                <a:schemeClr val="hlink"/>
              </a:solidFill>
              <a:prstDash val="solid"/>
              <a:round/>
              <a:headEnd type="none" w="med" len="med"/>
              <a:tailEnd type="none" w="med" len="med"/>
            </a:ln>
            <a:effectLst/>
          </p:spPr>
          <p:txBody>
            <a:bodyPr wrap="none" anchor="ctr"/>
            <a:lstStyle/>
            <a:p>
              <a:endParaRPr lang="en-GB"/>
            </a:p>
          </p:txBody>
        </p:sp>
        <p:sp>
          <p:nvSpPr>
            <p:cNvPr id="38" name="Rectangle 14"/>
            <p:cNvSpPr>
              <a:spLocks noChangeArrowheads="1"/>
            </p:cNvSpPr>
            <p:nvPr/>
          </p:nvSpPr>
          <p:spPr bwMode="auto">
            <a:xfrm>
              <a:off x="1041358" y="2922319"/>
              <a:ext cx="2483286" cy="188735"/>
            </a:xfrm>
            <a:prstGeom prst="rect">
              <a:avLst/>
            </a:prstGeom>
            <a:noFill/>
            <a:ln w="12700">
              <a:noFill/>
              <a:miter lim="800000"/>
              <a:headEnd/>
              <a:tailEnd/>
            </a:ln>
            <a:effectLst/>
          </p:spPr>
          <p:txBody>
            <a:bodyPr lIns="0" tIns="0" rIns="0" bIns="0" anchor="ctr"/>
            <a:lstStyle/>
            <a:p>
              <a:pPr algn="l" eaLnBrk="1" hangingPunct="1"/>
              <a:r>
                <a:rPr lang="en-US" altLang="zh-CN" dirty="0" smtClean="0">
                  <a:ea typeface="SimSun" pitchFamily="2" charset="-122"/>
                </a:rPr>
                <a:t>Life style change</a:t>
              </a:r>
              <a:endParaRPr lang="en-US" altLang="zh-CN" dirty="0">
                <a:ea typeface="SimSun" pitchFamily="2" charset="-122"/>
              </a:endParaRPr>
            </a:p>
          </p:txBody>
        </p:sp>
        <p:sp>
          <p:nvSpPr>
            <p:cNvPr id="39" name="Rectangle 15"/>
            <p:cNvSpPr>
              <a:spLocks noChangeArrowheads="1"/>
            </p:cNvSpPr>
            <p:nvPr/>
          </p:nvSpPr>
          <p:spPr bwMode="auto">
            <a:xfrm>
              <a:off x="3822503" y="2584169"/>
              <a:ext cx="2483287" cy="188735"/>
            </a:xfrm>
            <a:prstGeom prst="rect">
              <a:avLst/>
            </a:prstGeom>
            <a:noFill/>
            <a:ln w="12700">
              <a:noFill/>
              <a:miter lim="800000"/>
              <a:headEnd/>
              <a:tailEnd/>
            </a:ln>
            <a:effectLst/>
          </p:spPr>
          <p:txBody>
            <a:bodyPr lIns="0" tIns="0" rIns="0" bIns="0" anchor="ctr"/>
            <a:lstStyle/>
            <a:p>
              <a:pPr algn="l" eaLnBrk="1" hangingPunct="1"/>
              <a:r>
                <a:rPr lang="en-US" altLang="zh-CN" dirty="0" smtClean="0">
                  <a:ea typeface="SimSun" pitchFamily="2" charset="-122"/>
                </a:rPr>
                <a:t>Medication</a:t>
              </a:r>
              <a:endParaRPr lang="en-US" altLang="zh-CN" dirty="0">
                <a:ea typeface="SimSun" pitchFamily="2" charset="-122"/>
              </a:endParaRPr>
            </a:p>
          </p:txBody>
        </p:sp>
        <p:sp>
          <p:nvSpPr>
            <p:cNvPr id="40" name="Rectangle 16"/>
            <p:cNvSpPr>
              <a:spLocks noChangeArrowheads="1"/>
            </p:cNvSpPr>
            <p:nvPr/>
          </p:nvSpPr>
          <p:spPr bwMode="auto">
            <a:xfrm>
              <a:off x="6438847" y="2238157"/>
              <a:ext cx="2485782" cy="188735"/>
            </a:xfrm>
            <a:prstGeom prst="rect">
              <a:avLst/>
            </a:prstGeom>
            <a:noFill/>
            <a:ln w="12700">
              <a:noFill/>
              <a:miter lim="800000"/>
              <a:headEnd/>
              <a:tailEnd/>
            </a:ln>
            <a:effectLst/>
          </p:spPr>
          <p:txBody>
            <a:bodyPr lIns="0" tIns="0" rIns="0" bIns="0" anchor="ctr"/>
            <a:lstStyle/>
            <a:p>
              <a:pPr algn="l" eaLnBrk="1" hangingPunct="1"/>
              <a:r>
                <a:rPr lang="en-GB" altLang="zh-CN" dirty="0" smtClean="0">
                  <a:ea typeface="SimSun" pitchFamily="2" charset="-122"/>
                </a:rPr>
                <a:t>Surgery</a:t>
              </a:r>
              <a:endParaRPr lang="en-US" altLang="zh-CN" dirty="0">
                <a:ea typeface="SimSun" pitchFamily="2" charset="-122"/>
              </a:endParaRPr>
            </a:p>
          </p:txBody>
        </p:sp>
      </p:grpSp>
      <p:sp>
        <p:nvSpPr>
          <p:cNvPr id="50" name="TextBox 49"/>
          <p:cNvSpPr txBox="1"/>
          <p:nvPr/>
        </p:nvSpPr>
        <p:spPr>
          <a:xfrm>
            <a:off x="544301" y="3026491"/>
            <a:ext cx="2628000" cy="3024000"/>
          </a:xfrm>
          <a:prstGeom prst="rect">
            <a:avLst/>
          </a:prstGeom>
          <a:noFill/>
          <a:ln>
            <a:solidFill>
              <a:schemeClr val="bg2"/>
            </a:solidFill>
          </a:ln>
        </p:spPr>
        <p:txBody>
          <a:bodyPr wrap="square" rtlCol="0">
            <a:noAutofit/>
          </a:bodyPr>
          <a:lstStyle/>
          <a:p>
            <a:pPr marL="177800" indent="-177800">
              <a:spcBef>
                <a:spcPts val="600"/>
              </a:spcBef>
              <a:buFont typeface="Arial" pitchFamily="34" charset="0"/>
              <a:buChar char="•"/>
            </a:pPr>
            <a:r>
              <a:rPr lang="en-US" altLang="zh-CN" sz="1100" dirty="0" smtClean="0"/>
              <a:t>Target is that r</a:t>
            </a:r>
            <a:r>
              <a:rPr lang="en-US" sz="1100" dirty="0" smtClean="0"/>
              <a:t>eversible risk factors are modified as much as possible</a:t>
            </a:r>
            <a:endParaRPr lang="en-US" altLang="zh-CN" sz="1100" dirty="0" smtClean="0"/>
          </a:p>
          <a:p>
            <a:pPr marL="177800" indent="-177800">
              <a:spcBef>
                <a:spcPts val="600"/>
              </a:spcBef>
              <a:buFont typeface="Arial" pitchFamily="34" charset="0"/>
              <a:buChar char="•"/>
            </a:pPr>
            <a:r>
              <a:rPr lang="en-US" altLang="zh-CN" sz="1100" dirty="0" smtClean="0"/>
              <a:t>Lifestyle changes (incl. diet, weight control, smoking cessation, etc.) have been shown to be effective in reducing (and in the case of diet, reversing) coronary disease</a:t>
            </a:r>
            <a:endParaRPr lang="zh-CN" altLang="en-US" sz="1100" dirty="0"/>
          </a:p>
        </p:txBody>
      </p:sp>
      <p:sp>
        <p:nvSpPr>
          <p:cNvPr id="51" name="TextBox 50"/>
          <p:cNvSpPr txBox="1"/>
          <p:nvPr/>
        </p:nvSpPr>
        <p:spPr>
          <a:xfrm>
            <a:off x="3233064" y="3026490"/>
            <a:ext cx="2628000" cy="3024000"/>
          </a:xfrm>
          <a:prstGeom prst="rect">
            <a:avLst/>
          </a:prstGeom>
          <a:noFill/>
          <a:ln>
            <a:solidFill>
              <a:schemeClr val="bg2"/>
            </a:solidFill>
          </a:ln>
        </p:spPr>
        <p:txBody>
          <a:bodyPr wrap="square" rtlCol="0">
            <a:noAutofit/>
          </a:bodyPr>
          <a:lstStyle/>
          <a:p>
            <a:pPr marL="177800" indent="-177800">
              <a:spcBef>
                <a:spcPts val="300"/>
              </a:spcBef>
              <a:buFont typeface="Arial" pitchFamily="34" charset="0"/>
              <a:buChar char="•"/>
            </a:pPr>
            <a:r>
              <a:rPr lang="en-US" altLang="zh-CN" sz="1100" dirty="0" smtClean="0"/>
              <a:t>The main goals of medication are to relieve acute symptoms, prevent or reduce ischemia, and prevent future ischemic events. Most common drugs include: </a:t>
            </a:r>
          </a:p>
          <a:p>
            <a:pPr marL="358775" indent="-176213">
              <a:spcBef>
                <a:spcPts val="300"/>
              </a:spcBef>
              <a:buFont typeface="Wingdings" pitchFamily="2" charset="2"/>
              <a:buChar char="Ø"/>
            </a:pPr>
            <a:r>
              <a:rPr lang="en-US" altLang="zh-CN" sz="1100" dirty="0" err="1" smtClean="0"/>
              <a:t>Antiplatelet</a:t>
            </a:r>
            <a:r>
              <a:rPr lang="en-US" altLang="zh-CN" sz="1100" dirty="0" smtClean="0"/>
              <a:t> drugs (aspirin and/or </a:t>
            </a:r>
            <a:r>
              <a:rPr lang="en-US" altLang="zh-CN" sz="1100" dirty="0" err="1" smtClean="0"/>
              <a:t>clopidogrel</a:t>
            </a:r>
            <a:r>
              <a:rPr lang="en-US" altLang="zh-CN" sz="1100" dirty="0" smtClean="0"/>
              <a:t> or </a:t>
            </a:r>
            <a:r>
              <a:rPr lang="en-US" altLang="zh-CN" sz="1100" dirty="0" err="1" smtClean="0"/>
              <a:t>ticagrelor</a:t>
            </a:r>
            <a:r>
              <a:rPr lang="en-US" altLang="zh-CN" sz="1100" dirty="0" smtClean="0"/>
              <a:t>)</a:t>
            </a:r>
          </a:p>
          <a:p>
            <a:pPr marL="358775" indent="-176213">
              <a:spcBef>
                <a:spcPts val="300"/>
              </a:spcBef>
              <a:buFont typeface="Wingdings" pitchFamily="2" charset="2"/>
              <a:buChar char="Ø"/>
            </a:pPr>
            <a:r>
              <a:rPr lang="en-US" altLang="zh-CN" sz="1100" dirty="0" smtClean="0"/>
              <a:t>Liquid lowering agent (</a:t>
            </a:r>
            <a:r>
              <a:rPr lang="en-US" altLang="zh-CN" sz="1100" dirty="0" err="1" smtClean="0"/>
              <a:t>statin</a:t>
            </a:r>
            <a:r>
              <a:rPr lang="en-US" altLang="zh-CN" sz="1100" dirty="0" smtClean="0"/>
              <a:t>)</a:t>
            </a:r>
          </a:p>
          <a:p>
            <a:pPr marL="358775" indent="-176213">
              <a:spcBef>
                <a:spcPts val="300"/>
              </a:spcBef>
              <a:buFont typeface="Wingdings" pitchFamily="2" charset="2"/>
              <a:buChar char="Ø"/>
            </a:pPr>
            <a:r>
              <a:rPr lang="en-US" altLang="zh-CN" sz="1100" dirty="0" smtClean="0"/>
              <a:t>ACE inhibitors</a:t>
            </a:r>
          </a:p>
          <a:p>
            <a:pPr marL="358775" indent="-176213">
              <a:spcBef>
                <a:spcPts val="300"/>
              </a:spcBef>
              <a:buFont typeface="Wingdings" pitchFamily="2" charset="2"/>
              <a:buChar char="Ø"/>
            </a:pPr>
            <a:r>
              <a:rPr lang="en-US" altLang="zh-CN" sz="1100" dirty="0" smtClean="0"/>
              <a:t>beta-blockers</a:t>
            </a:r>
          </a:p>
          <a:p>
            <a:pPr marL="358775" indent="-176213">
              <a:spcBef>
                <a:spcPts val="300"/>
              </a:spcBef>
              <a:buFont typeface="Wingdings" pitchFamily="2" charset="2"/>
              <a:buChar char="Ø"/>
            </a:pPr>
            <a:r>
              <a:rPr lang="en-US" altLang="zh-CN" sz="1100" dirty="0" smtClean="0"/>
              <a:t>Nitroglycerin</a:t>
            </a:r>
          </a:p>
          <a:p>
            <a:pPr marL="358775" indent="-176213">
              <a:spcBef>
                <a:spcPts val="300"/>
              </a:spcBef>
              <a:buFont typeface="Wingdings" pitchFamily="2" charset="2"/>
              <a:buChar char="Ø"/>
            </a:pPr>
            <a:r>
              <a:rPr lang="en-US" altLang="zh-CN" sz="1100" dirty="0" smtClean="0"/>
              <a:t>Calcium channel blockers </a:t>
            </a:r>
          </a:p>
          <a:p>
            <a:pPr marL="358775" indent="-176213">
              <a:spcBef>
                <a:spcPts val="300"/>
              </a:spcBef>
              <a:buFont typeface="Wingdings" pitchFamily="2" charset="2"/>
              <a:buChar char="Ø"/>
            </a:pPr>
            <a:endParaRPr lang="en-US" altLang="zh-CN" sz="1100" dirty="0" smtClean="0"/>
          </a:p>
        </p:txBody>
      </p:sp>
      <p:sp>
        <p:nvSpPr>
          <p:cNvPr id="52" name="TextBox 51"/>
          <p:cNvSpPr txBox="1"/>
          <p:nvPr/>
        </p:nvSpPr>
        <p:spPr>
          <a:xfrm>
            <a:off x="5921827" y="3026492"/>
            <a:ext cx="2628000" cy="3024000"/>
          </a:xfrm>
          <a:prstGeom prst="rect">
            <a:avLst/>
          </a:prstGeom>
          <a:noFill/>
          <a:ln>
            <a:solidFill>
              <a:schemeClr val="bg2"/>
            </a:solidFill>
          </a:ln>
        </p:spPr>
        <p:txBody>
          <a:bodyPr wrap="square" rtlCol="0">
            <a:noAutofit/>
          </a:bodyPr>
          <a:lstStyle/>
          <a:p>
            <a:pPr marL="177800" indent="-177800">
              <a:spcBef>
                <a:spcPts val="300"/>
              </a:spcBef>
              <a:buFont typeface="Arial" pitchFamily="34" charset="0"/>
              <a:buChar char="•"/>
            </a:pPr>
            <a:r>
              <a:rPr lang="en-US" sz="1100" dirty="0" smtClean="0"/>
              <a:t>Revascularization, either with PCI (</a:t>
            </a:r>
            <a:r>
              <a:rPr lang="en-US" sz="1100" dirty="0" err="1" smtClean="0"/>
              <a:t>eg</a:t>
            </a:r>
            <a:r>
              <a:rPr lang="en-US" sz="1100" dirty="0" smtClean="0"/>
              <a:t>, angioplasty, </a:t>
            </a:r>
            <a:r>
              <a:rPr lang="en-US" sz="1100" dirty="0" err="1" smtClean="0"/>
              <a:t>stenting</a:t>
            </a:r>
            <a:r>
              <a:rPr lang="en-US" sz="1100" dirty="0" smtClean="0"/>
              <a:t>) or CABG should be considered if angina persists despite drug therapy and worsens quality of life or if anatomic lesions put a patient at high risk of mortality</a:t>
            </a:r>
          </a:p>
          <a:p>
            <a:pPr marL="177800" indent="-177800">
              <a:spcBef>
                <a:spcPts val="300"/>
              </a:spcBef>
              <a:buFont typeface="Arial" pitchFamily="34" charset="0"/>
              <a:buChar char="•"/>
            </a:pPr>
            <a:r>
              <a:rPr lang="en-US" sz="1100" dirty="0" smtClean="0"/>
              <a:t>PCI is usually preferred for 1/2-vessel disease with suitable anatomic lesions and is increasingly being used for 3-vessel disease</a:t>
            </a:r>
          </a:p>
          <a:p>
            <a:pPr marL="177800" indent="-177800">
              <a:spcBef>
                <a:spcPts val="300"/>
              </a:spcBef>
              <a:buFont typeface="Arial" pitchFamily="34" charset="0"/>
              <a:buChar char="•"/>
            </a:pPr>
            <a:r>
              <a:rPr lang="en-US" sz="1100" dirty="0" smtClean="0"/>
              <a:t>CABG is very effective in selected patients with angina. The ideal candidate has severe angina pectoris and localized disease, or diabetes mellitus</a:t>
            </a:r>
            <a:endParaRPr lang="en-US" altLang="zh-CN" sz="1100" dirty="0" smtClean="0"/>
          </a:p>
        </p:txBody>
      </p:sp>
    </p:spTree>
    <p:extLst>
      <p:ext uri="{BB962C8B-B14F-4D97-AF65-F5344CB8AC3E}">
        <p14:creationId xmlns:p14="http://schemas.microsoft.com/office/powerpoint/2010/main" xmlns="" val="419600275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726" y="455613"/>
            <a:ext cx="8496000" cy="914400"/>
          </a:xfrm>
        </p:spPr>
        <p:txBody>
          <a:bodyPr/>
          <a:lstStyle/>
          <a:p>
            <a:r>
              <a:rPr lang="en-US" altLang="zh-CN" dirty="0" smtClean="0"/>
              <a:t>CHD medication market is a combination of drugs targeting various relevant indication/disease, e.g. lipid disorder &amp; hypertension; device (stent) is more specifically designed for CHD </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7" name="Source" descr="Source"/>
          <p:cNvSpPr txBox="1"/>
          <p:nvPr/>
        </p:nvSpPr>
        <p:spPr>
          <a:xfrm>
            <a:off x="481013" y="6224588"/>
            <a:ext cx="1511632" cy="138499"/>
          </a:xfrm>
          <a:prstGeom prst="rect">
            <a:avLst/>
          </a:prstGeom>
          <a:noFill/>
        </p:spPr>
        <p:txBody>
          <a:bodyPr vert="horz" wrap="none" lIns="0" tIns="0" rIns="0" bIns="0" rtlCol="0">
            <a:spAutoFit/>
          </a:bodyPr>
          <a:lstStyle/>
          <a:p>
            <a:r>
              <a:rPr lang="en-US" altLang="zh-CN" sz="900" dirty="0" smtClean="0">
                <a:latin typeface="Verdana"/>
              </a:rPr>
              <a:t>Source: Desktop research</a:t>
            </a:r>
            <a:endParaRPr lang="zh-CN" altLang="en-US" sz="900" dirty="0">
              <a:latin typeface="Verdana"/>
            </a:endParaRPr>
          </a:p>
        </p:txBody>
      </p:sp>
      <p:sp>
        <p:nvSpPr>
          <p:cNvPr id="11" name="Oval 2"/>
          <p:cNvSpPr>
            <a:spLocks noChangeArrowheads="1"/>
          </p:cNvSpPr>
          <p:nvPr/>
        </p:nvSpPr>
        <p:spPr bwMode="auto">
          <a:xfrm>
            <a:off x="3792956" y="3390713"/>
            <a:ext cx="1325180" cy="1325180"/>
          </a:xfrm>
          <a:prstGeom prst="ellipse">
            <a:avLst/>
          </a:prstGeom>
          <a:solidFill>
            <a:schemeClr val="hlink"/>
          </a:solidFill>
          <a:ln w="6350">
            <a:noFill/>
            <a:round/>
            <a:headEnd/>
            <a:tailEnd/>
          </a:ln>
          <a:effectLst/>
        </p:spPr>
        <p:txBody>
          <a:bodyPr wrap="none" lIns="0" tIns="0" rIns="0" bIns="0" anchor="ctr"/>
          <a:lstStyle/>
          <a:p>
            <a:pPr algn="ctr"/>
            <a:r>
              <a:rPr lang="en-US" altLang="zh-CN" dirty="0" smtClean="0">
                <a:solidFill>
                  <a:schemeClr val="bg1"/>
                </a:solidFill>
              </a:rPr>
              <a:t>Market </a:t>
            </a:r>
          </a:p>
          <a:p>
            <a:pPr algn="ctr"/>
            <a:r>
              <a:rPr lang="en-US" altLang="zh-CN" dirty="0" smtClean="0">
                <a:solidFill>
                  <a:schemeClr val="bg1"/>
                </a:solidFill>
              </a:rPr>
              <a:t>Segment</a:t>
            </a:r>
            <a:endParaRPr lang="zh-CN" altLang="en-US" dirty="0">
              <a:solidFill>
                <a:schemeClr val="bg1"/>
              </a:solidFill>
            </a:endParaRPr>
          </a:p>
        </p:txBody>
      </p:sp>
      <p:sp>
        <p:nvSpPr>
          <p:cNvPr id="13" name="Freeform 5"/>
          <p:cNvSpPr>
            <a:spLocks/>
          </p:cNvSpPr>
          <p:nvPr/>
        </p:nvSpPr>
        <p:spPr bwMode="auto">
          <a:xfrm>
            <a:off x="256940" y="2361302"/>
            <a:ext cx="3712816" cy="3384000"/>
          </a:xfrm>
          <a:custGeom>
            <a:avLst/>
            <a:gdLst>
              <a:gd name="T0" fmla="*/ 0 w 795"/>
              <a:gd name="T1" fmla="*/ 0 h 375"/>
              <a:gd name="T2" fmla="*/ 2912020 w 795"/>
              <a:gd name="T3" fmla="*/ 0 h 375"/>
              <a:gd name="T4" fmla="*/ 3567112 w 795"/>
              <a:gd name="T5" fmla="*/ 1638605 h 375"/>
              <a:gd name="T6" fmla="*/ 2912020 w 795"/>
              <a:gd name="T7" fmla="*/ 3251200 h 3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5" h="375">
                <a:moveTo>
                  <a:pt x="0" y="0"/>
                </a:moveTo>
                <a:lnTo>
                  <a:pt x="649" y="0"/>
                </a:lnTo>
                <a:lnTo>
                  <a:pt x="795" y="189"/>
                </a:lnTo>
                <a:lnTo>
                  <a:pt x="649" y="375"/>
                </a:lnTo>
              </a:path>
            </a:pathLst>
          </a:custGeom>
          <a:noFill/>
          <a:ln w="22225" cap="flat" cmpd="sng">
            <a:solidFill>
              <a:schemeClr val="hlink"/>
            </a:solidFill>
            <a:prstDash val="solid"/>
            <a:round/>
            <a:headEnd/>
            <a:tailEnd/>
          </a:ln>
          <a:effectLst/>
        </p:spPr>
        <p:txBody>
          <a:bodyPr lIns="0" tIns="0" rIns="0" bIns="0" anchor="ctr">
            <a:spAutoFit/>
          </a:bodyPr>
          <a:lstStyle/>
          <a:p>
            <a:endParaRPr lang="zh-CN" altLang="en-US"/>
          </a:p>
        </p:txBody>
      </p:sp>
      <p:sp>
        <p:nvSpPr>
          <p:cNvPr id="14" name="Freeform 6"/>
          <p:cNvSpPr>
            <a:spLocks/>
          </p:cNvSpPr>
          <p:nvPr/>
        </p:nvSpPr>
        <p:spPr bwMode="auto">
          <a:xfrm flipH="1">
            <a:off x="4938030" y="2361302"/>
            <a:ext cx="3712817" cy="3384000"/>
          </a:xfrm>
          <a:custGeom>
            <a:avLst/>
            <a:gdLst>
              <a:gd name="T0" fmla="*/ 0 w 795"/>
              <a:gd name="T1" fmla="*/ 0 h 375"/>
              <a:gd name="T2" fmla="*/ 2912021 w 795"/>
              <a:gd name="T3" fmla="*/ 0 h 375"/>
              <a:gd name="T4" fmla="*/ 3567113 w 795"/>
              <a:gd name="T5" fmla="*/ 1638605 h 375"/>
              <a:gd name="T6" fmla="*/ 2912021 w 795"/>
              <a:gd name="T7" fmla="*/ 3251200 h 3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5" h="375">
                <a:moveTo>
                  <a:pt x="0" y="0"/>
                </a:moveTo>
                <a:lnTo>
                  <a:pt x="649" y="0"/>
                </a:lnTo>
                <a:lnTo>
                  <a:pt x="795" y="189"/>
                </a:lnTo>
                <a:lnTo>
                  <a:pt x="649" y="375"/>
                </a:lnTo>
              </a:path>
            </a:pathLst>
          </a:custGeom>
          <a:noFill/>
          <a:ln w="22225" cap="flat" cmpd="sng">
            <a:solidFill>
              <a:schemeClr val="hlink"/>
            </a:solidFill>
            <a:prstDash val="solid"/>
            <a:round/>
            <a:headEnd/>
            <a:tailEnd/>
          </a:ln>
          <a:effectLst/>
        </p:spPr>
        <p:txBody>
          <a:bodyPr lIns="0" tIns="0" rIns="0" bIns="0" anchor="ctr">
            <a:spAutoFit/>
          </a:bodyPr>
          <a:lstStyle/>
          <a:p>
            <a:endParaRPr lang="zh-CN" altLang="en-US"/>
          </a:p>
        </p:txBody>
      </p:sp>
      <p:sp>
        <p:nvSpPr>
          <p:cNvPr id="15" name="AutoShape 7"/>
          <p:cNvSpPr>
            <a:spLocks noChangeArrowheads="1"/>
          </p:cNvSpPr>
          <p:nvPr/>
        </p:nvSpPr>
        <p:spPr bwMode="auto">
          <a:xfrm>
            <a:off x="3857397" y="3782318"/>
            <a:ext cx="118969" cy="558492"/>
          </a:xfrm>
          <a:prstGeom prst="chevron">
            <a:avLst>
              <a:gd name="adj" fmla="val 100000"/>
            </a:avLst>
          </a:prstGeom>
          <a:solidFill>
            <a:schemeClr val="accent1"/>
          </a:solidFill>
          <a:ln w="25400">
            <a:solidFill>
              <a:schemeClr val="bg1"/>
            </a:solidFill>
            <a:miter lim="800000"/>
            <a:headEnd/>
            <a:tailEnd/>
          </a:ln>
          <a:effectLst/>
        </p:spPr>
        <p:txBody>
          <a:bodyPr wrap="none" lIns="0" tIns="0" rIns="0" bIns="0" anchor="ctr"/>
          <a:lstStyle/>
          <a:p>
            <a:endParaRPr lang="zh-CN" altLang="en-US"/>
          </a:p>
        </p:txBody>
      </p:sp>
      <p:sp>
        <p:nvSpPr>
          <p:cNvPr id="16" name="AutoShape 8"/>
          <p:cNvSpPr>
            <a:spLocks noChangeArrowheads="1"/>
          </p:cNvSpPr>
          <p:nvPr/>
        </p:nvSpPr>
        <p:spPr bwMode="auto">
          <a:xfrm flipH="1">
            <a:off x="4931420" y="3782318"/>
            <a:ext cx="118969" cy="558492"/>
          </a:xfrm>
          <a:prstGeom prst="chevron">
            <a:avLst>
              <a:gd name="adj" fmla="val 100000"/>
            </a:avLst>
          </a:prstGeom>
          <a:solidFill>
            <a:schemeClr val="accent1"/>
          </a:solidFill>
          <a:ln w="25400">
            <a:solidFill>
              <a:schemeClr val="bg1"/>
            </a:solidFill>
            <a:miter lim="800000"/>
            <a:headEnd/>
            <a:tailEnd/>
          </a:ln>
          <a:effectLst/>
        </p:spPr>
        <p:txBody>
          <a:bodyPr wrap="none" lIns="0" tIns="0" rIns="0" bIns="0" anchor="ctr"/>
          <a:lstStyle/>
          <a:p>
            <a:endParaRPr lang="zh-CN" altLang="en-US"/>
          </a:p>
        </p:txBody>
      </p:sp>
      <p:sp>
        <p:nvSpPr>
          <p:cNvPr id="18" name="内容占位符 3"/>
          <p:cNvSpPr>
            <a:spLocks noGrp="1"/>
          </p:cNvSpPr>
          <p:nvPr>
            <p:ph sz="quarter" idx="11"/>
          </p:nvPr>
        </p:nvSpPr>
        <p:spPr>
          <a:xfrm>
            <a:off x="304796" y="1687283"/>
            <a:ext cx="8229600" cy="489862"/>
          </a:xfrm>
        </p:spPr>
        <p:txBody>
          <a:bodyPr/>
          <a:lstStyle/>
          <a:p>
            <a:pPr>
              <a:buNone/>
            </a:pPr>
            <a:r>
              <a:rPr lang="en-US" altLang="zh-CN" sz="1400" b="1" u="sng" dirty="0" smtClean="0">
                <a:ea typeface="宋体" charset="-122"/>
              </a:rPr>
              <a:t>CHD </a:t>
            </a:r>
            <a:r>
              <a:rPr lang="en-US" altLang="zh-CN" sz="1400" b="1" u="sng" dirty="0">
                <a:ea typeface="宋体" charset="-122"/>
              </a:rPr>
              <a:t>market </a:t>
            </a:r>
            <a:r>
              <a:rPr lang="en-US" altLang="zh-CN" sz="1400" b="1" u="sng" dirty="0" smtClean="0">
                <a:ea typeface="宋体" charset="-122"/>
              </a:rPr>
              <a:t>is segmented to medication and surgery treatment</a:t>
            </a:r>
          </a:p>
        </p:txBody>
      </p:sp>
      <p:sp>
        <p:nvSpPr>
          <p:cNvPr id="19" name="内容占位符 3"/>
          <p:cNvSpPr txBox="1">
            <a:spLocks/>
          </p:cNvSpPr>
          <p:nvPr/>
        </p:nvSpPr>
        <p:spPr bwMode="gray">
          <a:xfrm>
            <a:off x="261257" y="2465387"/>
            <a:ext cx="3026229" cy="4392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200" b="0" i="0" u="none" strike="noStrike" kern="0" cap="none" spc="0" normalizeH="0" baseline="0" noProof="0" dirty="0" smtClean="0">
                <a:ln>
                  <a:noFill/>
                </a:ln>
                <a:solidFill>
                  <a:schemeClr val="tx1"/>
                </a:solidFill>
                <a:effectLst/>
                <a:uLnTx/>
                <a:uFillTx/>
                <a:latin typeface="+mn-lt"/>
                <a:ea typeface="宋体" charset="-122"/>
              </a:rPr>
              <a:t>Patients with CHD generally suffer from other co-morbidity, such as hypertension, lipid disorder, and the medication applied in CHD treatment is mostly related to these relevant indications. Therefore it is difficult to isolate the CHD medication market</a:t>
            </a:r>
          </a:p>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200" b="0" i="0" u="none" strike="noStrike" kern="0" cap="none" spc="0" normalizeH="0" baseline="0" noProof="0" dirty="0" smtClean="0">
                <a:ln>
                  <a:noFill/>
                </a:ln>
                <a:solidFill>
                  <a:schemeClr val="tx1"/>
                </a:solidFill>
                <a:effectLst/>
                <a:uLnTx/>
                <a:uFillTx/>
                <a:latin typeface="+mn-lt"/>
                <a:ea typeface="宋体" charset="-122"/>
              </a:rPr>
              <a:t>Currently many of the related drug categories are facing intense competition from generics, with recent patent expiration of several blockbuster such as Lipitor/</a:t>
            </a:r>
            <a:r>
              <a:rPr kumimoji="0" lang="en-US" altLang="zh-CN" sz="1200" b="0" i="0" u="none" strike="noStrike" kern="0" cap="none" spc="0" normalizeH="0" baseline="0" noProof="0" dirty="0" err="1" smtClean="0">
                <a:ln>
                  <a:noFill/>
                </a:ln>
                <a:solidFill>
                  <a:schemeClr val="tx1"/>
                </a:solidFill>
                <a:effectLst/>
                <a:uLnTx/>
                <a:uFillTx/>
                <a:latin typeface="+mn-lt"/>
                <a:ea typeface="宋体" charset="-122"/>
              </a:rPr>
              <a:t>Plavix</a:t>
            </a:r>
            <a:r>
              <a:rPr kumimoji="0" lang="en-US" altLang="zh-CN" sz="1200" b="0" i="0" u="none" strike="noStrike" kern="0" cap="none" spc="0" normalizeH="0" baseline="0" noProof="0" dirty="0" smtClean="0">
                <a:ln>
                  <a:noFill/>
                </a:ln>
                <a:solidFill>
                  <a:schemeClr val="tx1"/>
                </a:solidFill>
                <a:effectLst/>
                <a:uLnTx/>
                <a:uFillTx/>
                <a:latin typeface="+mn-lt"/>
                <a:ea typeface="宋体" charset="-122"/>
              </a:rPr>
              <a:t>. The market prospect remains to be tested through more detailed research</a:t>
            </a:r>
          </a:p>
        </p:txBody>
      </p:sp>
      <p:sp>
        <p:nvSpPr>
          <p:cNvPr id="20" name="TextBox 19"/>
          <p:cNvSpPr txBox="1"/>
          <p:nvPr/>
        </p:nvSpPr>
        <p:spPr>
          <a:xfrm>
            <a:off x="304800" y="1981200"/>
            <a:ext cx="2895600" cy="338554"/>
          </a:xfrm>
          <a:prstGeom prst="rect">
            <a:avLst/>
          </a:prstGeom>
          <a:noFill/>
        </p:spPr>
        <p:txBody>
          <a:bodyPr wrap="square" rtlCol="0">
            <a:spAutoFit/>
          </a:bodyPr>
          <a:lstStyle/>
          <a:p>
            <a:pPr algn="ctr"/>
            <a:r>
              <a:rPr lang="en-US" altLang="zh-CN" dirty="0" smtClean="0"/>
              <a:t>Medication Market</a:t>
            </a:r>
            <a:endParaRPr lang="zh-CN" altLang="en-US" dirty="0"/>
          </a:p>
        </p:txBody>
      </p:sp>
      <p:sp>
        <p:nvSpPr>
          <p:cNvPr id="21" name="TextBox 20"/>
          <p:cNvSpPr txBox="1"/>
          <p:nvPr/>
        </p:nvSpPr>
        <p:spPr>
          <a:xfrm>
            <a:off x="5627914" y="1981200"/>
            <a:ext cx="2895600" cy="338554"/>
          </a:xfrm>
          <a:prstGeom prst="rect">
            <a:avLst/>
          </a:prstGeom>
          <a:noFill/>
        </p:spPr>
        <p:txBody>
          <a:bodyPr wrap="square" rtlCol="0">
            <a:spAutoFit/>
          </a:bodyPr>
          <a:lstStyle/>
          <a:p>
            <a:pPr algn="ctr"/>
            <a:r>
              <a:rPr lang="en-US" altLang="zh-CN" dirty="0" smtClean="0"/>
              <a:t>Device Market</a:t>
            </a:r>
            <a:endParaRPr lang="zh-CN" altLang="en-US" dirty="0"/>
          </a:p>
        </p:txBody>
      </p:sp>
      <p:sp>
        <p:nvSpPr>
          <p:cNvPr id="22" name="内容占位符 3"/>
          <p:cNvSpPr txBox="1">
            <a:spLocks/>
          </p:cNvSpPr>
          <p:nvPr/>
        </p:nvSpPr>
        <p:spPr bwMode="gray">
          <a:xfrm>
            <a:off x="5671457" y="2454501"/>
            <a:ext cx="3026229" cy="4392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50000"/>
              </a:spcBef>
              <a:spcAft>
                <a:spcPct val="0"/>
              </a:spcAft>
              <a:buClr>
                <a:schemeClr val="tx2"/>
              </a:buClr>
              <a:buSzTx/>
              <a:buFont typeface="Verdana" pitchFamily="-111" charset="0"/>
              <a:buChar char="•"/>
              <a:tabLst/>
              <a:defRPr/>
            </a:pPr>
            <a:r>
              <a:rPr kumimoji="0" lang="en-US" altLang="zh-CN" sz="1200" b="0" i="0" u="none" strike="noStrike" kern="0" cap="none" spc="0" normalizeH="0" baseline="0" noProof="0" dirty="0" smtClean="0">
                <a:ln>
                  <a:noFill/>
                </a:ln>
                <a:solidFill>
                  <a:schemeClr val="tx2"/>
                </a:solidFill>
                <a:effectLst/>
                <a:uLnTx/>
                <a:uFillTx/>
                <a:latin typeface="+mn-lt"/>
                <a:ea typeface="宋体" charset="-122"/>
                <a:cs typeface="ＭＳ Ｐゴシック" pitchFamily="-111" charset="-128"/>
              </a:rPr>
              <a:t>On the other hand, PCI surgery device market has been booming for the years:  </a:t>
            </a:r>
            <a:endParaRPr kumimoji="0" lang="zh-CN" altLang="en-US" sz="1100" b="0" i="0" u="none" strike="noStrike" kern="0" cap="none" spc="0" normalizeH="0" baseline="0" noProof="0" dirty="0">
              <a:ln>
                <a:noFill/>
              </a:ln>
              <a:solidFill>
                <a:schemeClr val="tx2"/>
              </a:solidFill>
              <a:effectLst/>
              <a:uLnTx/>
              <a:uFillTx/>
              <a:latin typeface="+mn-lt"/>
              <a:ea typeface="ＭＳ Ｐゴシック" pitchFamily="-111" charset="-128"/>
              <a:cs typeface="ＭＳ Ｐゴシック" pitchFamily="-111" charset="-128"/>
            </a:endParaRPr>
          </a:p>
        </p:txBody>
      </p:sp>
      <p:sp>
        <p:nvSpPr>
          <p:cNvPr id="23" name="内容占位符 3"/>
          <p:cNvSpPr txBox="1">
            <a:spLocks/>
          </p:cNvSpPr>
          <p:nvPr/>
        </p:nvSpPr>
        <p:spPr bwMode="gray">
          <a:xfrm>
            <a:off x="5421077" y="3058878"/>
            <a:ext cx="3331036" cy="4392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685800" lvl="1" indent="-228600" algn="l">
              <a:spcBef>
                <a:spcPct val="50000"/>
              </a:spcBef>
              <a:buClr>
                <a:schemeClr val="tx2"/>
              </a:buClr>
              <a:buFont typeface="Wingdings" pitchFamily="2" charset="2"/>
              <a:buChar char="Ø"/>
            </a:pPr>
            <a:r>
              <a:rPr lang="en-US" altLang="zh-CN" sz="1100" kern="0" dirty="0" smtClean="0">
                <a:solidFill>
                  <a:schemeClr val="tx2"/>
                </a:solidFill>
                <a:latin typeface="+mn-lt"/>
                <a:ea typeface="宋体" charset="-122"/>
                <a:cs typeface="ＭＳ Ｐゴシック" pitchFamily="-111" charset="-128"/>
              </a:rPr>
              <a:t>PCI surgery volume is estimated to be over 300k cases in 2012 </a:t>
            </a:r>
          </a:p>
          <a:p>
            <a:pPr marL="685800" lvl="1" indent="-228600" algn="l">
              <a:spcBef>
                <a:spcPct val="50000"/>
              </a:spcBef>
              <a:buClr>
                <a:schemeClr val="tx2"/>
              </a:buClr>
              <a:buFont typeface="Wingdings" pitchFamily="2" charset="2"/>
              <a:buChar char="Ø"/>
            </a:pPr>
            <a:r>
              <a:rPr lang="en-US" altLang="zh-CN" sz="1100" kern="0" dirty="0" smtClean="0">
                <a:solidFill>
                  <a:schemeClr val="tx2"/>
                </a:solidFill>
                <a:latin typeface="+mn-lt"/>
                <a:ea typeface="宋体" charset="-122"/>
                <a:cs typeface="ＭＳ Ｐゴシック" pitchFamily="-111" charset="-128"/>
              </a:rPr>
              <a:t>The most valuable and therefore promoted devices in PCI surgery are stent, which is priced between </a:t>
            </a:r>
            <a:r>
              <a:rPr lang="en-US" altLang="zh-CN" sz="1100" kern="0" dirty="0" err="1" smtClean="0">
                <a:solidFill>
                  <a:schemeClr val="tx2"/>
                </a:solidFill>
                <a:latin typeface="+mn-lt"/>
                <a:ea typeface="宋体" charset="-122"/>
                <a:cs typeface="ＭＳ Ｐゴシック" pitchFamily="-111" charset="-128"/>
              </a:rPr>
              <a:t>Rmb</a:t>
            </a:r>
            <a:r>
              <a:rPr lang="en-US" altLang="zh-CN" sz="1100" kern="0" dirty="0" smtClean="0">
                <a:solidFill>
                  <a:schemeClr val="tx2"/>
                </a:solidFill>
                <a:latin typeface="+mn-lt"/>
                <a:ea typeface="宋体" charset="-122"/>
                <a:cs typeface="ＭＳ Ｐゴシック" pitchFamily="-111" charset="-128"/>
              </a:rPr>
              <a:t> ~10k to over </a:t>
            </a:r>
            <a:r>
              <a:rPr lang="en-US" altLang="zh-CN" sz="1100" kern="0" dirty="0" err="1" smtClean="0">
                <a:solidFill>
                  <a:schemeClr val="tx2"/>
                </a:solidFill>
                <a:latin typeface="+mn-lt"/>
                <a:ea typeface="宋体" charset="-122"/>
                <a:cs typeface="ＭＳ Ｐゴシック" pitchFamily="-111" charset="-128"/>
              </a:rPr>
              <a:t>Rmb</a:t>
            </a:r>
            <a:r>
              <a:rPr lang="en-US" altLang="zh-CN" sz="1100" kern="0" dirty="0" smtClean="0">
                <a:solidFill>
                  <a:schemeClr val="tx2"/>
                </a:solidFill>
                <a:latin typeface="+mn-lt"/>
                <a:ea typeface="宋体" charset="-122"/>
                <a:cs typeface="ＭＳ Ｐゴシック" pitchFamily="-111" charset="-128"/>
              </a:rPr>
              <a:t> 30k</a:t>
            </a:r>
          </a:p>
          <a:p>
            <a:pPr marL="685800" lvl="1" indent="-228600" algn="l">
              <a:spcBef>
                <a:spcPct val="50000"/>
              </a:spcBef>
              <a:buClr>
                <a:schemeClr val="tx2"/>
              </a:buClr>
              <a:buFont typeface="Wingdings" pitchFamily="2" charset="2"/>
              <a:buChar char="Ø"/>
            </a:pPr>
            <a:r>
              <a:rPr lang="en-US" altLang="zh-CN" sz="1100" kern="0" dirty="0" smtClean="0">
                <a:solidFill>
                  <a:schemeClr val="tx2"/>
                </a:solidFill>
                <a:latin typeface="+mn-lt"/>
                <a:ea typeface="宋体" charset="-122"/>
                <a:cs typeface="ＭＳ Ｐゴシック" pitchFamily="-111" charset="-128"/>
              </a:rPr>
              <a:t>3 local players (</a:t>
            </a:r>
            <a:r>
              <a:rPr lang="en-US" altLang="zh-CN" sz="1100" kern="0" dirty="0" err="1" smtClean="0">
                <a:solidFill>
                  <a:schemeClr val="tx2"/>
                </a:solidFill>
                <a:latin typeface="+mn-lt"/>
                <a:ea typeface="宋体" charset="-122"/>
                <a:cs typeface="ＭＳ Ｐゴシック" pitchFamily="-111" charset="-128"/>
              </a:rPr>
              <a:t>Weigao</a:t>
            </a:r>
            <a:r>
              <a:rPr lang="en-US" altLang="zh-CN" sz="1100" kern="0" dirty="0" smtClean="0">
                <a:solidFill>
                  <a:schemeClr val="tx2"/>
                </a:solidFill>
                <a:latin typeface="+mn-lt"/>
                <a:ea typeface="宋体" charset="-122"/>
                <a:cs typeface="ＭＳ Ｐゴシック" pitchFamily="-111" charset="-128"/>
              </a:rPr>
              <a:t>, </a:t>
            </a:r>
            <a:r>
              <a:rPr lang="en-US" altLang="zh-CN" sz="1100" kern="0" dirty="0" err="1" smtClean="0">
                <a:solidFill>
                  <a:schemeClr val="tx2"/>
                </a:solidFill>
                <a:latin typeface="+mn-lt"/>
                <a:ea typeface="宋体" charset="-122"/>
                <a:cs typeface="ＭＳ Ｐゴシック" pitchFamily="-111" charset="-128"/>
              </a:rPr>
              <a:t>Bejing</a:t>
            </a:r>
            <a:r>
              <a:rPr lang="en-US" altLang="zh-CN" sz="1100" kern="0" dirty="0" smtClean="0">
                <a:solidFill>
                  <a:schemeClr val="tx2"/>
                </a:solidFill>
                <a:latin typeface="+mn-lt"/>
                <a:ea typeface="宋体" charset="-122"/>
                <a:cs typeface="ＭＳ Ｐゴシック" pitchFamily="-111" charset="-128"/>
              </a:rPr>
              <a:t> </a:t>
            </a:r>
            <a:r>
              <a:rPr lang="en-US" altLang="zh-CN" sz="1100" kern="0" dirty="0" err="1" smtClean="0">
                <a:solidFill>
                  <a:schemeClr val="tx2"/>
                </a:solidFill>
                <a:latin typeface="+mn-lt"/>
                <a:ea typeface="宋体" charset="-122"/>
                <a:cs typeface="ＭＳ Ｐゴシック" pitchFamily="-111" charset="-128"/>
              </a:rPr>
              <a:t>Lepu</a:t>
            </a:r>
            <a:r>
              <a:rPr lang="en-US" altLang="zh-CN" sz="1100" kern="0" dirty="0" smtClean="0">
                <a:solidFill>
                  <a:schemeClr val="tx2"/>
                </a:solidFill>
                <a:latin typeface="+mn-lt"/>
                <a:ea typeface="宋体" charset="-122"/>
                <a:cs typeface="ＭＳ Ｐゴシック" pitchFamily="-111" charset="-128"/>
              </a:rPr>
              <a:t> and Shanghai </a:t>
            </a:r>
            <a:r>
              <a:rPr lang="en-US" altLang="zh-CN" sz="1100" kern="0" dirty="0" err="1" smtClean="0">
                <a:solidFill>
                  <a:schemeClr val="tx2"/>
                </a:solidFill>
                <a:latin typeface="+mn-lt"/>
                <a:ea typeface="宋体" charset="-122"/>
                <a:cs typeface="ＭＳ Ｐゴシック" pitchFamily="-111" charset="-128"/>
              </a:rPr>
              <a:t>Weichuang</a:t>
            </a:r>
            <a:r>
              <a:rPr lang="en-US" altLang="zh-CN" sz="1100" kern="0" dirty="0" smtClean="0">
                <a:solidFill>
                  <a:schemeClr val="tx2"/>
                </a:solidFill>
                <a:latin typeface="+mn-lt"/>
                <a:ea typeface="宋体" charset="-122"/>
                <a:cs typeface="ＭＳ Ｐゴシック" pitchFamily="-111" charset="-128"/>
              </a:rPr>
              <a:t>) are dominating the stent market with lower-priced products, accounting for 70% of market share in 2008</a:t>
            </a:r>
          </a:p>
          <a:p>
            <a:pPr marL="685800" lvl="1" indent="-228600" algn="l">
              <a:spcBef>
                <a:spcPct val="50000"/>
              </a:spcBef>
              <a:buClr>
                <a:schemeClr val="tx2"/>
              </a:buClr>
              <a:buFont typeface="Wingdings" pitchFamily="2" charset="2"/>
              <a:buChar char="Ø"/>
            </a:pPr>
            <a:r>
              <a:rPr lang="en-US" altLang="zh-CN" sz="1100" kern="0" dirty="0" smtClean="0">
                <a:solidFill>
                  <a:schemeClr val="tx2"/>
                </a:solidFill>
                <a:latin typeface="+mn-lt"/>
                <a:ea typeface="宋体" charset="-122"/>
                <a:cs typeface="ＭＳ Ｐゴシック" pitchFamily="-111" charset="-128"/>
              </a:rPr>
              <a:t>Stent price has been adjusted due to pressure of government tender, which impacts the growth prospect of this market</a:t>
            </a:r>
            <a:endParaRPr kumimoji="0" lang="zh-CN" altLang="en-US" sz="1100" b="0" i="0" u="none" strike="noStrike" kern="0" cap="none" spc="0" normalizeH="0" baseline="0" noProof="0" dirty="0">
              <a:ln>
                <a:noFill/>
              </a:ln>
              <a:solidFill>
                <a:schemeClr val="tx2"/>
              </a:solidFill>
              <a:effectLst/>
              <a:uLnTx/>
              <a:uFillTx/>
              <a:latin typeface="+mn-lt"/>
              <a:ea typeface="ＭＳ Ｐゴシック" pitchFamily="-111" charset="-128"/>
              <a:cs typeface="ＭＳ Ｐゴシック" pitchFamily="-111" charset="-128"/>
            </a:endParaRPr>
          </a:p>
        </p:txBody>
      </p:sp>
      <p:sp>
        <p:nvSpPr>
          <p:cNvPr id="24"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Tree>
    <p:extLst>
      <p:ext uri="{BB962C8B-B14F-4D97-AF65-F5344CB8AC3E}">
        <p14:creationId xmlns:p14="http://schemas.microsoft.com/office/powerpoint/2010/main" xmlns="" val="76498240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p:nvGraphicFramePr>
        <p:xfrm>
          <a:off x="0" y="0"/>
          <a:ext cx="158750" cy="158750"/>
        </p:xfrm>
        <a:graphic>
          <a:graphicData uri="http://schemas.openxmlformats.org/presentationml/2006/ole">
            <p:oleObj spid="_x0000_s180226" name="think-cell Slide" r:id="rId25" imgW="360" imgH="360" progId="TCLayout.ActiveDocument.1">
              <p:embed/>
            </p:oleObj>
          </a:graphicData>
        </a:graphic>
      </p:graphicFrame>
      <p:sp>
        <p:nvSpPr>
          <p:cNvPr id="55" name="Rectangle 54"/>
          <p:cNvSpPr/>
          <p:nvPr>
            <p:custDataLst>
              <p:tags r:id="rId2"/>
            </p:custDataLst>
          </p:nvPr>
        </p:nvSpPr>
        <p:spPr>
          <a:xfrm>
            <a:off x="476250" y="1447800"/>
            <a:ext cx="2847975" cy="54292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lstStyle/>
          <a:p>
            <a:r>
              <a:rPr lang="en-US" altLang="zh-CN" dirty="0" smtClean="0"/>
              <a:t>Pharmacotherapy is either focused on improving long term prognosis (i.e. prevent MI &amp; death) or on reducing angina symptoms and ischemia occurrence </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18" name="Source" descr="Source"/>
          <p:cNvSpPr txBox="1"/>
          <p:nvPr>
            <p:custDataLst>
              <p:tags r:id="rId5"/>
            </p:custDataLst>
          </p:nvPr>
        </p:nvSpPr>
        <p:spPr>
          <a:xfrm>
            <a:off x="481013" y="6224588"/>
            <a:ext cx="2826095" cy="138499"/>
          </a:xfrm>
          <a:prstGeom prst="rect">
            <a:avLst/>
          </a:prstGeom>
          <a:noFill/>
        </p:spPr>
        <p:txBody>
          <a:bodyPr vert="horz" wrap="none" lIns="0" tIns="0" rIns="0" bIns="0" rtlCol="0">
            <a:spAutoFit/>
          </a:bodyPr>
          <a:lstStyle/>
          <a:p>
            <a:r>
              <a:rPr lang="en-US" altLang="zh-CN" sz="900" dirty="0" smtClean="0">
                <a:latin typeface="Verdana"/>
              </a:rPr>
              <a:t>Source:  US and China Chronic Angina Guideline</a:t>
            </a:r>
            <a:endParaRPr lang="zh-CN" altLang="en-US" sz="900" dirty="0">
              <a:latin typeface="Verdana"/>
            </a:endParaRPr>
          </a:p>
        </p:txBody>
      </p:sp>
      <p:sp>
        <p:nvSpPr>
          <p:cNvPr id="19" name="Section" descr="Section name"/>
          <p:cNvSpPr txBox="1"/>
          <p:nvPr>
            <p:custDataLst>
              <p:tags r:id="rId6"/>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20" name="Rectangle 8"/>
          <p:cNvSpPr>
            <a:spLocks noChangeArrowheads="1"/>
          </p:cNvSpPr>
          <p:nvPr>
            <p:custDataLst>
              <p:tags r:id="rId7"/>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
        <p:nvSpPr>
          <p:cNvPr id="22" name="Text Box 15"/>
          <p:cNvSpPr txBox="1">
            <a:spLocks noChangeArrowheads="1"/>
          </p:cNvSpPr>
          <p:nvPr>
            <p:custDataLst>
              <p:tags r:id="rId8"/>
            </p:custDataLst>
          </p:nvPr>
        </p:nvSpPr>
        <p:spPr bwMode="auto">
          <a:xfrm>
            <a:off x="1108276" y="1650404"/>
            <a:ext cx="2700000" cy="338554"/>
          </a:xfrm>
          <a:prstGeom prst="rect">
            <a:avLst/>
          </a:prstGeom>
          <a:solidFill>
            <a:schemeClr val="accent3">
              <a:lumMod val="40000"/>
              <a:lumOff val="60000"/>
            </a:schemeClr>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ysClr val="windowText" lastClr="000000"/>
                </a:solidFill>
                <a:latin typeface="+mn-lt"/>
                <a:ea typeface="宋体" pitchFamily="2" charset="-122"/>
              </a:rPr>
              <a:t>Improve Prognosis</a:t>
            </a:r>
            <a:endParaRPr lang="en-US" altLang="zh-CN" sz="1600" dirty="0">
              <a:solidFill>
                <a:sysClr val="windowText" lastClr="000000"/>
              </a:solidFill>
              <a:latin typeface="+mn-lt"/>
              <a:ea typeface="宋体" pitchFamily="2" charset="-122"/>
            </a:endParaRPr>
          </a:p>
        </p:txBody>
      </p:sp>
      <p:sp>
        <p:nvSpPr>
          <p:cNvPr id="23" name="Text Box 15"/>
          <p:cNvSpPr txBox="1">
            <a:spLocks noChangeArrowheads="1"/>
          </p:cNvSpPr>
          <p:nvPr>
            <p:custDataLst>
              <p:tags r:id="rId9"/>
            </p:custDataLst>
          </p:nvPr>
        </p:nvSpPr>
        <p:spPr bwMode="auto">
          <a:xfrm>
            <a:off x="5862211" y="1650404"/>
            <a:ext cx="2700000" cy="338554"/>
          </a:xfrm>
          <a:prstGeom prst="rect">
            <a:avLst/>
          </a:prstGeom>
          <a:solidFill>
            <a:schemeClr val="accent1">
              <a:lumMod val="40000"/>
              <a:lumOff val="60000"/>
            </a:schemeClr>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latin typeface="+mn-lt"/>
                <a:ea typeface="宋体" pitchFamily="2" charset="-122"/>
              </a:rPr>
              <a:t>Symptom Relief</a:t>
            </a:r>
            <a:endParaRPr lang="en-US" altLang="zh-CN" sz="1600" dirty="0">
              <a:latin typeface="+mn-lt"/>
              <a:ea typeface="宋体" pitchFamily="2" charset="-122"/>
            </a:endParaRPr>
          </a:p>
        </p:txBody>
      </p:sp>
      <p:sp>
        <p:nvSpPr>
          <p:cNvPr id="24" name="TextBox 23"/>
          <p:cNvSpPr txBox="1"/>
          <p:nvPr>
            <p:custDataLst>
              <p:tags r:id="rId10"/>
            </p:custDataLst>
          </p:nvPr>
        </p:nvSpPr>
        <p:spPr>
          <a:xfrm>
            <a:off x="385087" y="2540715"/>
            <a:ext cx="4063087" cy="1526460"/>
          </a:xfrm>
          <a:prstGeom prst="rect">
            <a:avLst/>
          </a:prstGeom>
          <a:noFill/>
          <a:ln>
            <a:solidFill>
              <a:schemeClr val="bg2">
                <a:lumMod val="75000"/>
              </a:schemeClr>
            </a:solidFill>
          </a:ln>
        </p:spPr>
        <p:txBody>
          <a:bodyPr wrap="square" lIns="0" rIns="36000" rtlCol="0">
            <a:noAutofit/>
          </a:bodyPr>
          <a:lstStyle/>
          <a:p>
            <a:pPr marL="177800" indent="-177800">
              <a:spcBef>
                <a:spcPts val="600"/>
              </a:spcBef>
              <a:buFont typeface="Arial" pitchFamily="34" charset="0"/>
              <a:buChar char="•"/>
            </a:pPr>
            <a:r>
              <a:rPr lang="en-US" altLang="zh-CN" sz="900" b="1" dirty="0" smtClean="0"/>
              <a:t>Aspirin</a:t>
            </a:r>
            <a:r>
              <a:rPr lang="en-US" altLang="zh-CN" sz="900" dirty="0" smtClean="0"/>
              <a:t> exerts an antithrombotic effect by inhibiting </a:t>
            </a:r>
            <a:r>
              <a:rPr lang="en-US" altLang="zh-CN" sz="900" dirty="0" err="1" smtClean="0"/>
              <a:t>cyclooxygenase</a:t>
            </a:r>
            <a:r>
              <a:rPr lang="en-US" altLang="zh-CN" sz="900" dirty="0" smtClean="0"/>
              <a:t> and synthesis of platelet </a:t>
            </a:r>
            <a:r>
              <a:rPr lang="en-US" altLang="zh-CN" sz="900" dirty="0" err="1" smtClean="0"/>
              <a:t>thromboxane</a:t>
            </a:r>
            <a:r>
              <a:rPr lang="en-US" altLang="zh-CN" sz="900" dirty="0" smtClean="0"/>
              <a:t> A2</a:t>
            </a:r>
          </a:p>
          <a:p>
            <a:pPr marL="177800" indent="-177800">
              <a:spcBef>
                <a:spcPts val="600"/>
              </a:spcBef>
              <a:buFont typeface="Arial" pitchFamily="34" charset="0"/>
              <a:buChar char="•"/>
            </a:pPr>
            <a:r>
              <a:rPr lang="en-US" altLang="zh-CN" sz="900" b="1" dirty="0" err="1" smtClean="0"/>
              <a:t>Clopidogre</a:t>
            </a:r>
            <a:r>
              <a:rPr lang="en-US" altLang="zh-CN" sz="900" dirty="0" err="1" smtClean="0"/>
              <a:t>l</a:t>
            </a:r>
            <a:r>
              <a:rPr lang="en-US" altLang="zh-CN" sz="900" dirty="0" smtClean="0"/>
              <a:t> blocks adenosine </a:t>
            </a:r>
            <a:r>
              <a:rPr lang="en-US" altLang="zh-CN" sz="900" dirty="0" err="1" smtClean="0"/>
              <a:t>diphosphate</a:t>
            </a:r>
            <a:r>
              <a:rPr lang="en-US" altLang="zh-CN" sz="900" dirty="0" smtClean="0"/>
              <a:t>–dependent activation of the glycoprotein </a:t>
            </a:r>
            <a:r>
              <a:rPr lang="en-US" altLang="zh-CN" sz="900" dirty="0" err="1" smtClean="0"/>
              <a:t>IIb</a:t>
            </a:r>
            <a:r>
              <a:rPr lang="en-US" altLang="zh-CN" sz="900" dirty="0" smtClean="0"/>
              <a:t>/</a:t>
            </a:r>
            <a:r>
              <a:rPr lang="en-US" altLang="zh-CN" sz="900" dirty="0" err="1" smtClean="0"/>
              <a:t>IIIa</a:t>
            </a:r>
            <a:r>
              <a:rPr lang="en-US" altLang="zh-CN" sz="900" dirty="0" smtClean="0"/>
              <a:t> complex. In a randomized trial that compared </a:t>
            </a:r>
            <a:r>
              <a:rPr lang="en-US" altLang="zh-CN" sz="900" dirty="0" err="1" smtClean="0"/>
              <a:t>clopidogrel</a:t>
            </a:r>
            <a:r>
              <a:rPr lang="en-US" altLang="zh-CN" sz="900" dirty="0" smtClean="0"/>
              <a:t> with aspirin in patients with previous MI, stroke, or symptomatic peripheral vascular disease, </a:t>
            </a:r>
            <a:r>
              <a:rPr lang="en-US" altLang="zh-CN" sz="900" dirty="0" err="1" smtClean="0"/>
              <a:t>clopidogrel</a:t>
            </a:r>
            <a:r>
              <a:rPr lang="en-US" altLang="zh-CN" sz="900" dirty="0" smtClean="0"/>
              <a:t> appeared to be slightly more effective than aspirin in decreasing the combined risk of MI, vascular death, or ischemic stroke</a:t>
            </a:r>
            <a:r>
              <a:rPr lang="en-US" sz="900" cap="all" dirty="0" smtClean="0"/>
              <a:t/>
            </a:r>
            <a:br>
              <a:rPr lang="en-US" sz="900" cap="all" dirty="0" smtClean="0"/>
            </a:br>
            <a:r>
              <a:rPr lang="en-US" sz="900" cap="all" dirty="0" smtClean="0"/>
              <a:t/>
            </a:r>
            <a:br>
              <a:rPr lang="en-US" sz="900" cap="all" dirty="0" smtClean="0"/>
            </a:br>
            <a:r>
              <a:rPr lang="en-US" sz="900" cap="all" dirty="0" smtClean="0"/>
              <a:t/>
            </a:r>
            <a:br>
              <a:rPr lang="en-US" sz="900" cap="all" dirty="0" smtClean="0"/>
            </a:br>
            <a:endParaRPr lang="en-US" altLang="zh-CN" sz="900" dirty="0" smtClean="0"/>
          </a:p>
        </p:txBody>
      </p:sp>
      <p:sp>
        <p:nvSpPr>
          <p:cNvPr id="25" name="Text Box 15"/>
          <p:cNvSpPr txBox="1">
            <a:spLocks noChangeArrowheads="1"/>
          </p:cNvSpPr>
          <p:nvPr>
            <p:custDataLst>
              <p:tags r:id="rId11"/>
            </p:custDataLst>
          </p:nvPr>
        </p:nvSpPr>
        <p:spPr bwMode="auto">
          <a:xfrm>
            <a:off x="385088" y="2279054"/>
            <a:ext cx="4060797" cy="276999"/>
          </a:xfrm>
          <a:prstGeom prst="rect">
            <a:avLst/>
          </a:prstGeom>
          <a:solidFill>
            <a:schemeClr val="accent3">
              <a:lumMod val="40000"/>
              <a:lumOff val="6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sz="1200" dirty="0" err="1" smtClean="0">
                <a:latin typeface="+mj-lt"/>
              </a:rPr>
              <a:t>Antiplatelet</a:t>
            </a:r>
            <a:r>
              <a:rPr lang="en-US" sz="1200" dirty="0" smtClean="0">
                <a:latin typeface="+mj-lt"/>
              </a:rPr>
              <a:t> drugs</a:t>
            </a:r>
            <a:endParaRPr lang="en-US" altLang="zh-CN" sz="1200" b="0" dirty="0">
              <a:latin typeface="+mj-lt"/>
              <a:ea typeface="宋体" pitchFamily="2" charset="-122"/>
            </a:endParaRPr>
          </a:p>
        </p:txBody>
      </p:sp>
      <p:sp>
        <p:nvSpPr>
          <p:cNvPr id="26" name="TextBox 25"/>
          <p:cNvSpPr txBox="1"/>
          <p:nvPr>
            <p:custDataLst>
              <p:tags r:id="rId12"/>
            </p:custDataLst>
          </p:nvPr>
        </p:nvSpPr>
        <p:spPr>
          <a:xfrm>
            <a:off x="4600576" y="2540715"/>
            <a:ext cx="1585480" cy="3469560"/>
          </a:xfrm>
          <a:prstGeom prst="rect">
            <a:avLst/>
          </a:prstGeom>
          <a:noFill/>
          <a:ln>
            <a:solidFill>
              <a:schemeClr val="bg2">
                <a:lumMod val="75000"/>
              </a:schemeClr>
            </a:solidFill>
          </a:ln>
        </p:spPr>
        <p:txBody>
          <a:bodyPr wrap="square" lIns="0" rIns="36000" rtlCol="0">
            <a:noAutofit/>
          </a:bodyPr>
          <a:lstStyle/>
          <a:p>
            <a:pPr marL="177800" indent="-177800">
              <a:buFont typeface="Arial" pitchFamily="34" charset="0"/>
              <a:buChar char="•"/>
            </a:pPr>
            <a:r>
              <a:rPr lang="en-US" altLang="zh-CN" sz="900" dirty="0" smtClean="0"/>
              <a:t>MOA: Decrease in heart rate, contractility and arterial pressure with beta-blockers is associated with decreased myocardial oxygen demand. A reduction in heart rate also increases diastolic perfusion time, which may enhance LV perfusion</a:t>
            </a:r>
          </a:p>
          <a:p>
            <a:pPr marL="177800" indent="-177800">
              <a:buFont typeface="Arial" pitchFamily="34" charset="0"/>
              <a:buChar char="•"/>
            </a:pPr>
            <a:r>
              <a:rPr lang="en-US" altLang="zh-CN" sz="900" dirty="0" smtClean="0"/>
              <a:t>Clinical effectiveness:  Various types of beta-blockers (e.g. </a:t>
            </a:r>
            <a:r>
              <a:rPr lang="en-US" altLang="zh-CN" sz="900" b="1" dirty="0" err="1" smtClean="0"/>
              <a:t>propranolol</a:t>
            </a:r>
            <a:r>
              <a:rPr lang="en-US" altLang="zh-CN" sz="900" b="1" dirty="0" smtClean="0"/>
              <a:t>, </a:t>
            </a:r>
            <a:r>
              <a:rPr lang="en-US" altLang="zh-CN" sz="900" b="1" dirty="0" err="1" smtClean="0"/>
              <a:t>metoprolol</a:t>
            </a:r>
            <a:r>
              <a:rPr lang="en-US" altLang="zh-CN" sz="900" dirty="0" smtClean="0"/>
              <a:t>) are available for treatment of hypertension and angina</a:t>
            </a:r>
            <a:r>
              <a:rPr sz="900" smtClean="0"/>
              <a:t>。 </a:t>
            </a:r>
            <a:r>
              <a:rPr lang="en-US" altLang="zh-CN" sz="900" dirty="0" smtClean="0"/>
              <a:t>They appear to be equally effective in angina pectoris</a:t>
            </a:r>
          </a:p>
        </p:txBody>
      </p:sp>
      <p:sp>
        <p:nvSpPr>
          <p:cNvPr id="27" name="Text Box 15"/>
          <p:cNvSpPr txBox="1">
            <a:spLocks noChangeArrowheads="1"/>
          </p:cNvSpPr>
          <p:nvPr>
            <p:custDataLst>
              <p:tags r:id="rId13"/>
            </p:custDataLst>
          </p:nvPr>
        </p:nvSpPr>
        <p:spPr bwMode="auto">
          <a:xfrm>
            <a:off x="4600637" y="2279054"/>
            <a:ext cx="1584587" cy="276999"/>
          </a:xfrm>
          <a:prstGeom prst="rect">
            <a:avLst/>
          </a:prstGeom>
          <a:solidFill>
            <a:schemeClr val="bg2">
              <a:lumMod val="20000"/>
              <a:lumOff val="8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l-GR" sz="1200" dirty="0" smtClean="0"/>
              <a:t>β-</a:t>
            </a:r>
            <a:r>
              <a:rPr lang="en-US" sz="1200" dirty="0" smtClean="0"/>
              <a:t>Blockers</a:t>
            </a:r>
            <a:endParaRPr lang="en-US" altLang="zh-CN" sz="1200" dirty="0">
              <a:latin typeface="+mn-lt"/>
              <a:ea typeface="宋体" pitchFamily="2" charset="-122"/>
            </a:endParaRPr>
          </a:p>
        </p:txBody>
      </p:sp>
      <p:cxnSp>
        <p:nvCxnSpPr>
          <p:cNvPr id="30" name="Elbow Connector 29"/>
          <p:cNvCxnSpPr>
            <a:stCxn id="22" idx="2"/>
            <a:endCxn id="27" idx="0"/>
          </p:cNvCxnSpPr>
          <p:nvPr>
            <p:custDataLst>
              <p:tags r:id="rId14"/>
            </p:custDataLst>
          </p:nvPr>
        </p:nvCxnSpPr>
        <p:spPr>
          <a:xfrm rot="16200000" flipH="1">
            <a:off x="3780555" y="666678"/>
            <a:ext cx="290096" cy="2934655"/>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23" idx="2"/>
            <a:endCxn id="27" idx="0"/>
          </p:cNvCxnSpPr>
          <p:nvPr>
            <p:custDataLst>
              <p:tags r:id="rId15"/>
            </p:custDataLst>
          </p:nvPr>
        </p:nvCxnSpPr>
        <p:spPr>
          <a:xfrm rot="5400000">
            <a:off x="6157523" y="1224366"/>
            <a:ext cx="290096" cy="1819280"/>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custDataLst>
              <p:tags r:id="rId16"/>
            </p:custDataLst>
          </p:nvPr>
        </p:nvSpPr>
        <p:spPr>
          <a:xfrm>
            <a:off x="6324600" y="2540714"/>
            <a:ext cx="2419350" cy="1612185"/>
          </a:xfrm>
          <a:prstGeom prst="rect">
            <a:avLst/>
          </a:prstGeom>
          <a:noFill/>
          <a:ln>
            <a:solidFill>
              <a:schemeClr val="bg2">
                <a:lumMod val="75000"/>
              </a:schemeClr>
            </a:solidFill>
          </a:ln>
        </p:spPr>
        <p:txBody>
          <a:bodyPr wrap="square" lIns="0" rIns="36000" rtlCol="0">
            <a:noAutofit/>
          </a:bodyPr>
          <a:lstStyle/>
          <a:p>
            <a:pPr marL="177800" indent="-177800">
              <a:buFont typeface="Arial" pitchFamily="34" charset="0"/>
              <a:buChar char="•"/>
            </a:pPr>
            <a:r>
              <a:rPr lang="en-US" altLang="zh-CN" sz="900" dirty="0" smtClean="0"/>
              <a:t>Nitrates are vasodilators that produce beneficial effects by both reducing the myocardial oxygen requirement and improving myocardial perfusion</a:t>
            </a:r>
          </a:p>
          <a:p>
            <a:pPr marL="177800" indent="-177800">
              <a:buFont typeface="Arial" pitchFamily="34" charset="0"/>
              <a:buChar char="•"/>
            </a:pPr>
            <a:r>
              <a:rPr lang="en-US" altLang="zh-CN" sz="900" dirty="0" smtClean="0"/>
              <a:t>In patients with </a:t>
            </a:r>
            <a:r>
              <a:rPr lang="en-US" altLang="zh-CN" sz="900" dirty="0" err="1" smtClean="0"/>
              <a:t>exertional</a:t>
            </a:r>
            <a:r>
              <a:rPr lang="en-US" altLang="zh-CN" sz="900" dirty="0" smtClean="0"/>
              <a:t> stable angina, nitrates improve exercise tolerance, time to onset, and ST-segment depression. In combination with </a:t>
            </a:r>
            <a:r>
              <a:rPr lang="el-GR" sz="900" dirty="0" smtClean="0"/>
              <a:t>β</a:t>
            </a:r>
            <a:r>
              <a:rPr lang="en-US" altLang="zh-CN" sz="900" dirty="0" smtClean="0"/>
              <a:t>-blockers or Ca antagonists, nitrates produce greater </a:t>
            </a:r>
            <a:r>
              <a:rPr lang="en-US" altLang="zh-CN" sz="900" dirty="0" err="1" smtClean="0"/>
              <a:t>antianginal</a:t>
            </a:r>
            <a:r>
              <a:rPr lang="en-US" altLang="zh-CN" sz="900" dirty="0" smtClean="0"/>
              <a:t> effects in patients with stable angina</a:t>
            </a:r>
          </a:p>
        </p:txBody>
      </p:sp>
      <p:sp>
        <p:nvSpPr>
          <p:cNvPr id="41" name="Text Box 15"/>
          <p:cNvSpPr txBox="1">
            <a:spLocks noChangeArrowheads="1"/>
          </p:cNvSpPr>
          <p:nvPr>
            <p:custDataLst>
              <p:tags r:id="rId17"/>
            </p:custDataLst>
          </p:nvPr>
        </p:nvSpPr>
        <p:spPr bwMode="auto">
          <a:xfrm>
            <a:off x="6324764" y="2279054"/>
            <a:ext cx="2417987" cy="276999"/>
          </a:xfrm>
          <a:prstGeom prst="rect">
            <a:avLst/>
          </a:prstGeom>
          <a:solidFill>
            <a:schemeClr val="accent1">
              <a:lumMod val="40000"/>
              <a:lumOff val="6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sz="1200" dirty="0" smtClean="0"/>
              <a:t>Nitroglycerin &amp; Nitrates</a:t>
            </a:r>
            <a:endParaRPr lang="en-US" altLang="zh-CN" sz="1200" b="0" dirty="0">
              <a:latin typeface="+mn-lt"/>
              <a:ea typeface="宋体" pitchFamily="2" charset="-122"/>
            </a:endParaRPr>
          </a:p>
        </p:txBody>
      </p:sp>
      <p:sp>
        <p:nvSpPr>
          <p:cNvPr id="42" name="TextBox 41"/>
          <p:cNvSpPr txBox="1"/>
          <p:nvPr>
            <p:custDataLst>
              <p:tags r:id="rId18"/>
            </p:custDataLst>
          </p:nvPr>
        </p:nvSpPr>
        <p:spPr>
          <a:xfrm>
            <a:off x="6324600" y="4512390"/>
            <a:ext cx="2419350" cy="1526460"/>
          </a:xfrm>
          <a:prstGeom prst="rect">
            <a:avLst/>
          </a:prstGeom>
          <a:noFill/>
          <a:ln>
            <a:solidFill>
              <a:schemeClr val="bg2">
                <a:lumMod val="75000"/>
              </a:schemeClr>
            </a:solidFill>
          </a:ln>
        </p:spPr>
        <p:txBody>
          <a:bodyPr wrap="square" lIns="0" rIns="36000" rtlCol="0">
            <a:noAutofit/>
          </a:bodyPr>
          <a:lstStyle/>
          <a:p>
            <a:pPr marL="177800" indent="-177800">
              <a:buFont typeface="Arial" pitchFamily="34" charset="0"/>
              <a:buChar char="•"/>
            </a:pPr>
            <a:r>
              <a:rPr lang="en-US" altLang="zh-CN" sz="900" dirty="0" smtClean="0"/>
              <a:t>Calcium antagonists (</a:t>
            </a:r>
            <a:r>
              <a:rPr lang="en-US" altLang="zh-CN" sz="900" dirty="0" err="1" smtClean="0"/>
              <a:t>dihydropyridine</a:t>
            </a:r>
            <a:r>
              <a:rPr lang="en-US" altLang="zh-CN" sz="900" dirty="0" smtClean="0"/>
              <a:t>, </a:t>
            </a:r>
            <a:r>
              <a:rPr lang="en-US" altLang="zh-CN" sz="900" dirty="0" err="1" smtClean="0"/>
              <a:t>nondihydropyridine</a:t>
            </a:r>
            <a:r>
              <a:rPr lang="en-US" altLang="zh-CN" sz="900" dirty="0" smtClean="0"/>
              <a:t>) drugs such as </a:t>
            </a:r>
            <a:r>
              <a:rPr lang="en-US" altLang="zh-CN" sz="900" b="1" dirty="0" err="1" smtClean="0"/>
              <a:t>verapamil</a:t>
            </a:r>
            <a:r>
              <a:rPr lang="en-US" altLang="zh-CN" sz="900" b="1" dirty="0" smtClean="0"/>
              <a:t> </a:t>
            </a:r>
            <a:r>
              <a:rPr lang="en-US" altLang="zh-CN" sz="900" dirty="0" smtClean="0"/>
              <a:t>and</a:t>
            </a:r>
            <a:r>
              <a:rPr lang="en-US" altLang="zh-CN" sz="900" b="1" dirty="0" smtClean="0"/>
              <a:t> </a:t>
            </a:r>
            <a:r>
              <a:rPr lang="en-US" altLang="zh-CN" sz="900" b="1" dirty="0" err="1" smtClean="0"/>
              <a:t>diltiazem</a:t>
            </a:r>
            <a:r>
              <a:rPr lang="en-US" altLang="zh-CN" sz="900" dirty="0" smtClean="0"/>
              <a:t>, decrease coronary vascular resistance and increase coronary blood flow</a:t>
            </a:r>
          </a:p>
          <a:p>
            <a:pPr marL="177800" indent="-177800">
              <a:buFont typeface="Arial" pitchFamily="34" charset="0"/>
              <a:buChar char="•"/>
            </a:pPr>
            <a:r>
              <a:rPr lang="en-US" altLang="zh-CN" sz="900" dirty="0" smtClean="0"/>
              <a:t>Dilation of the </a:t>
            </a:r>
            <a:r>
              <a:rPr lang="en-US" altLang="zh-CN" sz="900" dirty="0" err="1" smtClean="0"/>
              <a:t>epicardial</a:t>
            </a:r>
            <a:r>
              <a:rPr lang="en-US" altLang="zh-CN" sz="900" dirty="0" smtClean="0"/>
              <a:t> coronary arteries is the principal mechanism of the beneficial effect of calcium antagonists for relieving </a:t>
            </a:r>
            <a:r>
              <a:rPr lang="en-US" altLang="zh-CN" sz="900" dirty="0" err="1" smtClean="0"/>
              <a:t>vasospastic</a:t>
            </a:r>
            <a:r>
              <a:rPr lang="en-US" altLang="zh-CN" sz="900" dirty="0" smtClean="0"/>
              <a:t> angina</a:t>
            </a:r>
            <a:endParaRPr lang="en-US" altLang="zh-CN" sz="900" b="1" dirty="0" smtClean="0"/>
          </a:p>
        </p:txBody>
      </p:sp>
      <p:sp>
        <p:nvSpPr>
          <p:cNvPr id="43" name="Text Box 15"/>
          <p:cNvSpPr txBox="1">
            <a:spLocks noChangeArrowheads="1"/>
          </p:cNvSpPr>
          <p:nvPr>
            <p:custDataLst>
              <p:tags r:id="rId19"/>
            </p:custDataLst>
          </p:nvPr>
        </p:nvSpPr>
        <p:spPr bwMode="auto">
          <a:xfrm>
            <a:off x="6324764" y="4250729"/>
            <a:ext cx="2417987" cy="276999"/>
          </a:xfrm>
          <a:prstGeom prst="rect">
            <a:avLst/>
          </a:prstGeom>
          <a:solidFill>
            <a:schemeClr val="accent1">
              <a:lumMod val="40000"/>
              <a:lumOff val="6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sz="1200" dirty="0" smtClean="0"/>
              <a:t>Calcium Antagonist</a:t>
            </a:r>
            <a:endParaRPr lang="en-US" altLang="zh-CN" sz="1200" b="0" dirty="0">
              <a:latin typeface="+mn-lt"/>
              <a:ea typeface="宋体" pitchFamily="2" charset="-122"/>
            </a:endParaRPr>
          </a:p>
        </p:txBody>
      </p:sp>
      <p:sp>
        <p:nvSpPr>
          <p:cNvPr id="46" name="TextBox 45"/>
          <p:cNvSpPr txBox="1"/>
          <p:nvPr>
            <p:custDataLst>
              <p:tags r:id="rId20"/>
            </p:custDataLst>
          </p:nvPr>
        </p:nvSpPr>
        <p:spPr>
          <a:xfrm>
            <a:off x="385088" y="4464765"/>
            <a:ext cx="1998000" cy="1526460"/>
          </a:xfrm>
          <a:prstGeom prst="rect">
            <a:avLst/>
          </a:prstGeom>
          <a:noFill/>
          <a:ln>
            <a:solidFill>
              <a:schemeClr val="bg2">
                <a:lumMod val="75000"/>
              </a:schemeClr>
            </a:solidFill>
          </a:ln>
        </p:spPr>
        <p:txBody>
          <a:bodyPr wrap="square" lIns="0" rIns="36000" rtlCol="0">
            <a:noAutofit/>
          </a:bodyPr>
          <a:lstStyle/>
          <a:p>
            <a:pPr marL="177800" indent="-177800">
              <a:spcBef>
                <a:spcPts val="600"/>
              </a:spcBef>
              <a:buFont typeface="Arial" pitchFamily="34" charset="0"/>
              <a:buChar char="•"/>
            </a:pPr>
            <a:r>
              <a:rPr lang="en-US" altLang="zh-CN" sz="900" dirty="0" smtClean="0"/>
              <a:t>Clinical trials have documented that LDL-lowering agents (</a:t>
            </a:r>
            <a:r>
              <a:rPr lang="en-US" altLang="zh-CN" sz="900" b="1" dirty="0" err="1" smtClean="0"/>
              <a:t>statin</a:t>
            </a:r>
            <a:r>
              <a:rPr lang="en-US" altLang="zh-CN" sz="900" dirty="0" smtClean="0"/>
              <a:t>) can decrease risk of adverse ischemic events in patients with established CHD</a:t>
            </a:r>
          </a:p>
          <a:p>
            <a:pPr marL="177800" indent="-177800">
              <a:spcBef>
                <a:spcPts val="600"/>
              </a:spcBef>
              <a:buFont typeface="Arial" pitchFamily="34" charset="0"/>
              <a:buChar char="•"/>
            </a:pPr>
            <a:r>
              <a:rPr lang="en-US" altLang="zh-CN" sz="900" dirty="0" smtClean="0"/>
              <a:t>LDL-C lowering target should be less than 100 mg/</a:t>
            </a:r>
            <a:r>
              <a:rPr lang="en-US" altLang="zh-CN" sz="900" dirty="0" err="1" smtClean="0"/>
              <a:t>dL</a:t>
            </a:r>
            <a:r>
              <a:rPr lang="en-US" altLang="zh-CN" sz="900" dirty="0" smtClean="0"/>
              <a:t>, and for high-risk patients the target should be &lt;80mg/</a:t>
            </a:r>
            <a:r>
              <a:rPr lang="en-US" altLang="zh-CN" sz="900" dirty="0" err="1" smtClean="0"/>
              <a:t>dL</a:t>
            </a:r>
            <a:endParaRPr lang="en-US" altLang="zh-CN" sz="900" dirty="0" smtClean="0">
              <a:solidFill>
                <a:srgbClr val="FF0000"/>
              </a:solidFill>
            </a:endParaRPr>
          </a:p>
          <a:p>
            <a:pPr marL="177800" indent="-177800">
              <a:spcBef>
                <a:spcPts val="600"/>
              </a:spcBef>
              <a:buFont typeface="Arial" pitchFamily="34" charset="0"/>
              <a:buChar char="•"/>
            </a:pPr>
            <a:endParaRPr lang="en-US" altLang="zh-CN" sz="900" dirty="0" smtClean="0"/>
          </a:p>
        </p:txBody>
      </p:sp>
      <p:sp>
        <p:nvSpPr>
          <p:cNvPr id="47" name="Text Box 15"/>
          <p:cNvSpPr txBox="1">
            <a:spLocks noChangeArrowheads="1"/>
          </p:cNvSpPr>
          <p:nvPr>
            <p:custDataLst>
              <p:tags r:id="rId21"/>
            </p:custDataLst>
          </p:nvPr>
        </p:nvSpPr>
        <p:spPr bwMode="auto">
          <a:xfrm>
            <a:off x="385089" y="4203104"/>
            <a:ext cx="1996874" cy="276999"/>
          </a:xfrm>
          <a:prstGeom prst="rect">
            <a:avLst/>
          </a:prstGeom>
          <a:solidFill>
            <a:schemeClr val="accent3">
              <a:lumMod val="40000"/>
              <a:lumOff val="6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200" dirty="0" smtClean="0">
                <a:latin typeface="+mn-lt"/>
                <a:ea typeface="宋体" pitchFamily="2" charset="-122"/>
              </a:rPr>
              <a:t>Lipid lowering agent</a:t>
            </a:r>
            <a:endParaRPr lang="en-US" altLang="zh-CN" sz="1200" dirty="0">
              <a:latin typeface="+mn-lt"/>
              <a:ea typeface="宋体" pitchFamily="2" charset="-122"/>
            </a:endParaRPr>
          </a:p>
        </p:txBody>
      </p:sp>
      <p:sp>
        <p:nvSpPr>
          <p:cNvPr id="48" name="TextBox 47"/>
          <p:cNvSpPr txBox="1"/>
          <p:nvPr>
            <p:custDataLst>
              <p:tags r:id="rId22"/>
            </p:custDataLst>
          </p:nvPr>
        </p:nvSpPr>
        <p:spPr>
          <a:xfrm>
            <a:off x="2432963" y="4464765"/>
            <a:ext cx="1998000" cy="1526460"/>
          </a:xfrm>
          <a:prstGeom prst="rect">
            <a:avLst/>
          </a:prstGeom>
          <a:noFill/>
          <a:ln>
            <a:solidFill>
              <a:schemeClr val="bg2">
                <a:lumMod val="75000"/>
              </a:schemeClr>
            </a:solidFill>
          </a:ln>
        </p:spPr>
        <p:txBody>
          <a:bodyPr wrap="square" lIns="0" rIns="36000" rtlCol="0">
            <a:noAutofit/>
          </a:bodyPr>
          <a:lstStyle/>
          <a:p>
            <a:pPr marL="177800" indent="-177800">
              <a:spcBef>
                <a:spcPts val="600"/>
              </a:spcBef>
              <a:buFont typeface="Arial" pitchFamily="34" charset="0"/>
              <a:buChar char="•"/>
            </a:pPr>
            <a:r>
              <a:rPr lang="en-US" sz="900" dirty="0" smtClean="0"/>
              <a:t>It has been suggested that </a:t>
            </a:r>
            <a:r>
              <a:rPr lang="en-US" sz="900" dirty="0" err="1" smtClean="0"/>
              <a:t>ACEi</a:t>
            </a:r>
            <a:r>
              <a:rPr lang="en-US" sz="900" dirty="0" smtClean="0"/>
              <a:t> may in some way slow down the progress of atherosclerosis</a:t>
            </a:r>
            <a:endParaRPr lang="en-US" altLang="zh-CN" sz="900" dirty="0" smtClean="0">
              <a:solidFill>
                <a:srgbClr val="FF0000"/>
              </a:solidFill>
            </a:endParaRPr>
          </a:p>
          <a:p>
            <a:pPr marL="177800" indent="-177800">
              <a:spcBef>
                <a:spcPts val="600"/>
              </a:spcBef>
              <a:buFont typeface="Arial" pitchFamily="34" charset="0"/>
              <a:buChar char="•"/>
            </a:pPr>
            <a:r>
              <a:rPr lang="en-US" altLang="zh-CN" sz="900" dirty="0" smtClean="0"/>
              <a:t>Results of many trials confirm that use of the </a:t>
            </a:r>
            <a:r>
              <a:rPr lang="en-US" altLang="zh-CN" sz="900" dirty="0" err="1" smtClean="0"/>
              <a:t>ACEi</a:t>
            </a:r>
            <a:r>
              <a:rPr lang="en-US" altLang="zh-CN" sz="900" dirty="0" smtClean="0"/>
              <a:t> (</a:t>
            </a:r>
            <a:r>
              <a:rPr lang="en-US" altLang="zh-CN" sz="900" b="1" dirty="0" err="1" smtClean="0"/>
              <a:t>ramipril</a:t>
            </a:r>
            <a:r>
              <a:rPr lang="en-US" altLang="zh-CN" sz="900" b="1" dirty="0" smtClean="0"/>
              <a:t> &amp; </a:t>
            </a:r>
            <a:r>
              <a:rPr lang="en-US" altLang="zh-CN" sz="900" b="1" dirty="0" err="1" smtClean="0"/>
              <a:t>perindopril</a:t>
            </a:r>
            <a:r>
              <a:rPr lang="en-US" altLang="zh-CN" sz="900" dirty="0" smtClean="0"/>
              <a:t>) reduced cardiovascular death, MI, and stroke in patients</a:t>
            </a:r>
          </a:p>
          <a:p>
            <a:pPr marL="177800" indent="-177800">
              <a:spcBef>
                <a:spcPts val="600"/>
              </a:spcBef>
              <a:buFont typeface="Arial" pitchFamily="34" charset="0"/>
              <a:buChar char="•"/>
            </a:pPr>
            <a:endParaRPr lang="en-US" altLang="zh-CN" sz="900" dirty="0" smtClean="0"/>
          </a:p>
        </p:txBody>
      </p:sp>
      <p:sp>
        <p:nvSpPr>
          <p:cNvPr id="49" name="Text Box 15"/>
          <p:cNvSpPr txBox="1">
            <a:spLocks noChangeArrowheads="1"/>
          </p:cNvSpPr>
          <p:nvPr>
            <p:custDataLst>
              <p:tags r:id="rId23"/>
            </p:custDataLst>
          </p:nvPr>
        </p:nvSpPr>
        <p:spPr bwMode="auto">
          <a:xfrm>
            <a:off x="2432964" y="4203104"/>
            <a:ext cx="1996874" cy="276999"/>
          </a:xfrm>
          <a:prstGeom prst="rect">
            <a:avLst/>
          </a:prstGeom>
          <a:solidFill>
            <a:schemeClr val="accent3">
              <a:lumMod val="40000"/>
              <a:lumOff val="60000"/>
            </a:schemeClr>
          </a:solidFill>
          <a:ln>
            <a:solidFill>
              <a:schemeClr val="bg2">
                <a:lumMod val="75000"/>
              </a:schemeClr>
            </a:solidFill>
          </a:ln>
          <a:extLst/>
        </p:spPr>
        <p:txBody>
          <a:bodyPr wrap="square" lIns="0" rIns="36000"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200" dirty="0" smtClean="0">
                <a:latin typeface="+mn-lt"/>
                <a:ea typeface="宋体" pitchFamily="2" charset="-122"/>
              </a:rPr>
              <a:t>ACE Inhibitor</a:t>
            </a:r>
            <a:endParaRPr lang="en-US" altLang="zh-CN" sz="1200" dirty="0">
              <a:latin typeface="+mn-lt"/>
              <a:ea typeface="宋体" pitchFamily="2" charset="-122"/>
            </a:endParaRPr>
          </a:p>
        </p:txBody>
      </p:sp>
    </p:spTree>
    <p:extLst>
      <p:ext uri="{BB962C8B-B14F-4D97-AF65-F5344CB8AC3E}">
        <p14:creationId xmlns:p14="http://schemas.microsoft.com/office/powerpoint/2010/main" xmlns="" val="33481517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p:extLst>
              <p:ext uri="{D42A27DB-BD31-4B8C-83A1-F6EECF244321}">
                <p14:modId xmlns="" xmlns:p14="http://schemas.microsoft.com/office/powerpoint/2010/main" val="547801631"/>
              </p:ext>
            </p:extLst>
          </p:nvPr>
        </p:nvGraphicFramePr>
        <p:xfrm>
          <a:off x="0" y="0"/>
          <a:ext cx="158750" cy="158750"/>
        </p:xfrm>
        <a:graphic>
          <a:graphicData uri="http://schemas.openxmlformats.org/presentationml/2006/ole">
            <p:oleObj spid="_x0000_s121858" name="think-cell Slide" r:id="rId14" imgW="360" imgH="360" progId="TCLayout.ActiveDocument.1">
              <p:embed/>
            </p:oleObj>
          </a:graphicData>
        </a:graphic>
      </p:graphicFrame>
      <p:pic>
        <p:nvPicPr>
          <p:cNvPr id="14" name="内容占位符 6" descr="HBP 2.jpg"/>
          <p:cNvPicPr>
            <a:picLocks noGrp="1" noChangeAspect="1"/>
          </p:cNvPicPr>
          <p:nvPr>
            <p:ph idx="4294967295"/>
            <p:custDataLst>
              <p:tags r:id="rId2"/>
            </p:custDataLst>
          </p:nvPr>
        </p:nvPicPr>
        <p:blipFill>
          <a:blip r:embed="rId15" cstate="print"/>
          <a:srcRect/>
          <a:stretch>
            <a:fillRect/>
          </a:stretch>
        </p:blipFill>
        <p:spPr>
          <a:xfrm>
            <a:off x="470270" y="3431970"/>
            <a:ext cx="2736953" cy="2666431"/>
          </a:xfrm>
        </p:spPr>
      </p:pic>
      <p:sp>
        <p:nvSpPr>
          <p:cNvPr id="2" name="标题 1"/>
          <p:cNvSpPr>
            <a:spLocks noGrp="1"/>
          </p:cNvSpPr>
          <p:nvPr>
            <p:ph type="title"/>
            <p:custDataLst>
              <p:tags r:id="rId3"/>
            </p:custDataLst>
          </p:nvPr>
        </p:nvSpPr>
        <p:spPr/>
        <p:txBody>
          <a:bodyPr/>
          <a:lstStyle/>
          <a:p>
            <a:r>
              <a:rPr lang="en-US" altLang="zh-CN" dirty="0" smtClean="0"/>
              <a:t>Hypertension is a chronic condition with elevated blood pressure; it rarely shows </a:t>
            </a:r>
            <a:r>
              <a:rPr lang="en-US" altLang="zh-CN" dirty="0"/>
              <a:t>symptoms </a:t>
            </a:r>
            <a:r>
              <a:rPr lang="en-US" altLang="zh-CN" dirty="0" smtClean="0"/>
              <a:t>and is mainly identified through screening</a:t>
            </a:r>
            <a:endParaRPr lang="en-US" altLang="zh-CN"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5" name="Section" descr="Section name"/>
          <p:cNvSpPr txBox="1"/>
          <p:nvPr>
            <p:custDataLst>
              <p:tags r:id="rId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
        <p:nvSpPr>
          <p:cNvPr id="6" name="Rectangle 8"/>
          <p:cNvSpPr>
            <a:spLocks noChangeArrowheads="1"/>
          </p:cNvSpPr>
          <p:nvPr>
            <p:custDataLst>
              <p:tags r:id="rId6"/>
            </p:custDataLst>
          </p:nvPr>
        </p:nvSpPr>
        <p:spPr bwMode="auto">
          <a:xfrm>
            <a:off x="7383440" y="-1"/>
            <a:ext cx="1758972"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Signs and symptoms</a:t>
            </a:r>
            <a:endParaRPr lang="en-US" altLang="zh-CN" sz="1200" dirty="0">
              <a:solidFill>
                <a:schemeClr val="bg2"/>
              </a:solidFill>
              <a:ea typeface="宋体" pitchFamily="2" charset="-122"/>
            </a:endParaRPr>
          </a:p>
        </p:txBody>
      </p:sp>
      <p:sp>
        <p:nvSpPr>
          <p:cNvPr id="8" name="Rectangle 3"/>
          <p:cNvSpPr>
            <a:spLocks noChangeArrowheads="1"/>
          </p:cNvSpPr>
          <p:nvPr>
            <p:custDataLst>
              <p:tags r:id="rId7"/>
            </p:custDataLst>
          </p:nvPr>
        </p:nvSpPr>
        <p:spPr bwMode="auto">
          <a:xfrm>
            <a:off x="433388" y="1585477"/>
            <a:ext cx="8324850" cy="1376087"/>
          </a:xfrm>
          <a:prstGeom prst="rect">
            <a:avLst/>
          </a:prstGeom>
          <a:noFill/>
          <a:ln w="25400">
            <a:solidFill>
              <a:schemeClr val="bg2"/>
            </a:solidFill>
            <a:miter lim="800000"/>
            <a:headEnd/>
            <a:tailEnd/>
          </a:ln>
        </p:spPr>
        <p:txBody>
          <a:bodyPr lIns="72000" tIns="72000" rIns="72000" bIns="72000" anchor="b"/>
          <a:lstStyle/>
          <a:p>
            <a:pPr marL="285750" indent="-285750" eaLnBrk="0" hangingPunct="0">
              <a:buFont typeface="Arial" pitchFamily="34" charset="0"/>
              <a:buChar char="•"/>
            </a:pPr>
            <a:r>
              <a:rPr lang="en-US" altLang="zh-CN" sz="1400" dirty="0" smtClean="0">
                <a:latin typeface="Verdana" pitchFamily="34" charset="0"/>
                <a:ea typeface="宋体" pitchFamily="2" charset="-122"/>
              </a:rPr>
              <a:t>HYN </a:t>
            </a:r>
            <a:r>
              <a:rPr lang="en-US" altLang="zh-CN" sz="1400" dirty="0">
                <a:latin typeface="Verdana" pitchFamily="34" charset="0"/>
                <a:ea typeface="宋体" pitchFamily="2" charset="-122"/>
              </a:rPr>
              <a:t>(HTN) or high blood pressure, sometimes called arterial </a:t>
            </a:r>
            <a:r>
              <a:rPr lang="en-US" altLang="zh-CN" sz="1400" dirty="0" smtClean="0">
                <a:latin typeface="Verdana" pitchFamily="34" charset="0"/>
                <a:ea typeface="宋体" pitchFamily="2" charset="-122"/>
              </a:rPr>
              <a:t>HYN, </a:t>
            </a:r>
            <a:r>
              <a:rPr lang="en-US" altLang="zh-CN" sz="1400" dirty="0">
                <a:latin typeface="Verdana" pitchFamily="34" charset="0"/>
                <a:ea typeface="宋体" pitchFamily="2" charset="-122"/>
              </a:rPr>
              <a:t>is a chronic medical condition in which the blood pressure in the arteries is </a:t>
            </a:r>
            <a:r>
              <a:rPr lang="en-US" altLang="zh-CN" sz="1400" dirty="0" smtClean="0">
                <a:latin typeface="Verdana" pitchFamily="34" charset="0"/>
                <a:ea typeface="宋体" pitchFamily="2" charset="-122"/>
              </a:rPr>
              <a:t>elevated</a:t>
            </a:r>
          </a:p>
          <a:p>
            <a:pPr marL="285750" indent="-285750" eaLnBrk="0" hangingPunct="0">
              <a:buFont typeface="Arial" pitchFamily="34" charset="0"/>
              <a:buChar char="•"/>
            </a:pPr>
            <a:r>
              <a:rPr lang="en-US" altLang="zh-CN" sz="1400" dirty="0" smtClean="0">
                <a:latin typeface="Verdana" pitchFamily="34" charset="0"/>
                <a:ea typeface="宋体" pitchFamily="2" charset="-122"/>
              </a:rPr>
              <a:t>Normal </a:t>
            </a:r>
            <a:r>
              <a:rPr lang="en-US" altLang="zh-CN" sz="1400" dirty="0">
                <a:latin typeface="Verdana" pitchFamily="34" charset="0"/>
                <a:ea typeface="宋体" pitchFamily="2" charset="-122"/>
              </a:rPr>
              <a:t>blood pressure at rest is within the range of 100-140mmHg systolic (top reading) and 60-90mmHg diastolic (bottom reading). High blood pressure is said to be present if it is persistently at or above 140/90 </a:t>
            </a:r>
            <a:r>
              <a:rPr lang="en-US" altLang="zh-CN" sz="1400" dirty="0" smtClean="0">
                <a:latin typeface="Verdana" pitchFamily="34" charset="0"/>
                <a:ea typeface="宋体" pitchFamily="2" charset="-122"/>
              </a:rPr>
              <a:t>mmHg</a:t>
            </a:r>
            <a:endParaRPr lang="en-GB" altLang="zh-CN" sz="1400" dirty="0">
              <a:latin typeface="Verdana" pitchFamily="34" charset="0"/>
              <a:ea typeface="宋体" pitchFamily="2" charset="-122"/>
            </a:endParaRPr>
          </a:p>
        </p:txBody>
      </p:sp>
      <p:sp>
        <p:nvSpPr>
          <p:cNvPr id="10" name="Rectangle 3"/>
          <p:cNvSpPr>
            <a:spLocks noChangeArrowheads="1"/>
          </p:cNvSpPr>
          <p:nvPr>
            <p:custDataLst>
              <p:tags r:id="rId8"/>
            </p:custDataLst>
          </p:nvPr>
        </p:nvSpPr>
        <p:spPr bwMode="auto">
          <a:xfrm>
            <a:off x="433388" y="3248167"/>
            <a:ext cx="8324850" cy="2895460"/>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9"/>
            </p:custDataLst>
          </p:nvPr>
        </p:nvSpPr>
        <p:spPr bwMode="auto">
          <a:xfrm>
            <a:off x="547688" y="3068535"/>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2" name="TextBox 11"/>
          <p:cNvSpPr txBox="1"/>
          <p:nvPr>
            <p:custDataLst>
              <p:tags r:id="rId10"/>
            </p:custDataLst>
          </p:nvPr>
        </p:nvSpPr>
        <p:spPr>
          <a:xfrm>
            <a:off x="3090862" y="3380715"/>
            <a:ext cx="5667375" cy="2677656"/>
          </a:xfrm>
          <a:prstGeom prst="rect">
            <a:avLst/>
          </a:prstGeom>
          <a:noFill/>
        </p:spPr>
        <p:txBody>
          <a:bodyPr wrap="square" rtlCol="0">
            <a:spAutoFit/>
          </a:bodyPr>
          <a:lstStyle/>
          <a:p>
            <a:pPr marL="285750" indent="-285750">
              <a:buFont typeface="Arial" pitchFamily="34" charset="0"/>
              <a:buChar char="•"/>
            </a:pPr>
            <a:r>
              <a:rPr lang="en-US" altLang="zh-CN" sz="1200" b="1" dirty="0" smtClean="0"/>
              <a:t>Classic symptoms: </a:t>
            </a:r>
            <a:r>
              <a:rPr lang="en-US" altLang="zh-CN" sz="1200" dirty="0" smtClean="0"/>
              <a:t>HYN </a:t>
            </a:r>
            <a:r>
              <a:rPr lang="en-US" altLang="zh-CN" sz="1200" dirty="0"/>
              <a:t>is rarely accompanied by any symptoms, and its identification is usually through </a:t>
            </a:r>
            <a:r>
              <a:rPr lang="en-US" altLang="zh-CN" sz="1200" dirty="0" smtClean="0"/>
              <a:t>screening</a:t>
            </a:r>
          </a:p>
          <a:p>
            <a:pPr marL="285750" indent="-285750">
              <a:buFont typeface="Arial" pitchFamily="34" charset="0"/>
              <a:buChar char="•"/>
            </a:pPr>
            <a:r>
              <a:rPr lang="en-US" altLang="zh-CN" sz="1200" b="1" dirty="0" smtClean="0"/>
              <a:t>Hypertensive </a:t>
            </a:r>
            <a:r>
              <a:rPr lang="en-US" altLang="zh-CN" sz="1200" b="1" dirty="0"/>
              <a:t>crises </a:t>
            </a:r>
            <a:r>
              <a:rPr lang="en-US" altLang="zh-CN" sz="1200" dirty="0"/>
              <a:t>can present as </a:t>
            </a:r>
            <a:r>
              <a:rPr lang="en-US" altLang="zh-CN" sz="1200" b="1" dirty="0"/>
              <a:t>hypertensive urgency</a:t>
            </a:r>
            <a:r>
              <a:rPr lang="en-US" altLang="zh-CN" sz="1200" dirty="0"/>
              <a:t> or as a </a:t>
            </a:r>
            <a:r>
              <a:rPr lang="en-US" altLang="zh-CN" sz="1200" b="1" dirty="0"/>
              <a:t>hypertensive emergency</a:t>
            </a:r>
            <a:endParaRPr lang="en-US" altLang="zh-CN" sz="1200" b="1" dirty="0" smtClean="0"/>
          </a:p>
          <a:p>
            <a:pPr marL="742950" lvl="1" indent="-285750" algn="l">
              <a:buFont typeface="Verdana" pitchFamily="34" charset="0"/>
              <a:buChar char="−"/>
            </a:pPr>
            <a:r>
              <a:rPr lang="en-US" altLang="zh-CN" sz="1200" b="1" dirty="0"/>
              <a:t>Hypertensive urgency: </a:t>
            </a:r>
            <a:r>
              <a:rPr lang="en-US" altLang="zh-CN" sz="1200" dirty="0"/>
              <a:t>blood pressure is severely elevated </a:t>
            </a:r>
            <a:r>
              <a:rPr lang="en-US" altLang="zh-CN" sz="1200" dirty="0" smtClean="0"/>
              <a:t>[&gt;=180/110mmHG], </a:t>
            </a:r>
            <a:r>
              <a:rPr lang="en-US" altLang="zh-CN" sz="1200" dirty="0"/>
              <a:t>but there is no associated organ damage. </a:t>
            </a:r>
            <a:r>
              <a:rPr lang="en-US" altLang="zh-CN" sz="1200" dirty="0" smtClean="0"/>
              <a:t>Symptoms include severe </a:t>
            </a:r>
            <a:r>
              <a:rPr lang="en-US" altLang="zh-CN" sz="1200" dirty="0"/>
              <a:t>headache, shortness of breath, nosebleeds, severe anxiety</a:t>
            </a:r>
            <a:endParaRPr lang="en-US" altLang="zh-CN" sz="1200" dirty="0" smtClean="0"/>
          </a:p>
          <a:p>
            <a:pPr marL="742950" lvl="1" indent="-285750" algn="l">
              <a:buFont typeface="Verdana" pitchFamily="34" charset="0"/>
              <a:buChar char="−"/>
            </a:pPr>
            <a:r>
              <a:rPr lang="en-US" altLang="zh-CN" sz="1200" b="1" dirty="0" smtClean="0"/>
              <a:t>Hypertensive emergency</a:t>
            </a:r>
            <a:r>
              <a:rPr lang="en-US" altLang="zh-CN" sz="1200" dirty="0"/>
              <a:t> </a:t>
            </a:r>
            <a:r>
              <a:rPr lang="en-US" altLang="zh-CN" sz="1200" dirty="0" smtClean="0"/>
              <a:t>exists </a:t>
            </a:r>
            <a:r>
              <a:rPr lang="en-US" altLang="zh-CN" sz="1200" dirty="0"/>
              <a:t>when blood pressure reaches levels that are damaging organs. </a:t>
            </a:r>
            <a:r>
              <a:rPr lang="en-US" altLang="zh-CN" sz="1200" dirty="0" smtClean="0"/>
              <a:t>The </a:t>
            </a:r>
            <a:r>
              <a:rPr lang="en-US" altLang="zh-CN" sz="1200" dirty="0"/>
              <a:t>consequences of uncontrolled blood pressure </a:t>
            </a:r>
            <a:r>
              <a:rPr lang="en-US" altLang="zh-CN" sz="1200" dirty="0" smtClean="0"/>
              <a:t>can </a:t>
            </a:r>
            <a:r>
              <a:rPr lang="en-US" altLang="zh-CN" sz="1200" dirty="0"/>
              <a:t>be severe and </a:t>
            </a:r>
            <a:r>
              <a:rPr lang="en-US" altLang="zh-CN" sz="1200" dirty="0" smtClean="0"/>
              <a:t>include stroke, loss of consciousness, memory loss, heart attack, damage to the eyes and kidneys, loss of kidney function, aortic dissection, angina, pulmonary edema, </a:t>
            </a:r>
            <a:r>
              <a:rPr lang="en-US" altLang="zh-CN" sz="1200" dirty="0" err="1" smtClean="0"/>
              <a:t>eclampsia</a:t>
            </a:r>
            <a:endParaRPr lang="en-US" altLang="zh-CN" sz="1200" dirty="0" smtClean="0"/>
          </a:p>
        </p:txBody>
      </p:sp>
      <p:sp>
        <p:nvSpPr>
          <p:cNvPr id="13" name="Text Box 15"/>
          <p:cNvSpPr txBox="1">
            <a:spLocks noChangeArrowheads="1"/>
          </p:cNvSpPr>
          <p:nvPr>
            <p:custDataLst>
              <p:tags r:id="rId11"/>
            </p:custDataLst>
          </p:nvPr>
        </p:nvSpPr>
        <p:spPr bwMode="auto">
          <a:xfrm>
            <a:off x="547688" y="1445876"/>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4" name="Source" descr="Source"/>
          <p:cNvSpPr txBox="1"/>
          <p:nvPr>
            <p:custDataLst>
              <p:tags r:id="rId12"/>
            </p:custDataLst>
          </p:nvPr>
        </p:nvSpPr>
        <p:spPr>
          <a:xfrm>
            <a:off x="481013" y="6224588"/>
            <a:ext cx="3125856"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American Heart Associations</a:t>
            </a:r>
            <a:endParaRPr lang="zh-CN" altLang="en-US" sz="900" dirty="0">
              <a:latin typeface="Verdana"/>
            </a:endParaRPr>
          </a:p>
        </p:txBody>
      </p:sp>
    </p:spTree>
    <p:extLst>
      <p:ext uri="{BB962C8B-B14F-4D97-AF65-F5344CB8AC3E}">
        <p14:creationId xmlns="" xmlns:p14="http://schemas.microsoft.com/office/powerpoint/2010/main" val="229996039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对象 37" hidden="1"/>
          <p:cNvGraphicFramePr>
            <a:graphicFrameLocks noChangeAspect="1"/>
          </p:cNvGraphicFramePr>
          <p:nvPr>
            <p:extLst>
              <p:ext uri="{D42A27DB-BD31-4B8C-83A1-F6EECF244321}">
                <p14:modId xmlns:p14="http://schemas.microsoft.com/office/powerpoint/2010/main" xmlns="" val="3304559883"/>
              </p:ext>
            </p:extLst>
          </p:nvPr>
        </p:nvGraphicFramePr>
        <p:xfrm>
          <a:off x="0" y="0"/>
          <a:ext cx="158750" cy="158750"/>
        </p:xfrm>
        <a:graphic>
          <a:graphicData uri="http://schemas.openxmlformats.org/presentationml/2006/ole">
            <p:oleObj spid="_x0000_s181250" name="think-cell Slide" r:id="rId7" imgW="360" imgH="360" progId="TCLayout.ActiveDocument.1">
              <p:embed/>
            </p:oleObj>
          </a:graphicData>
        </a:graphic>
      </p:graphicFrame>
      <p:sp>
        <p:nvSpPr>
          <p:cNvPr id="37" name="矩形 36"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zh-CN" altLang="en-US">
              <a:latin typeface="Verdana"/>
              <a:ea typeface="宋体"/>
              <a:sym typeface="Verdana"/>
            </a:endParaRPr>
          </a:p>
        </p:txBody>
      </p:sp>
      <p:sp>
        <p:nvSpPr>
          <p:cNvPr id="2" name="标题 1"/>
          <p:cNvSpPr>
            <a:spLocks noGrp="1"/>
          </p:cNvSpPr>
          <p:nvPr>
            <p:ph type="title"/>
            <p:custDataLst>
              <p:tags r:id="rId3"/>
            </p:custDataLst>
          </p:nvPr>
        </p:nvSpPr>
        <p:spPr/>
        <p:txBody>
          <a:bodyPr/>
          <a:lstStyle/>
          <a:p>
            <a:r>
              <a:rPr lang="en-US" altLang="zh-CN" dirty="0" smtClean="0">
                <a:ea typeface="宋体" pitchFamily="2" charset="-122"/>
              </a:rPr>
              <a:t>There is no updated epidemiology research of CHD population, but it is estimated to be quickly rising due to urbanization and the consequently unhealthy life style   </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5"/>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8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61" name="Source" descr="Source"/>
          <p:cNvSpPr txBox="1"/>
          <p:nvPr/>
        </p:nvSpPr>
        <p:spPr>
          <a:xfrm>
            <a:off x="481013" y="6224588"/>
            <a:ext cx="2704266" cy="138499"/>
          </a:xfrm>
          <a:prstGeom prst="rect">
            <a:avLst/>
          </a:prstGeom>
          <a:noFill/>
        </p:spPr>
        <p:txBody>
          <a:bodyPr vert="horz" wrap="none" lIns="0" tIns="0" rIns="0" bIns="0" rtlCol="0">
            <a:spAutoFit/>
          </a:bodyPr>
          <a:lstStyle/>
          <a:p>
            <a:r>
              <a:rPr lang="en-US" altLang="zh-CN" sz="900" dirty="0" smtClean="0">
                <a:latin typeface="Verdana"/>
              </a:rPr>
              <a:t>Source: 1993 MONICA Survey, CKNI database</a:t>
            </a:r>
            <a:endParaRPr lang="zh-CN" altLang="en-US" sz="900" dirty="0">
              <a:latin typeface="Verdana"/>
            </a:endParaRPr>
          </a:p>
        </p:txBody>
      </p:sp>
      <p:sp>
        <p:nvSpPr>
          <p:cNvPr id="64" name="内容占位符 3"/>
          <p:cNvSpPr>
            <a:spLocks noGrp="1"/>
          </p:cNvSpPr>
          <p:nvPr>
            <p:ph sz="quarter" idx="11"/>
          </p:nvPr>
        </p:nvSpPr>
        <p:spPr>
          <a:xfrm>
            <a:off x="457200" y="1465483"/>
            <a:ext cx="8229600" cy="4392613"/>
          </a:xfrm>
        </p:spPr>
        <p:txBody>
          <a:bodyPr/>
          <a:lstStyle/>
          <a:p>
            <a:r>
              <a:rPr lang="en-US" altLang="zh-CN" sz="1400" dirty="0" smtClean="0">
                <a:ea typeface="宋体" charset="-122"/>
              </a:rPr>
              <a:t>The most recent large scale ACS epidemiology survey (WHO MONICA) in China was launched in 1993 in 16 regions (province/city), which had the following observation:</a:t>
            </a:r>
          </a:p>
          <a:p>
            <a:pPr lvl="1">
              <a:spcBef>
                <a:spcPts val="300"/>
              </a:spcBef>
            </a:pPr>
            <a:r>
              <a:rPr lang="en-US" altLang="zh-CN" sz="1200" dirty="0" smtClean="0">
                <a:ea typeface="宋体" charset="-122"/>
              </a:rPr>
              <a:t>Incidence rate: North &gt; South, Male &gt; female, </a:t>
            </a:r>
          </a:p>
          <a:p>
            <a:pPr lvl="1">
              <a:spcBef>
                <a:spcPts val="300"/>
              </a:spcBef>
              <a:buNone/>
            </a:pPr>
            <a:r>
              <a:rPr lang="en-US" altLang="zh-CN" sz="1200" dirty="0" smtClean="0">
                <a:ea typeface="宋体" charset="-122"/>
              </a:rPr>
              <a:t>    Urban population &gt; Rural (e.g. incidence rate for </a:t>
            </a:r>
          </a:p>
          <a:p>
            <a:pPr lvl="1">
              <a:spcBef>
                <a:spcPts val="300"/>
              </a:spcBef>
              <a:buNone/>
            </a:pPr>
            <a:r>
              <a:rPr lang="en-US" altLang="zh-CN" sz="1200" dirty="0" smtClean="0">
                <a:ea typeface="宋体" charset="-122"/>
              </a:rPr>
              <a:t>    Shijiazhuang urban region is 186 vs. 60 in urban)</a:t>
            </a:r>
          </a:p>
          <a:p>
            <a:pPr lvl="1">
              <a:spcBef>
                <a:spcPts val="300"/>
              </a:spcBef>
            </a:pPr>
            <a:r>
              <a:rPr lang="en-US" altLang="zh-CN" sz="1200" dirty="0" smtClean="0">
                <a:ea typeface="宋体" charset="-122"/>
              </a:rPr>
              <a:t>Mortality rate within 4 weeks was very high (e.g. 72%</a:t>
            </a:r>
          </a:p>
          <a:p>
            <a:pPr lvl="1">
              <a:spcBef>
                <a:spcPts val="300"/>
              </a:spcBef>
              <a:buNone/>
            </a:pPr>
            <a:r>
              <a:rPr lang="en-US" altLang="zh-CN" sz="1200" dirty="0" smtClean="0">
                <a:ea typeface="宋体" charset="-122"/>
              </a:rPr>
              <a:t>    for male and 66% for female in Shanghai)</a:t>
            </a:r>
          </a:p>
          <a:p>
            <a:pPr lvl="1">
              <a:spcBef>
                <a:spcPts val="300"/>
              </a:spcBef>
            </a:pPr>
            <a:r>
              <a:rPr lang="en-US" altLang="zh-CN" sz="1200" dirty="0" smtClean="0">
                <a:ea typeface="宋体" charset="-122"/>
              </a:rPr>
              <a:t>The conclusion was that in 1990s incidence rate was </a:t>
            </a:r>
          </a:p>
          <a:p>
            <a:pPr lvl="1">
              <a:spcBef>
                <a:spcPts val="300"/>
              </a:spcBef>
              <a:buNone/>
            </a:pPr>
            <a:r>
              <a:rPr lang="en-US" altLang="zh-CN" sz="1200" dirty="0" smtClean="0">
                <a:ea typeface="宋体" charset="-122"/>
              </a:rPr>
              <a:t>    relatively low compared to western country, but </a:t>
            </a:r>
          </a:p>
          <a:p>
            <a:pPr lvl="1">
              <a:spcBef>
                <a:spcPts val="300"/>
              </a:spcBef>
              <a:buNone/>
            </a:pPr>
            <a:r>
              <a:rPr lang="en-US" altLang="zh-CN" sz="1200" dirty="0" smtClean="0">
                <a:ea typeface="宋体" charset="-122"/>
              </a:rPr>
              <a:t>    mortality rate was rather high due to less developed </a:t>
            </a:r>
          </a:p>
          <a:p>
            <a:pPr lvl="1">
              <a:spcBef>
                <a:spcPts val="300"/>
              </a:spcBef>
              <a:buNone/>
            </a:pPr>
            <a:r>
              <a:rPr lang="en-US" altLang="zh-CN" sz="1200" dirty="0" smtClean="0">
                <a:ea typeface="宋体" charset="-122"/>
              </a:rPr>
              <a:t>    healthcare infrastructure and disease awareness</a:t>
            </a:r>
            <a:endParaRPr lang="en-US" altLang="zh-CN" sz="1400" dirty="0" smtClean="0">
              <a:ea typeface="宋体" charset="-122"/>
            </a:endParaRPr>
          </a:p>
          <a:p>
            <a:r>
              <a:rPr lang="en-US" altLang="zh-CN" sz="1400" dirty="0" smtClean="0">
                <a:ea typeface="宋体" charset="-122"/>
              </a:rPr>
              <a:t>More recent update</a:t>
            </a:r>
          </a:p>
          <a:p>
            <a:pPr lvl="1"/>
            <a:r>
              <a:rPr lang="en-US" altLang="zh-CN" sz="1400" dirty="0" smtClean="0">
                <a:ea typeface="宋体" charset="-122"/>
              </a:rPr>
              <a:t>“</a:t>
            </a:r>
            <a:r>
              <a:rPr lang="en-US" altLang="zh-CN" sz="1400" i="1" dirty="0" smtClean="0">
                <a:ea typeface="宋体" charset="-122"/>
              </a:rPr>
              <a:t>Incidence risk is quickly rising from 1998 to 2008, and we estimated a 26.1% increase for Chinese male population and 19% increase for female</a:t>
            </a:r>
            <a:r>
              <a:rPr lang="en-US" altLang="zh-CN" sz="1400" dirty="0" smtClean="0">
                <a:ea typeface="宋体" charset="-122"/>
              </a:rPr>
              <a:t>”</a:t>
            </a:r>
          </a:p>
          <a:p>
            <a:pPr lvl="1" algn="r">
              <a:buNone/>
            </a:pPr>
            <a:r>
              <a:rPr lang="en-US" altLang="zh-CN" sz="1400" dirty="0" smtClean="0">
                <a:ea typeface="宋体" charset="-122"/>
              </a:rPr>
              <a:t>Professor Wu </a:t>
            </a:r>
            <a:r>
              <a:rPr lang="en-US" altLang="zh-CN" sz="1400" dirty="0" err="1" smtClean="0">
                <a:ea typeface="宋体" charset="-122"/>
              </a:rPr>
              <a:t>Yangfeng</a:t>
            </a:r>
            <a:r>
              <a:rPr lang="en-US" altLang="zh-CN" sz="1400" dirty="0" smtClean="0">
                <a:ea typeface="宋体" charset="-122"/>
              </a:rPr>
              <a:t>, </a:t>
            </a:r>
            <a:r>
              <a:rPr lang="en-US" altLang="zh-CN" sz="1400" dirty="0" err="1" smtClean="0">
                <a:ea typeface="宋体" charset="-122"/>
              </a:rPr>
              <a:t>Puwai</a:t>
            </a:r>
            <a:r>
              <a:rPr lang="en-US" altLang="zh-CN" sz="1400" dirty="0" smtClean="0">
                <a:ea typeface="宋体" charset="-122"/>
              </a:rPr>
              <a:t> Hospital</a:t>
            </a:r>
          </a:p>
          <a:p>
            <a:pPr lvl="1"/>
            <a:r>
              <a:rPr lang="en-US" altLang="zh-CN" sz="1400" dirty="0" smtClean="0">
                <a:ea typeface="宋体" charset="-122"/>
              </a:rPr>
              <a:t>In 1990s, mortality rate for urban male CHD patient was 49.2/100k, and 32.2 for female (Internal Medicine, 7</a:t>
            </a:r>
            <a:r>
              <a:rPr lang="en-US" altLang="zh-CN" sz="1400" baseline="30000" dirty="0" smtClean="0">
                <a:ea typeface="宋体" charset="-122"/>
              </a:rPr>
              <a:t>th</a:t>
            </a:r>
            <a:r>
              <a:rPr lang="en-US" altLang="zh-CN" sz="1400" dirty="0" smtClean="0">
                <a:ea typeface="宋体" charset="-122"/>
              </a:rPr>
              <a:t> edition, 2007)</a:t>
            </a:r>
          </a:p>
          <a:p>
            <a:pPr lvl="1"/>
            <a:r>
              <a:rPr lang="en-US" altLang="zh-CN" sz="1400" dirty="0" smtClean="0">
                <a:ea typeface="宋体" charset="-122"/>
              </a:rPr>
              <a:t>It is estimated that CHD patients in China have reached 20 </a:t>
            </a:r>
            <a:r>
              <a:rPr lang="en-US" altLang="zh-CN" sz="1400" dirty="0" err="1" smtClean="0">
                <a:ea typeface="宋体" charset="-122"/>
              </a:rPr>
              <a:t>mn</a:t>
            </a:r>
            <a:r>
              <a:rPr lang="en-US" altLang="zh-CN" sz="1400" dirty="0" smtClean="0">
                <a:ea typeface="宋体" charset="-122"/>
              </a:rPr>
              <a:t>, with 1m new cases every year </a:t>
            </a:r>
          </a:p>
        </p:txBody>
      </p:sp>
      <p:pic>
        <p:nvPicPr>
          <p:cNvPr id="24580" name="Picture 4"/>
          <p:cNvPicPr>
            <a:picLocks noChangeAspect="1" noChangeArrowheads="1"/>
          </p:cNvPicPr>
          <p:nvPr/>
        </p:nvPicPr>
        <p:blipFill>
          <a:blip r:embed="rId8" cstate="print"/>
          <a:srcRect l="10725" t="14800" r="24175" b="14933"/>
          <a:stretch>
            <a:fillRect/>
          </a:stretch>
        </p:blipFill>
        <p:spPr bwMode="auto">
          <a:xfrm>
            <a:off x="5255782" y="1889760"/>
            <a:ext cx="3589767" cy="2179502"/>
          </a:xfrm>
          <a:prstGeom prst="rect">
            <a:avLst/>
          </a:prstGeom>
          <a:noFill/>
          <a:ln w="9525">
            <a:noFill/>
            <a:miter lim="800000"/>
            <a:headEnd/>
            <a:tailEnd/>
          </a:ln>
          <a:effectLst/>
        </p:spPr>
      </p:pic>
    </p:spTree>
    <p:extLst>
      <p:ext uri="{BB962C8B-B14F-4D97-AF65-F5344CB8AC3E}">
        <p14:creationId xmlns:p14="http://schemas.microsoft.com/office/powerpoint/2010/main" xmlns="" val="24243364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726" y="455613"/>
            <a:ext cx="8496000" cy="914400"/>
          </a:xfrm>
        </p:spPr>
        <p:txBody>
          <a:bodyPr/>
          <a:lstStyle/>
          <a:p>
            <a:r>
              <a:rPr lang="en-US" altLang="zh-CN" dirty="0" smtClean="0"/>
              <a:t>Unmet needs in CHD are mostly concentrated on disease prevention and abuse of PCI &amp; stent </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CHD</a:t>
            </a:r>
            <a:endParaRPr lang="zh-CN" altLang="en-US" sz="1200" dirty="0">
              <a:solidFill>
                <a:schemeClr val="bg1"/>
              </a:solidFill>
              <a:latin typeface="Verdana"/>
            </a:endParaRPr>
          </a:p>
        </p:txBody>
      </p:sp>
      <p:sp>
        <p:nvSpPr>
          <p:cNvPr id="7" name="Source" descr="Source"/>
          <p:cNvSpPr txBox="1"/>
          <p:nvPr/>
        </p:nvSpPr>
        <p:spPr>
          <a:xfrm>
            <a:off x="481013" y="6224588"/>
            <a:ext cx="1511632" cy="138499"/>
          </a:xfrm>
          <a:prstGeom prst="rect">
            <a:avLst/>
          </a:prstGeom>
          <a:noFill/>
        </p:spPr>
        <p:txBody>
          <a:bodyPr vert="horz" wrap="none" lIns="0" tIns="0" rIns="0" bIns="0" rtlCol="0">
            <a:spAutoFit/>
          </a:bodyPr>
          <a:lstStyle/>
          <a:p>
            <a:r>
              <a:rPr lang="en-US" altLang="zh-CN" sz="900" dirty="0" smtClean="0">
                <a:latin typeface="Verdana"/>
              </a:rPr>
              <a:t>Source: Desktop research</a:t>
            </a:r>
            <a:endParaRPr lang="zh-CN" altLang="en-US" sz="900" dirty="0">
              <a:latin typeface="Verdana"/>
            </a:endParaRPr>
          </a:p>
        </p:txBody>
      </p:sp>
      <p:sp>
        <p:nvSpPr>
          <p:cNvPr id="11"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Unmet needs</a:t>
            </a:r>
            <a:endParaRPr lang="en-US" altLang="zh-CN" sz="1200" dirty="0">
              <a:solidFill>
                <a:schemeClr val="bg2"/>
              </a:solidFill>
              <a:ea typeface="宋体" pitchFamily="2" charset="-122"/>
            </a:endParaRPr>
          </a:p>
        </p:txBody>
      </p:sp>
      <p:sp>
        <p:nvSpPr>
          <p:cNvPr id="12" name="AutoShape 2"/>
          <p:cNvSpPr>
            <a:spLocks noChangeArrowheads="1"/>
          </p:cNvSpPr>
          <p:nvPr/>
        </p:nvSpPr>
        <p:spPr bwMode="auto">
          <a:xfrm>
            <a:off x="583162" y="1468879"/>
            <a:ext cx="3622675" cy="4252913"/>
          </a:xfrm>
          <a:prstGeom prst="homePlate">
            <a:avLst>
              <a:gd name="adj" fmla="val 11204"/>
            </a:avLst>
          </a:prstGeom>
          <a:solidFill>
            <a:schemeClr val="bg1"/>
          </a:solidFill>
          <a:ln w="9525" algn="ctr">
            <a:solidFill>
              <a:schemeClr val="bg2"/>
            </a:solidFill>
            <a:miter lim="800000"/>
            <a:headEnd/>
            <a:tailEnd/>
          </a:ln>
        </p:spPr>
        <p:txBody>
          <a:bodyPr lIns="72000" tIns="72000" rIns="72000" bIns="72000"/>
          <a:lstStyle/>
          <a:p>
            <a:pPr marL="127000" indent="-127000" defTabSz="979488">
              <a:spcBef>
                <a:spcPct val="50000"/>
              </a:spcBef>
              <a:buFont typeface="Verdana" pitchFamily="34" charset="0"/>
              <a:buChar char="•"/>
            </a:pPr>
            <a:endParaRPr lang="zh-CN" altLang="zh-CN">
              <a:latin typeface="Verdana" pitchFamily="34" charset="0"/>
              <a:ea typeface="宋体" pitchFamily="2" charset="-122"/>
            </a:endParaRPr>
          </a:p>
        </p:txBody>
      </p:sp>
      <p:sp>
        <p:nvSpPr>
          <p:cNvPr id="13" name="Freeform 3"/>
          <p:cNvSpPr>
            <a:spLocks/>
          </p:cNvSpPr>
          <p:nvPr/>
        </p:nvSpPr>
        <p:spPr bwMode="auto">
          <a:xfrm>
            <a:off x="584750" y="1464117"/>
            <a:ext cx="3322637" cy="563562"/>
          </a:xfrm>
          <a:custGeom>
            <a:avLst/>
            <a:gdLst>
              <a:gd name="T0" fmla="*/ 2147483647 w 2333"/>
              <a:gd name="T1" fmla="*/ 2147483647 h 355"/>
              <a:gd name="T2" fmla="*/ 2147483647 w 2333"/>
              <a:gd name="T3" fmla="*/ 0 h 355"/>
              <a:gd name="T4" fmla="*/ 2147483647 w 2333"/>
              <a:gd name="T5" fmla="*/ 2147483647 h 355"/>
              <a:gd name="T6" fmla="*/ 0 w 2333"/>
              <a:gd name="T7" fmla="*/ 2147483647 h 355"/>
              <a:gd name="T8" fmla="*/ 2147483647 w 2333"/>
              <a:gd name="T9" fmla="*/ 2147483647 h 355"/>
              <a:gd name="T10" fmla="*/ 0 60000 65536"/>
              <a:gd name="T11" fmla="*/ 0 60000 65536"/>
              <a:gd name="T12" fmla="*/ 0 60000 65536"/>
              <a:gd name="T13" fmla="*/ 0 60000 65536"/>
              <a:gd name="T14" fmla="*/ 0 60000 65536"/>
              <a:gd name="T15" fmla="*/ 0 w 2333"/>
              <a:gd name="T16" fmla="*/ 0 h 355"/>
              <a:gd name="T17" fmla="*/ 2333 w 2333"/>
              <a:gd name="T18" fmla="*/ 355 h 355"/>
            </a:gdLst>
            <a:ahLst/>
            <a:cxnLst>
              <a:cxn ang="T10">
                <a:pos x="T0" y="T1"/>
              </a:cxn>
              <a:cxn ang="T11">
                <a:pos x="T2" y="T3"/>
              </a:cxn>
              <a:cxn ang="T12">
                <a:pos x="T4" y="T5"/>
              </a:cxn>
              <a:cxn ang="T13">
                <a:pos x="T6" y="T7"/>
              </a:cxn>
              <a:cxn ang="T14">
                <a:pos x="T8" y="T9"/>
              </a:cxn>
            </a:cxnLst>
            <a:rect l="T15" t="T16" r="T17" b="T18"/>
            <a:pathLst>
              <a:path w="2333" h="355">
                <a:moveTo>
                  <a:pt x="2" y="1"/>
                </a:moveTo>
                <a:lnTo>
                  <a:pt x="2258" y="0"/>
                </a:lnTo>
                <a:lnTo>
                  <a:pt x="2333" y="355"/>
                </a:lnTo>
                <a:lnTo>
                  <a:pt x="0" y="355"/>
                </a:lnTo>
                <a:lnTo>
                  <a:pt x="2" y="1"/>
                </a:lnTo>
                <a:close/>
              </a:path>
            </a:pathLst>
          </a:custGeom>
          <a:solidFill>
            <a:schemeClr val="bg2"/>
          </a:solidFill>
          <a:ln w="9525">
            <a:solidFill>
              <a:schemeClr val="bg2"/>
            </a:solidFill>
            <a:round/>
            <a:headEnd/>
            <a:tailEnd/>
          </a:ln>
        </p:spPr>
        <p:txBody>
          <a:bodyPr wrap="none" lIns="0" tIns="0" rIns="0" bIns="0" anchor="ctr"/>
          <a:lstStyle/>
          <a:p>
            <a:endParaRPr lang="zh-CN" altLang="en-US"/>
          </a:p>
        </p:txBody>
      </p:sp>
      <p:sp>
        <p:nvSpPr>
          <p:cNvPr id="14" name="Rectangle 5"/>
          <p:cNvSpPr>
            <a:spLocks noChangeArrowheads="1"/>
          </p:cNvSpPr>
          <p:nvPr/>
        </p:nvSpPr>
        <p:spPr bwMode="auto">
          <a:xfrm>
            <a:off x="583162" y="1465704"/>
            <a:ext cx="3144838" cy="360850"/>
          </a:xfrm>
          <a:prstGeom prst="rect">
            <a:avLst/>
          </a:prstGeom>
          <a:noFill/>
          <a:ln w="9525" algn="ctr">
            <a:noFill/>
            <a:miter lim="800000"/>
            <a:headEnd/>
            <a:tailEnd/>
          </a:ln>
        </p:spPr>
        <p:txBody>
          <a:bodyPr lIns="72000" tIns="72000" rIns="72000" bIns="72000">
            <a:spAutoFit/>
          </a:bodyPr>
          <a:lstStyle/>
          <a:p>
            <a:pPr defTabSz="979488">
              <a:buFont typeface="Verdana" pitchFamily="34" charset="0"/>
              <a:buNone/>
            </a:pPr>
            <a:r>
              <a:rPr lang="en-US" altLang="zh-CN" sz="1400" b="1" dirty="0" smtClean="0">
                <a:solidFill>
                  <a:schemeClr val="bg1"/>
                </a:solidFill>
                <a:latin typeface="Verdana" pitchFamily="34" charset="0"/>
                <a:ea typeface="宋体" pitchFamily="2" charset="-122"/>
              </a:rPr>
              <a:t>Unmet needs of patient</a:t>
            </a:r>
            <a:endParaRPr lang="en-US" altLang="zh-CN" sz="1400" dirty="0">
              <a:solidFill>
                <a:schemeClr val="bg1"/>
              </a:solidFill>
              <a:latin typeface="Verdana" pitchFamily="34" charset="0"/>
              <a:ea typeface="宋体" pitchFamily="2" charset="-122"/>
            </a:endParaRPr>
          </a:p>
        </p:txBody>
      </p:sp>
      <p:sp>
        <p:nvSpPr>
          <p:cNvPr id="15" name="Rectangle 6"/>
          <p:cNvSpPr>
            <a:spLocks noChangeArrowheads="1"/>
          </p:cNvSpPr>
          <p:nvPr/>
        </p:nvSpPr>
        <p:spPr bwMode="auto">
          <a:xfrm>
            <a:off x="583162" y="2030854"/>
            <a:ext cx="3141663" cy="3146228"/>
          </a:xfrm>
          <a:prstGeom prst="rect">
            <a:avLst/>
          </a:prstGeom>
          <a:noFill/>
          <a:ln w="9525" algn="ctr">
            <a:noFill/>
            <a:miter lim="800000"/>
            <a:headEnd/>
            <a:tailEnd/>
          </a:ln>
        </p:spPr>
        <p:txBody>
          <a:bodyPr lIns="72000" tIns="72000" rIns="72000" bIns="72000">
            <a:spAutoFit/>
          </a:bodyPr>
          <a:lstStyle/>
          <a:p>
            <a:pPr marL="127000" indent="-127000" defTabSz="979488">
              <a:spcBef>
                <a:spcPct val="50000"/>
              </a:spcBef>
              <a:buFont typeface="Verdana" pitchFamily="34" charset="0"/>
              <a:buChar char="•"/>
            </a:pPr>
            <a:r>
              <a:rPr lang="en-US" altLang="zh-CN" sz="1500" b="1" dirty="0" smtClean="0"/>
              <a:t>More effective diagnosis and primary prevention</a:t>
            </a:r>
          </a:p>
          <a:p>
            <a:pPr marL="127000" indent="-127000" defTabSz="979488">
              <a:spcBef>
                <a:spcPct val="50000"/>
              </a:spcBef>
              <a:buFont typeface="Verdana" pitchFamily="34" charset="0"/>
              <a:buChar char="•"/>
            </a:pPr>
            <a:r>
              <a:rPr lang="en-US" altLang="zh-CN" sz="1500" dirty="0" smtClean="0"/>
              <a:t>Better symptom control</a:t>
            </a:r>
          </a:p>
          <a:p>
            <a:pPr marL="127000" indent="-127000" defTabSz="979488">
              <a:spcBef>
                <a:spcPct val="50000"/>
              </a:spcBef>
              <a:buFont typeface="Verdana" pitchFamily="34" charset="0"/>
              <a:buChar char="•"/>
            </a:pPr>
            <a:r>
              <a:rPr lang="en-US" altLang="zh-CN" sz="1500" dirty="0" smtClean="0"/>
              <a:t>Fewer exacerbations</a:t>
            </a:r>
          </a:p>
          <a:p>
            <a:pPr marL="127000" indent="-127000" defTabSz="979488">
              <a:spcBef>
                <a:spcPct val="50000"/>
              </a:spcBef>
              <a:buFont typeface="Verdana" pitchFamily="34" charset="0"/>
              <a:buChar char="•"/>
            </a:pPr>
            <a:r>
              <a:rPr lang="en-US" altLang="zh-CN" sz="1500" dirty="0" smtClean="0"/>
              <a:t>Slowing of disease progression</a:t>
            </a:r>
          </a:p>
          <a:p>
            <a:pPr marL="127000" indent="-127000" defTabSz="979488">
              <a:spcBef>
                <a:spcPct val="50000"/>
              </a:spcBef>
              <a:buFont typeface="Verdana" pitchFamily="34" charset="0"/>
              <a:buChar char="•"/>
            </a:pPr>
            <a:r>
              <a:rPr lang="en-US" altLang="zh-CN" sz="1500" dirty="0" smtClean="0"/>
              <a:t>Better life expectancy</a:t>
            </a:r>
          </a:p>
          <a:p>
            <a:pPr marL="127000" indent="-127000" defTabSz="979488">
              <a:spcBef>
                <a:spcPct val="50000"/>
              </a:spcBef>
              <a:buFont typeface="Verdana" pitchFamily="34" charset="0"/>
              <a:buChar char="•"/>
            </a:pPr>
            <a:r>
              <a:rPr lang="en-US" altLang="zh-CN" sz="1500" b="1" dirty="0" smtClean="0"/>
              <a:t>Decrease abuse of PCI &amp; stent</a:t>
            </a:r>
          </a:p>
          <a:p>
            <a:pPr marL="127000" indent="-127000" defTabSz="979488">
              <a:spcBef>
                <a:spcPct val="50000"/>
              </a:spcBef>
              <a:buFont typeface="Verdana" pitchFamily="34" charset="0"/>
              <a:buChar char="•"/>
            </a:pPr>
            <a:r>
              <a:rPr lang="en-US" altLang="zh-CN" sz="1500" dirty="0" smtClean="0"/>
              <a:t>Lower price of stent</a:t>
            </a:r>
          </a:p>
        </p:txBody>
      </p:sp>
      <p:sp>
        <p:nvSpPr>
          <p:cNvPr id="16" name="AutoShape 7"/>
          <p:cNvSpPr>
            <a:spLocks noChangeArrowheads="1"/>
          </p:cNvSpPr>
          <p:nvPr/>
        </p:nvSpPr>
        <p:spPr bwMode="auto">
          <a:xfrm flipH="1">
            <a:off x="4901162" y="1468879"/>
            <a:ext cx="3622675" cy="4252913"/>
          </a:xfrm>
          <a:prstGeom prst="homePlate">
            <a:avLst>
              <a:gd name="adj" fmla="val 11204"/>
            </a:avLst>
          </a:prstGeom>
          <a:solidFill>
            <a:schemeClr val="bg1"/>
          </a:solidFill>
          <a:ln w="9525" algn="ctr">
            <a:solidFill>
              <a:schemeClr val="bg2"/>
            </a:solidFill>
            <a:miter lim="800000"/>
            <a:headEnd/>
            <a:tailEnd/>
          </a:ln>
        </p:spPr>
        <p:txBody>
          <a:bodyPr lIns="72000" tIns="72000" rIns="72000" bIns="72000"/>
          <a:lstStyle/>
          <a:p>
            <a:pPr marL="127000" indent="-127000" defTabSz="979488">
              <a:spcBef>
                <a:spcPct val="50000"/>
              </a:spcBef>
              <a:buFont typeface="Verdana" pitchFamily="34" charset="0"/>
              <a:buChar char="•"/>
            </a:pPr>
            <a:endParaRPr lang="zh-CN" altLang="zh-CN">
              <a:latin typeface="Verdana" pitchFamily="34" charset="0"/>
              <a:ea typeface="宋体" pitchFamily="2" charset="-122"/>
            </a:endParaRPr>
          </a:p>
        </p:txBody>
      </p:sp>
      <p:sp>
        <p:nvSpPr>
          <p:cNvPr id="17" name="Freeform 8"/>
          <p:cNvSpPr>
            <a:spLocks/>
          </p:cNvSpPr>
          <p:nvPr/>
        </p:nvSpPr>
        <p:spPr bwMode="auto">
          <a:xfrm flipH="1">
            <a:off x="5199612" y="1464117"/>
            <a:ext cx="3322638" cy="563562"/>
          </a:xfrm>
          <a:custGeom>
            <a:avLst/>
            <a:gdLst>
              <a:gd name="T0" fmla="*/ 2147483647 w 2333"/>
              <a:gd name="T1" fmla="*/ 2147483647 h 355"/>
              <a:gd name="T2" fmla="*/ 2147483647 w 2333"/>
              <a:gd name="T3" fmla="*/ 0 h 355"/>
              <a:gd name="T4" fmla="*/ 2147483647 w 2333"/>
              <a:gd name="T5" fmla="*/ 2147483647 h 355"/>
              <a:gd name="T6" fmla="*/ 0 w 2333"/>
              <a:gd name="T7" fmla="*/ 2147483647 h 355"/>
              <a:gd name="T8" fmla="*/ 2147483647 w 2333"/>
              <a:gd name="T9" fmla="*/ 2147483647 h 355"/>
              <a:gd name="T10" fmla="*/ 0 60000 65536"/>
              <a:gd name="T11" fmla="*/ 0 60000 65536"/>
              <a:gd name="T12" fmla="*/ 0 60000 65536"/>
              <a:gd name="T13" fmla="*/ 0 60000 65536"/>
              <a:gd name="T14" fmla="*/ 0 60000 65536"/>
              <a:gd name="T15" fmla="*/ 0 w 2333"/>
              <a:gd name="T16" fmla="*/ 0 h 355"/>
              <a:gd name="T17" fmla="*/ 2333 w 2333"/>
              <a:gd name="T18" fmla="*/ 355 h 355"/>
            </a:gdLst>
            <a:ahLst/>
            <a:cxnLst>
              <a:cxn ang="T10">
                <a:pos x="T0" y="T1"/>
              </a:cxn>
              <a:cxn ang="T11">
                <a:pos x="T2" y="T3"/>
              </a:cxn>
              <a:cxn ang="T12">
                <a:pos x="T4" y="T5"/>
              </a:cxn>
              <a:cxn ang="T13">
                <a:pos x="T6" y="T7"/>
              </a:cxn>
              <a:cxn ang="T14">
                <a:pos x="T8" y="T9"/>
              </a:cxn>
            </a:cxnLst>
            <a:rect l="T15" t="T16" r="T17" b="T18"/>
            <a:pathLst>
              <a:path w="2333" h="355">
                <a:moveTo>
                  <a:pt x="2" y="1"/>
                </a:moveTo>
                <a:lnTo>
                  <a:pt x="2258" y="0"/>
                </a:lnTo>
                <a:lnTo>
                  <a:pt x="2333" y="355"/>
                </a:lnTo>
                <a:lnTo>
                  <a:pt x="0" y="355"/>
                </a:lnTo>
                <a:lnTo>
                  <a:pt x="2" y="1"/>
                </a:lnTo>
                <a:close/>
              </a:path>
            </a:pathLst>
          </a:custGeom>
          <a:solidFill>
            <a:schemeClr val="bg2"/>
          </a:solidFill>
          <a:ln w="9525">
            <a:solidFill>
              <a:schemeClr val="bg2"/>
            </a:solidFill>
            <a:round/>
            <a:headEnd/>
            <a:tailEnd/>
          </a:ln>
        </p:spPr>
        <p:txBody>
          <a:bodyPr wrap="none" lIns="0" tIns="0" rIns="0" bIns="0" anchor="ctr"/>
          <a:lstStyle/>
          <a:p>
            <a:endParaRPr lang="zh-CN" altLang="en-US"/>
          </a:p>
        </p:txBody>
      </p:sp>
      <p:sp>
        <p:nvSpPr>
          <p:cNvPr id="18" name="Rectangle 9"/>
          <p:cNvSpPr>
            <a:spLocks noChangeArrowheads="1"/>
          </p:cNvSpPr>
          <p:nvPr/>
        </p:nvSpPr>
        <p:spPr bwMode="auto">
          <a:xfrm>
            <a:off x="5364712" y="1465704"/>
            <a:ext cx="3144838" cy="576293"/>
          </a:xfrm>
          <a:prstGeom prst="rect">
            <a:avLst/>
          </a:prstGeom>
          <a:noFill/>
          <a:ln w="9525" algn="ctr">
            <a:noFill/>
            <a:miter lim="800000"/>
            <a:headEnd/>
            <a:tailEnd/>
          </a:ln>
        </p:spPr>
        <p:txBody>
          <a:bodyPr lIns="72000" tIns="72000" rIns="72000" bIns="72000">
            <a:spAutoFit/>
          </a:bodyPr>
          <a:lstStyle/>
          <a:p>
            <a:pPr defTabSz="979488">
              <a:buFont typeface="Verdana" pitchFamily="34" charset="0"/>
              <a:buNone/>
            </a:pPr>
            <a:r>
              <a:rPr lang="en-US" altLang="zh-CN" sz="1400" b="1" dirty="0" smtClean="0">
                <a:solidFill>
                  <a:schemeClr val="bg1"/>
                </a:solidFill>
                <a:latin typeface="Verdana" pitchFamily="34" charset="0"/>
                <a:ea typeface="宋体" pitchFamily="2" charset="-122"/>
              </a:rPr>
              <a:t>Unmet needs of the medical community</a:t>
            </a:r>
            <a:endParaRPr lang="en-US" altLang="zh-CN" sz="1400" dirty="0">
              <a:solidFill>
                <a:schemeClr val="bg1"/>
              </a:solidFill>
              <a:latin typeface="Verdana" pitchFamily="34" charset="0"/>
              <a:ea typeface="宋体" pitchFamily="2" charset="-122"/>
            </a:endParaRPr>
          </a:p>
        </p:txBody>
      </p:sp>
      <p:sp>
        <p:nvSpPr>
          <p:cNvPr id="19" name="Rectangle 10"/>
          <p:cNvSpPr>
            <a:spLocks noChangeArrowheads="1"/>
          </p:cNvSpPr>
          <p:nvPr/>
        </p:nvSpPr>
        <p:spPr bwMode="auto">
          <a:xfrm>
            <a:off x="5364712" y="2030854"/>
            <a:ext cx="3141663" cy="2222898"/>
          </a:xfrm>
          <a:prstGeom prst="rect">
            <a:avLst/>
          </a:prstGeom>
          <a:noFill/>
          <a:ln w="9525" algn="ctr">
            <a:noFill/>
            <a:miter lim="800000"/>
            <a:headEnd/>
            <a:tailEnd/>
          </a:ln>
        </p:spPr>
        <p:txBody>
          <a:bodyPr lIns="72000" tIns="72000" rIns="72000" bIns="72000">
            <a:spAutoFit/>
          </a:bodyPr>
          <a:lstStyle/>
          <a:p>
            <a:pPr marL="127000" indent="-127000" defTabSz="979488">
              <a:spcBef>
                <a:spcPct val="50000"/>
              </a:spcBef>
              <a:buFont typeface="Verdana" pitchFamily="34" charset="0"/>
              <a:buChar char="•"/>
            </a:pPr>
            <a:r>
              <a:rPr lang="en-US" altLang="zh-CN" sz="1500" b="1" dirty="0" smtClean="0"/>
              <a:t>Optimizing disease prevention</a:t>
            </a:r>
          </a:p>
          <a:p>
            <a:pPr marL="127000" indent="-127000" defTabSz="979488">
              <a:spcBef>
                <a:spcPct val="50000"/>
              </a:spcBef>
              <a:buFont typeface="Verdana" pitchFamily="34" charset="0"/>
              <a:buChar char="•"/>
            </a:pPr>
            <a:r>
              <a:rPr lang="en-US" altLang="zh-CN" sz="1500" dirty="0" smtClean="0"/>
              <a:t>Preventing exacerbations and decreasing their clinical impact</a:t>
            </a:r>
          </a:p>
          <a:p>
            <a:pPr marL="127000" indent="-127000" defTabSz="979488">
              <a:spcBef>
                <a:spcPct val="50000"/>
              </a:spcBef>
              <a:buFont typeface="Verdana" pitchFamily="34" charset="0"/>
              <a:buChar char="•"/>
            </a:pPr>
            <a:r>
              <a:rPr lang="en-US" altLang="zh-CN" sz="1500" dirty="0" smtClean="0"/>
              <a:t>Improve treatment and prognosis of acute coronary syndrome</a:t>
            </a:r>
          </a:p>
        </p:txBody>
      </p:sp>
      <p:sp>
        <p:nvSpPr>
          <p:cNvPr id="20" name="Oval 11"/>
          <p:cNvSpPr>
            <a:spLocks noChangeAspect="1" noChangeArrowheads="1"/>
          </p:cNvSpPr>
          <p:nvPr/>
        </p:nvSpPr>
        <p:spPr bwMode="auto">
          <a:xfrm>
            <a:off x="3778787" y="2728613"/>
            <a:ext cx="1559666" cy="1559666"/>
          </a:xfrm>
          <a:prstGeom prst="ellipse">
            <a:avLst/>
          </a:prstGeom>
          <a:solidFill>
            <a:schemeClr val="bg2"/>
          </a:solidFill>
          <a:ln w="9525" algn="ctr">
            <a:solidFill>
              <a:schemeClr val="bg1"/>
            </a:solidFill>
            <a:round/>
            <a:headEnd/>
            <a:tailEnd/>
          </a:ln>
        </p:spPr>
        <p:txBody>
          <a:bodyPr lIns="36000" tIns="36000" rIns="36000" bIns="36000" anchor="ctr"/>
          <a:lstStyle/>
          <a:p>
            <a:pPr algn="ctr">
              <a:buFont typeface="Wingdings" pitchFamily="2" charset="2"/>
              <a:buNone/>
            </a:pPr>
            <a:r>
              <a:rPr lang="en-US" altLang="zh-CN" dirty="0" smtClean="0">
                <a:solidFill>
                  <a:schemeClr val="bg1"/>
                </a:solidFill>
                <a:latin typeface="Verdana" pitchFamily="34" charset="0"/>
                <a:ea typeface="宋体" pitchFamily="2" charset="-122"/>
              </a:rPr>
              <a:t>Unmet needs  in CHD </a:t>
            </a:r>
            <a:endParaRPr lang="en-US" altLang="zh-CN" dirty="0">
              <a:solidFill>
                <a:schemeClr val="bg1"/>
              </a:solidFill>
              <a:latin typeface="Verdana" pitchFamily="34" charset="0"/>
              <a:ea typeface="宋体" pitchFamily="2" charset="-122"/>
            </a:endParaRPr>
          </a:p>
        </p:txBody>
      </p:sp>
    </p:spTree>
    <p:extLst>
      <p:ext uri="{BB962C8B-B14F-4D97-AF65-F5344CB8AC3E}">
        <p14:creationId xmlns:p14="http://schemas.microsoft.com/office/powerpoint/2010/main" xmlns="" val="76498240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2000" dirty="0" smtClean="0"/>
              <a:t>Major disease area overview - Cardiovascular</a:t>
            </a:r>
            <a:endParaRPr lang="zh-CN" altLang="en-US" sz="2000"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dirty="0" smtClean="0"/>
              <a:t>Hypertension</a:t>
            </a:r>
          </a:p>
          <a:p>
            <a:r>
              <a:rPr lang="en-US" altLang="zh-CN" dirty="0" err="1" smtClean="0"/>
              <a:t>Dyslipidemia</a:t>
            </a:r>
            <a:endParaRPr lang="en-US" altLang="zh-CN" dirty="0" smtClean="0"/>
          </a:p>
          <a:p>
            <a:r>
              <a:rPr lang="en-US" altLang="zh-CN" dirty="0" smtClean="0"/>
              <a:t>Thrombosis</a:t>
            </a:r>
          </a:p>
          <a:p>
            <a:r>
              <a:rPr lang="en-US" altLang="zh-CN" dirty="0" smtClean="0"/>
              <a:t>Coronary Heart Disease</a:t>
            </a:r>
          </a:p>
          <a:p>
            <a:r>
              <a:rPr lang="en-US" altLang="zh-CN" b="1" dirty="0" smtClean="0"/>
              <a:t>Stroke</a:t>
            </a:r>
          </a:p>
          <a:p>
            <a:endParaRPr lang="zh-CN" altLang="en-US" dirty="0"/>
          </a:p>
        </p:txBody>
      </p:sp>
      <p:grpSp>
        <p:nvGrpSpPr>
          <p:cNvPr id="5" name="Group 9"/>
          <p:cNvGrpSpPr>
            <a:grpSpLocks noChangeAspect="1"/>
          </p:cNvGrpSpPr>
          <p:nvPr/>
        </p:nvGrpSpPr>
        <p:grpSpPr bwMode="auto">
          <a:xfrm>
            <a:off x="22225" y="3150524"/>
            <a:ext cx="492125" cy="493713"/>
            <a:chOff x="21" y="965"/>
            <a:chExt cx="310" cy="306"/>
          </a:xfrm>
          <a:solidFill>
            <a:srgbClr val="0091C8"/>
          </a:solidFill>
        </p:grpSpPr>
        <p:sp>
          <p:nvSpPr>
            <p:cNvPr id="6" name="Oval 10"/>
            <p:cNvSpPr>
              <a:spLocks noChangeAspect="1" noChangeArrowheads="1"/>
            </p:cNvSpPr>
            <p:nvPr/>
          </p:nvSpPr>
          <p:spPr bwMode="auto">
            <a:xfrm>
              <a:off x="234" y="1089"/>
              <a:ext cx="58" cy="58"/>
            </a:xfrm>
            <a:prstGeom prst="ellipse">
              <a:avLst/>
            </a:prstGeom>
            <a:grpFill/>
            <a:ln w="9525">
              <a:noFill/>
              <a:round/>
              <a:headEnd/>
              <a:tailEnd/>
            </a:ln>
          </p:spPr>
          <p:txBody>
            <a:bodyPr wrap="none" anchor="ctr">
              <a:spAutoFit/>
            </a:bodyPr>
            <a:lstStyle/>
            <a:p>
              <a:endParaRPr lang="en-US"/>
            </a:p>
          </p:txBody>
        </p:sp>
        <p:sp>
          <p:nvSpPr>
            <p:cNvPr id="7" name="Oval 11"/>
            <p:cNvSpPr>
              <a:spLocks noChangeAspect="1" noChangeArrowheads="1"/>
            </p:cNvSpPr>
            <p:nvPr/>
          </p:nvSpPr>
          <p:spPr bwMode="auto">
            <a:xfrm>
              <a:off x="163" y="1089"/>
              <a:ext cx="58" cy="58"/>
            </a:xfrm>
            <a:prstGeom prst="ellipse">
              <a:avLst/>
            </a:prstGeom>
            <a:grpFill/>
            <a:ln w="9525">
              <a:noFill/>
              <a:round/>
              <a:headEnd/>
              <a:tailEnd/>
            </a:ln>
          </p:spPr>
          <p:txBody>
            <a:bodyPr wrap="none" anchor="ctr">
              <a:spAutoFit/>
            </a:bodyPr>
            <a:lstStyle/>
            <a:p>
              <a:endParaRPr lang="en-US"/>
            </a:p>
          </p:txBody>
        </p:sp>
        <p:sp>
          <p:nvSpPr>
            <p:cNvPr id="8" name="Oval 12"/>
            <p:cNvSpPr>
              <a:spLocks noChangeAspect="1" noChangeArrowheads="1"/>
            </p:cNvSpPr>
            <p:nvPr/>
          </p:nvSpPr>
          <p:spPr bwMode="auto">
            <a:xfrm>
              <a:off x="92" y="1089"/>
              <a:ext cx="58" cy="58"/>
            </a:xfrm>
            <a:prstGeom prst="ellipse">
              <a:avLst/>
            </a:prstGeom>
            <a:grpFill/>
            <a:ln w="9525">
              <a:noFill/>
              <a:round/>
              <a:headEnd/>
              <a:tailEnd/>
            </a:ln>
          </p:spPr>
          <p:txBody>
            <a:bodyPr wrap="none" anchor="ctr">
              <a:spAutoFit/>
            </a:bodyPr>
            <a:lstStyle/>
            <a:p>
              <a:endParaRPr lang="en-US"/>
            </a:p>
          </p:txBody>
        </p:sp>
        <p:sp>
          <p:nvSpPr>
            <p:cNvPr id="9" name="Oval 13"/>
            <p:cNvSpPr>
              <a:spLocks noChangeAspect="1" noChangeArrowheads="1"/>
            </p:cNvSpPr>
            <p:nvPr/>
          </p:nvSpPr>
          <p:spPr bwMode="auto">
            <a:xfrm>
              <a:off x="273" y="1151"/>
              <a:ext cx="58" cy="58"/>
            </a:xfrm>
            <a:prstGeom prst="ellipse">
              <a:avLst/>
            </a:prstGeom>
            <a:grpFill/>
            <a:ln w="9525">
              <a:noFill/>
              <a:round/>
              <a:headEnd/>
              <a:tailEnd/>
            </a:ln>
          </p:spPr>
          <p:txBody>
            <a:bodyPr wrap="none" anchor="ctr">
              <a:spAutoFit/>
            </a:bodyPr>
            <a:lstStyle/>
            <a:p>
              <a:endParaRPr lang="en-US"/>
            </a:p>
          </p:txBody>
        </p:sp>
        <p:sp>
          <p:nvSpPr>
            <p:cNvPr id="10" name="Oval 14"/>
            <p:cNvSpPr>
              <a:spLocks noChangeAspect="1" noChangeArrowheads="1"/>
            </p:cNvSpPr>
            <p:nvPr/>
          </p:nvSpPr>
          <p:spPr bwMode="auto">
            <a:xfrm>
              <a:off x="234" y="1213"/>
              <a:ext cx="58" cy="58"/>
            </a:xfrm>
            <a:prstGeom prst="ellipse">
              <a:avLst/>
            </a:prstGeom>
            <a:grpFill/>
            <a:ln w="9525">
              <a:noFill/>
              <a:round/>
              <a:headEnd/>
              <a:tailEnd/>
            </a:ln>
          </p:spPr>
          <p:txBody>
            <a:bodyPr wrap="none" anchor="ctr">
              <a:spAutoFit/>
            </a:bodyPr>
            <a:lstStyle/>
            <a:p>
              <a:endParaRPr lang="en-US"/>
            </a:p>
          </p:txBody>
        </p:sp>
        <p:sp>
          <p:nvSpPr>
            <p:cNvPr id="11" name="Oval 15"/>
            <p:cNvSpPr>
              <a:spLocks noChangeAspect="1" noChangeArrowheads="1"/>
            </p:cNvSpPr>
            <p:nvPr/>
          </p:nvSpPr>
          <p:spPr bwMode="auto">
            <a:xfrm flipV="1">
              <a:off x="273" y="1027"/>
              <a:ext cx="58" cy="58"/>
            </a:xfrm>
            <a:prstGeom prst="ellipse">
              <a:avLst/>
            </a:prstGeom>
            <a:grpFill/>
            <a:ln w="9525">
              <a:noFill/>
              <a:round/>
              <a:headEnd/>
              <a:tailEnd/>
            </a:ln>
          </p:spPr>
          <p:txBody>
            <a:bodyPr wrap="none" anchor="ctr">
              <a:spAutoFit/>
            </a:bodyPr>
            <a:lstStyle/>
            <a:p>
              <a:endParaRPr lang="en-US"/>
            </a:p>
          </p:txBody>
        </p:sp>
        <p:sp>
          <p:nvSpPr>
            <p:cNvPr id="12" name="Oval 16"/>
            <p:cNvSpPr>
              <a:spLocks noChangeAspect="1" noChangeArrowheads="1"/>
            </p:cNvSpPr>
            <p:nvPr/>
          </p:nvSpPr>
          <p:spPr bwMode="auto">
            <a:xfrm flipV="1">
              <a:off x="234" y="965"/>
              <a:ext cx="58" cy="58"/>
            </a:xfrm>
            <a:prstGeom prst="ellipse">
              <a:avLst/>
            </a:prstGeom>
            <a:grpFill/>
            <a:ln w="9525">
              <a:noFill/>
              <a:round/>
              <a:headEnd/>
              <a:tailEnd/>
            </a:ln>
          </p:spPr>
          <p:txBody>
            <a:bodyPr wrap="none" anchor="ctr">
              <a:spAutoFit/>
            </a:bodyPr>
            <a:lstStyle/>
            <a:p>
              <a:endParaRPr lang="en-US"/>
            </a:p>
          </p:txBody>
        </p:sp>
        <p:sp>
          <p:nvSpPr>
            <p:cNvPr id="13" name="Oval 17"/>
            <p:cNvSpPr>
              <a:spLocks noChangeAspect="1" noChangeArrowheads="1"/>
            </p:cNvSpPr>
            <p:nvPr/>
          </p:nvSpPr>
          <p:spPr bwMode="auto">
            <a:xfrm>
              <a:off x="21" y="1089"/>
              <a:ext cx="58" cy="58"/>
            </a:xfrm>
            <a:prstGeom prst="ellipse">
              <a:avLst/>
            </a:prstGeom>
            <a:grpFill/>
            <a:ln w="9525">
              <a:noFill/>
              <a:round/>
              <a:headEnd/>
              <a:tailEnd/>
            </a:ln>
          </p:spPr>
          <p:txBody>
            <a:bodyPr wrap="none" anchor="ctr">
              <a:spAutoFit/>
            </a:bodyPr>
            <a:lstStyle/>
            <a:p>
              <a:endParaRPr lang="en-US"/>
            </a:p>
          </p:txBody>
        </p:sp>
      </p:grpSp>
    </p:spTree>
    <p:extLst>
      <p:ext uri="{BB962C8B-B14F-4D97-AF65-F5344CB8AC3E}">
        <p14:creationId xmlns="" xmlns:p14="http://schemas.microsoft.com/office/powerpoint/2010/main" val="30954314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Stroke is defined as rapid loss of brain function due to disturbance in the blood supply to the brain</a:t>
            </a:r>
            <a:endParaRPr lang="en-US" altLang="zh-CN" dirty="0"/>
          </a:p>
        </p:txBody>
      </p:sp>
      <p:sp>
        <p:nvSpPr>
          <p:cNvPr id="6"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Definition and symptoms</a:t>
            </a:r>
            <a:endParaRPr lang="en-US" altLang="zh-CN" sz="1200" dirty="0">
              <a:solidFill>
                <a:schemeClr val="bg2"/>
              </a:solidFill>
              <a:ea typeface="宋体" pitchFamily="2" charset="-122"/>
            </a:endParaRPr>
          </a:p>
        </p:txBody>
      </p:sp>
      <p:sp>
        <p:nvSpPr>
          <p:cNvPr id="8" name="Rectangle 3"/>
          <p:cNvSpPr>
            <a:spLocks noChangeArrowheads="1"/>
          </p:cNvSpPr>
          <p:nvPr/>
        </p:nvSpPr>
        <p:spPr bwMode="auto">
          <a:xfrm>
            <a:off x="433388" y="1585480"/>
            <a:ext cx="8324850" cy="892175"/>
          </a:xfrm>
          <a:prstGeom prst="rect">
            <a:avLst/>
          </a:prstGeom>
          <a:noFill/>
          <a:ln w="25400">
            <a:solidFill>
              <a:schemeClr val="bg2"/>
            </a:solidFill>
            <a:miter lim="800000"/>
            <a:headEnd/>
            <a:tailEnd/>
          </a:ln>
        </p:spPr>
        <p:txBody>
          <a:bodyPr lIns="72000" tIns="72000" rIns="72000" bIns="72000" anchor="b"/>
          <a:lstStyle/>
          <a:p>
            <a:pPr eaLnBrk="0" hangingPunct="0"/>
            <a:endParaRPr lang="en-GB" altLang="zh-CN" sz="1400" dirty="0">
              <a:latin typeface="Verdana" pitchFamily="34" charset="0"/>
              <a:ea typeface="宋体" pitchFamily="2" charset="-122"/>
            </a:endParaRPr>
          </a:p>
        </p:txBody>
      </p:sp>
      <p:sp>
        <p:nvSpPr>
          <p:cNvPr id="10" name="Rectangle 3"/>
          <p:cNvSpPr>
            <a:spLocks noChangeArrowheads="1"/>
          </p:cNvSpPr>
          <p:nvPr/>
        </p:nvSpPr>
        <p:spPr bwMode="auto">
          <a:xfrm>
            <a:off x="433388" y="2824991"/>
            <a:ext cx="8324850" cy="3212255"/>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2"/>
            </p:custDataLst>
          </p:nvPr>
        </p:nvSpPr>
        <p:spPr bwMode="auto">
          <a:xfrm>
            <a:off x="547691" y="2597109"/>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2" name="TextBox 11"/>
          <p:cNvSpPr txBox="1"/>
          <p:nvPr/>
        </p:nvSpPr>
        <p:spPr>
          <a:xfrm>
            <a:off x="3939822" y="2839985"/>
            <a:ext cx="4785537" cy="3162404"/>
          </a:xfrm>
          <a:prstGeom prst="rect">
            <a:avLst/>
          </a:prstGeom>
          <a:noFill/>
        </p:spPr>
        <p:txBody>
          <a:bodyPr wrap="square" rtlCol="0">
            <a:spAutoFit/>
          </a:bodyPr>
          <a:lstStyle/>
          <a:p>
            <a:pPr marL="285750" indent="-285750">
              <a:spcBef>
                <a:spcPts val="0"/>
              </a:spcBef>
              <a:spcAft>
                <a:spcPts val="600"/>
              </a:spcAft>
              <a:buFont typeface="Arial" pitchFamily="34" charset="0"/>
              <a:buChar char="•"/>
            </a:pPr>
            <a:r>
              <a:rPr lang="en-US" altLang="zh-CN" sz="1300" b="1" dirty="0" smtClean="0"/>
              <a:t>Precursors: </a:t>
            </a:r>
            <a:r>
              <a:rPr lang="en-US" altLang="zh-CN" sz="1300" dirty="0" smtClean="0"/>
              <a:t>Dizziness, limbs anesthesia, sudden  blackout, fall without clear reasons, abnormal speech, and yawn not related to sleeplessness</a:t>
            </a:r>
            <a:endParaRPr lang="en-US" altLang="zh-CN" sz="1300" b="1" dirty="0" smtClean="0"/>
          </a:p>
          <a:p>
            <a:pPr marL="285750" indent="-285750">
              <a:spcBef>
                <a:spcPts val="0"/>
              </a:spcBef>
              <a:spcAft>
                <a:spcPts val="600"/>
              </a:spcAft>
              <a:buFont typeface="Arial" pitchFamily="34" charset="0"/>
              <a:buChar char="•"/>
            </a:pPr>
            <a:r>
              <a:rPr lang="en-US" altLang="zh-CN" sz="1300" b="1" dirty="0" smtClean="0"/>
              <a:t>Classic symptoms: </a:t>
            </a:r>
            <a:r>
              <a:rPr lang="en-US" altLang="zh-CN" sz="1300" dirty="0" err="1" smtClean="0"/>
              <a:t>Hemiplegia</a:t>
            </a:r>
            <a:r>
              <a:rPr lang="en-US" altLang="zh-CN" sz="1300" dirty="0" smtClean="0"/>
              <a:t> and muscle weakness of the face, numbness, reduction in sensory or vibratory sensation, balance problem, etc.</a:t>
            </a:r>
          </a:p>
          <a:p>
            <a:pPr marL="285750" indent="-285750">
              <a:spcBef>
                <a:spcPts val="0"/>
              </a:spcBef>
              <a:spcAft>
                <a:spcPts val="600"/>
              </a:spcAft>
              <a:buFont typeface="Arial" pitchFamily="34" charset="0"/>
              <a:buChar char="•"/>
            </a:pPr>
            <a:r>
              <a:rPr lang="en-US" altLang="zh-CN" sz="1300" b="1" dirty="0" smtClean="0"/>
              <a:t>Risk factors </a:t>
            </a:r>
          </a:p>
          <a:p>
            <a:pPr marL="742950" lvl="1" indent="-285750" algn="l">
              <a:spcBef>
                <a:spcPts val="0"/>
              </a:spcBef>
              <a:spcAft>
                <a:spcPts val="300"/>
              </a:spcAft>
              <a:buFont typeface="Verdana" pitchFamily="34" charset="0"/>
              <a:buChar char="−"/>
            </a:pPr>
            <a:r>
              <a:rPr lang="en-US" altLang="zh-CN" sz="1300" u="sng" dirty="0" err="1" smtClean="0"/>
              <a:t>Unmodifiable</a:t>
            </a:r>
            <a:r>
              <a:rPr lang="en-US" altLang="zh-CN" sz="1300" u="sng" dirty="0" smtClean="0"/>
              <a:t> factor</a:t>
            </a:r>
            <a:r>
              <a:rPr lang="en-US" altLang="zh-CN" sz="1300" dirty="0" smtClean="0"/>
              <a:t>: Age (The older, the riskier) and gender (Prevalence of male is higher than that of female)</a:t>
            </a:r>
          </a:p>
          <a:p>
            <a:pPr marL="742950" lvl="1" indent="-285750" algn="l">
              <a:spcBef>
                <a:spcPts val="0"/>
              </a:spcBef>
              <a:spcAft>
                <a:spcPts val="300"/>
              </a:spcAft>
              <a:buFont typeface="Verdana" pitchFamily="34" charset="0"/>
              <a:buChar char="−"/>
            </a:pPr>
            <a:r>
              <a:rPr lang="en-US" altLang="zh-CN" sz="1300" u="sng" dirty="0" smtClean="0"/>
              <a:t>Modifiable factor</a:t>
            </a:r>
            <a:r>
              <a:rPr lang="en-US" altLang="zh-CN" sz="1300" dirty="0" smtClean="0"/>
              <a:t>: High blood pressure, smoking, diabetes, </a:t>
            </a:r>
            <a:r>
              <a:rPr lang="en-US" altLang="zh-CN" sz="1300" dirty="0" err="1" smtClean="0"/>
              <a:t>atrial</a:t>
            </a:r>
            <a:r>
              <a:rPr lang="en-US" altLang="zh-CN" sz="1300" dirty="0" smtClean="0"/>
              <a:t> fibrillation, high blood cholesterol levels, etc.</a:t>
            </a:r>
          </a:p>
        </p:txBody>
      </p:sp>
      <p:sp>
        <p:nvSpPr>
          <p:cNvPr id="13" name="Text Box 15"/>
          <p:cNvSpPr txBox="1">
            <a:spLocks noChangeArrowheads="1"/>
          </p:cNvSpPr>
          <p:nvPr>
            <p:custDataLst>
              <p:tags r:id="rId3"/>
            </p:custDataLst>
          </p:nvPr>
        </p:nvSpPr>
        <p:spPr bwMode="auto">
          <a:xfrm>
            <a:off x="547691" y="1445882"/>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14" name="矩形 13"/>
          <p:cNvSpPr/>
          <p:nvPr/>
        </p:nvSpPr>
        <p:spPr>
          <a:xfrm>
            <a:off x="528811" y="1796960"/>
            <a:ext cx="8097397" cy="523220"/>
          </a:xfrm>
          <a:prstGeom prst="rect">
            <a:avLst/>
          </a:prstGeom>
        </p:spPr>
        <p:txBody>
          <a:bodyPr wrap="square">
            <a:spAutoFit/>
          </a:bodyPr>
          <a:lstStyle/>
          <a:p>
            <a:pPr algn="just"/>
            <a:r>
              <a:rPr lang="en-US" altLang="zh-CN" sz="1400" dirty="0" smtClean="0"/>
              <a:t>A </a:t>
            </a:r>
            <a:r>
              <a:rPr lang="en-US" altLang="zh-CN" sz="1400" b="1" dirty="0" smtClean="0"/>
              <a:t>stroke </a:t>
            </a:r>
            <a:r>
              <a:rPr lang="en-US" altLang="zh-CN" sz="1400" dirty="0" smtClean="0"/>
              <a:t>is the rapid loss of brain function due to disturbance in the blood supply to the brain. It has high fatality rate and disability rate.</a:t>
            </a:r>
            <a:endParaRPr lang="zh-CN" altLang="en-US" sz="1300" dirty="0"/>
          </a:p>
        </p:txBody>
      </p:sp>
      <p:sp>
        <p:nvSpPr>
          <p:cNvPr id="1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18" name="TextBox 17"/>
          <p:cNvSpPr txBox="1"/>
          <p:nvPr/>
        </p:nvSpPr>
        <p:spPr>
          <a:xfrm>
            <a:off x="601535" y="5254171"/>
            <a:ext cx="3004457" cy="646331"/>
          </a:xfrm>
          <a:prstGeom prst="rect">
            <a:avLst/>
          </a:prstGeom>
          <a:noFill/>
        </p:spPr>
        <p:txBody>
          <a:bodyPr wrap="square" rtlCol="0">
            <a:spAutoFit/>
          </a:bodyPr>
          <a:lstStyle/>
          <a:p>
            <a:r>
              <a:rPr lang="en-US" altLang="zh-CN" sz="1200" dirty="0" smtClean="0"/>
              <a:t>Illustration of an embolic stroke, showing a lockage lodged in a blood vessel</a:t>
            </a:r>
            <a:endParaRPr lang="zh-CN" altLang="en-US" sz="1200" dirty="0"/>
          </a:p>
        </p:txBody>
      </p:sp>
      <p:pic>
        <p:nvPicPr>
          <p:cNvPr id="160776" name="Picture 8" descr="http://upload.wikimedia.org/wikipedia/commons/thumb/b/b4/Blausen_0836_Stroke.png/220px-Blausen_0836_Stroke.png">
            <a:hlinkClick r:id="rId6"/>
          </p:cNvPr>
          <p:cNvPicPr>
            <a:picLocks noChangeAspect="1" noChangeArrowheads="1"/>
          </p:cNvPicPr>
          <p:nvPr/>
        </p:nvPicPr>
        <p:blipFill>
          <a:blip r:embed="rId7" cstate="print"/>
          <a:srcRect/>
          <a:stretch>
            <a:fillRect/>
          </a:stretch>
        </p:blipFill>
        <p:spPr bwMode="auto">
          <a:xfrm>
            <a:off x="1117599" y="2991556"/>
            <a:ext cx="1804811" cy="2161648"/>
          </a:xfrm>
          <a:prstGeom prst="rect">
            <a:avLst/>
          </a:prstGeom>
          <a:noFill/>
        </p:spPr>
      </p:pic>
      <p:sp>
        <p:nvSpPr>
          <p:cNvPr id="22" name="页脚占位符 21"/>
          <p:cNvSpPr>
            <a:spLocks noGrp="1"/>
          </p:cNvSpPr>
          <p:nvPr>
            <p:ph type="ftr" sz="quarter" idx="10"/>
          </p:nvPr>
        </p:nvSpPr>
        <p:spPr/>
        <p:txBody>
          <a:bodyPr/>
          <a:lstStyle/>
          <a:p>
            <a:r>
              <a:rPr lang="en-US" altLang="zh-CN" smtClean="0"/>
              <a:t>Cardiovascular Overview</a:t>
            </a:r>
            <a:endParaRPr lang="zh-CN" altLang="en-US"/>
          </a:p>
        </p:txBody>
      </p:sp>
      <p:sp>
        <p:nvSpPr>
          <p:cNvPr id="23" name="Source" descr="Source"/>
          <p:cNvSpPr txBox="1"/>
          <p:nvPr>
            <p:custDataLst>
              <p:tags r:id="rId4"/>
            </p:custDataLst>
          </p:nvPr>
        </p:nvSpPr>
        <p:spPr>
          <a:xfrm>
            <a:off x="481013" y="6224588"/>
            <a:ext cx="2915863"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Consulting;2011 </a:t>
            </a:r>
            <a:r>
              <a:rPr lang="zh-CN" altLang="en-US" sz="900" dirty="0" smtClean="0">
                <a:latin typeface="Verdana"/>
              </a:rPr>
              <a:t>中国卒中一级预防指南</a:t>
            </a:r>
            <a:endParaRPr lang="zh-CN" altLang="en-US" sz="900" dirty="0">
              <a:latin typeface="Verdana"/>
            </a:endParaRPr>
          </a:p>
        </p:txBody>
      </p:sp>
    </p:spTree>
    <p:extLst>
      <p:ext uri="{BB962C8B-B14F-4D97-AF65-F5344CB8AC3E}">
        <p14:creationId xmlns:p14="http://schemas.microsoft.com/office/powerpoint/2010/main" xmlns="" val="410890396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Stroke is mainly classified into ischemic stroke  and hemorrhagic stroke, but ischemic stroke is the most common type in China</a:t>
            </a:r>
            <a:endParaRPr lang="zh-CN" altLang="en-US" dirty="0"/>
          </a:p>
        </p:txBody>
      </p:sp>
      <p:cxnSp>
        <p:nvCxnSpPr>
          <p:cNvPr id="5" name="AutoShape 4"/>
          <p:cNvCxnSpPr>
            <a:cxnSpLocks noChangeShapeType="1"/>
            <a:stCxn id="13" idx="3"/>
            <a:endCxn id="17" idx="1"/>
          </p:cNvCxnSpPr>
          <p:nvPr/>
        </p:nvCxnSpPr>
        <p:spPr bwMode="auto">
          <a:xfrm flipV="1">
            <a:off x="2435437" y="3050785"/>
            <a:ext cx="585709" cy="1266997"/>
          </a:xfrm>
          <a:prstGeom prst="bentConnector3">
            <a:avLst>
              <a:gd name="adj1" fmla="val 50000"/>
            </a:avLst>
          </a:prstGeom>
          <a:noFill/>
          <a:ln w="9525">
            <a:solidFill>
              <a:schemeClr val="tx1"/>
            </a:solidFill>
            <a:miter lim="800000"/>
            <a:headEnd/>
            <a:tailEnd type="triangle" w="med" len="med"/>
          </a:ln>
          <a:effectLst/>
        </p:spPr>
      </p:cxnSp>
      <p:cxnSp>
        <p:nvCxnSpPr>
          <p:cNvPr id="6" name="AutoShape 5"/>
          <p:cNvCxnSpPr>
            <a:cxnSpLocks noChangeShapeType="1"/>
            <a:stCxn id="13" idx="3"/>
            <a:endCxn id="14" idx="1"/>
          </p:cNvCxnSpPr>
          <p:nvPr/>
        </p:nvCxnSpPr>
        <p:spPr bwMode="auto">
          <a:xfrm>
            <a:off x="2435437" y="4317782"/>
            <a:ext cx="585709" cy="697697"/>
          </a:xfrm>
          <a:prstGeom prst="bentConnector3">
            <a:avLst>
              <a:gd name="adj1" fmla="val 50000"/>
            </a:avLst>
          </a:prstGeom>
          <a:noFill/>
          <a:ln w="9525">
            <a:solidFill>
              <a:schemeClr val="tx1"/>
            </a:solidFill>
            <a:miter lim="800000"/>
            <a:headEnd/>
            <a:tailEnd type="triangle" w="med" len="med"/>
          </a:ln>
          <a:effectLst/>
        </p:spPr>
      </p:cxnSp>
      <p:cxnSp>
        <p:nvCxnSpPr>
          <p:cNvPr id="7" name="AutoShape 6"/>
          <p:cNvCxnSpPr>
            <a:cxnSpLocks noChangeShapeType="1"/>
            <a:stCxn id="17" idx="3"/>
            <a:endCxn id="18" idx="1"/>
          </p:cNvCxnSpPr>
          <p:nvPr/>
        </p:nvCxnSpPr>
        <p:spPr bwMode="auto">
          <a:xfrm flipV="1">
            <a:off x="4824491" y="2277293"/>
            <a:ext cx="621512" cy="773492"/>
          </a:xfrm>
          <a:prstGeom prst="bentConnector3">
            <a:avLst>
              <a:gd name="adj1" fmla="val 50000"/>
            </a:avLst>
          </a:prstGeom>
          <a:noFill/>
          <a:ln w="9525">
            <a:solidFill>
              <a:schemeClr val="tx1"/>
            </a:solidFill>
            <a:miter lim="800000"/>
            <a:headEnd/>
            <a:tailEnd type="triangle" w="med" len="med"/>
          </a:ln>
          <a:effectLst/>
        </p:spPr>
      </p:cxnSp>
      <p:cxnSp>
        <p:nvCxnSpPr>
          <p:cNvPr id="8" name="AutoShape 7"/>
          <p:cNvCxnSpPr>
            <a:cxnSpLocks noChangeShapeType="1"/>
            <a:stCxn id="17" idx="3"/>
            <a:endCxn id="19" idx="1"/>
          </p:cNvCxnSpPr>
          <p:nvPr/>
        </p:nvCxnSpPr>
        <p:spPr bwMode="auto">
          <a:xfrm flipV="1">
            <a:off x="4824491" y="2893203"/>
            <a:ext cx="621512" cy="157582"/>
          </a:xfrm>
          <a:prstGeom prst="bentConnector3">
            <a:avLst>
              <a:gd name="adj1" fmla="val 50000"/>
            </a:avLst>
          </a:prstGeom>
          <a:noFill/>
          <a:ln w="9525">
            <a:solidFill>
              <a:schemeClr val="tx1"/>
            </a:solidFill>
            <a:miter lim="800000"/>
            <a:headEnd/>
            <a:tailEnd type="triangle" w="med" len="med"/>
          </a:ln>
          <a:effectLst/>
        </p:spPr>
      </p:cxnSp>
      <p:cxnSp>
        <p:nvCxnSpPr>
          <p:cNvPr id="9" name="AutoShape 8"/>
          <p:cNvCxnSpPr>
            <a:cxnSpLocks noChangeShapeType="1"/>
            <a:stCxn id="17" idx="3"/>
            <a:endCxn id="20" idx="1"/>
          </p:cNvCxnSpPr>
          <p:nvPr/>
        </p:nvCxnSpPr>
        <p:spPr bwMode="auto">
          <a:xfrm>
            <a:off x="4824491" y="3050785"/>
            <a:ext cx="621512" cy="458328"/>
          </a:xfrm>
          <a:prstGeom prst="bentConnector3">
            <a:avLst>
              <a:gd name="adj1" fmla="val 50000"/>
            </a:avLst>
          </a:prstGeom>
          <a:noFill/>
          <a:ln w="9525">
            <a:solidFill>
              <a:schemeClr val="tx1"/>
            </a:solidFill>
            <a:miter lim="800000"/>
            <a:headEnd/>
            <a:tailEnd type="triangle" w="med" len="med"/>
          </a:ln>
          <a:effectLst/>
        </p:spPr>
      </p:cxnSp>
      <p:cxnSp>
        <p:nvCxnSpPr>
          <p:cNvPr id="10" name="AutoShape 9"/>
          <p:cNvCxnSpPr>
            <a:cxnSpLocks noChangeShapeType="1"/>
            <a:stCxn id="14" idx="3"/>
            <a:endCxn id="15" idx="1"/>
          </p:cNvCxnSpPr>
          <p:nvPr/>
        </p:nvCxnSpPr>
        <p:spPr bwMode="auto">
          <a:xfrm flipV="1">
            <a:off x="4824491" y="4740933"/>
            <a:ext cx="621512" cy="274546"/>
          </a:xfrm>
          <a:prstGeom prst="bentConnector3">
            <a:avLst>
              <a:gd name="adj1" fmla="val 50000"/>
            </a:avLst>
          </a:prstGeom>
          <a:noFill/>
          <a:ln w="9525">
            <a:solidFill>
              <a:schemeClr val="tx1"/>
            </a:solidFill>
            <a:miter lim="800000"/>
            <a:headEnd/>
            <a:tailEnd type="triangle" w="med" len="med"/>
          </a:ln>
          <a:effectLst/>
        </p:spPr>
      </p:cxnSp>
      <p:cxnSp>
        <p:nvCxnSpPr>
          <p:cNvPr id="11" name="AutoShape 10"/>
          <p:cNvCxnSpPr>
            <a:cxnSpLocks noChangeShapeType="1"/>
            <a:stCxn id="14" idx="3"/>
            <a:endCxn id="16" idx="1"/>
          </p:cNvCxnSpPr>
          <p:nvPr/>
        </p:nvCxnSpPr>
        <p:spPr bwMode="auto">
          <a:xfrm>
            <a:off x="4824491" y="5015479"/>
            <a:ext cx="621512" cy="341366"/>
          </a:xfrm>
          <a:prstGeom prst="bentConnector3">
            <a:avLst>
              <a:gd name="adj1" fmla="val 50000"/>
            </a:avLst>
          </a:prstGeom>
          <a:noFill/>
          <a:ln w="9525">
            <a:solidFill>
              <a:schemeClr val="tx1"/>
            </a:solidFill>
            <a:miter lim="800000"/>
            <a:headEnd/>
            <a:tailEnd type="triangle" w="med" len="med"/>
          </a:ln>
          <a:effectLst/>
        </p:spPr>
      </p:cxnSp>
      <p:cxnSp>
        <p:nvCxnSpPr>
          <p:cNvPr id="12" name="AutoShape 11"/>
          <p:cNvCxnSpPr>
            <a:cxnSpLocks noChangeShapeType="1"/>
            <a:stCxn id="17" idx="3"/>
            <a:endCxn id="21" idx="1"/>
          </p:cNvCxnSpPr>
          <p:nvPr/>
        </p:nvCxnSpPr>
        <p:spPr bwMode="auto">
          <a:xfrm>
            <a:off x="4824491" y="3050785"/>
            <a:ext cx="621512" cy="1074238"/>
          </a:xfrm>
          <a:prstGeom prst="bentConnector3">
            <a:avLst>
              <a:gd name="adj1" fmla="val 50000"/>
            </a:avLst>
          </a:prstGeom>
          <a:noFill/>
          <a:ln w="9525">
            <a:solidFill>
              <a:schemeClr val="tx1"/>
            </a:solidFill>
            <a:miter lim="800000"/>
            <a:headEnd/>
            <a:tailEnd type="triangle" w="med" len="med"/>
          </a:ln>
          <a:effectLst/>
        </p:spPr>
      </p:cxnSp>
      <p:sp>
        <p:nvSpPr>
          <p:cNvPr id="13" name="Rectangle 12"/>
          <p:cNvSpPr>
            <a:spLocks noChangeArrowheads="1"/>
          </p:cNvSpPr>
          <p:nvPr/>
        </p:nvSpPr>
        <p:spPr bwMode="auto">
          <a:xfrm>
            <a:off x="733778" y="4083782"/>
            <a:ext cx="1701659" cy="468000"/>
          </a:xfrm>
          <a:prstGeom prst="rect">
            <a:avLst/>
          </a:prstGeom>
          <a:solidFill>
            <a:schemeClr val="bg2">
              <a:lumMod val="75000"/>
            </a:schemeClr>
          </a:solidFill>
          <a:ln w="9525">
            <a:solidFill>
              <a:schemeClr val="tx1"/>
            </a:solidFill>
            <a:miter lim="800000"/>
            <a:headEnd/>
            <a:tailEnd/>
          </a:ln>
          <a:effectLst/>
        </p:spPr>
        <p:txBody>
          <a:bodyPr wrap="none" anchor="ctr"/>
          <a:lstStyle/>
          <a:p>
            <a:pPr algn="ctr"/>
            <a:r>
              <a:rPr lang="en-US" altLang="zh-CN" sz="1200" b="1" dirty="0">
                <a:solidFill>
                  <a:schemeClr val="bg1"/>
                </a:solidFill>
                <a:latin typeface="Verdana" pitchFamily="34" charset="0"/>
              </a:rPr>
              <a:t>All Stroke</a:t>
            </a:r>
          </a:p>
        </p:txBody>
      </p:sp>
      <p:sp>
        <p:nvSpPr>
          <p:cNvPr id="14" name="Rectangle 13"/>
          <p:cNvSpPr>
            <a:spLocks noChangeArrowheads="1"/>
          </p:cNvSpPr>
          <p:nvPr/>
        </p:nvSpPr>
        <p:spPr bwMode="auto">
          <a:xfrm>
            <a:off x="3021146" y="4781479"/>
            <a:ext cx="1803345"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Hemorrhagic Stroke 25%</a:t>
            </a:r>
          </a:p>
        </p:txBody>
      </p:sp>
      <p:sp>
        <p:nvSpPr>
          <p:cNvPr id="15" name="Rectangle 14"/>
          <p:cNvSpPr>
            <a:spLocks noChangeArrowheads="1"/>
          </p:cNvSpPr>
          <p:nvPr/>
        </p:nvSpPr>
        <p:spPr bwMode="auto">
          <a:xfrm>
            <a:off x="5446003" y="4506933"/>
            <a:ext cx="2591682"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Brain Hemorrhage </a:t>
            </a:r>
          </a:p>
          <a:p>
            <a:pPr algn="ctr"/>
            <a:r>
              <a:rPr lang="en-US" altLang="zh-CN" sz="1200" dirty="0">
                <a:solidFill>
                  <a:schemeClr val="bg1"/>
                </a:solidFill>
                <a:latin typeface="Verdana" pitchFamily="34" charset="0"/>
              </a:rPr>
              <a:t>80</a:t>
            </a:r>
            <a:r>
              <a:rPr lang="zh-CN" altLang="en-US" sz="1200" dirty="0">
                <a:solidFill>
                  <a:schemeClr val="bg1"/>
                </a:solidFill>
                <a:latin typeface="Verdana" pitchFamily="34" charset="0"/>
              </a:rPr>
              <a:t>％</a:t>
            </a:r>
          </a:p>
        </p:txBody>
      </p:sp>
      <p:sp>
        <p:nvSpPr>
          <p:cNvPr id="16" name="Rectangle 15"/>
          <p:cNvSpPr>
            <a:spLocks noChangeArrowheads="1"/>
          </p:cNvSpPr>
          <p:nvPr/>
        </p:nvSpPr>
        <p:spPr bwMode="auto">
          <a:xfrm>
            <a:off x="5446003" y="5122845"/>
            <a:ext cx="2591682"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Subarachnoid Hemorrhage</a:t>
            </a:r>
          </a:p>
          <a:p>
            <a:pPr algn="ctr"/>
            <a:r>
              <a:rPr lang="en-US" altLang="zh-CN" sz="1200" dirty="0">
                <a:solidFill>
                  <a:schemeClr val="bg1"/>
                </a:solidFill>
                <a:latin typeface="Verdana" pitchFamily="34" charset="0"/>
              </a:rPr>
              <a:t>20</a:t>
            </a:r>
            <a:r>
              <a:rPr lang="zh-CN" altLang="en-US" sz="1200" dirty="0">
                <a:solidFill>
                  <a:schemeClr val="bg1"/>
                </a:solidFill>
                <a:latin typeface="Verdana" pitchFamily="34" charset="0"/>
              </a:rPr>
              <a:t>％</a:t>
            </a:r>
          </a:p>
        </p:txBody>
      </p:sp>
      <p:sp>
        <p:nvSpPr>
          <p:cNvPr id="17" name="Rectangle 16"/>
          <p:cNvSpPr>
            <a:spLocks noChangeArrowheads="1"/>
          </p:cNvSpPr>
          <p:nvPr/>
        </p:nvSpPr>
        <p:spPr bwMode="auto">
          <a:xfrm>
            <a:off x="3021146" y="2816785"/>
            <a:ext cx="1803345" cy="468000"/>
          </a:xfrm>
          <a:prstGeom prst="rect">
            <a:avLst/>
          </a:prstGeom>
          <a:solidFill>
            <a:schemeClr val="bg2">
              <a:lumMod val="75000"/>
            </a:schemeClr>
          </a:solidFill>
          <a:ln w="9525">
            <a:solidFill>
              <a:schemeClr val="tx1"/>
            </a:solidFill>
            <a:miter lim="800000"/>
            <a:headEnd/>
            <a:tailEnd/>
          </a:ln>
          <a:effectLst/>
        </p:spPr>
        <p:txBody>
          <a:bodyPr wrap="none" anchor="ctr"/>
          <a:lstStyle/>
          <a:p>
            <a:pPr algn="ctr"/>
            <a:r>
              <a:rPr lang="en-US" altLang="zh-CN" sz="1200" dirty="0">
                <a:solidFill>
                  <a:schemeClr val="bg1"/>
                </a:solidFill>
                <a:latin typeface="Verdana" pitchFamily="34" charset="0"/>
              </a:rPr>
              <a:t>Ischemic Stroke</a:t>
            </a:r>
          </a:p>
          <a:p>
            <a:pPr algn="ctr"/>
            <a:r>
              <a:rPr lang="en-US" altLang="zh-CN" sz="1200" dirty="0">
                <a:solidFill>
                  <a:schemeClr val="bg1"/>
                </a:solidFill>
                <a:latin typeface="Verdana" pitchFamily="34" charset="0"/>
              </a:rPr>
              <a:t>70%</a:t>
            </a:r>
          </a:p>
        </p:txBody>
      </p:sp>
      <p:sp>
        <p:nvSpPr>
          <p:cNvPr id="18" name="Rectangle 17"/>
          <p:cNvSpPr>
            <a:spLocks noChangeArrowheads="1"/>
          </p:cNvSpPr>
          <p:nvPr/>
        </p:nvSpPr>
        <p:spPr bwMode="auto">
          <a:xfrm>
            <a:off x="5446003" y="2043293"/>
            <a:ext cx="2591682" cy="468000"/>
          </a:xfrm>
          <a:prstGeom prst="rect">
            <a:avLst/>
          </a:prstGeom>
          <a:solidFill>
            <a:schemeClr val="bg2">
              <a:lumMod val="75000"/>
            </a:schemeClr>
          </a:solidFill>
          <a:ln w="9525">
            <a:solidFill>
              <a:schemeClr val="tx1"/>
            </a:solidFill>
            <a:miter lim="800000"/>
            <a:headEnd/>
            <a:tailEnd/>
          </a:ln>
          <a:effectLst/>
        </p:spPr>
        <p:txBody>
          <a:bodyPr wrap="none" anchor="ctr"/>
          <a:lstStyle/>
          <a:p>
            <a:pPr algn="ctr"/>
            <a:r>
              <a:rPr lang="en-US" altLang="zh-CN" sz="1200" dirty="0">
                <a:solidFill>
                  <a:schemeClr val="bg1"/>
                </a:solidFill>
                <a:latin typeface="Verdana" pitchFamily="34" charset="0"/>
              </a:rPr>
              <a:t>Embolism</a:t>
            </a:r>
          </a:p>
          <a:p>
            <a:pPr algn="ctr"/>
            <a:r>
              <a:rPr lang="en-US" altLang="zh-CN" sz="1200" dirty="0">
                <a:solidFill>
                  <a:schemeClr val="bg1"/>
                </a:solidFill>
                <a:latin typeface="Verdana" pitchFamily="34" charset="0"/>
              </a:rPr>
              <a:t>80%</a:t>
            </a:r>
          </a:p>
        </p:txBody>
      </p:sp>
      <p:sp>
        <p:nvSpPr>
          <p:cNvPr id="19" name="Rectangle 18"/>
          <p:cNvSpPr>
            <a:spLocks noChangeArrowheads="1"/>
          </p:cNvSpPr>
          <p:nvPr/>
        </p:nvSpPr>
        <p:spPr bwMode="auto">
          <a:xfrm>
            <a:off x="5446003" y="2659203"/>
            <a:ext cx="2591682"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Cerebral </a:t>
            </a:r>
            <a:r>
              <a:rPr lang="en-US" altLang="zh-CN" sz="1200" dirty="0" err="1">
                <a:solidFill>
                  <a:schemeClr val="bg1"/>
                </a:solidFill>
                <a:latin typeface="Verdana" pitchFamily="34" charset="0"/>
              </a:rPr>
              <a:t>Atherothrombosis</a:t>
            </a:r>
            <a:endParaRPr lang="en-US" altLang="zh-CN" sz="1200" dirty="0">
              <a:solidFill>
                <a:schemeClr val="bg1"/>
              </a:solidFill>
              <a:latin typeface="Verdana" pitchFamily="34" charset="0"/>
            </a:endParaRPr>
          </a:p>
          <a:p>
            <a:pPr algn="ctr"/>
            <a:r>
              <a:rPr lang="en-US" altLang="zh-CN" sz="1200" dirty="0">
                <a:solidFill>
                  <a:schemeClr val="bg1"/>
                </a:solidFill>
                <a:latin typeface="Verdana" pitchFamily="34" charset="0"/>
              </a:rPr>
              <a:t>10%</a:t>
            </a:r>
          </a:p>
        </p:txBody>
      </p:sp>
      <p:sp>
        <p:nvSpPr>
          <p:cNvPr id="20" name="Rectangle 19"/>
          <p:cNvSpPr>
            <a:spLocks noChangeArrowheads="1"/>
          </p:cNvSpPr>
          <p:nvPr/>
        </p:nvSpPr>
        <p:spPr bwMode="auto">
          <a:xfrm>
            <a:off x="5446003" y="3275113"/>
            <a:ext cx="2591682" cy="468000"/>
          </a:xfrm>
          <a:prstGeom prst="rect">
            <a:avLst/>
          </a:prstGeom>
          <a:solidFill>
            <a:schemeClr val="bg2">
              <a:lumMod val="75000"/>
            </a:schemeClr>
          </a:solidFill>
          <a:ln w="9525">
            <a:solidFill>
              <a:schemeClr val="tx1"/>
            </a:solidFill>
            <a:miter lim="800000"/>
            <a:headEnd/>
            <a:tailEnd/>
          </a:ln>
          <a:effectLst/>
        </p:spPr>
        <p:txBody>
          <a:bodyPr wrap="none" anchor="ctr"/>
          <a:lstStyle/>
          <a:p>
            <a:pPr algn="ctr"/>
            <a:r>
              <a:rPr lang="en-US" altLang="zh-CN" sz="1200">
                <a:solidFill>
                  <a:schemeClr val="bg1"/>
                </a:solidFill>
                <a:latin typeface="Verdana" pitchFamily="34" charset="0"/>
              </a:rPr>
              <a:t>Lacunar</a:t>
            </a:r>
          </a:p>
          <a:p>
            <a:pPr algn="ctr"/>
            <a:r>
              <a:rPr lang="en-US" altLang="zh-CN" sz="1200">
                <a:solidFill>
                  <a:schemeClr val="bg1"/>
                </a:solidFill>
                <a:latin typeface="Verdana" pitchFamily="34" charset="0"/>
              </a:rPr>
              <a:t>5</a:t>
            </a:r>
            <a:r>
              <a:rPr lang="zh-CN" altLang="en-US" sz="1200">
                <a:solidFill>
                  <a:schemeClr val="bg1"/>
                </a:solidFill>
                <a:latin typeface="Verdana" pitchFamily="34" charset="0"/>
              </a:rPr>
              <a:t>％</a:t>
            </a:r>
          </a:p>
        </p:txBody>
      </p:sp>
      <p:sp>
        <p:nvSpPr>
          <p:cNvPr id="21" name="Rectangle 20"/>
          <p:cNvSpPr>
            <a:spLocks noChangeArrowheads="1"/>
          </p:cNvSpPr>
          <p:nvPr/>
        </p:nvSpPr>
        <p:spPr bwMode="auto">
          <a:xfrm>
            <a:off x="5446003" y="3891023"/>
            <a:ext cx="2591682"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Infarction of unknown cause* 5%</a:t>
            </a:r>
          </a:p>
        </p:txBody>
      </p:sp>
      <p:sp>
        <p:nvSpPr>
          <p:cNvPr id="22" name="Rectangle 21"/>
          <p:cNvSpPr>
            <a:spLocks noChangeArrowheads="1"/>
          </p:cNvSpPr>
          <p:nvPr/>
        </p:nvSpPr>
        <p:spPr bwMode="auto">
          <a:xfrm>
            <a:off x="3021146" y="5456808"/>
            <a:ext cx="1803345" cy="468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a:solidFill>
                  <a:schemeClr val="bg1"/>
                </a:solidFill>
                <a:latin typeface="Verdana" pitchFamily="34" charset="0"/>
              </a:rPr>
              <a:t>Other Mix Types 5%</a:t>
            </a:r>
          </a:p>
        </p:txBody>
      </p:sp>
      <p:cxnSp>
        <p:nvCxnSpPr>
          <p:cNvPr id="23" name="AutoShape 22"/>
          <p:cNvCxnSpPr>
            <a:cxnSpLocks noChangeShapeType="1"/>
            <a:stCxn id="13" idx="3"/>
            <a:endCxn id="22" idx="1"/>
          </p:cNvCxnSpPr>
          <p:nvPr/>
        </p:nvCxnSpPr>
        <p:spPr bwMode="auto">
          <a:xfrm>
            <a:off x="2435437" y="4317782"/>
            <a:ext cx="585709" cy="1373026"/>
          </a:xfrm>
          <a:prstGeom prst="bentConnector3">
            <a:avLst>
              <a:gd name="adj1" fmla="val 50000"/>
            </a:avLst>
          </a:prstGeom>
          <a:noFill/>
          <a:ln w="9525">
            <a:solidFill>
              <a:schemeClr val="tx1"/>
            </a:solidFill>
            <a:miter lim="800000"/>
            <a:headEnd/>
            <a:tailEnd type="triangle" w="med" len="med"/>
          </a:ln>
          <a:effectLst/>
        </p:spPr>
      </p:cxnSp>
      <p:sp>
        <p:nvSpPr>
          <p:cNvPr id="24" name="Text Box 23"/>
          <p:cNvSpPr txBox="1">
            <a:spLocks noChangeArrowheads="1"/>
          </p:cNvSpPr>
          <p:nvPr/>
        </p:nvSpPr>
        <p:spPr bwMode="auto">
          <a:xfrm>
            <a:off x="2186870" y="1413761"/>
            <a:ext cx="4679950" cy="307777"/>
          </a:xfrm>
          <a:prstGeom prst="rect">
            <a:avLst/>
          </a:prstGeom>
          <a:noFill/>
          <a:ln w="9525" algn="ctr">
            <a:noFill/>
            <a:miter lim="800000"/>
            <a:headEnd/>
            <a:tailEnd/>
          </a:ln>
          <a:effectLst/>
        </p:spPr>
        <p:txBody>
          <a:bodyPr>
            <a:spAutoFit/>
          </a:bodyPr>
          <a:lstStyle/>
          <a:p>
            <a:pPr algn="ctr">
              <a:spcBef>
                <a:spcPct val="50000"/>
              </a:spcBef>
            </a:pPr>
            <a:r>
              <a:rPr lang="en-US" altLang="zh-CN" sz="1400" b="1" dirty="0">
                <a:latin typeface="Verdana" pitchFamily="34" charset="0"/>
              </a:rPr>
              <a:t>Approximate Breakdown of Types of Stroke</a:t>
            </a:r>
          </a:p>
        </p:txBody>
      </p:sp>
      <p:sp>
        <p:nvSpPr>
          <p:cNvPr id="25" name="Text Box 24"/>
          <p:cNvSpPr txBox="1">
            <a:spLocks noChangeArrowheads="1"/>
          </p:cNvSpPr>
          <p:nvPr/>
        </p:nvSpPr>
        <p:spPr bwMode="auto">
          <a:xfrm>
            <a:off x="381000" y="5943600"/>
            <a:ext cx="5963356" cy="246221"/>
          </a:xfrm>
          <a:prstGeom prst="rect">
            <a:avLst/>
          </a:prstGeom>
          <a:noFill/>
          <a:ln w="9525">
            <a:noFill/>
            <a:miter lim="800000"/>
            <a:headEnd/>
            <a:tailEnd/>
          </a:ln>
          <a:effectLst/>
        </p:spPr>
        <p:txBody>
          <a:bodyPr wrap="square">
            <a:spAutoFit/>
          </a:bodyPr>
          <a:lstStyle/>
          <a:p>
            <a:pPr>
              <a:spcBef>
                <a:spcPct val="50000"/>
              </a:spcBef>
            </a:pPr>
            <a:r>
              <a:rPr lang="en-US" altLang="zh-CN" sz="1000" dirty="0"/>
              <a:t>*Many infarctions of unknown cause are thought to be caused </a:t>
            </a:r>
            <a:r>
              <a:rPr lang="en-US" altLang="zh-CN" sz="1000" dirty="0" smtClean="0"/>
              <a:t>by embolism</a:t>
            </a:r>
            <a:endParaRPr lang="en-US" altLang="zh-CN" sz="1000" dirty="0"/>
          </a:p>
        </p:txBody>
      </p:sp>
      <p:sp>
        <p:nvSpPr>
          <p:cNvPr id="26" name="TextBox 25"/>
          <p:cNvSpPr txBox="1"/>
          <p:nvPr/>
        </p:nvSpPr>
        <p:spPr>
          <a:xfrm>
            <a:off x="3048002" y="1744137"/>
            <a:ext cx="1727200" cy="276999"/>
          </a:xfrm>
          <a:prstGeom prst="rect">
            <a:avLst/>
          </a:prstGeom>
          <a:noFill/>
        </p:spPr>
        <p:txBody>
          <a:bodyPr wrap="square" rtlCol="0">
            <a:spAutoFit/>
          </a:bodyPr>
          <a:lstStyle/>
          <a:p>
            <a:pPr algn="ctr"/>
            <a:r>
              <a:rPr lang="en-US" altLang="zh-CN" sz="1200" b="1" u="sng" dirty="0" smtClean="0"/>
              <a:t>Stroke Types</a:t>
            </a:r>
            <a:endParaRPr lang="zh-CN" altLang="en-US" sz="1200" b="1" u="sng" dirty="0"/>
          </a:p>
        </p:txBody>
      </p:sp>
      <p:sp>
        <p:nvSpPr>
          <p:cNvPr id="27" name="TextBox 26"/>
          <p:cNvSpPr txBox="1"/>
          <p:nvPr/>
        </p:nvSpPr>
        <p:spPr>
          <a:xfrm>
            <a:off x="5864577" y="1744137"/>
            <a:ext cx="1727200" cy="276999"/>
          </a:xfrm>
          <a:prstGeom prst="rect">
            <a:avLst/>
          </a:prstGeom>
          <a:noFill/>
        </p:spPr>
        <p:txBody>
          <a:bodyPr wrap="square" rtlCol="0">
            <a:spAutoFit/>
          </a:bodyPr>
          <a:lstStyle/>
          <a:p>
            <a:pPr algn="ctr"/>
            <a:r>
              <a:rPr lang="en-US" altLang="zh-CN" sz="1200" b="1" u="sng" dirty="0" smtClean="0"/>
              <a:t>Stroke Causes</a:t>
            </a:r>
            <a:endParaRPr lang="zh-CN" altLang="en-US" sz="1200" b="1" u="sng" dirty="0"/>
          </a:p>
        </p:txBody>
      </p:sp>
      <p:sp>
        <p:nvSpPr>
          <p:cNvPr id="61"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a:t>
            </a:r>
            <a:endParaRPr lang="en-US" altLang="zh-CN" sz="1200" dirty="0">
              <a:solidFill>
                <a:schemeClr val="bg2"/>
              </a:solidFill>
              <a:ea typeface="宋体" pitchFamily="2" charset="-122"/>
            </a:endParaRPr>
          </a:p>
        </p:txBody>
      </p:sp>
      <p:sp>
        <p:nvSpPr>
          <p:cNvPr id="62"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68" name="页脚占位符 67"/>
          <p:cNvSpPr>
            <a:spLocks noGrp="1"/>
          </p:cNvSpPr>
          <p:nvPr>
            <p:ph type="ftr" sz="quarter" idx="10"/>
          </p:nvPr>
        </p:nvSpPr>
        <p:spPr/>
        <p:txBody>
          <a:bodyPr/>
          <a:lstStyle/>
          <a:p>
            <a:r>
              <a:rPr lang="en-US" altLang="zh-CN" smtClean="0"/>
              <a:t>Cardiovascular Overview</a:t>
            </a:r>
            <a:endParaRPr lang="zh-CN" altLang="en-US"/>
          </a:p>
        </p:txBody>
      </p:sp>
      <p:sp>
        <p:nvSpPr>
          <p:cNvPr id="69" name="Source" descr="Source"/>
          <p:cNvSpPr txBox="1"/>
          <p:nvPr>
            <p:custDataLst>
              <p:tags r:id="rId2"/>
            </p:custDataLst>
          </p:nvPr>
        </p:nvSpPr>
        <p:spPr>
          <a:xfrm>
            <a:off x="481013" y="6224588"/>
            <a:ext cx="184024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project experience</a:t>
            </a:r>
            <a:endParaRPr lang="zh-CN" altLang="en-US" sz="900" dirty="0">
              <a:latin typeface="Verdan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Stroke patients in China are usually diagnosed by neurologists and diagnosis is high due to familiarity of stroke symptoms by neurologists</a:t>
            </a:r>
            <a:endParaRPr lang="zh-CN" altLang="en-US" dirty="0"/>
          </a:p>
        </p:txBody>
      </p:sp>
      <p:sp>
        <p:nvSpPr>
          <p:cNvPr id="5"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7" name="Text Box 2"/>
          <p:cNvSpPr txBox="1">
            <a:spLocks noChangeArrowheads="1"/>
          </p:cNvSpPr>
          <p:nvPr/>
        </p:nvSpPr>
        <p:spPr bwMode="auto">
          <a:xfrm>
            <a:off x="2278066" y="1477841"/>
            <a:ext cx="2574423" cy="215444"/>
          </a:xfrm>
          <a:prstGeom prst="rect">
            <a:avLst/>
          </a:prstGeom>
          <a:noFill/>
          <a:ln w="9525">
            <a:noFill/>
            <a:miter lim="800000"/>
            <a:headEnd/>
            <a:tailEnd/>
          </a:ln>
          <a:effectLst/>
        </p:spPr>
        <p:txBody>
          <a:bodyPr wrap="none" lIns="0" tIns="0" rIns="0" bIns="0" anchor="ctr" anchorCtr="1">
            <a:spAutoFit/>
          </a:bodyPr>
          <a:lstStyle/>
          <a:p>
            <a:pPr eaLnBrk="0" hangingPunct="0">
              <a:spcBef>
                <a:spcPct val="50000"/>
              </a:spcBef>
            </a:pPr>
            <a:r>
              <a:rPr lang="en-US" altLang="zh-CN" sz="1400" b="1" u="sng" dirty="0">
                <a:latin typeface="Verdana" pitchFamily="34" charset="0"/>
                <a:cs typeface="Arial" pitchFamily="34" charset="0"/>
              </a:rPr>
              <a:t>Diagnosis Path for Stroke</a:t>
            </a:r>
          </a:p>
        </p:txBody>
      </p:sp>
      <p:sp>
        <p:nvSpPr>
          <p:cNvPr id="8" name="Text Box 3"/>
          <p:cNvSpPr txBox="1">
            <a:spLocks noChangeArrowheads="1"/>
          </p:cNvSpPr>
          <p:nvPr/>
        </p:nvSpPr>
        <p:spPr bwMode="auto">
          <a:xfrm>
            <a:off x="1583454" y="2021246"/>
            <a:ext cx="3944937" cy="460375"/>
          </a:xfrm>
          <a:prstGeom prst="rect">
            <a:avLst/>
          </a:prstGeom>
          <a:solidFill>
            <a:schemeClr val="bg2">
              <a:lumMod val="75000"/>
            </a:schemeClr>
          </a:solidFill>
          <a:ln w="9525">
            <a:solidFill>
              <a:schemeClr val="tx1"/>
            </a:solidFill>
            <a:miter lim="800000"/>
            <a:headEnd/>
            <a:tailEnd/>
          </a:ln>
          <a:effectLst/>
        </p:spPr>
        <p:txBody>
          <a:bodyPr lIns="182880" tIns="182880" rIns="182880" bIns="182880" anchor="ctr" anchorCtr="1"/>
          <a:lstStyle/>
          <a:p>
            <a:pPr algn="ctr" eaLnBrk="0" hangingPunct="0">
              <a:spcBef>
                <a:spcPct val="50000"/>
              </a:spcBef>
            </a:pPr>
            <a:r>
              <a:rPr lang="en-US" altLang="zh-CN" sz="1200" dirty="0" smtClean="0">
                <a:solidFill>
                  <a:schemeClr val="bg1"/>
                </a:solidFill>
                <a:latin typeface="Verdana" pitchFamily="34" charset="0"/>
                <a:cs typeface="Arial" pitchFamily="34" charset="0"/>
              </a:rPr>
              <a:t>Patients have </a:t>
            </a:r>
            <a:r>
              <a:rPr lang="en-US" altLang="zh-CN" sz="1200" dirty="0">
                <a:solidFill>
                  <a:schemeClr val="bg1"/>
                </a:solidFill>
                <a:latin typeface="Verdana" pitchFamily="34" charset="0"/>
                <a:cs typeface="Arial" pitchFamily="34" charset="0"/>
              </a:rPr>
              <a:t>aphasia, </a:t>
            </a:r>
            <a:r>
              <a:rPr lang="en-US" altLang="zh-CN" sz="1200" dirty="0" smtClean="0">
                <a:solidFill>
                  <a:schemeClr val="bg1"/>
                </a:solidFill>
                <a:latin typeface="Verdana" pitchFamily="34" charset="0"/>
                <a:cs typeface="Arial" pitchFamily="34" charset="0"/>
              </a:rPr>
              <a:t>semi-paralysis</a:t>
            </a:r>
            <a:r>
              <a:rPr lang="en-US" altLang="zh-CN" sz="1200" dirty="0">
                <a:solidFill>
                  <a:schemeClr val="bg1"/>
                </a:solidFill>
                <a:latin typeface="Verdana" pitchFamily="34" charset="0"/>
                <a:cs typeface="Arial" pitchFamily="34" charset="0"/>
              </a:rPr>
              <a:t>, headache, dizziness, vertigo and numbness</a:t>
            </a:r>
          </a:p>
        </p:txBody>
      </p:sp>
      <p:sp>
        <p:nvSpPr>
          <p:cNvPr id="9" name="Text Box 4"/>
          <p:cNvSpPr txBox="1">
            <a:spLocks noChangeArrowheads="1"/>
          </p:cNvSpPr>
          <p:nvPr/>
        </p:nvSpPr>
        <p:spPr bwMode="auto">
          <a:xfrm>
            <a:off x="2380204" y="2785715"/>
            <a:ext cx="2351437" cy="365125"/>
          </a:xfrm>
          <a:prstGeom prst="rect">
            <a:avLst/>
          </a:prstGeom>
          <a:solidFill>
            <a:schemeClr val="bg2">
              <a:lumMod val="75000"/>
            </a:schemeClr>
          </a:solidFill>
          <a:ln w="9525">
            <a:solidFill>
              <a:schemeClr val="tx1"/>
            </a:solidFill>
            <a:miter lim="800000"/>
            <a:headEnd/>
            <a:tailEnd/>
          </a:ln>
          <a:effectLst/>
        </p:spPr>
        <p:txBody>
          <a:bodyPr lIns="182880" tIns="182880" rIns="182880" bIns="182880" anchor="ctr" anchorCtr="1"/>
          <a:lstStyle/>
          <a:p>
            <a:pPr algn="ctr" eaLnBrk="0" hangingPunct="0">
              <a:spcBef>
                <a:spcPct val="50000"/>
              </a:spcBef>
            </a:pPr>
            <a:r>
              <a:rPr lang="en-US" altLang="zh-CN" sz="1200" dirty="0">
                <a:solidFill>
                  <a:schemeClr val="bg1"/>
                </a:solidFill>
                <a:latin typeface="Verdana" pitchFamily="34" charset="0"/>
                <a:cs typeface="Arial" pitchFamily="34" charset="0"/>
              </a:rPr>
              <a:t>Neurology </a:t>
            </a:r>
            <a:r>
              <a:rPr lang="en-US" altLang="zh-CN" sz="1200" dirty="0" smtClean="0">
                <a:solidFill>
                  <a:schemeClr val="bg1"/>
                </a:solidFill>
                <a:latin typeface="Verdana" pitchFamily="34" charset="0"/>
                <a:cs typeface="Arial" pitchFamily="34" charset="0"/>
              </a:rPr>
              <a:t>Department</a:t>
            </a:r>
            <a:endParaRPr lang="en-US" altLang="zh-CN" sz="1200" dirty="0">
              <a:solidFill>
                <a:schemeClr val="bg1"/>
              </a:solidFill>
              <a:latin typeface="Verdana" pitchFamily="34" charset="0"/>
              <a:cs typeface="Arial" pitchFamily="34" charset="0"/>
            </a:endParaRPr>
          </a:p>
        </p:txBody>
      </p:sp>
      <p:sp>
        <p:nvSpPr>
          <p:cNvPr id="11" name="Text Box 7"/>
          <p:cNvSpPr txBox="1">
            <a:spLocks noChangeArrowheads="1"/>
          </p:cNvSpPr>
          <p:nvPr/>
        </p:nvSpPr>
        <p:spPr bwMode="auto">
          <a:xfrm>
            <a:off x="996426" y="5523444"/>
            <a:ext cx="1656000" cy="432000"/>
          </a:xfrm>
          <a:prstGeom prst="rect">
            <a:avLst/>
          </a:prstGeom>
          <a:solidFill>
            <a:schemeClr val="bg2">
              <a:lumMod val="75000"/>
            </a:schemeClr>
          </a:solidFill>
          <a:ln w="9525">
            <a:solidFill>
              <a:schemeClr val="tx1"/>
            </a:solidFill>
            <a:miter lim="800000"/>
            <a:headEnd/>
            <a:tailEnd/>
          </a:ln>
          <a:effectLst/>
        </p:spPr>
        <p:txBody>
          <a:bodyPr lIns="9144" tIns="9144" rIns="9144" bIns="9144" anchor="ctr" anchorCtr="1"/>
          <a:lstStyle/>
          <a:p>
            <a:pPr algn="ctr" eaLnBrk="0" hangingPunct="0">
              <a:spcBef>
                <a:spcPct val="50000"/>
              </a:spcBef>
            </a:pPr>
            <a:r>
              <a:rPr lang="en-US" altLang="zh-CN" sz="1200">
                <a:solidFill>
                  <a:schemeClr val="bg1"/>
                </a:solidFill>
                <a:latin typeface="Verdana" pitchFamily="34" charset="0"/>
                <a:cs typeface="Arial" pitchFamily="34" charset="0"/>
              </a:rPr>
              <a:t>Ischemic Stroke</a:t>
            </a:r>
          </a:p>
        </p:txBody>
      </p:sp>
      <p:sp>
        <p:nvSpPr>
          <p:cNvPr id="12" name="Text Box 8"/>
          <p:cNvSpPr txBox="1">
            <a:spLocks noChangeArrowheads="1"/>
          </p:cNvSpPr>
          <p:nvPr/>
        </p:nvSpPr>
        <p:spPr bwMode="auto">
          <a:xfrm>
            <a:off x="2727922" y="5523444"/>
            <a:ext cx="1656000" cy="432000"/>
          </a:xfrm>
          <a:prstGeom prst="rect">
            <a:avLst/>
          </a:prstGeom>
          <a:solidFill>
            <a:schemeClr val="bg2">
              <a:lumMod val="75000"/>
            </a:schemeClr>
          </a:solidFill>
          <a:ln w="9525">
            <a:solidFill>
              <a:schemeClr val="tx1"/>
            </a:solidFill>
            <a:miter lim="800000"/>
            <a:headEnd/>
            <a:tailEnd/>
          </a:ln>
          <a:effectLst/>
        </p:spPr>
        <p:txBody>
          <a:bodyPr lIns="9144" tIns="9144" rIns="9144" bIns="9144" anchor="ctr" anchorCtr="1"/>
          <a:lstStyle/>
          <a:p>
            <a:pPr algn="ctr" eaLnBrk="0" hangingPunct="0">
              <a:spcBef>
                <a:spcPct val="50000"/>
              </a:spcBef>
            </a:pPr>
            <a:r>
              <a:rPr lang="en-US" altLang="zh-CN" sz="1200">
                <a:solidFill>
                  <a:schemeClr val="bg1"/>
                </a:solidFill>
                <a:latin typeface="Verdana" pitchFamily="34" charset="0"/>
                <a:cs typeface="Arial" pitchFamily="34" charset="0"/>
              </a:rPr>
              <a:t>Hemorrhagic Stroke </a:t>
            </a:r>
          </a:p>
        </p:txBody>
      </p:sp>
      <p:sp>
        <p:nvSpPr>
          <p:cNvPr id="13" name="AutoShape 10"/>
          <p:cNvSpPr>
            <a:spLocks noChangeArrowheads="1"/>
          </p:cNvSpPr>
          <p:nvPr/>
        </p:nvSpPr>
        <p:spPr bwMode="auto">
          <a:xfrm>
            <a:off x="2003704" y="3446643"/>
            <a:ext cx="3104437" cy="1656000"/>
          </a:xfrm>
          <a:prstGeom prst="flowChartAlternateProcess">
            <a:avLst/>
          </a:prstGeom>
          <a:solidFill>
            <a:schemeClr val="bg2">
              <a:lumMod val="40000"/>
              <a:lumOff val="60000"/>
            </a:schemeClr>
          </a:solidFill>
          <a:ln w="9525" algn="ctr">
            <a:solidFill>
              <a:schemeClr val="tx1"/>
            </a:solidFill>
            <a:miter lim="800000"/>
            <a:headEnd/>
            <a:tailEnd/>
          </a:ln>
          <a:effectLst/>
        </p:spPr>
        <p:txBody>
          <a:bodyPr lIns="9144" tIns="9144" rIns="9144" bIns="9144" anchor="ctr"/>
          <a:lstStyle/>
          <a:p>
            <a:pPr marL="117475" indent="-117475" eaLnBrk="0" hangingPunct="0">
              <a:spcBef>
                <a:spcPct val="20000"/>
              </a:spcBef>
            </a:pPr>
            <a:r>
              <a:rPr lang="en-US" altLang="zh-CN" sz="1200" b="1" u="sng" dirty="0">
                <a:latin typeface="Verdana" pitchFamily="34" charset="0"/>
                <a:cs typeface="Arial" pitchFamily="34" charset="0"/>
              </a:rPr>
              <a:t>Routine Tests</a:t>
            </a:r>
            <a:r>
              <a:rPr lang="en-US" altLang="zh-CN" sz="1200" dirty="0">
                <a:latin typeface="Verdana" pitchFamily="34" charset="0"/>
                <a:cs typeface="Arial" pitchFamily="34" charset="0"/>
              </a:rPr>
              <a:t>: </a:t>
            </a:r>
          </a:p>
          <a:p>
            <a:pPr marL="117475" indent="-117475" eaLnBrk="0" hangingPunct="0">
              <a:spcBef>
                <a:spcPct val="20000"/>
              </a:spcBef>
              <a:buFont typeface="Arial" pitchFamily="34" charset="0"/>
              <a:buChar char="•"/>
            </a:pPr>
            <a:r>
              <a:rPr lang="en-US" altLang="zh-CN" sz="1200" dirty="0" smtClean="0">
                <a:latin typeface="Verdana" pitchFamily="34" charset="0"/>
                <a:cs typeface="Arial" pitchFamily="34" charset="0"/>
              </a:rPr>
              <a:t>Get </a:t>
            </a:r>
            <a:r>
              <a:rPr lang="en-US" altLang="zh-CN" sz="1200" dirty="0">
                <a:latin typeface="Verdana" pitchFamily="34" charset="0"/>
                <a:cs typeface="Arial" pitchFamily="34" charset="0"/>
              </a:rPr>
              <a:t>medical history </a:t>
            </a:r>
          </a:p>
          <a:p>
            <a:pPr marL="117475" indent="-117475" eaLnBrk="0" hangingPunct="0">
              <a:spcBef>
                <a:spcPct val="20000"/>
              </a:spcBef>
              <a:buFont typeface="Arial" pitchFamily="34" charset="0"/>
              <a:buChar char="•"/>
            </a:pPr>
            <a:r>
              <a:rPr lang="en-US" altLang="zh-CN" sz="1200" dirty="0" smtClean="0">
                <a:latin typeface="Verdana" pitchFamily="34" charset="0"/>
                <a:cs typeface="Arial" pitchFamily="34" charset="0"/>
              </a:rPr>
              <a:t>Physical </a:t>
            </a:r>
            <a:r>
              <a:rPr lang="en-US" altLang="zh-CN" sz="1200" dirty="0">
                <a:latin typeface="Verdana" pitchFamily="34" charset="0"/>
                <a:cs typeface="Arial" pitchFamily="34" charset="0"/>
              </a:rPr>
              <a:t>&amp; neurological examination </a:t>
            </a:r>
          </a:p>
          <a:p>
            <a:pPr marL="117475" indent="-117475" eaLnBrk="0" hangingPunct="0">
              <a:spcBef>
                <a:spcPct val="20000"/>
              </a:spcBef>
              <a:buFont typeface="Arial" pitchFamily="34" charset="0"/>
              <a:buChar char="•"/>
            </a:pPr>
            <a:r>
              <a:rPr lang="en-US" altLang="zh-CN" sz="1200" dirty="0" smtClean="0">
                <a:latin typeface="Verdana" pitchFamily="34" charset="0"/>
                <a:cs typeface="Arial" pitchFamily="34" charset="0"/>
              </a:rPr>
              <a:t>Laboratory </a:t>
            </a:r>
            <a:r>
              <a:rPr lang="en-US" altLang="zh-CN" sz="1200" dirty="0">
                <a:latin typeface="Verdana" pitchFamily="34" charset="0"/>
                <a:cs typeface="Arial" pitchFamily="34" charset="0"/>
              </a:rPr>
              <a:t>(blood) tests </a:t>
            </a:r>
          </a:p>
          <a:p>
            <a:pPr marL="117475" indent="-117475" eaLnBrk="0" hangingPunct="0">
              <a:spcBef>
                <a:spcPct val="20000"/>
              </a:spcBef>
              <a:buFont typeface="Arial" pitchFamily="34" charset="0"/>
              <a:buChar char="•"/>
            </a:pPr>
            <a:r>
              <a:rPr lang="en-US" altLang="zh-CN" sz="1200" dirty="0">
                <a:latin typeface="Verdana" pitchFamily="34" charset="0"/>
                <a:cs typeface="Arial" pitchFamily="34" charset="0"/>
              </a:rPr>
              <a:t>CT scan</a:t>
            </a:r>
          </a:p>
          <a:p>
            <a:pPr marL="117475" indent="-117475" eaLnBrk="0" hangingPunct="0">
              <a:spcBef>
                <a:spcPct val="20000"/>
              </a:spcBef>
              <a:buFont typeface="Arial" pitchFamily="34" charset="0"/>
              <a:buChar char="•"/>
            </a:pPr>
            <a:r>
              <a:rPr lang="en-US" altLang="zh-CN" sz="1200" dirty="0" smtClean="0">
                <a:latin typeface="Verdana" pitchFamily="34" charset="0"/>
                <a:cs typeface="Arial" pitchFamily="34" charset="0"/>
              </a:rPr>
              <a:t>Study </a:t>
            </a:r>
            <a:r>
              <a:rPr lang="en-US" altLang="zh-CN" sz="1200" dirty="0">
                <a:latin typeface="Verdana" pitchFamily="34" charset="0"/>
                <a:cs typeface="Arial" pitchFamily="34" charset="0"/>
              </a:rPr>
              <a:t>the results of other diagnostic tests that might be needed</a:t>
            </a:r>
          </a:p>
        </p:txBody>
      </p:sp>
      <p:cxnSp>
        <p:nvCxnSpPr>
          <p:cNvPr id="15" name="AutoShape 12"/>
          <p:cNvCxnSpPr>
            <a:cxnSpLocks noChangeShapeType="1"/>
            <a:stCxn id="13" idx="2"/>
            <a:endCxn id="11" idx="0"/>
          </p:cNvCxnSpPr>
          <p:nvPr/>
        </p:nvCxnSpPr>
        <p:spPr bwMode="auto">
          <a:xfrm rot="5400000">
            <a:off x="2479775" y="4447295"/>
            <a:ext cx="420801" cy="1731497"/>
          </a:xfrm>
          <a:prstGeom prst="bentConnector3">
            <a:avLst>
              <a:gd name="adj1" fmla="val 50000"/>
            </a:avLst>
          </a:prstGeom>
          <a:noFill/>
          <a:ln w="9525">
            <a:solidFill>
              <a:srgbClr val="000000"/>
            </a:solidFill>
            <a:miter lim="800000"/>
            <a:headEnd/>
            <a:tailEnd type="triangle" w="med" len="med"/>
          </a:ln>
          <a:effectLst/>
        </p:spPr>
      </p:cxnSp>
      <p:sp>
        <p:nvSpPr>
          <p:cNvPr id="16" name="AutoShape 13"/>
          <p:cNvSpPr>
            <a:spLocks noChangeArrowheads="1"/>
          </p:cNvSpPr>
          <p:nvPr/>
        </p:nvSpPr>
        <p:spPr bwMode="auto">
          <a:xfrm>
            <a:off x="5743722" y="3446643"/>
            <a:ext cx="2406856" cy="1656000"/>
          </a:xfrm>
          <a:prstGeom prst="flowChartAlternateProcess">
            <a:avLst/>
          </a:prstGeom>
          <a:solidFill>
            <a:schemeClr val="bg2">
              <a:lumMod val="40000"/>
              <a:lumOff val="60000"/>
            </a:schemeClr>
          </a:solidFill>
          <a:ln w="9525" algn="ctr">
            <a:solidFill>
              <a:schemeClr val="tx1"/>
            </a:solidFill>
            <a:prstDash val="dash"/>
            <a:miter lim="800000"/>
            <a:headEnd/>
            <a:tailEnd/>
          </a:ln>
          <a:effectLst/>
        </p:spPr>
        <p:txBody>
          <a:bodyPr lIns="9144" tIns="9144" rIns="9144" bIns="9144" anchor="ctr"/>
          <a:lstStyle/>
          <a:p>
            <a:pPr eaLnBrk="0" hangingPunct="0">
              <a:spcBef>
                <a:spcPct val="20000"/>
              </a:spcBef>
            </a:pPr>
            <a:r>
              <a:rPr lang="en-US" altLang="zh-CN" sz="1200" b="1" u="sng" dirty="0">
                <a:latin typeface="Verdana" pitchFamily="34" charset="0"/>
                <a:cs typeface="Arial" pitchFamily="34" charset="0"/>
              </a:rPr>
              <a:t>More Tests for </a:t>
            </a:r>
            <a:r>
              <a:rPr lang="en-US" altLang="zh-CN" sz="1200" b="1" u="sng" dirty="0" smtClean="0">
                <a:latin typeface="Verdana" pitchFamily="34" charset="0"/>
                <a:cs typeface="Arial" pitchFamily="34" charset="0"/>
              </a:rPr>
              <a:t>Treatment Purpose</a:t>
            </a:r>
            <a:r>
              <a:rPr lang="en-US" altLang="zh-CN" sz="1200" dirty="0">
                <a:latin typeface="Verdana" pitchFamily="34" charset="0"/>
                <a:cs typeface="Arial" pitchFamily="34" charset="0"/>
              </a:rPr>
              <a:t>: </a:t>
            </a:r>
          </a:p>
          <a:p>
            <a:pPr marL="117475" indent="-117475" eaLnBrk="0" hangingPunct="0">
              <a:spcBef>
                <a:spcPct val="20000"/>
              </a:spcBef>
              <a:buFont typeface="Arial" pitchFamily="34" charset="0"/>
              <a:buChar char="•"/>
            </a:pPr>
            <a:r>
              <a:rPr lang="en-AU" altLang="zh-CN" sz="1200" dirty="0">
                <a:latin typeface="Verdana" pitchFamily="34" charset="0"/>
                <a:cs typeface="Arial" pitchFamily="34" charset="0"/>
              </a:rPr>
              <a:t>Digital Subtraction Angiography (DSA)</a:t>
            </a:r>
          </a:p>
          <a:p>
            <a:pPr marL="117475" indent="-117475" eaLnBrk="0" hangingPunct="0">
              <a:spcBef>
                <a:spcPct val="20000"/>
              </a:spcBef>
              <a:buFont typeface="Arial" pitchFamily="34" charset="0"/>
              <a:buChar char="•"/>
            </a:pPr>
            <a:r>
              <a:rPr lang="en-US" altLang="zh-CN" sz="1200" dirty="0">
                <a:latin typeface="Verdana" pitchFamily="34" charset="0"/>
                <a:cs typeface="Arial" pitchFamily="34" charset="0"/>
              </a:rPr>
              <a:t>Magnetic Resonance </a:t>
            </a:r>
            <a:r>
              <a:rPr lang="en-US" altLang="zh-CN" sz="1200" dirty="0" err="1">
                <a:latin typeface="Verdana" pitchFamily="34" charset="0"/>
                <a:cs typeface="Arial" pitchFamily="34" charset="0"/>
              </a:rPr>
              <a:t>Iimaging</a:t>
            </a:r>
            <a:r>
              <a:rPr lang="en-US" altLang="zh-CN" sz="1200" dirty="0">
                <a:latin typeface="Verdana" pitchFamily="34" charset="0"/>
                <a:cs typeface="Arial" pitchFamily="34" charset="0"/>
              </a:rPr>
              <a:t> (MRI)</a:t>
            </a:r>
          </a:p>
          <a:p>
            <a:pPr marL="117475" indent="-117475" eaLnBrk="0" hangingPunct="0">
              <a:spcBef>
                <a:spcPct val="20000"/>
              </a:spcBef>
              <a:buFont typeface="Arial" pitchFamily="34" charset="0"/>
              <a:buChar char="•"/>
            </a:pPr>
            <a:r>
              <a:rPr lang="en-US" altLang="zh-CN" sz="1200" dirty="0" err="1">
                <a:latin typeface="Verdana" pitchFamily="34" charset="0"/>
                <a:cs typeface="Arial" pitchFamily="34" charset="0"/>
              </a:rPr>
              <a:t>Transcranial</a:t>
            </a:r>
            <a:r>
              <a:rPr lang="en-US" altLang="zh-CN" sz="1200" dirty="0">
                <a:latin typeface="Verdana" pitchFamily="34" charset="0"/>
                <a:cs typeface="Arial" pitchFamily="34" charset="0"/>
              </a:rPr>
              <a:t> Doppler (TCD)</a:t>
            </a:r>
          </a:p>
        </p:txBody>
      </p:sp>
      <p:cxnSp>
        <p:nvCxnSpPr>
          <p:cNvPr id="18" name="AutoShape 15"/>
          <p:cNvCxnSpPr>
            <a:cxnSpLocks noChangeShapeType="1"/>
            <a:stCxn id="13" idx="3"/>
            <a:endCxn id="16" idx="1"/>
          </p:cNvCxnSpPr>
          <p:nvPr/>
        </p:nvCxnSpPr>
        <p:spPr bwMode="auto">
          <a:xfrm>
            <a:off x="5108141" y="4274643"/>
            <a:ext cx="635581" cy="0"/>
          </a:xfrm>
          <a:prstGeom prst="straightConnector1">
            <a:avLst/>
          </a:prstGeom>
          <a:noFill/>
          <a:ln w="9525">
            <a:solidFill>
              <a:srgbClr val="000000"/>
            </a:solidFill>
            <a:round/>
            <a:headEnd/>
            <a:tailEnd type="triangle" w="med" len="med"/>
          </a:ln>
          <a:effectLst/>
        </p:spPr>
      </p:cxnSp>
      <p:cxnSp>
        <p:nvCxnSpPr>
          <p:cNvPr id="39" name="AutoShape 15"/>
          <p:cNvCxnSpPr>
            <a:cxnSpLocks noChangeShapeType="1"/>
            <a:stCxn id="8" idx="2"/>
            <a:endCxn id="9" idx="0"/>
          </p:cNvCxnSpPr>
          <p:nvPr/>
        </p:nvCxnSpPr>
        <p:spPr bwMode="auto">
          <a:xfrm>
            <a:off x="3555923" y="2481621"/>
            <a:ext cx="0" cy="304094"/>
          </a:xfrm>
          <a:prstGeom prst="straightConnector1">
            <a:avLst/>
          </a:prstGeom>
          <a:noFill/>
          <a:ln w="9525">
            <a:solidFill>
              <a:srgbClr val="000000"/>
            </a:solidFill>
            <a:round/>
            <a:headEnd/>
            <a:tailEnd type="triangle" w="med" len="med"/>
          </a:ln>
          <a:effectLst/>
        </p:spPr>
      </p:cxnSp>
      <p:cxnSp>
        <p:nvCxnSpPr>
          <p:cNvPr id="47" name="AutoShape 15"/>
          <p:cNvCxnSpPr>
            <a:cxnSpLocks noChangeShapeType="1"/>
            <a:stCxn id="9" idx="2"/>
            <a:endCxn id="13" idx="0"/>
          </p:cNvCxnSpPr>
          <p:nvPr/>
        </p:nvCxnSpPr>
        <p:spPr bwMode="auto">
          <a:xfrm>
            <a:off x="3555923" y="3150840"/>
            <a:ext cx="0" cy="295803"/>
          </a:xfrm>
          <a:prstGeom prst="straightConnector1">
            <a:avLst/>
          </a:prstGeom>
          <a:noFill/>
          <a:ln w="9525">
            <a:solidFill>
              <a:srgbClr val="000000"/>
            </a:solidFill>
            <a:round/>
            <a:headEnd/>
            <a:tailEnd type="triangle" w="med" len="med"/>
          </a:ln>
          <a:effectLst/>
        </p:spPr>
      </p:cxnSp>
      <p:sp>
        <p:nvSpPr>
          <p:cNvPr id="51" name="Rectangle 21"/>
          <p:cNvSpPr>
            <a:spLocks noChangeArrowheads="1"/>
          </p:cNvSpPr>
          <p:nvPr/>
        </p:nvSpPr>
        <p:spPr bwMode="auto">
          <a:xfrm>
            <a:off x="4454823" y="5524544"/>
            <a:ext cx="1656000" cy="432000"/>
          </a:xfrm>
          <a:prstGeom prst="rect">
            <a:avLst/>
          </a:prstGeom>
          <a:solidFill>
            <a:schemeClr val="bg2">
              <a:lumMod val="75000"/>
            </a:schemeClr>
          </a:solidFill>
          <a:ln w="9525">
            <a:solidFill>
              <a:schemeClr val="tx1"/>
            </a:solidFill>
            <a:miter lim="800000"/>
            <a:headEnd/>
            <a:tailEnd/>
          </a:ln>
          <a:effectLst/>
        </p:spPr>
        <p:txBody>
          <a:bodyPr anchor="ctr"/>
          <a:lstStyle/>
          <a:p>
            <a:pPr algn="ctr"/>
            <a:r>
              <a:rPr lang="en-US" altLang="zh-CN" sz="1200" dirty="0">
                <a:solidFill>
                  <a:schemeClr val="bg1"/>
                </a:solidFill>
                <a:latin typeface="Verdana" pitchFamily="34" charset="0"/>
              </a:rPr>
              <a:t>Other Mix </a:t>
            </a:r>
            <a:r>
              <a:rPr lang="en-US" altLang="zh-CN" sz="1200" dirty="0" smtClean="0">
                <a:solidFill>
                  <a:schemeClr val="bg1"/>
                </a:solidFill>
                <a:latin typeface="Verdana" pitchFamily="34" charset="0"/>
              </a:rPr>
              <a:t>Types</a:t>
            </a:r>
            <a:endParaRPr lang="en-US" altLang="zh-CN" sz="1200" dirty="0">
              <a:solidFill>
                <a:schemeClr val="bg1"/>
              </a:solidFill>
              <a:latin typeface="Verdana" pitchFamily="34" charset="0"/>
            </a:endParaRPr>
          </a:p>
        </p:txBody>
      </p:sp>
      <p:cxnSp>
        <p:nvCxnSpPr>
          <p:cNvPr id="52" name="AutoShape 14"/>
          <p:cNvCxnSpPr>
            <a:cxnSpLocks noChangeShapeType="1"/>
            <a:stCxn id="13" idx="2"/>
            <a:endCxn id="51" idx="0"/>
          </p:cNvCxnSpPr>
          <p:nvPr/>
        </p:nvCxnSpPr>
        <p:spPr bwMode="auto">
          <a:xfrm rot="16200000" flipH="1">
            <a:off x="4208423" y="4450143"/>
            <a:ext cx="421901" cy="1726900"/>
          </a:xfrm>
          <a:prstGeom prst="bentConnector3">
            <a:avLst>
              <a:gd name="adj1" fmla="val 50000"/>
            </a:avLst>
          </a:prstGeom>
          <a:noFill/>
          <a:ln w="9525">
            <a:solidFill>
              <a:srgbClr val="000000"/>
            </a:solidFill>
            <a:miter lim="800000"/>
            <a:headEnd/>
            <a:tailEnd type="triangle" w="med" len="med"/>
          </a:ln>
          <a:effectLst/>
        </p:spPr>
      </p:cxnSp>
      <p:cxnSp>
        <p:nvCxnSpPr>
          <p:cNvPr id="55" name="AutoShape 15"/>
          <p:cNvCxnSpPr>
            <a:cxnSpLocks noChangeShapeType="1"/>
            <a:stCxn id="13" idx="2"/>
            <a:endCxn id="12" idx="0"/>
          </p:cNvCxnSpPr>
          <p:nvPr/>
        </p:nvCxnSpPr>
        <p:spPr bwMode="auto">
          <a:xfrm flipH="1">
            <a:off x="3555922" y="5102643"/>
            <a:ext cx="1" cy="420801"/>
          </a:xfrm>
          <a:prstGeom prst="straightConnector1">
            <a:avLst/>
          </a:prstGeom>
          <a:noFill/>
          <a:ln w="9525">
            <a:solidFill>
              <a:srgbClr val="000000"/>
            </a:solidFill>
            <a:round/>
            <a:headEnd/>
            <a:tailEnd type="triangle" w="med" len="med"/>
          </a:ln>
          <a:effectLst/>
        </p:spPr>
      </p:cxnSp>
      <p:sp>
        <p:nvSpPr>
          <p:cNvPr id="64" name="页脚占位符 63"/>
          <p:cNvSpPr>
            <a:spLocks noGrp="1"/>
          </p:cNvSpPr>
          <p:nvPr>
            <p:ph type="ftr" sz="quarter" idx="10"/>
          </p:nvPr>
        </p:nvSpPr>
        <p:spPr/>
        <p:txBody>
          <a:bodyPr/>
          <a:lstStyle/>
          <a:p>
            <a:r>
              <a:rPr lang="en-US" altLang="zh-CN" smtClean="0"/>
              <a:t>Cardiovascular Overview</a:t>
            </a:r>
            <a:endParaRPr lang="zh-CN" altLang="en-US"/>
          </a:p>
        </p:txBody>
      </p:sp>
      <p:sp>
        <p:nvSpPr>
          <p:cNvPr id="65" name="Source" descr="Source"/>
          <p:cNvSpPr txBox="1"/>
          <p:nvPr>
            <p:custDataLst>
              <p:tags r:id="rId2"/>
            </p:custDataLst>
          </p:nvPr>
        </p:nvSpPr>
        <p:spPr>
          <a:xfrm>
            <a:off x="481013" y="6224588"/>
            <a:ext cx="184024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project experience</a:t>
            </a:r>
            <a:endParaRPr lang="zh-CN" altLang="en-US" sz="900" dirty="0">
              <a:latin typeface="Verdana"/>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Treatments depend on treatment time window; Generally, combined therapies are adopted</a:t>
            </a:r>
            <a:endParaRPr lang="zh-CN" altLang="en-US" dirty="0"/>
          </a:p>
        </p:txBody>
      </p:sp>
      <p:sp>
        <p:nvSpPr>
          <p:cNvPr id="5"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35" name="AutoShape 98"/>
          <p:cNvSpPr>
            <a:spLocks noChangeArrowheads="1"/>
          </p:cNvSpPr>
          <p:nvPr>
            <p:custDataLst>
              <p:tags r:id="rId2"/>
            </p:custDataLst>
          </p:nvPr>
        </p:nvSpPr>
        <p:spPr bwMode="auto">
          <a:xfrm rot="5400000">
            <a:off x="81451" y="4355085"/>
            <a:ext cx="2345267" cy="747109"/>
          </a:xfrm>
          <a:prstGeom prst="chevron">
            <a:avLst>
              <a:gd name="adj" fmla="val 35460"/>
            </a:avLst>
          </a:prstGeom>
          <a:solidFill>
            <a:schemeClr val="hlink">
              <a:alpha val="70195"/>
            </a:schemeClr>
          </a:solidFill>
          <a:ln w="9525" algn="ctr">
            <a:noFill/>
            <a:miter lim="800000"/>
            <a:headEnd/>
            <a:tailEnd/>
          </a:ln>
        </p:spPr>
        <p:txBody>
          <a:bodyPr anchor="ctr"/>
          <a:lstStyle/>
          <a:p>
            <a:pPr algn="ctr" eaLnBrk="0" fontAlgn="base" hangingPunct="0">
              <a:spcBef>
                <a:spcPct val="0"/>
              </a:spcBef>
              <a:spcAft>
                <a:spcPct val="0"/>
              </a:spcAft>
            </a:pPr>
            <a:r>
              <a:rPr lang="zh-CN" altLang="en-US" sz="1200" b="1" smtClean="0">
                <a:solidFill>
                  <a:srgbClr val="111111"/>
                </a:solidFill>
                <a:ea typeface="宋体" pitchFamily="2" charset="-122"/>
              </a:rPr>
              <a:t> </a:t>
            </a:r>
            <a:endParaRPr lang="en-US" altLang="zh-CN" sz="1200" b="1" smtClean="0">
              <a:solidFill>
                <a:srgbClr val="111111"/>
              </a:solidFill>
              <a:ea typeface="宋体" pitchFamily="2" charset="-122"/>
            </a:endParaRPr>
          </a:p>
        </p:txBody>
      </p:sp>
      <p:sp>
        <p:nvSpPr>
          <p:cNvPr id="36" name="AutoShape 99"/>
          <p:cNvSpPr>
            <a:spLocks noChangeArrowheads="1"/>
          </p:cNvSpPr>
          <p:nvPr>
            <p:custDataLst>
              <p:tags r:id="rId3"/>
            </p:custDataLst>
          </p:nvPr>
        </p:nvSpPr>
        <p:spPr bwMode="auto">
          <a:xfrm rot="5400000">
            <a:off x="569344" y="2181615"/>
            <a:ext cx="1369485" cy="747109"/>
          </a:xfrm>
          <a:prstGeom prst="chevron">
            <a:avLst>
              <a:gd name="adj" fmla="val 33952"/>
            </a:avLst>
          </a:prstGeom>
          <a:solidFill>
            <a:schemeClr val="hlink">
              <a:alpha val="50195"/>
            </a:schemeClr>
          </a:solidFill>
          <a:ln w="9525" algn="ctr">
            <a:noFill/>
            <a:miter lim="800000"/>
            <a:headEnd/>
            <a:tailEnd/>
          </a:ln>
        </p:spPr>
        <p:txBody>
          <a:bodyPr anchor="ctr"/>
          <a:lstStyle/>
          <a:p>
            <a:pPr algn="ctr" eaLnBrk="0" fontAlgn="base" hangingPunct="0">
              <a:spcBef>
                <a:spcPct val="0"/>
              </a:spcBef>
              <a:spcAft>
                <a:spcPct val="0"/>
              </a:spcAft>
            </a:pPr>
            <a:r>
              <a:rPr lang="zh-CN" altLang="en-US" sz="1200" b="1" smtClean="0">
                <a:solidFill>
                  <a:srgbClr val="111111"/>
                </a:solidFill>
                <a:ea typeface="宋体" pitchFamily="2" charset="-122"/>
              </a:rPr>
              <a:t> </a:t>
            </a:r>
            <a:endParaRPr lang="en-US" altLang="zh-CN" sz="1200" b="1" smtClean="0">
              <a:solidFill>
                <a:srgbClr val="111111"/>
              </a:solidFill>
              <a:ea typeface="宋体" pitchFamily="2" charset="-122"/>
            </a:endParaRPr>
          </a:p>
        </p:txBody>
      </p:sp>
      <p:sp>
        <p:nvSpPr>
          <p:cNvPr id="37" name="Text Box 101"/>
          <p:cNvSpPr txBox="1">
            <a:spLocks noChangeArrowheads="1"/>
          </p:cNvSpPr>
          <p:nvPr>
            <p:custDataLst>
              <p:tags r:id="rId4"/>
            </p:custDataLst>
          </p:nvPr>
        </p:nvSpPr>
        <p:spPr bwMode="auto">
          <a:xfrm>
            <a:off x="848530" y="2305585"/>
            <a:ext cx="818621" cy="261937"/>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dirty="0" smtClean="0">
                <a:solidFill>
                  <a:srgbClr val="FFFFFF"/>
                </a:solidFill>
                <a:ea typeface="宋体" pitchFamily="2" charset="-122"/>
                <a:cs typeface="Arial" pitchFamily="34" charset="0"/>
              </a:rPr>
              <a:t>0-6</a:t>
            </a:r>
            <a:br>
              <a:rPr lang="en-AU" altLang="zh-CN" sz="1200" b="1" dirty="0" smtClean="0">
                <a:solidFill>
                  <a:srgbClr val="FFFFFF"/>
                </a:solidFill>
                <a:ea typeface="宋体" pitchFamily="2" charset="-122"/>
                <a:cs typeface="Arial" pitchFamily="34" charset="0"/>
              </a:rPr>
            </a:br>
            <a:r>
              <a:rPr lang="en-AU" altLang="zh-CN" sz="1200" b="1" dirty="0" smtClean="0">
                <a:solidFill>
                  <a:srgbClr val="FFFFFF"/>
                </a:solidFill>
                <a:ea typeface="宋体" pitchFamily="2" charset="-122"/>
                <a:cs typeface="Arial" pitchFamily="34" charset="0"/>
              </a:rPr>
              <a:t>hours</a:t>
            </a:r>
          </a:p>
        </p:txBody>
      </p:sp>
      <p:sp>
        <p:nvSpPr>
          <p:cNvPr id="38" name="Text Box 102"/>
          <p:cNvSpPr txBox="1">
            <a:spLocks noChangeArrowheads="1"/>
          </p:cNvSpPr>
          <p:nvPr>
            <p:custDataLst>
              <p:tags r:id="rId5"/>
            </p:custDataLst>
          </p:nvPr>
        </p:nvSpPr>
        <p:spPr bwMode="auto">
          <a:xfrm>
            <a:off x="848530" y="4293139"/>
            <a:ext cx="818621" cy="261937"/>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dirty="0" smtClean="0">
                <a:solidFill>
                  <a:srgbClr val="FFFFFF"/>
                </a:solidFill>
                <a:ea typeface="宋体" pitchFamily="2" charset="-122"/>
                <a:cs typeface="Arial" pitchFamily="34" charset="0"/>
              </a:rPr>
              <a:t>&gt;6 </a:t>
            </a:r>
            <a:br>
              <a:rPr lang="en-AU" altLang="zh-CN" sz="1200" b="1" dirty="0" smtClean="0">
                <a:solidFill>
                  <a:srgbClr val="FFFFFF"/>
                </a:solidFill>
                <a:ea typeface="宋体" pitchFamily="2" charset="-122"/>
                <a:cs typeface="Arial" pitchFamily="34" charset="0"/>
              </a:rPr>
            </a:br>
            <a:r>
              <a:rPr lang="en-AU" altLang="zh-CN" sz="1200" b="1" dirty="0" smtClean="0">
                <a:solidFill>
                  <a:srgbClr val="FFFFFF"/>
                </a:solidFill>
                <a:ea typeface="宋体" pitchFamily="2" charset="-122"/>
                <a:cs typeface="Arial" pitchFamily="34" charset="0"/>
              </a:rPr>
              <a:t>Hours</a:t>
            </a:r>
          </a:p>
        </p:txBody>
      </p:sp>
      <p:sp>
        <p:nvSpPr>
          <p:cNvPr id="39" name="Text Box 103"/>
          <p:cNvSpPr txBox="1">
            <a:spLocks noChangeArrowheads="1"/>
          </p:cNvSpPr>
          <p:nvPr>
            <p:custDataLst>
              <p:tags r:id="rId6"/>
            </p:custDataLst>
          </p:nvPr>
        </p:nvSpPr>
        <p:spPr bwMode="auto">
          <a:xfrm>
            <a:off x="474133" y="1530177"/>
            <a:ext cx="1478551" cy="230890"/>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u="sng" dirty="0" smtClean="0">
                <a:solidFill>
                  <a:srgbClr val="111111"/>
                </a:solidFill>
                <a:ea typeface="宋体" pitchFamily="2" charset="-122"/>
                <a:cs typeface="Arial" pitchFamily="34" charset="0"/>
              </a:rPr>
              <a:t>Time Window</a:t>
            </a:r>
          </a:p>
        </p:txBody>
      </p:sp>
      <p:sp>
        <p:nvSpPr>
          <p:cNvPr id="40" name="Text Box 104"/>
          <p:cNvSpPr txBox="1">
            <a:spLocks noChangeArrowheads="1"/>
          </p:cNvSpPr>
          <p:nvPr>
            <p:custDataLst>
              <p:tags r:id="rId7"/>
            </p:custDataLst>
          </p:nvPr>
        </p:nvSpPr>
        <p:spPr bwMode="auto">
          <a:xfrm>
            <a:off x="2101228" y="1530176"/>
            <a:ext cx="1962969" cy="261937"/>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u="sng" dirty="0" smtClean="0">
                <a:solidFill>
                  <a:srgbClr val="111111"/>
                </a:solidFill>
                <a:ea typeface="宋体" pitchFamily="2" charset="-122"/>
                <a:cs typeface="Arial" pitchFamily="34" charset="0"/>
              </a:rPr>
              <a:t>Therapies</a:t>
            </a:r>
          </a:p>
        </p:txBody>
      </p:sp>
      <p:sp>
        <p:nvSpPr>
          <p:cNvPr id="41" name="AutoShape 105"/>
          <p:cNvSpPr>
            <a:spLocks noChangeArrowheads="1"/>
          </p:cNvSpPr>
          <p:nvPr>
            <p:custDataLst>
              <p:tags r:id="rId8"/>
            </p:custDataLst>
          </p:nvPr>
        </p:nvSpPr>
        <p:spPr bwMode="auto">
          <a:xfrm>
            <a:off x="1919080" y="1870427"/>
            <a:ext cx="2327264" cy="396000"/>
          </a:xfrm>
          <a:prstGeom prst="flowChartProcess">
            <a:avLst/>
          </a:prstGeom>
          <a:solidFill>
            <a:schemeClr val="bg2">
              <a:alpha val="30980"/>
            </a:schemeClr>
          </a:solidFill>
          <a:ln w="9525" algn="ctr">
            <a:noFill/>
            <a:miter lim="800000"/>
            <a:headEnd/>
            <a:tailEnd/>
          </a:ln>
        </p:spPr>
        <p:txBody>
          <a:bodyPr anchor="ctr"/>
          <a:lstStyle/>
          <a:p>
            <a:pPr algn="ctr" eaLnBrk="0" fontAlgn="base" hangingPunct="0">
              <a:spcBef>
                <a:spcPct val="0"/>
              </a:spcBef>
              <a:spcAft>
                <a:spcPct val="0"/>
              </a:spcAft>
            </a:pPr>
            <a:r>
              <a:rPr lang="en-US" altLang="zh-CN" sz="1200" dirty="0" smtClean="0">
                <a:solidFill>
                  <a:srgbClr val="111111"/>
                </a:solidFill>
                <a:ea typeface="宋体" pitchFamily="2" charset="-122"/>
              </a:rPr>
              <a:t>Thrombolytic Treatment  </a:t>
            </a:r>
            <a:endParaRPr lang="zh-CN" altLang="en-US" sz="1200" dirty="0" smtClean="0">
              <a:solidFill>
                <a:srgbClr val="111111"/>
              </a:solidFill>
              <a:ea typeface="宋体" pitchFamily="2" charset="-122"/>
            </a:endParaRPr>
          </a:p>
        </p:txBody>
      </p:sp>
      <p:sp>
        <p:nvSpPr>
          <p:cNvPr id="42" name="AutoShape 106"/>
          <p:cNvSpPr>
            <a:spLocks noChangeArrowheads="1"/>
          </p:cNvSpPr>
          <p:nvPr>
            <p:custDataLst>
              <p:tags r:id="rId9"/>
            </p:custDataLst>
          </p:nvPr>
        </p:nvSpPr>
        <p:spPr bwMode="auto">
          <a:xfrm>
            <a:off x="1919080" y="2363082"/>
            <a:ext cx="2327264" cy="396000"/>
          </a:xfrm>
          <a:prstGeom prst="flowChartProcess">
            <a:avLst/>
          </a:prstGeom>
          <a:solidFill>
            <a:schemeClr val="bg2">
              <a:alpha val="30980"/>
            </a:schemeClr>
          </a:solidFill>
          <a:ln w="9525" algn="ctr">
            <a:noFill/>
            <a:miter lim="800000"/>
            <a:headEnd/>
            <a:tailEnd/>
          </a:ln>
        </p:spPr>
        <p:txBody>
          <a:bodyPr anchor="ctr"/>
          <a:lstStyle/>
          <a:p>
            <a:pPr algn="ctr" eaLnBrk="0" fontAlgn="base" hangingPunct="0">
              <a:spcBef>
                <a:spcPct val="0"/>
              </a:spcBef>
              <a:spcAft>
                <a:spcPct val="0"/>
              </a:spcAft>
            </a:pPr>
            <a:r>
              <a:rPr lang="en-US" altLang="zh-CN" sz="1200" dirty="0" smtClean="0">
                <a:solidFill>
                  <a:srgbClr val="111111"/>
                </a:solidFill>
                <a:ea typeface="宋体" pitchFamily="2" charset="-122"/>
              </a:rPr>
              <a:t>C</a:t>
            </a:r>
            <a:r>
              <a:rPr lang="en-US" altLang="en-US" sz="1200" dirty="0" smtClean="0">
                <a:solidFill>
                  <a:srgbClr val="111111"/>
                </a:solidFill>
                <a:ea typeface="宋体" pitchFamily="2" charset="-122"/>
              </a:rPr>
              <a:t>erebral </a:t>
            </a:r>
            <a:r>
              <a:rPr lang="en-US" altLang="zh-CN" sz="1200" dirty="0" smtClean="0">
                <a:solidFill>
                  <a:srgbClr val="111111"/>
                </a:solidFill>
                <a:ea typeface="宋体" pitchFamily="2" charset="-122"/>
              </a:rPr>
              <a:t>P</a:t>
            </a:r>
            <a:r>
              <a:rPr lang="en-US" altLang="en-US" sz="1200" dirty="0" smtClean="0">
                <a:solidFill>
                  <a:srgbClr val="111111"/>
                </a:solidFill>
                <a:ea typeface="宋体" pitchFamily="2" charset="-122"/>
              </a:rPr>
              <a:t>rotection</a:t>
            </a:r>
            <a:endParaRPr lang="zh-CN" altLang="en-US" sz="1200" dirty="0" smtClean="0">
              <a:solidFill>
                <a:srgbClr val="111111"/>
              </a:solidFill>
              <a:ea typeface="宋体" pitchFamily="2" charset="-122"/>
            </a:endParaRPr>
          </a:p>
        </p:txBody>
      </p:sp>
      <p:sp>
        <p:nvSpPr>
          <p:cNvPr id="43" name="Rectangle 107"/>
          <p:cNvSpPr>
            <a:spLocks noChangeArrowheads="1"/>
          </p:cNvSpPr>
          <p:nvPr>
            <p:custDataLst>
              <p:tags r:id="rId10"/>
            </p:custDataLst>
          </p:nvPr>
        </p:nvSpPr>
        <p:spPr bwMode="auto">
          <a:xfrm>
            <a:off x="4466196" y="1870427"/>
            <a:ext cx="4392000" cy="387798"/>
          </a:xfrm>
          <a:prstGeom prst="rect">
            <a:avLst/>
          </a:prstGeom>
          <a:noFill/>
          <a:ln w="9525">
            <a:noFill/>
            <a:miter lim="800000"/>
            <a:headEnd/>
            <a:tailEnd/>
          </a:ln>
        </p:spPr>
        <p:txBody>
          <a:bodyPr wrap="square">
            <a:spAutoFit/>
          </a:bodyPr>
          <a:lstStyle/>
          <a:p>
            <a:pPr marL="92075" indent="-92075" eaLnBrk="0" fontAlgn="base" hangingPunct="0">
              <a:lnSpc>
                <a:spcPct val="80000"/>
              </a:lnSpc>
              <a:spcBef>
                <a:spcPct val="35000"/>
              </a:spcBef>
              <a:spcAft>
                <a:spcPct val="0"/>
              </a:spcAft>
              <a:buFontTx/>
              <a:buChar char="•"/>
            </a:pPr>
            <a:r>
              <a:rPr lang="en-US" altLang="zh-CN" sz="1200" dirty="0" err="1" smtClean="0">
                <a:solidFill>
                  <a:srgbClr val="111111"/>
                </a:solidFill>
                <a:ea typeface="宋体" pitchFamily="2" charset="-122"/>
              </a:rPr>
              <a:t>Activase</a:t>
            </a:r>
            <a:r>
              <a:rPr lang="en-US" altLang="zh-CN" sz="1200" dirty="0" smtClean="0">
                <a:solidFill>
                  <a:srgbClr val="111111"/>
                </a:solidFill>
                <a:ea typeface="宋体" pitchFamily="2" charset="-122"/>
              </a:rPr>
              <a:t> (</a:t>
            </a:r>
            <a:r>
              <a:rPr lang="en-US" altLang="zh-CN" sz="1200" dirty="0" err="1" smtClean="0">
                <a:solidFill>
                  <a:srgbClr val="111111"/>
                </a:solidFill>
                <a:ea typeface="宋体" pitchFamily="2" charset="-122"/>
              </a:rPr>
              <a:t>rt</a:t>
            </a:r>
            <a:r>
              <a:rPr lang="en-US" altLang="zh-CN" sz="1200" dirty="0" smtClean="0">
                <a:solidFill>
                  <a:srgbClr val="111111"/>
                </a:solidFill>
                <a:ea typeface="宋体" pitchFamily="2" charset="-122"/>
              </a:rPr>
              <a:t>-PA). </a:t>
            </a:r>
            <a:r>
              <a:rPr lang="en-US" altLang="zh-CN" sz="1200" dirty="0" err="1" smtClean="0">
                <a:solidFill>
                  <a:srgbClr val="111111"/>
                </a:solidFill>
                <a:ea typeface="宋体" pitchFamily="2" charset="-122"/>
              </a:rPr>
              <a:t>Urokinase</a:t>
            </a:r>
            <a:r>
              <a:rPr lang="en-US" altLang="zh-CN" sz="1200" dirty="0" smtClean="0">
                <a:solidFill>
                  <a:srgbClr val="111111"/>
                </a:solidFill>
                <a:ea typeface="宋体" pitchFamily="2" charset="-122"/>
              </a:rPr>
              <a:t> is regarded as a substitute thrombolytic therapy in China</a:t>
            </a:r>
          </a:p>
        </p:txBody>
      </p:sp>
      <p:sp>
        <p:nvSpPr>
          <p:cNvPr id="44" name="AutoShape 109"/>
          <p:cNvSpPr>
            <a:spLocks noChangeArrowheads="1"/>
          </p:cNvSpPr>
          <p:nvPr>
            <p:custDataLst>
              <p:tags r:id="rId11"/>
            </p:custDataLst>
          </p:nvPr>
        </p:nvSpPr>
        <p:spPr bwMode="auto">
          <a:xfrm>
            <a:off x="1919080" y="3556006"/>
            <a:ext cx="2327264" cy="396000"/>
          </a:xfrm>
          <a:prstGeom prst="flowChartProcess">
            <a:avLst/>
          </a:prstGeom>
          <a:solidFill>
            <a:schemeClr val="bg2"/>
          </a:solidFill>
          <a:ln w="25400" algn="ctr">
            <a:noFill/>
            <a:miter lim="800000"/>
            <a:headEnd/>
            <a:tailEnd/>
          </a:ln>
        </p:spPr>
        <p:txBody>
          <a:bodyPr lIns="18000" rIns="18000" anchor="ctr"/>
          <a:lstStyle/>
          <a:p>
            <a:pPr algn="ctr" eaLnBrk="0" fontAlgn="base" hangingPunct="0">
              <a:spcBef>
                <a:spcPct val="0"/>
              </a:spcBef>
              <a:spcAft>
                <a:spcPct val="0"/>
              </a:spcAft>
            </a:pPr>
            <a:r>
              <a:rPr lang="en-US" altLang="en-US" sz="1200" dirty="0" err="1" smtClean="0">
                <a:solidFill>
                  <a:srgbClr val="FFFFFF"/>
                </a:solidFill>
                <a:ea typeface="宋体" pitchFamily="2" charset="-122"/>
              </a:rPr>
              <a:t>Antiplatelets</a:t>
            </a:r>
            <a:endParaRPr lang="en-US" altLang="en-US" sz="1200" dirty="0" smtClean="0">
              <a:solidFill>
                <a:srgbClr val="FFFFFF"/>
              </a:solidFill>
              <a:ea typeface="宋体" pitchFamily="2" charset="-122"/>
            </a:endParaRPr>
          </a:p>
          <a:p>
            <a:pPr algn="ctr" eaLnBrk="0" fontAlgn="base" hangingPunct="0">
              <a:spcBef>
                <a:spcPct val="0"/>
              </a:spcBef>
              <a:spcAft>
                <a:spcPct val="0"/>
              </a:spcAft>
            </a:pPr>
            <a:r>
              <a:rPr lang="en-US" altLang="en-US" sz="1200" dirty="0" smtClean="0">
                <a:solidFill>
                  <a:srgbClr val="FFFFFF"/>
                </a:solidFill>
                <a:ea typeface="宋体" pitchFamily="2" charset="-122"/>
              </a:rPr>
              <a:t>(long-term use)</a:t>
            </a:r>
            <a:endParaRPr lang="zh-CN" altLang="en-US" sz="1200" dirty="0" smtClean="0">
              <a:solidFill>
                <a:srgbClr val="FFFFFF"/>
              </a:solidFill>
              <a:ea typeface="宋体" pitchFamily="2" charset="-122"/>
            </a:endParaRPr>
          </a:p>
        </p:txBody>
      </p:sp>
      <p:sp>
        <p:nvSpPr>
          <p:cNvPr id="45" name="AutoShape 110"/>
          <p:cNvSpPr>
            <a:spLocks noChangeArrowheads="1"/>
          </p:cNvSpPr>
          <p:nvPr>
            <p:custDataLst>
              <p:tags r:id="rId12"/>
            </p:custDataLst>
          </p:nvPr>
        </p:nvSpPr>
        <p:spPr bwMode="auto">
          <a:xfrm>
            <a:off x="1919080" y="4097872"/>
            <a:ext cx="2327264" cy="396000"/>
          </a:xfrm>
          <a:prstGeom prst="flowChartProcess">
            <a:avLst/>
          </a:prstGeom>
          <a:solidFill>
            <a:schemeClr val="bg2">
              <a:alpha val="30980"/>
            </a:schemeClr>
          </a:solidFill>
          <a:ln w="9525" algn="ctr">
            <a:noFill/>
            <a:miter lim="800000"/>
            <a:headEnd/>
            <a:tailEnd/>
          </a:ln>
        </p:spPr>
        <p:txBody>
          <a:bodyPr anchor="ctr"/>
          <a:lstStyle/>
          <a:p>
            <a:pPr algn="ctr" eaLnBrk="0" fontAlgn="base" hangingPunct="0">
              <a:spcBef>
                <a:spcPct val="0"/>
              </a:spcBef>
              <a:spcAft>
                <a:spcPct val="0"/>
              </a:spcAft>
            </a:pPr>
            <a:r>
              <a:rPr lang="en-US" altLang="en-US" sz="1200" dirty="0" smtClean="0">
                <a:solidFill>
                  <a:srgbClr val="111111"/>
                </a:solidFill>
                <a:ea typeface="宋体" pitchFamily="2" charset="-122"/>
              </a:rPr>
              <a:t>Anticoagulants</a:t>
            </a:r>
            <a:endParaRPr lang="zh-CN" altLang="en-US" sz="1200" dirty="0" smtClean="0">
              <a:solidFill>
                <a:srgbClr val="111111"/>
              </a:solidFill>
              <a:ea typeface="宋体" pitchFamily="2" charset="-122"/>
            </a:endParaRPr>
          </a:p>
        </p:txBody>
      </p:sp>
      <p:sp>
        <p:nvSpPr>
          <p:cNvPr id="46" name="AutoShape 111"/>
          <p:cNvSpPr>
            <a:spLocks noChangeArrowheads="1"/>
          </p:cNvSpPr>
          <p:nvPr>
            <p:custDataLst>
              <p:tags r:id="rId13"/>
            </p:custDataLst>
          </p:nvPr>
        </p:nvSpPr>
        <p:spPr bwMode="auto">
          <a:xfrm>
            <a:off x="1919080" y="5509161"/>
            <a:ext cx="2327264" cy="396000"/>
          </a:xfrm>
          <a:prstGeom prst="flowChartProcess">
            <a:avLst/>
          </a:prstGeom>
          <a:solidFill>
            <a:schemeClr val="bg2"/>
          </a:solidFill>
          <a:ln w="25400" algn="ctr">
            <a:noFill/>
            <a:miter lim="800000"/>
            <a:headEnd/>
            <a:tailEnd/>
          </a:ln>
        </p:spPr>
        <p:txBody>
          <a:bodyPr lIns="18000" rIns="18000" anchor="ctr"/>
          <a:lstStyle/>
          <a:p>
            <a:pPr algn="ctr" eaLnBrk="0" fontAlgn="base" hangingPunct="0">
              <a:spcBef>
                <a:spcPct val="0"/>
              </a:spcBef>
              <a:spcAft>
                <a:spcPct val="0"/>
              </a:spcAft>
            </a:pPr>
            <a:r>
              <a:rPr lang="en-US" altLang="zh-CN" sz="1200" dirty="0" smtClean="0">
                <a:solidFill>
                  <a:srgbClr val="FFFFFF"/>
                </a:solidFill>
                <a:ea typeface="宋体" pitchFamily="2" charset="-122"/>
              </a:rPr>
              <a:t>Anti-</a:t>
            </a:r>
            <a:r>
              <a:rPr lang="en-US" altLang="en-US" sz="1200" dirty="0" err="1" smtClean="0">
                <a:solidFill>
                  <a:srgbClr val="FFFFFF"/>
                </a:solidFill>
                <a:ea typeface="宋体" pitchFamily="2" charset="-122"/>
              </a:rPr>
              <a:t>hyperlipidemi</a:t>
            </a:r>
            <a:r>
              <a:rPr lang="en-US" altLang="zh-CN" sz="1200" dirty="0" err="1" smtClean="0">
                <a:solidFill>
                  <a:srgbClr val="FFFFFF"/>
                </a:solidFill>
                <a:ea typeface="宋体" pitchFamily="2" charset="-122"/>
              </a:rPr>
              <a:t>a</a:t>
            </a:r>
            <a:r>
              <a:rPr lang="en-US" altLang="zh-CN" sz="1200" dirty="0" smtClean="0">
                <a:solidFill>
                  <a:srgbClr val="FFFFFF"/>
                </a:solidFill>
                <a:ea typeface="宋体" pitchFamily="2" charset="-122"/>
              </a:rPr>
              <a:t>        (long-term use)</a:t>
            </a:r>
            <a:endParaRPr lang="zh-CN" altLang="en-US" sz="1200" dirty="0" smtClean="0">
              <a:solidFill>
                <a:srgbClr val="FFFFFF"/>
              </a:solidFill>
              <a:ea typeface="宋体" pitchFamily="2" charset="-122"/>
            </a:endParaRPr>
          </a:p>
        </p:txBody>
      </p:sp>
      <p:sp>
        <p:nvSpPr>
          <p:cNvPr id="47" name="AutoShape 112"/>
          <p:cNvSpPr>
            <a:spLocks noChangeArrowheads="1"/>
          </p:cNvSpPr>
          <p:nvPr>
            <p:custDataLst>
              <p:tags r:id="rId14"/>
            </p:custDataLst>
          </p:nvPr>
        </p:nvSpPr>
        <p:spPr bwMode="auto">
          <a:xfrm>
            <a:off x="1919080" y="4568301"/>
            <a:ext cx="2327264" cy="396000"/>
          </a:xfrm>
          <a:prstGeom prst="flowChartProcess">
            <a:avLst/>
          </a:prstGeom>
          <a:solidFill>
            <a:schemeClr val="bg2">
              <a:alpha val="30980"/>
            </a:schemeClr>
          </a:solidFill>
          <a:ln w="9525" algn="ctr">
            <a:noFill/>
            <a:miter lim="800000"/>
            <a:headEnd/>
            <a:tailEnd/>
          </a:ln>
        </p:spPr>
        <p:txBody>
          <a:bodyPr anchor="ctr"/>
          <a:lstStyle/>
          <a:p>
            <a:pPr algn="ctr" eaLnBrk="0" fontAlgn="base" hangingPunct="0">
              <a:spcBef>
                <a:spcPct val="0"/>
              </a:spcBef>
              <a:spcAft>
                <a:spcPct val="0"/>
              </a:spcAft>
            </a:pPr>
            <a:r>
              <a:rPr lang="en-US" altLang="zh-CN" sz="1200" smtClean="0">
                <a:solidFill>
                  <a:srgbClr val="111111"/>
                </a:solidFill>
                <a:ea typeface="宋体" pitchFamily="2" charset="-122"/>
              </a:rPr>
              <a:t>C</a:t>
            </a:r>
            <a:r>
              <a:rPr lang="en-US" altLang="en-US" sz="1200" smtClean="0">
                <a:solidFill>
                  <a:srgbClr val="111111"/>
                </a:solidFill>
                <a:ea typeface="宋体" pitchFamily="2" charset="-122"/>
              </a:rPr>
              <a:t>erebral </a:t>
            </a:r>
            <a:r>
              <a:rPr lang="en-US" altLang="zh-CN" sz="1200" smtClean="0">
                <a:solidFill>
                  <a:srgbClr val="111111"/>
                </a:solidFill>
                <a:ea typeface="宋体" pitchFamily="2" charset="-122"/>
              </a:rPr>
              <a:t>P</a:t>
            </a:r>
            <a:r>
              <a:rPr lang="en-US" altLang="en-US" sz="1200" smtClean="0">
                <a:solidFill>
                  <a:srgbClr val="111111"/>
                </a:solidFill>
                <a:ea typeface="宋体" pitchFamily="2" charset="-122"/>
              </a:rPr>
              <a:t>rotection</a:t>
            </a:r>
            <a:endParaRPr lang="zh-CN" altLang="en-US" sz="1200" smtClean="0">
              <a:solidFill>
                <a:srgbClr val="111111"/>
              </a:solidFill>
              <a:ea typeface="宋体" pitchFamily="2" charset="-122"/>
            </a:endParaRPr>
          </a:p>
        </p:txBody>
      </p:sp>
      <p:sp>
        <p:nvSpPr>
          <p:cNvPr id="48" name="AutoShape 113"/>
          <p:cNvSpPr>
            <a:spLocks noChangeArrowheads="1"/>
          </p:cNvSpPr>
          <p:nvPr>
            <p:custDataLst>
              <p:tags r:id="rId15"/>
            </p:custDataLst>
          </p:nvPr>
        </p:nvSpPr>
        <p:spPr bwMode="auto">
          <a:xfrm>
            <a:off x="1919080" y="5038731"/>
            <a:ext cx="2327264" cy="396000"/>
          </a:xfrm>
          <a:prstGeom prst="flowChartProcess">
            <a:avLst/>
          </a:prstGeom>
          <a:solidFill>
            <a:schemeClr val="bg2">
              <a:alpha val="30980"/>
            </a:schemeClr>
          </a:solidFill>
          <a:ln w="9525" algn="ctr">
            <a:noFill/>
            <a:miter lim="800000"/>
            <a:headEnd/>
            <a:tailEnd/>
          </a:ln>
        </p:spPr>
        <p:txBody>
          <a:bodyPr anchor="ctr"/>
          <a:lstStyle/>
          <a:p>
            <a:pPr algn="ctr" eaLnBrk="0" fontAlgn="base" hangingPunct="0">
              <a:spcBef>
                <a:spcPct val="0"/>
              </a:spcBef>
              <a:spcAft>
                <a:spcPct val="0"/>
              </a:spcAft>
            </a:pPr>
            <a:r>
              <a:rPr lang="en-US" altLang="en-US" sz="1200" dirty="0" smtClean="0">
                <a:solidFill>
                  <a:srgbClr val="111111"/>
                </a:solidFill>
                <a:ea typeface="宋体" pitchFamily="2" charset="-122"/>
              </a:rPr>
              <a:t>Microcirculation</a:t>
            </a:r>
            <a:r>
              <a:rPr lang="en-US" altLang="zh-CN" sz="1200" dirty="0" smtClean="0">
                <a:solidFill>
                  <a:srgbClr val="111111"/>
                </a:solidFill>
                <a:ea typeface="宋体" pitchFamily="2" charset="-122"/>
              </a:rPr>
              <a:t> Improving</a:t>
            </a:r>
            <a:endParaRPr lang="zh-CN" altLang="en-US" sz="1200" dirty="0" smtClean="0">
              <a:solidFill>
                <a:srgbClr val="111111"/>
              </a:solidFill>
              <a:ea typeface="宋体" pitchFamily="2" charset="-122"/>
            </a:endParaRPr>
          </a:p>
        </p:txBody>
      </p:sp>
      <p:sp>
        <p:nvSpPr>
          <p:cNvPr id="49" name="Text Box 116"/>
          <p:cNvSpPr txBox="1">
            <a:spLocks noChangeArrowheads="1"/>
          </p:cNvSpPr>
          <p:nvPr>
            <p:custDataLst>
              <p:tags r:id="rId16"/>
            </p:custDataLst>
          </p:nvPr>
        </p:nvSpPr>
        <p:spPr bwMode="auto">
          <a:xfrm>
            <a:off x="797796" y="2697341"/>
            <a:ext cx="920089" cy="260350"/>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i="1" dirty="0" smtClean="0">
                <a:solidFill>
                  <a:srgbClr val="111111"/>
                </a:solidFill>
                <a:ea typeface="宋体" pitchFamily="2" charset="-122"/>
                <a:cs typeface="Arial" pitchFamily="34" charset="0"/>
              </a:rPr>
              <a:t>1-3%</a:t>
            </a:r>
          </a:p>
        </p:txBody>
      </p:sp>
      <p:sp>
        <p:nvSpPr>
          <p:cNvPr id="50" name="Text Box 117"/>
          <p:cNvSpPr txBox="1">
            <a:spLocks noChangeArrowheads="1"/>
          </p:cNvSpPr>
          <p:nvPr>
            <p:custDataLst>
              <p:tags r:id="rId17"/>
            </p:custDataLst>
          </p:nvPr>
        </p:nvSpPr>
        <p:spPr bwMode="auto">
          <a:xfrm>
            <a:off x="697188" y="4718234"/>
            <a:ext cx="1121304" cy="258762"/>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i="1" dirty="0" smtClean="0">
                <a:solidFill>
                  <a:srgbClr val="111111"/>
                </a:solidFill>
                <a:ea typeface="宋体" pitchFamily="2" charset="-122"/>
                <a:cs typeface="Arial" pitchFamily="34" charset="0"/>
              </a:rPr>
              <a:t>99-97%</a:t>
            </a:r>
          </a:p>
        </p:txBody>
      </p:sp>
      <p:sp>
        <p:nvSpPr>
          <p:cNvPr id="51" name="Rectangle 118"/>
          <p:cNvSpPr>
            <a:spLocks noChangeArrowheads="1"/>
          </p:cNvSpPr>
          <p:nvPr>
            <p:custDataLst>
              <p:tags r:id="rId18"/>
            </p:custDataLst>
          </p:nvPr>
        </p:nvSpPr>
        <p:spPr bwMode="auto">
          <a:xfrm>
            <a:off x="4466196" y="3556006"/>
            <a:ext cx="4392000" cy="276999"/>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smtClean="0">
                <a:solidFill>
                  <a:srgbClr val="111111"/>
                </a:solidFill>
                <a:ea typeface="宋体" pitchFamily="2" charset="-122"/>
              </a:rPr>
              <a:t>Aspirin, </a:t>
            </a:r>
            <a:r>
              <a:rPr lang="en-US" altLang="zh-CN" sz="1200" dirty="0" err="1" smtClean="0">
                <a:solidFill>
                  <a:srgbClr val="111111"/>
                </a:solidFill>
                <a:ea typeface="宋体" pitchFamily="2" charset="-122"/>
              </a:rPr>
              <a:t>ozagrel</a:t>
            </a:r>
            <a:r>
              <a:rPr lang="en-US" altLang="zh-CN" sz="1200" dirty="0" smtClean="0">
                <a:solidFill>
                  <a:srgbClr val="111111"/>
                </a:solidFill>
                <a:ea typeface="宋体" pitchFamily="2" charset="-122"/>
              </a:rPr>
              <a:t> and </a:t>
            </a:r>
            <a:r>
              <a:rPr lang="en-US" altLang="zh-CN" sz="1200" dirty="0" err="1" smtClean="0">
                <a:solidFill>
                  <a:srgbClr val="111111"/>
                </a:solidFill>
                <a:ea typeface="宋体" pitchFamily="2" charset="-122"/>
              </a:rPr>
              <a:t>clopidogrel</a:t>
            </a:r>
            <a:endParaRPr lang="en-US" altLang="zh-CN" sz="1200" dirty="0" smtClean="0">
              <a:solidFill>
                <a:srgbClr val="111111"/>
              </a:solidFill>
              <a:ea typeface="宋体" pitchFamily="2" charset="-122"/>
            </a:endParaRPr>
          </a:p>
        </p:txBody>
      </p:sp>
      <p:sp>
        <p:nvSpPr>
          <p:cNvPr id="52" name="Rectangle 119"/>
          <p:cNvSpPr>
            <a:spLocks noChangeArrowheads="1"/>
          </p:cNvSpPr>
          <p:nvPr>
            <p:custDataLst>
              <p:tags r:id="rId19"/>
            </p:custDataLst>
          </p:nvPr>
        </p:nvSpPr>
        <p:spPr bwMode="auto">
          <a:xfrm>
            <a:off x="4466196" y="4097872"/>
            <a:ext cx="4392000" cy="461665"/>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err="1" smtClean="0">
                <a:solidFill>
                  <a:srgbClr val="111111"/>
                </a:solidFill>
                <a:ea typeface="宋体" pitchFamily="2" charset="-122"/>
              </a:rPr>
              <a:t>Unfractionated</a:t>
            </a:r>
            <a:r>
              <a:rPr lang="en-US" altLang="zh-CN" sz="1200" dirty="0" smtClean="0">
                <a:solidFill>
                  <a:srgbClr val="111111"/>
                </a:solidFill>
                <a:ea typeface="宋体" pitchFamily="2" charset="-122"/>
              </a:rPr>
              <a:t> </a:t>
            </a:r>
            <a:r>
              <a:rPr lang="en-US" altLang="zh-CN" sz="1200" dirty="0" err="1" smtClean="0">
                <a:solidFill>
                  <a:srgbClr val="111111"/>
                </a:solidFill>
                <a:ea typeface="宋体" pitchFamily="2" charset="-122"/>
              </a:rPr>
              <a:t>Herparin</a:t>
            </a:r>
            <a:r>
              <a:rPr lang="en-US" altLang="zh-CN" sz="1200" dirty="0" smtClean="0">
                <a:solidFill>
                  <a:srgbClr val="111111"/>
                </a:solidFill>
                <a:ea typeface="宋体" pitchFamily="2" charset="-122"/>
              </a:rPr>
              <a:t> (UFH) and low molecular weight Heparin (LMWH)</a:t>
            </a:r>
          </a:p>
        </p:txBody>
      </p:sp>
      <p:sp>
        <p:nvSpPr>
          <p:cNvPr id="53" name="Rectangle 120"/>
          <p:cNvSpPr>
            <a:spLocks noChangeArrowheads="1"/>
          </p:cNvSpPr>
          <p:nvPr>
            <p:custDataLst>
              <p:tags r:id="rId20"/>
            </p:custDataLst>
          </p:nvPr>
        </p:nvSpPr>
        <p:spPr bwMode="auto">
          <a:xfrm>
            <a:off x="4466196" y="4568301"/>
            <a:ext cx="4392000" cy="461665"/>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err="1" smtClean="0">
                <a:solidFill>
                  <a:srgbClr val="111111"/>
                </a:solidFill>
                <a:ea typeface="宋体" pitchFamily="2" charset="-122"/>
              </a:rPr>
              <a:t>Edaravone</a:t>
            </a:r>
            <a:r>
              <a:rPr lang="en-US" altLang="zh-CN" sz="1200" dirty="0" smtClean="0">
                <a:solidFill>
                  <a:srgbClr val="111111"/>
                </a:solidFill>
                <a:ea typeface="宋体" pitchFamily="2" charset="-122"/>
              </a:rPr>
              <a:t> (Bi </a:t>
            </a:r>
            <a:r>
              <a:rPr lang="en-US" altLang="zh-CN" sz="1200" dirty="0" err="1" smtClean="0">
                <a:solidFill>
                  <a:srgbClr val="111111"/>
                </a:solidFill>
                <a:ea typeface="宋体" pitchFamily="2" charset="-122"/>
              </a:rPr>
              <a:t>Cun</a:t>
            </a:r>
            <a:r>
              <a:rPr lang="en-US" altLang="zh-CN" sz="1200" dirty="0" smtClean="0">
                <a:solidFill>
                  <a:srgbClr val="111111"/>
                </a:solidFill>
                <a:ea typeface="宋体" pitchFamily="2" charset="-122"/>
              </a:rPr>
              <a:t>), dl-NBP (NBP) and TCMs such as Hong </a:t>
            </a:r>
            <a:r>
              <a:rPr lang="en-US" altLang="zh-CN" sz="1200" dirty="0" err="1" smtClean="0">
                <a:solidFill>
                  <a:srgbClr val="111111"/>
                </a:solidFill>
                <a:ea typeface="宋体" pitchFamily="2" charset="-122"/>
              </a:rPr>
              <a:t>Hua</a:t>
            </a:r>
            <a:r>
              <a:rPr lang="en-US" altLang="zh-CN" sz="1200" dirty="0" smtClean="0">
                <a:solidFill>
                  <a:srgbClr val="111111"/>
                </a:solidFill>
                <a:ea typeface="宋体" pitchFamily="2" charset="-122"/>
              </a:rPr>
              <a:t>, Dan </a:t>
            </a:r>
            <a:r>
              <a:rPr lang="en-US" altLang="zh-CN" sz="1200" dirty="0" err="1" smtClean="0">
                <a:solidFill>
                  <a:srgbClr val="111111"/>
                </a:solidFill>
                <a:ea typeface="宋体" pitchFamily="2" charset="-122"/>
              </a:rPr>
              <a:t>Sen</a:t>
            </a:r>
            <a:r>
              <a:rPr lang="en-US" altLang="zh-CN" sz="1200" dirty="0" smtClean="0">
                <a:solidFill>
                  <a:srgbClr val="111111"/>
                </a:solidFill>
                <a:ea typeface="宋体" pitchFamily="2" charset="-122"/>
              </a:rPr>
              <a:t> etc</a:t>
            </a:r>
          </a:p>
        </p:txBody>
      </p:sp>
      <p:sp>
        <p:nvSpPr>
          <p:cNvPr id="54" name="Rectangle 121"/>
          <p:cNvSpPr>
            <a:spLocks noChangeArrowheads="1"/>
          </p:cNvSpPr>
          <p:nvPr>
            <p:custDataLst>
              <p:tags r:id="rId21"/>
            </p:custDataLst>
          </p:nvPr>
        </p:nvSpPr>
        <p:spPr bwMode="auto">
          <a:xfrm>
            <a:off x="4466196" y="5038731"/>
            <a:ext cx="4392000" cy="461665"/>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err="1" smtClean="0">
                <a:solidFill>
                  <a:srgbClr val="111111"/>
                </a:solidFill>
                <a:ea typeface="宋体" pitchFamily="2" charset="-122"/>
              </a:rPr>
              <a:t>Cinepazide</a:t>
            </a:r>
            <a:r>
              <a:rPr lang="en-US" altLang="zh-CN" sz="1200" dirty="0" smtClean="0">
                <a:solidFill>
                  <a:srgbClr val="111111"/>
                </a:solidFill>
                <a:ea typeface="宋体" pitchFamily="2" charset="-122"/>
              </a:rPr>
              <a:t> </a:t>
            </a:r>
            <a:r>
              <a:rPr lang="en-US" altLang="zh-CN" sz="1200" dirty="0" err="1" smtClean="0">
                <a:solidFill>
                  <a:srgbClr val="111111"/>
                </a:solidFill>
                <a:ea typeface="宋体" pitchFamily="2" charset="-122"/>
              </a:rPr>
              <a:t>Maleate</a:t>
            </a:r>
            <a:r>
              <a:rPr lang="en-US" altLang="zh-CN" sz="1200" dirty="0" smtClean="0">
                <a:solidFill>
                  <a:srgbClr val="111111"/>
                </a:solidFill>
                <a:ea typeface="宋体" pitchFamily="2" charset="-122"/>
              </a:rPr>
              <a:t> (</a:t>
            </a:r>
            <a:r>
              <a:rPr lang="en-US" altLang="zh-CN" sz="1200" dirty="0" err="1" smtClean="0">
                <a:solidFill>
                  <a:srgbClr val="111111"/>
                </a:solidFill>
                <a:ea typeface="宋体" pitchFamily="2" charset="-122"/>
              </a:rPr>
              <a:t>Ke</a:t>
            </a:r>
            <a:r>
              <a:rPr lang="en-US" altLang="zh-CN" sz="1200" dirty="0" smtClean="0">
                <a:solidFill>
                  <a:srgbClr val="111111"/>
                </a:solidFill>
                <a:ea typeface="宋体" pitchFamily="2" charset="-122"/>
              </a:rPr>
              <a:t> Lin </a:t>
            </a:r>
            <a:r>
              <a:rPr lang="en-US" altLang="zh-CN" sz="1200" dirty="0" err="1" smtClean="0">
                <a:solidFill>
                  <a:srgbClr val="111111"/>
                </a:solidFill>
                <a:ea typeface="宋体" pitchFamily="2" charset="-122"/>
              </a:rPr>
              <a:t>Ao</a:t>
            </a:r>
            <a:r>
              <a:rPr lang="en-US" altLang="zh-CN" sz="1200" dirty="0" smtClean="0">
                <a:solidFill>
                  <a:srgbClr val="111111"/>
                </a:solidFill>
                <a:ea typeface="宋体" pitchFamily="2" charset="-122"/>
              </a:rPr>
              <a:t>), Ginkgo, </a:t>
            </a:r>
            <a:r>
              <a:rPr lang="en-US" altLang="zh-CN" sz="1200" dirty="0" err="1" smtClean="0">
                <a:solidFill>
                  <a:srgbClr val="111111"/>
                </a:solidFill>
                <a:ea typeface="宋体" pitchFamily="2" charset="-122"/>
              </a:rPr>
              <a:t>Batroxobin</a:t>
            </a:r>
            <a:r>
              <a:rPr lang="en-US" altLang="zh-CN" sz="1200" dirty="0" smtClean="0">
                <a:solidFill>
                  <a:srgbClr val="111111"/>
                </a:solidFill>
                <a:ea typeface="宋体" pitchFamily="2" charset="-122"/>
              </a:rPr>
              <a:t> (Dong Ling Di Fu), dl-NBP (NBP) and TCM</a:t>
            </a:r>
          </a:p>
        </p:txBody>
      </p:sp>
      <p:sp>
        <p:nvSpPr>
          <p:cNvPr id="55" name="Rectangle 122"/>
          <p:cNvSpPr>
            <a:spLocks noChangeArrowheads="1"/>
          </p:cNvSpPr>
          <p:nvPr>
            <p:custDataLst>
              <p:tags r:id="rId22"/>
            </p:custDataLst>
          </p:nvPr>
        </p:nvSpPr>
        <p:spPr bwMode="auto">
          <a:xfrm>
            <a:off x="4466196" y="5509161"/>
            <a:ext cx="4392000" cy="276999"/>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err="1" smtClean="0">
                <a:solidFill>
                  <a:srgbClr val="111111"/>
                </a:solidFill>
                <a:ea typeface="宋体" pitchFamily="2" charset="-122"/>
              </a:rPr>
              <a:t>Statins</a:t>
            </a:r>
            <a:endParaRPr lang="en-US" altLang="zh-CN" sz="1200" dirty="0" smtClean="0">
              <a:solidFill>
                <a:srgbClr val="111111"/>
              </a:solidFill>
              <a:ea typeface="宋体" pitchFamily="2" charset="-122"/>
            </a:endParaRPr>
          </a:p>
        </p:txBody>
      </p:sp>
      <p:sp>
        <p:nvSpPr>
          <p:cNvPr id="56" name="Text Box 124"/>
          <p:cNvSpPr txBox="1">
            <a:spLocks noChangeArrowheads="1"/>
          </p:cNvSpPr>
          <p:nvPr>
            <p:custDataLst>
              <p:tags r:id="rId23"/>
            </p:custDataLst>
          </p:nvPr>
        </p:nvSpPr>
        <p:spPr bwMode="auto">
          <a:xfrm>
            <a:off x="4701893" y="1530176"/>
            <a:ext cx="2464315" cy="261937"/>
          </a:xfrm>
          <a:prstGeom prst="rect">
            <a:avLst/>
          </a:prstGeom>
          <a:noFill/>
          <a:ln w="9525">
            <a:noFill/>
            <a:miter lim="800000"/>
            <a:headEnd/>
            <a:tailEnd/>
          </a:ln>
        </p:spPr>
        <p:txBody>
          <a:bodyPr lIns="107965" tIns="46024" rIns="107965" bIns="46024" anchor="ctr"/>
          <a:lstStyle/>
          <a:p>
            <a:pPr algn="ctr" eaLnBrk="0" fontAlgn="base" hangingPunct="0">
              <a:spcBef>
                <a:spcPct val="50000"/>
              </a:spcBef>
              <a:spcAft>
                <a:spcPct val="0"/>
              </a:spcAft>
            </a:pPr>
            <a:r>
              <a:rPr lang="en-AU" altLang="zh-CN" sz="1200" b="1" u="sng" smtClean="0">
                <a:solidFill>
                  <a:srgbClr val="111111"/>
                </a:solidFill>
                <a:ea typeface="宋体" pitchFamily="2" charset="-122"/>
                <a:cs typeface="Arial" pitchFamily="34" charset="0"/>
              </a:rPr>
              <a:t>Key Products</a:t>
            </a:r>
          </a:p>
        </p:txBody>
      </p:sp>
      <p:sp>
        <p:nvSpPr>
          <p:cNvPr id="57" name="AutoShape 109"/>
          <p:cNvSpPr>
            <a:spLocks noChangeArrowheads="1"/>
          </p:cNvSpPr>
          <p:nvPr>
            <p:custDataLst>
              <p:tags r:id="rId24"/>
            </p:custDataLst>
          </p:nvPr>
        </p:nvSpPr>
        <p:spPr bwMode="auto">
          <a:xfrm>
            <a:off x="1919080" y="2860500"/>
            <a:ext cx="2327264" cy="396000"/>
          </a:xfrm>
          <a:prstGeom prst="flowChartProcess">
            <a:avLst/>
          </a:prstGeom>
          <a:solidFill>
            <a:schemeClr val="bg2"/>
          </a:solidFill>
          <a:ln w="25400" algn="ctr">
            <a:noFill/>
            <a:miter lim="800000"/>
            <a:headEnd/>
            <a:tailEnd/>
          </a:ln>
        </p:spPr>
        <p:txBody>
          <a:bodyPr lIns="18000" rIns="18000" anchor="ctr"/>
          <a:lstStyle/>
          <a:p>
            <a:pPr algn="ctr" eaLnBrk="0" fontAlgn="base" hangingPunct="0">
              <a:spcBef>
                <a:spcPct val="0"/>
              </a:spcBef>
              <a:spcAft>
                <a:spcPct val="0"/>
              </a:spcAft>
            </a:pPr>
            <a:r>
              <a:rPr lang="en-US" altLang="en-US" sz="1200" dirty="0" err="1" smtClean="0">
                <a:solidFill>
                  <a:srgbClr val="FFFFFF"/>
                </a:solidFill>
                <a:ea typeface="宋体" pitchFamily="2" charset="-122"/>
              </a:rPr>
              <a:t>Antiplatelets</a:t>
            </a:r>
            <a:endParaRPr lang="en-US" altLang="en-US" sz="1200" dirty="0" smtClean="0">
              <a:solidFill>
                <a:srgbClr val="FFFFFF"/>
              </a:solidFill>
              <a:ea typeface="宋体" pitchFamily="2" charset="-122"/>
            </a:endParaRPr>
          </a:p>
          <a:p>
            <a:pPr algn="ctr" eaLnBrk="0" fontAlgn="base" hangingPunct="0">
              <a:spcBef>
                <a:spcPct val="0"/>
              </a:spcBef>
              <a:spcAft>
                <a:spcPct val="0"/>
              </a:spcAft>
            </a:pPr>
            <a:r>
              <a:rPr lang="en-US" altLang="en-US" sz="1200" dirty="0" smtClean="0">
                <a:solidFill>
                  <a:srgbClr val="FFFFFF"/>
                </a:solidFill>
                <a:ea typeface="宋体" pitchFamily="2" charset="-122"/>
              </a:rPr>
              <a:t>(long-term use)</a:t>
            </a:r>
            <a:endParaRPr lang="zh-CN" altLang="en-US" sz="1200" dirty="0" smtClean="0">
              <a:solidFill>
                <a:srgbClr val="FFFFFF"/>
              </a:solidFill>
              <a:ea typeface="宋体" pitchFamily="2" charset="-122"/>
            </a:endParaRPr>
          </a:p>
        </p:txBody>
      </p:sp>
      <p:sp>
        <p:nvSpPr>
          <p:cNvPr id="58" name="Rectangle 118"/>
          <p:cNvSpPr>
            <a:spLocks noChangeArrowheads="1"/>
          </p:cNvSpPr>
          <p:nvPr>
            <p:custDataLst>
              <p:tags r:id="rId25"/>
            </p:custDataLst>
          </p:nvPr>
        </p:nvSpPr>
        <p:spPr bwMode="auto">
          <a:xfrm>
            <a:off x="4466196" y="2860500"/>
            <a:ext cx="4392000" cy="276999"/>
          </a:xfrm>
          <a:prstGeom prst="rect">
            <a:avLst/>
          </a:prstGeom>
          <a:noFill/>
          <a:ln w="9525">
            <a:noFill/>
            <a:miter lim="800000"/>
            <a:headEnd/>
            <a:tailEnd/>
          </a:ln>
        </p:spPr>
        <p:txBody>
          <a:bodyPr wrap="square">
            <a:spAutoFit/>
          </a:bodyPr>
          <a:lstStyle/>
          <a:p>
            <a:pPr marL="92075" indent="-92075" eaLnBrk="0" fontAlgn="base" hangingPunct="0">
              <a:spcBef>
                <a:spcPct val="30000"/>
              </a:spcBef>
              <a:spcAft>
                <a:spcPct val="0"/>
              </a:spcAft>
              <a:buFontTx/>
              <a:buChar char="•"/>
            </a:pPr>
            <a:r>
              <a:rPr lang="en-US" altLang="zh-CN" sz="1200" dirty="0" smtClean="0">
                <a:solidFill>
                  <a:srgbClr val="111111"/>
                </a:solidFill>
                <a:ea typeface="宋体" pitchFamily="2" charset="-122"/>
              </a:rPr>
              <a:t>Aspirin, </a:t>
            </a:r>
            <a:r>
              <a:rPr lang="en-US" altLang="zh-CN" sz="1200" dirty="0" err="1" smtClean="0">
                <a:solidFill>
                  <a:srgbClr val="111111"/>
                </a:solidFill>
                <a:ea typeface="宋体" pitchFamily="2" charset="-122"/>
              </a:rPr>
              <a:t>ozagrel</a:t>
            </a:r>
            <a:r>
              <a:rPr lang="en-US" altLang="zh-CN" sz="1200" dirty="0" smtClean="0">
                <a:solidFill>
                  <a:srgbClr val="111111"/>
                </a:solidFill>
                <a:ea typeface="宋体" pitchFamily="2" charset="-122"/>
              </a:rPr>
              <a:t> and </a:t>
            </a:r>
            <a:r>
              <a:rPr lang="en-US" altLang="zh-CN" sz="1200" dirty="0" err="1" smtClean="0">
                <a:solidFill>
                  <a:srgbClr val="111111"/>
                </a:solidFill>
                <a:ea typeface="宋体" pitchFamily="2" charset="-122"/>
              </a:rPr>
              <a:t>clopidogrel</a:t>
            </a:r>
            <a:endParaRPr lang="en-US" altLang="zh-CN" sz="1200" dirty="0" smtClean="0">
              <a:solidFill>
                <a:srgbClr val="111111"/>
              </a:solidFill>
              <a:ea typeface="宋体" pitchFamily="2" charset="-122"/>
            </a:endParaRPr>
          </a:p>
        </p:txBody>
      </p:sp>
      <p:sp>
        <p:nvSpPr>
          <p:cNvPr id="59" name="矩形 58"/>
          <p:cNvSpPr/>
          <p:nvPr/>
        </p:nvSpPr>
        <p:spPr>
          <a:xfrm>
            <a:off x="4466196" y="2363082"/>
            <a:ext cx="4392000" cy="240066"/>
          </a:xfrm>
          <a:prstGeom prst="rect">
            <a:avLst/>
          </a:prstGeom>
        </p:spPr>
        <p:txBody>
          <a:bodyPr>
            <a:spAutoFit/>
          </a:bodyPr>
          <a:lstStyle/>
          <a:p>
            <a:pPr marL="92075" indent="-92075" eaLnBrk="0" hangingPunct="0">
              <a:lnSpc>
                <a:spcPct val="80000"/>
              </a:lnSpc>
              <a:spcBef>
                <a:spcPct val="35000"/>
              </a:spcBef>
              <a:buFontTx/>
              <a:buChar char="•"/>
            </a:pPr>
            <a:r>
              <a:rPr lang="en-US" altLang="zh-CN" sz="1200" dirty="0" smtClean="0">
                <a:solidFill>
                  <a:srgbClr val="111111"/>
                </a:solidFill>
                <a:ea typeface="宋体" pitchFamily="2" charset="-122"/>
              </a:rPr>
              <a:t>Cerebral protective therapies</a:t>
            </a:r>
            <a:endParaRPr lang="en-US" altLang="zh-CN" dirty="0" smtClean="0">
              <a:solidFill>
                <a:srgbClr val="111111"/>
              </a:solidFill>
              <a:ea typeface="宋体" pitchFamily="2" charset="-122"/>
            </a:endParaRPr>
          </a:p>
        </p:txBody>
      </p:sp>
      <p:cxnSp>
        <p:nvCxnSpPr>
          <p:cNvPr id="61" name="直接连接符 60"/>
          <p:cNvCxnSpPr/>
          <p:nvPr/>
        </p:nvCxnSpPr>
        <p:spPr>
          <a:xfrm>
            <a:off x="745067" y="3420535"/>
            <a:ext cx="7766755" cy="0"/>
          </a:xfrm>
          <a:prstGeom prst="line">
            <a:avLst/>
          </a:prstGeom>
          <a:ln w="19050" cmpd="sng">
            <a:solidFill>
              <a:schemeClr val="tx1">
                <a:lumMod val="50000"/>
                <a:lumOff val="50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67" name="页脚占位符 66"/>
          <p:cNvSpPr>
            <a:spLocks noGrp="1"/>
          </p:cNvSpPr>
          <p:nvPr>
            <p:ph type="ftr" sz="quarter" idx="10"/>
          </p:nvPr>
        </p:nvSpPr>
        <p:spPr/>
        <p:txBody>
          <a:bodyPr/>
          <a:lstStyle/>
          <a:p>
            <a:r>
              <a:rPr lang="en-US" altLang="zh-CN" smtClean="0"/>
              <a:t>Cardiovascular Overview</a:t>
            </a:r>
            <a:endParaRPr lang="zh-CN" altLang="en-US"/>
          </a:p>
        </p:txBody>
      </p:sp>
      <p:sp>
        <p:nvSpPr>
          <p:cNvPr id="68" name="Source" descr="Source"/>
          <p:cNvSpPr txBox="1"/>
          <p:nvPr>
            <p:custDataLst>
              <p:tags r:id="rId26"/>
            </p:custDataLst>
          </p:nvPr>
        </p:nvSpPr>
        <p:spPr>
          <a:xfrm>
            <a:off x="481013" y="6224588"/>
            <a:ext cx="184024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project experience</a:t>
            </a:r>
            <a:endParaRPr lang="zh-CN" altLang="en-US" sz="900" dirty="0">
              <a:latin typeface="Verdana"/>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hidden="1"/>
          <p:cNvGraphicFramePr>
            <a:graphicFrameLocks noChangeAspect="1"/>
          </p:cNvGraphicFramePr>
          <p:nvPr/>
        </p:nvGraphicFramePr>
        <p:xfrm>
          <a:off x="0" y="0"/>
          <a:ext cx="158750" cy="158750"/>
        </p:xfrm>
        <a:graphic>
          <a:graphicData uri="http://schemas.openxmlformats.org/presentationml/2006/ole">
            <p:oleObj spid="_x0000_s182275" name="think-cell Slide" r:id="rId18" imgW="360" imgH="360" progId="TCLayout.ActiveDocument.1">
              <p:embed/>
            </p:oleObj>
          </a:graphicData>
        </a:graphic>
      </p:graphicFrame>
      <p:sp>
        <p:nvSpPr>
          <p:cNvPr id="12" name="矩形 11"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rtlCol="0" anchor="ctr" anchorCtr="0">
            <a:noAutofit/>
          </a:bodyPr>
          <a:lstStyle/>
          <a:p>
            <a:pPr algn="ctr"/>
            <a:endParaRPr lang="zh-CN" altLang="en-US" sz="1200">
              <a:latin typeface="Verdana"/>
              <a:sym typeface="Verdana"/>
            </a:endParaRPr>
          </a:p>
        </p:txBody>
      </p:sp>
      <p:sp>
        <p:nvSpPr>
          <p:cNvPr id="2" name="标题 1"/>
          <p:cNvSpPr>
            <a:spLocks noGrp="1"/>
          </p:cNvSpPr>
          <p:nvPr>
            <p:ph type="title"/>
            <p:custDataLst>
              <p:tags r:id="rId3"/>
            </p:custDataLst>
          </p:nvPr>
        </p:nvSpPr>
        <p:spPr/>
        <p:txBody>
          <a:bodyPr/>
          <a:lstStyle/>
          <a:p>
            <a:r>
              <a:rPr lang="en-US" altLang="zh-CN" dirty="0" smtClean="0"/>
              <a:t>China has large stroke patient population, with an increasing prevalence rate </a:t>
            </a:r>
            <a:endParaRPr lang="zh-CN" altLang="en-US" dirty="0"/>
          </a:p>
        </p:txBody>
      </p:sp>
      <p:graphicFrame>
        <p:nvGraphicFramePr>
          <p:cNvPr id="5" name="Object 3"/>
          <p:cNvGraphicFramePr>
            <a:graphicFrameLocks/>
          </p:cNvGraphicFramePr>
          <p:nvPr>
            <p:custDataLst>
              <p:tags r:id="rId4"/>
            </p:custDataLst>
          </p:nvPr>
        </p:nvGraphicFramePr>
        <p:xfrm>
          <a:off x="601662" y="2566987"/>
          <a:ext cx="4686300" cy="3057525"/>
        </p:xfrm>
        <a:graphic>
          <a:graphicData uri="http://schemas.openxmlformats.org/presentationml/2006/ole">
            <p:oleObj spid="_x0000_s182274" name="图表" r:id="rId19" imgW="4686300" imgH="3057525" progId="MSGraph.Chart.8">
              <p:embed followColorScheme="full"/>
            </p:oleObj>
          </a:graphicData>
        </a:graphic>
      </p:graphicFrame>
      <p:cxnSp>
        <p:nvCxnSpPr>
          <p:cNvPr id="31" name="直接连接符 30"/>
          <p:cNvCxnSpPr/>
          <p:nvPr>
            <p:custDataLst>
              <p:tags r:id="rId5"/>
            </p:custDataLst>
          </p:nvPr>
        </p:nvCxnSpPr>
        <p:spPr bwMode="auto">
          <a:xfrm flipV="1">
            <a:off x="1720850" y="3079750"/>
            <a:ext cx="2771775" cy="1038225"/>
          </a:xfrm>
          <a:prstGeom prst="line">
            <a:avLst/>
          </a:prstGeom>
          <a:ln w="25400" cmpd="sng">
            <a:solidFill>
              <a:schemeClr val="tx1"/>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custDataLst>
              <p:tags r:id="rId6"/>
            </p:custDataLst>
          </p:nvPr>
        </p:nvCxnSpPr>
        <p:spPr>
          <a:xfrm>
            <a:off x="1030287" y="2786062"/>
            <a:ext cx="4152900"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sp>
        <p:nvSpPr>
          <p:cNvPr id="11" name="Rectangle 204"/>
          <p:cNvSpPr>
            <a:spLocks noChangeArrowheads="1"/>
          </p:cNvSpPr>
          <p:nvPr>
            <p:custDataLst>
              <p:tags r:id="rId7"/>
            </p:custDataLst>
          </p:nvPr>
        </p:nvSpPr>
        <p:spPr bwMode="auto">
          <a:xfrm>
            <a:off x="1520825" y="5487987"/>
            <a:ext cx="400050" cy="182562"/>
          </a:xfrm>
          <a:prstGeom prst="rect">
            <a:avLst/>
          </a:prstGeom>
          <a:noFill/>
          <a:ln w="9525">
            <a:noFill/>
            <a:miter lim="800000"/>
            <a:headEnd/>
            <a:tailEnd/>
          </a:ln>
        </p:spPr>
        <p:txBody>
          <a:bodyPr wrap="square" lIns="0" tIns="0" rIns="0" bIns="0">
            <a:noAutofit/>
          </a:bodyPr>
          <a:lstStyle/>
          <a:p>
            <a:pPr algn="ctr"/>
            <a:fld id="{53801B92-9352-466D-8C24-A07F5DA2A8EA}" type="datetime'''''''''''''2''''''''''0''''''08'''">
              <a:rPr lang="en-US" altLang="zh-CN" sz="1200" smtClean="0">
                <a:solidFill>
                  <a:srgbClr val="111111"/>
                </a:solidFill>
                <a:latin typeface="Verdana"/>
                <a:ea typeface="+mn-ea"/>
                <a:sym typeface="Verdana"/>
              </a:rPr>
              <a:pPr algn="ctr"/>
              <a:t>2008</a:t>
            </a:fld>
            <a:endParaRPr lang="en-US" altLang="zh-CN" sz="1200" smtClean="0">
              <a:solidFill>
                <a:srgbClr val="111111"/>
              </a:solidFill>
              <a:latin typeface="Verdana"/>
              <a:ea typeface="+mn-ea"/>
              <a:sym typeface="Verdana"/>
            </a:endParaRPr>
          </a:p>
        </p:txBody>
      </p:sp>
      <p:sp>
        <p:nvSpPr>
          <p:cNvPr id="10" name="Rectangle 205"/>
          <p:cNvSpPr>
            <a:spLocks noChangeArrowheads="1"/>
          </p:cNvSpPr>
          <p:nvPr>
            <p:custDataLst>
              <p:tags r:id="rId8"/>
            </p:custDataLst>
          </p:nvPr>
        </p:nvSpPr>
        <p:spPr bwMode="auto">
          <a:xfrm>
            <a:off x="2906712" y="5487987"/>
            <a:ext cx="400050" cy="182562"/>
          </a:xfrm>
          <a:prstGeom prst="rect">
            <a:avLst/>
          </a:prstGeom>
          <a:noFill/>
          <a:ln w="9525">
            <a:noFill/>
            <a:miter lim="800000"/>
            <a:headEnd/>
            <a:tailEnd/>
          </a:ln>
        </p:spPr>
        <p:txBody>
          <a:bodyPr wrap="square" lIns="0" tIns="0" rIns="0" bIns="0">
            <a:noAutofit/>
          </a:bodyPr>
          <a:lstStyle/>
          <a:p>
            <a:pPr algn="ctr"/>
            <a:fld id="{07864465-BCE1-4F8D-8065-E9093566F449}" type="datetime'2''''''''''0''''''''''''0''''''''''''''''''''9'''''''''">
              <a:rPr lang="en-US" altLang="zh-CN" sz="1200" smtClean="0">
                <a:solidFill>
                  <a:srgbClr val="111111"/>
                </a:solidFill>
                <a:latin typeface="Verdana"/>
                <a:ea typeface="+mn-ea"/>
                <a:sym typeface="Verdana"/>
              </a:rPr>
              <a:pPr algn="ctr"/>
              <a:t>2009</a:t>
            </a:fld>
            <a:endParaRPr lang="en-US" altLang="zh-CN" sz="1200" smtClean="0">
              <a:solidFill>
                <a:srgbClr val="111111"/>
              </a:solidFill>
              <a:latin typeface="Verdana"/>
              <a:ea typeface="+mn-ea"/>
              <a:sym typeface="Verdana"/>
            </a:endParaRPr>
          </a:p>
        </p:txBody>
      </p:sp>
      <p:sp>
        <p:nvSpPr>
          <p:cNvPr id="8" name="Rectangle 55"/>
          <p:cNvSpPr>
            <a:spLocks noChangeArrowheads="1"/>
          </p:cNvSpPr>
          <p:nvPr>
            <p:custDataLst>
              <p:tags r:id="rId9"/>
            </p:custDataLst>
          </p:nvPr>
        </p:nvSpPr>
        <p:spPr bwMode="auto">
          <a:xfrm>
            <a:off x="4248150" y="5487987"/>
            <a:ext cx="490537" cy="182562"/>
          </a:xfrm>
          <a:prstGeom prst="rect">
            <a:avLst/>
          </a:prstGeom>
          <a:noFill/>
          <a:ln w="9525">
            <a:noFill/>
            <a:miter lim="800000"/>
            <a:headEnd/>
            <a:tailEnd/>
          </a:ln>
        </p:spPr>
        <p:txBody>
          <a:bodyPr wrap="square" lIns="0" tIns="0" rIns="0" bIns="0">
            <a:noAutofit/>
          </a:bodyPr>
          <a:lstStyle/>
          <a:p>
            <a:pPr algn="ctr" eaLnBrk="0" hangingPunct="0"/>
            <a:fld id="{71588140-EDF9-4722-B52D-010FF41338FE}" type="datetime'''''''''''''''2''''''''0''1''''3e'''''''''''''''''">
              <a:rPr lang="en-US" altLang="zh-CN" sz="1200" smtClean="0">
                <a:solidFill>
                  <a:srgbClr val="111111"/>
                </a:solidFill>
                <a:latin typeface="Verdana"/>
                <a:ea typeface="+mn-ea"/>
                <a:sym typeface="Verdana"/>
              </a:rPr>
              <a:pPr algn="ctr" eaLnBrk="0" hangingPunct="0"/>
              <a:t>2013e</a:t>
            </a:fld>
            <a:endParaRPr lang="en-US" altLang="zh-CN" sz="1200" smtClean="0">
              <a:solidFill>
                <a:srgbClr val="111111"/>
              </a:solidFill>
              <a:latin typeface="Verdana"/>
              <a:ea typeface="+mn-ea"/>
              <a:sym typeface="Verdana"/>
            </a:endParaRPr>
          </a:p>
        </p:txBody>
      </p:sp>
      <p:sp>
        <p:nvSpPr>
          <p:cNvPr id="9" name="Oval 60"/>
          <p:cNvSpPr>
            <a:spLocks noChangeArrowheads="1"/>
          </p:cNvSpPr>
          <p:nvPr>
            <p:custDataLst>
              <p:tags r:id="rId10"/>
            </p:custDataLst>
          </p:nvPr>
        </p:nvSpPr>
        <p:spPr bwMode="auto">
          <a:xfrm>
            <a:off x="2854325" y="3481387"/>
            <a:ext cx="506412" cy="234950"/>
          </a:xfrm>
          <a:prstGeom prst="ellipse">
            <a:avLst/>
          </a:prstGeom>
          <a:solidFill>
            <a:srgbClr val="FFFFFF"/>
          </a:solidFill>
          <a:ln w="9525">
            <a:solidFill>
              <a:schemeClr val="tx1"/>
            </a:solidFill>
            <a:round/>
            <a:headEnd/>
            <a:tailEnd/>
          </a:ln>
        </p:spPr>
        <p:txBody>
          <a:bodyPr wrap="none" lIns="0" tIns="0" rIns="0" bIns="0" anchor="ctr">
            <a:noAutofit/>
          </a:bodyPr>
          <a:lstStyle/>
          <a:p>
            <a:pPr algn="ctr" eaLnBrk="0" hangingPunct="0">
              <a:lnSpc>
                <a:spcPct val="90000"/>
              </a:lnSpc>
            </a:pPr>
            <a:r>
              <a:rPr lang="en-US" altLang="zh-CN" sz="1200" dirty="0" smtClean="0">
                <a:solidFill>
                  <a:srgbClr val="111111"/>
                </a:solidFill>
                <a:latin typeface="+mn-lt"/>
                <a:ea typeface="+mn-ea"/>
                <a:sym typeface="+mn-lt"/>
              </a:rPr>
              <a:t>16%</a:t>
            </a:r>
          </a:p>
        </p:txBody>
      </p:sp>
      <p:sp>
        <p:nvSpPr>
          <p:cNvPr id="14" name="Rectangle 8"/>
          <p:cNvSpPr>
            <a:spLocks noChangeArrowheads="1"/>
          </p:cNvSpPr>
          <p:nvPr>
            <p:custDataLst>
              <p:tags r:id="rId1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15" name="Section" descr="Section name"/>
          <p:cNvSpPr txBox="1"/>
          <p:nvPr>
            <p:custDataLst>
              <p:tags r:id="rId1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32" name="TextBox 31"/>
          <p:cNvSpPr txBox="1"/>
          <p:nvPr>
            <p:custDataLst>
              <p:tags r:id="rId13"/>
            </p:custDataLst>
          </p:nvPr>
        </p:nvSpPr>
        <p:spPr>
          <a:xfrm>
            <a:off x="1676407" y="1749779"/>
            <a:ext cx="2731911" cy="276999"/>
          </a:xfrm>
          <a:prstGeom prst="rect">
            <a:avLst/>
          </a:prstGeom>
          <a:noFill/>
        </p:spPr>
        <p:txBody>
          <a:bodyPr wrap="square" rtlCol="0">
            <a:spAutoFit/>
          </a:bodyPr>
          <a:lstStyle/>
          <a:p>
            <a:pPr algn="ctr"/>
            <a:r>
              <a:rPr lang="en-US" altLang="zh-CN" sz="1200" b="1" u="sng" dirty="0" smtClean="0"/>
              <a:t>Prevalence of stroke in China</a:t>
            </a:r>
          </a:p>
        </p:txBody>
      </p:sp>
      <p:sp>
        <p:nvSpPr>
          <p:cNvPr id="33" name="TextBox 32"/>
          <p:cNvSpPr txBox="1"/>
          <p:nvPr>
            <p:custDataLst>
              <p:tags r:id="rId14"/>
            </p:custDataLst>
          </p:nvPr>
        </p:nvSpPr>
        <p:spPr>
          <a:xfrm>
            <a:off x="2060229" y="2009421"/>
            <a:ext cx="1964266" cy="276999"/>
          </a:xfrm>
          <a:prstGeom prst="rect">
            <a:avLst/>
          </a:prstGeom>
          <a:noFill/>
        </p:spPr>
        <p:txBody>
          <a:bodyPr wrap="square" rtlCol="0">
            <a:spAutoFit/>
          </a:bodyPr>
          <a:lstStyle/>
          <a:p>
            <a:pPr algn="ctr"/>
            <a:r>
              <a:rPr lang="en-US" altLang="zh-CN" sz="1200" dirty="0" err="1" smtClean="0"/>
              <a:t>Mn</a:t>
            </a:r>
            <a:r>
              <a:rPr lang="en-US" altLang="zh-CN" sz="1200" dirty="0" smtClean="0"/>
              <a:t> population</a:t>
            </a:r>
            <a:endParaRPr lang="zh-CN" altLang="en-US" sz="1200" dirty="0"/>
          </a:p>
        </p:txBody>
      </p:sp>
      <p:sp>
        <p:nvSpPr>
          <p:cNvPr id="35" name="TextBox 34"/>
          <p:cNvSpPr txBox="1"/>
          <p:nvPr>
            <p:custDataLst>
              <p:tags r:id="rId15"/>
            </p:custDataLst>
          </p:nvPr>
        </p:nvSpPr>
        <p:spPr>
          <a:xfrm>
            <a:off x="5542846" y="2032000"/>
            <a:ext cx="2664175" cy="3754874"/>
          </a:xfrm>
          <a:prstGeom prst="rect">
            <a:avLst/>
          </a:prstGeom>
          <a:noFill/>
          <a:ln w="19050">
            <a:solidFill>
              <a:schemeClr val="accent5">
                <a:lumMod val="50000"/>
              </a:schemeClr>
            </a:solidFill>
          </a:ln>
        </p:spPr>
        <p:txBody>
          <a:bodyPr wrap="square" rtlCol="0">
            <a:spAutoFit/>
          </a:bodyPr>
          <a:lstStyle/>
          <a:p>
            <a:pPr marL="90488" indent="-90488">
              <a:spcBef>
                <a:spcPts val="600"/>
              </a:spcBef>
              <a:spcAft>
                <a:spcPts val="600"/>
              </a:spcAft>
              <a:buFont typeface="Arial" pitchFamily="34" charset="0"/>
              <a:buChar char="•"/>
            </a:pPr>
            <a:r>
              <a:rPr lang="en-US" altLang="zh-CN" sz="1300" dirty="0" smtClean="0">
                <a:latin typeface="Verdana" pitchFamily="34" charset="0"/>
                <a:ea typeface="宋体" pitchFamily="2" charset="-122"/>
              </a:rPr>
              <a:t>China has ~7 million stroke patient population in 2008, with estimated growth of 16% till 2013</a:t>
            </a:r>
          </a:p>
          <a:p>
            <a:pPr marL="90488" indent="-90488">
              <a:spcBef>
                <a:spcPts val="600"/>
              </a:spcBef>
              <a:spcAft>
                <a:spcPts val="600"/>
              </a:spcAft>
              <a:buFont typeface="Arial" pitchFamily="34" charset="0"/>
              <a:buChar char="•"/>
            </a:pPr>
            <a:r>
              <a:rPr lang="en-US" altLang="zh-CN" sz="1300" dirty="0" smtClean="0">
                <a:latin typeface="Verdana" pitchFamily="34" charset="0"/>
                <a:ea typeface="宋体" pitchFamily="2" charset="-122"/>
              </a:rPr>
              <a:t>The incidence of stroke is ~1.5-2 million in China</a:t>
            </a:r>
            <a:endParaRPr lang="zh-CN" altLang="en-US" sz="1300" dirty="0" smtClean="0"/>
          </a:p>
          <a:p>
            <a:pPr marL="90488" indent="-90488">
              <a:spcBef>
                <a:spcPts val="600"/>
              </a:spcBef>
              <a:spcAft>
                <a:spcPts val="600"/>
              </a:spcAft>
              <a:buFont typeface="Arial" pitchFamily="34" charset="0"/>
              <a:buChar char="•"/>
            </a:pPr>
            <a:r>
              <a:rPr lang="en-US" altLang="zh-CN" sz="1300" dirty="0" smtClean="0">
                <a:latin typeface="Verdana" pitchFamily="34" charset="0"/>
                <a:ea typeface="宋体" pitchFamily="2" charset="-122"/>
              </a:rPr>
              <a:t>The prevalence rate is estimated to increase because of increasing aging population, and more unhealthy lifestyle</a:t>
            </a:r>
          </a:p>
          <a:p>
            <a:pPr marL="90488" indent="-90488">
              <a:spcBef>
                <a:spcPts val="600"/>
              </a:spcBef>
              <a:spcAft>
                <a:spcPts val="600"/>
              </a:spcAft>
              <a:buFont typeface="Arial" pitchFamily="34" charset="0"/>
              <a:buChar char="•"/>
            </a:pPr>
            <a:r>
              <a:rPr lang="en-US" altLang="zh-CN" sz="1300" dirty="0" smtClean="0">
                <a:latin typeface="Verdana" pitchFamily="34" charset="0"/>
                <a:ea typeface="宋体" pitchFamily="2" charset="-122"/>
              </a:rPr>
              <a:t>Prevalence of stroke is higher in urban areas than in rural areas due to more unhealthy and westernized lifestyle</a:t>
            </a:r>
          </a:p>
        </p:txBody>
      </p:sp>
      <p:sp>
        <p:nvSpPr>
          <p:cNvPr id="41" name="页脚占位符 40"/>
          <p:cNvSpPr>
            <a:spLocks noGrp="1"/>
          </p:cNvSpPr>
          <p:nvPr>
            <p:ph type="ftr" sz="quarter" idx="10"/>
          </p:nvPr>
        </p:nvSpPr>
        <p:spPr/>
        <p:txBody>
          <a:bodyPr/>
          <a:lstStyle/>
          <a:p>
            <a:r>
              <a:rPr lang="en-US" altLang="zh-CN" smtClean="0"/>
              <a:t>Cardiovascular Overview</a:t>
            </a:r>
            <a:endParaRPr lang="zh-CN" altLang="en-US"/>
          </a:p>
        </p:txBody>
      </p:sp>
      <p:sp>
        <p:nvSpPr>
          <p:cNvPr id="42" name="Source" descr="Source"/>
          <p:cNvSpPr txBox="1"/>
          <p:nvPr>
            <p:custDataLst>
              <p:tags r:id="rId16"/>
            </p:custDataLst>
          </p:nvPr>
        </p:nvSpPr>
        <p:spPr>
          <a:xfrm>
            <a:off x="481013" y="6224588"/>
            <a:ext cx="184024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project experience</a:t>
            </a:r>
            <a:endParaRPr lang="zh-CN" altLang="en-US" sz="900" dirty="0">
              <a:latin typeface="Verdana"/>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Efficacy and treatment cost are two major unmet needs in stroke</a:t>
            </a:r>
            <a:endParaRPr lang="zh-CN" altLang="en-US" dirty="0"/>
          </a:p>
        </p:txBody>
      </p:sp>
      <p:sp>
        <p:nvSpPr>
          <p:cNvPr id="5" name="Rectangle 8"/>
          <p:cNvSpPr>
            <a:spLocks noChangeArrowheads="1"/>
          </p:cNvSpPr>
          <p:nvPr>
            <p:custDataLst>
              <p:tags r:id="rId1"/>
            </p:custDataLst>
          </p:nvPr>
        </p:nvSpPr>
        <p:spPr bwMode="auto">
          <a:xfrm>
            <a:off x="7127914" y="1"/>
            <a:ext cx="2014501"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Unmet needs</a:t>
            </a:r>
            <a:endParaRPr lang="en-US" altLang="zh-CN" sz="1200" dirty="0">
              <a:solidFill>
                <a:schemeClr val="bg2"/>
              </a:solidFill>
              <a:ea typeface="宋体" pitchFamily="2" charset="-122"/>
            </a:endParaRPr>
          </a:p>
        </p:txBody>
      </p:sp>
      <p:sp>
        <p:nvSpPr>
          <p:cNvPr id="6"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Stroke</a:t>
            </a:r>
            <a:endParaRPr lang="zh-CN" altLang="en-US" sz="1200" dirty="0">
              <a:solidFill>
                <a:schemeClr val="bg1"/>
              </a:solidFill>
              <a:latin typeface="Verdana"/>
            </a:endParaRPr>
          </a:p>
        </p:txBody>
      </p:sp>
      <p:sp>
        <p:nvSpPr>
          <p:cNvPr id="7" name="AutoShape 2"/>
          <p:cNvSpPr>
            <a:spLocks noChangeArrowheads="1"/>
          </p:cNvSpPr>
          <p:nvPr/>
        </p:nvSpPr>
        <p:spPr bwMode="gray">
          <a:xfrm rot="5400000">
            <a:off x="367587" y="3508486"/>
            <a:ext cx="4161940" cy="644525"/>
          </a:xfrm>
          <a:custGeom>
            <a:avLst/>
            <a:gdLst>
              <a:gd name="G0" fmla="+- 7181 0 0"/>
              <a:gd name="G1" fmla="+- 21600 0 7181"/>
              <a:gd name="G2" fmla="*/ 7181 1 2"/>
              <a:gd name="G3" fmla="+- 21600 0 G2"/>
              <a:gd name="G4" fmla="+/ 7181 21600 2"/>
              <a:gd name="G5" fmla="+/ G1 0 2"/>
              <a:gd name="G6" fmla="*/ 21600 21600 7181"/>
              <a:gd name="G7" fmla="*/ G6 1 2"/>
              <a:gd name="G8" fmla="+- 21600 0 G7"/>
              <a:gd name="G9" fmla="*/ 21600 1 2"/>
              <a:gd name="G10" fmla="+- 7181 0 G9"/>
              <a:gd name="G11" fmla="?: G10 G8 0"/>
              <a:gd name="G12" fmla="?: G10 G7 21600"/>
              <a:gd name="T0" fmla="*/ 18009 w 21600"/>
              <a:gd name="T1" fmla="*/ 10800 h 21600"/>
              <a:gd name="T2" fmla="*/ 10800 w 21600"/>
              <a:gd name="T3" fmla="*/ 21600 h 21600"/>
              <a:gd name="T4" fmla="*/ 3591 w 21600"/>
              <a:gd name="T5" fmla="*/ 10800 h 21600"/>
              <a:gd name="T6" fmla="*/ 10800 w 21600"/>
              <a:gd name="T7" fmla="*/ 0 h 21600"/>
              <a:gd name="T8" fmla="*/ 5391 w 21600"/>
              <a:gd name="T9" fmla="*/ 5391 h 21600"/>
              <a:gd name="T10" fmla="*/ 16209 w 21600"/>
              <a:gd name="T11" fmla="*/ 16209 h 21600"/>
            </a:gdLst>
            <a:ahLst/>
            <a:cxnLst>
              <a:cxn ang="0">
                <a:pos x="T0" y="T1"/>
              </a:cxn>
              <a:cxn ang="0">
                <a:pos x="T2" y="T3"/>
              </a:cxn>
              <a:cxn ang="0">
                <a:pos x="T4" y="T5"/>
              </a:cxn>
              <a:cxn ang="0">
                <a:pos x="T6" y="T7"/>
              </a:cxn>
            </a:cxnLst>
            <a:rect l="T8" t="T9" r="T10" b="T11"/>
            <a:pathLst>
              <a:path w="21600" h="21600">
                <a:moveTo>
                  <a:pt x="0" y="0"/>
                </a:moveTo>
                <a:lnTo>
                  <a:pt x="7181" y="21600"/>
                </a:lnTo>
                <a:lnTo>
                  <a:pt x="14419" y="21600"/>
                </a:lnTo>
                <a:lnTo>
                  <a:pt x="21600" y="0"/>
                </a:lnTo>
                <a:close/>
              </a:path>
            </a:pathLst>
          </a:custGeom>
          <a:gradFill rotWithShape="1">
            <a:gsLst>
              <a:gs pos="0">
                <a:schemeClr val="bg2">
                  <a:gamma/>
                  <a:tint val="15294"/>
                  <a:invGamma/>
                </a:schemeClr>
              </a:gs>
              <a:gs pos="100000">
                <a:schemeClr val="bg2">
                  <a:alpha val="50000"/>
                </a:schemeClr>
              </a:gs>
            </a:gsLst>
            <a:lin ang="5400000" scaled="1"/>
          </a:gradFill>
          <a:ln w="12700" algn="ctr">
            <a:solidFill>
              <a:schemeClr val="bg1"/>
            </a:solidFill>
            <a:miter lim="800000"/>
            <a:headEnd/>
            <a:tailEnd/>
          </a:ln>
          <a:effectLst/>
        </p:spPr>
        <p:txBody>
          <a:bodyPr rot="10800000" vert="eaVert" lIns="72000" tIns="72000" rIns="72000" bIns="72000"/>
          <a:lstStyle/>
          <a:p>
            <a:pPr fontAlgn="auto">
              <a:spcBef>
                <a:spcPts val="0"/>
              </a:spcBef>
              <a:spcAft>
                <a:spcPts val="0"/>
              </a:spcAft>
              <a:buFont typeface="Wingdings" pitchFamily="2" charset="2"/>
              <a:buNone/>
              <a:defRPr/>
            </a:pPr>
            <a:endParaRPr lang="en-US">
              <a:latin typeface="+mn-lt"/>
            </a:endParaRPr>
          </a:p>
        </p:txBody>
      </p:sp>
      <p:sp>
        <p:nvSpPr>
          <p:cNvPr id="8" name="Rectangle 4"/>
          <p:cNvSpPr>
            <a:spLocks noChangeArrowheads="1"/>
          </p:cNvSpPr>
          <p:nvPr/>
        </p:nvSpPr>
        <p:spPr bwMode="auto">
          <a:xfrm>
            <a:off x="654753" y="3126689"/>
            <a:ext cx="1471543" cy="1408118"/>
          </a:xfrm>
          <a:prstGeom prst="rect">
            <a:avLst/>
          </a:prstGeom>
          <a:solidFill>
            <a:schemeClr val="bg2"/>
          </a:solidFill>
          <a:ln w="9525">
            <a:noFill/>
            <a:miter lim="800000"/>
            <a:headEnd/>
            <a:tailEnd/>
          </a:ln>
        </p:spPr>
        <p:txBody>
          <a:bodyPr lIns="45720" rIns="45720" anchor="ctr" anchorCtr="1"/>
          <a:lstStyle/>
          <a:p>
            <a:pPr algn="ctr" eaLnBrk="0" hangingPunct="0"/>
            <a:r>
              <a:rPr lang="en-US" altLang="zh-CN" sz="1400" b="1" dirty="0" smtClean="0">
                <a:solidFill>
                  <a:schemeClr val="bg1"/>
                </a:solidFill>
                <a:latin typeface="Verdana" pitchFamily="34" charset="0"/>
                <a:ea typeface="宋体" pitchFamily="2" charset="-122"/>
              </a:rPr>
              <a:t>Unmet needs in Stroke</a:t>
            </a:r>
            <a:endParaRPr lang="en-US" altLang="zh-CN" sz="1400" b="1" dirty="0">
              <a:solidFill>
                <a:schemeClr val="bg1"/>
              </a:solidFill>
              <a:latin typeface="Verdana" pitchFamily="34" charset="0"/>
              <a:ea typeface="宋体" pitchFamily="2" charset="-122"/>
            </a:endParaRPr>
          </a:p>
        </p:txBody>
      </p:sp>
      <p:sp>
        <p:nvSpPr>
          <p:cNvPr id="9" name="Rectangle 5"/>
          <p:cNvSpPr>
            <a:spLocks noChangeArrowheads="1"/>
          </p:cNvSpPr>
          <p:nvPr/>
        </p:nvSpPr>
        <p:spPr bwMode="auto">
          <a:xfrm>
            <a:off x="2782111" y="1749778"/>
            <a:ext cx="1333500" cy="912657"/>
          </a:xfrm>
          <a:prstGeom prst="rect">
            <a:avLst/>
          </a:prstGeom>
          <a:solidFill>
            <a:schemeClr val="bg2"/>
          </a:solidFill>
          <a:ln w="9525">
            <a:noFill/>
            <a:miter lim="800000"/>
            <a:headEnd/>
            <a:tailEnd/>
          </a:ln>
        </p:spPr>
        <p:txBody>
          <a:bodyPr lIns="45720" rIns="45720" anchor="ctr" anchorCtr="1"/>
          <a:lstStyle/>
          <a:p>
            <a:pPr algn="ctr" eaLnBrk="0" hangingPunct="0"/>
            <a:r>
              <a:rPr lang="en-GB" altLang="zh-CN" sz="1400" b="1" dirty="0" smtClean="0">
                <a:solidFill>
                  <a:schemeClr val="bg1"/>
                </a:solidFill>
                <a:latin typeface="Verdana" pitchFamily="34" charset="0"/>
                <a:ea typeface="宋体" pitchFamily="2" charset="-122"/>
              </a:rPr>
              <a:t>Efficacy</a:t>
            </a:r>
          </a:p>
        </p:txBody>
      </p:sp>
      <p:sp>
        <p:nvSpPr>
          <p:cNvPr id="10" name="Rectangle 6"/>
          <p:cNvSpPr>
            <a:spLocks noChangeArrowheads="1"/>
          </p:cNvSpPr>
          <p:nvPr/>
        </p:nvSpPr>
        <p:spPr bwMode="auto">
          <a:xfrm>
            <a:off x="2782111" y="4976429"/>
            <a:ext cx="1333500" cy="912657"/>
          </a:xfrm>
          <a:prstGeom prst="rect">
            <a:avLst/>
          </a:prstGeom>
          <a:solidFill>
            <a:schemeClr val="bg2"/>
          </a:solidFill>
          <a:ln w="9525" algn="ctr">
            <a:noFill/>
            <a:miter lim="800000"/>
            <a:headEnd/>
            <a:tailEnd/>
          </a:ln>
        </p:spPr>
        <p:txBody>
          <a:bodyPr lIns="45720" rIns="45720" anchor="ctr" anchorCtr="1"/>
          <a:lstStyle/>
          <a:p>
            <a:pPr algn="ctr" eaLnBrk="0" hangingPunct="0"/>
            <a:r>
              <a:rPr lang="en-GB" altLang="zh-CN" sz="1400" b="1" dirty="0" smtClean="0">
                <a:solidFill>
                  <a:schemeClr val="bg1"/>
                </a:solidFill>
                <a:latin typeface="Verdana" pitchFamily="34" charset="0"/>
                <a:ea typeface="宋体" pitchFamily="2" charset="-122"/>
              </a:rPr>
              <a:t>Treatment Cost</a:t>
            </a:r>
            <a:endParaRPr lang="en-GB" altLang="zh-CN" sz="1400" b="1" dirty="0">
              <a:solidFill>
                <a:schemeClr val="bg1"/>
              </a:solidFill>
              <a:latin typeface="Verdana" pitchFamily="34" charset="0"/>
              <a:ea typeface="宋体" pitchFamily="2" charset="-122"/>
            </a:endParaRPr>
          </a:p>
        </p:txBody>
      </p:sp>
      <p:sp>
        <p:nvSpPr>
          <p:cNvPr id="12" name="Rectangle 6"/>
          <p:cNvSpPr>
            <a:spLocks noChangeArrowheads="1"/>
          </p:cNvSpPr>
          <p:nvPr/>
        </p:nvSpPr>
        <p:spPr bwMode="auto">
          <a:xfrm>
            <a:off x="4196291" y="1749778"/>
            <a:ext cx="3965574" cy="3038506"/>
          </a:xfrm>
          <a:prstGeom prst="rect">
            <a:avLst/>
          </a:prstGeom>
          <a:noFill/>
          <a:ln w="9525" algn="ctr">
            <a:noFill/>
            <a:miter lim="800000"/>
            <a:headEnd/>
            <a:tailEnd/>
          </a:ln>
        </p:spPr>
        <p:txBody>
          <a:bodyPr wrap="square" lIns="72000" tIns="72000" rIns="72000" bIns="72000">
            <a:spAutoFit/>
          </a:bodyPr>
          <a:lstStyle/>
          <a:p>
            <a:pPr marL="127000" indent="-127000" defTabSz="979488">
              <a:spcBef>
                <a:spcPts val="600"/>
              </a:spcBef>
              <a:buFont typeface="Verdana" pitchFamily="34" charset="0"/>
              <a:buChar char="•"/>
            </a:pPr>
            <a:r>
              <a:rPr lang="en-US" altLang="zh-CN" sz="1200" b="1" dirty="0" smtClean="0">
                <a:latin typeface="Verdana" pitchFamily="34" charset="0"/>
                <a:ea typeface="宋体" pitchFamily="2" charset="-122"/>
              </a:rPr>
              <a:t>There are no effective products to treat stroke </a:t>
            </a:r>
            <a:r>
              <a:rPr lang="en-US" altLang="zh-CN" sz="1200" b="1" dirty="0" err="1" smtClean="0">
                <a:latin typeface="Verdana" pitchFamily="34" charset="0"/>
                <a:ea typeface="宋体" pitchFamily="2" charset="-122"/>
              </a:rPr>
              <a:t>sequelae</a:t>
            </a:r>
            <a:endParaRPr lang="en-US" altLang="zh-CN" sz="1200" b="1" dirty="0" smtClean="0">
              <a:latin typeface="Verdana" pitchFamily="34" charset="0"/>
              <a:ea typeface="宋体" pitchFamily="2" charset="-122"/>
            </a:endParaRPr>
          </a:p>
          <a:p>
            <a:pPr marL="361950" lvl="1" indent="-180975" algn="l" defTabSz="979488">
              <a:spcBef>
                <a:spcPts val="600"/>
              </a:spcBef>
              <a:buFont typeface="Verdana" pitchFamily="34" charset="0"/>
              <a:buChar char="—"/>
            </a:pPr>
            <a:r>
              <a:rPr lang="en-US" altLang="zh-CN" sz="1200" dirty="0" smtClean="0">
                <a:latin typeface="Verdana" pitchFamily="34" charset="0"/>
                <a:ea typeface="宋体" pitchFamily="2" charset="-122"/>
              </a:rPr>
              <a:t>If patients are not treated within 6 hours of stroke, no products can reverse the damages: Recombinant human tissue-type </a:t>
            </a:r>
            <a:r>
              <a:rPr lang="en-US" altLang="zh-CN" sz="1200" dirty="0" err="1" smtClean="0">
                <a:latin typeface="Verdana" pitchFamily="34" charset="0"/>
                <a:ea typeface="宋体" pitchFamily="2" charset="-122"/>
              </a:rPr>
              <a:t>plasminogen</a:t>
            </a:r>
            <a:r>
              <a:rPr lang="en-US" altLang="zh-CN" sz="1200" dirty="0" smtClean="0">
                <a:latin typeface="Verdana" pitchFamily="34" charset="0"/>
                <a:ea typeface="宋体" pitchFamily="2" charset="-122"/>
              </a:rPr>
              <a:t> activator (</a:t>
            </a:r>
            <a:r>
              <a:rPr lang="en-US" altLang="zh-CN" sz="1200" dirty="0" err="1" smtClean="0">
                <a:latin typeface="Verdana" pitchFamily="34" charset="0"/>
                <a:ea typeface="宋体" pitchFamily="2" charset="-122"/>
              </a:rPr>
              <a:t>rt</a:t>
            </a:r>
            <a:r>
              <a:rPr lang="en-US" altLang="zh-CN" sz="1200" dirty="0" smtClean="0">
                <a:latin typeface="Verdana" pitchFamily="34" charset="0"/>
                <a:ea typeface="宋体" pitchFamily="2" charset="-122"/>
              </a:rPr>
              <a:t>-PA) is the only FDA approved therapy</a:t>
            </a:r>
          </a:p>
          <a:p>
            <a:pPr marL="111125" lvl="0" indent="-111125">
              <a:spcBef>
                <a:spcPts val="600"/>
              </a:spcBef>
              <a:buClrTx/>
              <a:buFont typeface="Verdana" pitchFamily="34" charset="0"/>
              <a:buChar char="•"/>
            </a:pPr>
            <a:r>
              <a:rPr lang="en-US" altLang="zh-CN" sz="1200" b="1" dirty="0" smtClean="0">
                <a:latin typeface="Verdana" pitchFamily="34" charset="0"/>
                <a:ea typeface="宋体" pitchFamily="2" charset="-122"/>
              </a:rPr>
              <a:t>No products can reverse atherosclerosis </a:t>
            </a:r>
            <a:r>
              <a:rPr lang="en-US" altLang="zh-CN" sz="1200" dirty="0" smtClean="0">
                <a:latin typeface="Verdana" pitchFamily="34" charset="0"/>
                <a:ea typeface="宋体" pitchFamily="2" charset="-122"/>
              </a:rPr>
              <a:t>or to treat the underlying problem. Current treatments can only reduce stroke risk. </a:t>
            </a:r>
          </a:p>
          <a:p>
            <a:pPr marL="111125" lvl="0" indent="-111125">
              <a:spcBef>
                <a:spcPts val="600"/>
              </a:spcBef>
              <a:buClrTx/>
              <a:buFont typeface="Verdana" pitchFamily="34" charset="0"/>
              <a:buChar char="•"/>
            </a:pPr>
            <a:r>
              <a:rPr lang="en-US" altLang="zh-CN" sz="1200" b="1" dirty="0" smtClean="0">
                <a:latin typeface="Verdana" pitchFamily="34" charset="0"/>
                <a:ea typeface="宋体" pitchFamily="2" charset="-122"/>
              </a:rPr>
              <a:t>Lack of products to prevent follow-on stroke:</a:t>
            </a:r>
          </a:p>
          <a:p>
            <a:pPr marL="361950" lvl="1" indent="-180975" algn="l" defTabSz="979488">
              <a:spcBef>
                <a:spcPts val="600"/>
              </a:spcBef>
              <a:buClrTx/>
              <a:buFont typeface="Verdana" pitchFamily="34" charset="0"/>
              <a:buChar char="—"/>
            </a:pPr>
            <a:r>
              <a:rPr lang="en-US" altLang="zh-CN" sz="1200" dirty="0" smtClean="0">
                <a:latin typeface="Verdana" pitchFamily="34" charset="0"/>
                <a:ea typeface="宋体" pitchFamily="2" charset="-122"/>
              </a:rPr>
              <a:t>~30% patients who have suffered a stroke with experience another stroke</a:t>
            </a:r>
          </a:p>
        </p:txBody>
      </p:sp>
      <p:sp>
        <p:nvSpPr>
          <p:cNvPr id="13" name="Rectangle 10"/>
          <p:cNvSpPr>
            <a:spLocks noChangeArrowheads="1"/>
          </p:cNvSpPr>
          <p:nvPr/>
        </p:nvSpPr>
        <p:spPr bwMode="auto">
          <a:xfrm>
            <a:off x="4196290" y="4976429"/>
            <a:ext cx="3965574" cy="699404"/>
          </a:xfrm>
          <a:prstGeom prst="rect">
            <a:avLst/>
          </a:prstGeom>
          <a:noFill/>
          <a:ln w="9525" algn="ctr">
            <a:noFill/>
            <a:miter lim="800000"/>
            <a:headEnd/>
            <a:tailEnd/>
          </a:ln>
        </p:spPr>
        <p:txBody>
          <a:bodyPr wrap="square" lIns="72000" tIns="72000" rIns="72000" bIns="72000">
            <a:spAutoFit/>
          </a:bodyPr>
          <a:lstStyle/>
          <a:p>
            <a:pPr marL="111125" lvl="0" indent="-111125">
              <a:spcBef>
                <a:spcPct val="10000"/>
              </a:spcBef>
              <a:buClrTx/>
              <a:buFont typeface="Verdana" pitchFamily="34" charset="0"/>
              <a:buChar char="•"/>
            </a:pPr>
            <a:r>
              <a:rPr lang="en-US" altLang="zh-CN" sz="1200" b="1" dirty="0" smtClean="0">
                <a:latin typeface="Verdana" pitchFamily="34" charset="0"/>
                <a:ea typeface="宋体" pitchFamily="2" charset="-122"/>
              </a:rPr>
              <a:t>Long-term treatments are very costly for patients: </a:t>
            </a:r>
            <a:r>
              <a:rPr lang="en-US" altLang="zh-CN" sz="1200" dirty="0" smtClean="0">
                <a:latin typeface="Verdana" pitchFamily="34" charset="0"/>
                <a:ea typeface="宋体" pitchFamily="2" charset="-122"/>
              </a:rPr>
              <a:t>Many long-term treatment options require steep co-pays</a:t>
            </a:r>
          </a:p>
        </p:txBody>
      </p:sp>
      <p:sp>
        <p:nvSpPr>
          <p:cNvPr id="19" name="页脚占位符 18"/>
          <p:cNvSpPr>
            <a:spLocks noGrp="1"/>
          </p:cNvSpPr>
          <p:nvPr>
            <p:ph type="ftr" sz="quarter" idx="10"/>
          </p:nvPr>
        </p:nvSpPr>
        <p:spPr/>
        <p:txBody>
          <a:bodyPr/>
          <a:lstStyle/>
          <a:p>
            <a:r>
              <a:rPr lang="en-US" altLang="zh-CN" smtClean="0"/>
              <a:t>Cardiovascular Overview</a:t>
            </a:r>
            <a:endParaRPr lang="zh-CN" altLang="en-US"/>
          </a:p>
        </p:txBody>
      </p:sp>
      <p:sp>
        <p:nvSpPr>
          <p:cNvPr id="20" name="Source" descr="Source"/>
          <p:cNvSpPr txBox="1"/>
          <p:nvPr>
            <p:custDataLst>
              <p:tags r:id="rId3"/>
            </p:custDataLst>
          </p:nvPr>
        </p:nvSpPr>
        <p:spPr>
          <a:xfrm>
            <a:off x="481013" y="6224588"/>
            <a:ext cx="1840247"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project experience</a:t>
            </a:r>
            <a:endParaRPr lang="zh-CN" altLang="en-US" sz="900" dirty="0">
              <a:latin typeface="Verdan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4133704527"/>
              </p:ext>
            </p:extLst>
          </p:nvPr>
        </p:nvGraphicFramePr>
        <p:xfrm>
          <a:off x="0" y="0"/>
          <a:ext cx="158750" cy="158750"/>
        </p:xfrm>
        <a:graphic>
          <a:graphicData uri="http://schemas.openxmlformats.org/presentationml/2006/ole">
            <p:oleObj spid="_x0000_s122882" name="think-cell Slide" r:id="rId9"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The causes of hypertension remains </a:t>
            </a:r>
            <a:r>
              <a:rPr lang="en-US" altLang="zh-CN" dirty="0"/>
              <a:t>unclear while activation of the sympathetic nervous and renin–angiotensin–aldosterone </a:t>
            </a:r>
            <a:r>
              <a:rPr lang="en-US" altLang="zh-CN" dirty="0" smtClean="0"/>
              <a:t>system is regarded as the major pathophysiologic </a:t>
            </a:r>
            <a:r>
              <a:rPr lang="en-US" altLang="zh-CN" dirty="0"/>
              <a:t>mechanisms </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4"/>
            </p:custDataLst>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
        <p:nvSpPr>
          <p:cNvPr id="6" name="Section" descr="Section name"/>
          <p:cNvSpPr txBox="1"/>
          <p:nvPr>
            <p:custDataLst>
              <p:tags r:id="rId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
        <p:nvSpPr>
          <p:cNvPr id="8" name="Rectangle 3"/>
          <p:cNvSpPr>
            <a:spLocks noChangeArrowheads="1"/>
          </p:cNvSpPr>
          <p:nvPr/>
        </p:nvSpPr>
        <p:spPr bwMode="auto">
          <a:xfrm>
            <a:off x="433388"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200" dirty="0" smtClean="0">
              <a:latin typeface="Verdana" pitchFamily="34" charset="0"/>
              <a:ea typeface="宋体" pitchFamily="2" charset="-122"/>
            </a:endParaRPr>
          </a:p>
          <a:p>
            <a:pPr marL="285750" indent="-285750" eaLnBrk="0" hangingPunct="0">
              <a:buFont typeface="Arial" pitchFamily="34" charset="0"/>
              <a:buChar char="•"/>
            </a:pPr>
            <a:r>
              <a:rPr lang="en-US" altLang="zh-CN" sz="1200" dirty="0" smtClean="0"/>
              <a:t>&gt;90</a:t>
            </a:r>
            <a:r>
              <a:rPr lang="en-US" altLang="zh-CN" sz="1200" dirty="0"/>
              <a:t>% of </a:t>
            </a:r>
            <a:r>
              <a:rPr lang="en-US" altLang="zh-CN" sz="1200" dirty="0" smtClean="0"/>
              <a:t>HYN </a:t>
            </a:r>
            <a:r>
              <a:rPr lang="en-US" altLang="zh-CN" sz="1200" dirty="0"/>
              <a:t>do not have a </a:t>
            </a:r>
            <a:r>
              <a:rPr lang="en-US" altLang="zh-CN" sz="1200" dirty="0" smtClean="0"/>
              <a:t>clear cause</a:t>
            </a:r>
            <a:endParaRPr lang="en-US" altLang="zh-CN" sz="1200" dirty="0"/>
          </a:p>
          <a:p>
            <a:pPr marL="285750" indent="-285750" eaLnBrk="0" hangingPunct="0">
              <a:buFont typeface="Arial" pitchFamily="34" charset="0"/>
              <a:buChar char="•"/>
            </a:pPr>
            <a:r>
              <a:rPr lang="en-US" altLang="zh-CN" sz="1200" dirty="0" smtClean="0"/>
              <a:t>The </a:t>
            </a:r>
            <a:r>
              <a:rPr lang="en-US" altLang="zh-CN" sz="1200" dirty="0"/>
              <a:t>exact causes of high blood pressure are not known, but several factors and conditions may play a role in its development, </a:t>
            </a:r>
            <a:r>
              <a:rPr lang="en-US" altLang="zh-CN" sz="1200" dirty="0" smtClean="0"/>
              <a:t>including</a:t>
            </a:r>
          </a:p>
          <a:p>
            <a:pPr marL="742950" lvl="1" indent="-285750" algn="l" eaLnBrk="0" hangingPunct="0">
              <a:buFont typeface="Verdana" pitchFamily="34" charset="0"/>
              <a:buChar char="−"/>
            </a:pPr>
            <a:r>
              <a:rPr lang="en-US" altLang="zh-CN" sz="1200" dirty="0"/>
              <a:t>Smoking</a:t>
            </a:r>
          </a:p>
          <a:p>
            <a:pPr marL="742950" lvl="1" indent="-285750" algn="l" eaLnBrk="0" hangingPunct="0">
              <a:buFont typeface="Verdana" pitchFamily="34" charset="0"/>
              <a:buChar char="−"/>
            </a:pPr>
            <a:r>
              <a:rPr lang="en-US" altLang="zh-CN" sz="1200" dirty="0"/>
              <a:t>Being overweight or obese</a:t>
            </a:r>
          </a:p>
          <a:p>
            <a:pPr marL="742950" lvl="1" indent="-285750" algn="l" eaLnBrk="0" hangingPunct="0">
              <a:buFont typeface="Verdana" pitchFamily="34" charset="0"/>
              <a:buChar char="−"/>
            </a:pPr>
            <a:r>
              <a:rPr lang="en-US" altLang="zh-CN" sz="1200" dirty="0"/>
              <a:t>Lack of physical activity</a:t>
            </a:r>
          </a:p>
          <a:p>
            <a:pPr marL="742950" lvl="1" indent="-285750" algn="l" eaLnBrk="0" hangingPunct="0">
              <a:buFont typeface="Verdana" pitchFamily="34" charset="0"/>
              <a:buChar char="−"/>
            </a:pPr>
            <a:r>
              <a:rPr lang="en-US" altLang="zh-CN" sz="1200" dirty="0"/>
              <a:t>Too much salt in the diet</a:t>
            </a:r>
          </a:p>
          <a:p>
            <a:pPr marL="742950" lvl="1" indent="-285750" algn="l" eaLnBrk="0" hangingPunct="0">
              <a:buFont typeface="Verdana" pitchFamily="34" charset="0"/>
              <a:buChar char="−"/>
            </a:pPr>
            <a:r>
              <a:rPr lang="en-US" altLang="zh-CN" sz="1200" dirty="0"/>
              <a:t>Too much alcohol consumption </a:t>
            </a:r>
            <a:endParaRPr lang="en-US" altLang="zh-CN" sz="1200" dirty="0" smtClean="0"/>
          </a:p>
          <a:p>
            <a:pPr marL="742950" lvl="1" indent="-285750" algn="l" eaLnBrk="0" hangingPunct="0">
              <a:buFont typeface="Verdana" pitchFamily="34" charset="0"/>
              <a:buChar char="−"/>
            </a:pPr>
            <a:r>
              <a:rPr lang="en-US" altLang="zh-CN" sz="1200" dirty="0" smtClean="0"/>
              <a:t>Stress</a:t>
            </a:r>
            <a:endParaRPr lang="en-US" altLang="zh-CN" sz="1200" dirty="0"/>
          </a:p>
          <a:p>
            <a:pPr marL="742950" lvl="1" indent="-285750" algn="l" eaLnBrk="0" hangingPunct="0">
              <a:buFont typeface="Verdana" pitchFamily="34" charset="0"/>
              <a:buChar char="−"/>
            </a:pPr>
            <a:r>
              <a:rPr lang="en-US" altLang="zh-CN" sz="1200" dirty="0" smtClean="0"/>
              <a:t>Old </a:t>
            </a:r>
            <a:r>
              <a:rPr lang="en-US" altLang="zh-CN" sz="1200" dirty="0"/>
              <a:t>age</a:t>
            </a:r>
          </a:p>
          <a:p>
            <a:pPr marL="742950" lvl="1" indent="-285750" algn="l" eaLnBrk="0" hangingPunct="0">
              <a:buFont typeface="Verdana" pitchFamily="34" charset="0"/>
              <a:buChar char="−"/>
            </a:pPr>
            <a:r>
              <a:rPr lang="en-US" altLang="zh-CN" sz="1200" dirty="0"/>
              <a:t>Genetics</a:t>
            </a:r>
          </a:p>
          <a:p>
            <a:pPr marL="742950" lvl="1" indent="-285750" algn="l" eaLnBrk="0" hangingPunct="0">
              <a:buFont typeface="Verdana" pitchFamily="34" charset="0"/>
              <a:buChar char="−"/>
            </a:pPr>
            <a:r>
              <a:rPr lang="en-US" altLang="zh-CN" sz="1200" dirty="0"/>
              <a:t>Family history of high blood pressure</a:t>
            </a:r>
          </a:p>
          <a:p>
            <a:pPr marL="742950" lvl="1" indent="-285750" algn="l" eaLnBrk="0" hangingPunct="0">
              <a:buFont typeface="Verdana" pitchFamily="34" charset="0"/>
              <a:buChar char="−"/>
            </a:pPr>
            <a:r>
              <a:rPr lang="en-US" altLang="zh-CN" sz="1200" dirty="0"/>
              <a:t>Chronic kidney disease</a:t>
            </a:r>
          </a:p>
          <a:p>
            <a:pPr marL="742950" lvl="1" indent="-285750" algn="l" eaLnBrk="0" hangingPunct="0">
              <a:buFont typeface="Verdana" pitchFamily="34" charset="0"/>
              <a:buChar char="−"/>
            </a:pPr>
            <a:r>
              <a:rPr lang="en-US" altLang="zh-CN" sz="1200" dirty="0"/>
              <a:t>Adrenal and thyroid disorders</a:t>
            </a:r>
            <a:endParaRPr lang="en-US" altLang="zh-CN" sz="1200" dirty="0" smtClean="0"/>
          </a:p>
        </p:txBody>
      </p:sp>
      <p:sp>
        <p:nvSpPr>
          <p:cNvPr id="7" name="Text Box 15"/>
          <p:cNvSpPr txBox="1">
            <a:spLocks noChangeArrowheads="1"/>
          </p:cNvSpPr>
          <p:nvPr/>
        </p:nvSpPr>
        <p:spPr bwMode="auto">
          <a:xfrm>
            <a:off x="1108276"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Causes</a:t>
            </a:r>
            <a:endParaRPr lang="en-US" altLang="zh-CN" sz="1600" dirty="0">
              <a:solidFill>
                <a:schemeClr val="bg1"/>
              </a:solidFill>
              <a:latin typeface="+mn-lt"/>
              <a:ea typeface="宋体" pitchFamily="2" charset="-122"/>
            </a:endParaRPr>
          </a:p>
        </p:txBody>
      </p:sp>
      <p:sp>
        <p:nvSpPr>
          <p:cNvPr id="13" name="Rectangle 3"/>
          <p:cNvSpPr>
            <a:spLocks noChangeArrowheads="1"/>
          </p:cNvSpPr>
          <p:nvPr>
            <p:custDataLst>
              <p:tags r:id="rId6"/>
            </p:custDataLst>
          </p:nvPr>
        </p:nvSpPr>
        <p:spPr bwMode="auto">
          <a:xfrm>
            <a:off x="4768223" y="1678889"/>
            <a:ext cx="3892951" cy="4460654"/>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400" dirty="0" smtClean="0">
              <a:latin typeface="Verdana" pitchFamily="34" charset="0"/>
              <a:ea typeface="宋体" pitchFamily="2" charset="-122"/>
            </a:endParaRPr>
          </a:p>
          <a:p>
            <a:pPr marL="285750" indent="-285750" eaLnBrk="0" hangingPunct="0">
              <a:buFont typeface="Arial" pitchFamily="34" charset="0"/>
              <a:buChar char="•"/>
            </a:pPr>
            <a:r>
              <a:rPr lang="en-US" altLang="zh-CN" sz="1200" dirty="0" smtClean="0"/>
              <a:t>HYN </a:t>
            </a:r>
            <a:r>
              <a:rPr lang="en-US" altLang="zh-CN" sz="1200" dirty="0"/>
              <a:t>clusters in families and results from a complex interaction of genetic and environmental </a:t>
            </a:r>
            <a:r>
              <a:rPr lang="en-US" altLang="zh-CN" sz="1200" dirty="0" smtClean="0"/>
              <a:t>factors</a:t>
            </a:r>
          </a:p>
          <a:p>
            <a:pPr marL="285750" indent="-285750" eaLnBrk="0" hangingPunct="0">
              <a:buFont typeface="Arial" pitchFamily="34" charset="0"/>
              <a:buChar char="•"/>
            </a:pPr>
            <a:r>
              <a:rPr lang="en-US" altLang="zh-CN" sz="1200" dirty="0"/>
              <a:t>The </a:t>
            </a:r>
            <a:r>
              <a:rPr lang="en-US" altLang="zh-CN" sz="1200" dirty="0" smtClean="0"/>
              <a:t>HYN-related </a:t>
            </a:r>
            <a:r>
              <a:rPr lang="en-US" altLang="zh-CN" sz="1200" dirty="0"/>
              <a:t>genes identified to date </a:t>
            </a:r>
            <a:r>
              <a:rPr lang="en-US" altLang="zh-CN" sz="1200" dirty="0" smtClean="0"/>
              <a:t>regulate renal </a:t>
            </a:r>
            <a:r>
              <a:rPr lang="en-US" altLang="zh-CN" sz="1200" dirty="0"/>
              <a:t>salt and water </a:t>
            </a:r>
            <a:r>
              <a:rPr lang="en-US" altLang="zh-CN" sz="1200" dirty="0" smtClean="0"/>
              <a:t>handling</a:t>
            </a:r>
          </a:p>
          <a:p>
            <a:pPr marL="285750" indent="-285750" eaLnBrk="0" hangingPunct="0">
              <a:buFont typeface="Arial" pitchFamily="34" charset="0"/>
              <a:buChar char="•"/>
            </a:pPr>
            <a:r>
              <a:rPr lang="en-US" altLang="zh-CN" sz="1200" dirty="0" smtClean="0"/>
              <a:t>Pathophysiologic </a:t>
            </a:r>
            <a:r>
              <a:rPr lang="en-US" altLang="zh-CN" sz="1200" dirty="0"/>
              <a:t>mechanisms </a:t>
            </a:r>
            <a:r>
              <a:rPr lang="en-US" altLang="zh-CN" sz="1200" dirty="0" smtClean="0"/>
              <a:t>include activation </a:t>
            </a:r>
            <a:r>
              <a:rPr lang="en-US" altLang="zh-CN" sz="1200" dirty="0"/>
              <a:t>of the sympathetic nervous </a:t>
            </a:r>
            <a:r>
              <a:rPr lang="en-US" altLang="zh-CN" sz="1200" dirty="0" smtClean="0"/>
              <a:t>and </a:t>
            </a:r>
            <a:r>
              <a:rPr lang="en-US" altLang="zh-CN" sz="1200" dirty="0"/>
              <a:t>renin–angiotensin–aldosterone </a:t>
            </a:r>
            <a:r>
              <a:rPr lang="en-US" altLang="zh-CN" sz="1200" dirty="0" smtClean="0"/>
              <a:t>system</a:t>
            </a:r>
          </a:p>
          <a:p>
            <a:pPr marL="285750" indent="-285750" eaLnBrk="0" hangingPunct="0">
              <a:buFont typeface="Arial" pitchFamily="34" charset="0"/>
              <a:buChar char="•"/>
            </a:pPr>
            <a:r>
              <a:rPr lang="en-US" altLang="zh-CN" sz="1200" dirty="0"/>
              <a:t>Endothelial dysfunction, increased vascular reactivity, and vascular remodeling may be causes, </a:t>
            </a:r>
            <a:r>
              <a:rPr lang="en-US" altLang="zh-CN" sz="1200" dirty="0" smtClean="0"/>
              <a:t>of </a:t>
            </a:r>
            <a:r>
              <a:rPr lang="en-US" altLang="zh-CN" sz="1200" dirty="0"/>
              <a:t>blood pressure elevation; increased vascular stiffness contributes to isolated systolic </a:t>
            </a:r>
            <a:r>
              <a:rPr lang="en-US" altLang="zh-CN" sz="1200" dirty="0" smtClean="0"/>
              <a:t>HYN </a:t>
            </a:r>
            <a:r>
              <a:rPr lang="en-US" altLang="zh-CN" sz="1200" dirty="0"/>
              <a:t>in the elderly</a:t>
            </a:r>
            <a:endParaRPr lang="en-GB" altLang="zh-CN" sz="1200" dirty="0"/>
          </a:p>
        </p:txBody>
      </p:sp>
      <p:sp>
        <p:nvSpPr>
          <p:cNvPr id="14" name="Text Box 15"/>
          <p:cNvSpPr txBox="1">
            <a:spLocks noChangeArrowheads="1"/>
          </p:cNvSpPr>
          <p:nvPr>
            <p:custDataLst>
              <p:tags r:id="rId7"/>
            </p:custDataLst>
          </p:nvPr>
        </p:nvSpPr>
        <p:spPr bwMode="auto">
          <a:xfrm>
            <a:off x="5443111" y="143951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a:solidFill>
                  <a:schemeClr val="bg1"/>
                </a:solidFill>
                <a:latin typeface="+mn-lt"/>
                <a:ea typeface="宋体" pitchFamily="2" charset="-122"/>
              </a:rPr>
              <a:t>Pathophysiology</a:t>
            </a:r>
          </a:p>
        </p:txBody>
      </p:sp>
      <p:sp>
        <p:nvSpPr>
          <p:cNvPr id="15" name="Source" descr="Source"/>
          <p:cNvSpPr txBox="1"/>
          <p:nvPr/>
        </p:nvSpPr>
        <p:spPr>
          <a:xfrm>
            <a:off x="481013" y="6224588"/>
            <a:ext cx="319959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WebMD</a:t>
            </a:r>
            <a:r>
              <a:rPr lang="en-US" altLang="zh-CN" sz="900" dirty="0">
                <a:latin typeface="Verdana"/>
              </a:rPr>
              <a:t>; Pathogenesis of </a:t>
            </a:r>
            <a:r>
              <a:rPr lang="en-US" altLang="zh-CN" sz="900" dirty="0" smtClean="0">
                <a:latin typeface="Verdana"/>
              </a:rPr>
              <a:t>HYN</a:t>
            </a:r>
            <a:endParaRPr lang="zh-CN" altLang="en-US" sz="900" dirty="0">
              <a:latin typeface="Verdana"/>
            </a:endParaRPr>
          </a:p>
        </p:txBody>
      </p:sp>
      <p:pic>
        <p:nvPicPr>
          <p:cNvPr id="7178" name="Picture 10"/>
          <p:cNvPicPr>
            <a:picLocks noChangeAspect="1" noChangeArrowheads="1"/>
          </p:cNvPicPr>
          <p:nvPr/>
        </p:nvPicPr>
        <p:blipFill rotWithShape="1">
          <a:blip r:embed="rId10" cstate="print">
            <a:extLst>
              <a:ext uri="{28A0092B-C50C-407E-A947-70E740481C1C}">
                <a14:useLocalDpi xmlns="" xmlns:a14="http://schemas.microsoft.com/office/drawing/2010/main" val="0"/>
              </a:ext>
            </a:extLst>
          </a:blip>
          <a:srcRect l="23730" t="36364" r="37389" b="22565"/>
          <a:stretch/>
        </p:blipFill>
        <p:spPr bwMode="auto">
          <a:xfrm>
            <a:off x="5317101" y="4394754"/>
            <a:ext cx="2841235" cy="168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510359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764691992"/>
              </p:ext>
            </p:extLst>
          </p:nvPr>
        </p:nvGraphicFramePr>
        <p:xfrm>
          <a:off x="0" y="0"/>
          <a:ext cx="158750" cy="158750"/>
        </p:xfrm>
        <a:graphic>
          <a:graphicData uri="http://schemas.openxmlformats.org/presentationml/2006/ole">
            <p:oleObj spid="_x0000_s123906" name="think-cell Slide" r:id="rId8"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Hypertension can be classified into essential HYN with unclear causes and secondary HYN with identifiable causes</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Section" descr="Section name"/>
          <p:cNvSpPr txBox="1"/>
          <p:nvPr>
            <p:custDataLst>
              <p:tags r:id="rId4"/>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
        <p:nvSpPr>
          <p:cNvPr id="7" name="Rectangle 8"/>
          <p:cNvSpPr>
            <a:spLocks noChangeArrowheads="1"/>
          </p:cNvSpPr>
          <p:nvPr>
            <p:custDataLst>
              <p:tags r:id="rId5"/>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 and stage</a:t>
            </a:r>
            <a:endParaRPr lang="en-US" altLang="zh-CN" sz="1200" dirty="0">
              <a:solidFill>
                <a:schemeClr val="bg2"/>
              </a:solidFill>
              <a:ea typeface="宋体" pitchFamily="2" charset="-122"/>
            </a:endParaRPr>
          </a:p>
        </p:txBody>
      </p:sp>
      <p:sp>
        <p:nvSpPr>
          <p:cNvPr id="36" name="Rectangle 4"/>
          <p:cNvSpPr>
            <a:spLocks noChangeArrowheads="1"/>
          </p:cNvSpPr>
          <p:nvPr/>
        </p:nvSpPr>
        <p:spPr bwMode="auto">
          <a:xfrm>
            <a:off x="648620" y="2297643"/>
            <a:ext cx="3244850" cy="431186"/>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b="1" dirty="0">
                <a:solidFill>
                  <a:schemeClr val="bg1"/>
                </a:solidFill>
                <a:latin typeface="Verdana" pitchFamily="34" charset="0"/>
              </a:rPr>
              <a:t>Essential </a:t>
            </a:r>
            <a:r>
              <a:rPr lang="en-GB" b="1" dirty="0" smtClean="0">
                <a:solidFill>
                  <a:schemeClr val="bg1"/>
                </a:solidFill>
                <a:latin typeface="Verdana" pitchFamily="34" charset="0"/>
              </a:rPr>
              <a:t>HYN</a:t>
            </a:r>
            <a:endParaRPr lang="en-GB" sz="1600" b="1" dirty="0">
              <a:solidFill>
                <a:schemeClr val="bg1"/>
              </a:solidFill>
              <a:latin typeface="Verdana" pitchFamily="34" charset="0"/>
            </a:endParaRPr>
          </a:p>
        </p:txBody>
      </p:sp>
      <p:sp>
        <p:nvSpPr>
          <p:cNvPr id="37" name="Rectangle 5"/>
          <p:cNvSpPr>
            <a:spLocks noChangeArrowheads="1"/>
          </p:cNvSpPr>
          <p:nvPr/>
        </p:nvSpPr>
        <p:spPr bwMode="auto">
          <a:xfrm>
            <a:off x="658145" y="2786966"/>
            <a:ext cx="3244850" cy="1400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spAutoFit/>
          </a:bodyPr>
          <a:lstStyle/>
          <a:p>
            <a:pPr marL="190500" indent="-190500">
              <a:spcBef>
                <a:spcPct val="50000"/>
              </a:spcBef>
              <a:buFontTx/>
              <a:buChar char="•"/>
            </a:pPr>
            <a:r>
              <a:rPr lang="en-US" altLang="zh-CN" sz="1400" dirty="0"/>
              <a:t>Primary (essential) </a:t>
            </a:r>
            <a:r>
              <a:rPr lang="en-US" altLang="zh-CN" sz="1400" dirty="0" smtClean="0"/>
              <a:t>HYN </a:t>
            </a:r>
            <a:r>
              <a:rPr lang="en-US" altLang="zh-CN" sz="1400" dirty="0"/>
              <a:t>is the most common form of </a:t>
            </a:r>
            <a:r>
              <a:rPr lang="en-US" altLang="zh-CN" sz="1400" dirty="0" smtClean="0"/>
              <a:t>HYN, </a:t>
            </a:r>
            <a:r>
              <a:rPr lang="en-US" altLang="zh-CN" sz="1400" dirty="0"/>
              <a:t>accounting for 90–95% of all cases of </a:t>
            </a:r>
            <a:r>
              <a:rPr lang="en-US" altLang="zh-CN" sz="1400" dirty="0" smtClean="0"/>
              <a:t>HYN</a:t>
            </a:r>
          </a:p>
          <a:p>
            <a:pPr marL="190500" indent="-190500">
              <a:spcBef>
                <a:spcPct val="50000"/>
              </a:spcBef>
              <a:buFontTx/>
              <a:buChar char="•"/>
            </a:pPr>
            <a:r>
              <a:rPr lang="en-US" altLang="zh-CN" sz="1400" dirty="0"/>
              <a:t>T</a:t>
            </a:r>
            <a:r>
              <a:rPr lang="en-US" altLang="zh-CN" sz="1400" dirty="0" smtClean="0"/>
              <a:t>he </a:t>
            </a:r>
            <a:r>
              <a:rPr lang="en-US" altLang="zh-CN" sz="1400" dirty="0"/>
              <a:t>underlying cause cannot be determined</a:t>
            </a:r>
            <a:endParaRPr lang="en-GB" sz="1400" dirty="0">
              <a:latin typeface="Verdana" pitchFamily="34" charset="0"/>
            </a:endParaRPr>
          </a:p>
        </p:txBody>
      </p:sp>
      <p:sp>
        <p:nvSpPr>
          <p:cNvPr id="38" name="Rectangle 6"/>
          <p:cNvSpPr>
            <a:spLocks noChangeArrowheads="1"/>
          </p:cNvSpPr>
          <p:nvPr/>
        </p:nvSpPr>
        <p:spPr bwMode="auto">
          <a:xfrm>
            <a:off x="5344445" y="2297643"/>
            <a:ext cx="3246437" cy="431186"/>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b="1" dirty="0">
                <a:solidFill>
                  <a:schemeClr val="bg1"/>
                </a:solidFill>
                <a:latin typeface="Verdana" pitchFamily="34" charset="0"/>
              </a:rPr>
              <a:t>Secondary </a:t>
            </a:r>
            <a:r>
              <a:rPr lang="en-GB" b="1" dirty="0" smtClean="0">
                <a:solidFill>
                  <a:schemeClr val="bg1"/>
                </a:solidFill>
                <a:latin typeface="Verdana" pitchFamily="34" charset="0"/>
              </a:rPr>
              <a:t>HYN</a:t>
            </a:r>
            <a:endParaRPr lang="en-GB" sz="1600" b="1" dirty="0">
              <a:solidFill>
                <a:schemeClr val="bg1"/>
              </a:solidFill>
              <a:latin typeface="Verdana" pitchFamily="34" charset="0"/>
            </a:endParaRPr>
          </a:p>
        </p:txBody>
      </p:sp>
      <p:sp>
        <p:nvSpPr>
          <p:cNvPr id="39" name="Rectangle 7"/>
          <p:cNvSpPr>
            <a:spLocks noChangeArrowheads="1"/>
          </p:cNvSpPr>
          <p:nvPr/>
        </p:nvSpPr>
        <p:spPr bwMode="auto">
          <a:xfrm>
            <a:off x="5344445" y="2786966"/>
            <a:ext cx="3373886" cy="26545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0" tIns="0" rIns="0" bIns="0">
            <a:spAutoFit/>
          </a:bodyPr>
          <a:lstStyle/>
          <a:p>
            <a:pPr marL="190500" indent="-190500">
              <a:spcBef>
                <a:spcPts val="500"/>
              </a:spcBef>
              <a:buFontTx/>
              <a:buChar char="•"/>
            </a:pPr>
            <a:r>
              <a:rPr lang="en-US" sz="1400" dirty="0">
                <a:latin typeface="Verdana" pitchFamily="34" charset="0"/>
              </a:rPr>
              <a:t>Secondary </a:t>
            </a:r>
            <a:r>
              <a:rPr lang="en-US" sz="1400" dirty="0" smtClean="0">
                <a:latin typeface="Verdana" pitchFamily="34" charset="0"/>
              </a:rPr>
              <a:t>HYN </a:t>
            </a:r>
            <a:r>
              <a:rPr lang="en-US" sz="1400" dirty="0">
                <a:latin typeface="Verdana" pitchFamily="34" charset="0"/>
              </a:rPr>
              <a:t>results from an identifiable </a:t>
            </a:r>
            <a:r>
              <a:rPr lang="en-US" sz="1400" dirty="0" smtClean="0">
                <a:latin typeface="Verdana" pitchFamily="34" charset="0"/>
              </a:rPr>
              <a:t>cause</a:t>
            </a:r>
          </a:p>
          <a:p>
            <a:pPr marL="742950" lvl="1" indent="-285750" algn="l">
              <a:spcBef>
                <a:spcPts val="500"/>
              </a:spcBef>
              <a:buFont typeface="Verdana" pitchFamily="34" charset="0"/>
              <a:buChar char="−"/>
            </a:pPr>
            <a:r>
              <a:rPr lang="en-US" sz="1400" dirty="0" smtClean="0">
                <a:latin typeface="Verdana" pitchFamily="34" charset="0"/>
              </a:rPr>
              <a:t>Renal </a:t>
            </a:r>
            <a:r>
              <a:rPr lang="en-US" sz="1400" dirty="0">
                <a:latin typeface="Verdana" pitchFamily="34" charset="0"/>
              </a:rPr>
              <a:t>disease is the most common secondary </a:t>
            </a:r>
            <a:r>
              <a:rPr lang="en-US" sz="1400" dirty="0" smtClean="0">
                <a:latin typeface="Verdana" pitchFamily="34" charset="0"/>
              </a:rPr>
              <a:t>cause</a:t>
            </a:r>
          </a:p>
          <a:p>
            <a:pPr marL="742950" lvl="1" indent="-285750" algn="l">
              <a:spcBef>
                <a:spcPts val="500"/>
              </a:spcBef>
              <a:buFont typeface="Verdana" pitchFamily="34" charset="0"/>
              <a:buChar char="−"/>
            </a:pPr>
            <a:r>
              <a:rPr lang="en-US" sz="1400" dirty="0" smtClean="0">
                <a:latin typeface="Verdana" pitchFamily="34" charset="0"/>
              </a:rPr>
              <a:t>It </a:t>
            </a:r>
            <a:r>
              <a:rPr lang="en-US" sz="1400" dirty="0">
                <a:latin typeface="Verdana" pitchFamily="34" charset="0"/>
              </a:rPr>
              <a:t>can also be caused by endocrine conditions, such as Cushing's syndrome, </a:t>
            </a:r>
            <a:r>
              <a:rPr lang="en-US" sz="1400" dirty="0" smtClean="0">
                <a:latin typeface="Verdana" pitchFamily="34" charset="0"/>
              </a:rPr>
              <a:t>hyperthyroidism, etc.</a:t>
            </a:r>
          </a:p>
          <a:p>
            <a:pPr marL="742950" lvl="1" indent="-285750" algn="l">
              <a:spcBef>
                <a:spcPts val="500"/>
              </a:spcBef>
              <a:buFont typeface="Verdana" pitchFamily="34" charset="0"/>
              <a:buChar char="−"/>
            </a:pPr>
            <a:r>
              <a:rPr lang="en-US" sz="1400" dirty="0">
                <a:latin typeface="Verdana" pitchFamily="34" charset="0"/>
              </a:rPr>
              <a:t>Other causes of secondary </a:t>
            </a:r>
            <a:r>
              <a:rPr lang="en-US" sz="1400" dirty="0" smtClean="0">
                <a:latin typeface="Verdana" pitchFamily="34" charset="0"/>
              </a:rPr>
              <a:t>HYN </a:t>
            </a:r>
            <a:r>
              <a:rPr lang="en-US" sz="1400" dirty="0">
                <a:latin typeface="Verdana" pitchFamily="34" charset="0"/>
              </a:rPr>
              <a:t>include obesity, sleep </a:t>
            </a:r>
            <a:r>
              <a:rPr lang="en-US" sz="1400" dirty="0" smtClean="0">
                <a:latin typeface="Verdana" pitchFamily="34" charset="0"/>
              </a:rPr>
              <a:t>apnea, etc.</a:t>
            </a:r>
            <a:endParaRPr lang="en-GB" sz="1400" dirty="0">
              <a:latin typeface="Verdana" pitchFamily="34" charset="0"/>
            </a:endParaRPr>
          </a:p>
        </p:txBody>
      </p:sp>
      <p:sp>
        <p:nvSpPr>
          <p:cNvPr id="11" name="TextBox 10"/>
          <p:cNvSpPr txBox="1"/>
          <p:nvPr/>
        </p:nvSpPr>
        <p:spPr>
          <a:xfrm>
            <a:off x="2869324" y="1535372"/>
            <a:ext cx="3296095" cy="431186"/>
          </a:xfrm>
          <a:prstGeom prst="rect">
            <a:avLst/>
          </a:prstGeom>
          <a:solidFill>
            <a:schemeClr val="bg2"/>
          </a:solidFill>
        </p:spPr>
        <p:txBody>
          <a:bodyPr wrap="none" rtlCol="0">
            <a:noAutofit/>
          </a:bodyPr>
          <a:lstStyle/>
          <a:p>
            <a:pPr algn="ctr"/>
            <a:r>
              <a:rPr lang="en-US" altLang="zh-CN" b="1" dirty="0" smtClean="0">
                <a:solidFill>
                  <a:schemeClr val="bg1"/>
                </a:solidFill>
              </a:rPr>
              <a:t>Two Types of HYN</a:t>
            </a:r>
            <a:endParaRPr lang="zh-CN" altLang="en-US" b="1" dirty="0">
              <a:solidFill>
                <a:schemeClr val="bg1"/>
              </a:solidFill>
            </a:endParaRPr>
          </a:p>
        </p:txBody>
      </p:sp>
      <p:cxnSp>
        <p:nvCxnSpPr>
          <p:cNvPr id="15" name="肘形连接符 14"/>
          <p:cNvCxnSpPr>
            <a:stCxn id="11" idx="2"/>
            <a:endCxn id="38" idx="0"/>
          </p:cNvCxnSpPr>
          <p:nvPr/>
        </p:nvCxnSpPr>
        <p:spPr>
          <a:xfrm rot="16200000" flipH="1">
            <a:off x="5576976" y="906954"/>
            <a:ext cx="331085" cy="2450292"/>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11" idx="2"/>
            <a:endCxn id="36" idx="0"/>
          </p:cNvCxnSpPr>
          <p:nvPr/>
        </p:nvCxnSpPr>
        <p:spPr>
          <a:xfrm rot="5400000">
            <a:off x="3228667" y="1008937"/>
            <a:ext cx="331085" cy="2246327"/>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7" name="Source" descr="Source"/>
          <p:cNvSpPr txBox="1"/>
          <p:nvPr>
            <p:custDataLst>
              <p:tags r:id="rId6"/>
            </p:custDataLst>
          </p:nvPr>
        </p:nvSpPr>
        <p:spPr>
          <a:xfrm>
            <a:off x="481013" y="6224588"/>
            <a:ext cx="3125856"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American Heart Associations</a:t>
            </a:r>
            <a:endParaRPr lang="zh-CN" altLang="en-US" sz="900" dirty="0">
              <a:latin typeface="Verdana"/>
            </a:endParaRPr>
          </a:p>
        </p:txBody>
      </p:sp>
    </p:spTree>
    <p:extLst>
      <p:ext uri="{BB962C8B-B14F-4D97-AF65-F5344CB8AC3E}">
        <p14:creationId xmlns="" xmlns:p14="http://schemas.microsoft.com/office/powerpoint/2010/main" val="13725348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diagnosis of hypertension is based on the level of blood pressure elevated</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矩形 4"/>
          <p:cNvSpPr/>
          <p:nvPr/>
        </p:nvSpPr>
        <p:spPr>
          <a:xfrm>
            <a:off x="1382100" y="1560285"/>
            <a:ext cx="2507417" cy="307777"/>
          </a:xfrm>
          <a:prstGeom prst="rect">
            <a:avLst/>
          </a:prstGeom>
        </p:spPr>
        <p:txBody>
          <a:bodyPr wrap="none">
            <a:spAutoFit/>
          </a:bodyPr>
          <a:lstStyle/>
          <a:p>
            <a:pPr algn="ctr"/>
            <a:r>
              <a:rPr lang="en-US" altLang="zh-CN" sz="1400" b="1" u="sng" dirty="0" smtClean="0"/>
              <a:t>HYN </a:t>
            </a:r>
            <a:r>
              <a:rPr lang="en-US" altLang="zh-CN" sz="1400" b="1" u="sng" dirty="0"/>
              <a:t>diagnostic </a:t>
            </a:r>
            <a:r>
              <a:rPr lang="en-US" altLang="zh-CN" sz="1400" b="1" u="sng" dirty="0" smtClean="0"/>
              <a:t>criteria</a:t>
            </a:r>
            <a:endParaRPr lang="zh-CN" altLang="en-US" sz="1400" b="1" u="sng" baseline="30000" dirty="0"/>
          </a:p>
        </p:txBody>
      </p:sp>
      <p:sp>
        <p:nvSpPr>
          <p:cNvPr id="8" name="TextBox 7"/>
          <p:cNvSpPr txBox="1"/>
          <p:nvPr/>
        </p:nvSpPr>
        <p:spPr>
          <a:xfrm>
            <a:off x="4824248" y="1719996"/>
            <a:ext cx="3856615" cy="3323987"/>
          </a:xfrm>
          <a:prstGeom prst="rect">
            <a:avLst/>
          </a:prstGeom>
          <a:noFill/>
        </p:spPr>
        <p:txBody>
          <a:bodyPr wrap="square" rtlCol="0">
            <a:spAutoFit/>
          </a:bodyPr>
          <a:lstStyle/>
          <a:p>
            <a:pPr marL="285750" indent="-285750">
              <a:buFont typeface="Arial" pitchFamily="34" charset="0"/>
              <a:buChar char="•"/>
            </a:pPr>
            <a:r>
              <a:rPr lang="en-US" altLang="zh-CN" sz="1400" dirty="0"/>
              <a:t>If blood pressure </a:t>
            </a:r>
            <a:r>
              <a:rPr lang="en-US" altLang="zh-CN" sz="1400" dirty="0" smtClean="0"/>
              <a:t>is ≥140 </a:t>
            </a:r>
            <a:r>
              <a:rPr lang="en-US" altLang="zh-CN" sz="1400" dirty="0"/>
              <a:t>mmHg systolic blood pressure (SBP) or </a:t>
            </a:r>
            <a:r>
              <a:rPr lang="en-US" altLang="zh-CN" sz="1400" dirty="0" smtClean="0"/>
              <a:t>≥ 90 </a:t>
            </a:r>
            <a:r>
              <a:rPr lang="en-US" altLang="zh-CN" sz="1400" dirty="0"/>
              <a:t>mmHg diastolic blood pressure (DBP), then the doctor will diagnose a patient as having </a:t>
            </a:r>
            <a:r>
              <a:rPr lang="en-US" altLang="zh-CN" sz="1400" dirty="0" smtClean="0"/>
              <a:t>hypertension</a:t>
            </a:r>
          </a:p>
          <a:p>
            <a:pPr marL="285750" indent="-285750">
              <a:buFont typeface="Arial" pitchFamily="34" charset="0"/>
              <a:buChar char="•"/>
            </a:pPr>
            <a:endParaRPr lang="en-US" altLang="zh-CN" sz="1400" dirty="0" smtClean="0"/>
          </a:p>
          <a:p>
            <a:pPr marL="285750" indent="-285750">
              <a:buFont typeface="Arial" pitchFamily="34" charset="0"/>
              <a:buChar char="•"/>
            </a:pPr>
            <a:r>
              <a:rPr lang="en-US" altLang="zh-CN" sz="1400" dirty="0" smtClean="0"/>
              <a:t>Traditionally, this requires three separate sphygmomanometer measurements at one monthly intervals </a:t>
            </a:r>
          </a:p>
          <a:p>
            <a:pPr marL="285750" indent="-285750">
              <a:buFont typeface="Arial" pitchFamily="34" charset="0"/>
              <a:buChar char="•"/>
            </a:pPr>
            <a:endParaRPr lang="en-US" altLang="zh-CN" sz="1400" dirty="0" smtClean="0"/>
          </a:p>
          <a:p>
            <a:pPr marL="285750" indent="-285750">
              <a:buFont typeface="Arial" pitchFamily="34" charset="0"/>
              <a:buChar char="•"/>
            </a:pPr>
            <a:r>
              <a:rPr lang="en-US" altLang="zh-CN" sz="1400" dirty="0" smtClean="0"/>
              <a:t>Initial assessment of the hypertensive people should include a complete history and physical examination</a:t>
            </a:r>
            <a:endParaRPr lang="en-US" altLang="zh-CN" sz="1400" dirty="0"/>
          </a:p>
        </p:txBody>
      </p:sp>
      <p:sp>
        <p:nvSpPr>
          <p:cNvPr id="10"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sp>
        <p:nvSpPr>
          <p:cNvPr id="16"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graphicFrame>
        <p:nvGraphicFramePr>
          <p:cNvPr id="7" name="表格 6"/>
          <p:cNvGraphicFramePr>
            <a:graphicFrameLocks noGrp="1"/>
          </p:cNvGraphicFramePr>
          <p:nvPr>
            <p:extLst>
              <p:ext uri="{D42A27DB-BD31-4B8C-83A1-F6EECF244321}">
                <p14:modId xmlns="" xmlns:p14="http://schemas.microsoft.com/office/powerpoint/2010/main" val="298455892"/>
              </p:ext>
            </p:extLst>
          </p:nvPr>
        </p:nvGraphicFramePr>
        <p:xfrm>
          <a:off x="392549" y="1953725"/>
          <a:ext cx="4305575" cy="2286000"/>
        </p:xfrm>
        <a:graphic>
          <a:graphicData uri="http://schemas.openxmlformats.org/drawingml/2006/table">
            <a:tbl>
              <a:tblPr/>
              <a:tblGrid>
                <a:gridCol w="1909215"/>
                <a:gridCol w="1198180"/>
                <a:gridCol w="1198180"/>
              </a:tblGrid>
              <a:tr h="517476">
                <a:tc>
                  <a:txBody>
                    <a:bodyPr/>
                    <a:lstStyle/>
                    <a:p>
                      <a:r>
                        <a:rPr lang="en-US" sz="1200" b="1" dirty="0" smtClean="0">
                          <a:solidFill>
                            <a:schemeClr val="bg1"/>
                          </a:solidFill>
                          <a:effectLst/>
                        </a:rPr>
                        <a:t>Classification</a:t>
                      </a:r>
                      <a:endParaRPr lang="en-US" sz="1200" dirty="0">
                        <a:solidFill>
                          <a:schemeClr val="bg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c>
                  <a:txBody>
                    <a:bodyPr/>
                    <a:lstStyle/>
                    <a:p>
                      <a:r>
                        <a:rPr lang="en-US" sz="1200" b="1" dirty="0">
                          <a:solidFill>
                            <a:schemeClr val="bg1"/>
                          </a:solidFill>
                          <a:effectLst/>
                        </a:rPr>
                        <a:t>Systolic </a:t>
                      </a:r>
                      <a:r>
                        <a:rPr lang="en-US" sz="1200" b="1" dirty="0" smtClean="0">
                          <a:solidFill>
                            <a:schemeClr val="bg1"/>
                          </a:solidFill>
                          <a:effectLst/>
                        </a:rPr>
                        <a:t>Pressure</a:t>
                      </a:r>
                    </a:p>
                    <a:p>
                      <a:r>
                        <a:rPr lang="en-US" sz="1200" b="1" dirty="0" smtClean="0">
                          <a:solidFill>
                            <a:schemeClr val="bg1"/>
                          </a:solidFill>
                          <a:effectLst/>
                        </a:rPr>
                        <a:t> </a:t>
                      </a:r>
                      <a:r>
                        <a:rPr lang="en-US" sz="1200" b="1" dirty="0">
                          <a:solidFill>
                            <a:schemeClr val="bg1"/>
                          </a:solidFill>
                          <a:effectLst/>
                        </a:rPr>
                        <a:t>(mm Hg)</a:t>
                      </a:r>
                      <a:endParaRPr lang="en-US" sz="1200" dirty="0">
                        <a:solidFill>
                          <a:schemeClr val="bg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c>
                  <a:txBody>
                    <a:bodyPr/>
                    <a:lstStyle/>
                    <a:p>
                      <a:r>
                        <a:rPr lang="en-US" sz="1200" b="1" dirty="0">
                          <a:solidFill>
                            <a:schemeClr val="bg1"/>
                          </a:solidFill>
                          <a:effectLst/>
                        </a:rPr>
                        <a:t>Diastolic Pressure </a:t>
                      </a:r>
                      <a:endParaRPr lang="en-US" sz="1200" b="1" dirty="0" smtClean="0">
                        <a:solidFill>
                          <a:schemeClr val="bg1"/>
                        </a:solidFill>
                        <a:effectLst/>
                      </a:endParaRPr>
                    </a:p>
                    <a:p>
                      <a:r>
                        <a:rPr lang="en-US" sz="1200" b="1" dirty="0" smtClean="0">
                          <a:solidFill>
                            <a:schemeClr val="bg1"/>
                          </a:solidFill>
                          <a:effectLst/>
                        </a:rPr>
                        <a:t>(</a:t>
                      </a:r>
                      <a:r>
                        <a:rPr lang="en-US" sz="1200" b="1" dirty="0">
                          <a:solidFill>
                            <a:schemeClr val="bg1"/>
                          </a:solidFill>
                          <a:effectLst/>
                        </a:rPr>
                        <a:t>mm Hg)</a:t>
                      </a:r>
                      <a:endParaRPr lang="en-US" sz="1200" dirty="0">
                        <a:solidFill>
                          <a:schemeClr val="bg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r>
              <a:tr h="239773">
                <a:tc>
                  <a:txBody>
                    <a:bodyPr/>
                    <a:lstStyle/>
                    <a:p>
                      <a:r>
                        <a:rPr lang="en-US" sz="1200" dirty="0">
                          <a:effectLst/>
                        </a:rPr>
                        <a:t>Normal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 120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 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39773">
                <a:tc>
                  <a:txBody>
                    <a:bodyPr/>
                    <a:lstStyle/>
                    <a:p>
                      <a:r>
                        <a:rPr lang="en-US" sz="1200" dirty="0" smtClean="0">
                          <a:effectLst/>
                        </a:rPr>
                        <a:t>Pre-HYN</a:t>
                      </a:r>
                      <a:endParaRPr lang="en-US"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a:effectLst/>
                        </a:rPr>
                        <a:t>120-139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80-89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39773">
                <a:tc>
                  <a:txBody>
                    <a:bodyPr/>
                    <a:lstStyle/>
                    <a:p>
                      <a:r>
                        <a:rPr lang="en-US" sz="1200" dirty="0" smtClean="0">
                          <a:effectLst/>
                        </a:rPr>
                        <a:t>HYN </a:t>
                      </a:r>
                      <a:r>
                        <a:rPr lang="en-US" sz="1200" dirty="0">
                          <a:effectLst/>
                        </a:rPr>
                        <a:t>stage 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140-159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90-99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39773">
                <a:tc>
                  <a:txBody>
                    <a:bodyPr/>
                    <a:lstStyle/>
                    <a:p>
                      <a:r>
                        <a:rPr lang="en-US" sz="1200" dirty="0" smtClean="0">
                          <a:effectLst/>
                        </a:rPr>
                        <a:t>HYN </a:t>
                      </a:r>
                      <a:r>
                        <a:rPr lang="en-US" sz="1200" dirty="0">
                          <a:effectLst/>
                        </a:rPr>
                        <a:t>stage 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smtClean="0">
                          <a:effectLst/>
                        </a:rPr>
                        <a:t>160-179</a:t>
                      </a:r>
                      <a:endParaRPr lang="en-US" altLang="zh-CN"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smtClean="0">
                          <a:effectLst/>
                        </a:rPr>
                        <a:t>100-109</a:t>
                      </a:r>
                      <a:endParaRPr lang="en-US" altLang="zh-CN"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397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HYN stage 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dirty="0">
                          <a:effectLst/>
                        </a:rPr>
                        <a:t>≥ </a:t>
                      </a:r>
                      <a:r>
                        <a:rPr lang="en-US" altLang="zh-CN" sz="1200" dirty="0">
                          <a:effectLst/>
                        </a:rPr>
                        <a:t>180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dirty="0">
                          <a:effectLst/>
                        </a:rPr>
                        <a:t>≥ </a:t>
                      </a:r>
                      <a:r>
                        <a:rPr lang="en-US" altLang="zh-CN" sz="1200" dirty="0" smtClean="0">
                          <a:effectLst/>
                        </a:rPr>
                        <a:t>110</a:t>
                      </a:r>
                      <a:endParaRPr lang="en-US" altLang="zh-CN"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39773">
                <a:tc>
                  <a:txBody>
                    <a:bodyPr/>
                    <a:lstStyle/>
                    <a:p>
                      <a:r>
                        <a:rPr lang="en-US" sz="1200" dirty="0" smtClean="0">
                          <a:effectLst/>
                        </a:rPr>
                        <a:t>Isolated systolic HYN</a:t>
                      </a:r>
                      <a:endParaRPr lang="en-US"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dirty="0">
                          <a:effectLst/>
                        </a:rPr>
                        <a:t>≥ </a:t>
                      </a:r>
                      <a:r>
                        <a:rPr lang="en-US" altLang="zh-CN" sz="1200" dirty="0" smtClean="0">
                          <a:effectLst/>
                        </a:rPr>
                        <a:t>140</a:t>
                      </a:r>
                      <a:endParaRPr lang="en-US" altLang="zh-CN"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smtClean="0">
                          <a:effectLst/>
                        </a:rPr>
                        <a:t>&lt; 90</a:t>
                      </a:r>
                      <a:endParaRPr lang="en-US" altLang="zh-CN" sz="12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pic>
        <p:nvPicPr>
          <p:cNvPr id="18" name="图片 10" descr="HBP 4.jpg"/>
          <p:cNvPicPr>
            <a:picLocks noChangeAspect="1"/>
          </p:cNvPicPr>
          <p:nvPr/>
        </p:nvPicPr>
        <p:blipFill>
          <a:blip r:embed="rId5" cstate="print"/>
          <a:srcRect/>
          <a:stretch>
            <a:fillRect/>
          </a:stretch>
        </p:blipFill>
        <p:spPr bwMode="auto">
          <a:xfrm>
            <a:off x="551792" y="4314938"/>
            <a:ext cx="2383305" cy="1818346"/>
          </a:xfrm>
          <a:prstGeom prst="rect">
            <a:avLst/>
          </a:prstGeom>
          <a:noFill/>
          <a:ln w="9525">
            <a:noFill/>
            <a:miter lim="800000"/>
            <a:headEnd/>
            <a:tailEnd/>
          </a:ln>
        </p:spPr>
      </p:pic>
      <p:sp>
        <p:nvSpPr>
          <p:cNvPr id="19" name="Source" descr="Source"/>
          <p:cNvSpPr txBox="1"/>
          <p:nvPr>
            <p:custDataLst>
              <p:tags r:id="rId3"/>
            </p:custDataLst>
          </p:nvPr>
        </p:nvSpPr>
        <p:spPr>
          <a:xfrm>
            <a:off x="481013" y="6224588"/>
            <a:ext cx="3597139"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China HYN treatment guideline 2006</a:t>
            </a:r>
            <a:endParaRPr lang="zh-CN" altLang="en-US" sz="900" dirty="0">
              <a:latin typeface="Verdana"/>
            </a:endParaRPr>
          </a:p>
        </p:txBody>
      </p:sp>
    </p:spTree>
    <p:extLst>
      <p:ext uri="{BB962C8B-B14F-4D97-AF65-F5344CB8AC3E}">
        <p14:creationId xmlns="" xmlns:p14="http://schemas.microsoft.com/office/powerpoint/2010/main" val="36251068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Lifestyle modification and medication are two treatment methods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7"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
        <p:nvSpPr>
          <p:cNvPr id="8"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sp>
        <p:nvSpPr>
          <p:cNvPr id="9" name="Source" descr="Source"/>
          <p:cNvSpPr txBox="1"/>
          <p:nvPr/>
        </p:nvSpPr>
        <p:spPr>
          <a:xfrm>
            <a:off x="481013" y="6224588"/>
            <a:ext cx="1506823"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 </a:t>
            </a:r>
            <a:endParaRPr lang="zh-CN" altLang="en-US" sz="900" dirty="0">
              <a:latin typeface="Verdana"/>
            </a:endParaRPr>
          </a:p>
        </p:txBody>
      </p:sp>
      <p:sp>
        <p:nvSpPr>
          <p:cNvPr id="10" name="Source" descr="Source"/>
          <p:cNvSpPr txBox="1"/>
          <p:nvPr/>
        </p:nvSpPr>
        <p:spPr>
          <a:xfrm>
            <a:off x="481013" y="6224588"/>
            <a:ext cx="2931893"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ishib.org - </a:t>
            </a:r>
            <a:r>
              <a:rPr lang="en-US" altLang="zh-CN" sz="900" dirty="0" err="1">
                <a:latin typeface="Verdana"/>
              </a:rPr>
              <a:t>algorithmCard</a:t>
            </a:r>
            <a:endParaRPr lang="zh-CN" altLang="en-US" sz="900" dirty="0">
              <a:latin typeface="Verdana"/>
            </a:endParaRPr>
          </a:p>
        </p:txBody>
      </p:sp>
      <p:sp>
        <p:nvSpPr>
          <p:cNvPr id="19" name="Rectangle 60"/>
          <p:cNvSpPr>
            <a:spLocks noChangeArrowheads="1"/>
          </p:cNvSpPr>
          <p:nvPr>
            <p:custDataLst>
              <p:tags r:id="rId3"/>
            </p:custDataLst>
          </p:nvPr>
        </p:nvSpPr>
        <p:spPr bwMode="auto">
          <a:xfrm>
            <a:off x="2069904" y="1543336"/>
            <a:ext cx="2590800" cy="304800"/>
          </a:xfrm>
          <a:prstGeom prst="rect">
            <a:avLst/>
          </a:prstGeom>
          <a:solidFill>
            <a:srgbClr val="DDDDDD">
              <a:alpha val="30980"/>
            </a:srgbClr>
          </a:solidFill>
          <a:ln w="9525">
            <a:noFill/>
            <a:miter lim="800000"/>
            <a:headEnd/>
            <a:tailEnd/>
          </a:ln>
        </p:spPr>
        <p:txBody>
          <a:bodyPr wrap="none" anchor="ctr"/>
          <a:lstStyle/>
          <a:p>
            <a:pPr algn="ctr"/>
            <a:r>
              <a:rPr lang="en-US" altLang="zh-CN" sz="1200" b="1">
                <a:ea typeface="宋体" pitchFamily="2" charset="-122"/>
              </a:rPr>
              <a:t>Blood Pressure Stage </a:t>
            </a:r>
          </a:p>
        </p:txBody>
      </p:sp>
      <p:sp>
        <p:nvSpPr>
          <p:cNvPr id="20" name="Rectangle 61"/>
          <p:cNvSpPr>
            <a:spLocks noChangeArrowheads="1"/>
          </p:cNvSpPr>
          <p:nvPr>
            <p:custDataLst>
              <p:tags r:id="rId4"/>
            </p:custDataLst>
          </p:nvPr>
        </p:nvSpPr>
        <p:spPr bwMode="auto">
          <a:xfrm>
            <a:off x="177604" y="2148174"/>
            <a:ext cx="1976438" cy="385762"/>
          </a:xfrm>
          <a:prstGeom prst="rect">
            <a:avLst/>
          </a:prstGeom>
          <a:solidFill>
            <a:srgbClr val="DDDDDD">
              <a:alpha val="30980"/>
            </a:srgbClr>
          </a:solidFill>
          <a:ln w="9525">
            <a:noFill/>
            <a:miter lim="800000"/>
            <a:headEnd/>
            <a:tailEnd/>
          </a:ln>
        </p:spPr>
        <p:txBody>
          <a:bodyPr wrap="none" anchor="ctr"/>
          <a:lstStyle/>
          <a:p>
            <a:pPr algn="ctr"/>
            <a:r>
              <a:rPr lang="en-US" altLang="zh-CN" sz="1200" b="1">
                <a:ea typeface="宋体" pitchFamily="2" charset="-122"/>
              </a:rPr>
              <a:t>Normal </a:t>
            </a:r>
            <a:br>
              <a:rPr lang="en-US" altLang="zh-CN" sz="1200" b="1">
                <a:ea typeface="宋体" pitchFamily="2" charset="-122"/>
              </a:rPr>
            </a:br>
            <a:r>
              <a:rPr lang="en-US" altLang="zh-CN" sz="1200">
                <a:ea typeface="宋体" pitchFamily="2" charset="-122"/>
              </a:rPr>
              <a:t>(S:120-139/D:80-89)</a:t>
            </a:r>
          </a:p>
        </p:txBody>
      </p:sp>
      <p:sp>
        <p:nvSpPr>
          <p:cNvPr id="21" name="Rectangle 62"/>
          <p:cNvSpPr>
            <a:spLocks noChangeArrowheads="1"/>
          </p:cNvSpPr>
          <p:nvPr>
            <p:custDataLst>
              <p:tags r:id="rId5"/>
            </p:custDataLst>
          </p:nvPr>
        </p:nvSpPr>
        <p:spPr bwMode="auto">
          <a:xfrm>
            <a:off x="2333429" y="2148174"/>
            <a:ext cx="2063750" cy="385762"/>
          </a:xfrm>
          <a:prstGeom prst="rect">
            <a:avLst/>
          </a:prstGeom>
          <a:solidFill>
            <a:srgbClr val="DDDDDD">
              <a:alpha val="30980"/>
            </a:srgbClr>
          </a:solidFill>
          <a:ln w="9525">
            <a:noFill/>
            <a:miter lim="800000"/>
            <a:headEnd/>
            <a:tailEnd/>
          </a:ln>
        </p:spPr>
        <p:txBody>
          <a:bodyPr wrap="none" anchor="ctr"/>
          <a:lstStyle/>
          <a:p>
            <a:pPr algn="ctr"/>
            <a:r>
              <a:rPr lang="en-US" altLang="zh-CN" sz="1200" b="1">
                <a:ea typeface="宋体" pitchFamily="2" charset="-122"/>
              </a:rPr>
              <a:t>Mild </a:t>
            </a:r>
            <a:br>
              <a:rPr lang="en-US" altLang="zh-CN" sz="1200" b="1">
                <a:ea typeface="宋体" pitchFamily="2" charset="-122"/>
              </a:rPr>
            </a:br>
            <a:r>
              <a:rPr lang="en-US" altLang="zh-CN" sz="1200">
                <a:ea typeface="宋体" pitchFamily="2" charset="-122"/>
              </a:rPr>
              <a:t>(S:140-159/ D:90-99)</a:t>
            </a:r>
          </a:p>
        </p:txBody>
      </p:sp>
      <p:sp>
        <p:nvSpPr>
          <p:cNvPr id="22" name="Rectangle 63"/>
          <p:cNvSpPr>
            <a:spLocks noChangeArrowheads="1"/>
          </p:cNvSpPr>
          <p:nvPr>
            <p:custDataLst>
              <p:tags r:id="rId6"/>
            </p:custDataLst>
          </p:nvPr>
        </p:nvSpPr>
        <p:spPr bwMode="auto">
          <a:xfrm>
            <a:off x="4609904" y="2148174"/>
            <a:ext cx="2108200" cy="385762"/>
          </a:xfrm>
          <a:prstGeom prst="rect">
            <a:avLst/>
          </a:prstGeom>
          <a:solidFill>
            <a:srgbClr val="DDDDDD">
              <a:alpha val="30980"/>
            </a:srgbClr>
          </a:solidFill>
          <a:ln w="9525">
            <a:noFill/>
            <a:miter lim="800000"/>
            <a:headEnd/>
            <a:tailEnd/>
          </a:ln>
        </p:spPr>
        <p:txBody>
          <a:bodyPr wrap="none" anchor="ctr"/>
          <a:lstStyle/>
          <a:p>
            <a:pPr algn="ctr"/>
            <a:r>
              <a:rPr lang="en-US" altLang="zh-CN" sz="1200" b="1">
                <a:ea typeface="宋体" pitchFamily="2" charset="-122"/>
              </a:rPr>
              <a:t>Moderate/ Severe</a:t>
            </a:r>
          </a:p>
          <a:p>
            <a:pPr algn="ctr"/>
            <a:r>
              <a:rPr lang="en-US" altLang="zh-CN" sz="1200">
                <a:ea typeface="宋体" pitchFamily="2" charset="-122"/>
              </a:rPr>
              <a:t>(S:&gt;159/D:&gt;99)</a:t>
            </a:r>
          </a:p>
        </p:txBody>
      </p:sp>
      <p:sp>
        <p:nvSpPr>
          <p:cNvPr id="23" name="Rectangle 64"/>
          <p:cNvSpPr>
            <a:spLocks noChangeArrowheads="1"/>
          </p:cNvSpPr>
          <p:nvPr>
            <p:custDataLst>
              <p:tags r:id="rId7"/>
            </p:custDataLst>
          </p:nvPr>
        </p:nvSpPr>
        <p:spPr bwMode="auto">
          <a:xfrm>
            <a:off x="2603304" y="2629186"/>
            <a:ext cx="1522413" cy="361950"/>
          </a:xfrm>
          <a:prstGeom prst="rect">
            <a:avLst/>
          </a:prstGeom>
          <a:solidFill>
            <a:schemeClr val="bg2">
              <a:alpha val="30980"/>
            </a:schemeClr>
          </a:solidFill>
          <a:ln w="9525">
            <a:noFill/>
            <a:miter lim="800000"/>
            <a:headEnd/>
            <a:tailEnd/>
          </a:ln>
        </p:spPr>
        <p:txBody>
          <a:bodyPr wrap="none" anchor="ctr"/>
          <a:lstStyle/>
          <a:p>
            <a:pPr algn="ctr"/>
            <a:r>
              <a:rPr lang="en-US" altLang="zh-CN" sz="1200" b="1">
                <a:ea typeface="宋体" pitchFamily="2" charset="-122"/>
              </a:rPr>
              <a:t>Mono Therapy</a:t>
            </a:r>
          </a:p>
        </p:txBody>
      </p:sp>
      <p:sp>
        <p:nvSpPr>
          <p:cNvPr id="24" name="Rectangle 65"/>
          <p:cNvSpPr>
            <a:spLocks noChangeArrowheads="1"/>
          </p:cNvSpPr>
          <p:nvPr>
            <p:custDataLst>
              <p:tags r:id="rId8"/>
            </p:custDataLst>
          </p:nvPr>
        </p:nvSpPr>
        <p:spPr bwMode="auto">
          <a:xfrm>
            <a:off x="4895654" y="2629186"/>
            <a:ext cx="1536700" cy="336550"/>
          </a:xfrm>
          <a:prstGeom prst="rect">
            <a:avLst/>
          </a:prstGeom>
          <a:solidFill>
            <a:schemeClr val="bg2">
              <a:alpha val="30980"/>
            </a:schemeClr>
          </a:solidFill>
          <a:ln w="9525">
            <a:noFill/>
            <a:miter lim="800000"/>
            <a:headEnd/>
            <a:tailEnd/>
          </a:ln>
        </p:spPr>
        <p:txBody>
          <a:bodyPr wrap="none" anchor="ctr"/>
          <a:lstStyle/>
          <a:p>
            <a:pPr algn="ctr"/>
            <a:r>
              <a:rPr lang="en-US" altLang="zh-CN" sz="1200" b="1">
                <a:ea typeface="宋体" pitchFamily="2" charset="-122"/>
              </a:rPr>
              <a:t>Combo Therapy</a:t>
            </a:r>
          </a:p>
        </p:txBody>
      </p:sp>
      <p:sp>
        <p:nvSpPr>
          <p:cNvPr id="25" name="Rectangle 68"/>
          <p:cNvSpPr>
            <a:spLocks noChangeArrowheads="1"/>
          </p:cNvSpPr>
          <p:nvPr>
            <p:custDataLst>
              <p:tags r:id="rId9"/>
            </p:custDataLst>
          </p:nvPr>
        </p:nvSpPr>
        <p:spPr bwMode="auto">
          <a:xfrm>
            <a:off x="368104" y="5040599"/>
            <a:ext cx="1800225" cy="417512"/>
          </a:xfrm>
          <a:prstGeom prst="rect">
            <a:avLst/>
          </a:prstGeom>
          <a:solidFill>
            <a:schemeClr val="hlink"/>
          </a:solidFill>
          <a:ln w="25400">
            <a:solidFill>
              <a:schemeClr val="bg1"/>
            </a:solidFill>
            <a:miter lim="800000"/>
            <a:headEnd/>
            <a:tailEnd/>
          </a:ln>
        </p:spPr>
        <p:txBody>
          <a:bodyPr wrap="none" lIns="18000" rIns="18000" anchor="ctr"/>
          <a:lstStyle/>
          <a:p>
            <a:pPr algn="ctr"/>
            <a:r>
              <a:rPr lang="en-US" altLang="zh-CN" sz="1200" b="1">
                <a:solidFill>
                  <a:schemeClr val="bg1"/>
                </a:solidFill>
                <a:ea typeface="宋体" pitchFamily="2" charset="-122"/>
              </a:rPr>
              <a:t>C8A</a:t>
            </a:r>
            <a:r>
              <a:rPr lang="en-US" altLang="zh-CN" sz="1200">
                <a:solidFill>
                  <a:schemeClr val="bg1"/>
                </a:solidFill>
                <a:ea typeface="宋体" pitchFamily="2" charset="-122"/>
              </a:rPr>
              <a:t>: CCB</a:t>
            </a:r>
          </a:p>
        </p:txBody>
      </p:sp>
      <p:cxnSp>
        <p:nvCxnSpPr>
          <p:cNvPr id="26" name="AutoShape 69"/>
          <p:cNvCxnSpPr>
            <a:cxnSpLocks noChangeShapeType="1"/>
            <a:stCxn id="19" idx="2"/>
            <a:endCxn id="20" idx="0"/>
          </p:cNvCxnSpPr>
          <p:nvPr>
            <p:custDataLst>
              <p:tags r:id="rId10"/>
            </p:custDataLst>
          </p:nvPr>
        </p:nvCxnSpPr>
        <p:spPr bwMode="auto">
          <a:xfrm rot="5400000">
            <a:off x="2115148" y="898017"/>
            <a:ext cx="300038" cy="2200275"/>
          </a:xfrm>
          <a:prstGeom prst="bentConnector3">
            <a:avLst>
              <a:gd name="adj1" fmla="val 50000"/>
            </a:avLst>
          </a:prstGeom>
          <a:noFill/>
          <a:ln w="9525">
            <a:solidFill>
              <a:schemeClr val="tx1"/>
            </a:solidFill>
            <a:miter lim="800000"/>
            <a:headEnd/>
            <a:tailEnd/>
          </a:ln>
        </p:spPr>
      </p:cxnSp>
      <p:cxnSp>
        <p:nvCxnSpPr>
          <p:cNvPr id="27" name="AutoShape 70"/>
          <p:cNvCxnSpPr>
            <a:cxnSpLocks noChangeShapeType="1"/>
            <a:stCxn id="19" idx="2"/>
            <a:endCxn id="21" idx="0"/>
          </p:cNvCxnSpPr>
          <p:nvPr>
            <p:custDataLst>
              <p:tags r:id="rId11"/>
            </p:custDataLst>
          </p:nvPr>
        </p:nvCxnSpPr>
        <p:spPr bwMode="auto">
          <a:xfrm rot="5400000">
            <a:off x="3215285" y="1998155"/>
            <a:ext cx="300038" cy="0"/>
          </a:xfrm>
          <a:prstGeom prst="straightConnector1">
            <a:avLst/>
          </a:prstGeom>
          <a:noFill/>
          <a:ln w="9525">
            <a:solidFill>
              <a:schemeClr val="tx1"/>
            </a:solidFill>
            <a:round/>
            <a:headEnd/>
            <a:tailEnd/>
          </a:ln>
        </p:spPr>
      </p:cxnSp>
      <p:cxnSp>
        <p:nvCxnSpPr>
          <p:cNvPr id="28" name="AutoShape 71"/>
          <p:cNvCxnSpPr>
            <a:cxnSpLocks noChangeShapeType="1"/>
            <a:stCxn id="19" idx="2"/>
            <a:endCxn id="22" idx="0"/>
          </p:cNvCxnSpPr>
          <p:nvPr>
            <p:custDataLst>
              <p:tags r:id="rId12"/>
            </p:custDataLst>
          </p:nvPr>
        </p:nvCxnSpPr>
        <p:spPr bwMode="auto">
          <a:xfrm rot="16200000" flipH="1">
            <a:off x="4364635" y="848805"/>
            <a:ext cx="300038" cy="2298700"/>
          </a:xfrm>
          <a:prstGeom prst="bentConnector3">
            <a:avLst>
              <a:gd name="adj1" fmla="val 49736"/>
            </a:avLst>
          </a:prstGeom>
          <a:noFill/>
          <a:ln w="9525">
            <a:solidFill>
              <a:schemeClr val="tx1"/>
            </a:solidFill>
            <a:miter lim="800000"/>
            <a:headEnd/>
            <a:tailEnd/>
          </a:ln>
        </p:spPr>
      </p:cxnSp>
      <p:cxnSp>
        <p:nvCxnSpPr>
          <p:cNvPr id="29" name="AutoShape 72"/>
          <p:cNvCxnSpPr>
            <a:cxnSpLocks noChangeShapeType="1"/>
            <a:stCxn id="20" idx="2"/>
            <a:endCxn id="40" idx="0"/>
          </p:cNvCxnSpPr>
          <p:nvPr>
            <p:custDataLst>
              <p:tags r:id="rId13"/>
            </p:custDataLst>
          </p:nvPr>
        </p:nvCxnSpPr>
        <p:spPr bwMode="auto">
          <a:xfrm rot="5400000">
            <a:off x="1118992" y="2581561"/>
            <a:ext cx="95250" cy="0"/>
          </a:xfrm>
          <a:prstGeom prst="straightConnector1">
            <a:avLst/>
          </a:prstGeom>
          <a:noFill/>
          <a:ln w="9525">
            <a:solidFill>
              <a:schemeClr val="tx1"/>
            </a:solidFill>
            <a:round/>
            <a:headEnd/>
            <a:tailEnd/>
          </a:ln>
        </p:spPr>
      </p:cxnSp>
      <p:cxnSp>
        <p:nvCxnSpPr>
          <p:cNvPr id="30" name="AutoShape 73"/>
          <p:cNvCxnSpPr>
            <a:cxnSpLocks noChangeShapeType="1"/>
            <a:stCxn id="21" idx="2"/>
            <a:endCxn id="23" idx="0"/>
          </p:cNvCxnSpPr>
          <p:nvPr>
            <p:custDataLst>
              <p:tags r:id="rId14"/>
            </p:custDataLst>
          </p:nvPr>
        </p:nvCxnSpPr>
        <p:spPr bwMode="auto">
          <a:xfrm rot="5400000">
            <a:off x="3317679" y="2581561"/>
            <a:ext cx="95250" cy="0"/>
          </a:xfrm>
          <a:prstGeom prst="straightConnector1">
            <a:avLst/>
          </a:prstGeom>
          <a:noFill/>
          <a:ln w="9525">
            <a:solidFill>
              <a:schemeClr val="tx1"/>
            </a:solidFill>
            <a:round/>
            <a:headEnd/>
            <a:tailEnd/>
          </a:ln>
        </p:spPr>
      </p:cxnSp>
      <p:cxnSp>
        <p:nvCxnSpPr>
          <p:cNvPr id="31" name="AutoShape 74"/>
          <p:cNvCxnSpPr>
            <a:cxnSpLocks noChangeShapeType="1"/>
            <a:stCxn id="22" idx="2"/>
            <a:endCxn id="24" idx="0"/>
          </p:cNvCxnSpPr>
          <p:nvPr>
            <p:custDataLst>
              <p:tags r:id="rId15"/>
            </p:custDataLst>
          </p:nvPr>
        </p:nvCxnSpPr>
        <p:spPr bwMode="auto">
          <a:xfrm rot="5400000">
            <a:off x="5616379" y="2581561"/>
            <a:ext cx="95250" cy="0"/>
          </a:xfrm>
          <a:prstGeom prst="straightConnector1">
            <a:avLst/>
          </a:prstGeom>
          <a:noFill/>
          <a:ln w="9525">
            <a:solidFill>
              <a:schemeClr val="tx1"/>
            </a:solidFill>
            <a:round/>
            <a:headEnd/>
            <a:tailEnd/>
          </a:ln>
        </p:spPr>
      </p:cxnSp>
      <p:sp>
        <p:nvSpPr>
          <p:cNvPr id="32" name="Rectangle 77"/>
          <p:cNvSpPr>
            <a:spLocks noChangeArrowheads="1"/>
          </p:cNvSpPr>
          <p:nvPr>
            <p:custDataLst>
              <p:tags r:id="rId16"/>
            </p:custDataLst>
          </p:nvPr>
        </p:nvSpPr>
        <p:spPr bwMode="auto">
          <a:xfrm>
            <a:off x="2196904" y="4569111"/>
            <a:ext cx="1800225" cy="417513"/>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C9C</a:t>
            </a:r>
            <a:r>
              <a:rPr lang="en-US" altLang="zh-CN" sz="1200" dirty="0">
                <a:solidFill>
                  <a:schemeClr val="bg1"/>
                </a:solidFill>
                <a:ea typeface="宋体" charset="-122"/>
              </a:rPr>
              <a:t>: ARB</a:t>
            </a:r>
          </a:p>
        </p:txBody>
      </p:sp>
      <p:sp>
        <p:nvSpPr>
          <p:cNvPr id="33" name="Rectangle 78"/>
          <p:cNvSpPr>
            <a:spLocks noChangeArrowheads="1"/>
          </p:cNvSpPr>
          <p:nvPr>
            <p:custDataLst>
              <p:tags r:id="rId17"/>
            </p:custDataLst>
          </p:nvPr>
        </p:nvSpPr>
        <p:spPr bwMode="auto">
          <a:xfrm>
            <a:off x="2196904" y="4096036"/>
            <a:ext cx="1800225" cy="417513"/>
          </a:xfrm>
          <a:prstGeom prst="rect">
            <a:avLst/>
          </a:prstGeom>
          <a:solidFill>
            <a:schemeClr val="hlink"/>
          </a:solidFill>
          <a:ln w="25400">
            <a:solidFill>
              <a:schemeClr val="bg1"/>
            </a:solidFill>
            <a:miter lim="800000"/>
            <a:headEnd/>
            <a:tailEnd/>
          </a:ln>
        </p:spPr>
        <p:txBody>
          <a:bodyPr wrap="none" lIns="18000" rIns="18000" anchor="ctr"/>
          <a:lstStyle/>
          <a:p>
            <a:pPr algn="ctr"/>
            <a:r>
              <a:rPr lang="en-US" altLang="zh-CN" sz="1200" b="1">
                <a:solidFill>
                  <a:schemeClr val="bg1"/>
                </a:solidFill>
                <a:ea typeface="宋体" pitchFamily="2" charset="-122"/>
              </a:rPr>
              <a:t>C9A</a:t>
            </a:r>
            <a:r>
              <a:rPr lang="en-US" altLang="zh-CN" sz="1200">
                <a:solidFill>
                  <a:schemeClr val="bg1"/>
                </a:solidFill>
                <a:ea typeface="宋体" pitchFamily="2" charset="-122"/>
              </a:rPr>
              <a:t>: ACE Inhibitors</a:t>
            </a:r>
          </a:p>
        </p:txBody>
      </p:sp>
      <p:sp>
        <p:nvSpPr>
          <p:cNvPr id="34" name="Rectangle 79"/>
          <p:cNvSpPr>
            <a:spLocks noChangeArrowheads="1"/>
          </p:cNvSpPr>
          <p:nvPr>
            <p:custDataLst>
              <p:tags r:id="rId18"/>
            </p:custDataLst>
          </p:nvPr>
        </p:nvSpPr>
        <p:spPr bwMode="auto">
          <a:xfrm>
            <a:off x="368104" y="4096036"/>
            <a:ext cx="1800225" cy="417513"/>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C3A</a:t>
            </a:r>
            <a:r>
              <a:rPr lang="en-US" altLang="zh-CN" sz="1200" dirty="0">
                <a:solidFill>
                  <a:schemeClr val="bg1"/>
                </a:solidFill>
                <a:ea typeface="宋体" charset="-122"/>
              </a:rPr>
              <a:t>: Diuretics</a:t>
            </a:r>
          </a:p>
        </p:txBody>
      </p:sp>
      <p:sp>
        <p:nvSpPr>
          <p:cNvPr id="35" name="Rectangle 80"/>
          <p:cNvSpPr>
            <a:spLocks noChangeArrowheads="1"/>
          </p:cNvSpPr>
          <p:nvPr>
            <p:custDataLst>
              <p:tags r:id="rId19"/>
            </p:custDataLst>
          </p:nvPr>
        </p:nvSpPr>
        <p:spPr bwMode="auto">
          <a:xfrm>
            <a:off x="368104" y="4567524"/>
            <a:ext cx="1800225" cy="417512"/>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C7A:</a:t>
            </a:r>
            <a:r>
              <a:rPr lang="en-US" altLang="zh-CN" sz="1200" dirty="0">
                <a:solidFill>
                  <a:schemeClr val="bg1"/>
                </a:solidFill>
                <a:ea typeface="宋体" charset="-122"/>
              </a:rPr>
              <a:t>Beta-blockers</a:t>
            </a:r>
          </a:p>
        </p:txBody>
      </p:sp>
      <p:sp>
        <p:nvSpPr>
          <p:cNvPr id="36" name="Rectangle 81"/>
          <p:cNvSpPr>
            <a:spLocks noChangeArrowheads="1"/>
          </p:cNvSpPr>
          <p:nvPr>
            <p:custDataLst>
              <p:tags r:id="rId20"/>
            </p:custDataLst>
          </p:nvPr>
        </p:nvSpPr>
        <p:spPr bwMode="auto">
          <a:xfrm>
            <a:off x="4635304" y="3791236"/>
            <a:ext cx="2057400" cy="460375"/>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C8B: </a:t>
            </a:r>
          </a:p>
          <a:p>
            <a:pPr algn="ctr">
              <a:defRPr/>
            </a:pPr>
            <a:r>
              <a:rPr lang="en-US" altLang="zh-CN" sz="1200" dirty="0">
                <a:solidFill>
                  <a:schemeClr val="bg1"/>
                </a:solidFill>
                <a:ea typeface="宋体" charset="-122"/>
              </a:rPr>
              <a:t>CCB + Diuretics/others</a:t>
            </a:r>
          </a:p>
        </p:txBody>
      </p:sp>
      <p:sp>
        <p:nvSpPr>
          <p:cNvPr id="37" name="Rectangle 83"/>
          <p:cNvSpPr>
            <a:spLocks noChangeArrowheads="1"/>
          </p:cNvSpPr>
          <p:nvPr>
            <p:custDataLst>
              <p:tags r:id="rId21"/>
            </p:custDataLst>
          </p:nvPr>
        </p:nvSpPr>
        <p:spPr bwMode="auto">
          <a:xfrm>
            <a:off x="4635304" y="4327811"/>
            <a:ext cx="2057400" cy="457200"/>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a:solidFill>
                  <a:schemeClr val="bg1"/>
                </a:solidFill>
                <a:ea typeface="宋体" charset="-122"/>
              </a:rPr>
              <a:t>C9D: </a:t>
            </a:r>
          </a:p>
          <a:p>
            <a:pPr algn="ctr">
              <a:defRPr/>
            </a:pPr>
            <a:r>
              <a:rPr lang="en-US" altLang="zh-CN" sz="1200">
                <a:solidFill>
                  <a:schemeClr val="bg1"/>
                </a:solidFill>
                <a:ea typeface="宋体" charset="-122"/>
              </a:rPr>
              <a:t>ARB+ Diuretics/others</a:t>
            </a:r>
          </a:p>
        </p:txBody>
      </p:sp>
      <p:sp>
        <p:nvSpPr>
          <p:cNvPr id="38" name="Rectangle 84"/>
          <p:cNvSpPr>
            <a:spLocks noChangeArrowheads="1"/>
          </p:cNvSpPr>
          <p:nvPr>
            <p:custDataLst>
              <p:tags r:id="rId22"/>
            </p:custDataLst>
          </p:nvPr>
        </p:nvSpPr>
        <p:spPr bwMode="auto">
          <a:xfrm>
            <a:off x="4635304" y="4862799"/>
            <a:ext cx="2057400" cy="396875"/>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C9B:</a:t>
            </a:r>
          </a:p>
          <a:p>
            <a:pPr algn="ctr">
              <a:defRPr/>
            </a:pPr>
            <a:r>
              <a:rPr lang="en-US" altLang="zh-CN" sz="1200" dirty="0">
                <a:solidFill>
                  <a:schemeClr val="bg1"/>
                </a:solidFill>
                <a:ea typeface="宋体" charset="-122"/>
              </a:rPr>
              <a:t>ACEI + Diuretics/others</a:t>
            </a:r>
          </a:p>
        </p:txBody>
      </p:sp>
      <p:cxnSp>
        <p:nvCxnSpPr>
          <p:cNvPr id="39" name="AutoShape 85"/>
          <p:cNvCxnSpPr>
            <a:cxnSpLocks noChangeShapeType="1"/>
            <a:stCxn id="23" idx="2"/>
            <a:endCxn id="47" idx="0"/>
          </p:cNvCxnSpPr>
          <p:nvPr>
            <p:custDataLst>
              <p:tags r:id="rId23"/>
            </p:custDataLst>
          </p:nvPr>
        </p:nvCxnSpPr>
        <p:spPr bwMode="auto">
          <a:xfrm rot="5400000">
            <a:off x="2355654" y="2819686"/>
            <a:ext cx="838200" cy="1181100"/>
          </a:xfrm>
          <a:prstGeom prst="bentConnector3">
            <a:avLst>
              <a:gd name="adj1" fmla="val 50000"/>
            </a:avLst>
          </a:prstGeom>
          <a:noFill/>
          <a:ln w="9525">
            <a:solidFill>
              <a:srgbClr val="969696"/>
            </a:solidFill>
            <a:miter lim="800000"/>
            <a:headEnd/>
            <a:tailEnd type="triangle" w="med" len="med"/>
          </a:ln>
        </p:spPr>
      </p:cxnSp>
      <p:sp>
        <p:nvSpPr>
          <p:cNvPr id="40" name="Rectangle 96"/>
          <p:cNvSpPr>
            <a:spLocks noChangeArrowheads="1"/>
          </p:cNvSpPr>
          <p:nvPr>
            <p:custDataLst>
              <p:tags r:id="rId24"/>
            </p:custDataLst>
          </p:nvPr>
        </p:nvSpPr>
        <p:spPr bwMode="auto">
          <a:xfrm>
            <a:off x="404617" y="2629186"/>
            <a:ext cx="1522412" cy="361950"/>
          </a:xfrm>
          <a:prstGeom prst="rect">
            <a:avLst/>
          </a:prstGeom>
          <a:solidFill>
            <a:schemeClr val="bg2">
              <a:alpha val="30980"/>
            </a:schemeClr>
          </a:solidFill>
          <a:ln w="9525">
            <a:noFill/>
            <a:miter lim="800000"/>
            <a:headEnd/>
            <a:tailEnd/>
          </a:ln>
        </p:spPr>
        <p:txBody>
          <a:bodyPr anchor="ctr"/>
          <a:lstStyle/>
          <a:p>
            <a:pPr algn="ctr"/>
            <a:r>
              <a:rPr lang="en-US" altLang="zh-CN" sz="1200" b="1">
                <a:ea typeface="宋体" pitchFamily="2" charset="-122"/>
              </a:rPr>
              <a:t>Lifestyle Modification</a:t>
            </a:r>
          </a:p>
        </p:txBody>
      </p:sp>
      <p:sp>
        <p:nvSpPr>
          <p:cNvPr id="41" name="TextBox 105"/>
          <p:cNvSpPr txBox="1">
            <a:spLocks noChangeArrowheads="1"/>
          </p:cNvSpPr>
          <p:nvPr/>
        </p:nvSpPr>
        <p:spPr bwMode="auto">
          <a:xfrm>
            <a:off x="6794304" y="1808449"/>
            <a:ext cx="2158627" cy="4524315"/>
          </a:xfrm>
          <a:prstGeom prst="rect">
            <a:avLst/>
          </a:prstGeom>
          <a:noFill/>
          <a:ln w="9525">
            <a:noFill/>
            <a:miter lim="800000"/>
            <a:headEnd/>
            <a:tailEnd/>
          </a:ln>
        </p:spPr>
        <p:txBody>
          <a:bodyPr wrap="square">
            <a:spAutoFit/>
          </a:bodyPr>
          <a:lstStyle/>
          <a:p>
            <a:pPr marL="177800" indent="-177800">
              <a:buFont typeface="Arial" pitchFamily="34" charset="0"/>
              <a:buChar char="•"/>
            </a:pPr>
            <a:r>
              <a:rPr lang="en-US" altLang="zh-CN" sz="1200" dirty="0" smtClean="0">
                <a:ea typeface="宋体" pitchFamily="2" charset="-122"/>
              </a:rPr>
              <a:t>Diagnosis</a:t>
            </a:r>
            <a:r>
              <a:rPr lang="en-US" altLang="zh-CN" sz="1200" dirty="0">
                <a:ea typeface="宋体" pitchFamily="2" charset="-122"/>
              </a:rPr>
              <a:t>, classification and treatment of hypertension in China generally follows ESH-ESC guidelines (Europe)</a:t>
            </a:r>
          </a:p>
          <a:p>
            <a:pPr>
              <a:buFont typeface="Arial" pitchFamily="34" charset="0"/>
              <a:buChar char="•"/>
            </a:pPr>
            <a:endParaRPr lang="en-US" altLang="zh-CN" sz="1200" dirty="0">
              <a:ea typeface="宋体" pitchFamily="2" charset="-122"/>
            </a:endParaRPr>
          </a:p>
          <a:p>
            <a:pPr marL="177800" indent="-177800">
              <a:buFont typeface="Arial" pitchFamily="34" charset="0"/>
              <a:buChar char="•"/>
            </a:pPr>
            <a:r>
              <a:rPr lang="en-US" altLang="zh-CN" sz="1200" dirty="0">
                <a:ea typeface="宋体" pitchFamily="2" charset="-122"/>
              </a:rPr>
              <a:t>Besides BP grade, risk factors contribute a lot on the product selection </a:t>
            </a:r>
            <a:endParaRPr lang="zh-CN" altLang="zh-CN" sz="1200" dirty="0">
              <a:ea typeface="宋体" pitchFamily="2" charset="-122"/>
            </a:endParaRPr>
          </a:p>
          <a:p>
            <a:pPr marL="177800" indent="-177800">
              <a:buFont typeface="Arial" pitchFamily="34" charset="0"/>
              <a:buChar char="•"/>
            </a:pPr>
            <a:endParaRPr lang="en-US" altLang="zh-CN" sz="1200" dirty="0">
              <a:ea typeface="宋体" pitchFamily="2" charset="-122"/>
            </a:endParaRPr>
          </a:p>
          <a:p>
            <a:pPr marL="177800" indent="-177800">
              <a:buFont typeface="Arial" pitchFamily="34" charset="0"/>
              <a:buChar char="•"/>
            </a:pPr>
            <a:r>
              <a:rPr lang="en-US" altLang="zh-CN" sz="1200" dirty="0">
                <a:ea typeface="宋体" pitchFamily="2" charset="-122"/>
              </a:rPr>
              <a:t>Emphasis on personalized treatment: age, co-morbidities, organ damage, clinical events, contra-indications, factors considered </a:t>
            </a:r>
          </a:p>
          <a:p>
            <a:pPr marL="177800" indent="-177800">
              <a:buFont typeface="Arial" pitchFamily="34" charset="0"/>
              <a:buChar char="•"/>
            </a:pPr>
            <a:endParaRPr lang="en-US" altLang="zh-CN" sz="1200" dirty="0">
              <a:ea typeface="宋体" pitchFamily="2" charset="-122"/>
            </a:endParaRPr>
          </a:p>
          <a:p>
            <a:pPr marL="177800" indent="-177800">
              <a:buFont typeface="Arial" pitchFamily="34" charset="0"/>
              <a:buChar char="•"/>
            </a:pPr>
            <a:r>
              <a:rPr lang="en-US" altLang="zh-CN" sz="1200" dirty="0" smtClean="0">
                <a:ea typeface="宋体" pitchFamily="2" charset="-122"/>
              </a:rPr>
              <a:t>5 </a:t>
            </a:r>
            <a:r>
              <a:rPr lang="en-US" altLang="zh-CN" sz="1200" dirty="0">
                <a:ea typeface="宋体" pitchFamily="2" charset="-122"/>
              </a:rPr>
              <a:t>MOA treatments in single or combination are </a:t>
            </a:r>
            <a:r>
              <a:rPr lang="en-US" altLang="zh-CN" sz="1200" dirty="0" smtClean="0">
                <a:ea typeface="宋体" pitchFamily="2" charset="-122"/>
              </a:rPr>
              <a:t>the main choices</a:t>
            </a:r>
            <a:endParaRPr lang="en-US" altLang="zh-CN" sz="1200" dirty="0">
              <a:ea typeface="宋体" pitchFamily="2" charset="-122"/>
            </a:endParaRPr>
          </a:p>
          <a:p>
            <a:pPr marL="177800" indent="-177800">
              <a:buFont typeface="Arial" pitchFamily="34" charset="0"/>
              <a:buChar char="•"/>
            </a:pPr>
            <a:endParaRPr lang="en-US" altLang="zh-CN" sz="1200" dirty="0">
              <a:ea typeface="宋体" pitchFamily="2" charset="-122"/>
            </a:endParaRPr>
          </a:p>
        </p:txBody>
      </p:sp>
      <p:sp>
        <p:nvSpPr>
          <p:cNvPr id="42" name="Rectangle 80"/>
          <p:cNvSpPr>
            <a:spLocks noChangeArrowheads="1"/>
          </p:cNvSpPr>
          <p:nvPr>
            <p:custDataLst>
              <p:tags r:id="rId25"/>
            </p:custDataLst>
          </p:nvPr>
        </p:nvSpPr>
        <p:spPr bwMode="auto">
          <a:xfrm>
            <a:off x="2196904" y="5042186"/>
            <a:ext cx="1800225" cy="417513"/>
          </a:xfrm>
          <a:prstGeom prst="rect">
            <a:avLst/>
          </a:prstGeom>
          <a:solidFill>
            <a:schemeClr val="hlink"/>
          </a:solidFill>
          <a:ln w="25400" algn="ctr">
            <a:solidFill>
              <a:schemeClr val="bg1"/>
            </a:solidFill>
            <a:miter lim="800000"/>
            <a:headEnd/>
            <a:tailEnd/>
          </a:ln>
          <a:effectLst/>
        </p:spPr>
        <p:txBody>
          <a:bodyPr wrap="none" lIns="18000" rIns="18000" anchor="ctr"/>
          <a:lstStyle/>
          <a:p>
            <a:pPr algn="ctr"/>
            <a:r>
              <a:rPr lang="en-US" altLang="zh-CN" sz="1200">
                <a:solidFill>
                  <a:schemeClr val="bg1"/>
                </a:solidFill>
                <a:ea typeface="宋体" pitchFamily="2" charset="-122"/>
              </a:rPr>
              <a:t>C2A+C2B+C2C:</a:t>
            </a:r>
          </a:p>
          <a:p>
            <a:pPr algn="ctr"/>
            <a:r>
              <a:rPr lang="en-US" altLang="zh-CN" sz="1200">
                <a:solidFill>
                  <a:schemeClr val="bg1"/>
                </a:solidFill>
                <a:ea typeface="宋体" pitchFamily="2" charset="-122"/>
              </a:rPr>
              <a:t>Other anti-HYNs</a:t>
            </a:r>
          </a:p>
        </p:txBody>
      </p:sp>
      <p:sp>
        <p:nvSpPr>
          <p:cNvPr id="43" name="Rectangle 84"/>
          <p:cNvSpPr>
            <a:spLocks noChangeArrowheads="1"/>
          </p:cNvSpPr>
          <p:nvPr>
            <p:custDataLst>
              <p:tags r:id="rId26"/>
            </p:custDataLst>
          </p:nvPr>
        </p:nvSpPr>
        <p:spPr bwMode="auto">
          <a:xfrm>
            <a:off x="4635304" y="5337461"/>
            <a:ext cx="2057400" cy="396875"/>
          </a:xfrm>
          <a:prstGeom prst="rect">
            <a:avLst/>
          </a:prstGeom>
          <a:solidFill>
            <a:schemeClr val="hlink"/>
          </a:solidFill>
          <a:ln w="25400">
            <a:solidFill>
              <a:schemeClr val="bg1"/>
            </a:solidFill>
            <a:miter lim="800000"/>
            <a:headEnd/>
            <a:tailEnd/>
          </a:ln>
        </p:spPr>
        <p:txBody>
          <a:bodyPr wrap="none" lIns="18000" rIns="18000" anchor="ctr"/>
          <a:lstStyle/>
          <a:p>
            <a:pPr algn="ctr">
              <a:defRPr/>
            </a:pPr>
            <a:r>
              <a:rPr lang="en-US" altLang="zh-CN" sz="1200" b="1" dirty="0">
                <a:solidFill>
                  <a:schemeClr val="bg1"/>
                </a:solidFill>
                <a:ea typeface="宋体" charset="-122"/>
              </a:rPr>
              <a:t>C7B:</a:t>
            </a:r>
          </a:p>
          <a:p>
            <a:pPr algn="ctr">
              <a:defRPr/>
            </a:pPr>
            <a:r>
              <a:rPr lang="en-US" altLang="zh-CN" sz="1200" dirty="0">
                <a:solidFill>
                  <a:schemeClr val="bg1"/>
                </a:solidFill>
                <a:ea typeface="宋体" charset="-122"/>
              </a:rPr>
              <a:t>Beta-blockers +others</a:t>
            </a:r>
          </a:p>
        </p:txBody>
      </p:sp>
      <p:cxnSp>
        <p:nvCxnSpPr>
          <p:cNvPr id="44" name="AutoShape 86"/>
          <p:cNvCxnSpPr>
            <a:cxnSpLocks noChangeShapeType="1"/>
            <a:stCxn id="24" idx="2"/>
            <a:endCxn id="36" idx="0"/>
          </p:cNvCxnSpPr>
          <p:nvPr>
            <p:custDataLst>
              <p:tags r:id="rId27"/>
            </p:custDataLst>
          </p:nvPr>
        </p:nvCxnSpPr>
        <p:spPr bwMode="auto">
          <a:xfrm rot="5400000">
            <a:off x="5257604" y="3372136"/>
            <a:ext cx="812800" cy="0"/>
          </a:xfrm>
          <a:prstGeom prst="straightConnector1">
            <a:avLst/>
          </a:prstGeom>
          <a:noFill/>
          <a:ln w="9525">
            <a:solidFill>
              <a:srgbClr val="969696"/>
            </a:solidFill>
            <a:round/>
            <a:headEnd/>
            <a:tailEnd type="triangle" w="med" len="med"/>
          </a:ln>
        </p:spPr>
      </p:cxnSp>
      <p:cxnSp>
        <p:nvCxnSpPr>
          <p:cNvPr id="45" name="AutoShape 85"/>
          <p:cNvCxnSpPr>
            <a:cxnSpLocks noChangeShapeType="1"/>
            <a:stCxn id="47" idx="3"/>
            <a:endCxn id="24" idx="1"/>
          </p:cNvCxnSpPr>
          <p:nvPr>
            <p:custDataLst>
              <p:tags r:id="rId28"/>
            </p:custDataLst>
          </p:nvPr>
        </p:nvCxnSpPr>
        <p:spPr bwMode="auto">
          <a:xfrm flipV="1">
            <a:off x="4127304" y="2797461"/>
            <a:ext cx="768350" cy="1984375"/>
          </a:xfrm>
          <a:prstGeom prst="bentConnector3">
            <a:avLst>
              <a:gd name="adj1" fmla="val 50000"/>
            </a:avLst>
          </a:prstGeom>
          <a:noFill/>
          <a:ln w="9525">
            <a:solidFill>
              <a:srgbClr val="969696"/>
            </a:solidFill>
            <a:miter lim="800000"/>
            <a:headEnd/>
            <a:tailEnd type="triangle" w="med" len="med"/>
          </a:ln>
        </p:spPr>
      </p:cxnSp>
      <p:sp>
        <p:nvSpPr>
          <p:cNvPr id="46" name="Oval 35"/>
          <p:cNvSpPr>
            <a:spLocks noChangeArrowheads="1"/>
          </p:cNvSpPr>
          <p:nvPr/>
        </p:nvSpPr>
        <p:spPr bwMode="auto">
          <a:xfrm>
            <a:off x="4203504" y="3143536"/>
            <a:ext cx="6096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sz="1200">
                <a:ea typeface="宋体" pitchFamily="2" charset="-122"/>
              </a:rPr>
              <a:t>Fail</a:t>
            </a:r>
          </a:p>
        </p:txBody>
      </p:sp>
      <p:sp>
        <p:nvSpPr>
          <p:cNvPr id="47" name="Rectangle 36"/>
          <p:cNvSpPr>
            <a:spLocks noChangeArrowheads="1"/>
          </p:cNvSpPr>
          <p:nvPr/>
        </p:nvSpPr>
        <p:spPr bwMode="auto">
          <a:xfrm>
            <a:off x="241104" y="3829336"/>
            <a:ext cx="3886200" cy="1905000"/>
          </a:xfrm>
          <a:prstGeom prst="rect">
            <a:avLst/>
          </a:prstGeom>
          <a:noFill/>
          <a:ln w="9525">
            <a:solidFill>
              <a:schemeClr val="tx1"/>
            </a:solidFill>
            <a:miter lim="800000"/>
            <a:headEnd/>
            <a:tailEnd/>
          </a:ln>
          <a:effectLst/>
        </p:spPr>
        <p:txBody>
          <a:bodyPr wrap="none" anchor="ctr"/>
          <a:lstStyle/>
          <a:p>
            <a:pPr algn="ctr"/>
            <a:endParaRPr lang="zh-CN" altLang="en-US" sz="1200">
              <a:ea typeface="宋体" pitchFamily="2" charset="-122"/>
            </a:endParaRPr>
          </a:p>
        </p:txBody>
      </p:sp>
    </p:spTree>
    <p:extLst>
      <p:ext uri="{BB962C8B-B14F-4D97-AF65-F5344CB8AC3E}">
        <p14:creationId xmlns="" xmlns:p14="http://schemas.microsoft.com/office/powerpoint/2010/main" val="32513918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Prospect of </a:t>
            </a:r>
            <a:r>
              <a:rPr lang="en-US" altLang="zh-CN" dirty="0" smtClean="0">
                <a:ea typeface="宋体" charset="-122"/>
              </a:rPr>
              <a:t>anti-HYN </a:t>
            </a:r>
            <a:r>
              <a:rPr lang="en-US" altLang="zh-CN" dirty="0">
                <a:ea typeface="宋体" charset="-122"/>
              </a:rPr>
              <a:t>sub-TAs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18" name="Source" descr="Source"/>
          <p:cNvSpPr txBox="1"/>
          <p:nvPr/>
        </p:nvSpPr>
        <p:spPr>
          <a:xfrm>
            <a:off x="481013" y="6224588"/>
            <a:ext cx="3084178"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a:t>
            </a:r>
            <a:r>
              <a:rPr lang="en-US" altLang="zh-CN" sz="900" dirty="0" smtClean="0">
                <a:latin typeface="Verdana"/>
              </a:rPr>
              <a:t>previous project experience</a:t>
            </a:r>
            <a:endParaRPr lang="zh-CN" altLang="en-US" sz="900" dirty="0">
              <a:latin typeface="Verdana"/>
            </a:endParaRPr>
          </a:p>
        </p:txBody>
      </p:sp>
      <p:sp>
        <p:nvSpPr>
          <p:cNvPr id="20"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
        <p:nvSpPr>
          <p:cNvPr id="21" name="Section" descr="Section name"/>
          <p:cNvSpPr txBox="1"/>
          <p:nvPr>
            <p:custDataLst>
              <p:tags r:id="rId2"/>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HYN</a:t>
            </a:r>
            <a:endParaRPr lang="zh-CN" altLang="en-US" sz="1200" dirty="0">
              <a:solidFill>
                <a:schemeClr val="bg1"/>
              </a:solidFill>
              <a:latin typeface="Verdana"/>
            </a:endParaRPr>
          </a:p>
        </p:txBody>
      </p:sp>
      <p:graphicFrame>
        <p:nvGraphicFramePr>
          <p:cNvPr id="22" name="Group 3"/>
          <p:cNvGraphicFramePr>
            <a:graphicFrameLocks noGrp="1"/>
          </p:cNvGraphicFramePr>
          <p:nvPr>
            <p:extLst>
              <p:ext uri="{D42A27DB-BD31-4B8C-83A1-F6EECF244321}">
                <p14:modId xmlns="" xmlns:p14="http://schemas.microsoft.com/office/powerpoint/2010/main" val="808192374"/>
              </p:ext>
            </p:extLst>
          </p:nvPr>
        </p:nvGraphicFramePr>
        <p:xfrm>
          <a:off x="481013" y="1056095"/>
          <a:ext cx="8164222" cy="5014199"/>
        </p:xfrm>
        <a:graphic>
          <a:graphicData uri="http://schemas.openxmlformats.org/drawingml/2006/table">
            <a:tbl>
              <a:tblPr/>
              <a:tblGrid>
                <a:gridCol w="1468973"/>
                <a:gridCol w="1443209"/>
                <a:gridCol w="5252040"/>
              </a:tblGrid>
              <a:tr h="2952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Verdana" pitchFamily="34" charset="0"/>
                          <a:ea typeface="宋体" pitchFamily="2" charset="-122"/>
                        </a:rPr>
                        <a:t>Categories</a:t>
                      </a:r>
                    </a:p>
                  </a:txBody>
                  <a:tcPr marL="99060" marR="990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Verdana" pitchFamily="34" charset="0"/>
                          <a:ea typeface="宋体" pitchFamily="2" charset="-122"/>
                        </a:rPr>
                        <a:t>Growth Prospect</a:t>
                      </a:r>
                    </a:p>
                  </a:txBody>
                  <a:tcPr marL="99060" marR="990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FFFFFF"/>
                          </a:solidFill>
                          <a:effectLst/>
                          <a:latin typeface="Verdana" pitchFamily="34" charset="0"/>
                          <a:ea typeface="宋体" pitchFamily="2" charset="-122"/>
                        </a:rPr>
                        <a:t>Comment</a:t>
                      </a:r>
                    </a:p>
                  </a:txBody>
                  <a:tcPr marL="99060" marR="990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2060"/>
                    </a:solidFill>
                  </a:tcPr>
                </a:tc>
              </a:tr>
              <a:tr h="499535">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Diuretics</a:t>
                      </a:r>
                      <a:endParaRPr kumimoji="0" lang="zh-CN" altLang="en-US" sz="1000" b="0" i="0" u="none" strike="noStrike" cap="none" normalizeH="0" baseline="0" smtClean="0">
                        <a:ln>
                          <a:noFill/>
                        </a:ln>
                        <a:solidFill>
                          <a:schemeClr val="tx2"/>
                        </a:solidFill>
                        <a:effectLst/>
                        <a:latin typeface="Verdana" pitchFamily="34" charset="0"/>
                        <a:ea typeface="宋体" pitchFamily="2" charset="-122"/>
                      </a:endParaRP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Stable</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Basic anti-HYN drug</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Usually combined with other anti-HYN drug</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Cheap</a:t>
                      </a: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694062">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pPr>
                      <a:r>
                        <a:rPr kumimoji="0" lang="el-GR" altLang="zh-CN" sz="1000" b="0" i="0" u="none" strike="noStrike" cap="none" normalizeH="0" baseline="0" smtClean="0">
                          <a:ln>
                            <a:noFill/>
                          </a:ln>
                          <a:solidFill>
                            <a:schemeClr val="tx2"/>
                          </a:solidFill>
                          <a:effectLst/>
                          <a:latin typeface="Times" pitchFamily="18" charset="0"/>
                          <a:ea typeface="宋体" pitchFamily="2" charset="-122"/>
                        </a:rPr>
                        <a:t>β</a:t>
                      </a:r>
                      <a:r>
                        <a:rPr kumimoji="0" lang="en-US" altLang="zh-CN" sz="1000" b="0" i="0" u="none" strike="noStrike" cap="none" normalizeH="0" baseline="0" smtClean="0">
                          <a:ln>
                            <a:noFill/>
                          </a:ln>
                          <a:solidFill>
                            <a:schemeClr val="tx2"/>
                          </a:solidFill>
                          <a:effectLst/>
                          <a:latin typeface="Verdana" pitchFamily="34" charset="0"/>
                          <a:ea typeface="宋体" pitchFamily="2" charset="-122"/>
                        </a:rPr>
                        <a:t>-blocker</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Stable</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Low-medium HP reduction</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Interface glucose metabolism</a:t>
                      </a:r>
                      <a:endParaRPr kumimoji="0" lang="zh-CN" altLang="en-US" sz="1000" b="1" i="0" u="none" strike="noStrike" cap="none" normalizeH="0" baseline="0" dirty="0" smtClean="0">
                        <a:ln>
                          <a:noFill/>
                        </a:ln>
                        <a:solidFill>
                          <a:schemeClr val="tx2"/>
                        </a:solidFill>
                        <a:effectLst/>
                        <a:latin typeface="+mn-lt"/>
                        <a:ea typeface="宋体" pitchFamily="2" charset="-122"/>
                      </a:endParaRP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Usually combined with other anti-HYN drugs</a:t>
                      </a:r>
                      <a:endParaRPr kumimoji="0" lang="zh-CN" altLang="en-US" sz="1000" b="0" i="0" u="none" strike="noStrike" cap="none" normalizeH="0" baseline="0" dirty="0" smtClean="0">
                        <a:ln>
                          <a:noFill/>
                        </a:ln>
                        <a:solidFill>
                          <a:schemeClr val="tx2"/>
                        </a:solidFill>
                        <a:effectLst/>
                        <a:latin typeface="+mn-lt"/>
                        <a:ea typeface="宋体" pitchFamily="2" charset="-122"/>
                      </a:endParaRP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r>
              <a:tr h="906916">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defRPr/>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ACEI </a:t>
                      </a:r>
                    </a:p>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defRPr/>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a:t>
                      </a:r>
                      <a:r>
                        <a:rPr kumimoji="0" lang="en-US" altLang="zh-CN" sz="1000" b="0" i="0" u="none" strike="noStrike" cap="none" normalizeH="0" baseline="0" dirty="0" err="1" smtClean="0">
                          <a:ln>
                            <a:noFill/>
                          </a:ln>
                          <a:solidFill>
                            <a:schemeClr val="tx2"/>
                          </a:solidFill>
                          <a:effectLst/>
                          <a:latin typeface="Verdana" pitchFamily="34" charset="0"/>
                          <a:ea typeface="宋体" pitchFamily="2" charset="-122"/>
                        </a:rPr>
                        <a:t>Angiotension</a:t>
                      </a: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 Converting Enzyme Inhibitors)</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Slow</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Side effect: cough is difficult to control</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Pharmaceutical companies invest less on ACEI R&amp;D</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BP reduction &lt; ARB</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Organ protection supported by many evidence</a:t>
                      </a: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804231">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ARB</a:t>
                      </a:r>
                    </a:p>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defRPr/>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a:t>
                      </a:r>
                      <a:r>
                        <a:rPr kumimoji="0" lang="en-US" altLang="zh-CN" sz="1000" b="0" i="0" u="none" strike="noStrike" cap="none" normalizeH="0" baseline="0" dirty="0" err="1" smtClean="0">
                          <a:ln>
                            <a:noFill/>
                          </a:ln>
                          <a:solidFill>
                            <a:schemeClr val="tx2"/>
                          </a:solidFill>
                          <a:effectLst/>
                          <a:latin typeface="Verdana" pitchFamily="34" charset="0"/>
                          <a:ea typeface="宋体" pitchFamily="2" charset="-122"/>
                        </a:rPr>
                        <a:t>Angiotensin</a:t>
                      </a: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 II Receptor Blocker)</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Continue rapid growth</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New product</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Combination is high potential</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New indication</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Now strong evidence on heart protection </a:t>
                      </a: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r>
              <a:tr h="892940">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defRPr/>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CCB </a:t>
                      </a:r>
                    </a:p>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defRPr/>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(Calcium Channel Blocker)</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Stable</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Most powerful HP reduction</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Most stable HP reduction</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Usually prescribed for new patients</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No new product; less new indication</a:t>
                      </a: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r>
              <a:tr h="721398">
                <a:tc>
                  <a:txBody>
                    <a:bodyPr/>
                    <a:lstStyle/>
                    <a:p>
                      <a:pPr marL="0" marR="0" lvl="0" indent="0" algn="l"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smtClean="0">
                          <a:ln>
                            <a:noFill/>
                          </a:ln>
                          <a:solidFill>
                            <a:schemeClr val="tx2"/>
                          </a:solidFill>
                          <a:effectLst/>
                          <a:latin typeface="Verdana" pitchFamily="34" charset="0"/>
                          <a:ea typeface="宋体" pitchFamily="2" charset="-122"/>
                        </a:rPr>
                        <a:t>Traditional anti-hypertensive</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Verdana" pitchFamily="34" charset="0"/>
                        <a:buNone/>
                        <a:tabLst/>
                      </a:pPr>
                      <a:r>
                        <a:rPr kumimoji="0" lang="en-US" altLang="zh-CN" sz="1000" b="0" i="0" u="none" strike="noStrike" cap="none" normalizeH="0" baseline="0" dirty="0" smtClean="0">
                          <a:ln>
                            <a:noFill/>
                          </a:ln>
                          <a:solidFill>
                            <a:schemeClr val="tx2"/>
                          </a:solidFill>
                          <a:effectLst/>
                          <a:latin typeface="Verdana" pitchFamily="34" charset="0"/>
                          <a:ea typeface="宋体" pitchFamily="2" charset="-122"/>
                        </a:rPr>
                        <a:t>Slow</a:t>
                      </a:r>
                    </a:p>
                  </a:txBody>
                  <a:tcPr marL="10319" marR="10319"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c>
                  <a:txBody>
                    <a:bodyPr/>
                    <a:lstStyle/>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cap="none" normalizeH="0" baseline="0" dirty="0" smtClean="0">
                          <a:ln>
                            <a:noFill/>
                          </a:ln>
                          <a:solidFill>
                            <a:schemeClr val="tx2"/>
                          </a:solidFill>
                          <a:effectLst/>
                          <a:latin typeface="+mn-lt"/>
                          <a:ea typeface="宋体" pitchFamily="2" charset="-122"/>
                        </a:rPr>
                        <a:t> </a:t>
                      </a: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Recommended as the first-line treatment but very cheap</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 Most are old molecules</a:t>
                      </a:r>
                    </a:p>
                    <a:p>
                      <a:pPr marL="174625" marR="0" lvl="0" indent="-174625" algn="l" defTabSz="914400" rtl="0" eaLnBrk="1" fontAlgn="base" latinLnBrk="0" hangingPunct="1">
                        <a:lnSpc>
                          <a:spcPct val="100000"/>
                        </a:lnSpc>
                        <a:spcBef>
                          <a:spcPts val="400"/>
                        </a:spcBef>
                        <a:spcAft>
                          <a:spcPct val="0"/>
                        </a:spcAft>
                        <a:buClrTx/>
                        <a:buSzTx/>
                        <a:buFont typeface="Verdana" pitchFamily="34" charset="0"/>
                        <a:buChar char="•"/>
                        <a:tabLst/>
                      </a:pPr>
                      <a:r>
                        <a:rPr kumimoji="0" lang="zh-CN" altLang="en-US" sz="1000" b="0" i="0" u="none" strike="noStrike" kern="1200" cap="none" normalizeH="0" baseline="0" dirty="0" smtClean="0">
                          <a:ln>
                            <a:noFill/>
                          </a:ln>
                          <a:solidFill>
                            <a:schemeClr val="tx2"/>
                          </a:solidFill>
                          <a:effectLst/>
                          <a:latin typeface="+mn-lt"/>
                          <a:ea typeface="宋体" pitchFamily="2" charset="-122"/>
                          <a:cs typeface="+mn-cs"/>
                        </a:rPr>
                        <a:t> </a:t>
                      </a:r>
                      <a:r>
                        <a:rPr kumimoji="0" lang="en-US" altLang="zh-CN" sz="1000" b="0" i="0" u="none" strike="noStrike" kern="1200" cap="none" normalizeH="0" baseline="0" dirty="0" smtClean="0">
                          <a:ln>
                            <a:noFill/>
                          </a:ln>
                          <a:solidFill>
                            <a:schemeClr val="tx2"/>
                          </a:solidFill>
                          <a:effectLst/>
                          <a:latin typeface="+mn-lt"/>
                          <a:ea typeface="宋体" pitchFamily="2" charset="-122"/>
                          <a:cs typeface="+mn-cs"/>
                        </a:rPr>
                        <a:t>Often prescribed to low-income patients or uninsured patients</a:t>
                      </a:r>
                    </a:p>
                  </a:txBody>
                  <a:tcPr marR="103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CD"/>
                    </a:solidFill>
                  </a:tcPr>
                </a:tc>
              </a:tr>
            </a:tbl>
          </a:graphicData>
        </a:graphic>
      </p:graphicFrame>
    </p:spTree>
    <p:extLst>
      <p:ext uri="{BB962C8B-B14F-4D97-AF65-F5344CB8AC3E}">
        <p14:creationId xmlns="" xmlns:p14="http://schemas.microsoft.com/office/powerpoint/2010/main" val="345800433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5&quot;&gt;&lt;elem m_fUsage=&quot;4.27503390208666630000E+000&quot;&gt;&lt;m_ppcolschidx val=&quot;0&quot;/&gt;&lt;m_rgb r=&quot;cb&quot; g=&quot;ec&quot; b=&quot;fe&quot;/&gt;&lt;/elem&gt;&lt;elem m_fUsage=&quot;3.10034311113061060000E+000&quot;&gt;&lt;m_ppcolschidx val=&quot;0&quot;/&gt;&lt;m_rgb r=&quot;2e&quot; g=&quot;8d&quot; b=&quot;9e&quot;/&gt;&lt;/elem&gt;&lt;elem m_fUsage=&quot;8.34282667391648250000E-001&quot;&gt;&lt;m_ppcolschidx val=&quot;0&quot;/&gt;&lt;m_rgb r=&quot;6a&quot; g=&quot;c5&quot; b=&quot;f0&quot;/&gt;&lt;/elem&gt;&lt;elem m_fUsage=&quot;4.39488601718084180000E-001&quot;&gt;&lt;m_ppcolschidx val=&quot;0&quot;/&gt;&lt;m_rgb r=&quot;71&quot; g=&quot;c6&quot; b=&quot;d6&quot;/&gt;&lt;/elem&gt;&lt;elem m_fUsage=&quot;1.35085171767299280000E-001&quot;&gt;&lt;m_ppcolschidx val=&quot;0&quot;/&gt;&lt;m_rgb r=&quot;10&quot; g=&quot;70&quot; b=&quot;94&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8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tAoHRJ_JUWKGINMQEEB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bqJ1ZN0TU0CTvCilvQrc_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FsnY_vUvUSlFZCWOc8b8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vIWIx4iUmL6ctxH2pcD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ntW1ZqAWeEObA14lwxhjY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VZ6q2QRbwkyusA1XHDhGw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8VXUKoMwAUmakuAPphS82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KoHRC3NHuky2APKg32Zd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UMlQUgYKUG3NABjGxgkW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ML2S8zclIESifEpQH1bjV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NUMlQUgYKUG3NABjGxgkW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cX.EJ9Dx6UOsRrh3upWz0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ZY4zjG8kk.sIRnOlAzut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QqAZH2Lvmk.W4ovu8QAC2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o_9vDJQH06wgYkfDNSC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OK494q4uaU295krvSHCRo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i58QWukS0m_oRnvGTDC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JsS80DMY0.qmD1IsmXov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lcIKe2Q0XUqcfcpLa4vBc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aMv7upt1RUiETj2zyC_sE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2BMcZxF_UO9EzPF.5Vwj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axB.YMOrqUOtFIseISWA5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4CVkasALvUKbYgKmeJVxy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6Jw6R0pGUUS.oSaCpoYYz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ro49DNOAkCmNookq433a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EoClu6117UW9wNEnCXPWy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d.swIea3pEytl3j4PgvVD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X.EJ9Dx6UOsRrh3upWz0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9V8xtzd.SUWQ7xFBTlEMw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1vHWLiw6gEuh9d5i5Eqnk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lr4FNAMOk6DSAXmjajKa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U.utSal_Q0qX_Px4E373F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QYfgYlzwZ0OevRKMbs7YL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9mZm1oiaH0GMiqMP1gRli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XO_X3kjVj0aZD0ZslTTHh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aMv7upt1RUiETj2zyC_sE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ZY4zjG8kk.sIRnOlAzu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5D2abUQwSUu8GiD23VKgs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igMI9wkyJUuObQE019MhA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cTJ8bCTFHEeWTx2ZgJ7m2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YRFClBQJiEqgBs93s_zwc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OjkV0qOXcUqK7WS3HWiob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a5j.2i_RW0uI1L34uG1vg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qAZH2Lvmk.W4ovu8QAC2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xToJT27kNU2zNH4kx7VFU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_GKvCgSWbkCQ4_AbdSXno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J8g7NUjv6E2Cy5GERANV0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6LeSByIj5UCNza4nTqzAb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YqCRRaMwUKR9ZFZ8jy7l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CavHLfT56kSyLY2LQENTO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aSZtqUyeTUqY6EmSEayyP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_atOlz9PMEa7fo2eF1xUj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I_Lqvv86UEiDfAcvJ3AKw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B3RLiZBrREK33xuFs.kK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KThq1GWwoUWD3ejv3Rc0o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Y.mvvxUU7Uq5w3nu2Jukj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ZM16lRqtCk2Q0fPBo4qzz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EfwnuLsDEiZQ902ui8EQ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MbCJAy_Mk2eyMGQh_75F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Ji59APhrE6U9CRfbLZnd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o_9vDJQH06wgYkfDNSCe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pKcsE0of2kexsZzQqO6TU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JpDMTWWxRkybzR4lgkuFo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SICDAOLDS0KiK68ZhgYHx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28KwDJ.riU2t09UVcoV2y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H6tN.ruJGkGgSoUERce02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gG2PZneSLkmIe8PvEFrOI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c9xf9jnJqUipwftnNeMey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I0_3NfcUc0KTNHtwAt7nj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Fgem_c.e70aJiuvpQTlG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K494q4uaU295krvSHCRo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VfVO8wich0OBCKFVwKutW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mJI1jrMHYUWJaUtgApPv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MTYDvVLAEqOhe3.Lk4MT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lhIQbEAakuThSxDdJN.o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YfSBIn8P8k6B5rf3tiEhQ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XCyXYaHTcEWoKQdefsdrI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p2nwXJZv1ECxOqeJ8GRca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sStaA_kekOYQdbI.QFNK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eTTTJK9jjUCjG.IRO4BED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MLQqAjILaU2_XfBBGBf9M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i58QWukS0m_oRnvGTDCg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z.0E_kAAFUWa.BSoKDeRp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CEJjgMMW0kCj9CDPTdg7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KNyDoBftBEikd45zxuq_Y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xeHjH1RAAkC.MScfBztoh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QkANXozptUa6qPcrtcq3X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CfYnsg8unkWRNf093P99h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ImHEmgFxvECyNChxPPcR6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e0DYT2DKYUaljAEF5cmPv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Og_5pZVPgUa2lObVNaeqK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PhY2EaiI9EiwjgNqdJou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Jf6SgvCVU.3nbAI1eIy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JsS80DMY0.qmD1IsmXov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k0IYNYnoCE2XKINQRyDns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V3gLYRfE_kuF1Fr9Y4FjM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mZiwm37Fvkqpl_fNov0Rw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8iXVYllfAE.f6kGj6nl9K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nCYhh4Rha0eGpqEOwBCMS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PR7f_fpLUUiACGNfnaGOf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rzCVykR2UEqwJDxuIBfFT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fZFXZ39OMEWyMgPnFOHOE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1jQFjTuYAkK8piY5p4yEW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b3v7kGcNQkOKqbUvW2S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jEaSfZ6ckak2jQv7sPpQ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Ufo90SZcRUS7f8i2PsZvo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znraaAgVCkW4B5nSZvkPj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eV.c.dyzESPtFpkvHJTB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ygw.KYZUoEeUS8bvKmWNB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kfk7NNrgzk.TIGdBab4xQ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ngCxALRpYUGGMMIZZ2O60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ZxCB5jsmO0KgKObQcRNIq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9C9h6x51T0uvMOi3w3Owh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Gpxhue5QF0K8nuSaVwNN0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NpaVNQkIvEiRVrNoW4_x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cIKe2Q0XUqcfcpLa4vBc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OyKk8GToU6.fX_yG_ED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4BGgXbGqUWdv3kGcskMl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GVQ1MmBm1EWENWK3_aDwS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iWYiLm3nk06BCpMEjUEjc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2nwsBz7F6ky7ITnF3oo.f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ZaXwiIVLS0.LqbfCknk_p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C9fKS3Ro.kmm.HEftecyq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_pvFntohREKN.sbYKC2AZ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Tkb9ZDZNGEuWdAddym7Fi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3w7cFhzetkek4wf55MQY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noW4g1.zSE2XmG5l0.sYs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vpKagBfjvkSLCt0kMypIl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ktqe7UTXXUCqn3vO48EaN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opc6XPYlhE.dwjlrtdlQp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2OvWI__.aUKrWcR1L9CEE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CkIw3YPVkEiTcVWa9Jwvg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pzTcdTv4Q0uoJop0jwaDh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T.ht4gEyRkG_xW_HlZ_S8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wm3gNsWKpEiyH23EVEzpW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nvrhq8lJESJlSZVAR4x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tMukHqXSQk6Ms9CvKKxZ2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VD3_cyH4tkmCfRic74y.Z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IHH3uSrR60Wm8jPHgBhXE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wD2GSlcb.Uys6oqcyNuNl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_OhwIdjmUS5h_duMTdni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FsnHWD1m2EqU2F2YLbO_A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oeKmIzcChECZIvRthIIRa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VrmUWE2Iwk6amomzUWr.m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VcQxeZHn2kCdz3SYet19z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Q1DlYc5zM0KbE8jNUj6Q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9lty0AciDk6H8GA9k5VBK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9RUVJ10bj0WfF8CAObN4.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fGmPWX31Rk68DXxhCHp1l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WgbbLa700kOfkHPZWcwIv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oI_gM9ongkyj.cGvCquru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nO0Pb4MifUaNp7WnTe_0t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lqfMClaJPEiLMJmXu8HLH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KcND_0H5k0ONdkfI0SNfC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r444VaTGok6SR9CP.hpDp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PmX2UdaEUkK4LarGEjg7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SVAFZrTH_kGl1kaINl.8k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ZHEB54PbpkiAhMNMJQcyQ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pLTsl3EaBSHczpvBrp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slO97J0.rka4lMzF86Q05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T5v6kVCyu06ds.gWi3ZfS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swjAwwSxjEux7vQeGGD26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8rVoPx6pQEWBuDu5IOUF6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BjRgV2ceX0.VnT82L8WFS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zLILJJtgY0WPDsAqL.wzP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OVV18ZKsJ0ixTq_fZp12o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eLMIL0qqw0i6fD8KNbBCZ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B4kiXyGE9kyg4ExFhiOw5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7iAudM4GzkWS3AKoje46e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AY31Y_RTGU.EDBfy04i_H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bjGlOzcH00qTENbgP_QwO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c7j2E4Ff0kuzIG_adWOAc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W63UMqc6Wk6cua9gffP8O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D9IBcqPCAUyA9cotYv2DT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RlAmdWkAskm_yy2EHDGWB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oDn1gWrTTkOG8UW3EU0Uc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MOeE7sywwkW31HkjkHZVN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nTTou34Z.0mRdkGGVGaFv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_L_V_eQXKUWY2bPWhDfdJ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lsIMofe.lEKg.WHxA2hgL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PNneBDs5ykWkGrBBMwHwe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oT_CggC.3E26lMInoKU_g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9qT8QZYiIEeoNqT0NnCMU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ffE.pyRycUCaUMPMzX18J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bkJWb63M1kmjh7efqcY8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tHb6aXjsUe53.T3WPX7Z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7jwu6N9Qn0qtptl0iwBkJ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PTHrCGXTHEihZ7ogx.JXV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dJvEkxYfXU2LC9LJVyFP_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yHchiMA_HUqevEvVEPeD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Gtz9Q8oejEiufE7tij_WQ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UtbhiMz0TEW3VPLXoH2W3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TjnUEecZXk6cYHGjzMql_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XC20FuZNMUaJEScjyYZZt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FvIWIx4iUmL6ctxH2pcD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cX.EJ9Dx6UOsRrh3upWz0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LZY4zjG8kk.sIRnOlAzut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QqAZH2Lvmk.W4ovu8QAC2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eo_9vDJQH06wgYkfDNSCe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OK494q4uaU295krvSHCRo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pi58QWukS0m_oRnvGTDCg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nJsS80DMY0.qmD1IsmXo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_iH2xyxE8UmWBZHWfFS5V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yjEaSfZ6ckak2jQv7sPpQ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lcIKe2Q0XUqcfcpLa4vBc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4OYJTuP7RUiTUHW7dnQh_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7tHb6aXjsUe53.T3WPX7Z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_iH2xyxE8UmWBZHWfFS5V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MtO0ex2SESQok2nXWcJz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Qbbz1NWt20aMRs7xuWJdI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8LNDKmKT2EudqXsoQe61W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VbzUucCo30msL.EvmjOR0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xA5Md0GwiEa6HRDZtQ07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NXyyco30.cgTI1Nhf9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0ve4j2XZCUuCN8ShCPWgP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Y7QJzXetsEOENSmt.VxxU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I0hiBeFA0693e5RVNnro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wKF8Uy0xVUO9bNxWLOt2S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LOQssWyII0OLj9MVR3Fyw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EdwSdB2WB0aOBEZIXd.eQ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pQh0I8z_tk2OB8BIfSBdD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OHy4TJmBaU.t9RlSXWfiY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5zfYJ3tqv0KEdU7DcF.3V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ErFdGWz2IkizeyTITHXyc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Bp2917Iqlk6R9PJVOfeyn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JUo7YNTuvUebBjO7Hb58d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7KUf6rbWK0WB.sBp6Bc3E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P.rlDkxws0OTR6WG1HTtU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7nuxZsFS2kmWFODBhRrqb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Qe5s7CfmO06AVvL8JvEu6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1qlz6NL0TkGQ.hn_URFJi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WfEY0iD0YU.wG2iA4ru34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TpDujNFKwUab1jV25eBoq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fenkh9Ju1kmAGvfioT81.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8caWydGe4E2Xv8PjCQ7rv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KJcOas13nUWgxgNJ2RlzFw"/>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5nPSUQNWjkC6cLPGcuLZn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1cCIYrEsm0iCo2qyItgam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LCeO7Ka2P0abqUz29pFvm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xyywshGcku1UvIPISzrp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vqK4GrXd7kuqc.CN4exbm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vqK4GrXd7kuqc.CN4exbm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Uh1giFHtaUKsg8h0Mnn33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ARtg8HlQ40.lfZfHAIhTm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84eHUlU9R0WL4vGqwkzj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jx1Qth7R5EuIwOROdnoRJ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uyc6LMe5uEqbjgHC6g1su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ckOlRIG2TECufs5L55suR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It.QB5DnEe.jYVEJsOeWA"/>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iygdmYBJ1E2VLnly1Ggu6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TReUQ1lULEq45ywP7491JQ"/>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hbtbse1myEiU9SIcnZSSg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aXLycVqmjUWBaNhzrkJMp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howZnHYGRU.vGlNAJ1PG.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xL_6bOge40qtaaRkEC8LH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KJO24j67R026yUJhDy4J8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w4FZphLWEE6yBe9G2Vm2L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z8eOJtYGukycQOj.VG2Wl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p7LCh4KlsEimYzJFiKu0n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VSYBXXa4k6oBq_ai7D_Z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3yxMLGwmyECKUFnGA55Nr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w2GWQl1ytEa5VrSMRPDA8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mD6hmNfAD0q_9G9AQfykW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GStSUqNu4EGZfxGYnbTh_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ohfchLjJBUiQDwfLFk6qD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88Zpf4YChUidlZp6HM65g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_uoPNP4P5EidIHKxft1kz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cFgNau0W1EmpDben_5vzWw"/>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RjbxFmR_2UWTX7kSY41Sy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tW1ZqAWeEObA14lwxhjY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Kn2gRwHa2ke5OH6r2mXlH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AN3MW56rIEmDkOtnmIY8xA"/>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oySMyy.XlUS7P0MNxypwE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rPbt09JLukSbhhdmN2LYQ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bKS75KzcBUqgnMlCbwIqE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mc7pPX78skWfNFhoo_3Shg"/>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NtA6z90rEkWcNHruLYOLj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Y_GaYaQp.kKN6JnqqlfsDQ"/>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dANrMvLoyEmMkS2MDSXXbA"/>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0xIQU9gf7ESdkh8Dlb33hQ"/>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gD4aY2B.7EeoSkD1NrMxD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aZBtTALwk6qGMcaefGbc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aOpqAmRlfk2n8BN7Fii6J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1IJVgmWY30.kxyZ7B1Oh4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W1wrqAblqEy8pMh9Ti.6sg"/>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0xIQU9gf7ESdkh8Dlb33h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gD4aY2B.7EeoSkD1NrMxDg"/>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6Rd1aAZBc0yL5WQ8MkBv8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563lfQDdEEq_MTpnrM906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mcp4.3FSkOh4JSdYAN0M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cUjNZ.i30qSdFVTZSQOA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bI8pACAFYUi.El0Yswr1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CwT1rX7ESgGWpL9XCsA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dnuuzcxQJ0OT_zRGdM6o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okT9p1FyEiZvHEySsGD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2RPWz5bT_0WxGc4cvZhv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VP1az1vgE6802ECq10hq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6DjGiK7vUOvb_30KjmUH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I8pACAFYUi.El0Yswr1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okT9p1FyEiZvHEySsGDW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3tIzlmRIzUemjhkzMT7ZE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2RPWz5bT_0WxGc4cvZhva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xToJT27kNU2zNH4kx7VFU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_GKvCgSWbkCQ4_AbdSXno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8g7NUjv6E2Cy5GERANV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Z6q2QRbwkyusA1XHDhGw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LeSByIj5UCNza4nTqzAb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LYqCRRaMwUKR9ZFZ8jy7l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avHLfT56kSyLY2LQENTO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9Ih6O0sKuUeqay0kqMjMp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WmeAV5f4L0yMSkb1yiSk9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LRysK4Xat0OPA5nH7YsV.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I_Lqvv86UEiDfAcvJ3AKw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B3RLiZBrREK33xuFs.kK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li71ZJSao0yGO3w5ISVyu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_atOlz9PMEa7fo2eF1xU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VXUKoMwAUmakuAPphS82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YXXG1JiQNUaxXDDeX3kJU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PifjPxOeKUK.xFlDUq3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_AC9VIW1v0SLeHEYnrpjX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oZTYVu9en02VdLg0mFbsu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Fk53GaoTqUy9Ns8X1ox7M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FsnY_vUvUSlFZCWOc8b8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0J42ePmv2UGIRrrt4mjsU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VP_hAQrT3UCWqY7mTyuIg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Ik5FjxmX0WKaEtbFf2JW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00MOsBS_jEi7kRvrg8CI6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oHRC3NHuky2APKg32ZdG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bnI9gUML1E.b7f6qjRCBL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Sj3vCcf7Lk.TLFRrS6PNi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QRPvpm7mX0GE7DF_MA9q3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7YXtJqLXXkW7fMjgXeje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ssr6TSLi9EmNyLCDaWSGc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Fe8escATkawLVngcmze2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uvbZYMqhUeJ8RJJhnkgG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U6Orv1306UOYPOiw1XSm.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EIorsrcg9kKda6mqUve4K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Thq1GWwoUWD3ejv3Rc0o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L2S8zclIESifEpQH1bjV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t4vMWRIAmUuapYTJjro3U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hytXTaj9Vka5k4Wys_Tz7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5UeucqZWNEuIhKB.NQVO_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4n7cD54wo0SzeBV1EVD50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NmsdNbK2pUuW9KdLR3CX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ccMEelurMEuN0QvCrEoes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gNb69hGeY0ucQ.D3XjW4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D7UynJ1E0e525R_BsOvv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OKzKTsSNkCvZkw9epjU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U969pIovakmpfCHYTunL0g"/>
</p:tagLst>
</file>

<file path=ppt/theme/theme1.xml><?xml version="1.0" encoding="utf-8"?>
<a:theme xmlns:a="http://schemas.openxmlformats.org/drawingml/2006/main" name="blank">
  <a:themeElements>
    <a:clrScheme name="IMS_Consulting_2011">
      <a:dk1>
        <a:srgbClr val="111111"/>
      </a:dk1>
      <a:lt1>
        <a:srgbClr val="FFFFFF"/>
      </a:lt1>
      <a:dk2>
        <a:srgbClr val="0E0733"/>
      </a:dk2>
      <a:lt2>
        <a:srgbClr val="2E8D9E"/>
      </a:lt2>
      <a:accent1>
        <a:srgbClr val="C07200"/>
      </a:accent1>
      <a:accent2>
        <a:srgbClr val="0F6800"/>
      </a:accent2>
      <a:accent3>
        <a:srgbClr val="00528A"/>
      </a:accent3>
      <a:accent4>
        <a:srgbClr val="860C0E"/>
      </a:accent4>
      <a:accent5>
        <a:srgbClr val="0091C8"/>
      </a:accent5>
      <a:accent6>
        <a:srgbClr val="C0C0C0"/>
      </a:accent6>
      <a:hlink>
        <a:srgbClr val="006C96"/>
      </a:hlink>
      <a:folHlink>
        <a:srgbClr val="8888A4"/>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MS Consulting Template_Final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23275</TotalTime>
  <Words>7042</Words>
  <Application>Microsoft Office PowerPoint</Application>
  <PresentationFormat>On-screen Show (4:3)</PresentationFormat>
  <Paragraphs>1052</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52" baseType="lpstr">
      <vt:lpstr>blank</vt:lpstr>
      <vt:lpstr>think-cell Slide</vt:lpstr>
      <vt:lpstr>Chart</vt:lpstr>
      <vt:lpstr>图表</vt:lpstr>
      <vt:lpstr>Introduction to Pharma</vt:lpstr>
      <vt:lpstr>Major disease area overview: Do’s and Don’ts</vt:lpstr>
      <vt:lpstr>Major disease area overview - Cardiovascular</vt:lpstr>
      <vt:lpstr>Hypertension is a chronic condition with elevated blood pressure; it rarely shows symptoms and is mainly identified through screening</vt:lpstr>
      <vt:lpstr>The causes of hypertension remains unclear while activation of the sympathetic nervous and renin–angiotensin–aldosterone system is regarded as the major pathophysiologic mechanisms </vt:lpstr>
      <vt:lpstr>Hypertension can be classified into essential HYN with unclear causes and secondary HYN with identifiable causes</vt:lpstr>
      <vt:lpstr>The diagnosis of hypertension is based on the level of blood pressure elevated</vt:lpstr>
      <vt:lpstr>Lifestyle modification and medication are two treatment methods</vt:lpstr>
      <vt:lpstr>Prospect of anti-HYN sub-TAs</vt:lpstr>
      <vt:lpstr>Hypertension patients are expected to continue to grow</vt:lpstr>
      <vt:lpstr>Though hypertension market is still prosperous, lack of innovative drugs makes the competition more fierce from generics</vt:lpstr>
      <vt:lpstr>Major disease area overview - Cardiovascular</vt:lpstr>
      <vt:lpstr>Dyslipidemia refers to abnormalities of lipoproteins; the most common dyslipidemias are hyperlipidemias</vt:lpstr>
      <vt:lpstr>Both primary and secondary causes lead to dyslipidemia</vt:lpstr>
      <vt:lpstr>Dyslipidemia can be classified by phenotype and etiology and China guideline adopted a simplified version based on Fredrickson classification</vt:lpstr>
      <vt:lpstr>Diagnosis of dyslipidemia include serum lipid profile test and CV risk assessment; controlling CV events is regarded as the ultimate treatment goal</vt:lpstr>
      <vt:lpstr>Therapeutic life-style change (TLC) and drug treatment are two ways of treatment</vt:lpstr>
      <vt:lpstr>Different treatment goals are set and method are taken according to risk category</vt:lpstr>
      <vt:lpstr>Comparison of Current Therapies for Dyslipidemia (1)</vt:lpstr>
      <vt:lpstr>Comparison of Current Therapies for Dyslipidemia (2)</vt:lpstr>
      <vt:lpstr>China’s dyslipidemia prevalence rate is 18.6% according to MOH; in developed countries, diagnosis rate is around 45% and treatment rate is about 38%</vt:lpstr>
      <vt:lpstr>Entry of new class as well as Statin patent expiration will change the landscape of anti-dyslipidemia drugs</vt:lpstr>
      <vt:lpstr>Major disease area overview - Cardiovascular</vt:lpstr>
      <vt:lpstr>Thrombophilia (sometimes hypercoagulability or a prothrombotic state) is an abnormality of blood coagulation that increases the risk of thrombosis (blood clots in blood vessels)</vt:lpstr>
      <vt:lpstr>Both inherited and acquired reasons can lead to thrombophilia, considered the most important causes of thrombosis</vt:lpstr>
      <vt:lpstr>Thrombophilia increases the chances of cardiac arrest, deep venous thrombosis, miscarriage and pulmonary embolism</vt:lpstr>
      <vt:lpstr>There are two distinct forms of thrombosis, venous thrombosis and arterial thrombosis, each of which has several subtypes</vt:lpstr>
      <vt:lpstr>Imaging diagnosis is the gold standards for diagnosis of thrombosis, but only high risk group of unprovoked episode of thrombosis needs DNA test</vt:lpstr>
      <vt:lpstr>Antiplatelets are recommended for arterial thrombosis patients as 1st line treatment, while anti-coagulants are mainly for venous ones</vt:lpstr>
      <vt:lpstr>Thrombosis related diseases are common in China</vt:lpstr>
      <vt:lpstr>China thrombosis market is huge and growing quickly, but the competition is fierce as Clopidogrel loses its patent and Gx pours into the market </vt:lpstr>
      <vt:lpstr>Major disease area overview - Cardiovascular</vt:lpstr>
      <vt:lpstr>CHD is a disease with narrowing or blockage of coronary arteries and symbolized by angina and myocardial infarction among other symptoms</vt:lpstr>
      <vt:lpstr>CDH is usually caused by atherosclerosis, which is mostly related to unhealthy life style such as smoking and obesity </vt:lpstr>
      <vt:lpstr>CDH is categorized into 2 major sub-types according to different symptoms and severity</vt:lpstr>
      <vt:lpstr>Golden standard of CHD diagnosis is coronary angiography but it is not always necessary as it is an invasive procedure; many other noninvasive methods have shown to be valuable </vt:lpstr>
      <vt:lpstr>Life style should change to modify risk factors; drugs are used to relieve acute symptoms, prevent/reduce ischemia; surgery is conducted if symptoms persist despite medical therapy </vt:lpstr>
      <vt:lpstr>CHD medication market is a combination of drugs targeting various relevant indication/disease, e.g. lipid disorder &amp; hypertension; device (stent) is more specifically designed for CHD </vt:lpstr>
      <vt:lpstr>Pharmacotherapy is either focused on improving long term prognosis (i.e. prevent MI &amp; death) or on reducing angina symptoms and ischemia occurrence </vt:lpstr>
      <vt:lpstr>There is no updated epidemiology research of CHD population, but it is estimated to be quickly rising due to urbanization and the consequently unhealthy life style   </vt:lpstr>
      <vt:lpstr>Unmet needs in CHD are mostly concentrated on disease prevention and abuse of PCI &amp; stent </vt:lpstr>
      <vt:lpstr>Major disease area overview - Cardiovascular</vt:lpstr>
      <vt:lpstr>Stroke is defined as rapid loss of brain function due to disturbance in the blood supply to the brain</vt:lpstr>
      <vt:lpstr>Stroke is mainly classified into ischemic stroke  and hemorrhagic stroke, but ischemic stroke is the most common type in China</vt:lpstr>
      <vt:lpstr>Stroke patients in China are usually diagnosed by neurologists and diagnosis is high due to familiarity of stroke symptoms by neurologists</vt:lpstr>
      <vt:lpstr>Treatments depend on treatment time window; Generally, combined therapies are adopted</vt:lpstr>
      <vt:lpstr>China has large stroke patient population, with an increasing prevalence rate </vt:lpstr>
      <vt:lpstr>Efficacy and treatment cost are two major unmet needs in stroke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Pharma</dc:title>
  <dc:creator>Chen, Jenny Jing (Shanghai)</dc:creator>
  <cp:lastModifiedBy>jmao</cp:lastModifiedBy>
  <cp:revision>573</cp:revision>
  <dcterms:created xsi:type="dcterms:W3CDTF">2013-05-22T06:38:07Z</dcterms:created>
  <dcterms:modified xsi:type="dcterms:W3CDTF">2013-10-10T06:42:01Z</dcterms:modified>
</cp:coreProperties>
</file>