
<file path=[Content_Types].xml><?xml version="1.0" encoding="utf-8"?>
<Types xmlns="http://schemas.openxmlformats.org/package/2006/content-types">
  <Override PartName="/ppt/tags/tag8.xml" ContentType="application/vnd.openxmlformats-officedocument.presentationml.tags+xml"/>
  <Override PartName="/ppt/tags/tag104.xml" ContentType="application/vnd.openxmlformats-officedocument.presentationml.tags+xml"/>
  <Override PartName="/ppt/tags/tag140.xml" ContentType="application/vnd.openxmlformats-officedocument.presentationml.tags+xml"/>
  <Override PartName="/ppt/tags/tag151.xml" ContentType="application/vnd.openxmlformats-officedocument.presentationml.tags+xml"/>
  <Override PartName="/ppt/slideLayouts/slideLayout2.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Default Extension="xml" ContentType="application/xml"/>
  <Override PartName="/ppt/notesMasters/notesMaster1.xml" ContentType="application/vnd.openxmlformats-officedocument.presentationml.notesMaster+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tags/tag85.xml" ContentType="application/vnd.openxmlformats-officedocument.presentationml.tags+xml"/>
  <Override PartName="/ppt/slides/slide1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92.xml" ContentType="application/vnd.openxmlformats-officedocument.presentationml.tags+xml"/>
  <Override PartName="/ppt/tags/tag149.xml" ContentType="application/vnd.openxmlformats-officedocument.presentationml.tags+xml"/>
  <Override PartName="/ppt/tags/tag34.xml" ContentType="application/vnd.openxmlformats-officedocument.presentationml.tags+xml"/>
  <Override PartName="/ppt/tags/tag52.xml" ContentType="application/vnd.openxmlformats-officedocument.presentationml.tags+xml"/>
  <Override PartName="/ppt/tags/tag81.xml" ContentType="application/vnd.openxmlformats-officedocument.presentationml.tags+xml"/>
  <Override PartName="/ppt/tags/tag109.xml" ContentType="application/vnd.openxmlformats-officedocument.presentationml.tags+xml"/>
  <Override PartName="/ppt/tags/tag138.xml" ContentType="application/vnd.openxmlformats-officedocument.presentationml.tags+xml"/>
  <Override PartName="/ppt/tags/tag156.xml" ContentType="application/vnd.openxmlformats-officedocument.presentationml.tags+xml"/>
  <Override PartName="/ppt/tags/tag167.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45.xml" ContentType="application/vnd.openxmlformats-officedocument.presentationml.tags+xml"/>
  <Override PartName="/ppt/tags/tag163.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tags/tag105.xml" ContentType="application/vnd.openxmlformats-officedocument.presentationml.tags+xml"/>
  <Override PartName="/ppt/tags/tag134.xml" ContentType="application/vnd.openxmlformats-officedocument.presentationml.tags+xml"/>
  <Override PartName="/ppt/tags/tag152.xml" ContentType="application/vnd.openxmlformats-officedocument.presentationml.tags+xml"/>
  <Override PartName="/ppt/slides/slide5.xml" ContentType="application/vnd.openxmlformats-officedocument.presentationml.slide+xml"/>
  <Default Extension="png" ContentType="image/png"/>
  <Default Extension="bin" ContentType="application/vnd.openxmlformats-officedocument.oleObject"/>
  <Override PartName="/ppt/tags/tag112.xml" ContentType="application/vnd.openxmlformats-officedocument.presentationml.tags+xml"/>
  <Override PartName="/ppt/tags/tag123.xml" ContentType="application/vnd.openxmlformats-officedocument.presentationml.tags+xml"/>
  <Override PartName="/ppt/tags/tag141.xml" ContentType="application/vnd.openxmlformats-officedocument.presentationml.tags+xml"/>
  <Override PartName="/ppt/tags/tag170.xml" ContentType="application/vnd.openxmlformats-officedocument.presentationml.tags+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tags/tag130.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9.xml" ContentType="application/vnd.openxmlformats-officedocument.presentationml.tags+xml"/>
  <Override PartName="/ppt/tags/tag68.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presentation.xml" ContentType="application/vnd.openxmlformats-officedocument.presentationml.presentation.main+xml"/>
  <Override PartName="/ppt/tags/tag1.xml" ContentType="application/vnd.openxmlformats-officedocument.presentationml.tags+xml"/>
  <Override PartName="/ppt/tags/tag28.xml" ContentType="application/vnd.openxmlformats-officedocument.presentationml.tags+xml"/>
  <Override PartName="/ppt/tags/tag57.xml" ContentType="application/vnd.openxmlformats-officedocument.presentationml.tags+xml"/>
  <Override PartName="/ppt/tags/tag75.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68.xml" ContentType="application/vnd.openxmlformats-officedocument.presentationml.tags+xml"/>
  <Default Extension="vml" ContentType="application/vnd.openxmlformats-officedocument.vmlDrawing"/>
  <Override PartName="/ppt/tags/tag24.xml" ContentType="application/vnd.openxmlformats-officedocument.presentationml.tags+xml"/>
  <Override PartName="/ppt/tags/tag53.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Override PartName="/ppt/tags/tag157.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64.xml" ContentType="application/vnd.openxmlformats-officedocument.presentationml.tags+xml"/>
  <Override PartName="/ppt/handoutMasters/handoutMaster1.xml" ContentType="application/vnd.openxmlformats-officedocument.presentationml.handoutMaster+xml"/>
  <Override PartName="/ppt/tags/tag20.xml" ContentType="application/vnd.openxmlformats-officedocument.presentationml.tags+xml"/>
  <Override PartName="/ppt/tags/tag106.xml" ContentType="application/vnd.openxmlformats-officedocument.presentationml.tags+xml"/>
  <Override PartName="/ppt/tags/tag124.xml" ContentType="application/vnd.openxmlformats-officedocument.presentationml.tags+xml"/>
  <Override PartName="/ppt/tags/tag142.xml" ContentType="application/vnd.openxmlformats-officedocument.presentationml.tags+xml"/>
  <Override PartName="/ppt/tags/tag153.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tags/tag6.xml" ContentType="application/vnd.openxmlformats-officedocument.presentationml.tags+xml"/>
  <Override PartName="/ppt/tags/tag113.xml" ContentType="application/vnd.openxmlformats-officedocument.presentationml.tags+xml"/>
  <Override PartName="/ppt/tags/tag131.xml" ContentType="application/vnd.openxmlformats-officedocument.presentationml.tags+xml"/>
  <Override PartName="/ppt/tags/tag160.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tags/tag98.xml" ContentType="application/vnd.openxmlformats-officedocument.presentationml.tags+xml"/>
  <Override PartName="/ppt/tags/tag102.xml" ContentType="application/vnd.openxmlformats-officedocument.presentationml.tags+xml"/>
  <Override PartName="/ppt/tags/tag120.xml" ContentType="application/vnd.openxmlformats-officedocument.presentationml.tags+xml"/>
  <Override PartName="/ppt/slides/slide2.xml" ContentType="application/vnd.openxmlformats-officedocument.presentationml.slide+xml"/>
  <Default Extension="wmf" ContentType="image/x-wmf"/>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tags/tag94.xml" ContentType="application/vnd.openxmlformats-officedocument.presentationml.tags+xml"/>
  <Override PartName="/ppt/slides/slide12.xml" ContentType="application/vnd.openxmlformats-officedocument.presentationml.slide+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tags/tag158.xml" ContentType="application/vnd.openxmlformats-officedocument.presentationml.tags+xml"/>
  <Override PartName="/ppt/tags/tag169.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47.xml" ContentType="application/vnd.openxmlformats-officedocument.presentationml.tags+xml"/>
  <Override PartName="/ppt/tags/tag165.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36.xml" ContentType="application/vnd.openxmlformats-officedocument.presentationml.tags+xml"/>
  <Override PartName="/ppt/tags/tag154.xml" ContentType="application/vnd.openxmlformats-officedocument.presentationml.tags+xml"/>
  <Override PartName="/ppt/slides/slide7.xml" ContentType="application/vnd.openxmlformats-officedocument.presentationml.slide+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43.xml" ContentType="application/vnd.openxmlformats-officedocument.presentationml.tags+xml"/>
  <Override PartName="/ppt/tags/tag161.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103.xml" ContentType="application/vnd.openxmlformats-officedocument.presentationml.tags+xml"/>
  <Override PartName="/ppt/tags/tag132.xml" ContentType="application/vnd.openxmlformats-officedocument.presentationml.tags+xml"/>
  <Override PartName="/ppt/tags/tag150.xml" ContentType="application/vnd.openxmlformats-officedocument.presentationml.tags+xml"/>
  <Override PartName="/ppt/slides/slide3.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Default Extension="jpeg" ContentType="image/jpeg"/>
  <Override PartName="/ppt/tags/tag3.xml" ContentType="application/vnd.openxmlformats-officedocument.presentationml.tags+xml"/>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tags/tag159.xml" ContentType="application/vnd.openxmlformats-officedocument.presentationml.tags+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19.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66.xml" ContentType="application/vnd.openxmlformats-officedocument.presentationml.tag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26.xml" ContentType="application/vnd.openxmlformats-officedocument.presentationml.tags+xml"/>
  <Override PartName="/ppt/tags/tag155.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33.xml" ContentType="application/vnd.openxmlformats-officedocument.presentationml.tags+xml"/>
  <Override PartName="/ppt/tags/tag144.xml" ContentType="application/vnd.openxmlformats-officedocument.presentationml.tags+xml"/>
  <Override PartName="/ppt/tags/tag162.xml" ContentType="application/vnd.openxmlformats-officedocument.presentationml.tags+xml"/>
  <Override PartName="/ppt/tags/tag122.xml" ContentType="application/vnd.openxmlformats-officedocument.presentationml.tags+xml"/>
  <Override PartName="/ppt/slides/slide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8" r:id="rId1"/>
  </p:sldMasterIdLst>
  <p:notesMasterIdLst>
    <p:notesMasterId r:id="rId14"/>
  </p:notesMasterIdLst>
  <p:handoutMasterIdLst>
    <p:handoutMasterId r:id="rId15"/>
  </p:handoutMasterIdLst>
  <p:sldIdLst>
    <p:sldId id="256" r:id="rId2"/>
    <p:sldId id="287" r:id="rId3"/>
    <p:sldId id="270" r:id="rId4"/>
    <p:sldId id="275" r:id="rId5"/>
    <p:sldId id="271" r:id="rId6"/>
    <p:sldId id="274" r:id="rId7"/>
    <p:sldId id="272" r:id="rId8"/>
    <p:sldId id="273" r:id="rId9"/>
    <p:sldId id="284" r:id="rId10"/>
    <p:sldId id="286" r:id="rId11"/>
    <p:sldId id="276" r:id="rId12"/>
    <p:sldId id="277" r:id="rId13"/>
  </p:sldIdLst>
  <p:sldSz cx="9144000" cy="6858000" type="screen4x3"/>
  <p:notesSz cx="6858000" cy="9144000"/>
  <p:custDataLst>
    <p:tags r:id="rId16"/>
  </p:custDataLst>
  <p:defaultTextStyle>
    <a:defPPr>
      <a:defRPr lang="en-US"/>
    </a:defPPr>
    <a:lvl1pPr algn="l" rtl="0" fontAlgn="base">
      <a:spcBef>
        <a:spcPct val="0"/>
      </a:spcBef>
      <a:spcAft>
        <a:spcPct val="0"/>
      </a:spcAft>
      <a:defRPr lang="zh-CN" altLang="en-US" sz="1600" kern="1200">
        <a:solidFill>
          <a:schemeClr val="tx1"/>
        </a:solidFill>
        <a:latin typeface="Verdana" pitchFamily="-111" charset="0"/>
        <a:ea typeface="ＭＳ Ｐゴシック" pitchFamily="-111" charset="-128"/>
        <a:cs typeface="+mn-cs"/>
      </a:defRPr>
    </a:lvl1pPr>
    <a:lvl2pPr marL="457200" algn="ctr" rtl="0" fontAlgn="base">
      <a:spcBef>
        <a:spcPct val="0"/>
      </a:spcBef>
      <a:spcAft>
        <a:spcPct val="0"/>
      </a:spcAft>
      <a:defRPr sz="1600" kern="1200">
        <a:solidFill>
          <a:schemeClr val="tx1"/>
        </a:solidFill>
        <a:latin typeface="Verdana" pitchFamily="-111" charset="0"/>
        <a:ea typeface="ＭＳ Ｐゴシック" pitchFamily="-111" charset="-128"/>
        <a:cs typeface="+mn-cs"/>
      </a:defRPr>
    </a:lvl2pPr>
    <a:lvl3pPr marL="914400" algn="ctr" rtl="0" fontAlgn="base">
      <a:spcBef>
        <a:spcPct val="0"/>
      </a:spcBef>
      <a:spcAft>
        <a:spcPct val="0"/>
      </a:spcAft>
      <a:defRPr sz="1600" kern="1200">
        <a:solidFill>
          <a:schemeClr val="tx1"/>
        </a:solidFill>
        <a:latin typeface="Verdana" pitchFamily="-111" charset="0"/>
        <a:ea typeface="ＭＳ Ｐゴシック" pitchFamily="-111" charset="-128"/>
        <a:cs typeface="+mn-cs"/>
      </a:defRPr>
    </a:lvl3pPr>
    <a:lvl4pPr marL="1371600" algn="ctr" rtl="0" fontAlgn="base">
      <a:spcBef>
        <a:spcPct val="0"/>
      </a:spcBef>
      <a:spcAft>
        <a:spcPct val="0"/>
      </a:spcAft>
      <a:defRPr sz="1600" kern="1200">
        <a:solidFill>
          <a:schemeClr val="tx1"/>
        </a:solidFill>
        <a:latin typeface="Verdana" pitchFamily="-111" charset="0"/>
        <a:ea typeface="ＭＳ Ｐゴシック" pitchFamily="-111" charset="-128"/>
        <a:cs typeface="+mn-cs"/>
      </a:defRPr>
    </a:lvl4pPr>
    <a:lvl5pPr marL="1828800" algn="ctr" rtl="0" fontAlgn="base">
      <a:spcBef>
        <a:spcPct val="0"/>
      </a:spcBef>
      <a:spcAft>
        <a:spcPct val="0"/>
      </a:spcAft>
      <a:defRPr sz="1600" kern="1200">
        <a:solidFill>
          <a:schemeClr val="tx1"/>
        </a:solidFill>
        <a:latin typeface="Verdana" pitchFamily="-111" charset="0"/>
        <a:ea typeface="ＭＳ Ｐゴシック" pitchFamily="-111" charset="-128"/>
        <a:cs typeface="+mn-cs"/>
      </a:defRPr>
    </a:lvl5pPr>
    <a:lvl6pPr marL="2286000" algn="l" defTabSz="914400" rtl="0" eaLnBrk="1" latinLnBrk="0" hangingPunct="1">
      <a:defRPr sz="1600" kern="1200">
        <a:solidFill>
          <a:schemeClr val="tx1"/>
        </a:solidFill>
        <a:latin typeface="Verdana" pitchFamily="-111" charset="0"/>
        <a:ea typeface="ＭＳ Ｐゴシック" pitchFamily="-111" charset="-128"/>
        <a:cs typeface="+mn-cs"/>
      </a:defRPr>
    </a:lvl6pPr>
    <a:lvl7pPr marL="2743200" algn="l" defTabSz="914400" rtl="0" eaLnBrk="1" latinLnBrk="0" hangingPunct="1">
      <a:defRPr sz="1600" kern="1200">
        <a:solidFill>
          <a:schemeClr val="tx1"/>
        </a:solidFill>
        <a:latin typeface="Verdana" pitchFamily="-111" charset="0"/>
        <a:ea typeface="ＭＳ Ｐゴシック" pitchFamily="-111" charset="-128"/>
        <a:cs typeface="+mn-cs"/>
      </a:defRPr>
    </a:lvl7pPr>
    <a:lvl8pPr marL="3200400" algn="l" defTabSz="914400" rtl="0" eaLnBrk="1" latinLnBrk="0" hangingPunct="1">
      <a:defRPr sz="1600" kern="1200">
        <a:solidFill>
          <a:schemeClr val="tx1"/>
        </a:solidFill>
        <a:latin typeface="Verdana" pitchFamily="-111" charset="0"/>
        <a:ea typeface="ＭＳ Ｐゴシック" pitchFamily="-111" charset="-128"/>
        <a:cs typeface="+mn-cs"/>
      </a:defRPr>
    </a:lvl8pPr>
    <a:lvl9pPr marL="3657600" algn="l" defTabSz="914400" rtl="0" eaLnBrk="1" latinLnBrk="0" hangingPunct="1">
      <a:defRPr sz="1600" kern="1200">
        <a:solidFill>
          <a:schemeClr val="tx1"/>
        </a:solidFill>
        <a:latin typeface="Verdana" pitchFamily="-111" charset="0"/>
        <a:ea typeface="ＭＳ Ｐゴシック" pitchFamily="-11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8D9E"/>
    <a:srgbClr val="8888A4"/>
    <a:srgbClr val="AC2C65"/>
    <a:srgbClr val="B30054"/>
    <a:srgbClr val="0091C8"/>
    <a:srgbClr val="99CC00"/>
    <a:srgbClr val="C0C0C0"/>
    <a:srgbClr val="69C0C9"/>
    <a:srgbClr val="ED4F44"/>
    <a:srgbClr val="FAA1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9312" autoAdjust="0"/>
  </p:normalViewPr>
  <p:slideViewPr>
    <p:cSldViewPr snapToGrid="0">
      <p:cViewPr>
        <p:scale>
          <a:sx n="80" d="100"/>
          <a:sy n="80" d="100"/>
        </p:scale>
        <p:origin x="-1188" y="-252"/>
      </p:cViewPr>
      <p:guideLst>
        <p:guide orient="horz" pos="2167"/>
        <p:guide orient="horz" pos="4116"/>
        <p:guide orient="horz" pos="1001"/>
        <p:guide orient="horz" pos="289"/>
        <p:guide orient="horz" pos="3775"/>
        <p:guide pos="2880"/>
        <p:guide pos="288"/>
        <p:guide pos="5472"/>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B59117D1-E7D0-4A81-8BD2-5E7A4A558118}" type="datetime1">
              <a:rPr lang="en-US"/>
              <a:pPr>
                <a:defRPr/>
              </a:pPr>
              <a:t>10/10/2013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2DC5C19B-C217-4F67-970D-8794DF92C2A1}" type="slidenum">
              <a:rPr lang="en-US"/>
              <a:pPr>
                <a:defRPr/>
              </a:pPr>
              <a:t>‹#›</a:t>
            </a:fld>
            <a:endParaRPr lang="en-US"/>
          </a:p>
        </p:txBody>
      </p:sp>
    </p:spTree>
    <p:extLst>
      <p:ext uri="{BB962C8B-B14F-4D97-AF65-F5344CB8AC3E}">
        <p14:creationId xmlns="" xmlns:p14="http://schemas.microsoft.com/office/powerpoint/2010/main" val="18968697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smtClean="0">
                <a:latin typeface="Calibri" pitchFamily="-111"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111" charset="0"/>
              </a:defRPr>
            </a:lvl1pPr>
          </a:lstStyle>
          <a:p>
            <a:pPr>
              <a:defRPr/>
            </a:pPr>
            <a:fld id="{8F5C96A9-BFB9-4474-82F6-661A92AF992A}" type="datetime1">
              <a:rPr lang="en-US"/>
              <a:pPr>
                <a:defRPr/>
              </a:pPr>
              <a:t>10/10/2013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smtClean="0">
                <a:latin typeface="Calibri" pitchFamily="-111"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111" charset="0"/>
              </a:defRPr>
            </a:lvl1pPr>
          </a:lstStyle>
          <a:p>
            <a:pPr>
              <a:defRPr/>
            </a:pPr>
            <a:fld id="{82C86698-07D5-471E-99B4-B63D4F726F79}" type="slidenum">
              <a:rPr lang="en-US"/>
              <a:pPr>
                <a:defRPr/>
              </a:pPr>
              <a:t>‹#›</a:t>
            </a:fld>
            <a:endParaRPr lang="en-US"/>
          </a:p>
        </p:txBody>
      </p:sp>
    </p:spTree>
    <p:extLst>
      <p:ext uri="{BB962C8B-B14F-4D97-AF65-F5344CB8AC3E}">
        <p14:creationId xmlns="" xmlns:p14="http://schemas.microsoft.com/office/powerpoint/2010/main" val="246829650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pitchFamily="-111"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a:lstStyle/>
          <a:p>
            <a:endParaRPr lang="en-GB" smtClean="0"/>
          </a:p>
        </p:txBody>
      </p:sp>
      <p:sp>
        <p:nvSpPr>
          <p:cNvPr id="16388" name="Slide Number Placeholder 3"/>
          <p:cNvSpPr>
            <a:spLocks noGrp="1"/>
          </p:cNvSpPr>
          <p:nvPr>
            <p:ph type="sldNum" sz="quarter" idx="5"/>
          </p:nvPr>
        </p:nvSpPr>
        <p:spPr bwMode="auto">
          <a:noFill/>
          <a:ln>
            <a:miter lim="800000"/>
            <a:headEnd/>
            <a:tailEnd/>
          </a:ln>
        </p:spPr>
        <p:txBody>
          <a:bodyPr/>
          <a:lstStyle/>
          <a:p>
            <a:fld id="{53D80B33-2AB9-48DF-8944-E13ACEE45960}"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8" descr="11012 ims Consulting group logo no tag FINAL.wmf"/>
          <p:cNvPicPr>
            <a:picLocks noChangeAspect="1"/>
          </p:cNvPicPr>
          <p:nvPr/>
        </p:nvPicPr>
        <p:blipFill>
          <a:blip r:embed="rId2" cstate="print"/>
          <a:srcRect/>
          <a:stretch>
            <a:fillRect/>
          </a:stretch>
        </p:blipFill>
        <p:spPr bwMode="auto">
          <a:xfrm>
            <a:off x="5538788" y="460375"/>
            <a:ext cx="3151187" cy="352425"/>
          </a:xfrm>
          <a:prstGeom prst="rect">
            <a:avLst/>
          </a:prstGeom>
          <a:noFill/>
          <a:ln w="9525">
            <a:noFill/>
            <a:miter lim="800000"/>
            <a:headEnd/>
            <a:tailEnd/>
          </a:ln>
        </p:spPr>
      </p:pic>
      <p:cxnSp>
        <p:nvCxnSpPr>
          <p:cNvPr id="5" name="Straight Connector 6"/>
          <p:cNvCxnSpPr/>
          <p:nvPr/>
        </p:nvCxnSpPr>
        <p:spPr>
          <a:xfrm>
            <a:off x="460375" y="965200"/>
            <a:ext cx="6092825" cy="0"/>
          </a:xfrm>
          <a:prstGeom prst="line">
            <a:avLst/>
          </a:prstGeom>
          <a:ln w="25400">
            <a:solidFill>
              <a:srgbClr val="C0C0C0"/>
            </a:solidFill>
          </a:ln>
        </p:spPr>
        <p:style>
          <a:lnRef idx="1">
            <a:schemeClr val="accent1"/>
          </a:lnRef>
          <a:fillRef idx="0">
            <a:schemeClr val="accent1"/>
          </a:fillRef>
          <a:effectRef idx="0">
            <a:schemeClr val="accent1"/>
          </a:effectRef>
          <a:fontRef idx="minor">
            <a:schemeClr val="tx1"/>
          </a:fontRef>
        </p:style>
      </p:cxnSp>
      <p:pic>
        <p:nvPicPr>
          <p:cNvPr id="6" name="Picture 7" descr="11012 ims Consulting group logo OUTLINES FINAL.wmf"/>
          <p:cNvPicPr>
            <a:picLocks noChangeAspect="1"/>
          </p:cNvPicPr>
          <p:nvPr/>
        </p:nvPicPr>
        <p:blipFill>
          <a:blip r:embed="rId3" cstate="print"/>
          <a:srcRect/>
          <a:stretch>
            <a:fillRect/>
          </a:stretch>
        </p:blipFill>
        <p:spPr bwMode="auto">
          <a:xfrm>
            <a:off x="5537200" y="460375"/>
            <a:ext cx="3152775" cy="514350"/>
          </a:xfrm>
          <a:prstGeom prst="rect">
            <a:avLst/>
          </a:prstGeom>
          <a:noFill/>
          <a:ln w="9525">
            <a:noFill/>
            <a:miter lim="800000"/>
            <a:headEnd/>
            <a:tailEnd/>
          </a:ln>
        </p:spPr>
      </p:pic>
      <p:sp>
        <p:nvSpPr>
          <p:cNvPr id="4098" name="Rectangle 2"/>
          <p:cNvSpPr>
            <a:spLocks noGrp="1" noChangeArrowheads="1"/>
          </p:cNvSpPr>
          <p:nvPr>
            <p:ph type="ctrTitle"/>
          </p:nvPr>
        </p:nvSpPr>
        <p:spPr>
          <a:xfrm>
            <a:off x="455613" y="1736725"/>
            <a:ext cx="7448550" cy="1050925"/>
          </a:xfrm>
        </p:spPr>
        <p:txBody>
          <a:bodyPr anchor="b"/>
          <a:lstStyle>
            <a:lvl1pPr>
              <a:defRPr>
                <a:solidFill>
                  <a:schemeClr val="tx2"/>
                </a:solidFill>
              </a:defRPr>
            </a:lvl1pPr>
          </a:lstStyle>
          <a:p>
            <a:r>
              <a:rPr lang="zh-CN" altLang="en-US" smtClean="0"/>
              <a:t>单击此处编辑母版标题样式</a:t>
            </a:r>
            <a:endParaRPr lang="en-US" dirty="0"/>
          </a:p>
        </p:txBody>
      </p:sp>
      <p:sp>
        <p:nvSpPr>
          <p:cNvPr id="4099" name="Rectangle 3"/>
          <p:cNvSpPr>
            <a:spLocks noGrp="1" noChangeArrowheads="1"/>
          </p:cNvSpPr>
          <p:nvPr>
            <p:ph type="subTitle" idx="1"/>
          </p:nvPr>
        </p:nvSpPr>
        <p:spPr>
          <a:xfrm>
            <a:off x="455613" y="2970213"/>
            <a:ext cx="7448550" cy="1050925"/>
          </a:xfrm>
        </p:spPr>
        <p:txBody>
          <a:bodyPr/>
          <a:lstStyle>
            <a:lvl1pPr marL="0" indent="0">
              <a:spcBef>
                <a:spcPct val="40000"/>
              </a:spcBef>
              <a:buFont typeface="Verdana" pitchFamily="34" charset="0"/>
              <a:buNone/>
              <a:defRPr sz="1800">
                <a:solidFill>
                  <a:srgbClr val="0091C8"/>
                </a:solidFill>
              </a:defRPr>
            </a:lvl1pPr>
          </a:lstStyle>
          <a:p>
            <a:r>
              <a:rPr lang="zh-CN" altLang="en-US" smtClean="0"/>
              <a:t>单击此处编辑母版副标题样式</a:t>
            </a:r>
            <a:endParaRPr lang="en-US" dirty="0"/>
          </a:p>
        </p:txBody>
      </p:sp>
      <p:sp>
        <p:nvSpPr>
          <p:cNvPr id="7" name="Rectangle 6"/>
          <p:cNvSpPr>
            <a:spLocks noGrp="1" noChangeArrowheads="1"/>
          </p:cNvSpPr>
          <p:nvPr>
            <p:ph type="ftr" sz="quarter" idx="10"/>
          </p:nvPr>
        </p:nvSpPr>
        <p:spPr bwMode="gray">
          <a:xfrm>
            <a:off x="457200" y="6387707"/>
            <a:ext cx="6406816" cy="361950"/>
          </a:xfrm>
        </p:spPr>
        <p:txBody>
          <a:bodyPr/>
          <a:lstStyle>
            <a:lvl1pPr>
              <a:defRPr sz="1000" dirty="0" smtClean="0"/>
            </a:lvl1pPr>
          </a:lstStyle>
          <a:p>
            <a:pPr>
              <a:defRPr/>
            </a:pPr>
            <a:r>
              <a:rPr lang="en-US" smtClean="0"/>
              <a:t>Introduction to Pharma • 2013</a:t>
            </a:r>
            <a:endParaRPr lang="en-US"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pic>
        <p:nvPicPr>
          <p:cNvPr id="4" name="Picture 8" descr="11012 ims Consulting group logo no tag FINAL.wmf"/>
          <p:cNvPicPr>
            <a:picLocks noChangeAspect="1"/>
          </p:cNvPicPr>
          <p:nvPr/>
        </p:nvPicPr>
        <p:blipFill>
          <a:blip r:embed="rId2" cstate="print"/>
          <a:srcRect/>
          <a:stretch>
            <a:fillRect/>
          </a:stretch>
        </p:blipFill>
        <p:spPr bwMode="auto">
          <a:xfrm>
            <a:off x="5538788" y="460375"/>
            <a:ext cx="3151187" cy="352425"/>
          </a:xfrm>
          <a:prstGeom prst="rect">
            <a:avLst/>
          </a:prstGeom>
          <a:noFill/>
          <a:ln w="9525">
            <a:noFill/>
            <a:miter lim="800000"/>
            <a:headEnd/>
            <a:tailEnd/>
          </a:ln>
        </p:spPr>
      </p:pic>
      <p:cxnSp>
        <p:nvCxnSpPr>
          <p:cNvPr id="5" name="Straight Connector 6"/>
          <p:cNvCxnSpPr/>
          <p:nvPr/>
        </p:nvCxnSpPr>
        <p:spPr>
          <a:xfrm>
            <a:off x="460375" y="965200"/>
            <a:ext cx="6092825" cy="0"/>
          </a:xfrm>
          <a:prstGeom prst="line">
            <a:avLst/>
          </a:prstGeom>
          <a:ln w="25400">
            <a:solidFill>
              <a:srgbClr val="C0C0C0"/>
            </a:solidFill>
          </a:ln>
        </p:spPr>
        <p:style>
          <a:lnRef idx="1">
            <a:schemeClr val="accent1"/>
          </a:lnRef>
          <a:fillRef idx="0">
            <a:schemeClr val="accent1"/>
          </a:fillRef>
          <a:effectRef idx="0">
            <a:schemeClr val="accent1"/>
          </a:effectRef>
          <a:fontRef idx="minor">
            <a:schemeClr val="tx1"/>
          </a:fontRef>
        </p:style>
      </p:cxnSp>
      <p:pic>
        <p:nvPicPr>
          <p:cNvPr id="6" name="Picture 7" descr="11012 ims Consulting group logo OUTLINES FINAL.wmf"/>
          <p:cNvPicPr>
            <a:picLocks noChangeAspect="1"/>
          </p:cNvPicPr>
          <p:nvPr/>
        </p:nvPicPr>
        <p:blipFill>
          <a:blip r:embed="rId3" cstate="print"/>
          <a:srcRect/>
          <a:stretch>
            <a:fillRect/>
          </a:stretch>
        </p:blipFill>
        <p:spPr bwMode="auto">
          <a:xfrm>
            <a:off x="5537200" y="460375"/>
            <a:ext cx="3152775" cy="514350"/>
          </a:xfrm>
          <a:prstGeom prst="rect">
            <a:avLst/>
          </a:prstGeom>
          <a:noFill/>
          <a:ln w="9525">
            <a:noFill/>
            <a:miter lim="800000"/>
            <a:headEnd/>
            <a:tailEnd/>
          </a:ln>
        </p:spPr>
      </p:pic>
      <p:sp>
        <p:nvSpPr>
          <p:cNvPr id="4098" name="Rectangle 2"/>
          <p:cNvSpPr>
            <a:spLocks noGrp="1" noChangeArrowheads="1"/>
          </p:cNvSpPr>
          <p:nvPr>
            <p:ph type="ctrTitle"/>
          </p:nvPr>
        </p:nvSpPr>
        <p:spPr>
          <a:xfrm>
            <a:off x="455613" y="1736725"/>
            <a:ext cx="7448550" cy="1050925"/>
          </a:xfrm>
        </p:spPr>
        <p:txBody>
          <a:bodyPr anchor="b"/>
          <a:lstStyle>
            <a:lvl1pPr>
              <a:defRPr>
                <a:solidFill>
                  <a:schemeClr val="tx2"/>
                </a:solidFill>
              </a:defRPr>
            </a:lvl1pPr>
          </a:lstStyle>
          <a:p>
            <a:r>
              <a:rPr lang="zh-CN" altLang="en-US" smtClean="0"/>
              <a:t>单击此处编辑母版标题样式</a:t>
            </a:r>
            <a:endParaRPr lang="en-US" dirty="0"/>
          </a:p>
        </p:txBody>
      </p:sp>
      <p:sp>
        <p:nvSpPr>
          <p:cNvPr id="4099" name="Rectangle 3"/>
          <p:cNvSpPr>
            <a:spLocks noGrp="1" noChangeArrowheads="1"/>
          </p:cNvSpPr>
          <p:nvPr>
            <p:ph type="subTitle" idx="1"/>
          </p:nvPr>
        </p:nvSpPr>
        <p:spPr>
          <a:xfrm>
            <a:off x="455613" y="2970213"/>
            <a:ext cx="7448550" cy="1050925"/>
          </a:xfrm>
        </p:spPr>
        <p:txBody>
          <a:bodyPr/>
          <a:lstStyle>
            <a:lvl1pPr marL="0" indent="0">
              <a:spcBef>
                <a:spcPct val="40000"/>
              </a:spcBef>
              <a:buFont typeface="Verdana" pitchFamily="34" charset="0"/>
              <a:buNone/>
              <a:defRPr sz="1800">
                <a:solidFill>
                  <a:schemeClr val="accent5"/>
                </a:solidFill>
              </a:defRPr>
            </a:lvl1pPr>
          </a:lstStyle>
          <a:p>
            <a:r>
              <a:rPr lang="zh-CN" altLang="en-US" smtClean="0"/>
              <a:t>单击此处编辑母版副标题样式</a:t>
            </a:r>
            <a:endParaRPr lang="en-US" dirty="0"/>
          </a:p>
        </p:txBody>
      </p:sp>
      <p:sp>
        <p:nvSpPr>
          <p:cNvPr id="7" name="Rectangle 6"/>
          <p:cNvSpPr>
            <a:spLocks noGrp="1" noChangeArrowheads="1"/>
          </p:cNvSpPr>
          <p:nvPr>
            <p:ph type="ftr" sz="quarter" idx="10"/>
          </p:nvPr>
        </p:nvSpPr>
        <p:spPr bwMode="gray">
          <a:xfrm>
            <a:off x="457200" y="6406179"/>
            <a:ext cx="6406816" cy="361950"/>
          </a:xfrm>
        </p:spPr>
        <p:txBody>
          <a:bodyPr/>
          <a:lstStyle>
            <a:lvl1pPr>
              <a:defRPr sz="1000" dirty="0" smtClean="0"/>
            </a:lvl1pPr>
          </a:lstStyle>
          <a:p>
            <a:pPr>
              <a:defRPr/>
            </a:pPr>
            <a:r>
              <a:rPr lang="en-US" smtClean="0"/>
              <a:t>Introduction to Pharma • 2013</a:t>
            </a:r>
            <a:endParaRPr lang="en-US" dirty="0"/>
          </a:p>
        </p:txBody>
      </p:sp>
      <p:sp>
        <p:nvSpPr>
          <p:cNvPr id="8" name="Picture Placeholder 6"/>
          <p:cNvSpPr>
            <a:spLocks noGrp="1"/>
          </p:cNvSpPr>
          <p:nvPr>
            <p:ph type="pic" sz="quarter" idx="11"/>
          </p:nvPr>
        </p:nvSpPr>
        <p:spPr>
          <a:xfrm>
            <a:off x="0" y="3429000"/>
            <a:ext cx="9144000" cy="3429000"/>
          </a:xfrm>
          <a:solidFill>
            <a:schemeClr val="accent5">
              <a:lumMod val="40000"/>
              <a:lumOff val="60000"/>
            </a:schemeClr>
          </a:solidFill>
        </p:spPr>
        <p:txBody>
          <a:bodyPr bIns="685800" anchor="ctr" anchorCtr="1"/>
          <a:lstStyle>
            <a:lvl1pPr>
              <a:buFontTx/>
              <a:buNone/>
              <a:defRPr/>
            </a:lvl1pPr>
          </a:lstStyle>
          <a:p>
            <a:r>
              <a:rPr lang="zh-CN" altLang="en-US" smtClean="0"/>
              <a:t>单击图标添加图片</a:t>
            </a:r>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455613"/>
            <a:ext cx="8226425" cy="430151"/>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455613" y="1598613"/>
            <a:ext cx="8226425" cy="4229100"/>
          </a:xfrm>
        </p:spPr>
        <p:txBody>
          <a:bodyPr/>
          <a:lstStyle>
            <a:lvl1pPr>
              <a:buFont typeface="Verdana" pitchFamily="34" charset="0"/>
              <a:buChar char="•"/>
              <a:defRPr/>
            </a:lvl1pPr>
            <a:lvl2pPr>
              <a:defRPr sz="1600"/>
            </a:lvl2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6" name="Text Placeholder 5"/>
          <p:cNvSpPr>
            <a:spLocks noGrp="1"/>
          </p:cNvSpPr>
          <p:nvPr>
            <p:ph type="body" sz="quarter" idx="11"/>
          </p:nvPr>
        </p:nvSpPr>
        <p:spPr>
          <a:xfrm>
            <a:off x="441825" y="901382"/>
            <a:ext cx="8243234" cy="395244"/>
          </a:xfrm>
        </p:spPr>
        <p:txBody>
          <a:bodyPr/>
          <a:lstStyle>
            <a:lvl1pPr marL="0" indent="0">
              <a:buNone/>
              <a:defRPr>
                <a:solidFill>
                  <a:srgbClr val="0091C8"/>
                </a:solidFill>
              </a:defRPr>
            </a:lvl1pPr>
          </a:lstStyle>
          <a:p>
            <a:pPr lvl="0"/>
            <a:r>
              <a:rPr lang="zh-CN" altLang="en-US" smtClean="0"/>
              <a:t>单击此处编辑母版文本样式</a:t>
            </a:r>
          </a:p>
        </p:txBody>
      </p:sp>
      <p:sp>
        <p:nvSpPr>
          <p:cNvPr id="5" name="Rectangle 9"/>
          <p:cNvSpPr>
            <a:spLocks noGrp="1" noChangeArrowheads="1"/>
          </p:cNvSpPr>
          <p:nvPr>
            <p:ph type="ftr" sz="quarter" idx="12"/>
          </p:nvPr>
        </p:nvSpPr>
        <p:spPr>
          <a:xfrm>
            <a:off x="455613" y="6389911"/>
            <a:ext cx="6108700" cy="207963"/>
          </a:xfrm>
          <a:ln/>
        </p:spPr>
        <p:txBody>
          <a:bodyPr/>
          <a:lstStyle>
            <a:lvl1pPr>
              <a:defRPr/>
            </a:lvl1pPr>
          </a:lstStyle>
          <a:p>
            <a:pPr>
              <a:defRPr/>
            </a:pPr>
            <a:r>
              <a:rPr lang="en-US" smtClean="0"/>
              <a:t>Introduction to Pharma • 2013</a:t>
            </a:r>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Line Head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Footer Placeholder 2"/>
          <p:cNvSpPr>
            <a:spLocks noGrp="1"/>
          </p:cNvSpPr>
          <p:nvPr>
            <p:ph type="ftr" sz="quarter" idx="10"/>
          </p:nvPr>
        </p:nvSpPr>
        <p:spPr>
          <a:xfrm>
            <a:off x="455613" y="6388389"/>
            <a:ext cx="6108700" cy="207963"/>
          </a:xfrm>
        </p:spPr>
        <p:txBody>
          <a:bodyPr/>
          <a:lstStyle/>
          <a:p>
            <a:pPr>
              <a:defRPr/>
            </a:pPr>
            <a:r>
              <a:rPr lang="en-US" smtClean="0"/>
              <a:t>Introduction to Pharma • 2013</a:t>
            </a:r>
            <a:endParaRPr lang="en-US" dirty="0"/>
          </a:p>
        </p:txBody>
      </p:sp>
      <p:sp>
        <p:nvSpPr>
          <p:cNvPr id="6" name="Content Placeholder 5"/>
          <p:cNvSpPr>
            <a:spLocks noGrp="1"/>
          </p:cNvSpPr>
          <p:nvPr>
            <p:ph sz="quarter" idx="11"/>
          </p:nvPr>
        </p:nvSpPr>
        <p:spPr>
          <a:xfrm>
            <a:off x="457200" y="1600200"/>
            <a:ext cx="8229600" cy="43926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Tree>
    <p:extLst>
      <p:ext uri="{BB962C8B-B14F-4D97-AF65-F5344CB8AC3E}">
        <p14:creationId xmlns="" xmlns:p14="http://schemas.microsoft.com/office/powerpoint/2010/main" val="164994445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 name="Rectangle 9"/>
          <p:cNvSpPr>
            <a:spLocks noGrp="1" noChangeArrowheads="1"/>
          </p:cNvSpPr>
          <p:nvPr>
            <p:ph type="ftr" sz="quarter" idx="10"/>
          </p:nvPr>
        </p:nvSpPr>
        <p:spPr>
          <a:xfrm>
            <a:off x="455613" y="6389911"/>
            <a:ext cx="6108700" cy="207963"/>
          </a:xfrm>
        </p:spPr>
        <p:txBody>
          <a:bodyPr/>
          <a:lstStyle>
            <a:lvl1pPr>
              <a:defRPr dirty="0" smtClean="0"/>
            </a:lvl1pPr>
          </a:lstStyle>
          <a:p>
            <a:pPr>
              <a:defRPr/>
            </a:pPr>
            <a:r>
              <a:rPr lang="en-US" smtClean="0"/>
              <a:t>Introduction to Pharma • 2013</a:t>
            </a:r>
            <a:endParaRPr lang="en-US" dirty="0"/>
          </a:p>
        </p:txBody>
      </p:sp>
      <p:sp>
        <p:nvSpPr>
          <p:cNvPr id="3" name="Title 1"/>
          <p:cNvSpPr>
            <a:spLocks noGrp="1"/>
          </p:cNvSpPr>
          <p:nvPr>
            <p:ph type="title"/>
          </p:nvPr>
        </p:nvSpPr>
        <p:spPr>
          <a:xfrm>
            <a:off x="455613" y="455613"/>
            <a:ext cx="8226425" cy="914400"/>
          </a:xfrm>
        </p:spPr>
        <p:txBody>
          <a:bodyPr/>
          <a:lstStyle>
            <a:lvl1pPr>
              <a:defRPr>
                <a:solidFill>
                  <a:schemeClr val="tx2"/>
                </a:solidFill>
              </a:defRPr>
            </a:lvl1pPr>
          </a:lstStyle>
          <a:p>
            <a:r>
              <a:rPr lang="zh-CN" altLang="en-US" smtClean="0"/>
              <a:t>单击此处编辑母版标题样式</a:t>
            </a:r>
            <a:endParaRPr lang="en-US" dirty="0"/>
          </a:p>
        </p:txBody>
      </p:sp>
      <p:sp>
        <p:nvSpPr>
          <p:cNvPr id="4" name="Content Placeholder 2"/>
          <p:cNvSpPr>
            <a:spLocks noGrp="1"/>
          </p:cNvSpPr>
          <p:nvPr>
            <p:ph sz="half" idx="1"/>
          </p:nvPr>
        </p:nvSpPr>
        <p:spPr>
          <a:xfrm>
            <a:off x="455613" y="1598613"/>
            <a:ext cx="3951287" cy="4387850"/>
          </a:xfrm>
        </p:spPr>
        <p:txBody>
          <a:bodyPr/>
          <a:lstStyle>
            <a:lvl1pPr>
              <a:buClrTx/>
              <a:defRPr sz="1800">
                <a:solidFill>
                  <a:schemeClr val="tx2"/>
                </a:solidFill>
              </a:defRPr>
            </a:lvl1pPr>
            <a:lvl2pPr>
              <a:buClrTx/>
              <a:defRPr sz="1600">
                <a:solidFill>
                  <a:schemeClr val="tx1"/>
                </a:solidFill>
              </a:defRPr>
            </a:lvl2pPr>
            <a:lvl3pPr>
              <a:buClrTx/>
              <a:defRPr sz="1400">
                <a:solidFill>
                  <a:schemeClr val="tx1"/>
                </a:solidFill>
              </a:defRPr>
            </a:lvl3pPr>
            <a:lvl4pPr>
              <a:buClrTx/>
              <a:defRPr sz="1200">
                <a:solidFill>
                  <a:schemeClr val="tx1"/>
                </a:solidFill>
              </a:defRPr>
            </a:lvl4pPr>
            <a:lvl5pPr>
              <a:buClrTx/>
              <a:defRPr sz="1400">
                <a:solidFill>
                  <a:schemeClr val="tx1"/>
                </a:solidFill>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Content Placeholder 3"/>
          <p:cNvSpPr>
            <a:spLocks noGrp="1"/>
          </p:cNvSpPr>
          <p:nvPr>
            <p:ph sz="half" idx="2"/>
          </p:nvPr>
        </p:nvSpPr>
        <p:spPr>
          <a:xfrm>
            <a:off x="4728045" y="1598613"/>
            <a:ext cx="3950208" cy="4387850"/>
          </a:xfrm>
        </p:spPr>
        <p:txBody>
          <a:bodyPr/>
          <a:lstStyle>
            <a:lvl1pPr>
              <a:buClrTx/>
              <a:defRPr sz="1800">
                <a:solidFill>
                  <a:schemeClr val="tx2"/>
                </a:solidFill>
              </a:defRPr>
            </a:lvl1pPr>
            <a:lvl2pPr>
              <a:buClrTx/>
              <a:defRPr sz="1600"/>
            </a:lvl2pPr>
            <a:lvl3pPr>
              <a:buClrTx/>
              <a:defRPr sz="1400"/>
            </a:lvl3pPr>
            <a:lvl4pPr>
              <a:buClrTx/>
              <a:defRPr sz="1200"/>
            </a:lvl4pPr>
            <a:lvl5pPr>
              <a:buClrTx/>
              <a:defRPr sz="14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2" name="Rectangle 9"/>
          <p:cNvSpPr>
            <a:spLocks noGrp="1" noChangeArrowheads="1"/>
          </p:cNvSpPr>
          <p:nvPr>
            <p:ph type="ftr" sz="quarter" idx="10"/>
          </p:nvPr>
        </p:nvSpPr>
        <p:spPr>
          <a:xfrm>
            <a:off x="455613" y="6389911"/>
            <a:ext cx="6108700" cy="207963"/>
          </a:xfrm>
        </p:spPr>
        <p:txBody>
          <a:bodyPr/>
          <a:lstStyle>
            <a:lvl1pPr>
              <a:defRPr dirty="0" smtClean="0"/>
            </a:lvl1pPr>
          </a:lstStyle>
          <a:p>
            <a:pPr>
              <a:defRPr/>
            </a:pPr>
            <a:r>
              <a:rPr lang="en-US" smtClean="0"/>
              <a:t>Introduction to Pharma • 2013</a:t>
            </a:r>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gray">
          <a:xfrm>
            <a:off x="455613" y="455613"/>
            <a:ext cx="8226425"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altLang="en-US" smtClean="0"/>
              <a:t>单击此处编辑母版标题样式</a:t>
            </a:r>
            <a:endParaRPr lang="en-US" dirty="0" smtClean="0"/>
          </a:p>
        </p:txBody>
      </p:sp>
      <p:sp>
        <p:nvSpPr>
          <p:cNvPr id="1027" name="Rectangle 4"/>
          <p:cNvSpPr>
            <a:spLocks noGrp="1" noChangeArrowheads="1"/>
          </p:cNvSpPr>
          <p:nvPr>
            <p:ph type="body" idx="1"/>
          </p:nvPr>
        </p:nvSpPr>
        <p:spPr bwMode="gray">
          <a:xfrm>
            <a:off x="455613" y="1598613"/>
            <a:ext cx="8226425" cy="42291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33" name="Rectangle 9"/>
          <p:cNvSpPr>
            <a:spLocks noGrp="1" noChangeArrowheads="1"/>
          </p:cNvSpPr>
          <p:nvPr>
            <p:ph type="ftr" sz="quarter" idx="3"/>
          </p:nvPr>
        </p:nvSpPr>
        <p:spPr bwMode="black">
          <a:xfrm>
            <a:off x="455613" y="6388389"/>
            <a:ext cx="6108700" cy="2079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eaLnBrk="0" hangingPunct="0">
              <a:defRPr sz="1000" dirty="0" smtClean="0"/>
            </a:lvl1pPr>
          </a:lstStyle>
          <a:p>
            <a:pPr>
              <a:defRPr/>
            </a:pPr>
            <a:r>
              <a:rPr lang="en-US" smtClean="0"/>
              <a:t>Introduction to Pharma • 2013</a:t>
            </a:r>
            <a:endParaRPr lang="en-US" dirty="0"/>
          </a:p>
        </p:txBody>
      </p:sp>
      <p:pic>
        <p:nvPicPr>
          <p:cNvPr id="1029" name="Picture 13" descr="ims-Consulting-group-logo-no-tag-TM-RGB-small"/>
          <p:cNvPicPr>
            <a:picLocks noChangeAspect="1" noChangeArrowheads="1"/>
          </p:cNvPicPr>
          <p:nvPr/>
        </p:nvPicPr>
        <p:blipFill>
          <a:blip r:embed="rId8" cstate="print"/>
          <a:srcRect/>
          <a:stretch>
            <a:fillRect/>
          </a:stretch>
        </p:blipFill>
        <p:spPr bwMode="auto">
          <a:xfrm>
            <a:off x="6796088" y="6370638"/>
            <a:ext cx="1925637" cy="207962"/>
          </a:xfrm>
          <a:prstGeom prst="rect">
            <a:avLst/>
          </a:prstGeom>
          <a:noFill/>
          <a:ln w="9525">
            <a:noFill/>
            <a:miter lim="800000"/>
            <a:headEnd/>
            <a:tailEnd/>
          </a:ln>
        </p:spPr>
      </p:pic>
      <p:cxnSp>
        <p:nvCxnSpPr>
          <p:cNvPr id="8" name="Straight Connector 7"/>
          <p:cNvCxnSpPr/>
          <p:nvPr/>
        </p:nvCxnSpPr>
        <p:spPr>
          <a:xfrm>
            <a:off x="441325" y="6184900"/>
            <a:ext cx="8270875" cy="0"/>
          </a:xfrm>
          <a:prstGeom prst="line">
            <a:avLst/>
          </a:prstGeom>
          <a:ln w="25400">
            <a:solidFill>
              <a:srgbClr val="C0C0C0"/>
            </a:solidFill>
          </a:ln>
        </p:spPr>
        <p:style>
          <a:lnRef idx="1">
            <a:schemeClr val="accent1"/>
          </a:lnRef>
          <a:fillRef idx="0">
            <a:schemeClr val="accent1"/>
          </a:fillRef>
          <a:effectRef idx="0">
            <a:schemeClr val="accent1"/>
          </a:effectRef>
          <a:fontRef idx="minor">
            <a:schemeClr val="tx1"/>
          </a:fontRef>
        </p:style>
      </p:cxnSp>
      <p:sp>
        <p:nvSpPr>
          <p:cNvPr id="7" name="Rectangle 9"/>
          <p:cNvSpPr txBox="1">
            <a:spLocks noChangeArrowheads="1"/>
          </p:cNvSpPr>
          <p:nvPr/>
        </p:nvSpPr>
        <p:spPr bwMode="black">
          <a:xfrm>
            <a:off x="457201" y="6572250"/>
            <a:ext cx="439738" cy="182563"/>
          </a:xfrm>
          <a:prstGeom prst="rect">
            <a:avLst/>
          </a:prstGeom>
          <a:noFill/>
          <a:ln w="9525">
            <a:noFill/>
            <a:miter lim="800000"/>
            <a:headEnd/>
            <a:tailEnd/>
          </a:ln>
          <a:effectLst/>
        </p:spPr>
        <p:txBody>
          <a:bodyPr lIns="0" tIns="0" rIns="0" bIns="0"/>
          <a:lstStyle/>
          <a:p>
            <a:pPr algn="l" eaLnBrk="0" hangingPunct="0">
              <a:defRPr/>
            </a:pPr>
            <a:fld id="{5C473F54-1193-4348-9DEA-6CF7976DF638}" type="slidenum">
              <a:rPr lang="en-US" sz="1000"/>
              <a:pPr algn="l" eaLnBrk="0" hangingPunct="0">
                <a:defRPr/>
              </a:pPr>
              <a:t>‹#›</a:t>
            </a:fld>
            <a:endParaRPr lang="en-US" sz="1000" dirty="0"/>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Lst>
  <p:transition/>
  <p:hf sldNum="0" hdr="0" dt="0"/>
  <p:txStyles>
    <p:titleStyle>
      <a:lvl1pPr algn="l" rtl="0" eaLnBrk="1" fontAlgn="base" hangingPunct="1">
        <a:spcBef>
          <a:spcPct val="0"/>
        </a:spcBef>
        <a:spcAft>
          <a:spcPct val="0"/>
        </a:spcAft>
        <a:defRPr sz="2000">
          <a:solidFill>
            <a:schemeClr val="tx2"/>
          </a:solidFill>
          <a:latin typeface="+mj-lt"/>
          <a:ea typeface="ＭＳ Ｐゴシック" pitchFamily="-111" charset="-128"/>
          <a:cs typeface="ＭＳ Ｐゴシック" pitchFamily="-111" charset="-128"/>
        </a:defRPr>
      </a:lvl1pPr>
      <a:lvl2pPr algn="l" rtl="0" eaLnBrk="1" fontAlgn="base" hangingPunct="1">
        <a:spcBef>
          <a:spcPct val="0"/>
        </a:spcBef>
        <a:spcAft>
          <a:spcPct val="0"/>
        </a:spcAft>
        <a:defRPr sz="2400">
          <a:solidFill>
            <a:schemeClr val="tx2"/>
          </a:solidFill>
          <a:latin typeface="Verdana" pitchFamily="34" charset="0"/>
          <a:ea typeface="ＭＳ Ｐゴシック" pitchFamily="-111" charset="-128"/>
          <a:cs typeface="ＭＳ Ｐゴシック" pitchFamily="-111" charset="-128"/>
        </a:defRPr>
      </a:lvl2pPr>
      <a:lvl3pPr algn="l" rtl="0" eaLnBrk="1" fontAlgn="base" hangingPunct="1">
        <a:spcBef>
          <a:spcPct val="0"/>
        </a:spcBef>
        <a:spcAft>
          <a:spcPct val="0"/>
        </a:spcAft>
        <a:defRPr sz="2400">
          <a:solidFill>
            <a:schemeClr val="tx2"/>
          </a:solidFill>
          <a:latin typeface="Verdana" pitchFamily="34" charset="0"/>
          <a:ea typeface="ＭＳ Ｐゴシック" pitchFamily="-111" charset="-128"/>
          <a:cs typeface="ＭＳ Ｐゴシック" pitchFamily="-111" charset="-128"/>
        </a:defRPr>
      </a:lvl3pPr>
      <a:lvl4pPr algn="l" rtl="0" eaLnBrk="1" fontAlgn="base" hangingPunct="1">
        <a:spcBef>
          <a:spcPct val="0"/>
        </a:spcBef>
        <a:spcAft>
          <a:spcPct val="0"/>
        </a:spcAft>
        <a:defRPr sz="2400">
          <a:solidFill>
            <a:schemeClr val="tx2"/>
          </a:solidFill>
          <a:latin typeface="Verdana" pitchFamily="34" charset="0"/>
          <a:ea typeface="ＭＳ Ｐゴシック" pitchFamily="-111" charset="-128"/>
          <a:cs typeface="ＭＳ Ｐゴシック" pitchFamily="-111" charset="-128"/>
        </a:defRPr>
      </a:lvl4pPr>
      <a:lvl5pPr algn="l" rtl="0" eaLnBrk="1" fontAlgn="base" hangingPunct="1">
        <a:spcBef>
          <a:spcPct val="0"/>
        </a:spcBef>
        <a:spcAft>
          <a:spcPct val="0"/>
        </a:spcAft>
        <a:defRPr sz="2400">
          <a:solidFill>
            <a:schemeClr val="tx2"/>
          </a:solidFill>
          <a:latin typeface="Verdana" pitchFamily="34" charset="0"/>
          <a:ea typeface="ＭＳ Ｐゴシック" pitchFamily="-111" charset="-128"/>
          <a:cs typeface="ＭＳ Ｐゴシック" pitchFamily="-111" charset="-128"/>
        </a:defRPr>
      </a:lvl5pPr>
      <a:lvl6pPr marL="457200" algn="l" rtl="0" eaLnBrk="1" fontAlgn="base" hangingPunct="1">
        <a:spcBef>
          <a:spcPct val="0"/>
        </a:spcBef>
        <a:spcAft>
          <a:spcPct val="0"/>
        </a:spcAft>
        <a:defRPr sz="2400">
          <a:solidFill>
            <a:schemeClr val="tx2"/>
          </a:solidFill>
          <a:latin typeface="Verdana" pitchFamily="34" charset="0"/>
        </a:defRPr>
      </a:lvl6pPr>
      <a:lvl7pPr marL="914400" algn="l" rtl="0" eaLnBrk="1" fontAlgn="base" hangingPunct="1">
        <a:spcBef>
          <a:spcPct val="0"/>
        </a:spcBef>
        <a:spcAft>
          <a:spcPct val="0"/>
        </a:spcAft>
        <a:defRPr sz="2400">
          <a:solidFill>
            <a:schemeClr val="tx2"/>
          </a:solidFill>
          <a:latin typeface="Verdana" pitchFamily="34" charset="0"/>
        </a:defRPr>
      </a:lvl7pPr>
      <a:lvl8pPr marL="1371600" algn="l" rtl="0" eaLnBrk="1" fontAlgn="base" hangingPunct="1">
        <a:spcBef>
          <a:spcPct val="0"/>
        </a:spcBef>
        <a:spcAft>
          <a:spcPct val="0"/>
        </a:spcAft>
        <a:defRPr sz="2400">
          <a:solidFill>
            <a:schemeClr val="tx2"/>
          </a:solidFill>
          <a:latin typeface="Verdana" pitchFamily="34" charset="0"/>
        </a:defRPr>
      </a:lvl8pPr>
      <a:lvl9pPr marL="1828800" algn="l" rtl="0" eaLnBrk="1" fontAlgn="base" hangingPunct="1">
        <a:spcBef>
          <a:spcPct val="0"/>
        </a:spcBef>
        <a:spcAft>
          <a:spcPct val="0"/>
        </a:spcAft>
        <a:defRPr sz="2400">
          <a:solidFill>
            <a:schemeClr val="tx2"/>
          </a:solidFill>
          <a:latin typeface="Verdana" pitchFamily="34" charset="0"/>
        </a:defRPr>
      </a:lvl9pPr>
    </p:titleStyle>
    <p:bodyStyle>
      <a:lvl1pPr marL="228600" indent="-228600" algn="l" rtl="0" eaLnBrk="1" fontAlgn="base" hangingPunct="1">
        <a:spcBef>
          <a:spcPct val="50000"/>
        </a:spcBef>
        <a:spcAft>
          <a:spcPct val="0"/>
        </a:spcAft>
        <a:buClr>
          <a:schemeClr val="tx2"/>
        </a:buClr>
        <a:buFont typeface="Verdana" pitchFamily="-111" charset="0"/>
        <a:buChar char="•"/>
        <a:defRPr sz="1800">
          <a:solidFill>
            <a:schemeClr val="tx2"/>
          </a:solidFill>
          <a:latin typeface="+mn-lt"/>
          <a:ea typeface="ＭＳ Ｐゴシック" pitchFamily="-111" charset="-128"/>
          <a:cs typeface="ＭＳ Ｐゴシック" pitchFamily="-111" charset="-128"/>
        </a:defRPr>
      </a:lvl1pPr>
      <a:lvl2pPr marL="571500" indent="-228600" algn="l" rtl="0" eaLnBrk="1" fontAlgn="base" hangingPunct="1">
        <a:spcBef>
          <a:spcPct val="40000"/>
        </a:spcBef>
        <a:spcAft>
          <a:spcPct val="0"/>
        </a:spcAft>
        <a:buClr>
          <a:schemeClr val="tx1"/>
        </a:buClr>
        <a:buFont typeface="Verdana" pitchFamily="-111" charset="0"/>
        <a:buChar char="−"/>
        <a:defRPr sz="1600">
          <a:solidFill>
            <a:schemeClr val="tx1"/>
          </a:solidFill>
          <a:latin typeface="+mn-lt"/>
          <a:ea typeface="ＭＳ Ｐゴシック" pitchFamily="-111" charset="-128"/>
        </a:defRPr>
      </a:lvl2pPr>
      <a:lvl3pPr marL="914400" indent="-228600" algn="l" rtl="0" eaLnBrk="1" fontAlgn="base" hangingPunct="1">
        <a:spcBef>
          <a:spcPct val="30000"/>
        </a:spcBef>
        <a:spcAft>
          <a:spcPct val="0"/>
        </a:spcAft>
        <a:buClr>
          <a:schemeClr val="tx1"/>
        </a:buClr>
        <a:buFont typeface="Verdana" pitchFamily="-111" charset="0"/>
        <a:buChar char="•"/>
        <a:defRPr sz="1400">
          <a:solidFill>
            <a:schemeClr val="tx1"/>
          </a:solidFill>
          <a:latin typeface="+mn-lt"/>
          <a:ea typeface="ＭＳ Ｐゴシック" pitchFamily="-111" charset="-128"/>
        </a:defRPr>
      </a:lvl3pPr>
      <a:lvl4pPr marL="1257300" indent="-228600" algn="l" rtl="0" eaLnBrk="1" fontAlgn="base" hangingPunct="1">
        <a:spcBef>
          <a:spcPct val="30000"/>
        </a:spcBef>
        <a:spcAft>
          <a:spcPct val="0"/>
        </a:spcAft>
        <a:buClr>
          <a:schemeClr val="tx1"/>
        </a:buClr>
        <a:buFont typeface="Verdana" pitchFamily="-111" charset="0"/>
        <a:buChar char="–"/>
        <a:defRPr sz="1200">
          <a:solidFill>
            <a:schemeClr val="tx1"/>
          </a:solidFill>
          <a:latin typeface="+mn-lt"/>
          <a:ea typeface="ＭＳ Ｐゴシック" pitchFamily="-111" charset="-128"/>
        </a:defRPr>
      </a:lvl4pPr>
      <a:lvl5pPr marL="1600200" indent="-228600" algn="l" rtl="0" eaLnBrk="1" fontAlgn="base" hangingPunct="1">
        <a:spcBef>
          <a:spcPct val="30000"/>
        </a:spcBef>
        <a:spcAft>
          <a:spcPct val="0"/>
        </a:spcAft>
        <a:buClr>
          <a:schemeClr val="tx1"/>
        </a:buClr>
        <a:buFont typeface="Verdana" pitchFamily="-111" charset="0"/>
        <a:buChar char="◦"/>
        <a:defRPr sz="1400">
          <a:solidFill>
            <a:schemeClr val="tx1"/>
          </a:solidFill>
          <a:latin typeface="+mn-lt"/>
          <a:ea typeface="ＭＳ Ｐゴシック" pitchFamily="-111" charset="-128"/>
        </a:defRPr>
      </a:lvl5pPr>
      <a:lvl6pPr marL="20574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6pPr>
      <a:lvl7pPr marL="25146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7pPr>
      <a:lvl8pPr marL="29718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8pPr>
      <a:lvl9pPr marL="34290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tags" Target="../tags/tag118.xml"/><Relationship Id="rId18" Type="http://schemas.openxmlformats.org/officeDocument/2006/relationships/tags" Target="../tags/tag123.xml"/><Relationship Id="rId26" Type="http://schemas.openxmlformats.org/officeDocument/2006/relationships/tags" Target="../tags/tag131.xml"/><Relationship Id="rId39" Type="http://schemas.openxmlformats.org/officeDocument/2006/relationships/tags" Target="../tags/tag144.xml"/><Relationship Id="rId21" Type="http://schemas.openxmlformats.org/officeDocument/2006/relationships/tags" Target="../tags/tag126.xml"/><Relationship Id="rId34" Type="http://schemas.openxmlformats.org/officeDocument/2006/relationships/tags" Target="../tags/tag139.xml"/><Relationship Id="rId42" Type="http://schemas.openxmlformats.org/officeDocument/2006/relationships/tags" Target="../tags/tag147.xml"/><Relationship Id="rId47" Type="http://schemas.openxmlformats.org/officeDocument/2006/relationships/tags" Target="../tags/tag152.xml"/><Relationship Id="rId50" Type="http://schemas.openxmlformats.org/officeDocument/2006/relationships/tags" Target="../tags/tag155.xml"/><Relationship Id="rId55" Type="http://schemas.openxmlformats.org/officeDocument/2006/relationships/tags" Target="../tags/tag160.xml"/><Relationship Id="rId63" Type="http://schemas.openxmlformats.org/officeDocument/2006/relationships/oleObject" Target="../embeddings/oleObject6.bin"/><Relationship Id="rId7" Type="http://schemas.openxmlformats.org/officeDocument/2006/relationships/tags" Target="../tags/tag112.xml"/><Relationship Id="rId2" Type="http://schemas.openxmlformats.org/officeDocument/2006/relationships/tags" Target="../tags/tag107.xml"/><Relationship Id="rId16" Type="http://schemas.openxmlformats.org/officeDocument/2006/relationships/tags" Target="../tags/tag121.xml"/><Relationship Id="rId20" Type="http://schemas.openxmlformats.org/officeDocument/2006/relationships/tags" Target="../tags/tag125.xml"/><Relationship Id="rId29" Type="http://schemas.openxmlformats.org/officeDocument/2006/relationships/tags" Target="../tags/tag134.xml"/><Relationship Id="rId41" Type="http://schemas.openxmlformats.org/officeDocument/2006/relationships/tags" Target="../tags/tag146.xml"/><Relationship Id="rId54" Type="http://schemas.openxmlformats.org/officeDocument/2006/relationships/tags" Target="../tags/tag159.xml"/><Relationship Id="rId62"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111.xml"/><Relationship Id="rId11" Type="http://schemas.openxmlformats.org/officeDocument/2006/relationships/tags" Target="../tags/tag116.xml"/><Relationship Id="rId24" Type="http://schemas.openxmlformats.org/officeDocument/2006/relationships/tags" Target="../tags/tag129.xml"/><Relationship Id="rId32" Type="http://schemas.openxmlformats.org/officeDocument/2006/relationships/tags" Target="../tags/tag137.xml"/><Relationship Id="rId37" Type="http://schemas.openxmlformats.org/officeDocument/2006/relationships/tags" Target="../tags/tag142.xml"/><Relationship Id="rId40" Type="http://schemas.openxmlformats.org/officeDocument/2006/relationships/tags" Target="../tags/tag145.xml"/><Relationship Id="rId45" Type="http://schemas.openxmlformats.org/officeDocument/2006/relationships/tags" Target="../tags/tag150.xml"/><Relationship Id="rId53" Type="http://schemas.openxmlformats.org/officeDocument/2006/relationships/tags" Target="../tags/tag158.xml"/><Relationship Id="rId58" Type="http://schemas.openxmlformats.org/officeDocument/2006/relationships/tags" Target="../tags/tag163.xml"/><Relationship Id="rId5" Type="http://schemas.openxmlformats.org/officeDocument/2006/relationships/tags" Target="../tags/tag110.xml"/><Relationship Id="rId15" Type="http://schemas.openxmlformats.org/officeDocument/2006/relationships/tags" Target="../tags/tag120.xml"/><Relationship Id="rId23" Type="http://schemas.openxmlformats.org/officeDocument/2006/relationships/tags" Target="../tags/tag128.xml"/><Relationship Id="rId28" Type="http://schemas.openxmlformats.org/officeDocument/2006/relationships/tags" Target="../tags/tag133.xml"/><Relationship Id="rId36" Type="http://schemas.openxmlformats.org/officeDocument/2006/relationships/tags" Target="../tags/tag141.xml"/><Relationship Id="rId49" Type="http://schemas.openxmlformats.org/officeDocument/2006/relationships/tags" Target="../tags/tag154.xml"/><Relationship Id="rId57" Type="http://schemas.openxmlformats.org/officeDocument/2006/relationships/tags" Target="../tags/tag162.xml"/><Relationship Id="rId61" Type="http://schemas.openxmlformats.org/officeDocument/2006/relationships/slideLayout" Target="../slideLayouts/slideLayout4.xml"/><Relationship Id="rId10" Type="http://schemas.openxmlformats.org/officeDocument/2006/relationships/tags" Target="../tags/tag115.xml"/><Relationship Id="rId19" Type="http://schemas.openxmlformats.org/officeDocument/2006/relationships/tags" Target="../tags/tag124.xml"/><Relationship Id="rId31" Type="http://schemas.openxmlformats.org/officeDocument/2006/relationships/tags" Target="../tags/tag136.xml"/><Relationship Id="rId44" Type="http://schemas.openxmlformats.org/officeDocument/2006/relationships/tags" Target="../tags/tag149.xml"/><Relationship Id="rId52" Type="http://schemas.openxmlformats.org/officeDocument/2006/relationships/tags" Target="../tags/tag157.xml"/><Relationship Id="rId60" Type="http://schemas.openxmlformats.org/officeDocument/2006/relationships/tags" Target="../tags/tag165.xml"/><Relationship Id="rId4" Type="http://schemas.openxmlformats.org/officeDocument/2006/relationships/tags" Target="../tags/tag109.xml"/><Relationship Id="rId9" Type="http://schemas.openxmlformats.org/officeDocument/2006/relationships/tags" Target="../tags/tag114.xml"/><Relationship Id="rId14" Type="http://schemas.openxmlformats.org/officeDocument/2006/relationships/tags" Target="../tags/tag119.xml"/><Relationship Id="rId22" Type="http://schemas.openxmlformats.org/officeDocument/2006/relationships/tags" Target="../tags/tag127.xml"/><Relationship Id="rId27" Type="http://schemas.openxmlformats.org/officeDocument/2006/relationships/tags" Target="../tags/tag132.xml"/><Relationship Id="rId30" Type="http://schemas.openxmlformats.org/officeDocument/2006/relationships/tags" Target="../tags/tag135.xml"/><Relationship Id="rId35" Type="http://schemas.openxmlformats.org/officeDocument/2006/relationships/tags" Target="../tags/tag140.xml"/><Relationship Id="rId43" Type="http://schemas.openxmlformats.org/officeDocument/2006/relationships/tags" Target="../tags/tag148.xml"/><Relationship Id="rId48" Type="http://schemas.openxmlformats.org/officeDocument/2006/relationships/tags" Target="../tags/tag153.xml"/><Relationship Id="rId56" Type="http://schemas.openxmlformats.org/officeDocument/2006/relationships/tags" Target="../tags/tag161.xml"/><Relationship Id="rId8" Type="http://schemas.openxmlformats.org/officeDocument/2006/relationships/tags" Target="../tags/tag113.xml"/><Relationship Id="rId51" Type="http://schemas.openxmlformats.org/officeDocument/2006/relationships/tags" Target="../tags/tag156.xml"/><Relationship Id="rId3" Type="http://schemas.openxmlformats.org/officeDocument/2006/relationships/tags" Target="../tags/tag108.xml"/><Relationship Id="rId12" Type="http://schemas.openxmlformats.org/officeDocument/2006/relationships/tags" Target="../tags/tag117.xml"/><Relationship Id="rId17" Type="http://schemas.openxmlformats.org/officeDocument/2006/relationships/tags" Target="../tags/tag122.xml"/><Relationship Id="rId25" Type="http://schemas.openxmlformats.org/officeDocument/2006/relationships/tags" Target="../tags/tag130.xml"/><Relationship Id="rId33" Type="http://schemas.openxmlformats.org/officeDocument/2006/relationships/tags" Target="../tags/tag138.xml"/><Relationship Id="rId38" Type="http://schemas.openxmlformats.org/officeDocument/2006/relationships/tags" Target="../tags/tag143.xml"/><Relationship Id="rId46" Type="http://schemas.openxmlformats.org/officeDocument/2006/relationships/tags" Target="../tags/tag151.xml"/><Relationship Id="rId59" Type="http://schemas.openxmlformats.org/officeDocument/2006/relationships/tags" Target="../tags/tag164.xml"/></Relationships>
</file>

<file path=ppt/slides/_rels/slide11.xml.rels><?xml version="1.0" encoding="UTF-8" standalone="yes"?>
<Relationships xmlns="http://schemas.openxmlformats.org/package/2006/relationships"><Relationship Id="rId3" Type="http://schemas.openxmlformats.org/officeDocument/2006/relationships/tags" Target="../tags/tag167.xml"/><Relationship Id="rId7" Type="http://schemas.openxmlformats.org/officeDocument/2006/relationships/oleObject" Target="../embeddings/oleObject7.bin"/><Relationship Id="rId2" Type="http://schemas.openxmlformats.org/officeDocument/2006/relationships/tags" Target="../tags/tag166.xml"/><Relationship Id="rId1" Type="http://schemas.openxmlformats.org/officeDocument/2006/relationships/vmlDrawing" Target="../drawings/vmlDrawing5.vml"/><Relationship Id="rId6" Type="http://schemas.openxmlformats.org/officeDocument/2006/relationships/slideLayout" Target="../slideLayouts/slideLayout4.xml"/><Relationship Id="rId5" Type="http://schemas.openxmlformats.org/officeDocument/2006/relationships/tags" Target="../tags/tag169.xml"/><Relationship Id="rId4" Type="http://schemas.openxmlformats.org/officeDocument/2006/relationships/tags" Target="../tags/tag16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7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vmlDrawing" Target="../drawings/vmlDrawing1.v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9"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tags" Target="../tags/tag22.xml"/><Relationship Id="rId18" Type="http://schemas.openxmlformats.org/officeDocument/2006/relationships/tags" Target="../tags/tag27.xml"/><Relationship Id="rId26" Type="http://schemas.openxmlformats.org/officeDocument/2006/relationships/slideLayout" Target="../slideLayouts/slideLayout4.xml"/><Relationship Id="rId3" Type="http://schemas.openxmlformats.org/officeDocument/2006/relationships/tags" Target="../tags/tag12.xml"/><Relationship Id="rId21" Type="http://schemas.openxmlformats.org/officeDocument/2006/relationships/tags" Target="../tags/tag30.xml"/><Relationship Id="rId7" Type="http://schemas.openxmlformats.org/officeDocument/2006/relationships/tags" Target="../tags/tag16.xml"/><Relationship Id="rId12" Type="http://schemas.openxmlformats.org/officeDocument/2006/relationships/tags" Target="../tags/tag21.xml"/><Relationship Id="rId17" Type="http://schemas.openxmlformats.org/officeDocument/2006/relationships/tags" Target="../tags/tag26.xml"/><Relationship Id="rId25" Type="http://schemas.openxmlformats.org/officeDocument/2006/relationships/tags" Target="../tags/tag34.xml"/><Relationship Id="rId2" Type="http://schemas.openxmlformats.org/officeDocument/2006/relationships/tags" Target="../tags/tag11.xml"/><Relationship Id="rId16" Type="http://schemas.openxmlformats.org/officeDocument/2006/relationships/tags" Target="../tags/tag25.xml"/><Relationship Id="rId20" Type="http://schemas.openxmlformats.org/officeDocument/2006/relationships/tags" Target="../tags/tag29.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tags" Target="../tags/tag20.xml"/><Relationship Id="rId24" Type="http://schemas.openxmlformats.org/officeDocument/2006/relationships/tags" Target="../tags/tag33.xml"/><Relationship Id="rId5" Type="http://schemas.openxmlformats.org/officeDocument/2006/relationships/tags" Target="../tags/tag14.xml"/><Relationship Id="rId15" Type="http://schemas.openxmlformats.org/officeDocument/2006/relationships/tags" Target="../tags/tag24.xml"/><Relationship Id="rId23" Type="http://schemas.openxmlformats.org/officeDocument/2006/relationships/tags" Target="../tags/tag32.xml"/><Relationship Id="rId10" Type="http://schemas.openxmlformats.org/officeDocument/2006/relationships/tags" Target="../tags/tag19.xml"/><Relationship Id="rId19" Type="http://schemas.openxmlformats.org/officeDocument/2006/relationships/tags" Target="../tags/tag28.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tags" Target="../tags/tag23.xml"/><Relationship Id="rId22" Type="http://schemas.openxmlformats.org/officeDocument/2006/relationships/tags" Target="../tags/tag31.xml"/><Relationship Id="rId27"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slideLayout" Target="../slideLayouts/slideLayout4.xml"/><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tags" Target="../tags/tag52.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tags" Target="../tags/tag51.xml"/><Relationship Id="rId5" Type="http://schemas.openxmlformats.org/officeDocument/2006/relationships/tags" Target="../tags/tag45.xml"/><Relationship Id="rId10" Type="http://schemas.openxmlformats.org/officeDocument/2006/relationships/tags" Target="../tags/tag50.xml"/><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image" Target="../media/image7.jpeg"/></Relationships>
</file>

<file path=ppt/slides/_rels/slide9.xml.rels><?xml version="1.0" encoding="UTF-8" standalone="yes"?>
<Relationships xmlns="http://schemas.openxmlformats.org/package/2006/relationships"><Relationship Id="rId13" Type="http://schemas.openxmlformats.org/officeDocument/2006/relationships/tags" Target="../tags/tag64.xml"/><Relationship Id="rId18" Type="http://schemas.openxmlformats.org/officeDocument/2006/relationships/tags" Target="../tags/tag69.xml"/><Relationship Id="rId26" Type="http://schemas.openxmlformats.org/officeDocument/2006/relationships/tags" Target="../tags/tag77.xml"/><Relationship Id="rId39" Type="http://schemas.openxmlformats.org/officeDocument/2006/relationships/tags" Target="../tags/tag90.xml"/><Relationship Id="rId21" Type="http://schemas.openxmlformats.org/officeDocument/2006/relationships/tags" Target="../tags/tag72.xml"/><Relationship Id="rId34" Type="http://schemas.openxmlformats.org/officeDocument/2006/relationships/tags" Target="../tags/tag85.xml"/><Relationship Id="rId42" Type="http://schemas.openxmlformats.org/officeDocument/2006/relationships/tags" Target="../tags/tag93.xml"/><Relationship Id="rId47" Type="http://schemas.openxmlformats.org/officeDocument/2006/relationships/tags" Target="../tags/tag98.xml"/><Relationship Id="rId50" Type="http://schemas.openxmlformats.org/officeDocument/2006/relationships/tags" Target="../tags/tag101.xml"/><Relationship Id="rId55" Type="http://schemas.openxmlformats.org/officeDocument/2006/relationships/tags" Target="../tags/tag106.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5" Type="http://schemas.openxmlformats.org/officeDocument/2006/relationships/tags" Target="../tags/tag76.xml"/><Relationship Id="rId33" Type="http://schemas.openxmlformats.org/officeDocument/2006/relationships/tags" Target="../tags/tag84.xml"/><Relationship Id="rId38" Type="http://schemas.openxmlformats.org/officeDocument/2006/relationships/tags" Target="../tags/tag89.xml"/><Relationship Id="rId46" Type="http://schemas.openxmlformats.org/officeDocument/2006/relationships/tags" Target="../tags/tag97.xml"/><Relationship Id="rId2" Type="http://schemas.openxmlformats.org/officeDocument/2006/relationships/tags" Target="../tags/tag53.xml"/><Relationship Id="rId16" Type="http://schemas.openxmlformats.org/officeDocument/2006/relationships/tags" Target="../tags/tag67.xml"/><Relationship Id="rId20" Type="http://schemas.openxmlformats.org/officeDocument/2006/relationships/tags" Target="../tags/tag71.xml"/><Relationship Id="rId29" Type="http://schemas.openxmlformats.org/officeDocument/2006/relationships/tags" Target="../tags/tag80.xml"/><Relationship Id="rId41" Type="http://schemas.openxmlformats.org/officeDocument/2006/relationships/tags" Target="../tags/tag92.xml"/><Relationship Id="rId54" Type="http://schemas.openxmlformats.org/officeDocument/2006/relationships/tags" Target="../tags/tag105.xml"/><Relationship Id="rId1" Type="http://schemas.openxmlformats.org/officeDocument/2006/relationships/vmlDrawing" Target="../drawings/vmlDrawing3.vml"/><Relationship Id="rId6" Type="http://schemas.openxmlformats.org/officeDocument/2006/relationships/tags" Target="../tags/tag57.xml"/><Relationship Id="rId11" Type="http://schemas.openxmlformats.org/officeDocument/2006/relationships/tags" Target="../tags/tag62.xml"/><Relationship Id="rId24" Type="http://schemas.openxmlformats.org/officeDocument/2006/relationships/tags" Target="../tags/tag75.xml"/><Relationship Id="rId32" Type="http://schemas.openxmlformats.org/officeDocument/2006/relationships/tags" Target="../tags/tag83.xml"/><Relationship Id="rId37" Type="http://schemas.openxmlformats.org/officeDocument/2006/relationships/tags" Target="../tags/tag88.xml"/><Relationship Id="rId40" Type="http://schemas.openxmlformats.org/officeDocument/2006/relationships/tags" Target="../tags/tag91.xml"/><Relationship Id="rId45" Type="http://schemas.openxmlformats.org/officeDocument/2006/relationships/tags" Target="../tags/tag96.xml"/><Relationship Id="rId53" Type="http://schemas.openxmlformats.org/officeDocument/2006/relationships/tags" Target="../tags/tag104.xml"/><Relationship Id="rId58" Type="http://schemas.openxmlformats.org/officeDocument/2006/relationships/oleObject" Target="../embeddings/oleObject4.bin"/><Relationship Id="rId5" Type="http://schemas.openxmlformats.org/officeDocument/2006/relationships/tags" Target="../tags/tag56.xml"/><Relationship Id="rId15" Type="http://schemas.openxmlformats.org/officeDocument/2006/relationships/tags" Target="../tags/tag66.xml"/><Relationship Id="rId23" Type="http://schemas.openxmlformats.org/officeDocument/2006/relationships/tags" Target="../tags/tag74.xml"/><Relationship Id="rId28" Type="http://schemas.openxmlformats.org/officeDocument/2006/relationships/tags" Target="../tags/tag79.xml"/><Relationship Id="rId36" Type="http://schemas.openxmlformats.org/officeDocument/2006/relationships/tags" Target="../tags/tag87.xml"/><Relationship Id="rId49" Type="http://schemas.openxmlformats.org/officeDocument/2006/relationships/tags" Target="../tags/tag100.xml"/><Relationship Id="rId57" Type="http://schemas.openxmlformats.org/officeDocument/2006/relationships/oleObject" Target="../embeddings/oleObject3.bin"/><Relationship Id="rId10" Type="http://schemas.openxmlformats.org/officeDocument/2006/relationships/tags" Target="../tags/tag61.xml"/><Relationship Id="rId19" Type="http://schemas.openxmlformats.org/officeDocument/2006/relationships/tags" Target="../tags/tag70.xml"/><Relationship Id="rId31" Type="http://schemas.openxmlformats.org/officeDocument/2006/relationships/tags" Target="../tags/tag82.xml"/><Relationship Id="rId44" Type="http://schemas.openxmlformats.org/officeDocument/2006/relationships/tags" Target="../tags/tag95.xml"/><Relationship Id="rId52" Type="http://schemas.openxmlformats.org/officeDocument/2006/relationships/tags" Target="../tags/tag103.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 Id="rId22" Type="http://schemas.openxmlformats.org/officeDocument/2006/relationships/tags" Target="../tags/tag73.xml"/><Relationship Id="rId27" Type="http://schemas.openxmlformats.org/officeDocument/2006/relationships/tags" Target="../tags/tag78.xml"/><Relationship Id="rId30" Type="http://schemas.openxmlformats.org/officeDocument/2006/relationships/tags" Target="../tags/tag81.xml"/><Relationship Id="rId35" Type="http://schemas.openxmlformats.org/officeDocument/2006/relationships/tags" Target="../tags/tag86.xml"/><Relationship Id="rId43" Type="http://schemas.openxmlformats.org/officeDocument/2006/relationships/tags" Target="../tags/tag94.xml"/><Relationship Id="rId48" Type="http://schemas.openxmlformats.org/officeDocument/2006/relationships/tags" Target="../tags/tag99.xml"/><Relationship Id="rId56" Type="http://schemas.openxmlformats.org/officeDocument/2006/relationships/slideLayout" Target="../slideLayouts/slideLayout4.xml"/><Relationship Id="rId8" Type="http://schemas.openxmlformats.org/officeDocument/2006/relationships/tags" Target="../tags/tag59.xml"/><Relationship Id="rId51" Type="http://schemas.openxmlformats.org/officeDocument/2006/relationships/tags" Target="../tags/tag102.xml"/><Relationship Id="rId3" Type="http://schemas.openxmlformats.org/officeDocument/2006/relationships/tags" Target="../tags/tag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ltLang="zh-CN" dirty="0"/>
              <a:t>Introduction to </a:t>
            </a:r>
            <a:r>
              <a:rPr lang="en-US" altLang="zh-CN" dirty="0" err="1"/>
              <a:t>Pharma</a:t>
            </a:r>
            <a:endParaRPr lang="en-US" dirty="0"/>
          </a:p>
        </p:txBody>
      </p:sp>
      <p:sp>
        <p:nvSpPr>
          <p:cNvPr id="6" name="Subtitle 5"/>
          <p:cNvSpPr>
            <a:spLocks noGrp="1"/>
          </p:cNvSpPr>
          <p:nvPr>
            <p:ph type="subTitle" idx="1"/>
          </p:nvPr>
        </p:nvSpPr>
        <p:spPr/>
        <p:txBody>
          <a:bodyPr/>
          <a:lstStyle/>
          <a:p>
            <a:r>
              <a:rPr lang="en-US" altLang="zh-CN" dirty="0" smtClean="0"/>
              <a:t>Major Disease Area Overview: Metabolic Disease (Diabetes)</a:t>
            </a:r>
            <a:endParaRPr lang="en-US" dirty="0"/>
          </a:p>
        </p:txBody>
      </p:sp>
      <p:sp>
        <p:nvSpPr>
          <p:cNvPr id="4" name="TextBox 3"/>
          <p:cNvSpPr txBox="1"/>
          <p:nvPr/>
        </p:nvSpPr>
        <p:spPr>
          <a:xfrm>
            <a:off x="457200" y="5779844"/>
            <a:ext cx="4114800" cy="246221"/>
          </a:xfrm>
          <a:prstGeom prst="rect">
            <a:avLst/>
          </a:prstGeom>
          <a:noFill/>
        </p:spPr>
        <p:txBody>
          <a:bodyPr wrap="square" lIns="0" tIns="0" rIns="0" bIns="0" rtlCol="0">
            <a:spAutoFit/>
          </a:bodyPr>
          <a:lstStyle/>
          <a:p>
            <a:pPr algn="l"/>
            <a:r>
              <a:rPr lang="en-US" dirty="0" smtClean="0"/>
              <a:t>2013</a:t>
            </a:r>
            <a:endParaRPr lang="en-US" dirty="0"/>
          </a:p>
        </p:txBody>
      </p:sp>
      <p:pic>
        <p:nvPicPr>
          <p:cNvPr id="7" name="Picture 4"/>
          <p:cNvPicPr>
            <a:picLocks noChangeArrowheads="1"/>
          </p:cNvPicPr>
          <p:nvPr/>
        </p:nvPicPr>
        <p:blipFill>
          <a:blip r:embed="rId3" cstate="print"/>
          <a:srcRect l="4630" r="3091"/>
          <a:stretch>
            <a:fillRect/>
          </a:stretch>
        </p:blipFill>
        <p:spPr bwMode="auto">
          <a:xfrm>
            <a:off x="0" y="3429000"/>
            <a:ext cx="9144000" cy="3432175"/>
          </a:xfrm>
          <a:prstGeom prst="rect">
            <a:avLst/>
          </a:prstGeom>
          <a:noFill/>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 name="对象 59" hidden="1"/>
          <p:cNvGraphicFramePr>
            <a:graphicFrameLocks noChangeAspect="1"/>
          </p:cNvGraphicFramePr>
          <p:nvPr/>
        </p:nvGraphicFramePr>
        <p:xfrm>
          <a:off x="0" y="0"/>
          <a:ext cx="158750" cy="158750"/>
        </p:xfrm>
        <a:graphic>
          <a:graphicData uri="http://schemas.openxmlformats.org/presentationml/2006/ole">
            <p:oleObj spid="_x0000_s29699" name="think-cell Slide" r:id="rId62" imgW="360" imgH="360" progId="TCLayout.ActiveDocument.1">
              <p:embed/>
            </p:oleObj>
          </a:graphicData>
        </a:graphic>
      </p:graphicFrame>
      <p:sp>
        <p:nvSpPr>
          <p:cNvPr id="59" name="矩形 58" hidden="1"/>
          <p:cNvSpPr/>
          <p:nvPr>
            <p:custDataLst>
              <p:tags r:id="rId2"/>
            </p:custDataLst>
          </p:nvPr>
        </p:nvSpPr>
        <p:spPr bwMode="auto">
          <a:xfrm>
            <a:off x="0" y="0"/>
            <a:ext cx="158750" cy="158750"/>
          </a:xfrm>
          <a:prstGeom prst="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rtlCol="0" anchor="ctr" anchorCtr="0">
            <a:noAutofit/>
          </a:bodyPr>
          <a:lstStyle/>
          <a:p>
            <a:pPr algn="ctr"/>
            <a:endParaRPr lang="zh-CN" altLang="en-US" sz="1000">
              <a:latin typeface="Verdana"/>
              <a:sym typeface="Verdana"/>
            </a:endParaRPr>
          </a:p>
        </p:txBody>
      </p:sp>
      <p:sp>
        <p:nvSpPr>
          <p:cNvPr id="2" name="标题 1"/>
          <p:cNvSpPr>
            <a:spLocks noGrp="1"/>
          </p:cNvSpPr>
          <p:nvPr>
            <p:ph type="title"/>
            <p:custDataLst>
              <p:tags r:id="rId3"/>
            </p:custDataLst>
          </p:nvPr>
        </p:nvSpPr>
        <p:spPr/>
        <p:txBody>
          <a:bodyPr/>
          <a:lstStyle/>
          <a:p>
            <a:r>
              <a:rPr lang="en-US" altLang="zh-CN" dirty="0" smtClean="0"/>
              <a:t>OAD market reached 6.6 </a:t>
            </a:r>
            <a:r>
              <a:rPr lang="en-US" altLang="zh-CN" dirty="0" err="1" smtClean="0"/>
              <a:t>bn</a:t>
            </a:r>
            <a:r>
              <a:rPr lang="en-US" altLang="zh-CN" dirty="0" smtClean="0"/>
              <a:t> RMB in 2012, </a:t>
            </a:r>
            <a:r>
              <a:rPr lang="en-US" altLang="zh-CN" dirty="0" err="1" smtClean="0"/>
              <a:t>Glucobay</a:t>
            </a:r>
            <a:r>
              <a:rPr lang="en-US" altLang="zh-CN" dirty="0" smtClean="0"/>
              <a:t> from Bayer is the #1 product</a:t>
            </a:r>
            <a:endParaRPr lang="zh-CN" altLang="en-US" dirty="0"/>
          </a:p>
        </p:txBody>
      </p:sp>
      <p:sp>
        <p:nvSpPr>
          <p:cNvPr id="3" name="页脚占位符 2"/>
          <p:cNvSpPr>
            <a:spLocks noGrp="1"/>
          </p:cNvSpPr>
          <p:nvPr>
            <p:ph type="ftr" sz="quarter" idx="10"/>
            <p:custDataLst>
              <p:tags r:id="rId4"/>
            </p:custDataLst>
          </p:nvPr>
        </p:nvSpPr>
        <p:spPr/>
        <p:txBody>
          <a:bodyPr/>
          <a:lstStyle/>
          <a:p>
            <a:pPr>
              <a:defRPr/>
            </a:pPr>
            <a:r>
              <a:rPr lang="en-US" smtClean="0"/>
              <a:t>Introduction to Pharma • 2013</a:t>
            </a:r>
            <a:endParaRPr lang="en-US" dirty="0"/>
          </a:p>
        </p:txBody>
      </p:sp>
      <p:graphicFrame>
        <p:nvGraphicFramePr>
          <p:cNvPr id="5" name="对象 4"/>
          <p:cNvGraphicFramePr>
            <a:graphicFrameLocks noChangeAspect="1"/>
          </p:cNvGraphicFramePr>
          <p:nvPr>
            <p:custDataLst>
              <p:tags r:id="rId5"/>
            </p:custDataLst>
          </p:nvPr>
        </p:nvGraphicFramePr>
        <p:xfrm>
          <a:off x="866775" y="2319338"/>
          <a:ext cx="2686050" cy="3352800"/>
        </p:xfrm>
        <a:graphic>
          <a:graphicData uri="http://schemas.openxmlformats.org/presentationml/2006/ole">
            <p:oleObj spid="_x0000_s29698" name="图表" r:id="rId63" imgW="2686050" imgH="3352800" progId="MSGraph.Chart.8">
              <p:embed followColorScheme="full"/>
            </p:oleObj>
          </a:graphicData>
        </a:graphic>
      </p:graphicFrame>
      <p:cxnSp>
        <p:nvCxnSpPr>
          <p:cNvPr id="131" name="直接连接符 130"/>
          <p:cNvCxnSpPr/>
          <p:nvPr>
            <p:custDataLst>
              <p:tags r:id="rId6"/>
            </p:custDataLst>
          </p:nvPr>
        </p:nvCxnSpPr>
        <p:spPr bwMode="auto">
          <a:xfrm flipH="1">
            <a:off x="1581150" y="4224337"/>
            <a:ext cx="73025" cy="42862"/>
          </a:xfrm>
          <a:prstGeom prst="line">
            <a:avLst/>
          </a:prstGeom>
          <a:ln w="635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32" name="直接连接符 131"/>
          <p:cNvCxnSpPr/>
          <p:nvPr>
            <p:custDataLst>
              <p:tags r:id="rId7"/>
            </p:custDataLst>
          </p:nvPr>
        </p:nvCxnSpPr>
        <p:spPr bwMode="auto">
          <a:xfrm flipH="1" flipV="1">
            <a:off x="1581150" y="4333875"/>
            <a:ext cx="73025" cy="42862"/>
          </a:xfrm>
          <a:prstGeom prst="line">
            <a:avLst/>
          </a:prstGeom>
          <a:ln w="635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36" name="直接连接符 135"/>
          <p:cNvCxnSpPr/>
          <p:nvPr>
            <p:custDataLst>
              <p:tags r:id="rId8"/>
            </p:custDataLst>
          </p:nvPr>
        </p:nvCxnSpPr>
        <p:spPr bwMode="auto">
          <a:xfrm flipV="1">
            <a:off x="1409700" y="2120900"/>
            <a:ext cx="1628775" cy="1581150"/>
          </a:xfrm>
          <a:prstGeom prst="line">
            <a:avLst/>
          </a:prstGeom>
          <a:ln w="25400" cmpd="sng">
            <a:solidFill>
              <a:schemeClr val="tx1"/>
            </a:solidFill>
            <a:headEnd type="none"/>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34" name="直接连接符 133"/>
          <p:cNvCxnSpPr/>
          <p:nvPr>
            <p:custDataLst>
              <p:tags r:id="rId9"/>
            </p:custDataLst>
          </p:nvPr>
        </p:nvCxnSpPr>
        <p:spPr bwMode="auto">
          <a:xfrm flipH="1">
            <a:off x="2390775" y="3567112"/>
            <a:ext cx="73025" cy="0"/>
          </a:xfrm>
          <a:prstGeom prst="line">
            <a:avLst/>
          </a:prstGeom>
          <a:ln w="635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5" name="矩形 44"/>
          <p:cNvSpPr/>
          <p:nvPr>
            <p:custDataLst>
              <p:tags r:id="rId10"/>
            </p:custDataLst>
          </p:nvPr>
        </p:nvSpPr>
        <p:spPr bwMode="auto">
          <a:xfrm>
            <a:off x="1654175" y="4148137"/>
            <a:ext cx="196850"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fld id="{280CFC95-98FF-4840-AA70-4B4D334B4700}" type="datetime'''''''''''''''9''''''2'''''''''''''''''''''''''''''">
              <a:rPr lang="en-US" altLang="zh-CN" sz="1000" smtClean="0">
                <a:solidFill>
                  <a:schemeClr val="tx1"/>
                </a:solidFill>
                <a:latin typeface="Verdana"/>
                <a:sym typeface="Verdana"/>
              </a:rPr>
              <a:pPr/>
              <a:t>92</a:t>
            </a:fld>
            <a:endParaRPr lang="en-US" altLang="zh-CN" sz="1000">
              <a:solidFill>
                <a:schemeClr val="tx1"/>
              </a:solidFill>
              <a:latin typeface="Verdana"/>
              <a:sym typeface="Verdana"/>
            </a:endParaRPr>
          </a:p>
        </p:txBody>
      </p:sp>
      <p:sp>
        <p:nvSpPr>
          <p:cNvPr id="46" name="矩形 45"/>
          <p:cNvSpPr/>
          <p:nvPr>
            <p:custDataLst>
              <p:tags r:id="rId11"/>
            </p:custDataLst>
          </p:nvPr>
        </p:nvSpPr>
        <p:spPr bwMode="auto">
          <a:xfrm>
            <a:off x="1271587" y="4133850"/>
            <a:ext cx="277812" cy="152400"/>
          </a:xfrm>
          <a:prstGeom prst="rect">
            <a:avLst/>
          </a:prstGeom>
          <a:solidFill>
            <a:srgbClr val="DFE5EF"/>
          </a:solid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pPr algn="ctr"/>
            <a:fld id="{29ECC784-51A0-451A-9A8B-16B041CE5240}" type="datetime'''''''''''''''''''''''''''''''1''''''''''''''''6''''''9'''">
              <a:rPr lang="en-US" altLang="zh-CN" sz="1000" smtClean="0">
                <a:solidFill>
                  <a:schemeClr val="tx1"/>
                </a:solidFill>
                <a:latin typeface="Verdana"/>
                <a:sym typeface="Verdana"/>
              </a:rPr>
              <a:pPr algn="ctr"/>
              <a:t>169</a:t>
            </a:fld>
            <a:endParaRPr lang="en-US" altLang="zh-CN" sz="1000">
              <a:solidFill>
                <a:schemeClr val="tx1"/>
              </a:solidFill>
              <a:latin typeface="Verdana"/>
              <a:sym typeface="Verdana"/>
            </a:endParaRPr>
          </a:p>
        </p:txBody>
      </p:sp>
      <p:sp useBgFill="1">
        <p:nvSpPr>
          <p:cNvPr id="44" name="矩形 43"/>
          <p:cNvSpPr/>
          <p:nvPr>
            <p:custDataLst>
              <p:tags r:id="rId12"/>
            </p:custDataLst>
          </p:nvPr>
        </p:nvSpPr>
        <p:spPr bwMode="auto">
          <a:xfrm>
            <a:off x="1654175" y="4300537"/>
            <a:ext cx="277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fld id="{1CBB3447-1E68-40E1-AE53-B2B375659068}" type="datetime'''''''2''''''''''''''0''''7'''''''''''''''''''''''''''''''''''">
              <a:rPr lang="en-US" altLang="zh-CN" sz="1000" smtClean="0">
                <a:solidFill>
                  <a:schemeClr val="tx1"/>
                </a:solidFill>
                <a:latin typeface="Verdana"/>
                <a:sym typeface="Verdana"/>
              </a:rPr>
              <a:pPr/>
              <a:t>207</a:t>
            </a:fld>
            <a:endParaRPr lang="en-US" altLang="zh-CN" sz="1000">
              <a:solidFill>
                <a:schemeClr val="tx1"/>
              </a:solidFill>
              <a:latin typeface="Verdana"/>
              <a:sym typeface="Verdana"/>
            </a:endParaRPr>
          </a:p>
        </p:txBody>
      </p:sp>
      <p:sp>
        <p:nvSpPr>
          <p:cNvPr id="15" name="矩形 14"/>
          <p:cNvSpPr/>
          <p:nvPr>
            <p:custDataLst>
              <p:tags r:id="rId13"/>
            </p:custDataLst>
          </p:nvPr>
        </p:nvSpPr>
        <p:spPr bwMode="auto">
          <a:xfrm>
            <a:off x="655637" y="5233987"/>
            <a:ext cx="242887"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pPr algn="r"/>
            <a:fld id="{CBBE1467-5786-4814-9270-2B598856B4B6}" type="datetime'''''''''''''''5''0''''''''''''''''''''''''0'''''''''''''''''''">
              <a:rPr lang="en-US" altLang="zh-CN" sz="1000" smtClean="0">
                <a:solidFill>
                  <a:schemeClr val="tx1"/>
                </a:solidFill>
                <a:latin typeface="Verdana"/>
                <a:sym typeface="Verdana"/>
              </a:rPr>
              <a:pPr algn="r"/>
              <a:t>500</a:t>
            </a:fld>
            <a:endParaRPr lang="en-US" altLang="zh-CN" sz="1000">
              <a:solidFill>
                <a:schemeClr val="tx1"/>
              </a:solidFill>
              <a:latin typeface="Verdana"/>
              <a:sym typeface="Verdana"/>
            </a:endParaRPr>
          </a:p>
        </p:txBody>
      </p:sp>
      <p:sp>
        <p:nvSpPr>
          <p:cNvPr id="21" name="矩形 20"/>
          <p:cNvSpPr/>
          <p:nvPr>
            <p:custDataLst>
              <p:tags r:id="rId14"/>
            </p:custDataLst>
          </p:nvPr>
        </p:nvSpPr>
        <p:spPr bwMode="auto">
          <a:xfrm>
            <a:off x="817562" y="5453062"/>
            <a:ext cx="8096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pPr algn="r"/>
            <a:fld id="{5C8BED28-6213-4302-B9A7-0129D4433875}" type="datetime'''''''''''''''''''''''''''''''''''''''''''''''0'''''''''">
              <a:rPr lang="en-US" altLang="zh-CN" sz="1000" smtClean="0">
                <a:solidFill>
                  <a:schemeClr val="tx1"/>
                </a:solidFill>
                <a:latin typeface="Verdana"/>
                <a:sym typeface="Verdana"/>
              </a:rPr>
              <a:pPr algn="r"/>
              <a:t>0</a:t>
            </a:fld>
            <a:endParaRPr lang="en-US" altLang="zh-CN" sz="1000">
              <a:solidFill>
                <a:schemeClr val="tx1"/>
              </a:solidFill>
              <a:latin typeface="Verdana"/>
              <a:sym typeface="Verdana"/>
            </a:endParaRPr>
          </a:p>
        </p:txBody>
      </p:sp>
      <p:sp>
        <p:nvSpPr>
          <p:cNvPr id="103" name="矩形 102"/>
          <p:cNvSpPr/>
          <p:nvPr>
            <p:custDataLst>
              <p:tags r:id="rId15"/>
            </p:custDataLst>
          </p:nvPr>
        </p:nvSpPr>
        <p:spPr bwMode="auto">
          <a:xfrm>
            <a:off x="528637" y="2786062"/>
            <a:ext cx="369887"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pPr algn="r"/>
            <a:fld id="{6BB27CCC-02B3-43CF-B40A-E8C1D88F0F80}" type="datetime'''''''''''''''''''''''''''''''''6'''''''''''',''0''''0''0'">
              <a:rPr lang="en-US" altLang="zh-CN" sz="1000" smtClean="0">
                <a:solidFill>
                  <a:schemeClr val="tx1"/>
                </a:solidFill>
                <a:latin typeface="Verdana"/>
                <a:sym typeface="Verdana"/>
              </a:rPr>
              <a:pPr algn="r"/>
              <a:t>6,000</a:t>
            </a:fld>
            <a:endParaRPr lang="en-US" altLang="zh-CN" sz="1000" dirty="0">
              <a:solidFill>
                <a:schemeClr val="tx1"/>
              </a:solidFill>
              <a:latin typeface="Verdana"/>
              <a:sym typeface="Verdana"/>
            </a:endParaRPr>
          </a:p>
        </p:txBody>
      </p:sp>
      <p:sp>
        <p:nvSpPr>
          <p:cNvPr id="102" name="矩形 101"/>
          <p:cNvSpPr/>
          <p:nvPr>
            <p:custDataLst>
              <p:tags r:id="rId16"/>
            </p:custDataLst>
          </p:nvPr>
        </p:nvSpPr>
        <p:spPr bwMode="auto">
          <a:xfrm>
            <a:off x="528637" y="3005137"/>
            <a:ext cx="369887"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pPr algn="r"/>
            <a:fld id="{FA7656B8-D9D6-4D19-B5D8-0D31FCAD1FD4}" type="datetime'''''''''''''''''''''''''5,''''''''''''''''''''50''''0'">
              <a:rPr lang="en-US" altLang="zh-CN" sz="1000" smtClean="0">
                <a:solidFill>
                  <a:schemeClr val="tx1"/>
                </a:solidFill>
                <a:latin typeface="Verdana"/>
                <a:sym typeface="Verdana"/>
              </a:rPr>
              <a:pPr algn="r"/>
              <a:t>5,500</a:t>
            </a:fld>
            <a:endParaRPr lang="en-US" altLang="zh-CN" sz="1000">
              <a:solidFill>
                <a:schemeClr val="tx1"/>
              </a:solidFill>
              <a:latin typeface="Verdana"/>
              <a:sym typeface="Verdana"/>
            </a:endParaRPr>
          </a:p>
        </p:txBody>
      </p:sp>
      <p:sp>
        <p:nvSpPr>
          <p:cNvPr id="22" name="椭圆 21"/>
          <p:cNvSpPr/>
          <p:nvPr>
            <p:custDataLst>
              <p:tags r:id="rId17"/>
            </p:custDataLst>
          </p:nvPr>
        </p:nvSpPr>
        <p:spPr bwMode="auto">
          <a:xfrm>
            <a:off x="1903412" y="2814637"/>
            <a:ext cx="641350" cy="193675"/>
          </a:xfrm>
          <a:prstGeom prst="ellipse">
            <a:avLst/>
          </a:prstGeom>
          <a:solidFill>
            <a:srgbClr val="FFFFFF"/>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pPr algn="ctr">
              <a:lnSpc>
                <a:spcPct val="90000"/>
              </a:lnSpc>
            </a:pPr>
            <a:fld id="{4D281BE3-AFD3-49F2-9C20-A6134715C603}" type="datetime'''+''''''''''''''''''''2''''''''''''''''1''''''''''''%'''">
              <a:rPr lang="en-US" altLang="zh-CN" sz="1000" b="1" smtClean="0">
                <a:solidFill>
                  <a:schemeClr val="tx1"/>
                </a:solidFill>
                <a:latin typeface="Verdana"/>
                <a:sym typeface="Verdana"/>
              </a:rPr>
              <a:pPr algn="ctr">
                <a:lnSpc>
                  <a:spcPct val="90000"/>
                </a:lnSpc>
              </a:pPr>
              <a:t>+21%</a:t>
            </a:fld>
            <a:endParaRPr lang="en-US" altLang="zh-CN" sz="1000" b="1">
              <a:solidFill>
                <a:schemeClr val="tx1"/>
              </a:solidFill>
              <a:latin typeface="Verdana"/>
              <a:sym typeface="Verdana"/>
            </a:endParaRPr>
          </a:p>
        </p:txBody>
      </p:sp>
      <p:sp>
        <p:nvSpPr>
          <p:cNvPr id="85" name="矩形 84"/>
          <p:cNvSpPr/>
          <p:nvPr>
            <p:custDataLst>
              <p:tags r:id="rId18"/>
            </p:custDataLst>
          </p:nvPr>
        </p:nvSpPr>
        <p:spPr bwMode="auto">
          <a:xfrm>
            <a:off x="2870200" y="5630862"/>
            <a:ext cx="336550"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nchorCtr="0">
            <a:noAutofit/>
          </a:bodyPr>
          <a:lstStyle/>
          <a:p>
            <a:pPr algn="ctr"/>
            <a:fld id="{03992FE0-A4FA-45BF-8AE6-60C70A3385B9}" type="datetime'''''''''''''''''''2''''''0''''''''''''''1''''''''''2'''''''">
              <a:rPr lang="en-US" altLang="zh-CN" sz="1000" smtClean="0">
                <a:solidFill>
                  <a:schemeClr val="tx1"/>
                </a:solidFill>
                <a:latin typeface="Verdana"/>
                <a:sym typeface="Verdana"/>
              </a:rPr>
              <a:pPr algn="ctr"/>
              <a:t>2012</a:t>
            </a:fld>
            <a:endParaRPr lang="en-US" altLang="zh-CN" sz="1000">
              <a:solidFill>
                <a:schemeClr val="tx1"/>
              </a:solidFill>
              <a:latin typeface="Verdana"/>
              <a:sym typeface="Verdana"/>
            </a:endParaRPr>
          </a:p>
        </p:txBody>
      </p:sp>
      <p:sp>
        <p:nvSpPr>
          <p:cNvPr id="91" name="矩形 90"/>
          <p:cNvSpPr/>
          <p:nvPr>
            <p:custDataLst>
              <p:tags r:id="rId19"/>
            </p:custDataLst>
          </p:nvPr>
        </p:nvSpPr>
        <p:spPr bwMode="auto">
          <a:xfrm>
            <a:off x="2836862" y="2417762"/>
            <a:ext cx="404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b" anchorCtr="0">
            <a:noAutofit/>
          </a:bodyPr>
          <a:lstStyle/>
          <a:p>
            <a:pPr algn="ctr"/>
            <a:fld id="{4D9792B9-2359-4B32-BCCB-CE5DADE24BB5}" type="datetime'''6'''''''''''''''''''''',''''''''5''''''''''''''9''''''''''2'">
              <a:rPr lang="en-US" altLang="zh-CN" sz="1000" smtClean="0">
                <a:solidFill>
                  <a:schemeClr val="tx1"/>
                </a:solidFill>
                <a:latin typeface="Verdana"/>
                <a:sym typeface="Verdana"/>
              </a:rPr>
              <a:pPr algn="ctr"/>
              <a:t>6,592</a:t>
            </a:fld>
            <a:endParaRPr lang="en-US" altLang="zh-CN" sz="1000" dirty="0">
              <a:solidFill>
                <a:schemeClr val="tx1"/>
              </a:solidFill>
              <a:latin typeface="Verdana"/>
              <a:sym typeface="Verdana"/>
            </a:endParaRPr>
          </a:p>
        </p:txBody>
      </p:sp>
      <p:sp>
        <p:nvSpPr>
          <p:cNvPr id="110" name="矩形 109"/>
          <p:cNvSpPr/>
          <p:nvPr>
            <p:custDataLst>
              <p:tags r:id="rId20"/>
            </p:custDataLst>
          </p:nvPr>
        </p:nvSpPr>
        <p:spPr bwMode="gray">
          <a:xfrm>
            <a:off x="2836862" y="4795837"/>
            <a:ext cx="404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pPr algn="ctr"/>
            <a:fld id="{6509CD45-F5C8-4EF5-9C73-B26C67D3487B}" type="datetime'''''''2'''''''''',''''''''''''95''''''''''''''4'''''''">
              <a:rPr lang="en-US" altLang="zh-CN" sz="1000" smtClean="0">
                <a:solidFill>
                  <a:schemeClr val="bg1"/>
                </a:solidFill>
                <a:latin typeface="Verdana"/>
                <a:sym typeface="Verdana"/>
              </a:rPr>
              <a:pPr algn="ctr"/>
              <a:t>2,954</a:t>
            </a:fld>
            <a:endParaRPr lang="en-US" altLang="zh-CN" sz="1000">
              <a:solidFill>
                <a:schemeClr val="bg1"/>
              </a:solidFill>
              <a:latin typeface="Verdana"/>
              <a:sym typeface="Verdana"/>
            </a:endParaRPr>
          </a:p>
        </p:txBody>
      </p:sp>
      <p:sp>
        <p:nvSpPr>
          <p:cNvPr id="101" name="矩形 100"/>
          <p:cNvSpPr/>
          <p:nvPr>
            <p:custDataLst>
              <p:tags r:id="rId21"/>
            </p:custDataLst>
          </p:nvPr>
        </p:nvSpPr>
        <p:spPr bwMode="auto">
          <a:xfrm>
            <a:off x="528637" y="3224212"/>
            <a:ext cx="369887"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pPr algn="r"/>
            <a:fld id="{E26F6BF4-AF99-4D89-A28A-B45235A74BA6}" type="datetime'''''''''''''5'''',''''''''0''''''''''''''0''0'''">
              <a:rPr lang="en-US" altLang="zh-CN" sz="1000" smtClean="0">
                <a:solidFill>
                  <a:schemeClr val="tx1"/>
                </a:solidFill>
                <a:latin typeface="Verdana"/>
                <a:sym typeface="Verdana"/>
              </a:rPr>
              <a:pPr algn="r"/>
              <a:t>5,000</a:t>
            </a:fld>
            <a:endParaRPr lang="en-US" altLang="zh-CN" sz="1000">
              <a:solidFill>
                <a:schemeClr val="tx1"/>
              </a:solidFill>
              <a:latin typeface="Verdana"/>
              <a:sym typeface="Verdana"/>
            </a:endParaRPr>
          </a:p>
        </p:txBody>
      </p:sp>
      <p:sp>
        <p:nvSpPr>
          <p:cNvPr id="100" name="矩形 99"/>
          <p:cNvSpPr/>
          <p:nvPr>
            <p:custDataLst>
              <p:tags r:id="rId22"/>
            </p:custDataLst>
          </p:nvPr>
        </p:nvSpPr>
        <p:spPr bwMode="auto">
          <a:xfrm>
            <a:off x="528637" y="3452812"/>
            <a:ext cx="369887"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pPr algn="r"/>
            <a:fld id="{3856B599-301B-4AF4-A256-71F92E5807ED}" type="datetime'4,''5''''''0''0'">
              <a:rPr lang="en-US" altLang="zh-CN" sz="1000" smtClean="0">
                <a:solidFill>
                  <a:schemeClr val="tx1"/>
                </a:solidFill>
                <a:latin typeface="Verdana"/>
                <a:sym typeface="Verdana"/>
              </a:rPr>
              <a:pPr algn="r"/>
              <a:t>4,500</a:t>
            </a:fld>
            <a:endParaRPr lang="en-US" altLang="zh-CN" sz="1000">
              <a:solidFill>
                <a:schemeClr val="tx1"/>
              </a:solidFill>
              <a:latin typeface="Verdana"/>
              <a:sym typeface="Verdana"/>
            </a:endParaRPr>
          </a:p>
        </p:txBody>
      </p:sp>
      <p:sp>
        <p:nvSpPr>
          <p:cNvPr id="89" name="矩形 88"/>
          <p:cNvSpPr/>
          <p:nvPr>
            <p:custDataLst>
              <p:tags r:id="rId23"/>
            </p:custDataLst>
          </p:nvPr>
        </p:nvSpPr>
        <p:spPr bwMode="gray">
          <a:xfrm>
            <a:off x="2836862" y="3767137"/>
            <a:ext cx="404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pPr algn="ctr"/>
            <a:fld id="{2DBD83CA-EE44-41F8-A798-01A3C3D426F0}" type="datetime'''''''''''''''''''''''1,''6''''''7''''''''6'''''''''''">
              <a:rPr lang="en-US" altLang="zh-CN" sz="1000" smtClean="0">
                <a:solidFill>
                  <a:schemeClr val="bg1"/>
                </a:solidFill>
                <a:latin typeface="Verdana"/>
                <a:sym typeface="Verdana"/>
              </a:rPr>
              <a:pPr algn="ctr"/>
              <a:t>1,676</a:t>
            </a:fld>
            <a:endParaRPr lang="en-US" altLang="zh-CN" sz="1000">
              <a:solidFill>
                <a:schemeClr val="bg1"/>
              </a:solidFill>
              <a:latin typeface="Verdana"/>
              <a:sym typeface="Verdana"/>
            </a:endParaRPr>
          </a:p>
        </p:txBody>
      </p:sp>
      <p:sp>
        <p:nvSpPr>
          <p:cNvPr id="88" name="矩形 87"/>
          <p:cNvSpPr/>
          <p:nvPr>
            <p:custDataLst>
              <p:tags r:id="rId24"/>
            </p:custDataLst>
          </p:nvPr>
        </p:nvSpPr>
        <p:spPr bwMode="gray">
          <a:xfrm>
            <a:off x="2900362" y="3228975"/>
            <a:ext cx="277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pPr algn="ctr"/>
            <a:fld id="{24E111DD-94F1-4D0C-9132-08616FE13142}" type="datetime'''''''7''''''''''''''''4''''''''''''''0'''''''''">
              <a:rPr lang="en-US" altLang="zh-CN" sz="1000" smtClean="0">
                <a:solidFill>
                  <a:schemeClr val="bg1"/>
                </a:solidFill>
                <a:latin typeface="Verdana"/>
                <a:sym typeface="Verdana"/>
              </a:rPr>
              <a:pPr algn="ctr"/>
              <a:t>740</a:t>
            </a:fld>
            <a:endParaRPr lang="en-US" altLang="zh-CN" sz="1000">
              <a:solidFill>
                <a:schemeClr val="bg1"/>
              </a:solidFill>
              <a:latin typeface="Verdana"/>
              <a:sym typeface="Verdana"/>
            </a:endParaRPr>
          </a:p>
        </p:txBody>
      </p:sp>
      <p:sp>
        <p:nvSpPr>
          <p:cNvPr id="87" name="矩形 86"/>
          <p:cNvSpPr/>
          <p:nvPr>
            <p:custDataLst>
              <p:tags r:id="rId25"/>
            </p:custDataLst>
          </p:nvPr>
        </p:nvSpPr>
        <p:spPr bwMode="auto">
          <a:xfrm>
            <a:off x="2900362" y="2947987"/>
            <a:ext cx="277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pPr algn="ctr"/>
            <a:fld id="{80C3D651-A6F8-4387-BFAA-17D6EAA7FAB0}" type="datetime'''5''''''''''''''0''''''''''''''''''''''''''9'''''''''''">
              <a:rPr lang="en-US" altLang="zh-CN" sz="1000" smtClean="0">
                <a:solidFill>
                  <a:schemeClr val="tx1"/>
                </a:solidFill>
                <a:latin typeface="Verdana"/>
                <a:sym typeface="Verdana"/>
              </a:rPr>
              <a:pPr algn="ctr"/>
              <a:t>509</a:t>
            </a:fld>
            <a:endParaRPr lang="en-US" altLang="zh-CN" sz="1000">
              <a:solidFill>
                <a:schemeClr val="tx1"/>
              </a:solidFill>
              <a:latin typeface="Verdana"/>
              <a:sym typeface="Verdana"/>
            </a:endParaRPr>
          </a:p>
        </p:txBody>
      </p:sp>
      <p:sp>
        <p:nvSpPr>
          <p:cNvPr id="86" name="矩形 85"/>
          <p:cNvSpPr/>
          <p:nvPr>
            <p:custDataLst>
              <p:tags r:id="rId26"/>
            </p:custDataLst>
          </p:nvPr>
        </p:nvSpPr>
        <p:spPr bwMode="auto">
          <a:xfrm>
            <a:off x="2900362" y="2752725"/>
            <a:ext cx="277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pPr algn="ctr"/>
            <a:fld id="{538CCEFD-819A-4312-8612-986860F90F40}" type="datetime'''''''''3''''''''''''''''''6''''''''''''''7'''''''''''''''">
              <a:rPr lang="en-US" altLang="zh-CN" sz="1000" smtClean="0">
                <a:solidFill>
                  <a:schemeClr val="tx1"/>
                </a:solidFill>
                <a:latin typeface="Verdana"/>
                <a:sym typeface="Verdana"/>
              </a:rPr>
              <a:pPr algn="ctr"/>
              <a:t>367</a:t>
            </a:fld>
            <a:endParaRPr lang="en-US" altLang="zh-CN" sz="1000">
              <a:solidFill>
                <a:schemeClr val="tx1"/>
              </a:solidFill>
              <a:latin typeface="Verdana"/>
              <a:sym typeface="Verdana"/>
            </a:endParaRPr>
          </a:p>
        </p:txBody>
      </p:sp>
      <p:sp>
        <p:nvSpPr>
          <p:cNvPr id="76" name="矩形 75"/>
          <p:cNvSpPr/>
          <p:nvPr>
            <p:custDataLst>
              <p:tags r:id="rId27"/>
            </p:custDataLst>
          </p:nvPr>
        </p:nvSpPr>
        <p:spPr bwMode="auto">
          <a:xfrm>
            <a:off x="528637" y="3671887"/>
            <a:ext cx="369887"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pPr algn="r"/>
            <a:fld id="{21CC62B9-D631-4A24-A209-2A35E071C89D}" type="datetime'''''4'''''''''''',''0''''''''''''''''''0''''''''''0'">
              <a:rPr lang="en-US" altLang="zh-CN" sz="1000" smtClean="0">
                <a:solidFill>
                  <a:schemeClr val="tx1"/>
                </a:solidFill>
                <a:latin typeface="Verdana"/>
                <a:sym typeface="Verdana"/>
              </a:rPr>
              <a:pPr algn="r"/>
              <a:t>4,000</a:t>
            </a:fld>
            <a:endParaRPr lang="en-US" altLang="zh-CN" sz="1000">
              <a:solidFill>
                <a:schemeClr val="tx1"/>
              </a:solidFill>
              <a:latin typeface="Verdana"/>
              <a:sym typeface="Verdana"/>
            </a:endParaRPr>
          </a:p>
        </p:txBody>
      </p:sp>
      <p:sp>
        <p:nvSpPr>
          <p:cNvPr id="11" name="矩形 10"/>
          <p:cNvSpPr/>
          <p:nvPr>
            <p:custDataLst>
              <p:tags r:id="rId28"/>
            </p:custDataLst>
          </p:nvPr>
        </p:nvSpPr>
        <p:spPr bwMode="auto">
          <a:xfrm>
            <a:off x="528637" y="5005387"/>
            <a:ext cx="369887"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pPr algn="r"/>
            <a:fld id="{F0E62B75-7C64-43AC-A916-0E08E04322F0}" type="datetime'''''''1'''',''''''''''''''0''''''''''''0''0'''''''''''''''">
              <a:rPr lang="en-US" altLang="zh-CN" sz="1000" smtClean="0">
                <a:solidFill>
                  <a:schemeClr val="tx1"/>
                </a:solidFill>
                <a:latin typeface="Verdana"/>
                <a:sym typeface="Verdana"/>
              </a:rPr>
              <a:pPr algn="r"/>
              <a:t>1,000</a:t>
            </a:fld>
            <a:endParaRPr lang="en-US" altLang="zh-CN" sz="1000" dirty="0">
              <a:solidFill>
                <a:schemeClr val="tx1"/>
              </a:solidFill>
              <a:latin typeface="Verdana"/>
              <a:sym typeface="Verdana"/>
            </a:endParaRPr>
          </a:p>
        </p:txBody>
      </p:sp>
      <p:sp>
        <p:nvSpPr>
          <p:cNvPr id="71" name="矩形 70"/>
          <p:cNvSpPr/>
          <p:nvPr>
            <p:custDataLst>
              <p:tags r:id="rId29"/>
            </p:custDataLst>
          </p:nvPr>
        </p:nvSpPr>
        <p:spPr bwMode="auto">
          <a:xfrm>
            <a:off x="528637" y="4786312"/>
            <a:ext cx="369887"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pPr algn="r"/>
            <a:fld id="{7E21BBA7-E0A1-4743-BF46-AAD898965A0A}" type="datetime'''''''''''''''''''''''''1,50''''''''''''0'''''''''''''''">
              <a:rPr lang="en-US" altLang="zh-CN" sz="1000" smtClean="0">
                <a:solidFill>
                  <a:schemeClr val="tx1"/>
                </a:solidFill>
                <a:latin typeface="Verdana"/>
                <a:sym typeface="Verdana"/>
              </a:rPr>
              <a:pPr algn="r"/>
              <a:t>1,500</a:t>
            </a:fld>
            <a:endParaRPr lang="en-US" altLang="zh-CN" sz="1000">
              <a:solidFill>
                <a:schemeClr val="tx1"/>
              </a:solidFill>
              <a:latin typeface="Verdana"/>
              <a:sym typeface="Verdana"/>
            </a:endParaRPr>
          </a:p>
        </p:txBody>
      </p:sp>
      <p:sp>
        <p:nvSpPr>
          <p:cNvPr id="72" name="矩形 71"/>
          <p:cNvSpPr/>
          <p:nvPr>
            <p:custDataLst>
              <p:tags r:id="rId30"/>
            </p:custDataLst>
          </p:nvPr>
        </p:nvSpPr>
        <p:spPr bwMode="auto">
          <a:xfrm>
            <a:off x="528637" y="4567237"/>
            <a:ext cx="369887"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pPr algn="r"/>
            <a:fld id="{3E2347C0-F379-40ED-B067-CEDEE25B0B4A}" type="datetime'''''''2'',''''''''''''''''''0''''0''''''''''0'''''''''">
              <a:rPr lang="en-US" altLang="zh-CN" sz="1000" smtClean="0">
                <a:solidFill>
                  <a:schemeClr val="tx1"/>
                </a:solidFill>
                <a:latin typeface="Verdana"/>
                <a:sym typeface="Verdana"/>
              </a:rPr>
              <a:pPr algn="r"/>
              <a:t>2,000</a:t>
            </a:fld>
            <a:endParaRPr lang="en-US" altLang="zh-CN" sz="1000">
              <a:solidFill>
                <a:schemeClr val="tx1"/>
              </a:solidFill>
              <a:latin typeface="Verdana"/>
              <a:sym typeface="Verdana"/>
            </a:endParaRPr>
          </a:p>
        </p:txBody>
      </p:sp>
      <p:sp>
        <p:nvSpPr>
          <p:cNvPr id="73" name="矩形 72"/>
          <p:cNvSpPr/>
          <p:nvPr>
            <p:custDataLst>
              <p:tags r:id="rId31"/>
            </p:custDataLst>
          </p:nvPr>
        </p:nvSpPr>
        <p:spPr bwMode="auto">
          <a:xfrm>
            <a:off x="528637" y="4338637"/>
            <a:ext cx="369887"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pPr algn="r"/>
            <a:fld id="{CEACB3EB-C35A-463D-BE6A-2DDB281D47AE}" type="datetime'''''''''''''''''''''2'''''',''''''''''5''''''0''''''''0'''''">
              <a:rPr lang="en-US" altLang="zh-CN" sz="1000" smtClean="0">
                <a:solidFill>
                  <a:schemeClr val="tx1"/>
                </a:solidFill>
                <a:latin typeface="Verdana"/>
                <a:sym typeface="Verdana"/>
              </a:rPr>
              <a:pPr algn="r"/>
              <a:t>2,500</a:t>
            </a:fld>
            <a:endParaRPr lang="en-US" altLang="zh-CN" sz="1000">
              <a:solidFill>
                <a:schemeClr val="tx1"/>
              </a:solidFill>
              <a:latin typeface="Verdana"/>
              <a:sym typeface="Verdana"/>
            </a:endParaRPr>
          </a:p>
        </p:txBody>
      </p:sp>
      <p:sp>
        <p:nvSpPr>
          <p:cNvPr id="74" name="矩形 73"/>
          <p:cNvSpPr/>
          <p:nvPr>
            <p:custDataLst>
              <p:tags r:id="rId32"/>
            </p:custDataLst>
          </p:nvPr>
        </p:nvSpPr>
        <p:spPr bwMode="auto">
          <a:xfrm>
            <a:off x="528637" y="4119562"/>
            <a:ext cx="369887"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pPr algn="r"/>
            <a:fld id="{631D52DF-691F-4631-9D98-2ADDA592610B}" type="datetime'''''3'''''''''''''',''''''''0''''''''''0''''0'''">
              <a:rPr lang="en-US" altLang="zh-CN" sz="1000" smtClean="0">
                <a:solidFill>
                  <a:schemeClr val="tx1"/>
                </a:solidFill>
                <a:latin typeface="Verdana"/>
                <a:sym typeface="Verdana"/>
              </a:rPr>
              <a:pPr algn="r"/>
              <a:t>3,000</a:t>
            </a:fld>
            <a:endParaRPr lang="en-US" altLang="zh-CN" sz="1000">
              <a:solidFill>
                <a:schemeClr val="tx1"/>
              </a:solidFill>
              <a:latin typeface="Verdana"/>
              <a:sym typeface="Verdana"/>
            </a:endParaRPr>
          </a:p>
        </p:txBody>
      </p:sp>
      <p:sp>
        <p:nvSpPr>
          <p:cNvPr id="96" name="矩形 95"/>
          <p:cNvSpPr/>
          <p:nvPr>
            <p:custDataLst>
              <p:tags r:id="rId33"/>
            </p:custDataLst>
          </p:nvPr>
        </p:nvSpPr>
        <p:spPr bwMode="auto">
          <a:xfrm>
            <a:off x="2900362" y="2595562"/>
            <a:ext cx="277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pPr algn="ctr"/>
            <a:fld id="{BBC71DE3-B304-41CB-AE84-213AC3A20635}" type="datetime'''''''''''''''3''''''''''''''''''''''4''''6'''''''''''''''''">
              <a:rPr lang="en-US" altLang="zh-CN" sz="1000" smtClean="0">
                <a:solidFill>
                  <a:schemeClr val="tx1"/>
                </a:solidFill>
                <a:latin typeface="Verdana"/>
                <a:sym typeface="Verdana"/>
              </a:rPr>
              <a:pPr algn="ctr"/>
              <a:t>346</a:t>
            </a:fld>
            <a:endParaRPr lang="en-US" altLang="zh-CN" sz="1000">
              <a:solidFill>
                <a:schemeClr val="tx1"/>
              </a:solidFill>
              <a:latin typeface="Verdana"/>
              <a:sym typeface="Verdana"/>
            </a:endParaRPr>
          </a:p>
        </p:txBody>
      </p:sp>
      <p:sp>
        <p:nvSpPr>
          <p:cNvPr id="104" name="矩形 103"/>
          <p:cNvSpPr/>
          <p:nvPr>
            <p:custDataLst>
              <p:tags r:id="rId34"/>
            </p:custDataLst>
          </p:nvPr>
        </p:nvSpPr>
        <p:spPr bwMode="auto">
          <a:xfrm>
            <a:off x="528637" y="2557462"/>
            <a:ext cx="369887"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pPr algn="r"/>
            <a:fld id="{35DBAE37-3887-4EAF-A94A-D82D82FBD1FE}" type="datetime'''''''''''''6,5''''''''''0''''''''''''''''''''''''''0'''">
              <a:rPr lang="en-US" altLang="zh-CN" sz="1000" smtClean="0">
                <a:solidFill>
                  <a:schemeClr val="tx1"/>
                </a:solidFill>
                <a:latin typeface="Verdana"/>
                <a:sym typeface="Verdana"/>
              </a:rPr>
              <a:pPr algn="r"/>
              <a:t>6,500</a:t>
            </a:fld>
            <a:endParaRPr lang="en-US" altLang="zh-CN" sz="1000">
              <a:solidFill>
                <a:schemeClr val="tx1"/>
              </a:solidFill>
              <a:latin typeface="Verdana"/>
              <a:sym typeface="Verdana"/>
            </a:endParaRPr>
          </a:p>
        </p:txBody>
      </p:sp>
      <p:sp>
        <p:nvSpPr>
          <p:cNvPr id="75" name="矩形 74"/>
          <p:cNvSpPr/>
          <p:nvPr>
            <p:custDataLst>
              <p:tags r:id="rId35"/>
            </p:custDataLst>
          </p:nvPr>
        </p:nvSpPr>
        <p:spPr bwMode="auto">
          <a:xfrm>
            <a:off x="528637" y="3900487"/>
            <a:ext cx="369887"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pPr algn="r"/>
            <a:fld id="{951BC14D-C84A-43F7-A3A2-5954E163C965}" type="datetime'''''''3,''''5''''''''''''''''''''0''''''''''''''''''''''0'">
              <a:rPr lang="en-US" altLang="zh-CN" sz="1000" smtClean="0">
                <a:solidFill>
                  <a:schemeClr val="tx1"/>
                </a:solidFill>
                <a:latin typeface="Verdana"/>
                <a:sym typeface="Verdana"/>
              </a:rPr>
              <a:pPr algn="r"/>
              <a:t>3,500</a:t>
            </a:fld>
            <a:endParaRPr lang="en-US" altLang="zh-CN" sz="1000">
              <a:solidFill>
                <a:schemeClr val="tx1"/>
              </a:solidFill>
              <a:latin typeface="Verdana"/>
              <a:sym typeface="Verdana"/>
            </a:endParaRPr>
          </a:p>
        </p:txBody>
      </p:sp>
      <p:sp>
        <p:nvSpPr>
          <p:cNvPr id="142" name="矩形 141"/>
          <p:cNvSpPr/>
          <p:nvPr>
            <p:custDataLst>
              <p:tags r:id="rId36"/>
            </p:custDataLst>
          </p:nvPr>
        </p:nvSpPr>
        <p:spPr bwMode="auto">
          <a:xfrm>
            <a:off x="3368675" y="4795837"/>
            <a:ext cx="758825"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fld id="{F5AC18FE-A2C0-4BCF-AD1C-6034C44B1CEF}" type="datetime'''O''t''h''e''''''''''''r''''''''''''s ''''''OAD'">
              <a:rPr lang="en-US" altLang="zh-CN" sz="1000" smtClean="0">
                <a:solidFill>
                  <a:schemeClr val="tx1"/>
                </a:solidFill>
                <a:latin typeface="Verdana"/>
                <a:sym typeface="Verdana"/>
              </a:rPr>
              <a:pPr/>
              <a:t>Others OAD</a:t>
            </a:fld>
            <a:endParaRPr lang="en-US" altLang="zh-CN" sz="1000">
              <a:solidFill>
                <a:schemeClr val="tx1"/>
              </a:solidFill>
              <a:latin typeface="Verdana"/>
              <a:sym typeface="Verdana"/>
            </a:endParaRPr>
          </a:p>
        </p:txBody>
      </p:sp>
      <p:sp>
        <p:nvSpPr>
          <p:cNvPr id="105" name="矩形 104"/>
          <p:cNvSpPr/>
          <p:nvPr>
            <p:custDataLst>
              <p:tags r:id="rId37"/>
            </p:custDataLst>
          </p:nvPr>
        </p:nvSpPr>
        <p:spPr bwMode="auto">
          <a:xfrm>
            <a:off x="528637" y="2338387"/>
            <a:ext cx="369887"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pPr algn="r"/>
            <a:fld id="{897AE09A-D5FD-49C3-92CB-6038FAE510EA}" type="datetime'''''''''''''''''''''''''7'',''''''''''''''''''''''0''0''0'''''">
              <a:rPr lang="en-US" altLang="zh-CN" sz="1000" smtClean="0">
                <a:solidFill>
                  <a:schemeClr val="tx1"/>
                </a:solidFill>
                <a:latin typeface="Verdana"/>
                <a:sym typeface="Verdana"/>
              </a:rPr>
              <a:pPr algn="r"/>
              <a:t>7,000</a:t>
            </a:fld>
            <a:endParaRPr lang="en-US" altLang="zh-CN" sz="1000">
              <a:solidFill>
                <a:schemeClr val="tx1"/>
              </a:solidFill>
              <a:latin typeface="Verdana"/>
              <a:sym typeface="Verdana"/>
            </a:endParaRPr>
          </a:p>
        </p:txBody>
      </p:sp>
      <p:sp>
        <p:nvSpPr>
          <p:cNvPr id="138" name="矩形 137"/>
          <p:cNvSpPr/>
          <p:nvPr>
            <p:custDataLst>
              <p:tags r:id="rId38"/>
            </p:custDataLst>
          </p:nvPr>
        </p:nvSpPr>
        <p:spPr bwMode="auto">
          <a:xfrm>
            <a:off x="3368675" y="2765425"/>
            <a:ext cx="5191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fld id="{FBFAFBFD-5BCF-4ED1-AE86-84EE02FDC099}" type="datetime'A''M''''''''''A''''''''''''R''''Y''''L'''''''''''''''''">
              <a:rPr lang="en-US" altLang="zh-CN" sz="1000" smtClean="0">
                <a:solidFill>
                  <a:schemeClr val="tx1"/>
                </a:solidFill>
                <a:latin typeface="Verdana"/>
                <a:sym typeface="Verdana"/>
              </a:rPr>
              <a:pPr/>
              <a:t>AMARYL</a:t>
            </a:fld>
            <a:endParaRPr lang="en-US" altLang="zh-CN" sz="1000">
              <a:solidFill>
                <a:schemeClr val="tx1"/>
              </a:solidFill>
              <a:latin typeface="Verdana"/>
              <a:sym typeface="Verdana"/>
            </a:endParaRPr>
          </a:p>
        </p:txBody>
      </p:sp>
      <p:sp>
        <p:nvSpPr>
          <p:cNvPr id="137" name="矩形 136"/>
          <p:cNvSpPr/>
          <p:nvPr>
            <p:custDataLst>
              <p:tags r:id="rId39"/>
            </p:custDataLst>
          </p:nvPr>
        </p:nvSpPr>
        <p:spPr bwMode="auto">
          <a:xfrm>
            <a:off x="3368675" y="2562225"/>
            <a:ext cx="774700"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fld id="{1F8DA0EE-B78D-434C-9D51-E0D21BAC83BC}" type="datetime'''''KA'' ''''B''''''''''''''O'''''' ''P''''I''''''''N''G'''">
              <a:rPr lang="en-US" altLang="zh-CN" sz="1000" smtClean="0">
                <a:solidFill>
                  <a:schemeClr val="tx1"/>
                </a:solidFill>
                <a:latin typeface="Verdana"/>
                <a:sym typeface="Verdana"/>
              </a:rPr>
              <a:pPr/>
              <a:t>KA BO PING</a:t>
            </a:fld>
            <a:endParaRPr lang="en-US" altLang="zh-CN" sz="1000">
              <a:solidFill>
                <a:schemeClr val="tx1"/>
              </a:solidFill>
              <a:latin typeface="Verdana"/>
              <a:sym typeface="Verdana"/>
            </a:endParaRPr>
          </a:p>
        </p:txBody>
      </p:sp>
      <p:sp>
        <p:nvSpPr>
          <p:cNvPr id="139" name="矩形 138"/>
          <p:cNvSpPr/>
          <p:nvPr>
            <p:custDataLst>
              <p:tags r:id="rId40"/>
            </p:custDataLst>
          </p:nvPr>
        </p:nvSpPr>
        <p:spPr bwMode="auto">
          <a:xfrm>
            <a:off x="3368675" y="2968625"/>
            <a:ext cx="890587"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fld id="{B9F5112D-18E7-445C-86AA-8D6A06AE2A61}" type="datetime'''''G''''''LU''C''''O''P''HA''G''''''''''''''''E'''''''">
              <a:rPr lang="en-US" altLang="zh-CN" sz="1000" smtClean="0">
                <a:solidFill>
                  <a:schemeClr val="tx1"/>
                </a:solidFill>
                <a:latin typeface="Verdana"/>
                <a:sym typeface="Verdana"/>
              </a:rPr>
              <a:pPr/>
              <a:t>GLUCOPHAGE</a:t>
            </a:fld>
            <a:endParaRPr lang="en-US" altLang="zh-CN" sz="1000">
              <a:solidFill>
                <a:schemeClr val="tx1"/>
              </a:solidFill>
              <a:latin typeface="Verdana"/>
              <a:sym typeface="Verdana"/>
            </a:endParaRPr>
          </a:p>
        </p:txBody>
      </p:sp>
      <p:sp>
        <p:nvSpPr>
          <p:cNvPr id="33" name="矩形 32"/>
          <p:cNvSpPr/>
          <p:nvPr>
            <p:custDataLst>
              <p:tags r:id="rId41"/>
            </p:custDataLst>
          </p:nvPr>
        </p:nvSpPr>
        <p:spPr bwMode="auto">
          <a:xfrm>
            <a:off x="630237" y="2122487"/>
            <a:ext cx="741362" cy="1524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nchorCtr="0">
            <a:noAutofit/>
          </a:bodyPr>
          <a:lstStyle/>
          <a:p>
            <a:pPr algn="ctr"/>
            <a:r>
              <a:rPr lang="en-US" altLang="zh-CN" sz="1000" dirty="0" smtClean="0">
                <a:solidFill>
                  <a:schemeClr val="tx1"/>
                </a:solidFill>
                <a:latin typeface="Verdana"/>
                <a:sym typeface="Verdana"/>
              </a:rPr>
              <a:t>Sales Value</a:t>
            </a:r>
            <a:endParaRPr lang="en-US" altLang="zh-CN" sz="1000" dirty="0">
              <a:solidFill>
                <a:schemeClr val="tx1"/>
              </a:solidFill>
              <a:latin typeface="Verdana"/>
              <a:sym typeface="Verdana"/>
            </a:endParaRPr>
          </a:p>
        </p:txBody>
      </p:sp>
      <p:sp>
        <p:nvSpPr>
          <p:cNvPr id="141" name="矩形 140"/>
          <p:cNvSpPr/>
          <p:nvPr>
            <p:custDataLst>
              <p:tags r:id="rId42"/>
            </p:custDataLst>
          </p:nvPr>
        </p:nvSpPr>
        <p:spPr bwMode="auto">
          <a:xfrm>
            <a:off x="3368675" y="3767137"/>
            <a:ext cx="704850"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fld id="{73B0C4FF-300A-45D0-9239-D2B816619E26}" type="datetime'G''''''''''''LU''''''C''''OBA''''''''''''''''''''''''''Y'">
              <a:rPr lang="en-US" altLang="zh-CN" sz="1000" smtClean="0">
                <a:solidFill>
                  <a:schemeClr val="tx1"/>
                </a:solidFill>
                <a:latin typeface="Verdana"/>
                <a:sym typeface="Verdana"/>
              </a:rPr>
              <a:pPr/>
              <a:t>GLUCOBAY</a:t>
            </a:fld>
            <a:endParaRPr lang="en-US" altLang="zh-CN" sz="1000">
              <a:solidFill>
                <a:schemeClr val="tx1"/>
              </a:solidFill>
              <a:latin typeface="Verdana"/>
              <a:sym typeface="Verdana"/>
            </a:endParaRPr>
          </a:p>
        </p:txBody>
      </p:sp>
      <p:sp>
        <p:nvSpPr>
          <p:cNvPr id="140" name="矩形 139"/>
          <p:cNvSpPr/>
          <p:nvPr>
            <p:custDataLst>
              <p:tags r:id="rId43"/>
            </p:custDataLst>
          </p:nvPr>
        </p:nvSpPr>
        <p:spPr bwMode="auto">
          <a:xfrm>
            <a:off x="3368675" y="3228975"/>
            <a:ext cx="7731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fld id="{C73D96D9-997B-49BD-B51B-4D88A5A2D402}" type="datetime'N''O''''''V''''''''O''N''''''''O''R''''''''''''M'''''">
              <a:rPr lang="en-US" altLang="zh-CN" sz="1000" smtClean="0">
                <a:solidFill>
                  <a:schemeClr val="tx1"/>
                </a:solidFill>
                <a:latin typeface="Verdana"/>
                <a:sym typeface="Verdana"/>
              </a:rPr>
              <a:pPr/>
              <a:t>NOVONORM</a:t>
            </a:fld>
            <a:endParaRPr lang="en-US" altLang="zh-CN" sz="1000">
              <a:solidFill>
                <a:schemeClr val="tx1"/>
              </a:solidFill>
              <a:latin typeface="Verdana"/>
              <a:sym typeface="Verdana"/>
            </a:endParaRPr>
          </a:p>
        </p:txBody>
      </p:sp>
      <p:sp>
        <p:nvSpPr>
          <p:cNvPr id="43" name="矩形 42"/>
          <p:cNvSpPr/>
          <p:nvPr>
            <p:custDataLst>
              <p:tags r:id="rId44"/>
            </p:custDataLst>
          </p:nvPr>
        </p:nvSpPr>
        <p:spPr bwMode="gray">
          <a:xfrm>
            <a:off x="1271587" y="4376737"/>
            <a:ext cx="277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pPr algn="ctr"/>
            <a:fld id="{35B7D662-BD54-4A33-8875-45A5A65FFFF4}" type="datetime'''''''''''''3''3''''''''''''''''''''''''''''0'''''''''''">
              <a:rPr lang="en-US" altLang="zh-CN" sz="1000" smtClean="0">
                <a:solidFill>
                  <a:schemeClr val="bg1"/>
                </a:solidFill>
                <a:latin typeface="Verdana"/>
                <a:sym typeface="Verdana"/>
              </a:rPr>
              <a:pPr algn="ctr"/>
              <a:t>330</a:t>
            </a:fld>
            <a:endParaRPr lang="en-US" altLang="zh-CN" sz="1000">
              <a:solidFill>
                <a:schemeClr val="bg1"/>
              </a:solidFill>
              <a:latin typeface="Verdana"/>
              <a:sym typeface="Verdana"/>
            </a:endParaRPr>
          </a:p>
        </p:txBody>
      </p:sp>
      <p:sp useBgFill="1">
        <p:nvSpPr>
          <p:cNvPr id="42" name="矩形 41"/>
          <p:cNvSpPr/>
          <p:nvPr>
            <p:custDataLst>
              <p:tags r:id="rId45"/>
            </p:custDataLst>
          </p:nvPr>
        </p:nvSpPr>
        <p:spPr bwMode="auto">
          <a:xfrm>
            <a:off x="1208087" y="3981450"/>
            <a:ext cx="404812" cy="1524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17462" tIns="0" rIns="17462" bIns="0" rtlCol="0" anchor="b" anchorCtr="0">
            <a:noAutofit/>
          </a:bodyPr>
          <a:lstStyle/>
          <a:p>
            <a:pPr algn="ctr"/>
            <a:fld id="{5FD91C1E-CB0E-4267-B85C-C851493B0386}" type="datetime'''''''''''''3'''',''''''''''''''''''05''0'''''''''''''''''">
              <a:rPr lang="en-US" altLang="zh-CN" sz="1000" smtClean="0">
                <a:solidFill>
                  <a:schemeClr val="tx1"/>
                </a:solidFill>
                <a:latin typeface="Verdana"/>
                <a:sym typeface="Verdana"/>
              </a:rPr>
              <a:pPr algn="ctr"/>
              <a:t>3,050</a:t>
            </a:fld>
            <a:endParaRPr lang="en-US" altLang="zh-CN" sz="1000" dirty="0">
              <a:solidFill>
                <a:schemeClr val="tx1"/>
              </a:solidFill>
              <a:latin typeface="Verdana"/>
              <a:sym typeface="Verdana"/>
            </a:endParaRPr>
          </a:p>
        </p:txBody>
      </p:sp>
      <p:sp>
        <p:nvSpPr>
          <p:cNvPr id="106" name="矩形 105"/>
          <p:cNvSpPr/>
          <p:nvPr>
            <p:custDataLst>
              <p:tags r:id="rId46"/>
            </p:custDataLst>
          </p:nvPr>
        </p:nvSpPr>
        <p:spPr bwMode="gray">
          <a:xfrm>
            <a:off x="1208087" y="5133975"/>
            <a:ext cx="404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pPr algn="ctr"/>
            <a:fld id="{0F40D43B-3DE6-4B1D-85AD-2CB8715CFFFD}" type="datetime'''''''''''''''1,''''''''''''4''39'''">
              <a:rPr lang="en-US" altLang="zh-CN" sz="1000" smtClean="0">
                <a:solidFill>
                  <a:schemeClr val="bg1"/>
                </a:solidFill>
                <a:latin typeface="Verdana"/>
                <a:sym typeface="Verdana"/>
              </a:rPr>
              <a:pPr algn="ctr"/>
              <a:t>1,439</a:t>
            </a:fld>
            <a:endParaRPr lang="en-US" altLang="zh-CN" sz="1000">
              <a:solidFill>
                <a:schemeClr val="bg1"/>
              </a:solidFill>
              <a:latin typeface="Verdana"/>
              <a:sym typeface="Verdana"/>
            </a:endParaRPr>
          </a:p>
        </p:txBody>
      </p:sp>
      <p:sp>
        <p:nvSpPr>
          <p:cNvPr id="77" name="矩形 76"/>
          <p:cNvSpPr/>
          <p:nvPr>
            <p:custDataLst>
              <p:tags r:id="rId47"/>
            </p:custDataLst>
          </p:nvPr>
        </p:nvSpPr>
        <p:spPr bwMode="gray">
          <a:xfrm>
            <a:off x="1271587" y="4633912"/>
            <a:ext cx="277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pPr algn="ctr"/>
            <a:fld id="{7290EE9E-6132-4EFD-90EA-4F1CD46DB358}" type="datetime'''''''8''''''''1''''''''4'''''''''''''''''''''''''''''''''">
              <a:rPr lang="en-US" altLang="zh-CN" sz="1000" smtClean="0">
                <a:solidFill>
                  <a:schemeClr val="bg1"/>
                </a:solidFill>
                <a:latin typeface="Verdana"/>
                <a:sym typeface="Verdana"/>
              </a:rPr>
              <a:pPr algn="ctr"/>
              <a:t>814</a:t>
            </a:fld>
            <a:endParaRPr lang="en-US" altLang="zh-CN" sz="1000">
              <a:solidFill>
                <a:schemeClr val="bg1"/>
              </a:solidFill>
              <a:latin typeface="Verdana"/>
              <a:sym typeface="Verdana"/>
            </a:endParaRPr>
          </a:p>
        </p:txBody>
      </p:sp>
      <p:sp>
        <p:nvSpPr>
          <p:cNvPr id="41" name="矩形 40"/>
          <p:cNvSpPr/>
          <p:nvPr>
            <p:custDataLst>
              <p:tags r:id="rId48"/>
            </p:custDataLst>
          </p:nvPr>
        </p:nvSpPr>
        <p:spPr bwMode="auto">
          <a:xfrm>
            <a:off x="1241425" y="5630862"/>
            <a:ext cx="336550"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nchorCtr="0">
            <a:noAutofit/>
          </a:bodyPr>
          <a:lstStyle/>
          <a:p>
            <a:pPr algn="ctr"/>
            <a:fld id="{5AC336AE-0B1A-415F-9E95-F5AB99CF93D8}" type="datetime'''2''''''''''''''''''''''0''''''''''''''0''8'''''''''">
              <a:rPr lang="en-US" altLang="zh-CN" sz="1000" smtClean="0">
                <a:solidFill>
                  <a:schemeClr val="tx1"/>
                </a:solidFill>
                <a:latin typeface="Verdana"/>
                <a:sym typeface="Verdana"/>
              </a:rPr>
              <a:pPr algn="ctr"/>
              <a:t>2008</a:t>
            </a:fld>
            <a:endParaRPr lang="en-US" altLang="zh-CN" sz="1000">
              <a:solidFill>
                <a:schemeClr val="tx1"/>
              </a:solidFill>
              <a:latin typeface="Verdana"/>
              <a:sym typeface="Verdana"/>
            </a:endParaRPr>
          </a:p>
        </p:txBody>
      </p:sp>
      <p:sp>
        <p:nvSpPr>
          <p:cNvPr id="29" name="矩形 28"/>
          <p:cNvSpPr/>
          <p:nvPr>
            <p:custDataLst>
              <p:tags r:id="rId49"/>
            </p:custDataLst>
          </p:nvPr>
        </p:nvSpPr>
        <p:spPr bwMode="auto">
          <a:xfrm>
            <a:off x="2055812" y="5630862"/>
            <a:ext cx="336550"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nchorCtr="0">
            <a:noAutofit/>
          </a:bodyPr>
          <a:lstStyle/>
          <a:p>
            <a:pPr algn="ctr"/>
            <a:fld id="{DB369308-FEEF-489D-90D2-5C89CE8E21CA}" type="datetime'''''''''''''''''2''0''''''''''''1''''''0'''">
              <a:rPr lang="en-US" altLang="zh-CN" sz="1000" smtClean="0">
                <a:solidFill>
                  <a:schemeClr val="tx1"/>
                </a:solidFill>
                <a:latin typeface="Verdana"/>
                <a:sym typeface="Verdana"/>
              </a:rPr>
              <a:pPr algn="ctr"/>
              <a:t>2010</a:t>
            </a:fld>
            <a:endParaRPr lang="en-US" altLang="zh-CN" sz="1000">
              <a:solidFill>
                <a:schemeClr val="tx1"/>
              </a:solidFill>
              <a:latin typeface="Verdana"/>
              <a:sym typeface="Verdana"/>
            </a:endParaRPr>
          </a:p>
        </p:txBody>
      </p:sp>
      <p:sp>
        <p:nvSpPr>
          <p:cNvPr id="108" name="矩形 107"/>
          <p:cNvSpPr/>
          <p:nvPr>
            <p:custDataLst>
              <p:tags r:id="rId50"/>
            </p:custDataLst>
          </p:nvPr>
        </p:nvSpPr>
        <p:spPr bwMode="gray">
          <a:xfrm>
            <a:off x="2022475" y="4991100"/>
            <a:ext cx="404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pPr algn="ctr"/>
            <a:fld id="{89102F3A-FA80-4EEE-A146-D8CCBDF0B7A4}" type="datetime'''''''''''2'''''''''''''',''08''''''''''''''''5'''''''''''''''">
              <a:rPr lang="en-US" altLang="zh-CN" sz="1000" smtClean="0">
                <a:solidFill>
                  <a:schemeClr val="bg1"/>
                </a:solidFill>
                <a:latin typeface="Verdana"/>
                <a:sym typeface="Verdana"/>
              </a:rPr>
              <a:pPr algn="ctr"/>
              <a:t>2,085</a:t>
            </a:fld>
            <a:endParaRPr lang="en-US" altLang="zh-CN" sz="1000">
              <a:solidFill>
                <a:schemeClr val="bg1"/>
              </a:solidFill>
              <a:latin typeface="Verdana"/>
              <a:sym typeface="Verdana"/>
            </a:endParaRPr>
          </a:p>
        </p:txBody>
      </p:sp>
      <p:sp>
        <p:nvSpPr>
          <p:cNvPr id="30" name="矩形 29"/>
          <p:cNvSpPr/>
          <p:nvPr>
            <p:custDataLst>
              <p:tags r:id="rId51"/>
            </p:custDataLst>
          </p:nvPr>
        </p:nvSpPr>
        <p:spPr bwMode="auto">
          <a:xfrm>
            <a:off x="2022475" y="3236912"/>
            <a:ext cx="404812" cy="1524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17462" tIns="0" rIns="17462" bIns="0" rtlCol="0" anchor="b" anchorCtr="0">
            <a:noAutofit/>
          </a:bodyPr>
          <a:lstStyle/>
          <a:p>
            <a:pPr algn="ctr"/>
            <a:fld id="{BCECFF24-725A-428D-9162-8ACD61E9E2B9}" type="datetime'''''4'''',7''''''''''''''4''''''''''''2'''''''">
              <a:rPr lang="en-US" altLang="zh-CN" sz="1000" smtClean="0">
                <a:solidFill>
                  <a:schemeClr val="tx1"/>
                </a:solidFill>
                <a:latin typeface="Verdana"/>
                <a:sym typeface="Verdana"/>
              </a:rPr>
              <a:pPr algn="ctr"/>
              <a:t>4,742</a:t>
            </a:fld>
            <a:endParaRPr lang="en-US" altLang="zh-CN" sz="1000" dirty="0">
              <a:solidFill>
                <a:schemeClr val="tx1"/>
              </a:solidFill>
              <a:latin typeface="Verdana"/>
              <a:sym typeface="Verdana"/>
            </a:endParaRPr>
          </a:p>
        </p:txBody>
      </p:sp>
      <p:sp>
        <p:nvSpPr>
          <p:cNvPr id="31" name="矩形 30"/>
          <p:cNvSpPr/>
          <p:nvPr>
            <p:custDataLst>
              <p:tags r:id="rId52"/>
            </p:custDataLst>
          </p:nvPr>
        </p:nvSpPr>
        <p:spPr bwMode="gray">
          <a:xfrm>
            <a:off x="2085975" y="3824287"/>
            <a:ext cx="277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pPr algn="ctr"/>
            <a:fld id="{9C19B15F-45F0-416E-9452-9FBA05E45541}" type="datetime'''''''''''6''''''''''''''''''''''''0''''''''''''''0'''">
              <a:rPr lang="en-US" altLang="zh-CN" sz="1000" smtClean="0">
                <a:solidFill>
                  <a:schemeClr val="bg1"/>
                </a:solidFill>
                <a:latin typeface="Verdana"/>
                <a:sym typeface="Verdana"/>
              </a:rPr>
              <a:pPr algn="ctr"/>
              <a:t>600</a:t>
            </a:fld>
            <a:endParaRPr lang="en-US" altLang="zh-CN" sz="1000">
              <a:solidFill>
                <a:schemeClr val="bg1"/>
              </a:solidFill>
              <a:latin typeface="Verdana"/>
              <a:sym typeface="Verdana"/>
            </a:endParaRPr>
          </a:p>
        </p:txBody>
      </p:sp>
      <p:sp>
        <p:nvSpPr>
          <p:cNvPr id="81" name="矩形 80"/>
          <p:cNvSpPr/>
          <p:nvPr>
            <p:custDataLst>
              <p:tags r:id="rId53"/>
            </p:custDataLst>
          </p:nvPr>
        </p:nvSpPr>
        <p:spPr bwMode="gray">
          <a:xfrm>
            <a:off x="2022475" y="4243387"/>
            <a:ext cx="404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pPr algn="ctr"/>
            <a:fld id="{D1B4F591-7EEF-4081-86B9-8F2F72940107}" type="datetime'1,''''''''''''''''''''''''''2''''''''''7''''''''''5'''''">
              <a:rPr lang="en-US" altLang="zh-CN" sz="1000" smtClean="0">
                <a:solidFill>
                  <a:schemeClr val="bg1"/>
                </a:solidFill>
                <a:latin typeface="Verdana"/>
                <a:sym typeface="Verdana"/>
              </a:rPr>
              <a:pPr algn="ctr"/>
              <a:t>1,275</a:t>
            </a:fld>
            <a:endParaRPr lang="en-US" altLang="zh-CN" sz="1000">
              <a:solidFill>
                <a:schemeClr val="bg1"/>
              </a:solidFill>
              <a:latin typeface="Verdana"/>
              <a:sym typeface="Verdana"/>
            </a:endParaRPr>
          </a:p>
        </p:txBody>
      </p:sp>
      <p:sp>
        <p:nvSpPr>
          <p:cNvPr id="32" name="矩形 31"/>
          <p:cNvSpPr/>
          <p:nvPr>
            <p:custDataLst>
              <p:tags r:id="rId54"/>
            </p:custDataLst>
          </p:nvPr>
        </p:nvSpPr>
        <p:spPr bwMode="auto">
          <a:xfrm>
            <a:off x="2085975" y="3614737"/>
            <a:ext cx="277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pPr algn="ctr"/>
            <a:fld id="{F309EE96-1A01-4AFE-865D-FC2098665830}" type="datetime'3''''''''''''''4''''''''7'''''">
              <a:rPr lang="en-US" altLang="zh-CN" sz="1000" smtClean="0">
                <a:solidFill>
                  <a:schemeClr val="tx1"/>
                </a:solidFill>
                <a:latin typeface="Verdana"/>
                <a:sym typeface="Verdana"/>
              </a:rPr>
              <a:pPr algn="ctr"/>
              <a:t>347</a:t>
            </a:fld>
            <a:endParaRPr lang="en-US" altLang="zh-CN" sz="1000">
              <a:solidFill>
                <a:schemeClr val="tx1"/>
              </a:solidFill>
              <a:latin typeface="Verdana"/>
              <a:sym typeface="Verdana"/>
            </a:endParaRPr>
          </a:p>
        </p:txBody>
      </p:sp>
      <p:sp>
        <p:nvSpPr>
          <p:cNvPr id="34" name="矩形 33"/>
          <p:cNvSpPr/>
          <p:nvPr>
            <p:custDataLst>
              <p:tags r:id="rId55"/>
            </p:custDataLst>
          </p:nvPr>
        </p:nvSpPr>
        <p:spPr bwMode="auto">
          <a:xfrm>
            <a:off x="2085975" y="3390900"/>
            <a:ext cx="277812" cy="152400"/>
          </a:xfrm>
          <a:prstGeom prst="rect">
            <a:avLst/>
          </a:prstGeom>
          <a:solidFill>
            <a:srgbClr val="DFE5EF"/>
          </a:solid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pPr algn="ctr"/>
            <a:fld id="{8FFFA337-3A2C-4E16-A99B-C667E0C04D2D}" type="datetime'''2''''''''''''''''''''''''3''''''''''''''''''''''''2'''''''''">
              <a:rPr lang="en-US" altLang="zh-CN" sz="1000" smtClean="0">
                <a:solidFill>
                  <a:schemeClr val="tx1"/>
                </a:solidFill>
                <a:latin typeface="Verdana"/>
                <a:sym typeface="Verdana"/>
              </a:rPr>
              <a:pPr algn="ctr"/>
              <a:t>232</a:t>
            </a:fld>
            <a:endParaRPr lang="en-US" altLang="zh-CN" sz="1000">
              <a:solidFill>
                <a:schemeClr val="tx1"/>
              </a:solidFill>
              <a:latin typeface="Verdana"/>
              <a:sym typeface="Verdana"/>
            </a:endParaRPr>
          </a:p>
        </p:txBody>
      </p:sp>
      <p:sp>
        <p:nvSpPr>
          <p:cNvPr id="40" name="矩形 39"/>
          <p:cNvSpPr/>
          <p:nvPr>
            <p:custDataLst>
              <p:tags r:id="rId56"/>
            </p:custDataLst>
          </p:nvPr>
        </p:nvSpPr>
        <p:spPr bwMode="auto">
          <a:xfrm>
            <a:off x="2463800" y="3490912"/>
            <a:ext cx="277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fld id="{A4B3FC2D-8376-4F2B-B12C-FF92DE39D991}" type="datetime'''''''''''''''''2''''''''''''0''''''''''''''2'">
              <a:rPr lang="en-US" altLang="zh-CN" sz="1000" smtClean="0">
                <a:solidFill>
                  <a:schemeClr val="tx1"/>
                </a:solidFill>
                <a:latin typeface="Verdana"/>
                <a:sym typeface="Verdana"/>
              </a:rPr>
              <a:pPr/>
              <a:t>202</a:t>
            </a:fld>
            <a:endParaRPr lang="en-US" altLang="zh-CN" sz="1000">
              <a:solidFill>
                <a:schemeClr val="tx1"/>
              </a:solidFill>
              <a:latin typeface="Verdana"/>
              <a:sym typeface="Verdana"/>
            </a:endParaRPr>
          </a:p>
        </p:txBody>
      </p:sp>
      <p:grpSp>
        <p:nvGrpSpPr>
          <p:cNvPr id="4" name="组合 226"/>
          <p:cNvGrpSpPr/>
          <p:nvPr>
            <p:custDataLst>
              <p:tags r:id="rId57"/>
            </p:custDataLst>
          </p:nvPr>
        </p:nvGrpSpPr>
        <p:grpSpPr>
          <a:xfrm>
            <a:off x="454664" y="1296656"/>
            <a:ext cx="4068000" cy="475368"/>
            <a:chOff x="733423" y="1310322"/>
            <a:chExt cx="4305936" cy="475368"/>
          </a:xfrm>
        </p:grpSpPr>
        <p:sp>
          <p:nvSpPr>
            <p:cNvPr id="57" name="Text Box 4"/>
            <p:cNvSpPr txBox="1">
              <a:spLocks noChangeArrowheads="1"/>
            </p:cNvSpPr>
            <p:nvPr>
              <p:custDataLst>
                <p:tags r:id="rId60"/>
              </p:custDataLst>
            </p:nvPr>
          </p:nvSpPr>
          <p:spPr bwMode="auto">
            <a:xfrm>
              <a:off x="733424" y="1310322"/>
              <a:ext cx="4305935" cy="461665"/>
            </a:xfrm>
            <a:prstGeom prst="rect">
              <a:avLst/>
            </a:prstGeom>
            <a:noFill/>
            <a:ln w="9525">
              <a:noFill/>
              <a:miter lim="800000"/>
              <a:headEnd/>
              <a:tailEnd/>
            </a:ln>
          </p:spPr>
          <p:txBody>
            <a:bodyPr wrap="square">
              <a:spAutoFit/>
            </a:bodyPr>
            <a:lstStyle/>
            <a:p>
              <a:pPr algn="ctr" eaLnBrk="0" hangingPunct="0"/>
              <a:r>
                <a:rPr lang="en-US" altLang="zh-CN" sz="1200" b="1" dirty="0" smtClean="0">
                  <a:ea typeface="宋体" pitchFamily="2" charset="-122"/>
                </a:rPr>
                <a:t>OAD</a:t>
              </a:r>
              <a:r>
                <a:rPr lang="en-US" altLang="zh-CN" sz="1200" b="1" dirty="0" smtClean="0">
                  <a:solidFill>
                    <a:schemeClr val="tx1"/>
                  </a:solidFill>
                  <a:ea typeface="宋体" pitchFamily="2" charset="-122"/>
                </a:rPr>
                <a:t> Market Size </a:t>
              </a:r>
            </a:p>
            <a:p>
              <a:pPr algn="ctr" eaLnBrk="0" hangingPunct="0"/>
              <a:r>
                <a:rPr lang="en-US" altLang="zh-CN" sz="1200" b="1" dirty="0" smtClean="0">
                  <a:solidFill>
                    <a:schemeClr val="tx1"/>
                  </a:solidFill>
                  <a:ea typeface="宋体" pitchFamily="2" charset="-122"/>
                </a:rPr>
                <a:t>(20</a:t>
              </a:r>
              <a:r>
                <a:rPr lang="en-US" altLang="zh-CN" sz="1200" b="1" dirty="0" smtClean="0">
                  <a:ea typeface="宋体" pitchFamily="2" charset="-122"/>
                </a:rPr>
                <a:t>08-2012, Mn RMB</a:t>
              </a:r>
              <a:r>
                <a:rPr lang="en-US" altLang="zh-CN" sz="1200" b="1" dirty="0" smtClean="0">
                  <a:solidFill>
                    <a:schemeClr val="tx1"/>
                  </a:solidFill>
                  <a:ea typeface="宋体" pitchFamily="2" charset="-122"/>
                </a:rPr>
                <a:t>)</a:t>
              </a:r>
              <a:endParaRPr lang="en-US" altLang="zh-CN" sz="1200" b="1" dirty="0">
                <a:solidFill>
                  <a:schemeClr val="tx1"/>
                </a:solidFill>
                <a:ea typeface="宋体" pitchFamily="2" charset="-122"/>
              </a:endParaRPr>
            </a:p>
          </p:txBody>
        </p:sp>
        <p:cxnSp>
          <p:nvCxnSpPr>
            <p:cNvPr id="58" name="直接连接符 57"/>
            <p:cNvCxnSpPr/>
            <p:nvPr/>
          </p:nvCxnSpPr>
          <p:spPr>
            <a:xfrm rot="10800000" flipH="1">
              <a:off x="733423" y="1784102"/>
              <a:ext cx="430593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43" name="表格 73"/>
          <p:cNvGraphicFramePr>
            <a:graphicFrameLocks noGrp="1"/>
          </p:cNvGraphicFramePr>
          <p:nvPr>
            <p:custDataLst>
              <p:tags r:id="rId58"/>
            </p:custDataLst>
          </p:nvPr>
        </p:nvGraphicFramePr>
        <p:xfrm>
          <a:off x="4572000" y="1507782"/>
          <a:ext cx="4120738" cy="4311127"/>
        </p:xfrm>
        <a:graphic>
          <a:graphicData uri="http://schemas.openxmlformats.org/drawingml/2006/table">
            <a:tbl>
              <a:tblPr/>
              <a:tblGrid>
                <a:gridCol w="486888"/>
                <a:gridCol w="641268"/>
                <a:gridCol w="676893"/>
                <a:gridCol w="973777"/>
                <a:gridCol w="1341912"/>
              </a:tblGrid>
              <a:tr h="813170">
                <a:tc>
                  <a:txBody>
                    <a:bodyPr/>
                    <a:lstStyle/>
                    <a:p>
                      <a:pPr algn="ctr" fontAlgn="ctr"/>
                      <a:r>
                        <a:rPr lang="en-US" sz="1000" b="1" i="0" u="none" strike="noStrike" baseline="0" dirty="0" smtClean="0">
                          <a:solidFill>
                            <a:schemeClr val="bg1"/>
                          </a:solidFill>
                          <a:latin typeface="+mn-lt"/>
                          <a:ea typeface="+mn-ea"/>
                        </a:rPr>
                        <a:t>Rank</a:t>
                      </a:r>
                      <a:endParaRPr lang="en-US" sz="1000" b="1" i="0" u="none" strike="noStrike" dirty="0">
                        <a:solidFill>
                          <a:schemeClr val="bg1"/>
                        </a:solidFill>
                        <a:latin typeface="+mn-lt"/>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000" b="1" i="0" u="none" strike="noStrike" dirty="0" err="1" smtClean="0">
                          <a:solidFill>
                            <a:schemeClr val="bg1"/>
                          </a:solidFill>
                          <a:latin typeface="+mn-lt"/>
                          <a:ea typeface="+mn-ea"/>
                        </a:rPr>
                        <a:t>Mnf</a:t>
                      </a:r>
                      <a:endParaRPr lang="en-US" sz="1000" b="1" i="0" u="none" strike="noStrike" dirty="0">
                        <a:solidFill>
                          <a:schemeClr val="bg1"/>
                        </a:solidFill>
                        <a:latin typeface="+mn-lt"/>
                        <a:ea typeface="+mn-ea"/>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000" b="1" i="0" u="none" strike="noStrike" dirty="0" smtClean="0">
                          <a:solidFill>
                            <a:schemeClr val="bg1"/>
                          </a:solidFill>
                          <a:latin typeface="+mn-lt"/>
                          <a:ea typeface="+mn-ea"/>
                        </a:rPr>
                        <a:t>Product</a:t>
                      </a:r>
                      <a:endParaRPr lang="en-US" sz="1000" b="1" i="0" u="none" strike="noStrike" dirty="0">
                        <a:solidFill>
                          <a:schemeClr val="bg1"/>
                        </a:solidFill>
                        <a:latin typeface="+mn-lt"/>
                        <a:ea typeface="+mn-ea"/>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000" b="1" i="0" u="none" strike="noStrike" dirty="0" smtClean="0">
                          <a:solidFill>
                            <a:schemeClr val="bg1"/>
                          </a:solidFill>
                          <a:latin typeface="+mn-lt"/>
                          <a:ea typeface="+mn-ea"/>
                        </a:rPr>
                        <a:t>Molecule</a:t>
                      </a:r>
                      <a:endParaRPr lang="en-US" sz="1000" b="1" i="0" u="none" strike="noStrike" dirty="0">
                        <a:solidFill>
                          <a:schemeClr val="bg1"/>
                        </a:solidFill>
                        <a:latin typeface="+mn-lt"/>
                        <a:ea typeface="+mn-ea"/>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000" b="1" i="0" u="none" strike="noStrike" dirty="0" smtClean="0">
                          <a:solidFill>
                            <a:schemeClr val="bg1"/>
                          </a:solidFill>
                          <a:latin typeface="+mn-lt"/>
                          <a:ea typeface="+mn-ea"/>
                        </a:rPr>
                        <a:t>Indication</a:t>
                      </a: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r>
              <a:tr h="747302">
                <a:tc>
                  <a:txBody>
                    <a:bodyPr/>
                    <a:lstStyle/>
                    <a:p>
                      <a:pPr algn="ctr" fontAlgn="ctr"/>
                      <a:r>
                        <a:rPr lang="en-US" altLang="zh-CN" sz="1000" b="0" i="0" u="none" strike="noStrike" dirty="0">
                          <a:solidFill>
                            <a:srgbClr val="000000"/>
                          </a:solidFill>
                          <a:latin typeface="+mn-lt"/>
                          <a:ea typeface="+mn-ea"/>
                        </a:rPr>
                        <a:t>1</a:t>
                      </a:r>
                    </a:p>
                  </a:txBody>
                  <a:tcPr marL="36000" marR="36000" marT="36000" marB="3600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000" b="0" i="0" u="none" strike="noStrike" dirty="0" smtClean="0">
                          <a:solidFill>
                            <a:srgbClr val="000000"/>
                          </a:solidFill>
                          <a:latin typeface="Verdana"/>
                        </a:rPr>
                        <a:t>BAYER</a:t>
                      </a:r>
                      <a:endParaRPr lang="en-US" sz="1000" b="0" i="0" u="none" strike="noStrike" dirty="0">
                        <a:solidFill>
                          <a:srgbClr val="000000"/>
                        </a:solidFill>
                        <a:latin typeface="Verdana"/>
                      </a:endParaRPr>
                    </a:p>
                  </a:txBody>
                  <a:tcPr marL="9525"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fontAlgn="ctr">
                        <a:buFont typeface="Arial" pitchFamily="34" charset="0"/>
                        <a:buNone/>
                      </a:pPr>
                      <a:r>
                        <a:rPr lang="en-US" sz="1000" b="0" i="0" u="none" strike="noStrike" cap="none" baseline="0" dirty="0" smtClean="0">
                          <a:solidFill>
                            <a:srgbClr val="000000"/>
                          </a:solidFill>
                          <a:latin typeface="+mn-lt"/>
                          <a:ea typeface="+mn-ea"/>
                        </a:rPr>
                        <a:t>GLUCO-BAY</a:t>
                      </a:r>
                      <a:endParaRPr lang="en-US" sz="1000" b="0" i="0" u="none" strike="noStrike" cap="none" baseline="0" dirty="0">
                        <a:solidFill>
                          <a:srgbClr val="000000"/>
                        </a:solidFill>
                        <a:latin typeface="+mn-lt"/>
                        <a:ea typeface="+mn-ea"/>
                      </a:endParaRPr>
                    </a:p>
                  </a:txBody>
                  <a:tcPr marR="36000" marT="36000" marB="3600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84138" indent="-84138" algn="ctr" fontAlgn="ctr">
                        <a:buFont typeface="Arial" pitchFamily="34" charset="0"/>
                        <a:buNone/>
                      </a:pPr>
                      <a:r>
                        <a:rPr lang="en-US" sz="1000" b="0" i="0" u="none" strike="noStrike" cap="none" baseline="0" dirty="0" smtClean="0">
                          <a:solidFill>
                            <a:srgbClr val="000000"/>
                          </a:solidFill>
                          <a:latin typeface="+mn-lt"/>
                          <a:ea typeface="+mn-ea"/>
                        </a:rPr>
                        <a:t>ACARBOSE</a:t>
                      </a:r>
                      <a:endParaRPr lang="en-US" sz="1000" b="0" i="0" u="none" strike="noStrike" cap="none" baseline="0" dirty="0">
                        <a:solidFill>
                          <a:srgbClr val="000000"/>
                        </a:solidFill>
                        <a:latin typeface="+mn-lt"/>
                        <a:ea typeface="+mn-ea"/>
                      </a:endParaRPr>
                    </a:p>
                  </a:txBody>
                  <a:tcPr marR="36000" marT="36000" marB="3600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altLang="zh-CN" sz="1000" b="0" i="0" u="none" strike="noStrike" kern="1200" cap="none" baseline="0" dirty="0" smtClean="0">
                          <a:solidFill>
                            <a:srgbClr val="000000"/>
                          </a:solidFill>
                          <a:latin typeface="+mn-lt"/>
                          <a:ea typeface="+mn-ea"/>
                          <a:cs typeface="+mn-cs"/>
                        </a:rPr>
                        <a:t>Applicable to high glucose after meals</a:t>
                      </a:r>
                    </a:p>
                    <a:p>
                      <a:pPr marL="0" algn="ctr" defTabSz="914400" rtl="0" eaLnBrk="1" fontAlgn="ctr" latinLnBrk="0" hangingPunct="1"/>
                      <a:endParaRPr lang="en-US" altLang="zh-CN" sz="1000" b="0" i="0" u="none" strike="noStrike" kern="1200" cap="none" baseline="0" dirty="0" smtClean="0">
                        <a:solidFill>
                          <a:srgbClr val="000000"/>
                        </a:solidFill>
                        <a:latin typeface="+mn-lt"/>
                        <a:ea typeface="+mn-ea"/>
                        <a:cs typeface="+mn-cs"/>
                      </a:endParaRPr>
                    </a:p>
                  </a:txBody>
                  <a:tcPr marL="9525"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r>
              <a:tr h="698614">
                <a:tc>
                  <a:txBody>
                    <a:bodyPr/>
                    <a:lstStyle/>
                    <a:p>
                      <a:pPr algn="ctr" fontAlgn="ctr"/>
                      <a:r>
                        <a:rPr lang="en-US" altLang="zh-CN" sz="1000" b="0" i="0" u="none" strike="noStrike" dirty="0" smtClean="0">
                          <a:solidFill>
                            <a:srgbClr val="000000"/>
                          </a:solidFill>
                          <a:latin typeface="+mn-lt"/>
                          <a:ea typeface="+mn-ea"/>
                        </a:rPr>
                        <a:t>2</a:t>
                      </a:r>
                      <a:endParaRPr lang="en-US" altLang="zh-CN" sz="1000" b="0" i="0" u="none" strike="noStrike" dirty="0">
                        <a:solidFill>
                          <a:srgbClr val="000000"/>
                        </a:solidFill>
                        <a:latin typeface="+mn-lt"/>
                        <a:ea typeface="+mn-ea"/>
                      </a:endParaRPr>
                    </a:p>
                  </a:txBody>
                  <a:tcPr marL="36000" marR="36000" marT="36000" marB="3600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000" b="0" i="0" u="none" strike="noStrike" dirty="0" smtClean="0">
                          <a:solidFill>
                            <a:srgbClr val="000000"/>
                          </a:solidFill>
                          <a:latin typeface="+mn-lt"/>
                        </a:rPr>
                        <a:t>NOVO-NORDISK</a:t>
                      </a:r>
                    </a:p>
                  </a:txBody>
                  <a:tcPr marL="9525"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cap="none" baseline="0" dirty="0" smtClean="0">
                          <a:solidFill>
                            <a:srgbClr val="000000"/>
                          </a:solidFill>
                          <a:latin typeface="+mn-lt"/>
                        </a:rPr>
                        <a:t>NOVO-NORM</a:t>
                      </a:r>
                      <a:endParaRPr lang="en-US" sz="1000" b="0" i="0" u="none" strike="noStrike" cap="none" baseline="0" dirty="0">
                        <a:solidFill>
                          <a:srgbClr val="000000"/>
                        </a:solidFill>
                        <a:latin typeface="+mn-lt"/>
                      </a:endParaRPr>
                    </a:p>
                  </a:txBody>
                  <a:tcPr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cap="none" baseline="0" dirty="0" smtClean="0">
                          <a:solidFill>
                            <a:srgbClr val="000000"/>
                          </a:solidFill>
                          <a:latin typeface="+mn-lt"/>
                        </a:rPr>
                        <a:t>REPAGLI-NIDE</a:t>
                      </a:r>
                      <a:endParaRPr lang="en-US" sz="1000" b="0" i="0" u="none" strike="noStrike" cap="none" baseline="0" dirty="0">
                        <a:solidFill>
                          <a:srgbClr val="000000"/>
                        </a:solidFill>
                        <a:latin typeface="+mn-lt"/>
                      </a:endParaRPr>
                    </a:p>
                  </a:txBody>
                  <a:tcPr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000" b="0" i="0" u="none" strike="noStrike" kern="1200" cap="none" baseline="0" dirty="0" smtClean="0">
                          <a:solidFill>
                            <a:srgbClr val="000000"/>
                          </a:solidFill>
                          <a:latin typeface="+mn-lt"/>
                          <a:ea typeface="+mn-ea"/>
                          <a:cs typeface="+mn-cs"/>
                        </a:rPr>
                        <a:t>T2D with non insulin dependent</a:t>
                      </a:r>
                    </a:p>
                  </a:txBody>
                  <a:tcPr marL="9525"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r>
              <a:tr h="528681">
                <a:tc>
                  <a:txBody>
                    <a:bodyPr/>
                    <a:lstStyle/>
                    <a:p>
                      <a:pPr algn="ctr" fontAlgn="ctr"/>
                      <a:r>
                        <a:rPr lang="en-US" altLang="zh-CN" sz="1000" b="0" i="0" u="none" strike="noStrike" dirty="0" smtClean="0">
                          <a:solidFill>
                            <a:srgbClr val="000000"/>
                          </a:solidFill>
                          <a:latin typeface="+mn-lt"/>
                          <a:ea typeface="+mn-ea"/>
                        </a:rPr>
                        <a:t>3</a:t>
                      </a:r>
                      <a:endParaRPr lang="en-US" altLang="zh-CN" sz="1000" b="0" i="0" u="none" strike="noStrike" dirty="0">
                        <a:solidFill>
                          <a:srgbClr val="000000"/>
                        </a:solidFill>
                        <a:latin typeface="+mn-lt"/>
                        <a:ea typeface="+mn-ea"/>
                      </a:endParaRPr>
                    </a:p>
                  </a:txBody>
                  <a:tcPr marL="36000" marR="36000" marT="36000" marB="3600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000" b="0" i="0" u="none" strike="noStrike" dirty="0" smtClean="0">
                          <a:solidFill>
                            <a:srgbClr val="000000"/>
                          </a:solidFill>
                          <a:latin typeface="+mn-lt"/>
                        </a:rPr>
                        <a:t>SQUIBB</a:t>
                      </a:r>
                      <a:endParaRPr lang="en-US" sz="1000" b="0" i="0" u="none" strike="noStrike" dirty="0">
                        <a:solidFill>
                          <a:srgbClr val="000000"/>
                        </a:solidFill>
                        <a:latin typeface="Verdana"/>
                      </a:endParaRPr>
                    </a:p>
                  </a:txBody>
                  <a:tcPr marL="9525"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cap="none" baseline="0" dirty="0" smtClean="0">
                          <a:solidFill>
                            <a:srgbClr val="000000"/>
                          </a:solidFill>
                          <a:latin typeface="+mn-lt"/>
                        </a:rPr>
                        <a:t>GLUCO-PHAGE</a:t>
                      </a:r>
                      <a:endParaRPr lang="en-US" sz="1000" b="0" i="0" u="none" strike="noStrike" cap="none" baseline="0" dirty="0">
                        <a:solidFill>
                          <a:srgbClr val="000000"/>
                        </a:solidFill>
                        <a:latin typeface="+mn-lt"/>
                      </a:endParaRPr>
                    </a:p>
                  </a:txBody>
                  <a:tcPr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cap="none" baseline="0" dirty="0" smtClean="0">
                          <a:solidFill>
                            <a:srgbClr val="000000"/>
                          </a:solidFill>
                          <a:latin typeface="+mn-lt"/>
                        </a:rPr>
                        <a:t>METFORMIN</a:t>
                      </a:r>
                      <a:endParaRPr lang="en-US" sz="1000" b="0" i="0" u="none" strike="noStrike" cap="none" baseline="0" dirty="0">
                        <a:solidFill>
                          <a:srgbClr val="000000"/>
                        </a:solidFill>
                        <a:latin typeface="+mn-lt"/>
                      </a:endParaRPr>
                    </a:p>
                  </a:txBody>
                  <a:tcPr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altLang="zh-CN" sz="1000" b="0" i="0" u="none" strike="noStrike" kern="1200" cap="none" baseline="0" dirty="0" smtClean="0">
                          <a:solidFill>
                            <a:srgbClr val="000000"/>
                          </a:solidFill>
                          <a:latin typeface="+mn-lt"/>
                          <a:ea typeface="+mn-ea"/>
                          <a:cs typeface="+mn-cs"/>
                        </a:rPr>
                        <a:t>As preferred choice for T2D with obesity </a:t>
                      </a:r>
                    </a:p>
                  </a:txBody>
                  <a:tcPr marL="9525"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r>
              <a:tr h="761680">
                <a:tc>
                  <a:txBody>
                    <a:bodyPr/>
                    <a:lstStyle/>
                    <a:p>
                      <a:pPr algn="ctr"/>
                      <a:r>
                        <a:rPr lang="en-US" sz="1000" dirty="0" smtClean="0">
                          <a:latin typeface="+mn-lt"/>
                        </a:rPr>
                        <a:t>4</a:t>
                      </a:r>
                      <a:endParaRPr lang="en-US" sz="1000" dirty="0">
                        <a:latin typeface="+mn-lt"/>
                      </a:endParaRPr>
                    </a:p>
                  </a:txBody>
                  <a:tcPr marL="36000" marR="36000" marT="36000" marB="3600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000" b="0" i="0" u="none" strike="noStrike" dirty="0" smtClean="0">
                          <a:solidFill>
                            <a:srgbClr val="000000"/>
                          </a:solidFill>
                          <a:latin typeface="Verdana"/>
                        </a:rPr>
                        <a:t>AVENTIS</a:t>
                      </a:r>
                      <a:endParaRPr lang="en-US" sz="1000" b="0" i="0" u="none" strike="noStrike" dirty="0">
                        <a:solidFill>
                          <a:srgbClr val="000000"/>
                        </a:solidFill>
                        <a:latin typeface="Verdana"/>
                      </a:endParaRPr>
                    </a:p>
                  </a:txBody>
                  <a:tcPr marL="9525"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en-US" sz="1000" b="0" i="0" u="none" strike="noStrike" kern="1200" cap="none" baseline="0" dirty="0" smtClean="0">
                          <a:solidFill>
                            <a:srgbClr val="000000"/>
                          </a:solidFill>
                          <a:latin typeface="+mn-lt"/>
                          <a:ea typeface="+mn-ea"/>
                          <a:cs typeface="+mn-cs"/>
                        </a:rPr>
                        <a:t>AMARYL</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en-US" sz="1000" b="0" i="0" u="none" strike="noStrike" kern="1200" cap="none" baseline="0" dirty="0" smtClean="0">
                          <a:solidFill>
                            <a:srgbClr val="000000"/>
                          </a:solidFill>
                          <a:latin typeface="+mn-lt"/>
                          <a:ea typeface="+mn-ea"/>
                          <a:cs typeface="+mn-cs"/>
                        </a:rPr>
                        <a:t>GLIMEPIRIDE</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000" b="0" i="0" u="none" strike="noStrike" kern="1200" cap="none" baseline="0" dirty="0" smtClean="0">
                          <a:solidFill>
                            <a:srgbClr val="000000"/>
                          </a:solidFill>
                          <a:latin typeface="+mn-lt"/>
                          <a:ea typeface="+mn-ea"/>
                          <a:cs typeface="+mn-cs"/>
                        </a:rPr>
                        <a:t>Non insulin dependent diabetes with normal weight</a:t>
                      </a:r>
                    </a:p>
                  </a:txBody>
                  <a:tcPr marL="9525"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r>
              <a:tr h="761680">
                <a:tc>
                  <a:txBody>
                    <a:bodyPr/>
                    <a:lstStyle/>
                    <a:p>
                      <a:pPr algn="ctr"/>
                      <a:r>
                        <a:rPr lang="en-US" sz="1000" dirty="0" smtClean="0">
                          <a:latin typeface="+mn-lt"/>
                        </a:rPr>
                        <a:t>5</a:t>
                      </a:r>
                      <a:endParaRPr lang="en-US" sz="1000" dirty="0">
                        <a:latin typeface="+mn-lt"/>
                      </a:endParaRPr>
                    </a:p>
                  </a:txBody>
                  <a:tcPr marL="36000" marR="36000" marT="36000" marB="3600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000" b="0" i="0" u="none" strike="noStrike" dirty="0" smtClean="0">
                          <a:solidFill>
                            <a:srgbClr val="000000"/>
                          </a:solidFill>
                          <a:latin typeface="Verdana"/>
                        </a:rPr>
                        <a:t>HUA-DONG</a:t>
                      </a:r>
                      <a:endParaRPr lang="en-US" sz="1000" b="0" i="0" u="none" strike="noStrike" dirty="0">
                        <a:solidFill>
                          <a:srgbClr val="000000"/>
                        </a:solidFill>
                        <a:latin typeface="Verdana"/>
                      </a:endParaRPr>
                    </a:p>
                  </a:txBody>
                  <a:tcPr marL="9525"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en-US" sz="1000" b="0" i="0" u="none" strike="noStrike" kern="1200" cap="none" baseline="0" dirty="0" smtClean="0">
                          <a:solidFill>
                            <a:schemeClr val="tx1"/>
                          </a:solidFill>
                          <a:latin typeface="+mn-lt"/>
                          <a:ea typeface="+mn-ea"/>
                          <a:cs typeface="+mn-cs"/>
                        </a:rPr>
                        <a:t>KA BO PING</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en-US" sz="1000" b="0" i="0" u="none" strike="noStrike" kern="1200" cap="none" baseline="0" dirty="0" smtClean="0">
                          <a:solidFill>
                            <a:srgbClr val="000000"/>
                          </a:solidFill>
                          <a:latin typeface="+mn-lt"/>
                          <a:ea typeface="+mn-ea"/>
                          <a:cs typeface="+mn-cs"/>
                        </a:rPr>
                        <a:t>ACARBOSE</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000" b="0" i="0" u="none" strike="noStrike" kern="1200" cap="none" baseline="0" dirty="0" smtClean="0">
                          <a:solidFill>
                            <a:srgbClr val="000000"/>
                          </a:solidFill>
                          <a:latin typeface="+mn-lt"/>
                          <a:ea typeface="+mn-ea"/>
                          <a:cs typeface="+mn-cs"/>
                        </a:rPr>
                        <a:t>Applicable to high glucose after meals</a:t>
                      </a:r>
                    </a:p>
                    <a:p>
                      <a:pPr marL="0" algn="ctr" defTabSz="914400" rtl="0" eaLnBrk="1" fontAlgn="ctr" latinLnBrk="0" hangingPunct="1"/>
                      <a:endParaRPr lang="en-US" altLang="zh-CN" sz="1000" b="0" i="0" u="none" strike="noStrike" kern="1200" cap="none" baseline="0" dirty="0" smtClean="0">
                        <a:solidFill>
                          <a:srgbClr val="000000"/>
                        </a:solidFill>
                        <a:latin typeface="+mn-lt"/>
                        <a:ea typeface="+mn-ea"/>
                        <a:cs typeface="+mn-cs"/>
                      </a:endParaRPr>
                    </a:p>
                  </a:txBody>
                  <a:tcPr marL="9525"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44" name="Source" descr="Source"/>
          <p:cNvSpPr txBox="1"/>
          <p:nvPr/>
        </p:nvSpPr>
        <p:spPr>
          <a:xfrm>
            <a:off x="481012" y="6224587"/>
            <a:ext cx="1622239" cy="138499"/>
          </a:xfrm>
          <a:prstGeom prst="rect">
            <a:avLst/>
          </a:prstGeom>
          <a:noFill/>
        </p:spPr>
        <p:txBody>
          <a:bodyPr vert="horz" wrap="none" lIns="0" tIns="0" rIns="0" bIns="0" rtlCol="0">
            <a:spAutoFit/>
          </a:bodyPr>
          <a:lstStyle/>
          <a:p>
            <a:r>
              <a:rPr lang="en-US" altLang="zh-CN" sz="900" dirty="0" smtClean="0">
                <a:latin typeface="Verdana"/>
              </a:rPr>
              <a:t>Source: CHPA, IMS analysis</a:t>
            </a:r>
            <a:endParaRPr lang="zh-CN" altLang="en-US" sz="900" dirty="0">
              <a:latin typeface="Verdana"/>
            </a:endParaRPr>
          </a:p>
        </p:txBody>
      </p:sp>
      <p:sp>
        <p:nvSpPr>
          <p:cNvPr id="63" name="Section" descr="Section name"/>
          <p:cNvSpPr txBox="1"/>
          <p:nvPr>
            <p:custDataLst>
              <p:tags r:id="rId59"/>
            </p:custDataLst>
          </p:nvPr>
        </p:nvSpPr>
        <p:spPr>
          <a:xfrm>
            <a:off x="0" y="1"/>
            <a:ext cx="1998133" cy="276999"/>
          </a:xfrm>
          <a:prstGeom prst="rect">
            <a:avLst/>
          </a:prstGeom>
          <a:solidFill>
            <a:schemeClr val="bg2"/>
          </a:solidFill>
        </p:spPr>
        <p:txBody>
          <a:bodyPr vert="horz" wrap="square" rtlCol="0">
            <a:spAutoFit/>
          </a:bodyPr>
          <a:lstStyle/>
          <a:p>
            <a:pPr algn="ctr"/>
            <a:r>
              <a:rPr lang="en-US" altLang="zh-CN" sz="1200" dirty="0" smtClean="0">
                <a:solidFill>
                  <a:schemeClr val="bg1"/>
                </a:solidFill>
                <a:latin typeface="Verdana"/>
              </a:rPr>
              <a:t>Diabetes</a:t>
            </a:r>
            <a:endParaRPr lang="zh-CN" altLang="en-US" sz="1200" dirty="0">
              <a:solidFill>
                <a:schemeClr val="bg1"/>
              </a:solidFill>
              <a:latin typeface="Verdana"/>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对象 37" hidden="1"/>
          <p:cNvGraphicFramePr>
            <a:graphicFrameLocks noChangeAspect="1"/>
          </p:cNvGraphicFramePr>
          <p:nvPr>
            <p:extLst>
              <p:ext uri="{D42A27DB-BD31-4B8C-83A1-F6EECF244321}">
                <p14:modId xmlns="" xmlns:p14="http://schemas.microsoft.com/office/powerpoint/2010/main" val="3304559883"/>
              </p:ext>
            </p:extLst>
          </p:nvPr>
        </p:nvGraphicFramePr>
        <p:xfrm>
          <a:off x="0" y="0"/>
          <a:ext cx="158750" cy="158750"/>
        </p:xfrm>
        <a:graphic>
          <a:graphicData uri="http://schemas.openxmlformats.org/presentationml/2006/ole">
            <p:oleObj spid="_x0000_s4150" name="think-cell Slide" r:id="rId7" imgW="360" imgH="360" progId="TCLayout.ActiveDocument.1">
              <p:embed/>
            </p:oleObj>
          </a:graphicData>
        </a:graphic>
      </p:graphicFrame>
      <p:sp>
        <p:nvSpPr>
          <p:cNvPr id="37" name="矩形 36" hidden="1"/>
          <p:cNvSpPr/>
          <p:nvPr>
            <p:custDataLst>
              <p:tags r:id="rId2"/>
            </p:custDataLst>
          </p:nvPr>
        </p:nvSpPr>
        <p:spPr bwMode="auto">
          <a:xfrm>
            <a:off x="0" y="0"/>
            <a:ext cx="158750" cy="158750"/>
          </a:xfrm>
          <a:prstGeom prst="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zh-CN" altLang="en-US">
              <a:latin typeface="Verdana"/>
              <a:ea typeface="宋体"/>
              <a:sym typeface="Verdana"/>
            </a:endParaRPr>
          </a:p>
        </p:txBody>
      </p:sp>
      <p:sp>
        <p:nvSpPr>
          <p:cNvPr id="2" name="标题 1"/>
          <p:cNvSpPr>
            <a:spLocks noGrp="1"/>
          </p:cNvSpPr>
          <p:nvPr>
            <p:ph type="title"/>
            <p:custDataLst>
              <p:tags r:id="rId3"/>
            </p:custDataLst>
          </p:nvPr>
        </p:nvSpPr>
        <p:spPr/>
        <p:txBody>
          <a:bodyPr/>
          <a:lstStyle/>
          <a:p>
            <a:r>
              <a:rPr lang="en-US" altLang="zh-CN" dirty="0">
                <a:ea typeface="宋体" pitchFamily="2" charset="-122"/>
              </a:rPr>
              <a:t>China diabetes population </a:t>
            </a:r>
            <a:r>
              <a:rPr lang="en-US" altLang="zh-CN" dirty="0" smtClean="0">
                <a:ea typeface="宋体" pitchFamily="2" charset="-122"/>
              </a:rPr>
              <a:t>has reached ~90Mn currently</a:t>
            </a:r>
            <a:endParaRPr lang="zh-CN" altLang="en-US" dirty="0"/>
          </a:p>
        </p:txBody>
      </p:sp>
      <p:sp>
        <p:nvSpPr>
          <p:cNvPr id="3" name="页脚占位符 2"/>
          <p:cNvSpPr>
            <a:spLocks noGrp="1"/>
          </p:cNvSpPr>
          <p:nvPr>
            <p:ph type="ftr" sz="quarter" idx="10"/>
            <p:custDataLst>
              <p:tags r:id="rId4"/>
            </p:custDataLst>
          </p:nvPr>
        </p:nvSpPr>
        <p:spPr/>
        <p:txBody>
          <a:bodyPr/>
          <a:lstStyle/>
          <a:p>
            <a:pPr>
              <a:defRPr/>
            </a:pPr>
            <a:r>
              <a:rPr lang="en-US" smtClean="0"/>
              <a:t>Introduction to Pharma • 2013</a:t>
            </a:r>
            <a:endParaRPr lang="en-US" dirty="0"/>
          </a:p>
        </p:txBody>
      </p:sp>
      <p:sp>
        <p:nvSpPr>
          <p:cNvPr id="5" name="Rectangle 8"/>
          <p:cNvSpPr>
            <a:spLocks noChangeArrowheads="1"/>
          </p:cNvSpPr>
          <p:nvPr>
            <p:custDataLst>
              <p:tags r:id="rId5"/>
            </p:custDataLst>
          </p:nvPr>
        </p:nvSpPr>
        <p:spPr bwMode="auto">
          <a:xfrm>
            <a:off x="7572374" y="-1"/>
            <a:ext cx="1570037"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Epidemiology</a:t>
            </a:r>
            <a:endParaRPr lang="en-US" altLang="zh-CN" sz="1200" dirty="0">
              <a:solidFill>
                <a:schemeClr val="bg2"/>
              </a:solidFill>
              <a:ea typeface="宋体" pitchFamily="2" charset="-122"/>
            </a:endParaRPr>
          </a:p>
        </p:txBody>
      </p:sp>
      <p:sp>
        <p:nvSpPr>
          <p:cNvPr id="85" name="Section" descr="Section name"/>
          <p:cNvSpPr txBox="1"/>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smtClean="0">
                <a:solidFill>
                  <a:schemeClr val="bg1"/>
                </a:solidFill>
                <a:latin typeface="Verdana"/>
              </a:rPr>
              <a:t>Diabetes</a:t>
            </a:r>
            <a:endParaRPr lang="zh-CN" altLang="en-US" sz="1200" dirty="0">
              <a:solidFill>
                <a:schemeClr val="bg1"/>
              </a:solidFill>
              <a:latin typeface="Verdana"/>
            </a:endParaRPr>
          </a:p>
        </p:txBody>
      </p:sp>
      <p:sp>
        <p:nvSpPr>
          <p:cNvPr id="28" name="矩形 82"/>
          <p:cNvSpPr>
            <a:spLocks noChangeArrowheads="1"/>
          </p:cNvSpPr>
          <p:nvPr/>
        </p:nvSpPr>
        <p:spPr bwMode="auto">
          <a:xfrm>
            <a:off x="2960688" y="1607234"/>
            <a:ext cx="3419475" cy="325437"/>
          </a:xfrm>
          <a:prstGeom prst="rect">
            <a:avLst/>
          </a:prstGeom>
          <a:solidFill>
            <a:schemeClr val="bg2"/>
          </a:solidFill>
          <a:ln w="9525" algn="ctr">
            <a:noFill/>
            <a:miter lim="800000"/>
            <a:headEnd/>
            <a:tailEnd/>
          </a:ln>
          <a:effectLst>
            <a:outerShdw dist="20000" dir="5400000" rotWithShape="0">
              <a:srgbClr val="000000">
                <a:alpha val="37999"/>
              </a:srgbClr>
            </a:outerShdw>
          </a:effectLst>
        </p:spPr>
        <p:txBody>
          <a:bodyPr anchor="ctr"/>
          <a:lstStyle/>
          <a:p>
            <a:pPr algn="ctr" eaLnBrk="0" hangingPunct="0">
              <a:defRPr/>
            </a:pPr>
            <a:r>
              <a:rPr lang="en-US" altLang="zh-CN" sz="1000" dirty="0">
                <a:solidFill>
                  <a:schemeClr val="bg1"/>
                </a:solidFill>
                <a:ea typeface="宋体" pitchFamily="2" charset="-122"/>
              </a:rPr>
              <a:t>Adults (20 years of age or older) in China</a:t>
            </a:r>
          </a:p>
          <a:p>
            <a:pPr algn="ctr" eaLnBrk="0" hangingPunct="0">
              <a:defRPr/>
            </a:pPr>
            <a:r>
              <a:rPr lang="en-US" altLang="zh-CN" sz="1000" dirty="0">
                <a:solidFill>
                  <a:schemeClr val="bg1"/>
                </a:solidFill>
                <a:ea typeface="宋体" pitchFamily="2" charset="-122"/>
              </a:rPr>
              <a:t>(952.6 </a:t>
            </a:r>
            <a:r>
              <a:rPr lang="en-US" altLang="zh-CN" sz="1000" dirty="0" err="1">
                <a:solidFill>
                  <a:schemeClr val="bg1"/>
                </a:solidFill>
                <a:ea typeface="宋体" pitchFamily="2" charset="-122"/>
              </a:rPr>
              <a:t>Mn</a:t>
            </a:r>
            <a:r>
              <a:rPr lang="en-US" altLang="zh-CN" sz="1000" dirty="0">
                <a:solidFill>
                  <a:schemeClr val="bg1"/>
                </a:solidFill>
                <a:ea typeface="宋体" pitchFamily="2" charset="-122"/>
              </a:rPr>
              <a:t>)</a:t>
            </a:r>
            <a:endParaRPr lang="zh-CN" altLang="en-US" sz="1000" dirty="0">
              <a:solidFill>
                <a:schemeClr val="bg1"/>
              </a:solidFill>
              <a:ea typeface="宋体" pitchFamily="2" charset="-122"/>
            </a:endParaRPr>
          </a:p>
        </p:txBody>
      </p:sp>
      <p:cxnSp>
        <p:nvCxnSpPr>
          <p:cNvPr id="29" name="形状 38"/>
          <p:cNvCxnSpPr>
            <a:stCxn id="28" idx="2"/>
            <a:endCxn id="30" idx="0"/>
          </p:cNvCxnSpPr>
          <p:nvPr/>
        </p:nvCxnSpPr>
        <p:spPr bwMode="auto">
          <a:xfrm rot="5400000">
            <a:off x="3639344" y="1290527"/>
            <a:ext cx="388938" cy="1673225"/>
          </a:xfrm>
          <a:prstGeom prst="bentConnector3">
            <a:avLst>
              <a:gd name="adj1" fmla="val 50000"/>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30" name="矩形 82"/>
          <p:cNvSpPr>
            <a:spLocks noChangeArrowheads="1"/>
          </p:cNvSpPr>
          <p:nvPr/>
        </p:nvSpPr>
        <p:spPr bwMode="auto">
          <a:xfrm>
            <a:off x="1609725" y="2321609"/>
            <a:ext cx="2774950" cy="325437"/>
          </a:xfrm>
          <a:prstGeom prst="rect">
            <a:avLst/>
          </a:prstGeom>
          <a:solidFill>
            <a:schemeClr val="bg2"/>
          </a:solidFill>
          <a:ln w="9525" algn="ctr">
            <a:noFill/>
            <a:miter lim="800000"/>
            <a:headEnd/>
            <a:tailEnd/>
          </a:ln>
          <a:effectLst>
            <a:outerShdw dist="20000" dir="5400000" rotWithShape="0">
              <a:srgbClr val="000000">
                <a:alpha val="37999"/>
              </a:srgbClr>
            </a:outerShdw>
          </a:effectLst>
        </p:spPr>
        <p:txBody>
          <a:bodyPr anchor="ctr"/>
          <a:lstStyle/>
          <a:p>
            <a:pPr algn="ctr" eaLnBrk="0" hangingPunct="0">
              <a:defRPr/>
            </a:pPr>
            <a:r>
              <a:rPr lang="en-US" altLang="zh-CN" sz="1000">
                <a:solidFill>
                  <a:schemeClr val="bg1"/>
                </a:solidFill>
                <a:ea typeface="宋体" pitchFamily="2" charset="-122"/>
              </a:rPr>
              <a:t>Adults with Diabetes</a:t>
            </a:r>
          </a:p>
          <a:p>
            <a:pPr algn="ctr" eaLnBrk="0" hangingPunct="0">
              <a:defRPr/>
            </a:pPr>
            <a:r>
              <a:rPr lang="en-US" altLang="zh-CN" sz="1000">
                <a:solidFill>
                  <a:schemeClr val="bg1"/>
                </a:solidFill>
                <a:ea typeface="宋体" pitchFamily="2" charset="-122"/>
              </a:rPr>
              <a:t>(92.4 Mn)</a:t>
            </a:r>
            <a:endParaRPr lang="zh-CN" altLang="en-US" sz="1000">
              <a:solidFill>
                <a:schemeClr val="bg1"/>
              </a:solidFill>
              <a:ea typeface="宋体" pitchFamily="2" charset="-122"/>
            </a:endParaRPr>
          </a:p>
        </p:txBody>
      </p:sp>
      <p:sp>
        <p:nvSpPr>
          <p:cNvPr id="31" name="矩形 82"/>
          <p:cNvSpPr>
            <a:spLocks noChangeArrowheads="1"/>
          </p:cNvSpPr>
          <p:nvPr/>
        </p:nvSpPr>
        <p:spPr bwMode="auto">
          <a:xfrm>
            <a:off x="4956175" y="2321609"/>
            <a:ext cx="2774950" cy="325437"/>
          </a:xfrm>
          <a:prstGeom prst="rect">
            <a:avLst/>
          </a:prstGeom>
          <a:solidFill>
            <a:schemeClr val="bg2"/>
          </a:solidFill>
          <a:ln w="9525" algn="ctr">
            <a:noFill/>
            <a:miter lim="800000"/>
            <a:headEnd/>
            <a:tailEnd/>
          </a:ln>
          <a:effectLst>
            <a:outerShdw dist="20000" dir="5400000" rotWithShape="0">
              <a:srgbClr val="000000">
                <a:alpha val="37999"/>
              </a:srgbClr>
            </a:outerShdw>
          </a:effectLst>
        </p:spPr>
        <p:txBody>
          <a:bodyPr anchor="ctr"/>
          <a:lstStyle/>
          <a:p>
            <a:pPr algn="ctr" eaLnBrk="0" hangingPunct="0">
              <a:defRPr/>
            </a:pPr>
            <a:r>
              <a:rPr lang="en-US" altLang="zh-CN" sz="1000">
                <a:solidFill>
                  <a:schemeClr val="bg1"/>
                </a:solidFill>
                <a:ea typeface="宋体" pitchFamily="2" charset="-122"/>
              </a:rPr>
              <a:t>Adults with Pre-diabetes</a:t>
            </a:r>
          </a:p>
          <a:p>
            <a:pPr algn="ctr" eaLnBrk="0" hangingPunct="0">
              <a:defRPr/>
            </a:pPr>
            <a:r>
              <a:rPr lang="en-US" altLang="zh-CN" sz="1000">
                <a:solidFill>
                  <a:schemeClr val="bg1"/>
                </a:solidFill>
                <a:ea typeface="宋体" pitchFamily="2" charset="-122"/>
              </a:rPr>
              <a:t>(148.2 Mn)</a:t>
            </a:r>
            <a:endParaRPr lang="zh-CN" altLang="en-US" sz="1000">
              <a:solidFill>
                <a:schemeClr val="bg1"/>
              </a:solidFill>
              <a:ea typeface="宋体" pitchFamily="2" charset="-122"/>
            </a:endParaRPr>
          </a:p>
        </p:txBody>
      </p:sp>
      <p:cxnSp>
        <p:nvCxnSpPr>
          <p:cNvPr id="32" name="形状 38"/>
          <p:cNvCxnSpPr>
            <a:stCxn id="28" idx="2"/>
            <a:endCxn id="31" idx="0"/>
          </p:cNvCxnSpPr>
          <p:nvPr/>
        </p:nvCxnSpPr>
        <p:spPr bwMode="auto">
          <a:xfrm rot="16200000" flipH="1">
            <a:off x="5312569" y="1290527"/>
            <a:ext cx="388938" cy="1673225"/>
          </a:xfrm>
          <a:prstGeom prst="bentConnector3">
            <a:avLst>
              <a:gd name="adj1" fmla="val 50000"/>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33" name="TextBox 50"/>
          <p:cNvSpPr txBox="1">
            <a:spLocks noChangeArrowheads="1"/>
          </p:cNvSpPr>
          <p:nvPr/>
        </p:nvSpPr>
        <p:spPr bwMode="auto">
          <a:xfrm>
            <a:off x="3009900" y="1932671"/>
            <a:ext cx="126365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eaLnBrk="1" hangingPunct="1"/>
            <a:r>
              <a:rPr lang="en-US" altLang="zh-CN">
                <a:solidFill>
                  <a:srgbClr val="0070C0"/>
                </a:solidFill>
                <a:ea typeface="宋体" pitchFamily="2" charset="-122"/>
              </a:rPr>
              <a:t>Prevalence: 9.7%</a:t>
            </a:r>
            <a:r>
              <a:rPr lang="en-US" altLang="zh-CN" baseline="30000">
                <a:solidFill>
                  <a:srgbClr val="0070C0"/>
                </a:solidFill>
                <a:ea typeface="宋体" pitchFamily="2" charset="-122"/>
              </a:rPr>
              <a:t>1</a:t>
            </a:r>
            <a:endParaRPr lang="zh-CN" altLang="en-US" baseline="30000">
              <a:solidFill>
                <a:srgbClr val="0070C0"/>
              </a:solidFill>
              <a:ea typeface="宋体" pitchFamily="2" charset="-122"/>
            </a:endParaRPr>
          </a:p>
        </p:txBody>
      </p:sp>
      <p:sp>
        <p:nvSpPr>
          <p:cNvPr id="34" name="TextBox 51"/>
          <p:cNvSpPr txBox="1">
            <a:spLocks noChangeArrowheads="1"/>
          </p:cNvSpPr>
          <p:nvPr/>
        </p:nvSpPr>
        <p:spPr bwMode="auto">
          <a:xfrm>
            <a:off x="4813300" y="1932671"/>
            <a:ext cx="13335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eaLnBrk="1" hangingPunct="1"/>
            <a:r>
              <a:rPr lang="en-US" altLang="zh-CN">
                <a:solidFill>
                  <a:srgbClr val="0070C0"/>
                </a:solidFill>
                <a:ea typeface="宋体" pitchFamily="2" charset="-122"/>
              </a:rPr>
              <a:t>Prevalence: 15.5%</a:t>
            </a:r>
            <a:r>
              <a:rPr lang="en-US" altLang="zh-CN" baseline="30000">
                <a:solidFill>
                  <a:srgbClr val="0070C0"/>
                </a:solidFill>
                <a:ea typeface="宋体" pitchFamily="2" charset="-122"/>
              </a:rPr>
              <a:t>1</a:t>
            </a:r>
            <a:endParaRPr lang="zh-CN" altLang="en-US">
              <a:solidFill>
                <a:srgbClr val="0070C0"/>
              </a:solidFill>
              <a:ea typeface="宋体" pitchFamily="2" charset="-122"/>
            </a:endParaRPr>
          </a:p>
        </p:txBody>
      </p:sp>
      <p:sp>
        <p:nvSpPr>
          <p:cNvPr id="35" name="矩形 82"/>
          <p:cNvSpPr>
            <a:spLocks noChangeArrowheads="1"/>
          </p:cNvSpPr>
          <p:nvPr/>
        </p:nvSpPr>
        <p:spPr bwMode="auto">
          <a:xfrm>
            <a:off x="1111250" y="3490009"/>
            <a:ext cx="2278063" cy="325437"/>
          </a:xfrm>
          <a:prstGeom prst="rect">
            <a:avLst/>
          </a:prstGeom>
          <a:solidFill>
            <a:schemeClr val="bg2"/>
          </a:solidFill>
          <a:ln w="9525" algn="ctr">
            <a:noFill/>
            <a:miter lim="800000"/>
            <a:headEnd/>
            <a:tailEnd/>
          </a:ln>
          <a:effectLst>
            <a:outerShdw dist="20000" dir="5400000" rotWithShape="0">
              <a:srgbClr val="000000">
                <a:alpha val="37999"/>
              </a:srgbClr>
            </a:outerShdw>
          </a:effectLst>
        </p:spPr>
        <p:txBody>
          <a:bodyPr anchor="ctr"/>
          <a:lstStyle/>
          <a:p>
            <a:pPr algn="ctr" eaLnBrk="0" hangingPunct="0">
              <a:defRPr/>
            </a:pPr>
            <a:r>
              <a:rPr lang="en-US" altLang="zh-CN" sz="1000">
                <a:solidFill>
                  <a:schemeClr val="bg1"/>
                </a:solidFill>
                <a:ea typeface="宋体" pitchFamily="2" charset="-122"/>
              </a:rPr>
              <a:t>Type 1 Diabetic patients</a:t>
            </a:r>
          </a:p>
          <a:p>
            <a:pPr algn="ctr" eaLnBrk="0" hangingPunct="0">
              <a:defRPr/>
            </a:pPr>
            <a:r>
              <a:rPr lang="en-US" altLang="zh-CN" sz="1000">
                <a:solidFill>
                  <a:schemeClr val="bg1"/>
                </a:solidFill>
                <a:ea typeface="宋体" pitchFamily="2" charset="-122"/>
              </a:rPr>
              <a:t>(2.0~3.0 Mn</a:t>
            </a:r>
            <a:r>
              <a:rPr lang="en-US" altLang="zh-CN" sz="1000" baseline="30000">
                <a:solidFill>
                  <a:schemeClr val="bg1"/>
                </a:solidFill>
                <a:ea typeface="宋体" pitchFamily="2" charset="-122"/>
              </a:rPr>
              <a:t>5</a:t>
            </a:r>
            <a:r>
              <a:rPr lang="en-US" altLang="zh-CN" sz="1000">
                <a:solidFill>
                  <a:schemeClr val="bg1"/>
                </a:solidFill>
                <a:ea typeface="宋体" pitchFamily="2" charset="-122"/>
              </a:rPr>
              <a:t>)</a:t>
            </a:r>
            <a:endParaRPr lang="zh-CN" altLang="en-US" sz="1000">
              <a:solidFill>
                <a:schemeClr val="bg1"/>
              </a:solidFill>
              <a:ea typeface="宋体" pitchFamily="2" charset="-122"/>
            </a:endParaRPr>
          </a:p>
        </p:txBody>
      </p:sp>
      <p:sp>
        <p:nvSpPr>
          <p:cNvPr id="36" name="矩形 82"/>
          <p:cNvSpPr>
            <a:spLocks noChangeArrowheads="1"/>
          </p:cNvSpPr>
          <p:nvPr/>
        </p:nvSpPr>
        <p:spPr bwMode="auto">
          <a:xfrm>
            <a:off x="3746500" y="3490009"/>
            <a:ext cx="2276475" cy="325437"/>
          </a:xfrm>
          <a:prstGeom prst="rect">
            <a:avLst/>
          </a:prstGeom>
          <a:solidFill>
            <a:schemeClr val="bg2"/>
          </a:solidFill>
          <a:ln w="9525" algn="ctr">
            <a:noFill/>
            <a:miter lim="800000"/>
            <a:headEnd/>
            <a:tailEnd/>
          </a:ln>
          <a:effectLst>
            <a:outerShdw dist="20000" dir="5400000" rotWithShape="0">
              <a:srgbClr val="000000">
                <a:alpha val="37999"/>
              </a:srgbClr>
            </a:outerShdw>
          </a:effectLst>
        </p:spPr>
        <p:txBody>
          <a:bodyPr anchor="ctr"/>
          <a:lstStyle/>
          <a:p>
            <a:pPr algn="ctr" eaLnBrk="0" hangingPunct="0">
              <a:defRPr/>
            </a:pPr>
            <a:r>
              <a:rPr lang="en-US" altLang="zh-CN" sz="1000">
                <a:solidFill>
                  <a:schemeClr val="bg1"/>
                </a:solidFill>
                <a:ea typeface="宋体" pitchFamily="2" charset="-122"/>
              </a:rPr>
              <a:t>Diagnosed Type 2 Diabetes</a:t>
            </a:r>
          </a:p>
          <a:p>
            <a:pPr algn="ctr" eaLnBrk="0" hangingPunct="0">
              <a:defRPr/>
            </a:pPr>
            <a:r>
              <a:rPr lang="en-US" altLang="zh-CN" sz="1000">
                <a:solidFill>
                  <a:schemeClr val="bg1"/>
                </a:solidFill>
                <a:ea typeface="宋体" pitchFamily="2" charset="-122"/>
              </a:rPr>
              <a:t>(34.4 Mn)</a:t>
            </a:r>
            <a:endParaRPr lang="zh-CN" altLang="en-US" sz="1000">
              <a:solidFill>
                <a:schemeClr val="bg1"/>
              </a:solidFill>
              <a:ea typeface="宋体" pitchFamily="2" charset="-122"/>
            </a:endParaRPr>
          </a:p>
        </p:txBody>
      </p:sp>
      <p:sp>
        <p:nvSpPr>
          <p:cNvPr id="39" name="矩形 82"/>
          <p:cNvSpPr>
            <a:spLocks noChangeArrowheads="1"/>
          </p:cNvSpPr>
          <p:nvPr/>
        </p:nvSpPr>
        <p:spPr bwMode="auto">
          <a:xfrm>
            <a:off x="6307138" y="3490009"/>
            <a:ext cx="2208212" cy="325437"/>
          </a:xfrm>
          <a:prstGeom prst="rect">
            <a:avLst/>
          </a:prstGeom>
          <a:solidFill>
            <a:schemeClr val="bg2"/>
          </a:solidFill>
          <a:ln w="9525" algn="ctr">
            <a:noFill/>
            <a:miter lim="800000"/>
            <a:headEnd/>
            <a:tailEnd/>
          </a:ln>
          <a:effectLst>
            <a:outerShdw dist="20000" dir="5400000" rotWithShape="0">
              <a:srgbClr val="000000">
                <a:alpha val="37999"/>
              </a:srgbClr>
            </a:outerShdw>
          </a:effectLst>
        </p:spPr>
        <p:txBody>
          <a:bodyPr anchor="ctr"/>
          <a:lstStyle/>
          <a:p>
            <a:pPr algn="ctr" eaLnBrk="0" hangingPunct="0">
              <a:defRPr/>
            </a:pPr>
            <a:r>
              <a:rPr lang="en-US" altLang="zh-CN" sz="1000">
                <a:solidFill>
                  <a:schemeClr val="bg1"/>
                </a:solidFill>
                <a:ea typeface="宋体" pitchFamily="2" charset="-122"/>
              </a:rPr>
              <a:t>Diagnosed Other Diabetes</a:t>
            </a:r>
          </a:p>
          <a:p>
            <a:pPr algn="ctr" eaLnBrk="0" hangingPunct="0">
              <a:defRPr/>
            </a:pPr>
            <a:r>
              <a:rPr lang="en-US" altLang="zh-CN" sz="1000">
                <a:solidFill>
                  <a:schemeClr val="bg1"/>
                </a:solidFill>
                <a:ea typeface="宋体" pitchFamily="2" charset="-122"/>
              </a:rPr>
              <a:t>(0.2 Mn)</a:t>
            </a:r>
            <a:endParaRPr lang="zh-CN" altLang="en-US" sz="1000">
              <a:solidFill>
                <a:schemeClr val="bg1"/>
              </a:solidFill>
              <a:ea typeface="宋体" pitchFamily="2" charset="-122"/>
            </a:endParaRPr>
          </a:p>
        </p:txBody>
      </p:sp>
      <p:cxnSp>
        <p:nvCxnSpPr>
          <p:cNvPr id="40" name="形状 38"/>
          <p:cNvCxnSpPr>
            <a:cxnSpLocks noChangeShapeType="1"/>
            <a:stCxn id="47" idx="2"/>
            <a:endCxn id="36" idx="0"/>
          </p:cNvCxnSpPr>
          <p:nvPr/>
        </p:nvCxnSpPr>
        <p:spPr bwMode="auto">
          <a:xfrm rot="16200000" flipH="1">
            <a:off x="4260850" y="2866121"/>
            <a:ext cx="325438" cy="922338"/>
          </a:xfrm>
          <a:prstGeom prst="bentConnector3">
            <a:avLst>
              <a:gd name="adj1" fmla="val 49755"/>
            </a:avLst>
          </a:prstGeom>
          <a:noFill/>
          <a:ln w="9525" algn="ctr">
            <a:solidFill>
              <a:srgbClr val="000000"/>
            </a:solidFill>
            <a:miter lim="800000"/>
            <a:headEnd/>
            <a:tailEnd type="arrow" w="med" len="med"/>
          </a:ln>
          <a:extLst>
            <a:ext uri="{909E8E84-426E-40DD-AFC4-6F175D3DCCD1}">
              <a14:hiddenFill xmlns="" xmlns:a14="http://schemas.microsoft.com/office/drawing/2010/main">
                <a:noFill/>
              </a14:hiddenFill>
            </a:ext>
          </a:extLst>
        </p:spPr>
      </p:cxnSp>
      <p:cxnSp>
        <p:nvCxnSpPr>
          <p:cNvPr id="41" name="形状 38"/>
          <p:cNvCxnSpPr>
            <a:cxnSpLocks noChangeShapeType="1"/>
            <a:stCxn id="47" idx="2"/>
            <a:endCxn id="39" idx="0"/>
          </p:cNvCxnSpPr>
          <p:nvPr/>
        </p:nvCxnSpPr>
        <p:spPr bwMode="auto">
          <a:xfrm rot="16200000" flipH="1">
            <a:off x="5524500" y="1602471"/>
            <a:ext cx="325438" cy="3449638"/>
          </a:xfrm>
          <a:prstGeom prst="bentConnector3">
            <a:avLst>
              <a:gd name="adj1" fmla="val 49755"/>
            </a:avLst>
          </a:prstGeom>
          <a:noFill/>
          <a:ln w="9525" algn="ctr">
            <a:solidFill>
              <a:srgbClr val="000000"/>
            </a:solidFill>
            <a:miter lim="800000"/>
            <a:headEnd/>
            <a:tailEnd type="arrow" w="med" len="med"/>
          </a:ln>
          <a:extLst>
            <a:ext uri="{909E8E84-426E-40DD-AFC4-6F175D3DCCD1}">
              <a14:hiddenFill xmlns="" xmlns:a14="http://schemas.microsoft.com/office/drawing/2010/main">
                <a:noFill/>
              </a14:hiddenFill>
            </a:ext>
          </a:extLst>
        </p:spPr>
      </p:cxnSp>
      <p:sp>
        <p:nvSpPr>
          <p:cNvPr id="42" name="TextBox 89"/>
          <p:cNvSpPr txBox="1">
            <a:spLocks noChangeArrowheads="1"/>
          </p:cNvSpPr>
          <p:nvPr/>
        </p:nvSpPr>
        <p:spPr bwMode="auto">
          <a:xfrm>
            <a:off x="4243388" y="3137584"/>
            <a:ext cx="592137"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eaLnBrk="1" hangingPunct="1"/>
            <a:r>
              <a:rPr lang="en-US" altLang="zh-CN">
                <a:solidFill>
                  <a:srgbClr val="0070C0"/>
                </a:solidFill>
                <a:ea typeface="宋体" pitchFamily="2" charset="-122"/>
              </a:rPr>
              <a:t>93.7%</a:t>
            </a:r>
            <a:r>
              <a:rPr lang="en-US" altLang="zh-CN" baseline="30000">
                <a:solidFill>
                  <a:srgbClr val="0070C0"/>
                </a:solidFill>
                <a:ea typeface="宋体" pitchFamily="2" charset="-122"/>
              </a:rPr>
              <a:t>2</a:t>
            </a:r>
            <a:endParaRPr lang="zh-CN" altLang="en-US">
              <a:solidFill>
                <a:srgbClr val="0070C0"/>
              </a:solidFill>
              <a:ea typeface="宋体" pitchFamily="2" charset="-122"/>
            </a:endParaRPr>
          </a:p>
        </p:txBody>
      </p:sp>
      <p:sp>
        <p:nvSpPr>
          <p:cNvPr id="43" name="TextBox 90"/>
          <p:cNvSpPr txBox="1">
            <a:spLocks noChangeArrowheads="1"/>
          </p:cNvSpPr>
          <p:nvPr/>
        </p:nvSpPr>
        <p:spPr bwMode="auto">
          <a:xfrm>
            <a:off x="6807200" y="3137584"/>
            <a:ext cx="522288"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eaLnBrk="1" hangingPunct="1"/>
            <a:r>
              <a:rPr lang="en-US" altLang="zh-CN">
                <a:solidFill>
                  <a:srgbClr val="0070C0"/>
                </a:solidFill>
                <a:ea typeface="宋体" pitchFamily="2" charset="-122"/>
              </a:rPr>
              <a:t>0.7%</a:t>
            </a:r>
            <a:r>
              <a:rPr lang="en-US" altLang="zh-CN" baseline="30000">
                <a:solidFill>
                  <a:srgbClr val="0070C0"/>
                </a:solidFill>
                <a:ea typeface="宋体" pitchFamily="2" charset="-122"/>
              </a:rPr>
              <a:t>2</a:t>
            </a:r>
            <a:endParaRPr lang="zh-CN" altLang="en-US">
              <a:solidFill>
                <a:srgbClr val="0070C0"/>
              </a:solidFill>
              <a:ea typeface="宋体" pitchFamily="2" charset="-122"/>
            </a:endParaRPr>
          </a:p>
        </p:txBody>
      </p:sp>
      <p:sp>
        <p:nvSpPr>
          <p:cNvPr id="44" name="矩形 82"/>
          <p:cNvSpPr>
            <a:spLocks noChangeArrowheads="1"/>
          </p:cNvSpPr>
          <p:nvPr/>
        </p:nvSpPr>
        <p:spPr bwMode="auto">
          <a:xfrm>
            <a:off x="3746500" y="4010709"/>
            <a:ext cx="2276475" cy="323850"/>
          </a:xfrm>
          <a:prstGeom prst="rect">
            <a:avLst/>
          </a:prstGeom>
          <a:solidFill>
            <a:schemeClr val="bg2"/>
          </a:solidFill>
          <a:ln w="9525" algn="ctr">
            <a:noFill/>
            <a:miter lim="800000"/>
            <a:headEnd/>
            <a:tailEnd/>
          </a:ln>
          <a:effectLst>
            <a:outerShdw dist="20000" dir="5400000" rotWithShape="0">
              <a:srgbClr val="000000">
                <a:alpha val="37999"/>
              </a:srgbClr>
            </a:outerShdw>
          </a:effectLst>
        </p:spPr>
        <p:txBody>
          <a:bodyPr anchor="ctr"/>
          <a:lstStyle/>
          <a:p>
            <a:pPr algn="ctr" eaLnBrk="0" hangingPunct="0">
              <a:defRPr/>
            </a:pPr>
            <a:r>
              <a:rPr lang="en-US" altLang="zh-CN" sz="1000">
                <a:solidFill>
                  <a:schemeClr val="bg1"/>
                </a:solidFill>
                <a:ea typeface="宋体" pitchFamily="2" charset="-122"/>
              </a:rPr>
              <a:t>Treated Type 2 Diabetes</a:t>
            </a:r>
          </a:p>
          <a:p>
            <a:pPr algn="ctr" eaLnBrk="0" hangingPunct="0">
              <a:defRPr/>
            </a:pPr>
            <a:r>
              <a:rPr lang="en-US" altLang="zh-CN" sz="1000">
                <a:solidFill>
                  <a:schemeClr val="bg1"/>
                </a:solidFill>
                <a:ea typeface="宋体" pitchFamily="2" charset="-122"/>
              </a:rPr>
              <a:t>(13.8 Mn)</a:t>
            </a:r>
            <a:endParaRPr lang="zh-CN" altLang="en-US" sz="1000">
              <a:solidFill>
                <a:schemeClr val="bg1"/>
              </a:solidFill>
              <a:ea typeface="宋体" pitchFamily="2" charset="-122"/>
            </a:endParaRPr>
          </a:p>
        </p:txBody>
      </p:sp>
      <p:cxnSp>
        <p:nvCxnSpPr>
          <p:cNvPr id="45" name="形状 38"/>
          <p:cNvCxnSpPr>
            <a:cxnSpLocks noChangeShapeType="1"/>
            <a:stCxn id="35" idx="2"/>
            <a:endCxn id="51" idx="0"/>
          </p:cNvCxnSpPr>
          <p:nvPr/>
        </p:nvCxnSpPr>
        <p:spPr bwMode="auto">
          <a:xfrm rot="16200000" flipH="1">
            <a:off x="2154237" y="3912284"/>
            <a:ext cx="195263" cy="1588"/>
          </a:xfrm>
          <a:prstGeom prst="bentConnector3">
            <a:avLst>
              <a:gd name="adj1" fmla="val 49593"/>
            </a:avLst>
          </a:prstGeom>
          <a:noFill/>
          <a:ln w="9525" algn="ctr">
            <a:solidFill>
              <a:srgbClr val="000000"/>
            </a:solidFill>
            <a:miter lim="800000"/>
            <a:headEnd/>
            <a:tailEnd type="arrow" w="med" len="med"/>
          </a:ln>
          <a:extLst>
            <a:ext uri="{909E8E84-426E-40DD-AFC4-6F175D3DCCD1}">
              <a14:hiddenFill xmlns="" xmlns:a14="http://schemas.microsoft.com/office/drawing/2010/main">
                <a:noFill/>
              </a14:hiddenFill>
            </a:ext>
          </a:extLst>
        </p:spPr>
      </p:cxnSp>
      <p:cxnSp>
        <p:nvCxnSpPr>
          <p:cNvPr id="46" name="形状 38"/>
          <p:cNvCxnSpPr>
            <a:stCxn id="36" idx="2"/>
            <a:endCxn id="44" idx="0"/>
          </p:cNvCxnSpPr>
          <p:nvPr/>
        </p:nvCxnSpPr>
        <p:spPr bwMode="auto">
          <a:xfrm rot="5400000">
            <a:off x="4787901" y="3913871"/>
            <a:ext cx="195262" cy="1587"/>
          </a:xfrm>
          <a:prstGeom prst="bentConnector3">
            <a:avLst>
              <a:gd name="adj1" fmla="val 50000"/>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47" name="矩形 82"/>
          <p:cNvSpPr>
            <a:spLocks noChangeArrowheads="1"/>
          </p:cNvSpPr>
          <p:nvPr/>
        </p:nvSpPr>
        <p:spPr bwMode="auto">
          <a:xfrm>
            <a:off x="2574925" y="2842309"/>
            <a:ext cx="2774950" cy="322262"/>
          </a:xfrm>
          <a:prstGeom prst="rect">
            <a:avLst/>
          </a:prstGeom>
          <a:solidFill>
            <a:schemeClr val="bg2"/>
          </a:solidFill>
          <a:ln w="9525" algn="ctr">
            <a:noFill/>
            <a:miter lim="800000"/>
            <a:headEnd/>
            <a:tailEnd/>
          </a:ln>
          <a:effectLst>
            <a:outerShdw dist="20000" dir="5400000" rotWithShape="0">
              <a:srgbClr val="000000">
                <a:alpha val="37999"/>
              </a:srgbClr>
            </a:outerShdw>
          </a:effectLst>
        </p:spPr>
        <p:txBody>
          <a:bodyPr anchor="ctr"/>
          <a:lstStyle/>
          <a:p>
            <a:pPr algn="ctr" eaLnBrk="0" hangingPunct="0">
              <a:defRPr/>
            </a:pPr>
            <a:r>
              <a:rPr lang="en-US" altLang="zh-CN" sz="1000">
                <a:solidFill>
                  <a:schemeClr val="bg1"/>
                </a:solidFill>
                <a:ea typeface="宋体" pitchFamily="2" charset="-122"/>
              </a:rPr>
              <a:t>Diagnostic Adults with Type 2 Diabetes</a:t>
            </a:r>
          </a:p>
          <a:p>
            <a:pPr algn="ctr" eaLnBrk="0" hangingPunct="0">
              <a:defRPr/>
            </a:pPr>
            <a:r>
              <a:rPr lang="en-US" altLang="zh-CN" sz="1000">
                <a:solidFill>
                  <a:schemeClr val="bg1"/>
                </a:solidFill>
                <a:ea typeface="宋体" pitchFamily="2" charset="-122"/>
              </a:rPr>
              <a:t>(36.7 Mn)</a:t>
            </a:r>
            <a:endParaRPr lang="zh-CN" altLang="en-US" sz="1000">
              <a:solidFill>
                <a:schemeClr val="bg1"/>
              </a:solidFill>
              <a:ea typeface="宋体" pitchFamily="2" charset="-122"/>
            </a:endParaRPr>
          </a:p>
        </p:txBody>
      </p:sp>
      <p:cxnSp>
        <p:nvCxnSpPr>
          <p:cNvPr id="48" name="形状 38"/>
          <p:cNvCxnSpPr>
            <a:cxnSpLocks noChangeShapeType="1"/>
            <a:stCxn id="30" idx="2"/>
            <a:endCxn id="47" idx="0"/>
          </p:cNvCxnSpPr>
          <p:nvPr/>
        </p:nvCxnSpPr>
        <p:spPr bwMode="auto">
          <a:xfrm rot="16200000" flipH="1">
            <a:off x="3382168" y="2262078"/>
            <a:ext cx="195263" cy="965200"/>
          </a:xfrm>
          <a:prstGeom prst="bentConnector3">
            <a:avLst>
              <a:gd name="adj1" fmla="val 49593"/>
            </a:avLst>
          </a:prstGeom>
          <a:noFill/>
          <a:ln w="9525" algn="ctr">
            <a:solidFill>
              <a:srgbClr val="000000"/>
            </a:solidFill>
            <a:miter lim="800000"/>
            <a:headEnd/>
            <a:tailEnd type="arrow" w="med" len="med"/>
          </a:ln>
          <a:extLst>
            <a:ext uri="{909E8E84-426E-40DD-AFC4-6F175D3DCCD1}">
              <a14:hiddenFill xmlns="" xmlns:a14="http://schemas.microsoft.com/office/drawing/2010/main">
                <a:noFill/>
              </a14:hiddenFill>
            </a:ext>
          </a:extLst>
        </p:spPr>
      </p:cxnSp>
      <p:sp>
        <p:nvSpPr>
          <p:cNvPr id="49" name="TextBox 108"/>
          <p:cNvSpPr txBox="1">
            <a:spLocks noChangeArrowheads="1"/>
          </p:cNvSpPr>
          <p:nvPr/>
        </p:nvSpPr>
        <p:spPr bwMode="auto">
          <a:xfrm>
            <a:off x="1619250" y="2647046"/>
            <a:ext cx="127317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eaLnBrk="1" hangingPunct="1"/>
            <a:r>
              <a:rPr lang="en-US" altLang="zh-CN">
                <a:solidFill>
                  <a:srgbClr val="0070C0"/>
                </a:solidFill>
                <a:ea typeface="宋体" pitchFamily="2" charset="-122"/>
              </a:rPr>
              <a:t>Diagnosis: 39.7%</a:t>
            </a:r>
            <a:r>
              <a:rPr lang="en-US" altLang="zh-CN" baseline="30000">
                <a:solidFill>
                  <a:srgbClr val="0070C0"/>
                </a:solidFill>
                <a:ea typeface="宋体" pitchFamily="2" charset="-122"/>
              </a:rPr>
              <a:t>1</a:t>
            </a:r>
            <a:endParaRPr lang="zh-CN" altLang="en-US">
              <a:solidFill>
                <a:srgbClr val="0070C0"/>
              </a:solidFill>
              <a:ea typeface="宋体" pitchFamily="2" charset="-122"/>
            </a:endParaRPr>
          </a:p>
        </p:txBody>
      </p:sp>
      <p:sp>
        <p:nvSpPr>
          <p:cNvPr id="50" name="TextBox 114"/>
          <p:cNvSpPr txBox="1">
            <a:spLocks noChangeArrowheads="1"/>
          </p:cNvSpPr>
          <p:nvPr/>
        </p:nvSpPr>
        <p:spPr bwMode="auto">
          <a:xfrm>
            <a:off x="3595688" y="3815446"/>
            <a:ext cx="1176337"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eaLnBrk="1" hangingPunct="1"/>
            <a:r>
              <a:rPr lang="en-US" altLang="zh-CN">
                <a:solidFill>
                  <a:srgbClr val="0070C0"/>
                </a:solidFill>
                <a:ea typeface="宋体" pitchFamily="2" charset="-122"/>
              </a:rPr>
              <a:t>Treatment: 40%</a:t>
            </a:r>
            <a:r>
              <a:rPr lang="en-US" altLang="zh-CN" baseline="30000">
                <a:solidFill>
                  <a:srgbClr val="0070C0"/>
                </a:solidFill>
                <a:ea typeface="宋体" pitchFamily="2" charset="-122"/>
              </a:rPr>
              <a:t>2</a:t>
            </a:r>
            <a:endParaRPr lang="zh-CN" altLang="en-US">
              <a:solidFill>
                <a:srgbClr val="0070C0"/>
              </a:solidFill>
              <a:ea typeface="宋体" pitchFamily="2" charset="-122"/>
            </a:endParaRPr>
          </a:p>
        </p:txBody>
      </p:sp>
      <p:sp>
        <p:nvSpPr>
          <p:cNvPr id="51" name="矩形 82"/>
          <p:cNvSpPr>
            <a:spLocks noChangeArrowheads="1"/>
          </p:cNvSpPr>
          <p:nvPr/>
        </p:nvSpPr>
        <p:spPr bwMode="auto">
          <a:xfrm>
            <a:off x="1112838" y="4010709"/>
            <a:ext cx="2278062" cy="323850"/>
          </a:xfrm>
          <a:prstGeom prst="rect">
            <a:avLst/>
          </a:prstGeom>
          <a:solidFill>
            <a:schemeClr val="bg2"/>
          </a:solidFill>
          <a:ln w="9525" algn="ctr">
            <a:noFill/>
            <a:miter lim="800000"/>
            <a:headEnd/>
            <a:tailEnd/>
          </a:ln>
          <a:effectLst>
            <a:outerShdw dist="20000" dir="5400000" rotWithShape="0">
              <a:srgbClr val="000000">
                <a:alpha val="37999"/>
              </a:srgbClr>
            </a:outerShdw>
          </a:effectLst>
        </p:spPr>
        <p:txBody>
          <a:bodyPr anchor="ctr"/>
          <a:lstStyle/>
          <a:p>
            <a:pPr algn="ctr" eaLnBrk="0" hangingPunct="0">
              <a:defRPr/>
            </a:pPr>
            <a:r>
              <a:rPr lang="en-US" altLang="zh-CN" sz="1000">
                <a:solidFill>
                  <a:schemeClr val="bg1"/>
                </a:solidFill>
                <a:ea typeface="宋体" pitchFamily="2" charset="-122"/>
              </a:rPr>
              <a:t>Treated Type 1 Diabetes</a:t>
            </a:r>
          </a:p>
          <a:p>
            <a:pPr algn="ctr" eaLnBrk="0" hangingPunct="0">
              <a:defRPr/>
            </a:pPr>
            <a:r>
              <a:rPr lang="en-US" altLang="zh-CN" sz="1000">
                <a:solidFill>
                  <a:schemeClr val="bg1"/>
                </a:solidFill>
                <a:ea typeface="宋体" pitchFamily="2" charset="-122"/>
              </a:rPr>
              <a:t>(2.0~2.8 Mn)</a:t>
            </a:r>
            <a:endParaRPr lang="zh-CN" altLang="en-US" sz="1000">
              <a:solidFill>
                <a:schemeClr val="bg1"/>
              </a:solidFill>
              <a:ea typeface="宋体" pitchFamily="2" charset="-122"/>
            </a:endParaRPr>
          </a:p>
        </p:txBody>
      </p:sp>
      <p:sp>
        <p:nvSpPr>
          <p:cNvPr id="52" name="TextBox 142"/>
          <p:cNvSpPr txBox="1">
            <a:spLocks noChangeArrowheads="1"/>
          </p:cNvSpPr>
          <p:nvPr/>
        </p:nvSpPr>
        <p:spPr bwMode="auto">
          <a:xfrm>
            <a:off x="933450" y="3815446"/>
            <a:ext cx="1176338"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eaLnBrk="1" hangingPunct="1"/>
            <a:r>
              <a:rPr lang="en-US" altLang="zh-CN">
                <a:solidFill>
                  <a:srgbClr val="0070C0"/>
                </a:solidFill>
                <a:ea typeface="宋体" pitchFamily="2" charset="-122"/>
              </a:rPr>
              <a:t>Treatment: 95%</a:t>
            </a:r>
            <a:r>
              <a:rPr lang="en-US" altLang="zh-CN" baseline="30000">
                <a:solidFill>
                  <a:srgbClr val="0070C0"/>
                </a:solidFill>
                <a:ea typeface="宋体" pitchFamily="2" charset="-122"/>
              </a:rPr>
              <a:t>4</a:t>
            </a:r>
            <a:endParaRPr lang="zh-CN" altLang="en-US">
              <a:solidFill>
                <a:srgbClr val="0070C0"/>
              </a:solidFill>
              <a:ea typeface="宋体" pitchFamily="2" charset="-122"/>
            </a:endParaRPr>
          </a:p>
        </p:txBody>
      </p:sp>
      <p:sp>
        <p:nvSpPr>
          <p:cNvPr id="53" name="矩形 82"/>
          <p:cNvSpPr>
            <a:spLocks noChangeArrowheads="1"/>
          </p:cNvSpPr>
          <p:nvPr/>
        </p:nvSpPr>
        <p:spPr bwMode="auto">
          <a:xfrm>
            <a:off x="3744913" y="4529821"/>
            <a:ext cx="2278062" cy="325438"/>
          </a:xfrm>
          <a:prstGeom prst="rect">
            <a:avLst/>
          </a:prstGeom>
          <a:solidFill>
            <a:schemeClr val="bg2"/>
          </a:solidFill>
          <a:ln w="9525" algn="ctr">
            <a:noFill/>
            <a:miter lim="800000"/>
            <a:headEnd/>
            <a:tailEnd/>
          </a:ln>
          <a:effectLst>
            <a:outerShdw dist="20000" dir="5400000" rotWithShape="0">
              <a:srgbClr val="000000">
                <a:alpha val="37999"/>
              </a:srgbClr>
            </a:outerShdw>
          </a:effectLst>
        </p:spPr>
        <p:txBody>
          <a:bodyPr anchor="ctr"/>
          <a:lstStyle/>
          <a:p>
            <a:pPr algn="ctr" eaLnBrk="0" hangingPunct="0">
              <a:defRPr/>
            </a:pPr>
            <a:r>
              <a:rPr lang="en-US" altLang="zh-CN" sz="1000">
                <a:solidFill>
                  <a:schemeClr val="bg1"/>
                </a:solidFill>
                <a:ea typeface="宋体" pitchFamily="2" charset="-122"/>
              </a:rPr>
              <a:t>Western Medicine</a:t>
            </a:r>
          </a:p>
          <a:p>
            <a:pPr algn="ctr" eaLnBrk="0" hangingPunct="0">
              <a:defRPr/>
            </a:pPr>
            <a:r>
              <a:rPr lang="en-US" altLang="zh-CN" sz="1000">
                <a:solidFill>
                  <a:schemeClr val="bg1"/>
                </a:solidFill>
                <a:ea typeface="宋体" pitchFamily="2" charset="-122"/>
              </a:rPr>
              <a:t>(11.0 Mn)</a:t>
            </a:r>
            <a:endParaRPr lang="zh-CN" altLang="en-US" sz="1000">
              <a:solidFill>
                <a:schemeClr val="bg1"/>
              </a:solidFill>
              <a:ea typeface="宋体" pitchFamily="2" charset="-122"/>
            </a:endParaRPr>
          </a:p>
        </p:txBody>
      </p:sp>
      <p:sp>
        <p:nvSpPr>
          <p:cNvPr id="54" name="矩形 82"/>
          <p:cNvSpPr>
            <a:spLocks noChangeArrowheads="1"/>
          </p:cNvSpPr>
          <p:nvPr/>
        </p:nvSpPr>
        <p:spPr bwMode="auto">
          <a:xfrm>
            <a:off x="6307138" y="4529821"/>
            <a:ext cx="2422525" cy="325438"/>
          </a:xfrm>
          <a:prstGeom prst="rect">
            <a:avLst/>
          </a:prstGeom>
          <a:solidFill>
            <a:schemeClr val="bg2"/>
          </a:solidFill>
          <a:ln w="9525" algn="ctr">
            <a:noFill/>
            <a:miter lim="800000"/>
            <a:headEnd/>
            <a:tailEnd/>
          </a:ln>
          <a:effectLst>
            <a:outerShdw dist="20000" dir="5400000" rotWithShape="0">
              <a:srgbClr val="000000">
                <a:alpha val="37999"/>
              </a:srgbClr>
            </a:outerShdw>
          </a:effectLst>
        </p:spPr>
        <p:txBody>
          <a:bodyPr anchor="ctr"/>
          <a:lstStyle/>
          <a:p>
            <a:pPr algn="ctr" eaLnBrk="0" hangingPunct="0">
              <a:defRPr/>
            </a:pPr>
            <a:r>
              <a:rPr lang="en-US" altLang="zh-CN" sz="1000">
                <a:solidFill>
                  <a:schemeClr val="bg1"/>
                </a:solidFill>
                <a:ea typeface="宋体" pitchFamily="2" charset="-122"/>
              </a:rPr>
              <a:t>TCM &amp; Other Health Products</a:t>
            </a:r>
          </a:p>
          <a:p>
            <a:pPr algn="ctr" eaLnBrk="0" hangingPunct="0">
              <a:defRPr/>
            </a:pPr>
            <a:r>
              <a:rPr lang="en-US" altLang="zh-CN" sz="1000">
                <a:solidFill>
                  <a:schemeClr val="bg1"/>
                </a:solidFill>
                <a:ea typeface="宋体" pitchFamily="2" charset="-122"/>
              </a:rPr>
              <a:t>(2.8 Mn)</a:t>
            </a:r>
            <a:endParaRPr lang="zh-CN" altLang="en-US" sz="1000">
              <a:solidFill>
                <a:schemeClr val="bg1"/>
              </a:solidFill>
              <a:ea typeface="宋体" pitchFamily="2" charset="-122"/>
            </a:endParaRPr>
          </a:p>
        </p:txBody>
      </p:sp>
      <p:cxnSp>
        <p:nvCxnSpPr>
          <p:cNvPr id="55" name="形状 38"/>
          <p:cNvCxnSpPr>
            <a:stCxn id="44" idx="2"/>
            <a:endCxn id="54" idx="0"/>
          </p:cNvCxnSpPr>
          <p:nvPr/>
        </p:nvCxnSpPr>
        <p:spPr bwMode="auto">
          <a:xfrm rot="16200000" flipH="1">
            <a:off x="6103938" y="3115359"/>
            <a:ext cx="195262" cy="2633662"/>
          </a:xfrm>
          <a:prstGeom prst="bentConnector3">
            <a:avLst>
              <a:gd name="adj1" fmla="val 50000"/>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56" name="形状 38"/>
          <p:cNvCxnSpPr>
            <a:stCxn id="44" idx="2"/>
            <a:endCxn id="53" idx="0"/>
          </p:cNvCxnSpPr>
          <p:nvPr/>
        </p:nvCxnSpPr>
        <p:spPr bwMode="auto">
          <a:xfrm rot="5400000">
            <a:off x="4787107" y="4432190"/>
            <a:ext cx="195262" cy="0"/>
          </a:xfrm>
          <a:prstGeom prst="bentConnector3">
            <a:avLst>
              <a:gd name="adj1" fmla="val 50000"/>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57" name="TextBox 152"/>
          <p:cNvSpPr txBox="1">
            <a:spLocks noChangeArrowheads="1"/>
          </p:cNvSpPr>
          <p:nvPr/>
        </p:nvSpPr>
        <p:spPr bwMode="auto">
          <a:xfrm>
            <a:off x="7264400" y="4193271"/>
            <a:ext cx="48577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eaLnBrk="1" hangingPunct="1"/>
            <a:r>
              <a:rPr lang="en-US" altLang="zh-CN">
                <a:ea typeface="宋体" pitchFamily="2" charset="-122"/>
              </a:rPr>
              <a:t>20%</a:t>
            </a:r>
            <a:r>
              <a:rPr lang="en-US" altLang="zh-CN" baseline="30000">
                <a:ea typeface="宋体" pitchFamily="2" charset="-122"/>
              </a:rPr>
              <a:t>3</a:t>
            </a:r>
            <a:endParaRPr lang="zh-CN" altLang="en-US">
              <a:ea typeface="宋体" pitchFamily="2" charset="-122"/>
            </a:endParaRPr>
          </a:p>
        </p:txBody>
      </p:sp>
      <p:sp>
        <p:nvSpPr>
          <p:cNvPr id="58" name="TextBox 153"/>
          <p:cNvSpPr txBox="1">
            <a:spLocks noChangeArrowheads="1"/>
          </p:cNvSpPr>
          <p:nvPr/>
        </p:nvSpPr>
        <p:spPr bwMode="auto">
          <a:xfrm>
            <a:off x="4359275" y="4334559"/>
            <a:ext cx="487363"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eaLnBrk="1" hangingPunct="1"/>
            <a:r>
              <a:rPr lang="en-US" altLang="zh-CN">
                <a:solidFill>
                  <a:srgbClr val="0070C0"/>
                </a:solidFill>
                <a:ea typeface="宋体" pitchFamily="2" charset="-122"/>
              </a:rPr>
              <a:t>80%</a:t>
            </a:r>
            <a:r>
              <a:rPr lang="en-US" altLang="zh-CN" baseline="30000">
                <a:solidFill>
                  <a:srgbClr val="0070C0"/>
                </a:solidFill>
                <a:ea typeface="宋体" pitchFamily="2" charset="-122"/>
              </a:rPr>
              <a:t>3</a:t>
            </a:r>
            <a:endParaRPr lang="zh-CN" altLang="en-US">
              <a:solidFill>
                <a:srgbClr val="0070C0"/>
              </a:solidFill>
              <a:ea typeface="宋体" pitchFamily="2" charset="-122"/>
            </a:endParaRPr>
          </a:p>
        </p:txBody>
      </p:sp>
      <p:cxnSp>
        <p:nvCxnSpPr>
          <p:cNvPr id="59" name="形状 38"/>
          <p:cNvCxnSpPr>
            <a:stCxn id="53" idx="2"/>
            <a:endCxn id="63" idx="0"/>
          </p:cNvCxnSpPr>
          <p:nvPr/>
        </p:nvCxnSpPr>
        <p:spPr bwMode="auto">
          <a:xfrm rot="5400000">
            <a:off x="4156075" y="4515534"/>
            <a:ext cx="388937" cy="1068388"/>
          </a:xfrm>
          <a:prstGeom prst="bentConnector3">
            <a:avLst>
              <a:gd name="adj1" fmla="val 50000"/>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60" name="矩形 82"/>
          <p:cNvSpPr>
            <a:spLocks noChangeArrowheads="1"/>
          </p:cNvSpPr>
          <p:nvPr/>
        </p:nvSpPr>
        <p:spPr bwMode="auto">
          <a:xfrm>
            <a:off x="6380163" y="5244196"/>
            <a:ext cx="1423987" cy="325438"/>
          </a:xfrm>
          <a:prstGeom prst="rect">
            <a:avLst/>
          </a:prstGeom>
          <a:solidFill>
            <a:schemeClr val="bg2"/>
          </a:solidFill>
          <a:ln w="9525" algn="ctr">
            <a:noFill/>
            <a:miter lim="800000"/>
            <a:headEnd/>
            <a:tailEnd/>
          </a:ln>
          <a:effectLst>
            <a:outerShdw dist="20000" dir="5400000" rotWithShape="0">
              <a:srgbClr val="000000">
                <a:alpha val="37999"/>
              </a:srgbClr>
            </a:outerShdw>
          </a:effectLst>
        </p:spPr>
        <p:txBody>
          <a:bodyPr anchor="ctr"/>
          <a:lstStyle/>
          <a:p>
            <a:pPr algn="ctr" eaLnBrk="0" hangingPunct="0">
              <a:defRPr/>
            </a:pPr>
            <a:r>
              <a:rPr lang="en-US" altLang="zh-CN" sz="1000">
                <a:solidFill>
                  <a:schemeClr val="bg1"/>
                </a:solidFill>
                <a:ea typeface="宋体" pitchFamily="2" charset="-122"/>
              </a:rPr>
              <a:t>OAD</a:t>
            </a:r>
          </a:p>
          <a:p>
            <a:pPr algn="ctr" eaLnBrk="0" hangingPunct="0">
              <a:defRPr/>
            </a:pPr>
            <a:r>
              <a:rPr lang="en-US" altLang="zh-CN" sz="1000">
                <a:solidFill>
                  <a:schemeClr val="bg1"/>
                </a:solidFill>
                <a:ea typeface="宋体" pitchFamily="2" charset="-122"/>
              </a:rPr>
              <a:t>(5.5 Mn)</a:t>
            </a:r>
            <a:endParaRPr lang="zh-CN" altLang="en-US" sz="1000">
              <a:solidFill>
                <a:schemeClr val="bg1"/>
              </a:solidFill>
              <a:ea typeface="宋体" pitchFamily="2" charset="-122"/>
            </a:endParaRPr>
          </a:p>
        </p:txBody>
      </p:sp>
      <p:sp>
        <p:nvSpPr>
          <p:cNvPr id="62" name="矩形 82"/>
          <p:cNvSpPr>
            <a:spLocks noChangeArrowheads="1"/>
          </p:cNvSpPr>
          <p:nvPr/>
        </p:nvSpPr>
        <p:spPr bwMode="auto">
          <a:xfrm>
            <a:off x="4743450" y="5244196"/>
            <a:ext cx="1422400" cy="325438"/>
          </a:xfrm>
          <a:prstGeom prst="rect">
            <a:avLst/>
          </a:prstGeom>
          <a:solidFill>
            <a:schemeClr val="bg2"/>
          </a:solidFill>
          <a:ln w="9525" algn="ctr">
            <a:noFill/>
            <a:miter lim="800000"/>
            <a:headEnd/>
            <a:tailEnd/>
          </a:ln>
          <a:effectLst>
            <a:outerShdw dist="20000" dir="5400000" rotWithShape="0">
              <a:srgbClr val="000000">
                <a:alpha val="37999"/>
              </a:srgbClr>
            </a:outerShdw>
          </a:effectLst>
        </p:spPr>
        <p:txBody>
          <a:bodyPr anchor="ctr"/>
          <a:lstStyle/>
          <a:p>
            <a:pPr algn="ctr" eaLnBrk="0" hangingPunct="0">
              <a:defRPr/>
            </a:pPr>
            <a:r>
              <a:rPr lang="en-US" altLang="zh-CN" sz="1000" dirty="0">
                <a:solidFill>
                  <a:schemeClr val="bg1"/>
                </a:solidFill>
                <a:ea typeface="宋体" charset="-122"/>
              </a:rPr>
              <a:t>OAD + Insulin</a:t>
            </a:r>
          </a:p>
          <a:p>
            <a:pPr algn="ctr" eaLnBrk="0" hangingPunct="0">
              <a:defRPr/>
            </a:pPr>
            <a:r>
              <a:rPr lang="en-US" altLang="zh-CN" sz="1000" dirty="0">
                <a:solidFill>
                  <a:schemeClr val="bg1"/>
                </a:solidFill>
                <a:ea typeface="宋体" charset="-122"/>
              </a:rPr>
              <a:t>(3.3 </a:t>
            </a:r>
            <a:r>
              <a:rPr lang="en-US" altLang="zh-CN" sz="1000" dirty="0" err="1">
                <a:solidFill>
                  <a:schemeClr val="bg1"/>
                </a:solidFill>
                <a:ea typeface="宋体" charset="-122"/>
              </a:rPr>
              <a:t>Mn</a:t>
            </a:r>
            <a:r>
              <a:rPr lang="en-US" altLang="zh-CN" sz="1000" dirty="0">
                <a:solidFill>
                  <a:schemeClr val="bg1"/>
                </a:solidFill>
                <a:ea typeface="宋体" charset="-122"/>
              </a:rPr>
              <a:t>)</a:t>
            </a:r>
            <a:endParaRPr lang="zh-CN" altLang="en-US" sz="1000" dirty="0">
              <a:solidFill>
                <a:schemeClr val="bg1"/>
              </a:solidFill>
              <a:ea typeface="宋体" charset="-122"/>
            </a:endParaRPr>
          </a:p>
        </p:txBody>
      </p:sp>
      <p:sp>
        <p:nvSpPr>
          <p:cNvPr id="63" name="矩形 82"/>
          <p:cNvSpPr>
            <a:spLocks noChangeArrowheads="1"/>
          </p:cNvSpPr>
          <p:nvPr/>
        </p:nvSpPr>
        <p:spPr bwMode="auto">
          <a:xfrm>
            <a:off x="3103563" y="5244196"/>
            <a:ext cx="1423987" cy="325438"/>
          </a:xfrm>
          <a:prstGeom prst="rect">
            <a:avLst/>
          </a:prstGeom>
          <a:solidFill>
            <a:schemeClr val="bg2"/>
          </a:solidFill>
          <a:ln w="9525" algn="ctr">
            <a:noFill/>
            <a:miter lim="800000"/>
            <a:headEnd/>
            <a:tailEnd/>
          </a:ln>
          <a:effectLst>
            <a:outerShdw dist="20000" dir="5400000" rotWithShape="0">
              <a:srgbClr val="000000">
                <a:alpha val="37999"/>
              </a:srgbClr>
            </a:outerShdw>
          </a:effectLst>
        </p:spPr>
        <p:txBody>
          <a:bodyPr anchor="ctr"/>
          <a:lstStyle/>
          <a:p>
            <a:pPr algn="ctr" eaLnBrk="0" hangingPunct="0">
              <a:defRPr/>
            </a:pPr>
            <a:r>
              <a:rPr lang="en-US" altLang="zh-CN" sz="1000" dirty="0">
                <a:solidFill>
                  <a:schemeClr val="bg1"/>
                </a:solidFill>
                <a:ea typeface="宋体" charset="-122"/>
              </a:rPr>
              <a:t>Insulin</a:t>
            </a:r>
          </a:p>
          <a:p>
            <a:pPr algn="ctr" eaLnBrk="0" hangingPunct="0">
              <a:defRPr/>
            </a:pPr>
            <a:r>
              <a:rPr lang="en-US" altLang="zh-CN" sz="1000" dirty="0">
                <a:solidFill>
                  <a:schemeClr val="bg1"/>
                </a:solidFill>
                <a:ea typeface="宋体" charset="-122"/>
              </a:rPr>
              <a:t>(2.2 </a:t>
            </a:r>
            <a:r>
              <a:rPr lang="en-US" altLang="zh-CN" sz="1000" dirty="0" err="1">
                <a:solidFill>
                  <a:schemeClr val="bg1"/>
                </a:solidFill>
                <a:ea typeface="宋体" charset="-122"/>
              </a:rPr>
              <a:t>Mn</a:t>
            </a:r>
            <a:r>
              <a:rPr lang="en-US" altLang="zh-CN" sz="1000" dirty="0">
                <a:solidFill>
                  <a:schemeClr val="bg1"/>
                </a:solidFill>
                <a:ea typeface="宋体" charset="-122"/>
              </a:rPr>
              <a:t>)</a:t>
            </a:r>
            <a:endParaRPr lang="zh-CN" altLang="en-US" sz="1000" dirty="0">
              <a:solidFill>
                <a:schemeClr val="bg1"/>
              </a:solidFill>
              <a:ea typeface="宋体" charset="-122"/>
            </a:endParaRPr>
          </a:p>
        </p:txBody>
      </p:sp>
      <p:cxnSp>
        <p:nvCxnSpPr>
          <p:cNvPr id="65" name="形状 38"/>
          <p:cNvCxnSpPr>
            <a:stCxn id="53" idx="2"/>
            <a:endCxn id="62" idx="0"/>
          </p:cNvCxnSpPr>
          <p:nvPr/>
        </p:nvCxnSpPr>
        <p:spPr bwMode="auto">
          <a:xfrm rot="16200000" flipH="1">
            <a:off x="4975225" y="4764772"/>
            <a:ext cx="388937" cy="569912"/>
          </a:xfrm>
          <a:prstGeom prst="bentConnector3">
            <a:avLst>
              <a:gd name="adj1" fmla="val 50000"/>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66" name="形状 38"/>
          <p:cNvCxnSpPr>
            <a:stCxn id="53" idx="2"/>
            <a:endCxn id="60" idx="0"/>
          </p:cNvCxnSpPr>
          <p:nvPr/>
        </p:nvCxnSpPr>
        <p:spPr bwMode="auto">
          <a:xfrm rot="16200000" flipH="1">
            <a:off x="5793582" y="3946415"/>
            <a:ext cx="388937" cy="2206625"/>
          </a:xfrm>
          <a:prstGeom prst="bentConnector3">
            <a:avLst>
              <a:gd name="adj1" fmla="val 50000"/>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67" name="TextBox 174"/>
          <p:cNvSpPr txBox="1">
            <a:spLocks noChangeArrowheads="1"/>
          </p:cNvSpPr>
          <p:nvPr/>
        </p:nvSpPr>
        <p:spPr bwMode="auto">
          <a:xfrm>
            <a:off x="3789363" y="4855259"/>
            <a:ext cx="487362"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eaLnBrk="1" hangingPunct="1"/>
            <a:r>
              <a:rPr lang="en-US" altLang="zh-CN">
                <a:solidFill>
                  <a:srgbClr val="0070C0"/>
                </a:solidFill>
                <a:ea typeface="宋体" pitchFamily="2" charset="-122"/>
              </a:rPr>
              <a:t>20%</a:t>
            </a:r>
            <a:r>
              <a:rPr lang="en-US" altLang="zh-CN" baseline="30000">
                <a:solidFill>
                  <a:srgbClr val="0070C0"/>
                </a:solidFill>
                <a:ea typeface="宋体" pitchFamily="2" charset="-122"/>
              </a:rPr>
              <a:t>3</a:t>
            </a:r>
            <a:endParaRPr lang="zh-CN" altLang="en-US">
              <a:solidFill>
                <a:srgbClr val="0070C0"/>
              </a:solidFill>
              <a:ea typeface="宋体" pitchFamily="2" charset="-122"/>
            </a:endParaRPr>
          </a:p>
        </p:txBody>
      </p:sp>
      <p:sp>
        <p:nvSpPr>
          <p:cNvPr id="68" name="TextBox 175"/>
          <p:cNvSpPr txBox="1">
            <a:spLocks noChangeArrowheads="1"/>
          </p:cNvSpPr>
          <p:nvPr/>
        </p:nvSpPr>
        <p:spPr bwMode="auto">
          <a:xfrm>
            <a:off x="4954588" y="4855259"/>
            <a:ext cx="487362"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eaLnBrk="1" hangingPunct="1"/>
            <a:r>
              <a:rPr lang="en-US" altLang="zh-CN">
                <a:solidFill>
                  <a:srgbClr val="0070C0"/>
                </a:solidFill>
                <a:ea typeface="宋体" pitchFamily="2" charset="-122"/>
              </a:rPr>
              <a:t>30%</a:t>
            </a:r>
            <a:r>
              <a:rPr lang="en-US" altLang="zh-CN" baseline="30000">
                <a:solidFill>
                  <a:srgbClr val="0070C0"/>
                </a:solidFill>
                <a:ea typeface="宋体" pitchFamily="2" charset="-122"/>
              </a:rPr>
              <a:t>3</a:t>
            </a:r>
            <a:endParaRPr lang="zh-CN" altLang="en-US">
              <a:solidFill>
                <a:srgbClr val="0070C0"/>
              </a:solidFill>
              <a:ea typeface="宋体" pitchFamily="2" charset="-122"/>
            </a:endParaRPr>
          </a:p>
        </p:txBody>
      </p:sp>
      <p:sp>
        <p:nvSpPr>
          <p:cNvPr id="86" name="TextBox 176"/>
          <p:cNvSpPr txBox="1">
            <a:spLocks noChangeArrowheads="1"/>
          </p:cNvSpPr>
          <p:nvPr/>
        </p:nvSpPr>
        <p:spPr bwMode="auto">
          <a:xfrm>
            <a:off x="6494463" y="4855259"/>
            <a:ext cx="487362"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eaLnBrk="1" hangingPunct="1"/>
            <a:r>
              <a:rPr lang="en-US" altLang="zh-CN">
                <a:solidFill>
                  <a:srgbClr val="0070C0"/>
                </a:solidFill>
                <a:ea typeface="宋体" pitchFamily="2" charset="-122"/>
              </a:rPr>
              <a:t>50%</a:t>
            </a:r>
            <a:r>
              <a:rPr lang="en-US" altLang="zh-CN" baseline="30000">
                <a:solidFill>
                  <a:srgbClr val="0070C0"/>
                </a:solidFill>
                <a:ea typeface="宋体" pitchFamily="2" charset="-122"/>
              </a:rPr>
              <a:t>3</a:t>
            </a:r>
            <a:endParaRPr lang="zh-CN" altLang="en-US">
              <a:solidFill>
                <a:srgbClr val="0070C0"/>
              </a:solidFill>
              <a:ea typeface="宋体" pitchFamily="2" charset="-122"/>
            </a:endParaRPr>
          </a:p>
        </p:txBody>
      </p:sp>
      <p:sp>
        <p:nvSpPr>
          <p:cNvPr id="87" name="矩形 82"/>
          <p:cNvSpPr>
            <a:spLocks noChangeArrowheads="1"/>
          </p:cNvSpPr>
          <p:nvPr/>
        </p:nvSpPr>
        <p:spPr bwMode="auto">
          <a:xfrm>
            <a:off x="1609725" y="4529821"/>
            <a:ext cx="1281113" cy="325438"/>
          </a:xfrm>
          <a:prstGeom prst="rect">
            <a:avLst/>
          </a:prstGeom>
          <a:solidFill>
            <a:schemeClr val="bg2"/>
          </a:solidFill>
          <a:ln w="9525" algn="ctr">
            <a:noFill/>
            <a:miter lim="800000"/>
            <a:headEnd/>
            <a:tailEnd/>
          </a:ln>
          <a:effectLst>
            <a:outerShdw dist="20000" dir="5400000" rotWithShape="0">
              <a:srgbClr val="000000">
                <a:alpha val="37999"/>
              </a:srgbClr>
            </a:outerShdw>
          </a:effectLst>
        </p:spPr>
        <p:txBody>
          <a:bodyPr anchor="ctr"/>
          <a:lstStyle/>
          <a:p>
            <a:pPr algn="ctr" eaLnBrk="0" hangingPunct="0">
              <a:defRPr/>
            </a:pPr>
            <a:r>
              <a:rPr lang="en-US" altLang="zh-CN" sz="1000">
                <a:solidFill>
                  <a:schemeClr val="bg1"/>
                </a:solidFill>
                <a:ea typeface="宋体" pitchFamily="2" charset="-122"/>
              </a:rPr>
              <a:t>Insulin</a:t>
            </a:r>
          </a:p>
          <a:p>
            <a:pPr algn="ctr" eaLnBrk="0" hangingPunct="0">
              <a:defRPr/>
            </a:pPr>
            <a:r>
              <a:rPr lang="en-US" altLang="zh-CN" sz="1000">
                <a:solidFill>
                  <a:schemeClr val="bg1"/>
                </a:solidFill>
                <a:ea typeface="宋体" pitchFamily="2" charset="-122"/>
              </a:rPr>
              <a:t>(2.0~2.8 Mn)</a:t>
            </a:r>
            <a:endParaRPr lang="zh-CN" altLang="en-US" sz="1000">
              <a:solidFill>
                <a:schemeClr val="bg1"/>
              </a:solidFill>
              <a:ea typeface="宋体" pitchFamily="2" charset="-122"/>
            </a:endParaRPr>
          </a:p>
        </p:txBody>
      </p:sp>
      <p:sp>
        <p:nvSpPr>
          <p:cNvPr id="88" name="TextBox 179"/>
          <p:cNvSpPr txBox="1">
            <a:spLocks noChangeArrowheads="1"/>
          </p:cNvSpPr>
          <p:nvPr/>
        </p:nvSpPr>
        <p:spPr bwMode="auto">
          <a:xfrm>
            <a:off x="1681163" y="4334559"/>
            <a:ext cx="557212"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eaLnBrk="1" hangingPunct="1"/>
            <a:r>
              <a:rPr lang="en-US" altLang="zh-CN">
                <a:solidFill>
                  <a:srgbClr val="0070C0"/>
                </a:solidFill>
                <a:ea typeface="宋体" pitchFamily="2" charset="-122"/>
              </a:rPr>
              <a:t>100%</a:t>
            </a:r>
            <a:r>
              <a:rPr lang="en-US" altLang="zh-CN" baseline="30000">
                <a:solidFill>
                  <a:srgbClr val="0070C0"/>
                </a:solidFill>
                <a:ea typeface="宋体" pitchFamily="2" charset="-122"/>
              </a:rPr>
              <a:t>3</a:t>
            </a:r>
            <a:endParaRPr lang="zh-CN" altLang="en-US">
              <a:solidFill>
                <a:srgbClr val="0070C0"/>
              </a:solidFill>
              <a:ea typeface="宋体" pitchFamily="2" charset="-122"/>
            </a:endParaRPr>
          </a:p>
        </p:txBody>
      </p:sp>
      <p:cxnSp>
        <p:nvCxnSpPr>
          <p:cNvPr id="89" name="形状 38"/>
          <p:cNvCxnSpPr>
            <a:cxnSpLocks noChangeShapeType="1"/>
            <a:stCxn id="51" idx="2"/>
            <a:endCxn id="87" idx="0"/>
          </p:cNvCxnSpPr>
          <p:nvPr/>
        </p:nvCxnSpPr>
        <p:spPr bwMode="auto">
          <a:xfrm rot="5400000">
            <a:off x="2154238" y="4431396"/>
            <a:ext cx="195262" cy="1588"/>
          </a:xfrm>
          <a:prstGeom prst="bentConnector3">
            <a:avLst>
              <a:gd name="adj1" fmla="val 49593"/>
            </a:avLst>
          </a:prstGeom>
          <a:noFill/>
          <a:ln w="9525" algn="ctr">
            <a:solidFill>
              <a:srgbClr val="000000"/>
            </a:solidFill>
            <a:miter lim="800000"/>
            <a:headEnd/>
            <a:tailEnd type="arrow" w="med" len="med"/>
          </a:ln>
          <a:extLst>
            <a:ext uri="{909E8E84-426E-40DD-AFC4-6F175D3DCCD1}">
              <a14:hiddenFill xmlns="" xmlns:a14="http://schemas.microsoft.com/office/drawing/2010/main">
                <a:noFill/>
              </a14:hiddenFill>
            </a:ext>
          </a:extLst>
        </p:spPr>
      </p:cxnSp>
      <p:sp>
        <p:nvSpPr>
          <p:cNvPr id="90" name="Rectangle 55"/>
          <p:cNvSpPr>
            <a:spLocks noChangeArrowheads="1"/>
          </p:cNvSpPr>
          <p:nvPr/>
        </p:nvSpPr>
        <p:spPr bwMode="auto">
          <a:xfrm>
            <a:off x="625475" y="3374121"/>
            <a:ext cx="2843213" cy="2189163"/>
          </a:xfrm>
          <a:prstGeom prst="rect">
            <a:avLst/>
          </a:prstGeom>
          <a:noFill/>
          <a:ln w="19050" algn="ctr">
            <a:solidFill>
              <a:srgbClr val="C0C0C0"/>
            </a:solidFill>
            <a:prstDash val="lgDash"/>
            <a:miter lim="800000"/>
            <a:headEnd/>
            <a:tailEnd/>
          </a:ln>
          <a:effectLst>
            <a:prstShdw prst="shdw17" dist="17961" dir="2700000">
              <a:srgbClr val="737373">
                <a:alpha val="50000"/>
              </a:srgbClr>
            </a:prstShdw>
          </a:effectLst>
          <a:extLst>
            <a:ext uri="{909E8E84-426E-40DD-AFC4-6F175D3DCCD1}">
              <a14:hiddenFill xmlns="" xmlns:a14="http://schemas.microsoft.com/office/drawing/2010/main">
                <a:solidFill>
                  <a:srgbClr val="FFFFFF"/>
                </a:solidFill>
              </a14:hiddenFill>
            </a:ext>
          </a:extLst>
        </p:spPr>
        <p:txBody>
          <a:bodyPr wrap="none" tIns="91440" bIns="91440" anchor="ctr"/>
          <a:lstStyle/>
          <a:p>
            <a:pPr algn="ctr"/>
            <a:endParaRPr lang="zh-CN" altLang="en-US" sz="1000">
              <a:ea typeface="宋体" pitchFamily="2" charset="-122"/>
            </a:endParaRPr>
          </a:p>
        </p:txBody>
      </p:sp>
      <p:sp>
        <p:nvSpPr>
          <p:cNvPr id="91" name="Text Box 56"/>
          <p:cNvSpPr txBox="1">
            <a:spLocks noChangeArrowheads="1"/>
          </p:cNvSpPr>
          <p:nvPr/>
        </p:nvSpPr>
        <p:spPr bwMode="auto">
          <a:xfrm>
            <a:off x="587375" y="4562918"/>
            <a:ext cx="1804988" cy="1031051"/>
          </a:xfrm>
          <a:prstGeom prst="rect">
            <a:avLst/>
          </a:prstGeom>
          <a:noFill/>
          <a:ln w="19050" algn="ctr">
            <a:noFill/>
            <a:miter lim="800000"/>
            <a:headEnd/>
            <a:tailEnd/>
          </a:ln>
          <a:effectLst>
            <a:prstShdw prst="shdw17" dist="17961" dir="2700000">
              <a:schemeClr val="accent1">
                <a:gamma/>
                <a:shade val="60000"/>
                <a:invGamma/>
                <a:alpha val="50000"/>
              </a:schemeClr>
            </a:prstShdw>
          </a:effectLst>
        </p:spPr>
        <p:txBody>
          <a:bodyPr tIns="91440" bIns="91440">
            <a:spAutoFit/>
          </a:bodyPr>
          <a:lstStyle/>
          <a:p>
            <a:pPr algn="l">
              <a:spcBef>
                <a:spcPct val="50000"/>
              </a:spcBef>
              <a:defRPr/>
            </a:pPr>
            <a:r>
              <a:rPr lang="en-US" altLang="zh-CN" sz="1000" i="1" u="sng" dirty="0">
                <a:ea typeface="宋体" pitchFamily="2" charset="-122"/>
              </a:rPr>
              <a:t>Note</a:t>
            </a:r>
            <a:r>
              <a:rPr lang="en-US" altLang="zh-CN" sz="1000" i="1" dirty="0">
                <a:ea typeface="宋体" pitchFamily="2" charset="-122"/>
              </a:rPr>
              <a:t>: </a:t>
            </a:r>
          </a:p>
          <a:p>
            <a:pPr algn="l">
              <a:spcBef>
                <a:spcPct val="50000"/>
              </a:spcBef>
              <a:defRPr/>
            </a:pPr>
            <a:r>
              <a:rPr lang="en-US" altLang="zh-CN" sz="1000" i="1" dirty="0">
                <a:ea typeface="宋体" pitchFamily="2" charset="-122"/>
              </a:rPr>
              <a:t>Type 1 diabetes has significant symptoms which will be diagnosed easily</a:t>
            </a:r>
            <a:r>
              <a:rPr lang="en-US" altLang="zh-CN" sz="1000" i="1" baseline="30000" dirty="0">
                <a:solidFill>
                  <a:srgbClr val="0070C0"/>
                </a:solidFill>
                <a:ea typeface="宋体" pitchFamily="2" charset="-122"/>
              </a:rPr>
              <a:t>2</a:t>
            </a:r>
          </a:p>
        </p:txBody>
      </p:sp>
      <p:sp>
        <p:nvSpPr>
          <p:cNvPr id="93" name="TextBox 3"/>
          <p:cNvSpPr txBox="1">
            <a:spLocks noChangeArrowheads="1"/>
          </p:cNvSpPr>
          <p:nvPr/>
        </p:nvSpPr>
        <p:spPr bwMode="auto">
          <a:xfrm>
            <a:off x="531993" y="5629982"/>
            <a:ext cx="5799137" cy="554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l" eaLnBrk="1" hangingPunct="1"/>
            <a:r>
              <a:rPr lang="en-US" altLang="zh-CN" b="0" dirty="0" smtClean="0">
                <a:ea typeface="宋体" pitchFamily="2" charset="-122"/>
              </a:rPr>
              <a:t>1</a:t>
            </a:r>
            <a:r>
              <a:rPr lang="en-US" altLang="zh-CN" b="0" dirty="0">
                <a:ea typeface="宋体" pitchFamily="2" charset="-122"/>
              </a:rPr>
              <a:t>. Prevalence of Diabetes among Men and Women in China. NEJM, v362, n12, March 2010</a:t>
            </a:r>
          </a:p>
          <a:p>
            <a:pPr algn="l" eaLnBrk="1" hangingPunct="1"/>
            <a:r>
              <a:rPr lang="en-US" altLang="zh-CN" b="0" dirty="0" smtClean="0">
                <a:ea typeface="宋体" pitchFamily="2" charset="-122"/>
              </a:rPr>
              <a:t>2</a:t>
            </a:r>
            <a:r>
              <a:rPr lang="en-US" altLang="zh-CN" b="0" dirty="0">
                <a:ea typeface="宋体" pitchFamily="2" charset="-122"/>
              </a:rPr>
              <a:t>. China Diabetes Treatment Guideline</a:t>
            </a:r>
          </a:p>
          <a:p>
            <a:pPr algn="l" eaLnBrk="1" hangingPunct="1"/>
            <a:r>
              <a:rPr lang="en-US" altLang="zh-CN" b="0" dirty="0" smtClean="0">
                <a:ea typeface="宋体" pitchFamily="2" charset="-122"/>
              </a:rPr>
              <a:t>3.4.  </a:t>
            </a:r>
            <a:r>
              <a:rPr lang="en-US" altLang="zh-CN" b="0" dirty="0">
                <a:ea typeface="宋体" pitchFamily="2" charset="-122"/>
              </a:rPr>
              <a:t>IMS Primary Market Research and IMS </a:t>
            </a:r>
            <a:r>
              <a:rPr lang="en-US" altLang="zh-CN" b="0" dirty="0" smtClean="0">
                <a:ea typeface="宋体" pitchFamily="2" charset="-122"/>
              </a:rPr>
              <a:t>analysis</a:t>
            </a:r>
            <a:endParaRPr lang="en-US" altLang="zh-CN" b="0" dirty="0">
              <a:ea typeface="宋体" pitchFamily="2" charset="-122"/>
            </a:endParaRPr>
          </a:p>
        </p:txBody>
      </p:sp>
      <p:sp>
        <p:nvSpPr>
          <p:cNvPr id="61" name="Source" descr="Source"/>
          <p:cNvSpPr txBox="1"/>
          <p:nvPr/>
        </p:nvSpPr>
        <p:spPr>
          <a:xfrm>
            <a:off x="481013" y="6224588"/>
            <a:ext cx="2127185" cy="138499"/>
          </a:xfrm>
          <a:prstGeom prst="rect">
            <a:avLst/>
          </a:prstGeom>
          <a:noFill/>
        </p:spPr>
        <p:txBody>
          <a:bodyPr vert="horz" wrap="none" lIns="0" tIns="0" rIns="0" bIns="0" rtlCol="0">
            <a:spAutoFit/>
          </a:bodyPr>
          <a:lstStyle/>
          <a:p>
            <a:r>
              <a:rPr lang="en-US" altLang="zh-CN" sz="900" dirty="0" smtClean="0">
                <a:latin typeface="Verdana"/>
              </a:rPr>
              <a:t>Source: IMS past project experience</a:t>
            </a:r>
            <a:endParaRPr lang="zh-CN" altLang="en-US" sz="900" dirty="0">
              <a:latin typeface="Verdana"/>
            </a:endParaRPr>
          </a:p>
        </p:txBody>
      </p:sp>
      <p:sp>
        <p:nvSpPr>
          <p:cNvPr id="69" name="TextBox 68"/>
          <p:cNvSpPr txBox="1"/>
          <p:nvPr/>
        </p:nvSpPr>
        <p:spPr>
          <a:xfrm>
            <a:off x="6840187" y="1065868"/>
            <a:ext cx="1846613" cy="738664"/>
          </a:xfrm>
          <a:prstGeom prst="rect">
            <a:avLst/>
          </a:prstGeom>
          <a:noFill/>
          <a:ln w="19050">
            <a:solidFill>
              <a:srgbClr val="FF0000"/>
            </a:solidFill>
          </a:ln>
        </p:spPr>
        <p:txBody>
          <a:bodyPr wrap="square" rtlCol="0">
            <a:spAutoFit/>
          </a:bodyPr>
          <a:lstStyle/>
          <a:p>
            <a:r>
              <a:rPr lang="en-US" sz="1400" b="1" dirty="0" smtClean="0">
                <a:solidFill>
                  <a:srgbClr val="FF0000"/>
                </a:solidFill>
              </a:rPr>
              <a:t>Please check and update data for project work</a:t>
            </a:r>
            <a:endParaRPr lang="en-US" sz="1400" b="1" dirty="0">
              <a:solidFill>
                <a:srgbClr val="FF0000"/>
              </a:solidFill>
            </a:endParaRPr>
          </a:p>
        </p:txBody>
      </p:sp>
    </p:spTree>
    <p:extLst>
      <p:ext uri="{BB962C8B-B14F-4D97-AF65-F5344CB8AC3E}">
        <p14:creationId xmlns="" xmlns:p14="http://schemas.microsoft.com/office/powerpoint/2010/main" val="242433649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diabetes market is rapidly growing in China propelled </a:t>
            </a:r>
            <a:r>
              <a:rPr lang="en-US" altLang="zh-CN" dirty="0" smtClean="0"/>
              <a:t>by ever increasing patient base and attention from drug manufacturers and government</a:t>
            </a:r>
            <a:endParaRPr lang="zh-CN" altLang="en-US" dirty="0"/>
          </a:p>
        </p:txBody>
      </p:sp>
      <p:sp>
        <p:nvSpPr>
          <p:cNvPr id="3" name="页脚占位符 2"/>
          <p:cNvSpPr>
            <a:spLocks noGrp="1"/>
          </p:cNvSpPr>
          <p:nvPr>
            <p:ph type="ftr" sz="quarter" idx="10"/>
          </p:nvPr>
        </p:nvSpPr>
        <p:spPr/>
        <p:txBody>
          <a:bodyPr/>
          <a:lstStyle/>
          <a:p>
            <a:pPr>
              <a:defRPr/>
            </a:pPr>
            <a:r>
              <a:rPr lang="en-US" smtClean="0"/>
              <a:t>Introduction to Pharma • 2013</a:t>
            </a:r>
            <a:endParaRPr lang="en-US" dirty="0"/>
          </a:p>
        </p:txBody>
      </p:sp>
      <p:sp>
        <p:nvSpPr>
          <p:cNvPr id="4" name="内容占位符 3"/>
          <p:cNvSpPr>
            <a:spLocks noGrp="1"/>
          </p:cNvSpPr>
          <p:nvPr>
            <p:ph sz="quarter" idx="11"/>
          </p:nvPr>
        </p:nvSpPr>
        <p:spPr/>
        <p:txBody>
          <a:bodyPr/>
          <a:lstStyle/>
          <a:p>
            <a:r>
              <a:rPr lang="en-US" altLang="zh-CN" sz="1400" dirty="0">
                <a:ea typeface="宋体" charset="-122"/>
              </a:rPr>
              <a:t>Diabetes market will grow rapidly in the next few years, attracting much attention from government, association and </a:t>
            </a:r>
            <a:r>
              <a:rPr lang="en-US" altLang="zh-CN" sz="1400" dirty="0" smtClean="0">
                <a:ea typeface="宋体" charset="-122"/>
              </a:rPr>
              <a:t>manufacturers</a:t>
            </a:r>
          </a:p>
          <a:p>
            <a:pPr lvl="1"/>
            <a:r>
              <a:rPr lang="en-US" altLang="zh-CN" sz="1200" dirty="0"/>
              <a:t>Rapid growth of diabetes patients to reach even higher prevalence</a:t>
            </a:r>
          </a:p>
          <a:p>
            <a:pPr lvl="1"/>
            <a:r>
              <a:rPr lang="en-US" altLang="zh-CN" sz="1200" dirty="0"/>
              <a:t>Faster diabetes patients growth in rural area</a:t>
            </a:r>
          </a:p>
          <a:p>
            <a:pPr lvl="1"/>
            <a:r>
              <a:rPr lang="en-US" altLang="zh-CN" sz="1200" dirty="0"/>
              <a:t>More younger people </a:t>
            </a:r>
            <a:r>
              <a:rPr lang="en-US" altLang="zh-CN" sz="1200" dirty="0" smtClean="0"/>
              <a:t>will become diabetic</a:t>
            </a:r>
            <a:endParaRPr lang="en-US" altLang="zh-CN" sz="1200" dirty="0"/>
          </a:p>
          <a:p>
            <a:r>
              <a:rPr lang="en-US" altLang="zh-CN" sz="1400" dirty="0">
                <a:ea typeface="宋体" charset="-122"/>
              </a:rPr>
              <a:t>Fast growth of the patient pool stimulates new drug launches and popularization of new disease monitoring </a:t>
            </a:r>
            <a:r>
              <a:rPr lang="en-US" altLang="zh-CN" sz="1400" dirty="0" smtClean="0">
                <a:ea typeface="宋体" charset="-122"/>
              </a:rPr>
              <a:t>method</a:t>
            </a:r>
          </a:p>
          <a:p>
            <a:pPr lvl="1"/>
            <a:r>
              <a:rPr lang="en-US" altLang="zh-CN" sz="1200" dirty="0"/>
              <a:t>New MOA drug </a:t>
            </a:r>
            <a:r>
              <a:rPr lang="en-US" altLang="zh-CN" sz="1200" dirty="0" smtClean="0"/>
              <a:t>launches are expected, </a:t>
            </a:r>
            <a:r>
              <a:rPr lang="en-US" altLang="zh-CN" sz="1200" dirty="0"/>
              <a:t>however, classic treatment </a:t>
            </a:r>
            <a:r>
              <a:rPr lang="en-US" altLang="zh-CN" sz="1200" dirty="0" smtClean="0"/>
              <a:t>will remain </a:t>
            </a:r>
            <a:r>
              <a:rPr lang="en-US" altLang="zh-CN" sz="1200" dirty="0"/>
              <a:t>important</a:t>
            </a:r>
          </a:p>
          <a:p>
            <a:pPr lvl="1"/>
            <a:r>
              <a:rPr lang="en-US" altLang="zh-CN" sz="1200" dirty="0"/>
              <a:t>HbA1c would become a complementary measurement tool</a:t>
            </a:r>
          </a:p>
          <a:p>
            <a:r>
              <a:rPr lang="en-US" altLang="zh-CN" sz="1400" dirty="0">
                <a:ea typeface="宋体" charset="-122"/>
              </a:rPr>
              <a:t>Such fast growth and large patient population also draw increasing attention from government on public education, primary care infrastructure </a:t>
            </a:r>
            <a:r>
              <a:rPr lang="en-US" altLang="zh-CN" sz="1400" dirty="0" smtClean="0">
                <a:ea typeface="宋体" charset="-122"/>
              </a:rPr>
              <a:t>building</a:t>
            </a:r>
            <a:r>
              <a:rPr lang="en-US" altLang="zh-CN" sz="1400" dirty="0">
                <a:ea typeface="宋体" charset="-122"/>
              </a:rPr>
              <a:t> as well as disease screening and </a:t>
            </a:r>
            <a:r>
              <a:rPr lang="en-US" altLang="zh-CN" sz="1400" dirty="0" smtClean="0">
                <a:ea typeface="宋体" charset="-122"/>
              </a:rPr>
              <a:t>management</a:t>
            </a:r>
          </a:p>
          <a:p>
            <a:pPr lvl="1"/>
            <a:r>
              <a:rPr lang="en-US" altLang="zh-CN" sz="1200" dirty="0"/>
              <a:t>Continue </a:t>
            </a:r>
            <a:r>
              <a:rPr lang="en-US" altLang="zh-CN" sz="1200" dirty="0" smtClean="0"/>
              <a:t>basic </a:t>
            </a:r>
            <a:r>
              <a:rPr lang="en-US" altLang="zh-CN" sz="1200" dirty="0"/>
              <a:t>health care service</a:t>
            </a:r>
          </a:p>
          <a:p>
            <a:pPr lvl="1"/>
            <a:r>
              <a:rPr lang="en-US" altLang="zh-CN" sz="1200" dirty="0"/>
              <a:t>Train primary care </a:t>
            </a:r>
            <a:r>
              <a:rPr lang="en-US" altLang="zh-CN" sz="1200" dirty="0" smtClean="0"/>
              <a:t>physician: patients will go to CHCs mainly</a:t>
            </a:r>
            <a:endParaRPr lang="en-US" altLang="zh-CN" sz="1200" dirty="0"/>
          </a:p>
          <a:p>
            <a:pPr lvl="1"/>
            <a:r>
              <a:rPr lang="en-US" altLang="zh-CN" sz="1200" dirty="0"/>
              <a:t>Conduct research on primary care management </a:t>
            </a:r>
            <a:r>
              <a:rPr lang="en-US" altLang="zh-CN" sz="1200" dirty="0" smtClean="0"/>
              <a:t>approach</a:t>
            </a:r>
          </a:p>
          <a:p>
            <a:pPr lvl="1"/>
            <a:r>
              <a:rPr lang="en-US" altLang="zh-CN" sz="1200" dirty="0"/>
              <a:t>Educate the public </a:t>
            </a:r>
          </a:p>
          <a:p>
            <a:pPr lvl="1"/>
            <a:r>
              <a:rPr lang="en-US" altLang="zh-CN" sz="1200" dirty="0"/>
              <a:t>Build up central &amp; western China primary care </a:t>
            </a:r>
            <a:r>
              <a:rPr lang="en-US" altLang="zh-CN" sz="1200" dirty="0" smtClean="0"/>
              <a:t>infrastructure</a:t>
            </a:r>
          </a:p>
          <a:p>
            <a:pPr lvl="1"/>
            <a:endParaRPr lang="zh-CN" altLang="en-US" sz="1200" dirty="0"/>
          </a:p>
        </p:txBody>
      </p:sp>
      <p:sp>
        <p:nvSpPr>
          <p:cNvPr id="5" name="Rectangle 8"/>
          <p:cNvSpPr>
            <a:spLocks noChangeArrowheads="1"/>
          </p:cNvSpPr>
          <p:nvPr>
            <p:custDataLst>
              <p:tags r:id="rId1"/>
            </p:custDataLst>
          </p:nvPr>
        </p:nvSpPr>
        <p:spPr bwMode="auto">
          <a:xfrm>
            <a:off x="7572374" y="-1"/>
            <a:ext cx="1570037" cy="276999"/>
          </a:xfrm>
          <a:prstGeom prst="rect">
            <a:avLst/>
          </a:prstGeom>
          <a:noFill/>
          <a:ln>
            <a:solidFill>
              <a:schemeClr val="bg2"/>
            </a:solidFill>
          </a:ln>
        </p:spPr>
        <p:txBody>
          <a:bodyPr wrap="none" anchor="ctr"/>
          <a:lstStyle/>
          <a:p>
            <a:pPr algn="ctr" eaLnBrk="0" hangingPunct="0"/>
            <a:r>
              <a:rPr lang="en-US" altLang="zh-CN" sz="1200" dirty="0">
                <a:solidFill>
                  <a:schemeClr val="bg2"/>
                </a:solidFill>
                <a:ea typeface="宋体" pitchFamily="2" charset="-122"/>
              </a:rPr>
              <a:t>Market trend</a:t>
            </a:r>
          </a:p>
        </p:txBody>
      </p:sp>
      <p:sp>
        <p:nvSpPr>
          <p:cNvPr id="6" name="Section" descr="Section name"/>
          <p:cNvSpPr txBox="1"/>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smtClean="0">
                <a:solidFill>
                  <a:schemeClr val="bg1"/>
                </a:solidFill>
                <a:latin typeface="Verdana"/>
              </a:rPr>
              <a:t>Diabetes</a:t>
            </a:r>
            <a:endParaRPr lang="zh-CN" altLang="en-US" sz="1200" dirty="0">
              <a:solidFill>
                <a:schemeClr val="bg1"/>
              </a:solidFill>
              <a:latin typeface="Verdana"/>
            </a:endParaRPr>
          </a:p>
        </p:txBody>
      </p:sp>
      <p:sp>
        <p:nvSpPr>
          <p:cNvPr id="7" name="Source" descr="Source"/>
          <p:cNvSpPr txBox="1"/>
          <p:nvPr/>
        </p:nvSpPr>
        <p:spPr>
          <a:xfrm>
            <a:off x="481013" y="6224588"/>
            <a:ext cx="2127185" cy="138499"/>
          </a:xfrm>
          <a:prstGeom prst="rect">
            <a:avLst/>
          </a:prstGeom>
          <a:noFill/>
        </p:spPr>
        <p:txBody>
          <a:bodyPr vert="horz" wrap="none" lIns="0" tIns="0" rIns="0" bIns="0" rtlCol="0">
            <a:spAutoFit/>
          </a:bodyPr>
          <a:lstStyle/>
          <a:p>
            <a:r>
              <a:rPr lang="en-US" altLang="zh-CN" sz="900" dirty="0" smtClean="0">
                <a:latin typeface="Verdana"/>
              </a:rPr>
              <a:t>Source: IMS past project experience</a:t>
            </a:r>
            <a:endParaRPr lang="zh-CN" altLang="en-US" sz="900" dirty="0">
              <a:latin typeface="Verdana"/>
            </a:endParaRPr>
          </a:p>
        </p:txBody>
      </p:sp>
    </p:spTree>
    <p:extLst>
      <p:ext uri="{BB962C8B-B14F-4D97-AF65-F5344CB8AC3E}">
        <p14:creationId xmlns="" xmlns:p14="http://schemas.microsoft.com/office/powerpoint/2010/main" val="76498240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a:t>
            </a:r>
            <a:r>
              <a:rPr lang="en-US" dirty="0" smtClean="0"/>
              <a:t>disease area overview: Do’s and Don’ts</a:t>
            </a:r>
            <a:endParaRPr lang="en-US" dirty="0"/>
          </a:p>
        </p:txBody>
      </p:sp>
      <p:sp>
        <p:nvSpPr>
          <p:cNvPr id="3" name="Footer Placeholder 2"/>
          <p:cNvSpPr>
            <a:spLocks noGrp="1"/>
          </p:cNvSpPr>
          <p:nvPr>
            <p:ph type="ftr" sz="quarter" idx="10"/>
          </p:nvPr>
        </p:nvSpPr>
        <p:spPr/>
        <p:txBody>
          <a:bodyPr/>
          <a:lstStyle/>
          <a:p>
            <a:pPr>
              <a:defRPr/>
            </a:pPr>
            <a:r>
              <a:rPr lang="en-US" smtClean="0"/>
              <a:t>Introduction to Pharma • 2013</a:t>
            </a:r>
            <a:endParaRPr lang="en-US" dirty="0"/>
          </a:p>
        </p:txBody>
      </p:sp>
      <p:sp>
        <p:nvSpPr>
          <p:cNvPr id="5" name="Rectangle 3"/>
          <p:cNvSpPr>
            <a:spLocks noChangeArrowheads="1"/>
          </p:cNvSpPr>
          <p:nvPr/>
        </p:nvSpPr>
        <p:spPr bwMode="auto">
          <a:xfrm>
            <a:off x="655403" y="1658938"/>
            <a:ext cx="3590026" cy="641350"/>
          </a:xfrm>
          <a:prstGeom prst="rect">
            <a:avLst/>
          </a:prstGeom>
          <a:solidFill>
            <a:schemeClr val="bg2"/>
          </a:solidFill>
          <a:ln w="9525">
            <a:solidFill>
              <a:schemeClr val="bg1"/>
            </a:solidFill>
            <a:miter lim="800000"/>
            <a:headEnd/>
            <a:tailEnd/>
          </a:ln>
        </p:spPr>
        <p:txBody>
          <a:bodyPr lIns="72000" tIns="72000" rIns="72000" bIns="72000"/>
          <a:lstStyle/>
          <a:p>
            <a:pPr defTabSz="979488"/>
            <a:r>
              <a:rPr lang="en-GB" sz="1600" b="1" dirty="0" smtClean="0">
                <a:solidFill>
                  <a:schemeClr val="bg1"/>
                </a:solidFill>
                <a:latin typeface="Verdana" pitchFamily="34" charset="0"/>
              </a:rPr>
              <a:t>Do</a:t>
            </a:r>
            <a:endParaRPr lang="en-GB" sz="1600" b="1" dirty="0">
              <a:solidFill>
                <a:schemeClr val="bg1"/>
              </a:solidFill>
              <a:latin typeface="Verdana" pitchFamily="34" charset="0"/>
            </a:endParaRPr>
          </a:p>
        </p:txBody>
      </p:sp>
      <p:sp>
        <p:nvSpPr>
          <p:cNvPr id="6" name="Rectangle 4"/>
          <p:cNvSpPr>
            <a:spLocks noChangeArrowheads="1"/>
          </p:cNvSpPr>
          <p:nvPr/>
        </p:nvSpPr>
        <p:spPr bwMode="auto">
          <a:xfrm>
            <a:off x="655403" y="2300288"/>
            <a:ext cx="3590026" cy="3692525"/>
          </a:xfrm>
          <a:prstGeom prst="rect">
            <a:avLst/>
          </a:prstGeom>
          <a:solidFill>
            <a:schemeClr val="bg2">
              <a:alpha val="20000"/>
            </a:schemeClr>
          </a:solidFill>
          <a:ln w="9525">
            <a:solidFill>
              <a:schemeClr val="bg1"/>
            </a:solidFill>
            <a:miter lim="800000"/>
            <a:headEnd/>
            <a:tailEnd/>
          </a:ln>
        </p:spPr>
        <p:txBody>
          <a:bodyPr lIns="72000" tIns="72000" rIns="72000" bIns="72000"/>
          <a:lstStyle/>
          <a:p>
            <a:pPr marL="190500" indent="-190500" defTabSz="979488">
              <a:spcBef>
                <a:spcPct val="50000"/>
              </a:spcBef>
              <a:buFontTx/>
              <a:buChar char="•"/>
            </a:pPr>
            <a:r>
              <a:rPr lang="en-GB" dirty="0" smtClean="0">
                <a:latin typeface="Verdana" pitchFamily="34" charset="0"/>
              </a:rPr>
              <a:t>Do go through the training even if you aren’t staffed on a relevant project to build a solid foundation</a:t>
            </a:r>
          </a:p>
          <a:p>
            <a:pPr marL="190500" indent="-190500" defTabSz="979488">
              <a:spcBef>
                <a:spcPct val="50000"/>
              </a:spcBef>
              <a:buFontTx/>
              <a:buChar char="•"/>
            </a:pPr>
            <a:r>
              <a:rPr lang="en-GB" dirty="0" smtClean="0">
                <a:latin typeface="Verdana" pitchFamily="34" charset="0"/>
              </a:rPr>
              <a:t>Do use the material as background information and reference</a:t>
            </a:r>
          </a:p>
          <a:p>
            <a:pPr marL="190500" indent="-190500" defTabSz="979488">
              <a:spcBef>
                <a:spcPct val="50000"/>
              </a:spcBef>
              <a:buFontTx/>
              <a:buChar char="•"/>
            </a:pPr>
            <a:endParaRPr lang="en-GB" dirty="0" smtClean="0">
              <a:latin typeface="Verdana" pitchFamily="34" charset="0"/>
            </a:endParaRPr>
          </a:p>
          <a:p>
            <a:pPr marL="190500" indent="-190500" defTabSz="979488">
              <a:spcBef>
                <a:spcPct val="50000"/>
              </a:spcBef>
              <a:buFontTx/>
              <a:buChar char="•"/>
            </a:pPr>
            <a:endParaRPr lang="en-GB" dirty="0">
              <a:latin typeface="Verdana" pitchFamily="34" charset="0"/>
            </a:endParaRPr>
          </a:p>
        </p:txBody>
      </p:sp>
      <p:sp>
        <p:nvSpPr>
          <p:cNvPr id="7" name="Rectangle 6"/>
          <p:cNvSpPr>
            <a:spLocks noChangeArrowheads="1"/>
          </p:cNvSpPr>
          <p:nvPr/>
        </p:nvSpPr>
        <p:spPr bwMode="auto">
          <a:xfrm>
            <a:off x="4844583" y="1658938"/>
            <a:ext cx="3590026" cy="641350"/>
          </a:xfrm>
          <a:prstGeom prst="rect">
            <a:avLst/>
          </a:prstGeom>
          <a:solidFill>
            <a:schemeClr val="bg2"/>
          </a:solidFill>
          <a:ln w="9525">
            <a:solidFill>
              <a:schemeClr val="bg1"/>
            </a:solidFill>
            <a:miter lim="800000"/>
            <a:headEnd/>
            <a:tailEnd/>
          </a:ln>
        </p:spPr>
        <p:txBody>
          <a:bodyPr lIns="72000" tIns="72000" rIns="72000" bIns="72000"/>
          <a:lstStyle/>
          <a:p>
            <a:pPr defTabSz="979488"/>
            <a:r>
              <a:rPr lang="en-GB" sz="1600" b="1" dirty="0" smtClean="0">
                <a:solidFill>
                  <a:schemeClr val="bg1"/>
                </a:solidFill>
                <a:latin typeface="Verdana" pitchFamily="34" charset="0"/>
              </a:rPr>
              <a:t>Don’t</a:t>
            </a:r>
            <a:endParaRPr lang="en-GB" sz="1600" b="1" dirty="0">
              <a:solidFill>
                <a:schemeClr val="bg1"/>
              </a:solidFill>
              <a:latin typeface="Verdana" pitchFamily="34" charset="0"/>
            </a:endParaRPr>
          </a:p>
        </p:txBody>
      </p:sp>
      <p:sp>
        <p:nvSpPr>
          <p:cNvPr id="8" name="Rectangle 7"/>
          <p:cNvSpPr>
            <a:spLocks noChangeArrowheads="1"/>
          </p:cNvSpPr>
          <p:nvPr/>
        </p:nvSpPr>
        <p:spPr bwMode="auto">
          <a:xfrm>
            <a:off x="4844583" y="2300288"/>
            <a:ext cx="3590026" cy="3692525"/>
          </a:xfrm>
          <a:prstGeom prst="rect">
            <a:avLst/>
          </a:prstGeom>
          <a:solidFill>
            <a:schemeClr val="bg2">
              <a:alpha val="20000"/>
            </a:schemeClr>
          </a:solidFill>
          <a:ln w="9525">
            <a:solidFill>
              <a:schemeClr val="bg1"/>
            </a:solidFill>
            <a:miter lim="800000"/>
            <a:headEnd/>
            <a:tailEnd/>
          </a:ln>
        </p:spPr>
        <p:txBody>
          <a:bodyPr lIns="72000" tIns="72000" rIns="72000" bIns="72000"/>
          <a:lstStyle/>
          <a:p>
            <a:pPr marL="190500" indent="-190500" defTabSz="979488">
              <a:spcBef>
                <a:spcPct val="50000"/>
              </a:spcBef>
              <a:buFontTx/>
              <a:buChar char="•"/>
            </a:pPr>
            <a:r>
              <a:rPr lang="en-GB" dirty="0" smtClean="0">
                <a:latin typeface="Verdana" pitchFamily="34" charset="0"/>
              </a:rPr>
              <a:t>Do not use the information directly without checking for more recent, updated documents (e.g. journals, treatment guidelines)</a:t>
            </a:r>
          </a:p>
          <a:p>
            <a:pPr marL="647700" lvl="1" indent="-190500" algn="l" defTabSz="979488">
              <a:spcBef>
                <a:spcPct val="50000"/>
              </a:spcBef>
              <a:buFont typeface="Verdana" pitchFamily="34" charset="0"/>
              <a:buChar char="−"/>
            </a:pPr>
            <a:r>
              <a:rPr lang="en-GB" dirty="0" smtClean="0">
                <a:latin typeface="Verdana" pitchFamily="34" charset="0"/>
              </a:rPr>
              <a:t>Materials are from previous projects which can be out-of-date</a:t>
            </a:r>
          </a:p>
          <a:p>
            <a:pPr marL="190500" indent="-190500" defTabSz="979488">
              <a:spcBef>
                <a:spcPct val="50000"/>
              </a:spcBef>
              <a:buFontTx/>
              <a:buChar char="•"/>
            </a:pPr>
            <a:r>
              <a:rPr lang="en-GB" dirty="0" smtClean="0">
                <a:latin typeface="Verdana" pitchFamily="34" charset="0"/>
              </a:rPr>
              <a:t>Do not copy slides directly for projects, project reports should be customized</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Diabetes is </a:t>
            </a:r>
            <a:r>
              <a:rPr lang="en-US" altLang="zh-CN" dirty="0"/>
              <a:t>a disease symbolized by high blood sugar with a group of symptoms like loss of weight, </a:t>
            </a:r>
            <a:r>
              <a:rPr lang="en-US" altLang="zh-CN" dirty="0" smtClean="0"/>
              <a:t>polyuria, </a:t>
            </a:r>
            <a:r>
              <a:rPr lang="en-US" altLang="zh-CN" dirty="0"/>
              <a:t>polydipsia  and </a:t>
            </a:r>
            <a:r>
              <a:rPr lang="en-US" altLang="zh-CN" dirty="0" smtClean="0"/>
              <a:t>polyphagia as well as a series of complications in the late stage</a:t>
            </a:r>
            <a:endParaRPr lang="en-US" altLang="zh-CN" dirty="0"/>
          </a:p>
        </p:txBody>
      </p:sp>
      <p:sp>
        <p:nvSpPr>
          <p:cNvPr id="3" name="页脚占位符 2"/>
          <p:cNvSpPr>
            <a:spLocks noGrp="1"/>
          </p:cNvSpPr>
          <p:nvPr>
            <p:ph type="ftr" sz="quarter" idx="10"/>
          </p:nvPr>
        </p:nvSpPr>
        <p:spPr/>
        <p:txBody>
          <a:bodyPr/>
          <a:lstStyle/>
          <a:p>
            <a:pPr>
              <a:defRPr/>
            </a:pPr>
            <a:r>
              <a:rPr lang="en-US" smtClean="0"/>
              <a:t>Introduction to Pharma • 2013</a:t>
            </a:r>
            <a:endParaRPr lang="en-US" dirty="0"/>
          </a:p>
        </p:txBody>
      </p:sp>
      <p:sp>
        <p:nvSpPr>
          <p:cNvPr id="5" name="Section" descr="Section name"/>
          <p:cNvSpPr txBox="1"/>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smtClean="0">
                <a:solidFill>
                  <a:schemeClr val="bg1"/>
                </a:solidFill>
                <a:latin typeface="Verdana"/>
              </a:rPr>
              <a:t>Diabetes</a:t>
            </a:r>
            <a:endParaRPr lang="zh-CN" altLang="en-US" sz="1200" dirty="0">
              <a:solidFill>
                <a:schemeClr val="bg1"/>
              </a:solidFill>
              <a:latin typeface="Verdana"/>
            </a:endParaRPr>
          </a:p>
        </p:txBody>
      </p:sp>
      <p:sp>
        <p:nvSpPr>
          <p:cNvPr id="6" name="Rectangle 8"/>
          <p:cNvSpPr>
            <a:spLocks noChangeArrowheads="1"/>
          </p:cNvSpPr>
          <p:nvPr>
            <p:custDataLst>
              <p:tags r:id="rId1"/>
            </p:custDataLst>
          </p:nvPr>
        </p:nvSpPr>
        <p:spPr bwMode="auto">
          <a:xfrm>
            <a:off x="7383440" y="-1"/>
            <a:ext cx="1758972"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Signs and symptoms</a:t>
            </a:r>
            <a:endParaRPr lang="en-US" altLang="zh-CN" sz="1200" dirty="0">
              <a:solidFill>
                <a:schemeClr val="bg2"/>
              </a:solidFill>
              <a:ea typeface="宋体" pitchFamily="2" charset="-122"/>
            </a:endParaRPr>
          </a:p>
        </p:txBody>
      </p:sp>
      <p:sp>
        <p:nvSpPr>
          <p:cNvPr id="8" name="Rectangle 3"/>
          <p:cNvSpPr>
            <a:spLocks noChangeArrowheads="1"/>
          </p:cNvSpPr>
          <p:nvPr/>
        </p:nvSpPr>
        <p:spPr bwMode="auto">
          <a:xfrm>
            <a:off x="433388" y="1585477"/>
            <a:ext cx="8324850" cy="892175"/>
          </a:xfrm>
          <a:prstGeom prst="rect">
            <a:avLst/>
          </a:prstGeom>
          <a:noFill/>
          <a:ln w="25400">
            <a:solidFill>
              <a:schemeClr val="bg2"/>
            </a:solidFill>
            <a:miter lim="800000"/>
            <a:headEnd/>
            <a:tailEnd/>
          </a:ln>
        </p:spPr>
        <p:txBody>
          <a:bodyPr lIns="72000" tIns="72000" rIns="72000" bIns="72000" anchor="b"/>
          <a:lstStyle/>
          <a:p>
            <a:pPr algn="l" eaLnBrk="0" hangingPunct="0"/>
            <a:r>
              <a:rPr lang="en-US" altLang="zh-CN" sz="1400" b="1" dirty="0">
                <a:latin typeface="Verdana" pitchFamily="34" charset="0"/>
                <a:ea typeface="宋体" pitchFamily="2" charset="-122"/>
              </a:rPr>
              <a:t>Diabetes mellitus</a:t>
            </a:r>
            <a:r>
              <a:rPr lang="en-US" altLang="zh-CN" sz="1400" dirty="0">
                <a:latin typeface="Verdana" pitchFamily="34" charset="0"/>
                <a:ea typeface="宋体" pitchFamily="2" charset="-122"/>
              </a:rPr>
              <a:t>, or simply </a:t>
            </a:r>
            <a:r>
              <a:rPr lang="en-US" altLang="zh-CN" sz="1400" b="1" dirty="0">
                <a:latin typeface="Verdana" pitchFamily="34" charset="0"/>
                <a:ea typeface="宋体" pitchFamily="2" charset="-122"/>
              </a:rPr>
              <a:t>diabetes</a:t>
            </a:r>
            <a:r>
              <a:rPr lang="en-US" altLang="zh-CN" sz="1400" dirty="0">
                <a:latin typeface="Verdana" pitchFamily="34" charset="0"/>
                <a:ea typeface="宋体" pitchFamily="2" charset="-122"/>
              </a:rPr>
              <a:t>, is a group of metabolic diseases in which a person has high blood sugar, either because the pancreas does not produce enough insulin, or because cells do not respond to the insulin that is </a:t>
            </a:r>
            <a:r>
              <a:rPr lang="en-US" altLang="zh-CN" sz="1400" dirty="0" smtClean="0">
                <a:latin typeface="Verdana" pitchFamily="34" charset="0"/>
                <a:ea typeface="宋体" pitchFamily="2" charset="-122"/>
              </a:rPr>
              <a:t>produced.  </a:t>
            </a:r>
            <a:endParaRPr lang="en-GB" altLang="zh-CN" sz="1400" dirty="0">
              <a:latin typeface="Verdana" pitchFamily="34" charset="0"/>
              <a:ea typeface="宋体" pitchFamily="2" charset="-122"/>
            </a:endParaRPr>
          </a:p>
        </p:txBody>
      </p:sp>
      <p:pic>
        <p:nvPicPr>
          <p:cNvPr id="9" name="图片 8"/>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547688" y="2902474"/>
            <a:ext cx="2950369" cy="3015820"/>
          </a:xfrm>
          <a:prstGeom prst="rect">
            <a:avLst/>
          </a:prstGeom>
        </p:spPr>
      </p:pic>
      <p:sp>
        <p:nvSpPr>
          <p:cNvPr id="10" name="Rectangle 3"/>
          <p:cNvSpPr>
            <a:spLocks noChangeArrowheads="1"/>
          </p:cNvSpPr>
          <p:nvPr/>
        </p:nvSpPr>
        <p:spPr bwMode="auto">
          <a:xfrm>
            <a:off x="433388" y="2736853"/>
            <a:ext cx="8324850" cy="3406774"/>
          </a:xfrm>
          <a:prstGeom prst="rect">
            <a:avLst/>
          </a:prstGeom>
          <a:noFill/>
          <a:ln w="25400">
            <a:solidFill>
              <a:schemeClr val="bg2"/>
            </a:solidFill>
            <a:miter lim="800000"/>
            <a:headEnd/>
            <a:tailEnd/>
          </a:ln>
        </p:spPr>
        <p:txBody>
          <a:bodyPr lIns="72000" tIns="72000" rIns="72000" bIns="72000" anchor="ctr"/>
          <a:lstStyle/>
          <a:p>
            <a:pPr algn="l" eaLnBrk="0" hangingPunct="0"/>
            <a:endParaRPr lang="en-GB" altLang="zh-CN" sz="1400" dirty="0">
              <a:latin typeface="Verdana" pitchFamily="34" charset="0"/>
              <a:ea typeface="宋体" pitchFamily="2" charset="-122"/>
            </a:endParaRPr>
          </a:p>
        </p:txBody>
      </p:sp>
      <p:sp>
        <p:nvSpPr>
          <p:cNvPr id="11" name="Text Box 15"/>
          <p:cNvSpPr txBox="1">
            <a:spLocks noChangeArrowheads="1"/>
          </p:cNvSpPr>
          <p:nvPr>
            <p:custDataLst>
              <p:tags r:id="rId2"/>
            </p:custDataLst>
          </p:nvPr>
        </p:nvSpPr>
        <p:spPr bwMode="auto">
          <a:xfrm>
            <a:off x="547688" y="2508967"/>
            <a:ext cx="2543174" cy="307777"/>
          </a:xfrm>
          <a:prstGeom prst="rect">
            <a:avLst/>
          </a:prstGeom>
          <a:solidFill>
            <a:schemeClr val="bg2"/>
          </a:solidFill>
          <a:ln>
            <a:noFill/>
          </a:ln>
          <a:extLst/>
        </p:spPr>
        <p:txBody>
          <a:bodyPr wrap="square" anchor="ctr">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a:spcBef>
                <a:spcPct val="50000"/>
              </a:spcBef>
            </a:pPr>
            <a:r>
              <a:rPr lang="en-US" altLang="zh-CN" sz="1400" dirty="0">
                <a:solidFill>
                  <a:schemeClr val="bg1"/>
                </a:solidFill>
                <a:latin typeface="+mn-lt"/>
                <a:ea typeface="宋体" pitchFamily="2" charset="-122"/>
              </a:rPr>
              <a:t>Signs and symptoms</a:t>
            </a:r>
          </a:p>
        </p:txBody>
      </p:sp>
      <p:sp>
        <p:nvSpPr>
          <p:cNvPr id="12" name="TextBox 11"/>
          <p:cNvSpPr txBox="1"/>
          <p:nvPr/>
        </p:nvSpPr>
        <p:spPr>
          <a:xfrm>
            <a:off x="3962791" y="2773880"/>
            <a:ext cx="4795447" cy="3323987"/>
          </a:xfrm>
          <a:prstGeom prst="rect">
            <a:avLst/>
          </a:prstGeom>
          <a:noFill/>
        </p:spPr>
        <p:txBody>
          <a:bodyPr wrap="square" rtlCol="0">
            <a:spAutoFit/>
          </a:bodyPr>
          <a:lstStyle/>
          <a:p>
            <a:pPr marL="285750" indent="-285750" algn="l">
              <a:buFont typeface="Arial" pitchFamily="34" charset="0"/>
              <a:buChar char="•"/>
            </a:pPr>
            <a:r>
              <a:rPr lang="en-US" altLang="zh-CN" sz="1400" b="1" dirty="0" smtClean="0"/>
              <a:t>Classic symptoms: </a:t>
            </a:r>
            <a:r>
              <a:rPr lang="en-US" altLang="zh-CN" sz="1400" dirty="0" smtClean="0"/>
              <a:t>loss </a:t>
            </a:r>
            <a:r>
              <a:rPr lang="en-US" altLang="zh-CN" sz="1400" dirty="0"/>
              <a:t>of weight, polyuria , polydipsia  and </a:t>
            </a:r>
            <a:r>
              <a:rPr lang="en-US" altLang="zh-CN" sz="1400" dirty="0" smtClean="0"/>
              <a:t>polyphagia</a:t>
            </a:r>
          </a:p>
          <a:p>
            <a:pPr marL="285750" indent="-285750" algn="l">
              <a:buFont typeface="Arial" pitchFamily="34" charset="0"/>
              <a:buChar char="•"/>
            </a:pPr>
            <a:r>
              <a:rPr lang="en-US" altLang="zh-CN" sz="1400" b="1" dirty="0" smtClean="0"/>
              <a:t>Diabetic </a:t>
            </a:r>
            <a:r>
              <a:rPr lang="en-US" altLang="zh-CN" sz="1400" b="1" dirty="0"/>
              <a:t>emergencies</a:t>
            </a:r>
            <a:r>
              <a:rPr lang="en-US" altLang="zh-CN" sz="1400" dirty="0"/>
              <a:t>: People (usually with type 1 diabetes) may also present with diabetic </a:t>
            </a:r>
            <a:r>
              <a:rPr lang="en-US" altLang="zh-CN" sz="1400" dirty="0" smtClean="0"/>
              <a:t>ketoacidosis</a:t>
            </a:r>
          </a:p>
          <a:p>
            <a:pPr marL="285750" indent="-285750" algn="l">
              <a:buFont typeface="Arial" pitchFamily="34" charset="0"/>
              <a:buChar char="•"/>
            </a:pPr>
            <a:r>
              <a:rPr lang="en-US" altLang="zh-CN" sz="1400" b="1" dirty="0" smtClean="0"/>
              <a:t>Complications</a:t>
            </a:r>
            <a:endParaRPr lang="en-US" altLang="zh-CN" sz="1400" dirty="0"/>
          </a:p>
          <a:p>
            <a:pPr marL="742950" lvl="1" indent="-285750" algn="l">
              <a:buFont typeface="Verdana" pitchFamily="34" charset="0"/>
              <a:buChar char="−"/>
            </a:pPr>
            <a:r>
              <a:rPr lang="en-US" altLang="zh-CN" sz="1400" dirty="0" smtClean="0"/>
              <a:t>Acute</a:t>
            </a:r>
            <a:r>
              <a:rPr lang="en-US" altLang="zh-CN" sz="1400" dirty="0"/>
              <a:t>: Diabetic ketoacidosis, Hyperglycemia hyperosmolar state, Hypoglycemia, Diabetic coma, Respiratory </a:t>
            </a:r>
            <a:r>
              <a:rPr lang="en-US" altLang="zh-CN" sz="1400" dirty="0" smtClean="0"/>
              <a:t>infections, Periodontal </a:t>
            </a:r>
            <a:r>
              <a:rPr lang="en-US" altLang="zh-CN" sz="1400" dirty="0"/>
              <a:t>disease</a:t>
            </a:r>
            <a:endParaRPr lang="en-US" altLang="zh-CN" sz="1400" dirty="0" smtClean="0"/>
          </a:p>
          <a:p>
            <a:pPr marL="742950" lvl="1" indent="-285750" algn="l">
              <a:buFont typeface="Verdana" pitchFamily="34" charset="0"/>
              <a:buChar char="−"/>
            </a:pPr>
            <a:r>
              <a:rPr lang="en-US" altLang="zh-CN" sz="1400" dirty="0" smtClean="0"/>
              <a:t>Chronic</a:t>
            </a:r>
            <a:r>
              <a:rPr lang="en-US" altLang="zh-CN" sz="1400" dirty="0"/>
              <a:t>: The damage to small blood vessels leads to a </a:t>
            </a:r>
            <a:r>
              <a:rPr lang="en-US" altLang="zh-CN" sz="1400" dirty="0" err="1"/>
              <a:t>microangiopathy</a:t>
            </a:r>
            <a:r>
              <a:rPr lang="en-US" altLang="zh-CN" sz="1400" dirty="0"/>
              <a:t>, which can cause one or more of the </a:t>
            </a:r>
            <a:r>
              <a:rPr lang="en-US" altLang="zh-CN" sz="1400" dirty="0" smtClean="0"/>
              <a:t>following </a:t>
            </a:r>
            <a:r>
              <a:rPr lang="en-US" altLang="zh-CN" sz="1400" dirty="0"/>
              <a:t>diseases such as </a:t>
            </a:r>
            <a:r>
              <a:rPr lang="en-US" altLang="zh-CN" sz="1400" dirty="0" smtClean="0"/>
              <a:t>diabetic </a:t>
            </a:r>
            <a:r>
              <a:rPr lang="en-US" altLang="zh-CN" sz="1400" dirty="0"/>
              <a:t>cardiomyopathy, </a:t>
            </a:r>
            <a:r>
              <a:rPr lang="en-US" altLang="zh-CN" sz="1400" dirty="0" smtClean="0"/>
              <a:t>diabetic nephropathy etc. </a:t>
            </a:r>
            <a:endParaRPr lang="en-US" altLang="zh-CN" sz="1400" dirty="0"/>
          </a:p>
        </p:txBody>
      </p:sp>
      <p:sp>
        <p:nvSpPr>
          <p:cNvPr id="13" name="Text Box 15"/>
          <p:cNvSpPr txBox="1">
            <a:spLocks noChangeArrowheads="1"/>
          </p:cNvSpPr>
          <p:nvPr>
            <p:custDataLst>
              <p:tags r:id="rId3"/>
            </p:custDataLst>
          </p:nvPr>
        </p:nvSpPr>
        <p:spPr bwMode="auto">
          <a:xfrm>
            <a:off x="547688" y="1445876"/>
            <a:ext cx="2543174" cy="307777"/>
          </a:xfrm>
          <a:prstGeom prst="rect">
            <a:avLst/>
          </a:prstGeom>
          <a:solidFill>
            <a:schemeClr val="bg2"/>
          </a:solidFill>
          <a:ln>
            <a:noFill/>
          </a:ln>
          <a:extLst/>
        </p:spPr>
        <p:txBody>
          <a:bodyPr wrap="square" anchor="ctr">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a:spcBef>
                <a:spcPct val="50000"/>
              </a:spcBef>
            </a:pPr>
            <a:r>
              <a:rPr lang="en-US" altLang="zh-CN" sz="1400" dirty="0" smtClean="0">
                <a:solidFill>
                  <a:schemeClr val="bg1"/>
                </a:solidFill>
                <a:latin typeface="+mn-lt"/>
                <a:ea typeface="宋体" pitchFamily="2" charset="-122"/>
              </a:rPr>
              <a:t>Disease definition</a:t>
            </a:r>
            <a:endParaRPr lang="en-US" altLang="zh-CN" sz="1400" dirty="0">
              <a:solidFill>
                <a:schemeClr val="bg1"/>
              </a:solidFill>
              <a:latin typeface="+mn-lt"/>
              <a:ea typeface="宋体" pitchFamily="2" charset="-122"/>
            </a:endParaRPr>
          </a:p>
        </p:txBody>
      </p:sp>
      <p:sp>
        <p:nvSpPr>
          <p:cNvPr id="4" name="Source" descr="Source"/>
          <p:cNvSpPr txBox="1"/>
          <p:nvPr/>
        </p:nvSpPr>
        <p:spPr>
          <a:xfrm>
            <a:off x="481013" y="6224588"/>
            <a:ext cx="1373774"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a:t>
            </a:r>
            <a:r>
              <a:rPr lang="en-US" altLang="zh-CN" sz="900" dirty="0" smtClean="0">
                <a:latin typeface="Verdana"/>
              </a:rPr>
              <a:t>Consulting</a:t>
            </a:r>
            <a:endParaRPr lang="zh-CN" altLang="en-US" sz="900" dirty="0">
              <a:latin typeface="Verdana"/>
            </a:endParaRPr>
          </a:p>
        </p:txBody>
      </p:sp>
    </p:spTree>
    <p:extLst>
      <p:ext uri="{BB962C8B-B14F-4D97-AF65-F5344CB8AC3E}">
        <p14:creationId xmlns="" xmlns:p14="http://schemas.microsoft.com/office/powerpoint/2010/main" val="410890396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hidden="1"/>
          <p:cNvGraphicFramePr>
            <a:graphicFrameLocks noChangeAspect="1"/>
          </p:cNvGraphicFramePr>
          <p:nvPr>
            <p:extLst>
              <p:ext uri="{D42A27DB-BD31-4B8C-83A1-F6EECF244321}">
                <p14:modId xmlns="" xmlns:p14="http://schemas.microsoft.com/office/powerpoint/2010/main" val="2142520267"/>
              </p:ext>
            </p:extLst>
          </p:nvPr>
        </p:nvGraphicFramePr>
        <p:xfrm>
          <a:off x="0" y="0"/>
          <a:ext cx="158750" cy="158750"/>
        </p:xfrm>
        <a:graphic>
          <a:graphicData uri="http://schemas.openxmlformats.org/presentationml/2006/ole">
            <p:oleObj spid="_x0000_s5170" name="think-cell Slide" r:id="rId9" imgW="360" imgH="360" progId="TCLayout.ActiveDocument.1">
              <p:embed/>
            </p:oleObj>
          </a:graphicData>
        </a:graphic>
      </p:graphicFrame>
      <p:sp>
        <p:nvSpPr>
          <p:cNvPr id="2" name="标题 1"/>
          <p:cNvSpPr>
            <a:spLocks noGrp="1"/>
          </p:cNvSpPr>
          <p:nvPr>
            <p:ph type="title"/>
            <p:custDataLst>
              <p:tags r:id="rId2"/>
            </p:custDataLst>
          </p:nvPr>
        </p:nvSpPr>
        <p:spPr/>
        <p:txBody>
          <a:bodyPr/>
          <a:lstStyle/>
          <a:p>
            <a:r>
              <a:rPr lang="en-US" altLang="zh-CN" dirty="0" smtClean="0"/>
              <a:t>Diabetes results from lack of insulin </a:t>
            </a:r>
            <a:r>
              <a:rPr lang="en-US" altLang="zh-CN" dirty="0"/>
              <a:t>or insulin insensitivity or </a:t>
            </a:r>
            <a:r>
              <a:rPr lang="en-US" altLang="zh-CN" dirty="0" smtClean="0"/>
              <a:t>resistance</a:t>
            </a:r>
            <a:endParaRPr lang="zh-CN" altLang="en-US" dirty="0"/>
          </a:p>
        </p:txBody>
      </p:sp>
      <p:sp>
        <p:nvSpPr>
          <p:cNvPr id="3" name="页脚占位符 2"/>
          <p:cNvSpPr>
            <a:spLocks noGrp="1"/>
          </p:cNvSpPr>
          <p:nvPr>
            <p:ph type="ftr" sz="quarter" idx="10"/>
            <p:custDataLst>
              <p:tags r:id="rId3"/>
            </p:custDataLst>
          </p:nvPr>
        </p:nvSpPr>
        <p:spPr/>
        <p:txBody>
          <a:bodyPr/>
          <a:lstStyle/>
          <a:p>
            <a:pPr>
              <a:defRPr/>
            </a:pPr>
            <a:r>
              <a:rPr lang="en-US" smtClean="0"/>
              <a:t>Introduction to Pharma • 2013</a:t>
            </a:r>
            <a:endParaRPr lang="en-US" dirty="0"/>
          </a:p>
        </p:txBody>
      </p:sp>
      <p:sp>
        <p:nvSpPr>
          <p:cNvPr id="5" name="Rectangle 8"/>
          <p:cNvSpPr>
            <a:spLocks noChangeArrowheads="1"/>
          </p:cNvSpPr>
          <p:nvPr>
            <p:custDataLst>
              <p:tags r:id="rId4"/>
            </p:custDataLst>
          </p:nvPr>
        </p:nvSpPr>
        <p:spPr bwMode="auto">
          <a:xfrm>
            <a:off x="6714699" y="-1"/>
            <a:ext cx="2427713" cy="276999"/>
          </a:xfrm>
          <a:prstGeom prst="rect">
            <a:avLst/>
          </a:prstGeom>
          <a:noFill/>
          <a:ln>
            <a:solidFill>
              <a:schemeClr val="bg2"/>
            </a:solidFill>
          </a:ln>
        </p:spPr>
        <p:txBody>
          <a:bodyPr wrap="none" anchor="ctr"/>
          <a:lstStyle/>
          <a:p>
            <a:pPr algn="ctr" eaLnBrk="0" hangingPunct="0"/>
            <a:r>
              <a:rPr lang="en-US" altLang="zh-CN" sz="1200" dirty="0">
                <a:solidFill>
                  <a:schemeClr val="bg2"/>
                </a:solidFill>
                <a:ea typeface="宋体" pitchFamily="2" charset="-122"/>
              </a:rPr>
              <a:t>Causes and Pathophysiology</a:t>
            </a:r>
          </a:p>
        </p:txBody>
      </p:sp>
      <p:sp>
        <p:nvSpPr>
          <p:cNvPr id="6" name="Section" descr="Section name"/>
          <p:cNvSpPr txBox="1"/>
          <p:nvPr>
            <p:custDataLst>
              <p:tags r:id="rId5"/>
            </p:custDataLst>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smtClean="0">
                <a:solidFill>
                  <a:schemeClr val="bg1"/>
                </a:solidFill>
                <a:latin typeface="Verdana"/>
              </a:rPr>
              <a:t>Diabetes</a:t>
            </a:r>
            <a:endParaRPr lang="zh-CN" altLang="en-US" sz="1200" dirty="0">
              <a:solidFill>
                <a:schemeClr val="bg1"/>
              </a:solidFill>
              <a:latin typeface="Verdana"/>
            </a:endParaRPr>
          </a:p>
        </p:txBody>
      </p:sp>
      <p:sp>
        <p:nvSpPr>
          <p:cNvPr id="8" name="Rectangle 3"/>
          <p:cNvSpPr>
            <a:spLocks noChangeArrowheads="1"/>
          </p:cNvSpPr>
          <p:nvPr/>
        </p:nvSpPr>
        <p:spPr bwMode="auto">
          <a:xfrm>
            <a:off x="433388" y="1940139"/>
            <a:ext cx="3892951" cy="4010285"/>
          </a:xfrm>
          <a:prstGeom prst="rect">
            <a:avLst/>
          </a:prstGeom>
          <a:noFill/>
          <a:ln w="25400">
            <a:solidFill>
              <a:schemeClr val="bg2"/>
            </a:solidFill>
            <a:miter lim="800000"/>
            <a:headEnd/>
            <a:tailEnd/>
          </a:ln>
        </p:spPr>
        <p:txBody>
          <a:bodyPr lIns="72000" tIns="72000" rIns="72000" bIns="72000" anchor="t"/>
          <a:lstStyle/>
          <a:p>
            <a:pPr marL="285750" indent="-285750" eaLnBrk="0" hangingPunct="0">
              <a:buFont typeface="Arial" pitchFamily="34" charset="0"/>
              <a:buChar char="•"/>
            </a:pPr>
            <a:endParaRPr lang="en-US" altLang="zh-CN" sz="1400" dirty="0" smtClean="0">
              <a:latin typeface="Verdana" pitchFamily="34" charset="0"/>
              <a:ea typeface="宋体" pitchFamily="2" charset="-122"/>
            </a:endParaRPr>
          </a:p>
          <a:p>
            <a:pPr marL="285750" indent="-285750" eaLnBrk="0" hangingPunct="0">
              <a:buFont typeface="Arial" pitchFamily="34" charset="0"/>
              <a:buChar char="•"/>
            </a:pPr>
            <a:r>
              <a:rPr lang="en-US" altLang="zh-CN" sz="1400" dirty="0" smtClean="0">
                <a:latin typeface="Verdana" pitchFamily="34" charset="0"/>
                <a:ea typeface="宋体" pitchFamily="2" charset="-122"/>
              </a:rPr>
              <a:t>Type </a:t>
            </a:r>
            <a:r>
              <a:rPr lang="en-US" altLang="zh-CN" sz="1400" dirty="0">
                <a:latin typeface="Verdana" pitchFamily="34" charset="0"/>
                <a:ea typeface="宋体" pitchFamily="2" charset="-122"/>
              </a:rPr>
              <a:t>1 diabetes is partly inherited, and then triggered by certain infections, with some evidence pointing at Coxsackie B4 </a:t>
            </a:r>
            <a:r>
              <a:rPr lang="en-US" altLang="zh-CN" sz="1400" dirty="0" smtClean="0">
                <a:latin typeface="Verdana" pitchFamily="34" charset="0"/>
                <a:ea typeface="宋体" pitchFamily="2" charset="-122"/>
              </a:rPr>
              <a:t>virus</a:t>
            </a:r>
          </a:p>
          <a:p>
            <a:pPr marL="285750" indent="-285750" eaLnBrk="0" hangingPunct="0">
              <a:buFont typeface="Arial" pitchFamily="34" charset="0"/>
              <a:buChar char="•"/>
            </a:pPr>
            <a:r>
              <a:rPr lang="en-US" altLang="zh-CN" sz="1400" dirty="0"/>
              <a:t>Type 2 diabetes is due primarily to lifestyle factors and </a:t>
            </a:r>
            <a:r>
              <a:rPr lang="en-US" altLang="zh-CN" sz="1400" dirty="0" smtClean="0"/>
              <a:t>genetics</a:t>
            </a:r>
          </a:p>
          <a:p>
            <a:pPr marL="285750" indent="-285750" eaLnBrk="0" hangingPunct="0">
              <a:buFont typeface="Arial" pitchFamily="34" charset="0"/>
              <a:buChar char="•"/>
            </a:pPr>
            <a:r>
              <a:rPr lang="en-US" altLang="zh-CN" sz="1400" dirty="0" smtClean="0">
                <a:latin typeface="Verdana" pitchFamily="34" charset="0"/>
                <a:ea typeface="宋体" pitchFamily="2" charset="-122"/>
              </a:rPr>
              <a:t>Others</a:t>
            </a:r>
          </a:p>
          <a:p>
            <a:pPr marL="742950" lvl="1" indent="-285750" algn="l" eaLnBrk="0" hangingPunct="0">
              <a:buFont typeface="Verdana" pitchFamily="34" charset="0"/>
              <a:buChar char="−"/>
            </a:pPr>
            <a:r>
              <a:rPr lang="en-US" altLang="zh-CN" sz="1400" dirty="0">
                <a:latin typeface="Verdana" pitchFamily="34" charset="0"/>
                <a:ea typeface="宋体" pitchFamily="2" charset="-122"/>
              </a:rPr>
              <a:t>Genetic defects of β-cell function</a:t>
            </a:r>
          </a:p>
          <a:p>
            <a:pPr marL="742950" lvl="1" indent="-285750" algn="l" eaLnBrk="0" hangingPunct="0">
              <a:buFont typeface="Verdana" pitchFamily="34" charset="0"/>
              <a:buChar char="−"/>
            </a:pPr>
            <a:r>
              <a:rPr lang="en-US" altLang="zh-CN" sz="1400" dirty="0">
                <a:latin typeface="Verdana" pitchFamily="34" charset="0"/>
                <a:ea typeface="宋体" pitchFamily="2" charset="-122"/>
              </a:rPr>
              <a:t>Genetic defects in insulin processing or insulin action</a:t>
            </a:r>
          </a:p>
          <a:p>
            <a:pPr marL="742950" lvl="1" indent="-285750" algn="l" eaLnBrk="0" hangingPunct="0">
              <a:buFont typeface="Verdana" pitchFamily="34" charset="0"/>
              <a:buChar char="−"/>
            </a:pPr>
            <a:r>
              <a:rPr lang="en-US" altLang="zh-CN" sz="1400" dirty="0">
                <a:latin typeface="Verdana" pitchFamily="34" charset="0"/>
                <a:ea typeface="宋体" pitchFamily="2" charset="-122"/>
              </a:rPr>
              <a:t>Exocrine pancreatic defects</a:t>
            </a:r>
          </a:p>
          <a:p>
            <a:pPr marL="742950" lvl="1" indent="-285750" algn="l" eaLnBrk="0" hangingPunct="0">
              <a:buFont typeface="Verdana" pitchFamily="34" charset="0"/>
              <a:buChar char="−"/>
            </a:pPr>
            <a:r>
              <a:rPr lang="en-US" altLang="zh-CN" sz="1400" dirty="0" err="1">
                <a:latin typeface="Verdana" pitchFamily="34" charset="0"/>
                <a:ea typeface="宋体" pitchFamily="2" charset="-122"/>
              </a:rPr>
              <a:t>Endocrinopathies</a:t>
            </a:r>
            <a:endParaRPr lang="en-US" altLang="zh-CN" sz="1400" dirty="0">
              <a:latin typeface="Verdana" pitchFamily="34" charset="0"/>
              <a:ea typeface="宋体" pitchFamily="2" charset="-122"/>
            </a:endParaRPr>
          </a:p>
          <a:p>
            <a:pPr marL="742950" lvl="1" indent="-285750" algn="l" eaLnBrk="0" hangingPunct="0">
              <a:buFont typeface="Verdana" pitchFamily="34" charset="0"/>
              <a:buChar char="−"/>
            </a:pPr>
            <a:r>
              <a:rPr lang="en-US" altLang="zh-CN" sz="1400" dirty="0">
                <a:latin typeface="Verdana" pitchFamily="34" charset="0"/>
                <a:ea typeface="宋体" pitchFamily="2" charset="-122"/>
              </a:rPr>
              <a:t>Infections</a:t>
            </a:r>
          </a:p>
          <a:p>
            <a:pPr marL="742950" lvl="1" indent="-285750" algn="l" eaLnBrk="0" hangingPunct="0">
              <a:buFont typeface="Verdana" pitchFamily="34" charset="0"/>
              <a:buChar char="−"/>
            </a:pPr>
            <a:r>
              <a:rPr lang="en-US" altLang="zh-CN" sz="1400" dirty="0">
                <a:latin typeface="Verdana" pitchFamily="34" charset="0"/>
                <a:ea typeface="宋体" pitchFamily="2" charset="-122"/>
              </a:rPr>
              <a:t>Drugs</a:t>
            </a:r>
            <a:endParaRPr lang="en-GB" altLang="zh-CN" sz="1400" dirty="0">
              <a:latin typeface="Verdana" pitchFamily="34" charset="0"/>
              <a:ea typeface="宋体" pitchFamily="2" charset="-122"/>
            </a:endParaRPr>
          </a:p>
        </p:txBody>
      </p:sp>
      <p:sp>
        <p:nvSpPr>
          <p:cNvPr id="7" name="Text Box 15"/>
          <p:cNvSpPr txBox="1">
            <a:spLocks noChangeArrowheads="1"/>
          </p:cNvSpPr>
          <p:nvPr/>
        </p:nvSpPr>
        <p:spPr bwMode="auto">
          <a:xfrm>
            <a:off x="1108276" y="1700763"/>
            <a:ext cx="2543174" cy="338554"/>
          </a:xfrm>
          <a:prstGeom prst="rect">
            <a:avLst/>
          </a:prstGeom>
          <a:solidFill>
            <a:schemeClr val="bg2"/>
          </a:solidFill>
          <a:ln>
            <a:noFill/>
          </a:ln>
          <a:extLst/>
        </p:spPr>
        <p:txBody>
          <a:bodyPr wrap="square" anchor="ctr">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a:spcBef>
                <a:spcPct val="50000"/>
              </a:spcBef>
            </a:pPr>
            <a:r>
              <a:rPr lang="en-US" altLang="zh-CN" sz="1600" dirty="0" smtClean="0">
                <a:solidFill>
                  <a:schemeClr val="bg1"/>
                </a:solidFill>
                <a:latin typeface="+mn-lt"/>
                <a:ea typeface="宋体" pitchFamily="2" charset="-122"/>
              </a:rPr>
              <a:t>Causes</a:t>
            </a:r>
            <a:endParaRPr lang="en-US" altLang="zh-CN" sz="1600" dirty="0">
              <a:solidFill>
                <a:schemeClr val="bg1"/>
              </a:solidFill>
              <a:latin typeface="+mn-lt"/>
              <a:ea typeface="宋体" pitchFamily="2" charset="-122"/>
            </a:endParaRPr>
          </a:p>
        </p:txBody>
      </p:sp>
      <p:sp>
        <p:nvSpPr>
          <p:cNvPr id="13" name="Rectangle 3"/>
          <p:cNvSpPr>
            <a:spLocks noChangeArrowheads="1"/>
          </p:cNvSpPr>
          <p:nvPr>
            <p:custDataLst>
              <p:tags r:id="rId6"/>
            </p:custDataLst>
          </p:nvPr>
        </p:nvSpPr>
        <p:spPr bwMode="auto">
          <a:xfrm>
            <a:off x="4768223" y="1940139"/>
            <a:ext cx="3892951" cy="4010285"/>
          </a:xfrm>
          <a:prstGeom prst="rect">
            <a:avLst/>
          </a:prstGeom>
          <a:noFill/>
          <a:ln w="25400">
            <a:solidFill>
              <a:schemeClr val="bg2"/>
            </a:solidFill>
            <a:miter lim="800000"/>
            <a:headEnd/>
            <a:tailEnd/>
          </a:ln>
        </p:spPr>
        <p:txBody>
          <a:bodyPr lIns="72000" tIns="72000" rIns="72000" bIns="72000" anchor="t"/>
          <a:lstStyle/>
          <a:p>
            <a:pPr marL="285750" indent="-285750" eaLnBrk="0" hangingPunct="0">
              <a:buFont typeface="Arial" pitchFamily="34" charset="0"/>
              <a:buChar char="•"/>
            </a:pPr>
            <a:endParaRPr lang="en-US" altLang="zh-CN" sz="1400" dirty="0" smtClean="0">
              <a:latin typeface="Verdana" pitchFamily="34" charset="0"/>
              <a:ea typeface="宋体" pitchFamily="2" charset="-122"/>
            </a:endParaRPr>
          </a:p>
          <a:p>
            <a:pPr marL="285750" indent="-285750" eaLnBrk="0" hangingPunct="0">
              <a:buFont typeface="Arial" pitchFamily="34" charset="0"/>
              <a:buChar char="•"/>
            </a:pPr>
            <a:r>
              <a:rPr lang="en-US" altLang="zh-CN" sz="1400" dirty="0">
                <a:latin typeface="Verdana" pitchFamily="34" charset="0"/>
                <a:ea typeface="宋体" pitchFamily="2" charset="-122"/>
              </a:rPr>
              <a:t>Insulin is the principal hormone that regulates uptake of glucose from the blood into most cells. Therefore, deficiency of insulin or the insensitivity of its receptors plays a central role in all forms of diabetes mellitus</a:t>
            </a:r>
            <a:r>
              <a:rPr lang="en-US" altLang="zh-CN" sz="1400" dirty="0" smtClean="0">
                <a:latin typeface="Verdana" pitchFamily="34" charset="0"/>
                <a:ea typeface="宋体" pitchFamily="2" charset="-122"/>
              </a:rPr>
              <a:t>.</a:t>
            </a:r>
          </a:p>
          <a:p>
            <a:pPr marL="285750" indent="-285750" eaLnBrk="0" hangingPunct="0">
              <a:buFont typeface="Arial" pitchFamily="34" charset="0"/>
              <a:buChar char="•"/>
            </a:pPr>
            <a:r>
              <a:rPr lang="en-US" altLang="zh-CN" sz="1400" dirty="0"/>
              <a:t>If the amount of insulin available is insufficient, if cells respond poorly to the effects of insulin (insulin insensitivity or resistance), or if the insulin itself is defective, then glucose will not have its usual effect, so </a:t>
            </a:r>
            <a:r>
              <a:rPr lang="en-US" altLang="zh-CN" sz="1400" dirty="0" smtClean="0"/>
              <a:t>the </a:t>
            </a:r>
            <a:r>
              <a:rPr lang="en-US" altLang="zh-CN" sz="1400" dirty="0"/>
              <a:t>net effect is persistent high levels of blood glucose, poor protein synthesis, and other metabolic derangements, such </a:t>
            </a:r>
            <a:r>
              <a:rPr lang="en-US" altLang="zh-CN" sz="1400" dirty="0" smtClean="0"/>
              <a:t>as acidosis</a:t>
            </a:r>
            <a:endParaRPr lang="en-GB" altLang="zh-CN" sz="1400" dirty="0"/>
          </a:p>
        </p:txBody>
      </p:sp>
      <p:sp>
        <p:nvSpPr>
          <p:cNvPr id="14" name="Text Box 15"/>
          <p:cNvSpPr txBox="1">
            <a:spLocks noChangeArrowheads="1"/>
          </p:cNvSpPr>
          <p:nvPr>
            <p:custDataLst>
              <p:tags r:id="rId7"/>
            </p:custDataLst>
          </p:nvPr>
        </p:nvSpPr>
        <p:spPr bwMode="auto">
          <a:xfrm>
            <a:off x="5443111" y="1700763"/>
            <a:ext cx="2543174" cy="338554"/>
          </a:xfrm>
          <a:prstGeom prst="rect">
            <a:avLst/>
          </a:prstGeom>
          <a:solidFill>
            <a:schemeClr val="bg2"/>
          </a:solidFill>
          <a:ln>
            <a:noFill/>
          </a:ln>
          <a:extLst/>
        </p:spPr>
        <p:txBody>
          <a:bodyPr wrap="square" anchor="ctr">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a:spcBef>
                <a:spcPct val="50000"/>
              </a:spcBef>
            </a:pPr>
            <a:r>
              <a:rPr lang="en-US" altLang="zh-CN" sz="1600" dirty="0">
                <a:solidFill>
                  <a:schemeClr val="bg1"/>
                </a:solidFill>
                <a:latin typeface="+mn-lt"/>
                <a:ea typeface="宋体" pitchFamily="2" charset="-122"/>
              </a:rPr>
              <a:t>Pathophysiology</a:t>
            </a:r>
          </a:p>
        </p:txBody>
      </p:sp>
      <p:sp>
        <p:nvSpPr>
          <p:cNvPr id="15" name="Source" descr="Source"/>
          <p:cNvSpPr txBox="1"/>
          <p:nvPr/>
        </p:nvSpPr>
        <p:spPr>
          <a:xfrm>
            <a:off x="481013" y="6224588"/>
            <a:ext cx="1373774"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a:t>
            </a:r>
            <a:r>
              <a:rPr lang="en-US" altLang="zh-CN" sz="900" dirty="0" smtClean="0">
                <a:latin typeface="Verdana"/>
              </a:rPr>
              <a:t>Consulting</a:t>
            </a:r>
            <a:endParaRPr lang="zh-CN" altLang="en-US" sz="900" dirty="0">
              <a:latin typeface="Verdana"/>
            </a:endParaRPr>
          </a:p>
        </p:txBody>
      </p:sp>
    </p:spTree>
    <p:extLst>
      <p:ext uri="{BB962C8B-B14F-4D97-AF65-F5344CB8AC3E}">
        <p14:creationId xmlns="" xmlns:p14="http://schemas.microsoft.com/office/powerpoint/2010/main" val="400701692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hidden="1"/>
          <p:cNvGraphicFramePr>
            <a:graphicFrameLocks noChangeAspect="1"/>
          </p:cNvGraphicFramePr>
          <p:nvPr>
            <p:extLst>
              <p:ext uri="{D42A27DB-BD31-4B8C-83A1-F6EECF244321}">
                <p14:modId xmlns="" xmlns:p14="http://schemas.microsoft.com/office/powerpoint/2010/main" val="2051547181"/>
              </p:ext>
            </p:extLst>
          </p:nvPr>
        </p:nvGraphicFramePr>
        <p:xfrm>
          <a:off x="0" y="0"/>
          <a:ext cx="158750" cy="158750"/>
        </p:xfrm>
        <a:graphic>
          <a:graphicData uri="http://schemas.openxmlformats.org/presentationml/2006/ole">
            <p:oleObj spid="_x0000_s6178" name="think-cell Slide" r:id="rId27" imgW="360" imgH="360" progId="TCLayout.ActiveDocument.1">
              <p:embed/>
            </p:oleObj>
          </a:graphicData>
        </a:graphic>
      </p:graphicFrame>
      <p:sp>
        <p:nvSpPr>
          <p:cNvPr id="2" name="标题 1"/>
          <p:cNvSpPr>
            <a:spLocks noGrp="1"/>
          </p:cNvSpPr>
          <p:nvPr>
            <p:ph type="title"/>
            <p:custDataLst>
              <p:tags r:id="rId2"/>
            </p:custDataLst>
          </p:nvPr>
        </p:nvSpPr>
        <p:spPr/>
        <p:txBody>
          <a:bodyPr/>
          <a:lstStyle/>
          <a:p>
            <a:r>
              <a:rPr lang="en-US" altLang="zh-CN" dirty="0" smtClean="0"/>
              <a:t>It can be mainly categorized into type 1, type 2 and other diabetes</a:t>
            </a:r>
            <a:endParaRPr lang="zh-CN" altLang="en-US" dirty="0"/>
          </a:p>
        </p:txBody>
      </p:sp>
      <p:sp>
        <p:nvSpPr>
          <p:cNvPr id="3" name="页脚占位符 2"/>
          <p:cNvSpPr>
            <a:spLocks noGrp="1"/>
          </p:cNvSpPr>
          <p:nvPr>
            <p:ph type="ftr" sz="quarter" idx="10"/>
            <p:custDataLst>
              <p:tags r:id="rId3"/>
            </p:custDataLst>
          </p:nvPr>
        </p:nvSpPr>
        <p:spPr/>
        <p:txBody>
          <a:bodyPr/>
          <a:lstStyle/>
          <a:p>
            <a:pPr>
              <a:defRPr/>
            </a:pPr>
            <a:r>
              <a:rPr lang="en-US" smtClean="0"/>
              <a:t>Introduction to Pharma • 2013</a:t>
            </a:r>
            <a:endParaRPr lang="en-US" dirty="0"/>
          </a:p>
        </p:txBody>
      </p:sp>
      <p:sp>
        <p:nvSpPr>
          <p:cNvPr id="5" name="Section" descr="Section name"/>
          <p:cNvSpPr txBox="1"/>
          <p:nvPr>
            <p:custDataLst>
              <p:tags r:id="rId4"/>
            </p:custDataLst>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smtClean="0">
                <a:solidFill>
                  <a:schemeClr val="bg1"/>
                </a:solidFill>
                <a:latin typeface="Verdana"/>
              </a:rPr>
              <a:t>Diabetes</a:t>
            </a:r>
            <a:endParaRPr lang="zh-CN" altLang="en-US" sz="1200" dirty="0">
              <a:solidFill>
                <a:schemeClr val="bg1"/>
              </a:solidFill>
              <a:latin typeface="Verdana"/>
            </a:endParaRPr>
          </a:p>
        </p:txBody>
      </p:sp>
      <p:sp>
        <p:nvSpPr>
          <p:cNvPr id="7" name="Rectangle 8"/>
          <p:cNvSpPr>
            <a:spLocks noChangeArrowheads="1"/>
          </p:cNvSpPr>
          <p:nvPr>
            <p:custDataLst>
              <p:tags r:id="rId5"/>
            </p:custDataLst>
          </p:nvPr>
        </p:nvSpPr>
        <p:spPr bwMode="auto">
          <a:xfrm>
            <a:off x="7151427" y="-1"/>
            <a:ext cx="1990985"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Classification</a:t>
            </a:r>
            <a:endParaRPr lang="en-US" altLang="zh-CN" sz="1200" dirty="0">
              <a:solidFill>
                <a:schemeClr val="bg2"/>
              </a:solidFill>
              <a:ea typeface="宋体" pitchFamily="2" charset="-122"/>
            </a:endParaRPr>
          </a:p>
        </p:txBody>
      </p:sp>
      <p:sp>
        <p:nvSpPr>
          <p:cNvPr id="6" name="Rectangle 3"/>
          <p:cNvSpPr>
            <a:spLocks noChangeArrowheads="1"/>
          </p:cNvSpPr>
          <p:nvPr>
            <p:custDataLst>
              <p:tags r:id="rId6"/>
            </p:custDataLst>
          </p:nvPr>
        </p:nvSpPr>
        <p:spPr bwMode="auto">
          <a:xfrm>
            <a:off x="441017" y="1864426"/>
            <a:ext cx="973446" cy="3978234"/>
          </a:xfrm>
          <a:prstGeom prst="rect">
            <a:avLst/>
          </a:prstGeom>
          <a:solidFill>
            <a:schemeClr val="bg2"/>
          </a:solidFill>
          <a:ln w="9525">
            <a:solidFill>
              <a:schemeClr val="bg1"/>
            </a:solidFill>
            <a:miter lim="800000"/>
            <a:headEnd/>
            <a:tailEnd/>
          </a:ln>
        </p:spPr>
        <p:txBody>
          <a:bodyPr lIns="72000" tIns="72000" rIns="72000" bIns="72000" anchor="ctr"/>
          <a:lstStyle/>
          <a:p>
            <a:pPr algn="ctr" eaLnBrk="0" hangingPunct="0"/>
            <a:r>
              <a:rPr lang="en-GB" altLang="zh-CN" sz="1400" dirty="0">
                <a:solidFill>
                  <a:schemeClr val="bg1"/>
                </a:solidFill>
                <a:latin typeface="Verdana" pitchFamily="34" charset="0"/>
                <a:ea typeface="宋体" pitchFamily="2" charset="-122"/>
              </a:rPr>
              <a:t>Diabetes </a:t>
            </a:r>
            <a:r>
              <a:rPr lang="en-GB" altLang="zh-CN" sz="1400" dirty="0" smtClean="0">
                <a:solidFill>
                  <a:schemeClr val="bg1"/>
                </a:solidFill>
                <a:latin typeface="Verdana" pitchFamily="34" charset="0"/>
                <a:ea typeface="宋体" pitchFamily="2" charset="-122"/>
              </a:rPr>
              <a:t>types</a:t>
            </a:r>
            <a:endParaRPr lang="en-GB" altLang="zh-CN" sz="1400" dirty="0">
              <a:solidFill>
                <a:schemeClr val="bg1"/>
              </a:solidFill>
              <a:latin typeface="Verdana" pitchFamily="34" charset="0"/>
              <a:ea typeface="宋体" pitchFamily="2" charset="-122"/>
            </a:endParaRPr>
          </a:p>
        </p:txBody>
      </p:sp>
      <p:sp>
        <p:nvSpPr>
          <p:cNvPr id="8" name="Rectangle 11"/>
          <p:cNvSpPr>
            <a:spLocks noChangeArrowheads="1"/>
          </p:cNvSpPr>
          <p:nvPr>
            <p:custDataLst>
              <p:tags r:id="rId7"/>
            </p:custDataLst>
          </p:nvPr>
        </p:nvSpPr>
        <p:spPr bwMode="auto">
          <a:xfrm>
            <a:off x="1531917" y="1864426"/>
            <a:ext cx="1256170" cy="682697"/>
          </a:xfrm>
          <a:prstGeom prst="rect">
            <a:avLst/>
          </a:prstGeom>
          <a:solidFill>
            <a:schemeClr val="bg2"/>
          </a:solidFill>
          <a:ln w="9525">
            <a:solidFill>
              <a:schemeClr val="bg1"/>
            </a:solidFill>
            <a:miter lim="800000"/>
            <a:headEnd/>
            <a:tailEnd/>
          </a:ln>
        </p:spPr>
        <p:txBody>
          <a:bodyPr lIns="72000" tIns="72000" rIns="72000" bIns="72000" anchor="ctr"/>
          <a:lstStyle/>
          <a:p>
            <a:pPr algn="ctr" eaLnBrk="0" hangingPunct="0"/>
            <a:r>
              <a:rPr lang="en-GB" altLang="zh-CN" sz="1400" dirty="0">
                <a:solidFill>
                  <a:schemeClr val="bg1"/>
                </a:solidFill>
                <a:latin typeface="Verdana" pitchFamily="34" charset="0"/>
                <a:ea typeface="宋体" pitchFamily="2" charset="-122"/>
              </a:rPr>
              <a:t>Type 1 DM</a:t>
            </a:r>
          </a:p>
        </p:txBody>
      </p:sp>
      <p:sp>
        <p:nvSpPr>
          <p:cNvPr id="13" name="Rectangle 11"/>
          <p:cNvSpPr>
            <a:spLocks noChangeArrowheads="1"/>
          </p:cNvSpPr>
          <p:nvPr>
            <p:custDataLst>
              <p:tags r:id="rId8"/>
            </p:custDataLst>
          </p:nvPr>
        </p:nvSpPr>
        <p:spPr bwMode="auto">
          <a:xfrm>
            <a:off x="1531917" y="2962938"/>
            <a:ext cx="1256170" cy="682697"/>
          </a:xfrm>
          <a:prstGeom prst="rect">
            <a:avLst/>
          </a:prstGeom>
          <a:solidFill>
            <a:schemeClr val="bg2"/>
          </a:solidFill>
          <a:ln w="9525">
            <a:solidFill>
              <a:schemeClr val="bg1"/>
            </a:solidFill>
            <a:miter lim="800000"/>
            <a:headEnd/>
            <a:tailEnd/>
          </a:ln>
        </p:spPr>
        <p:txBody>
          <a:bodyPr lIns="72000" tIns="72000" rIns="72000" bIns="72000" anchor="ctr"/>
          <a:lstStyle/>
          <a:p>
            <a:pPr algn="ctr" eaLnBrk="0" hangingPunct="0"/>
            <a:r>
              <a:rPr lang="en-GB" altLang="zh-CN" sz="1400" dirty="0">
                <a:solidFill>
                  <a:schemeClr val="bg1"/>
                </a:solidFill>
                <a:latin typeface="Verdana" pitchFamily="34" charset="0"/>
                <a:ea typeface="宋体" pitchFamily="2" charset="-122"/>
              </a:rPr>
              <a:t>Type </a:t>
            </a:r>
            <a:r>
              <a:rPr lang="en-GB" altLang="zh-CN" sz="1400" dirty="0" smtClean="0">
                <a:solidFill>
                  <a:schemeClr val="bg1"/>
                </a:solidFill>
                <a:latin typeface="Verdana" pitchFamily="34" charset="0"/>
                <a:ea typeface="宋体" pitchFamily="2" charset="-122"/>
              </a:rPr>
              <a:t>2 </a:t>
            </a:r>
            <a:r>
              <a:rPr lang="en-GB" altLang="zh-CN" sz="1400" dirty="0">
                <a:solidFill>
                  <a:schemeClr val="bg1"/>
                </a:solidFill>
                <a:latin typeface="Verdana" pitchFamily="34" charset="0"/>
                <a:ea typeface="宋体" pitchFamily="2" charset="-122"/>
              </a:rPr>
              <a:t>DM</a:t>
            </a:r>
          </a:p>
        </p:txBody>
      </p:sp>
      <p:sp>
        <p:nvSpPr>
          <p:cNvPr id="14" name="Rectangle 11"/>
          <p:cNvSpPr>
            <a:spLocks noChangeArrowheads="1"/>
          </p:cNvSpPr>
          <p:nvPr>
            <p:custDataLst>
              <p:tags r:id="rId9"/>
            </p:custDataLst>
          </p:nvPr>
        </p:nvSpPr>
        <p:spPr bwMode="auto">
          <a:xfrm>
            <a:off x="1531917" y="5159963"/>
            <a:ext cx="1256170" cy="682697"/>
          </a:xfrm>
          <a:prstGeom prst="rect">
            <a:avLst/>
          </a:prstGeom>
          <a:solidFill>
            <a:schemeClr val="bg2"/>
          </a:solidFill>
          <a:ln w="9525">
            <a:solidFill>
              <a:schemeClr val="bg1"/>
            </a:solidFill>
            <a:miter lim="800000"/>
            <a:headEnd/>
            <a:tailEnd/>
          </a:ln>
        </p:spPr>
        <p:txBody>
          <a:bodyPr lIns="72000" tIns="72000" rIns="72000" bIns="72000" anchor="ctr"/>
          <a:lstStyle/>
          <a:p>
            <a:pPr algn="ctr" eaLnBrk="0" hangingPunct="0"/>
            <a:r>
              <a:rPr lang="en-GB" altLang="zh-CN" sz="1100" dirty="0">
                <a:solidFill>
                  <a:schemeClr val="bg1"/>
                </a:solidFill>
                <a:latin typeface="Verdana" pitchFamily="34" charset="0"/>
                <a:ea typeface="宋体" pitchFamily="2" charset="-122"/>
              </a:rPr>
              <a:t>Gestational diabetes mellitus (GDM)</a:t>
            </a:r>
          </a:p>
        </p:txBody>
      </p:sp>
      <p:sp>
        <p:nvSpPr>
          <p:cNvPr id="62" name="Source" descr="Source"/>
          <p:cNvSpPr txBox="1"/>
          <p:nvPr>
            <p:custDataLst>
              <p:tags r:id="rId10"/>
            </p:custDataLst>
          </p:nvPr>
        </p:nvSpPr>
        <p:spPr>
          <a:xfrm>
            <a:off x="481013" y="6224588"/>
            <a:ext cx="4619854"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Consulting; Standards </a:t>
            </a:r>
            <a:r>
              <a:rPr lang="en-US" altLang="zh-CN" sz="900" dirty="0" smtClean="0">
                <a:latin typeface="Verdana"/>
              </a:rPr>
              <a:t>of Medical </a:t>
            </a:r>
            <a:r>
              <a:rPr lang="en-US" altLang="zh-CN" sz="900" dirty="0">
                <a:latin typeface="Verdana"/>
              </a:rPr>
              <a:t>Care in </a:t>
            </a:r>
            <a:r>
              <a:rPr lang="en-US" altLang="zh-CN" sz="900" dirty="0" smtClean="0">
                <a:latin typeface="Verdana"/>
              </a:rPr>
              <a:t>Diabetes in 2013</a:t>
            </a:r>
            <a:r>
              <a:rPr lang="en-US" altLang="zh-CN" sz="900" smtClean="0">
                <a:latin typeface="Verdana"/>
              </a:rPr>
              <a:t>, ADA</a:t>
            </a:r>
            <a:endParaRPr lang="zh-CN" altLang="en-US" sz="900" dirty="0">
              <a:latin typeface="Verdana"/>
            </a:endParaRPr>
          </a:p>
        </p:txBody>
      </p:sp>
      <p:sp>
        <p:nvSpPr>
          <p:cNvPr id="69" name="TextBox 68"/>
          <p:cNvSpPr txBox="1"/>
          <p:nvPr>
            <p:custDataLst>
              <p:tags r:id="rId11"/>
            </p:custDataLst>
          </p:nvPr>
        </p:nvSpPr>
        <p:spPr>
          <a:xfrm>
            <a:off x="3158836" y="1425040"/>
            <a:ext cx="893193" cy="307777"/>
          </a:xfrm>
          <a:prstGeom prst="rect">
            <a:avLst/>
          </a:prstGeom>
          <a:noFill/>
        </p:spPr>
        <p:txBody>
          <a:bodyPr wrap="none" rtlCol="0">
            <a:spAutoFit/>
          </a:bodyPr>
          <a:lstStyle/>
          <a:p>
            <a:r>
              <a:rPr lang="en-US" altLang="zh-CN" sz="1400" b="1" u="sng" dirty="0" smtClean="0"/>
              <a:t>Causes</a:t>
            </a:r>
            <a:endParaRPr lang="zh-CN" altLang="en-US" sz="1400" b="1" u="sng" dirty="0"/>
          </a:p>
        </p:txBody>
      </p:sp>
      <p:sp>
        <p:nvSpPr>
          <p:cNvPr id="70" name="TextBox 69"/>
          <p:cNvSpPr txBox="1"/>
          <p:nvPr>
            <p:custDataLst>
              <p:tags r:id="rId12"/>
            </p:custDataLst>
          </p:nvPr>
        </p:nvSpPr>
        <p:spPr>
          <a:xfrm>
            <a:off x="4503372" y="1425040"/>
            <a:ext cx="1236236" cy="307777"/>
          </a:xfrm>
          <a:prstGeom prst="rect">
            <a:avLst/>
          </a:prstGeom>
          <a:noFill/>
        </p:spPr>
        <p:txBody>
          <a:bodyPr wrap="none" rtlCol="0">
            <a:spAutoFit/>
          </a:bodyPr>
          <a:lstStyle/>
          <a:p>
            <a:r>
              <a:rPr lang="en-US" altLang="zh-CN" sz="1400" b="1" u="sng" dirty="0" smtClean="0"/>
              <a:t>Treatment</a:t>
            </a:r>
            <a:endParaRPr lang="zh-CN" altLang="en-US" sz="1400" b="1" u="sng" dirty="0"/>
          </a:p>
        </p:txBody>
      </p:sp>
      <p:sp>
        <p:nvSpPr>
          <p:cNvPr id="71" name="TextBox 70"/>
          <p:cNvSpPr txBox="1"/>
          <p:nvPr>
            <p:custDataLst>
              <p:tags r:id="rId13"/>
            </p:custDataLst>
          </p:nvPr>
        </p:nvSpPr>
        <p:spPr>
          <a:xfrm>
            <a:off x="5870928" y="1425040"/>
            <a:ext cx="1074333" cy="307777"/>
          </a:xfrm>
          <a:prstGeom prst="rect">
            <a:avLst/>
          </a:prstGeom>
          <a:noFill/>
        </p:spPr>
        <p:txBody>
          <a:bodyPr wrap="none" rtlCol="0">
            <a:spAutoFit/>
          </a:bodyPr>
          <a:lstStyle/>
          <a:p>
            <a:r>
              <a:rPr lang="en-US" altLang="zh-CN" sz="1400" b="1" u="sng" dirty="0" smtClean="0"/>
              <a:t>Progress</a:t>
            </a:r>
            <a:endParaRPr lang="zh-CN" altLang="en-US" sz="1400" b="1" u="sng" dirty="0"/>
          </a:p>
        </p:txBody>
      </p:sp>
      <p:sp>
        <p:nvSpPr>
          <p:cNvPr id="72" name="TextBox 71"/>
          <p:cNvSpPr txBox="1"/>
          <p:nvPr>
            <p:custDataLst>
              <p:tags r:id="rId14"/>
            </p:custDataLst>
          </p:nvPr>
        </p:nvSpPr>
        <p:spPr>
          <a:xfrm>
            <a:off x="7310198" y="1425040"/>
            <a:ext cx="958917" cy="307777"/>
          </a:xfrm>
          <a:prstGeom prst="rect">
            <a:avLst/>
          </a:prstGeom>
          <a:noFill/>
        </p:spPr>
        <p:txBody>
          <a:bodyPr wrap="none" rtlCol="0">
            <a:spAutoFit/>
          </a:bodyPr>
          <a:lstStyle/>
          <a:p>
            <a:r>
              <a:rPr lang="en-US" altLang="zh-CN" sz="1400" b="1" u="sng" dirty="0"/>
              <a:t>F</a:t>
            </a:r>
            <a:r>
              <a:rPr lang="en-US" altLang="zh-CN" sz="1400" b="1" u="sng" dirty="0" smtClean="0"/>
              <a:t>eature</a:t>
            </a:r>
            <a:endParaRPr lang="zh-CN" altLang="en-US" sz="1400" b="1" u="sng" dirty="0"/>
          </a:p>
        </p:txBody>
      </p:sp>
      <p:sp>
        <p:nvSpPr>
          <p:cNvPr id="73" name="Rectangle 11"/>
          <p:cNvSpPr>
            <a:spLocks noChangeArrowheads="1"/>
          </p:cNvSpPr>
          <p:nvPr>
            <p:custDataLst>
              <p:tags r:id="rId15"/>
            </p:custDataLst>
          </p:nvPr>
        </p:nvSpPr>
        <p:spPr bwMode="auto">
          <a:xfrm>
            <a:off x="1531917" y="4061450"/>
            <a:ext cx="1256170" cy="682697"/>
          </a:xfrm>
          <a:prstGeom prst="rect">
            <a:avLst/>
          </a:prstGeom>
          <a:solidFill>
            <a:schemeClr val="bg2"/>
          </a:solidFill>
          <a:ln w="9525">
            <a:solidFill>
              <a:schemeClr val="bg1"/>
            </a:solidFill>
            <a:miter lim="800000"/>
            <a:headEnd/>
            <a:tailEnd/>
          </a:ln>
        </p:spPr>
        <p:txBody>
          <a:bodyPr lIns="72000" tIns="72000" rIns="72000" bIns="72000" anchor="ctr"/>
          <a:lstStyle/>
          <a:p>
            <a:pPr algn="ctr" eaLnBrk="0" hangingPunct="0"/>
            <a:r>
              <a:rPr lang="en-US" altLang="zh-CN" sz="1400" dirty="0">
                <a:solidFill>
                  <a:schemeClr val="bg1"/>
                </a:solidFill>
                <a:latin typeface="Verdana" pitchFamily="34" charset="0"/>
                <a:ea typeface="宋体" pitchFamily="2" charset="-122"/>
              </a:rPr>
              <a:t>Other specific types of </a:t>
            </a:r>
            <a:r>
              <a:rPr lang="en-US" altLang="zh-CN" sz="1400" dirty="0" smtClean="0">
                <a:solidFill>
                  <a:schemeClr val="bg1"/>
                </a:solidFill>
                <a:latin typeface="Verdana" pitchFamily="34" charset="0"/>
                <a:ea typeface="宋体" pitchFamily="2" charset="-122"/>
              </a:rPr>
              <a:t>DM</a:t>
            </a:r>
            <a:endParaRPr lang="en-GB" altLang="zh-CN" sz="1400" dirty="0">
              <a:solidFill>
                <a:schemeClr val="bg1"/>
              </a:solidFill>
              <a:latin typeface="Verdana" pitchFamily="34" charset="0"/>
              <a:ea typeface="宋体" pitchFamily="2" charset="-122"/>
            </a:endParaRPr>
          </a:p>
        </p:txBody>
      </p:sp>
      <p:sp>
        <p:nvSpPr>
          <p:cNvPr id="74" name="TextBox 73"/>
          <p:cNvSpPr txBox="1"/>
          <p:nvPr>
            <p:custDataLst>
              <p:tags r:id="rId16"/>
            </p:custDataLst>
          </p:nvPr>
        </p:nvSpPr>
        <p:spPr>
          <a:xfrm>
            <a:off x="2897579" y="1768443"/>
            <a:ext cx="1570168" cy="830997"/>
          </a:xfrm>
          <a:prstGeom prst="rect">
            <a:avLst/>
          </a:prstGeom>
          <a:noFill/>
        </p:spPr>
        <p:txBody>
          <a:bodyPr wrap="square" rtlCol="0">
            <a:spAutoFit/>
          </a:bodyPr>
          <a:lstStyle/>
          <a:p>
            <a:r>
              <a:rPr lang="en-US" altLang="zh-CN" sz="1200" dirty="0" smtClean="0"/>
              <a:t>β-cell </a:t>
            </a:r>
            <a:r>
              <a:rPr lang="en-US" altLang="zh-CN" sz="1200" dirty="0"/>
              <a:t>destruction, usually leading to absolute insulin deficiency</a:t>
            </a:r>
            <a:endParaRPr lang="zh-CN" altLang="en-US" sz="1200" dirty="0"/>
          </a:p>
        </p:txBody>
      </p:sp>
      <p:sp>
        <p:nvSpPr>
          <p:cNvPr id="75" name="TextBox 74"/>
          <p:cNvSpPr txBox="1"/>
          <p:nvPr>
            <p:custDataLst>
              <p:tags r:id="rId17"/>
            </p:custDataLst>
          </p:nvPr>
        </p:nvSpPr>
        <p:spPr>
          <a:xfrm>
            <a:off x="2897579" y="2837880"/>
            <a:ext cx="1570168" cy="1015663"/>
          </a:xfrm>
          <a:prstGeom prst="rect">
            <a:avLst/>
          </a:prstGeom>
          <a:noFill/>
        </p:spPr>
        <p:txBody>
          <a:bodyPr wrap="square" rtlCol="0">
            <a:spAutoFit/>
          </a:bodyPr>
          <a:lstStyle/>
          <a:p>
            <a:r>
              <a:rPr lang="en-US" altLang="zh-CN" sz="1200" dirty="0" smtClean="0"/>
              <a:t>a </a:t>
            </a:r>
            <a:r>
              <a:rPr lang="en-US" altLang="zh-CN" sz="1200" dirty="0"/>
              <a:t>progressive insulin secretory defect on the background of insulin resistance</a:t>
            </a:r>
            <a:endParaRPr lang="zh-CN" altLang="en-US" sz="1200" dirty="0"/>
          </a:p>
        </p:txBody>
      </p:sp>
      <p:sp>
        <p:nvSpPr>
          <p:cNvPr id="76" name="TextBox 75"/>
          <p:cNvSpPr txBox="1"/>
          <p:nvPr>
            <p:custDataLst>
              <p:tags r:id="rId18"/>
            </p:custDataLst>
          </p:nvPr>
        </p:nvSpPr>
        <p:spPr>
          <a:xfrm>
            <a:off x="2897579" y="4025412"/>
            <a:ext cx="1570168" cy="830997"/>
          </a:xfrm>
          <a:prstGeom prst="rect">
            <a:avLst/>
          </a:prstGeom>
          <a:noFill/>
        </p:spPr>
        <p:txBody>
          <a:bodyPr wrap="square" rtlCol="0">
            <a:spAutoFit/>
          </a:bodyPr>
          <a:lstStyle/>
          <a:p>
            <a:r>
              <a:rPr lang="en-US" altLang="zh-CN" sz="1200" dirty="0"/>
              <a:t>other causes, e.g., </a:t>
            </a:r>
            <a:r>
              <a:rPr lang="en-US" altLang="zh-CN" sz="1200" dirty="0" smtClean="0"/>
              <a:t>diseases </a:t>
            </a:r>
            <a:r>
              <a:rPr lang="en-US" altLang="zh-CN" sz="1200" dirty="0"/>
              <a:t>of the exocrine </a:t>
            </a:r>
            <a:r>
              <a:rPr lang="en-US" altLang="zh-CN" sz="1200" dirty="0" smtClean="0"/>
              <a:t>pancreas, etc. </a:t>
            </a:r>
            <a:endParaRPr lang="zh-CN" altLang="en-US" sz="1200" dirty="0"/>
          </a:p>
        </p:txBody>
      </p:sp>
      <p:sp>
        <p:nvSpPr>
          <p:cNvPr id="77" name="TextBox 76"/>
          <p:cNvSpPr txBox="1"/>
          <p:nvPr>
            <p:custDataLst>
              <p:tags r:id="rId19"/>
            </p:custDataLst>
          </p:nvPr>
        </p:nvSpPr>
        <p:spPr>
          <a:xfrm>
            <a:off x="2897579" y="5085812"/>
            <a:ext cx="1570168" cy="830997"/>
          </a:xfrm>
          <a:prstGeom prst="rect">
            <a:avLst/>
          </a:prstGeom>
          <a:noFill/>
        </p:spPr>
        <p:txBody>
          <a:bodyPr wrap="square" rtlCol="0">
            <a:spAutoFit/>
          </a:bodyPr>
          <a:lstStyle/>
          <a:p>
            <a:r>
              <a:rPr lang="en-US" altLang="zh-CN" sz="1200" dirty="0"/>
              <a:t>diagnosed during pregnancy that is not clearly overt diabetes</a:t>
            </a:r>
            <a:endParaRPr lang="zh-CN" altLang="en-US" sz="1200" dirty="0"/>
          </a:p>
        </p:txBody>
      </p:sp>
      <p:sp>
        <p:nvSpPr>
          <p:cNvPr id="78" name="TextBox 77"/>
          <p:cNvSpPr txBox="1"/>
          <p:nvPr>
            <p:custDataLst>
              <p:tags r:id="rId20"/>
            </p:custDataLst>
          </p:nvPr>
        </p:nvSpPr>
        <p:spPr>
          <a:xfrm>
            <a:off x="4503372" y="2067274"/>
            <a:ext cx="1236236" cy="276999"/>
          </a:xfrm>
          <a:prstGeom prst="rect">
            <a:avLst/>
          </a:prstGeom>
          <a:noFill/>
        </p:spPr>
        <p:txBody>
          <a:bodyPr wrap="square" rtlCol="0">
            <a:noAutofit/>
          </a:bodyPr>
          <a:lstStyle/>
          <a:p>
            <a:pPr algn="ctr"/>
            <a:r>
              <a:rPr lang="en-US" altLang="zh-CN" sz="1200" dirty="0" smtClean="0"/>
              <a:t>insulin</a:t>
            </a:r>
            <a:endParaRPr lang="zh-CN" altLang="en-US" sz="1200" dirty="0"/>
          </a:p>
        </p:txBody>
      </p:sp>
      <p:sp>
        <p:nvSpPr>
          <p:cNvPr id="79" name="TextBox 78"/>
          <p:cNvSpPr txBox="1"/>
          <p:nvPr/>
        </p:nvSpPr>
        <p:spPr>
          <a:xfrm>
            <a:off x="4503372" y="3165786"/>
            <a:ext cx="1236236" cy="276999"/>
          </a:xfrm>
          <a:prstGeom prst="rect">
            <a:avLst/>
          </a:prstGeom>
          <a:noFill/>
        </p:spPr>
        <p:txBody>
          <a:bodyPr wrap="square" rtlCol="0">
            <a:noAutofit/>
          </a:bodyPr>
          <a:lstStyle/>
          <a:p>
            <a:pPr algn="ctr"/>
            <a:r>
              <a:rPr lang="en-US" altLang="zh-CN" sz="1200" dirty="0" smtClean="0"/>
              <a:t>OAD +/- </a:t>
            </a:r>
          </a:p>
          <a:p>
            <a:pPr algn="ctr"/>
            <a:r>
              <a:rPr lang="en-US" altLang="zh-CN" sz="1200" dirty="0" smtClean="0"/>
              <a:t>insulin</a:t>
            </a:r>
            <a:endParaRPr lang="zh-CN" altLang="en-US" sz="1200" dirty="0"/>
          </a:p>
        </p:txBody>
      </p:sp>
      <p:sp>
        <p:nvSpPr>
          <p:cNvPr id="22" name="TextBox 21"/>
          <p:cNvSpPr txBox="1"/>
          <p:nvPr>
            <p:custDataLst>
              <p:tags r:id="rId21"/>
            </p:custDataLst>
          </p:nvPr>
        </p:nvSpPr>
        <p:spPr>
          <a:xfrm>
            <a:off x="7171538" y="1864426"/>
            <a:ext cx="1236236" cy="830997"/>
          </a:xfrm>
          <a:prstGeom prst="rect">
            <a:avLst/>
          </a:prstGeom>
          <a:noFill/>
        </p:spPr>
        <p:txBody>
          <a:bodyPr wrap="square" rtlCol="0">
            <a:spAutoFit/>
          </a:bodyPr>
          <a:lstStyle/>
          <a:p>
            <a:pPr algn="ctr"/>
            <a:r>
              <a:rPr lang="en-US" altLang="zh-CN" sz="1200" dirty="0"/>
              <a:t>t</a:t>
            </a:r>
            <a:r>
              <a:rPr lang="en-US" altLang="zh-CN" sz="1200" dirty="0" smtClean="0"/>
              <a:t>ypically </a:t>
            </a:r>
            <a:r>
              <a:rPr lang="en-US" altLang="zh-CN" sz="1200" dirty="0"/>
              <a:t>develops in children and young adults</a:t>
            </a:r>
            <a:endParaRPr lang="zh-CN" altLang="en-US" sz="1200" dirty="0"/>
          </a:p>
        </p:txBody>
      </p:sp>
      <p:sp>
        <p:nvSpPr>
          <p:cNvPr id="23" name="TextBox 22"/>
          <p:cNvSpPr txBox="1"/>
          <p:nvPr>
            <p:custDataLst>
              <p:tags r:id="rId22"/>
            </p:custDataLst>
          </p:nvPr>
        </p:nvSpPr>
        <p:spPr>
          <a:xfrm>
            <a:off x="7171538" y="3022545"/>
            <a:ext cx="1236236" cy="646331"/>
          </a:xfrm>
          <a:prstGeom prst="rect">
            <a:avLst/>
          </a:prstGeom>
          <a:noFill/>
        </p:spPr>
        <p:txBody>
          <a:bodyPr wrap="square" rtlCol="0">
            <a:spAutoFit/>
          </a:bodyPr>
          <a:lstStyle/>
          <a:p>
            <a:pPr algn="ctr"/>
            <a:r>
              <a:rPr lang="en-US" altLang="zh-CN" sz="1200" dirty="0"/>
              <a:t>mainly in people aged over 40</a:t>
            </a:r>
            <a:endParaRPr lang="zh-CN" altLang="en-US" sz="1200" dirty="0"/>
          </a:p>
        </p:txBody>
      </p:sp>
      <p:sp>
        <p:nvSpPr>
          <p:cNvPr id="24" name="TextBox 23"/>
          <p:cNvSpPr txBox="1"/>
          <p:nvPr>
            <p:custDataLst>
              <p:tags r:id="rId23"/>
            </p:custDataLst>
          </p:nvPr>
        </p:nvSpPr>
        <p:spPr>
          <a:xfrm>
            <a:off x="5789976" y="1864426"/>
            <a:ext cx="1236236" cy="830997"/>
          </a:xfrm>
          <a:prstGeom prst="rect">
            <a:avLst/>
          </a:prstGeom>
          <a:noFill/>
        </p:spPr>
        <p:txBody>
          <a:bodyPr wrap="square" rtlCol="0">
            <a:spAutoFit/>
          </a:bodyPr>
          <a:lstStyle/>
          <a:p>
            <a:pPr marL="171450" indent="-171450">
              <a:buFont typeface="Arial" pitchFamily="34" charset="0"/>
              <a:buChar char="•"/>
            </a:pPr>
            <a:r>
              <a:rPr lang="en-US" altLang="zh-CN" sz="1200" dirty="0" smtClean="0"/>
              <a:t>develop quickly</a:t>
            </a:r>
          </a:p>
          <a:p>
            <a:pPr marL="171450" indent="-171450">
              <a:buFont typeface="Arial" pitchFamily="34" charset="0"/>
              <a:buChar char="•"/>
            </a:pPr>
            <a:r>
              <a:rPr lang="en-US" altLang="zh-CN" sz="1200" dirty="0" smtClean="0"/>
              <a:t>over </a:t>
            </a:r>
            <a:r>
              <a:rPr lang="en-US" altLang="zh-CN" sz="1200" dirty="0"/>
              <a:t>days or </a:t>
            </a:r>
            <a:r>
              <a:rPr lang="en-US" altLang="zh-CN" sz="1200" dirty="0" smtClean="0"/>
              <a:t>weeks</a:t>
            </a:r>
            <a:endParaRPr lang="zh-CN" altLang="en-US" sz="1200" dirty="0"/>
          </a:p>
        </p:txBody>
      </p:sp>
      <p:sp>
        <p:nvSpPr>
          <p:cNvPr id="25" name="TextBox 24"/>
          <p:cNvSpPr txBox="1"/>
          <p:nvPr>
            <p:custDataLst>
              <p:tags r:id="rId24"/>
            </p:custDataLst>
          </p:nvPr>
        </p:nvSpPr>
        <p:spPr>
          <a:xfrm>
            <a:off x="5789976" y="2838203"/>
            <a:ext cx="1236236" cy="1015663"/>
          </a:xfrm>
          <a:prstGeom prst="rect">
            <a:avLst/>
          </a:prstGeom>
          <a:noFill/>
        </p:spPr>
        <p:txBody>
          <a:bodyPr wrap="square" rtlCol="0">
            <a:spAutoFit/>
          </a:bodyPr>
          <a:lstStyle/>
          <a:p>
            <a:pPr marL="171450" indent="-171450">
              <a:buFont typeface="Arial" pitchFamily="34" charset="0"/>
              <a:buChar char="•"/>
            </a:pPr>
            <a:r>
              <a:rPr lang="en-US" altLang="zh-CN" sz="1200" dirty="0"/>
              <a:t>develop </a:t>
            </a:r>
            <a:r>
              <a:rPr lang="en-US" altLang="zh-CN" sz="1200" dirty="0" smtClean="0"/>
              <a:t>gradually</a:t>
            </a:r>
          </a:p>
          <a:p>
            <a:pPr marL="171450" indent="-171450">
              <a:buFont typeface="Arial" pitchFamily="34" charset="0"/>
              <a:buChar char="•"/>
            </a:pPr>
            <a:r>
              <a:rPr lang="en-US" altLang="zh-CN" sz="1200" dirty="0" smtClean="0"/>
              <a:t> over </a:t>
            </a:r>
            <a:r>
              <a:rPr lang="en-US" altLang="zh-CN" sz="1200" dirty="0"/>
              <a:t>weeks or months</a:t>
            </a:r>
            <a:endParaRPr lang="zh-CN" altLang="en-US" sz="1200" dirty="0"/>
          </a:p>
        </p:txBody>
      </p:sp>
      <p:sp>
        <p:nvSpPr>
          <p:cNvPr id="28" name="TextBox 27"/>
          <p:cNvSpPr txBox="1"/>
          <p:nvPr/>
        </p:nvSpPr>
        <p:spPr>
          <a:xfrm>
            <a:off x="4503372" y="4302410"/>
            <a:ext cx="1236236" cy="276999"/>
          </a:xfrm>
          <a:prstGeom prst="rect">
            <a:avLst/>
          </a:prstGeom>
          <a:noFill/>
        </p:spPr>
        <p:txBody>
          <a:bodyPr wrap="square" rtlCol="0">
            <a:noAutofit/>
          </a:bodyPr>
          <a:lstStyle/>
          <a:p>
            <a:pPr algn="ctr"/>
            <a:r>
              <a:rPr lang="en-US" altLang="zh-CN" sz="1200" dirty="0" smtClean="0"/>
              <a:t>OAD +/- </a:t>
            </a:r>
          </a:p>
          <a:p>
            <a:pPr algn="ctr"/>
            <a:r>
              <a:rPr lang="en-US" altLang="zh-CN" sz="1200" dirty="0" smtClean="0"/>
              <a:t>insulin</a:t>
            </a:r>
            <a:endParaRPr lang="zh-CN" altLang="en-US" sz="1200" dirty="0"/>
          </a:p>
        </p:txBody>
      </p:sp>
      <p:sp>
        <p:nvSpPr>
          <p:cNvPr id="29" name="TextBox 28"/>
          <p:cNvSpPr txBox="1"/>
          <p:nvPr>
            <p:custDataLst>
              <p:tags r:id="rId25"/>
            </p:custDataLst>
          </p:nvPr>
        </p:nvSpPr>
        <p:spPr>
          <a:xfrm>
            <a:off x="4503372" y="5362810"/>
            <a:ext cx="1236236" cy="276999"/>
          </a:xfrm>
          <a:prstGeom prst="rect">
            <a:avLst/>
          </a:prstGeom>
          <a:noFill/>
        </p:spPr>
        <p:txBody>
          <a:bodyPr wrap="square" rtlCol="0">
            <a:noAutofit/>
          </a:bodyPr>
          <a:lstStyle/>
          <a:p>
            <a:pPr algn="ctr"/>
            <a:r>
              <a:rPr lang="en-US" altLang="zh-CN" sz="1200" dirty="0" smtClean="0"/>
              <a:t>OAD +/- </a:t>
            </a:r>
          </a:p>
          <a:p>
            <a:pPr algn="ctr"/>
            <a:r>
              <a:rPr lang="en-US" altLang="zh-CN" sz="1200" dirty="0" smtClean="0"/>
              <a:t>insulin</a:t>
            </a:r>
            <a:endParaRPr lang="zh-CN" altLang="en-US" sz="1200" dirty="0"/>
          </a:p>
        </p:txBody>
      </p:sp>
      <p:sp>
        <p:nvSpPr>
          <p:cNvPr id="30" name="TextBox 29"/>
          <p:cNvSpPr txBox="1"/>
          <p:nvPr/>
        </p:nvSpPr>
        <p:spPr>
          <a:xfrm>
            <a:off x="7171538" y="4302410"/>
            <a:ext cx="1236236" cy="276999"/>
          </a:xfrm>
          <a:prstGeom prst="rect">
            <a:avLst/>
          </a:prstGeom>
          <a:noFill/>
        </p:spPr>
        <p:txBody>
          <a:bodyPr wrap="square" rtlCol="0">
            <a:spAutoFit/>
          </a:bodyPr>
          <a:lstStyle/>
          <a:p>
            <a:pPr algn="ctr"/>
            <a:r>
              <a:rPr lang="en-US" altLang="zh-CN" sz="1200" dirty="0" smtClean="0"/>
              <a:t>NA</a:t>
            </a:r>
            <a:endParaRPr lang="zh-CN" altLang="en-US" sz="1200" dirty="0"/>
          </a:p>
        </p:txBody>
      </p:sp>
      <p:sp>
        <p:nvSpPr>
          <p:cNvPr id="32" name="TextBox 31"/>
          <p:cNvSpPr txBox="1"/>
          <p:nvPr/>
        </p:nvSpPr>
        <p:spPr>
          <a:xfrm>
            <a:off x="7171538" y="5362811"/>
            <a:ext cx="1236236" cy="276999"/>
          </a:xfrm>
          <a:prstGeom prst="rect">
            <a:avLst/>
          </a:prstGeom>
          <a:noFill/>
        </p:spPr>
        <p:txBody>
          <a:bodyPr wrap="square" rtlCol="0">
            <a:spAutoFit/>
          </a:bodyPr>
          <a:lstStyle/>
          <a:p>
            <a:pPr algn="ctr"/>
            <a:r>
              <a:rPr lang="en-US" altLang="zh-CN" sz="1200" dirty="0" smtClean="0"/>
              <a:t>NA</a:t>
            </a:r>
            <a:endParaRPr lang="zh-CN" altLang="en-US" sz="1200" dirty="0"/>
          </a:p>
        </p:txBody>
      </p:sp>
      <p:sp>
        <p:nvSpPr>
          <p:cNvPr id="33" name="TextBox 32"/>
          <p:cNvSpPr txBox="1"/>
          <p:nvPr/>
        </p:nvSpPr>
        <p:spPr>
          <a:xfrm>
            <a:off x="5789976" y="4302410"/>
            <a:ext cx="1236236" cy="276999"/>
          </a:xfrm>
          <a:prstGeom prst="rect">
            <a:avLst/>
          </a:prstGeom>
          <a:noFill/>
        </p:spPr>
        <p:txBody>
          <a:bodyPr wrap="square" rtlCol="0">
            <a:spAutoFit/>
          </a:bodyPr>
          <a:lstStyle/>
          <a:p>
            <a:pPr algn="ctr"/>
            <a:r>
              <a:rPr lang="en-US" altLang="zh-CN" sz="1200" dirty="0" smtClean="0"/>
              <a:t>NA</a:t>
            </a:r>
            <a:endParaRPr lang="zh-CN" altLang="en-US" sz="1200" dirty="0"/>
          </a:p>
        </p:txBody>
      </p:sp>
      <p:sp>
        <p:nvSpPr>
          <p:cNvPr id="34" name="TextBox 33"/>
          <p:cNvSpPr txBox="1"/>
          <p:nvPr/>
        </p:nvSpPr>
        <p:spPr>
          <a:xfrm>
            <a:off x="5789976" y="5362811"/>
            <a:ext cx="1236236" cy="276999"/>
          </a:xfrm>
          <a:prstGeom prst="rect">
            <a:avLst/>
          </a:prstGeom>
          <a:noFill/>
        </p:spPr>
        <p:txBody>
          <a:bodyPr wrap="square" rtlCol="0">
            <a:spAutoFit/>
          </a:bodyPr>
          <a:lstStyle/>
          <a:p>
            <a:pPr algn="ctr"/>
            <a:r>
              <a:rPr lang="en-US" altLang="zh-CN" sz="1200" dirty="0" smtClean="0"/>
              <a:t>NA</a:t>
            </a:r>
            <a:endParaRPr lang="zh-CN" altLang="en-US" sz="1200" dirty="0"/>
          </a:p>
        </p:txBody>
      </p:sp>
      <p:sp>
        <p:nvSpPr>
          <p:cNvPr id="4" name="右大括号 3"/>
          <p:cNvSpPr/>
          <p:nvPr/>
        </p:nvSpPr>
        <p:spPr>
          <a:xfrm>
            <a:off x="8024640" y="4355500"/>
            <a:ext cx="157655" cy="1439862"/>
          </a:xfrm>
          <a:prstGeom prst="rightBrac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p>
        </p:txBody>
      </p:sp>
      <p:sp>
        <p:nvSpPr>
          <p:cNvPr id="10" name="TextBox 9"/>
          <p:cNvSpPr txBox="1"/>
          <p:nvPr/>
        </p:nvSpPr>
        <p:spPr>
          <a:xfrm>
            <a:off x="8269115" y="4901146"/>
            <a:ext cx="677918" cy="461665"/>
          </a:xfrm>
          <a:prstGeom prst="rect">
            <a:avLst/>
          </a:prstGeom>
          <a:noFill/>
        </p:spPr>
        <p:txBody>
          <a:bodyPr wrap="square" rtlCol="0">
            <a:spAutoFit/>
          </a:bodyPr>
          <a:lstStyle/>
          <a:p>
            <a:r>
              <a:rPr lang="en-US" altLang="zh-CN" sz="1200" dirty="0" smtClean="0"/>
              <a:t>Other DM</a:t>
            </a:r>
            <a:endParaRPr lang="zh-CN" altLang="en-US" sz="1200" dirty="0"/>
          </a:p>
        </p:txBody>
      </p:sp>
    </p:spTree>
    <p:extLst>
      <p:ext uri="{BB962C8B-B14F-4D97-AF65-F5344CB8AC3E}">
        <p14:creationId xmlns="" xmlns:p14="http://schemas.microsoft.com/office/powerpoint/2010/main" val="9559645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Diabetes is diagnosed by a blood test with high glucose level; pre-diabetes is </a:t>
            </a:r>
            <a:r>
              <a:rPr lang="en-US" altLang="zh-CN" dirty="0"/>
              <a:t>the </a:t>
            </a:r>
            <a:r>
              <a:rPr lang="en-US" altLang="zh-CN" dirty="0" smtClean="0"/>
              <a:t>group of people </a:t>
            </a:r>
            <a:r>
              <a:rPr lang="en-US" altLang="zh-CN" dirty="0"/>
              <a:t>of increased risk for </a:t>
            </a:r>
            <a:r>
              <a:rPr lang="en-US" altLang="zh-CN" dirty="0" smtClean="0"/>
              <a:t>diabetes</a:t>
            </a:r>
            <a:endParaRPr lang="zh-CN" altLang="en-US" dirty="0"/>
          </a:p>
        </p:txBody>
      </p:sp>
      <p:sp>
        <p:nvSpPr>
          <p:cNvPr id="3" name="页脚占位符 2"/>
          <p:cNvSpPr>
            <a:spLocks noGrp="1"/>
          </p:cNvSpPr>
          <p:nvPr>
            <p:ph type="ftr" sz="quarter" idx="10"/>
          </p:nvPr>
        </p:nvSpPr>
        <p:spPr/>
        <p:txBody>
          <a:bodyPr/>
          <a:lstStyle/>
          <a:p>
            <a:pPr>
              <a:defRPr/>
            </a:pPr>
            <a:r>
              <a:rPr lang="en-US" smtClean="0"/>
              <a:t>Introduction to Pharma • 2013</a:t>
            </a:r>
            <a:endParaRPr lang="en-US" dirty="0"/>
          </a:p>
        </p:txBody>
      </p:sp>
      <p:graphicFrame>
        <p:nvGraphicFramePr>
          <p:cNvPr id="6" name="内容占位符 5"/>
          <p:cNvGraphicFramePr>
            <a:graphicFrameLocks noGrp="1"/>
          </p:cNvGraphicFramePr>
          <p:nvPr>
            <p:ph sz="quarter" idx="11"/>
            <p:extLst>
              <p:ext uri="{D42A27DB-BD31-4B8C-83A1-F6EECF244321}">
                <p14:modId xmlns="" xmlns:p14="http://schemas.microsoft.com/office/powerpoint/2010/main" val="869251765"/>
              </p:ext>
            </p:extLst>
          </p:nvPr>
        </p:nvGraphicFramePr>
        <p:xfrm>
          <a:off x="438870" y="1942867"/>
          <a:ext cx="4655125" cy="2431842"/>
        </p:xfrm>
        <a:graphic>
          <a:graphicData uri="http://schemas.openxmlformats.org/drawingml/2006/table">
            <a:tbl>
              <a:tblPr firstRow="1"/>
              <a:tblGrid>
                <a:gridCol w="1425037"/>
                <a:gridCol w="1235034"/>
                <a:gridCol w="1258784"/>
                <a:gridCol w="736270"/>
              </a:tblGrid>
              <a:tr h="288185">
                <a:tc rowSpan="2">
                  <a:txBody>
                    <a:bodyPr/>
                    <a:lstStyle/>
                    <a:p>
                      <a:pPr algn="ctr"/>
                      <a:r>
                        <a:rPr lang="en-US" sz="1400" b="1" dirty="0">
                          <a:solidFill>
                            <a:schemeClr val="bg1"/>
                          </a:solidFill>
                          <a:effectLst/>
                        </a:rPr>
                        <a:t>Condition</a:t>
                      </a:r>
                    </a:p>
                  </a:txBody>
                  <a:tcPr marL="52388" marR="52388" marT="26194" marB="2619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2E8D9E"/>
                    </a:solidFill>
                  </a:tcPr>
                </a:tc>
                <a:tc>
                  <a:txBody>
                    <a:bodyPr/>
                    <a:lstStyle/>
                    <a:p>
                      <a:pPr algn="ctr"/>
                      <a:r>
                        <a:rPr lang="en-US" sz="1200" b="1" dirty="0">
                          <a:solidFill>
                            <a:schemeClr val="bg1"/>
                          </a:solidFill>
                          <a:effectLst/>
                        </a:rPr>
                        <a:t>2 hour </a:t>
                      </a:r>
                      <a:r>
                        <a:rPr lang="en-US" sz="1200" b="1" dirty="0" smtClean="0">
                          <a:solidFill>
                            <a:schemeClr val="bg1"/>
                          </a:solidFill>
                          <a:effectLst/>
                        </a:rPr>
                        <a:t>glucose (OGTT)</a:t>
                      </a:r>
                      <a:endParaRPr lang="en-US" sz="1200" b="1" dirty="0">
                        <a:solidFill>
                          <a:schemeClr val="bg1"/>
                        </a:solidFill>
                        <a:effectLst/>
                      </a:endParaRPr>
                    </a:p>
                  </a:txBody>
                  <a:tcPr marL="52388" marR="52388" marT="26194" marB="2619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bg2"/>
                    </a:solidFill>
                  </a:tcPr>
                </a:tc>
                <a:tc>
                  <a:txBody>
                    <a:bodyPr/>
                    <a:lstStyle/>
                    <a:p>
                      <a:pPr algn="ctr"/>
                      <a:r>
                        <a:rPr lang="en-US" sz="1200" b="1" dirty="0" smtClean="0">
                          <a:solidFill>
                            <a:schemeClr val="bg1"/>
                          </a:solidFill>
                          <a:effectLst/>
                        </a:rPr>
                        <a:t>Fasting plasma glucose  (FPG) </a:t>
                      </a:r>
                      <a:endParaRPr lang="en-US" sz="1200" b="1" dirty="0">
                        <a:solidFill>
                          <a:schemeClr val="bg1"/>
                        </a:solidFill>
                        <a:effectLst/>
                      </a:endParaRPr>
                    </a:p>
                  </a:txBody>
                  <a:tcPr marL="52388" marR="52388" marT="26194" marB="2619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bg2"/>
                    </a:solidFill>
                  </a:tcPr>
                </a:tc>
                <a:tc>
                  <a:txBody>
                    <a:bodyPr/>
                    <a:lstStyle/>
                    <a:p>
                      <a:pPr algn="ctr"/>
                      <a:r>
                        <a:rPr lang="en-US" sz="1200" b="1" dirty="0">
                          <a:solidFill>
                            <a:schemeClr val="bg1"/>
                          </a:solidFill>
                          <a:effectLst/>
                        </a:rPr>
                        <a:t>HbA</a:t>
                      </a:r>
                      <a:r>
                        <a:rPr lang="en-US" sz="1200" b="1" baseline="-25000" dirty="0">
                          <a:solidFill>
                            <a:schemeClr val="bg1"/>
                          </a:solidFill>
                          <a:effectLst/>
                        </a:rPr>
                        <a:t>1c</a:t>
                      </a:r>
                      <a:endParaRPr lang="en-US" sz="1200" b="1" dirty="0">
                        <a:solidFill>
                          <a:schemeClr val="bg1"/>
                        </a:solidFill>
                        <a:effectLst/>
                      </a:endParaRPr>
                    </a:p>
                  </a:txBody>
                  <a:tcPr marL="52388" marR="52388" marT="26194" marB="2619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bg2"/>
                    </a:solidFill>
                  </a:tcPr>
                </a:tc>
              </a:tr>
              <a:tr h="217793">
                <a:tc vMerge="1">
                  <a:txBody>
                    <a:bodyPr/>
                    <a:lstStyle/>
                    <a:p>
                      <a:endParaRPr lang="zh-CN" altLang="en-US" sz="1200" dirty="0">
                        <a:effectLst/>
                      </a:endParaRPr>
                    </a:p>
                  </a:txBody>
                  <a:tcPr marL="52388" marR="52388" marT="26194" marB="2619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200" dirty="0" err="1">
                          <a:effectLst/>
                        </a:rPr>
                        <a:t>mmol</a:t>
                      </a:r>
                      <a:r>
                        <a:rPr lang="en-US" sz="1200" dirty="0">
                          <a:effectLst/>
                        </a:rPr>
                        <a:t>/l(mg/dl)</a:t>
                      </a:r>
                    </a:p>
                  </a:txBody>
                  <a:tcPr marL="52388" marR="52388" marT="26194" marB="2619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bg2">
                        <a:lumMod val="20000"/>
                        <a:lumOff val="80000"/>
                      </a:schemeClr>
                    </a:solidFill>
                  </a:tcPr>
                </a:tc>
                <a:tc>
                  <a:txBody>
                    <a:bodyPr/>
                    <a:lstStyle/>
                    <a:p>
                      <a:r>
                        <a:rPr lang="en-US" sz="1200" dirty="0" err="1">
                          <a:effectLst/>
                        </a:rPr>
                        <a:t>mmol</a:t>
                      </a:r>
                      <a:r>
                        <a:rPr lang="en-US" sz="1200" dirty="0">
                          <a:effectLst/>
                        </a:rPr>
                        <a:t>/l(mg/dl)</a:t>
                      </a:r>
                    </a:p>
                  </a:txBody>
                  <a:tcPr marL="52388" marR="52388" marT="26194" marB="2619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bg2">
                        <a:lumMod val="20000"/>
                        <a:lumOff val="80000"/>
                      </a:schemeClr>
                    </a:solidFill>
                  </a:tcPr>
                </a:tc>
                <a:tc>
                  <a:txBody>
                    <a:bodyPr/>
                    <a:lstStyle/>
                    <a:p>
                      <a:r>
                        <a:rPr lang="en-US" altLang="zh-CN" sz="1200" dirty="0">
                          <a:effectLst/>
                        </a:rPr>
                        <a:t>%</a:t>
                      </a:r>
                    </a:p>
                  </a:txBody>
                  <a:tcPr marL="52388" marR="52388" marT="26194" marB="2619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bg2">
                        <a:lumMod val="20000"/>
                        <a:lumOff val="80000"/>
                      </a:schemeClr>
                    </a:solidFill>
                  </a:tcPr>
                </a:tc>
              </a:tr>
              <a:tr h="288185">
                <a:tc>
                  <a:txBody>
                    <a:bodyPr/>
                    <a:lstStyle/>
                    <a:p>
                      <a:r>
                        <a:rPr lang="en-US" sz="1200" u="none" dirty="0">
                          <a:solidFill>
                            <a:schemeClr val="tx1"/>
                          </a:solidFill>
                          <a:effectLst/>
                        </a:rPr>
                        <a:t>Normal</a:t>
                      </a:r>
                    </a:p>
                  </a:txBody>
                  <a:tcPr marL="52388" marR="52388" marT="26194" marB="2619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200" dirty="0">
                          <a:effectLst/>
                        </a:rPr>
                        <a:t>&lt;7.8 (&lt;140)</a:t>
                      </a:r>
                    </a:p>
                  </a:txBody>
                  <a:tcPr marL="52388" marR="52388" marT="26194" marB="2619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200" dirty="0">
                          <a:effectLst/>
                        </a:rPr>
                        <a:t>&lt;6.1 (&lt;110)</a:t>
                      </a:r>
                    </a:p>
                  </a:txBody>
                  <a:tcPr marL="52388" marR="52388" marT="26194" marB="2619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200" dirty="0">
                          <a:effectLst/>
                        </a:rPr>
                        <a:t>&lt;6.0</a:t>
                      </a:r>
                    </a:p>
                  </a:txBody>
                  <a:tcPr marL="52388" marR="52388" marT="26194" marB="2619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87089">
                <a:tc>
                  <a:txBody>
                    <a:bodyPr/>
                    <a:lstStyle/>
                    <a:p>
                      <a:pPr marL="0" algn="l" defTabSz="914400" rtl="0" eaLnBrk="1" latinLnBrk="0" hangingPunct="1"/>
                      <a:r>
                        <a:rPr lang="en-US" sz="1200" u="none" kern="1200" dirty="0" smtClean="0">
                          <a:solidFill>
                            <a:schemeClr val="tx1"/>
                          </a:solidFill>
                          <a:effectLst/>
                          <a:latin typeface="+mn-lt"/>
                          <a:ea typeface="+mn-ea"/>
                          <a:cs typeface="+mn-cs"/>
                        </a:rPr>
                        <a:t>Impaired fasting glycaemia (IFG)</a:t>
                      </a:r>
                      <a:endParaRPr lang="en-US" sz="1200" u="none" kern="1200" dirty="0">
                        <a:solidFill>
                          <a:schemeClr val="tx1"/>
                        </a:solidFill>
                        <a:effectLst/>
                        <a:latin typeface="+mn-lt"/>
                        <a:ea typeface="+mn-ea"/>
                        <a:cs typeface="+mn-cs"/>
                      </a:endParaRPr>
                    </a:p>
                  </a:txBody>
                  <a:tcPr marL="52388" marR="52388" marT="26194" marB="2619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200" dirty="0">
                          <a:effectLst/>
                        </a:rPr>
                        <a:t>&lt;7.8 (&lt;140)</a:t>
                      </a:r>
                    </a:p>
                  </a:txBody>
                  <a:tcPr marL="52388" marR="52388" marT="26194" marB="2619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zh-CN" altLang="en-US" sz="1200" dirty="0" smtClean="0">
                          <a:solidFill>
                            <a:schemeClr val="tx1"/>
                          </a:solidFill>
                          <a:effectLst/>
                        </a:rPr>
                        <a:t>≥</a:t>
                      </a:r>
                      <a:r>
                        <a:rPr lang="zh-CN" altLang="en-US" sz="1200" dirty="0" smtClean="0">
                          <a:solidFill>
                            <a:srgbClr val="FF0000"/>
                          </a:solidFill>
                          <a:effectLst/>
                        </a:rPr>
                        <a:t> </a:t>
                      </a:r>
                      <a:r>
                        <a:rPr lang="en-US" altLang="zh-CN" sz="1200" dirty="0">
                          <a:solidFill>
                            <a:schemeClr val="tx1"/>
                          </a:solidFill>
                          <a:effectLst/>
                        </a:rPr>
                        <a:t>6.1</a:t>
                      </a:r>
                      <a:r>
                        <a:rPr lang="en-US" altLang="zh-CN" sz="1200" dirty="0">
                          <a:effectLst/>
                        </a:rPr>
                        <a:t>(≥110) &amp; &lt;7.0(&lt;126)</a:t>
                      </a:r>
                    </a:p>
                  </a:txBody>
                  <a:tcPr marL="52388" marR="52388" marT="26194" marB="2619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200" dirty="0">
                          <a:effectLst/>
                        </a:rPr>
                        <a:t>6.0–6.4</a:t>
                      </a:r>
                    </a:p>
                  </a:txBody>
                  <a:tcPr marL="52388" marR="52388" marT="26194" marB="2619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88185">
                <a:tc>
                  <a:txBody>
                    <a:bodyPr/>
                    <a:lstStyle/>
                    <a:p>
                      <a:pPr marL="0" algn="l" defTabSz="914400" rtl="0" eaLnBrk="1" latinLnBrk="0" hangingPunct="1"/>
                      <a:r>
                        <a:rPr lang="en-US" sz="1200" u="none" kern="1200" dirty="0" smtClean="0">
                          <a:solidFill>
                            <a:schemeClr val="tx1"/>
                          </a:solidFill>
                          <a:effectLst/>
                          <a:latin typeface="+mn-lt"/>
                          <a:ea typeface="+mn-ea"/>
                          <a:cs typeface="+mn-cs"/>
                        </a:rPr>
                        <a:t>Impaired glucose tolerance (IGT)</a:t>
                      </a:r>
                      <a:endParaRPr lang="en-US" sz="1200" u="none" kern="1200" dirty="0">
                        <a:solidFill>
                          <a:schemeClr val="tx1"/>
                        </a:solidFill>
                        <a:effectLst/>
                        <a:latin typeface="+mn-lt"/>
                        <a:ea typeface="+mn-ea"/>
                        <a:cs typeface="+mn-cs"/>
                      </a:endParaRPr>
                    </a:p>
                  </a:txBody>
                  <a:tcPr marL="52388" marR="52388" marT="26194" marB="2619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zh-CN" altLang="en-US" sz="1200" dirty="0">
                          <a:solidFill>
                            <a:schemeClr val="tx1"/>
                          </a:solidFill>
                          <a:effectLst/>
                        </a:rPr>
                        <a:t>≥</a:t>
                      </a:r>
                      <a:r>
                        <a:rPr lang="en-US" altLang="zh-CN" sz="1200" dirty="0">
                          <a:solidFill>
                            <a:schemeClr val="tx1"/>
                          </a:solidFill>
                          <a:effectLst/>
                        </a:rPr>
                        <a:t>7.8 (≥140</a:t>
                      </a:r>
                      <a:r>
                        <a:rPr lang="en-US" altLang="zh-CN" sz="1200" dirty="0" smtClean="0">
                          <a:solidFill>
                            <a:schemeClr val="tx1"/>
                          </a:solidFill>
                          <a:effectLst/>
                        </a:rPr>
                        <a:t>) &amp; &lt;11.1</a:t>
                      </a:r>
                      <a:endParaRPr lang="en-US" altLang="zh-CN" sz="1200" dirty="0">
                        <a:solidFill>
                          <a:schemeClr val="tx1"/>
                        </a:solidFill>
                        <a:effectLst/>
                      </a:endParaRPr>
                    </a:p>
                  </a:txBody>
                  <a:tcPr marL="52388" marR="52388" marT="26194" marB="2619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200" dirty="0">
                          <a:effectLst/>
                        </a:rPr>
                        <a:t>&lt;7.0 (&lt;126)</a:t>
                      </a:r>
                    </a:p>
                  </a:txBody>
                  <a:tcPr marL="52388" marR="52388" marT="26194" marB="2619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200" dirty="0">
                          <a:effectLst/>
                        </a:rPr>
                        <a:t>6.0–6.4</a:t>
                      </a:r>
                    </a:p>
                  </a:txBody>
                  <a:tcPr marL="52388" marR="52388" marT="26194" marB="2619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88185">
                <a:tc>
                  <a:txBody>
                    <a:bodyPr/>
                    <a:lstStyle/>
                    <a:p>
                      <a:pPr marL="0" algn="l" defTabSz="914400" rtl="0" eaLnBrk="1" latinLnBrk="0" hangingPunct="1"/>
                      <a:r>
                        <a:rPr lang="en-US" sz="1200" b="1" u="none" kern="1200" dirty="0" smtClean="0">
                          <a:solidFill>
                            <a:schemeClr val="tx1"/>
                          </a:solidFill>
                          <a:effectLst/>
                          <a:latin typeface="+mn-lt"/>
                          <a:ea typeface="+mn-ea"/>
                          <a:cs typeface="+mn-cs"/>
                        </a:rPr>
                        <a:t>Diabetes</a:t>
                      </a:r>
                      <a:endParaRPr lang="en-US" sz="1200" b="1" u="none" kern="1200" dirty="0">
                        <a:solidFill>
                          <a:schemeClr val="tx1"/>
                        </a:solidFill>
                        <a:effectLst/>
                        <a:latin typeface="+mn-lt"/>
                        <a:ea typeface="+mn-ea"/>
                        <a:cs typeface="+mn-cs"/>
                      </a:endParaRPr>
                    </a:p>
                  </a:txBody>
                  <a:tcPr marL="52388" marR="52388" marT="26194" marB="2619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zh-CN" altLang="en-US" sz="1200" b="1" dirty="0">
                          <a:effectLst/>
                        </a:rPr>
                        <a:t>≥</a:t>
                      </a:r>
                      <a:r>
                        <a:rPr lang="en-US" altLang="zh-CN" sz="1200" b="1" dirty="0">
                          <a:effectLst/>
                        </a:rPr>
                        <a:t>11.1 (≥200)</a:t>
                      </a:r>
                    </a:p>
                  </a:txBody>
                  <a:tcPr marL="52388" marR="52388" marT="26194" marB="2619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zh-CN" altLang="en-US" sz="1200" b="1" dirty="0">
                          <a:effectLst/>
                        </a:rPr>
                        <a:t>≥</a:t>
                      </a:r>
                      <a:r>
                        <a:rPr lang="en-US" altLang="zh-CN" sz="1200" b="1" dirty="0">
                          <a:effectLst/>
                        </a:rPr>
                        <a:t>7.0 (≥126)</a:t>
                      </a:r>
                    </a:p>
                  </a:txBody>
                  <a:tcPr marL="52388" marR="52388" marT="26194" marB="2619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zh-CN" altLang="en-US" sz="1200" b="1" dirty="0">
                          <a:effectLst/>
                        </a:rPr>
                        <a:t>≥</a:t>
                      </a:r>
                      <a:r>
                        <a:rPr lang="en-US" altLang="zh-CN" sz="1200" b="1" dirty="0">
                          <a:effectLst/>
                        </a:rPr>
                        <a:t>6.5</a:t>
                      </a:r>
                    </a:p>
                  </a:txBody>
                  <a:tcPr marL="52388" marR="52388" marT="26194" marB="2619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矩形 4"/>
          <p:cNvSpPr/>
          <p:nvPr/>
        </p:nvSpPr>
        <p:spPr>
          <a:xfrm>
            <a:off x="889176" y="1560285"/>
            <a:ext cx="3493265" cy="307777"/>
          </a:xfrm>
          <a:prstGeom prst="rect">
            <a:avLst/>
          </a:prstGeom>
        </p:spPr>
        <p:txBody>
          <a:bodyPr wrap="none">
            <a:spAutoFit/>
          </a:bodyPr>
          <a:lstStyle/>
          <a:p>
            <a:pPr algn="ctr"/>
            <a:r>
              <a:rPr lang="en-US" altLang="zh-CN" sz="1400" b="1" u="sng" dirty="0" smtClean="0"/>
              <a:t>WHO diabetes </a:t>
            </a:r>
            <a:r>
              <a:rPr lang="en-US" altLang="zh-CN" sz="1400" b="1" u="sng" dirty="0"/>
              <a:t>diagnostic </a:t>
            </a:r>
            <a:r>
              <a:rPr lang="en-US" altLang="zh-CN" sz="1400" b="1" u="sng" dirty="0" smtClean="0"/>
              <a:t>criteria</a:t>
            </a:r>
            <a:endParaRPr lang="zh-CN" altLang="en-US" sz="1400" b="1" u="sng" baseline="30000" dirty="0"/>
          </a:p>
        </p:txBody>
      </p:sp>
      <p:sp>
        <p:nvSpPr>
          <p:cNvPr id="8" name="TextBox 7"/>
          <p:cNvSpPr txBox="1"/>
          <p:nvPr/>
        </p:nvSpPr>
        <p:spPr>
          <a:xfrm>
            <a:off x="5113216" y="1420442"/>
            <a:ext cx="3567647" cy="3046988"/>
          </a:xfrm>
          <a:prstGeom prst="rect">
            <a:avLst/>
          </a:prstGeom>
          <a:noFill/>
        </p:spPr>
        <p:txBody>
          <a:bodyPr wrap="square" rtlCol="0">
            <a:spAutoFit/>
          </a:bodyPr>
          <a:lstStyle/>
          <a:p>
            <a:pPr marL="285750" indent="-285750">
              <a:buFont typeface="Arial" pitchFamily="34" charset="0"/>
              <a:buChar char="•"/>
            </a:pPr>
            <a:r>
              <a:rPr lang="en-US" altLang="zh-CN" sz="1200" dirty="0"/>
              <a:t>Diabetes </a:t>
            </a:r>
            <a:r>
              <a:rPr lang="en-US" altLang="zh-CN" sz="1200" dirty="0" smtClean="0"/>
              <a:t>is characterized by recurrent or persistent hyperglycemia, and is </a:t>
            </a:r>
            <a:r>
              <a:rPr lang="en-US" altLang="zh-CN" sz="1200" dirty="0"/>
              <a:t>diagnosed by </a:t>
            </a:r>
            <a:r>
              <a:rPr lang="en-US" altLang="zh-CN" sz="1200" dirty="0" smtClean="0"/>
              <a:t>demonstrating </a:t>
            </a:r>
            <a:r>
              <a:rPr lang="en-US" altLang="zh-CN" sz="1200" dirty="0"/>
              <a:t>any one of the </a:t>
            </a:r>
            <a:r>
              <a:rPr lang="en-US" altLang="zh-CN" sz="1200" dirty="0" smtClean="0"/>
              <a:t>following diabetes diagnostic criteria</a:t>
            </a:r>
          </a:p>
          <a:p>
            <a:pPr marL="285750" indent="-285750">
              <a:buFont typeface="Arial" pitchFamily="34" charset="0"/>
              <a:buChar char="•"/>
            </a:pPr>
            <a:r>
              <a:rPr lang="en-US" altLang="zh-CN" sz="1200" dirty="0" smtClean="0"/>
              <a:t>A </a:t>
            </a:r>
            <a:r>
              <a:rPr lang="en-US" altLang="zh-CN" sz="1200" dirty="0"/>
              <a:t>positive result, in the absence of unequivocal hyperglycemia, should be confirmed by a repeat of any of the above methods on a different </a:t>
            </a:r>
            <a:r>
              <a:rPr lang="en-US" altLang="zh-CN" sz="1200" dirty="0" smtClean="0"/>
              <a:t>day</a:t>
            </a:r>
            <a:endParaRPr lang="en-US" altLang="zh-CN" sz="1200" dirty="0"/>
          </a:p>
          <a:p>
            <a:pPr marL="285750" indent="-285750">
              <a:buFont typeface="Arial" pitchFamily="34" charset="0"/>
              <a:buChar char="•"/>
            </a:pPr>
            <a:r>
              <a:rPr lang="en-US" altLang="zh-CN" sz="1200" dirty="0" smtClean="0"/>
              <a:t>Two </a:t>
            </a:r>
            <a:r>
              <a:rPr lang="en-US" altLang="zh-CN" sz="1200" dirty="0"/>
              <a:t>fasting glucose measurements above 126 mg/dl (7.0 </a:t>
            </a:r>
            <a:r>
              <a:rPr lang="en-US" altLang="zh-CN" sz="1200" dirty="0" err="1"/>
              <a:t>mmol</a:t>
            </a:r>
            <a:r>
              <a:rPr lang="en-US" altLang="zh-CN" sz="1200" dirty="0"/>
              <a:t>/l) is considered diagnostic for diabetes </a:t>
            </a:r>
            <a:r>
              <a:rPr lang="en-US" altLang="zh-CN" sz="1200" dirty="0" smtClean="0"/>
              <a:t>mellitus</a:t>
            </a:r>
          </a:p>
          <a:p>
            <a:pPr marL="285750" indent="-285750">
              <a:buFont typeface="Arial" pitchFamily="34" charset="0"/>
              <a:buChar char="•"/>
            </a:pPr>
            <a:r>
              <a:rPr lang="en-US" altLang="zh-CN" sz="1200" dirty="0" err="1"/>
              <a:t>Glycated</a:t>
            </a:r>
            <a:r>
              <a:rPr lang="en-US" altLang="zh-CN" sz="1200" dirty="0"/>
              <a:t> hemoglobin is better than fasting glucose for determining risks of cardiovascular disease and death from any cause</a:t>
            </a:r>
          </a:p>
        </p:txBody>
      </p:sp>
      <p:sp>
        <p:nvSpPr>
          <p:cNvPr id="9" name="Section" descr="Section name"/>
          <p:cNvSpPr txBox="1"/>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smtClean="0">
                <a:solidFill>
                  <a:schemeClr val="bg1"/>
                </a:solidFill>
                <a:latin typeface="Verdana"/>
              </a:rPr>
              <a:t>Diabetes</a:t>
            </a:r>
            <a:endParaRPr lang="zh-CN" altLang="en-US" sz="1200" dirty="0">
              <a:solidFill>
                <a:schemeClr val="bg1"/>
              </a:solidFill>
              <a:latin typeface="Verdana"/>
            </a:endParaRPr>
          </a:p>
        </p:txBody>
      </p:sp>
      <p:sp>
        <p:nvSpPr>
          <p:cNvPr id="10" name="Rectangle 8"/>
          <p:cNvSpPr>
            <a:spLocks noChangeArrowheads="1"/>
          </p:cNvSpPr>
          <p:nvPr>
            <p:custDataLst>
              <p:tags r:id="rId1"/>
            </p:custDataLst>
          </p:nvPr>
        </p:nvSpPr>
        <p:spPr bwMode="auto">
          <a:xfrm>
            <a:off x="7151427" y="-1"/>
            <a:ext cx="1990985"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Diagnosis</a:t>
            </a:r>
            <a:endParaRPr lang="en-US" altLang="zh-CN" sz="1200" dirty="0">
              <a:solidFill>
                <a:schemeClr val="bg2"/>
              </a:solidFill>
              <a:ea typeface="宋体" pitchFamily="2" charset="-122"/>
            </a:endParaRPr>
          </a:p>
        </p:txBody>
      </p:sp>
      <p:cxnSp>
        <p:nvCxnSpPr>
          <p:cNvPr id="11" name="直接连接符 10"/>
          <p:cNvCxnSpPr/>
          <p:nvPr/>
        </p:nvCxnSpPr>
        <p:spPr>
          <a:xfrm>
            <a:off x="441018" y="4496839"/>
            <a:ext cx="8279901" cy="0"/>
          </a:xfrm>
          <a:prstGeom prst="line">
            <a:avLst/>
          </a:prstGeom>
          <a:ln w="19050" cmpd="sng">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12" name="AutoShape 5"/>
          <p:cNvSpPr>
            <a:spLocks noChangeArrowheads="1"/>
          </p:cNvSpPr>
          <p:nvPr>
            <p:custDataLst>
              <p:tags r:id="rId2"/>
            </p:custDataLst>
          </p:nvPr>
        </p:nvSpPr>
        <p:spPr bwMode="auto">
          <a:xfrm>
            <a:off x="438870" y="4567800"/>
            <a:ext cx="1614488" cy="547687"/>
          </a:xfrm>
          <a:prstGeom prst="homePlate">
            <a:avLst>
              <a:gd name="adj" fmla="val 18192"/>
            </a:avLst>
          </a:prstGeom>
          <a:solidFill>
            <a:schemeClr val="bg2"/>
          </a:solidFill>
          <a:ln w="9525" algn="ctr">
            <a:solidFill>
              <a:schemeClr val="bg1"/>
            </a:solidFill>
            <a:miter lim="800000"/>
            <a:headEnd/>
            <a:tailEnd/>
          </a:ln>
        </p:spPr>
        <p:txBody>
          <a:bodyPr lIns="71438" tIns="36512" rIns="71438" bIns="36512" anchor="ctr"/>
          <a:lstStyle/>
          <a:p>
            <a:pPr algn="l" eaLnBrk="0" hangingPunct="0"/>
            <a:r>
              <a:rPr lang="de-DE" altLang="zh-CN" sz="1400" dirty="0" smtClean="0">
                <a:solidFill>
                  <a:schemeClr val="bg1"/>
                </a:solidFill>
                <a:latin typeface="Verdana" pitchFamily="34" charset="0"/>
                <a:ea typeface="宋体" pitchFamily="2" charset="-122"/>
              </a:rPr>
              <a:t>Pre-daibetes</a:t>
            </a:r>
            <a:endParaRPr lang="de-DE" altLang="zh-CN" sz="1400" dirty="0">
              <a:solidFill>
                <a:schemeClr val="bg1"/>
              </a:solidFill>
              <a:latin typeface="Verdana" pitchFamily="34" charset="0"/>
              <a:ea typeface="宋体" pitchFamily="2" charset="-122"/>
            </a:endParaRPr>
          </a:p>
        </p:txBody>
      </p:sp>
      <p:sp>
        <p:nvSpPr>
          <p:cNvPr id="13" name="AutoShape 7"/>
          <p:cNvSpPr>
            <a:spLocks noChangeArrowheads="1"/>
          </p:cNvSpPr>
          <p:nvPr>
            <p:custDataLst>
              <p:tags r:id="rId3"/>
            </p:custDataLst>
          </p:nvPr>
        </p:nvSpPr>
        <p:spPr bwMode="auto">
          <a:xfrm>
            <a:off x="1883130" y="4567800"/>
            <a:ext cx="1617663" cy="547687"/>
          </a:xfrm>
          <a:prstGeom prst="chevron">
            <a:avLst>
              <a:gd name="adj" fmla="val 18187"/>
            </a:avLst>
          </a:prstGeom>
          <a:solidFill>
            <a:schemeClr val="bg1">
              <a:lumMod val="65000"/>
            </a:schemeClr>
          </a:solidFill>
          <a:ln w="9525" algn="ctr">
            <a:solidFill>
              <a:schemeClr val="bg1"/>
            </a:solidFill>
            <a:miter lim="800000"/>
            <a:headEnd/>
            <a:tailEnd/>
          </a:ln>
        </p:spPr>
        <p:txBody>
          <a:bodyPr lIns="180975" tIns="0" rIns="0" bIns="0" anchor="ctr"/>
          <a:lstStyle/>
          <a:p>
            <a:pPr algn="l" eaLnBrk="0" hangingPunct="0"/>
            <a:r>
              <a:rPr lang="de-DE" altLang="zh-CN" sz="1400" dirty="0" smtClean="0">
                <a:solidFill>
                  <a:schemeClr val="bg1"/>
                </a:solidFill>
                <a:latin typeface="Verdana" pitchFamily="34" charset="0"/>
                <a:ea typeface="宋体" pitchFamily="2" charset="-122"/>
              </a:rPr>
              <a:t>Diatebes</a:t>
            </a:r>
            <a:endParaRPr lang="de-DE" altLang="zh-CN" sz="1400" dirty="0">
              <a:solidFill>
                <a:schemeClr val="bg1"/>
              </a:solidFill>
              <a:latin typeface="Verdana" pitchFamily="34" charset="0"/>
              <a:ea typeface="宋体" pitchFamily="2" charset="-122"/>
            </a:endParaRPr>
          </a:p>
        </p:txBody>
      </p:sp>
      <p:sp>
        <p:nvSpPr>
          <p:cNvPr id="14" name="TextBox 13"/>
          <p:cNvSpPr txBox="1"/>
          <p:nvPr/>
        </p:nvSpPr>
        <p:spPr>
          <a:xfrm>
            <a:off x="438870" y="5109563"/>
            <a:ext cx="8279901" cy="1015663"/>
          </a:xfrm>
          <a:prstGeom prst="rect">
            <a:avLst/>
          </a:prstGeom>
          <a:noFill/>
        </p:spPr>
        <p:txBody>
          <a:bodyPr wrap="square" rtlCol="0">
            <a:spAutoFit/>
          </a:bodyPr>
          <a:lstStyle/>
          <a:p>
            <a:pPr marL="285750" indent="-285750" algn="l">
              <a:buFont typeface="Arial" pitchFamily="34" charset="0"/>
              <a:buChar char="•"/>
            </a:pPr>
            <a:r>
              <a:rPr lang="en-US" altLang="zh-CN" sz="1200" u="sng" dirty="0" smtClean="0"/>
              <a:t>Impaired </a:t>
            </a:r>
            <a:r>
              <a:rPr lang="en-US" altLang="zh-CN" sz="1200" u="sng" dirty="0"/>
              <a:t>fasting glycaemia or impaired fasting glucose (IFG) </a:t>
            </a:r>
            <a:r>
              <a:rPr lang="en-US" altLang="zh-CN" sz="1200" dirty="0"/>
              <a:t>refers to a condition in which the fasting blood glucose is elevated above </a:t>
            </a:r>
            <a:r>
              <a:rPr lang="en-US" altLang="zh-CN" sz="1200" dirty="0" smtClean="0"/>
              <a:t>normal but </a:t>
            </a:r>
            <a:r>
              <a:rPr lang="en-US" altLang="zh-CN" sz="1200" dirty="0"/>
              <a:t>is not high enough to be classified as diabetes </a:t>
            </a:r>
            <a:endParaRPr lang="en-US" altLang="zh-CN" sz="1200" dirty="0" smtClean="0"/>
          </a:p>
          <a:p>
            <a:pPr marL="285750" indent="-285750" algn="l">
              <a:buFont typeface="Arial" pitchFamily="34" charset="0"/>
              <a:buChar char="•"/>
            </a:pPr>
            <a:r>
              <a:rPr lang="en-US" altLang="zh-CN" sz="1200" u="sng" dirty="0" smtClean="0"/>
              <a:t>Impaired </a:t>
            </a:r>
            <a:r>
              <a:rPr lang="en-US" altLang="zh-CN" sz="1200" u="sng" dirty="0"/>
              <a:t>glucose tolerance (IGT) </a:t>
            </a:r>
            <a:r>
              <a:rPr lang="en-US" altLang="zh-CN" sz="1200" dirty="0"/>
              <a:t>is a pre-diabetic state of </a:t>
            </a:r>
            <a:r>
              <a:rPr lang="en-US" altLang="zh-CN" sz="1200" dirty="0" err="1"/>
              <a:t>dysglycemia</a:t>
            </a:r>
            <a:r>
              <a:rPr lang="en-US" altLang="zh-CN" sz="1200" dirty="0"/>
              <a:t>, that is associated with insulin resistance and increased risk of cardiovascular pathology. IGT may precede type 2 diabetes mellitus by many years</a:t>
            </a:r>
            <a:endParaRPr lang="zh-CN" altLang="en-US" sz="1200" dirty="0"/>
          </a:p>
        </p:txBody>
      </p:sp>
      <p:sp>
        <p:nvSpPr>
          <p:cNvPr id="15" name="TextBox 14"/>
          <p:cNvSpPr txBox="1"/>
          <p:nvPr/>
        </p:nvSpPr>
        <p:spPr>
          <a:xfrm>
            <a:off x="3723490" y="4522020"/>
            <a:ext cx="4874248" cy="646331"/>
          </a:xfrm>
          <a:prstGeom prst="rect">
            <a:avLst/>
          </a:prstGeom>
          <a:noFill/>
        </p:spPr>
        <p:txBody>
          <a:bodyPr wrap="square" rtlCol="0">
            <a:spAutoFit/>
          </a:bodyPr>
          <a:lstStyle/>
          <a:p>
            <a:pPr marL="171450" indent="-171450" algn="l">
              <a:buFont typeface="Arial" pitchFamily="34" charset="0"/>
              <a:buChar char="•"/>
            </a:pPr>
            <a:r>
              <a:rPr lang="en-US" altLang="zh-CN" sz="1200" dirty="0"/>
              <a:t>Pre-diabetes is the state in which some but not all of the diagnostic criteria for diabetes are </a:t>
            </a:r>
            <a:r>
              <a:rPr lang="en-US" altLang="zh-CN" sz="1200" dirty="0" smtClean="0"/>
              <a:t>met</a:t>
            </a:r>
          </a:p>
          <a:p>
            <a:pPr marL="171450" indent="-171450">
              <a:buFont typeface="Arial" pitchFamily="34" charset="0"/>
              <a:buChar char="•"/>
            </a:pPr>
            <a:r>
              <a:rPr lang="en-US" altLang="zh-CN" sz="1200" dirty="0" smtClean="0"/>
              <a:t>It’s the categories </a:t>
            </a:r>
            <a:r>
              <a:rPr lang="en-US" altLang="zh-CN" sz="1200" dirty="0"/>
              <a:t>of increased risk for diabetes</a:t>
            </a:r>
          </a:p>
        </p:txBody>
      </p:sp>
      <p:sp>
        <p:nvSpPr>
          <p:cNvPr id="17" name="Source" descr="Source"/>
          <p:cNvSpPr txBox="1"/>
          <p:nvPr/>
        </p:nvSpPr>
        <p:spPr>
          <a:xfrm>
            <a:off x="481013" y="6224588"/>
            <a:ext cx="1373774"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a:t>
            </a:r>
            <a:r>
              <a:rPr lang="en-US" altLang="zh-CN" sz="900" dirty="0" smtClean="0">
                <a:latin typeface="Verdana"/>
              </a:rPr>
              <a:t>Consulting</a:t>
            </a:r>
            <a:endParaRPr lang="zh-CN" altLang="en-US" sz="900" dirty="0">
              <a:latin typeface="Verdana"/>
            </a:endParaRPr>
          </a:p>
        </p:txBody>
      </p:sp>
    </p:spTree>
    <p:extLst>
      <p:ext uri="{BB962C8B-B14F-4D97-AF65-F5344CB8AC3E}">
        <p14:creationId xmlns="" xmlns:p14="http://schemas.microsoft.com/office/powerpoint/2010/main" val="221773813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Diabetes management not only includes medications but also requires lifestyle changes and support </a:t>
            </a:r>
            <a:r>
              <a:rPr lang="en-US" altLang="zh-CN" dirty="0"/>
              <a:t>from general </a:t>
            </a:r>
            <a:r>
              <a:rPr lang="en-US" altLang="zh-CN" dirty="0" smtClean="0"/>
              <a:t>practitioners</a:t>
            </a:r>
            <a:endParaRPr lang="zh-CN" altLang="en-US" dirty="0"/>
          </a:p>
        </p:txBody>
      </p:sp>
      <p:sp>
        <p:nvSpPr>
          <p:cNvPr id="3" name="页脚占位符 2"/>
          <p:cNvSpPr>
            <a:spLocks noGrp="1"/>
          </p:cNvSpPr>
          <p:nvPr>
            <p:ph type="ftr" sz="quarter" idx="10"/>
          </p:nvPr>
        </p:nvSpPr>
        <p:spPr/>
        <p:txBody>
          <a:bodyPr/>
          <a:lstStyle/>
          <a:p>
            <a:pPr>
              <a:defRPr/>
            </a:pPr>
            <a:r>
              <a:rPr lang="en-US" smtClean="0"/>
              <a:t>Introduction to Pharma • 2013</a:t>
            </a:r>
            <a:endParaRPr lang="en-US" dirty="0"/>
          </a:p>
        </p:txBody>
      </p:sp>
      <p:sp>
        <p:nvSpPr>
          <p:cNvPr id="6" name="Oval 5"/>
          <p:cNvSpPr>
            <a:spLocks noChangeArrowheads="1"/>
          </p:cNvSpPr>
          <p:nvPr>
            <p:custDataLst>
              <p:tags r:id="rId1"/>
            </p:custDataLst>
          </p:nvPr>
        </p:nvSpPr>
        <p:spPr bwMode="auto">
          <a:xfrm>
            <a:off x="571304" y="2444529"/>
            <a:ext cx="3238500" cy="3238500"/>
          </a:xfrm>
          <a:prstGeom prst="ellipse">
            <a:avLst/>
          </a:prstGeom>
          <a:solidFill>
            <a:schemeClr val="bg2">
              <a:lumMod val="20000"/>
              <a:lumOff val="80000"/>
            </a:schemeClr>
          </a:solidFill>
          <a:ln w="19050" algn="ctr">
            <a:solidFill>
              <a:schemeClr val="hlink"/>
            </a:solidFill>
            <a:round/>
            <a:headEnd/>
            <a:tailEnd/>
          </a:ln>
          <a:effectLst/>
          <a:extLst/>
        </p:spPr>
        <p:txBody>
          <a:bodyPr wrap="none" anchor="ctr"/>
          <a:lstStyle/>
          <a:p>
            <a:endParaRPr lang="zh-CN" altLang="en-US"/>
          </a:p>
        </p:txBody>
      </p:sp>
      <p:sp>
        <p:nvSpPr>
          <p:cNvPr id="7" name="Oval 6"/>
          <p:cNvSpPr>
            <a:spLocks noChangeArrowheads="1"/>
          </p:cNvSpPr>
          <p:nvPr>
            <p:custDataLst>
              <p:tags r:id="rId2"/>
            </p:custDataLst>
          </p:nvPr>
        </p:nvSpPr>
        <p:spPr bwMode="auto">
          <a:xfrm>
            <a:off x="1380929" y="3254154"/>
            <a:ext cx="1619250" cy="1619250"/>
          </a:xfrm>
          <a:prstGeom prst="ellipse">
            <a:avLst/>
          </a:prstGeom>
          <a:solidFill>
            <a:schemeClr val="bg1"/>
          </a:solidFill>
          <a:ln w="19050" algn="ctr">
            <a:solidFill>
              <a:schemeClr val="hlink"/>
            </a:solidFill>
            <a:round/>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800" b="0"/>
          </a:p>
        </p:txBody>
      </p:sp>
      <p:sp>
        <p:nvSpPr>
          <p:cNvPr id="8" name="Line 7"/>
          <p:cNvSpPr>
            <a:spLocks noChangeShapeType="1"/>
          </p:cNvSpPr>
          <p:nvPr/>
        </p:nvSpPr>
        <p:spPr bwMode="auto">
          <a:xfrm>
            <a:off x="2171504" y="2454054"/>
            <a:ext cx="0" cy="1609725"/>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 name="Line 8"/>
          <p:cNvSpPr>
            <a:spLocks noChangeShapeType="1"/>
          </p:cNvSpPr>
          <p:nvPr/>
        </p:nvSpPr>
        <p:spPr bwMode="auto">
          <a:xfrm flipH="1">
            <a:off x="920554" y="4054254"/>
            <a:ext cx="1250950" cy="1016000"/>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 name="Line 9"/>
          <p:cNvSpPr>
            <a:spLocks noChangeShapeType="1"/>
          </p:cNvSpPr>
          <p:nvPr/>
        </p:nvSpPr>
        <p:spPr bwMode="auto">
          <a:xfrm>
            <a:off x="2184204" y="4066954"/>
            <a:ext cx="1231900" cy="1001713"/>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 name="Text Box 10"/>
          <p:cNvSpPr txBox="1">
            <a:spLocks noChangeArrowheads="1"/>
          </p:cNvSpPr>
          <p:nvPr/>
        </p:nvSpPr>
        <p:spPr bwMode="auto">
          <a:xfrm>
            <a:off x="1728592" y="4289204"/>
            <a:ext cx="896938"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algn="ctr"/>
            <a:r>
              <a:rPr lang="en-US" altLang="zh-CN" sz="1200"/>
              <a:t>Glucose Control</a:t>
            </a:r>
          </a:p>
        </p:txBody>
      </p:sp>
      <p:sp>
        <p:nvSpPr>
          <p:cNvPr id="12" name="Text Box 11"/>
          <p:cNvSpPr txBox="1">
            <a:spLocks noChangeArrowheads="1"/>
          </p:cNvSpPr>
          <p:nvPr/>
        </p:nvSpPr>
        <p:spPr bwMode="auto">
          <a:xfrm rot="2943524">
            <a:off x="1941317" y="3616104"/>
            <a:ext cx="1176338"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algn="ctr"/>
            <a:r>
              <a:rPr lang="en-US" altLang="zh-CN" sz="1200" dirty="0"/>
              <a:t>Preventive Therapy</a:t>
            </a:r>
          </a:p>
        </p:txBody>
      </p:sp>
      <p:sp>
        <p:nvSpPr>
          <p:cNvPr id="13" name="Text Box 12"/>
          <p:cNvSpPr txBox="1">
            <a:spLocks noChangeArrowheads="1"/>
          </p:cNvSpPr>
          <p:nvPr/>
        </p:nvSpPr>
        <p:spPr bwMode="auto">
          <a:xfrm rot="18298890" flipH="1">
            <a:off x="1138042" y="3495454"/>
            <a:ext cx="1176338" cy="6461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algn="ctr"/>
            <a:r>
              <a:rPr lang="en-US" altLang="zh-CN" sz="1200" dirty="0"/>
              <a:t>Co- morbidity treatment</a:t>
            </a:r>
          </a:p>
        </p:txBody>
      </p:sp>
      <p:sp>
        <p:nvSpPr>
          <p:cNvPr id="14" name="Text Box 13"/>
          <p:cNvSpPr txBox="1">
            <a:spLocks noChangeArrowheads="1"/>
          </p:cNvSpPr>
          <p:nvPr/>
        </p:nvSpPr>
        <p:spPr bwMode="auto">
          <a:xfrm rot="2943524">
            <a:off x="2112767" y="3260504"/>
            <a:ext cx="1897063" cy="2746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algn="ctr"/>
            <a:r>
              <a:rPr lang="en-US" altLang="zh-CN" sz="1200" dirty="0"/>
              <a:t>Dietary/ Nutrition </a:t>
            </a:r>
          </a:p>
        </p:txBody>
      </p:sp>
      <p:sp>
        <p:nvSpPr>
          <p:cNvPr id="15" name="Text Box 14"/>
          <p:cNvSpPr txBox="1">
            <a:spLocks noChangeArrowheads="1"/>
          </p:cNvSpPr>
          <p:nvPr/>
        </p:nvSpPr>
        <p:spPr bwMode="auto">
          <a:xfrm rot="18301736" flipH="1">
            <a:off x="318892" y="3249392"/>
            <a:ext cx="1897063"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algn="ctr"/>
            <a:r>
              <a:rPr lang="en-US" altLang="zh-CN" sz="1200" dirty="0"/>
              <a:t>Self management information service </a:t>
            </a:r>
          </a:p>
        </p:txBody>
      </p:sp>
      <p:sp>
        <p:nvSpPr>
          <p:cNvPr id="16" name="Text Box 15"/>
          <p:cNvSpPr txBox="1">
            <a:spLocks noChangeArrowheads="1"/>
          </p:cNvSpPr>
          <p:nvPr/>
        </p:nvSpPr>
        <p:spPr bwMode="auto">
          <a:xfrm>
            <a:off x="1106292" y="5013104"/>
            <a:ext cx="2090738" cy="2746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algn="ctr"/>
            <a:r>
              <a:rPr lang="en-US" altLang="zh-CN" sz="1200"/>
              <a:t>Diagnosis/ Prognosis</a:t>
            </a:r>
          </a:p>
        </p:txBody>
      </p:sp>
      <p:sp>
        <p:nvSpPr>
          <p:cNvPr id="17" name="Text Box 16"/>
          <p:cNvSpPr txBox="1">
            <a:spLocks noChangeArrowheads="1"/>
          </p:cNvSpPr>
          <p:nvPr/>
        </p:nvSpPr>
        <p:spPr bwMode="auto">
          <a:xfrm>
            <a:off x="772917" y="2022767"/>
            <a:ext cx="1269899" cy="27699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sz="1200" dirty="0"/>
              <a:t>Diabetes </a:t>
            </a:r>
            <a:r>
              <a:rPr lang="en-US" altLang="zh-CN" sz="1200" dirty="0" smtClean="0"/>
              <a:t>Care</a:t>
            </a:r>
            <a:endParaRPr lang="en-US" altLang="zh-CN" sz="1200" dirty="0"/>
          </a:p>
        </p:txBody>
      </p:sp>
      <p:sp>
        <p:nvSpPr>
          <p:cNvPr id="18" name="Text Box 17"/>
          <p:cNvSpPr txBox="1">
            <a:spLocks noChangeArrowheads="1"/>
          </p:cNvSpPr>
          <p:nvPr/>
        </p:nvSpPr>
        <p:spPr bwMode="auto">
          <a:xfrm>
            <a:off x="1636517" y="5823229"/>
            <a:ext cx="1702133" cy="27699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sz="1200" dirty="0"/>
              <a:t>Diabetes Treatment</a:t>
            </a:r>
          </a:p>
        </p:txBody>
      </p:sp>
      <p:sp>
        <p:nvSpPr>
          <p:cNvPr id="19" name="Line 31"/>
          <p:cNvSpPr>
            <a:spLocks noChangeShapeType="1"/>
          </p:cNvSpPr>
          <p:nvPr/>
        </p:nvSpPr>
        <p:spPr bwMode="auto">
          <a:xfrm flipV="1">
            <a:off x="2603304" y="4565429"/>
            <a:ext cx="0" cy="1320800"/>
          </a:xfrm>
          <a:prstGeom prst="line">
            <a:avLst/>
          </a:prstGeom>
          <a:noFill/>
          <a:ln w="9525">
            <a:solidFill>
              <a:schemeClr val="hlink"/>
            </a:solidFill>
            <a:round/>
            <a:headEn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 name="Line 32"/>
          <p:cNvSpPr>
            <a:spLocks noChangeShapeType="1"/>
          </p:cNvSpPr>
          <p:nvPr/>
        </p:nvSpPr>
        <p:spPr bwMode="auto">
          <a:xfrm>
            <a:off x="1942904" y="2215929"/>
            <a:ext cx="0" cy="685800"/>
          </a:xfrm>
          <a:prstGeom prst="line">
            <a:avLst/>
          </a:prstGeom>
          <a:noFill/>
          <a:ln w="9525">
            <a:solidFill>
              <a:schemeClr val="hlink"/>
            </a:solidFill>
            <a:round/>
            <a:headEn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 name="Section" descr="Section name"/>
          <p:cNvSpPr txBox="1"/>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smtClean="0">
                <a:solidFill>
                  <a:schemeClr val="bg1"/>
                </a:solidFill>
                <a:latin typeface="Verdana"/>
              </a:rPr>
              <a:t>Diabetes</a:t>
            </a:r>
            <a:endParaRPr lang="zh-CN" altLang="en-US" sz="1200" dirty="0">
              <a:solidFill>
                <a:schemeClr val="bg1"/>
              </a:solidFill>
              <a:latin typeface="Verdana"/>
            </a:endParaRPr>
          </a:p>
        </p:txBody>
      </p:sp>
      <p:sp>
        <p:nvSpPr>
          <p:cNvPr id="22" name="Rectangle 8"/>
          <p:cNvSpPr>
            <a:spLocks noChangeArrowheads="1"/>
          </p:cNvSpPr>
          <p:nvPr>
            <p:custDataLst>
              <p:tags r:id="rId3"/>
            </p:custDataLst>
          </p:nvPr>
        </p:nvSpPr>
        <p:spPr bwMode="auto">
          <a:xfrm>
            <a:off x="7151427" y="-1"/>
            <a:ext cx="1990985"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Treatment</a:t>
            </a:r>
            <a:endParaRPr lang="en-US" altLang="zh-CN" sz="1200" dirty="0">
              <a:solidFill>
                <a:schemeClr val="bg2"/>
              </a:solidFill>
              <a:ea typeface="宋体" pitchFamily="2" charset="-122"/>
            </a:endParaRPr>
          </a:p>
        </p:txBody>
      </p:sp>
      <p:sp>
        <p:nvSpPr>
          <p:cNvPr id="23" name="矩形 22"/>
          <p:cNvSpPr/>
          <p:nvPr/>
        </p:nvSpPr>
        <p:spPr>
          <a:xfrm>
            <a:off x="451262" y="1525643"/>
            <a:ext cx="8170224" cy="338554"/>
          </a:xfrm>
          <a:prstGeom prst="rect">
            <a:avLst/>
          </a:prstGeom>
          <a:solidFill>
            <a:schemeClr val="bg2"/>
          </a:solidFill>
        </p:spPr>
        <p:txBody>
          <a:bodyPr wrap="square">
            <a:spAutoFit/>
          </a:bodyPr>
          <a:lstStyle/>
          <a:p>
            <a:pPr algn="ctr"/>
            <a:r>
              <a:rPr lang="en-US" altLang="zh-CN" b="1" dirty="0" smtClean="0">
                <a:solidFill>
                  <a:schemeClr val="bg1"/>
                </a:solidFill>
              </a:rPr>
              <a:t>Diabetes management</a:t>
            </a:r>
            <a:endParaRPr lang="zh-CN" altLang="en-US" b="1" baseline="30000" dirty="0">
              <a:solidFill>
                <a:schemeClr val="bg1"/>
              </a:solidFill>
            </a:endParaRPr>
          </a:p>
        </p:txBody>
      </p:sp>
      <p:sp>
        <p:nvSpPr>
          <p:cNvPr id="4" name="矩形 3"/>
          <p:cNvSpPr/>
          <p:nvPr/>
        </p:nvSpPr>
        <p:spPr>
          <a:xfrm>
            <a:off x="4073241" y="3159141"/>
            <a:ext cx="1330032" cy="61339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Lifestyle</a:t>
            </a:r>
            <a:endParaRPr lang="zh-CN" altLang="en-US" sz="1400" dirty="0"/>
          </a:p>
        </p:txBody>
      </p:sp>
      <p:sp>
        <p:nvSpPr>
          <p:cNvPr id="24" name="矩形 23"/>
          <p:cNvSpPr/>
          <p:nvPr/>
        </p:nvSpPr>
        <p:spPr>
          <a:xfrm>
            <a:off x="4073241" y="4272831"/>
            <a:ext cx="1330032" cy="61339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t>Medications</a:t>
            </a:r>
            <a:endParaRPr lang="zh-CN" altLang="en-US" sz="1400" dirty="0"/>
          </a:p>
        </p:txBody>
      </p:sp>
      <p:sp>
        <p:nvSpPr>
          <p:cNvPr id="25" name="矩形 24"/>
          <p:cNvSpPr/>
          <p:nvPr/>
        </p:nvSpPr>
        <p:spPr>
          <a:xfrm>
            <a:off x="4073241" y="5250203"/>
            <a:ext cx="1330032" cy="61339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t>Support</a:t>
            </a:r>
            <a:endParaRPr lang="zh-CN" altLang="en-US" sz="1400" dirty="0"/>
          </a:p>
        </p:txBody>
      </p:sp>
      <p:sp>
        <p:nvSpPr>
          <p:cNvPr id="26" name="矩形 25"/>
          <p:cNvSpPr/>
          <p:nvPr/>
        </p:nvSpPr>
        <p:spPr>
          <a:xfrm>
            <a:off x="451262" y="1864426"/>
            <a:ext cx="8170224" cy="4235802"/>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4073236" y="1975267"/>
            <a:ext cx="4073683" cy="1020668"/>
            <a:chOff x="4073236" y="1549393"/>
            <a:chExt cx="4572000" cy="1020668"/>
          </a:xfrm>
        </p:grpSpPr>
        <p:sp>
          <p:nvSpPr>
            <p:cNvPr id="5" name="矩形 4"/>
            <p:cNvSpPr/>
            <p:nvPr/>
          </p:nvSpPr>
          <p:spPr>
            <a:xfrm>
              <a:off x="4073236" y="1864426"/>
              <a:ext cx="4572000" cy="705635"/>
            </a:xfrm>
            <a:prstGeom prst="rect">
              <a:avLst/>
            </a:prstGeom>
            <a:noFill/>
            <a:ln>
              <a:solidFill>
                <a:schemeClr val="hlink"/>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mj-lt"/>
                <a:buAutoNum type="arabicPeriod"/>
              </a:pPr>
              <a:r>
                <a:rPr lang="en-US" altLang="zh-CN" sz="1200" dirty="0" smtClean="0">
                  <a:solidFill>
                    <a:schemeClr val="tx1"/>
                  </a:solidFill>
                </a:rPr>
                <a:t>Keep blood </a:t>
              </a:r>
              <a:r>
                <a:rPr lang="en-US" altLang="zh-CN" sz="1200" dirty="0">
                  <a:solidFill>
                    <a:schemeClr val="tx1"/>
                  </a:solidFill>
                </a:rPr>
                <a:t>glucose level at normal </a:t>
              </a:r>
              <a:r>
                <a:rPr lang="en-US" altLang="zh-CN" sz="1200" dirty="0" smtClean="0">
                  <a:solidFill>
                    <a:schemeClr val="tx1"/>
                  </a:solidFill>
                </a:rPr>
                <a:t>levels</a:t>
              </a:r>
            </a:p>
            <a:p>
              <a:pPr marL="342900" indent="-342900">
                <a:buFont typeface="+mj-lt"/>
                <a:buAutoNum type="arabicPeriod"/>
              </a:pPr>
              <a:r>
                <a:rPr lang="en-US" altLang="zh-CN" sz="1200" dirty="0" smtClean="0">
                  <a:solidFill>
                    <a:schemeClr val="tx1"/>
                  </a:solidFill>
                </a:rPr>
                <a:t>Reduce </a:t>
              </a:r>
              <a:r>
                <a:rPr lang="en-US" altLang="zh-CN" sz="1200" dirty="0">
                  <a:solidFill>
                    <a:schemeClr val="tx1"/>
                  </a:solidFill>
                </a:rPr>
                <a:t>other risk </a:t>
              </a:r>
              <a:r>
                <a:rPr lang="en-US" altLang="zh-CN" sz="1200" dirty="0" smtClean="0">
                  <a:solidFill>
                    <a:schemeClr val="tx1"/>
                  </a:solidFill>
                </a:rPr>
                <a:t>factors</a:t>
              </a:r>
            </a:p>
            <a:p>
              <a:pPr marL="342900" indent="-342900">
                <a:buFont typeface="+mj-lt"/>
                <a:buAutoNum type="arabicPeriod"/>
              </a:pPr>
              <a:r>
                <a:rPr lang="en-US" altLang="zh-CN" sz="1200" dirty="0" smtClean="0">
                  <a:solidFill>
                    <a:schemeClr val="tx1"/>
                  </a:solidFill>
                </a:rPr>
                <a:t>Detect </a:t>
              </a:r>
              <a:r>
                <a:rPr lang="en-US" altLang="zh-CN" sz="1200" dirty="0">
                  <a:solidFill>
                    <a:schemeClr val="tx1"/>
                  </a:solidFill>
                </a:rPr>
                <a:t>and treat any complications promptly</a:t>
              </a:r>
              <a:endParaRPr lang="zh-CN" altLang="en-US" sz="1200" dirty="0">
                <a:solidFill>
                  <a:schemeClr val="tx1"/>
                </a:solidFill>
              </a:endParaRPr>
            </a:p>
          </p:txBody>
        </p:sp>
        <p:sp>
          <p:nvSpPr>
            <p:cNvPr id="27" name="矩形 26"/>
            <p:cNvSpPr/>
            <p:nvPr/>
          </p:nvSpPr>
          <p:spPr>
            <a:xfrm>
              <a:off x="4073236" y="1549393"/>
              <a:ext cx="4572000" cy="276999"/>
            </a:xfrm>
            <a:prstGeom prst="rect">
              <a:avLst/>
            </a:prstGeom>
            <a:noFill/>
          </p:spPr>
          <p:txBody>
            <a:bodyPr wrap="square">
              <a:spAutoFit/>
            </a:bodyPr>
            <a:lstStyle/>
            <a:p>
              <a:pPr algn="ctr"/>
              <a:r>
                <a:rPr lang="en-US" altLang="zh-CN" sz="1200" b="1" u="sng" dirty="0" smtClean="0"/>
                <a:t>Aims </a:t>
              </a:r>
              <a:r>
                <a:rPr lang="en-US" altLang="zh-CN" sz="1200" b="1" u="sng" dirty="0"/>
                <a:t>of </a:t>
              </a:r>
              <a:r>
                <a:rPr lang="en-US" altLang="zh-CN" sz="1200" b="1" u="sng" dirty="0" smtClean="0"/>
                <a:t>diabetes treatment</a:t>
              </a:r>
              <a:endParaRPr lang="zh-CN" altLang="en-US" sz="1200" b="1" u="sng" baseline="30000" dirty="0"/>
            </a:p>
          </p:txBody>
        </p:sp>
      </p:grpSp>
      <p:sp>
        <p:nvSpPr>
          <p:cNvPr id="29" name="TextBox 28"/>
          <p:cNvSpPr txBox="1"/>
          <p:nvPr/>
        </p:nvSpPr>
        <p:spPr>
          <a:xfrm>
            <a:off x="5403273" y="2996479"/>
            <a:ext cx="3135085" cy="938719"/>
          </a:xfrm>
          <a:prstGeom prst="rect">
            <a:avLst/>
          </a:prstGeom>
          <a:noFill/>
        </p:spPr>
        <p:txBody>
          <a:bodyPr wrap="square" rtlCol="0">
            <a:spAutoFit/>
          </a:bodyPr>
          <a:lstStyle/>
          <a:p>
            <a:pPr marL="177800" indent="-177800">
              <a:buFont typeface="Arial" pitchFamily="34" charset="0"/>
              <a:buChar char="•"/>
            </a:pPr>
            <a:r>
              <a:rPr lang="en-US" altLang="zh-CN" sz="1100" dirty="0" smtClean="0"/>
              <a:t>Diet</a:t>
            </a:r>
            <a:r>
              <a:rPr lang="en-US" altLang="zh-CN" sz="1100" dirty="0"/>
              <a:t>, weight control and physical </a:t>
            </a:r>
            <a:r>
              <a:rPr lang="en-US" altLang="zh-CN" sz="1100" dirty="0" smtClean="0"/>
              <a:t>activity to keep </a:t>
            </a:r>
            <a:r>
              <a:rPr lang="en-US" altLang="zh-CN" sz="1100" dirty="0"/>
              <a:t>blood glucose levels within acceptable bounds</a:t>
            </a:r>
          </a:p>
          <a:p>
            <a:pPr marL="177800" indent="-177800">
              <a:buFont typeface="Arial" pitchFamily="34" charset="0"/>
              <a:buChar char="•"/>
            </a:pPr>
            <a:r>
              <a:rPr lang="en-US" altLang="zh-CN" sz="1100" dirty="0" smtClean="0"/>
              <a:t>Control </a:t>
            </a:r>
            <a:r>
              <a:rPr lang="en-US" altLang="zh-CN" sz="1100" dirty="0"/>
              <a:t>blood </a:t>
            </a:r>
            <a:r>
              <a:rPr lang="en-US" altLang="zh-CN" sz="1100" dirty="0" smtClean="0"/>
              <a:t>pressure for those with higher risks of CV diseases</a:t>
            </a:r>
            <a:endParaRPr lang="zh-CN" altLang="en-US" sz="1100" dirty="0"/>
          </a:p>
        </p:txBody>
      </p:sp>
      <p:sp>
        <p:nvSpPr>
          <p:cNvPr id="30" name="TextBox 29"/>
          <p:cNvSpPr txBox="1"/>
          <p:nvPr/>
        </p:nvSpPr>
        <p:spPr>
          <a:xfrm>
            <a:off x="5403273" y="3940892"/>
            <a:ext cx="3135085" cy="1277273"/>
          </a:xfrm>
          <a:prstGeom prst="rect">
            <a:avLst/>
          </a:prstGeom>
          <a:noFill/>
        </p:spPr>
        <p:txBody>
          <a:bodyPr wrap="square" rtlCol="0">
            <a:spAutoFit/>
          </a:bodyPr>
          <a:lstStyle/>
          <a:p>
            <a:pPr marL="177800" indent="-177800">
              <a:buFont typeface="Arial" pitchFamily="34" charset="0"/>
              <a:buChar char="•"/>
            </a:pPr>
            <a:r>
              <a:rPr lang="en-US" altLang="zh-CN" sz="1100" dirty="0"/>
              <a:t>There are various </a:t>
            </a:r>
            <a:r>
              <a:rPr lang="en-US" altLang="zh-CN" sz="1100" dirty="0" smtClean="0"/>
              <a:t>OAD </a:t>
            </a:r>
            <a:r>
              <a:rPr lang="en-US" altLang="zh-CN" sz="1100" dirty="0"/>
              <a:t>that can reduce the blood glucose level, a combination of medicines is commonly </a:t>
            </a:r>
            <a:r>
              <a:rPr lang="en-US" altLang="zh-CN" sz="1100" dirty="0" smtClean="0"/>
              <a:t>seen</a:t>
            </a:r>
          </a:p>
          <a:p>
            <a:pPr marL="177800" indent="-177800">
              <a:buFont typeface="Arial" pitchFamily="34" charset="0"/>
              <a:buChar char="•"/>
            </a:pPr>
            <a:r>
              <a:rPr lang="en-US" altLang="zh-CN" sz="1100" dirty="0"/>
              <a:t>Insulin is needed </a:t>
            </a:r>
            <a:r>
              <a:rPr lang="en-US" altLang="zh-CN" sz="1100" dirty="0" smtClean="0"/>
              <a:t>if </a:t>
            </a:r>
            <a:r>
              <a:rPr lang="en-US" altLang="zh-CN" sz="1100" dirty="0"/>
              <a:t>the above treatments do not work </a:t>
            </a:r>
            <a:r>
              <a:rPr lang="en-US" altLang="zh-CN" sz="1100" dirty="0" smtClean="0"/>
              <a:t>well. </a:t>
            </a:r>
            <a:r>
              <a:rPr lang="en-US" altLang="zh-CN" sz="1100" dirty="0"/>
              <a:t>Type 1 diabetes is typically treated with insulin</a:t>
            </a:r>
            <a:endParaRPr lang="zh-CN" altLang="en-US" sz="1100" dirty="0"/>
          </a:p>
        </p:txBody>
      </p:sp>
      <p:sp>
        <p:nvSpPr>
          <p:cNvPr id="31" name="TextBox 30"/>
          <p:cNvSpPr txBox="1"/>
          <p:nvPr/>
        </p:nvSpPr>
        <p:spPr>
          <a:xfrm>
            <a:off x="5403273" y="5220989"/>
            <a:ext cx="3135085" cy="938719"/>
          </a:xfrm>
          <a:prstGeom prst="rect">
            <a:avLst/>
          </a:prstGeom>
          <a:noFill/>
        </p:spPr>
        <p:txBody>
          <a:bodyPr wrap="square" rtlCol="0">
            <a:spAutoFit/>
          </a:bodyPr>
          <a:lstStyle/>
          <a:p>
            <a:pPr marL="177800" indent="-177800">
              <a:buFont typeface="Arial" pitchFamily="34" charset="0"/>
              <a:buChar char="•"/>
            </a:pPr>
            <a:r>
              <a:rPr lang="en-US" altLang="zh-CN" sz="1100" dirty="0"/>
              <a:t>Medical Nutrition Therapy (MNT) and Diabetes Self- Management Training (DSMT</a:t>
            </a:r>
            <a:r>
              <a:rPr lang="en-US" altLang="zh-CN" sz="1100" dirty="0" smtClean="0"/>
              <a:t>) </a:t>
            </a:r>
            <a:r>
              <a:rPr lang="en-US" altLang="zh-CN" sz="1100" dirty="0"/>
              <a:t>with regular ongoing blood glucose level </a:t>
            </a:r>
            <a:r>
              <a:rPr lang="en-US" altLang="zh-CN" sz="1100" dirty="0" smtClean="0"/>
              <a:t>monitoring provided </a:t>
            </a:r>
            <a:r>
              <a:rPr lang="en-US" altLang="zh-CN" sz="1100" dirty="0"/>
              <a:t>by general </a:t>
            </a:r>
            <a:r>
              <a:rPr lang="en-US" altLang="zh-CN" sz="1100" dirty="0" smtClean="0"/>
              <a:t>practitioners</a:t>
            </a:r>
            <a:endParaRPr lang="zh-CN" altLang="en-US" sz="1100" dirty="0"/>
          </a:p>
        </p:txBody>
      </p:sp>
      <p:sp>
        <p:nvSpPr>
          <p:cNvPr id="32" name="Source" descr="Source"/>
          <p:cNvSpPr txBox="1"/>
          <p:nvPr/>
        </p:nvSpPr>
        <p:spPr>
          <a:xfrm>
            <a:off x="481013" y="6224588"/>
            <a:ext cx="1373774"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a:latin typeface="Verdana"/>
              </a:rPr>
              <a:t>IMS </a:t>
            </a:r>
            <a:r>
              <a:rPr lang="en-US" altLang="zh-CN" sz="900" smtClean="0">
                <a:latin typeface="Verdana"/>
              </a:rPr>
              <a:t>Consulting</a:t>
            </a:r>
            <a:endParaRPr lang="zh-CN" altLang="en-US" sz="900" dirty="0">
              <a:latin typeface="Verdana"/>
            </a:endParaRPr>
          </a:p>
        </p:txBody>
      </p:sp>
    </p:spTree>
    <p:extLst>
      <p:ext uri="{BB962C8B-B14F-4D97-AF65-F5344CB8AC3E}">
        <p14:creationId xmlns="" xmlns:p14="http://schemas.microsoft.com/office/powerpoint/2010/main" val="419600275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variety of medications are available in the market and in the pipeline</a:t>
            </a:r>
            <a:endParaRPr lang="zh-CN" altLang="en-US" dirty="0"/>
          </a:p>
        </p:txBody>
      </p:sp>
      <p:sp>
        <p:nvSpPr>
          <p:cNvPr id="3" name="页脚占位符 2"/>
          <p:cNvSpPr>
            <a:spLocks noGrp="1"/>
          </p:cNvSpPr>
          <p:nvPr>
            <p:ph type="ftr" sz="quarter" idx="10"/>
          </p:nvPr>
        </p:nvSpPr>
        <p:spPr/>
        <p:txBody>
          <a:bodyPr/>
          <a:lstStyle/>
          <a:p>
            <a:pPr>
              <a:defRPr/>
            </a:pPr>
            <a:r>
              <a:rPr lang="en-US" smtClean="0"/>
              <a:t>Introduction to Pharma • 2013</a:t>
            </a:r>
            <a:endParaRPr lang="en-US" dirty="0"/>
          </a:p>
        </p:txBody>
      </p:sp>
      <p:pic>
        <p:nvPicPr>
          <p:cNvPr id="5" name="图片 4"/>
          <p:cNvPicPr>
            <a:picLocks noChangeAspect="1"/>
          </p:cNvPicPr>
          <p:nvPr/>
        </p:nvPicPr>
        <p:blipFill>
          <a:blip r:embed="rId14" cstate="print">
            <a:extLst>
              <a:ext uri="{28A0092B-C50C-407E-A947-70E740481C1C}">
                <a14:useLocalDpi xmlns="" xmlns:a14="http://schemas.microsoft.com/office/drawing/2010/main" val="0"/>
              </a:ext>
            </a:extLst>
          </a:blip>
          <a:stretch>
            <a:fillRect/>
          </a:stretch>
        </p:blipFill>
        <p:spPr>
          <a:xfrm>
            <a:off x="2470245" y="1405718"/>
            <a:ext cx="6212453" cy="4766117"/>
          </a:xfrm>
          <a:prstGeom prst="rect">
            <a:avLst/>
          </a:prstGeom>
        </p:spPr>
      </p:pic>
      <p:cxnSp>
        <p:nvCxnSpPr>
          <p:cNvPr id="6" name="Straight Arrow Connector 20"/>
          <p:cNvCxnSpPr>
            <a:cxnSpLocks noChangeShapeType="1"/>
          </p:cNvCxnSpPr>
          <p:nvPr>
            <p:custDataLst>
              <p:tags r:id="rId1"/>
            </p:custDataLst>
          </p:nvPr>
        </p:nvCxnSpPr>
        <p:spPr bwMode="auto">
          <a:xfrm rot="5400000">
            <a:off x="-1241966" y="3788611"/>
            <a:ext cx="4320000" cy="1588"/>
          </a:xfrm>
          <a:prstGeom prst="straightConnector1">
            <a:avLst/>
          </a:prstGeom>
          <a:noFill/>
          <a:ln w="57150" algn="ctr">
            <a:solidFill>
              <a:schemeClr val="tx2"/>
            </a:solidFill>
            <a:round/>
            <a:headEnd/>
            <a:tailEnd type="triangle" w="med" len="med"/>
          </a:ln>
          <a:extLst>
            <a:ext uri="{909E8E84-426E-40DD-AFC4-6F175D3DCCD1}">
              <a14:hiddenFill xmlns="" xmlns:a14="http://schemas.microsoft.com/office/drawing/2010/main">
                <a:noFill/>
              </a14:hiddenFill>
            </a:ext>
          </a:extLst>
        </p:spPr>
      </p:cxnSp>
      <p:sp>
        <p:nvSpPr>
          <p:cNvPr id="7" name="TextBox 21"/>
          <p:cNvSpPr txBox="1">
            <a:spLocks noChangeArrowheads="1"/>
          </p:cNvSpPr>
          <p:nvPr>
            <p:custDataLst>
              <p:tags r:id="rId2"/>
            </p:custDataLst>
          </p:nvPr>
        </p:nvSpPr>
        <p:spPr bwMode="auto">
          <a:xfrm rot="16200000" flipH="1">
            <a:off x="-198748" y="2839168"/>
            <a:ext cx="141605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000">
                <a:solidFill>
                  <a:srgbClr val="000066"/>
                </a:solidFill>
                <a:latin typeface="Verdana" pitchFamily="34" charset="0"/>
              </a:defRPr>
            </a:lvl1pPr>
            <a:lvl2pPr marL="742950" indent="-285750" eaLnBrk="0" hangingPunct="0">
              <a:defRPr sz="1000">
                <a:solidFill>
                  <a:srgbClr val="000066"/>
                </a:solidFill>
                <a:latin typeface="Verdana" pitchFamily="34" charset="0"/>
              </a:defRPr>
            </a:lvl2pPr>
            <a:lvl3pPr marL="1143000" indent="-228600" eaLnBrk="0" hangingPunct="0">
              <a:defRPr sz="1000">
                <a:solidFill>
                  <a:srgbClr val="000066"/>
                </a:solidFill>
                <a:latin typeface="Verdana" pitchFamily="34" charset="0"/>
              </a:defRPr>
            </a:lvl3pPr>
            <a:lvl4pPr marL="1600200" indent="-228600" eaLnBrk="0" hangingPunct="0">
              <a:defRPr sz="1000">
                <a:solidFill>
                  <a:srgbClr val="000066"/>
                </a:solidFill>
                <a:latin typeface="Verdana" pitchFamily="34" charset="0"/>
              </a:defRPr>
            </a:lvl4pPr>
            <a:lvl5pPr marL="2057400" indent="-228600" eaLnBrk="0" hangingPunct="0">
              <a:defRPr sz="1000">
                <a:solidFill>
                  <a:srgbClr val="000066"/>
                </a:solidFill>
                <a:latin typeface="Verdana" pitchFamily="34" charset="0"/>
              </a:defRPr>
            </a:lvl5pPr>
            <a:lvl6pPr marL="2514600" indent="-228600" algn="ctr" eaLnBrk="0" fontAlgn="base" hangingPunct="0">
              <a:spcBef>
                <a:spcPct val="0"/>
              </a:spcBef>
              <a:spcAft>
                <a:spcPct val="0"/>
              </a:spcAft>
              <a:defRPr sz="1000">
                <a:solidFill>
                  <a:srgbClr val="000066"/>
                </a:solidFill>
                <a:latin typeface="Verdana" pitchFamily="34" charset="0"/>
              </a:defRPr>
            </a:lvl6pPr>
            <a:lvl7pPr marL="2971800" indent="-228600" algn="ctr" eaLnBrk="0" fontAlgn="base" hangingPunct="0">
              <a:spcBef>
                <a:spcPct val="0"/>
              </a:spcBef>
              <a:spcAft>
                <a:spcPct val="0"/>
              </a:spcAft>
              <a:defRPr sz="1000">
                <a:solidFill>
                  <a:srgbClr val="000066"/>
                </a:solidFill>
                <a:latin typeface="Verdana" pitchFamily="34" charset="0"/>
              </a:defRPr>
            </a:lvl7pPr>
            <a:lvl8pPr marL="3429000" indent="-228600" algn="ctr" eaLnBrk="0" fontAlgn="base" hangingPunct="0">
              <a:spcBef>
                <a:spcPct val="0"/>
              </a:spcBef>
              <a:spcAft>
                <a:spcPct val="0"/>
              </a:spcAft>
              <a:defRPr sz="1000">
                <a:solidFill>
                  <a:srgbClr val="000066"/>
                </a:solidFill>
                <a:latin typeface="Verdana" pitchFamily="34" charset="0"/>
              </a:defRPr>
            </a:lvl8pPr>
            <a:lvl9pPr marL="3886200" indent="-228600" algn="ctr" eaLnBrk="0" fontAlgn="base" hangingPunct="0">
              <a:spcBef>
                <a:spcPct val="0"/>
              </a:spcBef>
              <a:spcAft>
                <a:spcPct val="0"/>
              </a:spcAft>
              <a:defRPr sz="1000">
                <a:solidFill>
                  <a:srgbClr val="000066"/>
                </a:solidFill>
                <a:latin typeface="Verdana" pitchFamily="34" charset="0"/>
              </a:defRPr>
            </a:lvl9pPr>
          </a:lstStyle>
          <a:p>
            <a:pPr algn="ctr" eaLnBrk="1" hangingPunct="1"/>
            <a:r>
              <a:rPr lang="en-US" altLang="zh-CN" sz="1200" dirty="0">
                <a:solidFill>
                  <a:schemeClr val="tx2"/>
                </a:solidFill>
              </a:rPr>
              <a:t>Classic class</a:t>
            </a:r>
          </a:p>
        </p:txBody>
      </p:sp>
      <p:sp>
        <p:nvSpPr>
          <p:cNvPr id="8" name="TextBox 21"/>
          <p:cNvSpPr txBox="1">
            <a:spLocks noChangeArrowheads="1"/>
          </p:cNvSpPr>
          <p:nvPr>
            <p:custDataLst>
              <p:tags r:id="rId3"/>
            </p:custDataLst>
          </p:nvPr>
        </p:nvSpPr>
        <p:spPr bwMode="auto">
          <a:xfrm rot="16200000" flipH="1">
            <a:off x="-290364" y="4810699"/>
            <a:ext cx="141225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000">
                <a:solidFill>
                  <a:srgbClr val="000066"/>
                </a:solidFill>
                <a:latin typeface="Verdana" pitchFamily="34" charset="0"/>
              </a:defRPr>
            </a:lvl1pPr>
            <a:lvl2pPr marL="742950" indent="-285750" eaLnBrk="0" hangingPunct="0">
              <a:defRPr sz="1000">
                <a:solidFill>
                  <a:srgbClr val="000066"/>
                </a:solidFill>
                <a:latin typeface="Verdana" pitchFamily="34" charset="0"/>
              </a:defRPr>
            </a:lvl2pPr>
            <a:lvl3pPr marL="1143000" indent="-228600" eaLnBrk="0" hangingPunct="0">
              <a:defRPr sz="1000">
                <a:solidFill>
                  <a:srgbClr val="000066"/>
                </a:solidFill>
                <a:latin typeface="Verdana" pitchFamily="34" charset="0"/>
              </a:defRPr>
            </a:lvl3pPr>
            <a:lvl4pPr marL="1600200" indent="-228600" eaLnBrk="0" hangingPunct="0">
              <a:defRPr sz="1000">
                <a:solidFill>
                  <a:srgbClr val="000066"/>
                </a:solidFill>
                <a:latin typeface="Verdana" pitchFamily="34" charset="0"/>
              </a:defRPr>
            </a:lvl4pPr>
            <a:lvl5pPr marL="2057400" indent="-228600" eaLnBrk="0" hangingPunct="0">
              <a:defRPr sz="1000">
                <a:solidFill>
                  <a:srgbClr val="000066"/>
                </a:solidFill>
                <a:latin typeface="Verdana" pitchFamily="34" charset="0"/>
              </a:defRPr>
            </a:lvl5pPr>
            <a:lvl6pPr marL="2514600" indent="-228600" algn="ctr" eaLnBrk="0" fontAlgn="base" hangingPunct="0">
              <a:spcBef>
                <a:spcPct val="0"/>
              </a:spcBef>
              <a:spcAft>
                <a:spcPct val="0"/>
              </a:spcAft>
              <a:defRPr sz="1000">
                <a:solidFill>
                  <a:srgbClr val="000066"/>
                </a:solidFill>
                <a:latin typeface="Verdana" pitchFamily="34" charset="0"/>
              </a:defRPr>
            </a:lvl6pPr>
            <a:lvl7pPr marL="2971800" indent="-228600" algn="ctr" eaLnBrk="0" fontAlgn="base" hangingPunct="0">
              <a:spcBef>
                <a:spcPct val="0"/>
              </a:spcBef>
              <a:spcAft>
                <a:spcPct val="0"/>
              </a:spcAft>
              <a:defRPr sz="1000">
                <a:solidFill>
                  <a:srgbClr val="000066"/>
                </a:solidFill>
                <a:latin typeface="Verdana" pitchFamily="34" charset="0"/>
              </a:defRPr>
            </a:lvl7pPr>
            <a:lvl8pPr marL="3429000" indent="-228600" algn="ctr" eaLnBrk="0" fontAlgn="base" hangingPunct="0">
              <a:spcBef>
                <a:spcPct val="0"/>
              </a:spcBef>
              <a:spcAft>
                <a:spcPct val="0"/>
              </a:spcAft>
              <a:defRPr sz="1000">
                <a:solidFill>
                  <a:srgbClr val="000066"/>
                </a:solidFill>
                <a:latin typeface="Verdana" pitchFamily="34" charset="0"/>
              </a:defRPr>
            </a:lvl8pPr>
            <a:lvl9pPr marL="3886200" indent="-228600" algn="ctr" eaLnBrk="0" fontAlgn="base" hangingPunct="0">
              <a:spcBef>
                <a:spcPct val="0"/>
              </a:spcBef>
              <a:spcAft>
                <a:spcPct val="0"/>
              </a:spcAft>
              <a:defRPr sz="1000">
                <a:solidFill>
                  <a:srgbClr val="000066"/>
                </a:solidFill>
                <a:latin typeface="Verdana" pitchFamily="34" charset="0"/>
              </a:defRPr>
            </a:lvl9pPr>
          </a:lstStyle>
          <a:p>
            <a:pPr eaLnBrk="1" hangingPunct="1"/>
            <a:r>
              <a:rPr lang="en-US" altLang="zh-CN" sz="1200" dirty="0">
                <a:solidFill>
                  <a:schemeClr val="tx2"/>
                </a:solidFill>
              </a:rPr>
              <a:t>Launched New </a:t>
            </a:r>
            <a:r>
              <a:rPr lang="en-US" altLang="zh-CN" sz="1200" dirty="0" smtClean="0">
                <a:solidFill>
                  <a:schemeClr val="tx2"/>
                </a:solidFill>
              </a:rPr>
              <a:t>&amp; future class</a:t>
            </a:r>
            <a:endParaRPr lang="en-US" altLang="zh-CN" sz="1200" dirty="0">
              <a:solidFill>
                <a:schemeClr val="tx2"/>
              </a:solidFill>
            </a:endParaRPr>
          </a:p>
        </p:txBody>
      </p:sp>
      <p:sp>
        <p:nvSpPr>
          <p:cNvPr id="9" name="Rectangle 29"/>
          <p:cNvSpPr>
            <a:spLocks noChangeArrowheads="1"/>
          </p:cNvSpPr>
          <p:nvPr>
            <p:custDataLst>
              <p:tags r:id="rId4"/>
            </p:custDataLst>
          </p:nvPr>
        </p:nvSpPr>
        <p:spPr bwMode="auto">
          <a:xfrm>
            <a:off x="1050128" y="1709208"/>
            <a:ext cx="1258888" cy="410795"/>
          </a:xfrm>
          <a:prstGeom prst="rect">
            <a:avLst/>
          </a:prstGeom>
          <a:solidFill>
            <a:schemeClr val="bg1">
              <a:lumMod val="65000"/>
            </a:schemeClr>
          </a:solidFill>
          <a:ln w="12700" algn="ctr">
            <a:noFill/>
            <a:miter lim="800000"/>
            <a:headEnd/>
            <a:tailEnd/>
          </a:ln>
          <a:effectLst/>
        </p:spPr>
        <p:txBody>
          <a:bodyPr anchor="ctr"/>
          <a:lstStyle/>
          <a:p>
            <a:pPr algn="ctr"/>
            <a:r>
              <a:rPr lang="en-US" altLang="zh-CN" sz="1200" b="0" dirty="0">
                <a:solidFill>
                  <a:schemeClr val="bg1"/>
                </a:solidFill>
              </a:rPr>
              <a:t>Insulin</a:t>
            </a:r>
          </a:p>
        </p:txBody>
      </p:sp>
      <p:sp>
        <p:nvSpPr>
          <p:cNvPr id="10" name="Rectangle 29"/>
          <p:cNvSpPr>
            <a:spLocks noChangeArrowheads="1"/>
          </p:cNvSpPr>
          <p:nvPr>
            <p:custDataLst>
              <p:tags r:id="rId5"/>
            </p:custDataLst>
          </p:nvPr>
        </p:nvSpPr>
        <p:spPr bwMode="auto">
          <a:xfrm>
            <a:off x="1050128" y="2234447"/>
            <a:ext cx="1258888" cy="410795"/>
          </a:xfrm>
          <a:prstGeom prst="rect">
            <a:avLst/>
          </a:prstGeom>
          <a:solidFill>
            <a:schemeClr val="tx1"/>
          </a:solidFill>
          <a:ln w="12700" algn="ctr">
            <a:noFill/>
            <a:miter lim="800000"/>
            <a:headEnd/>
            <a:tailEnd/>
          </a:ln>
          <a:effectLst/>
        </p:spPr>
        <p:txBody>
          <a:bodyPr anchor="ctr"/>
          <a:lstStyle/>
          <a:p>
            <a:pPr algn="ctr"/>
            <a:r>
              <a:rPr lang="en-US" altLang="zh-CN" sz="1200" dirty="0">
                <a:solidFill>
                  <a:schemeClr val="bg1"/>
                </a:solidFill>
              </a:rPr>
              <a:t>A-</a:t>
            </a:r>
            <a:r>
              <a:rPr lang="en-US" altLang="zh-CN" sz="1200" dirty="0" err="1">
                <a:solidFill>
                  <a:schemeClr val="bg1"/>
                </a:solidFill>
              </a:rPr>
              <a:t>Gluco.INH</a:t>
            </a:r>
            <a:endParaRPr lang="en-US" altLang="zh-CN" sz="1200" b="0" dirty="0">
              <a:solidFill>
                <a:schemeClr val="bg1"/>
              </a:solidFill>
            </a:endParaRPr>
          </a:p>
        </p:txBody>
      </p:sp>
      <p:sp>
        <p:nvSpPr>
          <p:cNvPr id="11" name="Rectangle 26"/>
          <p:cNvSpPr>
            <a:spLocks noChangeArrowheads="1"/>
          </p:cNvSpPr>
          <p:nvPr>
            <p:custDataLst>
              <p:tags r:id="rId6"/>
            </p:custDataLst>
          </p:nvPr>
        </p:nvSpPr>
        <p:spPr bwMode="auto">
          <a:xfrm>
            <a:off x="1050128" y="4335403"/>
            <a:ext cx="1258888" cy="410795"/>
          </a:xfrm>
          <a:prstGeom prst="rect">
            <a:avLst/>
          </a:prstGeom>
          <a:solidFill>
            <a:schemeClr val="accent5">
              <a:lumMod val="60000"/>
              <a:lumOff val="40000"/>
            </a:schemeClr>
          </a:solidFill>
          <a:ln w="19050" algn="ctr">
            <a:noFill/>
            <a:miter lim="800000"/>
            <a:headEnd/>
            <a:tailEnd/>
          </a:ln>
          <a:effectLst/>
        </p:spPr>
        <p:txBody>
          <a:bodyPr anchor="ctr"/>
          <a:lstStyle/>
          <a:p>
            <a:pPr algn="ctr"/>
            <a:r>
              <a:rPr lang="en-US" altLang="zh-CN" sz="1200" b="0"/>
              <a:t>GLP-1</a:t>
            </a:r>
          </a:p>
        </p:txBody>
      </p:sp>
      <p:sp>
        <p:nvSpPr>
          <p:cNvPr id="12" name="Rectangle 26"/>
          <p:cNvSpPr>
            <a:spLocks noChangeArrowheads="1"/>
          </p:cNvSpPr>
          <p:nvPr>
            <p:custDataLst>
              <p:tags r:id="rId7"/>
            </p:custDataLst>
          </p:nvPr>
        </p:nvSpPr>
        <p:spPr bwMode="auto">
          <a:xfrm>
            <a:off x="1050128" y="4860642"/>
            <a:ext cx="1258888" cy="410795"/>
          </a:xfrm>
          <a:prstGeom prst="rect">
            <a:avLst/>
          </a:prstGeom>
          <a:solidFill>
            <a:srgbClr val="92D050"/>
          </a:solidFill>
          <a:ln w="19050" algn="ctr">
            <a:noFill/>
            <a:miter lim="800000"/>
            <a:headEnd/>
            <a:tailEnd/>
          </a:ln>
          <a:effectLst/>
        </p:spPr>
        <p:txBody>
          <a:bodyPr anchor="ctr"/>
          <a:lstStyle/>
          <a:p>
            <a:pPr algn="ctr"/>
            <a:r>
              <a:rPr lang="en-US" altLang="zh-CN" sz="1200" dirty="0">
                <a:solidFill>
                  <a:schemeClr val="bg1"/>
                </a:solidFill>
              </a:rPr>
              <a:t>DPP IV</a:t>
            </a:r>
          </a:p>
        </p:txBody>
      </p:sp>
      <p:sp>
        <p:nvSpPr>
          <p:cNvPr id="13" name="Rectangle 26"/>
          <p:cNvSpPr>
            <a:spLocks noChangeArrowheads="1"/>
          </p:cNvSpPr>
          <p:nvPr>
            <p:custDataLst>
              <p:tags r:id="rId8"/>
            </p:custDataLst>
          </p:nvPr>
        </p:nvSpPr>
        <p:spPr bwMode="auto">
          <a:xfrm>
            <a:off x="1050128" y="5385878"/>
            <a:ext cx="1258888" cy="410795"/>
          </a:xfrm>
          <a:prstGeom prst="rect">
            <a:avLst/>
          </a:prstGeom>
          <a:noFill/>
          <a:ln w="19050" algn="ctr">
            <a:solidFill>
              <a:schemeClr val="bg2"/>
            </a:solidFill>
            <a:prstDash val="dash"/>
            <a:miter lim="800000"/>
            <a:headEnd/>
            <a:tailEnd/>
          </a:ln>
          <a:effectLst/>
        </p:spPr>
        <p:txBody>
          <a:bodyPr anchor="ctr"/>
          <a:lstStyle/>
          <a:p>
            <a:pPr algn="ctr"/>
            <a:r>
              <a:rPr lang="en-US" altLang="zh-CN" sz="1200" dirty="0"/>
              <a:t>SGLT-2</a:t>
            </a:r>
          </a:p>
        </p:txBody>
      </p:sp>
      <p:sp>
        <p:nvSpPr>
          <p:cNvPr id="14" name="Rectangle 29"/>
          <p:cNvSpPr>
            <a:spLocks noChangeArrowheads="1"/>
          </p:cNvSpPr>
          <p:nvPr>
            <p:custDataLst>
              <p:tags r:id="rId9"/>
            </p:custDataLst>
          </p:nvPr>
        </p:nvSpPr>
        <p:spPr bwMode="auto">
          <a:xfrm>
            <a:off x="1050128" y="2759686"/>
            <a:ext cx="1258888" cy="410795"/>
          </a:xfrm>
          <a:prstGeom prst="rect">
            <a:avLst/>
          </a:prstGeom>
          <a:solidFill>
            <a:srgbClr val="FFC000"/>
          </a:solidFill>
          <a:ln w="12700" algn="ctr">
            <a:noFill/>
            <a:miter lim="800000"/>
            <a:headEnd/>
            <a:tailEnd/>
          </a:ln>
          <a:effectLst/>
        </p:spPr>
        <p:txBody>
          <a:bodyPr anchor="ctr"/>
          <a:lstStyle/>
          <a:p>
            <a:pPr algn="ctr"/>
            <a:r>
              <a:rPr lang="en-US" altLang="zh-CN" sz="1200" dirty="0" smtClean="0">
                <a:solidFill>
                  <a:schemeClr val="bg1"/>
                </a:solidFill>
              </a:rPr>
              <a:t>Sulfonamide (SU)</a:t>
            </a:r>
            <a:endParaRPr lang="en-US" altLang="zh-CN" sz="1200" b="0" dirty="0">
              <a:solidFill>
                <a:schemeClr val="bg1"/>
              </a:solidFill>
            </a:endParaRPr>
          </a:p>
        </p:txBody>
      </p:sp>
      <p:sp>
        <p:nvSpPr>
          <p:cNvPr id="15" name="Rectangle 29"/>
          <p:cNvSpPr>
            <a:spLocks noChangeArrowheads="1"/>
          </p:cNvSpPr>
          <p:nvPr>
            <p:custDataLst>
              <p:tags r:id="rId10"/>
            </p:custDataLst>
          </p:nvPr>
        </p:nvSpPr>
        <p:spPr bwMode="auto">
          <a:xfrm>
            <a:off x="1050128" y="3284925"/>
            <a:ext cx="1258888" cy="410795"/>
          </a:xfrm>
          <a:prstGeom prst="rect">
            <a:avLst/>
          </a:prstGeom>
          <a:solidFill>
            <a:srgbClr val="7030A0"/>
          </a:solidFill>
          <a:ln w="12700" algn="ctr">
            <a:noFill/>
            <a:miter lim="800000"/>
            <a:headEnd/>
            <a:tailEnd/>
          </a:ln>
          <a:effectLst/>
        </p:spPr>
        <p:txBody>
          <a:bodyPr anchor="ctr"/>
          <a:lstStyle/>
          <a:p>
            <a:r>
              <a:rPr lang="en-US" altLang="zh-CN" sz="1200" dirty="0" err="1" smtClean="0">
                <a:solidFill>
                  <a:schemeClr val="bg1"/>
                </a:solidFill>
              </a:rPr>
              <a:t>Thiazolidine-dione</a:t>
            </a:r>
            <a:r>
              <a:rPr lang="en-US" altLang="zh-CN" sz="1200" dirty="0" smtClean="0">
                <a:solidFill>
                  <a:schemeClr val="bg1"/>
                </a:solidFill>
              </a:rPr>
              <a:t> (TZD)</a:t>
            </a:r>
            <a:endParaRPr lang="en-US" altLang="zh-CN" sz="1200" b="0" dirty="0">
              <a:solidFill>
                <a:schemeClr val="bg1"/>
              </a:solidFill>
            </a:endParaRPr>
          </a:p>
        </p:txBody>
      </p:sp>
      <p:sp>
        <p:nvSpPr>
          <p:cNvPr id="16" name="Rectangle 29"/>
          <p:cNvSpPr>
            <a:spLocks noChangeArrowheads="1"/>
          </p:cNvSpPr>
          <p:nvPr>
            <p:custDataLst>
              <p:tags r:id="rId11"/>
            </p:custDataLst>
          </p:nvPr>
        </p:nvSpPr>
        <p:spPr bwMode="auto">
          <a:xfrm>
            <a:off x="1050128" y="3810164"/>
            <a:ext cx="1258888" cy="410795"/>
          </a:xfrm>
          <a:prstGeom prst="rect">
            <a:avLst/>
          </a:prstGeom>
          <a:solidFill>
            <a:schemeClr val="bg2"/>
          </a:solidFill>
          <a:ln w="12700" algn="ctr">
            <a:noFill/>
            <a:miter lim="800000"/>
            <a:headEnd/>
            <a:tailEnd/>
          </a:ln>
          <a:effectLst/>
        </p:spPr>
        <p:txBody>
          <a:bodyPr anchor="ctr"/>
          <a:lstStyle/>
          <a:p>
            <a:pPr algn="ctr"/>
            <a:r>
              <a:rPr lang="en-US" altLang="zh-CN" sz="1200" dirty="0" err="1">
                <a:solidFill>
                  <a:schemeClr val="bg1"/>
                </a:solidFill>
              </a:rPr>
              <a:t>Glinide</a:t>
            </a:r>
            <a:endParaRPr lang="en-US" altLang="zh-CN" sz="1200" b="0" dirty="0">
              <a:solidFill>
                <a:schemeClr val="bg1"/>
              </a:solidFill>
            </a:endParaRPr>
          </a:p>
        </p:txBody>
      </p:sp>
      <p:sp>
        <p:nvSpPr>
          <p:cNvPr id="4" name="左大括号 3"/>
          <p:cNvSpPr/>
          <p:nvPr/>
        </p:nvSpPr>
        <p:spPr>
          <a:xfrm>
            <a:off x="660676" y="1709208"/>
            <a:ext cx="257262" cy="2511751"/>
          </a:xfrm>
          <a:prstGeom prst="leftBrac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7" name="左大括号 16"/>
          <p:cNvSpPr/>
          <p:nvPr/>
        </p:nvSpPr>
        <p:spPr>
          <a:xfrm>
            <a:off x="660676" y="4335400"/>
            <a:ext cx="257262" cy="1461274"/>
          </a:xfrm>
          <a:prstGeom prst="leftBrac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8" name="Source" descr="Source"/>
          <p:cNvSpPr txBox="1"/>
          <p:nvPr/>
        </p:nvSpPr>
        <p:spPr>
          <a:xfrm>
            <a:off x="481013" y="6224588"/>
            <a:ext cx="4416274" cy="138499"/>
          </a:xfrm>
          <a:prstGeom prst="rect">
            <a:avLst/>
          </a:prstGeom>
          <a:noFill/>
        </p:spPr>
        <p:txBody>
          <a:bodyPr vert="horz" wrap="none" lIns="0" tIns="0" rIns="0" bIns="0" rtlCol="0">
            <a:spAutoFit/>
          </a:bodyPr>
          <a:lstStyle/>
          <a:p>
            <a:r>
              <a:rPr lang="en-US" altLang="zh-CN" sz="900" dirty="0" smtClean="0">
                <a:latin typeface="Verdana"/>
              </a:rPr>
              <a:t>Source: </a:t>
            </a:r>
            <a:r>
              <a:rPr lang="en-US" altLang="zh-CN" sz="900" dirty="0">
                <a:latin typeface="Verdana"/>
              </a:rPr>
              <a:t>IMS Consulting; Standards of Medical Care in Diabetes—2013, ADA</a:t>
            </a:r>
            <a:endParaRPr lang="zh-CN" altLang="en-US" sz="900" dirty="0">
              <a:latin typeface="Verdana"/>
            </a:endParaRPr>
          </a:p>
        </p:txBody>
      </p:sp>
      <p:sp>
        <p:nvSpPr>
          <p:cNvPr id="19" name="Section" descr="Section name"/>
          <p:cNvSpPr txBox="1"/>
          <p:nvPr/>
        </p:nvSpPr>
        <p:spPr>
          <a:xfrm>
            <a:off x="0" y="-1"/>
            <a:ext cx="1414463" cy="276999"/>
          </a:xfrm>
          <a:prstGeom prst="rect">
            <a:avLst/>
          </a:prstGeom>
          <a:solidFill>
            <a:schemeClr val="bg2"/>
          </a:solidFill>
        </p:spPr>
        <p:txBody>
          <a:bodyPr vert="horz" wrap="square" rtlCol="0">
            <a:spAutoFit/>
          </a:bodyPr>
          <a:lstStyle/>
          <a:p>
            <a:pPr algn="ctr"/>
            <a:r>
              <a:rPr lang="en-US" altLang="zh-CN" sz="1200" dirty="0" smtClean="0">
                <a:solidFill>
                  <a:schemeClr val="bg1"/>
                </a:solidFill>
                <a:latin typeface="Verdana"/>
              </a:rPr>
              <a:t>Diabetes</a:t>
            </a:r>
            <a:endParaRPr lang="zh-CN" altLang="en-US" sz="1200" dirty="0">
              <a:solidFill>
                <a:schemeClr val="bg1"/>
              </a:solidFill>
              <a:latin typeface="Verdana"/>
            </a:endParaRPr>
          </a:p>
        </p:txBody>
      </p:sp>
      <p:sp>
        <p:nvSpPr>
          <p:cNvPr id="20" name="Rectangle 8"/>
          <p:cNvSpPr>
            <a:spLocks noChangeArrowheads="1"/>
          </p:cNvSpPr>
          <p:nvPr>
            <p:custDataLst>
              <p:tags r:id="rId12"/>
            </p:custDataLst>
          </p:nvPr>
        </p:nvSpPr>
        <p:spPr bwMode="auto">
          <a:xfrm>
            <a:off x="7151427" y="-1"/>
            <a:ext cx="1990985" cy="276999"/>
          </a:xfrm>
          <a:prstGeom prst="rect">
            <a:avLst/>
          </a:prstGeom>
          <a:noFill/>
          <a:ln>
            <a:solidFill>
              <a:schemeClr val="bg2"/>
            </a:solidFill>
          </a:ln>
        </p:spPr>
        <p:txBody>
          <a:bodyPr wrap="none" anchor="ctr"/>
          <a:lstStyle/>
          <a:p>
            <a:pPr algn="ctr" eaLnBrk="0" hangingPunct="0"/>
            <a:r>
              <a:rPr lang="en-US" altLang="zh-CN" sz="1200" dirty="0" smtClean="0">
                <a:solidFill>
                  <a:schemeClr val="bg2"/>
                </a:solidFill>
                <a:ea typeface="宋体" pitchFamily="2" charset="-122"/>
              </a:rPr>
              <a:t>Medication</a:t>
            </a:r>
            <a:endParaRPr lang="en-US" altLang="zh-CN" sz="1200" dirty="0">
              <a:solidFill>
                <a:schemeClr val="bg2"/>
              </a:solidFill>
              <a:ea typeface="宋体" pitchFamily="2" charset="-122"/>
            </a:endParaRPr>
          </a:p>
        </p:txBody>
      </p:sp>
    </p:spTree>
    <p:extLst>
      <p:ext uri="{BB962C8B-B14F-4D97-AF65-F5344CB8AC3E}">
        <p14:creationId xmlns="" xmlns:p14="http://schemas.microsoft.com/office/powerpoint/2010/main" val="334815177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 name="对象 59" hidden="1"/>
          <p:cNvGraphicFramePr>
            <a:graphicFrameLocks noChangeAspect="1"/>
          </p:cNvGraphicFramePr>
          <p:nvPr/>
        </p:nvGraphicFramePr>
        <p:xfrm>
          <a:off x="0" y="0"/>
          <a:ext cx="158750" cy="158750"/>
        </p:xfrm>
        <a:graphic>
          <a:graphicData uri="http://schemas.openxmlformats.org/presentationml/2006/ole">
            <p:oleObj spid="_x0000_s26627" name="think-cell Slide" r:id="rId57" imgW="360" imgH="360" progId="TCLayout.ActiveDocument.1">
              <p:embed/>
            </p:oleObj>
          </a:graphicData>
        </a:graphic>
      </p:graphicFrame>
      <p:sp>
        <p:nvSpPr>
          <p:cNvPr id="59" name="矩形 58" hidden="1"/>
          <p:cNvSpPr/>
          <p:nvPr>
            <p:custDataLst>
              <p:tags r:id="rId2"/>
            </p:custDataLst>
          </p:nvPr>
        </p:nvSpPr>
        <p:spPr bwMode="auto">
          <a:xfrm>
            <a:off x="0" y="0"/>
            <a:ext cx="158750" cy="158750"/>
          </a:xfrm>
          <a:prstGeom prst="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rtlCol="0" anchor="ctr" anchorCtr="0">
            <a:noAutofit/>
          </a:bodyPr>
          <a:lstStyle/>
          <a:p>
            <a:pPr algn="ctr"/>
            <a:endParaRPr lang="zh-CN" altLang="en-US" sz="1000">
              <a:latin typeface="Verdana"/>
              <a:sym typeface="Verdana"/>
            </a:endParaRPr>
          </a:p>
        </p:txBody>
      </p:sp>
      <p:sp>
        <p:nvSpPr>
          <p:cNvPr id="2" name="标题 1"/>
          <p:cNvSpPr>
            <a:spLocks noGrp="1"/>
          </p:cNvSpPr>
          <p:nvPr>
            <p:ph type="title"/>
            <p:custDataLst>
              <p:tags r:id="rId3"/>
            </p:custDataLst>
          </p:nvPr>
        </p:nvSpPr>
        <p:spPr/>
        <p:txBody>
          <a:bodyPr/>
          <a:lstStyle/>
          <a:p>
            <a:r>
              <a:rPr lang="en-US" altLang="zh-CN" dirty="0" smtClean="0"/>
              <a:t>Novo Nordisk is the key player in China’s insulin market, the market reached  9.3 </a:t>
            </a:r>
            <a:r>
              <a:rPr lang="en-US" altLang="zh-CN" dirty="0" err="1" smtClean="0"/>
              <a:t>Bn</a:t>
            </a:r>
            <a:r>
              <a:rPr lang="en-US" altLang="zh-CN" dirty="0" smtClean="0"/>
              <a:t> in 2012</a:t>
            </a:r>
            <a:endParaRPr lang="zh-CN" altLang="en-US" dirty="0"/>
          </a:p>
        </p:txBody>
      </p:sp>
      <p:sp>
        <p:nvSpPr>
          <p:cNvPr id="3" name="页脚占位符 2"/>
          <p:cNvSpPr>
            <a:spLocks noGrp="1"/>
          </p:cNvSpPr>
          <p:nvPr>
            <p:ph type="ftr" sz="quarter" idx="10"/>
            <p:custDataLst>
              <p:tags r:id="rId4"/>
            </p:custDataLst>
          </p:nvPr>
        </p:nvSpPr>
        <p:spPr/>
        <p:txBody>
          <a:bodyPr/>
          <a:lstStyle/>
          <a:p>
            <a:pPr>
              <a:defRPr/>
            </a:pPr>
            <a:r>
              <a:rPr lang="en-US" smtClean="0"/>
              <a:t>Introduction to Pharma • 2013</a:t>
            </a:r>
            <a:endParaRPr lang="en-US" dirty="0"/>
          </a:p>
        </p:txBody>
      </p:sp>
      <p:graphicFrame>
        <p:nvGraphicFramePr>
          <p:cNvPr id="5" name="对象 4"/>
          <p:cNvGraphicFramePr>
            <a:graphicFrameLocks noChangeAspect="1"/>
          </p:cNvGraphicFramePr>
          <p:nvPr>
            <p:custDataLst>
              <p:tags r:id="rId5"/>
            </p:custDataLst>
          </p:nvPr>
        </p:nvGraphicFramePr>
        <p:xfrm>
          <a:off x="712787" y="2330450"/>
          <a:ext cx="2524125" cy="3352800"/>
        </p:xfrm>
        <a:graphic>
          <a:graphicData uri="http://schemas.openxmlformats.org/presentationml/2006/ole">
            <p:oleObj spid="_x0000_s26626" name="图表" r:id="rId58" imgW="2524125" imgH="3352800" progId="MSGraph.Chart.8">
              <p:embed followColorScheme="full"/>
            </p:oleObj>
          </a:graphicData>
        </a:graphic>
      </p:graphicFrame>
      <p:cxnSp>
        <p:nvCxnSpPr>
          <p:cNvPr id="252" name="直接连接符 251"/>
          <p:cNvCxnSpPr/>
          <p:nvPr>
            <p:custDataLst>
              <p:tags r:id="rId6"/>
            </p:custDataLst>
          </p:nvPr>
        </p:nvCxnSpPr>
        <p:spPr bwMode="auto">
          <a:xfrm flipH="1">
            <a:off x="1384300" y="4583112"/>
            <a:ext cx="68262" cy="0"/>
          </a:xfrm>
          <a:prstGeom prst="line">
            <a:avLst/>
          </a:prstGeom>
          <a:ln w="635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54" name="直接连接符 253"/>
          <p:cNvCxnSpPr/>
          <p:nvPr>
            <p:custDataLst>
              <p:tags r:id="rId7"/>
            </p:custDataLst>
          </p:nvPr>
        </p:nvCxnSpPr>
        <p:spPr bwMode="auto">
          <a:xfrm flipV="1">
            <a:off x="1227137" y="2135187"/>
            <a:ext cx="1524000" cy="1666875"/>
          </a:xfrm>
          <a:prstGeom prst="line">
            <a:avLst/>
          </a:prstGeom>
          <a:ln w="25400" cmpd="sng">
            <a:solidFill>
              <a:schemeClr val="tx1"/>
            </a:solidFill>
            <a:headEnd type="none"/>
            <a:tailEnd type="triangle" w="med" len="med"/>
          </a:ln>
          <a:effectLst/>
        </p:spPr>
        <p:style>
          <a:lnRef idx="2">
            <a:schemeClr val="accent1"/>
          </a:lnRef>
          <a:fillRef idx="0">
            <a:schemeClr val="accent1"/>
          </a:fillRef>
          <a:effectRef idx="1">
            <a:schemeClr val="accent1"/>
          </a:effectRef>
          <a:fontRef idx="minor">
            <a:schemeClr val="tx1"/>
          </a:fontRef>
        </p:style>
      </p:cxnSp>
      <p:sp>
        <p:nvSpPr>
          <p:cNvPr id="234" name="矩形 233"/>
          <p:cNvSpPr/>
          <p:nvPr>
            <p:custDataLst>
              <p:tags r:id="rId8"/>
            </p:custDataLst>
          </p:nvPr>
        </p:nvSpPr>
        <p:spPr bwMode="auto">
          <a:xfrm>
            <a:off x="374650" y="2968625"/>
            <a:ext cx="369887"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pPr algn="r"/>
            <a:fld id="{C403DD51-4099-4A6E-B816-ABF4695A14A5}" type="datetime'8'''''''''''''''''''''',''''''''''0''''''''''''''00'''''">
              <a:rPr lang="en-US" altLang="zh-CN" sz="1000" smtClean="0">
                <a:solidFill>
                  <a:schemeClr val="tx1"/>
                </a:solidFill>
                <a:latin typeface="Verdana"/>
                <a:sym typeface="Verdana"/>
              </a:rPr>
              <a:pPr algn="r"/>
              <a:t>8,000</a:t>
            </a:fld>
            <a:endParaRPr lang="en-US" altLang="zh-CN" sz="1000">
              <a:solidFill>
                <a:schemeClr val="tx1"/>
              </a:solidFill>
              <a:latin typeface="Verdana"/>
              <a:sym typeface="Verdana"/>
            </a:endParaRPr>
          </a:p>
        </p:txBody>
      </p:sp>
      <p:sp>
        <p:nvSpPr>
          <p:cNvPr id="236" name="矩形 235"/>
          <p:cNvSpPr/>
          <p:nvPr>
            <p:custDataLst>
              <p:tags r:id="rId9"/>
            </p:custDataLst>
          </p:nvPr>
        </p:nvSpPr>
        <p:spPr bwMode="auto">
          <a:xfrm>
            <a:off x="293687" y="2349500"/>
            <a:ext cx="450850"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pPr algn="r"/>
            <a:fld id="{2C5DD9B7-CC0B-4393-AF3A-940555DCD909}" type="datetime'''''1''''''''''''''''0,''''''''''''''0''''''''''''''0''''0'''">
              <a:rPr lang="en-US" altLang="zh-CN" sz="1000" smtClean="0">
                <a:solidFill>
                  <a:schemeClr val="tx1"/>
                </a:solidFill>
                <a:latin typeface="Verdana"/>
                <a:sym typeface="Verdana"/>
              </a:rPr>
              <a:pPr algn="r"/>
              <a:t>10,000</a:t>
            </a:fld>
            <a:endParaRPr lang="en-US" altLang="zh-CN" sz="1000">
              <a:solidFill>
                <a:schemeClr val="tx1"/>
              </a:solidFill>
              <a:latin typeface="Verdana"/>
              <a:sym typeface="Verdana"/>
            </a:endParaRPr>
          </a:p>
        </p:txBody>
      </p:sp>
      <p:sp>
        <p:nvSpPr>
          <p:cNvPr id="235" name="矩形 234"/>
          <p:cNvSpPr/>
          <p:nvPr>
            <p:custDataLst>
              <p:tags r:id="rId10"/>
            </p:custDataLst>
          </p:nvPr>
        </p:nvSpPr>
        <p:spPr bwMode="auto">
          <a:xfrm>
            <a:off x="374650" y="2663825"/>
            <a:ext cx="369887"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pPr algn="r"/>
            <a:fld id="{CFEEE0E1-A34B-4330-803A-90A06C82AB06}" type="datetime'''''9'''''''''''''''''''',''''0''''''''''''''''00'''''''''''''">
              <a:rPr lang="en-US" altLang="zh-CN" sz="1000" smtClean="0">
                <a:solidFill>
                  <a:schemeClr val="tx1"/>
                </a:solidFill>
                <a:latin typeface="Verdana"/>
                <a:sym typeface="Verdana"/>
              </a:rPr>
              <a:pPr algn="r"/>
              <a:t>9,000</a:t>
            </a:fld>
            <a:endParaRPr lang="en-US" altLang="zh-CN" sz="1000">
              <a:solidFill>
                <a:schemeClr val="tx1"/>
              </a:solidFill>
              <a:latin typeface="Verdana"/>
              <a:sym typeface="Verdana"/>
            </a:endParaRPr>
          </a:p>
        </p:txBody>
      </p:sp>
      <p:sp>
        <p:nvSpPr>
          <p:cNvPr id="33" name="矩形 32"/>
          <p:cNvSpPr/>
          <p:nvPr>
            <p:custDataLst>
              <p:tags r:id="rId11"/>
            </p:custDataLst>
          </p:nvPr>
        </p:nvSpPr>
        <p:spPr bwMode="auto">
          <a:xfrm>
            <a:off x="476250" y="2133600"/>
            <a:ext cx="741362" cy="1524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nchorCtr="0">
            <a:noAutofit/>
          </a:bodyPr>
          <a:lstStyle/>
          <a:p>
            <a:pPr algn="ctr"/>
            <a:r>
              <a:rPr lang="en-US" altLang="zh-CN" sz="1000" dirty="0" smtClean="0">
                <a:solidFill>
                  <a:schemeClr val="tx1"/>
                </a:solidFill>
                <a:latin typeface="Verdana"/>
                <a:sym typeface="Verdana"/>
              </a:rPr>
              <a:t>Sales Value</a:t>
            </a:r>
            <a:endParaRPr lang="en-US" altLang="zh-CN" sz="1000" dirty="0">
              <a:solidFill>
                <a:schemeClr val="tx1"/>
              </a:solidFill>
              <a:latin typeface="Verdana"/>
              <a:sym typeface="Verdana"/>
            </a:endParaRPr>
          </a:p>
        </p:txBody>
      </p:sp>
      <p:sp>
        <p:nvSpPr>
          <p:cNvPr id="197" name="矩形 196"/>
          <p:cNvSpPr/>
          <p:nvPr>
            <p:custDataLst>
              <p:tags r:id="rId12"/>
            </p:custDataLst>
          </p:nvPr>
        </p:nvSpPr>
        <p:spPr bwMode="auto">
          <a:xfrm>
            <a:off x="374650" y="3282950"/>
            <a:ext cx="369887"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pPr algn="r"/>
            <a:fld id="{2B77C970-D26A-4831-8D81-75C14BF69834}" type="datetime'''7'''''''''''''''''',''00''''''''0'''''''''''''''''''''''">
              <a:rPr lang="en-US" altLang="zh-CN" sz="1000" smtClean="0">
                <a:solidFill>
                  <a:schemeClr val="tx1"/>
                </a:solidFill>
                <a:latin typeface="Verdana"/>
                <a:sym typeface="Verdana"/>
              </a:rPr>
              <a:pPr algn="r"/>
              <a:t>7,000</a:t>
            </a:fld>
            <a:endParaRPr lang="en-US" altLang="zh-CN" sz="1000">
              <a:solidFill>
                <a:schemeClr val="tx1"/>
              </a:solidFill>
              <a:latin typeface="Verdana"/>
              <a:sym typeface="Verdana"/>
            </a:endParaRPr>
          </a:p>
        </p:txBody>
      </p:sp>
      <p:sp>
        <p:nvSpPr>
          <p:cNvPr id="195" name="矩形 194"/>
          <p:cNvSpPr/>
          <p:nvPr>
            <p:custDataLst>
              <p:tags r:id="rId13"/>
            </p:custDataLst>
          </p:nvPr>
        </p:nvSpPr>
        <p:spPr bwMode="auto">
          <a:xfrm>
            <a:off x="374650" y="3597275"/>
            <a:ext cx="369887"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pPr algn="r"/>
            <a:fld id="{2794C6CC-740E-4751-BDE6-428828A7C7AB}" type="datetime'''6'''',0''''''''''''''''0''''''0'''''">
              <a:rPr lang="en-US" altLang="zh-CN" sz="1000" smtClean="0">
                <a:solidFill>
                  <a:schemeClr val="tx1"/>
                </a:solidFill>
                <a:latin typeface="Verdana"/>
                <a:sym typeface="Verdana"/>
              </a:rPr>
              <a:pPr algn="r"/>
              <a:t>6,000</a:t>
            </a:fld>
            <a:endParaRPr lang="en-US" altLang="zh-CN" sz="1000">
              <a:solidFill>
                <a:schemeClr val="tx1"/>
              </a:solidFill>
              <a:latin typeface="Verdana"/>
              <a:sym typeface="Verdana"/>
            </a:endParaRPr>
          </a:p>
        </p:txBody>
      </p:sp>
      <p:sp>
        <p:nvSpPr>
          <p:cNvPr id="198" name="矩形 197"/>
          <p:cNvSpPr/>
          <p:nvPr>
            <p:custDataLst>
              <p:tags r:id="rId14"/>
            </p:custDataLst>
          </p:nvPr>
        </p:nvSpPr>
        <p:spPr bwMode="auto">
          <a:xfrm>
            <a:off x="1089025" y="4287837"/>
            <a:ext cx="277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pPr algn="ctr"/>
            <a:fld id="{4E6861EE-0216-41A0-B57F-3C9B0FA5581E}" type="datetime'''''''''''''''''''''3''''9''''9'''''''''''">
              <a:rPr lang="en-US" altLang="zh-CN" sz="1000" smtClean="0">
                <a:solidFill>
                  <a:schemeClr val="tx1"/>
                </a:solidFill>
                <a:latin typeface="Verdana"/>
                <a:sym typeface="Verdana"/>
              </a:rPr>
              <a:pPr algn="ctr"/>
              <a:t>399</a:t>
            </a:fld>
            <a:endParaRPr lang="en-US" altLang="zh-CN" sz="1000">
              <a:solidFill>
                <a:schemeClr val="tx1"/>
              </a:solidFill>
              <a:latin typeface="Verdana"/>
              <a:sym typeface="Verdana"/>
            </a:endParaRPr>
          </a:p>
        </p:txBody>
      </p:sp>
      <p:sp>
        <p:nvSpPr>
          <p:cNvPr id="237" name="矩形 236"/>
          <p:cNvSpPr/>
          <p:nvPr>
            <p:custDataLst>
              <p:tags r:id="rId15"/>
            </p:custDataLst>
          </p:nvPr>
        </p:nvSpPr>
        <p:spPr bwMode="gray">
          <a:xfrm>
            <a:off x="1025525" y="5292725"/>
            <a:ext cx="404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pPr algn="ctr"/>
            <a:fld id="{7C7D1EBD-2523-4974-ADFE-96DAB71B19B8}" type="datetime'''''''''''1'',''''''''1''''''''''0''''''''3'''''''''''''''''''">
              <a:rPr lang="en-US" altLang="zh-CN" sz="1000" smtClean="0">
                <a:solidFill>
                  <a:schemeClr val="bg1"/>
                </a:solidFill>
                <a:latin typeface="Verdana"/>
                <a:sym typeface="Verdana"/>
              </a:rPr>
              <a:pPr algn="ctr"/>
              <a:t>1,103</a:t>
            </a:fld>
            <a:endParaRPr lang="en-US" altLang="zh-CN" sz="1000">
              <a:solidFill>
                <a:schemeClr val="bg1"/>
              </a:solidFill>
              <a:latin typeface="Verdana"/>
              <a:sym typeface="Verdana"/>
            </a:endParaRPr>
          </a:p>
        </p:txBody>
      </p:sp>
      <p:sp>
        <p:nvSpPr>
          <p:cNvPr id="253" name="椭圆 252"/>
          <p:cNvSpPr/>
          <p:nvPr>
            <p:custDataLst>
              <p:tags r:id="rId16"/>
            </p:custDataLst>
          </p:nvPr>
        </p:nvSpPr>
        <p:spPr bwMode="auto">
          <a:xfrm>
            <a:off x="1668462" y="2871787"/>
            <a:ext cx="641350" cy="193675"/>
          </a:xfrm>
          <a:prstGeom prst="ellipse">
            <a:avLst/>
          </a:prstGeom>
          <a:solidFill>
            <a:srgbClr val="FFFFFF"/>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pPr algn="ctr">
              <a:lnSpc>
                <a:spcPct val="90000"/>
              </a:lnSpc>
            </a:pPr>
            <a:fld id="{A689D732-8703-4F31-95AA-2A6396CE3CC0}" type="datetime'''''''+''24''''''''''''''%'''''">
              <a:rPr lang="en-US" altLang="zh-CN" sz="1000" b="1" smtClean="0">
                <a:solidFill>
                  <a:schemeClr val="tx1"/>
                </a:solidFill>
                <a:latin typeface="Verdana"/>
                <a:sym typeface="Verdana"/>
              </a:rPr>
              <a:pPr algn="ctr">
                <a:lnSpc>
                  <a:spcPct val="90000"/>
                </a:lnSpc>
              </a:pPr>
              <a:t>+24%</a:t>
            </a:fld>
            <a:endParaRPr lang="en-US" altLang="zh-CN" sz="1000" b="1">
              <a:solidFill>
                <a:schemeClr val="tx1"/>
              </a:solidFill>
              <a:latin typeface="Verdana"/>
              <a:sym typeface="Verdana"/>
            </a:endParaRPr>
          </a:p>
        </p:txBody>
      </p:sp>
      <p:sp>
        <p:nvSpPr>
          <p:cNvPr id="41" name="矩形 40"/>
          <p:cNvSpPr/>
          <p:nvPr>
            <p:custDataLst>
              <p:tags r:id="rId17"/>
            </p:custDataLst>
          </p:nvPr>
        </p:nvSpPr>
        <p:spPr bwMode="auto">
          <a:xfrm>
            <a:off x="1058862" y="5641975"/>
            <a:ext cx="336550"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nchorCtr="0">
            <a:noAutofit/>
          </a:bodyPr>
          <a:lstStyle/>
          <a:p>
            <a:pPr algn="ctr"/>
            <a:fld id="{5AC336AE-0B1A-415F-9E95-F5AB99CF93D8}" type="datetime'''2''''''''''''''''''''''0''''''''''''''0''8'''''''''">
              <a:rPr lang="en-US" altLang="zh-CN" sz="1000" smtClean="0">
                <a:solidFill>
                  <a:schemeClr val="tx1"/>
                </a:solidFill>
                <a:latin typeface="Verdana"/>
                <a:sym typeface="Verdana"/>
              </a:rPr>
              <a:pPr algn="ctr"/>
              <a:t>2008</a:t>
            </a:fld>
            <a:endParaRPr lang="en-US" altLang="zh-CN" sz="1000">
              <a:solidFill>
                <a:schemeClr val="tx1"/>
              </a:solidFill>
              <a:latin typeface="Verdana"/>
              <a:sym typeface="Verdana"/>
            </a:endParaRPr>
          </a:p>
        </p:txBody>
      </p:sp>
      <p:sp>
        <p:nvSpPr>
          <p:cNvPr id="202" name="矩形 201"/>
          <p:cNvSpPr/>
          <p:nvPr>
            <p:custDataLst>
              <p:tags r:id="rId18"/>
            </p:custDataLst>
          </p:nvPr>
        </p:nvSpPr>
        <p:spPr bwMode="gray">
          <a:xfrm>
            <a:off x="1025525" y="4873625"/>
            <a:ext cx="404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pPr algn="ctr"/>
            <a:fld id="{D73119CB-172B-4062-9718-C702B079F107}" type="datetime'''''''''''1'''''''''''''''''',''''''''5''7''7'''''''''''''''''">
              <a:rPr lang="en-US" altLang="zh-CN" sz="1000" smtClean="0">
                <a:solidFill>
                  <a:schemeClr val="bg1"/>
                </a:solidFill>
                <a:latin typeface="Verdana"/>
                <a:sym typeface="Verdana"/>
              </a:rPr>
              <a:pPr algn="ctr"/>
              <a:t>1,577</a:t>
            </a:fld>
            <a:endParaRPr lang="en-US" altLang="zh-CN" sz="1000">
              <a:solidFill>
                <a:schemeClr val="bg1"/>
              </a:solidFill>
              <a:latin typeface="Verdana"/>
              <a:sym typeface="Verdana"/>
            </a:endParaRPr>
          </a:p>
        </p:txBody>
      </p:sp>
      <p:sp>
        <p:nvSpPr>
          <p:cNvPr id="228" name="矩形 227"/>
          <p:cNvSpPr/>
          <p:nvPr>
            <p:custDataLst>
              <p:tags r:id="rId19"/>
            </p:custDataLst>
          </p:nvPr>
        </p:nvSpPr>
        <p:spPr bwMode="auto">
          <a:xfrm>
            <a:off x="1025525" y="4124325"/>
            <a:ext cx="404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b" anchorCtr="0">
            <a:noAutofit/>
          </a:bodyPr>
          <a:lstStyle/>
          <a:p>
            <a:pPr algn="ctr"/>
            <a:fld id="{3BB5D8C0-63C9-4126-87BF-842588BC98AC}" type="datetime'''''3'''''',''''''''''''''''''''''''''''''''9''''''7''9'">
              <a:rPr lang="en-US" altLang="zh-CN" sz="1000" smtClean="0">
                <a:solidFill>
                  <a:schemeClr val="tx1"/>
                </a:solidFill>
                <a:latin typeface="Verdana"/>
                <a:sym typeface="Verdana"/>
              </a:rPr>
              <a:pPr algn="ctr"/>
              <a:t>3,979</a:t>
            </a:fld>
            <a:endParaRPr lang="en-US" altLang="zh-CN" sz="1000">
              <a:solidFill>
                <a:schemeClr val="tx1"/>
              </a:solidFill>
              <a:latin typeface="Verdana"/>
              <a:sym typeface="Verdana"/>
            </a:endParaRPr>
          </a:p>
        </p:txBody>
      </p:sp>
      <p:sp>
        <p:nvSpPr>
          <p:cNvPr id="199" name="矩形 198"/>
          <p:cNvSpPr/>
          <p:nvPr>
            <p:custDataLst>
              <p:tags r:id="rId20"/>
            </p:custDataLst>
          </p:nvPr>
        </p:nvSpPr>
        <p:spPr bwMode="auto">
          <a:xfrm>
            <a:off x="1089025" y="4411662"/>
            <a:ext cx="277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pPr algn="ctr"/>
            <a:fld id="{683A7A50-28DA-4195-BAB9-604D7BCBA374}" type="datetime'''''39''''''''''2'''''''''''''''''''''''''''''''''''''''''''''">
              <a:rPr lang="en-US" altLang="zh-CN" sz="1000" smtClean="0">
                <a:solidFill>
                  <a:schemeClr val="tx1"/>
                </a:solidFill>
                <a:latin typeface="Verdana"/>
                <a:sym typeface="Verdana"/>
              </a:rPr>
              <a:pPr algn="ctr"/>
              <a:t>392</a:t>
            </a:fld>
            <a:endParaRPr lang="en-US" altLang="zh-CN" sz="1000">
              <a:solidFill>
                <a:schemeClr val="tx1"/>
              </a:solidFill>
              <a:latin typeface="Verdana"/>
              <a:sym typeface="Verdana"/>
            </a:endParaRPr>
          </a:p>
        </p:txBody>
      </p:sp>
      <p:sp>
        <p:nvSpPr>
          <p:cNvPr id="201" name="矩形 200"/>
          <p:cNvSpPr/>
          <p:nvPr>
            <p:custDataLst>
              <p:tags r:id="rId21"/>
            </p:custDataLst>
          </p:nvPr>
        </p:nvSpPr>
        <p:spPr bwMode="gray">
          <a:xfrm>
            <a:off x="1089025" y="4583112"/>
            <a:ext cx="277812" cy="152400"/>
          </a:xfrm>
          <a:prstGeom prst="rect">
            <a:avLst/>
          </a:prstGeom>
          <a:solidFill>
            <a:srgbClr val="6F8DB9"/>
          </a:solid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pPr algn="ctr"/>
            <a:fld id="{8DEB9E70-DB33-4930-B6D2-6993FF01D485}" type="datetime'2''9''''''''''''''''''''''''''''''''''''''9'''''">
              <a:rPr lang="en-US" altLang="zh-CN" sz="1000" smtClean="0">
                <a:solidFill>
                  <a:schemeClr val="bg1"/>
                </a:solidFill>
                <a:latin typeface="Verdana"/>
                <a:sym typeface="Verdana"/>
              </a:rPr>
              <a:pPr algn="ctr"/>
              <a:t>299</a:t>
            </a:fld>
            <a:endParaRPr lang="en-US" altLang="zh-CN" sz="1000">
              <a:solidFill>
                <a:schemeClr val="bg1"/>
              </a:solidFill>
              <a:latin typeface="Verdana"/>
              <a:sym typeface="Verdana"/>
            </a:endParaRPr>
          </a:p>
        </p:txBody>
      </p:sp>
      <p:sp>
        <p:nvSpPr>
          <p:cNvPr id="200" name="矩形 199"/>
          <p:cNvSpPr/>
          <p:nvPr>
            <p:custDataLst>
              <p:tags r:id="rId22"/>
            </p:custDataLst>
          </p:nvPr>
        </p:nvSpPr>
        <p:spPr bwMode="auto">
          <a:xfrm>
            <a:off x="1452562" y="4506912"/>
            <a:ext cx="277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fld id="{7B1CBBFC-51B1-405C-9FE1-BB394C7C52D3}" type="datetime'''''''''''''''''''''20''''''8'''''''''''''''''''''''''''">
              <a:rPr lang="en-US" altLang="zh-CN" sz="1000" smtClean="0">
                <a:solidFill>
                  <a:schemeClr val="tx1"/>
                </a:solidFill>
                <a:latin typeface="Verdana"/>
                <a:sym typeface="Verdana"/>
              </a:rPr>
              <a:pPr/>
              <a:t>208</a:t>
            </a:fld>
            <a:endParaRPr lang="en-US" altLang="zh-CN" sz="1000">
              <a:solidFill>
                <a:schemeClr val="tx1"/>
              </a:solidFill>
              <a:latin typeface="Verdana"/>
              <a:sym typeface="Verdana"/>
            </a:endParaRPr>
          </a:p>
        </p:txBody>
      </p:sp>
      <p:sp>
        <p:nvSpPr>
          <p:cNvPr id="224" name="矩形 223"/>
          <p:cNvSpPr/>
          <p:nvPr>
            <p:custDataLst>
              <p:tags r:id="rId23"/>
            </p:custDataLst>
          </p:nvPr>
        </p:nvSpPr>
        <p:spPr bwMode="auto">
          <a:xfrm>
            <a:off x="3062287" y="2849562"/>
            <a:ext cx="898525"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fld id="{B7F8987D-C051-473A-B77D-FA40B3D6DE7C}" type="datetime'NO''V''''O''''''''''L''I''N'' ''''5''''0''''''''''''''R'''">
              <a:rPr lang="en-US" altLang="zh-CN" sz="1000" smtClean="0">
                <a:solidFill>
                  <a:schemeClr val="tx1"/>
                </a:solidFill>
                <a:latin typeface="Verdana"/>
                <a:sym typeface="Verdana"/>
              </a:rPr>
              <a:pPr/>
              <a:t>NOVOLIN 50R</a:t>
            </a:fld>
            <a:endParaRPr lang="en-US" altLang="zh-CN" sz="1000">
              <a:solidFill>
                <a:schemeClr val="tx1"/>
              </a:solidFill>
              <a:latin typeface="Verdana"/>
              <a:sym typeface="Verdana"/>
            </a:endParaRPr>
          </a:p>
        </p:txBody>
      </p:sp>
      <p:sp>
        <p:nvSpPr>
          <p:cNvPr id="223" name="矩形 222"/>
          <p:cNvSpPr/>
          <p:nvPr>
            <p:custDataLst>
              <p:tags r:id="rId24"/>
            </p:custDataLst>
          </p:nvPr>
        </p:nvSpPr>
        <p:spPr bwMode="auto">
          <a:xfrm>
            <a:off x="3062287" y="2646362"/>
            <a:ext cx="1035050"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fld id="{942ED7BC-178D-4A38-80FC-A3033896286B}" type="datetime'''''''''''HU''M''''U''LIN'''''''' ''7''''0''''''''''/3''''''0'">
              <a:rPr lang="en-US" altLang="zh-CN" sz="1000" smtClean="0">
                <a:solidFill>
                  <a:schemeClr val="tx1"/>
                </a:solidFill>
                <a:latin typeface="Verdana"/>
                <a:sym typeface="Verdana"/>
              </a:rPr>
              <a:pPr/>
              <a:t>HUMULIN 70/30</a:t>
            </a:fld>
            <a:endParaRPr lang="en-US" altLang="zh-CN" sz="1000">
              <a:solidFill>
                <a:schemeClr val="tx1"/>
              </a:solidFill>
              <a:latin typeface="Verdana"/>
              <a:sym typeface="Verdana"/>
            </a:endParaRPr>
          </a:p>
        </p:txBody>
      </p:sp>
      <p:sp>
        <p:nvSpPr>
          <p:cNvPr id="226" name="矩形 225"/>
          <p:cNvSpPr/>
          <p:nvPr>
            <p:custDataLst>
              <p:tags r:id="rId25"/>
            </p:custDataLst>
          </p:nvPr>
        </p:nvSpPr>
        <p:spPr bwMode="auto">
          <a:xfrm>
            <a:off x="3062287" y="3568700"/>
            <a:ext cx="8366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fld id="{66E612CE-19C1-4EDD-9532-D9CBCC0CA8CF}" type="datetime'''''''''N''O''''V''''O''''M''I''X 3''''''0'''''">
              <a:rPr lang="en-US" altLang="zh-CN" sz="1000" smtClean="0">
                <a:solidFill>
                  <a:schemeClr val="tx1"/>
                </a:solidFill>
                <a:latin typeface="Verdana"/>
                <a:sym typeface="Verdana"/>
              </a:rPr>
              <a:pPr/>
              <a:t>NOVOMIX 30</a:t>
            </a:fld>
            <a:endParaRPr lang="en-US" altLang="zh-CN" sz="1000">
              <a:solidFill>
                <a:schemeClr val="tx1"/>
              </a:solidFill>
              <a:latin typeface="Verdana"/>
              <a:sym typeface="Verdana"/>
            </a:endParaRPr>
          </a:p>
        </p:txBody>
      </p:sp>
      <p:sp>
        <p:nvSpPr>
          <p:cNvPr id="227" name="矩形 226"/>
          <p:cNvSpPr/>
          <p:nvPr>
            <p:custDataLst>
              <p:tags r:id="rId26"/>
            </p:custDataLst>
          </p:nvPr>
        </p:nvSpPr>
        <p:spPr bwMode="auto">
          <a:xfrm>
            <a:off x="3062287" y="4244975"/>
            <a:ext cx="898525"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fld id="{9677D099-FDD3-4314-8932-6460C0C52CED}" type="datetime'''''''''''''''NO''''V''''''''O''LI''''''''''N'''''' ''''30R'">
              <a:rPr lang="en-US" altLang="zh-CN" sz="1000" smtClean="0">
                <a:solidFill>
                  <a:schemeClr val="tx1"/>
                </a:solidFill>
                <a:latin typeface="Verdana"/>
                <a:sym typeface="Verdana"/>
              </a:rPr>
              <a:pPr/>
              <a:t>NOVOLIN 30R</a:t>
            </a:fld>
            <a:endParaRPr lang="en-US" altLang="zh-CN" sz="1000">
              <a:solidFill>
                <a:schemeClr val="tx1"/>
              </a:solidFill>
              <a:latin typeface="Verdana"/>
              <a:sym typeface="Verdana"/>
            </a:endParaRPr>
          </a:p>
        </p:txBody>
      </p:sp>
      <p:sp>
        <p:nvSpPr>
          <p:cNvPr id="85" name="矩形 84"/>
          <p:cNvSpPr/>
          <p:nvPr>
            <p:custDataLst>
              <p:tags r:id="rId27"/>
            </p:custDataLst>
          </p:nvPr>
        </p:nvSpPr>
        <p:spPr bwMode="auto">
          <a:xfrm>
            <a:off x="2582862" y="5641975"/>
            <a:ext cx="336550"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nchorCtr="0">
            <a:noAutofit/>
          </a:bodyPr>
          <a:lstStyle/>
          <a:p>
            <a:pPr algn="ctr"/>
            <a:fld id="{03992FE0-A4FA-45BF-8AE6-60C70A3385B9}" type="datetime'''''''''''''''''''2''''''0''''''''''''''1''''''''''2'''''''">
              <a:rPr lang="en-US" altLang="zh-CN" sz="1000" smtClean="0">
                <a:solidFill>
                  <a:schemeClr val="tx1"/>
                </a:solidFill>
                <a:latin typeface="Verdana"/>
                <a:sym typeface="Verdana"/>
              </a:rPr>
              <a:pPr algn="ctr"/>
              <a:t>2012</a:t>
            </a:fld>
            <a:endParaRPr lang="en-US" altLang="zh-CN" sz="1000">
              <a:solidFill>
                <a:schemeClr val="tx1"/>
              </a:solidFill>
              <a:latin typeface="Verdana"/>
              <a:sym typeface="Verdana"/>
            </a:endParaRPr>
          </a:p>
        </p:txBody>
      </p:sp>
      <p:sp>
        <p:nvSpPr>
          <p:cNvPr id="242" name="矩形 241"/>
          <p:cNvSpPr/>
          <p:nvPr>
            <p:custDataLst>
              <p:tags r:id="rId28"/>
            </p:custDataLst>
          </p:nvPr>
        </p:nvSpPr>
        <p:spPr bwMode="auto">
          <a:xfrm>
            <a:off x="3062287" y="5026025"/>
            <a:ext cx="820737"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fld id="{6C7FC00C-2F9A-416A-9F37-4F054BB67A0D}" type="datetime'''''''O''''t''''h''''''er'' ''''i''n''''''''suli''''n'">
              <a:rPr lang="en-US" altLang="zh-CN" sz="1000" smtClean="0">
                <a:solidFill>
                  <a:schemeClr val="tx1"/>
                </a:solidFill>
                <a:latin typeface="Verdana"/>
                <a:sym typeface="Verdana"/>
              </a:rPr>
              <a:pPr/>
              <a:t>Other insulin</a:t>
            </a:fld>
            <a:endParaRPr lang="en-US" altLang="zh-CN" sz="1000">
              <a:solidFill>
                <a:schemeClr val="tx1"/>
              </a:solidFill>
              <a:latin typeface="Verdana"/>
              <a:sym typeface="Verdana"/>
            </a:endParaRPr>
          </a:p>
        </p:txBody>
      </p:sp>
      <p:sp>
        <p:nvSpPr>
          <p:cNvPr id="208" name="矩形 207"/>
          <p:cNvSpPr/>
          <p:nvPr>
            <p:custDataLst>
              <p:tags r:id="rId29"/>
            </p:custDataLst>
          </p:nvPr>
        </p:nvSpPr>
        <p:spPr bwMode="auto">
          <a:xfrm>
            <a:off x="1851025" y="3516312"/>
            <a:ext cx="277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pPr algn="ctr"/>
            <a:fld id="{315B0021-8CB1-4A6D-B5B6-63C62B72B548}" type="datetime'''''5''''''''''''''1''''''''''3'''''''''''''''''">
              <a:rPr lang="en-US" altLang="zh-CN" sz="1000" smtClean="0">
                <a:solidFill>
                  <a:schemeClr val="tx1"/>
                </a:solidFill>
                <a:latin typeface="Verdana"/>
                <a:sym typeface="Verdana"/>
              </a:rPr>
              <a:pPr algn="ctr"/>
              <a:t>513</a:t>
            </a:fld>
            <a:endParaRPr lang="en-US" altLang="zh-CN" sz="1000">
              <a:solidFill>
                <a:schemeClr val="tx1"/>
              </a:solidFill>
              <a:latin typeface="Verdana"/>
              <a:sym typeface="Verdana"/>
            </a:endParaRPr>
          </a:p>
        </p:txBody>
      </p:sp>
      <p:sp>
        <p:nvSpPr>
          <p:cNvPr id="193" name="矩形 192"/>
          <p:cNvSpPr/>
          <p:nvPr>
            <p:custDataLst>
              <p:tags r:id="rId30"/>
            </p:custDataLst>
          </p:nvPr>
        </p:nvSpPr>
        <p:spPr bwMode="auto">
          <a:xfrm>
            <a:off x="374650" y="3911600"/>
            <a:ext cx="369887"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pPr algn="r"/>
            <a:fld id="{398D59CE-3DB4-41E3-8679-FDAC661B7D31}" type="datetime'''''''''''''''''5'''',''00''''''''''''0'">
              <a:rPr lang="en-US" altLang="zh-CN" sz="1000" smtClean="0">
                <a:solidFill>
                  <a:schemeClr val="tx1"/>
                </a:solidFill>
                <a:latin typeface="Verdana"/>
                <a:sym typeface="Verdana"/>
              </a:rPr>
              <a:pPr algn="r"/>
              <a:t>5,000</a:t>
            </a:fld>
            <a:endParaRPr lang="en-US" altLang="zh-CN" sz="1000">
              <a:solidFill>
                <a:schemeClr val="tx1"/>
              </a:solidFill>
              <a:latin typeface="Verdana"/>
              <a:sym typeface="Verdana"/>
            </a:endParaRPr>
          </a:p>
        </p:txBody>
      </p:sp>
      <p:sp>
        <p:nvSpPr>
          <p:cNvPr id="211" name="矩形 210"/>
          <p:cNvSpPr/>
          <p:nvPr>
            <p:custDataLst>
              <p:tags r:id="rId31"/>
            </p:custDataLst>
          </p:nvPr>
        </p:nvSpPr>
        <p:spPr bwMode="gray">
          <a:xfrm>
            <a:off x="1787525" y="4102100"/>
            <a:ext cx="404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pPr algn="ctr"/>
            <a:fld id="{F028DD71-447A-487C-BA6B-CF973823C81A}" type="datetime'''''''''''''''1'''''',''''1''''''''''''1''''''''''3'''">
              <a:rPr lang="en-US" altLang="zh-CN" sz="1000" smtClean="0">
                <a:solidFill>
                  <a:schemeClr val="bg1"/>
                </a:solidFill>
                <a:latin typeface="Verdana"/>
                <a:sym typeface="Verdana"/>
              </a:rPr>
              <a:pPr algn="ctr"/>
              <a:t>1,113</a:t>
            </a:fld>
            <a:endParaRPr lang="en-US" altLang="zh-CN" sz="1000">
              <a:solidFill>
                <a:schemeClr val="bg1"/>
              </a:solidFill>
              <a:latin typeface="Verdana"/>
              <a:sym typeface="Verdana"/>
            </a:endParaRPr>
          </a:p>
        </p:txBody>
      </p:sp>
      <p:sp>
        <p:nvSpPr>
          <p:cNvPr id="225" name="矩形 224"/>
          <p:cNvSpPr/>
          <p:nvPr>
            <p:custDataLst>
              <p:tags r:id="rId32"/>
            </p:custDataLst>
          </p:nvPr>
        </p:nvSpPr>
        <p:spPr bwMode="auto">
          <a:xfrm>
            <a:off x="3062287" y="3092450"/>
            <a:ext cx="51276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fld id="{DF66C68A-DEDB-439F-BC6D-E1F14BD4B6A2}" type="datetime'''''''''''''''''L''A''''''''''N''''''''''''''''TU''S'''''''">
              <a:rPr lang="en-US" altLang="zh-CN" sz="1000" smtClean="0">
                <a:solidFill>
                  <a:schemeClr val="tx1"/>
                </a:solidFill>
                <a:latin typeface="Verdana"/>
                <a:sym typeface="Verdana"/>
              </a:rPr>
              <a:pPr/>
              <a:t>LANTUS</a:t>
            </a:fld>
            <a:endParaRPr lang="en-US" altLang="zh-CN" sz="1000">
              <a:solidFill>
                <a:schemeClr val="tx1"/>
              </a:solidFill>
              <a:latin typeface="Verdana"/>
              <a:sym typeface="Verdana"/>
            </a:endParaRPr>
          </a:p>
        </p:txBody>
      </p:sp>
      <p:sp>
        <p:nvSpPr>
          <p:cNvPr id="21" name="矩形 20"/>
          <p:cNvSpPr/>
          <p:nvPr>
            <p:custDataLst>
              <p:tags r:id="rId33"/>
            </p:custDataLst>
          </p:nvPr>
        </p:nvSpPr>
        <p:spPr bwMode="auto">
          <a:xfrm>
            <a:off x="663575" y="5464175"/>
            <a:ext cx="8096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pPr algn="r"/>
            <a:fld id="{5C8BED28-6213-4302-B9A7-0129D4433875}" type="datetime'''''''''''''''''''''''''''''''''''''''''''''''0'''''''''">
              <a:rPr lang="en-US" altLang="zh-CN" sz="1000" smtClean="0">
                <a:solidFill>
                  <a:schemeClr val="tx1"/>
                </a:solidFill>
                <a:latin typeface="Verdana"/>
                <a:sym typeface="Verdana"/>
              </a:rPr>
              <a:pPr algn="r"/>
              <a:t>0</a:t>
            </a:fld>
            <a:endParaRPr lang="en-US" altLang="zh-CN" sz="1000">
              <a:solidFill>
                <a:schemeClr val="tx1"/>
              </a:solidFill>
              <a:latin typeface="Verdana"/>
              <a:sym typeface="Verdana"/>
            </a:endParaRPr>
          </a:p>
        </p:txBody>
      </p:sp>
      <p:sp>
        <p:nvSpPr>
          <p:cNvPr id="191" name="矩形 190"/>
          <p:cNvSpPr/>
          <p:nvPr>
            <p:custDataLst>
              <p:tags r:id="rId34"/>
            </p:custDataLst>
          </p:nvPr>
        </p:nvSpPr>
        <p:spPr bwMode="auto">
          <a:xfrm>
            <a:off x="374650" y="4216400"/>
            <a:ext cx="369887"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pPr algn="r"/>
            <a:fld id="{FDDC75B9-86F1-46B2-8C86-E5DB3EB4A152}" type="datetime'''''4'''''''''''''''''''''',''0''''''''''''0''''''0'''''''''">
              <a:rPr lang="en-US" altLang="zh-CN" sz="1000" smtClean="0">
                <a:solidFill>
                  <a:schemeClr val="tx1"/>
                </a:solidFill>
                <a:latin typeface="Verdana"/>
                <a:sym typeface="Verdana"/>
              </a:rPr>
              <a:pPr algn="r"/>
              <a:t>4,000</a:t>
            </a:fld>
            <a:endParaRPr lang="en-US" altLang="zh-CN" sz="1000">
              <a:solidFill>
                <a:schemeClr val="tx1"/>
              </a:solidFill>
              <a:latin typeface="Verdana"/>
              <a:sym typeface="Verdana"/>
            </a:endParaRPr>
          </a:p>
        </p:txBody>
      </p:sp>
      <p:sp>
        <p:nvSpPr>
          <p:cNvPr id="241" name="矩形 240"/>
          <p:cNvSpPr/>
          <p:nvPr>
            <p:custDataLst>
              <p:tags r:id="rId35"/>
            </p:custDataLst>
          </p:nvPr>
        </p:nvSpPr>
        <p:spPr bwMode="gray">
          <a:xfrm>
            <a:off x="2549525" y="5026025"/>
            <a:ext cx="404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pPr algn="ctr"/>
            <a:fld id="{67E450A2-94A6-4C21-BD0A-5E06B00112D7}" type="datetime'''''''''''''''''''''''''''''''''''''''''2,8''''''''''2''1'''">
              <a:rPr lang="en-US" altLang="zh-CN" sz="1000" smtClean="0">
                <a:solidFill>
                  <a:schemeClr val="bg1"/>
                </a:solidFill>
                <a:latin typeface="Verdana"/>
                <a:sym typeface="Verdana"/>
              </a:rPr>
              <a:pPr algn="ctr"/>
              <a:t>2,821</a:t>
            </a:fld>
            <a:endParaRPr lang="en-US" altLang="zh-CN" sz="1000">
              <a:solidFill>
                <a:schemeClr val="bg1"/>
              </a:solidFill>
              <a:latin typeface="Verdana"/>
              <a:sym typeface="Verdana"/>
            </a:endParaRPr>
          </a:p>
        </p:txBody>
      </p:sp>
      <p:sp>
        <p:nvSpPr>
          <p:cNvPr id="29" name="矩形 28"/>
          <p:cNvSpPr/>
          <p:nvPr>
            <p:custDataLst>
              <p:tags r:id="rId36"/>
            </p:custDataLst>
          </p:nvPr>
        </p:nvSpPr>
        <p:spPr bwMode="auto">
          <a:xfrm>
            <a:off x="1820862" y="5641975"/>
            <a:ext cx="336550"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nchorCtr="0">
            <a:noAutofit/>
          </a:bodyPr>
          <a:lstStyle/>
          <a:p>
            <a:pPr algn="ctr"/>
            <a:fld id="{DB369308-FEEF-489D-90D2-5C89CE8E21CA}" type="datetime'''''''''''''''''2''0''''''''''''1''''''0'''">
              <a:rPr lang="en-US" altLang="zh-CN" sz="1000" smtClean="0">
                <a:solidFill>
                  <a:schemeClr val="tx1"/>
                </a:solidFill>
                <a:latin typeface="Verdana"/>
                <a:sym typeface="Verdana"/>
              </a:rPr>
              <a:pPr algn="ctr"/>
              <a:t>2010</a:t>
            </a:fld>
            <a:endParaRPr lang="en-US" altLang="zh-CN" sz="1000">
              <a:solidFill>
                <a:schemeClr val="tx1"/>
              </a:solidFill>
              <a:latin typeface="Verdana"/>
              <a:sym typeface="Verdana"/>
            </a:endParaRPr>
          </a:p>
        </p:txBody>
      </p:sp>
      <p:sp>
        <p:nvSpPr>
          <p:cNvPr id="218" name="矩形 217"/>
          <p:cNvSpPr/>
          <p:nvPr>
            <p:custDataLst>
              <p:tags r:id="rId37"/>
            </p:custDataLst>
          </p:nvPr>
        </p:nvSpPr>
        <p:spPr bwMode="auto">
          <a:xfrm>
            <a:off x="2613025" y="2649537"/>
            <a:ext cx="277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pPr algn="ctr"/>
            <a:fld id="{5FC04DE3-8C59-4DA1-BFA3-4A0C83ADC150}" type="datetime'''''''''''''''5''''''''9''''''''''''''''4'''''''''''''">
              <a:rPr lang="en-US" altLang="zh-CN" sz="1000" smtClean="0">
                <a:solidFill>
                  <a:schemeClr val="tx1"/>
                </a:solidFill>
                <a:latin typeface="Verdana"/>
                <a:sym typeface="Verdana"/>
              </a:rPr>
              <a:pPr algn="ctr"/>
              <a:t>594</a:t>
            </a:fld>
            <a:endParaRPr lang="en-US" altLang="zh-CN" sz="1000">
              <a:solidFill>
                <a:schemeClr val="tx1"/>
              </a:solidFill>
              <a:latin typeface="Verdana"/>
              <a:sym typeface="Verdana"/>
            </a:endParaRPr>
          </a:p>
        </p:txBody>
      </p:sp>
      <p:sp>
        <p:nvSpPr>
          <p:cNvPr id="209" name="矩形 208"/>
          <p:cNvSpPr/>
          <p:nvPr>
            <p:custDataLst>
              <p:tags r:id="rId38"/>
            </p:custDataLst>
          </p:nvPr>
        </p:nvSpPr>
        <p:spPr bwMode="auto">
          <a:xfrm>
            <a:off x="1851025" y="3678237"/>
            <a:ext cx="277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pPr algn="ctr"/>
            <a:fld id="{DC484FA0-27FE-4F52-B138-7BFFD96DC33B}" type="datetime'''''''''''5''''''''''''1''''''''''''''''''''''''5'''''''''''">
              <a:rPr lang="en-US" altLang="zh-CN" sz="1000" smtClean="0">
                <a:solidFill>
                  <a:schemeClr val="tx1"/>
                </a:solidFill>
                <a:latin typeface="Verdana"/>
                <a:sym typeface="Verdana"/>
              </a:rPr>
              <a:pPr algn="ctr"/>
              <a:t>515</a:t>
            </a:fld>
            <a:endParaRPr lang="en-US" altLang="zh-CN" sz="1000">
              <a:solidFill>
                <a:schemeClr val="tx1"/>
              </a:solidFill>
              <a:latin typeface="Verdana"/>
              <a:sym typeface="Verdana"/>
            </a:endParaRPr>
          </a:p>
        </p:txBody>
      </p:sp>
      <p:sp>
        <p:nvSpPr>
          <p:cNvPr id="230" name="矩形 229"/>
          <p:cNvSpPr/>
          <p:nvPr>
            <p:custDataLst>
              <p:tags r:id="rId39"/>
            </p:custDataLst>
          </p:nvPr>
        </p:nvSpPr>
        <p:spPr bwMode="auto">
          <a:xfrm>
            <a:off x="1787525" y="3333750"/>
            <a:ext cx="404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b" anchorCtr="0">
            <a:noAutofit/>
          </a:bodyPr>
          <a:lstStyle/>
          <a:p>
            <a:pPr algn="ctr"/>
            <a:fld id="{DAF66BC1-F2C7-43E1-B66B-D80394B08FB1}" type="datetime'''''''''''6'''''',''''''''''''''5''''''''1''''''''''2'">
              <a:rPr lang="en-US" altLang="zh-CN" sz="1000" smtClean="0">
                <a:solidFill>
                  <a:schemeClr val="tx1"/>
                </a:solidFill>
                <a:latin typeface="Verdana"/>
                <a:sym typeface="Verdana"/>
              </a:rPr>
              <a:pPr algn="ctr"/>
              <a:t>6,512</a:t>
            </a:fld>
            <a:endParaRPr lang="en-US" altLang="zh-CN" sz="1000">
              <a:solidFill>
                <a:schemeClr val="tx1"/>
              </a:solidFill>
              <a:latin typeface="Verdana"/>
              <a:sym typeface="Verdana"/>
            </a:endParaRPr>
          </a:p>
        </p:txBody>
      </p:sp>
      <p:sp>
        <p:nvSpPr>
          <p:cNvPr id="210" name="矩形 209"/>
          <p:cNvSpPr/>
          <p:nvPr>
            <p:custDataLst>
              <p:tags r:id="rId40"/>
            </p:custDataLst>
          </p:nvPr>
        </p:nvSpPr>
        <p:spPr bwMode="auto">
          <a:xfrm>
            <a:off x="1851025" y="3844925"/>
            <a:ext cx="277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pPr algn="ctr"/>
            <a:fld id="{19251CAB-5F68-4019-BB0D-531562F4CCB7}" type="datetime'''''''''''''''5''''''''4''''9'''''''">
              <a:rPr lang="en-US" altLang="zh-CN" sz="1000" smtClean="0">
                <a:solidFill>
                  <a:schemeClr val="tx1"/>
                </a:solidFill>
                <a:latin typeface="Verdana"/>
                <a:sym typeface="Verdana"/>
              </a:rPr>
              <a:pPr algn="ctr"/>
              <a:t>549</a:t>
            </a:fld>
            <a:endParaRPr lang="en-US" altLang="zh-CN" sz="1000">
              <a:solidFill>
                <a:schemeClr val="tx1"/>
              </a:solidFill>
              <a:latin typeface="Verdana"/>
              <a:sym typeface="Verdana"/>
            </a:endParaRPr>
          </a:p>
        </p:txBody>
      </p:sp>
      <p:sp>
        <p:nvSpPr>
          <p:cNvPr id="212" name="矩形 211"/>
          <p:cNvSpPr/>
          <p:nvPr>
            <p:custDataLst>
              <p:tags r:id="rId41"/>
            </p:custDataLst>
          </p:nvPr>
        </p:nvSpPr>
        <p:spPr bwMode="gray">
          <a:xfrm>
            <a:off x="1787525" y="4597400"/>
            <a:ext cx="404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pPr algn="ctr"/>
            <a:fld id="{A6D6FEDB-FF40-4CE5-B159-451D136FDEFA}" type="datetime'''''''2,07''''''''8'''''''''''''''''''''''''''">
              <a:rPr lang="en-US" altLang="zh-CN" sz="1000" smtClean="0">
                <a:solidFill>
                  <a:schemeClr val="bg1"/>
                </a:solidFill>
                <a:latin typeface="Verdana"/>
                <a:sym typeface="Verdana"/>
              </a:rPr>
              <a:pPr algn="ctr"/>
              <a:t>2,078</a:t>
            </a:fld>
            <a:endParaRPr lang="en-US" altLang="zh-CN" sz="1000">
              <a:solidFill>
                <a:schemeClr val="bg1"/>
              </a:solidFill>
              <a:latin typeface="Verdana"/>
              <a:sym typeface="Verdana"/>
            </a:endParaRPr>
          </a:p>
        </p:txBody>
      </p:sp>
      <p:sp>
        <p:nvSpPr>
          <p:cNvPr id="239" name="矩形 238"/>
          <p:cNvSpPr/>
          <p:nvPr>
            <p:custDataLst>
              <p:tags r:id="rId42"/>
            </p:custDataLst>
          </p:nvPr>
        </p:nvSpPr>
        <p:spPr bwMode="gray">
          <a:xfrm>
            <a:off x="1787525" y="5192712"/>
            <a:ext cx="404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pPr algn="ctr"/>
            <a:fld id="{0B2A0340-6A4F-43B3-A7C3-8ADEFCE44318}" type="datetime'''''''''1'',''''''''''''''''7''44'''''''''''''''''''''">
              <a:rPr lang="en-US" altLang="zh-CN" sz="1000" smtClean="0">
                <a:solidFill>
                  <a:schemeClr val="bg1"/>
                </a:solidFill>
                <a:latin typeface="Verdana"/>
                <a:sym typeface="Verdana"/>
              </a:rPr>
              <a:pPr algn="ctr"/>
              <a:t>1,744</a:t>
            </a:fld>
            <a:endParaRPr lang="en-US" altLang="zh-CN" sz="1000">
              <a:solidFill>
                <a:schemeClr val="bg1"/>
              </a:solidFill>
              <a:latin typeface="Verdana"/>
              <a:sym typeface="Verdana"/>
            </a:endParaRPr>
          </a:p>
        </p:txBody>
      </p:sp>
      <p:sp>
        <p:nvSpPr>
          <p:cNvPr id="232" name="矩形 231"/>
          <p:cNvSpPr/>
          <p:nvPr>
            <p:custDataLst>
              <p:tags r:id="rId43"/>
            </p:custDataLst>
          </p:nvPr>
        </p:nvSpPr>
        <p:spPr bwMode="auto">
          <a:xfrm>
            <a:off x="2549525" y="2457450"/>
            <a:ext cx="404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b" anchorCtr="0">
            <a:noAutofit/>
          </a:bodyPr>
          <a:lstStyle/>
          <a:p>
            <a:pPr algn="ctr"/>
            <a:fld id="{D84B4E6D-B5AD-42B8-A7C5-7DCF2F8C3E37}" type="datetime'''''''9'''''''''''',''''''''33''9'''''''''''''''''''">
              <a:rPr lang="en-US" altLang="zh-CN" sz="1000" smtClean="0">
                <a:solidFill>
                  <a:schemeClr val="tx1"/>
                </a:solidFill>
                <a:latin typeface="Verdana"/>
                <a:sym typeface="Verdana"/>
              </a:rPr>
              <a:pPr algn="ctr"/>
              <a:t>9,339</a:t>
            </a:fld>
            <a:endParaRPr lang="en-US" altLang="zh-CN" sz="1000">
              <a:solidFill>
                <a:schemeClr val="tx1"/>
              </a:solidFill>
              <a:latin typeface="Verdana"/>
              <a:sym typeface="Verdana"/>
            </a:endParaRPr>
          </a:p>
        </p:txBody>
      </p:sp>
      <p:sp>
        <p:nvSpPr>
          <p:cNvPr id="222" name="矩形 221"/>
          <p:cNvSpPr/>
          <p:nvPr>
            <p:custDataLst>
              <p:tags r:id="rId44"/>
            </p:custDataLst>
          </p:nvPr>
        </p:nvSpPr>
        <p:spPr bwMode="gray">
          <a:xfrm>
            <a:off x="2549525" y="4244975"/>
            <a:ext cx="404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pPr algn="ctr"/>
            <a:fld id="{BAD0D916-BCB0-41C8-B50E-45E3C01A6931}" type="datetime'''''''''''2'''''''''',''''''''''''19''''5'''''''''''''''''''''">
              <a:rPr lang="en-US" altLang="zh-CN" sz="1000" smtClean="0">
                <a:solidFill>
                  <a:schemeClr val="bg1"/>
                </a:solidFill>
                <a:latin typeface="Verdana"/>
                <a:sym typeface="Verdana"/>
              </a:rPr>
              <a:pPr algn="ctr"/>
              <a:t>2,195</a:t>
            </a:fld>
            <a:endParaRPr lang="en-US" altLang="zh-CN" sz="1000">
              <a:solidFill>
                <a:schemeClr val="bg1"/>
              </a:solidFill>
              <a:latin typeface="Verdana"/>
              <a:sym typeface="Verdana"/>
            </a:endParaRPr>
          </a:p>
        </p:txBody>
      </p:sp>
      <p:sp>
        <p:nvSpPr>
          <p:cNvPr id="221" name="矩形 220"/>
          <p:cNvSpPr/>
          <p:nvPr>
            <p:custDataLst>
              <p:tags r:id="rId45"/>
            </p:custDataLst>
          </p:nvPr>
        </p:nvSpPr>
        <p:spPr bwMode="gray">
          <a:xfrm>
            <a:off x="2549525" y="3568700"/>
            <a:ext cx="404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pPr algn="ctr"/>
            <a:fld id="{2A97A4CC-2801-4FB2-B1D3-B0AE06F48185}" type="datetime'''2'''''',''1''''''''''''''''4''''''''7'''''''">
              <a:rPr lang="en-US" altLang="zh-CN" sz="1000" smtClean="0">
                <a:solidFill>
                  <a:schemeClr val="bg1"/>
                </a:solidFill>
                <a:latin typeface="Verdana"/>
                <a:sym typeface="Verdana"/>
              </a:rPr>
              <a:pPr algn="ctr"/>
              <a:t>2,147</a:t>
            </a:fld>
            <a:endParaRPr lang="en-US" altLang="zh-CN" sz="1000">
              <a:solidFill>
                <a:schemeClr val="bg1"/>
              </a:solidFill>
              <a:latin typeface="Verdana"/>
              <a:sym typeface="Verdana"/>
            </a:endParaRPr>
          </a:p>
        </p:txBody>
      </p:sp>
      <p:sp>
        <p:nvSpPr>
          <p:cNvPr id="220" name="矩形 219"/>
          <p:cNvSpPr/>
          <p:nvPr>
            <p:custDataLst>
              <p:tags r:id="rId46"/>
            </p:custDataLst>
          </p:nvPr>
        </p:nvSpPr>
        <p:spPr bwMode="auto">
          <a:xfrm>
            <a:off x="2613025" y="3092450"/>
            <a:ext cx="277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pPr algn="ctr"/>
            <a:fld id="{0F792EE7-9841-4BFB-A34E-8D28E8274367}" type="datetime'''''''''''''''''''9''''''''''''''''1''''1'''''''''''''''''''''">
              <a:rPr lang="en-US" altLang="zh-CN" sz="1000" smtClean="0">
                <a:solidFill>
                  <a:schemeClr val="tx1"/>
                </a:solidFill>
                <a:latin typeface="Verdana"/>
                <a:sym typeface="Verdana"/>
              </a:rPr>
              <a:pPr algn="ctr"/>
              <a:t>911</a:t>
            </a:fld>
            <a:endParaRPr lang="en-US" altLang="zh-CN" sz="1000">
              <a:solidFill>
                <a:schemeClr val="tx1"/>
              </a:solidFill>
              <a:latin typeface="Verdana"/>
              <a:sym typeface="Verdana"/>
            </a:endParaRPr>
          </a:p>
        </p:txBody>
      </p:sp>
      <p:sp>
        <p:nvSpPr>
          <p:cNvPr id="219" name="矩形 218"/>
          <p:cNvSpPr/>
          <p:nvPr>
            <p:custDataLst>
              <p:tags r:id="rId47"/>
            </p:custDataLst>
          </p:nvPr>
        </p:nvSpPr>
        <p:spPr bwMode="auto">
          <a:xfrm>
            <a:off x="2613025" y="2844800"/>
            <a:ext cx="277812"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17462" tIns="0" rIns="17462" bIns="0" rtlCol="0" anchor="ctr" anchorCtr="0">
            <a:noAutofit/>
          </a:bodyPr>
          <a:lstStyle/>
          <a:p>
            <a:pPr algn="ctr"/>
            <a:fld id="{6D4A2464-F8E7-4EB5-BD3F-8E4E2077E56C}" type="datetime'''''''''''''''''''''''''''''''''''''''''6''''72'''''">
              <a:rPr lang="en-US" altLang="zh-CN" sz="1000" smtClean="0">
                <a:solidFill>
                  <a:schemeClr val="tx1"/>
                </a:solidFill>
                <a:latin typeface="Verdana"/>
                <a:sym typeface="Verdana"/>
              </a:rPr>
              <a:pPr algn="ctr"/>
              <a:t>672</a:t>
            </a:fld>
            <a:endParaRPr lang="en-US" altLang="zh-CN" sz="1000">
              <a:solidFill>
                <a:schemeClr val="tx1"/>
              </a:solidFill>
              <a:latin typeface="Verdana"/>
              <a:sym typeface="Verdana"/>
            </a:endParaRPr>
          </a:p>
        </p:txBody>
      </p:sp>
      <p:sp>
        <p:nvSpPr>
          <p:cNvPr id="187" name="矩形 186"/>
          <p:cNvSpPr/>
          <p:nvPr>
            <p:custDataLst>
              <p:tags r:id="rId48"/>
            </p:custDataLst>
          </p:nvPr>
        </p:nvSpPr>
        <p:spPr bwMode="auto">
          <a:xfrm>
            <a:off x="374650" y="4845050"/>
            <a:ext cx="369887"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pPr algn="r"/>
            <a:fld id="{BDE06E44-DE95-4100-988B-6C673CA8643D}" type="datetime'2'',''0''''''''''''''''''''''''''''0''''''''''''''0'''''''''">
              <a:rPr lang="en-US" altLang="zh-CN" sz="1000" smtClean="0">
                <a:solidFill>
                  <a:schemeClr val="tx1"/>
                </a:solidFill>
                <a:latin typeface="Verdana"/>
                <a:sym typeface="Verdana"/>
              </a:rPr>
              <a:pPr algn="r"/>
              <a:t>2,000</a:t>
            </a:fld>
            <a:endParaRPr lang="en-US" altLang="zh-CN" sz="1000">
              <a:solidFill>
                <a:schemeClr val="tx1"/>
              </a:solidFill>
              <a:latin typeface="Verdana"/>
              <a:sym typeface="Verdana"/>
            </a:endParaRPr>
          </a:p>
        </p:txBody>
      </p:sp>
      <p:sp>
        <p:nvSpPr>
          <p:cNvPr id="185" name="矩形 184"/>
          <p:cNvSpPr/>
          <p:nvPr>
            <p:custDataLst>
              <p:tags r:id="rId49"/>
            </p:custDataLst>
          </p:nvPr>
        </p:nvSpPr>
        <p:spPr bwMode="auto">
          <a:xfrm>
            <a:off x="374650" y="5149850"/>
            <a:ext cx="369887"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pPr algn="r"/>
            <a:fld id="{BCD0D8FE-34AA-4C56-8156-1B538DB0F8B5}" type="datetime'''''''''''''''1'''',''''''''''''0''''0''''''''''''''''''0'''''">
              <a:rPr lang="en-US" altLang="zh-CN" sz="1000" smtClean="0">
                <a:solidFill>
                  <a:schemeClr val="tx1"/>
                </a:solidFill>
                <a:latin typeface="Verdana"/>
                <a:sym typeface="Verdana"/>
              </a:rPr>
              <a:pPr algn="r"/>
              <a:t>1,000</a:t>
            </a:fld>
            <a:endParaRPr lang="en-US" altLang="zh-CN" sz="1000">
              <a:solidFill>
                <a:schemeClr val="tx1"/>
              </a:solidFill>
              <a:latin typeface="Verdana"/>
              <a:sym typeface="Verdana"/>
            </a:endParaRPr>
          </a:p>
        </p:txBody>
      </p:sp>
      <p:sp>
        <p:nvSpPr>
          <p:cNvPr id="189" name="矩形 188"/>
          <p:cNvSpPr/>
          <p:nvPr>
            <p:custDataLst>
              <p:tags r:id="rId50"/>
            </p:custDataLst>
          </p:nvPr>
        </p:nvSpPr>
        <p:spPr bwMode="auto">
          <a:xfrm>
            <a:off x="374650" y="4530725"/>
            <a:ext cx="369887" cy="152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nchorCtr="0">
            <a:noAutofit/>
          </a:bodyPr>
          <a:lstStyle/>
          <a:p>
            <a:pPr algn="r"/>
            <a:fld id="{92CBE001-B18C-48DC-B7FC-EF0399159390}" type="datetime'''''''''''''3'''''''''',0''''''''00'''''''">
              <a:rPr lang="en-US" altLang="zh-CN" sz="1000" smtClean="0">
                <a:solidFill>
                  <a:schemeClr val="tx1"/>
                </a:solidFill>
                <a:latin typeface="Verdana"/>
                <a:sym typeface="Verdana"/>
              </a:rPr>
              <a:pPr algn="r"/>
              <a:t>3,000</a:t>
            </a:fld>
            <a:endParaRPr lang="en-US" altLang="zh-CN" sz="1000">
              <a:solidFill>
                <a:schemeClr val="tx1"/>
              </a:solidFill>
              <a:latin typeface="Verdana"/>
              <a:sym typeface="Verdana"/>
            </a:endParaRPr>
          </a:p>
        </p:txBody>
      </p:sp>
      <p:grpSp>
        <p:nvGrpSpPr>
          <p:cNvPr id="56" name="组合 226"/>
          <p:cNvGrpSpPr/>
          <p:nvPr>
            <p:custDataLst>
              <p:tags r:id="rId51"/>
            </p:custDataLst>
          </p:nvPr>
        </p:nvGrpSpPr>
        <p:grpSpPr>
          <a:xfrm>
            <a:off x="454664" y="1296656"/>
            <a:ext cx="3630448" cy="475368"/>
            <a:chOff x="733423" y="1310322"/>
            <a:chExt cx="4305936" cy="475368"/>
          </a:xfrm>
        </p:grpSpPr>
        <p:sp>
          <p:nvSpPr>
            <p:cNvPr id="57" name="Text Box 4"/>
            <p:cNvSpPr txBox="1">
              <a:spLocks noChangeArrowheads="1"/>
            </p:cNvSpPr>
            <p:nvPr>
              <p:custDataLst>
                <p:tags r:id="rId55"/>
              </p:custDataLst>
            </p:nvPr>
          </p:nvSpPr>
          <p:spPr bwMode="auto">
            <a:xfrm>
              <a:off x="733424" y="1310322"/>
              <a:ext cx="4305935" cy="461665"/>
            </a:xfrm>
            <a:prstGeom prst="rect">
              <a:avLst/>
            </a:prstGeom>
            <a:noFill/>
            <a:ln w="9525">
              <a:noFill/>
              <a:miter lim="800000"/>
              <a:headEnd/>
              <a:tailEnd/>
            </a:ln>
          </p:spPr>
          <p:txBody>
            <a:bodyPr wrap="square">
              <a:spAutoFit/>
            </a:bodyPr>
            <a:lstStyle/>
            <a:p>
              <a:pPr algn="ctr" eaLnBrk="0" hangingPunct="0"/>
              <a:r>
                <a:rPr lang="en-US" altLang="zh-CN" sz="1200" b="1" dirty="0" smtClean="0">
                  <a:ea typeface="宋体" pitchFamily="2" charset="-122"/>
                </a:rPr>
                <a:t>Insulin</a:t>
              </a:r>
              <a:r>
                <a:rPr lang="en-US" altLang="zh-CN" sz="1200" b="1" dirty="0" smtClean="0">
                  <a:solidFill>
                    <a:schemeClr val="tx1"/>
                  </a:solidFill>
                  <a:ea typeface="宋体" pitchFamily="2" charset="-122"/>
                </a:rPr>
                <a:t> Market Size </a:t>
              </a:r>
            </a:p>
            <a:p>
              <a:pPr algn="ctr" eaLnBrk="0" hangingPunct="0"/>
              <a:r>
                <a:rPr lang="en-US" altLang="zh-CN" sz="1200" b="1" dirty="0" smtClean="0">
                  <a:solidFill>
                    <a:schemeClr val="tx1"/>
                  </a:solidFill>
                  <a:ea typeface="宋体" pitchFamily="2" charset="-122"/>
                </a:rPr>
                <a:t>(20</a:t>
              </a:r>
              <a:r>
                <a:rPr lang="en-US" altLang="zh-CN" sz="1200" b="1" dirty="0" smtClean="0">
                  <a:ea typeface="宋体" pitchFamily="2" charset="-122"/>
                </a:rPr>
                <a:t>08-2012, Mn RMB</a:t>
              </a:r>
              <a:r>
                <a:rPr lang="en-US" altLang="zh-CN" sz="1200" b="1" dirty="0" smtClean="0">
                  <a:solidFill>
                    <a:schemeClr val="tx1"/>
                  </a:solidFill>
                  <a:ea typeface="宋体" pitchFamily="2" charset="-122"/>
                </a:rPr>
                <a:t>)</a:t>
              </a:r>
              <a:endParaRPr lang="en-US" altLang="zh-CN" sz="1200" b="1" dirty="0">
                <a:solidFill>
                  <a:schemeClr val="tx1"/>
                </a:solidFill>
                <a:ea typeface="宋体" pitchFamily="2" charset="-122"/>
              </a:endParaRPr>
            </a:p>
          </p:txBody>
        </p:sp>
        <p:cxnSp>
          <p:nvCxnSpPr>
            <p:cNvPr id="58" name="直接连接符 57"/>
            <p:cNvCxnSpPr/>
            <p:nvPr/>
          </p:nvCxnSpPr>
          <p:spPr>
            <a:xfrm rot="10800000" flipH="1">
              <a:off x="733423" y="1784102"/>
              <a:ext cx="430593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43" name="表格 73"/>
          <p:cNvGraphicFramePr>
            <a:graphicFrameLocks noGrp="1"/>
          </p:cNvGraphicFramePr>
          <p:nvPr>
            <p:custDataLst>
              <p:tags r:id="rId52"/>
            </p:custDataLst>
          </p:nvPr>
        </p:nvGraphicFramePr>
        <p:xfrm>
          <a:off x="4168243" y="1731087"/>
          <a:ext cx="4500744" cy="4271395"/>
        </p:xfrm>
        <a:graphic>
          <a:graphicData uri="http://schemas.openxmlformats.org/drawingml/2006/table">
            <a:tbl>
              <a:tblPr/>
              <a:tblGrid>
                <a:gridCol w="439383"/>
                <a:gridCol w="748145"/>
                <a:gridCol w="617521"/>
                <a:gridCol w="1235030"/>
                <a:gridCol w="1460665"/>
              </a:tblGrid>
              <a:tr h="311469">
                <a:tc>
                  <a:txBody>
                    <a:bodyPr/>
                    <a:lstStyle/>
                    <a:p>
                      <a:pPr algn="ctr" fontAlgn="ctr"/>
                      <a:r>
                        <a:rPr lang="en-US" sz="1000" b="1" i="0" u="none" strike="noStrike" dirty="0" smtClean="0">
                          <a:solidFill>
                            <a:schemeClr val="bg1"/>
                          </a:solidFill>
                          <a:latin typeface="+mn-lt"/>
                          <a:ea typeface="+mn-ea"/>
                        </a:rPr>
                        <a:t>Rank</a:t>
                      </a:r>
                      <a:endParaRPr lang="en-US" sz="1000" b="1" i="0" u="none" strike="noStrike" dirty="0">
                        <a:solidFill>
                          <a:schemeClr val="bg1"/>
                        </a:solidFill>
                        <a:latin typeface="+mn-lt"/>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000" b="1" i="0" u="none" strike="noStrike" dirty="0" err="1" smtClean="0">
                          <a:solidFill>
                            <a:schemeClr val="bg1"/>
                          </a:solidFill>
                          <a:latin typeface="+mn-lt"/>
                          <a:ea typeface="+mn-ea"/>
                        </a:rPr>
                        <a:t>Mnf</a:t>
                      </a:r>
                      <a:r>
                        <a:rPr lang="en-US" sz="1000" b="1" i="0" u="none" strike="noStrike" dirty="0" smtClean="0">
                          <a:solidFill>
                            <a:schemeClr val="bg1"/>
                          </a:solidFill>
                          <a:latin typeface="+mn-lt"/>
                          <a:ea typeface="+mn-ea"/>
                        </a:rPr>
                        <a:t>.</a:t>
                      </a:r>
                      <a:endParaRPr lang="en-US" sz="1000" b="1" i="0" u="none" strike="noStrike" dirty="0">
                        <a:solidFill>
                          <a:schemeClr val="bg1"/>
                        </a:solidFill>
                        <a:latin typeface="+mn-lt"/>
                        <a:ea typeface="+mn-ea"/>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000" b="1" i="0" u="none" strike="noStrike" dirty="0" smtClean="0">
                          <a:solidFill>
                            <a:schemeClr val="bg1"/>
                          </a:solidFill>
                          <a:latin typeface="+mn-lt"/>
                          <a:ea typeface="+mn-ea"/>
                        </a:rPr>
                        <a:t>Prod.</a:t>
                      </a:r>
                      <a:endParaRPr lang="en-US" sz="1000" b="1" i="0" u="none" strike="noStrike" dirty="0">
                        <a:solidFill>
                          <a:schemeClr val="bg1"/>
                        </a:solidFill>
                        <a:latin typeface="+mn-lt"/>
                        <a:ea typeface="+mn-ea"/>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000" b="1" i="0" u="none" strike="noStrike" dirty="0" smtClean="0">
                          <a:solidFill>
                            <a:schemeClr val="bg1"/>
                          </a:solidFill>
                          <a:latin typeface="+mn-lt"/>
                          <a:ea typeface="+mn-ea"/>
                        </a:rPr>
                        <a:t>Mole.</a:t>
                      </a:r>
                      <a:endParaRPr lang="en-US" sz="1000" b="1" i="0" u="none" strike="noStrike" dirty="0">
                        <a:solidFill>
                          <a:schemeClr val="bg1"/>
                        </a:solidFill>
                        <a:latin typeface="+mn-lt"/>
                        <a:ea typeface="+mn-ea"/>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000" b="1" i="0" u="none" strike="noStrike" dirty="0" smtClean="0">
                          <a:solidFill>
                            <a:schemeClr val="bg1"/>
                          </a:solidFill>
                          <a:latin typeface="+mn-lt"/>
                          <a:ea typeface="+mn-ea"/>
                        </a:rPr>
                        <a:t>Indication</a:t>
                      </a: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r>
              <a:tr h="597704">
                <a:tc>
                  <a:txBody>
                    <a:bodyPr/>
                    <a:lstStyle/>
                    <a:p>
                      <a:pPr algn="ctr" fontAlgn="ctr"/>
                      <a:r>
                        <a:rPr lang="en-US" altLang="zh-CN" sz="1000" b="0" i="0" u="none" strike="noStrike" dirty="0">
                          <a:solidFill>
                            <a:srgbClr val="000000"/>
                          </a:solidFill>
                          <a:latin typeface="+mn-lt"/>
                          <a:ea typeface="+mn-ea"/>
                        </a:rPr>
                        <a:t>1</a:t>
                      </a:r>
                    </a:p>
                  </a:txBody>
                  <a:tcPr marL="36000" marR="36000" marT="36000" marB="3600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84138" indent="-84138" algn="ctr" defTabSz="914400" rtl="0" eaLnBrk="1" fontAlgn="ctr" latinLnBrk="0" hangingPunct="1">
                        <a:buFont typeface="Arial" pitchFamily="34" charset="0"/>
                        <a:buNone/>
                      </a:pPr>
                      <a:r>
                        <a:rPr lang="en-US" sz="1000" b="0" i="0" u="none" strike="noStrike" kern="1200" cap="none" baseline="0" dirty="0" smtClean="0">
                          <a:solidFill>
                            <a:srgbClr val="000000"/>
                          </a:solidFill>
                          <a:latin typeface="+mn-lt"/>
                          <a:ea typeface="+mn-ea"/>
                          <a:cs typeface="+mn-cs"/>
                        </a:rPr>
                        <a:t>NOVO NORDISK</a:t>
                      </a:r>
                    </a:p>
                  </a:txBody>
                  <a:tcPr marL="9525"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000" b="0" i="0" u="none" strike="noStrike" kern="1200" cap="none" baseline="0" dirty="0" smtClean="0">
                          <a:solidFill>
                            <a:srgbClr val="000000"/>
                          </a:solidFill>
                          <a:latin typeface="+mn-lt"/>
                          <a:ea typeface="+mn-ea"/>
                          <a:cs typeface="+mn-cs"/>
                        </a:rPr>
                        <a:t>NOVO-LIN 30R</a:t>
                      </a:r>
                    </a:p>
                  </a:txBody>
                  <a:tcPr marL="9525"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84138" indent="-84138" algn="l" fontAlgn="ctr">
                        <a:buFont typeface="Arial" pitchFamily="34" charset="0"/>
                        <a:buNone/>
                      </a:pPr>
                      <a:r>
                        <a:rPr lang="en-US" sz="1000" b="0" i="0" u="none" strike="noStrike" cap="none" baseline="0" dirty="0" smtClean="0">
                          <a:solidFill>
                            <a:srgbClr val="000000"/>
                          </a:solidFill>
                          <a:latin typeface="+mn-lt"/>
                          <a:ea typeface="+mn-ea"/>
                        </a:rPr>
                        <a:t>INSULIN HUMAN</a:t>
                      </a:r>
                    </a:p>
                    <a:p>
                      <a:pPr marL="84138" indent="-84138" algn="l" fontAlgn="ctr">
                        <a:buFont typeface="Arial" pitchFamily="34" charset="0"/>
                        <a:buNone/>
                      </a:pPr>
                      <a:r>
                        <a:rPr lang="en-US" sz="1000" b="0" i="0" u="none" strike="noStrike" cap="none" baseline="0" dirty="0" smtClean="0">
                          <a:solidFill>
                            <a:srgbClr val="000000"/>
                          </a:solidFill>
                          <a:latin typeface="+mn-lt"/>
                          <a:ea typeface="+mn-ea"/>
                        </a:rPr>
                        <a:t>(BASE/ISOPHANE)</a:t>
                      </a:r>
                      <a:endParaRPr lang="en-US" sz="1000" b="0" i="0" u="none" strike="noStrike" cap="none" baseline="0" dirty="0">
                        <a:solidFill>
                          <a:srgbClr val="000000"/>
                        </a:solidFill>
                        <a:latin typeface="+mn-lt"/>
                        <a:ea typeface="+mn-ea"/>
                      </a:endParaRPr>
                    </a:p>
                  </a:txBody>
                  <a:tcPr marR="36000" marT="36000" marB="3600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altLang="zh-CN" sz="1000" dirty="0" smtClean="0"/>
                        <a:t>Diabetes</a:t>
                      </a:r>
                      <a:endParaRPr lang="en-US" altLang="zh-CN" sz="1000" b="0" i="0" u="none" strike="noStrike" kern="1200" cap="none" baseline="0" dirty="0" smtClean="0">
                        <a:solidFill>
                          <a:srgbClr val="000000"/>
                        </a:solidFill>
                        <a:latin typeface="+mn-lt"/>
                        <a:ea typeface="+mn-ea"/>
                        <a:cs typeface="+mn-cs"/>
                      </a:endParaRPr>
                    </a:p>
                  </a:txBody>
                  <a:tcPr marL="9525"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r>
              <a:tr h="618727">
                <a:tc>
                  <a:txBody>
                    <a:bodyPr/>
                    <a:lstStyle/>
                    <a:p>
                      <a:pPr algn="ctr" fontAlgn="ctr"/>
                      <a:r>
                        <a:rPr lang="en-US" altLang="zh-CN" sz="1000" b="0" i="0" u="none" strike="noStrike" dirty="0" smtClean="0">
                          <a:solidFill>
                            <a:srgbClr val="000000"/>
                          </a:solidFill>
                          <a:latin typeface="+mn-lt"/>
                          <a:ea typeface="+mn-ea"/>
                        </a:rPr>
                        <a:t>2</a:t>
                      </a:r>
                      <a:endParaRPr lang="en-US" altLang="zh-CN" sz="1000" b="0" i="0" u="none" strike="noStrike" dirty="0">
                        <a:solidFill>
                          <a:srgbClr val="000000"/>
                        </a:solidFill>
                        <a:latin typeface="+mn-lt"/>
                        <a:ea typeface="+mn-ea"/>
                      </a:endParaRPr>
                    </a:p>
                  </a:txBody>
                  <a:tcPr marL="36000" marR="36000" marT="36000" marB="3600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84138" indent="-84138" algn="ctr" defTabSz="914400" rtl="0" eaLnBrk="1" fontAlgn="ctr" latinLnBrk="0" hangingPunct="1">
                        <a:buFont typeface="Arial" pitchFamily="34" charset="0"/>
                        <a:buNone/>
                      </a:pPr>
                      <a:r>
                        <a:rPr lang="en-US" sz="1000" b="0" i="0" u="none" strike="noStrike" kern="1200" cap="none" baseline="0" dirty="0" smtClean="0">
                          <a:solidFill>
                            <a:srgbClr val="000000"/>
                          </a:solidFill>
                          <a:latin typeface="+mn-lt"/>
                          <a:ea typeface="+mn-ea"/>
                          <a:cs typeface="+mn-cs"/>
                        </a:rPr>
                        <a:t>NOVO NORDISK</a:t>
                      </a:r>
                    </a:p>
                  </a:txBody>
                  <a:tcPr marL="9525"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000" b="0" i="0" u="none" strike="noStrike" kern="1200" cap="none" baseline="0" dirty="0" smtClean="0">
                          <a:solidFill>
                            <a:srgbClr val="000000"/>
                          </a:solidFill>
                          <a:latin typeface="+mn-lt"/>
                          <a:ea typeface="+mn-ea"/>
                          <a:cs typeface="+mn-cs"/>
                        </a:rPr>
                        <a:t>NOVO-MIX 30</a:t>
                      </a:r>
                    </a:p>
                  </a:txBody>
                  <a:tcPr marL="9525"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00" b="0" i="0" u="none" strike="noStrike" kern="1200" cap="none" baseline="0" dirty="0" smtClean="0">
                          <a:solidFill>
                            <a:srgbClr val="000000"/>
                          </a:solidFill>
                          <a:latin typeface="+mn-lt"/>
                          <a:ea typeface="+mn-ea"/>
                          <a:cs typeface="+mn-cs"/>
                        </a:rPr>
                        <a:t>INSULIN ASPART PROTAMINE CRYSTALLINE</a:t>
                      </a:r>
                      <a:endParaRPr lang="en-US" sz="1000" b="0" i="0" u="none" strike="noStrike" kern="1200" cap="none" baseline="0" dirty="0">
                        <a:solidFill>
                          <a:srgbClr val="000000"/>
                        </a:solidFill>
                        <a:latin typeface="+mn-lt"/>
                        <a:ea typeface="+mn-ea"/>
                        <a:cs typeface="+mn-cs"/>
                      </a:endParaRPr>
                    </a:p>
                  </a:txBody>
                  <a:tcPr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1000" dirty="0" smtClean="0"/>
                        <a:t>Generally must be injected</a:t>
                      </a:r>
                      <a:r>
                        <a:rPr lang="en-US" altLang="zh-CN" sz="1000" baseline="0" dirty="0" smtClean="0"/>
                        <a:t> before dinner. When</a:t>
                      </a:r>
                      <a:r>
                        <a:rPr lang="en-US" altLang="zh-CN" sz="1000" dirty="0" smtClean="0"/>
                        <a:t> necessary, can be given immediately after a meal.</a:t>
                      </a:r>
                      <a:endParaRPr lang="en-US" altLang="zh-CN" sz="1000" b="0" i="0" u="none" strike="noStrike" kern="1200" cap="none" baseline="0" dirty="0" smtClean="0">
                        <a:solidFill>
                          <a:srgbClr val="000000"/>
                        </a:solidFill>
                        <a:latin typeface="+mn-lt"/>
                        <a:ea typeface="+mn-ea"/>
                        <a:cs typeface="+mn-cs"/>
                      </a:endParaRPr>
                    </a:p>
                  </a:txBody>
                  <a:tcPr marL="9525"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r>
              <a:tr h="359813">
                <a:tc>
                  <a:txBody>
                    <a:bodyPr/>
                    <a:lstStyle/>
                    <a:p>
                      <a:pPr algn="ctr" fontAlgn="ctr"/>
                      <a:r>
                        <a:rPr lang="en-US" altLang="zh-CN" sz="1000" b="0" i="0" u="none" strike="noStrike" dirty="0" smtClean="0">
                          <a:solidFill>
                            <a:srgbClr val="000000"/>
                          </a:solidFill>
                          <a:latin typeface="+mn-lt"/>
                          <a:ea typeface="+mn-ea"/>
                        </a:rPr>
                        <a:t>3</a:t>
                      </a:r>
                      <a:endParaRPr lang="en-US" altLang="zh-CN" sz="1000" b="0" i="0" u="none" strike="noStrike" dirty="0">
                        <a:solidFill>
                          <a:srgbClr val="000000"/>
                        </a:solidFill>
                        <a:latin typeface="+mn-lt"/>
                        <a:ea typeface="+mn-ea"/>
                      </a:endParaRPr>
                    </a:p>
                  </a:txBody>
                  <a:tcPr marL="36000" marR="36000" marT="36000" marB="3600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84138" indent="-84138" algn="ctr" defTabSz="914400" rtl="0" eaLnBrk="1" fontAlgn="ctr" latinLnBrk="0" hangingPunct="1">
                        <a:buFont typeface="Arial" pitchFamily="34" charset="0"/>
                        <a:buNone/>
                      </a:pPr>
                      <a:r>
                        <a:rPr lang="en-US" sz="1000" b="0" i="0" u="none" strike="noStrike" kern="1200" cap="none" baseline="0" dirty="0" smtClean="0">
                          <a:solidFill>
                            <a:srgbClr val="000000"/>
                          </a:solidFill>
                          <a:latin typeface="+mn-lt"/>
                          <a:ea typeface="+mn-ea"/>
                          <a:cs typeface="+mn-cs"/>
                        </a:rPr>
                        <a:t>AVENTIS</a:t>
                      </a:r>
                    </a:p>
                  </a:txBody>
                  <a:tcPr marL="9525"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000" b="0" i="0" u="none" strike="noStrike" kern="1200" cap="none" baseline="0" dirty="0" smtClean="0">
                          <a:solidFill>
                            <a:srgbClr val="000000"/>
                          </a:solidFill>
                          <a:latin typeface="+mn-lt"/>
                          <a:ea typeface="+mn-ea"/>
                          <a:cs typeface="+mn-cs"/>
                        </a:rPr>
                        <a:t>LANTUS</a:t>
                      </a:r>
                    </a:p>
                  </a:txBody>
                  <a:tcPr marL="9525"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000" b="0" i="0" u="none" strike="noStrike" cap="none" baseline="0" dirty="0" smtClean="0">
                          <a:solidFill>
                            <a:srgbClr val="000000"/>
                          </a:solidFill>
                          <a:latin typeface="+mn-lt"/>
                        </a:rPr>
                        <a:t>INSULIN GLARGINE</a:t>
                      </a:r>
                      <a:endParaRPr lang="en-US" sz="1000" b="0" i="0" u="none" strike="noStrike" cap="none" baseline="0" dirty="0">
                        <a:solidFill>
                          <a:srgbClr val="000000"/>
                        </a:solidFill>
                        <a:latin typeface="+mn-lt"/>
                      </a:endParaRPr>
                    </a:p>
                  </a:txBody>
                  <a:tcPr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altLang="zh-CN" sz="1000" dirty="0" smtClean="0"/>
                        <a:t>Diabetes</a:t>
                      </a:r>
                      <a:endParaRPr lang="en-US" altLang="zh-CN" sz="1000" b="0" i="0" u="none" strike="noStrike" kern="1200" cap="none" baseline="0" dirty="0" smtClean="0">
                        <a:solidFill>
                          <a:srgbClr val="000000"/>
                        </a:solidFill>
                        <a:latin typeface="+mn-lt"/>
                        <a:ea typeface="+mn-ea"/>
                        <a:cs typeface="+mn-cs"/>
                      </a:endParaRPr>
                    </a:p>
                  </a:txBody>
                  <a:tcPr marL="9525"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r>
              <a:tr h="605607">
                <a:tc>
                  <a:txBody>
                    <a:bodyPr/>
                    <a:lstStyle/>
                    <a:p>
                      <a:pPr algn="ctr"/>
                      <a:r>
                        <a:rPr lang="en-US" sz="1000" dirty="0" smtClean="0">
                          <a:latin typeface="+mn-lt"/>
                        </a:rPr>
                        <a:t>4</a:t>
                      </a:r>
                      <a:endParaRPr lang="en-US" sz="1000" dirty="0">
                        <a:latin typeface="+mn-lt"/>
                      </a:endParaRPr>
                    </a:p>
                  </a:txBody>
                  <a:tcPr marL="36000" marR="36000" marT="36000" marB="3600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84138" indent="-84138" algn="ctr" defTabSz="914400" rtl="0" eaLnBrk="1" fontAlgn="ctr" latinLnBrk="0" hangingPunct="1">
                        <a:buFont typeface="Arial" pitchFamily="34" charset="0"/>
                        <a:buNone/>
                      </a:pPr>
                      <a:r>
                        <a:rPr lang="en-US" sz="1000" b="0" i="0" u="none" strike="noStrike" kern="1200" cap="none" baseline="0" dirty="0" smtClean="0">
                          <a:solidFill>
                            <a:srgbClr val="000000"/>
                          </a:solidFill>
                          <a:latin typeface="+mn-lt"/>
                          <a:ea typeface="+mn-ea"/>
                          <a:cs typeface="+mn-cs"/>
                        </a:rPr>
                        <a:t>NOVO NORDISK</a:t>
                      </a:r>
                    </a:p>
                  </a:txBody>
                  <a:tcPr marL="9525"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000" b="0" i="0" u="none" strike="noStrike" kern="1200" cap="none" baseline="0" dirty="0" smtClean="0">
                          <a:solidFill>
                            <a:srgbClr val="000000"/>
                          </a:solidFill>
                          <a:latin typeface="+mn-lt"/>
                          <a:ea typeface="+mn-ea"/>
                          <a:cs typeface="+mn-cs"/>
                        </a:rPr>
                        <a:t>NOVO-LIN 50R</a:t>
                      </a:r>
                    </a:p>
                  </a:txBody>
                  <a:tcPr marL="9525"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84138" indent="-84138" algn="l" fontAlgn="ctr">
                        <a:buFont typeface="Arial" pitchFamily="34" charset="0"/>
                        <a:buNone/>
                      </a:pPr>
                      <a:r>
                        <a:rPr lang="en-US" altLang="zh-CN" sz="1000" b="0" i="0" u="none" strike="noStrike" cap="none" baseline="0" dirty="0" smtClean="0">
                          <a:solidFill>
                            <a:srgbClr val="000000"/>
                          </a:solidFill>
                          <a:latin typeface="+mn-lt"/>
                          <a:ea typeface="+mn-ea"/>
                        </a:rPr>
                        <a:t>INSULIN HUMAN</a:t>
                      </a:r>
                    </a:p>
                    <a:p>
                      <a:pPr marL="84138" indent="-84138" algn="l" fontAlgn="ctr">
                        <a:buFont typeface="Arial" pitchFamily="34" charset="0"/>
                        <a:buNone/>
                      </a:pPr>
                      <a:r>
                        <a:rPr lang="en-US" altLang="zh-CN" sz="1000" b="0" i="0" u="none" strike="noStrike" cap="none" baseline="0" dirty="0" smtClean="0">
                          <a:solidFill>
                            <a:srgbClr val="000000"/>
                          </a:solidFill>
                          <a:latin typeface="+mn-lt"/>
                          <a:ea typeface="+mn-ea"/>
                        </a:rPr>
                        <a:t>(BASE/ISOPHANE)</a:t>
                      </a:r>
                      <a:endParaRPr lang="en-US" altLang="zh-CN" sz="1000" b="0" i="0" u="none" strike="noStrike" cap="none" baseline="0" dirty="0">
                        <a:solidFill>
                          <a:srgbClr val="000000"/>
                        </a:solidFill>
                        <a:latin typeface="+mn-lt"/>
                        <a:ea typeface="+mn-ea"/>
                      </a:endParaRPr>
                    </a:p>
                  </a:txBody>
                  <a:tcPr marL="9525"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000" dirty="0" smtClean="0"/>
                        <a:t>Diabetes</a:t>
                      </a:r>
                      <a:endParaRPr lang="en-US" altLang="zh-CN" sz="1000" b="0" i="0" u="none" strike="noStrike" kern="1200" cap="none" baseline="0" dirty="0" smtClean="0">
                        <a:solidFill>
                          <a:srgbClr val="000000"/>
                        </a:solidFill>
                        <a:latin typeface="+mn-lt"/>
                        <a:ea typeface="+mn-ea"/>
                        <a:cs typeface="+mn-cs"/>
                      </a:endParaRPr>
                    </a:p>
                  </a:txBody>
                  <a:tcPr marL="9525"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r>
              <a:tr h="1625277">
                <a:tc>
                  <a:txBody>
                    <a:bodyPr/>
                    <a:lstStyle/>
                    <a:p>
                      <a:pPr algn="ctr"/>
                      <a:r>
                        <a:rPr lang="en-US" sz="1000" dirty="0" smtClean="0">
                          <a:latin typeface="+mn-lt"/>
                        </a:rPr>
                        <a:t>5</a:t>
                      </a:r>
                      <a:endParaRPr lang="en-US" sz="1000" dirty="0">
                        <a:latin typeface="+mn-lt"/>
                      </a:endParaRPr>
                    </a:p>
                  </a:txBody>
                  <a:tcPr marL="36000" marR="36000" marT="36000" marB="3600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84138" indent="-84138" algn="ctr" defTabSz="914400" rtl="0" eaLnBrk="1" fontAlgn="ctr" latinLnBrk="0" hangingPunct="1">
                        <a:buFont typeface="Arial" pitchFamily="34" charset="0"/>
                        <a:buNone/>
                      </a:pPr>
                      <a:r>
                        <a:rPr lang="en-US" sz="1000" b="0" i="0" u="none" strike="noStrike" kern="1200" cap="none" baseline="0" dirty="0" smtClean="0">
                          <a:solidFill>
                            <a:srgbClr val="000000"/>
                          </a:solidFill>
                          <a:latin typeface="+mn-lt"/>
                          <a:ea typeface="+mn-ea"/>
                          <a:cs typeface="+mn-cs"/>
                        </a:rPr>
                        <a:t>ELI LILLY</a:t>
                      </a:r>
                    </a:p>
                  </a:txBody>
                  <a:tcPr marL="9525"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000" b="0" i="0" u="none" strike="noStrike" kern="1200" cap="none" baseline="0" dirty="0" smtClean="0">
                          <a:solidFill>
                            <a:srgbClr val="000000"/>
                          </a:solidFill>
                          <a:latin typeface="+mn-lt"/>
                          <a:ea typeface="+mn-ea"/>
                          <a:cs typeface="+mn-cs"/>
                        </a:rPr>
                        <a:t>HUMU-LIN 70/30</a:t>
                      </a:r>
                    </a:p>
                  </a:txBody>
                  <a:tcPr marL="9525"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84138" indent="-84138" algn="l" fontAlgn="ctr">
                        <a:buFont typeface="Arial" pitchFamily="34" charset="0"/>
                        <a:buNone/>
                      </a:pPr>
                      <a:r>
                        <a:rPr lang="en-US" altLang="zh-CN" sz="1000" b="0" i="0" u="none" strike="noStrike" cap="none" baseline="0" dirty="0" smtClean="0">
                          <a:solidFill>
                            <a:srgbClr val="000000"/>
                          </a:solidFill>
                          <a:latin typeface="+mn-lt"/>
                          <a:ea typeface="+mn-ea"/>
                        </a:rPr>
                        <a:t>INSULIN HUMAN</a:t>
                      </a:r>
                    </a:p>
                    <a:p>
                      <a:pPr marL="84138" indent="-84138" algn="l" fontAlgn="ctr">
                        <a:buFont typeface="Arial" pitchFamily="34" charset="0"/>
                        <a:buNone/>
                      </a:pPr>
                      <a:r>
                        <a:rPr lang="en-US" altLang="zh-CN" sz="1000" b="0" i="0" u="none" strike="noStrike" cap="none" baseline="0" dirty="0" smtClean="0">
                          <a:solidFill>
                            <a:srgbClr val="000000"/>
                          </a:solidFill>
                          <a:latin typeface="+mn-lt"/>
                          <a:ea typeface="+mn-ea"/>
                        </a:rPr>
                        <a:t>(BASE/ISOPHANE)</a:t>
                      </a:r>
                    </a:p>
                  </a:txBody>
                  <a:tcPr marL="9525"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1000" dirty="0" smtClean="0"/>
                        <a:t>Suitable for patients who need insulin to maintain normal blood glucose level, also can be applied to patients in</a:t>
                      </a:r>
                      <a:r>
                        <a:rPr lang="en-US" altLang="zh-CN" sz="1000" baseline="0" dirty="0" smtClean="0"/>
                        <a:t> </a:t>
                      </a:r>
                      <a:r>
                        <a:rPr lang="en-US" altLang="zh-CN" sz="1000" dirty="0" smtClean="0"/>
                        <a:t>early stage </a:t>
                      </a:r>
                      <a:r>
                        <a:rPr lang="en-US" altLang="zh-CN" sz="1000" baseline="0" dirty="0" smtClean="0"/>
                        <a:t> or </a:t>
                      </a:r>
                      <a:r>
                        <a:rPr lang="en-US" altLang="zh-CN" sz="1000" dirty="0" smtClean="0"/>
                        <a:t>during pregnancy</a:t>
                      </a:r>
                    </a:p>
                    <a:p>
                      <a:pPr marL="0" algn="l" defTabSz="914400" rtl="0" eaLnBrk="1" fontAlgn="ctr" latinLnBrk="0" hangingPunct="1"/>
                      <a:endParaRPr lang="en-US" altLang="zh-CN" sz="1000" b="0" i="0" u="none" strike="noStrike" kern="1200" cap="none" baseline="0" dirty="0" smtClean="0">
                        <a:solidFill>
                          <a:srgbClr val="000000"/>
                        </a:solidFill>
                        <a:latin typeface="+mn-lt"/>
                        <a:ea typeface="+mn-ea"/>
                        <a:cs typeface="+mn-cs"/>
                      </a:endParaRPr>
                    </a:p>
                  </a:txBody>
                  <a:tcPr marL="9525"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44" name="Source" descr="Source"/>
          <p:cNvSpPr txBox="1"/>
          <p:nvPr>
            <p:custDataLst>
              <p:tags r:id="rId53"/>
            </p:custDataLst>
          </p:nvPr>
        </p:nvSpPr>
        <p:spPr>
          <a:xfrm>
            <a:off x="481012" y="6224587"/>
            <a:ext cx="1622239" cy="138499"/>
          </a:xfrm>
          <a:prstGeom prst="rect">
            <a:avLst/>
          </a:prstGeom>
          <a:noFill/>
        </p:spPr>
        <p:txBody>
          <a:bodyPr vert="horz" wrap="none" lIns="0" tIns="0" rIns="0" bIns="0" rtlCol="0">
            <a:spAutoFit/>
          </a:bodyPr>
          <a:lstStyle/>
          <a:p>
            <a:r>
              <a:rPr lang="en-US" altLang="zh-CN" sz="900" dirty="0" smtClean="0">
                <a:latin typeface="Verdana"/>
              </a:rPr>
              <a:t>Source: CHPA, IMS analysis</a:t>
            </a:r>
            <a:endParaRPr lang="zh-CN" altLang="en-US" sz="900" dirty="0">
              <a:latin typeface="Verdana"/>
            </a:endParaRPr>
          </a:p>
        </p:txBody>
      </p:sp>
      <p:sp>
        <p:nvSpPr>
          <p:cNvPr id="255" name="Section" descr="Section name"/>
          <p:cNvSpPr txBox="1"/>
          <p:nvPr>
            <p:custDataLst>
              <p:tags r:id="rId54"/>
            </p:custDataLst>
          </p:nvPr>
        </p:nvSpPr>
        <p:spPr>
          <a:xfrm>
            <a:off x="0" y="1"/>
            <a:ext cx="1998133" cy="276999"/>
          </a:xfrm>
          <a:prstGeom prst="rect">
            <a:avLst/>
          </a:prstGeom>
          <a:solidFill>
            <a:schemeClr val="bg2"/>
          </a:solidFill>
        </p:spPr>
        <p:txBody>
          <a:bodyPr vert="horz" wrap="square" rtlCol="0">
            <a:spAutoFit/>
          </a:bodyPr>
          <a:lstStyle/>
          <a:p>
            <a:pPr algn="ctr"/>
            <a:r>
              <a:rPr lang="en-US" altLang="zh-CN" sz="1200" dirty="0" smtClean="0">
                <a:solidFill>
                  <a:schemeClr val="bg1"/>
                </a:solidFill>
                <a:latin typeface="Verdana"/>
              </a:rPr>
              <a:t>Diabetes</a:t>
            </a:r>
            <a:endParaRPr lang="zh-CN" altLang="en-US" sz="1200" dirty="0">
              <a:solidFill>
                <a:schemeClr val="bg1"/>
              </a:solidFill>
              <a:latin typeface="Verdana"/>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066&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0&quot;/&gt;&lt;/m_mruColor&gt;&lt;m_mapectfillschemeMRU&gt;&lt;key val=&quot;0&quot;/&gt;&lt;elem&gt;&lt;m_nPartnerID val=&quot;530&quot;/&gt;&lt;m_nIndex val=&quot;4&quot;/&gt;&lt;/elem&gt;&lt;/m_mapectfillschemeMRU&gt;&lt;m_eweekdayFirstOfWeek val=&quot;1&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CDefaultPrec&gt;&lt;/root&gt;"/>
  <p:tag name="THINKCELLUNDODONOTDELETE" val="112"/>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OK494q4uaU295krvSHCRo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6.RCOs57ZE2aR0VtgdXYu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uhD0I69tJk2JjoqXWGBS.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7ena28b._EenAZSt5XatH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hhqbYPLspUiTa3iauqL9J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kr5UgNAlIkeuQIXfFqwFv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IDQhy6MWU0G8TIKQ4GrHL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JFloGWpKHEWFhW1670_to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3dTVty48vUKG8eDF_vnmp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0curkyM6T0SyIBPl1Js86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gEyPCxl4jkqb7RBtpvDkm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pi58QWukS0m_oRnvGTDCg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6oN56TqOnUq1i_xlp5xao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Mhko8SCTfkmOkeeH8BR4k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mCd4A8NI6Eqnu_h8Txdv7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pY7FMNmagUyWzEhzd.QUC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jZR_aHZ9P0GhL7B5gKwKY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p3NVplT1Ckm7qwczfFvbTw"/>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pCKfEeI09UitBKx8UOPNY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OtZkEPBafUeclDCE2STv6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f3tu1XEDt0uVqhVHAXF1M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MYGS4Sf1T0qNNxU8V1Fie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JsS80DMY0.qmD1IsmXovw"/>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ujaihUcPi0uoF.6uJuhJB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nB1MK1b1bkC5I586XDi1Yw"/>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DrsGGl0tfEqykTBMF679W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VkUHrElAMki6SBYL3Kdmfg"/>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k1KKzFKX0UCmR2QDLj6yv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WuKtqJkZtEqA0AFZx2RERA"/>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Cm0t9C6K6U6AKoBATdf5G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4V3sHqmdCECN2sNUV5Hhb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vkv.wKUGWU.1X43Medc_h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54tpfOalX0SFz1ZW6euT6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yjEaSfZ6ckak2jQv7sPpQ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PZm9qpsg.02G5.tEIjWQig"/>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QFBEjF9lfEe50yI_BdYuK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9tp_9s53K0KxCryMLAkqD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KRA3qu0OpU6ST8.Wn2mAb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VvVowXHVl0ymsSRVSo.Xr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e7d9molCM0S50E7t9Zcb8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3NpqYbVxtUiTxyuJ2uaNg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RWmc7PCkgkOPorbtn2xADw"/>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aqqDDjdgokORAbSO4Xh_BQ"/>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RBHIs6Y37keD7IHzyLGtq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lcIKe2Q0XUqcfcpLa4vBcA"/>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Sbk9vA2Re0W2nRf825dHZ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7RQhlqVUeAsaE16tQhg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VUBhE51ufEiVBI1W3Flwjw"/>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7tqXARAqS0q9pSSiygIR9A"/>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aSTkyKPdmkm.VU039vibz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81tA6MbCF0unZs3JjDwFig"/>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wGl4vZqoAE6h88CZfqnKAg"/>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8B8HA5cJ90Cui_1WmAmf9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DsXrkDO6XEG34P8OWFiIi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SDk3oDRxU0qsbpwOyv2EO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XSEMsrhy5USWDAfd2LyYlw"/>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B36mJUTPki6RZS9wyBkow"/>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F2_z9.5TU0G46A4xHnAvC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XWFt_bgbU0uzgzQewKLJ0Q"/>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S6LRRbwWEWhLDYGe_w90g"/>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2krn24_PhE6icuWNQAGfWg"/>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V5hqXrpdp0uyVM_bwbbQfQ"/>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sNmItnstkEucTIDPJGAYzw"/>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6cHDH.DuU0CRNgWcO5QX1Q"/>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5TH2rOAkzECdoKDbQGBvdA"/>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1t1Qc47meUu0ON2312gLZ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o5nMdVSa_0KyUpvckFECJA"/>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jQfWmHcC20GtOJu.GBUoDw"/>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FLwIVJh.gEetk7Rkh3xbJ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7ena28b._EenAZSt5XatH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hhqbYPLspUiTa3iauqL9JQ"/>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IDQhy6MWU0G8TIKQ4GrHLQ"/>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JFloGWpKHEWFhW1670_to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5nPSUQNWjkC6cLPGcuLZng"/>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1cCIYrEsm0iCo2qyItgamg"/>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LCeO7Ka2P0abqUz29pFvm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OcrntCyUCU2Rzl._EJmep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KAf_bhzIVUyRPUIeiMX_vA"/>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OcrntCyUCU2Rzl._EJmep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XbH19O3YEEq9qcWF_r58z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4OYJTuP7RUiTUHW7dnQh_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OcrntCyUCU2Rzl._EJmep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IPtYweFjK0OKrlvB_NCe5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VIkW2rBcXk.8GB1eapI.w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5zRAZZ0iw0Cdnm9O.4AmH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E.KVBt62gUqI7UdU0oXhH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Yxx1Gglk0qThsJHcSSt5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H5Toe5oca0ipS7SZPXSuT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ig9Z8cm4cU61sbHady8Jy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Z5dMzJ7Kfk6BM7A8fiYTx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2heaxZicPUKuezRfJ4.eP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i0wCgqk5k.xOHsvl7GQd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3s.O5xVmka9i7qEEilPw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FEE__HtfikOTvH7p80b5_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rQPORYepqk64JFxRLwfyy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K6X3pd_KHESQ6ORO4yNdZ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yTjTn53mvEmdYDlMO7Tcz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Ed7wd9Ro.0W1f1VBZmih4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OcrntCyUCU2Rzl._EJmep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ODfgY2rlk2_h2YWF7BjT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xgV2QuNKAkaPqH6SGbr6K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ZdTU_iZak0iACWy6KYgnt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1qTKc0k.1dDU3TjHUu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A3s.O5xVmka9i7qEEilPw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crntCyUCU2Rzl._EJmep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SC12y0aPgkKLXxGJvUcnT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WRtaAEN5VUKVgx0ouA.aj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WRtaAEN5VUKVgx0ouA.aj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xf_VPzwIHECQ9eZIgbqjm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xf_VPzwIHECQ9eZIgbqjm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OjWaqXYKeESFwmZ1eXCf3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OjWaqXYKeESFwmZ1eXCf3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jWaqXYKeESFwmZ1eXCf3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xf_VPzwIHECQ9eZIgbqjm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cX.EJ9Dx6UOsRrh3upWz0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xf_VPzwIHECQ9eZIgbqjm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xf_VPzwIHECQ9eZIgbqjm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OcrntCyUCU2Rzl._EJmep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3dTVty48vUKG8eDF_vnmp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0curkyM6T0SyIBPl1Js86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gEyPCxl4jkqb7RBtpvDkm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6oN56TqOnUq1i_xlp5xao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0VAcnAU5WUuhUKYXEZh45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cpSGwVK3vEONycURBF09I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UixKbVckKUS2eSuqzimrE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LZY4zjG8kk.sIRnOlAzut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dSFR1KWxskyS_H1yaVADL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BYEwBT_XZUCqTXaVGJLxZ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wGl4vZqoAE6h88CZfqnKA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qH_oOSdLqkSHaf7M7CwEA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mcdCctAQ402Cyq3d0ejvb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32iUil6cmESYWdRH2zwLM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3S0NCMiYIk6nogLFaK_bx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X.JJ.wPkpkSi_hwmrnGxx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S6LRRbwWEWhLDYGe_w90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JIs9TqTG1kC.ZWAkHbYW8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QqAZH2Lvmk.W4ovu8QAC2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jnQF3_DWs0SLe9_WOkpFy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iOTcsyelk06D74u0mi2lc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WCTGYTEWU0ynknUyZDkG5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yeLkYB.V6Uy8DLsBOQ5Tx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_iN4brQqBUSjAJ1FzHaLI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gd_fd7QKt0Kb70p_Je8rD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tD1pbq7Fj02eBfPaUZyaK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A75XlyB0U2qU8x46kj.g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VkUHrElAMki6SBYL3Kdmf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2fAh216zC0CgQ3Wdn9klm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YKZyEqr74kaM0LCOA_okg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Bx9JZc9dJkuS7DQNVwWg4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QD_1dT92PkKVNE1hZh9lH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UR0UuU1PD0y1jWY.C3qys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I8JTAAbRJUKIfnxLPylTH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MYGS4Sf1T0qNNxU8V1Fie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NPm5.wJSrkaDdxEPEGVGC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86kduyK.tEKNwufu8wWgn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2krn24_PhE6icuWNQAGfW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FIcM6UQUEqe2XPWpeWyr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rePlMxdSDEqT7ee4gkpsg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o_9vDJQH06wgYkfDNSCeg"/>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5GpJtvTa2UedtswpQVwPn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n8V03Yrk80axoShm15YGg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4JO.qntOOUmwI6KUqrFoZ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4sGa83VrYU2.uiXq525wc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fgoTiAefckKDw4U32y6IL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GdizLTr80kyKHSsDNFlwJ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ZkqGa3n8rUm9XzFFNncqr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9YiIuyqRzkqstqbX.uT9l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ntW1e8qz0k.7sVadgm53j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jITOw8ErEUemq6DyVTDxcg"/>
</p:tagLst>
</file>

<file path=ppt/theme/theme1.xml><?xml version="1.0" encoding="utf-8"?>
<a:theme xmlns:a="http://schemas.openxmlformats.org/drawingml/2006/main" name="blank">
  <a:themeElements>
    <a:clrScheme name="IMS_Consulting_2011">
      <a:dk1>
        <a:srgbClr val="111111"/>
      </a:dk1>
      <a:lt1>
        <a:srgbClr val="FFFFFF"/>
      </a:lt1>
      <a:dk2>
        <a:srgbClr val="0E0733"/>
      </a:dk2>
      <a:lt2>
        <a:srgbClr val="2E8D9E"/>
      </a:lt2>
      <a:accent1>
        <a:srgbClr val="C07200"/>
      </a:accent1>
      <a:accent2>
        <a:srgbClr val="0F6800"/>
      </a:accent2>
      <a:accent3>
        <a:srgbClr val="00528A"/>
      </a:accent3>
      <a:accent4>
        <a:srgbClr val="860C0E"/>
      </a:accent4>
      <a:accent5>
        <a:srgbClr val="0091C8"/>
      </a:accent5>
      <a:accent6>
        <a:srgbClr val="C0C0C0"/>
      </a:accent6>
      <a:hlink>
        <a:srgbClr val="006C96"/>
      </a:hlink>
      <a:folHlink>
        <a:srgbClr val="8888A4"/>
      </a:folHlink>
    </a:clrScheme>
    <a:fontScheme name="IMS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lumMod val="60000"/>
            <a:lumOff val="40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IMS Consulting Template_Final 1">
        <a:dk1>
          <a:srgbClr val="111111"/>
        </a:dk1>
        <a:lt1>
          <a:srgbClr val="FFFFFF"/>
        </a:lt1>
        <a:dk2>
          <a:srgbClr val="0E0733"/>
        </a:dk2>
        <a:lt2>
          <a:srgbClr val="2E8D9E"/>
        </a:lt2>
        <a:accent1>
          <a:srgbClr val="C07200"/>
        </a:accent1>
        <a:accent2>
          <a:srgbClr val="0F6800"/>
        </a:accent2>
        <a:accent3>
          <a:srgbClr val="FFFFFF"/>
        </a:accent3>
        <a:accent4>
          <a:srgbClr val="0D0D0D"/>
        </a:accent4>
        <a:accent5>
          <a:srgbClr val="DCBCAA"/>
        </a:accent5>
        <a:accent6>
          <a:srgbClr val="0C5E00"/>
        </a:accent6>
        <a:hlink>
          <a:srgbClr val="00528A"/>
        </a:hlink>
        <a:folHlink>
          <a:srgbClr val="860C0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111111"/>
      </a:dk1>
      <a:lt1>
        <a:srgbClr val="FFFFFF"/>
      </a:lt1>
      <a:dk2>
        <a:srgbClr val="0E0733"/>
      </a:dk2>
      <a:lt2>
        <a:srgbClr val="2E8D9E"/>
      </a:lt2>
      <a:accent1>
        <a:srgbClr val="C07200"/>
      </a:accent1>
      <a:accent2>
        <a:srgbClr val="0F6800"/>
      </a:accent2>
      <a:accent3>
        <a:srgbClr val="FFFFFF"/>
      </a:accent3>
      <a:accent4>
        <a:srgbClr val="0D0D0D"/>
      </a:accent4>
      <a:accent5>
        <a:srgbClr val="DCBCAA"/>
      </a:accent5>
      <a:accent6>
        <a:srgbClr val="0C5E00"/>
      </a:accent6>
      <a:hlink>
        <a:srgbClr val="00528A"/>
      </a:hlink>
      <a:folHlink>
        <a:srgbClr val="860C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1413</TotalTime>
  <Words>1827</Words>
  <Application>Microsoft Office PowerPoint</Application>
  <PresentationFormat>On-screen Show (4:3)</PresentationFormat>
  <Paragraphs>399</Paragraphs>
  <Slides>12</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12</vt:i4>
      </vt:variant>
    </vt:vector>
  </HeadingPairs>
  <TitlesOfParts>
    <vt:vector size="15" baseType="lpstr">
      <vt:lpstr>blank</vt:lpstr>
      <vt:lpstr>think-cell Slide</vt:lpstr>
      <vt:lpstr>图表</vt:lpstr>
      <vt:lpstr>Introduction to Pharma</vt:lpstr>
      <vt:lpstr>Major disease area overview: Do’s and Don’ts</vt:lpstr>
      <vt:lpstr>Diabetes is a disease symbolized by high blood sugar with a group of symptoms like loss of weight, polyuria, polydipsia  and polyphagia as well as a series of complications in the late stage</vt:lpstr>
      <vt:lpstr>Diabetes results from lack of insulin or insulin insensitivity or resistance</vt:lpstr>
      <vt:lpstr>It can be mainly categorized into type 1, type 2 and other diabetes</vt:lpstr>
      <vt:lpstr>Diabetes is diagnosed by a blood test with high glucose level; pre-diabetes is the group of people of increased risk for diabetes</vt:lpstr>
      <vt:lpstr>Diabetes management not only includes medications but also requires lifestyle changes and support from general practitioners</vt:lpstr>
      <vt:lpstr>A variety of medications are available in the market and in the pipeline</vt:lpstr>
      <vt:lpstr>Novo Nordisk is the key player in China’s insulin market, the market reached  9.3 Bn in 2012</vt:lpstr>
      <vt:lpstr>OAD market reached 6.6 bn RMB in 2012, Glucobay from Bayer is the #1 product</vt:lpstr>
      <vt:lpstr>China diabetes population has reached ~90Mn currently</vt:lpstr>
      <vt:lpstr>The diabetes market is rapidly growing in China propelled by ever increasing patient base and attention from drug manufacturers and government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Pharma</dc:title>
  <dc:creator>Chen, Jenny Jing (Shanghai)</dc:creator>
  <cp:lastModifiedBy>jmao</cp:lastModifiedBy>
  <cp:revision>107</cp:revision>
  <dcterms:created xsi:type="dcterms:W3CDTF">2013-05-22T06:38:07Z</dcterms:created>
  <dcterms:modified xsi:type="dcterms:W3CDTF">2013-10-10T06:42:17Z</dcterms:modified>
</cp:coreProperties>
</file>