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tags/tag424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Override PartName="/ppt/tags/tag402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39.xml" ContentType="application/vnd.openxmlformats-officedocument.presentationml.tags+xml"/>
  <Override PartName="/ppt/tags/tag386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17.xml" ContentType="application/vnd.openxmlformats-officedocument.presentationml.tags+xml"/>
  <Override PartName="/ppt/tags/tag364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41.xml" ContentType="application/vnd.openxmlformats-officedocument.presentationml.tags+xml"/>
  <Override PartName="/ppt/tags/tag279.xml" ContentType="application/vnd.openxmlformats-officedocument.presentationml.tags+xml"/>
  <Override PartName="/ppt/drawings/legacyDiagramText4.bin" ContentType="application/vnd.ms-office.legacyDiagramText"/>
  <Override PartName="/ppt/tags/tag342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tags/tag418.xml" ContentType="application/vnd.openxmlformats-officedocument.presentationml.tags+xml"/>
  <Override PartName="/ppt/tags/tag465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Override PartName="/ppt/tags/tag257.xml" ContentType="application/vnd.openxmlformats-officedocument.presentationml.tags+xml"/>
  <Default Extension="png" ContentType="image/png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43.xml" ContentType="application/vnd.openxmlformats-officedocument.presentationml.tags+xml"/>
  <Override PartName="/ppt/slides/slide44.xml" ContentType="application/vnd.openxmlformats-officedocument.presentationml.slide+xml"/>
  <Default Extension="emf" ContentType="image/x-emf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tags/tag421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tags/tag358.xml" ContentType="application/vnd.openxmlformats-officedocument.presentationml.tags+xml"/>
  <Override PartName="/ppt/tags/tag35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36.xml" ContentType="application/vnd.openxmlformats-officedocument.presentationml.tags+xml"/>
  <Override PartName="/ppt/tags/tag383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459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361.xml" ContentType="application/vnd.openxmlformats-officedocument.presentationml.tags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notesSlides/notesSlide4.xml" ContentType="application/vnd.openxmlformats-officedocument.presentationml.notesSlide+xml"/>
  <Override PartName="/ppt/drawings/legacyDiagramText1.bin" ContentType="application/vnd.ms-office.legacyDiagramText"/>
  <Override PartName="/ppt/tags/tag437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tags/tag415.xml" ContentType="application/vnd.openxmlformats-officedocument.presentationml.tags+xml"/>
  <Override PartName="/ppt/tags/tag462.xml" ContentType="application/vnd.openxmlformats-officedocument.presentationml.tags+xml"/>
  <Override PartName="/ppt/tags/tag98.xml" ContentType="application/vnd.openxmlformats-officedocument.presentationml.tags+xml"/>
  <Override PartName="/ppt/tags/tag207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440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08.xml" ContentType="application/vnd.openxmlformats-officedocument.presentationml.tags+xml"/>
  <Override PartName="/ppt/tags/tag355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380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tags/tag311.xml" ContentType="application/vnd.openxmlformats-officedocument.presentationml.tags+xml"/>
  <Override PartName="/ppt/tags/tag409.xml" ContentType="application/vnd.openxmlformats-officedocument.presentationml.tags+xml"/>
  <Override PartName="/ppt/tags/tag456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434.xml" ContentType="application/vnd.openxmlformats-officedocument.presentationml.tags+xml"/>
  <Override PartName="/ppt/tags/tag226.xml" ContentType="application/vnd.openxmlformats-officedocument.presentationml.tags+xml"/>
  <Override PartName="/ppt/tags/tag273.xml" ContentType="application/vnd.openxmlformats-officedocument.presentationml.tags+xml"/>
  <Override PartName="/ppt/slides/slide35.xml" ContentType="application/vnd.openxmlformats-officedocument.presentationml.slide+xml"/>
  <Override PartName="/ppt/tags/tag412.xml" ContentType="application/vnd.openxmlformats-officedocument.presentationml.tags+xml"/>
  <Override PartName="/ppt/slides/slide13.xml" ContentType="application/vnd.openxmlformats-officedocument.presentationml.slide+xml"/>
  <Override PartName="/ppt/tags/tag48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tags/tag349.xml" ContentType="application/vnd.openxmlformats-officedocument.presentationml.tags+xml"/>
  <Override PartName="/ppt/tags/tag396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327.xml" ContentType="application/vnd.openxmlformats-officedocument.presentationml.tags+xml"/>
  <Override PartName="/ppt/tags/tag374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notesSlides/notesSlide6.xml" ContentType="application/vnd.openxmlformats-officedocument.presentationml.notesSlide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41.xml" ContentType="application/vnd.openxmlformats-officedocument.presentationml.tags+xml"/>
  <Override PartName="/ppt/tags/tag352.xml" ContentType="application/vnd.openxmlformats-officedocument.presentationml.tags+xml"/>
  <Override PartName="/ppt/tags/tag439.xml" ContentType="application/vnd.openxmlformats-officedocument.presentationml.tags+xml"/>
  <Override PartName="/ppt/legacyDocTextInfo.bin" ContentType="application/vnd.ms-office.legacyDocTextInfo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78.xml" ContentType="application/vnd.openxmlformats-officedocument.presentationml.tags+xml"/>
  <Override PartName="/ppt/drawings/legacyDiagramText3.bin" ContentType="application/vnd.ms-office.legacyDiagramText"/>
  <Override PartName="/ppt/tags/tag330.xml" ContentType="application/vnd.openxmlformats-officedocument.presentationml.tags+xml"/>
  <Override PartName="/ppt/tags/tag417.xml" ContentType="application/vnd.openxmlformats-officedocument.presentationml.tags+xml"/>
  <Override PartName="/ppt/tags/tag428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tags/tag406.xml" ContentType="application/vnd.openxmlformats-officedocument.presentationml.tags+xml"/>
  <Override PartName="/ppt/tags/tag453.xml" ContentType="application/vnd.openxmlformats-officedocument.presentationml.tags+xml"/>
  <Override PartName="/ppt/tags/tag464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tags/tag442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68.xml" ContentType="application/vnd.openxmlformats-officedocument.presentationml.tags+xml"/>
  <Override PartName="/ppt/tags/tag379.xml" ContentType="application/vnd.openxmlformats-officedocument.presentationml.tags+xml"/>
  <Override PartName="/ppt/tags/tag431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35.xml" ContentType="application/vnd.openxmlformats-officedocument.presentationml.tags+xml"/>
  <Override PartName="/ppt/tags/tag371.xml" ContentType="application/vnd.openxmlformats-officedocument.presentationml.tags+xml"/>
  <Override PartName="/ppt/tags/tag38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tags/tag436.xml" ContentType="application/vnd.openxmlformats-officedocument.presentationml.tags+xml"/>
  <Override PartName="/ppt/tags/tag447.xml" ContentType="application/vnd.openxmlformats-officedocument.presentationml.tags+xml"/>
  <Default Extension="bin" ContentType="application/vnd.openxmlformats-officedocument.oleObject"/>
  <Override PartName="/ppt/tags/tag141.xml" ContentType="application/vnd.openxmlformats-officedocument.presentationml.tags+xml"/>
  <Override PartName="/ppt/notesSlides/notesSlide3.xml" ContentType="application/vnd.openxmlformats-officedocument.presentationml.notesSlide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87.xml" ContentType="application/vnd.openxmlformats-officedocument.presentationml.tags+xml"/>
  <Override PartName="/ppt/tags/tag398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Default Extension="vml" ContentType="application/vnd.openxmlformats-officedocument.vmlDrawing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tags/tag307.xml" ContentType="application/vnd.openxmlformats-officedocument.presentationml.tags+xml"/>
  <Override PartName="/ppt/tags/tag343.xml" ContentType="application/vnd.openxmlformats-officedocument.presentationml.tags+xml"/>
  <Override PartName="/ppt/tags/tag354.xml" ContentType="application/vnd.openxmlformats-officedocument.presentationml.tags+xml"/>
  <Override PartName="/ppt/tags/tag390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ppt/tags/tag408.xml" ContentType="application/vnd.openxmlformats-officedocument.presentationml.tags+xml"/>
  <Override PartName="/ppt/tags/tag419.xml" ContentType="application/vnd.openxmlformats-officedocument.presentationml.tags+xml"/>
  <Override PartName="/ppt/tags/tag455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444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ags/tag433.xml" ContentType="application/vnd.openxmlformats-officedocument.presentationml.tag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359.xml" ContentType="application/vnd.openxmlformats-officedocument.presentationml.tags+xml"/>
  <Override PartName="/ppt/tags/tag411.xml" ContentType="application/vnd.openxmlformats-officedocument.presentationml.tags+xml"/>
  <Override PartName="/ppt/tags/tag42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400.xml" ContentType="application/vnd.openxmlformats-officedocument.presentationml.tags+xml"/>
  <Override PartName="/ppt/slides/slide12.xml" ContentType="application/vnd.openxmlformats-officedocument.presentationml.slide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362.xml" ContentType="application/vnd.openxmlformats-officedocument.presentationml.tags+xml"/>
  <Override PartName="/ppt/tags/tag373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38.xml" ContentType="application/vnd.openxmlformats-officedocument.presentationml.tags+xml"/>
  <Override PartName="/ppt/tags/tag449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notesSlides/notesSlide5.xml" ContentType="application/vnd.openxmlformats-officedocument.presentationml.notesSlide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drawings/legacyDiagramText2.bin" ContentType="application/vnd.ms-office.legacyDiagramText"/>
  <Override PartName="/ppt/tags/tag340.xml" ContentType="application/vnd.openxmlformats-officedocument.presentationml.tags+xml"/>
  <Override PartName="/ppt/tags/tag427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Default Extension="jpeg" ContentType="image/jpeg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Override PartName="/ppt/tags/tag378.xml" ContentType="application/vnd.openxmlformats-officedocument.presentationml.tags+xml"/>
  <Override PartName="/ppt/tags/tag430.xml" ContentType="application/vnd.openxmlformats-officedocument.presentationml.tags+xml"/>
  <Override PartName="/ppt/tags/tag441.xml" ContentType="application/vnd.openxmlformats-officedocument.presentationml.tags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45.xml" ContentType="application/vnd.openxmlformats-officedocument.presentationml.tags+xml"/>
  <Override PartName="/ppt/tags/tag356.xml" ContentType="application/vnd.openxmlformats-officedocument.presentationml.tags+xml"/>
  <Override PartName="/ppt/tags/tag392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57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tags/tag446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presentation.xml" ContentType="application/vnd.openxmlformats-officedocument.presentationml.presentation.main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426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slides/slide2.xml" ContentType="application/vnd.openxmlformats-officedocument.presentationml.slide+xml"/>
  <Default Extension="wmf" ContentType="image/x-wmf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slides/slide46.xml" ContentType="application/vnd.openxmlformats-officedocument.presentationml.slide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slides/slide24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46" r:id="rId3"/>
    <p:sldId id="300" r:id="rId4"/>
    <p:sldId id="301" r:id="rId5"/>
    <p:sldId id="302" r:id="rId6"/>
    <p:sldId id="303" r:id="rId7"/>
    <p:sldId id="304" r:id="rId8"/>
    <p:sldId id="305" r:id="rId9"/>
    <p:sldId id="351" r:id="rId10"/>
    <p:sldId id="352" r:id="rId11"/>
    <p:sldId id="306" r:id="rId12"/>
    <p:sldId id="307" r:id="rId13"/>
    <p:sldId id="308" r:id="rId14"/>
    <p:sldId id="309" r:id="rId15"/>
    <p:sldId id="310" r:id="rId16"/>
    <p:sldId id="311" r:id="rId17"/>
    <p:sldId id="343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44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45" r:id="rId38"/>
    <p:sldId id="333" r:id="rId39"/>
    <p:sldId id="334" r:id="rId40"/>
    <p:sldId id="335" r:id="rId41"/>
    <p:sldId id="336" r:id="rId42"/>
    <p:sldId id="337" r:id="rId43"/>
    <p:sldId id="338" r:id="rId44"/>
    <p:sldId id="340" r:id="rId45"/>
    <p:sldId id="341" r:id="rId46"/>
    <p:sldId id="342" r:id="rId47"/>
  </p:sldIdLst>
  <p:sldSz cx="9144000" cy="6858000" type="screen4x3"/>
  <p:notesSz cx="6797675" cy="9856788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lang="zh-CN" altLang="en-US" sz="1600" kern="1200">
        <a:solidFill>
          <a:schemeClr val="tx1"/>
        </a:solidFill>
        <a:latin typeface="Verdana" pitchFamily="-111" charset="0"/>
        <a:ea typeface="ＭＳ Ｐゴシック" pitchFamily="-111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-111" charset="0"/>
        <a:ea typeface="ＭＳ Ｐゴシック" pitchFamily="-111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-111" charset="0"/>
        <a:ea typeface="ＭＳ Ｐゴシック" pitchFamily="-111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-111" charset="0"/>
        <a:ea typeface="ＭＳ Ｐゴシック" pitchFamily="-111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-111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-111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-111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-111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-111" charset="0"/>
        <a:ea typeface="ＭＳ Ｐゴシック" pitchFamily="-111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a Yan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9C0C9"/>
    <a:srgbClr val="8888A4"/>
    <a:srgbClr val="AC2C65"/>
    <a:srgbClr val="B30054"/>
    <a:srgbClr val="0091C8"/>
    <a:srgbClr val="99CC00"/>
    <a:srgbClr val="C0C0C0"/>
    <a:srgbClr val="ED4F44"/>
    <a:srgbClr val="FAA1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8212" autoAdjust="0"/>
  </p:normalViewPr>
  <p:slideViewPr>
    <p:cSldViewPr snapToGrid="0">
      <p:cViewPr>
        <p:scale>
          <a:sx n="90" d="100"/>
          <a:sy n="90" d="100"/>
        </p:scale>
        <p:origin x="-1326" y="-78"/>
      </p:cViewPr>
      <p:guideLst>
        <p:guide orient="horz" pos="2160"/>
        <p:guide orient="horz" pos="4116"/>
        <p:guide orient="horz" pos="289"/>
        <p:guide orient="horz" pos="3775"/>
        <p:guide pos="2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microsoft.com/office/2006/relationships/legacyDocTextInfo" Target="legacyDocTextInfo.bin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5" Type="http://schemas.openxmlformats.org/officeDocument/2006/relationships/image" Target="../media/image14.emf"/><Relationship Id="rId4" Type="http://schemas.microsoft.com/office/2006/relationships/legacyDiagramText" Target="legacyDiagramText4.bin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9117D1-E7D0-4A81-8BD2-5E7A4A558118}" type="datetime1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DC5C19B-C217-4F67-970D-8794DF92C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68697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Calibri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-111" charset="0"/>
              </a:defRPr>
            </a:lvl1pPr>
          </a:lstStyle>
          <a:p>
            <a:pPr>
              <a:defRPr/>
            </a:pPr>
            <a:fld id="{8F5C96A9-BFB9-4474-82F6-661A92AF992A}" type="datetime1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Calibri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-111" charset="0"/>
              </a:defRPr>
            </a:lvl1pPr>
          </a:lstStyle>
          <a:p>
            <a:pPr>
              <a:defRPr/>
            </a:pPr>
            <a:fld id="{82C86698-07D5-471E-99B4-B63D4F726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8296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D80B33-2AB9-48DF-8944-E13ACEE45960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39775"/>
            <a:ext cx="4924425" cy="3694113"/>
          </a:xfrm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917" y="4681974"/>
            <a:ext cx="5436567" cy="4435555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 txBox="1">
            <a:spLocks noGrp="1" noChangeArrowheads="1"/>
          </p:cNvSpPr>
          <p:nvPr/>
        </p:nvSpPr>
        <p:spPr bwMode="auto">
          <a:xfrm>
            <a:off x="3850288" y="9362268"/>
            <a:ext cx="2945767" cy="49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838" tIns="46919" rIns="93838" bIns="46919" anchor="b"/>
          <a:lstStyle/>
          <a:p>
            <a:pPr algn="r" defTabSz="938213"/>
            <a:fld id="{83110AF2-8427-44F3-9B06-9E4FAD7A3F61}" type="slidenum">
              <a:rPr lang="zh-CN" altLang="en-US" sz="1200">
                <a:latin typeface="Arial" pitchFamily="34" charset="0"/>
              </a:rPr>
              <a:pPr algn="r" defTabSz="938213"/>
              <a:t>22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39775"/>
            <a:ext cx="4922838" cy="3694113"/>
          </a:xfrm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143" y="4679537"/>
            <a:ext cx="4985395" cy="4437875"/>
          </a:xfrm>
          <a:noFill/>
          <a:ln/>
        </p:spPr>
        <p:txBody>
          <a:bodyPr lIns="93838" tIns="46919" rIns="93838" bIns="46919"/>
          <a:lstStyle/>
          <a:p>
            <a:pPr eaLnBrk="1" hangingPunct="1"/>
            <a:endParaRPr lang="zh-CN" altLang="en-US" smtClean="0"/>
          </a:p>
        </p:txBody>
      </p:sp>
      <p:sp>
        <p:nvSpPr>
          <p:cNvPr id="254981" name="灯片编号占位符 4"/>
          <p:cNvSpPr txBox="1">
            <a:spLocks noGrp="1"/>
          </p:cNvSpPr>
          <p:nvPr/>
        </p:nvSpPr>
        <p:spPr bwMode="auto">
          <a:xfrm>
            <a:off x="3851910" y="9363870"/>
            <a:ext cx="2945767" cy="49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83" tIns="46142" rIns="92283" bIns="46142" anchor="ctr"/>
          <a:lstStyle/>
          <a:p>
            <a:pPr algn="r" defTabSz="922338" eaLnBrk="0" hangingPunct="0"/>
            <a:fld id="{B81FBF13-9C3D-4D7D-8734-01D0423F79D6}" type="slidenum">
              <a:rPr lang="zh-CN" altLang="en-US" sz="1000"/>
              <a:pPr algn="r" defTabSz="922338" eaLnBrk="0" hangingPunct="0"/>
              <a:t>22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39775"/>
            <a:ext cx="4924425" cy="3694113"/>
          </a:xfrm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918" y="4681974"/>
            <a:ext cx="5436567" cy="4435555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39FC1-7991-4ED3-B59C-9935025B3DFE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50444" y="9362239"/>
            <a:ext cx="2945660" cy="49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344" tIns="44673" rIns="89344" bIns="44673" anchor="b"/>
          <a:lstStyle/>
          <a:p>
            <a:pPr defTabSz="893598">
              <a:spcBef>
                <a:spcPct val="20000"/>
              </a:spcBef>
              <a:buSzPct val="100000"/>
              <a:buFontTx/>
              <a:buChar char="•"/>
            </a:pPr>
            <a:fld id="{71B70570-032A-454A-AA74-F729838B4AB9}" type="slidenum">
              <a:rPr lang="en-US" sz="1200" b="1" i="1">
                <a:solidFill>
                  <a:srgbClr val="000000"/>
                </a:solidFill>
                <a:cs typeface="Arial" charset="0"/>
              </a:rPr>
              <a:pPr defTabSz="893598">
                <a:spcBef>
                  <a:spcPct val="20000"/>
                </a:spcBef>
                <a:buSzPct val="100000"/>
                <a:buFontTx/>
                <a:buChar char="•"/>
              </a:pPr>
              <a:t>29</a:t>
            </a:fld>
            <a:endParaRPr lang="en-US" sz="1200" b="1" i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7600" cy="36957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784" y="4681974"/>
            <a:ext cx="4988109" cy="4433845"/>
          </a:xfrm>
        </p:spPr>
        <p:txBody>
          <a:bodyPr lIns="89344" tIns="44673" rIns="89344" bIns="44673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39FC1-7991-4ED3-B59C-9935025B3DFE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50444" y="9362239"/>
            <a:ext cx="2945660" cy="49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344" tIns="44673" rIns="89344" bIns="44673" anchor="b"/>
          <a:lstStyle/>
          <a:p>
            <a:pPr defTabSz="893598">
              <a:spcBef>
                <a:spcPct val="20000"/>
              </a:spcBef>
              <a:buSzPct val="100000"/>
              <a:buFontTx/>
              <a:buChar char="•"/>
            </a:pPr>
            <a:fld id="{71B70570-032A-454A-AA74-F729838B4AB9}" type="slidenum">
              <a:rPr lang="en-US" sz="1200" b="1" i="1">
                <a:solidFill>
                  <a:srgbClr val="000000"/>
                </a:solidFill>
                <a:cs typeface="Arial" charset="0"/>
              </a:rPr>
              <a:pPr defTabSz="893598">
                <a:spcBef>
                  <a:spcPct val="20000"/>
                </a:spcBef>
                <a:buSzPct val="100000"/>
                <a:buFontTx/>
                <a:buChar char="•"/>
              </a:pPr>
              <a:t>30</a:t>
            </a:fld>
            <a:endParaRPr lang="en-US" sz="1200" b="1" i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7600" cy="36957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784" y="4681974"/>
            <a:ext cx="4988109" cy="4433845"/>
          </a:xfrm>
        </p:spPr>
        <p:txBody>
          <a:bodyPr lIns="89344" tIns="44673" rIns="89344" bIns="44673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11012 ims Consulting group logo no tag FINAL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8788" y="460375"/>
            <a:ext cx="31511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6"/>
          <p:cNvCxnSpPr/>
          <p:nvPr/>
        </p:nvCxnSpPr>
        <p:spPr>
          <a:xfrm>
            <a:off x="460375" y="965200"/>
            <a:ext cx="6092825" cy="0"/>
          </a:xfrm>
          <a:prstGeom prst="line">
            <a:avLst/>
          </a:prstGeom>
          <a:ln w="2540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11012 ims Consulting group logo OUTLINES FINAL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7200" y="460375"/>
            <a:ext cx="31527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>
                <a:solidFill>
                  <a:srgbClr val="0091C8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55613" y="6388389"/>
            <a:ext cx="61087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 dirty="0" smtClean="0"/>
            </a:lvl1pPr>
          </a:lstStyle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9" name="Rectangle 9"/>
          <p:cNvSpPr txBox="1">
            <a:spLocks noChangeArrowheads="1"/>
          </p:cNvSpPr>
          <p:nvPr userDrawn="1"/>
        </p:nvSpPr>
        <p:spPr bwMode="black">
          <a:xfrm>
            <a:off x="457201" y="6572250"/>
            <a:ext cx="439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defRPr/>
            </a:pPr>
            <a:fld id="{5C473F54-1193-4348-9DEA-6CF7976DF638}" type="slidenum">
              <a:rPr lang="en-US" sz="1000"/>
              <a:pPr algn="l" eaLnBrk="0" hangingPunct="0">
                <a:defRPr/>
              </a:pPr>
              <a:t>‹#›</a:t>
            </a:fld>
            <a:endParaRPr lang="en-U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11012 ims Consulting group logo no tag FINAL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8788" y="460375"/>
            <a:ext cx="31511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6"/>
          <p:cNvCxnSpPr/>
          <p:nvPr/>
        </p:nvCxnSpPr>
        <p:spPr>
          <a:xfrm>
            <a:off x="460375" y="965200"/>
            <a:ext cx="6092825" cy="0"/>
          </a:xfrm>
          <a:prstGeom prst="line">
            <a:avLst/>
          </a:prstGeom>
          <a:ln w="2540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11012 ims Consulting group logo OUTLINES FINAL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7200" y="460375"/>
            <a:ext cx="31527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>
                <a:solidFill>
                  <a:schemeClr val="accent5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457200" y="6406179"/>
            <a:ext cx="6406816" cy="361950"/>
          </a:xfrm>
        </p:spPr>
        <p:txBody>
          <a:bodyPr/>
          <a:lstStyle>
            <a:lvl1pPr>
              <a:defRPr sz="1000" dirty="0" smtClean="0"/>
            </a:lvl1pPr>
          </a:lstStyle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9144000" cy="3429000"/>
          </a:xfrm>
          <a:solidFill>
            <a:schemeClr val="accent5">
              <a:lumMod val="40000"/>
              <a:lumOff val="60000"/>
            </a:schemeClr>
          </a:solidFill>
        </p:spPr>
        <p:txBody>
          <a:bodyPr bIns="685800" anchor="ctr" anchorCtr="1"/>
          <a:lstStyle>
            <a:lvl1pPr>
              <a:buFontTx/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4301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229100"/>
          </a:xfrm>
        </p:spPr>
        <p:txBody>
          <a:bodyPr/>
          <a:lstStyle>
            <a:lvl1pPr>
              <a:buFont typeface="Verdana" pitchFamily="34" charset="0"/>
              <a:buChar char="•"/>
              <a:defRPr/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1825" y="901382"/>
            <a:ext cx="8243234" cy="395244"/>
          </a:xfrm>
        </p:spPr>
        <p:txBody>
          <a:bodyPr/>
          <a:lstStyle>
            <a:lvl1pPr marL="0" indent="0">
              <a:buNone/>
              <a:defRPr>
                <a:solidFill>
                  <a:srgbClr val="0091C8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2"/>
          </p:nvPr>
        </p:nvSpPr>
        <p:spPr>
          <a:xfrm>
            <a:off x="455613" y="6389911"/>
            <a:ext cx="6108700" cy="2079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5613" y="6388389"/>
            <a:ext cx="6108700" cy="207963"/>
          </a:xfrm>
        </p:spPr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600200"/>
            <a:ext cx="8229600" cy="4392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xmlns="" val="16499444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455613" y="6389911"/>
            <a:ext cx="6108700" cy="207963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Tx/>
              <a:defRPr sz="1800">
                <a:solidFill>
                  <a:schemeClr val="tx2"/>
                </a:solidFill>
              </a:defRPr>
            </a:lvl1pPr>
            <a:lvl2pPr>
              <a:buClrTx/>
              <a:defRPr sz="1600">
                <a:solidFill>
                  <a:schemeClr val="tx1"/>
                </a:solidFill>
              </a:defRPr>
            </a:lvl2pPr>
            <a:lvl3pPr>
              <a:buClrTx/>
              <a:defRPr sz="1400">
                <a:solidFill>
                  <a:schemeClr val="tx1"/>
                </a:solidFill>
              </a:defRPr>
            </a:lvl3pPr>
            <a:lvl4pPr>
              <a:buClrTx/>
              <a:defRPr sz="1200">
                <a:solidFill>
                  <a:schemeClr val="tx1"/>
                </a:solidFill>
              </a:defRPr>
            </a:lvl4pPr>
            <a:lvl5pPr>
              <a:buClrTx/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1800">
                <a:solidFill>
                  <a:schemeClr val="tx2"/>
                </a:solidFill>
              </a:defRPr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buClrTx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455613" y="6389911"/>
            <a:ext cx="6108700" cy="207963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736" y="455613"/>
            <a:ext cx="8226669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736" y="1598613"/>
            <a:ext cx="8226669" cy="4387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Madopar Market Assessment Proposal • Jun, 2010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24257" name="think-cell Slide" r:id="rId11" imgW="270" imgH="270" progId="TCLayout.ActiveDocument.1">
              <p:embed/>
            </p:oleObj>
          </a:graphicData>
        </a:graphic>
      </p:graphicFrame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55613" y="6388389"/>
            <a:ext cx="61087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 dirty="0" smtClean="0"/>
            </a:lvl1pPr>
          </a:lstStyle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pic>
        <p:nvPicPr>
          <p:cNvPr id="1029" name="Picture 13" descr="ims-Consulting-group-logo-no-tag-TM-RGB-small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96088" y="6370638"/>
            <a:ext cx="1925637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441325" y="6184900"/>
            <a:ext cx="8270875" cy="0"/>
          </a:xfrm>
          <a:prstGeom prst="line">
            <a:avLst/>
          </a:prstGeom>
          <a:ln w="2540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9"/>
          <p:cNvSpPr txBox="1">
            <a:spLocks noChangeArrowheads="1"/>
          </p:cNvSpPr>
          <p:nvPr/>
        </p:nvSpPr>
        <p:spPr bwMode="black">
          <a:xfrm>
            <a:off x="457201" y="6572250"/>
            <a:ext cx="439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defRPr/>
            </a:pPr>
            <a:fld id="{5C473F54-1193-4348-9DEA-6CF7976DF638}" type="slidenum">
              <a:rPr lang="en-US" sz="1000"/>
              <a:pPr algn="l" eaLnBrk="0" hangingPunct="0">
                <a:defRPr/>
              </a:pPr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</p:sldLayoutIdLst>
  <p:transition/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tx2"/>
        </a:buClr>
        <a:buFont typeface="Verdana" pitchFamily="-111" charset="0"/>
        <a:buChar char="•"/>
        <a:defRPr sz="1800">
          <a:solidFill>
            <a:schemeClr val="tx2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Verdana" pitchFamily="-111" charset="0"/>
        <a:buChar char="−"/>
        <a:defRPr sz="1600">
          <a:solidFill>
            <a:schemeClr val="tx1"/>
          </a:solidFill>
          <a:latin typeface="+mn-lt"/>
          <a:ea typeface="ＭＳ Ｐゴシック" pitchFamily="-111" charset="-128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-111" charset="0"/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-111" charset="0"/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-111" charset="0"/>
        <a:buChar char="◦"/>
        <a:defRPr sz="1400">
          <a:solidFill>
            <a:schemeClr val="tx1"/>
          </a:solidFill>
          <a:latin typeface="+mn-lt"/>
          <a:ea typeface="ＭＳ Ｐゴシック" pitchFamily="-111" charset="-128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26" Type="http://schemas.openxmlformats.org/officeDocument/2006/relationships/tags" Target="../tags/tag68.xml"/><Relationship Id="rId39" Type="http://schemas.openxmlformats.org/officeDocument/2006/relationships/oleObject" Target="../embeddings/oleObject4.bin"/><Relationship Id="rId3" Type="http://schemas.openxmlformats.org/officeDocument/2006/relationships/tags" Target="../tags/tag45.xml"/><Relationship Id="rId21" Type="http://schemas.openxmlformats.org/officeDocument/2006/relationships/tags" Target="../tags/tag63.xml"/><Relationship Id="rId34" Type="http://schemas.openxmlformats.org/officeDocument/2006/relationships/tags" Target="../tags/tag76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5" Type="http://schemas.openxmlformats.org/officeDocument/2006/relationships/tags" Target="../tags/tag67.xml"/><Relationship Id="rId33" Type="http://schemas.openxmlformats.org/officeDocument/2006/relationships/tags" Target="../tags/tag75.xml"/><Relationship Id="rId38" Type="http://schemas.openxmlformats.org/officeDocument/2006/relationships/oleObject" Target="../embeddings/oleObject3.bin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tags" Target="../tags/tag62.xml"/><Relationship Id="rId29" Type="http://schemas.openxmlformats.org/officeDocument/2006/relationships/tags" Target="../tags/tag71.xml"/><Relationship Id="rId1" Type="http://schemas.openxmlformats.org/officeDocument/2006/relationships/vmlDrawing" Target="../drawings/vmlDrawing3.v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24" Type="http://schemas.openxmlformats.org/officeDocument/2006/relationships/tags" Target="../tags/tag66.xml"/><Relationship Id="rId32" Type="http://schemas.openxmlformats.org/officeDocument/2006/relationships/tags" Target="../tags/tag74.xml"/><Relationship Id="rId37" Type="http://schemas.openxmlformats.org/officeDocument/2006/relationships/slideLayout" Target="../slideLayouts/slideLayout3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23" Type="http://schemas.openxmlformats.org/officeDocument/2006/relationships/tags" Target="../tags/tag65.xml"/><Relationship Id="rId28" Type="http://schemas.openxmlformats.org/officeDocument/2006/relationships/tags" Target="../tags/tag70.xml"/><Relationship Id="rId36" Type="http://schemas.openxmlformats.org/officeDocument/2006/relationships/tags" Target="../tags/tag78.xml"/><Relationship Id="rId10" Type="http://schemas.openxmlformats.org/officeDocument/2006/relationships/tags" Target="../tags/tag52.xml"/><Relationship Id="rId19" Type="http://schemas.openxmlformats.org/officeDocument/2006/relationships/tags" Target="../tags/tag61.xml"/><Relationship Id="rId31" Type="http://schemas.openxmlformats.org/officeDocument/2006/relationships/tags" Target="../tags/tag73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Relationship Id="rId22" Type="http://schemas.openxmlformats.org/officeDocument/2006/relationships/tags" Target="../tags/tag64.xml"/><Relationship Id="rId27" Type="http://schemas.openxmlformats.org/officeDocument/2006/relationships/tags" Target="../tags/tag69.xml"/><Relationship Id="rId30" Type="http://schemas.openxmlformats.org/officeDocument/2006/relationships/tags" Target="../tags/tag72.xml"/><Relationship Id="rId35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vmlDrawing" Target="../drawings/vmlDrawing4.v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10" Type="http://schemas.openxmlformats.org/officeDocument/2006/relationships/oleObject" Target="../embeddings/oleObject5.bin"/><Relationship Id="rId4" Type="http://schemas.openxmlformats.org/officeDocument/2006/relationships/tags" Target="../tags/tag81.xml"/><Relationship Id="rId9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vmlDrawing" Target="../drawings/vmlDrawing5.v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10" Type="http://schemas.openxmlformats.org/officeDocument/2006/relationships/oleObject" Target="../embeddings/oleObject6.bin"/><Relationship Id="rId4" Type="http://schemas.openxmlformats.org/officeDocument/2006/relationships/tags" Target="../tags/tag89.xml"/><Relationship Id="rId9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0" Type="http://schemas.openxmlformats.org/officeDocument/2006/relationships/slideLayout" Target="../slideLayouts/slideLayout6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tags" Target="../tags/tag142.xml"/><Relationship Id="rId26" Type="http://schemas.openxmlformats.org/officeDocument/2006/relationships/tags" Target="../tags/tag150.xml"/><Relationship Id="rId39" Type="http://schemas.openxmlformats.org/officeDocument/2006/relationships/tags" Target="../tags/tag163.xml"/><Relationship Id="rId3" Type="http://schemas.openxmlformats.org/officeDocument/2006/relationships/tags" Target="../tags/tag127.xml"/><Relationship Id="rId21" Type="http://schemas.openxmlformats.org/officeDocument/2006/relationships/tags" Target="../tags/tag145.xml"/><Relationship Id="rId34" Type="http://schemas.openxmlformats.org/officeDocument/2006/relationships/tags" Target="../tags/tag158.xml"/><Relationship Id="rId42" Type="http://schemas.openxmlformats.org/officeDocument/2006/relationships/slideLayout" Target="../slideLayouts/slideLayout6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tags" Target="../tags/tag149.xml"/><Relationship Id="rId33" Type="http://schemas.openxmlformats.org/officeDocument/2006/relationships/tags" Target="../tags/tag157.xml"/><Relationship Id="rId38" Type="http://schemas.openxmlformats.org/officeDocument/2006/relationships/tags" Target="../tags/tag162.xml"/><Relationship Id="rId2" Type="http://schemas.openxmlformats.org/officeDocument/2006/relationships/tags" Target="../tags/tag126.xml"/><Relationship Id="rId16" Type="http://schemas.openxmlformats.org/officeDocument/2006/relationships/tags" Target="../tags/tag140.xml"/><Relationship Id="rId20" Type="http://schemas.openxmlformats.org/officeDocument/2006/relationships/tags" Target="../tags/tag144.xml"/><Relationship Id="rId29" Type="http://schemas.openxmlformats.org/officeDocument/2006/relationships/tags" Target="../tags/tag153.xml"/><Relationship Id="rId41" Type="http://schemas.openxmlformats.org/officeDocument/2006/relationships/tags" Target="../tags/tag165.xml"/><Relationship Id="rId1" Type="http://schemas.openxmlformats.org/officeDocument/2006/relationships/vmlDrawing" Target="../drawings/vmlDrawing6.v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tags" Target="../tags/tag148.xml"/><Relationship Id="rId32" Type="http://schemas.openxmlformats.org/officeDocument/2006/relationships/tags" Target="../tags/tag156.xml"/><Relationship Id="rId37" Type="http://schemas.openxmlformats.org/officeDocument/2006/relationships/tags" Target="../tags/tag161.xml"/><Relationship Id="rId40" Type="http://schemas.openxmlformats.org/officeDocument/2006/relationships/tags" Target="../tags/tag164.xml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tags" Target="../tags/tag147.xml"/><Relationship Id="rId28" Type="http://schemas.openxmlformats.org/officeDocument/2006/relationships/tags" Target="../tags/tag152.xml"/><Relationship Id="rId36" Type="http://schemas.openxmlformats.org/officeDocument/2006/relationships/tags" Target="../tags/tag160.xml"/><Relationship Id="rId10" Type="http://schemas.openxmlformats.org/officeDocument/2006/relationships/tags" Target="../tags/tag134.xml"/><Relationship Id="rId19" Type="http://schemas.openxmlformats.org/officeDocument/2006/relationships/tags" Target="../tags/tag143.xml"/><Relationship Id="rId31" Type="http://schemas.openxmlformats.org/officeDocument/2006/relationships/tags" Target="../tags/tag155.xml"/><Relationship Id="rId44" Type="http://schemas.openxmlformats.org/officeDocument/2006/relationships/oleObject" Target="../embeddings/oleObject7.bin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tags" Target="../tags/tag146.xml"/><Relationship Id="rId27" Type="http://schemas.openxmlformats.org/officeDocument/2006/relationships/tags" Target="../tags/tag151.xml"/><Relationship Id="rId30" Type="http://schemas.openxmlformats.org/officeDocument/2006/relationships/tags" Target="../tags/tag154.xml"/><Relationship Id="rId35" Type="http://schemas.openxmlformats.org/officeDocument/2006/relationships/tags" Target="../tags/tag159.xml"/><Relationship Id="rId43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tags" Target="../tags/tag182.xml"/><Relationship Id="rId18" Type="http://schemas.openxmlformats.org/officeDocument/2006/relationships/tags" Target="../tags/tag187.xml"/><Relationship Id="rId26" Type="http://schemas.openxmlformats.org/officeDocument/2006/relationships/tags" Target="../tags/tag195.xml"/><Relationship Id="rId3" Type="http://schemas.openxmlformats.org/officeDocument/2006/relationships/tags" Target="../tags/tag172.xml"/><Relationship Id="rId21" Type="http://schemas.openxmlformats.org/officeDocument/2006/relationships/tags" Target="../tags/tag190.xml"/><Relationship Id="rId34" Type="http://schemas.openxmlformats.org/officeDocument/2006/relationships/tags" Target="../tags/tag203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17" Type="http://schemas.openxmlformats.org/officeDocument/2006/relationships/tags" Target="../tags/tag186.xml"/><Relationship Id="rId25" Type="http://schemas.openxmlformats.org/officeDocument/2006/relationships/tags" Target="../tags/tag194.xml"/><Relationship Id="rId33" Type="http://schemas.openxmlformats.org/officeDocument/2006/relationships/tags" Target="../tags/tag202.xml"/><Relationship Id="rId2" Type="http://schemas.openxmlformats.org/officeDocument/2006/relationships/tags" Target="../tags/tag171.xml"/><Relationship Id="rId16" Type="http://schemas.openxmlformats.org/officeDocument/2006/relationships/tags" Target="../tags/tag185.xml"/><Relationship Id="rId20" Type="http://schemas.openxmlformats.org/officeDocument/2006/relationships/tags" Target="../tags/tag189.xml"/><Relationship Id="rId29" Type="http://schemas.openxmlformats.org/officeDocument/2006/relationships/tags" Target="../tags/tag198.xml"/><Relationship Id="rId1" Type="http://schemas.openxmlformats.org/officeDocument/2006/relationships/vmlDrawing" Target="../drawings/vmlDrawing7.v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24" Type="http://schemas.openxmlformats.org/officeDocument/2006/relationships/tags" Target="../tags/tag193.xml"/><Relationship Id="rId32" Type="http://schemas.openxmlformats.org/officeDocument/2006/relationships/tags" Target="../tags/tag201.xml"/><Relationship Id="rId37" Type="http://schemas.openxmlformats.org/officeDocument/2006/relationships/oleObject" Target="../embeddings/oleObject9.bin"/><Relationship Id="rId5" Type="http://schemas.openxmlformats.org/officeDocument/2006/relationships/tags" Target="../tags/tag174.xml"/><Relationship Id="rId15" Type="http://schemas.openxmlformats.org/officeDocument/2006/relationships/tags" Target="../tags/tag184.xml"/><Relationship Id="rId23" Type="http://schemas.openxmlformats.org/officeDocument/2006/relationships/tags" Target="../tags/tag192.xml"/><Relationship Id="rId28" Type="http://schemas.openxmlformats.org/officeDocument/2006/relationships/tags" Target="../tags/tag197.xml"/><Relationship Id="rId36" Type="http://schemas.openxmlformats.org/officeDocument/2006/relationships/oleObject" Target="../embeddings/oleObject8.bin"/><Relationship Id="rId10" Type="http://schemas.openxmlformats.org/officeDocument/2006/relationships/tags" Target="../tags/tag179.xml"/><Relationship Id="rId19" Type="http://schemas.openxmlformats.org/officeDocument/2006/relationships/tags" Target="../tags/tag188.xml"/><Relationship Id="rId31" Type="http://schemas.openxmlformats.org/officeDocument/2006/relationships/tags" Target="../tags/tag200.xml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tags" Target="../tags/tag183.xml"/><Relationship Id="rId22" Type="http://schemas.openxmlformats.org/officeDocument/2006/relationships/tags" Target="../tags/tag191.xml"/><Relationship Id="rId27" Type="http://schemas.openxmlformats.org/officeDocument/2006/relationships/tags" Target="../tags/tag196.xml"/><Relationship Id="rId30" Type="http://schemas.openxmlformats.org/officeDocument/2006/relationships/tags" Target="../tags/tag199.xml"/><Relationship Id="rId35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13" Type="http://schemas.openxmlformats.org/officeDocument/2006/relationships/tags" Target="../tags/tag215.xml"/><Relationship Id="rId18" Type="http://schemas.openxmlformats.org/officeDocument/2006/relationships/tags" Target="../tags/tag220.xml"/><Relationship Id="rId26" Type="http://schemas.openxmlformats.org/officeDocument/2006/relationships/tags" Target="../tags/tag228.xml"/><Relationship Id="rId3" Type="http://schemas.openxmlformats.org/officeDocument/2006/relationships/tags" Target="../tags/tag205.xml"/><Relationship Id="rId21" Type="http://schemas.openxmlformats.org/officeDocument/2006/relationships/tags" Target="../tags/tag223.xml"/><Relationship Id="rId34" Type="http://schemas.openxmlformats.org/officeDocument/2006/relationships/tags" Target="../tags/tag236.xml"/><Relationship Id="rId7" Type="http://schemas.openxmlformats.org/officeDocument/2006/relationships/tags" Target="../tags/tag209.xml"/><Relationship Id="rId12" Type="http://schemas.openxmlformats.org/officeDocument/2006/relationships/tags" Target="../tags/tag214.xml"/><Relationship Id="rId17" Type="http://schemas.openxmlformats.org/officeDocument/2006/relationships/tags" Target="../tags/tag219.xml"/><Relationship Id="rId25" Type="http://schemas.openxmlformats.org/officeDocument/2006/relationships/tags" Target="../tags/tag227.xml"/><Relationship Id="rId33" Type="http://schemas.openxmlformats.org/officeDocument/2006/relationships/tags" Target="../tags/tag235.xml"/><Relationship Id="rId2" Type="http://schemas.openxmlformats.org/officeDocument/2006/relationships/tags" Target="../tags/tag204.xml"/><Relationship Id="rId16" Type="http://schemas.openxmlformats.org/officeDocument/2006/relationships/tags" Target="../tags/tag218.xml"/><Relationship Id="rId20" Type="http://schemas.openxmlformats.org/officeDocument/2006/relationships/tags" Target="../tags/tag222.xml"/><Relationship Id="rId29" Type="http://schemas.openxmlformats.org/officeDocument/2006/relationships/tags" Target="../tags/tag231.xml"/><Relationship Id="rId1" Type="http://schemas.openxmlformats.org/officeDocument/2006/relationships/vmlDrawing" Target="../drawings/vmlDrawing8.v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24" Type="http://schemas.openxmlformats.org/officeDocument/2006/relationships/tags" Target="../tags/tag226.xml"/><Relationship Id="rId32" Type="http://schemas.openxmlformats.org/officeDocument/2006/relationships/tags" Target="../tags/tag234.xml"/><Relationship Id="rId37" Type="http://schemas.openxmlformats.org/officeDocument/2006/relationships/oleObject" Target="../embeddings/oleObject10.bin"/><Relationship Id="rId5" Type="http://schemas.openxmlformats.org/officeDocument/2006/relationships/tags" Target="../tags/tag207.xml"/><Relationship Id="rId15" Type="http://schemas.openxmlformats.org/officeDocument/2006/relationships/tags" Target="../tags/tag217.xml"/><Relationship Id="rId23" Type="http://schemas.openxmlformats.org/officeDocument/2006/relationships/tags" Target="../tags/tag225.xml"/><Relationship Id="rId28" Type="http://schemas.openxmlformats.org/officeDocument/2006/relationships/tags" Target="../tags/tag230.xml"/><Relationship Id="rId36" Type="http://schemas.openxmlformats.org/officeDocument/2006/relationships/slideLayout" Target="../slideLayouts/slideLayout6.xml"/><Relationship Id="rId10" Type="http://schemas.openxmlformats.org/officeDocument/2006/relationships/tags" Target="../tags/tag212.xml"/><Relationship Id="rId19" Type="http://schemas.openxmlformats.org/officeDocument/2006/relationships/tags" Target="../tags/tag221.xml"/><Relationship Id="rId31" Type="http://schemas.openxmlformats.org/officeDocument/2006/relationships/tags" Target="../tags/tag233.xml"/><Relationship Id="rId4" Type="http://schemas.openxmlformats.org/officeDocument/2006/relationships/tags" Target="../tags/tag206.xml"/><Relationship Id="rId9" Type="http://schemas.openxmlformats.org/officeDocument/2006/relationships/tags" Target="../tags/tag211.xml"/><Relationship Id="rId14" Type="http://schemas.openxmlformats.org/officeDocument/2006/relationships/tags" Target="../tags/tag216.xml"/><Relationship Id="rId22" Type="http://schemas.openxmlformats.org/officeDocument/2006/relationships/tags" Target="../tags/tag224.xml"/><Relationship Id="rId27" Type="http://schemas.openxmlformats.org/officeDocument/2006/relationships/tags" Target="../tags/tag229.xml"/><Relationship Id="rId30" Type="http://schemas.openxmlformats.org/officeDocument/2006/relationships/tags" Target="../tags/tag232.xml"/><Relationship Id="rId35" Type="http://schemas.openxmlformats.org/officeDocument/2006/relationships/tags" Target="../tags/tag2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13" Type="http://schemas.openxmlformats.org/officeDocument/2006/relationships/image" Target="../media/image12.jpeg"/><Relationship Id="rId3" Type="http://schemas.openxmlformats.org/officeDocument/2006/relationships/tags" Target="../tags/tag243.xml"/><Relationship Id="rId7" Type="http://schemas.openxmlformats.org/officeDocument/2006/relationships/tags" Target="../tags/tag247.xml"/><Relationship Id="rId12" Type="http://schemas.openxmlformats.org/officeDocument/2006/relationships/image" Target="../media/image11.jpeg"/><Relationship Id="rId2" Type="http://schemas.openxmlformats.org/officeDocument/2006/relationships/tags" Target="../tags/tag242.xml"/><Relationship Id="rId1" Type="http://schemas.openxmlformats.org/officeDocument/2006/relationships/vmlDrawing" Target="../drawings/vmlDrawing10.vml"/><Relationship Id="rId6" Type="http://schemas.openxmlformats.org/officeDocument/2006/relationships/tags" Target="../tags/tag246.xml"/><Relationship Id="rId11" Type="http://schemas.openxmlformats.org/officeDocument/2006/relationships/image" Target="../media/image10.jpeg"/><Relationship Id="rId5" Type="http://schemas.openxmlformats.org/officeDocument/2006/relationships/tags" Target="../tags/tag245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244.xml"/><Relationship Id="rId9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13" Type="http://schemas.openxmlformats.org/officeDocument/2006/relationships/tags" Target="../tags/tag259.xml"/><Relationship Id="rId18" Type="http://schemas.openxmlformats.org/officeDocument/2006/relationships/tags" Target="../tags/tag264.xml"/><Relationship Id="rId26" Type="http://schemas.openxmlformats.org/officeDocument/2006/relationships/tags" Target="../tags/tag272.xml"/><Relationship Id="rId3" Type="http://schemas.openxmlformats.org/officeDocument/2006/relationships/tags" Target="../tags/tag249.xml"/><Relationship Id="rId21" Type="http://schemas.openxmlformats.org/officeDocument/2006/relationships/tags" Target="../tags/tag267.xml"/><Relationship Id="rId7" Type="http://schemas.openxmlformats.org/officeDocument/2006/relationships/tags" Target="../tags/tag253.xml"/><Relationship Id="rId12" Type="http://schemas.openxmlformats.org/officeDocument/2006/relationships/tags" Target="../tags/tag258.xml"/><Relationship Id="rId17" Type="http://schemas.openxmlformats.org/officeDocument/2006/relationships/tags" Target="../tags/tag263.xml"/><Relationship Id="rId25" Type="http://schemas.openxmlformats.org/officeDocument/2006/relationships/tags" Target="../tags/tag271.xml"/><Relationship Id="rId33" Type="http://schemas.openxmlformats.org/officeDocument/2006/relationships/oleObject" Target="../embeddings/oleObject14.bin"/><Relationship Id="rId2" Type="http://schemas.openxmlformats.org/officeDocument/2006/relationships/tags" Target="../tags/tag248.xml"/><Relationship Id="rId16" Type="http://schemas.openxmlformats.org/officeDocument/2006/relationships/tags" Target="../tags/tag262.xml"/><Relationship Id="rId20" Type="http://schemas.openxmlformats.org/officeDocument/2006/relationships/tags" Target="../tags/tag266.xml"/><Relationship Id="rId29" Type="http://schemas.openxmlformats.org/officeDocument/2006/relationships/tags" Target="../tags/tag275.xml"/><Relationship Id="rId1" Type="http://schemas.openxmlformats.org/officeDocument/2006/relationships/vmlDrawing" Target="../drawings/vmlDrawing11.vml"/><Relationship Id="rId6" Type="http://schemas.openxmlformats.org/officeDocument/2006/relationships/tags" Target="../tags/tag252.xml"/><Relationship Id="rId11" Type="http://schemas.openxmlformats.org/officeDocument/2006/relationships/tags" Target="../tags/tag257.xml"/><Relationship Id="rId24" Type="http://schemas.openxmlformats.org/officeDocument/2006/relationships/tags" Target="../tags/tag270.xml"/><Relationship Id="rId32" Type="http://schemas.openxmlformats.org/officeDocument/2006/relationships/oleObject" Target="../embeddings/oleObject13.bin"/><Relationship Id="rId5" Type="http://schemas.openxmlformats.org/officeDocument/2006/relationships/tags" Target="../tags/tag251.xml"/><Relationship Id="rId15" Type="http://schemas.openxmlformats.org/officeDocument/2006/relationships/tags" Target="../tags/tag261.xml"/><Relationship Id="rId23" Type="http://schemas.openxmlformats.org/officeDocument/2006/relationships/tags" Target="../tags/tag269.xml"/><Relationship Id="rId28" Type="http://schemas.openxmlformats.org/officeDocument/2006/relationships/tags" Target="../tags/tag274.xml"/><Relationship Id="rId10" Type="http://schemas.openxmlformats.org/officeDocument/2006/relationships/tags" Target="../tags/tag256.xml"/><Relationship Id="rId19" Type="http://schemas.openxmlformats.org/officeDocument/2006/relationships/tags" Target="../tags/tag265.xml"/><Relationship Id="rId31" Type="http://schemas.openxmlformats.org/officeDocument/2006/relationships/slideLayout" Target="../slideLayouts/slideLayout7.xml"/><Relationship Id="rId4" Type="http://schemas.openxmlformats.org/officeDocument/2006/relationships/tags" Target="../tags/tag250.xml"/><Relationship Id="rId9" Type="http://schemas.openxmlformats.org/officeDocument/2006/relationships/tags" Target="../tags/tag255.xml"/><Relationship Id="rId14" Type="http://schemas.openxmlformats.org/officeDocument/2006/relationships/tags" Target="../tags/tag260.xml"/><Relationship Id="rId22" Type="http://schemas.openxmlformats.org/officeDocument/2006/relationships/tags" Target="../tags/tag268.xml"/><Relationship Id="rId27" Type="http://schemas.openxmlformats.org/officeDocument/2006/relationships/tags" Target="../tags/tag273.xml"/><Relationship Id="rId30" Type="http://schemas.openxmlformats.org/officeDocument/2006/relationships/tags" Target="../tags/tag27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83.xml"/><Relationship Id="rId13" Type="http://schemas.openxmlformats.org/officeDocument/2006/relationships/tags" Target="../tags/tag288.xml"/><Relationship Id="rId18" Type="http://schemas.openxmlformats.org/officeDocument/2006/relationships/tags" Target="../tags/tag293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278.xml"/><Relationship Id="rId21" Type="http://schemas.openxmlformats.org/officeDocument/2006/relationships/tags" Target="../tags/tag296.xml"/><Relationship Id="rId7" Type="http://schemas.openxmlformats.org/officeDocument/2006/relationships/tags" Target="../tags/tag282.xml"/><Relationship Id="rId12" Type="http://schemas.openxmlformats.org/officeDocument/2006/relationships/tags" Target="../tags/tag287.xml"/><Relationship Id="rId17" Type="http://schemas.openxmlformats.org/officeDocument/2006/relationships/tags" Target="../tags/tag292.xml"/><Relationship Id="rId25" Type="http://schemas.openxmlformats.org/officeDocument/2006/relationships/tags" Target="../tags/tag300.xml"/><Relationship Id="rId2" Type="http://schemas.openxmlformats.org/officeDocument/2006/relationships/tags" Target="../tags/tag277.xml"/><Relationship Id="rId16" Type="http://schemas.openxmlformats.org/officeDocument/2006/relationships/tags" Target="../tags/tag291.xml"/><Relationship Id="rId20" Type="http://schemas.openxmlformats.org/officeDocument/2006/relationships/tags" Target="../tags/tag295.xml"/><Relationship Id="rId1" Type="http://schemas.openxmlformats.org/officeDocument/2006/relationships/vmlDrawing" Target="../drawings/vmlDrawing12.v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24" Type="http://schemas.openxmlformats.org/officeDocument/2006/relationships/tags" Target="../tags/tag299.xml"/><Relationship Id="rId5" Type="http://schemas.openxmlformats.org/officeDocument/2006/relationships/tags" Target="../tags/tag280.xml"/><Relationship Id="rId15" Type="http://schemas.openxmlformats.org/officeDocument/2006/relationships/tags" Target="../tags/tag290.xml"/><Relationship Id="rId23" Type="http://schemas.openxmlformats.org/officeDocument/2006/relationships/tags" Target="../tags/tag298.xml"/><Relationship Id="rId10" Type="http://schemas.openxmlformats.org/officeDocument/2006/relationships/tags" Target="../tags/tag285.xml"/><Relationship Id="rId19" Type="http://schemas.openxmlformats.org/officeDocument/2006/relationships/tags" Target="../tags/tag294.xml"/><Relationship Id="rId4" Type="http://schemas.openxmlformats.org/officeDocument/2006/relationships/tags" Target="../tags/tag279.xml"/><Relationship Id="rId9" Type="http://schemas.openxmlformats.org/officeDocument/2006/relationships/tags" Target="../tags/tag284.xml"/><Relationship Id="rId14" Type="http://schemas.openxmlformats.org/officeDocument/2006/relationships/tags" Target="../tags/tag289.xml"/><Relationship Id="rId22" Type="http://schemas.openxmlformats.org/officeDocument/2006/relationships/tags" Target="../tags/tag297.xml"/><Relationship Id="rId27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13" Type="http://schemas.openxmlformats.org/officeDocument/2006/relationships/tags" Target="../tags/tag312.xml"/><Relationship Id="rId18" Type="http://schemas.openxmlformats.org/officeDocument/2006/relationships/tags" Target="../tags/tag317.xml"/><Relationship Id="rId26" Type="http://schemas.openxmlformats.org/officeDocument/2006/relationships/tags" Target="../tags/tag325.xml"/><Relationship Id="rId3" Type="http://schemas.openxmlformats.org/officeDocument/2006/relationships/tags" Target="../tags/tag302.xml"/><Relationship Id="rId21" Type="http://schemas.openxmlformats.org/officeDocument/2006/relationships/tags" Target="../tags/tag320.xml"/><Relationship Id="rId7" Type="http://schemas.openxmlformats.org/officeDocument/2006/relationships/tags" Target="../tags/tag306.xml"/><Relationship Id="rId12" Type="http://schemas.openxmlformats.org/officeDocument/2006/relationships/tags" Target="../tags/tag311.xml"/><Relationship Id="rId17" Type="http://schemas.openxmlformats.org/officeDocument/2006/relationships/tags" Target="../tags/tag316.xml"/><Relationship Id="rId25" Type="http://schemas.openxmlformats.org/officeDocument/2006/relationships/tags" Target="../tags/tag324.xml"/><Relationship Id="rId2" Type="http://schemas.openxmlformats.org/officeDocument/2006/relationships/tags" Target="../tags/tag301.xml"/><Relationship Id="rId16" Type="http://schemas.openxmlformats.org/officeDocument/2006/relationships/tags" Target="../tags/tag315.xml"/><Relationship Id="rId20" Type="http://schemas.openxmlformats.org/officeDocument/2006/relationships/tags" Target="../tags/tag319.xml"/><Relationship Id="rId29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24" Type="http://schemas.openxmlformats.org/officeDocument/2006/relationships/tags" Target="../tags/tag323.xml"/><Relationship Id="rId5" Type="http://schemas.openxmlformats.org/officeDocument/2006/relationships/tags" Target="../tags/tag304.xml"/><Relationship Id="rId15" Type="http://schemas.openxmlformats.org/officeDocument/2006/relationships/tags" Target="../tags/tag314.xml"/><Relationship Id="rId23" Type="http://schemas.openxmlformats.org/officeDocument/2006/relationships/tags" Target="../tags/tag322.xml"/><Relationship Id="rId28" Type="http://schemas.openxmlformats.org/officeDocument/2006/relationships/tags" Target="../tags/tag327.xml"/><Relationship Id="rId10" Type="http://schemas.openxmlformats.org/officeDocument/2006/relationships/tags" Target="../tags/tag309.xml"/><Relationship Id="rId19" Type="http://schemas.openxmlformats.org/officeDocument/2006/relationships/tags" Target="../tags/tag318.xml"/><Relationship Id="rId31" Type="http://schemas.openxmlformats.org/officeDocument/2006/relationships/oleObject" Target="../embeddings/oleObject17.bin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tags" Target="../tags/tag313.xml"/><Relationship Id="rId22" Type="http://schemas.openxmlformats.org/officeDocument/2006/relationships/tags" Target="../tags/tag321.xml"/><Relationship Id="rId27" Type="http://schemas.openxmlformats.org/officeDocument/2006/relationships/tags" Target="../tags/tag326.xml"/><Relationship Id="rId30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334.xml"/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26" Type="http://schemas.openxmlformats.org/officeDocument/2006/relationships/tags" Target="../tags/tag352.xml"/><Relationship Id="rId39" Type="http://schemas.openxmlformats.org/officeDocument/2006/relationships/tags" Target="../tags/tag365.xml"/><Relationship Id="rId3" Type="http://schemas.openxmlformats.org/officeDocument/2006/relationships/tags" Target="../tags/tag329.xml"/><Relationship Id="rId21" Type="http://schemas.openxmlformats.org/officeDocument/2006/relationships/tags" Target="../tags/tag347.xml"/><Relationship Id="rId34" Type="http://schemas.openxmlformats.org/officeDocument/2006/relationships/tags" Target="../tags/tag360.xml"/><Relationship Id="rId42" Type="http://schemas.openxmlformats.org/officeDocument/2006/relationships/tags" Target="../tags/tag368.xml"/><Relationship Id="rId7" Type="http://schemas.openxmlformats.org/officeDocument/2006/relationships/tags" Target="../tags/tag333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5" Type="http://schemas.openxmlformats.org/officeDocument/2006/relationships/tags" Target="../tags/tag351.xml"/><Relationship Id="rId33" Type="http://schemas.openxmlformats.org/officeDocument/2006/relationships/tags" Target="../tags/tag359.xml"/><Relationship Id="rId38" Type="http://schemas.openxmlformats.org/officeDocument/2006/relationships/tags" Target="../tags/tag364.xml"/><Relationship Id="rId2" Type="http://schemas.openxmlformats.org/officeDocument/2006/relationships/tags" Target="../tags/tag328.xml"/><Relationship Id="rId16" Type="http://schemas.openxmlformats.org/officeDocument/2006/relationships/tags" Target="../tags/tag342.xml"/><Relationship Id="rId20" Type="http://schemas.openxmlformats.org/officeDocument/2006/relationships/tags" Target="../tags/tag346.xml"/><Relationship Id="rId29" Type="http://schemas.openxmlformats.org/officeDocument/2006/relationships/tags" Target="../tags/tag355.xml"/><Relationship Id="rId41" Type="http://schemas.openxmlformats.org/officeDocument/2006/relationships/tags" Target="../tags/tag367.xml"/><Relationship Id="rId1" Type="http://schemas.openxmlformats.org/officeDocument/2006/relationships/vmlDrawing" Target="../drawings/vmlDrawing14.vml"/><Relationship Id="rId6" Type="http://schemas.openxmlformats.org/officeDocument/2006/relationships/tags" Target="../tags/tag332.xml"/><Relationship Id="rId11" Type="http://schemas.openxmlformats.org/officeDocument/2006/relationships/tags" Target="../tags/tag337.xml"/><Relationship Id="rId24" Type="http://schemas.openxmlformats.org/officeDocument/2006/relationships/tags" Target="../tags/tag350.xml"/><Relationship Id="rId32" Type="http://schemas.openxmlformats.org/officeDocument/2006/relationships/tags" Target="../tags/tag358.xml"/><Relationship Id="rId37" Type="http://schemas.openxmlformats.org/officeDocument/2006/relationships/tags" Target="../tags/tag363.xml"/><Relationship Id="rId40" Type="http://schemas.openxmlformats.org/officeDocument/2006/relationships/tags" Target="../tags/tag366.xml"/><Relationship Id="rId45" Type="http://schemas.openxmlformats.org/officeDocument/2006/relationships/oleObject" Target="../embeddings/oleObject19.bin"/><Relationship Id="rId5" Type="http://schemas.openxmlformats.org/officeDocument/2006/relationships/tags" Target="../tags/tag331.xml"/><Relationship Id="rId15" Type="http://schemas.openxmlformats.org/officeDocument/2006/relationships/tags" Target="../tags/tag341.xml"/><Relationship Id="rId23" Type="http://schemas.openxmlformats.org/officeDocument/2006/relationships/tags" Target="../tags/tag349.xml"/><Relationship Id="rId28" Type="http://schemas.openxmlformats.org/officeDocument/2006/relationships/tags" Target="../tags/tag354.xml"/><Relationship Id="rId36" Type="http://schemas.openxmlformats.org/officeDocument/2006/relationships/tags" Target="../tags/tag362.xml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31" Type="http://schemas.openxmlformats.org/officeDocument/2006/relationships/tags" Target="../tags/tag357.xml"/><Relationship Id="rId44" Type="http://schemas.openxmlformats.org/officeDocument/2006/relationships/oleObject" Target="../embeddings/oleObject18.bin"/><Relationship Id="rId4" Type="http://schemas.openxmlformats.org/officeDocument/2006/relationships/tags" Target="../tags/tag330.xml"/><Relationship Id="rId9" Type="http://schemas.openxmlformats.org/officeDocument/2006/relationships/tags" Target="../tags/tag335.xml"/><Relationship Id="rId14" Type="http://schemas.openxmlformats.org/officeDocument/2006/relationships/tags" Target="../tags/tag340.xml"/><Relationship Id="rId22" Type="http://schemas.openxmlformats.org/officeDocument/2006/relationships/tags" Target="../tags/tag348.xml"/><Relationship Id="rId27" Type="http://schemas.openxmlformats.org/officeDocument/2006/relationships/tags" Target="../tags/tag353.xml"/><Relationship Id="rId30" Type="http://schemas.openxmlformats.org/officeDocument/2006/relationships/tags" Target="../tags/tag356.xml"/><Relationship Id="rId35" Type="http://schemas.openxmlformats.org/officeDocument/2006/relationships/tags" Target="../tags/tag361.xml"/><Relationship Id="rId43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375.xml"/><Relationship Id="rId3" Type="http://schemas.openxmlformats.org/officeDocument/2006/relationships/tags" Target="../tags/tag370.xml"/><Relationship Id="rId7" Type="http://schemas.openxmlformats.org/officeDocument/2006/relationships/tags" Target="../tags/tag374.xml"/><Relationship Id="rId2" Type="http://schemas.openxmlformats.org/officeDocument/2006/relationships/tags" Target="../tags/tag369.xml"/><Relationship Id="rId1" Type="http://schemas.openxmlformats.org/officeDocument/2006/relationships/vmlDrawing" Target="../drawings/vmlDrawing15.vml"/><Relationship Id="rId6" Type="http://schemas.openxmlformats.org/officeDocument/2006/relationships/tags" Target="../tags/tag373.xml"/><Relationship Id="rId11" Type="http://schemas.openxmlformats.org/officeDocument/2006/relationships/oleObject" Target="../embeddings/oleObject20.bin"/><Relationship Id="rId5" Type="http://schemas.openxmlformats.org/officeDocument/2006/relationships/tags" Target="../tags/tag372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371.xml"/><Relationship Id="rId9" Type="http://schemas.openxmlformats.org/officeDocument/2006/relationships/tags" Target="../tags/tag37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84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379.xml"/><Relationship Id="rId7" Type="http://schemas.openxmlformats.org/officeDocument/2006/relationships/tags" Target="../tags/tag383.xml"/><Relationship Id="rId12" Type="http://schemas.openxmlformats.org/officeDocument/2006/relationships/tags" Target="../tags/tag388.xml"/><Relationship Id="rId2" Type="http://schemas.openxmlformats.org/officeDocument/2006/relationships/tags" Target="../tags/tag378.xml"/><Relationship Id="rId1" Type="http://schemas.openxmlformats.org/officeDocument/2006/relationships/vmlDrawing" Target="../drawings/vmlDrawing16.vml"/><Relationship Id="rId6" Type="http://schemas.openxmlformats.org/officeDocument/2006/relationships/tags" Target="../tags/tag382.xml"/><Relationship Id="rId11" Type="http://schemas.openxmlformats.org/officeDocument/2006/relationships/tags" Target="../tags/tag387.xml"/><Relationship Id="rId5" Type="http://schemas.openxmlformats.org/officeDocument/2006/relationships/tags" Target="../tags/tag381.xml"/><Relationship Id="rId15" Type="http://schemas.openxmlformats.org/officeDocument/2006/relationships/image" Target="../media/image17.png"/><Relationship Id="rId10" Type="http://schemas.openxmlformats.org/officeDocument/2006/relationships/tags" Target="../tags/tag386.xml"/><Relationship Id="rId4" Type="http://schemas.openxmlformats.org/officeDocument/2006/relationships/tags" Target="../tags/tag380.xml"/><Relationship Id="rId9" Type="http://schemas.openxmlformats.org/officeDocument/2006/relationships/tags" Target="../tags/tag385.xml"/><Relationship Id="rId14" Type="http://schemas.openxmlformats.org/officeDocument/2006/relationships/oleObject" Target="../embeddings/oleObject2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395.xml"/><Relationship Id="rId13" Type="http://schemas.openxmlformats.org/officeDocument/2006/relationships/image" Target="../media/image18.png"/><Relationship Id="rId3" Type="http://schemas.openxmlformats.org/officeDocument/2006/relationships/tags" Target="../tags/tag390.xml"/><Relationship Id="rId7" Type="http://schemas.openxmlformats.org/officeDocument/2006/relationships/tags" Target="../tags/tag394.xml"/><Relationship Id="rId12" Type="http://schemas.openxmlformats.org/officeDocument/2006/relationships/oleObject" Target="../embeddings/oleObject22.bin"/><Relationship Id="rId2" Type="http://schemas.openxmlformats.org/officeDocument/2006/relationships/tags" Target="../tags/tag389.xml"/><Relationship Id="rId1" Type="http://schemas.openxmlformats.org/officeDocument/2006/relationships/vmlDrawing" Target="../drawings/vmlDrawing17.vml"/><Relationship Id="rId6" Type="http://schemas.openxmlformats.org/officeDocument/2006/relationships/tags" Target="../tags/tag393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392.xml"/><Relationship Id="rId10" Type="http://schemas.openxmlformats.org/officeDocument/2006/relationships/tags" Target="../tags/tag397.xml"/><Relationship Id="rId4" Type="http://schemas.openxmlformats.org/officeDocument/2006/relationships/tags" Target="../tags/tag391.xml"/><Relationship Id="rId9" Type="http://schemas.openxmlformats.org/officeDocument/2006/relationships/tags" Target="../tags/tag396.xml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405.xml"/><Relationship Id="rId13" Type="http://schemas.openxmlformats.org/officeDocument/2006/relationships/tags" Target="../tags/tag410.xml"/><Relationship Id="rId3" Type="http://schemas.openxmlformats.org/officeDocument/2006/relationships/tags" Target="../tags/tag400.xml"/><Relationship Id="rId7" Type="http://schemas.openxmlformats.org/officeDocument/2006/relationships/tags" Target="../tags/tag404.xml"/><Relationship Id="rId12" Type="http://schemas.openxmlformats.org/officeDocument/2006/relationships/tags" Target="../tags/tag409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399.xml"/><Relationship Id="rId16" Type="http://schemas.openxmlformats.org/officeDocument/2006/relationships/tags" Target="../tags/tag413.xml"/><Relationship Id="rId1" Type="http://schemas.openxmlformats.org/officeDocument/2006/relationships/tags" Target="../tags/tag398.xml"/><Relationship Id="rId6" Type="http://schemas.openxmlformats.org/officeDocument/2006/relationships/tags" Target="../tags/tag403.xml"/><Relationship Id="rId11" Type="http://schemas.openxmlformats.org/officeDocument/2006/relationships/tags" Target="../tags/tag408.xml"/><Relationship Id="rId5" Type="http://schemas.openxmlformats.org/officeDocument/2006/relationships/tags" Target="../tags/tag402.xml"/><Relationship Id="rId15" Type="http://schemas.openxmlformats.org/officeDocument/2006/relationships/tags" Target="../tags/tag412.xml"/><Relationship Id="rId10" Type="http://schemas.openxmlformats.org/officeDocument/2006/relationships/tags" Target="../tags/tag407.xml"/><Relationship Id="rId4" Type="http://schemas.openxmlformats.org/officeDocument/2006/relationships/tags" Target="../tags/tag401.xml"/><Relationship Id="rId9" Type="http://schemas.openxmlformats.org/officeDocument/2006/relationships/tags" Target="../tags/tag406.xml"/><Relationship Id="rId14" Type="http://schemas.openxmlformats.org/officeDocument/2006/relationships/tags" Target="../tags/tag4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1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421.xml"/><Relationship Id="rId13" Type="http://schemas.openxmlformats.org/officeDocument/2006/relationships/tags" Target="../tags/tag426.xml"/><Relationship Id="rId3" Type="http://schemas.openxmlformats.org/officeDocument/2006/relationships/tags" Target="../tags/tag416.xml"/><Relationship Id="rId7" Type="http://schemas.openxmlformats.org/officeDocument/2006/relationships/tags" Target="../tags/tag420.xml"/><Relationship Id="rId12" Type="http://schemas.openxmlformats.org/officeDocument/2006/relationships/tags" Target="../tags/tag425.xml"/><Relationship Id="rId17" Type="http://schemas.openxmlformats.org/officeDocument/2006/relationships/oleObject" Target="../embeddings/oleObject23.bin"/><Relationship Id="rId2" Type="http://schemas.openxmlformats.org/officeDocument/2006/relationships/tags" Target="../tags/tag415.xml"/><Relationship Id="rId16" Type="http://schemas.openxmlformats.org/officeDocument/2006/relationships/slideLayout" Target="../slideLayouts/slideLayout8.xml"/><Relationship Id="rId1" Type="http://schemas.openxmlformats.org/officeDocument/2006/relationships/vmlDrawing" Target="../drawings/vmlDrawing18.vml"/><Relationship Id="rId6" Type="http://schemas.openxmlformats.org/officeDocument/2006/relationships/tags" Target="../tags/tag419.xml"/><Relationship Id="rId11" Type="http://schemas.openxmlformats.org/officeDocument/2006/relationships/tags" Target="../tags/tag424.xml"/><Relationship Id="rId5" Type="http://schemas.openxmlformats.org/officeDocument/2006/relationships/tags" Target="../tags/tag418.xml"/><Relationship Id="rId15" Type="http://schemas.openxmlformats.org/officeDocument/2006/relationships/tags" Target="../tags/tag428.xml"/><Relationship Id="rId10" Type="http://schemas.openxmlformats.org/officeDocument/2006/relationships/tags" Target="../tags/tag423.xml"/><Relationship Id="rId4" Type="http://schemas.openxmlformats.org/officeDocument/2006/relationships/tags" Target="../tags/tag417.xml"/><Relationship Id="rId9" Type="http://schemas.openxmlformats.org/officeDocument/2006/relationships/tags" Target="../tags/tag422.xml"/><Relationship Id="rId14" Type="http://schemas.openxmlformats.org/officeDocument/2006/relationships/tags" Target="../tags/tag42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2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436.xml"/><Relationship Id="rId13" Type="http://schemas.openxmlformats.org/officeDocument/2006/relationships/tags" Target="../tags/tag441.xml"/><Relationship Id="rId18" Type="http://schemas.openxmlformats.org/officeDocument/2006/relationships/tags" Target="../tags/tag446.xml"/><Relationship Id="rId26" Type="http://schemas.openxmlformats.org/officeDocument/2006/relationships/tags" Target="../tags/tag454.xml"/><Relationship Id="rId3" Type="http://schemas.openxmlformats.org/officeDocument/2006/relationships/tags" Target="../tags/tag431.xml"/><Relationship Id="rId21" Type="http://schemas.openxmlformats.org/officeDocument/2006/relationships/tags" Target="../tags/tag449.xml"/><Relationship Id="rId34" Type="http://schemas.openxmlformats.org/officeDocument/2006/relationships/oleObject" Target="../embeddings/oleObject24.bin"/><Relationship Id="rId7" Type="http://schemas.openxmlformats.org/officeDocument/2006/relationships/tags" Target="../tags/tag435.xml"/><Relationship Id="rId12" Type="http://schemas.openxmlformats.org/officeDocument/2006/relationships/tags" Target="../tags/tag440.xml"/><Relationship Id="rId17" Type="http://schemas.openxmlformats.org/officeDocument/2006/relationships/tags" Target="../tags/tag445.xml"/><Relationship Id="rId25" Type="http://schemas.openxmlformats.org/officeDocument/2006/relationships/tags" Target="../tags/tag453.xml"/><Relationship Id="rId33" Type="http://schemas.openxmlformats.org/officeDocument/2006/relationships/slideLayout" Target="../slideLayouts/slideLayout3.xml"/><Relationship Id="rId2" Type="http://schemas.openxmlformats.org/officeDocument/2006/relationships/tags" Target="../tags/tag430.xml"/><Relationship Id="rId16" Type="http://schemas.openxmlformats.org/officeDocument/2006/relationships/tags" Target="../tags/tag444.xml"/><Relationship Id="rId20" Type="http://schemas.openxmlformats.org/officeDocument/2006/relationships/tags" Target="../tags/tag448.xml"/><Relationship Id="rId29" Type="http://schemas.openxmlformats.org/officeDocument/2006/relationships/tags" Target="../tags/tag457.xml"/><Relationship Id="rId1" Type="http://schemas.openxmlformats.org/officeDocument/2006/relationships/vmlDrawing" Target="../drawings/vmlDrawing19.vml"/><Relationship Id="rId6" Type="http://schemas.openxmlformats.org/officeDocument/2006/relationships/tags" Target="../tags/tag434.xml"/><Relationship Id="rId11" Type="http://schemas.openxmlformats.org/officeDocument/2006/relationships/tags" Target="../tags/tag439.xml"/><Relationship Id="rId24" Type="http://schemas.openxmlformats.org/officeDocument/2006/relationships/tags" Target="../tags/tag452.xml"/><Relationship Id="rId32" Type="http://schemas.openxmlformats.org/officeDocument/2006/relationships/tags" Target="../tags/tag460.xml"/><Relationship Id="rId5" Type="http://schemas.openxmlformats.org/officeDocument/2006/relationships/tags" Target="../tags/tag433.xml"/><Relationship Id="rId15" Type="http://schemas.openxmlformats.org/officeDocument/2006/relationships/tags" Target="../tags/tag443.xml"/><Relationship Id="rId23" Type="http://schemas.openxmlformats.org/officeDocument/2006/relationships/tags" Target="../tags/tag451.xml"/><Relationship Id="rId28" Type="http://schemas.openxmlformats.org/officeDocument/2006/relationships/tags" Target="../tags/tag456.xml"/><Relationship Id="rId10" Type="http://schemas.openxmlformats.org/officeDocument/2006/relationships/tags" Target="../tags/tag438.xml"/><Relationship Id="rId19" Type="http://schemas.openxmlformats.org/officeDocument/2006/relationships/tags" Target="../tags/tag447.xml"/><Relationship Id="rId31" Type="http://schemas.openxmlformats.org/officeDocument/2006/relationships/tags" Target="../tags/tag459.xml"/><Relationship Id="rId4" Type="http://schemas.openxmlformats.org/officeDocument/2006/relationships/tags" Target="../tags/tag432.xml"/><Relationship Id="rId9" Type="http://schemas.openxmlformats.org/officeDocument/2006/relationships/tags" Target="../tags/tag437.xml"/><Relationship Id="rId14" Type="http://schemas.openxmlformats.org/officeDocument/2006/relationships/tags" Target="../tags/tag442.xml"/><Relationship Id="rId22" Type="http://schemas.openxmlformats.org/officeDocument/2006/relationships/tags" Target="../tags/tag450.xml"/><Relationship Id="rId27" Type="http://schemas.openxmlformats.org/officeDocument/2006/relationships/tags" Target="../tags/tag455.xml"/><Relationship Id="rId30" Type="http://schemas.openxmlformats.org/officeDocument/2006/relationships/tags" Target="../tags/tag458.xml"/><Relationship Id="rId35" Type="http://schemas.openxmlformats.org/officeDocument/2006/relationships/oleObject" Target="../embeddings/oleObject2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462.xml"/><Relationship Id="rId7" Type="http://schemas.openxmlformats.org/officeDocument/2006/relationships/oleObject" Target="../embeddings/oleObject26.bin"/><Relationship Id="rId2" Type="http://schemas.openxmlformats.org/officeDocument/2006/relationships/tags" Target="../tags/tag461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64.xml"/><Relationship Id="rId4" Type="http://schemas.openxmlformats.org/officeDocument/2006/relationships/tags" Target="../tags/tag46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to </a:t>
            </a:r>
            <a:r>
              <a:rPr lang="en-US" altLang="zh-CN" dirty="0" err="1"/>
              <a:t>Pharma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Major Disease Area Overview – Neurology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79844"/>
            <a:ext cx="4114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2013</a:t>
            </a:r>
            <a:endParaRPr lang="en-US" dirty="0"/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3" cstate="print"/>
          <a:srcRect l="4630" r="3091"/>
          <a:stretch>
            <a:fillRect/>
          </a:stretch>
        </p:blipFill>
        <p:spPr bwMode="auto">
          <a:xfrm>
            <a:off x="0" y="3429000"/>
            <a:ext cx="9144000" cy="34321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40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61122" name="think-cell Slide" r:id="rId3" imgW="270" imgH="270" progId="TCLayout.ActiveDocument.1">
              <p:embed/>
            </p:oleObj>
          </a:graphicData>
        </a:graphic>
      </p:graphicFrame>
      <p:sp>
        <p:nvSpPr>
          <p:cNvPr id="59" name="Pentagon 58"/>
          <p:cNvSpPr/>
          <p:nvPr/>
        </p:nvSpPr>
        <p:spPr>
          <a:xfrm>
            <a:off x="3317351" y="1878420"/>
            <a:ext cx="3646969" cy="1920240"/>
          </a:xfrm>
          <a:prstGeom prst="homePlate">
            <a:avLst>
              <a:gd name="adj" fmla="val 958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entagon 39"/>
          <p:cNvSpPr/>
          <p:nvPr/>
        </p:nvSpPr>
        <p:spPr>
          <a:xfrm>
            <a:off x="3317351" y="3926960"/>
            <a:ext cx="3646969" cy="1920240"/>
          </a:xfrm>
          <a:prstGeom prst="homePlate">
            <a:avLst>
              <a:gd name="adj" fmla="val 958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IMS </a:t>
            </a:r>
            <a:r>
              <a:rPr lang="en-US" altLang="zh-CN" dirty="0" smtClean="0"/>
              <a:t>grouped hospitals by cosmetic surgery # availability, and select top sales hospitals with a series of criteria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6931" y="3566099"/>
            <a:ext cx="1188720" cy="57888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i="1" dirty="0" smtClean="0">
                <a:latin typeface="Verdana" pitchFamily="34" charset="0"/>
              </a:rPr>
              <a:t>Hospital universe</a:t>
            </a:r>
            <a:endParaRPr lang="en-US" sz="1400" b="1" i="1" dirty="0" smtClean="0">
              <a:latin typeface="Verdana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069789" y="2388927"/>
            <a:ext cx="1188720" cy="82296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Cosmetic surgery # available</a:t>
            </a:r>
            <a:endParaRPr lang="en-US" sz="12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069789" y="4433911"/>
            <a:ext cx="1188720" cy="82296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Cosmetic surgery # unavailable</a:t>
            </a:r>
            <a:endParaRPr lang="en-US" sz="12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604423" y="3317488"/>
            <a:ext cx="1690577" cy="36004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905106" y="1960300"/>
            <a:ext cx="1737360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National or regi</a:t>
            </a:r>
            <a:r>
              <a:rPr lang="en-US" altLang="zh-CN" sz="1200" dirty="0" smtClean="0">
                <a:solidFill>
                  <a:schemeClr val="tx1"/>
                </a:solidFill>
                <a:latin typeface="Verdana" pitchFamily="34" charset="0"/>
              </a:rPr>
              <a:t>o</a:t>
            </a:r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nal KOL presence</a:t>
            </a:r>
            <a:endParaRPr lang="en-US" sz="12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05106" y="2636538"/>
            <a:ext cx="1737360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Cosmetic surgery related paper</a:t>
            </a:r>
            <a:endParaRPr lang="en-US" sz="12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905106" y="3312778"/>
            <a:ext cx="1737360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Cosmetic </a:t>
            </a:r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surgery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# </a:t>
            </a:r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&gt;2000/year</a:t>
            </a:r>
            <a:endParaRPr lang="en-US" sz="12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394587" y="4069097"/>
            <a:ext cx="3291840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 indent="-233363"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National or regi</a:t>
            </a:r>
            <a:r>
              <a:rPr lang="en-US" altLang="zh-CN" sz="1200" dirty="0" smtClean="0">
                <a:solidFill>
                  <a:schemeClr val="tx1"/>
                </a:solidFill>
                <a:latin typeface="Verdana" pitchFamily="34" charset="0"/>
              </a:rPr>
              <a:t>o</a:t>
            </a:r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nal KOL presence</a:t>
            </a:r>
            <a:endParaRPr lang="en-US" sz="12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394587" y="4680117"/>
            <a:ext cx="3291840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 indent="-233363"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Cosmetic surgery related paper</a:t>
            </a:r>
            <a:endParaRPr lang="en-US" sz="12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94587" y="5312403"/>
            <a:ext cx="3291840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 indent="-233363"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Top cosmetic dept presence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383954" y="2463352"/>
            <a:ext cx="1097280" cy="64008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Cosmetic surgery # &gt;500/year</a:t>
            </a:r>
          </a:p>
        </p:txBody>
      </p:sp>
      <p:sp>
        <p:nvSpPr>
          <p:cNvPr id="39" name="Pentagon 38"/>
          <p:cNvSpPr/>
          <p:nvPr/>
        </p:nvSpPr>
        <p:spPr>
          <a:xfrm>
            <a:off x="574162" y="1775663"/>
            <a:ext cx="7719233" cy="4206240"/>
          </a:xfrm>
          <a:prstGeom prst="homePlate">
            <a:avLst>
              <a:gd name="adj" fmla="val 11060"/>
            </a:avLst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43783" y="3566099"/>
            <a:ext cx="1097280" cy="578882"/>
          </a:xfrm>
          <a:prstGeom prst="roundRect">
            <a:avLst/>
          </a:prstGeom>
          <a:solidFill>
            <a:schemeClr val="bg2"/>
          </a:solidFill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bg1"/>
                </a:solidFill>
                <a:latin typeface="Verdana" pitchFamily="34" charset="0"/>
              </a:rPr>
              <a:t>Top hospitals</a:t>
            </a:r>
            <a:endParaRPr lang="en-US" sz="1400" b="1" i="1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976568" y="1378809"/>
            <a:ext cx="2431322" cy="36004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Verdana" pitchFamily="34" charset="0"/>
              </a:rPr>
              <a:t>S</a:t>
            </a:r>
            <a:r>
              <a:rPr lang="en-US" altLang="zh-CN" b="1" dirty="0" smtClean="0">
                <a:solidFill>
                  <a:schemeClr val="tx1"/>
                </a:solidFill>
                <a:latin typeface="Verdana" pitchFamily="34" charset="0"/>
              </a:rPr>
              <a:t>election c</a:t>
            </a:r>
            <a:r>
              <a:rPr lang="en-US" b="1" dirty="0" smtClean="0">
                <a:solidFill>
                  <a:schemeClr val="tx1"/>
                </a:solidFill>
                <a:latin typeface="Verdana" pitchFamily="34" charset="0"/>
              </a:rPr>
              <a:t>riteria</a:t>
            </a:r>
            <a:endParaRPr lang="en-US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931" y="4136072"/>
            <a:ext cx="93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</a:t>
            </a:r>
            <a:r>
              <a:rPr lang="en-US" altLang="zh-CN" sz="1200" dirty="0" smtClean="0"/>
              <a:t>=114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433763" y="2626240"/>
            <a:ext cx="606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And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605828" y="4136072"/>
            <a:ext cx="93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</a:t>
            </a:r>
            <a:r>
              <a:rPr lang="en-US" altLang="zh-CN" sz="1200" dirty="0" smtClean="0"/>
              <a:t>=44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069789" y="3239391"/>
            <a:ext cx="93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</a:t>
            </a:r>
            <a:r>
              <a:rPr lang="en-US" altLang="zh-CN" sz="1200" dirty="0" smtClean="0"/>
              <a:t>=77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069789" y="5263123"/>
            <a:ext cx="93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</a:t>
            </a:r>
            <a:r>
              <a:rPr lang="en-US" altLang="zh-CN" sz="1200" dirty="0" smtClean="0"/>
              <a:t>=37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979562" y="2344467"/>
            <a:ext cx="606061" cy="18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or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979562" y="3020705"/>
            <a:ext cx="606061" cy="18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or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537082" y="4400098"/>
            <a:ext cx="606061" cy="18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or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537082" y="5065703"/>
            <a:ext cx="606061" cy="18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or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762292" y="4765969"/>
            <a:ext cx="640080" cy="30646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N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=17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62292" y="2706798"/>
            <a:ext cx="640080" cy="30646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N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=27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1" name="Shape 60"/>
          <p:cNvCxnSpPr>
            <a:stCxn id="46" idx="3"/>
            <a:endCxn id="20" idx="1"/>
          </p:cNvCxnSpPr>
          <p:nvPr/>
        </p:nvCxnSpPr>
        <p:spPr>
          <a:xfrm>
            <a:off x="7402372" y="2860032"/>
            <a:ext cx="241411" cy="99550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3" idx="3"/>
            <a:endCxn id="20" idx="1"/>
          </p:cNvCxnSpPr>
          <p:nvPr/>
        </p:nvCxnSpPr>
        <p:spPr>
          <a:xfrm flipV="1">
            <a:off x="7402372" y="3855540"/>
            <a:ext cx="241411" cy="1063663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6" idx="3"/>
            <a:endCxn id="29" idx="1"/>
          </p:cNvCxnSpPr>
          <p:nvPr/>
        </p:nvCxnSpPr>
        <p:spPr>
          <a:xfrm flipV="1">
            <a:off x="1825651" y="2800407"/>
            <a:ext cx="244138" cy="1055133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6" idx="3"/>
            <a:endCxn id="30" idx="1"/>
          </p:cNvCxnSpPr>
          <p:nvPr/>
        </p:nvCxnSpPr>
        <p:spPr>
          <a:xfrm>
            <a:off x="1825651" y="3855540"/>
            <a:ext cx="244138" cy="98985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Verdana" pitchFamily="34" charset="0"/>
              </a:rPr>
              <a:t>Depending </a:t>
            </a:r>
            <a:r>
              <a:rPr lang="en-US" altLang="zh-CN" dirty="0">
                <a:latin typeface="Verdana" pitchFamily="34" charset="0"/>
              </a:rPr>
              <a:t>on different physicians’ </a:t>
            </a:r>
            <a:r>
              <a:rPr lang="en-US" altLang="zh-CN" dirty="0" smtClean="0">
                <a:latin typeface="Verdana" pitchFamily="34" charset="0"/>
              </a:rPr>
              <a:t>own experience, combo therapies demonstrate a more diversified characteristic than mono therapies</a:t>
            </a:r>
            <a:endParaRPr lang="zh-CN" altLang="en-US" dirty="0">
              <a:latin typeface="Verdana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74430" y="1662337"/>
            <a:ext cx="2015670" cy="596446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Verdana" pitchFamily="34" charset="0"/>
              </a:rPr>
              <a:t>Schizophrenia </a:t>
            </a:r>
            <a:r>
              <a:rPr lang="en-US" altLang="zh-CN" sz="1200" b="1" dirty="0" smtClean="0">
                <a:latin typeface="Verdana" pitchFamily="34" charset="0"/>
              </a:rPr>
              <a:t>patients</a:t>
            </a:r>
            <a:endParaRPr lang="zh-CN" altLang="en-US" sz="1200" b="1" dirty="0">
              <a:latin typeface="Verdana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32973" y="2507566"/>
            <a:ext cx="1418989" cy="6286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</a:rPr>
              <a:t>Mixed</a:t>
            </a:r>
            <a:endParaRPr lang="zh-CN" altLang="en-US" sz="1200" b="1" dirty="0" smtClean="0">
              <a:latin typeface="Verdana" pitchFamily="34" charset="0"/>
            </a:endParaRPr>
          </a:p>
        </p:txBody>
      </p:sp>
      <p:cxnSp>
        <p:nvCxnSpPr>
          <p:cNvPr id="9" name="肘形连接符 8"/>
          <p:cNvCxnSpPr>
            <a:stCxn id="5" idx="3"/>
            <a:endCxn id="8" idx="0"/>
          </p:cNvCxnSpPr>
          <p:nvPr/>
        </p:nvCxnSpPr>
        <p:spPr>
          <a:xfrm>
            <a:off x="3890100" y="1960560"/>
            <a:ext cx="752368" cy="547006"/>
          </a:xfrm>
          <a:prstGeom prst="bentConnector2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5" idx="1"/>
            <a:endCxn id="24" idx="0"/>
          </p:cNvCxnSpPr>
          <p:nvPr/>
        </p:nvCxnSpPr>
        <p:spPr>
          <a:xfrm rot="10800000" flipV="1">
            <a:off x="1275544" y="1960559"/>
            <a:ext cx="598886" cy="533359"/>
          </a:xfrm>
          <a:prstGeom prst="bentConnector2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23" idx="0"/>
          </p:cNvCxnSpPr>
          <p:nvPr/>
        </p:nvCxnSpPr>
        <p:spPr>
          <a:xfrm rot="16200000" flipH="1">
            <a:off x="2768420" y="2372627"/>
            <a:ext cx="235136" cy="744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6658004"/>
              </p:ext>
            </p:extLst>
          </p:nvPr>
        </p:nvGraphicFramePr>
        <p:xfrm>
          <a:off x="503057" y="3226769"/>
          <a:ext cx="1421768" cy="1221829"/>
        </p:xfrm>
        <a:graphic>
          <a:graphicData uri="http://schemas.openxmlformats.org/drawingml/2006/table">
            <a:tbl>
              <a:tblPr/>
              <a:tblGrid>
                <a:gridCol w="1421768"/>
              </a:tblGrid>
              <a:tr h="308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Mono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5304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Olanzapine</a:t>
                      </a: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4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Risperidone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Quetiapine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Others</a:t>
                      </a: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491101"/>
              </p:ext>
            </p:extLst>
          </p:nvPr>
        </p:nvGraphicFramePr>
        <p:xfrm>
          <a:off x="503061" y="4570230"/>
          <a:ext cx="1418989" cy="1571262"/>
        </p:xfrm>
        <a:graphic>
          <a:graphicData uri="http://schemas.openxmlformats.org/drawingml/2006/table">
            <a:tbl>
              <a:tblPr/>
              <a:tblGrid>
                <a:gridCol w="1418989"/>
              </a:tblGrid>
              <a:tr h="29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Combo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554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Olanzapine+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Risperidone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4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Risperidone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+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Aripiprazole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4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Olanzapine+ 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Aripiprazole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28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Others</a:t>
                      </a: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1161335"/>
              </p:ext>
            </p:extLst>
          </p:nvPr>
        </p:nvGraphicFramePr>
        <p:xfrm>
          <a:off x="2156085" y="3240417"/>
          <a:ext cx="1418989" cy="1222402"/>
        </p:xfrm>
        <a:graphic>
          <a:graphicData uri="http://schemas.openxmlformats.org/drawingml/2006/table">
            <a:tbl>
              <a:tblPr/>
              <a:tblGrid>
                <a:gridCol w="1418989"/>
              </a:tblGrid>
              <a:tr h="315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Mono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510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Aripiprazole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0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Ziprasidone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2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Amisulpride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2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Others</a:t>
                      </a: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2563430"/>
              </p:ext>
            </p:extLst>
          </p:nvPr>
        </p:nvGraphicFramePr>
        <p:xfrm>
          <a:off x="2168685" y="4558354"/>
          <a:ext cx="1418989" cy="1583140"/>
        </p:xfrm>
        <a:graphic>
          <a:graphicData uri="http://schemas.openxmlformats.org/drawingml/2006/table">
            <a:tbl>
              <a:tblPr/>
              <a:tblGrid>
                <a:gridCol w="1418989"/>
              </a:tblGrid>
              <a:tr h="308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Combo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0971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Aripiprazole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+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Risperidone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49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Risperidone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+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Quetiapine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83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Others</a:t>
                      </a: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97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19881" y="3240035"/>
            <a:ext cx="1418989" cy="9361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zh-CN" sz="1000" dirty="0" smtClean="0">
                <a:latin typeface="Verdana" pitchFamily="34" charset="0"/>
              </a:rPr>
              <a:t>Similar with molecules for  the treatment of positive or negative symptoms</a:t>
            </a:r>
            <a:endParaRPr lang="zh-CN" altLang="en-US" sz="1200" dirty="0">
              <a:latin typeface="Verdana" pitchFamily="34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Schizophrenia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80217" y="2493919"/>
            <a:ext cx="1418989" cy="6286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</a:rPr>
              <a:t>Negative</a:t>
            </a:r>
            <a:endParaRPr lang="zh-CN" altLang="en-US" sz="1200" b="1" dirty="0">
              <a:latin typeface="Verdana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6049" y="2493919"/>
            <a:ext cx="1418989" cy="6286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</a:rPr>
              <a:t>Positive</a:t>
            </a:r>
            <a:endParaRPr lang="zh-CN" altLang="en-US" sz="1200" b="1" dirty="0" smtClean="0">
              <a:latin typeface="Verdana" pitchFamily="34" charset="0"/>
            </a:endParaRPr>
          </a:p>
        </p:txBody>
      </p:sp>
      <p:sp>
        <p:nvSpPr>
          <p:cNvPr id="44" name="TextBox 43"/>
          <p:cNvSpPr txBox="1"/>
          <p:nvPr>
            <p:custDataLst>
              <p:tags r:id="rId2"/>
            </p:custDataLst>
          </p:nvPr>
        </p:nvSpPr>
        <p:spPr>
          <a:xfrm>
            <a:off x="5228144" y="1767561"/>
            <a:ext cx="35652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fontAlgn="base">
              <a:spcBef>
                <a:spcPts val="600"/>
              </a:spcBef>
              <a:spcAft>
                <a:spcPct val="0"/>
              </a:spcAft>
              <a:buClr>
                <a:srgbClr val="0E0733"/>
              </a:buClr>
            </a:pPr>
            <a:r>
              <a:rPr lang="en-US" altLang="zh-CN" sz="1400" b="1" kern="0" dirty="0" smtClean="0">
                <a:solidFill>
                  <a:srgbClr val="0E0733"/>
                </a:solidFill>
                <a:latin typeface="Verdana" pitchFamily="34" charset="0"/>
              </a:rPr>
              <a:t>AAPs are the standard regardless of symptom types. </a:t>
            </a:r>
          </a:p>
          <a:p>
            <a:pPr marL="228600" fontAlgn="base">
              <a:spcBef>
                <a:spcPts val="600"/>
              </a:spcBef>
              <a:spcAft>
                <a:spcPct val="0"/>
              </a:spcAft>
              <a:buClr>
                <a:srgbClr val="0E0733"/>
              </a:buClr>
            </a:pPr>
            <a:r>
              <a:rPr lang="en-US" altLang="zh-CN" sz="1400" b="1" kern="0" dirty="0" smtClean="0">
                <a:solidFill>
                  <a:srgbClr val="0E0733"/>
                </a:solidFill>
                <a:latin typeface="Verdana" pitchFamily="34" charset="0"/>
              </a:rPr>
              <a:t>80% of schizophrenia patients are using AAP</a:t>
            </a:r>
          </a:p>
          <a:p>
            <a:pPr marL="57150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Ø"/>
            </a:pPr>
            <a:r>
              <a:rPr lang="en-US" altLang="zh-CN" sz="1200" kern="0" dirty="0" smtClean="0">
                <a:solidFill>
                  <a:srgbClr val="111111"/>
                </a:solidFill>
                <a:latin typeface="Verdana" pitchFamily="34" charset="0"/>
              </a:rPr>
              <a:t>Patients using TAP usually have poor financial conditions or need TAP for adjunct therapy or no need for switching </a:t>
            </a:r>
          </a:p>
          <a:p>
            <a:pPr marL="57150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Ø"/>
            </a:pPr>
            <a:r>
              <a:rPr lang="en-US" altLang="zh-CN" sz="1200" kern="0" dirty="0" err="1" smtClean="0">
                <a:solidFill>
                  <a:srgbClr val="111111"/>
                </a:solidFill>
                <a:latin typeface="Verdana" pitchFamily="34" charset="0"/>
              </a:rPr>
              <a:t>Olanzapine</a:t>
            </a:r>
            <a:r>
              <a:rPr lang="en-US" altLang="zh-CN" sz="1200" kern="0" dirty="0" smtClean="0">
                <a:solidFill>
                  <a:srgbClr val="111111"/>
                </a:solidFill>
                <a:latin typeface="Verdana" pitchFamily="34" charset="0"/>
              </a:rPr>
              <a:t>, </a:t>
            </a:r>
            <a:r>
              <a:rPr lang="en-US" altLang="zh-CN" sz="1200" kern="0" dirty="0" err="1" smtClean="0">
                <a:solidFill>
                  <a:srgbClr val="111111"/>
                </a:solidFill>
                <a:latin typeface="Verdana" pitchFamily="34" charset="0"/>
              </a:rPr>
              <a:t>risperidone</a:t>
            </a:r>
            <a:r>
              <a:rPr lang="en-US" altLang="zh-CN" sz="1200" kern="0" dirty="0" smtClean="0">
                <a:solidFill>
                  <a:srgbClr val="111111"/>
                </a:solidFill>
                <a:latin typeface="Verdana" pitchFamily="34" charset="0"/>
              </a:rPr>
              <a:t> and </a:t>
            </a:r>
            <a:r>
              <a:rPr lang="en-US" altLang="zh-CN" sz="1200" kern="0" dirty="0" err="1" smtClean="0">
                <a:solidFill>
                  <a:srgbClr val="111111"/>
                </a:solidFill>
                <a:latin typeface="Verdana" pitchFamily="34" charset="0"/>
              </a:rPr>
              <a:t>ouetiapine</a:t>
            </a:r>
            <a:r>
              <a:rPr lang="en-US" altLang="zh-CN" sz="1200" kern="0" dirty="0" smtClean="0">
                <a:solidFill>
                  <a:srgbClr val="111111"/>
                </a:solidFill>
                <a:latin typeface="Verdana" pitchFamily="34" charset="0"/>
              </a:rPr>
              <a:t> are commonly used, and </a:t>
            </a:r>
            <a:r>
              <a:rPr lang="en-US" altLang="zh-CN" sz="1200" kern="0" dirty="0" err="1" smtClean="0">
                <a:solidFill>
                  <a:srgbClr val="111111"/>
                </a:solidFill>
                <a:latin typeface="Verdana" pitchFamily="34" charset="0"/>
              </a:rPr>
              <a:t>aripiprazole</a:t>
            </a:r>
            <a:r>
              <a:rPr lang="en-US" altLang="zh-CN" sz="1200" kern="0" dirty="0" smtClean="0">
                <a:solidFill>
                  <a:srgbClr val="111111"/>
                </a:solidFill>
                <a:latin typeface="Verdana" pitchFamily="34" charset="0"/>
              </a:rPr>
              <a:t>, </a:t>
            </a:r>
            <a:r>
              <a:rPr lang="en-US" altLang="zh-CN" sz="1200" kern="0" dirty="0" err="1" smtClean="0">
                <a:solidFill>
                  <a:srgbClr val="111111"/>
                </a:solidFill>
                <a:latin typeface="Verdana" pitchFamily="34" charset="0"/>
              </a:rPr>
              <a:t>paliperidone</a:t>
            </a:r>
            <a:r>
              <a:rPr lang="en-US" altLang="zh-CN" sz="1200" kern="0" dirty="0" smtClean="0">
                <a:solidFill>
                  <a:srgbClr val="111111"/>
                </a:solidFill>
                <a:latin typeface="Verdana" pitchFamily="34" charset="0"/>
              </a:rPr>
              <a:t> and </a:t>
            </a:r>
            <a:r>
              <a:rPr lang="en-US" altLang="zh-CN" sz="1200" kern="0" dirty="0" err="1" smtClean="0">
                <a:solidFill>
                  <a:srgbClr val="111111"/>
                </a:solidFill>
                <a:latin typeface="Verdana" pitchFamily="34" charset="0"/>
              </a:rPr>
              <a:t>amisulpride</a:t>
            </a:r>
            <a:r>
              <a:rPr lang="en-US" altLang="zh-CN" sz="1200" kern="0" dirty="0" smtClean="0">
                <a:solidFill>
                  <a:srgbClr val="111111"/>
                </a:solidFill>
                <a:latin typeface="Verdana" pitchFamily="34" charset="0"/>
              </a:rPr>
              <a:t> are promising molecules, which will grab more prescription share in the future</a:t>
            </a:r>
          </a:p>
          <a:p>
            <a:pPr marL="57150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Ø"/>
            </a:pPr>
            <a:r>
              <a:rPr lang="en-US" altLang="zh-CN" sz="1200" kern="0" dirty="0" smtClean="0">
                <a:solidFill>
                  <a:srgbClr val="111111"/>
                </a:solidFill>
                <a:latin typeface="Verdana" pitchFamily="34" charset="0"/>
              </a:rPr>
              <a:t>No AAP shows superiority over competitors in controlling negative symptoms. However, </a:t>
            </a:r>
            <a:r>
              <a:rPr lang="en-US" altLang="zh-CN" sz="1200" kern="0" dirty="0" err="1" smtClean="0">
                <a:solidFill>
                  <a:srgbClr val="111111"/>
                </a:solidFill>
                <a:latin typeface="Verdana" pitchFamily="34" charset="0"/>
              </a:rPr>
              <a:t>aripiprazole</a:t>
            </a:r>
            <a:r>
              <a:rPr lang="en-US" altLang="zh-CN" sz="1200" kern="0" dirty="0" smtClean="0">
                <a:solidFill>
                  <a:srgbClr val="111111"/>
                </a:solidFill>
                <a:latin typeface="Verdana" pitchFamily="34" charset="0"/>
              </a:rPr>
              <a:t> is promoted for this group and see a higher share of negative patients</a:t>
            </a:r>
          </a:p>
        </p:txBody>
      </p:sp>
      <p:sp>
        <p:nvSpPr>
          <p:cNvPr id="2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xmlns="" val="910283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20" y="455613"/>
            <a:ext cx="8325147" cy="914400"/>
          </a:xfrm>
        </p:spPr>
        <p:txBody>
          <a:bodyPr/>
          <a:lstStyle/>
          <a:p>
            <a:r>
              <a:rPr lang="en-US" altLang="zh-CN" dirty="0" smtClean="0">
                <a:latin typeface="Verdana" pitchFamily="34" charset="0"/>
              </a:rPr>
              <a:t>With the progress of the disease, the treatment cycle of schizophrenia is separated into acute stage and maintenance stage</a:t>
            </a:r>
            <a:endParaRPr lang="zh-CN" altLang="en-US" dirty="0">
              <a:latin typeface="Verdana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Schizophrenia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6" name="Rectangle 10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69165" y="2078131"/>
            <a:ext cx="1537453" cy="409225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</a:rPr>
              <a:t>Acute Stage</a:t>
            </a:r>
            <a:endParaRPr lang="en-US" altLang="zh-CN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Rectangle 10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6565" y="4016105"/>
            <a:ext cx="1551820" cy="406925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</a:rPr>
              <a:t>Maintenance Stage</a:t>
            </a:r>
            <a:endParaRPr lang="en-US" altLang="zh-CN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 rot="10800000">
            <a:off x="527955" y="2078460"/>
            <a:ext cx="403134" cy="3125326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 rot="16200000">
            <a:off x="-247641" y="2949596"/>
            <a:ext cx="1935145" cy="276999"/>
          </a:xfrm>
          <a:prstGeom prst="rect">
            <a:avLst/>
          </a:prstGeom>
          <a:solidFill>
            <a:schemeClr val="bg2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 smtClean="0">
                <a:solidFill>
                  <a:schemeClr val="bg1"/>
                </a:solidFill>
                <a:latin typeface="Verdana" pitchFamily="34" charset="0"/>
              </a:rPr>
              <a:t>Progression of Disease</a:t>
            </a:r>
            <a:endParaRPr lang="en-GB" sz="12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6825" y="2503733"/>
            <a:ext cx="16866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200" dirty="0" smtClean="0">
                <a:latin typeface="Verdana" pitchFamily="34" charset="0"/>
              </a:rPr>
              <a:t>(at least 3 months)</a:t>
            </a:r>
            <a:endParaRPr lang="zh-CN" altLang="en-US" sz="1200" dirty="0"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7216" y="4528880"/>
            <a:ext cx="102489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200" dirty="0" smtClean="0">
                <a:latin typeface="Verdana" pitchFamily="34" charset="0"/>
              </a:rPr>
              <a:t>(~2 years)</a:t>
            </a:r>
            <a:endParaRPr lang="zh-CN" altLang="en-US" sz="1200" dirty="0">
              <a:latin typeface="Verdana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38738" y="1714983"/>
            <a:ext cx="567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228600" algn="l" fontAlgn="base">
              <a:spcBef>
                <a:spcPct val="400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l"/>
            </a:pPr>
            <a:r>
              <a:rPr lang="en-US" altLang="zh-CN" sz="1200" kern="0" dirty="0" smtClean="0">
                <a:solidFill>
                  <a:srgbClr val="111111"/>
                </a:solidFill>
                <a:latin typeface="Verdana" pitchFamily="34" charset="0"/>
              </a:rPr>
              <a:t>The therapeutic goal for acute stage and consolidation stage is to rapidly control the symptoms, prevent harmful social impulsive action and smoothly enter into maintenance stage</a:t>
            </a:r>
          </a:p>
        </p:txBody>
      </p:sp>
      <p:sp>
        <p:nvSpPr>
          <p:cNvPr id="13" name="矩形 12"/>
          <p:cNvSpPr/>
          <p:nvPr/>
        </p:nvSpPr>
        <p:spPr>
          <a:xfrm>
            <a:off x="2639199" y="2412250"/>
            <a:ext cx="5704396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228600" algn="l" fontAlgn="base">
              <a:spcBef>
                <a:spcPct val="400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l"/>
            </a:pPr>
            <a:r>
              <a:rPr lang="en-US" altLang="zh-CN" sz="1200" kern="0" dirty="0" smtClean="0">
                <a:solidFill>
                  <a:srgbClr val="111111"/>
                </a:solidFill>
                <a:latin typeface="Verdana" pitchFamily="34" charset="0"/>
              </a:rPr>
              <a:t>The therapeutic goal for maintenance stage is to prevent recurrence and restore social functions</a:t>
            </a:r>
          </a:p>
          <a:p>
            <a:pPr marL="571500" lvl="1" indent="-228600" algn="l" fontAlgn="base">
              <a:spcBef>
                <a:spcPct val="400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l"/>
            </a:pPr>
            <a:r>
              <a:rPr lang="en-US" altLang="zh-CN" sz="1200" kern="0" dirty="0" smtClean="0">
                <a:solidFill>
                  <a:srgbClr val="111111"/>
                </a:solidFill>
                <a:latin typeface="Verdana" pitchFamily="34" charset="0"/>
              </a:rPr>
              <a:t>The maintenance stage for negative &amp; mix patients is longer than that for positive patients</a:t>
            </a:r>
          </a:p>
          <a:p>
            <a:pPr marL="571500" lvl="1" indent="-228600" algn="l" fontAlgn="base">
              <a:spcBef>
                <a:spcPct val="400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l"/>
            </a:pPr>
            <a:r>
              <a:rPr lang="en-US" altLang="zh-CN" sz="1200" dirty="0" smtClean="0">
                <a:latin typeface="Verdana" pitchFamily="34" charset="0"/>
              </a:rPr>
              <a:t>In maintenance stage, patients will keep the same drug therapy as in previous stages. If the patients appear additional negative symptoms, add-on therapy could be adopted. Dose reduction may be considered if patients are in stable condition</a:t>
            </a:r>
            <a:endParaRPr lang="en-US" altLang="zh-CN" sz="1200" kern="0" dirty="0" smtClean="0">
              <a:solidFill>
                <a:srgbClr val="111111"/>
              </a:solidFill>
              <a:latin typeface="Verdana" pitchFamily="34" charset="0"/>
            </a:endParaRPr>
          </a:p>
        </p:txBody>
      </p:sp>
      <p:sp>
        <p:nvSpPr>
          <p:cNvPr id="15" name="Rectangle 10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43966" y="3000167"/>
            <a:ext cx="1537453" cy="413479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</a:rPr>
              <a:t>Consolidation Stage</a:t>
            </a:r>
            <a:endParaRPr lang="en-US" altLang="zh-CN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1626" y="3398476"/>
            <a:ext cx="16866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200" dirty="0" smtClean="0">
                <a:latin typeface="Verdana" pitchFamily="34" charset="0"/>
              </a:rPr>
              <a:t>(at least 3 months)</a:t>
            </a:r>
            <a:endParaRPr lang="zh-CN" altLang="en-US" sz="1200" dirty="0">
              <a:latin typeface="Verdana" pitchFamily="34" charset="0"/>
            </a:endParaRPr>
          </a:p>
        </p:txBody>
      </p:sp>
      <p:sp>
        <p:nvSpPr>
          <p:cNvPr id="19" name="Rectangle 10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80" y="5060611"/>
            <a:ext cx="1551820" cy="406925"/>
          </a:xfrm>
          <a:prstGeom prst="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</a:rPr>
              <a:t>Compliance</a:t>
            </a:r>
            <a:endParaRPr lang="en-US" altLang="zh-CN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3260" y="4221088"/>
            <a:ext cx="5671972" cy="202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228600" algn="l" fontAlgn="base">
              <a:spcBef>
                <a:spcPct val="400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l"/>
            </a:pPr>
            <a:r>
              <a:rPr lang="en-US" altLang="zh-CN" sz="1200" kern="0" dirty="0" smtClean="0">
                <a:solidFill>
                  <a:srgbClr val="0E0733"/>
                </a:solidFill>
                <a:latin typeface="Verdana" pitchFamily="34" charset="0"/>
              </a:rPr>
              <a:t>The actual treatment cycle in clinical practice is 6-12 months</a:t>
            </a:r>
          </a:p>
          <a:p>
            <a:pPr marL="571500" lvl="1" indent="-228600" algn="l" fontAlgn="base">
              <a:spcBef>
                <a:spcPct val="400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l"/>
            </a:pPr>
            <a:r>
              <a:rPr lang="en-US" altLang="zh-CN" sz="1200" kern="0" dirty="0" smtClean="0">
                <a:solidFill>
                  <a:srgbClr val="0E0733"/>
                </a:solidFill>
                <a:latin typeface="Verdana" pitchFamily="34" charset="0"/>
              </a:rPr>
              <a:t>The compliance rate is 40% and is estimated to increase because of the launch of new products with less side effects and increased affordability and entry of more generics</a:t>
            </a:r>
          </a:p>
          <a:p>
            <a:pPr marL="1028700" lvl="2" indent="-228600" algn="l" fontAlgn="base">
              <a:spcBef>
                <a:spcPts val="5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Ø"/>
            </a:pPr>
            <a:r>
              <a:rPr lang="en-US" altLang="zh-CN" sz="1200" kern="0" dirty="0" smtClean="0">
                <a:solidFill>
                  <a:srgbClr val="111111"/>
                </a:solidFill>
                <a:latin typeface="Verdana" pitchFamily="34" charset="0"/>
              </a:rPr>
              <a:t>For patient with positive symptoms,  the compliance rate is 50%; and patients with negative symptoms, it is 33%</a:t>
            </a:r>
          </a:p>
          <a:p>
            <a:pPr marL="1028700" lvl="2" indent="-228600" algn="l" fontAlgn="base">
              <a:spcBef>
                <a:spcPts val="5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Ø"/>
            </a:pPr>
            <a:r>
              <a:rPr lang="en-US" altLang="zh-CN" sz="1200" kern="0" dirty="0" smtClean="0">
                <a:solidFill>
                  <a:srgbClr val="111111"/>
                </a:solidFill>
                <a:latin typeface="Verdana" pitchFamily="34" charset="0"/>
              </a:rPr>
              <a:t>For first-episode patients, the compliance rate is 80%; and for recurrence patients, the ratio is about 50%</a:t>
            </a:r>
            <a:endParaRPr lang="zh-CN" altLang="en-US" dirty="0" smtClean="0">
              <a:latin typeface="Verdana" pitchFamily="34" charset="0"/>
            </a:endParaRPr>
          </a:p>
          <a:p>
            <a:pPr marL="571500" lvl="1" indent="-228600" algn="l" fontAlgn="base">
              <a:spcBef>
                <a:spcPts val="5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Ø"/>
            </a:pPr>
            <a:endParaRPr lang="zh-CN" altLang="en-US" sz="1200" dirty="0" smtClean="0">
              <a:latin typeface="Verdana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Treatment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Verdana" pitchFamily="34" charset="0"/>
              </a:rPr>
              <a:t>E</a:t>
            </a:r>
            <a:r>
              <a:rPr lang="en-US" altLang="zh-CN" sz="2000" dirty="0" smtClean="0">
                <a:latin typeface="Verdana" pitchFamily="34" charset="0"/>
              </a:rPr>
              <a:t>fficacy, safety and compliance are the key unmet medical needs in schizophrenia market</a:t>
            </a:r>
            <a:endParaRPr lang="en-US" altLang="zh-CN" sz="2000" dirty="0">
              <a:latin typeface="Verdana" pitchFamily="34" charset="0"/>
            </a:endParaRP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30810" y="3128965"/>
            <a:ext cx="2523978" cy="1647759"/>
          </a:xfrm>
        </p:spPr>
        <p:txBody>
          <a:bodyPr/>
          <a:lstStyle/>
          <a:p>
            <a:pPr marL="180975" indent="-180975">
              <a:spcBef>
                <a:spcPts val="1200"/>
              </a:spcBef>
              <a:spcAft>
                <a:spcPct val="0"/>
              </a:spcAft>
              <a:buClrTx/>
              <a:buFont typeface="Verdana" pitchFamily="34" charset="0"/>
              <a:buChar char="•"/>
            </a:pPr>
            <a:r>
              <a:rPr lang="en-US" altLang="zh-CN" sz="1200" kern="1200" dirty="0" smtClean="0">
                <a:solidFill>
                  <a:schemeClr val="tx1"/>
                </a:solidFill>
                <a:latin typeface="Verdana" pitchFamily="34" charset="0"/>
              </a:rPr>
              <a:t>KOLs are not satisfied with current therapies in </a:t>
            </a:r>
            <a:r>
              <a:rPr lang="en-US" altLang="zh-CN" sz="1200" kern="1200" dirty="0">
                <a:solidFill>
                  <a:schemeClr val="tx1"/>
                </a:solidFill>
                <a:latin typeface="Verdana" pitchFamily="34" charset="0"/>
              </a:rPr>
              <a:t>terms of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Verdana" pitchFamily="34" charset="0"/>
              </a:rPr>
              <a:t>efficacy for negative symptom and side effects of drugs</a:t>
            </a:r>
            <a:endParaRPr lang="en-US" altLang="zh-CN" sz="1200" kern="1200" dirty="0">
              <a:solidFill>
                <a:schemeClr val="tx1"/>
              </a:solidFill>
              <a:latin typeface="Verdana" pitchFamily="34" charset="0"/>
            </a:endParaRPr>
          </a:p>
          <a:p>
            <a:pPr marL="180975" indent="-180975">
              <a:spcBef>
                <a:spcPts val="1200"/>
              </a:spcBef>
              <a:spcAft>
                <a:spcPct val="0"/>
              </a:spcAft>
              <a:buClrTx/>
              <a:buFont typeface="Verdana" pitchFamily="34" charset="0"/>
              <a:buChar char="•"/>
            </a:pPr>
            <a:r>
              <a:rPr lang="en-US" altLang="zh-CN" sz="1200" kern="1200" dirty="0" smtClean="0">
                <a:solidFill>
                  <a:schemeClr val="tx1"/>
                </a:solidFill>
                <a:latin typeface="Verdana" pitchFamily="34" charset="0"/>
              </a:rPr>
              <a:t>KOLs show </a:t>
            </a:r>
            <a:r>
              <a:rPr lang="en-US" altLang="zh-CN" sz="1200" kern="1200" dirty="0">
                <a:solidFill>
                  <a:schemeClr val="tx1"/>
                </a:solidFill>
                <a:latin typeface="Verdana" pitchFamily="34" charset="0"/>
              </a:rPr>
              <a:t>great enthusiasm to see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Verdana" pitchFamily="34" charset="0"/>
              </a:rPr>
              <a:t>the new types of drugs and products used to enhance patients’ compliance</a:t>
            </a:r>
          </a:p>
        </p:txBody>
      </p:sp>
      <p:sp>
        <p:nvSpPr>
          <p:cNvPr id="440333" name="AutoShape 13"/>
          <p:cNvSpPr>
            <a:spLocks noChangeArrowheads="1"/>
          </p:cNvSpPr>
          <p:nvPr/>
        </p:nvSpPr>
        <p:spPr bwMode="auto">
          <a:xfrm>
            <a:off x="2390946" y="1568268"/>
            <a:ext cx="1752600" cy="40005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ctr"/>
            <a:r>
              <a:rPr lang="en-US" altLang="zh-CN" sz="1200" b="1">
                <a:latin typeface="Verdana" pitchFamily="34" charset="0"/>
              </a:rPr>
              <a:t>Unmet Needs</a:t>
            </a:r>
          </a:p>
        </p:txBody>
      </p:sp>
      <p:sp>
        <p:nvSpPr>
          <p:cNvPr id="440334" name="Rectangle 14"/>
          <p:cNvSpPr>
            <a:spLocks noChangeArrowheads="1"/>
          </p:cNvSpPr>
          <p:nvPr/>
        </p:nvSpPr>
        <p:spPr bwMode="auto">
          <a:xfrm>
            <a:off x="553793" y="2299740"/>
            <a:ext cx="1143000" cy="457200"/>
          </a:xfrm>
          <a:prstGeom prst="rect">
            <a:avLst/>
          </a:prstGeom>
          <a:solidFill>
            <a:srgbClr val="4C6C9C"/>
          </a:solidFill>
          <a:ln w="9525">
            <a:solidFill>
              <a:srgbClr val="4C6C9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Verdana" pitchFamily="34" charset="0"/>
              </a:rPr>
              <a:t>Efficacy</a:t>
            </a:r>
          </a:p>
        </p:txBody>
      </p:sp>
      <p:sp>
        <p:nvSpPr>
          <p:cNvPr id="440335" name="Rectangle 15"/>
          <p:cNvSpPr>
            <a:spLocks noChangeArrowheads="1"/>
          </p:cNvSpPr>
          <p:nvPr/>
        </p:nvSpPr>
        <p:spPr bwMode="auto">
          <a:xfrm>
            <a:off x="528596" y="3479410"/>
            <a:ext cx="1143000" cy="457200"/>
          </a:xfrm>
          <a:prstGeom prst="rect">
            <a:avLst/>
          </a:prstGeom>
          <a:solidFill>
            <a:srgbClr val="4C6C9C"/>
          </a:solidFill>
          <a:ln w="9525">
            <a:solidFill>
              <a:srgbClr val="4C6C9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Verdana" pitchFamily="34" charset="0"/>
              </a:rPr>
              <a:t>Safety</a:t>
            </a:r>
          </a:p>
        </p:txBody>
      </p:sp>
      <p:sp>
        <p:nvSpPr>
          <p:cNvPr id="440336" name="Rectangle 16"/>
          <p:cNvSpPr>
            <a:spLocks noChangeArrowheads="1"/>
          </p:cNvSpPr>
          <p:nvPr/>
        </p:nvSpPr>
        <p:spPr bwMode="auto">
          <a:xfrm>
            <a:off x="541194" y="4620480"/>
            <a:ext cx="1143000" cy="457200"/>
          </a:xfrm>
          <a:prstGeom prst="rect">
            <a:avLst/>
          </a:prstGeom>
          <a:solidFill>
            <a:srgbClr val="4C6C9C"/>
          </a:solidFill>
          <a:ln w="9525">
            <a:solidFill>
              <a:srgbClr val="4C6C9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</a:rPr>
              <a:t>Compliance</a:t>
            </a:r>
            <a:endParaRPr lang="en-US" altLang="zh-CN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40338" name="Rectangle 18"/>
          <p:cNvSpPr>
            <a:spLocks noChangeArrowheads="1"/>
          </p:cNvSpPr>
          <p:nvPr/>
        </p:nvSpPr>
        <p:spPr bwMode="gray">
          <a:xfrm>
            <a:off x="1850130" y="4602942"/>
            <a:ext cx="3302424" cy="1080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80975" indent="-180975">
              <a:spcBef>
                <a:spcPct val="30000"/>
              </a:spcBef>
              <a:buFont typeface="Verdana" pitchFamily="34" charset="0"/>
              <a:buChar char="•"/>
            </a:pPr>
            <a:r>
              <a:rPr lang="en-US" altLang="zh-CN" sz="1400" dirty="0" smtClean="0">
                <a:latin typeface="Verdana" pitchFamily="34" charset="0"/>
              </a:rPr>
              <a:t>Improvement on formulation and onset time</a:t>
            </a:r>
          </a:p>
          <a:p>
            <a:pPr marL="450850" lvl="1" indent="-273050" algn="l"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zh-CN" sz="1200" dirty="0" smtClean="0">
                <a:latin typeface="Verdana" pitchFamily="34" charset="0"/>
              </a:rPr>
              <a:t>Slow released formulation and higher patients compliance</a:t>
            </a:r>
          </a:p>
          <a:p>
            <a:pPr marL="450850" lvl="1" indent="-273050" algn="l"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zh-CN" sz="1200" dirty="0" smtClean="0">
                <a:latin typeface="Verdana" pitchFamily="34" charset="0"/>
              </a:rPr>
              <a:t>Faster onset time. The action time of current product is 2-4 weeks</a:t>
            </a:r>
          </a:p>
        </p:txBody>
      </p:sp>
      <p:sp>
        <p:nvSpPr>
          <p:cNvPr id="440340" name="Rectangle 20"/>
          <p:cNvSpPr>
            <a:spLocks noChangeArrowheads="1"/>
          </p:cNvSpPr>
          <p:nvPr/>
        </p:nvSpPr>
        <p:spPr bwMode="gray">
          <a:xfrm>
            <a:off x="1862729" y="2271266"/>
            <a:ext cx="3327620" cy="73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80975" indent="-180975">
              <a:spcBef>
                <a:spcPct val="30000"/>
              </a:spcBef>
              <a:buFont typeface="Verdana" pitchFamily="34" charset="0"/>
              <a:buChar char="•"/>
            </a:pPr>
            <a:r>
              <a:rPr lang="en-US" altLang="zh-CN" sz="1400" dirty="0" smtClean="0">
                <a:latin typeface="Verdana" pitchFamily="34" charset="0"/>
              </a:rPr>
              <a:t>Need better drugs to improve the negative symptom</a:t>
            </a:r>
          </a:p>
          <a:p>
            <a:pPr marL="447675" lvl="1" indent="-269875" algn="l"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zh-CN" sz="1200" dirty="0" smtClean="0">
                <a:latin typeface="Verdana" pitchFamily="34" charset="0"/>
              </a:rPr>
              <a:t>Few products in the market are effective for negative symptoms</a:t>
            </a:r>
          </a:p>
        </p:txBody>
      </p:sp>
      <p:sp>
        <p:nvSpPr>
          <p:cNvPr id="440341" name="Rectangle 21"/>
          <p:cNvSpPr>
            <a:spLocks noChangeArrowheads="1"/>
          </p:cNvSpPr>
          <p:nvPr/>
        </p:nvSpPr>
        <p:spPr bwMode="gray">
          <a:xfrm>
            <a:off x="1862732" y="3445837"/>
            <a:ext cx="3252031" cy="107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80975" indent="-180975">
              <a:spcBef>
                <a:spcPct val="30000"/>
              </a:spcBef>
              <a:buFont typeface="Verdana" pitchFamily="34" charset="0"/>
              <a:buChar char="•"/>
            </a:pPr>
            <a:r>
              <a:rPr lang="en-US" altLang="zh-CN" sz="1400" dirty="0" smtClean="0">
                <a:latin typeface="Verdana" pitchFamily="34" charset="0"/>
              </a:rPr>
              <a:t>Fewer side effects</a:t>
            </a:r>
          </a:p>
          <a:p>
            <a:pPr marL="450850" lvl="1" indent="-273050" algn="l"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zh-CN" sz="1200" dirty="0" smtClean="0">
                <a:latin typeface="Verdana" pitchFamily="34" charset="0"/>
              </a:rPr>
              <a:t>Current products, such as </a:t>
            </a:r>
            <a:r>
              <a:rPr lang="en-US" altLang="zh-CN" sz="1200" dirty="0" err="1" smtClean="0">
                <a:solidFill>
                  <a:srgbClr val="000000"/>
                </a:solidFill>
                <a:latin typeface="Verdana" pitchFamily="34" charset="0"/>
              </a:rPr>
              <a:t>olanzapine</a:t>
            </a:r>
            <a:r>
              <a:rPr lang="en-US" altLang="zh-CN" sz="1200" dirty="0" smtClean="0">
                <a:solidFill>
                  <a:srgbClr val="000000"/>
                </a:solidFill>
                <a:latin typeface="Verdana" pitchFamily="34" charset="0"/>
              </a:rPr>
              <a:t> and </a:t>
            </a:r>
            <a:r>
              <a:rPr lang="en-US" altLang="zh-CN" sz="1200" dirty="0" err="1" smtClean="0">
                <a:solidFill>
                  <a:srgbClr val="000000"/>
                </a:solidFill>
                <a:latin typeface="Verdana" pitchFamily="34" charset="0"/>
              </a:rPr>
              <a:t>risperidone</a:t>
            </a:r>
            <a:r>
              <a:rPr lang="en-US" altLang="zh-CN" sz="1200" dirty="0" smtClean="0">
                <a:solidFill>
                  <a:srgbClr val="000000"/>
                </a:solidFill>
                <a:latin typeface="Verdana" pitchFamily="34" charset="0"/>
              </a:rPr>
              <a:t>, </a:t>
            </a:r>
            <a:r>
              <a:rPr lang="en-US" altLang="zh-CN" sz="1200" dirty="0" smtClean="0">
                <a:latin typeface="Verdana" pitchFamily="34" charset="0"/>
              </a:rPr>
              <a:t>have endocrine side effect and may cause weight gain</a:t>
            </a:r>
          </a:p>
        </p:txBody>
      </p:sp>
      <p:sp>
        <p:nvSpPr>
          <p:cNvPr id="1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3020" y="6385532"/>
            <a:ext cx="72580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lang="en-US" altLang="zh-CN" sz="1000" i="1" dirty="0" smtClean="0">
                <a:latin typeface="+mn-lt"/>
                <a:ea typeface="华文中宋" pitchFamily="2" charset="-122"/>
              </a:rPr>
              <a:t>Source: </a:t>
            </a:r>
            <a:r>
              <a:rPr lang="en-GB" altLang="zh-CN" sz="1000" i="1" dirty="0" smtClean="0">
                <a:latin typeface="+mn-lt"/>
              </a:rPr>
              <a:t>IMS analysis, KOL interview</a:t>
            </a:r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gray">
          <a:xfrm rot="5400000" flipH="1">
            <a:off x="4277991" y="3654543"/>
            <a:ext cx="2820477" cy="27715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eaLnBrk="0" hangingPunct="0">
              <a:spcBef>
                <a:spcPct val="50000"/>
              </a:spcBef>
            </a:pPr>
            <a:endParaRPr lang="zh-CN" altLang="zh-CN" sz="1200">
              <a:latin typeface="Verdana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Schizophrenia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Treatment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对象 39" hidden="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62635593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200706" name="think-cell Slide" r:id="rId38" imgW="360" imgH="360" progId="TCLayout.ActiveDocument.1">
              <p:embed/>
            </p:oleObj>
          </a:graphicData>
        </a:graphic>
      </p:graphicFrame>
      <p:sp>
        <p:nvSpPr>
          <p:cNvPr id="39" name="矩形 38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46538" cy="1587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Verdana"/>
              <a:ea typeface="ＭＳ Ｐゴシック"/>
              <a:sym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Verdana" pitchFamily="34" charset="0"/>
              </a:rPr>
              <a:t>Olanzapine is gaining share from other AAPs thanks to its better efficacy on controlling positive symptoms</a:t>
            </a:r>
            <a:endParaRPr lang="zh-CN" altLang="en-US" dirty="0">
              <a:latin typeface="Verdana" pitchFamily="34" charset="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xmlns="" val="1198213864"/>
              </p:ext>
            </p:extLst>
          </p:nvPr>
        </p:nvGraphicFramePr>
        <p:xfrm>
          <a:off x="3592176" y="1660866"/>
          <a:ext cx="5308846" cy="44982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2003"/>
                <a:gridCol w="639569"/>
                <a:gridCol w="895089"/>
                <a:gridCol w="2532185"/>
              </a:tblGrid>
              <a:tr h="588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Molecule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6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Class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6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Launch year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6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Key Brand/ Player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6C9C"/>
                    </a:solidFill>
                  </a:tcPr>
                </a:tc>
              </a:tr>
              <a:tr h="36261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Olanzapine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AAP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1999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Zyprexa</a:t>
                      </a:r>
                      <a:r>
                        <a:rPr lang="en-US" altLang="zh-CN" sz="1200" dirty="0" smtClean="0"/>
                        <a:t>/ Lilly (Orig.)</a:t>
                      </a:r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6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2006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Ou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Lan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Ning</a:t>
                      </a:r>
                      <a:r>
                        <a:rPr lang="en-US" altLang="zh-CN" sz="1200" dirty="0" smtClean="0"/>
                        <a:t>/Jiangsu </a:t>
                      </a:r>
                      <a:r>
                        <a:rPr lang="en-US" altLang="zh-CN" sz="1200" dirty="0" err="1" smtClean="0"/>
                        <a:t>Hansoh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Gx</a:t>
                      </a:r>
                      <a:r>
                        <a:rPr lang="en-US" altLang="zh-CN" sz="1200" dirty="0" smtClean="0"/>
                        <a:t>)</a:t>
                      </a:r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61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Risperidone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AAP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1997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Risperdal/J&amp;J(Orig.)</a:t>
                      </a:r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6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2005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Zhuo</a:t>
                      </a:r>
                      <a:r>
                        <a:rPr lang="en-US" altLang="zh-CN" sz="1200" dirty="0" smtClean="0"/>
                        <a:t> Fu/Shandong </a:t>
                      </a:r>
                      <a:r>
                        <a:rPr lang="en-US" altLang="zh-CN" sz="1200" dirty="0" err="1" smtClean="0"/>
                        <a:t>Qilu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Gx</a:t>
                      </a:r>
                      <a:r>
                        <a:rPr lang="en-US" altLang="zh-CN" sz="1200" dirty="0" smtClean="0"/>
                        <a:t>)</a:t>
                      </a:r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61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Quetiapine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AAP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Seroquel/AZ(Orig.)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6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Qi Wei/</a:t>
                      </a:r>
                      <a:r>
                        <a:rPr lang="en-US" altLang="zh-CN" sz="1200" dirty="0" err="1" smtClean="0"/>
                        <a:t>Hn.Dongting</a:t>
                      </a:r>
                      <a:r>
                        <a:rPr lang="en-US" altLang="zh-CN" sz="1200" dirty="0" smtClean="0"/>
                        <a:t> Pharm(</a:t>
                      </a:r>
                      <a:r>
                        <a:rPr lang="en-US" altLang="zh-CN" sz="1200" dirty="0" err="1" smtClean="0"/>
                        <a:t>Gx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61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Aripiprazole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AAP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2007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Abilify</a:t>
                      </a:r>
                      <a:r>
                        <a:rPr lang="en-US" altLang="zh-CN" sz="1200" dirty="0" smtClean="0"/>
                        <a:t>/OTSUKA(Orig.)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6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2004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Brisking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Cd.Kanghong</a:t>
                      </a:r>
                      <a:r>
                        <a:rPr lang="en-US" altLang="zh-CN" sz="1200" dirty="0" smtClean="0"/>
                        <a:t> Group(</a:t>
                      </a:r>
                      <a:r>
                        <a:rPr lang="en-US" altLang="zh-CN" sz="1200" dirty="0" err="1" smtClean="0"/>
                        <a:t>Gx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614">
                <a:tc row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Ziprasidone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AAP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2007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Zeldox</a:t>
                      </a:r>
                      <a:r>
                        <a:rPr lang="en-US" altLang="zh-CN" sz="1200" dirty="0" smtClean="0"/>
                        <a:t>/Pfizer(Orig.)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6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2006</a:t>
                      </a:r>
                      <a:endParaRPr lang="zh-CN" altLang="en-US" sz="1200" dirty="0"/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Li Fu Jun An/</a:t>
                      </a:r>
                      <a:r>
                        <a:rPr lang="en-US" altLang="zh-CN" sz="1200" dirty="0" err="1" smtClean="0"/>
                        <a:t>Sc.Cq.Shenghuaxi</a:t>
                      </a:r>
                      <a:r>
                        <a:rPr lang="en-US" altLang="zh-CN" sz="1200" dirty="0" smtClean="0"/>
                        <a:t> (</a:t>
                      </a:r>
                      <a:r>
                        <a:rPr lang="en-US" altLang="zh-CN" sz="1200" dirty="0" err="1" smtClean="0"/>
                        <a:t>Gx</a:t>
                      </a:r>
                      <a:r>
                        <a:rPr lang="en-US" altLang="zh-CN" sz="1200" dirty="0" smtClean="0"/>
                        <a:t>)</a:t>
                      </a:r>
                    </a:p>
                  </a:txBody>
                  <a:tcPr marL="33231" marR="332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2789437"/>
              </p:ext>
            </p:extLst>
          </p:nvPr>
        </p:nvGraphicFramePr>
        <p:xfrm>
          <a:off x="354012" y="2019301"/>
          <a:ext cx="3228848" cy="3733800"/>
        </p:xfrm>
        <a:graphic>
          <a:graphicData uri="http://schemas.openxmlformats.org/presentationml/2006/ole">
            <p:oleObj spid="_x0000_s200707" name="图表" r:id="rId39" imgW="3228832" imgH="3733752" progId="MSGraph.Chart.8">
              <p:embed followColorScheme="full"/>
            </p:oleObj>
          </a:graphicData>
        </a:graphic>
      </p:graphicFrame>
      <p:cxnSp>
        <p:nvCxnSpPr>
          <p:cNvPr id="41" name="直接连接符 40"/>
          <p:cNvCxnSpPr/>
          <p:nvPr>
            <p:custDataLst>
              <p:tags r:id="rId5"/>
            </p:custDataLst>
          </p:nvPr>
        </p:nvCxnSpPr>
        <p:spPr bwMode="auto">
          <a:xfrm flipH="1">
            <a:off x="1158875" y="5338762"/>
            <a:ext cx="90487" cy="0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6"/>
            </p:custDataLst>
          </p:nvPr>
        </p:nvSpPr>
        <p:spPr bwMode="auto">
          <a:xfrm>
            <a:off x="2759075" y="5692792"/>
            <a:ext cx="4000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2935F8A-8FBC-4307-ACF9-548E16A6504A}" type="datetime'''''''''2''''''''''''''''''0''''''''''1''2'''''''''''">
              <a:rPr lang="en-US" altLang="zh-CN" sz="1200" smtClean="0">
                <a:solidFill>
                  <a:schemeClr val="tx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2012</a:t>
            </a:fld>
            <a:endParaRPr lang="en-US" altLang="zh-CN" sz="1200">
              <a:solidFill>
                <a:schemeClr val="tx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24" name="矩形 123"/>
          <p:cNvSpPr/>
          <p:nvPr>
            <p:custDataLst>
              <p:tags r:id="rId7"/>
            </p:custDataLst>
          </p:nvPr>
        </p:nvSpPr>
        <p:spPr bwMode="auto">
          <a:xfrm>
            <a:off x="2808287" y="5362592"/>
            <a:ext cx="3016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D778A5E-E7E1-459C-B80A-668D65902708}" type="datetime'''''''''''''''''''8''''''''''''''%''''''''''''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8%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 bwMode="auto">
          <a:xfrm>
            <a:off x="2808287" y="5153042"/>
            <a:ext cx="301625" cy="182563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ACB8880-86CB-47AD-8AE8-A584F672FB3F}" type="datetime'''''''''4''''''''''''''''''''''''''''''''''''''%'''''''''">
              <a:rPr lang="en-US" altLang="zh-CN" sz="1200" smtClean="0">
                <a:solidFill>
                  <a:schemeClr val="tx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4%</a:t>
            </a:fld>
            <a:endParaRPr lang="en-US" altLang="zh-CN" sz="1200">
              <a:solidFill>
                <a:schemeClr val="tx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23" name="矩形 122"/>
          <p:cNvSpPr/>
          <p:nvPr>
            <p:custDataLst>
              <p:tags r:id="rId9"/>
            </p:custDataLst>
          </p:nvPr>
        </p:nvSpPr>
        <p:spPr bwMode="gray">
          <a:xfrm>
            <a:off x="2760662" y="4462480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61EAE3E-304C-48E2-B46D-85CF4C36F964}" type="datetime'''''''''''''''''1''''5''''''''''''''''''%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15%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22" name="矩形 121"/>
          <p:cNvSpPr/>
          <p:nvPr>
            <p:custDataLst>
              <p:tags r:id="rId10"/>
            </p:custDataLst>
          </p:nvPr>
        </p:nvSpPr>
        <p:spPr bwMode="gray">
          <a:xfrm>
            <a:off x="2760662" y="3814766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7DD5EEA-A009-4657-8F37-164B4322419A}" type="datetime'''''''''''''''''''''''''2''''''''''''''''''''''''''''''2%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22%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21" name="矩形 120"/>
          <p:cNvSpPr/>
          <p:nvPr>
            <p:custDataLst>
              <p:tags r:id="rId11"/>
            </p:custDataLst>
          </p:nvPr>
        </p:nvSpPr>
        <p:spPr bwMode="gray">
          <a:xfrm>
            <a:off x="2760662" y="2728930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582E632-2958-4CEC-9231-760F91C676E7}" type="datetime'''4''''''''''''''''''''''''''''''''''0''''''''''''''%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40%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3" name="矩形 2"/>
          <p:cNvSpPr/>
          <p:nvPr>
            <p:custDataLst>
              <p:tags r:id="rId12"/>
            </p:custDataLst>
          </p:nvPr>
        </p:nvSpPr>
        <p:spPr bwMode="auto">
          <a:xfrm>
            <a:off x="1754187" y="5692792"/>
            <a:ext cx="4000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976EBCD-8575-4A51-856F-113579EA1C98}" type="datetime'''''2''0''''''''''''''''''''''''''''''''''''''''10'''''''''''">
              <a:rPr lang="en-US" altLang="zh-CN" sz="1200" smtClean="0">
                <a:solidFill>
                  <a:schemeClr val="tx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2010</a:t>
            </a:fld>
            <a:endParaRPr lang="en-US" altLang="zh-CN" sz="1200">
              <a:solidFill>
                <a:schemeClr val="tx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20" name="矩形 119"/>
          <p:cNvSpPr/>
          <p:nvPr>
            <p:custDataLst>
              <p:tags r:id="rId13"/>
            </p:custDataLst>
          </p:nvPr>
        </p:nvSpPr>
        <p:spPr bwMode="auto">
          <a:xfrm>
            <a:off x="1803400" y="5395930"/>
            <a:ext cx="3016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31A8B9A-D937-4CB6-94F0-8CE36A8C8B82}" type="datetime'''''''''''''''''''''''''''''''6''''%''''''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6%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5" name="矩形 4"/>
          <p:cNvSpPr/>
          <p:nvPr>
            <p:custDataLst>
              <p:tags r:id="rId14"/>
            </p:custDataLst>
          </p:nvPr>
        </p:nvSpPr>
        <p:spPr bwMode="auto">
          <a:xfrm>
            <a:off x="1803400" y="5224480"/>
            <a:ext cx="301625" cy="182563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B2A57D8-FD21-45BD-ACC8-45686DF440F2}" type="datetime'''4''''''''''''''''''''''''''''''''''''''''''%'''''">
              <a:rPr lang="en-US" altLang="zh-CN" sz="1200" smtClean="0">
                <a:solidFill>
                  <a:schemeClr val="tx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4%</a:t>
            </a:fld>
            <a:endParaRPr lang="en-US" altLang="zh-CN" sz="1200">
              <a:solidFill>
                <a:schemeClr val="tx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18" name="矩形 117"/>
          <p:cNvSpPr/>
          <p:nvPr>
            <p:custDataLst>
              <p:tags r:id="rId15"/>
            </p:custDataLst>
          </p:nvPr>
        </p:nvSpPr>
        <p:spPr bwMode="gray">
          <a:xfrm>
            <a:off x="1755775" y="4505342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2D2E2D6-B56D-48D1-A83C-BABD4A28E5B8}" type="datetime'''''''''''''''''''''19''''''''''''''''''''''''''%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19%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17" name="矩形 116"/>
          <p:cNvSpPr/>
          <p:nvPr>
            <p:custDataLst>
              <p:tags r:id="rId16"/>
            </p:custDataLst>
          </p:nvPr>
        </p:nvSpPr>
        <p:spPr bwMode="gray">
          <a:xfrm>
            <a:off x="1755775" y="3714758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0AFD31C-BEAC-4BDC-A9FA-16B8A192A7C9}" type="datetime'''''''''''2''''''''''''6''''''%''''''''''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26%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16" name="矩形 115"/>
          <p:cNvSpPr/>
          <p:nvPr>
            <p:custDataLst>
              <p:tags r:id="rId17"/>
            </p:custDataLst>
          </p:nvPr>
        </p:nvSpPr>
        <p:spPr bwMode="gray">
          <a:xfrm>
            <a:off x="1755775" y="2643205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9D61A7A-0293-437F-A6A2-3C2F1DCCBDF6}" type="datetime'3''''''''''''''''''6''''''''''''''''''''''''''%''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36%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48" name="矩形 47"/>
          <p:cNvSpPr/>
          <p:nvPr>
            <p:custDataLst>
              <p:tags r:id="rId18"/>
            </p:custDataLst>
          </p:nvPr>
        </p:nvSpPr>
        <p:spPr bwMode="auto">
          <a:xfrm>
            <a:off x="749300" y="5692775"/>
            <a:ext cx="400050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954C228-E3D8-4DC2-A239-05034BE48876}" type="datetime'''''2''''''''''0''''''''''''0''''''''''''8'''">
              <a:rPr lang="en-US" altLang="zh-CN" sz="1200" smtClean="0">
                <a:solidFill>
                  <a:schemeClr val="tx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2008</a:t>
            </a:fld>
            <a:endParaRPr lang="en-US" altLang="zh-CN" sz="1200">
              <a:solidFill>
                <a:schemeClr val="tx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15" name="矩形 114"/>
          <p:cNvSpPr/>
          <p:nvPr>
            <p:custDataLst>
              <p:tags r:id="rId19"/>
            </p:custDataLst>
          </p:nvPr>
        </p:nvSpPr>
        <p:spPr bwMode="auto">
          <a:xfrm>
            <a:off x="798512" y="5400692"/>
            <a:ext cx="3016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DD80881-7161-4E36-97FB-64E90E345F03}" type="datetime'''6''''''''''''''''''''''''''''''''''%''''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6%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13" name="矩形 112"/>
          <p:cNvSpPr/>
          <p:nvPr>
            <p:custDataLst>
              <p:tags r:id="rId20"/>
            </p:custDataLst>
          </p:nvPr>
        </p:nvSpPr>
        <p:spPr bwMode="gray">
          <a:xfrm>
            <a:off x="750887" y="4538680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B3DD664-A8C3-4E6B-BBA2-7D84144AB40D}" type="datetime'''''''''23''''''''''''''''''''''%''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23%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12" name="矩形 111"/>
          <p:cNvSpPr/>
          <p:nvPr>
            <p:custDataLst>
              <p:tags r:id="rId21"/>
            </p:custDataLst>
          </p:nvPr>
        </p:nvSpPr>
        <p:spPr bwMode="gray">
          <a:xfrm>
            <a:off x="750887" y="3619503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E06975A-7808-41F9-96A1-517C00B1A010}" type="datetime'''''3''''''''''''''''''''''''''''''''''''''0''%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30%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11" name="矩形 110"/>
          <p:cNvSpPr/>
          <p:nvPr>
            <p:custDataLst>
              <p:tags r:id="rId22"/>
            </p:custDataLst>
          </p:nvPr>
        </p:nvSpPr>
        <p:spPr bwMode="gray">
          <a:xfrm>
            <a:off x="750887" y="2557480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08FC637-0DDA-43FD-BCAD-CB6A2870BD3C}" type="datetime'''''''''3''1''''''%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31%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70" name="TextBox 69"/>
          <p:cNvSpPr txBox="1"/>
          <p:nvPr>
            <p:custDataLst>
              <p:tags r:id="rId23"/>
            </p:custDataLst>
          </p:nvPr>
        </p:nvSpPr>
        <p:spPr>
          <a:xfrm>
            <a:off x="167055" y="1660867"/>
            <a:ext cx="355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u="sng" dirty="0" smtClean="0">
                <a:latin typeface="Verdana" pitchFamily="34" charset="0"/>
              </a:rPr>
              <a:t>Top-5 Molecule in </a:t>
            </a:r>
            <a:r>
              <a:rPr lang="en-US" altLang="zh-CN" sz="1200" b="1" u="sng" dirty="0" err="1" smtClean="0">
                <a:latin typeface="Verdana" pitchFamily="34" charset="0"/>
              </a:rPr>
              <a:t>Schizo</a:t>
            </a:r>
            <a:r>
              <a:rPr lang="en-US" altLang="zh-CN" sz="1200" b="1" u="sng" dirty="0" smtClean="0">
                <a:latin typeface="Verdana" pitchFamily="34" charset="0"/>
              </a:rPr>
              <a:t> Market</a:t>
            </a:r>
            <a:endParaRPr lang="zh-CN" altLang="en-US" sz="1200" b="1" u="sng" dirty="0">
              <a:latin typeface="Verdana" pitchFamily="34" charset="0"/>
            </a:endParaRPr>
          </a:p>
        </p:txBody>
      </p:sp>
      <p:sp>
        <p:nvSpPr>
          <p:cNvPr id="128" name="矩形 127"/>
          <p:cNvSpPr/>
          <p:nvPr>
            <p:custDataLst>
              <p:tags r:id="rId24"/>
            </p:custDataLst>
          </p:nvPr>
        </p:nvSpPr>
        <p:spPr>
          <a:xfrm>
            <a:off x="3709940" y="2543986"/>
            <a:ext cx="129801" cy="138907"/>
          </a:xfrm>
          <a:prstGeom prst="rect">
            <a:avLst/>
          </a:prstGeom>
          <a:solidFill>
            <a:srgbClr val="364D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>
            <p:custDataLst>
              <p:tags r:id="rId25"/>
            </p:custDataLst>
          </p:nvPr>
        </p:nvSpPr>
        <p:spPr>
          <a:xfrm>
            <a:off x="3709940" y="3273681"/>
            <a:ext cx="129801" cy="138907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>
            <p:custDataLst>
              <p:tags r:id="rId26"/>
            </p:custDataLst>
          </p:nvPr>
        </p:nvSpPr>
        <p:spPr>
          <a:xfrm>
            <a:off x="3709940" y="4733071"/>
            <a:ext cx="129801" cy="138907"/>
          </a:xfrm>
          <a:prstGeom prst="rect">
            <a:avLst/>
          </a:prstGeom>
          <a:solidFill>
            <a:srgbClr val="9DB1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>
            <p:custDataLst>
              <p:tags r:id="rId27"/>
            </p:custDataLst>
          </p:nvPr>
        </p:nvSpPr>
        <p:spPr>
          <a:xfrm>
            <a:off x="3709940" y="5462765"/>
            <a:ext cx="129801" cy="138907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>
            <p:custDataLst>
              <p:tags r:id="rId28"/>
            </p:custDataLst>
          </p:nvPr>
        </p:nvSpPr>
        <p:spPr>
          <a:xfrm>
            <a:off x="3709940" y="4003363"/>
            <a:ext cx="129801" cy="138907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2" name="直接连接符 161"/>
          <p:cNvCxnSpPr>
            <a:endCxn id="128" idx="1"/>
          </p:cNvCxnSpPr>
          <p:nvPr>
            <p:custDataLst>
              <p:tags r:id="rId29"/>
            </p:custDataLst>
          </p:nvPr>
        </p:nvCxnSpPr>
        <p:spPr>
          <a:xfrm>
            <a:off x="3032741" y="2524125"/>
            <a:ext cx="677203" cy="89298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endCxn id="129" idx="1"/>
          </p:cNvCxnSpPr>
          <p:nvPr>
            <p:custDataLst>
              <p:tags r:id="rId30"/>
            </p:custDataLst>
          </p:nvPr>
        </p:nvCxnSpPr>
        <p:spPr>
          <a:xfrm flipV="1">
            <a:off x="3032741" y="3343123"/>
            <a:ext cx="677203" cy="471645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endCxn id="132" idx="1"/>
          </p:cNvCxnSpPr>
          <p:nvPr>
            <p:custDataLst>
              <p:tags r:id="rId31"/>
            </p:custDataLst>
          </p:nvPr>
        </p:nvCxnSpPr>
        <p:spPr>
          <a:xfrm flipV="1">
            <a:off x="3032741" y="4072830"/>
            <a:ext cx="677203" cy="480931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130" idx="1"/>
          </p:cNvCxnSpPr>
          <p:nvPr>
            <p:custDataLst>
              <p:tags r:id="rId32"/>
            </p:custDataLst>
          </p:nvPr>
        </p:nvCxnSpPr>
        <p:spPr>
          <a:xfrm flipV="1">
            <a:off x="3032741" y="4802508"/>
            <a:ext cx="677203" cy="20622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31" idx="1"/>
          </p:cNvCxnSpPr>
          <p:nvPr>
            <p:custDataLst>
              <p:tags r:id="rId33"/>
            </p:custDataLst>
          </p:nvPr>
        </p:nvCxnSpPr>
        <p:spPr>
          <a:xfrm>
            <a:off x="3032741" y="5224480"/>
            <a:ext cx="677203" cy="307739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8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Schizophrenia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53" name="Source" descr="Source"/>
          <p:cNvSpPr txBox="1"/>
          <p:nvPr>
            <p:custDataLst>
              <p:tags r:id="rId35"/>
            </p:custDataLst>
          </p:nvPr>
        </p:nvSpPr>
        <p:spPr>
          <a:xfrm>
            <a:off x="445957" y="6199544"/>
            <a:ext cx="2774799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1000" i="1" dirty="0" smtClean="0">
                <a:latin typeface="Verdana"/>
              </a:rPr>
              <a:t>Source: IMS CHPA database, IMS analysis </a:t>
            </a:r>
          </a:p>
        </p:txBody>
      </p:sp>
      <p:sp>
        <p:nvSpPr>
          <p:cNvPr id="43" name="Rectangle 8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151427" y="-1"/>
            <a:ext cx="199098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Drugs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93199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Rectangle 2" hidden="1"/>
          <p:cNvGraphicFramePr>
            <a:graphicFrameLocks/>
          </p:cNvGraphicFramePr>
          <p:nvPr/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201730" name="think-cell Slide" r:id="rId10" imgW="0" imgH="0" progId="TCLayout.ActiveDocument.1">
              <p:embed/>
            </p:oleObj>
          </a:graphicData>
        </a:graphic>
      </p:graphicFrame>
      <p:sp>
        <p:nvSpPr>
          <p:cNvPr id="77828" name="Rectangle 3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798528" y="455613"/>
            <a:ext cx="7351949" cy="914400"/>
          </a:xfrm>
        </p:spPr>
        <p:txBody>
          <a:bodyPr/>
          <a:lstStyle/>
          <a:p>
            <a:r>
              <a:rPr lang="en-US" altLang="zh-CN" dirty="0" smtClean="0"/>
              <a:t>Four molecules already launched in other countries will be launched in China, among them </a:t>
            </a:r>
            <a:r>
              <a:rPr lang="en-US" altLang="zh-CN" dirty="0" err="1" smtClean="0"/>
              <a:t>l</a:t>
            </a:r>
            <a:r>
              <a:rPr lang="en-US" altLang="zh-CN" dirty="0" err="1" smtClean="0">
                <a:solidFill>
                  <a:srgbClr val="111111"/>
                </a:solidFill>
              </a:rPr>
              <a:t>urasidone</a:t>
            </a:r>
            <a:r>
              <a:rPr lang="en-US" altLang="zh-CN" dirty="0" smtClean="0">
                <a:solidFill>
                  <a:srgbClr val="111111"/>
                </a:solidFill>
              </a:rPr>
              <a:t> is expected to be a star in the future</a:t>
            </a:r>
            <a:endParaRPr lang="en-US" altLang="zh-CN" dirty="0" smtClean="0"/>
          </a:p>
        </p:txBody>
      </p:sp>
      <p:sp>
        <p:nvSpPr>
          <p:cNvPr id="77884" name="Text Box 6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8341" y="6172227"/>
            <a:ext cx="4926623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i="1" dirty="0"/>
              <a:t>Source: IMS R&amp;D </a:t>
            </a:r>
            <a:r>
              <a:rPr lang="en-US" altLang="zh-CN" sz="1000" i="1" dirty="0" smtClean="0"/>
              <a:t>Focus; MIDDAS MAT 2Q12; SFDA database</a:t>
            </a:r>
            <a:endParaRPr lang="en-US" altLang="zh-CN" sz="1000" i="1" dirty="0"/>
          </a:p>
        </p:txBody>
      </p:sp>
      <p:sp>
        <p:nvSpPr>
          <p:cNvPr id="45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Schizophrenia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46" name="内容占位符 397"/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586570" y="1535720"/>
            <a:ext cx="7989812" cy="32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28600" lvl="0" indent="-228600" algn="ctr">
              <a:spcBef>
                <a:spcPct val="50000"/>
              </a:spcBef>
              <a:buClr>
                <a:schemeClr val="tx2"/>
              </a:buClr>
            </a:pPr>
            <a:r>
              <a:rPr lang="en-US" altLang="zh-CN" sz="1200" b="1" kern="0" dirty="0" smtClean="0">
                <a:solidFill>
                  <a:schemeClr val="tx2"/>
                </a:solidFill>
                <a:cs typeface="ＭＳ Ｐゴシック" pitchFamily="-111" charset="-128"/>
              </a:rPr>
              <a:t>Schizophrenia</a:t>
            </a:r>
            <a:r>
              <a:rPr lang="en-US" altLang="zh-CN" sz="1200" b="1" kern="0" noProof="0" dirty="0" smtClean="0">
                <a:solidFill>
                  <a:schemeClr val="tx2"/>
                </a:solidFill>
                <a:latin typeface="+mn-lt"/>
                <a:cs typeface="ＭＳ Ｐゴシック" pitchFamily="-111" charset="-128"/>
              </a:rPr>
              <a:t> pipeline molecules already launched outside of China, with CTA application in SFDA</a:t>
            </a:r>
            <a:endParaRPr kumimoji="0" lang="zh-CN" altLang="en-US" sz="1200" b="1" i="0" u="none" strike="noStrike" kern="0" cap="none" spc="0" normalizeH="0" baseline="30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47" name="直接连接符 46"/>
          <p:cNvCxnSpPr/>
          <p:nvPr>
            <p:custDataLst>
              <p:tags r:id="rId6"/>
            </p:custDataLst>
          </p:nvPr>
        </p:nvCxnSpPr>
        <p:spPr>
          <a:xfrm>
            <a:off x="723705" y="1865006"/>
            <a:ext cx="7643077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xmlns="" val="2591343528"/>
              </p:ext>
            </p:extLst>
          </p:nvPr>
        </p:nvGraphicFramePr>
        <p:xfrm>
          <a:off x="792476" y="1941796"/>
          <a:ext cx="7366791" cy="3977884"/>
        </p:xfrm>
        <a:graphic>
          <a:graphicData uri="http://schemas.openxmlformats.org/drawingml/2006/table">
            <a:tbl>
              <a:tblPr/>
              <a:tblGrid>
                <a:gridCol w="1030118"/>
                <a:gridCol w="1079394"/>
                <a:gridCol w="764012"/>
                <a:gridCol w="1453180"/>
                <a:gridCol w="2134611"/>
                <a:gridCol w="905476"/>
              </a:tblGrid>
              <a:tr h="4284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ea typeface="+mn-ea"/>
                        </a:rPr>
                        <a:t>Potential competitor </a:t>
                      </a:r>
                    </a:p>
                  </a:txBody>
                  <a:tcPr marL="33231" marR="33231" marT="8049" marB="720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ea typeface="+mn-ea"/>
                        </a:rPr>
                        <a:t>Originator </a:t>
                      </a:r>
                    </a:p>
                  </a:txBody>
                  <a:tcPr marL="33231" marR="33231" marT="8049" marB="72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</a:rPr>
                        <a:t>MoA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n-lt"/>
                        <a:ea typeface="+mn-ea"/>
                      </a:endParaRPr>
                    </a:p>
                  </a:txBody>
                  <a:tcPr marL="33231" marR="33231" marT="8049" marB="72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</a:rPr>
                        <a:t>2011 sales value and global launch year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n-lt"/>
                        <a:ea typeface="+mn-ea"/>
                      </a:endParaRPr>
                    </a:p>
                  </a:txBody>
                  <a:tcPr marL="33231" marR="33231" marT="8049" marB="72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ea typeface="+mn-ea"/>
                        </a:rPr>
                        <a:t>SFDA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</a:rPr>
                        <a:t> phase III Clinical Trial Application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n-lt"/>
                        <a:ea typeface="+mn-ea"/>
                      </a:endParaRPr>
                    </a:p>
                  </a:txBody>
                  <a:tcPr marL="33231" marR="33231" marT="8049" marB="72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1132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</a:rPr>
                        <a:t>Company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n-lt"/>
                        <a:ea typeface="+mn-ea"/>
                      </a:endParaRPr>
                    </a:p>
                  </a:txBody>
                  <a:tcPr marL="33231" marR="33231" marT="8049" marB="72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</a:rPr>
                        <a:t>Date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n-lt"/>
                        <a:ea typeface="+mn-ea"/>
                      </a:endParaRPr>
                    </a:p>
                  </a:txBody>
                  <a:tcPr marL="33231" marR="33231" marT="8049" marB="72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7705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Asenapine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Saphris</a:t>
                      </a:r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MSD/ </a:t>
                      </a:r>
                      <a:r>
                        <a:rPr lang="en-US" sz="1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Lundbeck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Arial" pitchFamily="34" charset="0"/>
                        <a:buNone/>
                      </a:pPr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AAP</a:t>
                      </a: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-95250" algn="l" defTabSz="91440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124M USD</a:t>
                      </a:r>
                    </a:p>
                    <a:p>
                      <a:pPr marL="0" indent="-95250" algn="l" defTabSz="91440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2009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78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MSD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Oct. 2011</a:t>
                      </a: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691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Blonanserin</a:t>
                      </a:r>
                      <a:endParaRPr lang="en-US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Lonasen</a:t>
                      </a:r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Dainippon Sumitomo/ </a:t>
                      </a:r>
                      <a:r>
                        <a:rPr lang="en-US" altLang="zh-CN" sz="1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Bukwang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AAP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-95250" algn="l" defTabSz="91440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106M  USD</a:t>
                      </a:r>
                    </a:p>
                    <a:p>
                      <a:pPr marL="0" indent="-95250" algn="l" defTabSz="91440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</a:t>
                      </a: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78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Beijing </a:t>
                      </a:r>
                      <a:r>
                        <a:rPr lang="en-US" altLang="zh-CN" sz="1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leadingpharm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the earliest applicant</a:t>
                      </a:r>
                    </a:p>
                    <a:p>
                      <a:pPr marL="0" marR="0" indent="-1778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11 companies is applying, such as </a:t>
                      </a:r>
                      <a:r>
                        <a:rPr lang="en-US" altLang="zh-CN" sz="1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ZJ.Haihua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Jiangsu </a:t>
                      </a:r>
                      <a:r>
                        <a:rPr lang="en-US" altLang="zh-CN" sz="1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Hansoh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Nov.2009 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77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Iloperidone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Fanapt</a:t>
                      </a:r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Novartis/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Sanofi</a:t>
                      </a:r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Arial" pitchFamily="34" charset="0"/>
                        <a:buNone/>
                      </a:pP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AAP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-95250" algn="l" defTabSz="91440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64M USD</a:t>
                      </a:r>
                    </a:p>
                    <a:p>
                      <a:pPr marL="0" indent="-95250" algn="l" defTabSz="91440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2010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778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Tianjin Han Kang biotech is the earliest applicant</a:t>
                      </a:r>
                    </a:p>
                    <a:p>
                      <a:pPr marL="0" marR="0" indent="-1778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11 companies is applying, including </a:t>
                      </a:r>
                      <a:r>
                        <a:rPr lang="en-US" altLang="zh-CN" sz="1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Hansoh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Apr. 2010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9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Lurasidone</a:t>
                      </a:r>
                      <a:endParaRPr lang="en-US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Latuda</a:t>
                      </a:r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Sunovion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Takeda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AAP</a:t>
                      </a: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-95250" algn="l" defTabSz="91440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44M USD</a:t>
                      </a:r>
                    </a:p>
                    <a:p>
                      <a:pPr marL="0" indent="-95250" algn="l" defTabSz="91440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2011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-177800" algn="l" defTabSz="91440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US" altLang="zh-CN" sz="1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Sunovion</a:t>
                      </a:r>
                      <a:endParaRPr lang="en-US" altLang="zh-CN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77800" algn="l" defTabSz="91440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Jiangsu </a:t>
                      </a:r>
                      <a:r>
                        <a:rPr lang="en-US" altLang="zh-CN" sz="1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Hansoh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Jun. 2011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8049" marB="72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151427" y="-1"/>
            <a:ext cx="199098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Drugs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>
                <a:latin typeface="Verdana" pitchFamily="34" charset="0"/>
              </a:rPr>
              <a:t>Schizophrenia Summary</a:t>
            </a:r>
          </a:p>
        </p:txBody>
      </p:sp>
      <p:sp>
        <p:nvSpPr>
          <p:cNvPr id="83971" name="AutoShape 3"/>
          <p:cNvSpPr>
            <a:spLocks noChangeArrowheads="1"/>
          </p:cNvSpPr>
          <p:nvPr/>
        </p:nvSpPr>
        <p:spPr bwMode="auto">
          <a:xfrm>
            <a:off x="715112" y="1260919"/>
            <a:ext cx="1559169" cy="1092200"/>
          </a:xfrm>
          <a:prstGeom prst="homePlate">
            <a:avLst>
              <a:gd name="adj" fmla="val 38663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GB" sz="1400" b="1" dirty="0" smtClean="0">
                <a:solidFill>
                  <a:schemeClr val="bg1"/>
                </a:solidFill>
                <a:latin typeface="Verdana" pitchFamily="34" charset="0"/>
              </a:rPr>
              <a:t>Market</a:t>
            </a:r>
            <a:endParaRPr lang="en-GB" sz="1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715112" y="3025843"/>
            <a:ext cx="1559169" cy="1092200"/>
          </a:xfrm>
          <a:prstGeom prst="homePlate">
            <a:avLst>
              <a:gd name="adj" fmla="val 38663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GB" sz="1400" b="1" dirty="0" smtClean="0">
                <a:solidFill>
                  <a:schemeClr val="bg1"/>
                </a:solidFill>
                <a:latin typeface="Verdana" pitchFamily="34" charset="0"/>
              </a:rPr>
              <a:t>Treatment</a:t>
            </a:r>
            <a:endParaRPr lang="en-GB" sz="1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715112" y="4831711"/>
            <a:ext cx="1559169" cy="1092200"/>
          </a:xfrm>
          <a:prstGeom prst="homePlate">
            <a:avLst>
              <a:gd name="adj" fmla="val 38663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GB" sz="1400" b="1" dirty="0" smtClean="0">
                <a:solidFill>
                  <a:schemeClr val="bg1"/>
                </a:solidFill>
                <a:latin typeface="Verdana" pitchFamily="34" charset="0"/>
              </a:rPr>
              <a:t>Market      </a:t>
            </a:r>
          </a:p>
          <a:p>
            <a:pPr eaLnBrk="0" hangingPunct="0"/>
            <a:r>
              <a:rPr lang="en-GB" sz="1400" b="1" dirty="0" smtClean="0">
                <a:solidFill>
                  <a:schemeClr val="bg1"/>
                </a:solidFill>
                <a:latin typeface="Verdana" pitchFamily="34" charset="0"/>
              </a:rPr>
              <a:t>Drivers</a:t>
            </a:r>
            <a:endParaRPr lang="en-GB" sz="1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318240" y="1028331"/>
            <a:ext cx="587041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eaLnBrk="0" hangingPunct="0">
              <a:buFontTx/>
              <a:buChar char="•"/>
            </a:pPr>
            <a:r>
              <a:rPr lang="en-US" sz="1100" dirty="0" smtClean="0">
                <a:latin typeface="Verdana" pitchFamily="34" charset="0"/>
              </a:rPr>
              <a:t>Schizophrenia market has reached 2.6 </a:t>
            </a:r>
            <a:r>
              <a:rPr lang="en-US" sz="1100" dirty="0" err="1" smtClean="0">
                <a:latin typeface="Verdana" pitchFamily="34" charset="0"/>
              </a:rPr>
              <a:t>Bn</a:t>
            </a:r>
            <a:r>
              <a:rPr lang="en-US" sz="1100" dirty="0" smtClean="0">
                <a:latin typeface="Verdana" pitchFamily="34" charset="0"/>
              </a:rPr>
              <a:t> RMB in 2012 growing at a CAGR of 27% in the past 5 years, which is mainly driven by volume increase</a:t>
            </a:r>
          </a:p>
          <a:p>
            <a:pPr marL="177800" indent="-177800" eaLnBrk="0" hangingPunct="0">
              <a:buFontTx/>
              <a:buChar char="•"/>
            </a:pPr>
            <a:r>
              <a:rPr lang="en-GB" sz="1100" dirty="0" smtClean="0">
                <a:latin typeface="Verdana" pitchFamily="34" charset="0"/>
              </a:rPr>
              <a:t>The price cut for each product is mild, and the average price doubled due to more prescription of products with higher price</a:t>
            </a:r>
          </a:p>
          <a:p>
            <a:pPr marL="177800" indent="-177800" eaLnBrk="0" hangingPunct="0">
              <a:buFontTx/>
              <a:buChar char="•"/>
            </a:pPr>
            <a:r>
              <a:rPr lang="en-US" sz="1100" dirty="0" smtClean="0">
                <a:latin typeface="Verdana" pitchFamily="34" charset="0"/>
              </a:rPr>
              <a:t>Local players dominate the market volume. </a:t>
            </a:r>
            <a:r>
              <a:rPr lang="en-US" altLang="zh-CN" sz="1100" dirty="0" err="1" smtClean="0">
                <a:latin typeface="Verdana" pitchFamily="34" charset="0"/>
              </a:rPr>
              <a:t>Ou</a:t>
            </a:r>
            <a:r>
              <a:rPr lang="en-US" altLang="zh-CN" sz="1100" dirty="0" smtClean="0">
                <a:latin typeface="Verdana" pitchFamily="34" charset="0"/>
              </a:rPr>
              <a:t> Lan </a:t>
            </a:r>
            <a:r>
              <a:rPr lang="en-US" altLang="zh-CN" sz="1100" dirty="0" err="1" smtClean="0">
                <a:latin typeface="Verdana" pitchFamily="34" charset="0"/>
              </a:rPr>
              <a:t>Ning</a:t>
            </a:r>
            <a:r>
              <a:rPr lang="en-US" altLang="zh-CN" sz="1100" dirty="0" smtClean="0">
                <a:latin typeface="Verdana" pitchFamily="34" charset="0"/>
              </a:rPr>
              <a:t> from </a:t>
            </a:r>
            <a:r>
              <a:rPr lang="en-US" altLang="zh-CN" sz="1100" dirty="0" err="1" smtClean="0">
                <a:latin typeface="Verdana" pitchFamily="34" charset="0"/>
              </a:rPr>
              <a:t>Hansoh</a:t>
            </a:r>
            <a:r>
              <a:rPr lang="en-US" altLang="zh-CN" sz="1100" dirty="0" smtClean="0">
                <a:latin typeface="Verdana" pitchFamily="34" charset="0"/>
              </a:rPr>
              <a:t> is the best selling product; Some </a:t>
            </a:r>
            <a:r>
              <a:rPr lang="en-US" altLang="zh-CN" sz="1100" dirty="0" err="1" smtClean="0">
                <a:latin typeface="Verdana" pitchFamily="34" charset="0"/>
              </a:rPr>
              <a:t>Gx</a:t>
            </a:r>
            <a:r>
              <a:rPr lang="en-US" altLang="zh-CN" sz="1100" dirty="0" smtClean="0">
                <a:latin typeface="Verdana" pitchFamily="34" charset="0"/>
              </a:rPr>
              <a:t> with good performance launched earlier than their originators; The average price of </a:t>
            </a:r>
            <a:r>
              <a:rPr lang="en-US" altLang="zh-CN" sz="1100" dirty="0" err="1" smtClean="0">
                <a:latin typeface="Verdana" pitchFamily="34" charset="0"/>
              </a:rPr>
              <a:t>Gx</a:t>
            </a:r>
            <a:r>
              <a:rPr lang="en-US" altLang="zh-CN" sz="1100" dirty="0" smtClean="0">
                <a:latin typeface="Verdana" pitchFamily="34" charset="0"/>
              </a:rPr>
              <a:t> is 50% of that of originators</a:t>
            </a:r>
          </a:p>
          <a:p>
            <a:pPr marL="177800" indent="-177800" eaLnBrk="0" hangingPunct="0">
              <a:buFontTx/>
              <a:buChar char="•"/>
            </a:pPr>
            <a:r>
              <a:rPr lang="en-US" sz="1100" dirty="0" smtClean="0">
                <a:latin typeface="Verdana" pitchFamily="34" charset="0"/>
              </a:rPr>
              <a:t>Most of the products are listed in NRDL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318239" y="2815435"/>
            <a:ext cx="5899638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buFontTx/>
              <a:buChar char="•"/>
            </a:pPr>
            <a:r>
              <a:rPr lang="en-US" sz="1100" dirty="0" smtClean="0">
                <a:latin typeface="Verdana" pitchFamily="34" charset="0"/>
              </a:rPr>
              <a:t>Physicians segment patients into positive, negative and mix symptoms</a:t>
            </a:r>
          </a:p>
          <a:p>
            <a:pPr marL="177800" indent="-177800" eaLnBrk="0" hangingPunct="0">
              <a:buFontTx/>
              <a:buChar char="•"/>
            </a:pPr>
            <a:r>
              <a:rPr lang="en-US" sz="1100" dirty="0" smtClean="0">
                <a:latin typeface="Verdana" pitchFamily="34" charset="0"/>
              </a:rPr>
              <a:t>AAPs are the standard care for schizophrenia regardless of symptom types</a:t>
            </a:r>
          </a:p>
          <a:p>
            <a:pPr marL="177800" indent="-177800" eaLnBrk="0" hangingPunct="0">
              <a:buFontTx/>
              <a:buChar char="•"/>
            </a:pPr>
            <a:r>
              <a:rPr lang="en-US" altLang="zh-CN" sz="1100" dirty="0" err="1" smtClean="0">
                <a:latin typeface="Verdana" pitchFamily="34" charset="0"/>
              </a:rPr>
              <a:t>Aripiprazole</a:t>
            </a:r>
            <a:r>
              <a:rPr lang="en-US" altLang="zh-CN" sz="1100" dirty="0" smtClean="0">
                <a:latin typeface="Verdana" pitchFamily="34" charset="0"/>
              </a:rPr>
              <a:t> and </a:t>
            </a:r>
            <a:r>
              <a:rPr lang="en-US" altLang="zh-CN" sz="1100" dirty="0" err="1" smtClean="0">
                <a:latin typeface="Verdana" pitchFamily="34" charset="0"/>
              </a:rPr>
              <a:t>ziprasidone</a:t>
            </a:r>
            <a:r>
              <a:rPr lang="en-US" altLang="zh-CN" sz="1100" dirty="0" smtClean="0">
                <a:latin typeface="Verdana" pitchFamily="34" charset="0"/>
              </a:rPr>
              <a:t> tend to be used for patients with negative symptoms</a:t>
            </a:r>
            <a:endParaRPr lang="en-US" sz="1100" dirty="0" smtClean="0">
              <a:latin typeface="Verdana" pitchFamily="34" charset="0"/>
            </a:endParaRPr>
          </a:p>
          <a:p>
            <a:pPr marL="177800" indent="-177800" eaLnBrk="0" hangingPunct="0">
              <a:buFontTx/>
              <a:buChar char="•"/>
            </a:pPr>
            <a:r>
              <a:rPr lang="en-US" sz="1100" dirty="0" smtClean="0">
                <a:latin typeface="Verdana" pitchFamily="34" charset="0"/>
              </a:rPr>
              <a:t>Controlling negative symptom is the most important unmet need in clinical practice. </a:t>
            </a:r>
            <a:r>
              <a:rPr lang="en-US" altLang="zh-CN" sz="1100" dirty="0" err="1" smtClean="0">
                <a:latin typeface="Verdana" pitchFamily="34" charset="0"/>
              </a:rPr>
              <a:t>Aripiprazole</a:t>
            </a:r>
            <a:r>
              <a:rPr lang="en-US" altLang="zh-CN" sz="1100" dirty="0" smtClean="0">
                <a:latin typeface="Verdana" pitchFamily="34" charset="0"/>
              </a:rPr>
              <a:t> is promoted for this group, seeing a higher share in negative patients</a:t>
            </a:r>
          </a:p>
          <a:p>
            <a:pPr marL="177800" indent="-177800" eaLnBrk="0" hangingPunct="0">
              <a:buFontTx/>
              <a:buChar char="•"/>
            </a:pPr>
            <a:r>
              <a:rPr lang="en-US" sz="1100" dirty="0" smtClean="0">
                <a:latin typeface="Verdana" pitchFamily="34" charset="0"/>
              </a:rPr>
              <a:t>Most of patients respond well to mono therapy and ~30% patients will accept combo therapy after the failure of mono therapy</a:t>
            </a:r>
            <a:endParaRPr lang="en-GB" sz="1100" dirty="0">
              <a:latin typeface="Verdana" pitchFamily="34" charset="0"/>
            </a:endParaRP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2318247" y="4704832"/>
            <a:ext cx="6008995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eaLnBrk="0" hangingPunct="0">
              <a:buFontTx/>
              <a:buChar char="•"/>
            </a:pPr>
            <a:r>
              <a:rPr lang="en-GB" sz="1100" dirty="0" smtClean="0">
                <a:latin typeface="Verdana" pitchFamily="34" charset="0"/>
              </a:rPr>
              <a:t>With the increase of physicians and patients’ awareness, presenting rate and diagnosis rate are increasing</a:t>
            </a:r>
          </a:p>
          <a:p>
            <a:pPr marL="177800" indent="-177800" eaLnBrk="0" hangingPunct="0">
              <a:buFontTx/>
              <a:buChar char="•"/>
            </a:pPr>
            <a:r>
              <a:rPr lang="en-GB" sz="1100" dirty="0" smtClean="0">
                <a:latin typeface="Verdana" pitchFamily="34" charset="0"/>
              </a:rPr>
              <a:t>The expansion of NRDL and improved affordability lead to the rise of treatment rate. </a:t>
            </a:r>
            <a:r>
              <a:rPr lang="en-GB" altLang="zh-CN" sz="1100" dirty="0" smtClean="0">
                <a:latin typeface="Verdana" pitchFamily="34" charset="0"/>
              </a:rPr>
              <a:t>Some products, such as a</a:t>
            </a:r>
            <a:r>
              <a:rPr lang="en-US" altLang="zh-CN" sz="1100" dirty="0" err="1" smtClean="0">
                <a:latin typeface="Verdana" pitchFamily="34" charset="0"/>
              </a:rPr>
              <a:t>ripiprazole</a:t>
            </a:r>
            <a:r>
              <a:rPr lang="en-US" altLang="zh-CN" sz="1100" dirty="0" smtClean="0">
                <a:latin typeface="Verdana" pitchFamily="34" charset="0"/>
              </a:rPr>
              <a:t>, </a:t>
            </a:r>
            <a:r>
              <a:rPr lang="en-US" altLang="zh-CN" sz="1100" dirty="0" err="1" smtClean="0">
                <a:latin typeface="Verdana" pitchFamily="34" charset="0"/>
              </a:rPr>
              <a:t>ziprasidone</a:t>
            </a:r>
            <a:r>
              <a:rPr lang="en-US" altLang="zh-CN" sz="1100" dirty="0" smtClean="0">
                <a:latin typeface="Verdana" pitchFamily="34" charset="0"/>
              </a:rPr>
              <a:t>, </a:t>
            </a:r>
            <a:r>
              <a:rPr lang="en-US" altLang="zh-CN" sz="1100" dirty="0" err="1" smtClean="0">
                <a:latin typeface="Verdana" pitchFamily="34" charset="0"/>
              </a:rPr>
              <a:t>risperidone</a:t>
            </a:r>
            <a:r>
              <a:rPr lang="en-US" altLang="zh-CN" sz="1100" dirty="0" smtClean="0">
                <a:latin typeface="Verdana" pitchFamily="34" charset="0"/>
              </a:rPr>
              <a:t>, entered NRDL in 2009</a:t>
            </a:r>
            <a:endParaRPr lang="en-GB" sz="1100" dirty="0">
              <a:latin typeface="Verdana" pitchFamily="34" charset="0"/>
            </a:endParaRPr>
          </a:p>
          <a:p>
            <a:pPr marL="177800" indent="-177800" eaLnBrk="0" hangingPunct="0">
              <a:buFontTx/>
              <a:buChar char="•"/>
            </a:pPr>
            <a:r>
              <a:rPr lang="en-GB" sz="1100" dirty="0" smtClean="0">
                <a:latin typeface="Verdana" pitchFamily="34" charset="0"/>
              </a:rPr>
              <a:t>Launch of new product with higher price drives the average price</a:t>
            </a:r>
          </a:p>
          <a:p>
            <a:pPr marL="177800" indent="-177800" eaLnBrk="0" hangingPunct="0">
              <a:buFontTx/>
              <a:buChar char="•"/>
            </a:pPr>
            <a:r>
              <a:rPr lang="en-GB" sz="1100" dirty="0" smtClean="0">
                <a:latin typeface="Verdana" pitchFamily="34" charset="0"/>
              </a:rPr>
              <a:t>Generic expand the market by volume increase</a:t>
            </a:r>
            <a:endParaRPr lang="en-GB" sz="1100" dirty="0">
              <a:latin typeface="Verdana" pitchFamily="34" charset="0"/>
            </a:endParaRPr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03384" y="2682348"/>
            <a:ext cx="7561385" cy="0"/>
          </a:xfrm>
          <a:prstGeom prst="line">
            <a:avLst/>
          </a:prstGeom>
          <a:noFill/>
          <a:ln w="28575">
            <a:solidFill>
              <a:srgbClr val="8888A4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691661" y="4585009"/>
            <a:ext cx="7561385" cy="0"/>
          </a:xfrm>
          <a:prstGeom prst="line">
            <a:avLst/>
          </a:prstGeom>
          <a:noFill/>
          <a:ln w="28575">
            <a:solidFill>
              <a:srgbClr val="8888A4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7453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Schizophrenia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Major disease area </a:t>
            </a:r>
            <a:r>
              <a:rPr lang="en-US" altLang="zh-CN" dirty="0" smtClean="0"/>
              <a:t>overview - Neurology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Pharma</a:t>
            </a:r>
            <a:r>
              <a:rPr lang="en-US" dirty="0" smtClean="0"/>
              <a:t> • 2013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altLang="zh-CN" dirty="0" smtClean="0"/>
              <a:t>Schizophrenia</a:t>
            </a:r>
          </a:p>
          <a:p>
            <a:r>
              <a:rPr lang="pt-BR" altLang="zh-CN" b="1" dirty="0" smtClean="0"/>
              <a:t>Major Depressive Disorder</a:t>
            </a:r>
          </a:p>
          <a:p>
            <a:r>
              <a:rPr lang="pt-BR" altLang="zh-CN" dirty="0" smtClean="0"/>
              <a:t>Alzheimer's disease(AD)</a:t>
            </a:r>
          </a:p>
          <a:p>
            <a:r>
              <a:rPr lang="pt-BR" altLang="zh-CN" dirty="0" smtClean="0"/>
              <a:t>Parkinson's disease(PD)</a:t>
            </a: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2225" y="1924062"/>
            <a:ext cx="492125" cy="493713"/>
            <a:chOff x="21" y="965"/>
            <a:chExt cx="310" cy="306"/>
          </a:xfrm>
          <a:solidFill>
            <a:srgbClr val="0091C8"/>
          </a:solidFill>
        </p:grpSpPr>
        <p:sp>
          <p:nvSpPr>
            <p:cNvPr id="7" name="Oval 10"/>
            <p:cNvSpPr>
              <a:spLocks noChangeAspect="1" noChangeArrowheads="1"/>
            </p:cNvSpPr>
            <p:nvPr/>
          </p:nvSpPr>
          <p:spPr bwMode="auto">
            <a:xfrm>
              <a:off x="234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Oval 11"/>
            <p:cNvSpPr>
              <a:spLocks noChangeAspect="1" noChangeArrowheads="1"/>
            </p:cNvSpPr>
            <p:nvPr/>
          </p:nvSpPr>
          <p:spPr bwMode="auto">
            <a:xfrm>
              <a:off x="163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12"/>
            <p:cNvSpPr>
              <a:spLocks noChangeAspect="1" noChangeArrowheads="1"/>
            </p:cNvSpPr>
            <p:nvPr/>
          </p:nvSpPr>
          <p:spPr bwMode="auto">
            <a:xfrm>
              <a:off x="92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spect="1" noChangeArrowheads="1"/>
            </p:cNvSpPr>
            <p:nvPr/>
          </p:nvSpPr>
          <p:spPr bwMode="auto">
            <a:xfrm>
              <a:off x="273" y="1151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14"/>
            <p:cNvSpPr>
              <a:spLocks noChangeAspect="1" noChangeArrowheads="1"/>
            </p:cNvSpPr>
            <p:nvPr/>
          </p:nvSpPr>
          <p:spPr bwMode="auto">
            <a:xfrm>
              <a:off x="234" y="1213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5"/>
            <p:cNvSpPr>
              <a:spLocks noChangeAspect="1" noChangeArrowheads="1"/>
            </p:cNvSpPr>
            <p:nvPr/>
          </p:nvSpPr>
          <p:spPr bwMode="auto">
            <a:xfrm flipV="1">
              <a:off x="273" y="1027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16"/>
            <p:cNvSpPr>
              <a:spLocks noChangeAspect="1" noChangeArrowheads="1"/>
            </p:cNvSpPr>
            <p:nvPr/>
          </p:nvSpPr>
          <p:spPr bwMode="auto">
            <a:xfrm flipV="1">
              <a:off x="234" y="965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21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844420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2754" name="think-cell Slide" r:id="rId10" imgW="360" imgH="360" progId="TCLayout.ActiveDocument.1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5614" y="455613"/>
            <a:ext cx="8411940" cy="914400"/>
          </a:xfrm>
        </p:spPr>
        <p:txBody>
          <a:bodyPr wrap="square"/>
          <a:lstStyle/>
          <a:p>
            <a:r>
              <a:rPr lang="en-US" dirty="0" smtClean="0">
                <a:latin typeface="Verdana" pitchFamily="34" charset="0"/>
              </a:rPr>
              <a:t>Major depressive disorder is characterized by-episodes of all-encompassing low mood accompanied by low self-esteem </a:t>
            </a:r>
            <a:br>
              <a:rPr lang="en-US" dirty="0" smtClean="0">
                <a:latin typeface="Verdana" pitchFamily="34" charset="0"/>
              </a:rPr>
            </a:br>
            <a:r>
              <a:rPr lang="en-US" dirty="0" smtClean="0">
                <a:latin typeface="Verdana" pitchFamily="34" charset="0"/>
              </a:rPr>
              <a:t>and loss of interest or pleasure in normally enjoyable activities</a:t>
            </a:r>
            <a:endParaRPr lang="en-US" altLang="zh-CN" dirty="0">
              <a:latin typeface="Verdana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92080" y="1844824"/>
            <a:ext cx="3256497" cy="1987539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lIns="72000" tIns="72000" rIns="72000" bIns="72000" anchor="b"/>
          <a:lstStyle/>
          <a:p>
            <a:pPr eaLnBrk="0" hangingPunct="0"/>
            <a:r>
              <a:rPr lang="en-US" sz="1400" dirty="0" smtClean="0">
                <a:latin typeface="Verdana" pitchFamily="34" charset="0"/>
              </a:rPr>
              <a:t>Major depression significantly affects a person's family and personal relationships, work or school life, sleeping and eating habits, and general health.  Its impact on functioning and well-being has been compared to that of chronic medical conditions such as diabetes</a:t>
            </a:r>
            <a:endParaRPr lang="en-GB" altLang="zh-CN" sz="1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Source" descr="Source"/>
          <p:cNvSpPr txBox="1"/>
          <p:nvPr>
            <p:custDataLst>
              <p:tags r:id="rId5"/>
            </p:custDataLst>
          </p:nvPr>
        </p:nvSpPr>
        <p:spPr>
          <a:xfrm>
            <a:off x="481013" y="6224588"/>
            <a:ext cx="1373774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</a:t>
            </a:r>
            <a:r>
              <a:rPr lang="en-US" altLang="zh-CN" sz="900" dirty="0">
                <a:latin typeface="Verdana"/>
              </a:rPr>
              <a:t>IMS </a:t>
            </a:r>
            <a:r>
              <a:rPr lang="en-US" altLang="zh-CN" sz="900" dirty="0" smtClean="0">
                <a:latin typeface="Verdana"/>
              </a:rPr>
              <a:t>Consulting</a:t>
            </a:r>
            <a:endParaRPr lang="zh-CN" altLang="en-US" sz="900" dirty="0">
              <a:latin typeface="Verdana"/>
            </a:endParaRPr>
          </a:p>
        </p:txBody>
      </p:sp>
      <p:sp>
        <p:nvSpPr>
          <p:cNvPr id="16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Definition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17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Major Depressive Disorder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1187625" y="2132855"/>
          <a:ext cx="3744414" cy="3312370"/>
        </p:xfrm>
        <a:graphic>
          <a:graphicData uri="http://schemas.openxmlformats.org/drawingml/2006/table">
            <a:tbl>
              <a:tblPr/>
              <a:tblGrid>
                <a:gridCol w="1248138"/>
                <a:gridCol w="1248138"/>
                <a:gridCol w="1248138"/>
              </a:tblGrid>
              <a:tr h="1155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  <a:r>
                        <a:rPr lang="en-US" sz="1600" b="0" i="0" u="none" strike="noStrike" dirty="0" err="1" smtClean="0">
                          <a:latin typeface="Arial"/>
                        </a:rPr>
                        <a:t>unipolar</a:t>
                      </a:r>
                      <a:r>
                        <a:rPr lang="en-US" sz="1600" b="0" i="0" u="none" strike="noStrike" baseline="0" dirty="0" smtClean="0">
                          <a:latin typeface="Arial"/>
                        </a:rPr>
                        <a:t> mania</a:t>
                      </a:r>
                      <a:endParaRPr lang="en-US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  <a:r>
                        <a:rPr lang="en-US" sz="1600" b="0" i="0" u="none" strike="noStrike" dirty="0" smtClean="0">
                          <a:latin typeface="Arial"/>
                        </a:rPr>
                        <a:t>Bipolar I</a:t>
                      </a:r>
                      <a:endParaRPr lang="en-US" sz="1600" b="0" i="0" u="none" strike="noStrike" dirty="0">
                        <a:latin typeface="Arial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1557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  <a:r>
                        <a:rPr lang="en-US" sz="1600" b="0" i="0" u="none" strike="noStrike" dirty="0" smtClean="0">
                          <a:latin typeface="Arial"/>
                        </a:rPr>
                        <a:t>No DSM-IV</a:t>
                      </a:r>
                      <a:r>
                        <a:rPr lang="en-US" sz="1600" b="0" i="0" u="none" strike="noStrike" baseline="0" dirty="0" smtClean="0">
                          <a:latin typeface="Arial"/>
                        </a:rPr>
                        <a:t> mood disorder</a:t>
                      </a:r>
                      <a:endParaRPr lang="en-US" sz="1600" b="0" i="0" u="none" strike="noStrike" dirty="0">
                        <a:latin typeface="Arial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 </a:t>
                      </a:r>
                      <a:r>
                        <a:rPr lang="en-US" sz="1600" b="0" i="0" u="none" strike="noStrike" dirty="0" err="1" smtClean="0">
                          <a:solidFill>
                            <a:schemeClr val="tx1"/>
                          </a:solidFill>
                          <a:latin typeface="Arial"/>
                        </a:rPr>
                        <a:t>Cyclothymic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latin typeface="Arial"/>
                        </a:rPr>
                        <a:t>Bipolar II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/>
                    </a:solidFill>
                  </a:tcPr>
                </a:tc>
              </a:tr>
              <a:tr h="100080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 </a:t>
                      </a:r>
                      <a:r>
                        <a:rPr lang="en-US" sz="1600" b="0" i="0" u="none" strike="noStrike" dirty="0" err="1" smtClean="0">
                          <a:solidFill>
                            <a:schemeClr val="tx1"/>
                          </a:solidFill>
                          <a:latin typeface="Arial"/>
                        </a:rPr>
                        <a:t>Dysthymic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 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Major Depressive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FF0000"/>
                          </a:solidFill>
                          <a:latin typeface="Arial"/>
                        </a:rPr>
                        <a:t> Disorder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0" name="AutoShape 3"/>
          <p:cNvSpPr>
            <a:spLocks noChangeArrowheads="1"/>
          </p:cNvSpPr>
          <p:nvPr/>
        </p:nvSpPr>
        <p:spPr bwMode="auto">
          <a:xfrm rot="10800000">
            <a:off x="467545" y="2201118"/>
            <a:ext cx="539750" cy="45402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 rot="16200000">
            <a:off x="-139563" y="2918460"/>
            <a:ext cx="1750800" cy="338554"/>
          </a:xfrm>
          <a:prstGeom prst="rect">
            <a:avLst/>
          </a:prstGeom>
          <a:solidFill>
            <a:schemeClr val="bg2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 smtClean="0">
                <a:solidFill>
                  <a:schemeClr val="bg1"/>
                </a:solidFill>
                <a:latin typeface="Verdana" pitchFamily="34" charset="0"/>
              </a:rPr>
              <a:t>Manic Episodes</a:t>
            </a:r>
            <a:endParaRPr lang="en-GB" sz="16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 rot="16200000">
            <a:off x="2393913" y="3518855"/>
            <a:ext cx="539750" cy="468052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699792" y="5733256"/>
            <a:ext cx="2292422" cy="338554"/>
          </a:xfrm>
          <a:prstGeom prst="rect">
            <a:avLst/>
          </a:prstGeom>
          <a:solidFill>
            <a:schemeClr val="bg2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 smtClean="0">
                <a:solidFill>
                  <a:schemeClr val="bg1"/>
                </a:solidFill>
                <a:latin typeface="Verdana" pitchFamily="34" charset="0"/>
              </a:rPr>
              <a:t>Depressive Episodes</a:t>
            </a:r>
            <a:endParaRPr lang="en-GB" sz="16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4352" y="4221088"/>
            <a:ext cx="2192063" cy="43204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Verdana" pitchFamily="34" charset="0"/>
              </a:rPr>
              <a:t>biological</a:t>
            </a:r>
            <a:endParaRPr lang="en-US" sz="1600" dirty="0">
              <a:latin typeface="Verdana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24352" y="4797152"/>
            <a:ext cx="2192063" cy="43204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Verdana" pitchFamily="34" charset="0"/>
              </a:rPr>
              <a:t>psychological</a:t>
            </a:r>
            <a:endParaRPr lang="en-US" sz="1600" dirty="0">
              <a:latin typeface="Verdana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24352" y="5373216"/>
            <a:ext cx="2192063" cy="43204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Verdana" pitchFamily="34" charset="0"/>
              </a:rPr>
              <a:t>social factors</a:t>
            </a:r>
            <a:endParaRPr lang="en-US" sz="1600" dirty="0">
              <a:latin typeface="Verdana" pitchFamily="34" charset="0"/>
            </a:endParaRPr>
          </a:p>
        </p:txBody>
      </p:sp>
      <p:sp>
        <p:nvSpPr>
          <p:cNvPr id="27" name="右大括号 26"/>
          <p:cNvSpPr/>
          <p:nvPr/>
        </p:nvSpPr>
        <p:spPr>
          <a:xfrm flipH="1">
            <a:off x="5004048" y="4293096"/>
            <a:ext cx="432048" cy="1368152"/>
          </a:xfrm>
          <a:prstGeom prst="rightBrac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/>
          <p:cNvSpPr/>
          <p:nvPr/>
        </p:nvSpPr>
        <p:spPr>
          <a:xfrm>
            <a:off x="5220072" y="4869160"/>
            <a:ext cx="893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Verdana" pitchFamily="34" charset="0"/>
              </a:rPr>
              <a:t>Causes</a:t>
            </a:r>
            <a:endParaRPr lang="en-US" sz="14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8903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5276" y="457200"/>
            <a:ext cx="8226669" cy="91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>
                <a:latin typeface="Verdana" pitchFamily="34" charset="0"/>
              </a:rPr>
              <a:t>The addressable MDD patients is estimated at 1.7 </a:t>
            </a:r>
            <a:r>
              <a:rPr lang="en-US" altLang="zh-CN" sz="2000" dirty="0" err="1" smtClean="0">
                <a:latin typeface="Verdana" pitchFamily="34" charset="0"/>
              </a:rPr>
              <a:t>Mn</a:t>
            </a:r>
            <a:r>
              <a:rPr lang="en-US" altLang="zh-CN" sz="2000" dirty="0" smtClean="0">
                <a:latin typeface="Verdana" pitchFamily="34" charset="0"/>
              </a:rPr>
              <a:t> in 2012, which can be enlarged greatly by </a:t>
            </a:r>
            <a:r>
              <a:rPr lang="en-US" altLang="zh-CN" dirty="0" smtClean="0">
                <a:latin typeface="Verdana" pitchFamily="34" charset="0"/>
              </a:rPr>
              <a:t>increasing presenting and diagnosis rate</a:t>
            </a:r>
            <a:endParaRPr lang="en-US" altLang="zh-CN" sz="2000" dirty="0" smtClean="0">
              <a:latin typeface="Verdana" pitchFamily="34" charset="0"/>
            </a:endParaRPr>
          </a:p>
        </p:txBody>
      </p:sp>
      <p:sp>
        <p:nvSpPr>
          <p:cNvPr id="5017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59803" y="2528888"/>
            <a:ext cx="4080071" cy="639762"/>
          </a:xfrm>
          <a:custGeom>
            <a:avLst/>
            <a:gdLst>
              <a:gd name="G0" fmla="+- 2165 0 0"/>
              <a:gd name="G1" fmla="+- 21600 0 2165"/>
              <a:gd name="G2" fmla="*/ 2165 1 2"/>
              <a:gd name="G3" fmla="+- 21600 0 G2"/>
              <a:gd name="G4" fmla="+/ 2165 21600 2"/>
              <a:gd name="G5" fmla="+/ G1 0 2"/>
              <a:gd name="G6" fmla="*/ 21600 21600 2165"/>
              <a:gd name="G7" fmla="*/ G6 1 2"/>
              <a:gd name="G8" fmla="+- 21600 0 G7"/>
              <a:gd name="G9" fmla="*/ 21600 1 2"/>
              <a:gd name="G10" fmla="+- 2165 0 G9"/>
              <a:gd name="G11" fmla="?: G10 G8 0"/>
              <a:gd name="G12" fmla="?: G10 G7 21600"/>
              <a:gd name="T0" fmla="*/ 20517 w 21600"/>
              <a:gd name="T1" fmla="*/ 10800 h 21600"/>
              <a:gd name="T2" fmla="*/ 10800 w 21600"/>
              <a:gd name="T3" fmla="*/ 21600 h 21600"/>
              <a:gd name="T4" fmla="*/ 1083 w 21600"/>
              <a:gd name="T5" fmla="*/ 10800 h 21600"/>
              <a:gd name="T6" fmla="*/ 10800 w 21600"/>
              <a:gd name="T7" fmla="*/ 0 h 21600"/>
              <a:gd name="T8" fmla="*/ 2883 w 21600"/>
              <a:gd name="T9" fmla="*/ 2883 h 21600"/>
              <a:gd name="T10" fmla="*/ 18717 w 21600"/>
              <a:gd name="T11" fmla="*/ 1871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5" y="21600"/>
                </a:lnTo>
                <a:lnTo>
                  <a:pt x="1943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zh-CN" sz="1200" b="1" dirty="0" smtClean="0">
                <a:solidFill>
                  <a:schemeClr val="tx2"/>
                </a:solidFill>
                <a:latin typeface="Verdana" pitchFamily="34" charset="0"/>
                <a:cs typeface="Arial" pitchFamily="34" charset="0"/>
              </a:rPr>
              <a:t>MDD</a:t>
            </a:r>
            <a:r>
              <a:rPr lang="en-GB" altLang="zh-CN" sz="1200" b="1" dirty="0" smtClean="0">
                <a:solidFill>
                  <a:schemeClr val="tx2"/>
                </a:solidFill>
                <a:latin typeface="Verdana" pitchFamily="34" charset="0"/>
                <a:cs typeface="Arial" pitchFamily="34" charset="0"/>
              </a:rPr>
              <a:t> Patients</a:t>
            </a:r>
            <a:endParaRPr lang="en-GB" altLang="zh-CN" sz="1200" b="1" dirty="0">
              <a:solidFill>
                <a:schemeClr val="tx2"/>
              </a:solidFill>
              <a:latin typeface="Verdana" pitchFamily="34" charset="0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en-GB" altLang="zh-CN" sz="1200" dirty="0" smtClean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(12.6 </a:t>
            </a:r>
            <a:r>
              <a:rPr lang="en-GB" altLang="zh-CN" sz="1200" dirty="0" err="1" smtClean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Mn</a:t>
            </a:r>
            <a:r>
              <a:rPr lang="en-GB" altLang="zh-CN" sz="1200" dirty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)</a:t>
            </a:r>
          </a:p>
        </p:txBody>
      </p:sp>
      <p:sp>
        <p:nvSpPr>
          <p:cNvPr id="5018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9846" y="3459163"/>
            <a:ext cx="3147646" cy="609600"/>
          </a:xfrm>
          <a:custGeom>
            <a:avLst/>
            <a:gdLst>
              <a:gd name="G0" fmla="+- 2003 0 0"/>
              <a:gd name="G1" fmla="+- 21600 0 2003"/>
              <a:gd name="G2" fmla="*/ 2003 1 2"/>
              <a:gd name="G3" fmla="+- 21600 0 G2"/>
              <a:gd name="G4" fmla="+/ 2003 21600 2"/>
              <a:gd name="G5" fmla="+/ G1 0 2"/>
              <a:gd name="G6" fmla="*/ 21600 21600 2003"/>
              <a:gd name="G7" fmla="*/ G6 1 2"/>
              <a:gd name="G8" fmla="+- 21600 0 G7"/>
              <a:gd name="G9" fmla="*/ 21600 1 2"/>
              <a:gd name="G10" fmla="+- 2003 0 G9"/>
              <a:gd name="G11" fmla="?: G10 G8 0"/>
              <a:gd name="G12" fmla="?: G10 G7 21600"/>
              <a:gd name="T0" fmla="*/ 20598 w 21600"/>
              <a:gd name="T1" fmla="*/ 10800 h 21600"/>
              <a:gd name="T2" fmla="*/ 10800 w 21600"/>
              <a:gd name="T3" fmla="*/ 21600 h 21600"/>
              <a:gd name="T4" fmla="*/ 1002 w 21600"/>
              <a:gd name="T5" fmla="*/ 10800 h 21600"/>
              <a:gd name="T6" fmla="*/ 10800 w 21600"/>
              <a:gd name="T7" fmla="*/ 0 h 21600"/>
              <a:gd name="T8" fmla="*/ 2802 w 21600"/>
              <a:gd name="T9" fmla="*/ 2802 h 21600"/>
              <a:gd name="T10" fmla="*/ 18798 w 21600"/>
              <a:gd name="T11" fmla="*/ 1879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003" y="21600"/>
                </a:lnTo>
                <a:lnTo>
                  <a:pt x="1959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rIns="0" anchor="ctr"/>
          <a:lstStyle/>
          <a:p>
            <a:pPr algn="ctr" eaLnBrk="0" hangingPunct="0">
              <a:defRPr/>
            </a:pPr>
            <a:r>
              <a:rPr lang="en-GB" altLang="zh-CN" sz="1200" b="1" dirty="0" smtClean="0">
                <a:solidFill>
                  <a:schemeClr val="tx2"/>
                </a:solidFill>
                <a:latin typeface="Verdana" pitchFamily="34" charset="0"/>
                <a:cs typeface="Arial" pitchFamily="34" charset="0"/>
              </a:rPr>
              <a:t>Presented MDD Patients</a:t>
            </a:r>
            <a:endParaRPr lang="en-GB" altLang="zh-CN" sz="1200" b="1" dirty="0">
              <a:solidFill>
                <a:schemeClr val="tx2"/>
              </a:solidFill>
              <a:latin typeface="Verdana" pitchFamily="34" charset="0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en-GB" altLang="zh-CN" sz="1200" dirty="0" smtClean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(</a:t>
            </a:r>
            <a:r>
              <a:rPr lang="en-US" altLang="zh-CN" sz="1200" dirty="0" smtClean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4.4 </a:t>
            </a:r>
            <a:r>
              <a:rPr lang="en-GB" altLang="zh-CN" sz="1200" dirty="0" err="1" smtClean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Mn</a:t>
            </a:r>
            <a:r>
              <a:rPr lang="en-GB" altLang="zh-CN" sz="1200" dirty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)</a:t>
            </a:r>
          </a:p>
        </p:txBody>
      </p:sp>
      <p:sp>
        <p:nvSpPr>
          <p:cNvPr id="204807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83169" y="2276475"/>
            <a:ext cx="0" cy="215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8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083169" y="32051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9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118340" y="4191000"/>
            <a:ext cx="2525538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4" name="AutoShap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2708" y="1600200"/>
            <a:ext cx="5446506" cy="639763"/>
          </a:xfrm>
          <a:custGeom>
            <a:avLst/>
            <a:gdLst>
              <a:gd name="G0" fmla="+- 2462 0 0"/>
              <a:gd name="G1" fmla="+- 21600 0 2462"/>
              <a:gd name="G2" fmla="*/ 2462 1 2"/>
              <a:gd name="G3" fmla="+- 21600 0 G2"/>
              <a:gd name="G4" fmla="+/ 2462 21600 2"/>
              <a:gd name="G5" fmla="+/ G1 0 2"/>
              <a:gd name="G6" fmla="*/ 21600 21600 2462"/>
              <a:gd name="G7" fmla="*/ G6 1 2"/>
              <a:gd name="G8" fmla="+- 21600 0 G7"/>
              <a:gd name="G9" fmla="*/ 21600 1 2"/>
              <a:gd name="G10" fmla="+- 2462 0 G9"/>
              <a:gd name="G11" fmla="?: G10 G8 0"/>
              <a:gd name="G12" fmla="?: G10 G7 21600"/>
              <a:gd name="T0" fmla="*/ 20369 w 21600"/>
              <a:gd name="T1" fmla="*/ 10800 h 21600"/>
              <a:gd name="T2" fmla="*/ 10800 w 21600"/>
              <a:gd name="T3" fmla="*/ 21600 h 21600"/>
              <a:gd name="T4" fmla="*/ 1231 w 21600"/>
              <a:gd name="T5" fmla="*/ 10800 h 21600"/>
              <a:gd name="T6" fmla="*/ 10800 w 21600"/>
              <a:gd name="T7" fmla="*/ 0 h 21600"/>
              <a:gd name="T8" fmla="*/ 3031 w 21600"/>
              <a:gd name="T9" fmla="*/ 3031 h 21600"/>
              <a:gd name="T10" fmla="*/ 18569 w 21600"/>
              <a:gd name="T11" fmla="*/ 185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62" y="21600"/>
                </a:lnTo>
                <a:lnTo>
                  <a:pt x="1913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200" b="1" dirty="0" smtClean="0">
                <a:solidFill>
                  <a:schemeClr val="tx2"/>
                </a:solidFill>
                <a:latin typeface="Verdana" pitchFamily="34" charset="0"/>
                <a:cs typeface="Arial" pitchFamily="34" charset="0"/>
              </a:rPr>
              <a:t>Urban Population in China (2010)</a:t>
            </a:r>
            <a:endParaRPr lang="en-US" altLang="zh-CN" sz="1200" b="1" dirty="0">
              <a:solidFill>
                <a:schemeClr val="tx2"/>
              </a:solidFill>
              <a:latin typeface="Verdana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altLang="zh-CN" sz="1200" dirty="0" smtClean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(630 </a:t>
            </a:r>
            <a:r>
              <a:rPr lang="en-US" altLang="zh-CN" sz="1200" dirty="0" err="1" smtClean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Mn</a:t>
            </a:r>
            <a:r>
              <a:rPr lang="en-US" altLang="zh-CN" sz="1200" dirty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)</a:t>
            </a:r>
            <a:endParaRPr lang="en-GB" altLang="zh-CN" sz="1200" dirty="0">
              <a:solidFill>
                <a:schemeClr val="accent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204811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64827" y="1875771"/>
            <a:ext cx="3129318" cy="764772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182563" indent="-182563" eaLnBrk="0" hangingPunct="0">
              <a:spcBef>
                <a:spcPts val="300"/>
              </a:spcBef>
              <a:buFontTx/>
              <a:buChar char="•"/>
            </a:pPr>
            <a:r>
              <a:rPr lang="en-US" altLang="zh-CN" sz="1000" dirty="0">
                <a:latin typeface="Verdana" pitchFamily="34" charset="0"/>
              </a:rPr>
              <a:t>The prevalence of MDD in China ranges from 2% to 4% in various </a:t>
            </a:r>
            <a:r>
              <a:rPr lang="en-US" altLang="zh-CN" sz="1000" dirty="0" err="1">
                <a:latin typeface="Verdana" pitchFamily="34" charset="0"/>
              </a:rPr>
              <a:t>epi</a:t>
            </a:r>
            <a:r>
              <a:rPr lang="en-US" altLang="zh-CN" sz="1000" dirty="0">
                <a:latin typeface="Verdana" pitchFamily="34" charset="0"/>
              </a:rPr>
              <a:t> </a:t>
            </a:r>
            <a:r>
              <a:rPr lang="en-US" altLang="zh-CN" sz="1000" dirty="0" smtClean="0">
                <a:latin typeface="Verdana" pitchFamily="34" charset="0"/>
              </a:rPr>
              <a:t>studies</a:t>
            </a:r>
          </a:p>
          <a:p>
            <a:pPr marL="182563" indent="-182563" eaLnBrk="0" hangingPunct="0">
              <a:spcBef>
                <a:spcPts val="300"/>
              </a:spcBef>
              <a:buFontTx/>
              <a:buChar char="•"/>
            </a:pPr>
            <a:r>
              <a:rPr lang="en-US" altLang="zh-CN" sz="1000" dirty="0" smtClean="0">
                <a:solidFill>
                  <a:srgbClr val="000000"/>
                </a:solidFill>
                <a:latin typeface="Verdana" pitchFamily="34" charset="0"/>
              </a:rPr>
              <a:t>According to KOL interview, the prevalence will grow fast in the future</a:t>
            </a:r>
            <a:endParaRPr lang="en-US" altLang="zh-CN" sz="10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0186" name="AutoShap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003081" y="4357688"/>
            <a:ext cx="2470753" cy="609600"/>
          </a:xfrm>
          <a:custGeom>
            <a:avLst/>
            <a:gdLst>
              <a:gd name="G0" fmla="+- 2003 0 0"/>
              <a:gd name="G1" fmla="+- 21600 0 2003"/>
              <a:gd name="G2" fmla="*/ 2003 1 2"/>
              <a:gd name="G3" fmla="+- 21600 0 G2"/>
              <a:gd name="G4" fmla="+/ 2003 21600 2"/>
              <a:gd name="G5" fmla="+/ G1 0 2"/>
              <a:gd name="G6" fmla="*/ 21600 21600 2003"/>
              <a:gd name="G7" fmla="*/ G6 1 2"/>
              <a:gd name="G8" fmla="+- 21600 0 G7"/>
              <a:gd name="G9" fmla="*/ 21600 1 2"/>
              <a:gd name="G10" fmla="+- 2003 0 G9"/>
              <a:gd name="G11" fmla="?: G10 G8 0"/>
              <a:gd name="G12" fmla="?: G10 G7 21600"/>
              <a:gd name="T0" fmla="*/ 20598 w 21600"/>
              <a:gd name="T1" fmla="*/ 10800 h 21600"/>
              <a:gd name="T2" fmla="*/ 10800 w 21600"/>
              <a:gd name="T3" fmla="*/ 21600 h 21600"/>
              <a:gd name="T4" fmla="*/ 1002 w 21600"/>
              <a:gd name="T5" fmla="*/ 10800 h 21600"/>
              <a:gd name="T6" fmla="*/ 10800 w 21600"/>
              <a:gd name="T7" fmla="*/ 0 h 21600"/>
              <a:gd name="T8" fmla="*/ 2802 w 21600"/>
              <a:gd name="T9" fmla="*/ 2802 h 21600"/>
              <a:gd name="T10" fmla="*/ 18798 w 21600"/>
              <a:gd name="T11" fmla="*/ 1879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003" y="21600"/>
                </a:lnTo>
                <a:lnTo>
                  <a:pt x="1959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rIns="0" anchor="ctr"/>
          <a:lstStyle/>
          <a:p>
            <a:pPr algn="ctr" eaLnBrk="0" hangingPunct="0">
              <a:defRPr/>
            </a:pPr>
            <a:r>
              <a:rPr lang="en-GB" altLang="zh-CN" sz="1200" b="1" dirty="0">
                <a:solidFill>
                  <a:schemeClr val="tx2"/>
                </a:solidFill>
                <a:latin typeface="Verdana" pitchFamily="34" charset="0"/>
                <a:cs typeface="Arial" pitchFamily="34" charset="0"/>
              </a:rPr>
              <a:t>Diagnosed </a:t>
            </a:r>
            <a:r>
              <a:rPr lang="en-GB" altLang="zh-CN" sz="1200" b="1" dirty="0" smtClean="0">
                <a:solidFill>
                  <a:schemeClr val="tx2"/>
                </a:solidFill>
                <a:latin typeface="Verdana" pitchFamily="34" charset="0"/>
                <a:cs typeface="Arial" pitchFamily="34" charset="0"/>
              </a:rPr>
              <a:t>MDD Patients</a:t>
            </a:r>
            <a:endParaRPr lang="en-GB" altLang="zh-CN" sz="1200" b="1" dirty="0">
              <a:solidFill>
                <a:schemeClr val="tx2"/>
              </a:solidFill>
              <a:latin typeface="Verdana" pitchFamily="34" charset="0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en-GB" altLang="zh-CN" sz="1200" dirty="0" smtClean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(2.2Mn</a:t>
            </a:r>
            <a:r>
              <a:rPr lang="en-GB" altLang="zh-CN" sz="1200" dirty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)</a:t>
            </a:r>
          </a:p>
        </p:txBody>
      </p:sp>
      <p:sp>
        <p:nvSpPr>
          <p:cNvPr id="204813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083169" y="41052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15" name="TextBox 50"/>
          <p:cNvSpPr txBox="1">
            <a:spLocks noChangeArrowheads="1"/>
          </p:cNvSpPr>
          <p:nvPr/>
        </p:nvSpPr>
        <p:spPr bwMode="auto">
          <a:xfrm>
            <a:off x="0" y="2224999"/>
            <a:ext cx="14404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000" b="1" dirty="0" smtClean="0">
                <a:latin typeface="Verdana" pitchFamily="34" charset="0"/>
              </a:rPr>
              <a:t>Prevalence Rate:</a:t>
            </a:r>
            <a:endParaRPr lang="en-US" altLang="zh-CN" sz="1000" b="1" dirty="0">
              <a:latin typeface="Verdana" pitchFamily="34" charset="0"/>
            </a:endParaRPr>
          </a:p>
          <a:p>
            <a:pPr algn="ctr"/>
            <a:r>
              <a:rPr lang="en-US" altLang="zh-CN" sz="1000" b="1" dirty="0" smtClean="0">
                <a:latin typeface="Verdana" pitchFamily="34" charset="0"/>
              </a:rPr>
              <a:t>2%</a:t>
            </a:r>
            <a:r>
              <a:rPr lang="en-US" altLang="zh-CN" sz="1000" b="1" baseline="30000" dirty="0">
                <a:latin typeface="Verdana" pitchFamily="34" charset="0"/>
              </a:rPr>
              <a:t>1</a:t>
            </a:r>
            <a:endParaRPr lang="zh-CN" altLang="en-US" sz="1000" b="1" baseline="30000" dirty="0">
              <a:latin typeface="Verdana" pitchFamily="34" charset="0"/>
            </a:endParaRPr>
          </a:p>
        </p:txBody>
      </p:sp>
      <p:sp>
        <p:nvSpPr>
          <p:cNvPr id="204816" name="TextBox 50"/>
          <p:cNvSpPr txBox="1">
            <a:spLocks noChangeArrowheads="1"/>
          </p:cNvSpPr>
          <p:nvPr/>
        </p:nvSpPr>
        <p:spPr bwMode="auto">
          <a:xfrm>
            <a:off x="232122" y="3121974"/>
            <a:ext cx="18654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000" b="1" dirty="0" smtClean="0">
                <a:latin typeface="Verdana" pitchFamily="34" charset="0"/>
              </a:rPr>
              <a:t>Presenting Rate:</a:t>
            </a:r>
          </a:p>
          <a:p>
            <a:pPr algn="ctr"/>
            <a:r>
              <a:rPr lang="en-US" altLang="zh-CN" sz="1000" b="1" dirty="0" smtClean="0">
                <a:latin typeface="Verdana" pitchFamily="34" charset="0"/>
              </a:rPr>
              <a:t>35%</a:t>
            </a:r>
            <a:r>
              <a:rPr lang="en-US" altLang="zh-CN" sz="1000" b="1" baseline="30000" dirty="0" smtClean="0">
                <a:latin typeface="Verdana" pitchFamily="34" charset="0"/>
              </a:rPr>
              <a:t>2</a:t>
            </a:r>
            <a:endParaRPr lang="zh-CN" altLang="en-US" sz="1000" b="1" baseline="30000" dirty="0">
              <a:latin typeface="Verdana" pitchFamily="34" charset="0"/>
            </a:endParaRPr>
          </a:p>
        </p:txBody>
      </p:sp>
      <p:sp>
        <p:nvSpPr>
          <p:cNvPr id="204817" name="TextBox 50"/>
          <p:cNvSpPr txBox="1">
            <a:spLocks noChangeArrowheads="1"/>
          </p:cNvSpPr>
          <p:nvPr/>
        </p:nvSpPr>
        <p:spPr bwMode="auto">
          <a:xfrm>
            <a:off x="562714" y="4038629"/>
            <a:ext cx="182000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000" b="1" dirty="0">
                <a:latin typeface="Verdana" pitchFamily="34" charset="0"/>
              </a:rPr>
              <a:t>Diagnosis </a:t>
            </a:r>
            <a:r>
              <a:rPr lang="en-US" altLang="zh-CN" sz="1000" b="1" dirty="0" smtClean="0">
                <a:latin typeface="Verdana" pitchFamily="34" charset="0"/>
              </a:rPr>
              <a:t>Rate</a:t>
            </a:r>
            <a:r>
              <a:rPr lang="en-US" altLang="zh-CN" sz="1000" b="1" dirty="0">
                <a:latin typeface="Verdana" pitchFamily="34" charset="0"/>
              </a:rPr>
              <a:t>: </a:t>
            </a:r>
          </a:p>
          <a:p>
            <a:pPr algn="ctr"/>
            <a:r>
              <a:rPr lang="en-US" altLang="zh-CN" sz="1000" b="1" dirty="0" smtClean="0">
                <a:latin typeface="Verdana" pitchFamily="34" charset="0"/>
              </a:rPr>
              <a:t>50%</a:t>
            </a:r>
            <a:r>
              <a:rPr lang="en-US" altLang="zh-CN" sz="1000" b="1" baseline="30000" dirty="0" smtClean="0">
                <a:latin typeface="Verdana" pitchFamily="34" charset="0"/>
              </a:rPr>
              <a:t>2</a:t>
            </a:r>
            <a:endParaRPr lang="zh-CN" altLang="en-US" sz="1000" b="1" baseline="30000" dirty="0">
              <a:latin typeface="Verdana" pitchFamily="34" charset="0"/>
            </a:endParaRPr>
          </a:p>
        </p:txBody>
      </p:sp>
      <p:sp>
        <p:nvSpPr>
          <p:cNvPr id="204818" name="Line 1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118340" y="2378075"/>
            <a:ext cx="2525538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19" name="Text Box 17"/>
          <p:cNvSpPr txBox="1">
            <a:spLocks noChangeArrowheads="1"/>
          </p:cNvSpPr>
          <p:nvPr/>
        </p:nvSpPr>
        <p:spPr bwMode="auto">
          <a:xfrm>
            <a:off x="388331" y="6172210"/>
            <a:ext cx="811527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i="1" dirty="0"/>
              <a:t>Source</a:t>
            </a:r>
            <a:r>
              <a:rPr lang="en-US" altLang="zh-CN" sz="1000" i="1" dirty="0" smtClean="0"/>
              <a:t>: 1 Lancet Prevalence, treatment, and associated disability of mental disorders in four provinces in China during 2001–05:an epidemiological survey; </a:t>
            </a:r>
            <a:r>
              <a:rPr lang="en-US" altLang="zh-CN" sz="1000" i="1" dirty="0"/>
              <a:t>2 </a:t>
            </a:r>
            <a:r>
              <a:rPr lang="en-US" altLang="zh-CN" sz="1000" i="1" dirty="0" smtClean="0"/>
              <a:t>KOL interview</a:t>
            </a:r>
            <a:endParaRPr lang="en-US" altLang="zh-CN" sz="1000" i="1" dirty="0"/>
          </a:p>
        </p:txBody>
      </p:sp>
      <p:sp>
        <p:nvSpPr>
          <p:cNvPr id="50195" name="AutoShape 1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50831" y="5257800"/>
            <a:ext cx="1899138" cy="685800"/>
          </a:xfrm>
          <a:custGeom>
            <a:avLst/>
            <a:gdLst>
              <a:gd name="G0" fmla="+- 2003 0 0"/>
              <a:gd name="G1" fmla="+- 21600 0 2003"/>
              <a:gd name="G2" fmla="*/ 2003 1 2"/>
              <a:gd name="G3" fmla="+- 21600 0 G2"/>
              <a:gd name="G4" fmla="+/ 2003 21600 2"/>
              <a:gd name="G5" fmla="+/ G1 0 2"/>
              <a:gd name="G6" fmla="*/ 21600 21600 2003"/>
              <a:gd name="G7" fmla="*/ G6 1 2"/>
              <a:gd name="G8" fmla="+- 21600 0 G7"/>
              <a:gd name="G9" fmla="*/ 21600 1 2"/>
              <a:gd name="G10" fmla="+- 2003 0 G9"/>
              <a:gd name="G11" fmla="?: G10 G8 0"/>
              <a:gd name="G12" fmla="?: G10 G7 21600"/>
              <a:gd name="T0" fmla="*/ 20598 w 21600"/>
              <a:gd name="T1" fmla="*/ 10800 h 21600"/>
              <a:gd name="T2" fmla="*/ 10800 w 21600"/>
              <a:gd name="T3" fmla="*/ 21600 h 21600"/>
              <a:gd name="T4" fmla="*/ 1002 w 21600"/>
              <a:gd name="T5" fmla="*/ 10800 h 21600"/>
              <a:gd name="T6" fmla="*/ 10800 w 21600"/>
              <a:gd name="T7" fmla="*/ 0 h 21600"/>
              <a:gd name="T8" fmla="*/ 2802 w 21600"/>
              <a:gd name="T9" fmla="*/ 2802 h 21600"/>
              <a:gd name="T10" fmla="*/ 18798 w 21600"/>
              <a:gd name="T11" fmla="*/ 1879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003" y="21600"/>
                </a:lnTo>
                <a:lnTo>
                  <a:pt x="1959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rIns="0" anchor="ctr"/>
          <a:lstStyle/>
          <a:p>
            <a:pPr algn="ctr" eaLnBrk="0" hangingPunct="0">
              <a:defRPr/>
            </a:pPr>
            <a:r>
              <a:rPr lang="en-GB" altLang="zh-CN" sz="1200" b="1" dirty="0">
                <a:solidFill>
                  <a:schemeClr val="tx2"/>
                </a:solidFill>
                <a:latin typeface="Verdana" pitchFamily="34" charset="0"/>
                <a:cs typeface="Arial" pitchFamily="34" charset="0"/>
              </a:rPr>
              <a:t>Treated </a:t>
            </a:r>
            <a:r>
              <a:rPr lang="en-GB" altLang="zh-CN" sz="1200" b="1" dirty="0" smtClean="0">
                <a:solidFill>
                  <a:schemeClr val="tx2"/>
                </a:solidFill>
                <a:latin typeface="Verdana" pitchFamily="34" charset="0"/>
                <a:cs typeface="Arial" pitchFamily="34" charset="0"/>
              </a:rPr>
              <a:t>MDD Patients</a:t>
            </a:r>
            <a:endParaRPr lang="en-GB" altLang="zh-CN" sz="1200" b="1" dirty="0">
              <a:solidFill>
                <a:schemeClr val="tx2"/>
              </a:solidFill>
              <a:latin typeface="Verdana" pitchFamily="34" charset="0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en-GB" altLang="zh-CN" sz="1200" dirty="0" smtClean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(1.7Mn</a:t>
            </a:r>
            <a:r>
              <a:rPr lang="en-GB" altLang="zh-CN" sz="1200" dirty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)</a:t>
            </a:r>
          </a:p>
        </p:txBody>
      </p:sp>
      <p:sp>
        <p:nvSpPr>
          <p:cNvPr id="204821" name="Line 20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83169" y="50038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22" name="TextBox 50"/>
          <p:cNvSpPr txBox="1">
            <a:spLocks noChangeArrowheads="1"/>
          </p:cNvSpPr>
          <p:nvPr/>
        </p:nvSpPr>
        <p:spPr bwMode="auto">
          <a:xfrm>
            <a:off x="852854" y="4937154"/>
            <a:ext cx="182000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000" b="1" dirty="0">
                <a:latin typeface="Verdana" pitchFamily="34" charset="0"/>
              </a:rPr>
              <a:t>Treatment </a:t>
            </a:r>
            <a:r>
              <a:rPr lang="en-US" altLang="zh-CN" sz="1000" b="1" dirty="0" smtClean="0">
                <a:latin typeface="Verdana" pitchFamily="34" charset="0"/>
              </a:rPr>
              <a:t>Rate</a:t>
            </a:r>
            <a:r>
              <a:rPr lang="en-US" altLang="zh-CN" sz="1000" b="1" dirty="0">
                <a:latin typeface="Verdana" pitchFamily="34" charset="0"/>
              </a:rPr>
              <a:t>: </a:t>
            </a:r>
          </a:p>
          <a:p>
            <a:pPr algn="ctr"/>
            <a:r>
              <a:rPr lang="en-US" altLang="zh-CN" sz="1000" b="1" dirty="0" smtClean="0">
                <a:latin typeface="Verdana" pitchFamily="34" charset="0"/>
              </a:rPr>
              <a:t>75%</a:t>
            </a:r>
            <a:r>
              <a:rPr lang="en-US" altLang="zh-CN" sz="1000" b="1" baseline="30000" dirty="0" smtClean="0">
                <a:latin typeface="Verdana" pitchFamily="34" charset="0"/>
              </a:rPr>
              <a:t>2</a:t>
            </a:r>
            <a:endParaRPr lang="zh-CN" altLang="en-US" sz="1000" b="1" baseline="30000" dirty="0">
              <a:latin typeface="Verdana" pitchFamily="34" charset="0"/>
            </a:endParaRPr>
          </a:p>
        </p:txBody>
      </p:sp>
      <p:sp>
        <p:nvSpPr>
          <p:cNvPr id="204823" name="Line 2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118340" y="5105400"/>
            <a:ext cx="2525538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764827" y="2679589"/>
            <a:ext cx="3129318" cy="1073704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182563" indent="-182563" eaLnBrk="0" hangingPunct="0">
              <a:spcBef>
                <a:spcPts val="300"/>
              </a:spcBef>
              <a:buFontTx/>
              <a:buChar char="•"/>
            </a:pPr>
            <a:r>
              <a:rPr lang="en-US" altLang="zh-CN" sz="1000" dirty="0">
                <a:latin typeface="Verdana" pitchFamily="34" charset="0"/>
              </a:rPr>
              <a:t>The presenting rate of MDD is only 30-40% due to low patient disease </a:t>
            </a:r>
            <a:r>
              <a:rPr lang="en-US" altLang="zh-CN" sz="1000" dirty="0" smtClean="0">
                <a:latin typeface="Verdana" pitchFamily="34" charset="0"/>
              </a:rPr>
              <a:t>awareness</a:t>
            </a:r>
          </a:p>
          <a:p>
            <a:pPr marL="182563" indent="-182563" eaLnBrk="0" hangingPunct="0">
              <a:spcBef>
                <a:spcPts val="300"/>
              </a:spcBef>
              <a:buFontTx/>
              <a:buChar char="•"/>
            </a:pPr>
            <a:r>
              <a:rPr lang="en-US" altLang="zh-CN" sz="1000" dirty="0" smtClean="0">
                <a:latin typeface="Verdana" pitchFamily="34" charset="0"/>
              </a:rPr>
              <a:t>Majority </a:t>
            </a:r>
            <a:r>
              <a:rPr lang="en-US" altLang="zh-CN" sz="1000" dirty="0">
                <a:latin typeface="Verdana" pitchFamily="34" charset="0"/>
              </a:rPr>
              <a:t>of the KOLs agree current MDD presenting rate is 30-40% and could reach </a:t>
            </a:r>
            <a:r>
              <a:rPr lang="en-US" altLang="zh-CN" sz="1000" dirty="0" smtClean="0">
                <a:latin typeface="Verdana" pitchFamily="34" charset="0"/>
              </a:rPr>
              <a:t>40-50% </a:t>
            </a:r>
            <a:r>
              <a:rPr lang="en-US" altLang="zh-CN" sz="1000" dirty="0">
                <a:latin typeface="Verdana" pitchFamily="34" charset="0"/>
              </a:rPr>
              <a:t>in 5-10 </a:t>
            </a:r>
            <a:r>
              <a:rPr lang="en-US" altLang="zh-CN" sz="1000" dirty="0" smtClean="0">
                <a:latin typeface="Verdana" pitchFamily="34" charset="0"/>
              </a:rPr>
              <a:t>years</a:t>
            </a:r>
            <a:endParaRPr lang="en-US" altLang="zh-CN" sz="1000" dirty="0">
              <a:latin typeface="Verdana" pitchFamily="34" charset="0"/>
            </a:endParaRPr>
          </a:p>
        </p:txBody>
      </p:sp>
      <p:sp>
        <p:nvSpPr>
          <p:cNvPr id="25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118340" y="3330125"/>
            <a:ext cx="2525538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764827" y="3795823"/>
            <a:ext cx="3129318" cy="1217353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182563" indent="-182563" eaLnBrk="0" hangingPunct="0">
              <a:spcBef>
                <a:spcPts val="300"/>
              </a:spcBef>
              <a:buFontTx/>
              <a:buChar char="•"/>
            </a:pPr>
            <a:r>
              <a:rPr lang="en-US" altLang="zh-CN" sz="1000" dirty="0">
                <a:solidFill>
                  <a:srgbClr val="000000"/>
                </a:solidFill>
                <a:latin typeface="Verdana" pitchFamily="34" charset="0"/>
              </a:rPr>
              <a:t>Psychiatrists </a:t>
            </a:r>
            <a:r>
              <a:rPr lang="en-US" altLang="zh-CN" sz="1000" dirty="0" smtClean="0">
                <a:solidFill>
                  <a:srgbClr val="000000"/>
                </a:solidFill>
                <a:latin typeface="Verdana" pitchFamily="34" charset="0"/>
              </a:rPr>
              <a:t>are </a:t>
            </a:r>
            <a:r>
              <a:rPr lang="en-US" altLang="zh-CN" sz="1000" dirty="0">
                <a:solidFill>
                  <a:srgbClr val="000000"/>
                </a:solidFill>
                <a:latin typeface="Verdana" pitchFamily="34" charset="0"/>
              </a:rPr>
              <a:t>able to make </a:t>
            </a:r>
            <a:r>
              <a:rPr lang="en-US" altLang="zh-CN" sz="1000" dirty="0" smtClean="0">
                <a:solidFill>
                  <a:srgbClr val="000000"/>
                </a:solidFill>
                <a:latin typeface="Verdana" pitchFamily="34" charset="0"/>
              </a:rPr>
              <a:t>accurate </a:t>
            </a:r>
            <a:r>
              <a:rPr lang="en-US" altLang="zh-CN" sz="1000" dirty="0">
                <a:solidFill>
                  <a:srgbClr val="000000"/>
                </a:solidFill>
                <a:latin typeface="Verdana" pitchFamily="34" charset="0"/>
              </a:rPr>
              <a:t>depression diagnosis; however misdiagnosis happens a lot to non-psychiatrists</a:t>
            </a:r>
          </a:p>
          <a:p>
            <a:pPr marL="182563" indent="-182563" eaLnBrk="0" hangingPunct="0">
              <a:spcBef>
                <a:spcPts val="300"/>
              </a:spcBef>
              <a:buFontTx/>
              <a:buChar char="•"/>
            </a:pPr>
            <a:r>
              <a:rPr lang="en-US" altLang="zh-CN" sz="1000" dirty="0">
                <a:solidFill>
                  <a:srgbClr val="000000"/>
                </a:solidFill>
                <a:latin typeface="Verdana" pitchFamily="34" charset="0"/>
              </a:rPr>
              <a:t>The overall MDD diagnosis rate is ~50%, 80-90% for psychiatrists and ~30% for </a:t>
            </a:r>
            <a:r>
              <a:rPr lang="en-US" altLang="zh-CN" sz="1000" dirty="0" smtClean="0">
                <a:solidFill>
                  <a:srgbClr val="000000"/>
                </a:solidFill>
                <a:latin typeface="Verdana" pitchFamily="34" charset="0"/>
              </a:rPr>
              <a:t>non-psychiatrists</a:t>
            </a:r>
            <a:endParaRPr lang="en-US" altLang="zh-CN" sz="10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764827" y="5085184"/>
            <a:ext cx="3129318" cy="764772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182563" indent="-182563" eaLnBrk="0" hangingPunct="0">
              <a:spcBef>
                <a:spcPts val="300"/>
              </a:spcBef>
              <a:buFontTx/>
              <a:buChar char="•"/>
            </a:pPr>
            <a:r>
              <a:rPr lang="en-US" altLang="zh-CN" sz="1000" dirty="0">
                <a:latin typeface="Verdana" pitchFamily="34" charset="0"/>
              </a:rPr>
              <a:t>Once diagnosed, </a:t>
            </a:r>
            <a:r>
              <a:rPr lang="en-US" altLang="zh-CN" sz="1000" dirty="0" smtClean="0">
                <a:latin typeface="Verdana" pitchFamily="34" charset="0"/>
              </a:rPr>
              <a:t>70-80</a:t>
            </a:r>
            <a:r>
              <a:rPr lang="en-US" altLang="zh-CN" sz="1000" dirty="0">
                <a:latin typeface="Verdana" pitchFamily="34" charset="0"/>
              </a:rPr>
              <a:t>% of the patients are willing to take medicines (90% in developed areas</a:t>
            </a:r>
            <a:r>
              <a:rPr lang="en-US" altLang="zh-CN" sz="1000" dirty="0" smtClean="0">
                <a:latin typeface="Verdana" pitchFamily="34" charset="0"/>
              </a:rPr>
              <a:t>); 5</a:t>
            </a:r>
            <a:r>
              <a:rPr lang="en-US" altLang="zh-CN" sz="1000" dirty="0">
                <a:latin typeface="Verdana" pitchFamily="34" charset="0"/>
              </a:rPr>
              <a:t>% increase of treatment rate is possible in the </a:t>
            </a:r>
            <a:r>
              <a:rPr lang="en-US" altLang="zh-CN" sz="1000" dirty="0" smtClean="0">
                <a:latin typeface="Verdana" pitchFamily="34" charset="0"/>
              </a:rPr>
              <a:t>future</a:t>
            </a:r>
            <a:endParaRPr lang="en-US" altLang="zh-CN" sz="1000" dirty="0">
              <a:latin typeface="Verdana" pitchFamily="34" charset="0"/>
            </a:endParaRPr>
          </a:p>
        </p:txBody>
      </p:sp>
      <p:sp>
        <p:nvSpPr>
          <p:cNvPr id="29" name="Rectangle 8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Major Depressive Disorder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28" name="Rectangl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lvl="0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Epidemiology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disease area overview: Do’s and Don’ts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403" y="1658938"/>
            <a:ext cx="3590026" cy="64135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defTabSz="979488"/>
            <a:r>
              <a:rPr lang="en-GB" sz="1600" b="1" dirty="0" smtClean="0">
                <a:solidFill>
                  <a:schemeClr val="bg1"/>
                </a:solidFill>
                <a:latin typeface="Verdana" pitchFamily="34" charset="0"/>
              </a:rPr>
              <a:t>Do</a:t>
            </a:r>
            <a:endParaRPr lang="en-GB" sz="16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5403" y="2300288"/>
            <a:ext cx="3590026" cy="3692525"/>
          </a:xfrm>
          <a:prstGeom prst="rect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GB" dirty="0" smtClean="0">
                <a:latin typeface="Verdana" pitchFamily="34" charset="0"/>
              </a:rPr>
              <a:t>Do go through the training even if you aren’t staffed on a relevant project to build a solid foundation</a:t>
            </a:r>
          </a:p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GB" dirty="0" smtClean="0">
                <a:latin typeface="Verdana" pitchFamily="34" charset="0"/>
              </a:rPr>
              <a:t>Do use the material as background information and reference</a:t>
            </a:r>
          </a:p>
          <a:p>
            <a:pPr marL="190500" indent="-190500" defTabSz="979488">
              <a:spcBef>
                <a:spcPct val="50000"/>
              </a:spcBef>
              <a:buFontTx/>
              <a:buChar char="•"/>
            </a:pPr>
            <a:endParaRPr lang="en-GB" dirty="0" smtClean="0">
              <a:latin typeface="Verdana" pitchFamily="34" charset="0"/>
            </a:endParaRPr>
          </a:p>
          <a:p>
            <a:pPr marL="190500" indent="-190500" defTabSz="979488">
              <a:spcBef>
                <a:spcPct val="50000"/>
              </a:spcBef>
              <a:buFontTx/>
              <a:buChar char="•"/>
            </a:pPr>
            <a:endParaRPr lang="en-GB" dirty="0">
              <a:latin typeface="Verdana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44583" y="1658938"/>
            <a:ext cx="3590026" cy="64135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defTabSz="979488"/>
            <a:r>
              <a:rPr lang="en-GB" sz="1600" b="1" dirty="0" smtClean="0">
                <a:solidFill>
                  <a:schemeClr val="bg1"/>
                </a:solidFill>
                <a:latin typeface="Verdana" pitchFamily="34" charset="0"/>
              </a:rPr>
              <a:t>Don’t</a:t>
            </a:r>
            <a:endParaRPr lang="en-GB" sz="16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44583" y="2300288"/>
            <a:ext cx="3590026" cy="3692525"/>
          </a:xfrm>
          <a:prstGeom prst="rect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GB" dirty="0" smtClean="0">
                <a:latin typeface="Verdana" pitchFamily="34" charset="0"/>
              </a:rPr>
              <a:t>Do not use the information directly without checking for more recent, updated documents (e.g. journals, treatment guidelines)</a:t>
            </a:r>
          </a:p>
          <a:p>
            <a:pPr marL="647700" lvl="1" indent="-190500" algn="l" defTabSz="979488">
              <a:spcBef>
                <a:spcPct val="50000"/>
              </a:spcBef>
              <a:buFont typeface="Verdana" pitchFamily="34" charset="0"/>
              <a:buChar char="−"/>
            </a:pPr>
            <a:r>
              <a:rPr lang="en-GB" dirty="0" smtClean="0">
                <a:latin typeface="Verdana" pitchFamily="34" charset="0"/>
              </a:rPr>
              <a:t>Materials are from previous projects which can be out-of-date</a:t>
            </a:r>
          </a:p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GB" dirty="0" smtClean="0">
                <a:latin typeface="Verdana" pitchFamily="34" charset="0"/>
              </a:rPr>
              <a:t>Do not copy slides directly for projects, project reports should be customized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6"/>
          <p:cNvGrpSpPr/>
          <p:nvPr/>
        </p:nvGrpSpPr>
        <p:grpSpPr>
          <a:xfrm>
            <a:off x="4644008" y="2132856"/>
            <a:ext cx="3011410" cy="1883699"/>
            <a:chOff x="629232" y="2101441"/>
            <a:chExt cx="3262361" cy="2043501"/>
          </a:xfrm>
        </p:grpSpPr>
        <p:sp>
          <p:nvSpPr>
            <p:cNvPr id="3" name="Rectangle 10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29232" y="2884566"/>
              <a:ext cx="1435540" cy="450187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altLang="zh-CN" sz="1200" b="1" dirty="0" smtClean="0">
                  <a:solidFill>
                    <a:schemeClr val="bg1"/>
                  </a:solidFill>
                  <a:latin typeface="Verdana" pitchFamily="34" charset="0"/>
                </a:rPr>
                <a:t>MDD Patients</a:t>
              </a:r>
              <a:endParaRPr lang="en-US" altLang="zh-CN" sz="12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cxnSp>
          <p:nvCxnSpPr>
            <p:cNvPr id="5" name="形状 4"/>
            <p:cNvCxnSpPr>
              <a:stCxn id="3" idx="3"/>
              <a:endCxn id="9" idx="1"/>
            </p:cNvCxnSpPr>
            <p:nvPr/>
          </p:nvCxnSpPr>
          <p:spPr>
            <a:xfrm flipV="1">
              <a:off x="2064772" y="2326534"/>
              <a:ext cx="391281" cy="7831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形状 5"/>
            <p:cNvCxnSpPr>
              <a:stCxn id="3" idx="3"/>
              <a:endCxn id="10" idx="1"/>
            </p:cNvCxnSpPr>
            <p:nvPr/>
          </p:nvCxnSpPr>
          <p:spPr>
            <a:xfrm>
              <a:off x="2064772" y="3109660"/>
              <a:ext cx="389300" cy="81018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10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456053" y="2101441"/>
              <a:ext cx="1435540" cy="450188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altLang="zh-CN" sz="1200" b="1" dirty="0" smtClean="0">
                  <a:solidFill>
                    <a:schemeClr val="bg1"/>
                  </a:solidFill>
                  <a:latin typeface="Verdana" pitchFamily="34" charset="0"/>
                </a:rPr>
                <a:t>Mental Hospital</a:t>
              </a:r>
              <a:endParaRPr lang="en-US" altLang="zh-CN" sz="12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0" name="Rectangle 10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454072" y="3694755"/>
              <a:ext cx="1435540" cy="450187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altLang="zh-CN" sz="1200" b="1" dirty="0" smtClean="0">
                  <a:solidFill>
                    <a:schemeClr val="bg1"/>
                  </a:solidFill>
                  <a:latin typeface="Verdana" pitchFamily="34" charset="0"/>
                </a:rPr>
                <a:t>General Hospital</a:t>
              </a:r>
              <a:endParaRPr lang="en-US" altLang="zh-CN" sz="12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499992" y="4149080"/>
            <a:ext cx="4257761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spcBef>
                <a:spcPts val="600"/>
              </a:spcBef>
              <a:spcAft>
                <a:spcPct val="0"/>
              </a:spcAft>
              <a:buClr>
                <a:srgbClr val="0E0733"/>
              </a:buClr>
              <a:buFont typeface="Verdana" pitchFamily="34" charset="0"/>
              <a:buChar char="•"/>
            </a:pPr>
            <a:r>
              <a:rPr lang="en-US" altLang="zh-CN" sz="1400" kern="0" dirty="0">
                <a:solidFill>
                  <a:srgbClr val="0E0733"/>
                </a:solidFill>
                <a:latin typeface="Verdana" pitchFamily="34" charset="0"/>
              </a:rPr>
              <a:t>Mild to moderate MDD patients tend to go to general hospitals for treatment because of disease stigma or </a:t>
            </a:r>
            <a:r>
              <a:rPr lang="en-US" altLang="zh-CN" sz="1400" kern="0" dirty="0" smtClean="0">
                <a:solidFill>
                  <a:srgbClr val="0E0733"/>
                </a:solidFill>
                <a:latin typeface="Verdana" pitchFamily="34" charset="0"/>
              </a:rPr>
              <a:t>low disease awareness</a:t>
            </a:r>
            <a:endParaRPr lang="en-US" altLang="zh-CN" sz="1400" kern="0" dirty="0">
              <a:solidFill>
                <a:srgbClr val="0E0733"/>
              </a:solidFill>
              <a:latin typeface="Verdana" pitchFamily="34" charset="0"/>
            </a:endParaRPr>
          </a:p>
          <a:p>
            <a:pPr marL="228600" indent="-228600" fontAlgn="base">
              <a:spcBef>
                <a:spcPts val="600"/>
              </a:spcBef>
              <a:spcAft>
                <a:spcPct val="0"/>
              </a:spcAft>
              <a:buClr>
                <a:srgbClr val="0E0733"/>
              </a:buClr>
              <a:buFont typeface="Verdana" pitchFamily="34" charset="0"/>
              <a:buChar char="•"/>
            </a:pPr>
            <a:r>
              <a:rPr lang="en-US" altLang="zh-CN" sz="1400" kern="0" dirty="0">
                <a:solidFill>
                  <a:srgbClr val="0E0733"/>
                </a:solidFill>
                <a:latin typeface="Verdana" pitchFamily="34" charset="0"/>
              </a:rPr>
              <a:t>A proportion of non-psychiatrists have difficulties in identifying MDD patients and offering standard MDD treatment; however, unprofessional treatment can lead to serious </a:t>
            </a:r>
            <a:r>
              <a:rPr lang="en-US" altLang="zh-CN" sz="1400" kern="0" dirty="0" smtClean="0">
                <a:solidFill>
                  <a:srgbClr val="0E0733"/>
                </a:solidFill>
                <a:latin typeface="Verdana" pitchFamily="34" charset="0"/>
              </a:rPr>
              <a:t>consequences</a:t>
            </a:r>
            <a:endParaRPr lang="en-US" altLang="zh-CN" sz="1400" kern="0" dirty="0">
              <a:solidFill>
                <a:srgbClr val="0E0733"/>
              </a:solidFill>
              <a:latin typeface="Verdana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455620" y="455613"/>
            <a:ext cx="839066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Verdana" pitchFamily="34" charset="0"/>
              </a:rPr>
              <a:t>The diagnosis of MDD is based on patients’ self-reported experiences, behavior reported by relatives or friends, and a mental status examination. There is no laboratory test for MDD</a:t>
            </a:r>
            <a:endParaRPr lang="en-US" altLang="zh-CN" sz="2000" kern="0" dirty="0" smtClean="0">
              <a:solidFill>
                <a:schemeClr val="tx2"/>
              </a:solidFill>
              <a:latin typeface="Verdana" pitchFamily="34" charset="0"/>
              <a:ea typeface="+mj-ea"/>
              <a:cs typeface="+mj-cs"/>
            </a:endParaRPr>
          </a:p>
        </p:txBody>
      </p:sp>
      <p:cxnSp>
        <p:nvCxnSpPr>
          <p:cNvPr id="20" name="肘形连接符 19"/>
          <p:cNvCxnSpPr>
            <a:stCxn id="10" idx="3"/>
            <a:endCxn id="9" idx="3"/>
          </p:cNvCxnSpPr>
          <p:nvPr/>
        </p:nvCxnSpPr>
        <p:spPr>
          <a:xfrm flipV="1">
            <a:off x="7653595" y="2340347"/>
            <a:ext cx="1829" cy="1468717"/>
          </a:xfrm>
          <a:prstGeom prst="bentConnector3">
            <a:avLst>
              <a:gd name="adj1" fmla="val 1163962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956644" y="2832475"/>
            <a:ext cx="7282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Referral</a:t>
            </a:r>
            <a:endParaRPr lang="zh-CN" altLang="en-US" sz="1200" dirty="0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7713367" y="2739036"/>
            <a:ext cx="43224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en-GB" sz="2400" i="1" dirty="0">
                <a:solidFill>
                  <a:srgbClr val="ED4F44"/>
                </a:solidFill>
                <a:latin typeface="Verdana" pitchFamily="34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00124" y="2408587"/>
            <a:ext cx="55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40%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00124" y="3324315"/>
            <a:ext cx="55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60%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467544" y="3861048"/>
            <a:ext cx="396089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spcBef>
                <a:spcPts val="600"/>
              </a:spcBef>
              <a:spcAft>
                <a:spcPct val="0"/>
              </a:spcAft>
              <a:buClr>
                <a:srgbClr val="0E0733"/>
              </a:buClr>
              <a:buFont typeface="Verdana" pitchFamily="34" charset="0"/>
              <a:buChar char="•"/>
            </a:pPr>
            <a:r>
              <a:rPr lang="en-US" altLang="zh-CN" sz="1400" kern="0" dirty="0" smtClean="0">
                <a:solidFill>
                  <a:srgbClr val="0E0733"/>
                </a:solidFill>
                <a:latin typeface="Verdana" pitchFamily="34" charset="0"/>
              </a:rPr>
              <a:t>The Hamilton Rating Scale for Depression is a multiple item questionnaire used to provide an indication of depression, and as a guide to evaluate recovery</a:t>
            </a:r>
          </a:p>
          <a:p>
            <a:pPr marL="228600" lvl="0" indent="-228600" fontAlgn="base">
              <a:spcBef>
                <a:spcPts val="600"/>
              </a:spcBef>
              <a:spcAft>
                <a:spcPct val="0"/>
              </a:spcAft>
              <a:buClr>
                <a:srgbClr val="0E0733"/>
              </a:buClr>
              <a:buFont typeface="Verdana" pitchFamily="34" charset="0"/>
              <a:buChar char="•"/>
            </a:pPr>
            <a:r>
              <a:rPr lang="en-US" altLang="zh-CN" sz="1400" kern="0" dirty="0" smtClean="0">
                <a:solidFill>
                  <a:srgbClr val="0E0733"/>
                </a:solidFill>
                <a:latin typeface="Verdana" pitchFamily="34" charset="0"/>
              </a:rPr>
              <a:t>Diagnosis </a:t>
            </a:r>
            <a:r>
              <a:rPr lang="en-US" altLang="zh-CN" sz="1400" kern="0" dirty="0">
                <a:solidFill>
                  <a:srgbClr val="0E0733"/>
                </a:solidFill>
                <a:latin typeface="Verdana" pitchFamily="34" charset="0"/>
              </a:rPr>
              <a:t>of depression are usually made based on patient </a:t>
            </a:r>
            <a:r>
              <a:rPr lang="en-US" altLang="zh-CN" sz="1400" kern="0" dirty="0" smtClean="0">
                <a:solidFill>
                  <a:srgbClr val="0E0733"/>
                </a:solidFill>
                <a:latin typeface="Verdana" pitchFamily="34" charset="0"/>
              </a:rPr>
              <a:t>symptoms </a:t>
            </a:r>
            <a:r>
              <a:rPr lang="en-US" altLang="zh-CN" sz="1400" kern="0" dirty="0">
                <a:solidFill>
                  <a:srgbClr val="0E0733"/>
                </a:solidFill>
                <a:latin typeface="Verdana" pitchFamily="34" charset="0"/>
              </a:rPr>
              <a:t>and </a:t>
            </a:r>
            <a:r>
              <a:rPr lang="en-US" altLang="zh-CN" sz="1400" kern="0" dirty="0" smtClean="0">
                <a:solidFill>
                  <a:srgbClr val="0E0733"/>
                </a:solidFill>
                <a:latin typeface="Verdana" pitchFamily="34" charset="0"/>
              </a:rPr>
              <a:t>history</a:t>
            </a:r>
            <a:endParaRPr lang="en-US" altLang="zh-CN" sz="1400" kern="0" dirty="0">
              <a:solidFill>
                <a:srgbClr val="0E0733"/>
              </a:solidFill>
              <a:latin typeface="Verdana" pitchFamily="34" charset="0"/>
            </a:endParaRPr>
          </a:p>
          <a:p>
            <a:pPr marL="228600" lvl="0" indent="-228600" fontAlgn="base">
              <a:spcBef>
                <a:spcPts val="600"/>
              </a:spcBef>
              <a:spcAft>
                <a:spcPct val="0"/>
              </a:spcAft>
              <a:buClr>
                <a:srgbClr val="0E0733"/>
              </a:buClr>
              <a:buFont typeface="Verdana" pitchFamily="34" charset="0"/>
              <a:buChar char="•"/>
            </a:pPr>
            <a:r>
              <a:rPr lang="en-US" altLang="zh-CN" sz="1400" kern="0" dirty="0">
                <a:solidFill>
                  <a:srgbClr val="0E0733"/>
                </a:solidFill>
                <a:latin typeface="Verdana" pitchFamily="34" charset="0"/>
              </a:rPr>
              <a:t>The diagnosis accuracy is restrained due to </a:t>
            </a:r>
            <a:r>
              <a:rPr lang="en-US" altLang="zh-CN" sz="1400" kern="0" dirty="0" smtClean="0">
                <a:solidFill>
                  <a:srgbClr val="0E0733"/>
                </a:solidFill>
                <a:latin typeface="Verdana" pitchFamily="34" charset="0"/>
              </a:rPr>
              <a:t>limited consultation time</a:t>
            </a:r>
            <a:endParaRPr lang="en-US" altLang="zh-CN" sz="1400" kern="0" dirty="0">
              <a:solidFill>
                <a:srgbClr val="0E0733"/>
              </a:solidFill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2422" y="1700808"/>
            <a:ext cx="3150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>
                <a:latin typeface="Verdana" pitchFamily="34" charset="0"/>
              </a:rPr>
              <a:t>Patient flow of Schizophrenia</a:t>
            </a:r>
            <a:endParaRPr lang="en-US" sz="1400" b="1" u="sng" dirty="0">
              <a:latin typeface="Verdana" pitchFamily="34" charset="0"/>
            </a:endParaRPr>
          </a:p>
        </p:txBody>
      </p:sp>
      <p:sp>
        <p:nvSpPr>
          <p:cNvPr id="25" name="Source" descr="Source"/>
          <p:cNvSpPr txBox="1"/>
          <p:nvPr>
            <p:custDataLst>
              <p:tags r:id="rId2"/>
            </p:custDataLst>
          </p:nvPr>
        </p:nvSpPr>
        <p:spPr>
          <a:xfrm>
            <a:off x="445946" y="6199544"/>
            <a:ext cx="2265044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1000" i="1" dirty="0" smtClean="0">
                <a:latin typeface="Verdana"/>
              </a:rPr>
              <a:t>Source: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IMS </a:t>
            </a:r>
            <a:r>
              <a:rPr lang="en-US" altLang="zh-CN" sz="1000" i="1" dirty="0" smtClean="0"/>
              <a:t>analysis</a:t>
            </a:r>
            <a:r>
              <a:rPr lang="en-US" altLang="zh-CN" sz="1000" i="1" dirty="0" smtClean="0">
                <a:latin typeface="Verdana"/>
              </a:rPr>
              <a:t>; KOL interview</a:t>
            </a:r>
            <a:endParaRPr lang="zh-CN" altLang="en-US" sz="1000" i="1" dirty="0">
              <a:latin typeface="Verdana"/>
            </a:endParaRPr>
          </a:p>
        </p:txBody>
      </p:sp>
      <p:sp>
        <p:nvSpPr>
          <p:cNvPr id="26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Major Depressive Disorder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2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lvl="0" algn="ctr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Patient Flow</a:t>
            </a:r>
          </a:p>
        </p:txBody>
      </p:sp>
      <p:sp>
        <p:nvSpPr>
          <p:cNvPr id="35" name="矩形 34"/>
          <p:cNvSpPr/>
          <p:nvPr/>
        </p:nvSpPr>
        <p:spPr>
          <a:xfrm>
            <a:off x="899592" y="3501008"/>
            <a:ext cx="2952328" cy="36004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</a:rPr>
              <a:t>HAM-D</a:t>
            </a:r>
            <a:endParaRPr lang="en-US" altLang="zh-CN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9592" y="2204864"/>
            <a:ext cx="1440160" cy="504056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</a:rPr>
              <a:t>person's current circumstances</a:t>
            </a:r>
            <a:endParaRPr lang="en-US" altLang="zh-CN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411760" y="2204864"/>
            <a:ext cx="1440160" cy="504056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</a:rPr>
              <a:t>biographical history</a:t>
            </a:r>
            <a:endParaRPr lang="en-US" altLang="zh-CN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99592" y="2852936"/>
            <a:ext cx="1440160" cy="504056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</a:rPr>
              <a:t>current symptoms</a:t>
            </a:r>
            <a:endParaRPr lang="en-US" altLang="zh-CN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11760" y="2852936"/>
            <a:ext cx="1440160" cy="504056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</a:rPr>
              <a:t>family history</a:t>
            </a:r>
            <a:endParaRPr lang="en-US" altLang="zh-CN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400" b="1" u="sng" dirty="0" smtClean="0">
                <a:latin typeface="Verdana" pitchFamily="34" charset="0"/>
              </a:rPr>
              <a:t>Diagnosis of </a:t>
            </a:r>
            <a:r>
              <a:rPr lang="en-US" altLang="zh-CN" sz="1400" b="1" u="sng" dirty="0" smtClean="0">
                <a:latin typeface="Verdana" pitchFamily="34" charset="0"/>
              </a:rPr>
              <a:t>MDD</a:t>
            </a:r>
            <a:endParaRPr lang="en-US" sz="1400" b="1" u="sng" dirty="0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Verdana" pitchFamily="34" charset="0"/>
              </a:rPr>
              <a:t>Physicians usually segment MDD patients into non-TRD and TRD in treatment; the latter accounts for 20-30% of all patients</a:t>
            </a:r>
            <a:endParaRPr lang="zh-CN" altLang="en-US" sz="2000" dirty="0">
              <a:latin typeface="Verdana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4784307" y="1919376"/>
            <a:ext cx="3875310" cy="381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+mn-lt"/>
              </a:defRPr>
            </a:lvl2pPr>
            <a:lvl3pPr marL="914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2573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◦"/>
              <a:defRPr sz="1200">
                <a:solidFill>
                  <a:schemeClr val="tx1"/>
                </a:solidFill>
                <a:latin typeface="+mn-lt"/>
              </a:defRPr>
            </a:lvl5pPr>
            <a:lvl6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6pPr>
            <a:lvl7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1400" dirty="0">
                <a:latin typeface="Verdana" pitchFamily="34" charset="0"/>
              </a:rPr>
              <a:t>MDD patients can be classified into two groups: non-TRD and TRD </a:t>
            </a:r>
            <a:r>
              <a:rPr lang="en-US" altLang="zh-CN" sz="1400" dirty="0" smtClean="0">
                <a:latin typeface="Verdana" pitchFamily="34" charset="0"/>
              </a:rPr>
              <a:t>patients</a:t>
            </a:r>
            <a:endParaRPr lang="en-US" altLang="zh-CN" sz="1400" dirty="0">
              <a:latin typeface="Verdana" pitchFamily="34" charset="0"/>
            </a:endParaRPr>
          </a:p>
          <a:p>
            <a:pPr lvl="1"/>
            <a:r>
              <a:rPr lang="en-US" altLang="zh-CN" sz="1400" dirty="0">
                <a:latin typeface="Verdana" pitchFamily="34" charset="0"/>
              </a:rPr>
              <a:t>Treatment-resistant depression(TRD): TRD is defined as patient that does not respond to adequate courses of at least two </a:t>
            </a:r>
            <a:r>
              <a:rPr lang="en-US" altLang="zh-CN" sz="1400" dirty="0" smtClean="0">
                <a:latin typeface="Verdana" pitchFamily="34" charset="0"/>
              </a:rPr>
              <a:t>antidepressant</a:t>
            </a:r>
          </a:p>
          <a:p>
            <a:pPr lvl="1"/>
            <a:r>
              <a:rPr lang="en-US" altLang="zh-CN" sz="1400" dirty="0" smtClean="0">
                <a:latin typeface="Verdana" pitchFamily="34" charset="0"/>
              </a:rPr>
              <a:t>20-30</a:t>
            </a:r>
            <a:r>
              <a:rPr lang="en-US" altLang="zh-CN" sz="1400" dirty="0">
                <a:latin typeface="Verdana" pitchFamily="34" charset="0"/>
              </a:rPr>
              <a:t>% of MDD patients are regarded as TRD patients </a:t>
            </a:r>
            <a:r>
              <a:rPr lang="en-US" altLang="zh-CN" sz="1400" dirty="0" smtClean="0">
                <a:latin typeface="Verdana" pitchFamily="34" charset="0"/>
              </a:rPr>
              <a:t>currently</a:t>
            </a:r>
          </a:p>
          <a:p>
            <a:pPr lvl="1"/>
            <a:r>
              <a:rPr lang="en-US" altLang="zh-CN" sz="1400" dirty="0" smtClean="0">
                <a:latin typeface="Verdana" pitchFamily="34" charset="0"/>
              </a:rPr>
              <a:t>The percentage of TRD </a:t>
            </a:r>
            <a:r>
              <a:rPr lang="en-US" altLang="zh-CN" sz="1400" dirty="0">
                <a:latin typeface="Verdana" pitchFamily="34" charset="0"/>
              </a:rPr>
              <a:t>can be </a:t>
            </a:r>
            <a:r>
              <a:rPr lang="en-US" altLang="zh-CN" sz="1400" dirty="0" smtClean="0">
                <a:latin typeface="Verdana" pitchFamily="34" charset="0"/>
              </a:rPr>
              <a:t>decreased if </a:t>
            </a:r>
            <a:r>
              <a:rPr lang="en-US" altLang="zh-CN" sz="1400" dirty="0">
                <a:latin typeface="Verdana" pitchFamily="34" charset="0"/>
              </a:rPr>
              <a:t>standard treatment is fully implemented in the future</a:t>
            </a:r>
          </a:p>
          <a:p>
            <a:r>
              <a:rPr lang="en-US" altLang="zh-CN" sz="1400" dirty="0">
                <a:latin typeface="Verdana" pitchFamily="34" charset="0"/>
              </a:rPr>
              <a:t>Clinical practice of MDD </a:t>
            </a:r>
            <a:r>
              <a:rPr lang="en-US" altLang="zh-CN" sz="1400" dirty="0" smtClean="0">
                <a:latin typeface="Verdana" pitchFamily="34" charset="0"/>
              </a:rPr>
              <a:t>treatment demonstrates diversified </a:t>
            </a:r>
            <a:r>
              <a:rPr lang="en-US" altLang="zh-CN" sz="1400" dirty="0">
                <a:latin typeface="Verdana" pitchFamily="34" charset="0"/>
              </a:rPr>
              <a:t>characteristics derived from </a:t>
            </a:r>
            <a:r>
              <a:rPr lang="en-US" altLang="zh-CN" sz="1400" dirty="0" smtClean="0">
                <a:latin typeface="Verdana" pitchFamily="34" charset="0"/>
              </a:rPr>
              <a:t>guideline</a:t>
            </a:r>
            <a:endParaRPr lang="en-US" sz="1400" dirty="0" smtClean="0">
              <a:latin typeface="Verdana" pitchFamily="34" charset="0"/>
            </a:endParaRPr>
          </a:p>
        </p:txBody>
      </p:sp>
      <p:sp>
        <p:nvSpPr>
          <p:cNvPr id="5" name="Rectangle 10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61751" y="2934330"/>
            <a:ext cx="1325114" cy="414982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</a:rPr>
              <a:t>MDD Patients</a:t>
            </a:r>
            <a:endParaRPr lang="en-US" altLang="zh-CN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" name="Rectangle 10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8680" y="4053446"/>
            <a:ext cx="1325114" cy="414982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</a:rPr>
              <a:t>Non-TRD</a:t>
            </a:r>
            <a:endParaRPr lang="en-US" altLang="zh-CN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Rectangle 10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54822" y="4053446"/>
            <a:ext cx="1325114" cy="414982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</a:rPr>
              <a:t>TRD</a:t>
            </a:r>
            <a:endParaRPr lang="en-US" altLang="zh-CN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8" name="肘形连接符 7"/>
          <p:cNvCxnSpPr>
            <a:stCxn id="5" idx="2"/>
            <a:endCxn id="7" idx="0"/>
          </p:cNvCxnSpPr>
          <p:nvPr/>
        </p:nvCxnSpPr>
        <p:spPr>
          <a:xfrm rot="16200000" flipH="1">
            <a:off x="2768777" y="3104843"/>
            <a:ext cx="704134" cy="119307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5" idx="2"/>
            <a:endCxn id="6" idx="0"/>
          </p:cNvCxnSpPr>
          <p:nvPr/>
        </p:nvCxnSpPr>
        <p:spPr>
          <a:xfrm rot="5400000">
            <a:off x="1575705" y="3104843"/>
            <a:ext cx="704134" cy="119307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1241" y="3396346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Verdana" pitchFamily="34" charset="0"/>
              </a:rPr>
              <a:t>70-80%</a:t>
            </a:r>
            <a:endParaRPr lang="zh-CN" altLang="en-US" sz="1400" dirty="0"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8397" y="3396346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Verdana" pitchFamily="34" charset="0"/>
              </a:rPr>
              <a:t>20-30%</a:t>
            </a:r>
            <a:endParaRPr lang="zh-CN" altLang="en-US" sz="1400" dirty="0"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9964" y="1897495"/>
            <a:ext cx="2674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u="sng" kern="0" dirty="0" smtClean="0">
                <a:solidFill>
                  <a:srgbClr val="0E0733"/>
                </a:solidFill>
                <a:latin typeface="Verdana" pitchFamily="34" charset="0"/>
              </a:rPr>
              <a:t>MDD patient segment</a:t>
            </a:r>
            <a:endParaRPr lang="zh-CN" altLang="en-US" sz="1600" b="1" u="sng" dirty="0">
              <a:latin typeface="Verdana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Major Depressive Disorder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14" name="Source" descr="Source"/>
          <p:cNvSpPr txBox="1"/>
          <p:nvPr>
            <p:custDataLst>
              <p:tags r:id="rId5"/>
            </p:custDataLst>
          </p:nvPr>
        </p:nvSpPr>
        <p:spPr>
          <a:xfrm>
            <a:off x="445946" y="6199544"/>
            <a:ext cx="4219104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1000" i="1" dirty="0" smtClean="0">
                <a:latin typeface="Verdana"/>
              </a:rPr>
              <a:t>Source: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IMS analysis </a:t>
            </a:r>
            <a:r>
              <a:rPr lang="en-US" altLang="zh-CN" sz="1000" i="1" dirty="0" smtClean="0">
                <a:latin typeface="Verdana"/>
              </a:rPr>
              <a:t>; KOL interview; IMS past project experience</a:t>
            </a:r>
            <a:endParaRPr lang="zh-CN" altLang="en-US" sz="1000" i="1" dirty="0">
              <a:latin typeface="Verdana"/>
            </a:endParaRPr>
          </a:p>
        </p:txBody>
      </p:sp>
      <p:sp>
        <p:nvSpPr>
          <p:cNvPr id="15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lvl="0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Epidemiology</a:t>
            </a:r>
          </a:p>
        </p:txBody>
      </p:sp>
    </p:spTree>
    <p:extLst>
      <p:ext uri="{BB962C8B-B14F-4D97-AF65-F5344CB8AC3E}">
        <p14:creationId xmlns:p14="http://schemas.microsoft.com/office/powerpoint/2010/main" xmlns="" val="1350995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5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>
                <a:latin typeface="Verdana" pitchFamily="34" charset="0"/>
              </a:rPr>
              <a:t>MDD treatment usually starts with mono therapy; however, clinical </a:t>
            </a:r>
            <a:r>
              <a:rPr lang="en-US" altLang="zh-CN" dirty="0">
                <a:latin typeface="Verdana" pitchFamily="34" charset="0"/>
              </a:rPr>
              <a:t>practice </a:t>
            </a:r>
            <a:r>
              <a:rPr lang="en-US" altLang="zh-CN" dirty="0" smtClean="0">
                <a:latin typeface="Verdana" pitchFamily="34" charset="0"/>
              </a:rPr>
              <a:t>is diversified among different physicians based on their own experience and habits</a:t>
            </a:r>
            <a:endParaRPr lang="en-US" altLang="zh-CN" sz="2000" dirty="0" smtClean="0">
              <a:latin typeface="Verdana" pitchFamily="34" charset="0"/>
            </a:endParaRPr>
          </a:p>
        </p:txBody>
      </p:sp>
      <p:graphicFrame>
        <p:nvGraphicFramePr>
          <p:cNvPr id="67586" name="Rectangle 2" hidden="1"/>
          <p:cNvGraphicFramePr>
            <a:graphicFrameLocks/>
          </p:cNvGraphicFramePr>
          <p:nvPr/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203778" name="think-cell Slide" r:id="rId44" imgW="0" imgH="0" progId="TCLayout.ActiveDocument.1">
              <p:embed/>
            </p:oleObj>
          </a:graphicData>
        </a:graphic>
      </p:graphicFrame>
      <p:sp>
        <p:nvSpPr>
          <p:cNvPr id="6758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46538" cy="158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zh-CN" sz="1400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67591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2369" y="6600825"/>
            <a:ext cx="901944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1000" i="1" dirty="0"/>
          </a:p>
        </p:txBody>
      </p:sp>
      <p:sp>
        <p:nvSpPr>
          <p:cNvPr id="21" name="矩形 20"/>
          <p:cNvSpPr/>
          <p:nvPr>
            <p:custDataLst>
              <p:tags r:id="rId5"/>
            </p:custDataLst>
          </p:nvPr>
        </p:nvSpPr>
        <p:spPr>
          <a:xfrm>
            <a:off x="449435" y="4480923"/>
            <a:ext cx="4362812" cy="111234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Verdana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6"/>
            </p:custDataLst>
          </p:nvPr>
        </p:nvSpPr>
        <p:spPr>
          <a:xfrm>
            <a:off x="449435" y="3354825"/>
            <a:ext cx="4362812" cy="1112346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7"/>
            </p:custDataLst>
          </p:nvPr>
        </p:nvSpPr>
        <p:spPr>
          <a:xfrm>
            <a:off x="449435" y="2242479"/>
            <a:ext cx="4362812" cy="1112346"/>
          </a:xfrm>
          <a:prstGeom prst="rect">
            <a:avLst/>
          </a:prstGeom>
          <a:solidFill>
            <a:schemeClr val="bg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>
            <a:off x="1890933" y="2600685"/>
            <a:ext cx="1315435" cy="403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Verdana" pitchFamily="34" charset="0"/>
              </a:rPr>
              <a:t>Mono therapy</a:t>
            </a:r>
            <a:endParaRPr lang="zh-CN" altLang="en-US" sz="1200" dirty="0">
              <a:latin typeface="Verdana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>
            <a:off x="1890933" y="3655580"/>
            <a:ext cx="1315435" cy="403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Verdana" pitchFamily="34" charset="0"/>
              </a:rPr>
              <a:t>Mono therapy</a:t>
            </a:r>
            <a:endParaRPr lang="zh-CN" altLang="en-US" sz="1200" dirty="0">
              <a:latin typeface="Verdana" pitchFamily="34" charset="0"/>
            </a:endParaRPr>
          </a:p>
        </p:txBody>
      </p:sp>
      <p:cxnSp>
        <p:nvCxnSpPr>
          <p:cNvPr id="26" name="直接箭头连接符 25"/>
          <p:cNvCxnSpPr>
            <a:stCxn id="24" idx="2"/>
            <a:endCxn id="25" idx="0"/>
          </p:cNvCxnSpPr>
          <p:nvPr>
            <p:custDataLst>
              <p:tags r:id="rId10"/>
            </p:custDataLst>
          </p:nvPr>
        </p:nvCxnSpPr>
        <p:spPr>
          <a:xfrm>
            <a:off x="2548643" y="3004446"/>
            <a:ext cx="0" cy="651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>
            <a:off x="1227741" y="4805492"/>
            <a:ext cx="1315435" cy="657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Verdana" pitchFamily="34" charset="0"/>
              </a:rPr>
              <a:t>Mono therapy</a:t>
            </a:r>
            <a:endParaRPr lang="zh-CN" altLang="en-US" sz="1200" dirty="0">
              <a:latin typeface="Verdana" pitchFamily="34" charset="0"/>
            </a:endParaRPr>
          </a:p>
        </p:txBody>
      </p:sp>
      <p:sp>
        <p:nvSpPr>
          <p:cNvPr id="28" name="TextBox 27"/>
          <p:cNvSpPr txBox="1"/>
          <p:nvPr>
            <p:custDataLst>
              <p:tags r:id="rId12"/>
            </p:custDataLst>
          </p:nvPr>
        </p:nvSpPr>
        <p:spPr>
          <a:xfrm>
            <a:off x="1880663" y="3354825"/>
            <a:ext cx="696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Verdana" pitchFamily="34" charset="0"/>
              </a:rPr>
              <a:t>Switch</a:t>
            </a:r>
            <a:endParaRPr lang="zh-CN" altLang="en-US" sz="1200" dirty="0">
              <a:latin typeface="Verdana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13"/>
            </p:custDataLst>
          </p:nvPr>
        </p:nvSpPr>
        <p:spPr>
          <a:xfrm>
            <a:off x="2641815" y="4805492"/>
            <a:ext cx="1315435" cy="657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Verdana" pitchFamily="34" charset="0"/>
              </a:rPr>
              <a:t>Combo therapy</a:t>
            </a:r>
            <a:endParaRPr lang="zh-CN" altLang="en-US" sz="1200" dirty="0">
              <a:latin typeface="Verdana" pitchFamily="34" charset="0"/>
            </a:endParaRPr>
          </a:p>
        </p:txBody>
      </p:sp>
      <p:cxnSp>
        <p:nvCxnSpPr>
          <p:cNvPr id="31" name="肘形连接符 30"/>
          <p:cNvCxnSpPr>
            <a:stCxn id="25" idx="2"/>
            <a:endCxn id="30" idx="0"/>
          </p:cNvCxnSpPr>
          <p:nvPr>
            <p:custDataLst>
              <p:tags r:id="rId14"/>
            </p:custDataLst>
          </p:nvPr>
        </p:nvCxnSpPr>
        <p:spPr>
          <a:xfrm rot="16200000" flipH="1">
            <a:off x="2551013" y="4056965"/>
            <a:ext cx="746142" cy="750882"/>
          </a:xfrm>
          <a:prstGeom prst="bentConnector3">
            <a:avLst>
              <a:gd name="adj1" fmla="val 643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5" idx="2"/>
            <a:endCxn id="27" idx="0"/>
          </p:cNvCxnSpPr>
          <p:nvPr>
            <p:custDataLst>
              <p:tags r:id="rId15"/>
            </p:custDataLst>
          </p:nvPr>
        </p:nvCxnSpPr>
        <p:spPr>
          <a:xfrm rot="5400000">
            <a:off x="1843976" y="4100810"/>
            <a:ext cx="746142" cy="663192"/>
          </a:xfrm>
          <a:prstGeom prst="bentConnector3">
            <a:avLst>
              <a:gd name="adj1" fmla="val 643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>
            <p:custDataLst>
              <p:tags r:id="rId16"/>
            </p:custDataLst>
          </p:nvPr>
        </p:nvSpPr>
        <p:spPr>
          <a:xfrm>
            <a:off x="3200871" y="2600685"/>
            <a:ext cx="1337344" cy="403761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2"/>
                </a:solidFill>
                <a:latin typeface="Verdana" pitchFamily="34" charset="0"/>
              </a:rPr>
              <a:t>combo therapy</a:t>
            </a:r>
            <a:endParaRPr lang="zh-CN" altLang="en-US" sz="1200" dirty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7"/>
            </p:custDataLst>
          </p:nvPr>
        </p:nvSpPr>
        <p:spPr>
          <a:xfrm>
            <a:off x="3200871" y="3655580"/>
            <a:ext cx="1337344" cy="403761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2"/>
                </a:solidFill>
                <a:latin typeface="Verdana" pitchFamily="34" charset="0"/>
              </a:rPr>
              <a:t>combo therapy</a:t>
            </a:r>
            <a:endParaRPr lang="zh-CN" altLang="en-US" sz="1200" dirty="0">
              <a:solidFill>
                <a:schemeClr val="bg2"/>
              </a:solidFill>
              <a:latin typeface="Verdana" pitchFamily="34" charset="0"/>
            </a:endParaRPr>
          </a:p>
        </p:txBody>
      </p:sp>
      <p:cxnSp>
        <p:nvCxnSpPr>
          <p:cNvPr id="35" name="肘形连接符 34"/>
          <p:cNvCxnSpPr>
            <a:stCxn id="24" idx="2"/>
            <a:endCxn id="34" idx="0"/>
          </p:cNvCxnSpPr>
          <p:nvPr>
            <p:custDataLst>
              <p:tags r:id="rId18"/>
            </p:custDataLst>
          </p:nvPr>
        </p:nvCxnSpPr>
        <p:spPr>
          <a:xfrm rot="16200000" flipH="1">
            <a:off x="2883529" y="2669559"/>
            <a:ext cx="651143" cy="1320900"/>
          </a:xfrm>
          <a:prstGeom prst="bentConnector3">
            <a:avLst>
              <a:gd name="adj1" fmla="val 62767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>
            <p:custDataLst>
              <p:tags r:id="rId19"/>
            </p:custDataLst>
          </p:nvPr>
        </p:nvSpPr>
        <p:spPr>
          <a:xfrm>
            <a:off x="1551092" y="5735766"/>
            <a:ext cx="931757" cy="296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Verdana" pitchFamily="34" charset="0"/>
              </a:rPr>
              <a:t>Guideline</a:t>
            </a:r>
            <a:endParaRPr lang="zh-CN" altLang="en-US" sz="1000" dirty="0">
              <a:latin typeface="Verdana" pitchFamily="34" charset="0"/>
            </a:endParaRPr>
          </a:p>
        </p:txBody>
      </p:sp>
      <p:sp>
        <p:nvSpPr>
          <p:cNvPr id="37" name="矩形 36"/>
          <p:cNvSpPr/>
          <p:nvPr>
            <p:custDataLst>
              <p:tags r:id="rId20"/>
            </p:custDataLst>
          </p:nvPr>
        </p:nvSpPr>
        <p:spPr>
          <a:xfrm>
            <a:off x="1890933" y="1757529"/>
            <a:ext cx="1315435" cy="403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Verdana" pitchFamily="34" charset="0"/>
              </a:rPr>
              <a:t>MDD patients</a:t>
            </a:r>
            <a:endParaRPr lang="zh-CN" altLang="en-US" sz="1200" dirty="0">
              <a:latin typeface="Verdana" pitchFamily="34" charset="0"/>
            </a:endParaRPr>
          </a:p>
        </p:txBody>
      </p:sp>
      <p:cxnSp>
        <p:nvCxnSpPr>
          <p:cNvPr id="38" name="直接箭头连接符 37"/>
          <p:cNvCxnSpPr>
            <a:stCxn id="37" idx="2"/>
            <a:endCxn id="24" idx="0"/>
          </p:cNvCxnSpPr>
          <p:nvPr>
            <p:custDataLst>
              <p:tags r:id="rId21"/>
            </p:custDataLst>
          </p:nvPr>
        </p:nvCxnSpPr>
        <p:spPr>
          <a:xfrm>
            <a:off x="2548643" y="2161288"/>
            <a:ext cx="0" cy="439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7" idx="2"/>
            <a:endCxn id="33" idx="0"/>
          </p:cNvCxnSpPr>
          <p:nvPr>
            <p:custDataLst>
              <p:tags r:id="rId22"/>
            </p:custDataLst>
          </p:nvPr>
        </p:nvCxnSpPr>
        <p:spPr>
          <a:xfrm rot="16200000" flipH="1">
            <a:off x="2989402" y="1720536"/>
            <a:ext cx="439382" cy="1320900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>
            <p:custDataLst>
              <p:tags r:id="rId23"/>
            </p:custDataLst>
          </p:nvPr>
        </p:nvSpPr>
        <p:spPr>
          <a:xfrm>
            <a:off x="2680163" y="5735766"/>
            <a:ext cx="931757" cy="296899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2"/>
                </a:solidFill>
                <a:latin typeface="Verdana" pitchFamily="34" charset="0"/>
              </a:rPr>
              <a:t>Alternative</a:t>
            </a:r>
            <a:endParaRPr lang="zh-CN" altLang="en-US" sz="1000" dirty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41" name="TextBox 40"/>
          <p:cNvSpPr txBox="1"/>
          <p:nvPr>
            <p:custDataLst>
              <p:tags r:id="rId24"/>
            </p:custDataLst>
          </p:nvPr>
        </p:nvSpPr>
        <p:spPr>
          <a:xfrm>
            <a:off x="3172141" y="3354825"/>
            <a:ext cx="686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Add-on</a:t>
            </a:r>
            <a:endParaRPr lang="zh-CN" altLang="en-US" sz="1200" dirty="0"/>
          </a:p>
        </p:txBody>
      </p:sp>
      <p:sp>
        <p:nvSpPr>
          <p:cNvPr id="42" name="TextBox 41"/>
          <p:cNvSpPr txBox="1"/>
          <p:nvPr>
            <p:custDataLst>
              <p:tags r:id="rId25"/>
            </p:custDataLst>
          </p:nvPr>
        </p:nvSpPr>
        <p:spPr>
          <a:xfrm>
            <a:off x="1913269" y="2242494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Verdana" pitchFamily="34" charset="0"/>
              </a:rPr>
              <a:t>Initial</a:t>
            </a:r>
            <a:endParaRPr lang="zh-CN" altLang="en-US" sz="1200" dirty="0">
              <a:latin typeface="Verdana" pitchFamily="34" charset="0"/>
            </a:endParaRPr>
          </a:p>
        </p:txBody>
      </p:sp>
      <p:sp>
        <p:nvSpPr>
          <p:cNvPr id="43" name="矩形 42"/>
          <p:cNvSpPr/>
          <p:nvPr>
            <p:custDataLst>
              <p:tags r:id="rId26"/>
            </p:custDataLst>
          </p:nvPr>
        </p:nvSpPr>
        <p:spPr>
          <a:xfrm>
            <a:off x="616856" y="2885676"/>
            <a:ext cx="849075" cy="4037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Verdana" pitchFamily="34" charset="0"/>
              </a:rPr>
              <a:t>Satisfied</a:t>
            </a:r>
            <a:endParaRPr lang="zh-CN" altLang="en-US" sz="12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44" name="矩形 43"/>
          <p:cNvSpPr/>
          <p:nvPr>
            <p:custDataLst>
              <p:tags r:id="rId27"/>
            </p:custDataLst>
          </p:nvPr>
        </p:nvSpPr>
        <p:spPr>
          <a:xfrm>
            <a:off x="616856" y="3943472"/>
            <a:ext cx="849075" cy="403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Verdana" pitchFamily="34" charset="0"/>
              </a:rPr>
              <a:t>Satisfied</a:t>
            </a:r>
            <a:endParaRPr lang="zh-CN" altLang="en-US" sz="1200" dirty="0">
              <a:solidFill>
                <a:schemeClr val="tx1"/>
              </a:solidFill>
              <a:latin typeface="Verdana" pitchFamily="34" charset="0"/>
            </a:endParaRPr>
          </a:p>
        </p:txBody>
      </p:sp>
      <p:cxnSp>
        <p:nvCxnSpPr>
          <p:cNvPr id="45" name="肘形连接符 44"/>
          <p:cNvCxnSpPr>
            <a:stCxn id="24" idx="2"/>
            <a:endCxn id="43" idx="3"/>
          </p:cNvCxnSpPr>
          <p:nvPr>
            <p:custDataLst>
              <p:tags r:id="rId28"/>
            </p:custDataLst>
          </p:nvPr>
        </p:nvCxnSpPr>
        <p:spPr>
          <a:xfrm rot="5400000">
            <a:off x="1965736" y="2504634"/>
            <a:ext cx="83111" cy="108271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5" idx="2"/>
            <a:endCxn id="44" idx="3"/>
          </p:cNvCxnSpPr>
          <p:nvPr>
            <p:custDataLst>
              <p:tags r:id="rId29"/>
            </p:custDataLst>
          </p:nvPr>
        </p:nvCxnSpPr>
        <p:spPr>
          <a:xfrm rot="5400000">
            <a:off x="1964285" y="3560985"/>
            <a:ext cx="86013" cy="108271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>
            <p:custDataLst>
              <p:tags r:id="rId30"/>
            </p:custDataLst>
          </p:nvPr>
        </p:nvSpPr>
        <p:spPr>
          <a:xfrm>
            <a:off x="460414" y="4504728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Verdana" pitchFamily="34" charset="0"/>
              </a:rPr>
              <a:t>3</a:t>
            </a:r>
            <a:r>
              <a:rPr lang="en-US" altLang="zh-CN" sz="1200" baseline="30000" dirty="0" smtClean="0">
                <a:latin typeface="Verdana" pitchFamily="34" charset="0"/>
              </a:rPr>
              <a:t>rd</a:t>
            </a:r>
            <a:r>
              <a:rPr lang="en-US" altLang="zh-CN" sz="1200" dirty="0" smtClean="0">
                <a:latin typeface="Verdana" pitchFamily="34" charset="0"/>
              </a:rPr>
              <a:t> line</a:t>
            </a:r>
            <a:endParaRPr lang="zh-CN" altLang="en-US" sz="1200" dirty="0">
              <a:latin typeface="Verdana" pitchFamily="34" charset="0"/>
            </a:endParaRPr>
          </a:p>
        </p:txBody>
      </p:sp>
      <p:sp>
        <p:nvSpPr>
          <p:cNvPr id="48" name="TextBox 47"/>
          <p:cNvSpPr txBox="1"/>
          <p:nvPr>
            <p:custDataLst>
              <p:tags r:id="rId31"/>
            </p:custDataLst>
          </p:nvPr>
        </p:nvSpPr>
        <p:spPr>
          <a:xfrm>
            <a:off x="460419" y="33785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Verdana" pitchFamily="34" charset="0"/>
              </a:rPr>
              <a:t>2</a:t>
            </a:r>
            <a:r>
              <a:rPr lang="en-US" altLang="zh-CN" sz="1200" baseline="30000" dirty="0" smtClean="0">
                <a:latin typeface="Verdana" pitchFamily="34" charset="0"/>
              </a:rPr>
              <a:t>nd</a:t>
            </a:r>
            <a:r>
              <a:rPr lang="en-US" altLang="zh-CN" sz="1200" dirty="0" smtClean="0">
                <a:latin typeface="Verdana" pitchFamily="34" charset="0"/>
              </a:rPr>
              <a:t> line</a:t>
            </a:r>
            <a:endParaRPr lang="zh-CN" altLang="en-US" sz="1200" dirty="0">
              <a:latin typeface="Verdana" pitchFamily="34" charset="0"/>
            </a:endParaRPr>
          </a:p>
        </p:txBody>
      </p:sp>
      <p:sp>
        <p:nvSpPr>
          <p:cNvPr id="49" name="TextBox 48"/>
          <p:cNvSpPr txBox="1"/>
          <p:nvPr>
            <p:custDataLst>
              <p:tags r:id="rId32"/>
            </p:custDataLst>
          </p:nvPr>
        </p:nvSpPr>
        <p:spPr>
          <a:xfrm>
            <a:off x="460413" y="2242494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Verdana" pitchFamily="34" charset="0"/>
              </a:rPr>
              <a:t>1</a:t>
            </a:r>
            <a:r>
              <a:rPr lang="en-US" altLang="zh-CN" sz="1200" baseline="30000" dirty="0" smtClean="0">
                <a:latin typeface="Verdana" pitchFamily="34" charset="0"/>
              </a:rPr>
              <a:t>st</a:t>
            </a:r>
            <a:r>
              <a:rPr lang="en-US" altLang="zh-CN" sz="1200" dirty="0" smtClean="0">
                <a:latin typeface="Verdana" pitchFamily="34" charset="0"/>
              </a:rPr>
              <a:t> line</a:t>
            </a:r>
            <a:endParaRPr lang="zh-CN" altLang="en-US" sz="1200" dirty="0">
              <a:latin typeface="Verdana" pitchFamily="34" charset="0"/>
            </a:endParaRPr>
          </a:p>
        </p:txBody>
      </p:sp>
      <p:sp>
        <p:nvSpPr>
          <p:cNvPr id="50" name="右大括号 49"/>
          <p:cNvSpPr/>
          <p:nvPr>
            <p:custDataLst>
              <p:tags r:id="rId33"/>
            </p:custDataLst>
          </p:nvPr>
        </p:nvSpPr>
        <p:spPr>
          <a:xfrm>
            <a:off x="4857745" y="4504713"/>
            <a:ext cx="42202" cy="10885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>
            <p:custDataLst>
              <p:tags r:id="rId34"/>
            </p:custDataLst>
          </p:nvPr>
        </p:nvSpPr>
        <p:spPr>
          <a:xfrm>
            <a:off x="4925984" y="4338478"/>
            <a:ext cx="400110" cy="12753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TRD(20-30pts)</a:t>
            </a:r>
            <a:endParaRPr lang="zh-CN" altLang="en-US" sz="1400" dirty="0"/>
          </a:p>
        </p:txBody>
      </p:sp>
      <p:sp>
        <p:nvSpPr>
          <p:cNvPr id="52" name="右大括号 51"/>
          <p:cNvSpPr/>
          <p:nvPr>
            <p:custDataLst>
              <p:tags r:id="rId35"/>
            </p:custDataLst>
          </p:nvPr>
        </p:nvSpPr>
        <p:spPr>
          <a:xfrm>
            <a:off x="4857740" y="2242494"/>
            <a:ext cx="71106" cy="21899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>
            <p:custDataLst>
              <p:tags r:id="rId36"/>
            </p:custDataLst>
          </p:nvPr>
        </p:nvSpPr>
        <p:spPr>
          <a:xfrm>
            <a:off x="4925984" y="2269557"/>
            <a:ext cx="400110" cy="16632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Non-TRD(70-80pts)</a:t>
            </a:r>
            <a:endParaRPr lang="zh-CN" altLang="en-US" sz="1400" dirty="0"/>
          </a:p>
        </p:txBody>
      </p:sp>
      <p:sp>
        <p:nvSpPr>
          <p:cNvPr id="54" name="Content Placeholder 2"/>
          <p:cNvSpPr txBox="1">
            <a:spLocks/>
          </p:cNvSpPr>
          <p:nvPr>
            <p:custDataLst>
              <p:tags r:id="rId37"/>
            </p:custDataLst>
          </p:nvPr>
        </p:nvSpPr>
        <p:spPr bwMode="gray">
          <a:xfrm>
            <a:off x="5338421" y="1702563"/>
            <a:ext cx="3343623" cy="442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+mn-lt"/>
              </a:defRPr>
            </a:lvl2pPr>
            <a:lvl3pPr marL="914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2573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◦"/>
              <a:defRPr sz="1200">
                <a:solidFill>
                  <a:schemeClr val="tx1"/>
                </a:solidFill>
                <a:latin typeface="+mn-lt"/>
              </a:defRPr>
            </a:lvl5pPr>
            <a:lvl6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6pPr>
            <a:lvl7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dirty="0" smtClean="0">
                <a:latin typeface="Verdana" pitchFamily="34" charset="0"/>
              </a:rPr>
              <a:t>Mono therapy is recommended by guideline in the first and second line therapy </a:t>
            </a:r>
          </a:p>
          <a:p>
            <a:pPr lvl="1"/>
            <a:r>
              <a:rPr lang="en-US" sz="1100" dirty="0" smtClean="0">
                <a:latin typeface="Verdana" pitchFamily="34" charset="0"/>
              </a:rPr>
              <a:t>SSRI, SNRI, </a:t>
            </a:r>
            <a:r>
              <a:rPr lang="en-US" sz="1100" dirty="0" err="1" smtClean="0">
                <a:latin typeface="Verdana" pitchFamily="34" charset="0"/>
              </a:rPr>
              <a:t>NaSSA</a:t>
            </a:r>
            <a:r>
              <a:rPr lang="en-US" sz="1100" dirty="0" smtClean="0">
                <a:latin typeface="Verdana" pitchFamily="34" charset="0"/>
              </a:rPr>
              <a:t>, NDRI all can be used initially. SNRI, </a:t>
            </a:r>
            <a:r>
              <a:rPr lang="en-US" sz="1100" dirty="0" err="1" smtClean="0">
                <a:latin typeface="Verdana" pitchFamily="34" charset="0"/>
              </a:rPr>
              <a:t>NaSSA</a:t>
            </a:r>
            <a:r>
              <a:rPr lang="en-US" sz="1100" dirty="0" smtClean="0">
                <a:latin typeface="Verdana" pitchFamily="34" charset="0"/>
              </a:rPr>
              <a:t> and NDRI with multiple ion channels are perceived  more efficacious than SSRI with one ion channel</a:t>
            </a:r>
          </a:p>
          <a:p>
            <a:pPr lvl="1"/>
            <a:r>
              <a:rPr lang="en-US" sz="1100" dirty="0" smtClean="0">
                <a:latin typeface="Verdana" pitchFamily="34" charset="0"/>
              </a:rPr>
              <a:t>Some KOLs use SSRI at first because when SSRI fails, SNRI, </a:t>
            </a:r>
            <a:r>
              <a:rPr lang="en-US" sz="1100" dirty="0" err="1" smtClean="0">
                <a:latin typeface="Verdana" pitchFamily="34" charset="0"/>
              </a:rPr>
              <a:t>NaSSA</a:t>
            </a:r>
            <a:r>
              <a:rPr lang="en-US" sz="1100" dirty="0" smtClean="0">
                <a:latin typeface="Verdana" pitchFamily="34" charset="0"/>
              </a:rPr>
              <a:t> and NDRI still work; the others believe drugs with multiple ion channels should be used first in order to control symptoms immediately</a:t>
            </a:r>
          </a:p>
          <a:p>
            <a:pPr lvl="1"/>
            <a:r>
              <a:rPr lang="en-US" altLang="zh-CN" sz="1100" dirty="0" smtClean="0">
                <a:latin typeface="Verdana" pitchFamily="34" charset="0"/>
              </a:rPr>
              <a:t>Each doctor has his own preference</a:t>
            </a:r>
            <a:r>
              <a:rPr lang="en-US" sz="1100" dirty="0" smtClean="0">
                <a:latin typeface="Verdana" pitchFamily="34" charset="0"/>
              </a:rPr>
              <a:t>. Within the same category, no molecule has proved superior over the others</a:t>
            </a:r>
          </a:p>
          <a:p>
            <a:r>
              <a:rPr lang="en-US" sz="1100" dirty="0" smtClean="0">
                <a:latin typeface="Verdana" pitchFamily="34" charset="0"/>
              </a:rPr>
              <a:t>Drug switch happens in the same category as well as among different categories</a:t>
            </a:r>
          </a:p>
          <a:p>
            <a:r>
              <a:rPr lang="en-US" sz="1100" dirty="0" smtClean="0">
                <a:latin typeface="Verdana" pitchFamily="34" charset="0"/>
              </a:rPr>
              <a:t>2 ways of combo therapy: combo between 2 antidepressants or  combo plus augmentation (AAP, mood stabilizers) </a:t>
            </a:r>
          </a:p>
          <a:p>
            <a:r>
              <a:rPr lang="en-US" altLang="zh-CN" sz="1100" dirty="0" err="1" smtClean="0">
                <a:latin typeface="Verdana" pitchFamily="34" charset="0"/>
              </a:rPr>
              <a:t>Escitalopram</a:t>
            </a:r>
            <a:r>
              <a:rPr lang="en-US" altLang="zh-CN" sz="1100" dirty="0">
                <a:latin typeface="Verdana" pitchFamily="34" charset="0"/>
              </a:rPr>
              <a:t>, </a:t>
            </a:r>
            <a:r>
              <a:rPr lang="en-US" altLang="zh-CN" sz="1100" dirty="0" smtClean="0">
                <a:latin typeface="Verdana" pitchFamily="34" charset="0"/>
              </a:rPr>
              <a:t>mirtazapine and bupropion  </a:t>
            </a:r>
            <a:r>
              <a:rPr lang="en-US" altLang="zh-CN" sz="1100" dirty="0">
                <a:latin typeface="Verdana" pitchFamily="34" charset="0"/>
              </a:rPr>
              <a:t>are </a:t>
            </a:r>
            <a:r>
              <a:rPr lang="en-US" altLang="zh-CN" sz="1100" dirty="0" smtClean="0">
                <a:latin typeface="Verdana" pitchFamily="34" charset="0"/>
              </a:rPr>
              <a:t>promising in KOL’s opinion</a:t>
            </a:r>
            <a:endParaRPr lang="en-US" altLang="zh-CN" sz="1100" dirty="0">
              <a:latin typeface="Verdana" pitchFamily="34" charset="0"/>
            </a:endParaRPr>
          </a:p>
        </p:txBody>
      </p:sp>
      <p:sp>
        <p:nvSpPr>
          <p:cNvPr id="56" name="Source" descr="Source"/>
          <p:cNvSpPr txBox="1"/>
          <p:nvPr>
            <p:custDataLst>
              <p:tags r:id="rId38"/>
            </p:custDataLst>
          </p:nvPr>
        </p:nvSpPr>
        <p:spPr>
          <a:xfrm>
            <a:off x="445946" y="6199544"/>
            <a:ext cx="4196662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1000" i="1" dirty="0" smtClean="0">
                <a:latin typeface="Verdana"/>
              </a:rPr>
              <a:t>Source: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IMS analysis </a:t>
            </a:r>
            <a:r>
              <a:rPr lang="en-US" altLang="zh-CN" sz="1000" i="1" dirty="0" smtClean="0"/>
              <a:t>;</a:t>
            </a:r>
            <a:r>
              <a:rPr lang="en-US" altLang="zh-CN" sz="1000" i="1" dirty="0" smtClean="0">
                <a:latin typeface="Verdana"/>
              </a:rPr>
              <a:t> KOL interview; IMS past project experience</a:t>
            </a:r>
            <a:endParaRPr lang="zh-CN" altLang="en-US" sz="1000" i="1" dirty="0">
              <a:latin typeface="Verdana"/>
            </a:endParaRPr>
          </a:p>
        </p:txBody>
      </p:sp>
      <p:sp>
        <p:nvSpPr>
          <p:cNvPr id="57" name="Rectangle 8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Major Depressive Disorder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>
            <p:custDataLst>
              <p:tags r:id="rId40"/>
            </p:custDataLst>
          </p:nvPr>
        </p:nvSpPr>
        <p:spPr>
          <a:xfrm>
            <a:off x="2592626" y="4528493"/>
            <a:ext cx="686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Add-on</a:t>
            </a:r>
            <a:endParaRPr lang="zh-CN" altLang="en-US" sz="1200" dirty="0"/>
          </a:p>
        </p:txBody>
      </p:sp>
      <p:sp>
        <p:nvSpPr>
          <p:cNvPr id="55" name="Rectangle 8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Treatment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>
                <a:latin typeface="Verdana" pitchFamily="34" charset="0"/>
              </a:rPr>
              <a:t>With the progress of the disease, the whole treatment duration of MDD is about 1-2 years</a:t>
            </a:r>
            <a:endParaRPr lang="zh-CN" altLang="en-US" sz="2000" dirty="0">
              <a:latin typeface="Verdana" pitchFamily="34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2114221" y="1753124"/>
            <a:ext cx="1075895" cy="591853"/>
          </a:xfrm>
          <a:custGeom>
            <a:avLst/>
            <a:gdLst>
              <a:gd name="T0" fmla="*/ 0 w 578"/>
              <a:gd name="T1" fmla="*/ 0 h 579"/>
              <a:gd name="T2" fmla="*/ 578 w 578"/>
              <a:gd name="T3" fmla="*/ 0 h 579"/>
              <a:gd name="T4" fmla="*/ 578 w 578"/>
              <a:gd name="T5" fmla="*/ 579 h 579"/>
              <a:gd name="T6" fmla="*/ 0 w 578"/>
              <a:gd name="T7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8" h="579">
                <a:moveTo>
                  <a:pt x="0" y="0"/>
                </a:moveTo>
                <a:lnTo>
                  <a:pt x="578" y="0"/>
                </a:lnTo>
                <a:lnTo>
                  <a:pt x="578" y="579"/>
                </a:lnTo>
                <a:lnTo>
                  <a:pt x="0" y="579"/>
                </a:lnTo>
              </a:path>
            </a:pathLst>
          </a:custGeom>
          <a:solidFill>
            <a:schemeClr val="bg2"/>
          </a:solidFill>
          <a:ln w="22225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/>
        </p:spPr>
        <p:txBody>
          <a:bodyPr wrap="square" lIns="0" tIns="0" rIns="0" b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b="0" dirty="0">
                <a:solidFill>
                  <a:schemeClr val="bg1"/>
                </a:solidFill>
                <a:latin typeface="Verdana" pitchFamily="34" charset="0"/>
                <a:ea typeface="+mj-ea"/>
              </a:rPr>
              <a:t>First-episode patients</a:t>
            </a:r>
            <a:endParaRPr lang="zh-CN" altLang="en-US" b="0" dirty="0">
              <a:solidFill>
                <a:schemeClr val="bg1"/>
              </a:solidFill>
              <a:latin typeface="Verdana" pitchFamily="34" charset="0"/>
              <a:ea typeface="+mj-ea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190115" y="2049049"/>
            <a:ext cx="556458" cy="0"/>
          </a:xfrm>
          <a:prstGeom prst="line">
            <a:avLst/>
          </a:prstGeom>
          <a:noFill/>
          <a:ln w="22225">
            <a:solidFill>
              <a:schemeClr val="bg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 rot="16200000">
            <a:off x="-348006" y="3624270"/>
            <a:ext cx="2165978" cy="276999"/>
          </a:xfrm>
          <a:prstGeom prst="rect">
            <a:avLst/>
          </a:prstGeom>
          <a:solidFill>
            <a:schemeClr val="bg2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 dirty="0" smtClean="0">
                <a:solidFill>
                  <a:schemeClr val="bg1"/>
                </a:solidFill>
                <a:latin typeface="Verdana" pitchFamily="34" charset="0"/>
              </a:rPr>
              <a:t>Progression of Disease</a:t>
            </a:r>
            <a:endParaRPr lang="en-GB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 rot="5400000">
            <a:off x="450854" y="4896133"/>
            <a:ext cx="1531759" cy="963500"/>
          </a:xfrm>
          <a:prstGeom prst="homePlate">
            <a:avLst>
              <a:gd name="adj" fmla="val 14179"/>
            </a:avLst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 rot="5400000">
            <a:off x="584115" y="3672260"/>
            <a:ext cx="1265238" cy="963500"/>
          </a:xfrm>
          <a:prstGeom prst="homePlate">
            <a:avLst>
              <a:gd name="adj" fmla="val 14179"/>
            </a:avLst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 rot="5400000">
            <a:off x="503642" y="2649556"/>
            <a:ext cx="1426184" cy="963500"/>
          </a:xfrm>
          <a:prstGeom prst="homePlate">
            <a:avLst>
              <a:gd name="adj" fmla="val 14179"/>
            </a:avLst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4237" y="2873717"/>
            <a:ext cx="8863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en-US" altLang="zh-CN" sz="1400" dirty="0">
                <a:solidFill>
                  <a:schemeClr val="bg1"/>
                </a:solidFill>
                <a:latin typeface="Verdana" pitchFamily="34" charset="0"/>
              </a:rPr>
              <a:t>Acute Stage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784237" y="3890410"/>
            <a:ext cx="8863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en-US" altLang="zh-CN" sz="1400" dirty="0" err="1" smtClean="0">
                <a:solidFill>
                  <a:schemeClr val="bg1"/>
                </a:solidFill>
                <a:latin typeface="Verdana" pitchFamily="34" charset="0"/>
              </a:rPr>
              <a:t>Consoli-dation</a:t>
            </a:r>
            <a:r>
              <a:rPr lang="en-US" altLang="zh-CN" sz="1400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Verdana" pitchFamily="34" charset="0"/>
              </a:rPr>
              <a:t>Stage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84237" y="5046980"/>
            <a:ext cx="8863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en-US" altLang="zh-CN" sz="1400" dirty="0" err="1" smtClean="0">
                <a:solidFill>
                  <a:schemeClr val="bg1"/>
                </a:solidFill>
                <a:latin typeface="Verdana" pitchFamily="34" charset="0"/>
              </a:rPr>
              <a:t>Mainte-nance</a:t>
            </a:r>
            <a:r>
              <a:rPr lang="en-US" altLang="zh-CN" sz="1400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Verdana" pitchFamily="34" charset="0"/>
              </a:rPr>
              <a:t>Stage</a:t>
            </a:r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>
            <a:off x="3746573" y="1753124"/>
            <a:ext cx="1075895" cy="591853"/>
          </a:xfrm>
          <a:custGeom>
            <a:avLst/>
            <a:gdLst>
              <a:gd name="T0" fmla="*/ 0 w 578"/>
              <a:gd name="T1" fmla="*/ 0 h 579"/>
              <a:gd name="T2" fmla="*/ 578 w 578"/>
              <a:gd name="T3" fmla="*/ 0 h 579"/>
              <a:gd name="T4" fmla="*/ 578 w 578"/>
              <a:gd name="T5" fmla="*/ 579 h 579"/>
              <a:gd name="T6" fmla="*/ 0 w 578"/>
              <a:gd name="T7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8" h="579">
                <a:moveTo>
                  <a:pt x="0" y="0"/>
                </a:moveTo>
                <a:lnTo>
                  <a:pt x="578" y="0"/>
                </a:lnTo>
                <a:lnTo>
                  <a:pt x="578" y="579"/>
                </a:lnTo>
                <a:lnTo>
                  <a:pt x="0" y="579"/>
                </a:lnTo>
              </a:path>
            </a:pathLst>
          </a:custGeom>
          <a:solidFill>
            <a:schemeClr val="bg2"/>
          </a:solidFill>
          <a:ln w="22225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/>
        </p:spPr>
        <p:txBody>
          <a:bodyPr wrap="square" lIns="0" tIns="0" rIns="0" b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b="0" dirty="0" smtClean="0">
                <a:solidFill>
                  <a:schemeClr val="bg1"/>
                </a:solidFill>
                <a:latin typeface="Verdana" pitchFamily="34" charset="0"/>
                <a:ea typeface="+mj-ea"/>
              </a:rPr>
              <a:t>2</a:t>
            </a:r>
            <a:r>
              <a:rPr lang="en-US" altLang="zh-CN" b="0" baseline="30000" dirty="0" smtClean="0">
                <a:solidFill>
                  <a:schemeClr val="bg1"/>
                </a:solidFill>
                <a:latin typeface="Verdana" pitchFamily="34" charset="0"/>
                <a:ea typeface="+mj-ea"/>
              </a:rPr>
              <a:t>nd</a:t>
            </a:r>
            <a:r>
              <a:rPr lang="en-US" altLang="zh-CN" b="0" dirty="0" smtClean="0">
                <a:solidFill>
                  <a:schemeClr val="bg1"/>
                </a:solidFill>
                <a:latin typeface="Verdana" pitchFamily="34" charset="0"/>
                <a:ea typeface="+mj-ea"/>
              </a:rPr>
              <a:t> relapsed </a:t>
            </a:r>
            <a:r>
              <a:rPr lang="en-US" altLang="zh-CN" b="0" dirty="0">
                <a:solidFill>
                  <a:schemeClr val="bg1"/>
                </a:solidFill>
                <a:latin typeface="Verdana" pitchFamily="34" charset="0"/>
                <a:ea typeface="+mj-ea"/>
              </a:rPr>
              <a:t>patients</a:t>
            </a:r>
            <a:endParaRPr lang="zh-CN" altLang="en-US" b="0" dirty="0">
              <a:solidFill>
                <a:schemeClr val="bg1"/>
              </a:solidFill>
              <a:latin typeface="Verdana" pitchFamily="34" charset="0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7125" y="1476341"/>
            <a:ext cx="782907" cy="56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Verdana" pitchFamily="34" charset="0"/>
              </a:rPr>
              <a:t>50-60% of the patients</a:t>
            </a:r>
            <a:endParaRPr lang="zh-CN" altLang="en-US" sz="1000" dirty="0">
              <a:latin typeface="Verdana" pitchFamily="34" charset="0"/>
            </a:endParaRP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4917873" y="2049049"/>
            <a:ext cx="556458" cy="0"/>
          </a:xfrm>
          <a:prstGeom prst="line">
            <a:avLst/>
          </a:prstGeom>
          <a:noFill/>
          <a:ln w="22225">
            <a:solidFill>
              <a:schemeClr val="bg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Freeform 9"/>
          <p:cNvSpPr>
            <a:spLocks/>
          </p:cNvSpPr>
          <p:nvPr/>
        </p:nvSpPr>
        <p:spPr bwMode="auto">
          <a:xfrm>
            <a:off x="5474331" y="1753124"/>
            <a:ext cx="1075895" cy="591853"/>
          </a:xfrm>
          <a:custGeom>
            <a:avLst/>
            <a:gdLst>
              <a:gd name="T0" fmla="*/ 0 w 578"/>
              <a:gd name="T1" fmla="*/ 0 h 579"/>
              <a:gd name="T2" fmla="*/ 578 w 578"/>
              <a:gd name="T3" fmla="*/ 0 h 579"/>
              <a:gd name="T4" fmla="*/ 578 w 578"/>
              <a:gd name="T5" fmla="*/ 579 h 579"/>
              <a:gd name="T6" fmla="*/ 0 w 578"/>
              <a:gd name="T7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8" h="579">
                <a:moveTo>
                  <a:pt x="0" y="0"/>
                </a:moveTo>
                <a:lnTo>
                  <a:pt x="578" y="0"/>
                </a:lnTo>
                <a:lnTo>
                  <a:pt x="578" y="579"/>
                </a:lnTo>
                <a:lnTo>
                  <a:pt x="0" y="579"/>
                </a:lnTo>
              </a:path>
            </a:pathLst>
          </a:custGeom>
          <a:solidFill>
            <a:schemeClr val="bg2"/>
          </a:solidFill>
          <a:ln w="22225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/>
        </p:spPr>
        <p:txBody>
          <a:bodyPr wrap="square" lIns="0" tIns="0" rIns="0" b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b="0" dirty="0" smtClean="0">
                <a:solidFill>
                  <a:schemeClr val="bg1"/>
                </a:solidFill>
                <a:latin typeface="Verdana" pitchFamily="34" charset="0"/>
                <a:ea typeface="+mj-ea"/>
              </a:rPr>
              <a:t>3</a:t>
            </a:r>
            <a:r>
              <a:rPr lang="en-US" altLang="zh-CN" b="0" baseline="30000" dirty="0" smtClean="0">
                <a:solidFill>
                  <a:schemeClr val="bg1"/>
                </a:solidFill>
                <a:latin typeface="Verdana" pitchFamily="34" charset="0"/>
                <a:ea typeface="+mj-ea"/>
              </a:rPr>
              <a:t>rd</a:t>
            </a:r>
            <a:r>
              <a:rPr lang="en-US" altLang="zh-CN" b="0" dirty="0" smtClean="0">
                <a:solidFill>
                  <a:schemeClr val="bg1"/>
                </a:solidFill>
                <a:latin typeface="Verdana" pitchFamily="34" charset="0"/>
                <a:ea typeface="+mj-ea"/>
              </a:rPr>
              <a:t> relapsed </a:t>
            </a:r>
            <a:r>
              <a:rPr lang="en-US" altLang="zh-CN" b="0" dirty="0">
                <a:solidFill>
                  <a:schemeClr val="bg1"/>
                </a:solidFill>
                <a:latin typeface="Verdana" pitchFamily="34" charset="0"/>
                <a:ea typeface="+mj-ea"/>
              </a:rPr>
              <a:t>patients</a:t>
            </a:r>
            <a:endParaRPr lang="zh-CN" altLang="en-US" b="0" dirty="0">
              <a:solidFill>
                <a:schemeClr val="bg1"/>
              </a:solidFill>
              <a:latin typeface="Verdana" pitchFamily="34" charset="0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54883" y="1476341"/>
            <a:ext cx="7829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Verdana" pitchFamily="34" charset="0"/>
              </a:rPr>
              <a:t>70% of the patients</a:t>
            </a:r>
            <a:endParaRPr lang="zh-CN" altLang="en-US" sz="1000" dirty="0">
              <a:latin typeface="Verdana" pitchFamily="34" charset="0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 rot="16200000">
            <a:off x="-554443" y="3751911"/>
            <a:ext cx="2165978" cy="276999"/>
          </a:xfrm>
          <a:prstGeom prst="rect">
            <a:avLst/>
          </a:prstGeom>
          <a:solidFill>
            <a:schemeClr val="bg2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 dirty="0" smtClean="0">
                <a:latin typeface="Verdana" pitchFamily="34" charset="0"/>
              </a:rPr>
              <a:t>Progression of Disease</a:t>
            </a:r>
            <a:endParaRPr lang="en-GB" sz="1200" b="1" dirty="0"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36280" y="2332279"/>
            <a:ext cx="5438244" cy="14773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>
                <a:latin typeface="Verdana" pitchFamily="34" charset="0"/>
              </a:rPr>
              <a:t>Day of treatment(DOT)</a:t>
            </a:r>
          </a:p>
          <a:p>
            <a:pPr marL="742950" lvl="1" indent="-285750" algn="l">
              <a:buFont typeface="Verdana" pitchFamily="34" charset="0"/>
              <a:buChar char="−"/>
            </a:pPr>
            <a:r>
              <a:rPr lang="en-US" altLang="zh-CN" sz="1200" dirty="0" smtClean="0">
                <a:latin typeface="Verdana" pitchFamily="34" charset="0"/>
              </a:rPr>
              <a:t>Interviews:2-3 months; Guideline: 6-8 weeks</a:t>
            </a:r>
          </a:p>
          <a:p>
            <a:pPr marL="742950" lvl="1" indent="-285750" algn="l">
              <a:buFont typeface="Verdana" pitchFamily="34" charset="0"/>
              <a:buChar char="−"/>
            </a:pPr>
            <a:r>
              <a:rPr lang="en-US" altLang="zh-CN" sz="1200" dirty="0" smtClean="0">
                <a:latin typeface="Verdana" pitchFamily="34" charset="0"/>
              </a:rPr>
              <a:t>No matter for first-episode </a:t>
            </a:r>
            <a:r>
              <a:rPr lang="en-US" altLang="zh-CN" sz="1200" dirty="0" err="1" smtClean="0">
                <a:latin typeface="Verdana" pitchFamily="34" charset="0"/>
              </a:rPr>
              <a:t>pts</a:t>
            </a:r>
            <a:r>
              <a:rPr lang="en-US" altLang="zh-CN" sz="1200" dirty="0" smtClean="0">
                <a:latin typeface="Verdana" pitchFamily="34" charset="0"/>
              </a:rPr>
              <a:t> or relapsed </a:t>
            </a:r>
            <a:r>
              <a:rPr lang="en-US" altLang="zh-CN" sz="1200" dirty="0" err="1" smtClean="0">
                <a:latin typeface="Verdana" pitchFamily="34" charset="0"/>
              </a:rPr>
              <a:t>pts</a:t>
            </a:r>
            <a:r>
              <a:rPr lang="en-US" altLang="zh-CN" sz="1200" dirty="0" smtClean="0">
                <a:latin typeface="Verdana" pitchFamily="34" charset="0"/>
              </a:rPr>
              <a:t>,  DOTs are same </a:t>
            </a:r>
          </a:p>
          <a:p>
            <a:pPr marL="742950" lvl="1" indent="-285750" algn="l">
              <a:buFont typeface="Verdana" pitchFamily="34" charset="0"/>
              <a:buChar char="−"/>
            </a:pPr>
            <a:r>
              <a:rPr lang="en-US" altLang="zh-CN" sz="1200" dirty="0" smtClean="0">
                <a:latin typeface="Verdana" pitchFamily="34" charset="0"/>
              </a:rPr>
              <a:t>For those who failed the 1</a:t>
            </a:r>
            <a:r>
              <a:rPr lang="en-US" altLang="zh-CN" sz="1200" baseline="30000" dirty="0" smtClean="0">
                <a:latin typeface="Verdana" pitchFamily="34" charset="0"/>
              </a:rPr>
              <a:t>st</a:t>
            </a:r>
            <a:r>
              <a:rPr lang="en-US" altLang="zh-CN" sz="1200" dirty="0" smtClean="0">
                <a:latin typeface="Verdana" pitchFamily="34" charset="0"/>
              </a:rPr>
              <a:t> line therapy, physicians may switch drugs, resulting in the extended DOT in practice</a:t>
            </a:r>
            <a:endParaRPr lang="en-US" altLang="zh-CN" sz="1200" dirty="0">
              <a:latin typeface="Verdan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>
                <a:latin typeface="Verdana" pitchFamily="34" charset="0"/>
              </a:rPr>
              <a:t>Treatment </a:t>
            </a:r>
            <a:r>
              <a:rPr lang="en-US" altLang="zh-CN" sz="1200" dirty="0" smtClean="0">
                <a:latin typeface="Verdana" pitchFamily="34" charset="0"/>
              </a:rPr>
              <a:t>goal is to control symptoms; once symptoms are controlled, acute stage treatment is ended </a:t>
            </a:r>
            <a:endParaRPr lang="zh-CN" altLang="en-US" sz="1200" dirty="0"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6279" y="3808771"/>
            <a:ext cx="5438244" cy="892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>
                <a:latin typeface="Verdana" pitchFamily="34" charset="0"/>
              </a:rPr>
              <a:t>Day of treatment(DOT)</a:t>
            </a:r>
          </a:p>
          <a:p>
            <a:pPr marL="742950" lvl="1" indent="-285750" algn="l">
              <a:buFont typeface="Verdana" pitchFamily="34" charset="0"/>
              <a:buChar char="−"/>
            </a:pPr>
            <a:r>
              <a:rPr lang="en-US" altLang="zh-CN" sz="1200" dirty="0" smtClean="0">
                <a:latin typeface="Verdana" pitchFamily="34" charset="0"/>
              </a:rPr>
              <a:t>Interviews:4-9 months; Guideline: 4-6 months</a:t>
            </a:r>
          </a:p>
          <a:p>
            <a:pPr marL="742950" lvl="1" indent="-285750" algn="l">
              <a:buFont typeface="Verdana" pitchFamily="34" charset="0"/>
              <a:buChar char="−"/>
            </a:pPr>
            <a:r>
              <a:rPr lang="en-US" altLang="zh-CN" sz="1200" dirty="0" smtClean="0">
                <a:latin typeface="Verdana" pitchFamily="34" charset="0"/>
              </a:rPr>
              <a:t>No matter for first-episode </a:t>
            </a:r>
            <a:r>
              <a:rPr lang="en-US" altLang="zh-CN" sz="1200" dirty="0" err="1" smtClean="0">
                <a:latin typeface="Verdana" pitchFamily="34" charset="0"/>
              </a:rPr>
              <a:t>pts</a:t>
            </a:r>
            <a:r>
              <a:rPr lang="en-US" altLang="zh-CN" sz="1200" dirty="0" smtClean="0">
                <a:latin typeface="Verdana" pitchFamily="34" charset="0"/>
              </a:rPr>
              <a:t> or relapsed </a:t>
            </a:r>
            <a:r>
              <a:rPr lang="en-US" altLang="zh-CN" sz="1200" dirty="0" err="1" smtClean="0">
                <a:latin typeface="Verdana" pitchFamily="34" charset="0"/>
              </a:rPr>
              <a:t>pts</a:t>
            </a:r>
            <a:r>
              <a:rPr lang="en-US" altLang="zh-CN" sz="1200" dirty="0" smtClean="0">
                <a:latin typeface="Verdana" pitchFamily="34" charset="0"/>
              </a:rPr>
              <a:t>,  DOTs are same </a:t>
            </a:r>
            <a:endParaRPr lang="en-US" altLang="zh-CN" sz="1200" dirty="0">
              <a:latin typeface="Verdan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>
                <a:latin typeface="Verdana" pitchFamily="34" charset="0"/>
              </a:rPr>
              <a:t>Treatment </a:t>
            </a:r>
            <a:r>
              <a:rPr lang="en-US" altLang="zh-CN" sz="1200" dirty="0" smtClean="0">
                <a:latin typeface="Verdana" pitchFamily="34" charset="0"/>
              </a:rPr>
              <a:t>goals is to restore </a:t>
            </a:r>
            <a:r>
              <a:rPr lang="en-US" altLang="zh-CN" sz="1200" dirty="0">
                <a:latin typeface="Verdana" pitchFamily="34" charset="0"/>
              </a:rPr>
              <a:t>social </a:t>
            </a:r>
            <a:r>
              <a:rPr lang="en-US" altLang="zh-CN" sz="1200" dirty="0" smtClean="0">
                <a:latin typeface="Verdana" pitchFamily="34" charset="0"/>
              </a:rPr>
              <a:t>function</a:t>
            </a:r>
            <a:endParaRPr lang="zh-CN" altLang="en-US" sz="1200" dirty="0">
              <a:latin typeface="Verdana" pitchFamily="34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824464" y="3849524"/>
            <a:ext cx="5438244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824464" y="4786629"/>
            <a:ext cx="5438244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36278" y="4751004"/>
            <a:ext cx="5438244" cy="13571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>
                <a:latin typeface="Verdana" pitchFamily="34" charset="0"/>
              </a:rPr>
              <a:t>Day of treatment(DOT)</a:t>
            </a:r>
          </a:p>
          <a:p>
            <a:pPr marL="742950" lvl="1" indent="-285750" algn="l">
              <a:buFont typeface="Verdana" pitchFamily="34" charset="0"/>
              <a:buChar char="−"/>
            </a:pPr>
            <a:r>
              <a:rPr lang="en-US" altLang="zh-CN" sz="1200" dirty="0" smtClean="0">
                <a:latin typeface="Verdana" pitchFamily="34" charset="0"/>
              </a:rPr>
              <a:t>Interviews:12 months</a:t>
            </a:r>
          </a:p>
          <a:p>
            <a:pPr marL="742950" lvl="1" indent="-285750" algn="l">
              <a:buFont typeface="Verdana" pitchFamily="34" charset="0"/>
              <a:buChar char="−"/>
            </a:pPr>
            <a:r>
              <a:rPr lang="en-US" altLang="zh-CN" sz="1200" dirty="0" smtClean="0">
                <a:latin typeface="Verdana" pitchFamily="34" charset="0"/>
              </a:rPr>
              <a:t>Guideline: first-episode </a:t>
            </a:r>
            <a:r>
              <a:rPr lang="en-US" altLang="zh-CN" sz="1200" dirty="0" err="1" smtClean="0">
                <a:latin typeface="Verdana" pitchFamily="34" charset="0"/>
              </a:rPr>
              <a:t>pts</a:t>
            </a:r>
            <a:r>
              <a:rPr lang="en-US" altLang="zh-CN" sz="1200" dirty="0" smtClean="0">
                <a:latin typeface="Verdana" pitchFamily="34" charset="0"/>
              </a:rPr>
              <a:t>, 3-4 months; relapsed </a:t>
            </a:r>
            <a:r>
              <a:rPr lang="en-US" altLang="zh-CN" sz="1200" dirty="0" err="1" smtClean="0">
                <a:latin typeface="Verdana" pitchFamily="34" charset="0"/>
              </a:rPr>
              <a:t>pts</a:t>
            </a:r>
            <a:r>
              <a:rPr lang="en-US" altLang="zh-CN" sz="1200" dirty="0" smtClean="0">
                <a:latin typeface="Verdana" pitchFamily="34" charset="0"/>
              </a:rPr>
              <a:t>, at least 2-3 years or even lifelong</a:t>
            </a:r>
          </a:p>
          <a:p>
            <a:pPr marL="742950" lvl="1" indent="-285750" algn="l">
              <a:buFont typeface="Verdana" pitchFamily="34" charset="0"/>
              <a:buChar char="−"/>
            </a:pPr>
            <a:r>
              <a:rPr lang="en-US" altLang="zh-CN" sz="1200" dirty="0" smtClean="0">
                <a:latin typeface="Verdana" pitchFamily="34" charset="0"/>
              </a:rPr>
              <a:t>The DOT for maintenance stage is </a:t>
            </a:r>
            <a:r>
              <a:rPr lang="en-US" altLang="zh-CN" sz="1200" dirty="0">
                <a:latin typeface="Verdana" pitchFamily="34" charset="0"/>
              </a:rPr>
              <a:t>still </a:t>
            </a:r>
            <a:r>
              <a:rPr lang="en-US" altLang="zh-CN" sz="1200" dirty="0" smtClean="0">
                <a:latin typeface="Verdana" pitchFamily="34" charset="0"/>
              </a:rPr>
              <a:t>controversial in the academic field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>
                <a:latin typeface="Verdana" pitchFamily="34" charset="0"/>
              </a:rPr>
              <a:t>Treatment goals is to prevent relapse</a:t>
            </a:r>
            <a:endParaRPr lang="zh-CN" altLang="en-US" sz="1200" dirty="0">
              <a:latin typeface="Verdana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02069" y="3122608"/>
            <a:ext cx="153048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Verdana" pitchFamily="34" charset="0"/>
              </a:rPr>
              <a:t>In general, MDD compliance is low, say 50% </a:t>
            </a:r>
            <a:r>
              <a:rPr lang="en-US" altLang="zh-CN" sz="1200" dirty="0" smtClean="0">
                <a:latin typeface="Verdana" pitchFamily="34" charset="0"/>
              </a:rPr>
              <a:t>owing </a:t>
            </a:r>
            <a:r>
              <a:rPr lang="en-US" altLang="zh-CN" sz="1200" dirty="0">
                <a:latin typeface="Verdana" pitchFamily="34" charset="0"/>
              </a:rPr>
              <a:t>to </a:t>
            </a:r>
            <a:r>
              <a:rPr lang="en-US" altLang="zh-CN" sz="1200" dirty="0" smtClean="0">
                <a:latin typeface="Verdana" pitchFamily="34" charset="0"/>
              </a:rPr>
              <a:t>low awareness </a:t>
            </a:r>
            <a:r>
              <a:rPr lang="en-US" altLang="zh-CN" sz="1200" dirty="0">
                <a:latin typeface="Verdana" pitchFamily="34" charset="0"/>
              </a:rPr>
              <a:t>of patients, insufficient communication between physicians and patients, affordability , etc.</a:t>
            </a:r>
          </a:p>
        </p:txBody>
      </p:sp>
      <p:sp>
        <p:nvSpPr>
          <p:cNvPr id="44" name="AutoShape 14"/>
          <p:cNvSpPr>
            <a:spLocks noChangeArrowheads="1"/>
          </p:cNvSpPr>
          <p:nvPr/>
        </p:nvSpPr>
        <p:spPr bwMode="gray">
          <a:xfrm rot="5400000" flipH="1">
            <a:off x="5422250" y="4140421"/>
            <a:ext cx="3823332" cy="112101"/>
          </a:xfrm>
          <a:prstGeom prst="triangle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/>
          <a:p>
            <a:pPr eaLnBrk="0" hangingPunct="0">
              <a:spcBef>
                <a:spcPct val="50000"/>
              </a:spcBef>
            </a:pPr>
            <a:endParaRPr lang="zh-CN" altLang="zh-CN" sz="12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5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Major Depressive Disorder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47" name="Source" descr="Source"/>
          <p:cNvSpPr txBox="1"/>
          <p:nvPr/>
        </p:nvSpPr>
        <p:spPr>
          <a:xfrm>
            <a:off x="444012" y="6224589"/>
            <a:ext cx="6114100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IMS analysis</a:t>
            </a:r>
            <a:r>
              <a:rPr lang="en-US" altLang="zh-CN" sz="900" dirty="0"/>
              <a:t>; interview; MDD standard treatment, Li </a:t>
            </a:r>
            <a:r>
              <a:rPr lang="en-US" altLang="zh-CN" sz="900" dirty="0" err="1"/>
              <a:t>Guangzhi</a:t>
            </a:r>
            <a:r>
              <a:rPr lang="en-US" altLang="zh-CN" sz="900" dirty="0"/>
              <a:t>, Geriatrics health care, 2006, Vol.12 No.4</a:t>
            </a:r>
            <a:endParaRPr lang="zh-CN" altLang="en-US" sz="900" dirty="0">
              <a:latin typeface="Verdana"/>
            </a:endParaRPr>
          </a:p>
        </p:txBody>
      </p:sp>
      <p:sp>
        <p:nvSpPr>
          <p:cNvPr id="28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xmlns="" val="1737287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Verdana" pitchFamily="34" charset="0"/>
              </a:rPr>
              <a:t>A new MDD drug </a:t>
            </a:r>
            <a:r>
              <a:rPr lang="en-US" altLang="zh-CN" sz="2000" dirty="0">
                <a:latin typeface="Verdana" pitchFamily="34" charset="0"/>
              </a:rPr>
              <a:t>with faster </a:t>
            </a:r>
            <a:r>
              <a:rPr lang="en-US" altLang="zh-CN" sz="2000" dirty="0" smtClean="0">
                <a:latin typeface="Verdana" pitchFamily="34" charset="0"/>
              </a:rPr>
              <a:t>onset, </a:t>
            </a:r>
            <a:r>
              <a:rPr lang="en-US" altLang="zh-CN" sz="2000" dirty="0">
                <a:latin typeface="Verdana" pitchFamily="34" charset="0"/>
              </a:rPr>
              <a:t>higher response rate, able to treat TRD and reasonable price is </a:t>
            </a:r>
            <a:r>
              <a:rPr lang="en-US" altLang="zh-CN" sz="2000" dirty="0" smtClean="0">
                <a:latin typeface="Verdana" pitchFamily="34" charset="0"/>
              </a:rPr>
              <a:t>desired to </a:t>
            </a:r>
            <a:r>
              <a:rPr lang="en-US" altLang="zh-CN" sz="2000" dirty="0">
                <a:latin typeface="Verdana" pitchFamily="34" charset="0"/>
              </a:rPr>
              <a:t>fulfill the unmet needs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3801" y="3128965"/>
            <a:ext cx="2523978" cy="1647759"/>
          </a:xfrm>
        </p:spPr>
        <p:txBody>
          <a:bodyPr/>
          <a:lstStyle/>
          <a:p>
            <a:pPr marL="180975" indent="-180975">
              <a:spcBef>
                <a:spcPts val="1200"/>
              </a:spcBef>
              <a:spcAft>
                <a:spcPct val="0"/>
              </a:spcAft>
              <a:buClrTx/>
              <a:buFont typeface="Verdana" pitchFamily="34" charset="0"/>
              <a:buChar char="•"/>
            </a:pPr>
            <a:r>
              <a:rPr lang="en-US" altLang="zh-CN" sz="1200" kern="1200" dirty="0" smtClean="0">
                <a:solidFill>
                  <a:schemeClr val="tx1"/>
                </a:solidFill>
                <a:latin typeface="Verdana" pitchFamily="34" charset="0"/>
              </a:rPr>
              <a:t>KOLs are not fully satisfied with current therapies in terms of efficacy</a:t>
            </a:r>
            <a:endParaRPr lang="en-US" altLang="zh-CN" sz="1200" kern="1200" dirty="0">
              <a:solidFill>
                <a:schemeClr val="tx1"/>
              </a:solidFill>
              <a:latin typeface="Verdana" pitchFamily="34" charset="0"/>
            </a:endParaRPr>
          </a:p>
          <a:p>
            <a:pPr marL="180975" indent="-180975">
              <a:spcBef>
                <a:spcPts val="1200"/>
              </a:spcBef>
              <a:spcAft>
                <a:spcPct val="0"/>
              </a:spcAft>
              <a:buClrTx/>
              <a:buFont typeface="Verdana" pitchFamily="34" charset="0"/>
              <a:buChar char="•"/>
            </a:pPr>
            <a:r>
              <a:rPr lang="en-US" altLang="zh-CN" sz="1200" kern="1200" dirty="0" smtClean="0">
                <a:solidFill>
                  <a:schemeClr val="tx1"/>
                </a:solidFill>
                <a:latin typeface="Verdana" pitchFamily="34" charset="0"/>
              </a:rPr>
              <a:t>KOLs show </a:t>
            </a:r>
            <a:r>
              <a:rPr lang="en-US" altLang="zh-CN" sz="1200" kern="1200" dirty="0">
                <a:solidFill>
                  <a:schemeClr val="tx1"/>
                </a:solidFill>
                <a:latin typeface="Verdana" pitchFamily="34" charset="0"/>
              </a:rPr>
              <a:t>great enthusiasm to see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Verdana" pitchFamily="34" charset="0"/>
              </a:rPr>
              <a:t>the new types of drugs that can treat TRD patients</a:t>
            </a:r>
          </a:p>
        </p:txBody>
      </p:sp>
      <p:sp>
        <p:nvSpPr>
          <p:cNvPr id="440333" name="AutoShape 13"/>
          <p:cNvSpPr>
            <a:spLocks noChangeArrowheads="1"/>
          </p:cNvSpPr>
          <p:nvPr/>
        </p:nvSpPr>
        <p:spPr bwMode="auto">
          <a:xfrm>
            <a:off x="2302759" y="1745691"/>
            <a:ext cx="1752600" cy="40005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ctr"/>
            <a:r>
              <a:rPr lang="en-US" altLang="zh-CN" sz="1400" b="1" dirty="0">
                <a:latin typeface="Verdana" pitchFamily="34" charset="0"/>
              </a:rPr>
              <a:t>Unmet Needs</a:t>
            </a:r>
          </a:p>
        </p:txBody>
      </p:sp>
      <p:sp>
        <p:nvSpPr>
          <p:cNvPr id="440336" name="Rectangle 16"/>
          <p:cNvSpPr>
            <a:spLocks noChangeArrowheads="1"/>
          </p:cNvSpPr>
          <p:nvPr/>
        </p:nvSpPr>
        <p:spPr bwMode="auto">
          <a:xfrm>
            <a:off x="553793" y="5445224"/>
            <a:ext cx="1143000" cy="457200"/>
          </a:xfrm>
          <a:prstGeom prst="rect">
            <a:avLst/>
          </a:prstGeom>
          <a:solidFill>
            <a:schemeClr val="bg2"/>
          </a:solidFill>
          <a:ln w="9525">
            <a:solidFill>
              <a:srgbClr val="4C6C9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</a:rPr>
              <a:t>Price</a:t>
            </a:r>
            <a:endParaRPr lang="en-US" altLang="zh-CN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40338" name="Rectangle 18"/>
          <p:cNvSpPr>
            <a:spLocks noChangeArrowheads="1"/>
          </p:cNvSpPr>
          <p:nvPr/>
        </p:nvSpPr>
        <p:spPr bwMode="gray">
          <a:xfrm>
            <a:off x="1835696" y="5373216"/>
            <a:ext cx="3528392" cy="54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80975" lvl="1" indent="-180975" algn="l">
              <a:spcBef>
                <a:spcPct val="30000"/>
              </a:spcBef>
              <a:buFont typeface="Verdana" pitchFamily="34" charset="0"/>
              <a:buChar char="•"/>
            </a:pPr>
            <a:r>
              <a:rPr lang="en-US" altLang="zh-CN" sz="1200" dirty="0">
                <a:latin typeface="Verdana" pitchFamily="34" charset="0"/>
              </a:rPr>
              <a:t>Though majority of the drugs have been listed in NRDL, patients still feel the drugs are too </a:t>
            </a:r>
            <a:r>
              <a:rPr lang="en-US" altLang="zh-CN" sz="1200" dirty="0" smtClean="0">
                <a:latin typeface="Verdana" pitchFamily="34" charset="0"/>
              </a:rPr>
              <a:t>expensive</a:t>
            </a:r>
            <a:endParaRPr lang="en-US" altLang="zh-CN" sz="1200" dirty="0">
              <a:latin typeface="Verdana" pitchFamily="34" charset="0"/>
            </a:endParaRPr>
          </a:p>
        </p:txBody>
      </p:sp>
      <p:sp>
        <p:nvSpPr>
          <p:cNvPr id="440334" name="Rectangle 14"/>
          <p:cNvSpPr>
            <a:spLocks noChangeArrowheads="1"/>
          </p:cNvSpPr>
          <p:nvPr/>
        </p:nvSpPr>
        <p:spPr bwMode="auto">
          <a:xfrm>
            <a:off x="553793" y="3645024"/>
            <a:ext cx="1143000" cy="457200"/>
          </a:xfrm>
          <a:prstGeom prst="rect">
            <a:avLst/>
          </a:prstGeom>
          <a:solidFill>
            <a:schemeClr val="bg2"/>
          </a:solidFill>
          <a:ln w="9525">
            <a:solidFill>
              <a:srgbClr val="4C6C9C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</a:rPr>
              <a:t>Response rate</a:t>
            </a:r>
            <a:endParaRPr lang="en-US" altLang="zh-CN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40340" name="Rectangle 20"/>
          <p:cNvSpPr>
            <a:spLocks noChangeArrowheads="1"/>
          </p:cNvSpPr>
          <p:nvPr/>
        </p:nvSpPr>
        <p:spPr bwMode="gray">
          <a:xfrm>
            <a:off x="1835696" y="3573016"/>
            <a:ext cx="3456384" cy="97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80975" indent="-180975">
              <a:spcBef>
                <a:spcPct val="30000"/>
              </a:spcBef>
              <a:buFont typeface="Verdana" pitchFamily="34" charset="0"/>
              <a:buChar char="•"/>
            </a:pPr>
            <a:r>
              <a:rPr lang="en-US" altLang="zh-CN" sz="1200" dirty="0">
                <a:latin typeface="Verdana" pitchFamily="34" charset="0"/>
              </a:rPr>
              <a:t>The current </a:t>
            </a:r>
            <a:r>
              <a:rPr lang="en-US" altLang="zh-CN" sz="1200" dirty="0" smtClean="0">
                <a:latin typeface="Verdana" pitchFamily="34" charset="0"/>
              </a:rPr>
              <a:t>mainstream drugs </a:t>
            </a:r>
            <a:r>
              <a:rPr lang="en-US" altLang="zh-CN" sz="1200" dirty="0">
                <a:latin typeface="Verdana" pitchFamily="34" charset="0"/>
              </a:rPr>
              <a:t>only have a response rate of 70%, </a:t>
            </a:r>
            <a:r>
              <a:rPr lang="en-US" altLang="zh-CN" sz="1200" dirty="0" smtClean="0">
                <a:latin typeface="Verdana" pitchFamily="34" charset="0"/>
              </a:rPr>
              <a:t>not good enough to reach KOL’s expectation</a:t>
            </a:r>
          </a:p>
          <a:p>
            <a:pPr marL="180975" indent="-180975">
              <a:spcBef>
                <a:spcPct val="30000"/>
              </a:spcBef>
              <a:buFont typeface="Verdana" pitchFamily="34" charset="0"/>
              <a:buChar char="•"/>
            </a:pPr>
            <a:r>
              <a:rPr lang="en-US" altLang="zh-CN" sz="1200" dirty="0" smtClean="0">
                <a:latin typeface="Verdana" pitchFamily="34" charset="0"/>
              </a:rPr>
              <a:t>KOLs look forward to drugs with new </a:t>
            </a:r>
            <a:r>
              <a:rPr lang="en-US" altLang="zh-CN" sz="1200" dirty="0" err="1" smtClean="0">
                <a:latin typeface="Verdana" pitchFamily="34" charset="0"/>
              </a:rPr>
              <a:t>MoA</a:t>
            </a:r>
            <a:endParaRPr lang="en-US" altLang="zh-CN" sz="1200" dirty="0">
              <a:latin typeface="Verdana" pitchFamily="34" charset="0"/>
            </a:endParaRPr>
          </a:p>
        </p:txBody>
      </p:sp>
      <p:sp>
        <p:nvSpPr>
          <p:cNvPr id="440335" name="Rectangle 15"/>
          <p:cNvSpPr>
            <a:spLocks noChangeArrowheads="1"/>
          </p:cNvSpPr>
          <p:nvPr/>
        </p:nvSpPr>
        <p:spPr bwMode="auto">
          <a:xfrm>
            <a:off x="553793" y="4653136"/>
            <a:ext cx="1143000" cy="457200"/>
          </a:xfrm>
          <a:prstGeom prst="rect">
            <a:avLst/>
          </a:prstGeom>
          <a:solidFill>
            <a:schemeClr val="bg2"/>
          </a:solidFill>
          <a:ln w="9525">
            <a:solidFill>
              <a:srgbClr val="4C6C9C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</a:rPr>
              <a:t>TRD and relapse</a:t>
            </a:r>
            <a:endParaRPr lang="en-US" altLang="zh-CN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40341" name="Rectangle 21"/>
          <p:cNvSpPr>
            <a:spLocks noChangeArrowheads="1"/>
          </p:cNvSpPr>
          <p:nvPr/>
        </p:nvSpPr>
        <p:spPr bwMode="gray">
          <a:xfrm>
            <a:off x="1835696" y="4725144"/>
            <a:ext cx="3456384" cy="371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80975" indent="-180975">
              <a:spcBef>
                <a:spcPct val="30000"/>
              </a:spcBef>
              <a:buFont typeface="Verdana" pitchFamily="34" charset="0"/>
              <a:buChar char="•"/>
            </a:pPr>
            <a:r>
              <a:rPr lang="en-US" altLang="zh-CN" sz="1200" dirty="0">
                <a:latin typeface="Verdana" pitchFamily="34" charset="0"/>
              </a:rPr>
              <a:t>TRD patient treatment and disease relapse are two difficulties in MDD </a:t>
            </a:r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gray">
          <a:xfrm rot="5400000" flipH="1">
            <a:off x="4265222" y="3777369"/>
            <a:ext cx="2820477" cy="27715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eaLnBrk="0" hangingPunct="0">
              <a:spcBef>
                <a:spcPct val="50000"/>
              </a:spcBef>
            </a:pPr>
            <a:endParaRPr lang="zh-CN" altLang="zh-CN" sz="1200">
              <a:latin typeface="Verdana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53793" y="2675343"/>
            <a:ext cx="1143000" cy="457200"/>
          </a:xfrm>
          <a:prstGeom prst="rect">
            <a:avLst/>
          </a:prstGeom>
          <a:solidFill>
            <a:schemeClr val="bg2"/>
          </a:solidFill>
          <a:ln w="9525">
            <a:solidFill>
              <a:srgbClr val="4C6C9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</a:rPr>
              <a:t>Onset time</a:t>
            </a:r>
            <a:endParaRPr lang="en-US" altLang="zh-CN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gray">
          <a:xfrm>
            <a:off x="1835696" y="2231917"/>
            <a:ext cx="345638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80975" indent="-180975">
              <a:spcBef>
                <a:spcPct val="30000"/>
              </a:spcBef>
              <a:buFont typeface="Verdana" pitchFamily="34" charset="0"/>
              <a:buChar char="•"/>
            </a:pPr>
            <a:r>
              <a:rPr lang="en-US" altLang="zh-CN" sz="1200" dirty="0">
                <a:latin typeface="Verdana" pitchFamily="34" charset="0"/>
              </a:rPr>
              <a:t>It takes 2 weeks for </a:t>
            </a:r>
            <a:r>
              <a:rPr lang="en-US" altLang="zh-CN" sz="1200" dirty="0" smtClean="0">
                <a:latin typeface="Verdana" pitchFamily="34" charset="0"/>
              </a:rPr>
              <a:t>current MDD </a:t>
            </a:r>
            <a:r>
              <a:rPr lang="en-US" altLang="zh-CN" sz="1200" dirty="0">
                <a:latin typeface="Verdana" pitchFamily="34" charset="0"/>
              </a:rPr>
              <a:t>drugs to take effect and even longer to </a:t>
            </a:r>
            <a:r>
              <a:rPr lang="en-US" altLang="zh-CN" sz="1200" dirty="0" smtClean="0">
                <a:latin typeface="Verdana" pitchFamily="34" charset="0"/>
              </a:rPr>
              <a:t>gain </a:t>
            </a:r>
            <a:r>
              <a:rPr lang="en-US" altLang="zh-CN" sz="1200" dirty="0">
                <a:latin typeface="Verdana" pitchFamily="34" charset="0"/>
              </a:rPr>
              <a:t>symptoms </a:t>
            </a:r>
            <a:r>
              <a:rPr lang="en-US" altLang="zh-CN" sz="1200" dirty="0" smtClean="0">
                <a:latin typeface="Verdana" pitchFamily="34" charset="0"/>
              </a:rPr>
              <a:t>relief</a:t>
            </a:r>
          </a:p>
          <a:p>
            <a:pPr marL="180975" indent="-180975">
              <a:spcBef>
                <a:spcPct val="30000"/>
              </a:spcBef>
              <a:buFont typeface="Verdana" pitchFamily="34" charset="0"/>
              <a:buChar char="•"/>
            </a:pPr>
            <a:r>
              <a:rPr lang="en-US" altLang="zh-CN" sz="1200" dirty="0" smtClean="0">
                <a:latin typeface="Verdana" pitchFamily="34" charset="0"/>
              </a:rPr>
              <a:t>Physicians </a:t>
            </a:r>
            <a:r>
              <a:rPr lang="en-US" altLang="zh-CN" sz="1200" dirty="0">
                <a:latin typeface="Verdana" pitchFamily="34" charset="0"/>
              </a:rPr>
              <a:t>sometimes are so impatient that they </a:t>
            </a:r>
            <a:r>
              <a:rPr lang="en-US" altLang="zh-CN" sz="1200" dirty="0" smtClean="0">
                <a:latin typeface="Verdana" pitchFamily="34" charset="0"/>
              </a:rPr>
              <a:t>start changing therapies </a:t>
            </a:r>
            <a:r>
              <a:rPr lang="en-US" altLang="zh-CN" sz="1200" dirty="0">
                <a:latin typeface="Verdana" pitchFamily="34" charset="0"/>
              </a:rPr>
              <a:t>before the </a:t>
            </a:r>
            <a:r>
              <a:rPr lang="en-US" altLang="zh-CN" sz="1200" dirty="0" smtClean="0">
                <a:latin typeface="Verdana" pitchFamily="34" charset="0"/>
              </a:rPr>
              <a:t>drugs start to work</a:t>
            </a:r>
          </a:p>
        </p:txBody>
      </p:sp>
      <p:sp>
        <p:nvSpPr>
          <p:cNvPr id="22" name="Source" descr="Source"/>
          <p:cNvSpPr txBox="1"/>
          <p:nvPr>
            <p:custDataLst>
              <p:tags r:id="rId1"/>
            </p:custDataLst>
          </p:nvPr>
        </p:nvSpPr>
        <p:spPr>
          <a:xfrm>
            <a:off x="445946" y="6199544"/>
            <a:ext cx="4219104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1000" i="1" dirty="0" smtClean="0">
                <a:latin typeface="Verdana"/>
              </a:rPr>
              <a:t>Source: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IMS analysis </a:t>
            </a:r>
            <a:r>
              <a:rPr lang="en-US" altLang="zh-CN" sz="1000" i="1" dirty="0" smtClean="0">
                <a:latin typeface="Verdana"/>
              </a:rPr>
              <a:t>; KOL interview; IMS past project experience</a:t>
            </a:r>
            <a:endParaRPr lang="zh-CN" altLang="en-US" sz="1000" i="1" dirty="0">
              <a:latin typeface="Verdana"/>
            </a:endParaRPr>
          </a:p>
        </p:txBody>
      </p:sp>
      <p:sp>
        <p:nvSpPr>
          <p:cNvPr id="23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Major Depressive Disorder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17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Treatment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对象 39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3896399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204802" name="think-cell Slide" r:id="rId36" imgW="360" imgH="360" progId="TCLayout.ActiveDocument.1">
              <p:embed/>
            </p:oleObj>
          </a:graphicData>
        </a:graphic>
      </p:graphicFrame>
      <p:sp>
        <p:nvSpPr>
          <p:cNvPr id="39" name="矩形 38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46538" cy="1587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Verdana"/>
              <a:ea typeface="ＭＳ Ｐゴシック"/>
              <a:sym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 err="1" smtClean="0">
                <a:latin typeface="Verdana" pitchFamily="34" charset="0"/>
              </a:rPr>
              <a:t>Escitalopram</a:t>
            </a:r>
            <a:r>
              <a:rPr lang="en-US" altLang="zh-CN" dirty="0" smtClean="0">
                <a:latin typeface="Verdana" pitchFamily="34" charset="0"/>
              </a:rPr>
              <a:t>, the latest entry of SSRI, has quickly gained share from others due to its better efficacy </a:t>
            </a:r>
            <a:endParaRPr lang="zh-CN" altLang="en-US" dirty="0">
              <a:latin typeface="Verdana" pitchFamily="34" charset="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xmlns="" val="1848850039"/>
              </p:ext>
            </p:extLst>
          </p:nvPr>
        </p:nvGraphicFramePr>
        <p:xfrm>
          <a:off x="3855427" y="1660870"/>
          <a:ext cx="4432715" cy="4214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97057"/>
                <a:gridCol w="978195"/>
                <a:gridCol w="822866"/>
                <a:gridCol w="1234597"/>
              </a:tblGrid>
              <a:tr h="588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Molecule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Category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Launch year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Key Brand/ Player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2522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    </a:t>
                      </a:r>
                      <a:r>
                        <a:rPr lang="en-US" altLang="zh-CN" sz="1200" dirty="0" err="1" smtClean="0"/>
                        <a:t>Paroxetine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SSRI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1995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Seroxat</a:t>
                      </a:r>
                      <a:r>
                        <a:rPr lang="en-US" altLang="zh-CN" sz="1200" dirty="0" smtClean="0"/>
                        <a:t>/GSK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22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    </a:t>
                      </a:r>
                      <a:r>
                        <a:rPr lang="en-US" altLang="zh-CN" sz="1200" dirty="0" err="1" smtClean="0"/>
                        <a:t>Sertraline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SSRI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1996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Zoloft/Pfizer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22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    </a:t>
                      </a:r>
                      <a:r>
                        <a:rPr lang="en-US" altLang="zh-CN" sz="1200" dirty="0" err="1" smtClean="0"/>
                        <a:t>Venlafaxine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SNRI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1999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Efexor</a:t>
                      </a:r>
                      <a:r>
                        <a:rPr lang="en-US" altLang="zh-CN" sz="1200" dirty="0" smtClean="0"/>
                        <a:t> XR/ Pfizer</a:t>
                      </a:r>
                      <a:endParaRPr lang="zh-CN" altLang="en-US" sz="1200" dirty="0" smtClean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22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    </a:t>
                      </a:r>
                      <a:r>
                        <a:rPr lang="en-US" altLang="zh-CN" sz="1200" dirty="0" err="1" smtClean="0">
                          <a:solidFill>
                            <a:srgbClr val="FF0000"/>
                          </a:solidFill>
                        </a:rPr>
                        <a:t>Escitalopram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SSRI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2006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Lexapro/J&amp;J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22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    </a:t>
                      </a:r>
                      <a:r>
                        <a:rPr lang="en-US" altLang="zh-CN" sz="1200" dirty="0" err="1" smtClean="0"/>
                        <a:t>Fluoxetine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SSRI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1995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Prozac/Lilly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2666820"/>
              </p:ext>
            </p:extLst>
          </p:nvPr>
        </p:nvGraphicFramePr>
        <p:xfrm>
          <a:off x="617537" y="2019301"/>
          <a:ext cx="3228848" cy="3733800"/>
        </p:xfrm>
        <a:graphic>
          <a:graphicData uri="http://schemas.openxmlformats.org/presentationml/2006/ole">
            <p:oleObj spid="_x0000_s204803" name="图表" r:id="rId37" imgW="3228832" imgH="3733752" progId="MSGraph.Chart.8">
              <p:embed followColorScheme="full"/>
            </p:oleObj>
          </a:graphicData>
        </a:graphic>
      </p:graphicFrame>
      <p:sp>
        <p:nvSpPr>
          <p:cNvPr id="120" name="矩形 119"/>
          <p:cNvSpPr/>
          <p:nvPr>
            <p:custDataLst>
              <p:tags r:id="rId5"/>
            </p:custDataLst>
          </p:nvPr>
        </p:nvSpPr>
        <p:spPr bwMode="auto">
          <a:xfrm>
            <a:off x="2019300" y="5010165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B1AC11B-C9C2-43BD-9FD4-0FD588B07407}" type="datetime'''''''''''''2''8%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28%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15" name="矩形 114"/>
          <p:cNvSpPr/>
          <p:nvPr>
            <p:custDataLst>
              <p:tags r:id="rId6"/>
            </p:custDataLst>
          </p:nvPr>
        </p:nvSpPr>
        <p:spPr bwMode="auto">
          <a:xfrm>
            <a:off x="1014412" y="5000640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3433ED7-5F88-4EC1-BF5E-0F24E59E5F41}" type="datetime'''''''''''''''''''''''2''''''''''''9''''%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29%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 bwMode="auto">
          <a:xfrm>
            <a:off x="1816100" y="5692790"/>
            <a:ext cx="8048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86372FA-976B-4539-9F95-C2E7046AE6D7}" type="datetime'''''''''''M''''''A''''''''T ''''''''2''''Q''''''1''0'''''">
              <a:rPr lang="en-US" altLang="zh-CN" sz="1200" smtClean="0">
                <a:solidFill>
                  <a:schemeClr val="tx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MAT 2Q10</a:t>
            </a:fld>
            <a:endParaRPr lang="en-US" altLang="zh-CN" sz="1200">
              <a:solidFill>
                <a:schemeClr val="tx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12" name="矩形 111"/>
          <p:cNvSpPr/>
          <p:nvPr>
            <p:custDataLst>
              <p:tags r:id="rId8"/>
            </p:custDataLst>
          </p:nvPr>
        </p:nvSpPr>
        <p:spPr bwMode="gray">
          <a:xfrm>
            <a:off x="1014412" y="3214703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A08EE32-CDE9-4838-84CD-72288167C6B6}" type="datetime'''''''''''''''''''1''''''1%''''''''''''''''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11%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14" name="矩形 113"/>
          <p:cNvSpPr/>
          <p:nvPr>
            <p:custDataLst>
              <p:tags r:id="rId9"/>
            </p:custDataLst>
          </p:nvPr>
        </p:nvSpPr>
        <p:spPr bwMode="auto">
          <a:xfrm>
            <a:off x="1062037" y="3914775"/>
            <a:ext cx="301625" cy="182563"/>
          </a:xfrm>
          <a:prstGeom prst="rect">
            <a:avLst/>
          </a:prstGeom>
          <a:solidFill>
            <a:srgbClr val="9DB1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793C751-BA40-4E2A-80FA-549404F8F2C7}" type="datetime'''''''''''''''''''''''''''''''''''''''''''''''''''''''2''%'''">
              <a:rPr lang="en-US" altLang="zh-CN" sz="1200" smtClean="0">
                <a:solidFill>
                  <a:schemeClr val="tx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2%</a:t>
            </a:fld>
            <a:endParaRPr lang="en-US" altLang="zh-CN" sz="1200">
              <a:solidFill>
                <a:schemeClr val="tx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21" name="矩形 120"/>
          <p:cNvSpPr/>
          <p:nvPr>
            <p:custDataLst>
              <p:tags r:id="rId10"/>
            </p:custDataLst>
          </p:nvPr>
        </p:nvSpPr>
        <p:spPr bwMode="gray">
          <a:xfrm>
            <a:off x="3024187" y="2452703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155938F-4FBD-415D-9E2F-6CEB84945642}" type="datetime'''''''''25''''''''''''''''''''%''''''''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25%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4" name="矩形 3"/>
          <p:cNvSpPr/>
          <p:nvPr>
            <p:custDataLst>
              <p:tags r:id="rId11"/>
            </p:custDataLst>
          </p:nvPr>
        </p:nvSpPr>
        <p:spPr bwMode="auto">
          <a:xfrm>
            <a:off x="2820987" y="5692790"/>
            <a:ext cx="8048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810C-B676-47BF-B2AB-A4C45778E4A5}" type="datetime'''M''''A''''''''''''''T'' 2''''''Q''1''''''''''''''''''2'''">
              <a:rPr lang="en-US" altLang="zh-CN" sz="1200" smtClean="0">
                <a:solidFill>
                  <a:schemeClr val="tx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MAT 2Q12</a:t>
            </a:fld>
            <a:endParaRPr lang="en-US" altLang="zh-CN" sz="1200">
              <a:solidFill>
                <a:schemeClr val="tx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22" name="矩形 121"/>
          <p:cNvSpPr/>
          <p:nvPr>
            <p:custDataLst>
              <p:tags r:id="rId12"/>
            </p:custDataLst>
          </p:nvPr>
        </p:nvSpPr>
        <p:spPr bwMode="gray">
          <a:xfrm>
            <a:off x="3024187" y="3109928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DDB6B40-2C50-4A0A-BF1C-C2FF1E5FAB05}" type="datetime'''''1''''''''''''''''''''''''''''3''%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13%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18" name="矩形 117"/>
          <p:cNvSpPr/>
          <p:nvPr>
            <p:custDataLst>
              <p:tags r:id="rId13"/>
            </p:custDataLst>
          </p:nvPr>
        </p:nvSpPr>
        <p:spPr bwMode="gray">
          <a:xfrm>
            <a:off x="2019300" y="3667126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99076C0-58F0-4E3A-ACC0-A6E8FCB2ACB9}" type="datetime'1''''''3''''''''''''''''''''''''''''''%''''''''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13%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17" name="矩形 116"/>
          <p:cNvSpPr/>
          <p:nvPr>
            <p:custDataLst>
              <p:tags r:id="rId14"/>
            </p:custDataLst>
          </p:nvPr>
        </p:nvSpPr>
        <p:spPr bwMode="gray">
          <a:xfrm>
            <a:off x="2019300" y="3205178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902DF82-6761-48EF-A8CE-D839E106F69A}" type="datetime'''''1''''''''''3''''''''''''''''''''''''''''%''''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13%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16" name="矩形 115"/>
          <p:cNvSpPr/>
          <p:nvPr>
            <p:custDataLst>
              <p:tags r:id="rId15"/>
            </p:custDataLst>
          </p:nvPr>
        </p:nvSpPr>
        <p:spPr bwMode="gray">
          <a:xfrm>
            <a:off x="2019300" y="2500328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CDCBACE-4F26-4644-BE92-373A929EDF43}" type="datetime'''''''''''2''''''''''''''7''%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27%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48" name="矩形 47"/>
          <p:cNvSpPr/>
          <p:nvPr>
            <p:custDataLst>
              <p:tags r:id="rId16"/>
            </p:custDataLst>
          </p:nvPr>
        </p:nvSpPr>
        <p:spPr bwMode="auto">
          <a:xfrm>
            <a:off x="811212" y="5692775"/>
            <a:ext cx="804862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0618E8-29FD-43C7-84EB-6C96C29F407E}" type="datetime'''''M''''''A''''''T'''' ''''''''2Q''''0''''''''''''''''8'">
              <a:rPr lang="en-US" altLang="zh-CN" sz="1200" smtClean="0">
                <a:solidFill>
                  <a:schemeClr val="tx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MAT 2Q08</a:t>
            </a:fld>
            <a:endParaRPr lang="en-US" altLang="zh-CN" sz="1200">
              <a:solidFill>
                <a:schemeClr val="tx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11" name="矩形 110"/>
          <p:cNvSpPr/>
          <p:nvPr>
            <p:custDataLst>
              <p:tags r:id="rId17"/>
            </p:custDataLst>
          </p:nvPr>
        </p:nvSpPr>
        <p:spPr bwMode="gray">
          <a:xfrm>
            <a:off x="1014412" y="2524140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CE6D193-8ECB-43BF-A4CD-ED16C7B4E3D1}" type="datetime'''''''2''''''''''''9%''''''''''''''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29%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13" name="矩形 112"/>
          <p:cNvSpPr/>
          <p:nvPr>
            <p:custDataLst>
              <p:tags r:id="rId18"/>
            </p:custDataLst>
          </p:nvPr>
        </p:nvSpPr>
        <p:spPr bwMode="gray">
          <a:xfrm>
            <a:off x="1014412" y="3643314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BB85B3B-1898-459C-981F-2B7BD84EABEF}" type="datetime'''''''''''''''''''''''''''''''1''4''''''%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14%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23" name="矩形 122"/>
          <p:cNvSpPr/>
          <p:nvPr>
            <p:custDataLst>
              <p:tags r:id="rId19"/>
            </p:custDataLst>
          </p:nvPr>
        </p:nvSpPr>
        <p:spPr bwMode="gray">
          <a:xfrm>
            <a:off x="3024187" y="3562356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2B05400-067A-4A0D-8EB0-FF730C18CA0B}" type="datetime'''''''13''%''''''''''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13%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24" name="矩形 123"/>
          <p:cNvSpPr/>
          <p:nvPr>
            <p:custDataLst>
              <p:tags r:id="rId20"/>
            </p:custDataLst>
          </p:nvPr>
        </p:nvSpPr>
        <p:spPr bwMode="auto">
          <a:xfrm>
            <a:off x="3024187" y="4981590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C9F2BDD-9FF1-4261-A109-275628B08771}" type="datetime'''''''''''''''''''3''''''''''''''''''''''''''''''0''%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30%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70" name="TextBox 69"/>
          <p:cNvSpPr txBox="1"/>
          <p:nvPr>
            <p:custDataLst>
              <p:tags r:id="rId21"/>
            </p:custDataLst>
          </p:nvPr>
        </p:nvSpPr>
        <p:spPr>
          <a:xfrm>
            <a:off x="298035" y="1660867"/>
            <a:ext cx="355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u="sng" dirty="0" smtClean="0">
                <a:latin typeface="Verdana" pitchFamily="34" charset="0"/>
              </a:rPr>
              <a:t>Top-5 Molecule in MDD Market</a:t>
            </a:r>
            <a:endParaRPr lang="zh-CN" altLang="en-US" sz="1200" b="1" u="sng" dirty="0">
              <a:latin typeface="Verdana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Major Depressive Disorder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128" name="矩形 127"/>
          <p:cNvSpPr/>
          <p:nvPr>
            <p:custDataLst>
              <p:tags r:id="rId23"/>
            </p:custDataLst>
          </p:nvPr>
        </p:nvSpPr>
        <p:spPr>
          <a:xfrm>
            <a:off x="3974123" y="2543984"/>
            <a:ext cx="129801" cy="138907"/>
          </a:xfrm>
          <a:prstGeom prst="rect">
            <a:avLst/>
          </a:prstGeom>
          <a:solidFill>
            <a:srgbClr val="364D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>
            <p:custDataLst>
              <p:tags r:id="rId24"/>
            </p:custDataLst>
          </p:nvPr>
        </p:nvSpPr>
        <p:spPr>
          <a:xfrm>
            <a:off x="3974123" y="3273679"/>
            <a:ext cx="129801" cy="138907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>
            <p:custDataLst>
              <p:tags r:id="rId25"/>
            </p:custDataLst>
          </p:nvPr>
        </p:nvSpPr>
        <p:spPr>
          <a:xfrm>
            <a:off x="3974123" y="4733069"/>
            <a:ext cx="129801" cy="138907"/>
          </a:xfrm>
          <a:prstGeom prst="rect">
            <a:avLst/>
          </a:prstGeom>
          <a:solidFill>
            <a:srgbClr val="9DB1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>
            <p:custDataLst>
              <p:tags r:id="rId26"/>
            </p:custDataLst>
          </p:nvPr>
        </p:nvSpPr>
        <p:spPr>
          <a:xfrm>
            <a:off x="3974123" y="5462763"/>
            <a:ext cx="129801" cy="138907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>
            <p:custDataLst>
              <p:tags r:id="rId27"/>
            </p:custDataLst>
          </p:nvPr>
        </p:nvSpPr>
        <p:spPr>
          <a:xfrm>
            <a:off x="3974123" y="4003363"/>
            <a:ext cx="129801" cy="138907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2" name="直接连接符 161"/>
          <p:cNvCxnSpPr>
            <a:endCxn id="128" idx="1"/>
          </p:cNvCxnSpPr>
          <p:nvPr>
            <p:custDataLst>
              <p:tags r:id="rId28"/>
            </p:custDataLst>
          </p:nvPr>
        </p:nvCxnSpPr>
        <p:spPr>
          <a:xfrm>
            <a:off x="3297118" y="2524125"/>
            <a:ext cx="677008" cy="89298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endCxn id="129" idx="1"/>
          </p:cNvCxnSpPr>
          <p:nvPr>
            <p:custDataLst>
              <p:tags r:id="rId29"/>
            </p:custDataLst>
          </p:nvPr>
        </p:nvCxnSpPr>
        <p:spPr>
          <a:xfrm>
            <a:off x="3297118" y="3214688"/>
            <a:ext cx="677008" cy="12843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endCxn id="132" idx="1"/>
          </p:cNvCxnSpPr>
          <p:nvPr>
            <p:custDataLst>
              <p:tags r:id="rId30"/>
            </p:custDataLst>
          </p:nvPr>
        </p:nvCxnSpPr>
        <p:spPr>
          <a:xfrm>
            <a:off x="3297118" y="3643313"/>
            <a:ext cx="677008" cy="42950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130" idx="1"/>
          </p:cNvCxnSpPr>
          <p:nvPr>
            <p:custDataLst>
              <p:tags r:id="rId31"/>
            </p:custDataLst>
          </p:nvPr>
        </p:nvCxnSpPr>
        <p:spPr>
          <a:xfrm>
            <a:off x="3297118" y="4072812"/>
            <a:ext cx="677008" cy="729696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31" idx="1"/>
          </p:cNvCxnSpPr>
          <p:nvPr>
            <p:custDataLst>
              <p:tags r:id="rId32"/>
            </p:custDataLst>
          </p:nvPr>
        </p:nvCxnSpPr>
        <p:spPr>
          <a:xfrm>
            <a:off x="3297118" y="4437660"/>
            <a:ext cx="677008" cy="1094542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ource" descr="Source"/>
          <p:cNvSpPr txBox="1"/>
          <p:nvPr>
            <p:custDataLst>
              <p:tags r:id="rId33"/>
            </p:custDataLst>
          </p:nvPr>
        </p:nvSpPr>
        <p:spPr>
          <a:xfrm>
            <a:off x="445946" y="6199544"/>
            <a:ext cx="4252643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1000" i="1" dirty="0" smtClean="0">
                <a:latin typeface="Verdana"/>
              </a:rPr>
              <a:t>Source: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IMS analysis </a:t>
            </a:r>
            <a:r>
              <a:rPr lang="en-US" altLang="zh-CN" sz="1000" i="1" dirty="0" smtClean="0"/>
              <a:t>; IMS </a:t>
            </a:r>
            <a:r>
              <a:rPr lang="en-US" altLang="zh-CN" sz="1000" i="1" dirty="0" smtClean="0">
                <a:latin typeface="Verdana"/>
              </a:rPr>
              <a:t>CHPA MAT 2Q12 </a:t>
            </a:r>
            <a:r>
              <a:rPr lang="en-US" altLang="zh-CN" sz="1000" i="1" dirty="0"/>
              <a:t>by hospital purchase </a:t>
            </a:r>
            <a:r>
              <a:rPr lang="en-US" altLang="zh-CN" sz="1000" i="1" dirty="0" smtClean="0"/>
              <a:t>price</a:t>
            </a:r>
            <a:endParaRPr lang="en-US" altLang="zh-CN" sz="1000" i="1" dirty="0"/>
          </a:p>
        </p:txBody>
      </p:sp>
      <p:sp>
        <p:nvSpPr>
          <p:cNvPr id="36" name="Rectangle 8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151427" y="-1"/>
            <a:ext cx="199098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Drugs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7358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3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Verdana" pitchFamily="34" charset="0"/>
              </a:rPr>
              <a:t>MNCs are investing R&amp;D to treat MDD and 3 of them are targeting TRD adjunctive therapy</a:t>
            </a:r>
          </a:p>
        </p:txBody>
      </p:sp>
      <p:graphicFrame>
        <p:nvGraphicFramePr>
          <p:cNvPr id="77826" name="Rectangle 2" hidden="1"/>
          <p:cNvGraphicFramePr>
            <a:graphicFrameLocks/>
          </p:cNvGraphicFramePr>
          <p:nvPr/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205826" name="think-cell Slide" r:id="rId37" imgW="0" imgH="0" progId="TCLayout.ActiveDocument.1">
              <p:embed/>
            </p:oleObj>
          </a:graphicData>
        </a:graphic>
      </p:graphicFrame>
      <p:graphicFrame>
        <p:nvGraphicFramePr>
          <p:cNvPr id="97285" name="Group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2599172100"/>
              </p:ext>
            </p:extLst>
          </p:nvPr>
        </p:nvGraphicFramePr>
        <p:xfrm>
          <a:off x="452150" y="3205263"/>
          <a:ext cx="8345363" cy="742950"/>
        </p:xfrm>
        <a:graphic>
          <a:graphicData uri="http://schemas.openxmlformats.org/drawingml/2006/table">
            <a:tbl>
              <a:tblPr/>
              <a:tblGrid>
                <a:gridCol w="1191896"/>
                <a:gridCol w="1191895"/>
                <a:gridCol w="1191896"/>
                <a:gridCol w="1190850"/>
                <a:gridCol w="1192942"/>
                <a:gridCol w="1192942"/>
                <a:gridCol w="1192942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zh-CN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84406" marR="84406" anchor="b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altLang="zh-CN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altLang="zh-CN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altLang="zh-CN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7848" name="Straight Arrow Connector 20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381808" y="3583102"/>
            <a:ext cx="7905750" cy="1587"/>
          </a:xfrm>
          <a:prstGeom prst="straightConnector1">
            <a:avLst/>
          </a:prstGeom>
          <a:noFill/>
          <a:ln w="57150" algn="ctr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77849" name="TextBox 2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452" y="2908443"/>
            <a:ext cx="8250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  <a:latin typeface="Arial" pitchFamily="34" charset="0"/>
              </a:rPr>
              <a:t>2011</a:t>
            </a:r>
          </a:p>
        </p:txBody>
      </p:sp>
      <p:sp>
        <p:nvSpPr>
          <p:cNvPr id="77850" name="TextBox 2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38922" y="2900482"/>
            <a:ext cx="82647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  <a:latin typeface="Arial" pitchFamily="34" charset="0"/>
              </a:rPr>
              <a:t>2012</a:t>
            </a:r>
          </a:p>
        </p:txBody>
      </p:sp>
      <p:sp>
        <p:nvSpPr>
          <p:cNvPr id="77851" name="TextBox 2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30027" y="2900482"/>
            <a:ext cx="8250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  <a:latin typeface="Arial" pitchFamily="34" charset="0"/>
              </a:rPr>
              <a:t>2013</a:t>
            </a:r>
          </a:p>
        </p:txBody>
      </p:sp>
      <p:sp>
        <p:nvSpPr>
          <p:cNvPr id="77852" name="TextBox 1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16850" y="2895700"/>
            <a:ext cx="825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  <a:latin typeface="Arial" pitchFamily="34" charset="0"/>
              </a:rPr>
              <a:t>2014</a:t>
            </a:r>
          </a:p>
        </p:txBody>
      </p:sp>
      <p:sp>
        <p:nvSpPr>
          <p:cNvPr id="77853" name="TextBox 1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160239" y="2892546"/>
            <a:ext cx="9158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2"/>
                </a:solidFill>
                <a:latin typeface="Arial" pitchFamily="34" charset="0"/>
              </a:rPr>
              <a:t>2017</a:t>
            </a:r>
            <a:endParaRPr lang="en-US" altLang="zh-CN" sz="1200" b="1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77857" name="Rounded Rectangle 2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58462" y="1334261"/>
            <a:ext cx="1414933" cy="6699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 algn="ctr">
            <a:solidFill>
              <a:srgbClr val="23236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BMS820836 </a:t>
            </a:r>
            <a:r>
              <a:rPr lang="en-US" altLang="zh-CN" sz="10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(TRI)</a:t>
            </a:r>
          </a:p>
          <a:p>
            <a:pPr algn="ctr"/>
            <a:r>
              <a:rPr lang="en-GB" altLang="zh-CN" sz="10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BMS (TBC)</a:t>
            </a:r>
            <a:endParaRPr lang="en-US" altLang="zh-CN" sz="10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1" name="Rounded Rectangle 2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510362" y="2056565"/>
            <a:ext cx="1414933" cy="6699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 algn="ctr">
            <a:solidFill>
              <a:srgbClr val="19194D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Verdana" pitchFamily="34" charset="0"/>
              </a:rPr>
              <a:t>PNB01</a:t>
            </a:r>
          </a:p>
          <a:p>
            <a:pPr algn="ctr">
              <a:defRPr/>
            </a:pPr>
            <a:r>
              <a:rPr lang="en-US" altLang="zh-CN" sz="1000" b="1" dirty="0" err="1">
                <a:solidFill>
                  <a:schemeClr val="bg1"/>
                </a:solidFill>
                <a:latin typeface="Verdana" pitchFamily="34" charset="0"/>
              </a:rPr>
              <a:t>PharmaNeuro</a:t>
            </a:r>
            <a:r>
              <a:rPr lang="en-US" altLang="zh-CN" sz="1000" b="1" dirty="0">
                <a:solidFill>
                  <a:schemeClr val="bg1"/>
                </a:solidFill>
                <a:latin typeface="Verdana" pitchFamily="34" charset="0"/>
              </a:rPr>
              <a:t>-</a:t>
            </a:r>
          </a:p>
          <a:p>
            <a:pPr algn="ctr"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Verdana" pitchFamily="34" charset="0"/>
              </a:rPr>
              <a:t>Boost</a:t>
            </a:r>
            <a:endParaRPr lang="en-US" altLang="zh-CN" sz="1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Rounded Rectangle 2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58462" y="2056565"/>
            <a:ext cx="1414933" cy="6699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 algn="ctr">
            <a:solidFill>
              <a:srgbClr val="19194D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000" b="1" dirty="0" err="1">
                <a:solidFill>
                  <a:schemeClr val="bg1"/>
                </a:solidFill>
                <a:latin typeface="Verdana" pitchFamily="34" charset="0"/>
              </a:rPr>
              <a:t>TryRima</a:t>
            </a:r>
            <a:r>
              <a:rPr lang="en-US" altLang="zh-CN" sz="1000" b="1" dirty="0">
                <a:solidFill>
                  <a:schemeClr val="bg1"/>
                </a:solidFill>
                <a:latin typeface="Verdana" pitchFamily="34" charset="0"/>
              </a:rPr>
              <a:t> (Mao-A)</a:t>
            </a:r>
          </a:p>
          <a:p>
            <a:pPr algn="ctr">
              <a:defRPr/>
            </a:pPr>
            <a:r>
              <a:rPr lang="en-US" altLang="zh-CN" sz="1000" b="1" dirty="0" err="1">
                <a:solidFill>
                  <a:schemeClr val="bg1"/>
                </a:solidFill>
                <a:latin typeface="Verdana" pitchFamily="34" charset="0"/>
              </a:rPr>
              <a:t>CenerX</a:t>
            </a:r>
            <a:r>
              <a:rPr lang="en-US" altLang="zh-CN" sz="1000" b="1" dirty="0">
                <a:solidFill>
                  <a:schemeClr val="bg1"/>
                </a:solidFill>
                <a:latin typeface="Verdana" pitchFamily="34" charset="0"/>
              </a:rPr>
              <a:t> </a:t>
            </a:r>
          </a:p>
        </p:txBody>
      </p:sp>
      <p:sp>
        <p:nvSpPr>
          <p:cNvPr id="77867" name="Rounded Rectangle 2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509093" y="1334261"/>
            <a:ext cx="1414933" cy="6699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 algn="ctr">
            <a:solidFill>
              <a:srgbClr val="23236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000" b="1" dirty="0" err="1">
                <a:solidFill>
                  <a:schemeClr val="bg1"/>
                </a:solidFill>
                <a:latin typeface="Verdana" pitchFamily="34" charset="0"/>
              </a:rPr>
              <a:t>Amitifadine</a:t>
            </a:r>
            <a:r>
              <a:rPr lang="en-US" altLang="zh-CN" sz="1000" b="1" dirty="0">
                <a:solidFill>
                  <a:schemeClr val="bg1"/>
                </a:solidFill>
                <a:latin typeface="Verdana" pitchFamily="34" charset="0"/>
              </a:rPr>
              <a:t> (TRI)</a:t>
            </a:r>
          </a:p>
          <a:p>
            <a:pPr algn="ctr"/>
            <a:r>
              <a:rPr lang="en-US" altLang="zh-CN" sz="1000" b="1" dirty="0" err="1" smtClean="0">
                <a:solidFill>
                  <a:schemeClr val="bg1"/>
                </a:solidFill>
                <a:latin typeface="Verdana" pitchFamily="34" charset="0"/>
              </a:rPr>
              <a:t>Euthymics</a:t>
            </a:r>
            <a:endParaRPr lang="en-US" altLang="zh-CN" sz="1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5" name="Rounded Rectangle 2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13322" y="2056565"/>
            <a:ext cx="1574830" cy="6699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 algn="ctr">
            <a:solidFill>
              <a:srgbClr val="19194D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Verdana" pitchFamily="34" charset="0"/>
              </a:rPr>
              <a:t>LuAA24530 (SSRI)</a:t>
            </a:r>
          </a:p>
          <a:p>
            <a:pPr algn="ctr">
              <a:defRPr/>
            </a:pPr>
            <a:r>
              <a:rPr lang="en-US" altLang="zh-CN" sz="1000" b="1" dirty="0" err="1">
                <a:solidFill>
                  <a:schemeClr val="bg1"/>
                </a:solidFill>
                <a:latin typeface="Verdana" pitchFamily="34" charset="0"/>
              </a:rPr>
              <a:t>Lundbeck</a:t>
            </a:r>
            <a:r>
              <a:rPr lang="en-US" altLang="zh-CN" sz="1000" b="1" dirty="0">
                <a:solidFill>
                  <a:schemeClr val="bg1"/>
                </a:solidFill>
                <a:latin typeface="Verdana" pitchFamily="34" charset="0"/>
              </a:rPr>
              <a:t>/Takeda</a:t>
            </a:r>
          </a:p>
        </p:txBody>
      </p:sp>
      <p:sp>
        <p:nvSpPr>
          <p:cNvPr id="77884" name="Text Box 60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88339" y="6172223"/>
            <a:ext cx="4926623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000" i="1" dirty="0">
                <a:solidFill>
                  <a:srgbClr val="000066"/>
                </a:solidFill>
              </a:rPr>
              <a:t>Source: </a:t>
            </a:r>
            <a:r>
              <a:rPr lang="en-US" altLang="zh-CN" sz="1000" i="1" dirty="0" smtClean="0">
                <a:solidFill>
                  <a:srgbClr val="000066"/>
                </a:solidFill>
              </a:rPr>
              <a:t>Roche</a:t>
            </a:r>
            <a:endParaRPr lang="en-US" altLang="zh-CN" sz="1000" i="1" dirty="0">
              <a:solidFill>
                <a:srgbClr val="000066"/>
              </a:solidFill>
            </a:endParaRPr>
          </a:p>
        </p:txBody>
      </p:sp>
      <p:sp>
        <p:nvSpPr>
          <p:cNvPr id="46" name="Rectangle 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Major Depressive Disorder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45" name="TextBox 13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800732" y="2895700"/>
            <a:ext cx="825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2"/>
                </a:solidFill>
                <a:latin typeface="Arial" pitchFamily="34" charset="0"/>
              </a:rPr>
              <a:t>2015</a:t>
            </a:r>
            <a:endParaRPr lang="en-US" altLang="zh-CN" sz="1200" b="1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47" name="TextBox 13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967876" y="2895700"/>
            <a:ext cx="825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2"/>
                </a:solidFill>
                <a:latin typeface="Arial" pitchFamily="34" charset="0"/>
              </a:rPr>
              <a:t>2016</a:t>
            </a:r>
            <a:endParaRPr lang="en-US" altLang="zh-CN" sz="1200" b="1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48" name="Rounded Rectangle 26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193377" y="3984936"/>
            <a:ext cx="1591274" cy="66992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 algn="ctr">
            <a:solidFill>
              <a:srgbClr val="19194D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Verdana" pitchFamily="34" charset="0"/>
              </a:rPr>
              <a:t>OPC-34712</a:t>
            </a:r>
          </a:p>
          <a:p>
            <a:pPr algn="ctr">
              <a:defRPr/>
            </a:pPr>
            <a:r>
              <a:rPr lang="en-US" altLang="zh-CN" sz="1000" b="1" dirty="0" err="1">
                <a:solidFill>
                  <a:schemeClr val="bg1"/>
                </a:solidFill>
                <a:latin typeface="Verdana" pitchFamily="34" charset="0"/>
              </a:rPr>
              <a:t>Otsuka</a:t>
            </a:r>
            <a:r>
              <a:rPr lang="en-US" altLang="zh-CN" sz="1000" b="1" dirty="0">
                <a:solidFill>
                  <a:schemeClr val="bg1"/>
                </a:solidFill>
                <a:latin typeface="Verdana" pitchFamily="34" charset="0"/>
              </a:rPr>
              <a:t>/</a:t>
            </a:r>
            <a:r>
              <a:rPr lang="en-US" altLang="zh-CN" sz="1000" b="1" dirty="0" err="1">
                <a:solidFill>
                  <a:schemeClr val="bg1"/>
                </a:solidFill>
                <a:latin typeface="Verdana" pitchFamily="34" charset="0"/>
              </a:rPr>
              <a:t>Lundbeck</a:t>
            </a:r>
            <a:endParaRPr lang="en-US" altLang="zh-CN" sz="1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9" name="Rounded Rectangle 26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785300" y="4708214"/>
            <a:ext cx="1414933" cy="66992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 algn="ctr">
            <a:solidFill>
              <a:srgbClr val="19194D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000" b="1" dirty="0" err="1">
                <a:solidFill>
                  <a:schemeClr val="bg1"/>
                </a:solidFill>
                <a:latin typeface="Verdana" pitchFamily="34" charset="0"/>
              </a:rPr>
              <a:t>Edovextine</a:t>
            </a:r>
            <a:r>
              <a:rPr lang="en-US" altLang="zh-CN" sz="1000" b="1" dirty="0">
                <a:solidFill>
                  <a:schemeClr val="bg1"/>
                </a:solidFill>
                <a:latin typeface="Verdana" pitchFamily="34" charset="0"/>
              </a:rPr>
              <a:t> (NERI)</a:t>
            </a:r>
          </a:p>
          <a:p>
            <a:pPr algn="ctr">
              <a:defRPr/>
            </a:pPr>
            <a:r>
              <a:rPr lang="en-US" altLang="zh-CN" sz="1000" b="1" dirty="0" err="1">
                <a:solidFill>
                  <a:schemeClr val="bg1"/>
                </a:solidFill>
                <a:latin typeface="Verdana" pitchFamily="34" charset="0"/>
              </a:rPr>
              <a:t>Lillly</a:t>
            </a:r>
            <a:endParaRPr lang="en-US" altLang="zh-CN" sz="1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0" name="Rounded Rectangle 26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193377" y="5431492"/>
            <a:ext cx="1414933" cy="6699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 algn="ctr">
            <a:solidFill>
              <a:srgbClr val="19194D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000" b="1" dirty="0" err="1">
                <a:solidFill>
                  <a:schemeClr val="bg1"/>
                </a:solidFill>
                <a:latin typeface="Verdana" pitchFamily="34" charset="0"/>
              </a:rPr>
              <a:t>Vyvanse</a:t>
            </a:r>
            <a:r>
              <a:rPr lang="en-US" altLang="zh-CN" sz="1000" b="1" dirty="0">
                <a:solidFill>
                  <a:schemeClr val="bg1"/>
                </a:solidFill>
                <a:latin typeface="Verdana" pitchFamily="34" charset="0"/>
              </a:rPr>
              <a:t> </a:t>
            </a:r>
            <a:endParaRPr lang="en-US" altLang="zh-CN" sz="1000" b="1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Verdana" pitchFamily="34" charset="0"/>
              </a:rPr>
              <a:t>Shire</a:t>
            </a:r>
            <a:r>
              <a:rPr lang="en-US" altLang="zh-CN" sz="1000" b="1" dirty="0">
                <a:solidFill>
                  <a:schemeClr val="bg1"/>
                </a:solidFill>
                <a:latin typeface="Verdana" pitchFamily="34" charset="0"/>
              </a:rPr>
              <a:t></a:t>
            </a:r>
          </a:p>
        </p:txBody>
      </p:sp>
      <p:sp>
        <p:nvSpPr>
          <p:cNvPr id="51" name="Rounded Rectangle 2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417242" y="2056565"/>
            <a:ext cx="1414933" cy="66992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 algn="ctr">
            <a:solidFill>
              <a:srgbClr val="19194D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Verdana" pitchFamily="34" charset="0"/>
              </a:rPr>
              <a:t>AZD6765</a:t>
            </a:r>
          </a:p>
          <a:p>
            <a:pPr algn="ctr"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Verdana" pitchFamily="34" charset="0"/>
              </a:rPr>
              <a:t>AstraZeneca </a:t>
            </a:r>
          </a:p>
        </p:txBody>
      </p:sp>
      <p:sp>
        <p:nvSpPr>
          <p:cNvPr id="52" name="Rounded Rectangle 2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17242" y="3984936"/>
            <a:ext cx="1414933" cy="6699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 algn="ctr">
            <a:solidFill>
              <a:srgbClr val="19194D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Verdana" pitchFamily="34" charset="0"/>
              </a:rPr>
              <a:t>GLYX13</a:t>
            </a:r>
          </a:p>
          <a:p>
            <a:pPr algn="ctr"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altLang="zh-CN" sz="1000" b="1" dirty="0">
                <a:solidFill>
                  <a:schemeClr val="bg1"/>
                </a:solidFill>
                <a:latin typeface="Verdana" pitchFamily="34" charset="0"/>
              </a:rPr>
              <a:t>(</a:t>
            </a:r>
            <a:r>
              <a:rPr lang="en-US" altLang="zh-CN" sz="1000" b="1" dirty="0" err="1">
                <a:solidFill>
                  <a:schemeClr val="bg1"/>
                </a:solidFill>
                <a:latin typeface="Verdana" pitchFamily="34" charset="0"/>
              </a:rPr>
              <a:t>siingle</a:t>
            </a:r>
            <a:r>
              <a:rPr lang="en-US" altLang="zh-CN" sz="1000" b="1" dirty="0">
                <a:solidFill>
                  <a:schemeClr val="bg1"/>
                </a:solidFill>
                <a:latin typeface="Verdana" pitchFamily="34" charset="0"/>
              </a:rPr>
              <a:t> dose)</a:t>
            </a:r>
          </a:p>
          <a:p>
            <a:pPr algn="ctr">
              <a:defRPr/>
            </a:pPr>
            <a:r>
              <a:rPr lang="en-GB" altLang="zh-CN" sz="1000" b="1" dirty="0" err="1">
                <a:solidFill>
                  <a:schemeClr val="bg1"/>
                </a:solidFill>
                <a:latin typeface="Verdana" pitchFamily="34" charset="0"/>
              </a:rPr>
              <a:t>Naurex</a:t>
            </a:r>
            <a:endParaRPr lang="en-US" altLang="zh-CN" sz="1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3" name="Rounded Rectangle 2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09438" y="5125151"/>
            <a:ext cx="879664" cy="416493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 algn="ctr">
            <a:solidFill>
              <a:srgbClr val="19194D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Verdana" pitchFamily="34" charset="0"/>
              </a:rPr>
              <a:t>High threat</a:t>
            </a:r>
            <a:endParaRPr lang="en-US" altLang="zh-CN" sz="1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4" name="Rounded Rectangle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09438" y="5590802"/>
            <a:ext cx="879664" cy="416493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 algn="ctr">
            <a:solidFill>
              <a:srgbClr val="19194D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Verdana" pitchFamily="34" charset="0"/>
              </a:rPr>
              <a:t>Low threat</a:t>
            </a:r>
            <a:endParaRPr lang="en-US" altLang="zh-CN" sz="1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6"/>
            </p:custDataLst>
          </p:nvPr>
        </p:nvSpPr>
        <p:spPr>
          <a:xfrm>
            <a:off x="5947507" y="2039796"/>
            <a:ext cx="1458779" cy="7223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>
            <p:custDataLst>
              <p:tags r:id="rId27"/>
            </p:custDataLst>
          </p:nvPr>
        </p:nvSpPr>
        <p:spPr>
          <a:xfrm>
            <a:off x="7406287" y="2039796"/>
            <a:ext cx="1458779" cy="7223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28"/>
            </p:custDataLst>
          </p:nvPr>
        </p:nvSpPr>
        <p:spPr>
          <a:xfrm>
            <a:off x="7406287" y="3974020"/>
            <a:ext cx="1458779" cy="7223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>
            <p:custDataLst>
              <p:tags r:id="rId29"/>
            </p:custDataLst>
          </p:nvPr>
        </p:nvSpPr>
        <p:spPr>
          <a:xfrm>
            <a:off x="1422177" y="5157633"/>
            <a:ext cx="1493639" cy="84966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Verdana" pitchFamily="34" charset="0"/>
              </a:rPr>
              <a:t>Expected to be TRD/adjunctive 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Verdana" pitchFamily="34" charset="0"/>
              </a:rPr>
              <a:t>as opposed  to general MDD</a:t>
            </a:r>
          </a:p>
        </p:txBody>
      </p:sp>
      <p:sp>
        <p:nvSpPr>
          <p:cNvPr id="60" name="Text Box 100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11793" y="2005027"/>
            <a:ext cx="1218603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>
                <a:latin typeface="Verdana" pitchFamily="34" charset="0"/>
                <a:ea typeface="+mj-ea"/>
              </a:rPr>
              <a:t>Mono therapy</a:t>
            </a:r>
            <a:r>
              <a:rPr lang="en-US" altLang="zh-CN" sz="1000" dirty="0" smtClean="0">
                <a:latin typeface="Verdana" pitchFamily="34" charset="0"/>
                <a:ea typeface="+mj-ea"/>
              </a:rPr>
              <a:t> </a:t>
            </a:r>
            <a:endParaRPr lang="en-US" altLang="zh-CN" sz="1000" dirty="0">
              <a:latin typeface="Verdana" pitchFamily="34" charset="0"/>
              <a:ea typeface="+mj-ea"/>
            </a:endParaRPr>
          </a:p>
        </p:txBody>
      </p:sp>
      <p:sp>
        <p:nvSpPr>
          <p:cNvPr id="61" name="Text Box 127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42922" y="2366977"/>
            <a:ext cx="20778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Verdana" pitchFamily="34" charset="0"/>
              </a:rPr>
              <a:t>+ Potential to be add-on also</a:t>
            </a:r>
          </a:p>
        </p:txBody>
      </p:sp>
      <p:grpSp>
        <p:nvGrpSpPr>
          <p:cNvPr id="2" name="Group 52"/>
          <p:cNvGrpSpPr>
            <a:grpSpLocks/>
          </p:cNvGrpSpPr>
          <p:nvPr>
            <p:custDataLst>
              <p:tags r:id="rId32"/>
            </p:custDataLst>
          </p:nvPr>
        </p:nvGrpSpPr>
        <p:grpSpPr bwMode="auto">
          <a:xfrm>
            <a:off x="608855" y="4197363"/>
            <a:ext cx="2460930" cy="655985"/>
            <a:chOff x="2829295" y="3839638"/>
            <a:chExt cx="2460444" cy="657081"/>
          </a:xfrm>
        </p:grpSpPr>
        <p:sp>
          <p:nvSpPr>
            <p:cNvPr id="63" name="Text Box 101"/>
            <p:cNvSpPr txBox="1">
              <a:spLocks noChangeArrowheads="1"/>
            </p:cNvSpPr>
            <p:nvPr/>
          </p:nvSpPr>
          <p:spPr bwMode="auto">
            <a:xfrm>
              <a:off x="2870389" y="3839638"/>
              <a:ext cx="686270" cy="2466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Imago" pitchFamily="2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Imago" pitchFamily="2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Imago" pitchFamily="2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Imago" pitchFamily="2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Imago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Imago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Imago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Imago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Imago" pitchFamily="2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>
                  <a:latin typeface="Verdana" pitchFamily="34" charset="0"/>
                </a:rPr>
                <a:t>Add on</a:t>
              </a:r>
            </a:p>
          </p:txBody>
        </p:sp>
        <p:sp>
          <p:nvSpPr>
            <p:cNvPr id="64" name="Text Box 128"/>
            <p:cNvSpPr txBox="1">
              <a:spLocks noChangeArrowheads="1"/>
            </p:cNvSpPr>
            <p:nvPr/>
          </p:nvSpPr>
          <p:spPr bwMode="auto">
            <a:xfrm>
              <a:off x="2829295" y="4250087"/>
              <a:ext cx="2460444" cy="24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Imago" pitchFamily="2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Imago" pitchFamily="2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Imago" pitchFamily="2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Imago" pitchFamily="2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Imago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Imago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Imago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Imago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Imago" pitchFamily="2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>
                  <a:latin typeface="Verdana" pitchFamily="34" charset="0"/>
                </a:rPr>
                <a:t>* Potential to be </a:t>
              </a:r>
              <a:r>
                <a:rPr lang="en-US" altLang="zh-CN" sz="1000" dirty="0" err="1">
                  <a:latin typeface="Verdana" pitchFamily="34" charset="0"/>
                </a:rPr>
                <a:t>monotherapy</a:t>
              </a:r>
              <a:r>
                <a:rPr lang="en-US" altLang="zh-CN" sz="1000" dirty="0">
                  <a:latin typeface="Verdana" pitchFamily="34" charset="0"/>
                </a:rPr>
                <a:t> also</a:t>
              </a:r>
            </a:p>
          </p:txBody>
        </p:sp>
      </p:grpSp>
      <p:sp>
        <p:nvSpPr>
          <p:cNvPr id="9" name="TextBox 8"/>
          <p:cNvSpPr txBox="1"/>
          <p:nvPr>
            <p:custDataLst>
              <p:tags r:id="rId33"/>
            </p:custDataLst>
          </p:nvPr>
        </p:nvSpPr>
        <p:spPr>
          <a:xfrm>
            <a:off x="400187" y="1326595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u="sng" dirty="0">
                <a:latin typeface="Verdana" pitchFamily="34" charset="0"/>
              </a:rPr>
              <a:t>Estimated launch </a:t>
            </a:r>
            <a:r>
              <a:rPr lang="en-US" altLang="zh-CN" sz="1400" b="1" u="sng" dirty="0" smtClean="0">
                <a:latin typeface="Verdana" pitchFamily="34" charset="0"/>
              </a:rPr>
              <a:t>year</a:t>
            </a:r>
            <a:endParaRPr lang="zh-CN" altLang="en-US" sz="1400" b="1" u="sng" dirty="0">
              <a:latin typeface="Verdana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34"/>
            </p:custDataLst>
          </p:nvPr>
        </p:nvSpPr>
        <p:spPr>
          <a:xfrm>
            <a:off x="5372625" y="5734455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 algn="ctr">
              <a:spcBef>
                <a:spcPct val="50000"/>
              </a:spcBef>
              <a:buClr>
                <a:schemeClr val="tx2"/>
              </a:buClr>
            </a:pPr>
            <a:r>
              <a:rPr lang="en-US" altLang="zh-CN" sz="1400" b="1" kern="0" dirty="0">
                <a:solidFill>
                  <a:schemeClr val="tx2"/>
                </a:solidFill>
                <a:cs typeface="ＭＳ Ｐゴシック" pitchFamily="-111" charset="-128"/>
              </a:rPr>
              <a:t>without CTA application in SFDA</a:t>
            </a:r>
            <a:endParaRPr lang="zh-CN" altLang="en-US" sz="1400" b="1" kern="0" baseline="30000" dirty="0">
              <a:solidFill>
                <a:schemeClr val="tx2"/>
              </a:solidFill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8" name="Rectangle 8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151427" y="-1"/>
            <a:ext cx="199098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Drugs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5615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>
                <a:latin typeface="Verdana" pitchFamily="34" charset="0"/>
              </a:rPr>
              <a:t>MDD Summary</a:t>
            </a:r>
          </a:p>
        </p:txBody>
      </p:sp>
      <p:sp>
        <p:nvSpPr>
          <p:cNvPr id="83971" name="AutoShape 3"/>
          <p:cNvSpPr>
            <a:spLocks noChangeArrowheads="1"/>
          </p:cNvSpPr>
          <p:nvPr/>
        </p:nvSpPr>
        <p:spPr bwMode="auto">
          <a:xfrm>
            <a:off x="715112" y="1260919"/>
            <a:ext cx="1559169" cy="1092200"/>
          </a:xfrm>
          <a:prstGeom prst="homePlate">
            <a:avLst>
              <a:gd name="adj" fmla="val 38663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GB" sz="1400" b="1" dirty="0" smtClean="0">
                <a:solidFill>
                  <a:schemeClr val="bg1"/>
                </a:solidFill>
                <a:latin typeface="Verdana" pitchFamily="34" charset="0"/>
              </a:rPr>
              <a:t>Market</a:t>
            </a:r>
            <a:endParaRPr lang="en-GB" sz="1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715112" y="3206604"/>
            <a:ext cx="1559169" cy="1092200"/>
          </a:xfrm>
          <a:prstGeom prst="homePlate">
            <a:avLst>
              <a:gd name="adj" fmla="val 38663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GB" sz="1400" b="1" dirty="0" smtClean="0">
                <a:solidFill>
                  <a:schemeClr val="bg1"/>
                </a:solidFill>
                <a:latin typeface="Verdana" pitchFamily="34" charset="0"/>
              </a:rPr>
              <a:t>Treatment</a:t>
            </a:r>
            <a:endParaRPr lang="en-GB" sz="1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715112" y="4940895"/>
            <a:ext cx="1559169" cy="1092200"/>
          </a:xfrm>
          <a:prstGeom prst="homePlate">
            <a:avLst>
              <a:gd name="adj" fmla="val 38663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GB" sz="1400" b="1" dirty="0" smtClean="0">
                <a:solidFill>
                  <a:schemeClr val="bg1"/>
                </a:solidFill>
                <a:latin typeface="Verdana" pitchFamily="34" charset="0"/>
              </a:rPr>
              <a:t>Market </a:t>
            </a:r>
          </a:p>
          <a:p>
            <a:pPr eaLnBrk="0" hangingPunct="0"/>
            <a:r>
              <a:rPr lang="en-GB" sz="1400" b="1" dirty="0" smtClean="0">
                <a:solidFill>
                  <a:schemeClr val="bg1"/>
                </a:solidFill>
                <a:latin typeface="Verdana" pitchFamily="34" charset="0"/>
              </a:rPr>
              <a:t>Drivers</a:t>
            </a:r>
            <a:endParaRPr lang="en-GB" sz="1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318240" y="935971"/>
            <a:ext cx="587041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eaLnBrk="0" hangingPunct="0">
              <a:buFontTx/>
              <a:buChar char="•"/>
            </a:pPr>
            <a:r>
              <a:rPr lang="en-US" sz="1100" dirty="0" smtClean="0">
                <a:latin typeface="Verdana" pitchFamily="34" charset="0"/>
              </a:rPr>
              <a:t>MDD market has reached 2.1 </a:t>
            </a:r>
            <a:r>
              <a:rPr lang="en-US" sz="1100" dirty="0" err="1" smtClean="0">
                <a:latin typeface="Verdana" pitchFamily="34" charset="0"/>
              </a:rPr>
              <a:t>Bn</a:t>
            </a:r>
            <a:r>
              <a:rPr lang="en-US" sz="1100" dirty="0" smtClean="0">
                <a:latin typeface="Verdana" pitchFamily="34" charset="0"/>
              </a:rPr>
              <a:t> RMB in 2012 growing at a CAGR of 21% in the past 5 years, which is mainly driven by volume increase</a:t>
            </a:r>
          </a:p>
          <a:p>
            <a:pPr marL="177800" indent="-177800" eaLnBrk="0" hangingPunct="0">
              <a:buFontTx/>
              <a:buChar char="•"/>
            </a:pPr>
            <a:r>
              <a:rPr lang="en-US" altLang="zh-CN" sz="1100" dirty="0" smtClean="0">
                <a:latin typeface="Verdana" pitchFamily="34" charset="0"/>
              </a:rPr>
              <a:t>Price </a:t>
            </a:r>
            <a:r>
              <a:rPr lang="en-US" altLang="zh-CN" sz="1100" dirty="0">
                <a:latin typeface="Verdana" pitchFamily="34" charset="0"/>
              </a:rPr>
              <a:t>cut for MDD product </a:t>
            </a:r>
            <a:r>
              <a:rPr lang="en-US" altLang="zh-CN" sz="1100" dirty="0" smtClean="0">
                <a:latin typeface="Verdana" pitchFamily="34" charset="0"/>
              </a:rPr>
              <a:t>is accelerating while </a:t>
            </a:r>
            <a:r>
              <a:rPr lang="en-US" altLang="zh-CN" sz="1100" dirty="0">
                <a:latin typeface="Verdana" pitchFamily="34" charset="0"/>
              </a:rPr>
              <a:t>average price is </a:t>
            </a:r>
            <a:r>
              <a:rPr lang="en-US" altLang="zh-CN" sz="1100" dirty="0" smtClean="0">
                <a:latin typeface="Verdana" pitchFamily="34" charset="0"/>
              </a:rPr>
              <a:t>increasing, </a:t>
            </a:r>
            <a:r>
              <a:rPr lang="en-US" altLang="zh-CN" sz="1100" dirty="0">
                <a:latin typeface="Verdana" pitchFamily="34" charset="0"/>
              </a:rPr>
              <a:t>indicating new product launch with higher </a:t>
            </a:r>
            <a:r>
              <a:rPr lang="en-US" altLang="zh-CN" sz="1100" dirty="0" smtClean="0">
                <a:latin typeface="Verdana" pitchFamily="34" charset="0"/>
              </a:rPr>
              <a:t>price</a:t>
            </a:r>
            <a:endParaRPr lang="en-US" sz="1100" dirty="0" smtClean="0">
              <a:latin typeface="Verdana" pitchFamily="34" charset="0"/>
            </a:endParaRPr>
          </a:p>
          <a:p>
            <a:pPr marL="177800" indent="-177800" eaLnBrk="0" hangingPunct="0">
              <a:buFontTx/>
              <a:buChar char="•"/>
            </a:pPr>
            <a:r>
              <a:rPr lang="en-US" sz="1100" dirty="0" smtClean="0">
                <a:latin typeface="Verdana" pitchFamily="34" charset="0"/>
              </a:rPr>
              <a:t>MNC and local player share the market </a:t>
            </a:r>
            <a:r>
              <a:rPr lang="en-US" sz="1100" dirty="0">
                <a:latin typeface="Verdana" pitchFamily="34" charset="0"/>
              </a:rPr>
              <a:t>volume on a fifty-fifty </a:t>
            </a:r>
            <a:r>
              <a:rPr lang="en-US" sz="1100" dirty="0" smtClean="0">
                <a:latin typeface="Verdana" pitchFamily="34" charset="0"/>
              </a:rPr>
              <a:t>basis, </a:t>
            </a:r>
            <a:r>
              <a:rPr lang="en-US" sz="1100" dirty="0">
                <a:latin typeface="Verdana" pitchFamily="34" charset="0"/>
              </a:rPr>
              <a:t>b</a:t>
            </a:r>
            <a:r>
              <a:rPr lang="en-US" sz="1100" dirty="0" smtClean="0">
                <a:latin typeface="Verdana" pitchFamily="34" charset="0"/>
              </a:rPr>
              <a:t>ut </a:t>
            </a:r>
            <a:r>
              <a:rPr lang="en-US" sz="1100" dirty="0" err="1" smtClean="0">
                <a:latin typeface="Verdana" pitchFamily="34" charset="0"/>
              </a:rPr>
              <a:t>Gx</a:t>
            </a:r>
            <a:r>
              <a:rPr lang="en-US" sz="1100" dirty="0" smtClean="0">
                <a:latin typeface="Verdana" pitchFamily="34" charset="0"/>
              </a:rPr>
              <a:t> drug’s price is only 30-90% of the originator. Thus, in terms of value, MNC still dominates the market</a:t>
            </a:r>
          </a:p>
          <a:p>
            <a:pPr marL="177800" indent="-177800" eaLnBrk="0" hangingPunct="0">
              <a:buFontTx/>
              <a:buChar char="•"/>
            </a:pPr>
            <a:r>
              <a:rPr lang="en-US" altLang="zh-CN" sz="1100" dirty="0" smtClean="0">
                <a:latin typeface="Verdana" pitchFamily="34" charset="0"/>
              </a:rPr>
              <a:t>Paroxetine</a:t>
            </a:r>
            <a:r>
              <a:rPr lang="zh-CN" altLang="en-US" sz="1100" dirty="0" smtClean="0">
                <a:latin typeface="Verdana" pitchFamily="34" charset="0"/>
              </a:rPr>
              <a:t> </a:t>
            </a:r>
            <a:r>
              <a:rPr lang="en-US" altLang="zh-CN" sz="1100" dirty="0" smtClean="0">
                <a:latin typeface="Verdana" pitchFamily="34" charset="0"/>
              </a:rPr>
              <a:t>leads the market followed by sertraline and venlafaxine. </a:t>
            </a:r>
            <a:r>
              <a:rPr lang="en-US" altLang="zh-CN" sz="1100" dirty="0" err="1" smtClean="0">
                <a:latin typeface="Verdana" pitchFamily="34" charset="0"/>
              </a:rPr>
              <a:t>Escitalopram</a:t>
            </a:r>
            <a:r>
              <a:rPr lang="en-US" altLang="zh-CN" sz="1100" dirty="0" smtClean="0">
                <a:latin typeface="Verdana" pitchFamily="34" charset="0"/>
              </a:rPr>
              <a:t> is gaining share quickly after its launch in 2006</a:t>
            </a:r>
          </a:p>
          <a:p>
            <a:pPr marL="177800" indent="-177800" eaLnBrk="0" hangingPunct="0">
              <a:buFontTx/>
              <a:buChar char="•"/>
            </a:pPr>
            <a:r>
              <a:rPr lang="en-US" sz="1100" dirty="0" smtClean="0">
                <a:latin typeface="Verdana" pitchFamily="34" charset="0"/>
              </a:rPr>
              <a:t>Most of MDD products are listed in NRDL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318239" y="2879233"/>
            <a:ext cx="589963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lvl="0" indent="-177800" eaLnBrk="0" hangingPunct="0">
              <a:buFontTx/>
              <a:buChar char="•"/>
            </a:pPr>
            <a:r>
              <a:rPr lang="en-US" altLang="zh-CN" sz="1100" kern="0" dirty="0">
                <a:solidFill>
                  <a:schemeClr val="tx2"/>
                </a:solidFill>
                <a:latin typeface="Verdana" pitchFamily="34" charset="0"/>
              </a:rPr>
              <a:t>More than half of MDD patients go to general hospitals for treatment where misdiagnosis happens a </a:t>
            </a:r>
            <a:r>
              <a:rPr lang="en-US" altLang="zh-CN" sz="1100" kern="0" dirty="0" smtClean="0">
                <a:solidFill>
                  <a:schemeClr val="tx2"/>
                </a:solidFill>
                <a:latin typeface="Verdana" pitchFamily="34" charset="0"/>
              </a:rPr>
              <a:t>lot</a:t>
            </a:r>
            <a:endParaRPr lang="en-US" sz="1100" dirty="0" smtClean="0">
              <a:latin typeface="Verdana" pitchFamily="34" charset="0"/>
            </a:endParaRPr>
          </a:p>
          <a:p>
            <a:pPr marL="177800" indent="-177800" eaLnBrk="0" hangingPunct="0">
              <a:buFontTx/>
              <a:buChar char="•"/>
            </a:pPr>
            <a:r>
              <a:rPr lang="en-US" sz="1100" dirty="0" smtClean="0">
                <a:latin typeface="Verdana" pitchFamily="34" charset="0"/>
              </a:rPr>
              <a:t>Physicians segment patients into TRD(30%)  and non-TRD(70%)  patients</a:t>
            </a:r>
          </a:p>
          <a:p>
            <a:pPr marL="177800" indent="-177800" eaLnBrk="0" hangingPunct="0">
              <a:buFontTx/>
              <a:buChar char="•"/>
            </a:pPr>
            <a:r>
              <a:rPr lang="en-US" sz="1100" dirty="0" smtClean="0">
                <a:latin typeface="Verdana" pitchFamily="34" charset="0"/>
              </a:rPr>
              <a:t>Mono therapy is recommended by guideline as major therapy; TRD patients are usually treated with combo therapy, either 2 antidepressants or antidepressant plus augmentation</a:t>
            </a:r>
          </a:p>
          <a:p>
            <a:pPr marL="177800" indent="-177800" eaLnBrk="0" hangingPunct="0">
              <a:buFontTx/>
              <a:buChar char="•"/>
            </a:pPr>
            <a:r>
              <a:rPr lang="en-US" sz="1100" dirty="0" smtClean="0">
                <a:latin typeface="Verdana" pitchFamily="34" charset="0"/>
              </a:rPr>
              <a:t>Selection of molecules with the same </a:t>
            </a:r>
            <a:r>
              <a:rPr lang="en-US" sz="1100" dirty="0" err="1" smtClean="0">
                <a:latin typeface="Verdana" pitchFamily="34" charset="0"/>
              </a:rPr>
              <a:t>MoA</a:t>
            </a:r>
            <a:r>
              <a:rPr lang="en-US" sz="1100" dirty="0" smtClean="0">
                <a:latin typeface="Verdana" pitchFamily="34" charset="0"/>
              </a:rPr>
              <a:t> depends on physician’s personal preference because no data shows superiority of any of the drug</a:t>
            </a:r>
          </a:p>
          <a:p>
            <a:pPr marL="177800" lvl="1" indent="-177800" algn="l" eaLnBrk="0" hangingPunct="0">
              <a:buFontTx/>
              <a:buChar char="•"/>
            </a:pPr>
            <a:r>
              <a:rPr lang="en-US" sz="1100" dirty="0" smtClean="0">
                <a:latin typeface="Verdana" pitchFamily="34" charset="0"/>
              </a:rPr>
              <a:t>SSNI/</a:t>
            </a:r>
            <a:r>
              <a:rPr lang="en-US" sz="1100" dirty="0" err="1" smtClean="0">
                <a:latin typeface="Verdana" pitchFamily="34" charset="0"/>
              </a:rPr>
              <a:t>NaSSA</a:t>
            </a:r>
            <a:r>
              <a:rPr lang="en-US" sz="1100" dirty="0" smtClean="0">
                <a:latin typeface="Verdana" pitchFamily="34" charset="0"/>
              </a:rPr>
              <a:t>/NDRI drugs </a:t>
            </a:r>
            <a:r>
              <a:rPr lang="en-US" altLang="zh-CN" sz="1100" dirty="0">
                <a:latin typeface="Verdana" pitchFamily="34" charset="0"/>
              </a:rPr>
              <a:t>with multiple ion channels are perceived  more efficacious than SSRI with one ion </a:t>
            </a:r>
            <a:r>
              <a:rPr lang="en-US" altLang="zh-CN" sz="1100" dirty="0" smtClean="0">
                <a:latin typeface="Verdana" pitchFamily="34" charset="0"/>
              </a:rPr>
              <a:t>channel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2318247" y="4868615"/>
            <a:ext cx="600899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eaLnBrk="0" hangingPunct="0">
              <a:buFontTx/>
              <a:buChar char="•"/>
            </a:pPr>
            <a:r>
              <a:rPr lang="en-GB" sz="1100" dirty="0" smtClean="0">
                <a:latin typeface="Verdana" pitchFamily="34" charset="0"/>
              </a:rPr>
              <a:t>With the increase of physicians and patients’ awareness, presenting rate and diagnosis rate are increasing</a:t>
            </a:r>
          </a:p>
          <a:p>
            <a:pPr marL="177800" indent="-177800" eaLnBrk="0" hangingPunct="0">
              <a:buFontTx/>
              <a:buChar char="•"/>
            </a:pPr>
            <a:r>
              <a:rPr lang="en-GB" sz="1100" dirty="0" smtClean="0">
                <a:latin typeface="Verdana" pitchFamily="34" charset="0"/>
              </a:rPr>
              <a:t>The expansion of NRDL and increasing of affordability lead to improvement of treatment rate</a:t>
            </a:r>
          </a:p>
          <a:p>
            <a:pPr marL="177800" indent="-177800" eaLnBrk="0" hangingPunct="0">
              <a:buFontTx/>
              <a:buChar char="•"/>
            </a:pPr>
            <a:r>
              <a:rPr lang="en-GB" sz="1100" dirty="0" smtClean="0">
                <a:latin typeface="Verdana" pitchFamily="34" charset="0"/>
              </a:rPr>
              <a:t>New product (e.g.</a:t>
            </a:r>
            <a:r>
              <a:rPr lang="en-US" altLang="zh-CN" sz="1100" dirty="0" err="1" smtClean="0">
                <a:latin typeface="Verdana" pitchFamily="34" charset="0"/>
              </a:rPr>
              <a:t>agomelatine</a:t>
            </a:r>
            <a:r>
              <a:rPr lang="en-GB" sz="1100" dirty="0" smtClean="0">
                <a:latin typeface="Verdana" pitchFamily="34" charset="0"/>
              </a:rPr>
              <a:t>) with high price launch to the market</a:t>
            </a:r>
          </a:p>
          <a:p>
            <a:pPr marL="177800" indent="-177800" eaLnBrk="0" hangingPunct="0">
              <a:buFontTx/>
              <a:buChar char="•"/>
            </a:pPr>
            <a:r>
              <a:rPr lang="en-GB" sz="1100" dirty="0" smtClean="0">
                <a:latin typeface="Verdana" pitchFamily="34" charset="0"/>
              </a:rPr>
              <a:t>Generic expand the market volume</a:t>
            </a:r>
            <a:endParaRPr lang="en-GB" sz="1100" dirty="0">
              <a:latin typeface="Verdana" pitchFamily="34" charset="0"/>
            </a:endParaRPr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03384" y="2791532"/>
            <a:ext cx="7561385" cy="0"/>
          </a:xfrm>
          <a:prstGeom prst="line">
            <a:avLst/>
          </a:prstGeom>
          <a:noFill/>
          <a:ln w="28575">
            <a:solidFill>
              <a:srgbClr val="8888A4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691661" y="4762433"/>
            <a:ext cx="7561385" cy="0"/>
          </a:xfrm>
          <a:prstGeom prst="line">
            <a:avLst/>
          </a:prstGeom>
          <a:noFill/>
          <a:ln w="28575">
            <a:solidFill>
              <a:srgbClr val="8888A4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Source" descr="Source"/>
          <p:cNvSpPr txBox="1"/>
          <p:nvPr>
            <p:custDataLst>
              <p:tags r:id="rId1"/>
            </p:custDataLst>
          </p:nvPr>
        </p:nvSpPr>
        <p:spPr>
          <a:xfrm>
            <a:off x="445946" y="6199544"/>
            <a:ext cx="4183838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1000" i="1" dirty="0" smtClean="0">
                <a:latin typeface="Verdana"/>
              </a:rPr>
              <a:t>Source: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IMS </a:t>
            </a:r>
            <a:r>
              <a:rPr lang="en-US" altLang="zh-CN" sz="1000" i="1" dirty="0" smtClean="0"/>
              <a:t>analysis</a:t>
            </a:r>
            <a:r>
              <a:rPr lang="en-US" altLang="zh-CN" sz="1000" i="1" dirty="0" smtClean="0">
                <a:latin typeface="Verdana"/>
              </a:rPr>
              <a:t>; KOL interview; IMS past project experience</a:t>
            </a:r>
            <a:endParaRPr lang="zh-CN" altLang="en-US" sz="1000" i="1" dirty="0">
              <a:latin typeface="Verdana"/>
            </a:endParaRPr>
          </a:p>
        </p:txBody>
      </p:sp>
      <p:sp>
        <p:nvSpPr>
          <p:cNvPr id="14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Major Depressive Disorder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Major disease area </a:t>
            </a:r>
            <a:r>
              <a:rPr lang="en-US" altLang="zh-CN" dirty="0" smtClean="0"/>
              <a:t>overview - Neurology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Pharma</a:t>
            </a:r>
            <a:r>
              <a:rPr lang="en-US" dirty="0" smtClean="0"/>
              <a:t> • 2013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altLang="zh-CN" dirty="0" smtClean="0"/>
              <a:t>Schizophrenia</a:t>
            </a:r>
          </a:p>
          <a:p>
            <a:r>
              <a:rPr lang="pt-BR" altLang="zh-CN" dirty="0" smtClean="0"/>
              <a:t>Major Depressive Disorder</a:t>
            </a:r>
          </a:p>
          <a:p>
            <a:r>
              <a:rPr lang="pt-BR" altLang="zh-CN" b="1" dirty="0" smtClean="0"/>
              <a:t>Alzheimer's disease(AD)</a:t>
            </a:r>
          </a:p>
          <a:p>
            <a:r>
              <a:rPr lang="pt-BR" altLang="zh-CN" dirty="0" smtClean="0"/>
              <a:t>Parkinson's disease(PD)</a:t>
            </a: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2225" y="2338749"/>
            <a:ext cx="492125" cy="493713"/>
            <a:chOff x="21" y="965"/>
            <a:chExt cx="310" cy="306"/>
          </a:xfrm>
          <a:solidFill>
            <a:srgbClr val="0091C8"/>
          </a:solidFill>
        </p:grpSpPr>
        <p:sp>
          <p:nvSpPr>
            <p:cNvPr id="7" name="Oval 10"/>
            <p:cNvSpPr>
              <a:spLocks noChangeAspect="1" noChangeArrowheads="1"/>
            </p:cNvSpPr>
            <p:nvPr/>
          </p:nvSpPr>
          <p:spPr bwMode="auto">
            <a:xfrm>
              <a:off x="234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Oval 11"/>
            <p:cNvSpPr>
              <a:spLocks noChangeAspect="1" noChangeArrowheads="1"/>
            </p:cNvSpPr>
            <p:nvPr/>
          </p:nvSpPr>
          <p:spPr bwMode="auto">
            <a:xfrm>
              <a:off x="163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12"/>
            <p:cNvSpPr>
              <a:spLocks noChangeAspect="1" noChangeArrowheads="1"/>
            </p:cNvSpPr>
            <p:nvPr/>
          </p:nvSpPr>
          <p:spPr bwMode="auto">
            <a:xfrm>
              <a:off x="92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spect="1" noChangeArrowheads="1"/>
            </p:cNvSpPr>
            <p:nvPr/>
          </p:nvSpPr>
          <p:spPr bwMode="auto">
            <a:xfrm>
              <a:off x="273" y="1151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14"/>
            <p:cNvSpPr>
              <a:spLocks noChangeAspect="1" noChangeArrowheads="1"/>
            </p:cNvSpPr>
            <p:nvPr/>
          </p:nvSpPr>
          <p:spPr bwMode="auto">
            <a:xfrm>
              <a:off x="234" y="1213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5"/>
            <p:cNvSpPr>
              <a:spLocks noChangeAspect="1" noChangeArrowheads="1"/>
            </p:cNvSpPr>
            <p:nvPr/>
          </p:nvSpPr>
          <p:spPr bwMode="auto">
            <a:xfrm flipV="1">
              <a:off x="273" y="1027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16"/>
            <p:cNvSpPr>
              <a:spLocks noChangeAspect="1" noChangeArrowheads="1"/>
            </p:cNvSpPr>
            <p:nvPr/>
          </p:nvSpPr>
          <p:spPr bwMode="auto">
            <a:xfrm flipV="1">
              <a:off x="234" y="965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21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844420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7" name="Rectangle 11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6850" name="think-cell Slide" r:id="rId6" imgW="0" imgH="0" progId="TCLayout.ActiveDocument.1">
              <p:embed/>
            </p:oleObj>
          </a:graphicData>
        </a:graphic>
      </p:graphicFrame>
      <p:sp>
        <p:nvSpPr>
          <p:cNvPr id="9" name="Pentagon 8"/>
          <p:cNvSpPr/>
          <p:nvPr/>
        </p:nvSpPr>
        <p:spPr bwMode="auto">
          <a:xfrm>
            <a:off x="403303" y="1895708"/>
            <a:ext cx="1933575" cy="1066800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altLang="en-US" sz="1200" b="1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" name="Chevron 9"/>
          <p:cNvSpPr/>
          <p:nvPr/>
        </p:nvSpPr>
        <p:spPr bwMode="auto">
          <a:xfrm>
            <a:off x="1927303" y="1895708"/>
            <a:ext cx="2209800" cy="1066800"/>
          </a:xfrm>
          <a:prstGeom prst="chevron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200" b="1" dirty="0" smtClean="0">
                <a:latin typeface="Verdana" pitchFamily="34" charset="0"/>
              </a:rPr>
              <a:t>Early AD/ </a:t>
            </a:r>
            <a:r>
              <a:rPr lang="en-US" altLang="en-US" sz="1200" b="1" dirty="0" err="1" smtClean="0">
                <a:latin typeface="Verdana" pitchFamily="34" charset="0"/>
              </a:rPr>
              <a:t>Prodromal</a:t>
            </a:r>
            <a:r>
              <a:rPr lang="en-US" altLang="en-US" sz="1200" b="1" dirty="0" smtClean="0">
                <a:latin typeface="Verdana" pitchFamily="34" charset="0"/>
              </a:rPr>
              <a:t> AD</a:t>
            </a:r>
          </a:p>
        </p:txBody>
      </p:sp>
      <p:sp>
        <p:nvSpPr>
          <p:cNvPr id="15" name="Chevron 14"/>
          <p:cNvSpPr/>
          <p:nvPr/>
        </p:nvSpPr>
        <p:spPr bwMode="auto">
          <a:xfrm>
            <a:off x="3756103" y="1895708"/>
            <a:ext cx="1615997" cy="1066800"/>
          </a:xfrm>
          <a:prstGeom prst="chevron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18" name="Chevron 17"/>
          <p:cNvSpPr/>
          <p:nvPr/>
        </p:nvSpPr>
        <p:spPr bwMode="auto">
          <a:xfrm>
            <a:off x="4983480" y="1895708"/>
            <a:ext cx="2743200" cy="1066800"/>
          </a:xfrm>
          <a:prstGeom prst="chevron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en-US" sz="1200" b="1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2" name="Chevron 21"/>
          <p:cNvSpPr/>
          <p:nvPr/>
        </p:nvSpPr>
        <p:spPr bwMode="auto">
          <a:xfrm>
            <a:off x="7307580" y="1895708"/>
            <a:ext cx="1535336" cy="1066800"/>
          </a:xfrm>
          <a:prstGeom prst="chevron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en-US" sz="1200" b="1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203" y="2073508"/>
            <a:ext cx="1676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Verdana" pitchFamily="34" charset="0"/>
              </a:rPr>
              <a:t>Preclinical AD/Non-symptomatic AD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4105" y="2279795"/>
            <a:ext cx="914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Verdana" pitchFamily="34" charset="0"/>
              </a:rPr>
              <a:t>Mild AD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35807" y="2212865"/>
            <a:ext cx="1219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Verdana" pitchFamily="34" charset="0"/>
              </a:rPr>
              <a:t>Moderate 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61709" y="2212865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Verdana" pitchFamily="34" charset="0"/>
              </a:rPr>
              <a:t>Severe AD</a:t>
            </a:r>
          </a:p>
        </p:txBody>
      </p:sp>
      <p:sp>
        <p:nvSpPr>
          <p:cNvPr id="31" name="Left Brace 30"/>
          <p:cNvSpPr/>
          <p:nvPr/>
        </p:nvSpPr>
        <p:spPr bwMode="auto">
          <a:xfrm rot="5400000">
            <a:off x="1889203" y="28808"/>
            <a:ext cx="304800" cy="32766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2" name="Left Brace 31"/>
          <p:cNvSpPr/>
          <p:nvPr/>
        </p:nvSpPr>
        <p:spPr bwMode="auto">
          <a:xfrm rot="5400000">
            <a:off x="5813503" y="-542692"/>
            <a:ext cx="304800" cy="44196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103" y="1206931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Pre-Dementia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29561" y="1206931"/>
            <a:ext cx="49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chemeClr val="accent5">
                    <a:lumMod val="50000"/>
                  </a:schemeClr>
                </a:solidFill>
              </a:rPr>
              <a:t>Dementia of the Alzheimer’s Type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55613" y="455613"/>
            <a:ext cx="8226425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000" kern="0" dirty="0" smtClean="0">
                <a:solidFill>
                  <a:schemeClr val="tx2"/>
                </a:solidFill>
                <a:latin typeface="Verdana" pitchFamily="34" charset="0"/>
              </a:rPr>
              <a:t>Recent thinking has placed AD on a continuum that encompasses both the pre-dementia and dementia phases</a:t>
            </a:r>
            <a:endParaRPr lang="en-US" altLang="zh-CN" sz="2000" kern="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0653" y="3038708"/>
            <a:ext cx="29885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 algn="l">
              <a:buFont typeface="Arial" pitchFamily="34" charset="0"/>
              <a:buChar char="•"/>
            </a:pPr>
            <a:r>
              <a:rPr lang="en-US" sz="1200" b="1" dirty="0" smtClean="0">
                <a:latin typeface="Verdana" pitchFamily="34" charset="0"/>
              </a:rPr>
              <a:t>Early AD or </a:t>
            </a:r>
            <a:r>
              <a:rPr lang="en-US" sz="1200" b="1" dirty="0" err="1" smtClean="0">
                <a:latin typeface="Verdana" pitchFamily="34" charset="0"/>
              </a:rPr>
              <a:t>Prodromal</a:t>
            </a:r>
            <a:r>
              <a:rPr lang="en-US" sz="1200" b="1" dirty="0" smtClean="0">
                <a:latin typeface="Verdana" pitchFamily="34" charset="0"/>
              </a:rPr>
              <a:t> AD </a:t>
            </a:r>
            <a:r>
              <a:rPr lang="en-US" sz="1200" dirty="0" smtClean="0">
                <a:latin typeface="Verdana" pitchFamily="34" charset="0"/>
              </a:rPr>
              <a:t>specifically refers to patients with mild cognitive impairment with positive biomarker evidence for AD</a:t>
            </a:r>
          </a:p>
          <a:p>
            <a:pPr marL="173038" indent="-173038" algn="l">
              <a:buFont typeface="Arial" pitchFamily="34" charset="0"/>
              <a:buChar char="•"/>
            </a:pPr>
            <a:endParaRPr lang="en-US" sz="1200" dirty="0" smtClean="0">
              <a:latin typeface="Verdana" pitchFamily="34" charset="0"/>
            </a:endParaRPr>
          </a:p>
          <a:p>
            <a:pPr marL="630238" lvl="1" indent="-173038" algn="l">
              <a:buFont typeface="Arial" pitchFamily="34" charset="0"/>
              <a:buChar char="•"/>
            </a:pPr>
            <a:r>
              <a:rPr lang="en-US" sz="1200" dirty="0" smtClean="0">
                <a:latin typeface="Verdana" pitchFamily="34" charset="0"/>
              </a:rPr>
              <a:t>AD biomarkers are present but patients have no memory complaints</a:t>
            </a:r>
          </a:p>
          <a:p>
            <a:pPr marL="630238" lvl="1" indent="-173038" algn="l">
              <a:buFont typeface="Arial" pitchFamily="34" charset="0"/>
              <a:buChar char="•"/>
            </a:pPr>
            <a:r>
              <a:rPr lang="en-US" sz="1200" dirty="0" smtClean="0">
                <a:latin typeface="Verdana" pitchFamily="34" charset="0"/>
              </a:rPr>
              <a:t>Pre-dementia AD drug development activity is focused on the Early/</a:t>
            </a:r>
            <a:r>
              <a:rPr lang="en-US" sz="1200" dirty="0" err="1" smtClean="0">
                <a:latin typeface="Verdana" pitchFamily="34" charset="0"/>
              </a:rPr>
              <a:t>Prodromal</a:t>
            </a:r>
            <a:r>
              <a:rPr lang="en-US" sz="1200" dirty="0" smtClean="0">
                <a:latin typeface="Verdana" pitchFamily="34" charset="0"/>
              </a:rPr>
              <a:t> AD</a:t>
            </a:r>
          </a:p>
          <a:p>
            <a:pPr lvl="1" algn="l">
              <a:buFont typeface="Arial" pitchFamily="34" charset="0"/>
              <a:buChar char="•"/>
            </a:pPr>
            <a:endParaRPr lang="en-US" sz="1200" dirty="0" smtClean="0">
              <a:latin typeface="Verdana" pitchFamily="34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Definition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29" name="Source" descr="Source"/>
          <p:cNvSpPr txBox="1"/>
          <p:nvPr/>
        </p:nvSpPr>
        <p:spPr>
          <a:xfrm>
            <a:off x="481013" y="6224588"/>
            <a:ext cx="774251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1000" dirty="0" smtClean="0">
                <a:latin typeface="Verdana"/>
              </a:rPr>
              <a:t>Source:      </a:t>
            </a:r>
            <a:endParaRPr lang="zh-CN" altLang="en-US" sz="1000" dirty="0">
              <a:latin typeface="Verdana"/>
            </a:endParaRPr>
          </a:p>
        </p:txBody>
      </p:sp>
      <p:sp>
        <p:nvSpPr>
          <p:cNvPr id="30" name="页脚占位符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455613" y="6388389"/>
            <a:ext cx="6108700" cy="207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Pharma</a:t>
            </a:r>
            <a:r>
              <a:rPr lang="en-US" dirty="0" smtClean="0"/>
              <a:t> • 2013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80604" y="3038708"/>
            <a:ext cx="1360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200" dirty="0" smtClean="0">
                <a:latin typeface="Verdana" pitchFamily="34" charset="0"/>
              </a:rPr>
              <a:t>Very mild symptoms, which  progress very slowly, often is overlooked and is taken as the natural process of aging</a:t>
            </a:r>
            <a:endParaRPr lang="en-US" sz="1200" dirty="0" smtClean="0"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51503" y="3038708"/>
            <a:ext cx="207412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 algn="l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200" dirty="0" smtClean="0">
                <a:latin typeface="Verdana" pitchFamily="34" charset="0"/>
              </a:rPr>
              <a:t>The ability of managing daily life has reduced significantly and need the support from the others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200" dirty="0" smtClean="0">
                <a:latin typeface="Verdana" pitchFamily="34" charset="0"/>
              </a:rPr>
              <a:t>Decreased intelligence, personality changes, and significant cognitive dysfunction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200" dirty="0" smtClean="0">
                <a:latin typeface="Verdana" pitchFamily="34" charset="0"/>
              </a:rPr>
              <a:t>Distractibility, abnormal behavior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200" dirty="0" err="1" smtClean="0">
                <a:latin typeface="Verdana" pitchFamily="34" charset="0"/>
              </a:rPr>
              <a:t>Ecmnesia</a:t>
            </a:r>
            <a:r>
              <a:rPr lang="en-US" altLang="zh-CN" sz="1200" dirty="0" smtClean="0">
                <a:latin typeface="Verdana" pitchFamily="34" charset="0"/>
              </a:rPr>
              <a:t> and  </a:t>
            </a:r>
            <a:r>
              <a:rPr lang="en-US" altLang="zh-CN" sz="1200" dirty="0" err="1" smtClean="0">
                <a:latin typeface="Verdana" pitchFamily="34" charset="0"/>
              </a:rPr>
              <a:t>anterograde</a:t>
            </a:r>
            <a:r>
              <a:rPr lang="en-US" altLang="zh-CN" sz="1200" dirty="0" smtClean="0">
                <a:latin typeface="Verdana" pitchFamily="34" charset="0"/>
              </a:rPr>
              <a:t> amnesia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41780" y="3038708"/>
            <a:ext cx="13338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200" dirty="0" smtClean="0">
                <a:latin typeface="Verdana" pitchFamily="34" charset="0"/>
              </a:rPr>
              <a:t>Memory impairment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200" dirty="0" smtClean="0">
                <a:latin typeface="Verdana" pitchFamily="34" charset="0"/>
              </a:rPr>
              <a:t>Abnormal behavior or psychiatric symptoms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Verdana" pitchFamily="34" charset="0"/>
              </a:rPr>
              <a:t>Requires care for daily life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200" dirty="0" smtClean="0">
                <a:latin typeface="Verdana" pitchFamily="34" charset="0"/>
              </a:rPr>
              <a:t>Circadian rhythm disorders</a:t>
            </a:r>
            <a:endParaRPr lang="en-US" sz="1200" dirty="0" smtClean="0">
              <a:latin typeface="Verdana" pitchFamily="34" charset="0"/>
            </a:endParaRPr>
          </a:p>
          <a:p>
            <a:pPr marL="173038" indent="-173038">
              <a:buFont typeface="Arial" pitchFamily="34" charset="0"/>
              <a:buChar char="•"/>
            </a:pPr>
            <a:endParaRPr lang="en-US" sz="1200" dirty="0" smtClean="0">
              <a:latin typeface="Verdana" pitchFamily="34" charset="0"/>
            </a:endParaRPr>
          </a:p>
        </p:txBody>
      </p:sp>
      <p:sp>
        <p:nvSpPr>
          <p:cNvPr id="39" name="Section" descr="Section name"/>
          <p:cNvSpPr txBox="1"/>
          <p:nvPr/>
        </p:nvSpPr>
        <p:spPr>
          <a:xfrm>
            <a:off x="0" y="0"/>
            <a:ext cx="1951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Alzheimer’s Disease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3517284" y="3055620"/>
            <a:ext cx="0" cy="288000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021580" y="3055620"/>
            <a:ext cx="0" cy="288000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170420" y="3055620"/>
            <a:ext cx="0" cy="288000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Major disease area </a:t>
            </a:r>
            <a:r>
              <a:rPr lang="en-US" altLang="zh-CN" dirty="0" smtClean="0"/>
              <a:t>overview - Neurology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Pharma</a:t>
            </a:r>
            <a:r>
              <a:rPr lang="en-US" dirty="0" smtClean="0"/>
              <a:t> • 2013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altLang="zh-CN" b="1" dirty="0" smtClean="0"/>
              <a:t>Schizophrenia</a:t>
            </a:r>
          </a:p>
          <a:p>
            <a:r>
              <a:rPr lang="pt-BR" altLang="zh-CN" dirty="0" smtClean="0"/>
              <a:t>Major Depressive Disorder</a:t>
            </a:r>
          </a:p>
          <a:p>
            <a:r>
              <a:rPr lang="pt-BR" altLang="zh-CN" dirty="0" smtClean="0"/>
              <a:t>Alzheimer's disease(AD)</a:t>
            </a:r>
          </a:p>
          <a:p>
            <a:r>
              <a:rPr lang="pt-BR" altLang="zh-CN" dirty="0" smtClean="0"/>
              <a:t>Parkinson's disease(PD)</a:t>
            </a:r>
          </a:p>
        </p:txBody>
      </p:sp>
      <p:grpSp>
        <p:nvGrpSpPr>
          <p:cNvPr id="6" name="Group 9"/>
          <p:cNvGrpSpPr>
            <a:grpSpLocks noChangeAspect="1"/>
          </p:cNvGrpSpPr>
          <p:nvPr/>
        </p:nvGrpSpPr>
        <p:grpSpPr bwMode="auto">
          <a:xfrm>
            <a:off x="22225" y="1520008"/>
            <a:ext cx="492125" cy="493713"/>
            <a:chOff x="21" y="965"/>
            <a:chExt cx="310" cy="306"/>
          </a:xfrm>
          <a:solidFill>
            <a:srgbClr val="0091C8"/>
          </a:solidFill>
        </p:grpSpPr>
        <p:sp>
          <p:nvSpPr>
            <p:cNvPr id="7" name="Oval 10"/>
            <p:cNvSpPr>
              <a:spLocks noChangeAspect="1" noChangeArrowheads="1"/>
            </p:cNvSpPr>
            <p:nvPr/>
          </p:nvSpPr>
          <p:spPr bwMode="auto">
            <a:xfrm>
              <a:off x="234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Oval 11"/>
            <p:cNvSpPr>
              <a:spLocks noChangeAspect="1" noChangeArrowheads="1"/>
            </p:cNvSpPr>
            <p:nvPr/>
          </p:nvSpPr>
          <p:spPr bwMode="auto">
            <a:xfrm>
              <a:off x="163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12"/>
            <p:cNvSpPr>
              <a:spLocks noChangeAspect="1" noChangeArrowheads="1"/>
            </p:cNvSpPr>
            <p:nvPr/>
          </p:nvSpPr>
          <p:spPr bwMode="auto">
            <a:xfrm>
              <a:off x="92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spect="1" noChangeArrowheads="1"/>
            </p:cNvSpPr>
            <p:nvPr/>
          </p:nvSpPr>
          <p:spPr bwMode="auto">
            <a:xfrm>
              <a:off x="273" y="1151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14"/>
            <p:cNvSpPr>
              <a:spLocks noChangeAspect="1" noChangeArrowheads="1"/>
            </p:cNvSpPr>
            <p:nvPr/>
          </p:nvSpPr>
          <p:spPr bwMode="auto">
            <a:xfrm>
              <a:off x="234" y="1213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5"/>
            <p:cNvSpPr>
              <a:spLocks noChangeAspect="1" noChangeArrowheads="1"/>
            </p:cNvSpPr>
            <p:nvPr/>
          </p:nvSpPr>
          <p:spPr bwMode="auto">
            <a:xfrm flipV="1">
              <a:off x="273" y="1027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16"/>
            <p:cNvSpPr>
              <a:spLocks noChangeAspect="1" noChangeArrowheads="1"/>
            </p:cNvSpPr>
            <p:nvPr/>
          </p:nvSpPr>
          <p:spPr bwMode="auto">
            <a:xfrm flipV="1">
              <a:off x="234" y="965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21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844420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7" name="Rectangle 11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7874" name="think-cell Slide" r:id="rId10" imgW="0" imgH="0" progId="TCLayout.ActiveDocument.1">
              <p:embed/>
            </p:oleObj>
          </a:graphicData>
        </a:graphic>
      </p:graphicFrame>
      <p:sp>
        <p:nvSpPr>
          <p:cNvPr id="35" name="Title 1"/>
          <p:cNvSpPr txBox="1">
            <a:spLocks/>
          </p:cNvSpPr>
          <p:nvPr/>
        </p:nvSpPr>
        <p:spPr>
          <a:xfrm>
            <a:off x="455613" y="455613"/>
            <a:ext cx="8226425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000" dirty="0" smtClean="0">
                <a:latin typeface="Verdana" pitchFamily="34" charset="0"/>
              </a:rPr>
              <a:t>Plaques and Tangles are the Hallmarks of Alzheimer’s disease</a:t>
            </a:r>
            <a:endParaRPr lang="en-US" altLang="zh-CN" sz="2000" kern="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Pathology 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30" name="页脚占位符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455613" y="6388389"/>
            <a:ext cx="6108700" cy="207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Pharma</a:t>
            </a:r>
            <a:r>
              <a:rPr lang="en-US" dirty="0" smtClean="0"/>
              <a:t> • 2013</a:t>
            </a:r>
            <a:endParaRPr lang="en-US" dirty="0"/>
          </a:p>
        </p:txBody>
      </p:sp>
      <p:sp>
        <p:nvSpPr>
          <p:cNvPr id="39" name="Section" descr="Section name"/>
          <p:cNvSpPr txBox="1"/>
          <p:nvPr/>
        </p:nvSpPr>
        <p:spPr>
          <a:xfrm>
            <a:off x="0" y="0"/>
            <a:ext cx="1951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Alzheimer’s Disease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7720" y="1477593"/>
            <a:ext cx="42361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lvl="1" indent="-173038" algn="l">
              <a:buFont typeface="Arial" pitchFamily="34" charset="0"/>
              <a:buChar char="•"/>
            </a:pPr>
            <a:r>
              <a:rPr lang="en-US" altLang="zh-CN" sz="1200" dirty="0" smtClean="0"/>
              <a:t>The brains of people with AD have an abundance of two abnormal structures, </a:t>
            </a:r>
            <a:r>
              <a:rPr lang="en-US" altLang="zh-CN" sz="1200" b="1" dirty="0" smtClean="0">
                <a:latin typeface="Verdana" pitchFamily="34" charset="0"/>
              </a:rPr>
              <a:t>Plaques and Tangles</a:t>
            </a:r>
            <a:r>
              <a:rPr lang="en-US" altLang="zh-CN" sz="1200" dirty="0" smtClean="0">
                <a:latin typeface="Verdana" pitchFamily="34" charset="0"/>
              </a:rPr>
              <a:t>, which are the Hallmarks of AD</a:t>
            </a:r>
            <a:endParaRPr lang="en-US" sz="1200" dirty="0" smtClean="0"/>
          </a:p>
          <a:p>
            <a:pPr marL="173038" indent="-173038" algn="l">
              <a:buFont typeface="Arial" pitchFamily="34" charset="0"/>
              <a:buChar char="•"/>
            </a:pPr>
            <a:endParaRPr lang="en-US" sz="1200" dirty="0" smtClean="0"/>
          </a:p>
          <a:p>
            <a:pPr marL="630238" lvl="1" indent="-173038" algn="l">
              <a:buFont typeface="Arial" pitchFamily="34" charset="0"/>
              <a:buChar char="•"/>
            </a:pPr>
            <a:r>
              <a:rPr lang="en-US" altLang="zh-CN" sz="1200" dirty="0" smtClean="0"/>
              <a:t>beta-</a:t>
            </a:r>
            <a:r>
              <a:rPr lang="en-US" altLang="zh-CN" sz="1200" dirty="0" err="1" smtClean="0"/>
              <a:t>amyloid</a:t>
            </a:r>
            <a:r>
              <a:rPr lang="en-US" altLang="zh-CN" sz="1200" dirty="0" smtClean="0"/>
              <a:t> </a:t>
            </a:r>
            <a:r>
              <a:rPr lang="en-US" altLang="zh-CN" sz="1200" b="1" dirty="0" smtClean="0"/>
              <a:t>plaques</a:t>
            </a:r>
            <a:r>
              <a:rPr lang="en-US" altLang="zh-CN" sz="1200" dirty="0" smtClean="0"/>
              <a:t>, which are dense deposits of protein and </a:t>
            </a:r>
            <a:r>
              <a:rPr lang="en-US" altLang="zh-CN" sz="1200" dirty="0" smtClean="0">
                <a:latin typeface="Verdana" pitchFamily="34" charset="0"/>
              </a:rPr>
              <a:t>cellular</a:t>
            </a:r>
            <a:r>
              <a:rPr lang="en-US" altLang="zh-CN" sz="1200" dirty="0" smtClean="0"/>
              <a:t> material that accumulate outside and around nerve cells</a:t>
            </a:r>
          </a:p>
          <a:p>
            <a:pPr marL="630238" lvl="1" indent="-173038" algn="l"/>
            <a:endParaRPr lang="en-US" altLang="zh-CN" sz="1200" dirty="0" smtClean="0"/>
          </a:p>
          <a:p>
            <a:pPr marL="630238" lvl="1" indent="-173038" algn="l">
              <a:buFont typeface="Arial" pitchFamily="34" charset="0"/>
              <a:buChar char="•"/>
            </a:pPr>
            <a:r>
              <a:rPr lang="en-US" altLang="zh-CN" sz="1200" dirty="0" err="1" smtClean="0"/>
              <a:t>neurofibrillary</a:t>
            </a:r>
            <a:r>
              <a:rPr lang="en-US" altLang="zh-CN" sz="1200" dirty="0" smtClean="0"/>
              <a:t> </a:t>
            </a:r>
            <a:r>
              <a:rPr lang="en-US" altLang="zh-CN" sz="1200" b="1" dirty="0" smtClean="0"/>
              <a:t>tangles,</a:t>
            </a:r>
            <a:r>
              <a:rPr lang="en-US" altLang="zh-CN" sz="1200" dirty="0" smtClean="0"/>
              <a:t> which are twisted fibers that build up inside the nerve cell</a:t>
            </a:r>
            <a:endParaRPr lang="en-US" sz="1200" dirty="0" smtClean="0"/>
          </a:p>
          <a:p>
            <a:pPr lvl="1" algn="l">
              <a:buFont typeface="Arial" pitchFamily="34" charset="0"/>
              <a:buChar char="•"/>
            </a:pPr>
            <a:endParaRPr lang="en-US" sz="1200" dirty="0" smtClean="0"/>
          </a:p>
        </p:txBody>
      </p:sp>
      <p:pic>
        <p:nvPicPr>
          <p:cNvPr id="42" name="Picture 4" descr="pptplaque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1925" y="4023267"/>
            <a:ext cx="2646275" cy="1736958"/>
          </a:xfrm>
          <a:prstGeom prst="rect">
            <a:avLst/>
          </a:prstGeom>
          <a:noFill/>
        </p:spPr>
      </p:pic>
      <p:pic>
        <p:nvPicPr>
          <p:cNvPr id="43" name="Picture 5" descr="ppttau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84915" y="3922207"/>
            <a:ext cx="1762125" cy="1970088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996874" y="3590229"/>
            <a:ext cx="123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lvl="1" indent="-173038" algn="l"/>
            <a:r>
              <a:rPr lang="en-US" altLang="zh-CN" sz="1200" dirty="0" smtClean="0"/>
              <a:t> </a:t>
            </a:r>
            <a:r>
              <a:rPr lang="en-US" altLang="zh-CN" sz="1200" b="1" dirty="0" smtClean="0">
                <a:latin typeface="Verdana" pitchFamily="34" charset="0"/>
              </a:rPr>
              <a:t>Plaques</a:t>
            </a:r>
            <a:endParaRPr lang="en-US" sz="12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5267790" y="3644359"/>
            <a:ext cx="11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lvl="1" indent="-173038"/>
            <a:r>
              <a:rPr lang="en-US" sz="1200" b="1" dirty="0" smtClean="0"/>
              <a:t>AD brain</a:t>
            </a: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4979959" y="1735870"/>
            <a:ext cx="3897341" cy="1609493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Verdana" pitchFamily="-111" charset="0"/>
              <a:buChar char="•"/>
            </a:pPr>
            <a:r>
              <a:rPr lang="en-US" altLang="zh-CN" sz="1200" dirty="0" err="1" smtClean="0">
                <a:latin typeface="Verdana" pitchFamily="34" charset="0"/>
              </a:rPr>
              <a:t>Gyri</a:t>
            </a:r>
            <a:r>
              <a:rPr lang="en-US" altLang="zh-CN" sz="1200" dirty="0" smtClean="0">
                <a:latin typeface="Verdana" pitchFamily="34" charset="0"/>
              </a:rPr>
              <a:t> thinning (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pitchFamily="-111" charset="-128"/>
                <a:cs typeface="ＭＳ Ｐゴシック" pitchFamily="-111" charset="-128"/>
              </a:rPr>
              <a:t>脑回变薄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pitchFamily="-111" charset="-128"/>
                <a:cs typeface="ＭＳ Ｐゴシック" pitchFamily="-111" charset="-128"/>
              </a:rPr>
              <a:t>)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itchFamily="34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228600" lvl="0" indent="-22860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Verdana" pitchFamily="-111" charset="0"/>
              <a:buChar char="•"/>
            </a:pPr>
            <a:r>
              <a:rPr lang="en-US" altLang="zh-CN" sz="1200" dirty="0" smtClean="0">
                <a:latin typeface="Verdana" pitchFamily="34" charset="0"/>
              </a:rPr>
              <a:t>Widened </a:t>
            </a:r>
            <a:r>
              <a:rPr lang="en-US" altLang="zh-CN" sz="1200" dirty="0" err="1" smtClean="0">
                <a:latin typeface="Verdana" pitchFamily="34" charset="0"/>
              </a:rPr>
              <a:t>sulci</a:t>
            </a:r>
            <a:r>
              <a:rPr lang="en-US" altLang="zh-CN" sz="1200" dirty="0" smtClean="0">
                <a:latin typeface="Verdana" pitchFamily="34" charset="0"/>
              </a:rPr>
              <a:t> (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pitchFamily="-111" charset="-128"/>
                <a:cs typeface="ＭＳ Ｐゴシック" pitchFamily="-111" charset="-128"/>
              </a:rPr>
              <a:t>脑沟变宽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pitchFamily="-111" charset="-128"/>
                <a:cs typeface="ＭＳ Ｐゴシック" pitchFamily="-111" charset="-128"/>
              </a:rPr>
              <a:t>)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itchFamily="34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228600" lvl="0" indent="-22860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Verdana" pitchFamily="-111" charset="0"/>
              <a:buChar char="•"/>
            </a:pPr>
            <a:r>
              <a:rPr lang="en-US" altLang="zh-CN" sz="1200" dirty="0" smtClean="0">
                <a:latin typeface="Verdana" pitchFamily="34" charset="0"/>
              </a:rPr>
              <a:t>Ventricular dilatation (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pitchFamily="-111" charset="-128"/>
                <a:cs typeface="ＭＳ Ｐゴシック" pitchFamily="-111" charset="-128"/>
              </a:rPr>
              <a:t>脑室扩大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pitchFamily="-111" charset="-128"/>
                <a:cs typeface="ＭＳ Ｐゴシック" pitchFamily="-111" charset="-128"/>
              </a:rPr>
              <a:t>)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itchFamily="34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228600" indent="-22860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Verdana" pitchFamily="-111" charset="0"/>
              <a:buChar char="•"/>
            </a:pPr>
            <a:r>
              <a:rPr lang="en-US" altLang="zh-CN" sz="1200" dirty="0" smtClean="0">
                <a:latin typeface="Verdana" pitchFamily="34" charset="0"/>
              </a:rPr>
              <a:t>Atrophy of the brain specific regions (cortex, hippocampus) 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pitchFamily="-111" charset="-128"/>
                <a:cs typeface="ＭＳ Ｐゴシック" pitchFamily="-111" charset="-128"/>
              </a:rPr>
              <a:t>大脑特定区域萎缩（皮层、</a:t>
            </a:r>
            <a:r>
              <a:rPr lang="zh-HK" sz="1200" dirty="0" smtClean="0"/>
              <a:t>海马体 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pitchFamily="-111" charset="-128"/>
                <a:cs typeface="ＭＳ Ｐゴシック" pitchFamily="-111" charset="-128"/>
              </a:rPr>
              <a:t>）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itchFamily="34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51" name="Picture 3" descr="Fi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>
          <a:xfrm>
            <a:off x="5074036" y="3984470"/>
            <a:ext cx="3600703" cy="2048106"/>
          </a:xfrm>
          <a:prstGeom prst="rect">
            <a:avLst/>
          </a:prstGeom>
          <a:noFill/>
          <a:ln/>
        </p:spPr>
      </p:pic>
      <p:sp>
        <p:nvSpPr>
          <p:cNvPr id="52" name="TextBox 51"/>
          <p:cNvSpPr txBox="1"/>
          <p:nvPr/>
        </p:nvSpPr>
        <p:spPr>
          <a:xfrm>
            <a:off x="7040368" y="3644359"/>
            <a:ext cx="155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lvl="1" indent="-173038"/>
            <a:r>
              <a:rPr lang="en-US" sz="1200" b="1" dirty="0" smtClean="0"/>
              <a:t>Normal brain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88888" y="3634834"/>
            <a:ext cx="11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lvl="1" indent="-173038" algn="l"/>
            <a:r>
              <a:rPr lang="en-US" altLang="zh-CN" sz="1200" b="1" dirty="0" smtClean="0">
                <a:latin typeface="Verdana" pitchFamily="34" charset="0"/>
              </a:rPr>
              <a:t>Tangles</a:t>
            </a:r>
            <a:endParaRPr lang="en-US" sz="1200" dirty="0" smtClean="0"/>
          </a:p>
        </p:txBody>
      </p:sp>
      <p:sp>
        <p:nvSpPr>
          <p:cNvPr id="54" name="Text Box 1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74812" y="1153899"/>
            <a:ext cx="2812732" cy="307777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Verdana" pitchFamily="34" charset="0"/>
              </a:rPr>
              <a:t>Hallmarks of AD</a:t>
            </a:r>
            <a:endParaRPr lang="en-GB" altLang="zh-CN" sz="14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8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8932" y="1466639"/>
            <a:ext cx="4324493" cy="2000462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lIns="72000" tIns="72000" rIns="72000" bIns="72000" anchor="b"/>
          <a:lstStyle/>
          <a:p>
            <a:pPr algn="l" eaLnBrk="0" hangingPunct="0"/>
            <a:endParaRPr lang="en-GB" altLang="zh-CN" sz="1400" dirty="0"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4714875" y="1093470"/>
            <a:ext cx="0" cy="504000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Box 1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34128" y="1153899"/>
            <a:ext cx="3600000" cy="307777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Verdana" pitchFamily="34" charset="0"/>
              </a:rPr>
              <a:t>Pathology &amp;  biochemical changes</a:t>
            </a:r>
            <a:endParaRPr lang="zh-CN" altLang="en-US" sz="140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2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933807" y="1466638"/>
            <a:ext cx="4000643" cy="1990937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lIns="72000" tIns="72000" rIns="72000" bIns="72000" anchor="b"/>
          <a:lstStyle/>
          <a:p>
            <a:pPr algn="l" eaLnBrk="0" hangingPunct="0"/>
            <a:endParaRPr lang="en-GB" altLang="zh-CN" sz="1400" dirty="0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8898" name="think-cell Slide" r:id="rId32" imgW="0" imgH="0" progId="TCLayout.ActiveDocument.1">
              <p:embed/>
            </p:oleObj>
          </a:graphicData>
        </a:graphic>
      </p:graphicFrame>
      <p:sp>
        <p:nvSpPr>
          <p:cNvPr id="10245" name="Rectangle 3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0" tIns="0" rIns="0" bIns="0" anchor="ctr" anchorCtr="0">
            <a:noAutofit/>
          </a:bodyPr>
          <a:lstStyle/>
          <a:p>
            <a:pPr algn="ctr"/>
            <a:endParaRPr lang="en-US" altLang="zh-CN" sz="100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98308" name="Group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818714" y="1759716"/>
          <a:ext cx="4078590" cy="4126992"/>
        </p:xfrm>
        <a:graphic>
          <a:graphicData uri="http://schemas.openxmlformats.org/drawingml/2006/table">
            <a:tbl>
              <a:tblPr/>
              <a:tblGrid>
                <a:gridCol w="4078590"/>
              </a:tblGrid>
              <a:tr h="39425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Elderly Population</a:t>
                      </a:r>
                    </a:p>
                    <a:p>
                      <a:pPr marL="292100" marR="0" lvl="1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Source: US Census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Population Growth Rate</a:t>
                      </a:r>
                    </a:p>
                    <a:p>
                      <a:pPr marL="292100" marR="0" lvl="1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3.6% (60+ population) Source: US Census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Dementia Prevalence Rate</a:t>
                      </a:r>
                    </a:p>
                    <a:p>
                      <a:pPr marL="292100" marR="0" lvl="1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Low-Base-High: 3.0%-4.0%-4.9%</a:t>
                      </a:r>
                    </a:p>
                    <a:p>
                      <a:pPr marL="292100" marR="0" lvl="1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Source: Rodriguez et al Lancet 372:464 (2008); Alzheimer’s Disease International; Zhang et al. Annals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Neurol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27:428 (2004)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AD Prevalence Rate in Dementia Patients</a:t>
                      </a:r>
                    </a:p>
                    <a:p>
                      <a:pPr marL="292100" marR="0" lvl="1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Low-Base-High: 50%-55%-60%</a:t>
                      </a:r>
                    </a:p>
                    <a:p>
                      <a:pPr marL="292100" marR="0" lvl="1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Source: Access Economics Pty Ltd for Asia Pacific Alzheimer’s Disease International (2006); Zhang et al Annals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Neurol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27:428 (2004)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Additional Population Discounts</a:t>
                      </a:r>
                    </a:p>
                    <a:p>
                      <a:pPr marL="292100" marR="0" lvl="1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Urban: 43% (Source: UNICEF 2008)</a:t>
                      </a:r>
                    </a:p>
                    <a:p>
                      <a:pPr marL="292100" marR="0" lvl="1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Proportion households with annual income of &gt;$4000 by 2020: 50% (Source: McKinsey Quarterly).</a:t>
                      </a:r>
                    </a:p>
                    <a:p>
                      <a:pPr marL="292100" marR="0" lvl="1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Patients in </a:t>
                      </a:r>
                      <a:r>
                        <a:rPr kumimoji="0" lang="en-US" altLang="zh-CN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urban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centers seek treatment through out-patient clinics in large hospitals, often equipped with infusion and imaging (CT, MRI, but no PET) facilities/capabilities.</a:t>
                      </a:r>
                    </a:p>
                    <a:p>
                      <a:pPr marL="292100" marR="0" lvl="1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Patients residing in </a:t>
                      </a:r>
                      <a:r>
                        <a:rPr kumimoji="0" lang="en-US" altLang="zh-CN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rural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areas unlikely to seek Western treatment due to cost and access constraints.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43" name="Object 63"/>
          <p:cNvGraphicFramePr>
            <a:graphicFrameLocks/>
          </p:cNvGraphicFramePr>
          <p:nvPr/>
        </p:nvGraphicFramePr>
        <p:xfrm>
          <a:off x="33337" y="4664075"/>
          <a:ext cx="4343400" cy="1485900"/>
        </p:xfrm>
        <a:graphic>
          <a:graphicData uri="http://schemas.openxmlformats.org/presentationml/2006/ole">
            <p:oleObj spid="_x0000_s208899" name="图表" r:id="rId33" imgW="4343257" imgH="1486043" progId="MSGraph.Chart.8">
              <p:embed followColorScheme="full"/>
            </p:oleObj>
          </a:graphicData>
        </a:graphic>
      </p:graphicFrame>
      <p:cxnSp>
        <p:nvCxnSpPr>
          <p:cNvPr id="36" name="直接连接符 35"/>
          <p:cNvCxnSpPr/>
          <p:nvPr>
            <p:custDataLst>
              <p:tags r:id="rId4"/>
            </p:custDataLst>
          </p:nvPr>
        </p:nvCxnSpPr>
        <p:spPr bwMode="auto">
          <a:xfrm flipV="1">
            <a:off x="876300" y="4918075"/>
            <a:ext cx="3124200" cy="295275"/>
          </a:xfrm>
          <a:prstGeom prst="line">
            <a:avLst/>
          </a:prstGeom>
          <a:ln w="254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2" name="Oval 6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60600" y="4968875"/>
            <a:ext cx="357188" cy="193675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</a:pPr>
            <a:fld id="{57A2E22A-2F19-4ACB-B9F2-395ACC01D5A5}" type="datetime'''''''''''''''4''''''''''''''''''''''''''%'''''''">
              <a:rPr lang="en-US" altLang="zh-CN" sz="1000" b="1" smtClean="0">
                <a:latin typeface="Verdana"/>
                <a:ea typeface="宋体"/>
                <a:sym typeface="Verdana"/>
              </a:rPr>
              <a:pPr algn="ctr" eaLnBrk="0" hangingPunct="0">
                <a:lnSpc>
                  <a:spcPct val="90000"/>
                </a:lnSpc>
              </a:pPr>
              <a:t>4%</a:t>
            </a:fld>
            <a:endParaRPr lang="en-US" altLang="zh-CN" sz="1000" b="1">
              <a:latin typeface="Verdana"/>
              <a:ea typeface="宋体"/>
              <a:sym typeface="Verdana"/>
            </a:endParaRPr>
          </a:p>
        </p:txBody>
      </p:sp>
      <p:sp>
        <p:nvSpPr>
          <p:cNvPr id="10303" name="Rectangle 6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32225" y="6042025"/>
            <a:ext cx="336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zh-CN" sz="1000" dirty="0" smtClean="0">
                <a:latin typeface="Verdana"/>
                <a:ea typeface="宋体"/>
                <a:sym typeface="Verdana"/>
              </a:rPr>
              <a:t>2025</a:t>
            </a:r>
            <a:endParaRPr lang="en-US" altLang="zh-CN" sz="1000" dirty="0">
              <a:latin typeface="Verdana"/>
              <a:ea typeface="宋体"/>
              <a:sym typeface="Verdana"/>
            </a:endParaRPr>
          </a:p>
        </p:txBody>
      </p:sp>
      <p:sp>
        <p:nvSpPr>
          <p:cNvPr id="10304" name="Rectangle 6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94000" y="6042025"/>
            <a:ext cx="33655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 eaLnBrk="0" hangingPunct="0"/>
            <a:r>
              <a:rPr lang="en-US" altLang="zh-CN" sz="1000" dirty="0" smtClean="0">
                <a:latin typeface="Verdana"/>
                <a:ea typeface="宋体"/>
                <a:sym typeface="Verdana"/>
              </a:rPr>
              <a:t>2020</a:t>
            </a:r>
            <a:endParaRPr lang="en-US" altLang="zh-CN" sz="1000" dirty="0">
              <a:latin typeface="Verdana"/>
              <a:ea typeface="宋体"/>
              <a:sym typeface="Verdana"/>
            </a:endParaRPr>
          </a:p>
        </p:txBody>
      </p:sp>
      <p:sp>
        <p:nvSpPr>
          <p:cNvPr id="10305" name="Rectangle 6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46250" y="6042025"/>
            <a:ext cx="33655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 eaLnBrk="0" hangingPunct="0"/>
            <a:r>
              <a:rPr lang="en-US" altLang="zh-CN" sz="1000" dirty="0" smtClean="0">
                <a:latin typeface="Verdana"/>
                <a:ea typeface="宋体"/>
                <a:sym typeface="Verdana"/>
              </a:rPr>
              <a:t>2015</a:t>
            </a:r>
            <a:endParaRPr lang="en-US" altLang="zh-CN" sz="1000" dirty="0">
              <a:latin typeface="Verdana"/>
              <a:ea typeface="宋体"/>
              <a:sym typeface="Verdana"/>
            </a:endParaRPr>
          </a:p>
        </p:txBody>
      </p:sp>
      <p:sp>
        <p:nvSpPr>
          <p:cNvPr id="10306" name="Rectangle 6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025" y="6042025"/>
            <a:ext cx="33655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 eaLnBrk="0" hangingPunct="0"/>
            <a:r>
              <a:rPr lang="en-US" altLang="zh-CN" sz="1000" dirty="0" smtClean="0">
                <a:latin typeface="Verdana"/>
                <a:ea typeface="宋体"/>
                <a:sym typeface="Verdana"/>
              </a:rPr>
              <a:t>2010</a:t>
            </a:r>
          </a:p>
        </p:txBody>
      </p:sp>
      <p:sp>
        <p:nvSpPr>
          <p:cNvPr id="10307" name="AutoShape 7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2400" y="1524000"/>
            <a:ext cx="1752600" cy="5334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45720" rIns="4572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60+ Population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171.0 MM (2010)</a:t>
            </a:r>
          </a:p>
        </p:txBody>
      </p:sp>
      <p:sp>
        <p:nvSpPr>
          <p:cNvPr id="10308" name="AutoShape 7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52400" y="2311400"/>
            <a:ext cx="1752600" cy="5334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45720" rIns="4572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Dementia Prevalence</a:t>
            </a:r>
          </a:p>
          <a:p>
            <a:pPr algn="ctr"/>
            <a:r>
              <a:rPr lang="en-US" altLang="zh-CN" sz="120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6.8 MM (2010)</a:t>
            </a:r>
          </a:p>
        </p:txBody>
      </p:sp>
      <p:sp>
        <p:nvSpPr>
          <p:cNvPr id="10309" name="AutoShape 7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52400" y="3124200"/>
            <a:ext cx="17526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45720" rIns="4572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AD Prevalence</a:t>
            </a:r>
          </a:p>
          <a:p>
            <a:pPr algn="ctr"/>
            <a:r>
              <a:rPr lang="en-US" altLang="zh-CN" sz="120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3.8 MM (2010)</a:t>
            </a:r>
          </a:p>
        </p:txBody>
      </p:sp>
      <p:cxnSp>
        <p:nvCxnSpPr>
          <p:cNvPr id="10310" name="AutoShape 73"/>
          <p:cNvCxnSpPr>
            <a:cxnSpLocks noChangeShapeType="1"/>
            <a:stCxn id="10307" idx="2"/>
            <a:endCxn id="10308" idx="0"/>
          </p:cNvCxnSpPr>
          <p:nvPr>
            <p:custDataLst>
              <p:tags r:id="rId13"/>
            </p:custDataLst>
          </p:nvPr>
        </p:nvCxnSpPr>
        <p:spPr bwMode="auto">
          <a:xfrm>
            <a:off x="1028700" y="2057400"/>
            <a:ext cx="0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311" name="AutoShape 74"/>
          <p:cNvCxnSpPr>
            <a:cxnSpLocks noChangeShapeType="1"/>
            <a:stCxn id="10308" idx="2"/>
            <a:endCxn id="10309" idx="0"/>
          </p:cNvCxnSpPr>
          <p:nvPr>
            <p:custDataLst>
              <p:tags r:id="rId14"/>
            </p:custDataLst>
          </p:nvPr>
        </p:nvCxnSpPr>
        <p:spPr bwMode="auto">
          <a:xfrm>
            <a:off x="1028700" y="2844800"/>
            <a:ext cx="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312" name="Text Box 7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955800" y="2019300"/>
            <a:ext cx="658813" cy="284163"/>
          </a:xfrm>
          <a:prstGeom prst="rect">
            <a:avLst/>
          </a:prstGeom>
          <a:solidFill>
            <a:srgbClr val="FFCC66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CN" sz="1000" b="1">
                <a:latin typeface="Verdana" pitchFamily="34" charset="0"/>
                <a:ea typeface="宋体" charset="-122"/>
              </a:rPr>
              <a:t>4.0%</a:t>
            </a:r>
          </a:p>
        </p:txBody>
      </p:sp>
      <p:sp>
        <p:nvSpPr>
          <p:cNvPr id="10313" name="AutoShape 7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rot="-5400000">
            <a:off x="1708150" y="2055813"/>
            <a:ext cx="292100" cy="203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0314" name="AutoShape 77"/>
          <p:cNvCxnSpPr>
            <a:cxnSpLocks noChangeShapeType="1"/>
            <a:stCxn id="10308" idx="2"/>
            <a:endCxn id="10309" idx="0"/>
          </p:cNvCxnSpPr>
          <p:nvPr>
            <p:custDataLst>
              <p:tags r:id="rId17"/>
            </p:custDataLst>
          </p:nvPr>
        </p:nvCxnSpPr>
        <p:spPr bwMode="auto">
          <a:xfrm>
            <a:off x="1028700" y="2844800"/>
            <a:ext cx="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315" name="Text Box 7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944688" y="2844800"/>
            <a:ext cx="658812" cy="284163"/>
          </a:xfrm>
          <a:prstGeom prst="rect">
            <a:avLst/>
          </a:prstGeom>
          <a:solidFill>
            <a:srgbClr val="FFCC66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CN" sz="1000" b="1">
                <a:latin typeface="Verdana" pitchFamily="34" charset="0"/>
                <a:ea typeface="宋体" charset="-122"/>
              </a:rPr>
              <a:t>55%</a:t>
            </a:r>
          </a:p>
        </p:txBody>
      </p:sp>
      <p:sp>
        <p:nvSpPr>
          <p:cNvPr id="10316" name="AutoShape 7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-5400000">
            <a:off x="1697038" y="2881313"/>
            <a:ext cx="292100" cy="203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317" name="Text Box 8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667000" y="19050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Verdana" pitchFamily="34" charset="0"/>
                <a:ea typeface="宋体" charset="-122"/>
              </a:rPr>
              <a:t>Dementia Prevalence Rate</a:t>
            </a:r>
          </a:p>
        </p:txBody>
      </p:sp>
      <p:sp>
        <p:nvSpPr>
          <p:cNvPr id="10318" name="Text Box 8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667000" y="2743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Verdana" pitchFamily="34" charset="0"/>
                <a:ea typeface="宋体" charset="-122"/>
              </a:rPr>
              <a:t>AD Prevalence Rate in Dementia Patients</a:t>
            </a:r>
          </a:p>
        </p:txBody>
      </p:sp>
      <p:sp>
        <p:nvSpPr>
          <p:cNvPr id="10319" name="AutoShape 82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52400" y="39624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ACC6D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8288" rIns="18288" anchor="ctr"/>
          <a:lstStyle/>
          <a:p>
            <a:pPr algn="ctr"/>
            <a:r>
              <a:rPr lang="en-US" altLang="zh-CN" sz="1200">
                <a:latin typeface="Verdana" pitchFamily="34" charset="0"/>
                <a:ea typeface="宋体" charset="-122"/>
              </a:rPr>
              <a:t>Adjusted AD Prevalence</a:t>
            </a:r>
          </a:p>
          <a:p>
            <a:pPr algn="ctr"/>
            <a:r>
              <a:rPr lang="en-US" altLang="zh-CN" sz="1200">
                <a:latin typeface="Verdana" pitchFamily="34" charset="0"/>
                <a:ea typeface="宋体" charset="-122"/>
              </a:rPr>
              <a:t>0.8 MM (2010)</a:t>
            </a:r>
          </a:p>
        </p:txBody>
      </p:sp>
      <p:cxnSp>
        <p:nvCxnSpPr>
          <p:cNvPr id="10320" name="AutoShape 83"/>
          <p:cNvCxnSpPr>
            <a:cxnSpLocks noChangeShapeType="1"/>
            <a:stCxn id="10309" idx="2"/>
            <a:endCxn id="10319" idx="0"/>
          </p:cNvCxnSpPr>
          <p:nvPr>
            <p:custDataLst>
              <p:tags r:id="rId23"/>
            </p:custDataLst>
          </p:nvPr>
        </p:nvCxnSpPr>
        <p:spPr bwMode="auto">
          <a:xfrm>
            <a:off x="1028700" y="3657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321" name="Text Box 8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955800" y="3678238"/>
            <a:ext cx="658813" cy="284162"/>
          </a:xfrm>
          <a:prstGeom prst="rect">
            <a:avLst/>
          </a:prstGeom>
          <a:solidFill>
            <a:srgbClr val="FFCC66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CN" sz="1000" b="1">
                <a:latin typeface="Verdana" pitchFamily="34" charset="0"/>
                <a:ea typeface="宋体" charset="-122"/>
              </a:rPr>
              <a:t>22%</a:t>
            </a:r>
          </a:p>
        </p:txBody>
      </p:sp>
      <p:sp>
        <p:nvSpPr>
          <p:cNvPr id="10322" name="AutoShape 85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 rot="-5400000">
            <a:off x="1708150" y="3714750"/>
            <a:ext cx="292100" cy="203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323" name="Text Box 8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667000" y="3429000"/>
            <a:ext cx="1981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>
                <a:latin typeface="Verdana" pitchFamily="34" charset="0"/>
                <a:ea typeface="宋体" charset="-122"/>
              </a:rPr>
              <a:t>Market Access: Urban Population with annual household income &gt;$4000/year</a:t>
            </a:r>
          </a:p>
        </p:txBody>
      </p:sp>
      <p:sp>
        <p:nvSpPr>
          <p:cNvPr id="31" name="Rectangle 8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lvl="0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Epidemiology</a:t>
            </a:r>
          </a:p>
        </p:txBody>
      </p:sp>
      <p:sp>
        <p:nvSpPr>
          <p:cNvPr id="33" name="Title 1"/>
          <p:cNvSpPr txBox="1">
            <a:spLocks/>
          </p:cNvSpPr>
          <p:nvPr>
            <p:custDataLst>
              <p:tags r:id="rId28"/>
            </p:custDataLst>
          </p:nvPr>
        </p:nvSpPr>
        <p:spPr>
          <a:xfrm>
            <a:off x="455613" y="455613"/>
            <a:ext cx="8226425" cy="9144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In 2010, the prevalence of AD is estimated to be 3.8 million; however, only certain urban population is expected to have access to the most advanced Western treatments</a:t>
            </a:r>
          </a:p>
        </p:txBody>
      </p:sp>
      <p:sp>
        <p:nvSpPr>
          <p:cNvPr id="35" name="Section" descr="Section name"/>
          <p:cNvSpPr txBox="1"/>
          <p:nvPr>
            <p:custDataLst>
              <p:tags r:id="rId29"/>
            </p:custDataLst>
          </p:nvPr>
        </p:nvSpPr>
        <p:spPr>
          <a:xfrm>
            <a:off x="0" y="0"/>
            <a:ext cx="1951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Alzheimer’s Disease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37" name="矩形 36"/>
          <p:cNvSpPr/>
          <p:nvPr>
            <p:custDataLst>
              <p:tags r:id="rId30"/>
            </p:custDataLst>
          </p:nvPr>
        </p:nvSpPr>
        <p:spPr>
          <a:xfrm>
            <a:off x="127000" y="454631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lvl="0" indent="-177800" algn="ctr">
              <a:spcBef>
                <a:spcPct val="50000"/>
              </a:spcBef>
            </a:pPr>
            <a:r>
              <a:rPr lang="en-US" altLang="zh-CN" sz="1200" b="1" i="1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Adjusted AD Prevalence 2010 - 2025 (Thousands)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9922" name="think-cell Slide" r:id="rId27" imgW="0" imgH="0" progId="TCLayout.ActiveDocument.1">
              <p:embed/>
            </p:oleObj>
          </a:graphicData>
        </a:graphic>
      </p:graphicFrame>
      <p:sp>
        <p:nvSpPr>
          <p:cNvPr id="9220" name="Rectangle 3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zh-CN" sz="1000" b="1">
                <a:latin typeface="Verdana" pitchFamily="34" charset="0"/>
                <a:ea typeface="宋体" charset="-122"/>
              </a:rPr>
              <a:t>%</a:t>
            </a:r>
          </a:p>
        </p:txBody>
      </p:sp>
      <p:sp>
        <p:nvSpPr>
          <p:cNvPr id="9278" name="Text Box 63"/>
          <p:cNvSpPr txBox="1">
            <a:spLocks noChangeArrowheads="1"/>
          </p:cNvSpPr>
          <p:nvPr/>
        </p:nvSpPr>
        <p:spPr bwMode="auto">
          <a:xfrm>
            <a:off x="490305" y="2415935"/>
            <a:ext cx="1689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i="1" dirty="0" smtClean="0">
                <a:ea typeface="宋体" charset="-122"/>
              </a:rPr>
              <a:t>PCP (Primary Care Physician)</a:t>
            </a:r>
            <a:endParaRPr lang="en-US" altLang="zh-CN" sz="1200" b="1" i="1" dirty="0">
              <a:ea typeface="宋体" charset="-122"/>
            </a:endParaRPr>
          </a:p>
        </p:txBody>
      </p:sp>
      <p:sp>
        <p:nvSpPr>
          <p:cNvPr id="9279" name="Text Box 64"/>
          <p:cNvSpPr txBox="1">
            <a:spLocks noChangeArrowheads="1"/>
          </p:cNvSpPr>
          <p:nvPr/>
        </p:nvSpPr>
        <p:spPr bwMode="auto">
          <a:xfrm>
            <a:off x="490305" y="3984017"/>
            <a:ext cx="11897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i="1" dirty="0">
                <a:ea typeface="宋体" charset="-122"/>
              </a:rPr>
              <a:t>Neurologist</a:t>
            </a:r>
          </a:p>
        </p:txBody>
      </p:sp>
      <p:sp>
        <p:nvSpPr>
          <p:cNvPr id="9280" name="Text Box 65"/>
          <p:cNvSpPr txBox="1">
            <a:spLocks noChangeArrowheads="1"/>
          </p:cNvSpPr>
          <p:nvPr/>
        </p:nvSpPr>
        <p:spPr bwMode="auto">
          <a:xfrm>
            <a:off x="490305" y="4899479"/>
            <a:ext cx="12041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i="1" dirty="0">
                <a:ea typeface="宋体" charset="-122"/>
              </a:rPr>
              <a:t>Psychiatrist</a:t>
            </a:r>
          </a:p>
        </p:txBody>
      </p:sp>
      <p:sp>
        <p:nvSpPr>
          <p:cNvPr id="9281" name="Text Box 66"/>
          <p:cNvSpPr txBox="1">
            <a:spLocks noChangeArrowheads="1"/>
          </p:cNvSpPr>
          <p:nvPr/>
        </p:nvSpPr>
        <p:spPr bwMode="auto">
          <a:xfrm>
            <a:off x="490305" y="3124269"/>
            <a:ext cx="11993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i="1">
                <a:solidFill>
                  <a:schemeClr val="tx2"/>
                </a:solidFill>
                <a:ea typeface="宋体" charset="-122"/>
              </a:rPr>
              <a:t>Geriatrician</a:t>
            </a:r>
          </a:p>
        </p:txBody>
      </p:sp>
      <p:sp>
        <p:nvSpPr>
          <p:cNvPr id="9282" name="Rectangle 67"/>
          <p:cNvSpPr>
            <a:spLocks noChangeArrowheads="1"/>
          </p:cNvSpPr>
          <p:nvPr/>
        </p:nvSpPr>
        <p:spPr bwMode="auto">
          <a:xfrm>
            <a:off x="6690492" y="2159000"/>
            <a:ext cx="92075" cy="920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>
              <a:ea typeface="宋体" charset="-122"/>
            </a:endParaRPr>
          </a:p>
        </p:txBody>
      </p:sp>
      <p:sp>
        <p:nvSpPr>
          <p:cNvPr id="9283" name="Text Box 68"/>
          <p:cNvSpPr txBox="1">
            <a:spLocks noChangeArrowheads="1"/>
          </p:cNvSpPr>
          <p:nvPr/>
        </p:nvSpPr>
        <p:spPr bwMode="auto">
          <a:xfrm>
            <a:off x="6738117" y="2100263"/>
            <a:ext cx="12559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Verdana" pitchFamily="34" charset="0"/>
                <a:ea typeface="宋体" charset="-122"/>
              </a:rPr>
              <a:t>Plays key role</a:t>
            </a:r>
          </a:p>
        </p:txBody>
      </p:sp>
      <p:sp>
        <p:nvSpPr>
          <p:cNvPr id="9284" name="Rectangle 69"/>
          <p:cNvSpPr>
            <a:spLocks noChangeArrowheads="1"/>
          </p:cNvSpPr>
          <p:nvPr/>
        </p:nvSpPr>
        <p:spPr bwMode="auto">
          <a:xfrm>
            <a:off x="6690492" y="2311400"/>
            <a:ext cx="92075" cy="92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>
              <a:ea typeface="宋体" charset="-122"/>
            </a:endParaRPr>
          </a:p>
        </p:txBody>
      </p:sp>
      <p:sp>
        <p:nvSpPr>
          <p:cNvPr id="9285" name="Text Box 70"/>
          <p:cNvSpPr txBox="1">
            <a:spLocks noChangeArrowheads="1"/>
          </p:cNvSpPr>
          <p:nvPr/>
        </p:nvSpPr>
        <p:spPr bwMode="auto">
          <a:xfrm>
            <a:off x="6738117" y="2252663"/>
            <a:ext cx="180889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latin typeface="Verdana" pitchFamily="34" charset="0"/>
                <a:ea typeface="宋体" charset="-122"/>
              </a:rPr>
              <a:t>Plays supporting role</a:t>
            </a:r>
          </a:p>
        </p:txBody>
      </p:sp>
      <p:sp>
        <p:nvSpPr>
          <p:cNvPr id="9286" name="Rectangle 71"/>
          <p:cNvSpPr>
            <a:spLocks noChangeArrowheads="1"/>
          </p:cNvSpPr>
          <p:nvPr/>
        </p:nvSpPr>
        <p:spPr bwMode="auto">
          <a:xfrm>
            <a:off x="6690492" y="2463800"/>
            <a:ext cx="92075" cy="92075"/>
          </a:xfrm>
          <a:prstGeom prst="rect">
            <a:avLst/>
          </a:prstGeom>
          <a:solidFill>
            <a:srgbClr val="ABD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>
              <a:ea typeface="宋体" charset="-122"/>
            </a:endParaRPr>
          </a:p>
        </p:txBody>
      </p:sp>
      <p:sp>
        <p:nvSpPr>
          <p:cNvPr id="9287" name="Text Box 72"/>
          <p:cNvSpPr txBox="1">
            <a:spLocks noChangeArrowheads="1"/>
          </p:cNvSpPr>
          <p:nvPr/>
        </p:nvSpPr>
        <p:spPr bwMode="auto">
          <a:xfrm>
            <a:off x="6738117" y="2405063"/>
            <a:ext cx="14305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Verdana" pitchFamily="34" charset="0"/>
                <a:ea typeface="宋体" charset="-122"/>
              </a:rPr>
              <a:t>Plays minor role</a:t>
            </a:r>
          </a:p>
        </p:txBody>
      </p:sp>
      <p:sp>
        <p:nvSpPr>
          <p:cNvPr id="9288" name="AutoShape 6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82137" y="2097302"/>
            <a:ext cx="2057400" cy="9652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Families first observe symptoms.  Accompany patients to PCP.  If suspects AD, refers to Neurologist</a:t>
            </a:r>
          </a:p>
        </p:txBody>
      </p:sp>
      <p:sp>
        <p:nvSpPr>
          <p:cNvPr id="9289" name="AutoShape 6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4162" y="3770082"/>
            <a:ext cx="1817914" cy="801914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Makes diagnosis for AD  using imaging and cognitive testing</a:t>
            </a:r>
          </a:p>
        </p:txBody>
      </p:sp>
      <p:sp>
        <p:nvSpPr>
          <p:cNvPr id="9290" name="AutoShape 6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87462" y="3770082"/>
            <a:ext cx="1817914" cy="801914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Prescribes Rx to manage cognitive and sometimes psychotic/ affective behavioral symptoms</a:t>
            </a:r>
          </a:p>
        </p:txBody>
      </p:sp>
      <p:sp>
        <p:nvSpPr>
          <p:cNvPr id="9291" name="AutoShape 6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687462" y="4684484"/>
            <a:ext cx="1817914" cy="674914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00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Prescribes Rx to manage psychotic/ affective behavioral symptoms</a:t>
            </a:r>
          </a:p>
        </p:txBody>
      </p:sp>
      <p:cxnSp>
        <p:nvCxnSpPr>
          <p:cNvPr id="9292" name="AutoShape 65"/>
          <p:cNvCxnSpPr>
            <a:cxnSpLocks noChangeShapeType="1"/>
            <a:stCxn id="9290" idx="2"/>
            <a:endCxn id="9291" idx="0"/>
          </p:cNvCxnSpPr>
          <p:nvPr>
            <p:custDataLst>
              <p:tags r:id="rId7"/>
            </p:custDataLst>
          </p:nvPr>
        </p:nvCxnSpPr>
        <p:spPr bwMode="auto">
          <a:xfrm>
            <a:off x="7596419" y="4571996"/>
            <a:ext cx="0" cy="11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93" name="AutoShape 66"/>
          <p:cNvCxnSpPr>
            <a:cxnSpLocks noChangeShapeType="1"/>
            <a:stCxn id="9289" idx="3"/>
            <a:endCxn id="9290" idx="1"/>
          </p:cNvCxnSpPr>
          <p:nvPr>
            <p:custDataLst>
              <p:tags r:id="rId8"/>
            </p:custDataLst>
          </p:nvPr>
        </p:nvCxnSpPr>
        <p:spPr bwMode="auto">
          <a:xfrm>
            <a:off x="6232076" y="4171039"/>
            <a:ext cx="45538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94" name="AutoShape 72"/>
          <p:cNvCxnSpPr>
            <a:cxnSpLocks noChangeShapeType="1"/>
            <a:stCxn id="9288" idx="2"/>
            <a:endCxn id="9289" idx="1"/>
          </p:cNvCxnSpPr>
          <p:nvPr>
            <p:custDataLst>
              <p:tags r:id="rId9"/>
            </p:custDataLst>
          </p:nvPr>
        </p:nvCxnSpPr>
        <p:spPr bwMode="auto">
          <a:xfrm rot="16200000" flipH="1">
            <a:off x="3258231" y="3015107"/>
            <a:ext cx="1108537" cy="1203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295" name="AutoShape 7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14162" y="2931878"/>
            <a:ext cx="1817914" cy="674914"/>
          </a:xfrm>
          <a:prstGeom prst="roundRect">
            <a:avLst>
              <a:gd name="adj" fmla="val 16667"/>
            </a:avLst>
          </a:prstGeom>
          <a:solidFill>
            <a:srgbClr val="ABDD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000" dirty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Diagnosis typically occurs at Neurologist, but can occur with Geriatrician </a:t>
            </a:r>
          </a:p>
        </p:txBody>
      </p:sp>
      <p:cxnSp>
        <p:nvCxnSpPr>
          <p:cNvPr id="9296" name="AutoShape 74"/>
          <p:cNvCxnSpPr>
            <a:cxnSpLocks noChangeShapeType="1"/>
            <a:stCxn id="9288" idx="2"/>
            <a:endCxn id="9295" idx="1"/>
          </p:cNvCxnSpPr>
          <p:nvPr>
            <p:custDataLst>
              <p:tags r:id="rId11"/>
            </p:custDataLst>
          </p:nvPr>
        </p:nvCxnSpPr>
        <p:spPr bwMode="auto">
          <a:xfrm rot="16200000" flipH="1">
            <a:off x="3709083" y="2564255"/>
            <a:ext cx="206833" cy="1203325"/>
          </a:xfrm>
          <a:prstGeom prst="bentConnector2">
            <a:avLst/>
          </a:prstGeom>
          <a:noFill/>
          <a:ln w="9525">
            <a:solidFill>
              <a:srgbClr val="808080"/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9297" name="AutoShape 75"/>
          <p:cNvCxnSpPr>
            <a:cxnSpLocks noChangeShapeType="1"/>
            <a:stCxn id="9295" idx="2"/>
            <a:endCxn id="9289" idx="0"/>
          </p:cNvCxnSpPr>
          <p:nvPr>
            <p:custDataLst>
              <p:tags r:id="rId12"/>
            </p:custDataLst>
          </p:nvPr>
        </p:nvCxnSpPr>
        <p:spPr bwMode="auto">
          <a:xfrm>
            <a:off x="5323119" y="3606792"/>
            <a:ext cx="0" cy="1632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98" name="AutoShape 7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14162" y="4684484"/>
            <a:ext cx="1817914" cy="674914"/>
          </a:xfrm>
          <a:prstGeom prst="roundRect">
            <a:avLst>
              <a:gd name="adj" fmla="val 16667"/>
            </a:avLst>
          </a:prstGeom>
          <a:solidFill>
            <a:srgbClr val="ABDD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000" dirty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Plays minor role in diagnosis (does not generally conduct cognitive tests)</a:t>
            </a:r>
          </a:p>
        </p:txBody>
      </p:sp>
      <p:cxnSp>
        <p:nvCxnSpPr>
          <p:cNvPr id="9299" name="AutoShape 78"/>
          <p:cNvCxnSpPr>
            <a:cxnSpLocks noChangeShapeType="1"/>
            <a:stCxn id="9298" idx="0"/>
            <a:endCxn id="9289" idx="2"/>
          </p:cNvCxnSpPr>
          <p:nvPr>
            <p:custDataLst>
              <p:tags r:id="rId14"/>
            </p:custDataLst>
          </p:nvPr>
        </p:nvCxnSpPr>
        <p:spPr bwMode="auto">
          <a:xfrm flipV="1">
            <a:off x="5323119" y="4571996"/>
            <a:ext cx="0" cy="11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300" name="AutoShape 9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401462" y="5442860"/>
            <a:ext cx="1817914" cy="674914"/>
          </a:xfrm>
          <a:prstGeom prst="roundRect">
            <a:avLst>
              <a:gd name="adj" fmla="val 16667"/>
            </a:avLst>
          </a:prstGeom>
          <a:solidFill>
            <a:srgbClr val="ABDD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00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Plays minor role.  Diagnosis usually made in Tier 3 (most advanced) hospitals</a:t>
            </a:r>
          </a:p>
        </p:txBody>
      </p:sp>
      <p:sp>
        <p:nvSpPr>
          <p:cNvPr id="9301" name="AutoShape 9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687462" y="2931878"/>
            <a:ext cx="1817914" cy="674914"/>
          </a:xfrm>
          <a:prstGeom prst="roundRect">
            <a:avLst>
              <a:gd name="adj" fmla="val 16667"/>
            </a:avLst>
          </a:prstGeom>
          <a:solidFill>
            <a:srgbClr val="ABD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00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Provide refills (esp for VIP patients) after initiation of treatment from neurologists</a:t>
            </a:r>
            <a:endParaRPr lang="en-US" altLang="zh-CN" sz="1000" b="1">
              <a:solidFill>
                <a:srgbClr val="0E0733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9302" name="AutoShape 94"/>
          <p:cNvCxnSpPr>
            <a:cxnSpLocks noChangeShapeType="1"/>
            <a:stCxn id="9295" idx="3"/>
            <a:endCxn id="9301" idx="1"/>
          </p:cNvCxnSpPr>
          <p:nvPr>
            <p:custDataLst>
              <p:tags r:id="rId17"/>
            </p:custDataLst>
          </p:nvPr>
        </p:nvCxnSpPr>
        <p:spPr bwMode="auto">
          <a:xfrm>
            <a:off x="6232076" y="3269335"/>
            <a:ext cx="45538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303" name="AutoShape 96"/>
          <p:cNvCxnSpPr>
            <a:cxnSpLocks noChangeShapeType="1"/>
            <a:stCxn id="9288" idx="2"/>
            <a:endCxn id="9300" idx="1"/>
          </p:cNvCxnSpPr>
          <p:nvPr>
            <p:custDataLst>
              <p:tags r:id="rId18"/>
            </p:custDataLst>
          </p:nvPr>
        </p:nvCxnSpPr>
        <p:spPr bwMode="auto">
          <a:xfrm rot="16200000" flipH="1">
            <a:off x="2447242" y="3826096"/>
            <a:ext cx="2717815" cy="1190625"/>
          </a:xfrm>
          <a:prstGeom prst="bentConnector2">
            <a:avLst/>
          </a:prstGeom>
          <a:noFill/>
          <a:ln w="9525">
            <a:solidFill>
              <a:srgbClr val="80808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9304" name="AutoShape 97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687462" y="5442860"/>
            <a:ext cx="1817914" cy="674914"/>
          </a:xfrm>
          <a:prstGeom prst="roundRect">
            <a:avLst>
              <a:gd name="adj" fmla="val 16667"/>
            </a:avLst>
          </a:prstGeom>
          <a:solidFill>
            <a:srgbClr val="ABD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000" dirty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Provide refills after initiation of treatment from neurologists</a:t>
            </a:r>
            <a:endParaRPr lang="en-US" altLang="zh-CN" sz="1000" b="1" dirty="0">
              <a:solidFill>
                <a:srgbClr val="0E0733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9305" name="AutoShape 98"/>
          <p:cNvCxnSpPr>
            <a:cxnSpLocks noChangeShapeType="1"/>
            <a:stCxn id="9300" idx="3"/>
            <a:endCxn id="9304" idx="1"/>
          </p:cNvCxnSpPr>
          <p:nvPr>
            <p:custDataLst>
              <p:tags r:id="rId20"/>
            </p:custDataLst>
          </p:nvPr>
        </p:nvCxnSpPr>
        <p:spPr bwMode="auto">
          <a:xfrm>
            <a:off x="6219376" y="5780317"/>
            <a:ext cx="46808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306" name="AutoShape 77"/>
          <p:cNvCxnSpPr>
            <a:cxnSpLocks noChangeShapeType="1"/>
            <a:stCxn id="9288" idx="2"/>
            <a:endCxn id="9298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832780" y="3440558"/>
            <a:ext cx="1959439" cy="1203325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9307" name="Text Box 70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90305" y="5496378"/>
            <a:ext cx="1866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i="1" dirty="0">
                <a:ea typeface="宋体" charset="-122"/>
              </a:rPr>
              <a:t>Internal Generalist </a:t>
            </a:r>
            <a:endParaRPr lang="en-US" altLang="zh-CN" sz="1200" b="1" i="1" dirty="0" smtClean="0">
              <a:ea typeface="宋体" charset="-122"/>
            </a:endParaRPr>
          </a:p>
          <a:p>
            <a:r>
              <a:rPr lang="en-US" altLang="zh-CN" sz="1200" b="1" i="1" dirty="0" smtClean="0">
                <a:ea typeface="宋体" charset="-122"/>
              </a:rPr>
              <a:t>(</a:t>
            </a:r>
            <a:r>
              <a:rPr lang="en-US" altLang="zh-CN" sz="1200" b="1" i="1" dirty="0">
                <a:ea typeface="宋体" charset="-122"/>
              </a:rPr>
              <a:t>Tier 2 Hospital)</a:t>
            </a:r>
            <a:endParaRPr lang="en-US" altLang="zh-CN" sz="1200" b="1" i="1" dirty="0">
              <a:solidFill>
                <a:srgbClr val="ACC6D0"/>
              </a:solidFill>
              <a:ea typeface="宋体" charset="-122"/>
            </a:endParaRPr>
          </a:p>
        </p:txBody>
      </p:sp>
      <p:sp>
        <p:nvSpPr>
          <p:cNvPr id="37" name="Rectangle 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lvl="0" algn="ctr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Patient Flow</a:t>
            </a:r>
          </a:p>
        </p:txBody>
      </p:sp>
      <p:sp>
        <p:nvSpPr>
          <p:cNvPr id="38" name="Section" descr="Section name"/>
          <p:cNvSpPr txBox="1"/>
          <p:nvPr>
            <p:custDataLst>
              <p:tags r:id="rId24"/>
            </p:custDataLst>
          </p:nvPr>
        </p:nvSpPr>
        <p:spPr>
          <a:xfrm>
            <a:off x="0" y="0"/>
            <a:ext cx="1951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  <a:latin typeface="Verdana"/>
              </a:rPr>
              <a:t>Alzheimer’s Disease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39" name="Title 1"/>
          <p:cNvSpPr txBox="1">
            <a:spLocks/>
          </p:cNvSpPr>
          <p:nvPr>
            <p:custDataLst>
              <p:tags r:id="rId25"/>
            </p:custDataLst>
          </p:nvPr>
        </p:nvSpPr>
        <p:spPr>
          <a:xfrm>
            <a:off x="455613" y="455613"/>
            <a:ext cx="8226425" cy="9144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In China, neurologists are often in charge of diagnosis and management of AD patients; other specialists only play a minimal or supportive role in the management of dementia</a:t>
            </a:r>
          </a:p>
        </p:txBody>
      </p:sp>
      <p:sp>
        <p:nvSpPr>
          <p:cNvPr id="55" name="矩形 54"/>
          <p:cNvSpPr/>
          <p:nvPr/>
        </p:nvSpPr>
        <p:spPr>
          <a:xfrm>
            <a:off x="402696" y="1679477"/>
            <a:ext cx="1226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1200" b="1" i="1" u="sng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Stakeholder</a:t>
            </a:r>
          </a:p>
        </p:txBody>
      </p:sp>
      <p:sp>
        <p:nvSpPr>
          <p:cNvPr id="56" name="矩形 55"/>
          <p:cNvSpPr/>
          <p:nvPr/>
        </p:nvSpPr>
        <p:spPr>
          <a:xfrm>
            <a:off x="2247293" y="1679477"/>
            <a:ext cx="17347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u="sng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First Presentation</a:t>
            </a:r>
            <a:endParaRPr lang="zh-CN" altLang="en-US" sz="1200" u="sng" dirty="0"/>
          </a:p>
        </p:txBody>
      </p:sp>
      <p:sp>
        <p:nvSpPr>
          <p:cNvPr id="57" name="矩形 56"/>
          <p:cNvSpPr/>
          <p:nvPr/>
        </p:nvSpPr>
        <p:spPr>
          <a:xfrm>
            <a:off x="4802741" y="1679477"/>
            <a:ext cx="10262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1200" b="1" i="1" u="sng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Diagnosis</a:t>
            </a:r>
          </a:p>
        </p:txBody>
      </p:sp>
      <p:sp>
        <p:nvSpPr>
          <p:cNvPr id="58" name="矩形 57"/>
          <p:cNvSpPr/>
          <p:nvPr/>
        </p:nvSpPr>
        <p:spPr>
          <a:xfrm>
            <a:off x="6969383" y="1679477"/>
            <a:ext cx="10871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1200" b="1" i="1" u="sng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Treatment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0946" name="think-cell Slide" r:id="rId30" imgW="0" imgH="0" progId="TCLayout.ActiveDocument.1">
              <p:embed/>
            </p:oleObj>
          </a:graphicData>
        </a:graphic>
      </p:graphicFrame>
      <p:sp>
        <p:nvSpPr>
          <p:cNvPr id="11278" name="Rectangle 3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0" tIns="0" rIns="0" bIns="0" anchor="ctr" anchorCtr="0">
            <a:noAutofit/>
          </a:bodyPr>
          <a:lstStyle/>
          <a:p>
            <a:pPr algn="ctr"/>
            <a:endParaRPr lang="en-US" altLang="zh-CN" sz="120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1267" name="Organization Chart 72"/>
          <p:cNvGraphicFramePr>
            <a:graphicFrameLocks/>
          </p:cNvGraphicFramePr>
          <p:nvPr/>
        </p:nvGraphicFramePr>
        <p:xfrm>
          <a:off x="4597400" y="2374900"/>
          <a:ext cx="4267200" cy="1398588"/>
        </p:xfrm>
        <a:graphic>
          <a:graphicData uri="http://schemas.openxmlformats.org/drawingml/2006/compatibility">
            <com:legacyDrawing xmlns:com="http://schemas.openxmlformats.org/drawingml/2006/compatibility" spid="_x0000_s210947"/>
          </a:graphicData>
        </a:graphic>
      </p:graphicFrame>
      <p:cxnSp>
        <p:nvCxnSpPr>
          <p:cNvPr id="49" name="直接连接符 48"/>
          <p:cNvCxnSpPr/>
          <p:nvPr>
            <p:custDataLst>
              <p:tags r:id="rId3"/>
            </p:custDataLst>
          </p:nvPr>
        </p:nvCxnSpPr>
        <p:spPr bwMode="auto">
          <a:xfrm>
            <a:off x="2903537" y="4084637"/>
            <a:ext cx="523875" cy="0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>
            <p:custDataLst>
              <p:tags r:id="rId4"/>
            </p:custDataLst>
          </p:nvPr>
        </p:nvCxnSpPr>
        <p:spPr bwMode="auto">
          <a:xfrm>
            <a:off x="2903537" y="3598862"/>
            <a:ext cx="523875" cy="219075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>
            <p:custDataLst>
              <p:tags r:id="rId5"/>
            </p:custDataLst>
          </p:nvPr>
        </p:nvCxnSpPr>
        <p:spPr bwMode="auto">
          <a:xfrm flipV="1">
            <a:off x="1722437" y="4084637"/>
            <a:ext cx="523875" cy="9525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>
            <p:custDataLst>
              <p:tags r:id="rId6"/>
            </p:custDataLst>
          </p:nvPr>
        </p:nvCxnSpPr>
        <p:spPr bwMode="auto">
          <a:xfrm>
            <a:off x="1722437" y="3408362"/>
            <a:ext cx="523875" cy="190500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276" name="Object 86"/>
          <p:cNvGraphicFramePr>
            <a:graphicFrameLocks/>
          </p:cNvGraphicFramePr>
          <p:nvPr/>
        </p:nvGraphicFramePr>
        <p:xfrm>
          <a:off x="122238" y="1979612"/>
          <a:ext cx="4333943" cy="3667035"/>
        </p:xfrm>
        <a:graphic>
          <a:graphicData uri="http://schemas.openxmlformats.org/presentationml/2006/ole">
            <p:oleObj spid="_x0000_s210956" name="图表" r:id="rId31" imgW="4333827" imgH="3667316" progId="MSGraph.Chart.8">
              <p:embed followColorScheme="full"/>
            </p:oleObj>
          </a:graphicData>
        </a:graphic>
      </p:graphicFrame>
      <p:sp>
        <p:nvSpPr>
          <p:cNvPr id="11355" name="Rectangle 92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439987" y="3751262"/>
            <a:ext cx="2698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0637" tIns="0" rIns="20637" bIns="0" anchor="ctr">
            <a:noAutofit/>
          </a:bodyPr>
          <a:lstStyle/>
          <a:p>
            <a:pPr algn="ctr"/>
            <a:fld id="{545A7770-B03A-4370-BE88-0A45AAED9EAC}" type="datetime'''''''''''''''1''''5''''''''''''''''''''''%'''''">
              <a:rPr lang="en-US" altLang="zh-CN" sz="1200" smtClean="0">
                <a:solidFill>
                  <a:schemeClr val="bg1"/>
                </a:solidFill>
                <a:latin typeface="Verdana"/>
                <a:ea typeface="宋体"/>
                <a:sym typeface="Verdana"/>
              </a:rPr>
              <a:pPr algn="ctr"/>
              <a:t>15%</a:t>
            </a:fld>
            <a:endParaRPr lang="en-US" altLang="zh-CN" sz="1200">
              <a:solidFill>
                <a:schemeClr val="bg1"/>
              </a:solidFill>
              <a:latin typeface="Verdana"/>
              <a:ea typeface="宋体"/>
              <a:sym typeface="Verdana"/>
            </a:endParaRPr>
          </a:p>
        </p:txBody>
      </p:sp>
      <p:sp>
        <p:nvSpPr>
          <p:cNvPr id="11352" name="Rectangle 89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3654425" y="3860800"/>
            <a:ext cx="1936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0637" tIns="0" rIns="20637" bIns="0" anchor="ctr">
            <a:noAutofit/>
          </a:bodyPr>
          <a:lstStyle/>
          <a:p>
            <a:pPr algn="ctr"/>
            <a:fld id="{418DF465-A05B-4FED-8647-DC2F8E0BFC84}" type="datetime'''''''''''''''''8''%'''''''''''''''''''''''''''''''''''">
              <a:rPr lang="en-US" altLang="zh-CN" sz="1200" smtClean="0">
                <a:solidFill>
                  <a:schemeClr val="bg1"/>
                </a:solidFill>
                <a:latin typeface="Verdana"/>
                <a:ea typeface="宋体"/>
                <a:sym typeface="Verdana"/>
              </a:rPr>
              <a:pPr algn="ctr"/>
              <a:t>8%</a:t>
            </a:fld>
            <a:endParaRPr lang="en-US" altLang="zh-CN" sz="1200">
              <a:solidFill>
                <a:schemeClr val="bg1"/>
              </a:solidFill>
              <a:latin typeface="Verdana"/>
              <a:ea typeface="宋体"/>
              <a:sym typeface="Verdana"/>
            </a:endParaRPr>
          </a:p>
        </p:txBody>
      </p:sp>
      <p:sp>
        <p:nvSpPr>
          <p:cNvPr id="11351" name="Rectangle 88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3616325" y="4646612"/>
            <a:ext cx="2698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0637" tIns="0" rIns="20637" bIns="0" anchor="ctr">
            <a:noAutofit/>
          </a:bodyPr>
          <a:lstStyle/>
          <a:p>
            <a:pPr algn="ctr"/>
            <a:fld id="{C01B4831-F788-483F-8A71-5BB096E93EE9}" type="datetime'''''''''''''''''''''4''''''''1''''%'''''''''''''''''''''''''''">
              <a:rPr lang="en-US" altLang="zh-CN" sz="1200" smtClean="0">
                <a:solidFill>
                  <a:schemeClr val="bg1"/>
                </a:solidFill>
                <a:latin typeface="Verdana"/>
                <a:ea typeface="宋体"/>
                <a:sym typeface="Verdana"/>
              </a:rPr>
              <a:pPr algn="ctr"/>
              <a:t>41%</a:t>
            </a:fld>
            <a:endParaRPr lang="en-US" altLang="zh-CN" sz="1200">
              <a:solidFill>
                <a:schemeClr val="bg1"/>
              </a:solidFill>
              <a:latin typeface="Verdana"/>
              <a:ea typeface="宋体"/>
              <a:sym typeface="Verdana"/>
            </a:endParaRPr>
          </a:p>
        </p:txBody>
      </p:sp>
      <p:sp>
        <p:nvSpPr>
          <p:cNvPr id="11354" name="Rectangle 91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2439987" y="4646612"/>
            <a:ext cx="2698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0637" tIns="0" rIns="20637" bIns="0" anchor="ctr">
            <a:noAutofit/>
          </a:bodyPr>
          <a:lstStyle/>
          <a:p>
            <a:pPr algn="ctr"/>
            <a:fld id="{25FD8B11-2DA5-4B47-A743-47FB5CB26EDA}" type="datetime'''''4''''''''''''''''''1''%'''''''''">
              <a:rPr lang="en-US" altLang="zh-CN" sz="1200" smtClean="0">
                <a:solidFill>
                  <a:schemeClr val="bg1"/>
                </a:solidFill>
                <a:latin typeface="Verdana"/>
                <a:ea typeface="宋体"/>
                <a:sym typeface="Verdana"/>
              </a:rPr>
              <a:pPr algn="ctr"/>
              <a:t>41%</a:t>
            </a:fld>
            <a:endParaRPr lang="en-US" altLang="zh-CN" sz="1200">
              <a:solidFill>
                <a:schemeClr val="bg1"/>
              </a:solidFill>
              <a:latin typeface="Verdana"/>
              <a:ea typeface="宋体"/>
              <a:sym typeface="Verdana"/>
            </a:endParaRPr>
          </a:p>
        </p:txBody>
      </p:sp>
      <p:sp>
        <p:nvSpPr>
          <p:cNvPr id="11350" name="Rectangle 8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287712" y="5491162"/>
            <a:ext cx="927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fld id="{4A3F8C7E-085B-4211-B66C-8CED12ABBE1E}" type="datetime'''AD'''' ''''D''''ia''''''''''gno''''s''ed ''2''0''1''''0'''''">
              <a:rPr lang="en-US" altLang="zh-CN" sz="1200" smtClean="0">
                <a:latin typeface="Verdana"/>
                <a:ea typeface="宋体"/>
                <a:sym typeface="Verdana"/>
              </a:rPr>
              <a:pPr algn="ctr"/>
              <a:t>AD Diagnosed 2010</a:t>
            </a:fld>
            <a:endParaRPr lang="en-US" altLang="zh-CN" sz="1200" dirty="0">
              <a:latin typeface="Verdana"/>
              <a:ea typeface="宋体"/>
              <a:sym typeface="Verdana"/>
            </a:endParaRPr>
          </a:p>
        </p:txBody>
      </p:sp>
      <p:sp>
        <p:nvSpPr>
          <p:cNvPr id="11356" name="Rectangle 9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35037" y="5491162"/>
            <a:ext cx="927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fld id="{6722B1BE-ECFB-4D70-92EE-B9BF09AADA77}" type="datetime'''Pr''''ev''a''l''en''t ''''''''A''''D'''''' ''P''opulati''on'">
              <a:rPr lang="en-US" altLang="zh-CN" sz="1200" smtClean="0">
                <a:latin typeface="Verdana"/>
                <a:ea typeface="宋体"/>
                <a:sym typeface="Verdana"/>
              </a:rPr>
              <a:pPr algn="ctr"/>
              <a:t>Prevalent AD Population</a:t>
            </a:fld>
            <a:endParaRPr lang="en-US" altLang="zh-CN" sz="1200" dirty="0">
              <a:latin typeface="Verdana"/>
              <a:ea typeface="宋体"/>
              <a:sym typeface="Verdana"/>
            </a:endParaRPr>
          </a:p>
        </p:txBody>
      </p:sp>
      <p:sp>
        <p:nvSpPr>
          <p:cNvPr id="11353" name="Rectangle 9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322512" y="5491162"/>
            <a:ext cx="5064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zh-CN" sz="1200" dirty="0" smtClean="0">
                <a:latin typeface="Verdana"/>
                <a:ea typeface="宋体"/>
                <a:sym typeface="Verdana"/>
              </a:rPr>
              <a:t>Tested</a:t>
            </a:r>
            <a:endParaRPr lang="en-US" altLang="zh-CN" sz="1200" dirty="0">
              <a:latin typeface="Verdana"/>
              <a:ea typeface="宋体"/>
              <a:sym typeface="Verdana"/>
            </a:endParaRPr>
          </a:p>
        </p:txBody>
      </p:sp>
      <p:sp>
        <p:nvSpPr>
          <p:cNvPr id="11357" name="Rectangle 94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1263650" y="4651375"/>
            <a:ext cx="2698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0637" tIns="0" rIns="20637" bIns="0" anchor="ctr">
            <a:noAutofit/>
          </a:bodyPr>
          <a:lstStyle/>
          <a:p>
            <a:pPr algn="ctr"/>
            <a:fld id="{42991176-DC89-456F-8D1A-AB3E389FAD84}" type="datetime'''41%'''''''''''''''''''''''''''''''''''''''''">
              <a:rPr lang="en-US" altLang="zh-CN" sz="1200" smtClean="0">
                <a:solidFill>
                  <a:schemeClr val="bg1"/>
                </a:solidFill>
                <a:latin typeface="Verdana"/>
                <a:ea typeface="宋体"/>
                <a:sym typeface="Verdana"/>
              </a:rPr>
              <a:pPr algn="ctr"/>
              <a:t>41%</a:t>
            </a:fld>
            <a:endParaRPr lang="en-US" altLang="zh-CN" sz="1200">
              <a:solidFill>
                <a:schemeClr val="bg1"/>
              </a:solidFill>
              <a:latin typeface="Verdana"/>
              <a:ea typeface="宋体"/>
              <a:sym typeface="Verdana"/>
            </a:endParaRPr>
          </a:p>
        </p:txBody>
      </p:sp>
      <p:sp>
        <p:nvSpPr>
          <p:cNvPr id="11358" name="Rectangle 95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1263650" y="3660775"/>
            <a:ext cx="2698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0637" tIns="0" rIns="20637" bIns="0" anchor="ctr">
            <a:noAutofit/>
          </a:bodyPr>
          <a:lstStyle/>
          <a:p>
            <a:pPr algn="ctr"/>
            <a:fld id="{8F7813D8-03D7-4CC2-9419-44F48F0E17E1}" type="datetime'''''''2''''''''''''''''''2''''''''%'''''''''''''''''''">
              <a:rPr lang="en-US" altLang="zh-CN" sz="1200" smtClean="0">
                <a:solidFill>
                  <a:schemeClr val="bg1"/>
                </a:solidFill>
                <a:latin typeface="Verdana"/>
                <a:ea typeface="宋体"/>
                <a:sym typeface="Verdana"/>
              </a:rPr>
              <a:pPr algn="ctr"/>
              <a:t>22%</a:t>
            </a:fld>
            <a:endParaRPr lang="en-US" altLang="zh-CN" sz="1200">
              <a:solidFill>
                <a:schemeClr val="bg1"/>
              </a:solidFill>
              <a:latin typeface="Verdana"/>
              <a:ea typeface="宋体"/>
              <a:sym typeface="Verdana"/>
            </a:endParaRPr>
          </a:p>
        </p:txBody>
      </p:sp>
      <p:sp>
        <p:nvSpPr>
          <p:cNvPr id="11360" name="Rectangle 9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255837" y="2733675"/>
            <a:ext cx="214312" cy="160337"/>
          </a:xfrm>
          <a:prstGeom prst="rect">
            <a:avLst/>
          </a:prstGeom>
          <a:solidFill>
            <a:srgbClr val="364D6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61" name="Rectangle 9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255837" y="2266950"/>
            <a:ext cx="214312" cy="160337"/>
          </a:xfrm>
          <a:prstGeom prst="rect">
            <a:avLst/>
          </a:prstGeom>
          <a:solidFill>
            <a:srgbClr val="DFE5E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59" name="Rectangle 9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255837" y="2500312"/>
            <a:ext cx="214312" cy="160337"/>
          </a:xfrm>
          <a:prstGeom prst="rect">
            <a:avLst/>
          </a:prstGeom>
          <a:solidFill>
            <a:srgbClr val="6F8D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62" name="Rectangle 9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520950" y="2728912"/>
            <a:ext cx="15446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fld id="{84FCDAE8-D314-4984-8DB4-17D87B11A083}" type="datetime'''''''''Existing'' AD ''Pa''''''''t''i''''''''''e''n''t''s'">
              <a:rPr lang="en-US" altLang="zh-CN" sz="1200" smtClean="0">
                <a:latin typeface="Verdana"/>
                <a:ea typeface="宋体"/>
                <a:sym typeface="Verdana"/>
              </a:rPr>
              <a:pPr/>
              <a:t>Existing AD Patients</a:t>
            </a:fld>
            <a:endParaRPr lang="en-US" altLang="zh-CN" sz="1200" dirty="0">
              <a:latin typeface="Verdana"/>
              <a:ea typeface="宋体"/>
              <a:sym typeface="Verdana"/>
            </a:endParaRPr>
          </a:p>
        </p:txBody>
      </p:sp>
      <p:sp>
        <p:nvSpPr>
          <p:cNvPr id="11363" name="Rectangle 10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520950" y="2495550"/>
            <a:ext cx="106838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fld id="{DAAE3F8C-0211-4038-8DED-7ADDE5A886F4}" type="datetime'S''u''s''''p''e''''''ct''''''e''d'' ''''''''''A''D'''''''">
              <a:rPr lang="en-US" altLang="zh-CN" sz="1200" smtClean="0">
                <a:latin typeface="Verdana"/>
                <a:ea typeface="宋体"/>
                <a:sym typeface="Verdana"/>
              </a:rPr>
              <a:pPr/>
              <a:t>Suspected AD</a:t>
            </a:fld>
            <a:endParaRPr lang="en-US" altLang="zh-CN" sz="1200" dirty="0">
              <a:latin typeface="Verdana"/>
              <a:ea typeface="宋体"/>
              <a:sym typeface="Verdana"/>
            </a:endParaRPr>
          </a:p>
        </p:txBody>
      </p:sp>
      <p:sp>
        <p:nvSpPr>
          <p:cNvPr id="11364" name="Rectangle 10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520950" y="2262187"/>
            <a:ext cx="15811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fld id="{111825F2-2D62-44A4-863A-41F472638370}" type="datetime'N''e''v''''''er AD Dia''''''''''g''''''''''''n''''''o''s''ed'">
              <a:rPr lang="en-US" altLang="zh-CN" sz="1200" smtClean="0">
                <a:latin typeface="Verdana"/>
                <a:ea typeface="宋体"/>
                <a:sym typeface="Verdana"/>
              </a:rPr>
              <a:pPr/>
              <a:t>Never AD Diagnosed</a:t>
            </a:fld>
            <a:endParaRPr lang="en-US" altLang="zh-CN" sz="1200">
              <a:latin typeface="Verdana"/>
              <a:ea typeface="宋体"/>
              <a:sym typeface="Verdana"/>
            </a:endParaRPr>
          </a:p>
        </p:txBody>
      </p:sp>
      <p:sp>
        <p:nvSpPr>
          <p:cNvPr id="11365" name="AutoShape 102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802447" y="3901757"/>
            <a:ext cx="392112" cy="184150"/>
          </a:xfrm>
          <a:prstGeom prst="homePlate">
            <a:avLst>
              <a:gd name="adj" fmla="val 44361"/>
            </a:avLst>
          </a:prstGeom>
          <a:solidFill>
            <a:srgbClr val="FFFF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lIns="18288" tIns="18288" rIns="18288" bIns="18288" anchor="ctr">
            <a:noAutofit/>
          </a:bodyPr>
          <a:lstStyle/>
          <a:p>
            <a:pPr algn="ctr"/>
            <a:r>
              <a:rPr lang="en-US" altLang="zh-CN" sz="900" b="1" dirty="0">
                <a:latin typeface="Verdana" pitchFamily="34" charset="0"/>
                <a:ea typeface="宋体" charset="-122"/>
              </a:rPr>
              <a:t>70%</a:t>
            </a:r>
          </a:p>
        </p:txBody>
      </p:sp>
      <p:sp>
        <p:nvSpPr>
          <p:cNvPr id="11366" name="AutoShape 103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961640" y="3904298"/>
            <a:ext cx="392113" cy="184150"/>
          </a:xfrm>
          <a:prstGeom prst="homePlate">
            <a:avLst>
              <a:gd name="adj" fmla="val 44361"/>
            </a:avLst>
          </a:prstGeom>
          <a:solidFill>
            <a:srgbClr val="FFFF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lIns="18288" tIns="18288" rIns="18288" bIns="18288" anchor="ctr">
            <a:spAutoFit/>
          </a:bodyPr>
          <a:lstStyle/>
          <a:p>
            <a:pPr algn="ctr"/>
            <a:r>
              <a:rPr lang="en-US" altLang="zh-CN" sz="900" b="1">
                <a:latin typeface="Verdana" pitchFamily="34" charset="0"/>
                <a:ea typeface="宋体" charset="-122"/>
              </a:rPr>
              <a:t>55%</a:t>
            </a:r>
          </a:p>
        </p:txBody>
      </p:sp>
      <p:sp>
        <p:nvSpPr>
          <p:cNvPr id="33" name="Rectangle 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Diagnosis</a:t>
            </a:r>
          </a:p>
        </p:txBody>
      </p:sp>
      <p:sp>
        <p:nvSpPr>
          <p:cNvPr id="34" name="Section" descr="Section name"/>
          <p:cNvSpPr txBox="1"/>
          <p:nvPr>
            <p:custDataLst>
              <p:tags r:id="rId25"/>
            </p:custDataLst>
          </p:nvPr>
        </p:nvSpPr>
        <p:spPr>
          <a:xfrm>
            <a:off x="0" y="0"/>
            <a:ext cx="1951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  <a:latin typeface="Verdana"/>
              </a:rPr>
              <a:t>Alzheimer’s Disease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35" name="Title 1"/>
          <p:cNvSpPr txBox="1">
            <a:spLocks/>
          </p:cNvSpPr>
          <p:nvPr>
            <p:custDataLst>
              <p:tags r:id="rId26"/>
            </p:custDataLst>
          </p:nvPr>
        </p:nvSpPr>
        <p:spPr>
          <a:xfrm>
            <a:off x="455613" y="455613"/>
            <a:ext cx="8226425" cy="9144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While diagnostic tools in China are similar to those used in the West, diagnosis rates are low because of lack of AD awareness</a:t>
            </a:r>
          </a:p>
        </p:txBody>
      </p:sp>
      <p:sp>
        <p:nvSpPr>
          <p:cNvPr id="40" name="矩形 39"/>
          <p:cNvSpPr/>
          <p:nvPr>
            <p:custDataLst>
              <p:tags r:id="rId27"/>
            </p:custDataLst>
          </p:nvPr>
        </p:nvSpPr>
        <p:spPr>
          <a:xfrm>
            <a:off x="818108" y="1665873"/>
            <a:ext cx="3334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1400" b="1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Diagnosis Rate in China (2010)</a:t>
            </a:r>
          </a:p>
        </p:txBody>
      </p:sp>
      <p:sp>
        <p:nvSpPr>
          <p:cNvPr id="41" name="矩形 40"/>
          <p:cNvSpPr/>
          <p:nvPr>
            <p:custDataLst>
              <p:tags r:id="rId28"/>
            </p:custDataLst>
          </p:nvPr>
        </p:nvSpPr>
        <p:spPr>
          <a:xfrm>
            <a:off x="5015080" y="1608542"/>
            <a:ext cx="3196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lvl="0" indent="-177800" algn="ctr">
              <a:spcBef>
                <a:spcPct val="50000"/>
              </a:spcBef>
            </a:pPr>
            <a:r>
              <a:rPr lang="en-US" altLang="zh-CN" sz="1400" b="1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AD Severity Distribution 2010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1970" name="think-cell Slide" r:id="rId44" imgW="0" imgH="0" progId="TCLayout.ActiveDocument.1">
              <p:embed/>
            </p:oleObj>
          </a:graphicData>
        </a:graphic>
      </p:graphicFrame>
      <p:sp>
        <p:nvSpPr>
          <p:cNvPr id="12293" name="Rectangle 3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0" tIns="0" rIns="0" bIns="0" anchor="ctr" anchorCtr="0">
            <a:noAutofit/>
          </a:bodyPr>
          <a:lstStyle/>
          <a:p>
            <a:pPr algn="ctr"/>
            <a:endParaRPr lang="en-US" altLang="zh-CN" sz="1000" b="1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2291" name="Object 54"/>
          <p:cNvGraphicFramePr>
            <a:graphicFrameLocks/>
          </p:cNvGraphicFramePr>
          <p:nvPr/>
        </p:nvGraphicFramePr>
        <p:xfrm>
          <a:off x="2262187" y="2138363"/>
          <a:ext cx="2648085" cy="3609885"/>
        </p:xfrm>
        <a:graphic>
          <a:graphicData uri="http://schemas.openxmlformats.org/presentationml/2006/ole">
            <p:oleObj spid="_x0000_s211971" name="图表" r:id="rId45" imgW="2648045" imgH="3609880" progId="MSGraph.Chart.8">
              <p:embed followColorScheme="full"/>
            </p:oleObj>
          </a:graphicData>
        </a:graphic>
      </p:graphicFrame>
      <p:sp>
        <p:nvSpPr>
          <p:cNvPr id="12342" name="Rectangle 5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51037" y="2833687"/>
            <a:ext cx="3429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/>
            <a:fld id="{E6339BE5-D8D2-45A9-AE09-424E3AF147A1}" type="datetime'8''''0%'''''''''''''''''''''">
              <a:rPr lang="en-US" altLang="zh-CN" sz="1000" b="1" smtClean="0">
                <a:latin typeface="Verdana"/>
                <a:ea typeface="宋体"/>
                <a:sym typeface="Verdana"/>
              </a:rPr>
              <a:pPr algn="r"/>
              <a:t>80%</a:t>
            </a:fld>
            <a:endParaRPr lang="en-US" altLang="zh-CN" sz="1000" b="1">
              <a:latin typeface="Verdana"/>
              <a:ea typeface="宋体"/>
              <a:sym typeface="Verdana"/>
            </a:endParaRPr>
          </a:p>
        </p:txBody>
      </p:sp>
      <p:sp>
        <p:nvSpPr>
          <p:cNvPr id="12343" name="Rectangle 5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51037" y="3500437"/>
            <a:ext cx="3429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/>
            <a:fld id="{156A12E6-B5C3-4A9B-9EF7-C7EA618BACAB}" type="datetime'''''''''6''0%'''''''''''">
              <a:rPr lang="en-US" altLang="zh-CN" sz="1000" b="1" smtClean="0">
                <a:latin typeface="Verdana"/>
                <a:ea typeface="宋体"/>
                <a:sym typeface="Verdana"/>
              </a:rPr>
              <a:pPr algn="r"/>
              <a:t>60%</a:t>
            </a:fld>
            <a:endParaRPr lang="en-US" altLang="zh-CN" sz="1000" b="1">
              <a:latin typeface="Verdana"/>
              <a:ea typeface="宋体"/>
              <a:sym typeface="Verdana"/>
            </a:endParaRPr>
          </a:p>
        </p:txBody>
      </p:sp>
      <p:sp>
        <p:nvSpPr>
          <p:cNvPr id="12344" name="Rectangle 5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51037" y="4176712"/>
            <a:ext cx="3429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/>
            <a:fld id="{90D64DAE-867C-4405-81E2-BDA364D887C8}" type="datetime'''''4''''''0''''''''''''%'''''''">
              <a:rPr lang="en-US" altLang="zh-CN" sz="1000" b="1" smtClean="0">
                <a:latin typeface="Verdana"/>
                <a:ea typeface="宋体"/>
                <a:sym typeface="Verdana"/>
              </a:rPr>
              <a:pPr algn="r"/>
              <a:t>40%</a:t>
            </a:fld>
            <a:endParaRPr lang="en-US" altLang="zh-CN" sz="1000" b="1">
              <a:latin typeface="Verdana"/>
              <a:ea typeface="宋体"/>
              <a:sym typeface="Verdana"/>
            </a:endParaRPr>
          </a:p>
        </p:txBody>
      </p:sp>
      <p:sp>
        <p:nvSpPr>
          <p:cNvPr id="12345" name="Rectangle 5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51037" y="4843462"/>
            <a:ext cx="3429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/>
            <a:fld id="{B43BAEE2-DB7D-43AA-A6F8-CF545A341CB3}" type="datetime'''''''''''''''''''''''''''''''''''''''''''''''20''%'''''''''''">
              <a:rPr lang="en-US" altLang="zh-CN" sz="1000" b="1" smtClean="0">
                <a:latin typeface="Verdana"/>
                <a:ea typeface="宋体"/>
                <a:sym typeface="Verdana"/>
              </a:rPr>
              <a:pPr algn="r"/>
              <a:t>20%</a:t>
            </a:fld>
            <a:endParaRPr lang="en-US" altLang="zh-CN" sz="1000" b="1">
              <a:latin typeface="Verdana"/>
              <a:ea typeface="宋体"/>
              <a:sym typeface="Verdana"/>
            </a:endParaRPr>
          </a:p>
        </p:txBody>
      </p:sp>
      <p:sp>
        <p:nvSpPr>
          <p:cNvPr id="12346" name="Rectangle 5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60550" y="2157412"/>
            <a:ext cx="4333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/>
            <a:fld id="{1937CBD9-8213-41A0-B69B-964EA862576C}" type="datetime'''''''''1''''0''''''''''''''''''''''''0%'''''''''''''''''''">
              <a:rPr lang="en-US" altLang="zh-CN" sz="1000" b="1" smtClean="0">
                <a:latin typeface="Verdana"/>
                <a:ea typeface="宋体"/>
                <a:sym typeface="Verdana"/>
              </a:rPr>
              <a:pPr algn="r"/>
              <a:t>100%</a:t>
            </a:fld>
            <a:endParaRPr lang="en-US" altLang="zh-CN" sz="1000" b="1">
              <a:latin typeface="Verdana"/>
              <a:ea typeface="宋体"/>
              <a:sym typeface="Verdana"/>
            </a:endParaRPr>
          </a:p>
        </p:txBody>
      </p:sp>
      <p:sp>
        <p:nvSpPr>
          <p:cNvPr id="12347" name="Rectangle 6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041525" y="5519737"/>
            <a:ext cx="2524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/>
            <a:fld id="{26D82671-0C43-4099-8864-C53C47CB19D6}" type="datetime'0''''''''''''''''''''%'''''''''''''''">
              <a:rPr lang="en-US" altLang="zh-CN" sz="1000" b="1" smtClean="0">
                <a:latin typeface="Verdana"/>
                <a:ea typeface="宋体"/>
                <a:sym typeface="Verdana"/>
              </a:rPr>
              <a:pPr algn="r"/>
              <a:t>0%</a:t>
            </a:fld>
            <a:endParaRPr lang="en-US" altLang="zh-CN" sz="1000" b="1">
              <a:latin typeface="Verdana"/>
              <a:ea typeface="宋体"/>
              <a:sym typeface="Verdana"/>
            </a:endParaRPr>
          </a:p>
        </p:txBody>
      </p:sp>
      <p:sp>
        <p:nvSpPr>
          <p:cNvPr id="12348" name="Rectangle 6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954462" y="5697537"/>
            <a:ext cx="5016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/>
          <a:lstStyle/>
          <a:p>
            <a:pPr algn="ctr"/>
            <a:fld id="{BDCEE25B-614F-4C5C-A377-2182FBD536E2}" type="datetime'''''''''Se''''''v''''''''e''''r''''''''''e'''''''''''''''''''">
              <a:rPr lang="en-US" altLang="zh-CN" sz="1000" b="1" smtClean="0">
                <a:latin typeface="Verdana"/>
                <a:ea typeface="宋体"/>
                <a:sym typeface="Verdana"/>
              </a:rPr>
              <a:pPr algn="ctr"/>
              <a:t>Severe</a:t>
            </a:fld>
            <a:endParaRPr lang="en-US" altLang="zh-CN" sz="1000" b="1">
              <a:latin typeface="Verdana"/>
              <a:ea typeface="宋体"/>
              <a:sym typeface="Verdana"/>
            </a:endParaRPr>
          </a:p>
        </p:txBody>
      </p:sp>
      <p:sp>
        <p:nvSpPr>
          <p:cNvPr id="12349" name="Rectangle 62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4090987" y="5297487"/>
            <a:ext cx="230187" cy="122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4287" tIns="0" rIns="14287" bIns="0" anchor="ctr"/>
          <a:lstStyle/>
          <a:p>
            <a:pPr algn="ctr"/>
            <a:fld id="{82060147-8F5B-4B6F-B850-DECB8D13096D}" type="datetime'''''''''''4''''''''''''''%'''''''''''''''">
              <a:rPr lang="en-US" altLang="zh-CN" sz="800" b="1" smtClean="0">
                <a:latin typeface="Verdana"/>
                <a:ea typeface="宋体"/>
                <a:sym typeface="Verdana"/>
              </a:rPr>
              <a:pPr algn="ctr"/>
              <a:t>4%</a:t>
            </a:fld>
            <a:endParaRPr lang="en-US" altLang="zh-CN" sz="800" b="1">
              <a:latin typeface="Verdana"/>
              <a:ea typeface="宋体"/>
              <a:sym typeface="Verdana"/>
            </a:endParaRPr>
          </a:p>
        </p:txBody>
      </p:sp>
      <p:sp>
        <p:nvSpPr>
          <p:cNvPr id="12350" name="Rectangle 63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4054475" y="5045075"/>
            <a:ext cx="303213" cy="122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4287" tIns="0" rIns="14287" bIns="0" anchor="ctr"/>
          <a:lstStyle/>
          <a:p>
            <a:pPr algn="ctr"/>
            <a:fld id="{8F241927-0259-4A00-A57B-EA67230FE484}" type="datetime'''''''''''''''''1''''''''''''''''''''''1''''''''''''''%'''''''">
              <a:rPr lang="en-US" altLang="zh-CN" sz="800" b="1" smtClean="0">
                <a:latin typeface="Verdana"/>
                <a:ea typeface="宋体"/>
                <a:sym typeface="Verdana"/>
              </a:rPr>
              <a:pPr algn="ctr"/>
              <a:t>11%</a:t>
            </a:fld>
            <a:endParaRPr lang="en-US" altLang="zh-CN" sz="800" b="1">
              <a:latin typeface="Verdana"/>
              <a:ea typeface="宋体"/>
              <a:sym typeface="Verdana"/>
            </a:endParaRPr>
          </a:p>
        </p:txBody>
      </p:sp>
      <p:sp>
        <p:nvSpPr>
          <p:cNvPr id="12351" name="Rectangle 64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4054475" y="3873500"/>
            <a:ext cx="3032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4287" tIns="0" rIns="14287" bIns="0" anchor="ctr"/>
          <a:lstStyle/>
          <a:p>
            <a:pPr algn="ctr"/>
            <a:fld id="{B5C82C76-419D-4AF1-A6A3-850490F9DE9F}" type="datetime'''1''1''''''''''%'''''''''''">
              <a:rPr lang="en-US" altLang="zh-CN" sz="800" b="1" smtClean="0">
                <a:solidFill>
                  <a:schemeClr val="bg1"/>
                </a:solidFill>
                <a:latin typeface="Verdana"/>
                <a:ea typeface="宋体"/>
                <a:sym typeface="Verdana"/>
              </a:rPr>
              <a:pPr algn="ctr"/>
              <a:t>11%</a:t>
            </a:fld>
            <a:endParaRPr lang="en-US" altLang="zh-CN" sz="800" b="1">
              <a:solidFill>
                <a:schemeClr val="bg1"/>
              </a:solidFill>
              <a:latin typeface="Verdana"/>
              <a:ea typeface="宋体"/>
              <a:sym typeface="Verdana"/>
            </a:endParaRPr>
          </a:p>
        </p:txBody>
      </p:sp>
      <p:sp>
        <p:nvSpPr>
          <p:cNvPr id="12352" name="Rectangle 65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4054475" y="3482975"/>
            <a:ext cx="3032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4287" tIns="0" rIns="14287" bIns="0" anchor="ctr"/>
          <a:lstStyle/>
          <a:p>
            <a:pPr algn="ctr"/>
            <a:fld id="{65A40771-6421-40FC-8627-AA4453329461}" type="datetime'''''''''''''''''''''1''2%'''''''''''''''''''">
              <a:rPr lang="en-US" altLang="zh-CN" sz="800" b="1" smtClean="0">
                <a:solidFill>
                  <a:schemeClr val="bg1"/>
                </a:solidFill>
                <a:latin typeface="Verdana"/>
                <a:ea typeface="宋体"/>
                <a:sym typeface="Verdana"/>
              </a:rPr>
              <a:pPr algn="ctr"/>
              <a:t>12%</a:t>
            </a:fld>
            <a:endParaRPr lang="en-US" altLang="zh-CN" sz="800" b="1">
              <a:solidFill>
                <a:schemeClr val="bg1"/>
              </a:solidFill>
              <a:latin typeface="Verdana"/>
              <a:ea typeface="宋体"/>
              <a:sym typeface="Verdana"/>
            </a:endParaRPr>
          </a:p>
        </p:txBody>
      </p:sp>
      <p:sp>
        <p:nvSpPr>
          <p:cNvPr id="12353" name="Rectangle 66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4054475" y="2725737"/>
            <a:ext cx="3032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4287" tIns="0" rIns="14287" bIns="0" anchor="ctr"/>
          <a:lstStyle/>
          <a:p>
            <a:pPr algn="ctr"/>
            <a:fld id="{B4E68F0E-C3A5-4102-A4C9-EDEDDFC077C5}" type="datetime'''''''''''''''''''''''''3''3''''''%'''''''''''">
              <a:rPr lang="en-US" altLang="zh-CN" sz="800" b="1" smtClean="0">
                <a:solidFill>
                  <a:schemeClr val="bg1"/>
                </a:solidFill>
                <a:latin typeface="Verdana"/>
                <a:ea typeface="宋体"/>
                <a:sym typeface="Verdana"/>
              </a:rPr>
              <a:pPr algn="ctr"/>
              <a:t>33%</a:t>
            </a:fld>
            <a:endParaRPr lang="en-US" altLang="zh-CN" sz="800" b="1">
              <a:solidFill>
                <a:schemeClr val="bg1"/>
              </a:solidFill>
              <a:latin typeface="Verdana"/>
              <a:ea typeface="宋体"/>
              <a:sym typeface="Verdana"/>
            </a:endParaRPr>
          </a:p>
        </p:txBody>
      </p:sp>
      <p:sp>
        <p:nvSpPr>
          <p:cNvPr id="12354" name="Rectangle 6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81275" y="5697537"/>
            <a:ext cx="838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fld id="{F836ADD5-DC6C-4615-A1AA-86D39B82E41B}" type="datetime'''M''i''''ld-''Mode''''''''''r''''''''''a''''t''''''''''''e'">
              <a:rPr lang="en-US" altLang="zh-CN" sz="1000" b="1" smtClean="0">
                <a:latin typeface="Verdana"/>
                <a:ea typeface="宋体"/>
                <a:sym typeface="Verdana"/>
              </a:rPr>
              <a:pPr algn="ctr"/>
              <a:t>Mild-Moderate</a:t>
            </a:fld>
            <a:endParaRPr lang="en-US" altLang="zh-CN" sz="1000" b="1">
              <a:latin typeface="Verdana"/>
              <a:ea typeface="宋体"/>
              <a:sym typeface="Verdana"/>
            </a:endParaRPr>
          </a:p>
        </p:txBody>
      </p:sp>
      <p:sp>
        <p:nvSpPr>
          <p:cNvPr id="12355" name="Rectangle 68"/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2886075" y="5197475"/>
            <a:ext cx="230187" cy="1222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4287" tIns="0" rIns="14287" bIns="0" anchor="ctr"/>
          <a:lstStyle/>
          <a:p>
            <a:pPr algn="ctr"/>
            <a:fld id="{8D8DF25C-AA1B-4427-A55E-D85981E6B9FC}" type="datetime'''''''6%'''''''''''''''''''''''''''">
              <a:rPr lang="en-US" altLang="zh-CN" sz="800" b="1" smtClean="0">
                <a:latin typeface="Verdana"/>
                <a:ea typeface="宋体"/>
                <a:sym typeface="Verdana"/>
              </a:rPr>
              <a:pPr algn="ctr"/>
              <a:t>6%</a:t>
            </a:fld>
            <a:endParaRPr lang="en-US" altLang="zh-CN" sz="800" b="1">
              <a:latin typeface="Verdana"/>
              <a:ea typeface="宋体"/>
              <a:sym typeface="Verdana"/>
            </a:endParaRPr>
          </a:p>
        </p:txBody>
      </p:sp>
      <p:sp>
        <p:nvSpPr>
          <p:cNvPr id="12356" name="Rectangle 69"/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2849562" y="4864100"/>
            <a:ext cx="303213" cy="1222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4287" tIns="0" rIns="14287" bIns="0" anchor="ctr"/>
          <a:lstStyle/>
          <a:p>
            <a:pPr algn="ctr"/>
            <a:fld id="{F00E1043-4417-4B46-BF6A-8298068A5867}" type="datetime'''''1''''4''''''''''''''%'''''''''''''''''''''''''''''">
              <a:rPr lang="en-US" altLang="zh-CN" sz="800" b="1" smtClean="0">
                <a:latin typeface="Verdana"/>
                <a:ea typeface="宋体"/>
                <a:sym typeface="Verdana"/>
              </a:rPr>
              <a:pPr algn="ctr"/>
              <a:t>14%</a:t>
            </a:fld>
            <a:endParaRPr lang="en-US" altLang="zh-CN" sz="800" b="1">
              <a:latin typeface="Verdana"/>
              <a:ea typeface="宋体"/>
              <a:sym typeface="Verdana"/>
            </a:endParaRPr>
          </a:p>
        </p:txBody>
      </p:sp>
      <p:sp>
        <p:nvSpPr>
          <p:cNvPr id="12357" name="Rectangle 70"/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2886075" y="3925887"/>
            <a:ext cx="23018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4287" tIns="0" rIns="14287" bIns="0" anchor="ctr"/>
          <a:lstStyle/>
          <a:p>
            <a:pPr algn="ctr"/>
            <a:fld id="{50E97E72-B458-4A09-9145-B150A5561D54}" type="datetime'''4''''''%'''''''''''''''''">
              <a:rPr lang="en-US" altLang="zh-CN" sz="800" b="1" smtClean="0">
                <a:solidFill>
                  <a:schemeClr val="bg1"/>
                </a:solidFill>
                <a:latin typeface="Verdana"/>
                <a:ea typeface="宋体"/>
                <a:sym typeface="Verdana"/>
              </a:rPr>
              <a:pPr algn="ctr"/>
              <a:t>4%</a:t>
            </a:fld>
            <a:endParaRPr lang="en-US" altLang="zh-CN" sz="800" b="1">
              <a:solidFill>
                <a:schemeClr val="bg1"/>
              </a:solidFill>
              <a:latin typeface="Verdana"/>
              <a:ea typeface="宋体"/>
              <a:sym typeface="Verdana"/>
            </a:endParaRPr>
          </a:p>
        </p:txBody>
      </p:sp>
      <p:sp>
        <p:nvSpPr>
          <p:cNvPr id="12358" name="Rectangle 71"/>
          <p:cNvSpPr>
            <a:spLocks noChangeArrowheads="1"/>
          </p:cNvSpPr>
          <p:nvPr>
            <p:custDataLst>
              <p:tags r:id="rId19"/>
            </p:custDataLst>
          </p:nvPr>
        </p:nvSpPr>
        <p:spPr bwMode="gray">
          <a:xfrm>
            <a:off x="2886075" y="3706812"/>
            <a:ext cx="23018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4287" tIns="0" rIns="14287" bIns="0" anchor="ctr"/>
          <a:lstStyle/>
          <a:p>
            <a:pPr algn="ctr"/>
            <a:fld id="{C86CC209-A4C4-4C5C-ADF0-6893EA24BE70}" type="datetime'''''''''''''''''''''9''''''%'''''''''''''''''''''''''">
              <a:rPr lang="en-US" altLang="zh-CN" sz="800" b="1" smtClean="0">
                <a:solidFill>
                  <a:schemeClr val="bg1"/>
                </a:solidFill>
                <a:latin typeface="Verdana"/>
                <a:ea typeface="宋体"/>
                <a:sym typeface="Verdana"/>
              </a:rPr>
              <a:pPr algn="ctr"/>
              <a:t>9%</a:t>
            </a:fld>
            <a:endParaRPr lang="en-US" altLang="zh-CN" sz="800" b="1">
              <a:solidFill>
                <a:schemeClr val="bg1"/>
              </a:solidFill>
              <a:latin typeface="Verdana"/>
              <a:ea typeface="宋体"/>
              <a:sym typeface="Verdana"/>
            </a:endParaRPr>
          </a:p>
        </p:txBody>
      </p:sp>
      <p:sp>
        <p:nvSpPr>
          <p:cNvPr id="12359" name="Rectangle 72"/>
          <p:cNvSpPr>
            <a:spLocks noChangeArrowheads="1"/>
          </p:cNvSpPr>
          <p:nvPr>
            <p:custDataLst>
              <p:tags r:id="rId20"/>
            </p:custDataLst>
          </p:nvPr>
        </p:nvSpPr>
        <p:spPr bwMode="gray">
          <a:xfrm>
            <a:off x="2849562" y="2863850"/>
            <a:ext cx="303213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4287" tIns="0" rIns="14287" bIns="0" anchor="ctr"/>
          <a:lstStyle/>
          <a:p>
            <a:pPr algn="ctr"/>
            <a:fld id="{DC6DAC29-EB58-47A9-A469-1748BBA4E3AD}" type="datetime'''''''''''''''''''''''''''''''''''''41''''''''''''''''''%'''">
              <a:rPr lang="en-US" altLang="zh-CN" sz="800" b="1" smtClean="0">
                <a:solidFill>
                  <a:schemeClr val="bg1"/>
                </a:solidFill>
                <a:latin typeface="Verdana"/>
                <a:ea typeface="宋体"/>
                <a:sym typeface="Verdana"/>
              </a:rPr>
              <a:pPr algn="ctr"/>
              <a:t>41%</a:t>
            </a:fld>
            <a:endParaRPr lang="en-US" altLang="zh-CN" sz="800" b="1">
              <a:solidFill>
                <a:schemeClr val="bg1"/>
              </a:solidFill>
              <a:latin typeface="Verdana"/>
              <a:ea typeface="宋体"/>
              <a:sym typeface="Verdana"/>
            </a:endParaRPr>
          </a:p>
        </p:txBody>
      </p:sp>
      <p:sp>
        <p:nvSpPr>
          <p:cNvPr id="12360" name="Rectangle 73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8275" y="3875087"/>
            <a:ext cx="179388" cy="1333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361" name="Rectangle 74" descr="Light upward diagonal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68275" y="3671887"/>
            <a:ext cx="179388" cy="13335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362" name="Rectangle 75" descr="Light downward diagonal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68275" y="3468687"/>
            <a:ext cx="179388" cy="13335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363" name="Rectangle 7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68275" y="3265487"/>
            <a:ext cx="179388" cy="133350"/>
          </a:xfrm>
          <a:prstGeom prst="rect">
            <a:avLst/>
          </a:prstGeom>
          <a:solidFill>
            <a:srgbClr val="C3CF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364" name="Rectangle 77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68275" y="3062287"/>
            <a:ext cx="179388" cy="133350"/>
          </a:xfrm>
          <a:prstGeom prst="rect">
            <a:avLst/>
          </a:prstGeom>
          <a:solidFill>
            <a:srgbClr val="9DB1C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365" name="Rectangle 78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68275" y="2859087"/>
            <a:ext cx="179388" cy="133350"/>
          </a:xfrm>
          <a:prstGeom prst="rect">
            <a:avLst/>
          </a:prstGeom>
          <a:solidFill>
            <a:srgbClr val="6F8D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366" name="Rectangle 79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68275" y="2655887"/>
            <a:ext cx="179388" cy="133350"/>
          </a:xfrm>
          <a:prstGeom prst="rect">
            <a:avLst/>
          </a:prstGeom>
          <a:solidFill>
            <a:srgbClr val="4C6C9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367" name="Rectangle 80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68275" y="2452687"/>
            <a:ext cx="179388" cy="133350"/>
          </a:xfrm>
          <a:prstGeom prst="rect">
            <a:avLst/>
          </a:prstGeom>
          <a:solidFill>
            <a:srgbClr val="364D6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368" name="Rectangle 81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8462" y="2652712"/>
            <a:ext cx="889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fld id="{A4D171B7-3E0D-4B54-96AF-45EFA8581683}" type="datetime'''''M''ema''''''''nt''''''i''n''''e'''''' O''''nl''y'''''">
              <a:rPr lang="en-US" altLang="zh-CN" sz="1000" smtClean="0">
                <a:latin typeface="Verdana"/>
                <a:ea typeface="宋体"/>
                <a:sym typeface="Verdana"/>
              </a:rPr>
              <a:pPr/>
              <a:t>Memantine Only</a:t>
            </a:fld>
            <a:endParaRPr lang="en-US" altLang="zh-CN" sz="1000" dirty="0">
              <a:latin typeface="Verdana"/>
              <a:ea typeface="宋体"/>
              <a:sym typeface="Verdana"/>
            </a:endParaRPr>
          </a:p>
        </p:txBody>
      </p:sp>
      <p:sp>
        <p:nvSpPr>
          <p:cNvPr id="12369" name="Rectangle 82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98462" y="2449512"/>
            <a:ext cx="635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fld id="{B79A935E-C7CC-4F49-920F-E808F0177410}" type="datetime'''''''''''''AChE''I'''''' ''''O''''''''''n''l''''''y'''">
              <a:rPr lang="en-US" altLang="zh-CN" sz="1000" smtClean="0">
                <a:latin typeface="Verdana"/>
                <a:ea typeface="宋体"/>
                <a:sym typeface="Verdana"/>
              </a:rPr>
              <a:pPr/>
              <a:t>AChEI Only</a:t>
            </a:fld>
            <a:endParaRPr lang="en-US" altLang="zh-CN" sz="1000">
              <a:latin typeface="Verdana"/>
              <a:ea typeface="宋体"/>
              <a:sym typeface="Verdana"/>
            </a:endParaRPr>
          </a:p>
        </p:txBody>
      </p:sp>
      <p:sp>
        <p:nvSpPr>
          <p:cNvPr id="12370" name="Rectangle 83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98462" y="3871912"/>
            <a:ext cx="762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fld id="{0BA9641B-2CD7-469B-8ECA-4B0E25656E91}" type="datetime'N''''''o'''''''' T''r''e''''a''''t''''me''''''''n''t'">
              <a:rPr lang="en-US" altLang="zh-CN" sz="1000" smtClean="0">
                <a:latin typeface="Verdana"/>
                <a:ea typeface="宋体"/>
                <a:sym typeface="Verdana"/>
              </a:rPr>
              <a:pPr/>
              <a:t>No Treatment</a:t>
            </a:fld>
            <a:endParaRPr lang="en-US" altLang="zh-CN" sz="1000">
              <a:latin typeface="Verdana"/>
              <a:ea typeface="宋体"/>
              <a:sym typeface="Verdana"/>
            </a:endParaRPr>
          </a:p>
        </p:txBody>
      </p:sp>
      <p:sp>
        <p:nvSpPr>
          <p:cNvPr id="12371" name="Rectangle 84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98462" y="3668712"/>
            <a:ext cx="1016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fld id="{5A63C978-606C-4940-9AE2-E294E4BF3C1C}" type="datetime'Not ''''''''R''ec''e''''''''''i''v''i''ng'''' R''''x'''">
              <a:rPr lang="en-US" altLang="zh-CN" sz="1000" smtClean="0">
                <a:latin typeface="Verdana"/>
                <a:ea typeface="宋体"/>
                <a:sym typeface="Verdana"/>
              </a:rPr>
              <a:pPr/>
              <a:t>Not Receiving Rx</a:t>
            </a:fld>
            <a:endParaRPr lang="en-US" altLang="zh-CN" sz="1000" dirty="0">
              <a:latin typeface="Verdana"/>
              <a:ea typeface="宋体"/>
              <a:sym typeface="Verdana"/>
            </a:endParaRPr>
          </a:p>
        </p:txBody>
      </p:sp>
      <p:sp>
        <p:nvSpPr>
          <p:cNvPr id="12372" name="Rectangle 85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98462" y="3465512"/>
            <a:ext cx="889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fld id="{908E761C-0F6D-4CA9-A492-773CCD0AD77E}" type="datetime'Oth''er'' ''''''''''R''''x''* ''On''l''''''''''''y'''''''''">
              <a:rPr lang="en-US" altLang="zh-CN" sz="1000" smtClean="0">
                <a:latin typeface="Verdana"/>
                <a:ea typeface="宋体"/>
                <a:sym typeface="Verdana"/>
              </a:rPr>
              <a:pPr/>
              <a:t>Other Rx* Only</a:t>
            </a:fld>
            <a:endParaRPr lang="en-US" altLang="zh-CN" sz="1000">
              <a:latin typeface="Verdana"/>
              <a:ea typeface="宋体"/>
              <a:sym typeface="Verdana"/>
            </a:endParaRPr>
          </a:p>
        </p:txBody>
      </p:sp>
      <p:sp>
        <p:nvSpPr>
          <p:cNvPr id="12373" name="Rectangle 86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98462" y="3262312"/>
            <a:ext cx="133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fld id="{65756A6F-884B-47B9-BC6E-C438B55E3A3C}" type="datetime'Mem''''a''nti''n''''''''e'' + Ot''h''er'''''''''' Rx''''*'">
              <a:rPr lang="en-US" altLang="zh-CN" sz="1000" smtClean="0">
                <a:latin typeface="Verdana"/>
                <a:ea typeface="宋体"/>
                <a:sym typeface="Verdana"/>
              </a:rPr>
              <a:pPr/>
              <a:t>Memantine + Other Rx*</a:t>
            </a:fld>
            <a:endParaRPr lang="en-US" altLang="zh-CN" sz="1000" dirty="0">
              <a:latin typeface="Verdana"/>
              <a:ea typeface="宋体"/>
              <a:sym typeface="Verdana"/>
            </a:endParaRPr>
          </a:p>
        </p:txBody>
      </p:sp>
      <p:sp>
        <p:nvSpPr>
          <p:cNvPr id="12374" name="Rectangle 87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98462" y="3059112"/>
            <a:ext cx="1079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fld id="{308F5704-0C8D-4D10-93CC-9C72A708DED0}" type="datetime'A''''''''C''''h''''E''''''I'' ''+'''''' Ot''h''e''r'' Rx*'''">
              <a:rPr lang="en-US" altLang="zh-CN" sz="1000" smtClean="0">
                <a:latin typeface="Verdana"/>
                <a:ea typeface="宋体"/>
                <a:sym typeface="Verdana"/>
              </a:rPr>
              <a:pPr/>
              <a:t>AChEI + Other Rx*</a:t>
            </a:fld>
            <a:endParaRPr lang="en-US" altLang="zh-CN" sz="1000">
              <a:latin typeface="Verdana"/>
              <a:ea typeface="宋体"/>
              <a:sym typeface="Verdana"/>
            </a:endParaRPr>
          </a:p>
        </p:txBody>
      </p:sp>
      <p:sp>
        <p:nvSpPr>
          <p:cNvPr id="12375" name="Rectangle 88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98462" y="2855912"/>
            <a:ext cx="1079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fld id="{961C471F-7C04-4618-9A6E-1812BF424A63}" type="datetime'A''''ChEI'' +'' ''''''''Me''man''''t''''i''n''''''''e'''">
              <a:rPr lang="en-US" altLang="zh-CN" sz="1000" smtClean="0">
                <a:latin typeface="Verdana"/>
                <a:ea typeface="宋体"/>
                <a:sym typeface="Verdana"/>
              </a:rPr>
              <a:pPr/>
              <a:t>AChEI + Memantine</a:t>
            </a:fld>
            <a:endParaRPr lang="en-US" altLang="zh-CN" sz="1000">
              <a:latin typeface="Verdana"/>
              <a:ea typeface="宋体"/>
              <a:sym typeface="Verdana"/>
            </a:endParaRPr>
          </a:p>
        </p:txBody>
      </p:sp>
      <p:sp>
        <p:nvSpPr>
          <p:cNvPr id="12376" name="Text Box 89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31639" y="4392108"/>
            <a:ext cx="1752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000" dirty="0">
                <a:latin typeface="Verdana" pitchFamily="34" charset="0"/>
                <a:ea typeface="宋体" charset="-122"/>
              </a:rPr>
              <a:t>“</a:t>
            </a:r>
            <a:r>
              <a:rPr lang="en-US" altLang="zh-CN" sz="1000" dirty="0">
                <a:latin typeface="Verdana" pitchFamily="34" charset="0"/>
                <a:ea typeface="宋体" charset="-122"/>
              </a:rPr>
              <a:t>Others” include agents used for treating other types of symptoms or disorders (e.g., anti-psychotics)</a:t>
            </a:r>
          </a:p>
        </p:txBody>
      </p:sp>
      <p:sp>
        <p:nvSpPr>
          <p:cNvPr id="44" name="Rectangle 8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Treatment</a:t>
            </a:r>
          </a:p>
        </p:txBody>
      </p:sp>
      <p:sp>
        <p:nvSpPr>
          <p:cNvPr id="45" name="Section" descr="Section name"/>
          <p:cNvSpPr txBox="1"/>
          <p:nvPr>
            <p:custDataLst>
              <p:tags r:id="rId39"/>
            </p:custDataLst>
          </p:nvPr>
        </p:nvSpPr>
        <p:spPr>
          <a:xfrm>
            <a:off x="0" y="0"/>
            <a:ext cx="1951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  <a:latin typeface="Verdana"/>
              </a:rPr>
              <a:t>Alzheimer’s Disease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47" name="Title 1"/>
          <p:cNvSpPr txBox="1">
            <a:spLocks/>
          </p:cNvSpPr>
          <p:nvPr>
            <p:custDataLst>
              <p:tags r:id="rId40"/>
            </p:custDataLst>
          </p:nvPr>
        </p:nvSpPr>
        <p:spPr>
          <a:xfrm>
            <a:off x="455613" y="455613"/>
            <a:ext cx="8226425" cy="9144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Neurologists play a key role in the treatment of AD; clinical efficacy and cost of treatment for patients are the key decision drivers</a:t>
            </a:r>
          </a:p>
        </p:txBody>
      </p:sp>
      <p:sp>
        <p:nvSpPr>
          <p:cNvPr id="48" name="矩形 47"/>
          <p:cNvSpPr/>
          <p:nvPr>
            <p:custDataLst>
              <p:tags r:id="rId41"/>
            </p:custDataLst>
          </p:nvPr>
        </p:nvSpPr>
        <p:spPr>
          <a:xfrm>
            <a:off x="4807849" y="1519077"/>
            <a:ext cx="4070195" cy="455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b="1" dirty="0" smtClean="0">
                <a:latin typeface="Verdana" pitchFamily="34" charset="0"/>
                <a:ea typeface="宋体" pitchFamily="2" charset="-122"/>
              </a:rPr>
              <a:t>Treatment Role and Goals</a:t>
            </a:r>
          </a:p>
          <a:p>
            <a:pPr marL="290513" lvl="1" indent="-176213" algn="l">
              <a:spcBef>
                <a:spcPct val="10000"/>
              </a:spcBef>
              <a:buClr>
                <a:schemeClr val="tx2"/>
              </a:buClr>
              <a:buFont typeface="Verdana" pitchFamily="34" charset="0"/>
              <a:buChar char="•"/>
            </a:pPr>
            <a:r>
              <a:rPr lang="en-US" altLang="zh-CN" sz="1100" dirty="0" smtClean="0">
                <a:latin typeface="Verdana" pitchFamily="34" charset="0"/>
                <a:ea typeface="宋体" pitchFamily="2" charset="-122"/>
              </a:rPr>
              <a:t>Neurologists are the key stakeholders managing AD patients, regarding them as a key priority (second to stroke patients)</a:t>
            </a:r>
          </a:p>
          <a:p>
            <a:pPr marL="290513" lvl="1" indent="-176213" algn="l">
              <a:buFontTx/>
              <a:buChar char="•"/>
            </a:pPr>
            <a:r>
              <a:rPr lang="en-US" altLang="zh-CN" sz="1100" dirty="0" smtClean="0">
                <a:latin typeface="Verdana" pitchFamily="34" charset="0"/>
                <a:ea typeface="宋体" pitchFamily="2" charset="-122"/>
              </a:rPr>
              <a:t>Neurologists are responsible for prescribing agents for treatment of both cognitive and psychotic symptoms</a:t>
            </a:r>
          </a:p>
          <a:p>
            <a:pPr marL="290513" lvl="1" indent="-176213" algn="l">
              <a:buFontTx/>
              <a:buChar char="•"/>
            </a:pPr>
            <a:r>
              <a:rPr lang="en-US" altLang="zh-CN" sz="1100" dirty="0" smtClean="0">
                <a:latin typeface="Verdana" pitchFamily="34" charset="0"/>
                <a:ea typeface="宋体" pitchFamily="2" charset="-122"/>
              </a:rPr>
              <a:t>For neurologists, the main goal of treatment is to improve cognitive symptoms (as measured by cognitive test results); however, for other specialties, the goal is to improve quality of life</a:t>
            </a:r>
          </a:p>
          <a:p>
            <a:pPr marL="290513" lvl="1" indent="-176213" algn="l">
              <a:buFontTx/>
              <a:buChar char="•"/>
            </a:pPr>
            <a:endParaRPr lang="en-US" altLang="zh-CN" sz="1100" dirty="0" smtClean="0">
              <a:latin typeface="Verdana" pitchFamily="34" charset="0"/>
              <a:ea typeface="宋体" pitchFamily="2" charset="-122"/>
            </a:endParaRPr>
          </a:p>
          <a:p>
            <a:pPr lvl="0"/>
            <a:r>
              <a:rPr lang="en-US" altLang="zh-CN" sz="1200" b="1" dirty="0" smtClean="0">
                <a:latin typeface="Verdana" pitchFamily="34" charset="0"/>
                <a:ea typeface="宋体" pitchFamily="2" charset="-122"/>
              </a:rPr>
              <a:t>Treatment Guidelines</a:t>
            </a:r>
          </a:p>
          <a:p>
            <a:pPr marL="290513" lvl="1" indent="-176213" algn="l">
              <a:buFontTx/>
              <a:buChar char="•"/>
            </a:pPr>
            <a:r>
              <a:rPr lang="en-US" altLang="zh-CN" sz="1100" dirty="0" smtClean="0">
                <a:latin typeface="Verdana" pitchFamily="34" charset="0"/>
                <a:ea typeface="宋体" pitchFamily="2" charset="-122"/>
              </a:rPr>
              <a:t>A minority of physicians follow foreign guidelines; the rest are educated by peers</a:t>
            </a:r>
          </a:p>
          <a:p>
            <a:pPr marL="290513" lvl="1" indent="-176213" algn="l">
              <a:buFontTx/>
              <a:buChar char="•"/>
            </a:pPr>
            <a:endParaRPr lang="en-US" altLang="zh-CN" sz="1100" dirty="0" smtClean="0">
              <a:latin typeface="Verdana" pitchFamily="34" charset="0"/>
              <a:ea typeface="宋体" pitchFamily="2" charset="-122"/>
            </a:endParaRPr>
          </a:p>
          <a:p>
            <a:pPr lvl="0"/>
            <a:r>
              <a:rPr lang="en-US" altLang="zh-CN" sz="1200" b="1" dirty="0" smtClean="0">
                <a:latin typeface="Verdana" pitchFamily="34" charset="0"/>
                <a:ea typeface="宋体" pitchFamily="2" charset="-122"/>
              </a:rPr>
              <a:t>Treatment Drivers</a:t>
            </a:r>
          </a:p>
          <a:p>
            <a:pPr marL="292100" lvl="1" indent="-177800" algn="l">
              <a:buFontTx/>
              <a:buChar char="•"/>
            </a:pPr>
            <a:r>
              <a:rPr lang="en-US" altLang="zh-CN" sz="1100" b="1" dirty="0" smtClean="0">
                <a:latin typeface="Verdana" pitchFamily="34" charset="0"/>
                <a:ea typeface="宋体" pitchFamily="2" charset="-122"/>
              </a:rPr>
              <a:t>Efficacy:</a:t>
            </a:r>
            <a:r>
              <a:rPr lang="en-US" altLang="zh-CN" sz="1100" dirty="0" smtClean="0">
                <a:latin typeface="Verdana" pitchFamily="34" charset="0"/>
                <a:ea typeface="宋体" pitchFamily="2" charset="-122"/>
              </a:rPr>
              <a:t> 90% of physicians take efficacy as the most important attribute and they would choose those drugs with quick relief of cognitive symptoms</a:t>
            </a:r>
          </a:p>
          <a:p>
            <a:pPr marL="292100" lvl="1" indent="-177800" algn="l">
              <a:buFontTx/>
              <a:buChar char="•"/>
            </a:pPr>
            <a:r>
              <a:rPr lang="en-US" altLang="zh-CN" sz="1100" b="1" dirty="0" smtClean="0">
                <a:latin typeface="Verdana" pitchFamily="34" charset="0"/>
                <a:ea typeface="宋体" pitchFamily="2" charset="-122"/>
              </a:rPr>
              <a:t>Price/reimbursement:</a:t>
            </a:r>
            <a:r>
              <a:rPr lang="en-US" altLang="zh-CN" sz="1100" dirty="0" smtClean="0">
                <a:latin typeface="Verdana" pitchFamily="34" charset="0"/>
                <a:ea typeface="宋体" pitchFamily="2" charset="-122"/>
              </a:rPr>
              <a:t> Physicians prefer cheaper and reimbursed drugs as they result in higher compliance</a:t>
            </a:r>
          </a:p>
          <a:p>
            <a:pPr marL="292100" lvl="1" indent="-177800" algn="l">
              <a:buFontTx/>
              <a:buChar char="•"/>
            </a:pPr>
            <a:r>
              <a:rPr lang="en-US" altLang="zh-CN" sz="1100" b="1" dirty="0" smtClean="0">
                <a:latin typeface="Verdana" pitchFamily="34" charset="0"/>
                <a:ea typeface="宋体" pitchFamily="2" charset="-122"/>
              </a:rPr>
              <a:t>Safety:</a:t>
            </a:r>
            <a:r>
              <a:rPr lang="en-US" altLang="zh-CN" sz="1100" dirty="0" smtClean="0">
                <a:latin typeface="Verdana" pitchFamily="34" charset="0"/>
                <a:ea typeface="宋体" pitchFamily="2" charset="-122"/>
              </a:rPr>
              <a:t> Physicians prefer the drugs that are easily tolerated for a long term usage</a:t>
            </a:r>
          </a:p>
        </p:txBody>
      </p:sp>
      <p:sp>
        <p:nvSpPr>
          <p:cNvPr id="51" name="矩形 50"/>
          <p:cNvSpPr/>
          <p:nvPr>
            <p:custDataLst>
              <p:tags r:id="rId42"/>
            </p:custDataLst>
          </p:nvPr>
        </p:nvSpPr>
        <p:spPr>
          <a:xfrm>
            <a:off x="2195200" y="1519077"/>
            <a:ext cx="2465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1200" b="1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Current Paradigms (2010)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51547181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2994" name="think-cell Slide" r:id="rId11" imgW="360" imgH="360" progId="TCLayout.ActiveDocument.1">
              <p:embed/>
            </p:oleObj>
          </a:graphicData>
        </a:graphic>
      </p:graphicFrame>
      <p:sp>
        <p:nvSpPr>
          <p:cNvPr id="26" name="矩形 25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zh-CN" altLang="en-US" sz="1000" b="1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marL="114300" lvl="0" indent="-114300">
              <a:spcBef>
                <a:spcPct val="25000"/>
              </a:spcBef>
            </a:pPr>
            <a:r>
              <a:rPr lang="en-US" altLang="zh-CN" dirty="0" err="1" smtClean="0">
                <a:latin typeface="Verdana" pitchFamily="34" charset="0"/>
                <a:ea typeface="宋体" pitchFamily="2" charset="-122"/>
              </a:rPr>
              <a:t>AChEI</a:t>
            </a:r>
            <a:r>
              <a:rPr lang="en-US" altLang="zh-CN" dirty="0" smtClean="0">
                <a:latin typeface="Verdana" pitchFamily="34" charset="0"/>
                <a:ea typeface="宋体" pitchFamily="2" charset="-122"/>
              </a:rPr>
              <a:t> and </a:t>
            </a:r>
            <a:r>
              <a:rPr lang="en-US" altLang="zh-CN" dirty="0" err="1" smtClean="0">
                <a:latin typeface="Verdana" pitchFamily="34" charset="0"/>
                <a:ea typeface="宋体" pitchFamily="2" charset="-122"/>
              </a:rPr>
              <a:t>Memantine</a:t>
            </a:r>
            <a:r>
              <a:rPr lang="en-US" altLang="zh-CN" dirty="0" smtClean="0">
                <a:latin typeface="Verdana" pitchFamily="34" charset="0"/>
                <a:ea typeface="宋体" pitchFamily="2" charset="-122"/>
              </a:rPr>
              <a:t> are the primary choice of AD medication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151427" y="-1"/>
            <a:ext cx="199098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Drugs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62" name="Source" descr="Source"/>
          <p:cNvSpPr txBox="1"/>
          <p:nvPr>
            <p:custDataLst>
              <p:tags r:id="rId6"/>
            </p:custDataLst>
          </p:nvPr>
        </p:nvSpPr>
        <p:spPr>
          <a:xfrm>
            <a:off x="481013" y="6224588"/>
            <a:ext cx="5140831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</a:t>
            </a:r>
            <a:r>
              <a:rPr lang="en-US" altLang="zh-CN" sz="900" dirty="0">
                <a:latin typeface="Verdana"/>
              </a:rPr>
              <a:t>IMS Consulting; Standards </a:t>
            </a:r>
            <a:r>
              <a:rPr lang="en-US" altLang="zh-CN" sz="900" dirty="0" smtClean="0">
                <a:latin typeface="Verdana"/>
              </a:rPr>
              <a:t>of Medical </a:t>
            </a:r>
            <a:r>
              <a:rPr lang="en-US" altLang="zh-CN" sz="900" dirty="0">
                <a:latin typeface="Verdana"/>
              </a:rPr>
              <a:t>Care in </a:t>
            </a:r>
            <a:r>
              <a:rPr lang="en-US" altLang="zh-CN" sz="900" dirty="0" smtClean="0">
                <a:latin typeface="Verdana"/>
              </a:rPr>
              <a:t>Diabetes in 2013, ADA;  </a:t>
            </a:r>
            <a:r>
              <a:rPr lang="en-US" altLang="zh-CN" sz="900" dirty="0">
                <a:latin typeface="Verdana"/>
              </a:rPr>
              <a:t>Wikipedia</a:t>
            </a:r>
            <a:endParaRPr lang="zh-CN" altLang="en-US" sz="900" dirty="0">
              <a:latin typeface="Verdana"/>
            </a:endParaRPr>
          </a:p>
        </p:txBody>
      </p:sp>
      <p:sp>
        <p:nvSpPr>
          <p:cNvPr id="35" name="Section" descr="Section name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951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Alzheimer’s Disease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3263900" y="825429"/>
          <a:ext cx="5651500" cy="5308671"/>
        </p:xfrm>
        <a:graphic>
          <a:graphicData uri="http://schemas.openxmlformats.org/drawingml/2006/table">
            <a:tbl>
              <a:tblPr/>
              <a:tblGrid>
                <a:gridCol w="1168400"/>
                <a:gridCol w="1701800"/>
                <a:gridCol w="2781300"/>
              </a:tblGrid>
              <a:tr h="259209">
                <a:tc>
                  <a:txBody>
                    <a:bodyPr/>
                    <a:lstStyle/>
                    <a:p>
                      <a:r>
                        <a:rPr lang="en-US" altLang="zh-CN" sz="1200" b="1" dirty="0" smtClean="0"/>
                        <a:t>Group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/>
                        <a:t>Sub-Group</a:t>
                      </a:r>
                      <a:r>
                        <a:rPr lang="en-US" altLang="zh-CN" sz="1200" b="1" baseline="0" dirty="0" smtClean="0"/>
                        <a:t> 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/>
                        <a:t>Key drugs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720026">
                <a:tc rowSpan="7">
                  <a:txBody>
                    <a:bodyPr/>
                    <a:lstStyle/>
                    <a:p>
                      <a:r>
                        <a:rPr lang="en-US" altLang="zh-CN" sz="1100" dirty="0" smtClean="0"/>
                        <a:t>Drugs to improve cognitive function</a:t>
                      </a:r>
                    </a:p>
                    <a:p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提高认知功</a:t>
                      </a:r>
                      <a:endParaRPr lang="en-US" altLang="zh-CN" sz="1100" dirty="0" smtClean="0">
                        <a:latin typeface="华文细黑" pitchFamily="2" charset="-122"/>
                        <a:ea typeface="华文细黑" pitchFamily="2" charset="-122"/>
                      </a:endParaRPr>
                    </a:p>
                    <a:p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能的药物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AChEI</a:t>
                      </a:r>
                      <a:r>
                        <a:rPr lang="en-US" altLang="zh-CN" sz="1100" baseline="0" dirty="0" smtClean="0"/>
                        <a:t> </a:t>
                      </a:r>
                    </a:p>
                    <a:p>
                      <a:r>
                        <a:rPr lang="en-US" altLang="zh-CN" sz="1100" baseline="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胆碱酯酶抑制剂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  <a:endParaRPr lang="zh-CN" altLang="en-US" sz="11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Donepezil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多奈哌齐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  <a:r>
                        <a:rPr lang="en-US" altLang="zh-CN" sz="1100" baseline="0" dirty="0" smtClean="0">
                          <a:latin typeface="华文细黑" pitchFamily="2" charset="-122"/>
                          <a:ea typeface="华文细黑" pitchFamily="2" charset="-122"/>
                        </a:rPr>
                        <a:t> </a:t>
                      </a:r>
                    </a:p>
                    <a:p>
                      <a:r>
                        <a:rPr lang="en-US" altLang="zh-CN" sz="1100" dirty="0" err="1" smtClean="0"/>
                        <a:t>Galanthamine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加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兰他敏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  <a:r>
                        <a:rPr lang="en-US" altLang="zh-CN" sz="1100" baseline="0" dirty="0" smtClean="0">
                          <a:latin typeface="华文细黑" pitchFamily="2" charset="-122"/>
                          <a:ea typeface="华文细黑" pitchFamily="2" charset="-122"/>
                        </a:rPr>
                        <a:t> </a:t>
                      </a:r>
                    </a:p>
                    <a:p>
                      <a:r>
                        <a:rPr lang="en-US" altLang="zh-CN" sz="1100" dirty="0" err="1" smtClean="0"/>
                        <a:t>Kabbala</a:t>
                      </a:r>
                      <a:r>
                        <a:rPr lang="en-US" altLang="zh-CN" sz="1100" dirty="0" smtClean="0"/>
                        <a:t> Ting 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卡巴拉汀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  <a:r>
                        <a:rPr lang="zh-CN" altLang="en-US" sz="1100" baseline="0" dirty="0" smtClean="0">
                          <a:latin typeface="华文细黑" pitchFamily="2" charset="-122"/>
                          <a:ea typeface="华文细黑" pitchFamily="2" charset="-122"/>
                        </a:rPr>
                        <a:t> </a:t>
                      </a:r>
                      <a:endParaRPr lang="en-US" altLang="zh-CN" sz="1100" baseline="0" dirty="0" smtClean="0">
                        <a:latin typeface="华文细黑" pitchFamily="2" charset="-122"/>
                        <a:ea typeface="华文细黑" pitchFamily="2" charset="-122"/>
                      </a:endParaRPr>
                    </a:p>
                    <a:p>
                      <a:r>
                        <a:rPr lang="en-US" altLang="zh-CN" sz="1100" dirty="0" err="1" smtClean="0"/>
                        <a:t>Huperzine</a:t>
                      </a:r>
                      <a:r>
                        <a:rPr lang="en-US" altLang="zh-CN" sz="1100" dirty="0" smtClean="0"/>
                        <a:t>-A </a:t>
                      </a:r>
                      <a:r>
                        <a:rPr lang="en-US" altLang="zh-CN" sz="1100" baseline="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baseline="0" dirty="0" smtClean="0">
                          <a:latin typeface="华文细黑" pitchFamily="2" charset="-122"/>
                          <a:ea typeface="华文细黑" pitchFamily="2" charset="-122"/>
                        </a:rPr>
                        <a:t>石杉甲碱</a:t>
                      </a:r>
                      <a:r>
                        <a:rPr lang="en-US" altLang="zh-CN" sz="1100" baseline="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Glutamate receptor antagonists</a:t>
                      </a:r>
                    </a:p>
                    <a:p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谷氨酸受体拮抗剂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  <a:endParaRPr lang="zh-CN" altLang="en-US" sz="11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 smtClean="0"/>
                        <a:t>Metantine</a:t>
                      </a:r>
                      <a:r>
                        <a:rPr lang="en-US" altLang="zh-CN" sz="1100" dirty="0" smtClean="0"/>
                        <a:t> 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美金刚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2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Antioxidants</a:t>
                      </a:r>
                    </a:p>
                    <a:p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抗氧化剂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  <a:endParaRPr lang="zh-CN" altLang="en-US" sz="11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 smtClean="0"/>
                        <a:t>Selegiline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司来吉兰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Vitamin</a:t>
                      </a:r>
                      <a:r>
                        <a:rPr lang="en-US" altLang="zh-CN" sz="1100" baseline="0" dirty="0" smtClean="0"/>
                        <a:t> E </a:t>
                      </a:r>
                      <a:r>
                        <a:rPr lang="en-US" altLang="zh-CN" sz="1100" baseline="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维生素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E)</a:t>
                      </a:r>
                      <a:endParaRPr lang="zh-CN" altLang="en-US" sz="1100" dirty="0" smtClean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2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cerebral vasodilator</a:t>
                      </a:r>
                    </a:p>
                    <a:p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脑血管扩张剂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  <a:endParaRPr lang="zh-CN" altLang="en-US" sz="11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Nimodipine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尼莫地平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</a:p>
                    <a:p>
                      <a:r>
                        <a:rPr lang="en-US" altLang="zh-CN" sz="1100" dirty="0" err="1" smtClean="0"/>
                        <a:t>Cinnarizine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肉桂苯哌嗪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  <a:endParaRPr lang="zh-CN" altLang="en-US" sz="11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Cerebral metabolic activator</a:t>
                      </a:r>
                    </a:p>
                    <a:p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脑代谢赋活剂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  <a:endParaRPr lang="zh-CN" altLang="en-US" sz="11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Ergot derivatives 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麦角碱衍生物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</a:p>
                    <a:p>
                      <a:r>
                        <a:rPr lang="el-GR" altLang="zh-CN" sz="1100" dirty="0" smtClean="0">
                          <a:latin typeface="+mn-lt"/>
                          <a:ea typeface="Verdana"/>
                          <a:cs typeface="Verdana"/>
                        </a:rPr>
                        <a:t>Γ</a:t>
                      </a:r>
                      <a:r>
                        <a:rPr lang="en-US" altLang="zh-CN" sz="1100" dirty="0" smtClean="0">
                          <a:latin typeface="+mn-lt"/>
                          <a:ea typeface="Verdana"/>
                          <a:cs typeface="Verdana"/>
                        </a:rPr>
                        <a:t> - </a:t>
                      </a:r>
                      <a:r>
                        <a:rPr lang="en-US" altLang="zh-CN" sz="1100" dirty="0" err="1" smtClean="0"/>
                        <a:t>Aminobutyric</a:t>
                      </a:r>
                      <a:r>
                        <a:rPr lang="en-US" altLang="zh-CN" sz="1100" dirty="0" smtClean="0"/>
                        <a:t> acid derivatives</a:t>
                      </a:r>
                      <a:r>
                        <a:rPr lang="en-US" altLang="zh-CN" sz="1100" baseline="0" dirty="0" smtClean="0">
                          <a:latin typeface="华文细黑" pitchFamily="2" charset="-122"/>
                          <a:ea typeface="华文细黑" pitchFamily="2" charset="-122"/>
                        </a:rPr>
                        <a:t> (</a:t>
                      </a:r>
                      <a:r>
                        <a:rPr lang="el-GR" altLang="zh-CN" sz="1100" baseline="0" dirty="0" smtClean="0">
                          <a:latin typeface="华文细黑" pitchFamily="2" charset="-122"/>
                          <a:ea typeface="华文细黑" pitchFamily="2" charset="-122"/>
                          <a:cs typeface="Verdana"/>
                        </a:rPr>
                        <a:t>γ</a:t>
                      </a:r>
                      <a:r>
                        <a:rPr lang="en-US" altLang="zh-CN" sz="1100" baseline="0" dirty="0" smtClean="0">
                          <a:latin typeface="华文细黑" pitchFamily="2" charset="-122"/>
                          <a:ea typeface="华文细黑" pitchFamily="2" charset="-122"/>
                          <a:cs typeface="Verdana"/>
                        </a:rPr>
                        <a:t>-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氨酪酸衍生物</a:t>
                      </a:r>
                      <a:r>
                        <a:rPr lang="en-US" altLang="zh-CN" sz="1100" baseline="0" dirty="0" smtClean="0">
                          <a:latin typeface="华文细黑" pitchFamily="2" charset="-122"/>
                          <a:ea typeface="华文细黑" pitchFamily="2" charset="-122"/>
                        </a:rPr>
                        <a:t>) </a:t>
                      </a:r>
                      <a:r>
                        <a:rPr lang="en-US" altLang="zh-CN" sz="1100" dirty="0" smtClean="0"/>
                        <a:t>Vitamin B derivatives 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baseline="0" dirty="0" smtClean="0">
                          <a:latin typeface="华文细黑" pitchFamily="2" charset="-122"/>
                          <a:ea typeface="华文细黑" pitchFamily="2" charset="-122"/>
                        </a:rPr>
                        <a:t>维生素</a:t>
                      </a:r>
                      <a:r>
                        <a:rPr lang="en-US" altLang="zh-CN" sz="1100" baseline="0" dirty="0" smtClean="0">
                          <a:latin typeface="华文细黑" pitchFamily="2" charset="-122"/>
                          <a:ea typeface="华文细黑" pitchFamily="2" charset="-122"/>
                        </a:rPr>
                        <a:t>B</a:t>
                      </a:r>
                      <a:r>
                        <a:rPr lang="zh-CN" altLang="en-US" sz="1100" baseline="0" dirty="0" smtClean="0">
                          <a:latin typeface="华文细黑" pitchFamily="2" charset="-122"/>
                          <a:ea typeface="华文细黑" pitchFamily="2" charset="-122"/>
                        </a:rPr>
                        <a:t>衍生物</a:t>
                      </a:r>
                      <a:r>
                        <a:rPr lang="en-US" altLang="zh-CN" sz="1100" baseline="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</a:p>
                    <a:p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dirty="0" err="1" smtClean="0">
                          <a:latin typeface="华文细黑" pitchFamily="2" charset="-122"/>
                          <a:ea typeface="华文细黑" pitchFamily="2" charset="-122"/>
                        </a:rPr>
                        <a:t>Vincamine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 (</a:t>
                      </a:r>
                      <a:r>
                        <a:rPr lang="zh-CN" altLang="en-US" sz="1100" baseline="0" dirty="0" smtClean="0">
                          <a:latin typeface="华文细黑" pitchFamily="2" charset="-122"/>
                          <a:ea typeface="华文细黑" pitchFamily="2" charset="-122"/>
                        </a:rPr>
                        <a:t>长春胺</a:t>
                      </a:r>
                      <a:r>
                        <a:rPr lang="en-US" altLang="zh-CN" sz="1100" baseline="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  <a:endParaRPr lang="zh-CN" altLang="en-US" sz="1100" dirty="0" smtClean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Medicine</a:t>
                      </a:r>
                      <a:r>
                        <a:rPr lang="en-US" altLang="zh-CN" sz="1100" baseline="0" dirty="0" smtClean="0"/>
                        <a:t> to control the risk factors of cerebral vascular </a:t>
                      </a:r>
                      <a:r>
                        <a:rPr lang="en-US" altLang="zh-CN" sz="1100" baseline="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控制脑血管危险因素药物</a:t>
                      </a:r>
                      <a:r>
                        <a:rPr lang="en-US" altLang="zh-CN" sz="1100" baseline="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  <a:endParaRPr lang="zh-CN" altLang="en-US" sz="11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 smtClean="0"/>
                        <a:t>extract of gingko </a:t>
                      </a:r>
                      <a:r>
                        <a:rPr lang="en-US" altLang="zh-CN" sz="1100" dirty="0" err="1" smtClean="0"/>
                        <a:t>biloba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银杏叶制剂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  <a:endParaRPr lang="zh-CN" altLang="en-US" sz="11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09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Drug treatment of non cognitive dysfunction</a:t>
                      </a:r>
                      <a:r>
                        <a:rPr lang="zh-CN" altLang="en-US" sz="1100" baseline="0" dirty="0" smtClean="0"/>
                        <a:t> </a:t>
                      </a:r>
                      <a:endParaRPr lang="en-US" altLang="zh-CN" sz="11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(</a:t>
                      </a:r>
                      <a:r>
                        <a:rPr lang="zh-CN" altLang="en-US" sz="1100" dirty="0" smtClean="0"/>
                        <a:t>治疗非认知功能障碍的药物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 smtClean="0"/>
                        <a:t>Drug control neural behavioral symptoms </a:t>
                      </a:r>
                    </a:p>
                    <a:p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控制神经行为症状的药物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C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C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 smtClean="0"/>
                        <a:t>Anti–</a:t>
                      </a:r>
                      <a:r>
                        <a:rPr lang="en-US" altLang="zh-CN" sz="1100" baseline="0" dirty="0" smtClean="0"/>
                        <a:t>neurological disease 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抗神经病药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 </a:t>
                      </a:r>
                      <a:endParaRPr lang="en-US" altLang="zh-CN" sz="1100" dirty="0" smtClean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C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C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C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C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 smtClean="0"/>
                        <a:t>Benzodiazepine 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苯二氮艹卓类药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C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C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C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C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Anti-depression 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华文细黑" pitchFamily="2" charset="-122"/>
                          <a:ea typeface="华文细黑" pitchFamily="2" charset="-122"/>
                        </a:rPr>
                        <a:t>抗抑郁药</a:t>
                      </a:r>
                      <a:r>
                        <a:rPr lang="en-US" altLang="zh-CN" sz="1100" dirty="0" smtClean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  <a:endParaRPr lang="zh-CN" altLang="en-US" sz="1100" dirty="0" smtClean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C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C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304800" y="1436568"/>
            <a:ext cx="280669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b="1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Prescription Treatment of AD</a:t>
            </a:r>
          </a:p>
          <a:p>
            <a:pPr lvl="0"/>
            <a:endParaRPr lang="en-US" altLang="zh-CN" sz="1200" b="1" i="1" dirty="0" smtClean="0">
              <a:solidFill>
                <a:schemeClr val="tx2"/>
              </a:solidFill>
              <a:latin typeface="Verdana" pitchFamily="34" charset="0"/>
              <a:ea typeface="宋体" pitchFamily="2" charset="-122"/>
            </a:endParaRPr>
          </a:p>
          <a:p>
            <a:pPr marL="292100" lvl="1" indent="-177800" algn="l">
              <a:buClr>
                <a:schemeClr val="tx2"/>
              </a:buClr>
              <a:buFont typeface="Verdana" pitchFamily="34" charset="0"/>
              <a:buChar char="•"/>
            </a:pPr>
            <a:r>
              <a:rPr lang="en-US" altLang="zh-CN" sz="1200" b="1" dirty="0" smtClean="0">
                <a:latin typeface="Verdana" pitchFamily="34" charset="0"/>
                <a:ea typeface="宋体" pitchFamily="2" charset="-122"/>
              </a:rPr>
              <a:t>Mild-Moderate AD:</a:t>
            </a:r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 A significant proportion of physicians regard </a:t>
            </a:r>
            <a:r>
              <a:rPr lang="en-US" altLang="zh-CN" sz="1200" dirty="0" err="1" smtClean="0">
                <a:latin typeface="Verdana" pitchFamily="34" charset="0"/>
                <a:ea typeface="宋体" pitchFamily="2" charset="-122"/>
              </a:rPr>
              <a:t>AChEI</a:t>
            </a:r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 </a:t>
            </a:r>
            <a:r>
              <a:rPr lang="en-US" altLang="zh-CN" sz="1200" dirty="0" err="1" smtClean="0">
                <a:latin typeface="Verdana" pitchFamily="34" charset="0"/>
                <a:ea typeface="宋体" pitchFamily="2" charset="-122"/>
              </a:rPr>
              <a:t>monotherapy</a:t>
            </a:r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 as sufficient to improve cognitive symptoms for mild-moderate AD patients</a:t>
            </a:r>
          </a:p>
          <a:p>
            <a:pPr marL="292100" lvl="1" indent="-177800" algn="l">
              <a:buClr>
                <a:schemeClr val="tx2"/>
              </a:buClr>
              <a:buFont typeface="Verdana" pitchFamily="34" charset="0"/>
              <a:buChar char="•"/>
            </a:pPr>
            <a:endParaRPr lang="en-US" altLang="zh-CN" sz="1200" dirty="0" smtClean="0">
              <a:latin typeface="Verdana" pitchFamily="34" charset="0"/>
              <a:ea typeface="宋体" pitchFamily="2" charset="-122"/>
            </a:endParaRPr>
          </a:p>
          <a:p>
            <a:pPr marL="292100" lvl="1" indent="-177800" algn="l">
              <a:buClr>
                <a:schemeClr val="tx2"/>
              </a:buClr>
              <a:buFont typeface="Verdana" pitchFamily="34" charset="0"/>
              <a:buChar char="•"/>
            </a:pPr>
            <a:r>
              <a:rPr lang="en-US" altLang="zh-CN" sz="1200" b="1" dirty="0" smtClean="0">
                <a:latin typeface="Verdana" pitchFamily="34" charset="0"/>
                <a:ea typeface="宋体" pitchFamily="2" charset="-122"/>
              </a:rPr>
              <a:t>Severe AD:</a:t>
            </a:r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 Physicians resort to increased use of add-on therapies to </a:t>
            </a:r>
            <a:r>
              <a:rPr lang="en-US" altLang="zh-CN" sz="1200" dirty="0" err="1" smtClean="0">
                <a:latin typeface="Verdana" pitchFamily="34" charset="0"/>
                <a:ea typeface="宋体" pitchFamily="2" charset="-122"/>
              </a:rPr>
              <a:t>AChEI</a:t>
            </a:r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 (</a:t>
            </a:r>
            <a:r>
              <a:rPr lang="en-US" altLang="zh-CN" sz="1200" dirty="0" err="1" smtClean="0">
                <a:latin typeface="Verdana" pitchFamily="34" charset="0"/>
                <a:ea typeface="宋体" pitchFamily="2" charset="-122"/>
              </a:rPr>
              <a:t>esp</a:t>
            </a:r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 </a:t>
            </a:r>
            <a:r>
              <a:rPr lang="en-US" altLang="zh-CN" sz="1200" dirty="0" err="1" smtClean="0">
                <a:latin typeface="Verdana" pitchFamily="34" charset="0"/>
                <a:ea typeface="宋体" pitchFamily="2" charset="-122"/>
              </a:rPr>
              <a:t>memantine</a:t>
            </a:r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 and antipsychotics) to manage more severe cognitive and behavioral/psychotic symptoms.</a:t>
            </a:r>
          </a:p>
          <a:p>
            <a:pPr marL="292100" lvl="1" indent="-177800" algn="l">
              <a:buClr>
                <a:schemeClr val="tx2"/>
              </a:buClr>
              <a:buFont typeface="Verdana" pitchFamily="34" charset="0"/>
              <a:buChar char="•"/>
            </a:pPr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However, some patients not receiving prescription treatment because of preference for Traditional Chinese Medicines.</a:t>
            </a:r>
          </a:p>
        </p:txBody>
      </p:sp>
    </p:spTree>
    <p:extLst>
      <p:ext uri="{BB962C8B-B14F-4D97-AF65-F5344CB8AC3E}">
        <p14:creationId xmlns="" xmlns:p14="http://schemas.microsoft.com/office/powerpoint/2010/main" val="95596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 cases for references and further reading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400" dirty="0" smtClean="0">
                <a:ea typeface="宋体" charset="-122"/>
              </a:rPr>
              <a:t>Pfizer Emerging Markets: </a:t>
            </a:r>
            <a:r>
              <a:rPr lang="en-US" altLang="zh-CN" sz="1400" dirty="0" err="1" smtClean="0">
                <a:ea typeface="宋体" charset="-122"/>
              </a:rPr>
              <a:t>Bapineuzumab</a:t>
            </a:r>
            <a:r>
              <a:rPr lang="en-US" altLang="zh-CN" sz="1400" dirty="0" smtClean="0">
                <a:ea typeface="宋体" charset="-122"/>
              </a:rPr>
              <a:t> Opportunity Assessment in the Emerging Markets</a:t>
            </a:r>
            <a:endParaRPr lang="en-US" altLang="zh-CN" sz="1400" dirty="0" smtClean="0">
              <a:ea typeface="ＭＳ Ｐゴシック" pitchFamily="34" charset="-128"/>
            </a:endParaRPr>
          </a:p>
          <a:p>
            <a:pPr lvl="1"/>
            <a:r>
              <a:rPr lang="en-US" altLang="zh-CN" sz="1200" dirty="0" smtClean="0"/>
              <a:t>Client: Pfizer</a:t>
            </a:r>
          </a:p>
          <a:p>
            <a:pPr lvl="1"/>
            <a:r>
              <a:rPr lang="en-US" altLang="zh-CN" sz="1200" dirty="0" smtClean="0"/>
              <a:t>Date: Dec 2012 </a:t>
            </a:r>
          </a:p>
          <a:p>
            <a:pPr lvl="1"/>
            <a:r>
              <a:rPr lang="en-US" altLang="zh-CN" sz="1200" dirty="0" smtClean="0"/>
              <a:t>Key knowledge:  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1200" dirty="0" smtClean="0"/>
              <a:t>    </a:t>
            </a:r>
            <a:r>
              <a:rPr lang="en-GB" altLang="zh-CN" sz="1200" dirty="0" smtClean="0"/>
              <a:t>Opportunity assessment in China, Taiwan, and India, including market sizing of the AD market and the revenue forecast of </a:t>
            </a:r>
            <a:r>
              <a:rPr lang="en-US" altLang="zh-CN" sz="1200" dirty="0" err="1" smtClean="0"/>
              <a:t>Bapineuzumab</a:t>
            </a:r>
            <a:r>
              <a:rPr lang="en-GB" altLang="zh-CN" sz="1200" dirty="0" smtClean="0"/>
              <a:t> </a:t>
            </a:r>
          </a:p>
          <a:p>
            <a:pPr lvl="1">
              <a:lnSpc>
                <a:spcPct val="150000"/>
              </a:lnSpc>
              <a:buNone/>
            </a:pPr>
            <a:endParaRPr lang="en-US" altLang="zh-CN" sz="1200" dirty="0" smtClean="0">
              <a:ea typeface="宋体" pitchFamily="2" charset="-122"/>
            </a:endParaRPr>
          </a:p>
          <a:p>
            <a:pPr lvl="1">
              <a:lnSpc>
                <a:spcPct val="150000"/>
              </a:lnSpc>
              <a:buNone/>
            </a:pPr>
            <a:endParaRPr lang="en-GB" altLang="zh-CN" sz="1200" dirty="0" smtClean="0"/>
          </a:p>
          <a:p>
            <a:pPr lvl="1">
              <a:lnSpc>
                <a:spcPct val="150000"/>
              </a:lnSpc>
              <a:buNone/>
            </a:pPr>
            <a:endParaRPr lang="zh-CN" altLang="en-US" sz="1200" dirty="0"/>
          </a:p>
        </p:txBody>
      </p:sp>
      <p:sp>
        <p:nvSpPr>
          <p:cNvPr id="5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72376" y="1"/>
            <a:ext cx="1570037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Appendix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6" name="Section" descr="Section name"/>
          <p:cNvSpPr txBox="1"/>
          <p:nvPr/>
        </p:nvSpPr>
        <p:spPr>
          <a:xfrm>
            <a:off x="0" y="1"/>
            <a:ext cx="1414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Rectal Cancer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pic>
        <p:nvPicPr>
          <p:cNvPr id="8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black">
          <a:xfrm>
            <a:off x="3756168" y="1944724"/>
            <a:ext cx="1279695" cy="65316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1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55613" y="6389911"/>
            <a:ext cx="6108700" cy="207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Pharma</a:t>
            </a:r>
            <a:r>
              <a:rPr lang="en-US" dirty="0" smtClean="0"/>
              <a:t> •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4982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Major disease area </a:t>
            </a:r>
            <a:r>
              <a:rPr lang="en-US" altLang="zh-CN" dirty="0" smtClean="0"/>
              <a:t>overview - Neurology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Pharma</a:t>
            </a:r>
            <a:r>
              <a:rPr lang="en-US" dirty="0" smtClean="0"/>
              <a:t> • 2013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altLang="zh-CN" dirty="0" smtClean="0"/>
              <a:t>Schizophrenia</a:t>
            </a:r>
          </a:p>
          <a:p>
            <a:r>
              <a:rPr lang="pt-BR" altLang="zh-CN" dirty="0" smtClean="0"/>
              <a:t>Major Depressive Disorder</a:t>
            </a:r>
          </a:p>
          <a:p>
            <a:r>
              <a:rPr lang="pt-BR" altLang="zh-CN" dirty="0" smtClean="0"/>
              <a:t>Alzheimer's disease(AD)</a:t>
            </a:r>
          </a:p>
          <a:p>
            <a:r>
              <a:rPr lang="pt-BR" altLang="zh-CN" b="1" dirty="0" smtClean="0"/>
              <a:t>Parkinson's disease(PD)</a:t>
            </a: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2225" y="2742803"/>
            <a:ext cx="492125" cy="493713"/>
            <a:chOff x="21" y="965"/>
            <a:chExt cx="310" cy="306"/>
          </a:xfrm>
          <a:solidFill>
            <a:srgbClr val="0091C8"/>
          </a:solidFill>
        </p:grpSpPr>
        <p:sp>
          <p:nvSpPr>
            <p:cNvPr id="7" name="Oval 10"/>
            <p:cNvSpPr>
              <a:spLocks noChangeAspect="1" noChangeArrowheads="1"/>
            </p:cNvSpPr>
            <p:nvPr/>
          </p:nvSpPr>
          <p:spPr bwMode="auto">
            <a:xfrm>
              <a:off x="234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Oval 11"/>
            <p:cNvSpPr>
              <a:spLocks noChangeAspect="1" noChangeArrowheads="1"/>
            </p:cNvSpPr>
            <p:nvPr/>
          </p:nvSpPr>
          <p:spPr bwMode="auto">
            <a:xfrm>
              <a:off x="163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12"/>
            <p:cNvSpPr>
              <a:spLocks noChangeAspect="1" noChangeArrowheads="1"/>
            </p:cNvSpPr>
            <p:nvPr/>
          </p:nvSpPr>
          <p:spPr bwMode="auto">
            <a:xfrm>
              <a:off x="92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spect="1" noChangeArrowheads="1"/>
            </p:cNvSpPr>
            <p:nvPr/>
          </p:nvSpPr>
          <p:spPr bwMode="auto">
            <a:xfrm>
              <a:off x="273" y="1151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14"/>
            <p:cNvSpPr>
              <a:spLocks noChangeAspect="1" noChangeArrowheads="1"/>
            </p:cNvSpPr>
            <p:nvPr/>
          </p:nvSpPr>
          <p:spPr bwMode="auto">
            <a:xfrm>
              <a:off x="234" y="1213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5"/>
            <p:cNvSpPr>
              <a:spLocks noChangeAspect="1" noChangeArrowheads="1"/>
            </p:cNvSpPr>
            <p:nvPr/>
          </p:nvSpPr>
          <p:spPr bwMode="auto">
            <a:xfrm flipV="1">
              <a:off x="273" y="1027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16"/>
            <p:cNvSpPr>
              <a:spLocks noChangeAspect="1" noChangeArrowheads="1"/>
            </p:cNvSpPr>
            <p:nvPr/>
          </p:nvSpPr>
          <p:spPr bwMode="auto">
            <a:xfrm flipV="1">
              <a:off x="234" y="965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21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844420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4018" name="think-cell Slide" r:id="rId14" imgW="360" imgH="360" progId="TCLayout.ActiveDocument.1">
              <p:embed/>
            </p:oleObj>
          </a:graphicData>
        </a:graphic>
      </p:graphicFrame>
      <p:pic>
        <p:nvPicPr>
          <p:cNvPr id="15" name="Picture 5" descr="parknormal"/>
          <p:cNvPicPr>
            <a:picLocks noGrp="1" noChangeAspect="1" noChangeArrowheads="1"/>
          </p:cNvPicPr>
          <p:nvPr>
            <p:ph/>
            <p:custDataLst>
              <p:tags r:id="rId2"/>
            </p:custDataLst>
          </p:nvPr>
        </p:nvPicPr>
        <p:blipFill>
          <a:blip r:embed="rId15" cstate="print"/>
          <a:srcRect/>
          <a:stretch>
            <a:fillRect/>
          </a:stretch>
        </p:blipFill>
        <p:spPr>
          <a:xfrm>
            <a:off x="683568" y="2780928"/>
            <a:ext cx="2376263" cy="3251728"/>
          </a:xfrm>
          <a:noFill/>
          <a:ln/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>
                <a:latin typeface="Verdana" pitchFamily="34" charset="0"/>
              </a:rPr>
              <a:t>Parkinson's disease</a:t>
            </a:r>
            <a:r>
              <a:rPr lang="en-US" altLang="zh-CN" dirty="0" smtClean="0">
                <a:latin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</a:rPr>
              <a:t>is a degenerative disorder of the central nervous system result from the death of dopamine-generating cells</a:t>
            </a:r>
            <a:endParaRPr lang="en-US" altLang="zh-CN" dirty="0">
              <a:latin typeface="Verdana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Pharma</a:t>
            </a:r>
            <a:r>
              <a:rPr lang="en-US" dirty="0" smtClean="0"/>
              <a:t> • 2013</a:t>
            </a:r>
            <a:endParaRPr lang="en-US" dirty="0"/>
          </a:p>
        </p:txBody>
      </p:sp>
      <p:sp>
        <p:nvSpPr>
          <p:cNvPr id="5" name="Section" descr="Section name"/>
          <p:cNvSpPr txBox="1"/>
          <p:nvPr>
            <p:custDataLst>
              <p:tags r:id="rId5"/>
            </p:custDataLst>
          </p:nvPr>
        </p:nvSpPr>
        <p:spPr>
          <a:xfrm>
            <a:off x="0" y="-1"/>
            <a:ext cx="2195736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Parkinson’s disease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6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383440" y="-1"/>
            <a:ext cx="1758972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Signs and symptoms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3388" y="1528713"/>
            <a:ext cx="8324850" cy="831715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lIns="72000" tIns="72000" rIns="72000" bIns="72000" anchor="b"/>
          <a:lstStyle/>
          <a:p>
            <a:pPr eaLnBrk="0" hangingPunct="0"/>
            <a:r>
              <a:rPr lang="pt-BR" sz="1400" b="1" dirty="0" smtClean="0">
                <a:latin typeface="Verdana" pitchFamily="34" charset="0"/>
              </a:rPr>
              <a:t>Parkinson‘s disease </a:t>
            </a:r>
            <a:r>
              <a:rPr lang="en-US" sz="1400" dirty="0" smtClean="0">
                <a:latin typeface="Verdana" pitchFamily="34" charset="0"/>
              </a:rPr>
              <a:t>is</a:t>
            </a:r>
            <a:r>
              <a:rPr lang="en-US" sz="1400" b="1" dirty="0" smtClean="0">
                <a:latin typeface="Verdana" pitchFamily="34" charset="0"/>
              </a:rPr>
              <a:t> </a:t>
            </a:r>
            <a:r>
              <a:rPr lang="en-US" sz="1400" dirty="0" smtClean="0">
                <a:latin typeface="Verdana" pitchFamily="34" charset="0"/>
              </a:rPr>
              <a:t>a degenerative disorder of the central nervous system, it is more common in the elderly, with most cases occurring after the age of 50.</a:t>
            </a:r>
            <a:r>
              <a:rPr lang="en-US" altLang="zh-CN" sz="1400" b="1" dirty="0" smtClean="0">
                <a:latin typeface="Verdana" pitchFamily="34" charset="0"/>
              </a:rPr>
              <a:t> </a:t>
            </a:r>
            <a:endParaRPr lang="en-GB" altLang="zh-CN" sz="1400" b="1" dirty="0">
              <a:latin typeface="Verdana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3388" y="2736853"/>
            <a:ext cx="8324850" cy="3406774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l" eaLnBrk="0" hangingPunct="0"/>
            <a:endParaRPr lang="en-GB" altLang="zh-CN" sz="1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7688" y="2508967"/>
            <a:ext cx="2543174" cy="307777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Signs and symptoms</a:t>
            </a:r>
          </a:p>
        </p:txBody>
      </p:sp>
      <p:sp>
        <p:nvSpPr>
          <p:cNvPr id="12" name="TextBox 11"/>
          <p:cNvSpPr txBox="1"/>
          <p:nvPr>
            <p:custDataLst>
              <p:tags r:id="rId10"/>
            </p:custDataLst>
          </p:nvPr>
        </p:nvSpPr>
        <p:spPr>
          <a:xfrm>
            <a:off x="3962791" y="2773880"/>
            <a:ext cx="479544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400" b="1" dirty="0" smtClean="0">
                <a:latin typeface="Verdana" pitchFamily="34" charset="0"/>
              </a:rPr>
              <a:t>Classic symptoms:</a:t>
            </a:r>
          </a:p>
          <a:p>
            <a:pPr marL="285750" indent="-285750"/>
            <a:r>
              <a:rPr lang="en-US" sz="1400" dirty="0" smtClean="0">
                <a:latin typeface="Verdana" pitchFamily="34" charset="0"/>
              </a:rPr>
              <a:t>     Parkinson's disease affects movement, producing motor symptoms. Non-motor symptoms, which include autonomic dysfunction, neuropsychiatric problems (mood, cognition, behavior or thought alterations), and sensory and sleep difficulties, are also common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zh-CN" sz="1400" b="1" dirty="0" smtClean="0">
              <a:latin typeface="Verdana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1400" b="1" dirty="0" smtClean="0">
                <a:latin typeface="Verdana" pitchFamily="34" charset="0"/>
              </a:rPr>
              <a:t>Motor: </a:t>
            </a:r>
            <a:r>
              <a:rPr lang="en-US" sz="1400" dirty="0" smtClean="0">
                <a:latin typeface="Verdana" pitchFamily="34" charset="0"/>
              </a:rPr>
              <a:t>tremor, rigidity, slowness of movement, and postural instability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b="1" dirty="0" smtClean="0">
                <a:latin typeface="Verdana" pitchFamily="34" charset="0"/>
              </a:rPr>
              <a:t>Neuropsychiatric: </a:t>
            </a:r>
            <a:r>
              <a:rPr lang="en-US" sz="1400" dirty="0" smtClean="0">
                <a:latin typeface="Verdana" pitchFamily="34" charset="0"/>
              </a:rPr>
              <a:t>disorders of speech, cognition, mood, behavior, and thought</a:t>
            </a:r>
            <a:endParaRPr lang="en-US" sz="1400" b="1" dirty="0" smtClean="0">
              <a:latin typeface="Verdana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sz="1400" dirty="0" smtClean="0">
              <a:latin typeface="Verdana" pitchFamily="34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47688" y="1445876"/>
            <a:ext cx="2543174" cy="307777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Disease definition</a:t>
            </a:r>
            <a:endParaRPr lang="en-US" altLang="zh-CN" sz="14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Source" descr="Source"/>
          <p:cNvSpPr txBox="1"/>
          <p:nvPr>
            <p:custDataLst>
              <p:tags r:id="rId12"/>
            </p:custDataLst>
          </p:nvPr>
        </p:nvSpPr>
        <p:spPr>
          <a:xfrm>
            <a:off x="481013" y="6224588"/>
            <a:ext cx="1373774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</a:t>
            </a:r>
            <a:r>
              <a:rPr lang="en-US" altLang="zh-CN" sz="900" dirty="0">
                <a:latin typeface="Verdana"/>
              </a:rPr>
              <a:t>IMS </a:t>
            </a:r>
            <a:r>
              <a:rPr lang="en-US" altLang="zh-CN" sz="900" dirty="0" smtClean="0">
                <a:latin typeface="Verdana"/>
              </a:rPr>
              <a:t>Consulting</a:t>
            </a:r>
            <a:endParaRPr lang="zh-CN" altLang="en-US" sz="900" dirty="0">
              <a:latin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8903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5042" name="think-cell Slide" r:id="rId12" imgW="360" imgH="360" progId="TCLayout.ActiveDocument.1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>
                <a:latin typeface="Verdana" pitchFamily="34" charset="0"/>
              </a:rPr>
              <a:t>Nigrastriatal</a:t>
            </a:r>
            <a:r>
              <a:rPr lang="en-US" dirty="0" smtClean="0">
                <a:latin typeface="Verdana" pitchFamily="34" charset="0"/>
              </a:rPr>
              <a:t> pathway of </a:t>
            </a:r>
            <a:r>
              <a:rPr lang="en-US" altLang="zh-CN" dirty="0" smtClean="0">
                <a:latin typeface="Verdana" pitchFamily="34" charset="0"/>
              </a:rPr>
              <a:t>the basal ganglia degeneration caused Parkinson's disease</a:t>
            </a:r>
            <a:endParaRPr lang="en-US" altLang="zh-CN" dirty="0">
              <a:latin typeface="Verdana" pitchFamily="34" charset="0"/>
            </a:endParaRPr>
          </a:p>
        </p:txBody>
      </p:sp>
      <p:pic>
        <p:nvPicPr>
          <p:cNvPr id="4" name="Picture 5" descr="PETscan"/>
          <p:cNvPicPr>
            <a:picLocks noGrp="1" noChangeAspect="1" noChangeArrowheads="1"/>
          </p:cNvPicPr>
          <p:nvPr>
            <p:ph/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>
          <a:xfrm>
            <a:off x="5004048" y="3789040"/>
            <a:ext cx="3466782" cy="2333411"/>
          </a:xfr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323528" y="1988840"/>
            <a:ext cx="4058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lvl="2" indent="-171450" algn="l">
              <a:buFont typeface="Arial" pitchFamily="34" charset="0"/>
              <a:buChar char="•"/>
            </a:pPr>
            <a:r>
              <a:rPr lang="en-US" altLang="zh-CN" sz="1200" dirty="0" smtClean="0">
                <a:latin typeface="Verdana" pitchFamily="34" charset="0"/>
              </a:rPr>
              <a:t>PD is caused by degeneration of neuron </a:t>
            </a:r>
            <a:r>
              <a:rPr lang="en-US" sz="1200" dirty="0" err="1" smtClean="0">
                <a:latin typeface="Verdana" pitchFamily="34" charset="0"/>
              </a:rPr>
              <a:t>nigrastriatal</a:t>
            </a:r>
            <a:r>
              <a:rPr lang="en-US" sz="1200" dirty="0" smtClean="0">
                <a:latin typeface="Verdana" pitchFamily="34" charset="0"/>
              </a:rPr>
              <a:t> pathway of the </a:t>
            </a:r>
            <a:r>
              <a:rPr lang="en-US" sz="1200" b="1" dirty="0" smtClean="0">
                <a:latin typeface="Verdana" pitchFamily="34" charset="0"/>
              </a:rPr>
              <a:t>basal ganglia</a:t>
            </a:r>
            <a:r>
              <a:rPr lang="en-US" altLang="zh-CN" sz="1200" b="1" dirty="0" smtClean="0">
                <a:latin typeface="Verdana" pitchFamily="34" charset="0"/>
              </a:rPr>
              <a:t>,</a:t>
            </a:r>
            <a:r>
              <a:rPr lang="en-US" altLang="zh-CN" sz="1200" dirty="0" smtClean="0">
                <a:latin typeface="Verdana" pitchFamily="34" charset="0"/>
              </a:rPr>
              <a:t> which are the Hallmarks of PD</a:t>
            </a:r>
            <a:endParaRPr lang="en-US" sz="1200" dirty="0" smtClean="0">
              <a:latin typeface="Verdana" pitchFamily="34" charset="0"/>
            </a:endParaRPr>
          </a:p>
          <a:p>
            <a:pPr marL="800100" lvl="2" indent="-85725" algn="l">
              <a:buFont typeface="Arial" pitchFamily="34" charset="0"/>
              <a:buChar char="•"/>
            </a:pPr>
            <a:r>
              <a:rPr lang="en-US" sz="1200" dirty="0" smtClean="0">
                <a:latin typeface="Verdana" pitchFamily="34" charset="0"/>
              </a:rPr>
              <a:t>Cells in </a:t>
            </a:r>
            <a:r>
              <a:rPr lang="en-US" sz="1200" i="1" dirty="0" err="1" smtClean="0">
                <a:latin typeface="Verdana" pitchFamily="34" charset="0"/>
              </a:rPr>
              <a:t>substantia</a:t>
            </a:r>
            <a:r>
              <a:rPr lang="en-US" sz="1200" i="1" dirty="0" smtClean="0">
                <a:latin typeface="Verdana" pitchFamily="34" charset="0"/>
              </a:rPr>
              <a:t> </a:t>
            </a:r>
            <a:r>
              <a:rPr lang="en-US" sz="1200" i="1" dirty="0" err="1" smtClean="0">
                <a:latin typeface="Verdana" pitchFamily="34" charset="0"/>
              </a:rPr>
              <a:t>nigra</a:t>
            </a:r>
            <a:r>
              <a:rPr lang="en-US" sz="1200" i="1" dirty="0" smtClean="0">
                <a:latin typeface="Verdana" pitchFamily="34" charset="0"/>
              </a:rPr>
              <a:t> </a:t>
            </a:r>
            <a:r>
              <a:rPr lang="en-US" sz="1200" dirty="0" smtClean="0">
                <a:latin typeface="Verdana" pitchFamily="34" charset="0"/>
              </a:rPr>
              <a:t>(region in the midbrain) produce/release dopamine</a:t>
            </a:r>
          </a:p>
          <a:p>
            <a:pPr marL="800100" lvl="2" indent="-85725" algn="l">
              <a:buFont typeface="Arial" pitchFamily="34" charset="0"/>
              <a:buChar char="•"/>
            </a:pPr>
            <a:r>
              <a:rPr lang="en-US" sz="1200" dirty="0" smtClean="0">
                <a:latin typeface="Verdana" pitchFamily="34" charset="0"/>
              </a:rPr>
              <a:t>Dopamine released by SN neurons lands on neurons of other brain centers, controlling their firing</a:t>
            </a:r>
          </a:p>
        </p:txBody>
      </p:sp>
      <p:sp>
        <p:nvSpPr>
          <p:cNvPr id="8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17783" y="1700808"/>
            <a:ext cx="4000643" cy="1990937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lIns="72000" tIns="72000" rIns="72000" bIns="72000" anchor="b"/>
          <a:lstStyle/>
          <a:p>
            <a:pPr algn="l" eaLnBrk="0" hangingPunct="0"/>
            <a:endParaRPr lang="en-GB" altLang="zh-CN" sz="1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5536" y="1700808"/>
            <a:ext cx="4000643" cy="1990937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lIns="72000" tIns="72000" rIns="72000" bIns="72000" anchor="b"/>
          <a:lstStyle/>
          <a:p>
            <a:pPr algn="l" eaLnBrk="0" hangingPunct="0"/>
            <a:endParaRPr lang="en-GB" altLang="zh-CN" sz="1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74812" y="1557712"/>
            <a:ext cx="2812732" cy="307777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Verdana" pitchFamily="34" charset="0"/>
              </a:rPr>
              <a:t>Hallmarks of PD</a:t>
            </a:r>
            <a:endParaRPr lang="en-GB" altLang="zh-CN" sz="14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932040" y="1556792"/>
            <a:ext cx="3600000" cy="307777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Verdana" pitchFamily="34" charset="0"/>
              </a:rPr>
              <a:t>Pathology &amp;  biochemical changes</a:t>
            </a:r>
            <a:endParaRPr lang="zh-CN" altLang="en-US" sz="140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5733256"/>
            <a:ext cx="11521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Normal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48264" y="5675063"/>
            <a:ext cx="13241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Parkinson's disease</a:t>
            </a:r>
            <a:r>
              <a:rPr lang="en-US" altLang="zh-CN" sz="1200" b="1" dirty="0" smtClean="0"/>
              <a:t> </a:t>
            </a:r>
            <a:endParaRPr lang="en-US" sz="1200" b="1" dirty="0" smtClean="0"/>
          </a:p>
        </p:txBody>
      </p:sp>
      <p:pic>
        <p:nvPicPr>
          <p:cNvPr id="13" name="Picture 5" descr="basalganglia"/>
          <p:cNvPicPr>
            <a:picLocks noGrp="1" noChangeAspect="1" noChangeArrowheads="1"/>
          </p:cNvPicPr>
          <p:nvPr>
            <p:ph/>
          </p:nvPr>
        </p:nvPicPr>
        <p:blipFill>
          <a:blip r:embed="rId14" cstate="print"/>
          <a:srcRect/>
          <a:stretch>
            <a:fillRect/>
          </a:stretch>
        </p:blipFill>
        <p:spPr>
          <a:xfrm>
            <a:off x="827584" y="3717032"/>
            <a:ext cx="2880320" cy="2389356"/>
          </a:xfrm>
          <a:noFill/>
          <a:ln/>
        </p:spPr>
      </p:pic>
      <p:sp>
        <p:nvSpPr>
          <p:cNvPr id="14" name="TextBox 13"/>
          <p:cNvSpPr txBox="1"/>
          <p:nvPr/>
        </p:nvSpPr>
        <p:spPr>
          <a:xfrm>
            <a:off x="467544" y="5661248"/>
            <a:ext cx="10081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substantia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nigra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3933056"/>
            <a:ext cx="79060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striatum</a:t>
            </a:r>
            <a:endParaRPr lang="en-US" sz="1200" b="1" dirty="0"/>
          </a:p>
        </p:txBody>
      </p:sp>
      <p:sp>
        <p:nvSpPr>
          <p:cNvPr id="16" name="TextBox 15"/>
          <p:cNvSpPr txBox="1"/>
          <p:nvPr>
            <p:custDataLst>
              <p:tags r:id="rId8"/>
            </p:custDataLst>
          </p:nvPr>
        </p:nvSpPr>
        <p:spPr>
          <a:xfrm>
            <a:off x="4572000" y="1994064"/>
            <a:ext cx="424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lvl="2" indent="-85725" algn="l">
              <a:buFont typeface="Arial" pitchFamily="34" charset="0"/>
              <a:buChar char="•"/>
            </a:pPr>
            <a:r>
              <a:rPr lang="en-US" sz="1200" dirty="0" smtClean="0">
                <a:latin typeface="Verdana" pitchFamily="34" charset="0"/>
              </a:rPr>
              <a:t>Cells of </a:t>
            </a:r>
            <a:r>
              <a:rPr lang="en-US" sz="1200" b="1" dirty="0" err="1" smtClean="0">
                <a:latin typeface="Verdana" pitchFamily="34" charset="0"/>
              </a:rPr>
              <a:t>substantia</a:t>
            </a:r>
            <a:r>
              <a:rPr lang="en-US" sz="1200" b="1" dirty="0" smtClean="0">
                <a:latin typeface="Verdana" pitchFamily="34" charset="0"/>
              </a:rPr>
              <a:t> </a:t>
            </a:r>
            <a:r>
              <a:rPr lang="en-US" sz="1200" b="1" dirty="0" err="1" smtClean="0">
                <a:latin typeface="Verdana" pitchFamily="34" charset="0"/>
              </a:rPr>
              <a:t>nigra</a:t>
            </a:r>
            <a:r>
              <a:rPr lang="en-US" sz="1200" b="1" dirty="0" smtClean="0">
                <a:latin typeface="Verdana" pitchFamily="34" charset="0"/>
              </a:rPr>
              <a:t> </a:t>
            </a:r>
            <a:r>
              <a:rPr lang="en-US" sz="1200" dirty="0" smtClean="0">
                <a:latin typeface="Verdana" pitchFamily="34" charset="0"/>
              </a:rPr>
              <a:t>degenerate</a:t>
            </a:r>
            <a:r>
              <a:rPr lang="zh-CN" altLang="en-US" sz="1200" dirty="0" smtClean="0">
                <a:latin typeface="Verdana" pitchFamily="34" charset="0"/>
              </a:rPr>
              <a:t>：</a:t>
            </a:r>
            <a:r>
              <a:rPr lang="en-US" altLang="zh-CN" sz="1200" dirty="0" smtClean="0">
                <a:latin typeface="Verdana" pitchFamily="34" charset="0"/>
              </a:rPr>
              <a:t>t</a:t>
            </a:r>
            <a:r>
              <a:rPr lang="en-US" sz="1200" dirty="0" smtClean="0">
                <a:latin typeface="Verdana" pitchFamily="34" charset="0"/>
              </a:rPr>
              <a:t>hese cells can no longer produce adequate amounts of dopamine</a:t>
            </a:r>
          </a:p>
          <a:p>
            <a:pPr marL="357188" lvl="2" indent="-85725" algn="l">
              <a:buFont typeface="Arial" pitchFamily="34" charset="0"/>
              <a:buChar char="•"/>
            </a:pPr>
            <a:r>
              <a:rPr lang="en-US" sz="1200" dirty="0" smtClean="0">
                <a:latin typeface="Verdana" pitchFamily="34" charset="0"/>
              </a:rPr>
              <a:t>Neurons of </a:t>
            </a:r>
            <a:r>
              <a:rPr lang="en-US" sz="1200" b="1" dirty="0" smtClean="0">
                <a:latin typeface="Verdana" pitchFamily="34" charset="0"/>
              </a:rPr>
              <a:t>striatum</a:t>
            </a:r>
            <a:r>
              <a:rPr lang="en-US" sz="1200" dirty="0" smtClean="0">
                <a:latin typeface="Verdana" pitchFamily="34" charset="0"/>
              </a:rPr>
              <a:t>, etc. are no longer well regulated, thus do not behave in normal manner</a:t>
            </a:r>
          </a:p>
          <a:p>
            <a:pPr marL="357188" lvl="2" indent="-85725" algn="l">
              <a:buFont typeface="Arial" pitchFamily="34" charset="0"/>
              <a:buChar char="•"/>
            </a:pPr>
            <a:r>
              <a:rPr lang="en-US" sz="1200" dirty="0" smtClean="0">
                <a:latin typeface="Verdana" pitchFamily="34" charset="0"/>
              </a:rPr>
              <a:t>Results in loss of control of movements – leads to symptoms characteristic of Parkinson’s disease</a:t>
            </a:r>
          </a:p>
          <a:p>
            <a:pPr lvl="1" algn="l">
              <a:buFont typeface="Arial" pitchFamily="34" charset="0"/>
              <a:buChar char="•"/>
            </a:pPr>
            <a:endParaRPr lang="en-US" sz="1200" dirty="0" smtClean="0">
              <a:latin typeface="Verdana" pitchFamily="34" charset="0"/>
            </a:endParaRPr>
          </a:p>
        </p:txBody>
      </p:sp>
      <p:sp>
        <p:nvSpPr>
          <p:cNvPr id="17" name="Section" descr="Section name"/>
          <p:cNvSpPr txBox="1"/>
          <p:nvPr>
            <p:custDataLst>
              <p:tags r:id="rId9"/>
            </p:custDataLst>
          </p:nvPr>
        </p:nvSpPr>
        <p:spPr>
          <a:xfrm>
            <a:off x="0" y="-1"/>
            <a:ext cx="2195736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Parkinson’s disease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18" name="Rectangle 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Pathology 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</a:rPr>
              <a:t>Schizophrenia is a mental disorder characterized by a disintegration of the processes of thinking and of emotional responsiveness, of which the mechanism is unclear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Definition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1560" y="4221088"/>
          <a:ext cx="7848873" cy="19399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16291"/>
                <a:gridCol w="2616291"/>
                <a:gridCol w="2616291"/>
              </a:tblGrid>
              <a:tr h="3549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itchFamily="34" charset="0"/>
                        </a:rPr>
                        <a:t>ICD-10 (by WHO)</a:t>
                      </a:r>
                      <a:endParaRPr lang="en-US" sz="1400" dirty="0">
                        <a:latin typeface="Verdana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Verdana" pitchFamily="34" charset="0"/>
                        </a:rPr>
                        <a:t>DSM-IV-TR(by APA)</a:t>
                      </a:r>
                      <a:endParaRPr lang="en-US" sz="1400" dirty="0">
                        <a:latin typeface="Verdana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itchFamily="34" charset="0"/>
                        </a:rPr>
                        <a:t>CCMD-3 (by</a:t>
                      </a:r>
                      <a:r>
                        <a:rPr lang="en-US" sz="1400" baseline="0" dirty="0" smtClean="0">
                          <a:latin typeface="Verdana" pitchFamily="34" charset="0"/>
                        </a:rPr>
                        <a:t> China</a:t>
                      </a:r>
                      <a:r>
                        <a:rPr lang="en-US" sz="1400" dirty="0" smtClean="0">
                          <a:latin typeface="Verdana" pitchFamily="34" charset="0"/>
                        </a:rPr>
                        <a:t>)</a:t>
                      </a:r>
                      <a:endParaRPr lang="en-US" sz="1400" dirty="0">
                        <a:latin typeface="Verdana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517218">
                <a:tc>
                  <a:txBody>
                    <a:bodyPr/>
                    <a:lstStyle/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Paranoid schizophrenia</a:t>
                      </a:r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Hebephrenic schizophrenia</a:t>
                      </a:r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Catatonic schizophrenia</a:t>
                      </a:r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Undifferentiated schizophrenia</a:t>
                      </a:r>
                    </a:p>
                    <a:p>
                      <a:pPr marL="115888" marR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Residual schizophrenia</a:t>
                      </a:r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Post-schizophrenic depression</a:t>
                      </a:r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Simple schizophrenia</a:t>
                      </a:r>
                      <a:endParaRPr lang="en-US" sz="105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5888" marR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Paranoid schizophrenia</a:t>
                      </a:r>
                    </a:p>
                    <a:p>
                      <a:pPr marL="115888" marR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Hebephrenic schizophrenia</a:t>
                      </a:r>
                    </a:p>
                    <a:p>
                      <a:pPr marL="115888" marR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Catatonic schizophrenia</a:t>
                      </a:r>
                    </a:p>
                    <a:p>
                      <a:pPr marL="115888" marR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Undifferentiated schizophrenia</a:t>
                      </a:r>
                    </a:p>
                    <a:p>
                      <a:pPr marL="115888" marR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Residual schizophrenia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5888" indent="-115888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Paranoid schizophrenia</a:t>
                      </a:r>
                    </a:p>
                    <a:p>
                      <a:pPr marL="115888" indent="-115888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Hebephrenic schizophrenia</a:t>
                      </a:r>
                    </a:p>
                    <a:p>
                      <a:pPr marL="115888" indent="-115888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Catatonic schizophrenia</a:t>
                      </a:r>
                    </a:p>
                    <a:p>
                      <a:pPr marL="115888" indent="-115888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Undifferentiated schizophrenia</a:t>
                      </a:r>
                    </a:p>
                    <a:p>
                      <a:pPr marL="115888" indent="-115888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Post-schizophrenic depression</a:t>
                      </a:r>
                    </a:p>
                    <a:p>
                      <a:pPr marL="115888" indent="-115888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Simple schizophrenia</a:t>
                      </a:r>
                    </a:p>
                    <a:p>
                      <a:endParaRPr lang="en-US" sz="1400" dirty="0">
                        <a:latin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1412776"/>
            <a:ext cx="8136904" cy="1231106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</a:rPr>
              <a:t>Schizophrenia</a:t>
            </a:r>
            <a:r>
              <a:rPr lang="en-US" sz="1200" dirty="0" smtClean="0">
                <a:latin typeface="Verdana" pitchFamily="34" charset="0"/>
              </a:rPr>
              <a:t> is a mental disorder characterized by a breakdown of thought processes and by a deficit of typical emotional responses. APA</a:t>
            </a:r>
            <a:r>
              <a:rPr lang="en-US" sz="1200" baseline="30000" dirty="0" smtClean="0">
                <a:latin typeface="Verdana" pitchFamily="34" charset="0"/>
              </a:rPr>
              <a:t>1</a:t>
            </a:r>
            <a:r>
              <a:rPr lang="en-US" sz="1200" dirty="0" smtClean="0">
                <a:latin typeface="Verdana" pitchFamily="34" charset="0"/>
              </a:rPr>
              <a:t> defines it as a disturbance that lasts for at least 6 months and includes at least 1 month of active-phase symptoms (i.e., two or more of the following: delusions, hallucinations, disorganized speech, grossly disorganized or catatonic behavior, negative symptoms). Schizophrenia is often described in terms of positive and negative (or deficit) symptoms and the former ones respond well to medication.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6381328"/>
            <a:ext cx="748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1. APA: American Psychological Association </a:t>
            </a:r>
            <a:endParaRPr lang="en-US" sz="1050" dirty="0"/>
          </a:p>
        </p:txBody>
      </p:sp>
      <p:sp>
        <p:nvSpPr>
          <p:cNvPr id="9" name="Pentagon 8"/>
          <p:cNvSpPr/>
          <p:nvPr/>
        </p:nvSpPr>
        <p:spPr>
          <a:xfrm>
            <a:off x="611560" y="3124200"/>
            <a:ext cx="1872208" cy="364247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Dopamine Hypothesis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611560" y="3687564"/>
            <a:ext cx="1872208" cy="364247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Glutamate</a:t>
            </a:r>
            <a:r>
              <a:rPr lang="en-US" sz="1200" b="1" dirty="0" smtClean="0">
                <a:solidFill>
                  <a:schemeClr val="bg1"/>
                </a:solidFill>
              </a:rPr>
              <a:t> Hypothesis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2648525"/>
            <a:ext cx="8136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</a:rPr>
              <a:t>Mechanism</a:t>
            </a:r>
            <a:r>
              <a:rPr lang="en-US" sz="1200" dirty="0" smtClean="0">
                <a:latin typeface="Verdana" pitchFamily="34" charset="0"/>
              </a:rPr>
              <a:t> of schizophrenia is </a:t>
            </a:r>
            <a:r>
              <a:rPr lang="en-US" sz="1200" b="1" dirty="0" smtClean="0">
                <a:latin typeface="Verdana" pitchFamily="34" charset="0"/>
              </a:rPr>
              <a:t>NOT</a:t>
            </a:r>
            <a:r>
              <a:rPr lang="en-US" sz="1200" dirty="0" smtClean="0">
                <a:latin typeface="Verdana" pitchFamily="34" charset="0"/>
              </a:rPr>
              <a:t> clear yet and a number of attempts have been made to explain the link between altered brain function and schizophrenia 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776" y="3115707"/>
            <a:ext cx="6048672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Verdana" pitchFamily="34" charset="0"/>
              </a:rPr>
              <a:t>As one of the most influential theory, it indicates that dysfunction of D2 receptors was the cause of the positive symptoms of schizophrenia</a:t>
            </a:r>
            <a:endParaRPr lang="en-US" sz="1050" dirty="0"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5776" y="3620924"/>
            <a:ext cx="6048672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Verdana" pitchFamily="34" charset="0"/>
              </a:rPr>
              <a:t>It suggests that abnormally low levels of NMDA glutamate receptor cause symptoms of schizophrenia and glutamate pathways plays an important role in this disease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88331" y="6172210"/>
            <a:ext cx="811527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i="1" dirty="0"/>
              <a:t>Source</a:t>
            </a:r>
            <a:r>
              <a:rPr lang="en-US" altLang="zh-CN" sz="1000" i="1" dirty="0" smtClean="0"/>
              <a:t>: ICD-10/ DSM-IV-TR/CCMD-3 Official Documents</a:t>
            </a:r>
            <a:endParaRPr lang="en-US" altLang="zh-CN" sz="1000" i="1" dirty="0"/>
          </a:p>
        </p:txBody>
      </p:sp>
      <p:sp>
        <p:nvSpPr>
          <p:cNvPr id="15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Schizophrenia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1497" y="416257"/>
            <a:ext cx="8451471" cy="91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Verdana" pitchFamily="34" charset="0"/>
              </a:rPr>
              <a:t>We estimate there are 0.15~0.28 million treated urban patients however that is likely to increase in the future due to improved quality of life, education and awareness</a:t>
            </a:r>
            <a:endParaRPr lang="en-US" altLang="zh-CN" dirty="0">
              <a:latin typeface="Verdana" pitchFamily="34" charset="0"/>
            </a:endParaRPr>
          </a:p>
        </p:txBody>
      </p:sp>
      <p:sp>
        <p:nvSpPr>
          <p:cNvPr id="5017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59803" y="2528888"/>
            <a:ext cx="4080071" cy="639762"/>
          </a:xfrm>
          <a:custGeom>
            <a:avLst/>
            <a:gdLst>
              <a:gd name="G0" fmla="+- 2165 0 0"/>
              <a:gd name="G1" fmla="+- 21600 0 2165"/>
              <a:gd name="G2" fmla="*/ 2165 1 2"/>
              <a:gd name="G3" fmla="+- 21600 0 G2"/>
              <a:gd name="G4" fmla="+/ 2165 21600 2"/>
              <a:gd name="G5" fmla="+/ G1 0 2"/>
              <a:gd name="G6" fmla="*/ 21600 21600 2165"/>
              <a:gd name="G7" fmla="*/ G6 1 2"/>
              <a:gd name="G8" fmla="+- 21600 0 G7"/>
              <a:gd name="G9" fmla="*/ 21600 1 2"/>
              <a:gd name="G10" fmla="+- 2165 0 G9"/>
              <a:gd name="G11" fmla="?: G10 G8 0"/>
              <a:gd name="G12" fmla="?: G10 G7 21600"/>
              <a:gd name="T0" fmla="*/ 20517 w 21600"/>
              <a:gd name="T1" fmla="*/ 10800 h 21600"/>
              <a:gd name="T2" fmla="*/ 10800 w 21600"/>
              <a:gd name="T3" fmla="*/ 21600 h 21600"/>
              <a:gd name="T4" fmla="*/ 1083 w 21600"/>
              <a:gd name="T5" fmla="*/ 10800 h 21600"/>
              <a:gd name="T6" fmla="*/ 10800 w 21600"/>
              <a:gd name="T7" fmla="*/ 0 h 21600"/>
              <a:gd name="T8" fmla="*/ 2883 w 21600"/>
              <a:gd name="T9" fmla="*/ 2883 h 21600"/>
              <a:gd name="T10" fmla="*/ 18717 w 21600"/>
              <a:gd name="T11" fmla="*/ 1871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5" y="21600"/>
                </a:lnTo>
                <a:lnTo>
                  <a:pt x="1943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GB" altLang="zh-CN" sz="1200" b="1" dirty="0" smtClean="0">
                <a:solidFill>
                  <a:schemeClr val="tx2"/>
                </a:solidFill>
                <a:latin typeface="Verdana" pitchFamily="34" charset="0"/>
                <a:cs typeface="Arial" pitchFamily="34" charset="0"/>
              </a:rPr>
              <a:t>Parkinson’s Patients</a:t>
            </a:r>
            <a:endParaRPr lang="en-GB" altLang="zh-CN" sz="1200" b="1" dirty="0">
              <a:solidFill>
                <a:schemeClr val="tx2"/>
              </a:solidFill>
              <a:latin typeface="Verdana" pitchFamily="34" charset="0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en-GB" altLang="zh-CN" sz="1200" dirty="0" smtClean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(1.06 </a:t>
            </a:r>
            <a:r>
              <a:rPr lang="en-GB" altLang="zh-CN" sz="1200" dirty="0" err="1" smtClean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Mn</a:t>
            </a:r>
            <a:r>
              <a:rPr lang="en-GB" altLang="zh-CN" sz="1200" dirty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)</a:t>
            </a:r>
          </a:p>
        </p:txBody>
      </p:sp>
      <p:sp>
        <p:nvSpPr>
          <p:cNvPr id="5018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9846" y="3459163"/>
            <a:ext cx="3147646" cy="609600"/>
          </a:xfrm>
          <a:custGeom>
            <a:avLst/>
            <a:gdLst>
              <a:gd name="G0" fmla="+- 2003 0 0"/>
              <a:gd name="G1" fmla="+- 21600 0 2003"/>
              <a:gd name="G2" fmla="*/ 2003 1 2"/>
              <a:gd name="G3" fmla="+- 21600 0 G2"/>
              <a:gd name="G4" fmla="+/ 2003 21600 2"/>
              <a:gd name="G5" fmla="+/ G1 0 2"/>
              <a:gd name="G6" fmla="*/ 21600 21600 2003"/>
              <a:gd name="G7" fmla="*/ G6 1 2"/>
              <a:gd name="G8" fmla="+- 21600 0 G7"/>
              <a:gd name="G9" fmla="*/ 21600 1 2"/>
              <a:gd name="G10" fmla="+- 2003 0 G9"/>
              <a:gd name="G11" fmla="?: G10 G8 0"/>
              <a:gd name="G12" fmla="?: G10 G7 21600"/>
              <a:gd name="T0" fmla="*/ 20598 w 21600"/>
              <a:gd name="T1" fmla="*/ 10800 h 21600"/>
              <a:gd name="T2" fmla="*/ 10800 w 21600"/>
              <a:gd name="T3" fmla="*/ 21600 h 21600"/>
              <a:gd name="T4" fmla="*/ 1002 w 21600"/>
              <a:gd name="T5" fmla="*/ 10800 h 21600"/>
              <a:gd name="T6" fmla="*/ 10800 w 21600"/>
              <a:gd name="T7" fmla="*/ 0 h 21600"/>
              <a:gd name="T8" fmla="*/ 2802 w 21600"/>
              <a:gd name="T9" fmla="*/ 2802 h 21600"/>
              <a:gd name="T10" fmla="*/ 18798 w 21600"/>
              <a:gd name="T11" fmla="*/ 1879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003" y="21600"/>
                </a:lnTo>
                <a:lnTo>
                  <a:pt x="1959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rIns="0" anchor="ctr"/>
          <a:lstStyle/>
          <a:p>
            <a:pPr algn="ctr" eaLnBrk="0" hangingPunct="0">
              <a:defRPr/>
            </a:pPr>
            <a:r>
              <a:rPr lang="en-GB" altLang="zh-CN" sz="1200" b="1" dirty="0" smtClean="0">
                <a:solidFill>
                  <a:schemeClr val="tx2"/>
                </a:solidFill>
                <a:latin typeface="Verdana" pitchFamily="34" charset="0"/>
                <a:cs typeface="Arial" pitchFamily="34" charset="0"/>
              </a:rPr>
              <a:t>Presented PD Patients</a:t>
            </a:r>
            <a:endParaRPr lang="en-GB" altLang="zh-CN" sz="1200" b="1" dirty="0">
              <a:solidFill>
                <a:schemeClr val="tx2"/>
              </a:solidFill>
              <a:latin typeface="Verdana" pitchFamily="34" charset="0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en-GB" altLang="zh-CN" sz="1200" dirty="0" smtClean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(0.3-0.4Mn</a:t>
            </a:r>
            <a:r>
              <a:rPr lang="en-GB" altLang="zh-CN" sz="1200" dirty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)</a:t>
            </a:r>
          </a:p>
        </p:txBody>
      </p:sp>
      <p:sp>
        <p:nvSpPr>
          <p:cNvPr id="204807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83169" y="2276475"/>
            <a:ext cx="0" cy="215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8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083169" y="32051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9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118339" y="4191000"/>
            <a:ext cx="2461846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4" name="AutoShap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2708" y="1600200"/>
            <a:ext cx="5446506" cy="639763"/>
          </a:xfrm>
          <a:custGeom>
            <a:avLst/>
            <a:gdLst>
              <a:gd name="G0" fmla="+- 2462 0 0"/>
              <a:gd name="G1" fmla="+- 21600 0 2462"/>
              <a:gd name="G2" fmla="*/ 2462 1 2"/>
              <a:gd name="G3" fmla="+- 21600 0 G2"/>
              <a:gd name="G4" fmla="+/ 2462 21600 2"/>
              <a:gd name="G5" fmla="+/ G1 0 2"/>
              <a:gd name="G6" fmla="*/ 21600 21600 2462"/>
              <a:gd name="G7" fmla="*/ G6 1 2"/>
              <a:gd name="G8" fmla="+- 21600 0 G7"/>
              <a:gd name="G9" fmla="*/ 21600 1 2"/>
              <a:gd name="G10" fmla="+- 2462 0 G9"/>
              <a:gd name="G11" fmla="?: G10 G8 0"/>
              <a:gd name="G12" fmla="?: G10 G7 21600"/>
              <a:gd name="T0" fmla="*/ 20369 w 21600"/>
              <a:gd name="T1" fmla="*/ 10800 h 21600"/>
              <a:gd name="T2" fmla="*/ 10800 w 21600"/>
              <a:gd name="T3" fmla="*/ 21600 h 21600"/>
              <a:gd name="T4" fmla="*/ 1231 w 21600"/>
              <a:gd name="T5" fmla="*/ 10800 h 21600"/>
              <a:gd name="T6" fmla="*/ 10800 w 21600"/>
              <a:gd name="T7" fmla="*/ 0 h 21600"/>
              <a:gd name="T8" fmla="*/ 3031 w 21600"/>
              <a:gd name="T9" fmla="*/ 3031 h 21600"/>
              <a:gd name="T10" fmla="*/ 18569 w 21600"/>
              <a:gd name="T11" fmla="*/ 185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62" y="21600"/>
                </a:lnTo>
                <a:lnTo>
                  <a:pt x="1913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200" b="1" dirty="0" smtClean="0">
                <a:solidFill>
                  <a:schemeClr val="tx2"/>
                </a:solidFill>
                <a:latin typeface="Verdana" pitchFamily="34" charset="0"/>
                <a:cs typeface="Arial" pitchFamily="34" charset="0"/>
              </a:rPr>
              <a:t>Urban Population in China (2009)</a:t>
            </a:r>
            <a:endParaRPr lang="en-US" altLang="zh-CN" sz="1200" b="1" dirty="0">
              <a:solidFill>
                <a:schemeClr val="tx2"/>
              </a:solidFill>
              <a:latin typeface="Verdana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altLang="zh-CN" sz="1200" dirty="0" smtClean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(630 </a:t>
            </a:r>
            <a:r>
              <a:rPr lang="en-US" altLang="zh-CN" sz="1200" dirty="0" err="1" smtClean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Mn</a:t>
            </a:r>
            <a:r>
              <a:rPr lang="en-US" altLang="zh-CN" sz="1200" dirty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)</a:t>
            </a:r>
            <a:endParaRPr lang="en-GB" altLang="zh-CN" sz="1200" dirty="0">
              <a:solidFill>
                <a:schemeClr val="accent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204811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64823" y="1700808"/>
            <a:ext cx="2952947" cy="104891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182563" indent="-182563" eaLnBrk="0" hangingPunct="0">
              <a:spcBef>
                <a:spcPts val="300"/>
              </a:spcBef>
              <a:buFontTx/>
              <a:buChar char="•"/>
            </a:pPr>
            <a:r>
              <a:rPr lang="en-US" altLang="zh-CN" sz="1000" dirty="0" smtClean="0">
                <a:solidFill>
                  <a:srgbClr val="000000"/>
                </a:solidFill>
                <a:latin typeface="Verdana" pitchFamily="34" charset="0"/>
              </a:rPr>
              <a:t>Prevalence rate of population over 65 is 1.7% which significant higher than rate of  group under 65 that is 0.32%</a:t>
            </a:r>
          </a:p>
          <a:p>
            <a:pPr marL="182563" indent="-182563" eaLnBrk="0" hangingPunct="0">
              <a:spcBef>
                <a:spcPts val="300"/>
              </a:spcBef>
              <a:buFontTx/>
              <a:buChar char="•"/>
            </a:pPr>
            <a:r>
              <a:rPr lang="en-US" altLang="zh-CN" sz="1000" dirty="0" smtClean="0">
                <a:solidFill>
                  <a:srgbClr val="000000"/>
                </a:solidFill>
                <a:latin typeface="Verdana" pitchFamily="34" charset="0"/>
              </a:rPr>
              <a:t>According to KOL interview, the prevalence will increase slightly in the future</a:t>
            </a:r>
            <a:endParaRPr lang="en-US" altLang="zh-CN" sz="10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0186" name="AutoShap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003081" y="4357688"/>
            <a:ext cx="2470753" cy="609600"/>
          </a:xfrm>
          <a:custGeom>
            <a:avLst/>
            <a:gdLst>
              <a:gd name="G0" fmla="+- 2003 0 0"/>
              <a:gd name="G1" fmla="+- 21600 0 2003"/>
              <a:gd name="G2" fmla="*/ 2003 1 2"/>
              <a:gd name="G3" fmla="+- 21600 0 G2"/>
              <a:gd name="G4" fmla="+/ 2003 21600 2"/>
              <a:gd name="G5" fmla="+/ G1 0 2"/>
              <a:gd name="G6" fmla="*/ 21600 21600 2003"/>
              <a:gd name="G7" fmla="*/ G6 1 2"/>
              <a:gd name="G8" fmla="+- 21600 0 G7"/>
              <a:gd name="G9" fmla="*/ 21600 1 2"/>
              <a:gd name="G10" fmla="+- 2003 0 G9"/>
              <a:gd name="G11" fmla="?: G10 G8 0"/>
              <a:gd name="G12" fmla="?: G10 G7 21600"/>
              <a:gd name="T0" fmla="*/ 20598 w 21600"/>
              <a:gd name="T1" fmla="*/ 10800 h 21600"/>
              <a:gd name="T2" fmla="*/ 10800 w 21600"/>
              <a:gd name="T3" fmla="*/ 21600 h 21600"/>
              <a:gd name="T4" fmla="*/ 1002 w 21600"/>
              <a:gd name="T5" fmla="*/ 10800 h 21600"/>
              <a:gd name="T6" fmla="*/ 10800 w 21600"/>
              <a:gd name="T7" fmla="*/ 0 h 21600"/>
              <a:gd name="T8" fmla="*/ 2802 w 21600"/>
              <a:gd name="T9" fmla="*/ 2802 h 21600"/>
              <a:gd name="T10" fmla="*/ 18798 w 21600"/>
              <a:gd name="T11" fmla="*/ 1879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003" y="21600"/>
                </a:lnTo>
                <a:lnTo>
                  <a:pt x="1959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rIns="0" anchor="ctr"/>
          <a:lstStyle/>
          <a:p>
            <a:pPr algn="ctr" eaLnBrk="0" hangingPunct="0">
              <a:defRPr/>
            </a:pPr>
            <a:r>
              <a:rPr lang="en-GB" altLang="zh-CN" sz="1200" b="1" dirty="0">
                <a:solidFill>
                  <a:schemeClr val="tx2"/>
                </a:solidFill>
                <a:latin typeface="Verdana" pitchFamily="34" charset="0"/>
                <a:cs typeface="Arial" pitchFamily="34" charset="0"/>
              </a:rPr>
              <a:t>Diagnosed </a:t>
            </a:r>
            <a:r>
              <a:rPr lang="en-GB" altLang="zh-CN" sz="1200" b="1" dirty="0" smtClean="0">
                <a:solidFill>
                  <a:schemeClr val="tx2"/>
                </a:solidFill>
                <a:latin typeface="Verdana" pitchFamily="34" charset="0"/>
                <a:cs typeface="Arial" pitchFamily="34" charset="0"/>
              </a:rPr>
              <a:t>PD Patients</a:t>
            </a:r>
            <a:endParaRPr lang="en-GB" altLang="zh-CN" sz="1200" b="1" dirty="0">
              <a:solidFill>
                <a:schemeClr val="tx2"/>
              </a:solidFill>
              <a:latin typeface="Verdana" pitchFamily="34" charset="0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en-GB" altLang="zh-CN" sz="1200" dirty="0" smtClean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(0.15-0.28Mn</a:t>
            </a:r>
            <a:r>
              <a:rPr lang="en-GB" altLang="zh-CN" sz="1200" dirty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)</a:t>
            </a:r>
          </a:p>
        </p:txBody>
      </p:sp>
      <p:sp>
        <p:nvSpPr>
          <p:cNvPr id="204813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083169" y="41052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Verdana" pitchFamily="34" charset="0"/>
            </a:endParaRPr>
          </a:p>
        </p:txBody>
      </p:sp>
      <p:sp>
        <p:nvSpPr>
          <p:cNvPr id="204814" name="Text 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764823" y="2806981"/>
            <a:ext cx="2952947" cy="193301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174625" indent="-174625">
              <a:spcBef>
                <a:spcPct val="10000"/>
              </a:spcBef>
              <a:buFont typeface="Arial" pitchFamily="34" charset="0"/>
              <a:buChar char="•"/>
            </a:pPr>
            <a:r>
              <a:rPr lang="en-US" altLang="zh-CN" sz="1000" dirty="0" smtClean="0">
                <a:latin typeface="Verdana" pitchFamily="34" charset="0"/>
              </a:rPr>
              <a:t> For consulting rate, KOLs think 30%~40% is reasonable nowadays.  With improved education, quality of life, and awareness about diseases, they expect there will be an increase in consulting rate.</a:t>
            </a:r>
          </a:p>
          <a:p>
            <a:pPr marL="174625" indent="-174625">
              <a:spcBef>
                <a:spcPct val="10000"/>
              </a:spcBef>
              <a:buFont typeface="Arial" pitchFamily="34" charset="0"/>
              <a:buChar char="•"/>
            </a:pPr>
            <a:endParaRPr lang="en-US" altLang="zh-CN" sz="1000" dirty="0" smtClean="0">
              <a:latin typeface="Verdana" pitchFamily="34" charset="0"/>
            </a:endParaRPr>
          </a:p>
          <a:p>
            <a:pPr marL="174625" indent="-174625">
              <a:spcBef>
                <a:spcPct val="10000"/>
              </a:spcBef>
              <a:buFont typeface="Arial" pitchFamily="34" charset="0"/>
              <a:buChar char="•"/>
            </a:pPr>
            <a:r>
              <a:rPr lang="en-US" altLang="zh-CN" sz="1000" dirty="0" smtClean="0">
                <a:latin typeface="Verdana" pitchFamily="34" charset="0"/>
              </a:rPr>
              <a:t> For diagnose rate, KOLs think there still exists misdiagnosis and delayed diagnosis currently. With development in medical technology, this rate will be increased in the future.</a:t>
            </a:r>
            <a:endParaRPr lang="en-US" altLang="zh-CN" sz="10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04815" name="TextBox 50"/>
          <p:cNvSpPr txBox="1">
            <a:spLocks noChangeArrowheads="1"/>
          </p:cNvSpPr>
          <p:nvPr/>
        </p:nvSpPr>
        <p:spPr bwMode="auto">
          <a:xfrm>
            <a:off x="0" y="2224999"/>
            <a:ext cx="14404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000" b="1" dirty="0" smtClean="0">
                <a:latin typeface="Verdana" pitchFamily="34" charset="0"/>
              </a:rPr>
              <a:t>Prevalence Rate:</a:t>
            </a:r>
            <a:endParaRPr lang="en-US" altLang="zh-CN" sz="1000" b="1" dirty="0">
              <a:latin typeface="Verdana" pitchFamily="34" charset="0"/>
            </a:endParaRPr>
          </a:p>
          <a:p>
            <a:pPr algn="ctr"/>
            <a:r>
              <a:rPr lang="en-US" altLang="zh-CN" sz="1000" b="1" dirty="0" smtClean="0">
                <a:latin typeface="Verdana" pitchFamily="34" charset="0"/>
              </a:rPr>
              <a:t>0.32% -1.7%</a:t>
            </a:r>
            <a:r>
              <a:rPr lang="en-US" altLang="zh-CN" sz="1000" b="1" baseline="30000" dirty="0" smtClean="0">
                <a:latin typeface="Verdana" pitchFamily="34" charset="0"/>
              </a:rPr>
              <a:t> </a:t>
            </a:r>
            <a:endParaRPr lang="zh-CN" altLang="en-US" sz="1000" b="1" baseline="30000" dirty="0">
              <a:latin typeface="Verdana" pitchFamily="34" charset="0"/>
            </a:endParaRPr>
          </a:p>
        </p:txBody>
      </p:sp>
      <p:sp>
        <p:nvSpPr>
          <p:cNvPr id="204816" name="TextBox 50"/>
          <p:cNvSpPr txBox="1">
            <a:spLocks noChangeArrowheads="1"/>
          </p:cNvSpPr>
          <p:nvPr/>
        </p:nvSpPr>
        <p:spPr bwMode="auto">
          <a:xfrm>
            <a:off x="232122" y="3121974"/>
            <a:ext cx="18654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000" b="1" dirty="0" smtClean="0">
                <a:latin typeface="Verdana" pitchFamily="34" charset="0"/>
              </a:rPr>
              <a:t>Presenting Rate:</a:t>
            </a:r>
          </a:p>
          <a:p>
            <a:pPr algn="ctr"/>
            <a:r>
              <a:rPr lang="en-US" altLang="zh-CN" sz="1000" b="1" dirty="0" smtClean="0">
                <a:latin typeface="Verdana" pitchFamily="34" charset="0"/>
              </a:rPr>
              <a:t>30-40%</a:t>
            </a:r>
            <a:endParaRPr lang="zh-CN" altLang="en-US" sz="1000" b="1" baseline="30000" dirty="0">
              <a:latin typeface="Verdana" pitchFamily="34" charset="0"/>
            </a:endParaRPr>
          </a:p>
        </p:txBody>
      </p:sp>
      <p:sp>
        <p:nvSpPr>
          <p:cNvPr id="204817" name="TextBox 50"/>
          <p:cNvSpPr txBox="1">
            <a:spLocks noChangeArrowheads="1"/>
          </p:cNvSpPr>
          <p:nvPr/>
        </p:nvSpPr>
        <p:spPr bwMode="auto">
          <a:xfrm>
            <a:off x="562714" y="4038629"/>
            <a:ext cx="18200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000" b="1" dirty="0">
                <a:latin typeface="Verdana" pitchFamily="34" charset="0"/>
              </a:rPr>
              <a:t>Diagnosis </a:t>
            </a:r>
            <a:r>
              <a:rPr lang="en-US" altLang="zh-CN" sz="1000" b="1" dirty="0" smtClean="0">
                <a:latin typeface="Verdana" pitchFamily="34" charset="0"/>
              </a:rPr>
              <a:t>Rate</a:t>
            </a:r>
            <a:r>
              <a:rPr lang="en-US" altLang="zh-CN" sz="1000" b="1" dirty="0">
                <a:latin typeface="Verdana" pitchFamily="34" charset="0"/>
              </a:rPr>
              <a:t>: </a:t>
            </a:r>
          </a:p>
          <a:p>
            <a:pPr algn="ctr"/>
            <a:r>
              <a:rPr lang="en-US" altLang="zh-CN" sz="1000" b="1" dirty="0" smtClean="0">
                <a:latin typeface="Verdana" pitchFamily="34" charset="0"/>
              </a:rPr>
              <a:t>50-70%</a:t>
            </a:r>
            <a:endParaRPr lang="zh-CN" altLang="en-US" sz="1000" b="1" baseline="30000" dirty="0">
              <a:latin typeface="Verdana" pitchFamily="34" charset="0"/>
            </a:endParaRPr>
          </a:p>
        </p:txBody>
      </p:sp>
      <p:sp>
        <p:nvSpPr>
          <p:cNvPr id="204818" name="Line 1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118339" y="2378075"/>
            <a:ext cx="2461846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5" name="AutoShape 1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250831" y="5257800"/>
            <a:ext cx="1899138" cy="685800"/>
          </a:xfrm>
          <a:custGeom>
            <a:avLst/>
            <a:gdLst>
              <a:gd name="G0" fmla="+- 2003 0 0"/>
              <a:gd name="G1" fmla="+- 21600 0 2003"/>
              <a:gd name="G2" fmla="*/ 2003 1 2"/>
              <a:gd name="G3" fmla="+- 21600 0 G2"/>
              <a:gd name="G4" fmla="+/ 2003 21600 2"/>
              <a:gd name="G5" fmla="+/ G1 0 2"/>
              <a:gd name="G6" fmla="*/ 21600 21600 2003"/>
              <a:gd name="G7" fmla="*/ G6 1 2"/>
              <a:gd name="G8" fmla="+- 21600 0 G7"/>
              <a:gd name="G9" fmla="*/ 21600 1 2"/>
              <a:gd name="G10" fmla="+- 2003 0 G9"/>
              <a:gd name="G11" fmla="?: G10 G8 0"/>
              <a:gd name="G12" fmla="?: G10 G7 21600"/>
              <a:gd name="T0" fmla="*/ 20598 w 21600"/>
              <a:gd name="T1" fmla="*/ 10800 h 21600"/>
              <a:gd name="T2" fmla="*/ 10800 w 21600"/>
              <a:gd name="T3" fmla="*/ 21600 h 21600"/>
              <a:gd name="T4" fmla="*/ 1002 w 21600"/>
              <a:gd name="T5" fmla="*/ 10800 h 21600"/>
              <a:gd name="T6" fmla="*/ 10800 w 21600"/>
              <a:gd name="T7" fmla="*/ 0 h 21600"/>
              <a:gd name="T8" fmla="*/ 2802 w 21600"/>
              <a:gd name="T9" fmla="*/ 2802 h 21600"/>
              <a:gd name="T10" fmla="*/ 18798 w 21600"/>
              <a:gd name="T11" fmla="*/ 1879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003" y="21600"/>
                </a:lnTo>
                <a:lnTo>
                  <a:pt x="1959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rIns="0" anchor="ctr"/>
          <a:lstStyle/>
          <a:p>
            <a:pPr algn="ctr" eaLnBrk="0" hangingPunct="0">
              <a:defRPr/>
            </a:pPr>
            <a:r>
              <a:rPr lang="en-GB" altLang="zh-CN" sz="1200" b="1" dirty="0">
                <a:solidFill>
                  <a:schemeClr val="tx2"/>
                </a:solidFill>
                <a:latin typeface="Verdana" pitchFamily="34" charset="0"/>
                <a:cs typeface="Arial" pitchFamily="34" charset="0"/>
              </a:rPr>
              <a:t>Treated </a:t>
            </a:r>
            <a:r>
              <a:rPr lang="en-GB" altLang="zh-CN" sz="1200" b="1" dirty="0" smtClean="0">
                <a:solidFill>
                  <a:schemeClr val="tx2"/>
                </a:solidFill>
                <a:latin typeface="Verdana" pitchFamily="34" charset="0"/>
                <a:cs typeface="Arial" pitchFamily="34" charset="0"/>
              </a:rPr>
              <a:t>PD Patients</a:t>
            </a:r>
            <a:endParaRPr lang="en-GB" altLang="zh-CN" sz="1200" b="1" dirty="0">
              <a:solidFill>
                <a:schemeClr val="tx2"/>
              </a:solidFill>
              <a:latin typeface="Verdana" pitchFamily="34" charset="0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en-GB" altLang="zh-CN" sz="1200" dirty="0" smtClean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(0.15-0.28Mn</a:t>
            </a:r>
            <a:r>
              <a:rPr lang="en-GB" altLang="zh-CN" sz="1200" dirty="0">
                <a:solidFill>
                  <a:schemeClr val="accent1"/>
                </a:solidFill>
                <a:latin typeface="Verdana" pitchFamily="34" charset="0"/>
                <a:cs typeface="Arial" pitchFamily="34" charset="0"/>
              </a:rPr>
              <a:t>)</a:t>
            </a:r>
          </a:p>
        </p:txBody>
      </p:sp>
      <p:sp>
        <p:nvSpPr>
          <p:cNvPr id="204821" name="Line 20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83169" y="50038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22" name="TextBox 50"/>
          <p:cNvSpPr txBox="1">
            <a:spLocks noChangeArrowheads="1"/>
          </p:cNvSpPr>
          <p:nvPr/>
        </p:nvSpPr>
        <p:spPr bwMode="auto">
          <a:xfrm>
            <a:off x="852854" y="4937154"/>
            <a:ext cx="18200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000" b="1" dirty="0">
                <a:latin typeface="Verdana" pitchFamily="34" charset="0"/>
              </a:rPr>
              <a:t>Treatment </a:t>
            </a:r>
            <a:r>
              <a:rPr lang="en-US" altLang="zh-CN" sz="1000" b="1" dirty="0" smtClean="0">
                <a:latin typeface="Verdana" pitchFamily="34" charset="0"/>
              </a:rPr>
              <a:t>Rate</a:t>
            </a:r>
            <a:r>
              <a:rPr lang="en-US" altLang="zh-CN" sz="1000" b="1" dirty="0">
                <a:latin typeface="Verdana" pitchFamily="34" charset="0"/>
              </a:rPr>
              <a:t>: </a:t>
            </a:r>
          </a:p>
          <a:p>
            <a:pPr algn="ctr"/>
            <a:r>
              <a:rPr lang="en-US" altLang="zh-CN" sz="1000" b="1" dirty="0" smtClean="0">
                <a:latin typeface="Verdana" pitchFamily="34" charset="0"/>
              </a:rPr>
              <a:t>100%</a:t>
            </a:r>
            <a:endParaRPr lang="zh-CN" altLang="en-US" sz="1000" b="1" baseline="30000" dirty="0">
              <a:latin typeface="Verdana" pitchFamily="34" charset="0"/>
            </a:endParaRPr>
          </a:p>
        </p:txBody>
      </p:sp>
      <p:sp>
        <p:nvSpPr>
          <p:cNvPr id="204823" name="Line 22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118339" y="5105400"/>
            <a:ext cx="2461846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24" name="Text Box 2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764823" y="4831307"/>
            <a:ext cx="2952947" cy="1187354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182563" indent="-182563" eaLnBrk="0" hangingPunct="0">
              <a:spcBef>
                <a:spcPts val="300"/>
              </a:spcBef>
              <a:buFontTx/>
              <a:buChar char="•"/>
            </a:pPr>
            <a:r>
              <a:rPr lang="en-US" altLang="zh-CN" sz="1000" dirty="0" smtClean="0">
                <a:latin typeface="Verdana" pitchFamily="34" charset="0"/>
              </a:rPr>
              <a:t>For treatment rate, all the KOLs agree on the number of almost 100%. Once diagnosed, patients likely accept different level of treatments according to their own economical status</a:t>
            </a:r>
            <a:endParaRPr lang="en-US" altLang="zh-CN" sz="1000" dirty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4" name="Rectangle 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lvl="0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Epidemiology</a:t>
            </a:r>
          </a:p>
        </p:txBody>
      </p:sp>
      <p:sp>
        <p:nvSpPr>
          <p:cNvPr id="25" name="Section" descr="Section name"/>
          <p:cNvSpPr txBox="1"/>
          <p:nvPr/>
        </p:nvSpPr>
        <p:spPr>
          <a:xfrm>
            <a:off x="0" y="-1"/>
            <a:ext cx="2195736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Parkinson’s disease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76056" y="2924944"/>
          <a:ext cx="3552056" cy="3175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20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Main symptoms</a:t>
                      </a:r>
                      <a:r>
                        <a:rPr lang="en-US" sz="1600" baseline="0" dirty="0" smtClean="0"/>
                        <a:t> to diagnose PD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dirty="0">
                          <a:latin typeface="Arial"/>
                        </a:rPr>
                        <a:t>Unilateral onset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>
                          <a:latin typeface="Arial"/>
                        </a:rPr>
                        <a:t>Resting tremor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dirty="0">
                          <a:latin typeface="Arial"/>
                        </a:rPr>
                        <a:t>Progressive course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>
                          <a:latin typeface="Arial"/>
                        </a:rPr>
                        <a:t>Asymmetry characteristic persistence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dirty="0" err="1">
                          <a:latin typeface="Arial"/>
                        </a:rPr>
                        <a:t>Levodopa</a:t>
                      </a:r>
                      <a:r>
                        <a:rPr lang="en-US" sz="1400" b="0" i="0" u="none" strike="noStrike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dirty="0" smtClean="0">
                          <a:latin typeface="Arial"/>
                        </a:rPr>
                        <a:t>response </a:t>
                      </a:r>
                      <a:r>
                        <a:rPr lang="en-US" sz="1400" b="0" i="0" u="none" strike="noStrike" dirty="0">
                          <a:latin typeface="Arial"/>
                        </a:rPr>
                        <a:t>(70% to 100% );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dirty="0">
                          <a:latin typeface="Arial"/>
                        </a:rPr>
                        <a:t>Severe </a:t>
                      </a:r>
                      <a:r>
                        <a:rPr lang="en-US" sz="1400" b="0" i="0" u="none" strike="noStrike" dirty="0" err="1">
                          <a:latin typeface="Arial"/>
                        </a:rPr>
                        <a:t>levodopa</a:t>
                      </a:r>
                      <a:r>
                        <a:rPr lang="en-US" sz="1400" b="0" i="0" u="none" strike="noStrike" dirty="0">
                          <a:latin typeface="Arial"/>
                        </a:rPr>
                        <a:t>-induced dance moves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dirty="0">
                          <a:latin typeface="Arial"/>
                        </a:rPr>
                        <a:t>Clinical course more than 10 years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1844824"/>
          <a:ext cx="4032448" cy="41044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4281"/>
                <a:gridCol w="3068167"/>
              </a:tblGrid>
              <a:tr h="53266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Hoehn-Yahr</a:t>
                      </a:r>
                      <a:r>
                        <a:rPr lang="en-US" sz="1800" baseline="0" dirty="0" smtClean="0"/>
                        <a:t>  Classification</a:t>
                      </a:r>
                      <a:endParaRPr lang="en-US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2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Level 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No symptoms;</a:t>
                      </a:r>
                    </a:p>
                  </a:txBody>
                  <a:tcPr marL="9525" marR="9525" marT="9525" marB="0" anchor="ctr"/>
                </a:tc>
              </a:tr>
              <a:tr h="532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Level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Unilateral</a:t>
                      </a:r>
                    </a:p>
                  </a:txBody>
                  <a:tcPr marL="9525" marR="9525" marT="9525" marB="0" anchor="ctr"/>
                </a:tc>
              </a:tr>
              <a:tr h="626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Level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Bilateral without balance disorder;</a:t>
                      </a:r>
                    </a:p>
                  </a:txBody>
                  <a:tcPr marL="9525" marR="9525" marT="9525" marB="0" anchor="ctr"/>
                </a:tc>
              </a:tr>
              <a:tr h="626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Level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Mild to moderate 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bilateral, postural 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instability</a:t>
                      </a:r>
                    </a:p>
                  </a:txBody>
                  <a:tcPr marL="9525" marR="9525" marT="9525" marB="0" anchor="ctr"/>
                </a:tc>
              </a:tr>
              <a:tr h="626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Level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Severe disability, but still can walk or stand </a:t>
                      </a:r>
                    </a:p>
                  </a:txBody>
                  <a:tcPr marL="9525" marR="9525" marT="9525" marB="0" anchor="ctr"/>
                </a:tc>
              </a:tr>
              <a:tr h="626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Level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Disabled, only on wheelchair or bed without help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291497" y="416257"/>
            <a:ext cx="845147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kern="0" dirty="0" smtClean="0">
                <a:solidFill>
                  <a:schemeClr val="tx2"/>
                </a:solidFill>
                <a:latin typeface="Verdana" pitchFamily="34" charset="0"/>
                <a:ea typeface="ＭＳ Ｐゴシック" pitchFamily="-111" charset="-128"/>
                <a:cs typeface="ＭＳ Ｐゴシック" pitchFamily="-111" charset="-128"/>
              </a:rPr>
              <a:t>Parkinson's disease is a slowly progressive disease; it is classified into different levels based on the severity of the symptoms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itchFamily="34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" name="Section" descr="Section name"/>
          <p:cNvSpPr txBox="1"/>
          <p:nvPr/>
        </p:nvSpPr>
        <p:spPr>
          <a:xfrm>
            <a:off x="0" y="-1"/>
            <a:ext cx="2195736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Parkinson’s disease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916832"/>
            <a:ext cx="2952328" cy="73866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itchFamily="34" charset="0"/>
              </a:rPr>
              <a:t>PD could be easily diagnosed by symptom but hard to identify at early stage</a:t>
            </a:r>
            <a:endParaRPr lang="en-US" sz="1400" dirty="0">
              <a:latin typeface="Verdana" pitchFamily="34" charset="0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4644008" y="3212976"/>
            <a:ext cx="432048" cy="2664296"/>
          </a:xfrm>
          <a:prstGeom prst="rightBrac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Diagnosis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对象 27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6066" name="think-cell Slide" r:id="rId17" imgW="360" imgH="360" progId="TCLayout.ActiveDocument.1">
              <p:embed/>
            </p:oleObj>
          </a:graphicData>
        </a:graphic>
      </p:graphicFrame>
      <p:sp>
        <p:nvSpPr>
          <p:cNvPr id="24" name="矩形 23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Arial"/>
              <a:ea typeface="楷体_GB2312"/>
              <a:sym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</a:rPr>
              <a:t>PD treatment should try to postpone drug treatment, especially </a:t>
            </a:r>
            <a:r>
              <a:rPr lang="en-US" dirty="0" err="1" smtClean="0">
                <a:latin typeface="Verdana" pitchFamily="34" charset="0"/>
              </a:rPr>
              <a:t>levodopa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400000">
            <a:off x="567023" y="4587490"/>
            <a:ext cx="1663824" cy="1347788"/>
          </a:xfrm>
          <a:prstGeom prst="homePlate">
            <a:avLst>
              <a:gd name="adj" fmla="val 14179"/>
            </a:avLst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5400000">
            <a:off x="675035" y="3206303"/>
            <a:ext cx="1447800" cy="1347788"/>
          </a:xfrm>
          <a:prstGeom prst="homePlate">
            <a:avLst>
              <a:gd name="adj" fmla="val 14179"/>
            </a:avLst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675035" y="1941065"/>
            <a:ext cx="1447800" cy="1347788"/>
          </a:xfrm>
          <a:prstGeom prst="homePlate">
            <a:avLst>
              <a:gd name="adj" fmla="val 14179"/>
            </a:avLst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>
            <p:custDataLst>
              <p:tags r:id="rId7"/>
            </p:custDataLst>
          </p:nvPr>
        </p:nvSpPr>
        <p:spPr>
          <a:xfrm>
            <a:off x="755576" y="2213024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Verdana" pitchFamily="34" charset="0"/>
              </a:rPr>
              <a:t>Protective treatment</a:t>
            </a:r>
            <a:endParaRPr lang="en-GB" sz="1600" dirty="0" smtClean="0">
              <a:solidFill>
                <a:schemeClr val="bg1"/>
              </a:solidFill>
              <a:latin typeface="Verdana" pitchFamily="34" charset="0"/>
            </a:endParaRPr>
          </a:p>
          <a:p>
            <a:endParaRPr lang="en-US" sz="1600" dirty="0"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>
            <p:custDataLst>
              <p:tags r:id="rId8"/>
            </p:custDataLst>
          </p:nvPr>
        </p:nvSpPr>
        <p:spPr>
          <a:xfrm>
            <a:off x="755576" y="3437160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Verdana" pitchFamily="34" charset="0"/>
              </a:rPr>
              <a:t>Symptom Treatment</a:t>
            </a:r>
          </a:p>
          <a:p>
            <a:endParaRPr lang="en-US" sz="1600" dirty="0">
              <a:latin typeface="Verdana" pitchFamily="34" charset="0"/>
            </a:endParaRPr>
          </a:p>
        </p:txBody>
      </p:sp>
      <p:sp>
        <p:nvSpPr>
          <p:cNvPr id="16" name="TextBox 15"/>
          <p:cNvSpPr txBox="1"/>
          <p:nvPr>
            <p:custDataLst>
              <p:tags r:id="rId9"/>
            </p:custDataLst>
          </p:nvPr>
        </p:nvSpPr>
        <p:spPr>
          <a:xfrm>
            <a:off x="755576" y="4797152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Verdana" pitchFamily="34" charset="0"/>
              </a:rPr>
              <a:t>Advanced Stage treatment</a:t>
            </a:r>
            <a:endParaRPr lang="en-US" sz="160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10"/>
            </p:custDataLst>
          </p:nvPr>
        </p:nvCxnSpPr>
        <p:spPr>
          <a:xfrm>
            <a:off x="2051720" y="4437112"/>
            <a:ext cx="6408712" cy="0"/>
          </a:xfrm>
          <a:prstGeom prst="line">
            <a:avLst/>
          </a:prstGeom>
          <a:ln w="12700" cmpd="sng">
            <a:solidFill>
              <a:schemeClr val="bg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1"/>
            </p:custDataLst>
          </p:nvPr>
        </p:nvCxnSpPr>
        <p:spPr>
          <a:xfrm>
            <a:off x="2051720" y="3140968"/>
            <a:ext cx="6408712" cy="0"/>
          </a:xfrm>
          <a:prstGeom prst="line">
            <a:avLst/>
          </a:prstGeom>
          <a:ln w="12700" cmpd="sng">
            <a:solidFill>
              <a:schemeClr val="bg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>
            <p:custDataLst>
              <p:tags r:id="rId12"/>
            </p:custDataLst>
          </p:nvPr>
        </p:nvSpPr>
        <p:spPr>
          <a:xfrm>
            <a:off x="2195736" y="4509120"/>
            <a:ext cx="6192688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lvl="1" indent="-185738" algn="l">
              <a:spcBef>
                <a:spcPct val="50000"/>
              </a:spcBef>
              <a:buClr>
                <a:schemeClr val="tx2"/>
              </a:buClr>
            </a:pPr>
            <a:r>
              <a:rPr lang="en-US" altLang="zh-CN" sz="1200" b="1" dirty="0" err="1" smtClean="0">
                <a:latin typeface="Verdana" pitchFamily="34" charset="0"/>
              </a:rPr>
              <a:t>Hoehn-Yahr</a:t>
            </a:r>
            <a:r>
              <a:rPr lang="en-US" altLang="zh-CN" sz="1200" b="1" dirty="0" smtClean="0">
                <a:latin typeface="Verdana" pitchFamily="34" charset="0"/>
              </a:rPr>
              <a:t> IV-V</a:t>
            </a:r>
            <a:endParaRPr lang="en-US" sz="1200" b="1" dirty="0" smtClean="0">
              <a:latin typeface="Verdana" pitchFamily="34" charset="0"/>
            </a:endParaRPr>
          </a:p>
          <a:p>
            <a:pPr marL="271463" lvl="1" indent="-185738" algn="l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US" sz="1100" dirty="0" smtClean="0">
                <a:latin typeface="Verdana" pitchFamily="34" charset="0"/>
              </a:rPr>
              <a:t>Improve motor symptoms</a:t>
            </a:r>
          </a:p>
          <a:p>
            <a:pPr marL="271463" lvl="1" indent="-185738" algn="l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US" sz="1100" dirty="0" smtClean="0">
                <a:latin typeface="Verdana" pitchFamily="34" charset="0"/>
              </a:rPr>
              <a:t>Improve motor complications</a:t>
            </a:r>
          </a:p>
          <a:p>
            <a:pPr marL="271463" lvl="1" indent="-185738" algn="l">
              <a:spcBef>
                <a:spcPct val="50000"/>
              </a:spcBef>
              <a:buClr>
                <a:schemeClr val="tx2"/>
              </a:buClr>
              <a:buFont typeface="Verdana" pitchFamily="34" charset="0"/>
              <a:buChar char="—"/>
            </a:pPr>
            <a:r>
              <a:rPr lang="en-US" sz="1100" dirty="0" smtClean="0">
                <a:latin typeface="Verdana" pitchFamily="34" charset="0"/>
              </a:rPr>
              <a:t>Symptoms fluctuate and </a:t>
            </a:r>
            <a:r>
              <a:rPr lang="en-US" sz="1100" dirty="0" err="1" smtClean="0">
                <a:latin typeface="Verdana" pitchFamily="34" charset="0"/>
              </a:rPr>
              <a:t>Dyskinesia</a:t>
            </a:r>
            <a:endParaRPr lang="en-US" sz="1100" dirty="0" smtClean="0">
              <a:latin typeface="Verdana" pitchFamily="34" charset="0"/>
            </a:endParaRPr>
          </a:p>
          <a:p>
            <a:pPr marL="271463" lvl="1" indent="-185738" algn="l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US" sz="1100" dirty="0" smtClean="0">
                <a:latin typeface="Verdana" pitchFamily="34" charset="0"/>
              </a:rPr>
              <a:t>Improve non-motor symptoms</a:t>
            </a:r>
          </a:p>
          <a:p>
            <a:pPr marL="271463" lvl="1" indent="-185738" algn="l">
              <a:spcBef>
                <a:spcPct val="50000"/>
              </a:spcBef>
              <a:buClr>
                <a:schemeClr val="tx2"/>
              </a:buClr>
              <a:buFont typeface="Verdana" pitchFamily="34" charset="0"/>
              <a:buChar char="—"/>
            </a:pPr>
            <a:r>
              <a:rPr lang="en-GB" sz="1100" dirty="0" smtClean="0">
                <a:latin typeface="Verdana" pitchFamily="34" charset="0"/>
              </a:rPr>
              <a:t>Mental disorders, Autonomic nervous system dysfunction and Sleep disorders</a:t>
            </a:r>
          </a:p>
          <a:p>
            <a:endParaRPr lang="en-US" sz="1400" dirty="0">
              <a:latin typeface="Verdana" pitchFamily="34" charset="0"/>
            </a:endParaRPr>
          </a:p>
        </p:txBody>
      </p:sp>
      <p:sp>
        <p:nvSpPr>
          <p:cNvPr id="22" name="TextBox 21"/>
          <p:cNvSpPr txBox="1"/>
          <p:nvPr>
            <p:custDataLst>
              <p:tags r:id="rId13"/>
            </p:custDataLst>
          </p:nvPr>
        </p:nvSpPr>
        <p:spPr>
          <a:xfrm>
            <a:off x="2195736" y="3223609"/>
            <a:ext cx="6192688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lvl="1" indent="-185738" algn="l">
              <a:spcBef>
                <a:spcPct val="50000"/>
              </a:spcBef>
              <a:buClr>
                <a:schemeClr val="tx2"/>
              </a:buClr>
            </a:pPr>
            <a:r>
              <a:rPr lang="en-US" altLang="zh-CN" sz="1200" b="1" dirty="0" err="1" smtClean="0">
                <a:latin typeface="Verdana" pitchFamily="34" charset="0"/>
              </a:rPr>
              <a:t>Hoehn-Yahr</a:t>
            </a:r>
            <a:r>
              <a:rPr lang="en-US" altLang="zh-CN" sz="1200" b="1" dirty="0" smtClean="0">
                <a:latin typeface="Verdana" pitchFamily="34" charset="0"/>
              </a:rPr>
              <a:t> I-III</a:t>
            </a:r>
            <a:endParaRPr lang="en-US" sz="1200" dirty="0" smtClean="0">
              <a:latin typeface="Verdana" pitchFamily="34" charset="0"/>
            </a:endParaRPr>
          </a:p>
          <a:p>
            <a:pPr marL="271463" lvl="1" indent="-185738" algn="l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US" sz="1100" dirty="0" smtClean="0">
                <a:latin typeface="Verdana" pitchFamily="34" charset="0"/>
              </a:rPr>
              <a:t>Improve motor symptoms</a:t>
            </a:r>
          </a:p>
          <a:p>
            <a:r>
              <a:rPr lang="en-US" sz="1400" dirty="0" smtClean="0">
                <a:latin typeface="Verdana" pitchFamily="34" charset="0"/>
              </a:rPr>
              <a:t>  </a:t>
            </a:r>
            <a:r>
              <a:rPr lang="en-US" altLang="zh-CN" sz="1400" dirty="0" smtClean="0">
                <a:latin typeface="Verdana" pitchFamily="34" charset="0"/>
              </a:rPr>
              <a:t>— </a:t>
            </a:r>
            <a:r>
              <a:rPr lang="en-US" altLang="zh-CN" sz="1100" dirty="0" err="1" smtClean="0">
                <a:latin typeface="Verdana" pitchFamily="34" charset="0"/>
              </a:rPr>
              <a:t>Levodopa</a:t>
            </a:r>
            <a:r>
              <a:rPr lang="en-US" altLang="zh-CN" sz="1100" dirty="0" smtClean="0">
                <a:latin typeface="Verdana" pitchFamily="34" charset="0"/>
              </a:rPr>
              <a:t> ,MAO-B inhibitor, Dopamine agonists</a:t>
            </a:r>
          </a:p>
          <a:p>
            <a:r>
              <a:rPr lang="en-US" altLang="zh-CN" sz="1400" dirty="0" smtClean="0">
                <a:latin typeface="Verdana" pitchFamily="34" charset="0"/>
              </a:rPr>
              <a:t>  — </a:t>
            </a:r>
            <a:r>
              <a:rPr lang="en-US" altLang="zh-CN" sz="1100" dirty="0" err="1" smtClean="0">
                <a:latin typeface="Verdana" pitchFamily="34" charset="0"/>
              </a:rPr>
              <a:t>Levodopa</a:t>
            </a:r>
            <a:r>
              <a:rPr lang="en-US" altLang="zh-CN" sz="1100" dirty="0" smtClean="0">
                <a:latin typeface="Verdana" pitchFamily="34" charset="0"/>
              </a:rPr>
              <a:t> is the standard of care, however its use could lead to issues such as </a:t>
            </a:r>
          </a:p>
          <a:p>
            <a:r>
              <a:rPr lang="en-US" altLang="zh-CN" sz="1100" dirty="0" smtClean="0">
                <a:latin typeface="Verdana" pitchFamily="34" charset="0"/>
              </a:rPr>
              <a:t>       life long dependency, drug resistance, and symptom fluctuation</a:t>
            </a:r>
          </a:p>
          <a:p>
            <a:endParaRPr lang="en-US" altLang="zh-CN" sz="1100" dirty="0" smtClean="0">
              <a:latin typeface="Verdana" pitchFamily="34" charset="0"/>
            </a:endParaRPr>
          </a:p>
          <a:p>
            <a:endParaRPr lang="en-US" sz="1400" dirty="0">
              <a:latin typeface="Verdana" pitchFamily="34" charset="0"/>
            </a:endParaRPr>
          </a:p>
        </p:txBody>
      </p:sp>
      <p:sp>
        <p:nvSpPr>
          <p:cNvPr id="38" name="TextBox 37"/>
          <p:cNvSpPr txBox="1"/>
          <p:nvPr>
            <p:custDataLst>
              <p:tags r:id="rId14"/>
            </p:custDataLst>
          </p:nvPr>
        </p:nvSpPr>
        <p:spPr>
          <a:xfrm>
            <a:off x="2195736" y="1916832"/>
            <a:ext cx="6192688" cy="125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lvl="1" indent="-185738" algn="l">
              <a:spcBef>
                <a:spcPct val="50000"/>
              </a:spcBef>
              <a:buClr>
                <a:schemeClr val="tx2"/>
              </a:buClr>
            </a:pPr>
            <a:r>
              <a:rPr lang="en-US" altLang="zh-CN" sz="1200" b="1" dirty="0" err="1" smtClean="0">
                <a:latin typeface="Verdana" pitchFamily="34" charset="0"/>
              </a:rPr>
              <a:t>Hoehn-Yahr</a:t>
            </a:r>
            <a:r>
              <a:rPr lang="en-US" altLang="zh-CN" sz="1200" b="1" dirty="0" smtClean="0">
                <a:latin typeface="Verdana" pitchFamily="34" charset="0"/>
              </a:rPr>
              <a:t> I-II </a:t>
            </a:r>
            <a:r>
              <a:rPr lang="zh-CN" altLang="en-US" sz="1200" b="1" dirty="0" smtClean="0">
                <a:latin typeface="Verdana" pitchFamily="34" charset="0"/>
              </a:rPr>
              <a:t>（</a:t>
            </a:r>
            <a:r>
              <a:rPr lang="en-US" altLang="zh-CN" sz="1200" b="1" dirty="0" smtClean="0">
                <a:latin typeface="Verdana" pitchFamily="34" charset="0"/>
              </a:rPr>
              <a:t>w/o affecting work and living ability)</a:t>
            </a:r>
            <a:endParaRPr lang="en-US" sz="1200" dirty="0" smtClean="0">
              <a:latin typeface="Verdana" pitchFamily="34" charset="0"/>
            </a:endParaRPr>
          </a:p>
          <a:p>
            <a:pPr marL="271463" lvl="1" indent="-185738" algn="l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US" sz="1100" dirty="0" smtClean="0">
                <a:latin typeface="Verdana" pitchFamily="34" charset="0"/>
              </a:rPr>
              <a:t>The propose is to delay the disease progression and improve some symptom</a:t>
            </a:r>
          </a:p>
          <a:p>
            <a:pPr marL="271463" lvl="1" indent="-185738" algn="l">
              <a:spcBef>
                <a:spcPct val="50000"/>
              </a:spcBef>
              <a:buClr>
                <a:schemeClr val="tx2"/>
              </a:buClr>
            </a:pPr>
            <a:r>
              <a:rPr lang="en-US" altLang="zh-CN" sz="1100" dirty="0" smtClean="0">
                <a:latin typeface="Verdana" pitchFamily="34" charset="0"/>
              </a:rPr>
              <a:t>— MAO-B inhibitor, Coenzyme Q10, Dopamine agonists</a:t>
            </a:r>
            <a:endParaRPr lang="en-US" sz="1100" dirty="0" smtClean="0">
              <a:latin typeface="Verdana" pitchFamily="34" charset="0"/>
            </a:endParaRPr>
          </a:p>
          <a:p>
            <a:pPr marL="271463" lvl="1" indent="-185738" algn="l">
              <a:spcBef>
                <a:spcPct val="50000"/>
              </a:spcBef>
              <a:buClr>
                <a:schemeClr val="tx2"/>
              </a:buClr>
            </a:pPr>
            <a:endParaRPr lang="en-US" sz="1100" dirty="0" smtClean="0">
              <a:latin typeface="Verdana" pitchFamily="34" charset="0"/>
            </a:endParaRPr>
          </a:p>
          <a:p>
            <a:endParaRPr lang="en-US" sz="1400" dirty="0">
              <a:latin typeface="Verdana" pitchFamily="34" charset="0"/>
            </a:endParaRPr>
          </a:p>
        </p:txBody>
      </p:sp>
      <p:sp>
        <p:nvSpPr>
          <p:cNvPr id="52" name="Rectangle 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Treatment</a:t>
            </a:r>
          </a:p>
        </p:txBody>
      </p:sp>
      <p:sp>
        <p:nvSpPr>
          <p:cNvPr id="53" name="Section" descr="Section name"/>
          <p:cNvSpPr txBox="1"/>
          <p:nvPr/>
        </p:nvSpPr>
        <p:spPr>
          <a:xfrm>
            <a:off x="0" y="-1"/>
            <a:ext cx="2195736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Parkinson’s disease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ounded Rectangle 7"/>
          <p:cNvSpPr>
            <a:spLocks noChangeArrowheads="1"/>
          </p:cNvSpPr>
          <p:nvPr/>
        </p:nvSpPr>
        <p:spPr bwMode="auto">
          <a:xfrm>
            <a:off x="2264020" y="2017713"/>
            <a:ext cx="2325565" cy="4699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Verdana" pitchFamily="34" charset="0"/>
              </a:rPr>
              <a:t>Treated Patients</a:t>
            </a:r>
            <a:r>
              <a:rPr lang="en-US" altLang="zh-CN" sz="1200" b="0">
                <a:solidFill>
                  <a:schemeClr val="bg1"/>
                </a:solidFill>
                <a:latin typeface="Verdana" pitchFamily="34" charset="0"/>
              </a:rPr>
              <a:t> </a:t>
            </a:r>
          </a:p>
          <a:p>
            <a:pPr algn="ctr"/>
            <a:r>
              <a:rPr lang="en-US" altLang="zh-CN" sz="1200" b="0">
                <a:solidFill>
                  <a:schemeClr val="bg1"/>
                </a:solidFill>
                <a:latin typeface="Verdana" pitchFamily="34" charset="0"/>
              </a:rPr>
              <a:t>(0.34-0.63Million) </a:t>
            </a:r>
          </a:p>
        </p:txBody>
      </p:sp>
      <p:sp>
        <p:nvSpPr>
          <p:cNvPr id="97283" name="Rounded Rectangle 7"/>
          <p:cNvSpPr>
            <a:spLocks noChangeArrowheads="1"/>
          </p:cNvSpPr>
          <p:nvPr/>
        </p:nvSpPr>
        <p:spPr bwMode="auto">
          <a:xfrm>
            <a:off x="993531" y="2817813"/>
            <a:ext cx="2250831" cy="46831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Verdana" pitchFamily="34" charset="0"/>
              </a:rPr>
              <a:t>Patients &lt;65 yrs old w/o mental retardation </a:t>
            </a:r>
          </a:p>
        </p:txBody>
      </p:sp>
      <p:sp>
        <p:nvSpPr>
          <p:cNvPr id="97284" name="Rounded Rectangle 7"/>
          <p:cNvSpPr>
            <a:spLocks noChangeArrowheads="1"/>
          </p:cNvSpPr>
          <p:nvPr/>
        </p:nvSpPr>
        <p:spPr bwMode="auto">
          <a:xfrm>
            <a:off x="4478215" y="2817813"/>
            <a:ext cx="2250831" cy="46831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Verdana" pitchFamily="34" charset="0"/>
              </a:rPr>
              <a:t>Patients &gt;65 or with mental retardation</a:t>
            </a:r>
          </a:p>
        </p:txBody>
      </p:sp>
      <p:sp>
        <p:nvSpPr>
          <p:cNvPr id="97285" name="Rounded Rectangle 7"/>
          <p:cNvSpPr>
            <a:spLocks noChangeArrowheads="1"/>
          </p:cNvSpPr>
          <p:nvPr/>
        </p:nvSpPr>
        <p:spPr bwMode="auto">
          <a:xfrm>
            <a:off x="4148505" y="3429000"/>
            <a:ext cx="1016977" cy="504255"/>
          </a:xfrm>
          <a:prstGeom prst="roundRect">
            <a:avLst>
              <a:gd name="adj" fmla="val 16667"/>
            </a:avLst>
          </a:prstGeom>
          <a:solidFill>
            <a:srgbClr val="0E0733"/>
          </a:soli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000" b="0" dirty="0" err="1">
                <a:solidFill>
                  <a:schemeClr val="bg1"/>
                </a:solidFill>
                <a:latin typeface="Verdana" pitchFamily="34" charset="0"/>
              </a:rPr>
              <a:t>Amantadine</a:t>
            </a:r>
            <a:r>
              <a:rPr lang="en-US" altLang="zh-CN" sz="1000" b="0" dirty="0">
                <a:solidFill>
                  <a:schemeClr val="bg1"/>
                </a:solidFill>
                <a:latin typeface="Verdana" pitchFamily="34" charset="0"/>
              </a:rPr>
              <a:t> +/or Benzhexol</a:t>
            </a:r>
            <a:r>
              <a:rPr lang="en-US" altLang="zh-CN" sz="1000" b="0" baseline="30000" dirty="0">
                <a:solidFill>
                  <a:schemeClr val="bg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97286" name="Rounded Rectangle 7"/>
          <p:cNvSpPr>
            <a:spLocks noChangeArrowheads="1"/>
          </p:cNvSpPr>
          <p:nvPr/>
        </p:nvSpPr>
        <p:spPr bwMode="auto">
          <a:xfrm>
            <a:off x="4699489" y="3933056"/>
            <a:ext cx="1172308" cy="48178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altLang="zh-CN" sz="1000" b="0" dirty="0" err="1">
                <a:solidFill>
                  <a:schemeClr val="tx1"/>
                </a:solidFill>
                <a:latin typeface="Verdana" pitchFamily="34" charset="0"/>
              </a:rPr>
              <a:t>Levodopa</a:t>
            </a:r>
            <a:r>
              <a:rPr lang="en-US" altLang="zh-CN" sz="1000" b="0" dirty="0">
                <a:solidFill>
                  <a:schemeClr val="tx1"/>
                </a:solidFill>
                <a:latin typeface="Verdana" pitchFamily="34" charset="0"/>
              </a:rPr>
              <a:t>+ COMT inhibitors </a:t>
            </a:r>
          </a:p>
        </p:txBody>
      </p:sp>
      <p:sp>
        <p:nvSpPr>
          <p:cNvPr id="97287" name="Rounded Rectangle 7"/>
          <p:cNvSpPr>
            <a:spLocks noChangeArrowheads="1"/>
          </p:cNvSpPr>
          <p:nvPr/>
        </p:nvSpPr>
        <p:spPr bwMode="auto">
          <a:xfrm>
            <a:off x="6046177" y="3933056"/>
            <a:ext cx="772258" cy="48178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altLang="zh-CN" sz="1000" b="0" dirty="0" err="1" smtClean="0">
                <a:solidFill>
                  <a:schemeClr val="tx1"/>
                </a:solidFill>
                <a:latin typeface="Verdana" pitchFamily="34" charset="0"/>
              </a:rPr>
              <a:t>Levo-dopa</a:t>
            </a:r>
            <a:endParaRPr lang="en-US" altLang="zh-CN" sz="1000" b="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97288" name="Rounded Rectangle 7"/>
          <p:cNvSpPr>
            <a:spLocks noChangeArrowheads="1"/>
          </p:cNvSpPr>
          <p:nvPr/>
        </p:nvSpPr>
        <p:spPr bwMode="auto">
          <a:xfrm>
            <a:off x="237392" y="3933056"/>
            <a:ext cx="1332035" cy="481783"/>
          </a:xfrm>
          <a:prstGeom prst="roundRect">
            <a:avLst>
              <a:gd name="adj" fmla="val 16667"/>
            </a:avLst>
          </a:prstGeom>
          <a:solidFill>
            <a:srgbClr val="0E0733"/>
          </a:soli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altLang="zh-CN" sz="1000" b="0" dirty="0">
                <a:solidFill>
                  <a:schemeClr val="bg1"/>
                </a:solidFill>
                <a:latin typeface="Verdana" pitchFamily="34" charset="0"/>
              </a:rPr>
              <a:t>Non-ergot dopamine agonists</a:t>
            </a:r>
          </a:p>
        </p:txBody>
      </p:sp>
      <p:sp>
        <p:nvSpPr>
          <p:cNvPr id="97289" name="Rounded Rectangle 7"/>
          <p:cNvSpPr>
            <a:spLocks noChangeArrowheads="1"/>
          </p:cNvSpPr>
          <p:nvPr/>
        </p:nvSpPr>
        <p:spPr bwMode="auto">
          <a:xfrm>
            <a:off x="1638300" y="3933056"/>
            <a:ext cx="763466" cy="481783"/>
          </a:xfrm>
          <a:prstGeom prst="roundRect">
            <a:avLst>
              <a:gd name="adj" fmla="val 16667"/>
            </a:avLst>
          </a:prstGeom>
          <a:solidFill>
            <a:srgbClr val="0E0733"/>
          </a:soli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altLang="zh-CN" sz="1000" b="0" dirty="0">
                <a:solidFill>
                  <a:schemeClr val="bg1"/>
                </a:solidFill>
                <a:latin typeface="Verdana" pitchFamily="34" charset="0"/>
              </a:rPr>
              <a:t>MAO-B inhibitor</a:t>
            </a:r>
          </a:p>
        </p:txBody>
      </p:sp>
      <p:sp>
        <p:nvSpPr>
          <p:cNvPr id="97290" name="Rounded Rectangle 7"/>
          <p:cNvSpPr>
            <a:spLocks noChangeArrowheads="1"/>
          </p:cNvSpPr>
          <p:nvPr/>
        </p:nvSpPr>
        <p:spPr bwMode="auto">
          <a:xfrm>
            <a:off x="2464776" y="3933056"/>
            <a:ext cx="1171119" cy="48178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altLang="zh-CN" sz="1000" b="0" dirty="0" err="1">
                <a:solidFill>
                  <a:schemeClr val="tx1"/>
                </a:solidFill>
                <a:latin typeface="Verdana" pitchFamily="34" charset="0"/>
              </a:rPr>
              <a:t>Levodopa</a:t>
            </a:r>
            <a:r>
              <a:rPr lang="en-US" altLang="zh-CN" sz="1000" b="0" dirty="0">
                <a:solidFill>
                  <a:schemeClr val="tx1"/>
                </a:solidFill>
                <a:latin typeface="Verdana" pitchFamily="34" charset="0"/>
              </a:rPr>
              <a:t>+ COMT inhibitors </a:t>
            </a:r>
          </a:p>
        </p:txBody>
      </p:sp>
      <p:sp>
        <p:nvSpPr>
          <p:cNvPr id="97291" name="Rounded Rectangle 7"/>
          <p:cNvSpPr>
            <a:spLocks noChangeArrowheads="1"/>
          </p:cNvSpPr>
          <p:nvPr/>
        </p:nvSpPr>
        <p:spPr bwMode="auto">
          <a:xfrm>
            <a:off x="3697166" y="3933056"/>
            <a:ext cx="814754" cy="48178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altLang="zh-CN" sz="1000" b="0" dirty="0" err="1" smtClean="0">
                <a:solidFill>
                  <a:schemeClr val="tx1"/>
                </a:solidFill>
                <a:latin typeface="Verdana" pitchFamily="34" charset="0"/>
              </a:rPr>
              <a:t>Levo-dopa</a:t>
            </a:r>
            <a:r>
              <a:rPr lang="en-US" altLang="zh-CN" sz="1000" b="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en-US" altLang="zh-CN" sz="1000" b="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97292" name="Rounded Rectangle 7"/>
          <p:cNvSpPr>
            <a:spLocks noChangeArrowheads="1"/>
          </p:cNvSpPr>
          <p:nvPr/>
        </p:nvSpPr>
        <p:spPr bwMode="auto">
          <a:xfrm>
            <a:off x="1116623" y="4725144"/>
            <a:ext cx="3163766" cy="50408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altLang="zh-CN" sz="1000" b="0">
                <a:solidFill>
                  <a:schemeClr val="tx1"/>
                </a:solidFill>
                <a:latin typeface="Verdana" pitchFamily="34" charset="0"/>
              </a:rPr>
              <a:t>Non-ergot dopamine agonists / MAO-B inhibitor + Levodopa / Levodopa+COMT inhibitors </a:t>
            </a:r>
          </a:p>
        </p:txBody>
      </p:sp>
      <p:sp>
        <p:nvSpPr>
          <p:cNvPr id="97293" name="Rounded Rectangle 7"/>
          <p:cNvSpPr>
            <a:spLocks noChangeArrowheads="1"/>
          </p:cNvSpPr>
          <p:nvPr/>
        </p:nvSpPr>
        <p:spPr bwMode="auto">
          <a:xfrm>
            <a:off x="2261089" y="5422901"/>
            <a:ext cx="877765" cy="360363"/>
          </a:xfrm>
          <a:prstGeom prst="roundRect">
            <a:avLst>
              <a:gd name="adj" fmla="val 16667"/>
            </a:avLst>
          </a:prstGeom>
          <a:solidFill>
            <a:srgbClr val="0E0733"/>
          </a:soli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altLang="zh-CN" sz="1000" b="0">
                <a:solidFill>
                  <a:schemeClr val="bg1"/>
                </a:solidFill>
                <a:latin typeface="Verdana" pitchFamily="34" charset="0"/>
              </a:rPr>
              <a:t>Surgery</a:t>
            </a:r>
          </a:p>
        </p:txBody>
      </p:sp>
      <p:cxnSp>
        <p:nvCxnSpPr>
          <p:cNvPr id="97294" name="AutoShape 25"/>
          <p:cNvCxnSpPr>
            <a:cxnSpLocks noChangeShapeType="1"/>
            <a:stCxn id="97282" idx="2"/>
            <a:endCxn id="97283" idx="0"/>
          </p:cNvCxnSpPr>
          <p:nvPr/>
        </p:nvCxnSpPr>
        <p:spPr bwMode="auto">
          <a:xfrm rot="5400000">
            <a:off x="2608141" y="1998419"/>
            <a:ext cx="330200" cy="130858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C0C0C0"/>
            </a:solidFill>
            <a:miter lim="800000"/>
            <a:headEnd/>
            <a:tailEnd type="triangle" w="med" len="med"/>
          </a:ln>
        </p:spPr>
      </p:cxnSp>
      <p:cxnSp>
        <p:nvCxnSpPr>
          <p:cNvPr id="97295" name="AutoShape 27"/>
          <p:cNvCxnSpPr>
            <a:cxnSpLocks noChangeShapeType="1"/>
            <a:stCxn id="97282" idx="2"/>
            <a:endCxn id="97284" idx="0"/>
          </p:cNvCxnSpPr>
          <p:nvPr/>
        </p:nvCxnSpPr>
        <p:spPr bwMode="auto">
          <a:xfrm rot="16200000" flipH="1">
            <a:off x="4349750" y="1563932"/>
            <a:ext cx="330200" cy="21775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C0C0C0"/>
            </a:solidFill>
            <a:miter lim="800000"/>
            <a:headEnd/>
            <a:tailEnd type="triangle" w="med" len="med"/>
          </a:ln>
        </p:spPr>
      </p:cxnSp>
      <p:cxnSp>
        <p:nvCxnSpPr>
          <p:cNvPr id="97296" name="AutoShape 28"/>
          <p:cNvCxnSpPr>
            <a:cxnSpLocks noChangeShapeType="1"/>
            <a:stCxn id="97283" idx="2"/>
            <a:endCxn id="97285" idx="0"/>
          </p:cNvCxnSpPr>
          <p:nvPr/>
        </p:nvCxnSpPr>
        <p:spPr bwMode="auto">
          <a:xfrm rot="16200000" flipH="1">
            <a:off x="3316533" y="2088538"/>
            <a:ext cx="142875" cy="253804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C0C0C0"/>
            </a:solidFill>
            <a:miter lim="800000"/>
            <a:headEnd/>
            <a:tailEnd type="triangle" w="med" len="med"/>
          </a:ln>
        </p:spPr>
      </p:cxnSp>
      <p:cxnSp>
        <p:nvCxnSpPr>
          <p:cNvPr id="97297" name="AutoShape 29"/>
          <p:cNvCxnSpPr>
            <a:cxnSpLocks noChangeShapeType="1"/>
            <a:stCxn id="97283" idx="2"/>
            <a:endCxn id="97288" idx="0"/>
          </p:cNvCxnSpPr>
          <p:nvPr/>
        </p:nvCxnSpPr>
        <p:spPr bwMode="auto">
          <a:xfrm rot="5400000">
            <a:off x="1187714" y="3001822"/>
            <a:ext cx="646931" cy="12155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C0C0C0"/>
            </a:solidFill>
            <a:miter lim="800000"/>
            <a:headEnd/>
            <a:tailEnd type="triangle" w="med" len="med"/>
          </a:ln>
        </p:spPr>
      </p:cxnSp>
      <p:cxnSp>
        <p:nvCxnSpPr>
          <p:cNvPr id="97298" name="AutoShape 30"/>
          <p:cNvCxnSpPr>
            <a:cxnSpLocks noChangeShapeType="1"/>
            <a:stCxn id="97283" idx="2"/>
            <a:endCxn id="97289" idx="0"/>
          </p:cNvCxnSpPr>
          <p:nvPr/>
        </p:nvCxnSpPr>
        <p:spPr bwMode="auto">
          <a:xfrm rot="5400000">
            <a:off x="1746025" y="3560133"/>
            <a:ext cx="646931" cy="9891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C0C0C0"/>
            </a:solidFill>
            <a:miter lim="800000"/>
            <a:headEnd/>
            <a:tailEnd type="triangle" w="med" len="med"/>
          </a:ln>
        </p:spPr>
      </p:cxnSp>
      <p:cxnSp>
        <p:nvCxnSpPr>
          <p:cNvPr id="97299" name="AutoShape 31"/>
          <p:cNvCxnSpPr>
            <a:cxnSpLocks noChangeShapeType="1"/>
            <a:stCxn id="97283" idx="2"/>
            <a:endCxn id="97290" idx="0"/>
          </p:cNvCxnSpPr>
          <p:nvPr/>
        </p:nvCxnSpPr>
        <p:spPr bwMode="auto">
          <a:xfrm rot="16200000" flipH="1">
            <a:off x="2261176" y="3143895"/>
            <a:ext cx="646931" cy="93138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C0C0C0"/>
            </a:solidFill>
            <a:miter lim="800000"/>
            <a:headEnd/>
            <a:tailEnd type="triangle" w="med" len="med"/>
          </a:ln>
        </p:spPr>
      </p:cxnSp>
      <p:cxnSp>
        <p:nvCxnSpPr>
          <p:cNvPr id="97300" name="AutoShape 32"/>
          <p:cNvCxnSpPr>
            <a:cxnSpLocks noChangeShapeType="1"/>
            <a:stCxn id="97283" idx="2"/>
            <a:endCxn id="97291" idx="0"/>
          </p:cNvCxnSpPr>
          <p:nvPr/>
        </p:nvCxnSpPr>
        <p:spPr bwMode="auto">
          <a:xfrm rot="16200000" flipH="1">
            <a:off x="2788280" y="2616792"/>
            <a:ext cx="646931" cy="19855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C0C0C0"/>
            </a:solidFill>
            <a:miter lim="800000"/>
            <a:headEnd/>
            <a:tailEnd type="triangle" w="med" len="med"/>
          </a:ln>
        </p:spPr>
      </p:cxnSp>
      <p:cxnSp>
        <p:nvCxnSpPr>
          <p:cNvPr id="97301" name="AutoShape 33"/>
          <p:cNvCxnSpPr>
            <a:cxnSpLocks noChangeShapeType="1"/>
          </p:cNvCxnSpPr>
          <p:nvPr/>
        </p:nvCxnSpPr>
        <p:spPr bwMode="auto">
          <a:xfrm rot="16200000" flipH="1">
            <a:off x="682564" y="4615779"/>
            <a:ext cx="655638" cy="212480"/>
          </a:xfrm>
          <a:prstGeom prst="bentConnector2">
            <a:avLst/>
          </a:prstGeom>
          <a:noFill/>
          <a:ln w="9525">
            <a:solidFill>
              <a:srgbClr val="C0C0C0"/>
            </a:solidFill>
            <a:miter lim="800000"/>
            <a:headEnd/>
            <a:tailEnd type="triangle" w="med" len="med"/>
          </a:ln>
        </p:spPr>
      </p:cxnSp>
      <p:cxnSp>
        <p:nvCxnSpPr>
          <p:cNvPr id="97302" name="AutoShape 34"/>
          <p:cNvCxnSpPr>
            <a:cxnSpLocks noChangeShapeType="1"/>
          </p:cNvCxnSpPr>
          <p:nvPr/>
        </p:nvCxnSpPr>
        <p:spPr bwMode="auto">
          <a:xfrm rot="5400000">
            <a:off x="1247225" y="4276298"/>
            <a:ext cx="642938" cy="904143"/>
          </a:xfrm>
          <a:prstGeom prst="bentConnector4">
            <a:avLst>
              <a:gd name="adj1" fmla="val 35801"/>
              <a:gd name="adj2" fmla="val 123338"/>
            </a:avLst>
          </a:prstGeom>
          <a:noFill/>
          <a:ln w="9525">
            <a:solidFill>
              <a:srgbClr val="C0C0C0"/>
            </a:solidFill>
            <a:miter lim="800000"/>
            <a:headEnd/>
            <a:tailEnd type="triangle" w="med" len="med"/>
          </a:ln>
        </p:spPr>
      </p:cxnSp>
      <p:cxnSp>
        <p:nvCxnSpPr>
          <p:cNvPr id="97303" name="AutoShape 35"/>
          <p:cNvCxnSpPr>
            <a:cxnSpLocks noChangeShapeType="1"/>
            <a:endCxn id="97292" idx="0"/>
          </p:cNvCxnSpPr>
          <p:nvPr/>
        </p:nvCxnSpPr>
        <p:spPr bwMode="auto">
          <a:xfrm rot="10800000" flipV="1">
            <a:off x="2698506" y="4416426"/>
            <a:ext cx="384664" cy="308718"/>
          </a:xfrm>
          <a:prstGeom prst="bentConnector2">
            <a:avLst/>
          </a:prstGeom>
          <a:noFill/>
          <a:ln w="9525">
            <a:solidFill>
              <a:srgbClr val="C0C0C0"/>
            </a:solidFill>
            <a:miter lim="800000"/>
            <a:headEnd/>
            <a:tailEnd type="triangle" w="med" len="med"/>
          </a:ln>
        </p:spPr>
      </p:cxnSp>
      <p:cxnSp>
        <p:nvCxnSpPr>
          <p:cNvPr id="97304" name="AutoShape 36"/>
          <p:cNvCxnSpPr>
            <a:cxnSpLocks noChangeShapeType="1"/>
            <a:stCxn id="97291" idx="2"/>
            <a:endCxn id="97292" idx="0"/>
          </p:cNvCxnSpPr>
          <p:nvPr/>
        </p:nvCxnSpPr>
        <p:spPr bwMode="auto">
          <a:xfrm rot="5400000">
            <a:off x="3246373" y="3866973"/>
            <a:ext cx="310305" cy="14060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C0C0C0"/>
            </a:solidFill>
            <a:miter lim="800000"/>
            <a:headEnd/>
            <a:tailEnd type="triangle" w="med" len="med"/>
          </a:ln>
        </p:spPr>
      </p:cxnSp>
      <p:cxnSp>
        <p:nvCxnSpPr>
          <p:cNvPr id="97305" name="AutoShape 37"/>
          <p:cNvCxnSpPr>
            <a:cxnSpLocks noChangeShapeType="1"/>
            <a:stCxn id="97285" idx="2"/>
          </p:cNvCxnSpPr>
          <p:nvPr/>
        </p:nvCxnSpPr>
        <p:spPr bwMode="auto">
          <a:xfrm rot="5400000">
            <a:off x="3966524" y="4034675"/>
            <a:ext cx="791891" cy="5890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C0C0C0"/>
            </a:solidFill>
            <a:miter lim="800000"/>
            <a:headEnd/>
            <a:tailEnd type="triangle" w="med" len="med"/>
          </a:ln>
        </p:spPr>
      </p:cxnSp>
      <p:cxnSp>
        <p:nvCxnSpPr>
          <p:cNvPr id="97306" name="AutoShape 38"/>
          <p:cNvCxnSpPr>
            <a:cxnSpLocks noChangeShapeType="1"/>
            <a:stCxn id="97284" idx="2"/>
            <a:endCxn id="97286" idx="0"/>
          </p:cNvCxnSpPr>
          <p:nvPr/>
        </p:nvCxnSpPr>
        <p:spPr bwMode="auto">
          <a:xfrm rot="5400000">
            <a:off x="5121172" y="3450596"/>
            <a:ext cx="646931" cy="3179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C0C0C0"/>
            </a:solidFill>
            <a:miter lim="800000"/>
            <a:headEnd/>
            <a:tailEnd type="triangle" w="med" len="med"/>
          </a:ln>
        </p:spPr>
      </p:cxnSp>
      <p:cxnSp>
        <p:nvCxnSpPr>
          <p:cNvPr id="97307" name="AutoShape 39"/>
          <p:cNvCxnSpPr>
            <a:cxnSpLocks noChangeShapeType="1"/>
            <a:stCxn id="97284" idx="2"/>
            <a:endCxn id="97287" idx="0"/>
          </p:cNvCxnSpPr>
          <p:nvPr/>
        </p:nvCxnSpPr>
        <p:spPr bwMode="auto">
          <a:xfrm rot="16200000" flipH="1">
            <a:off x="5694503" y="3195252"/>
            <a:ext cx="646931" cy="8286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C0C0C0"/>
            </a:solidFill>
            <a:miter lim="800000"/>
            <a:headEnd/>
            <a:tailEnd type="triangle" w="med" len="med"/>
          </a:ln>
        </p:spPr>
      </p:cxnSp>
      <p:cxnSp>
        <p:nvCxnSpPr>
          <p:cNvPr id="97308" name="AutoShape 40"/>
          <p:cNvCxnSpPr>
            <a:cxnSpLocks noChangeShapeType="1"/>
            <a:stCxn id="97286" idx="2"/>
            <a:endCxn id="97292" idx="3"/>
          </p:cNvCxnSpPr>
          <p:nvPr/>
        </p:nvCxnSpPr>
        <p:spPr bwMode="auto">
          <a:xfrm rot="5400000">
            <a:off x="4501843" y="4193385"/>
            <a:ext cx="562346" cy="1005254"/>
          </a:xfrm>
          <a:prstGeom prst="bentConnector2">
            <a:avLst/>
          </a:prstGeom>
          <a:noFill/>
          <a:ln w="9525">
            <a:solidFill>
              <a:srgbClr val="C0C0C0"/>
            </a:solidFill>
            <a:miter lim="800000"/>
            <a:headEnd/>
            <a:tailEnd type="triangle" w="med" len="med"/>
          </a:ln>
        </p:spPr>
      </p:cxnSp>
      <p:cxnSp>
        <p:nvCxnSpPr>
          <p:cNvPr id="97309" name="AutoShape 41"/>
          <p:cNvCxnSpPr>
            <a:cxnSpLocks noChangeShapeType="1"/>
          </p:cNvCxnSpPr>
          <p:nvPr/>
        </p:nvCxnSpPr>
        <p:spPr bwMode="auto">
          <a:xfrm rot="10800000">
            <a:off x="5871797" y="4229101"/>
            <a:ext cx="174380" cy="9525"/>
          </a:xfrm>
          <a:prstGeom prst="straightConnector1">
            <a:avLst/>
          </a:prstGeom>
          <a:noFill/>
          <a:ln w="9525">
            <a:solidFill>
              <a:srgbClr val="C0C0C0"/>
            </a:solidFill>
            <a:round/>
            <a:headEnd/>
            <a:tailEnd type="triangle" w="med" len="med"/>
          </a:ln>
        </p:spPr>
      </p:cxnSp>
      <p:cxnSp>
        <p:nvCxnSpPr>
          <p:cNvPr id="97310" name="AutoShape 42"/>
          <p:cNvCxnSpPr>
            <a:cxnSpLocks noChangeShapeType="1"/>
            <a:stCxn id="97292" idx="2"/>
            <a:endCxn id="97293" idx="0"/>
          </p:cNvCxnSpPr>
          <p:nvPr/>
        </p:nvCxnSpPr>
        <p:spPr bwMode="auto">
          <a:xfrm>
            <a:off x="2698506" y="5229225"/>
            <a:ext cx="1466" cy="193676"/>
          </a:xfrm>
          <a:prstGeom prst="straightConnector1">
            <a:avLst/>
          </a:prstGeom>
          <a:noFill/>
          <a:ln w="9525">
            <a:solidFill>
              <a:srgbClr val="C0C0C0"/>
            </a:solidFill>
            <a:round/>
            <a:headEnd/>
            <a:tailEnd type="triangle" w="med" len="med"/>
          </a:ln>
        </p:spPr>
      </p:cxnSp>
      <p:sp>
        <p:nvSpPr>
          <p:cNvPr id="72788" name="Text Box 84"/>
          <p:cNvSpPr txBox="1">
            <a:spLocks noChangeArrowheads="1"/>
          </p:cNvSpPr>
          <p:nvPr/>
        </p:nvSpPr>
        <p:spPr bwMode="auto">
          <a:xfrm>
            <a:off x="6899031" y="1949451"/>
            <a:ext cx="194016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265113" indent="-265113">
              <a:spcBef>
                <a:spcPct val="50000"/>
              </a:spcBef>
              <a:defRPr/>
            </a:pPr>
            <a:r>
              <a:rPr lang="en-US" altLang="zh-CN" sz="1200" u="sng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Treatment trend in the future</a:t>
            </a:r>
          </a:p>
          <a:p>
            <a:pPr marL="265113" indent="-265113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Products to achieve continuous and stable dopamine stimulation</a:t>
            </a:r>
          </a:p>
          <a:p>
            <a:pPr marL="265113" indent="-265113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More effective delivery mechanism, </a:t>
            </a:r>
            <a:r>
              <a:rPr lang="en-US" altLang="zh-CN" sz="1200" b="0" dirty="0" err="1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eg</a:t>
            </a:r>
            <a:r>
              <a:rPr lang="en-US" altLang="zh-CN" sz="1200" b="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. patch, pump, triple-mixture (</a:t>
            </a:r>
            <a:r>
              <a:rPr lang="en-US" altLang="zh-CN" sz="1200" b="0" dirty="0" err="1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Stalevo</a:t>
            </a:r>
            <a:r>
              <a:rPr lang="en-US" altLang="zh-CN" sz="1200" b="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 from Novartis)</a:t>
            </a:r>
          </a:p>
        </p:txBody>
      </p:sp>
      <p:sp>
        <p:nvSpPr>
          <p:cNvPr id="97312" name="矩形 43"/>
          <p:cNvSpPr>
            <a:spLocks noChangeArrowheads="1"/>
          </p:cNvSpPr>
          <p:nvPr/>
        </p:nvSpPr>
        <p:spPr bwMode="auto">
          <a:xfrm>
            <a:off x="312128" y="6396038"/>
            <a:ext cx="660888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0">
                <a:solidFill>
                  <a:schemeClr val="tx2"/>
                </a:solidFill>
              </a:rPr>
              <a:t>Source: 2009 China PD Treatment Guidelines</a:t>
            </a:r>
            <a:endParaRPr lang="zh-CN" altLang="en-US" sz="1200"/>
          </a:p>
        </p:txBody>
      </p:sp>
      <p:sp>
        <p:nvSpPr>
          <p:cNvPr id="48" name="Text Box 83"/>
          <p:cNvSpPr txBox="1">
            <a:spLocks noChangeArrowheads="1"/>
          </p:cNvSpPr>
          <p:nvPr/>
        </p:nvSpPr>
        <p:spPr bwMode="auto">
          <a:xfrm>
            <a:off x="1835696" y="1484784"/>
            <a:ext cx="3714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265113" indent="-265113" algn="ctr"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2009 China PD Treatment Guidelines</a:t>
            </a:r>
          </a:p>
        </p:txBody>
      </p:sp>
      <p:sp>
        <p:nvSpPr>
          <p:cNvPr id="97314" name="矩形 50"/>
          <p:cNvSpPr>
            <a:spLocks noChangeArrowheads="1"/>
          </p:cNvSpPr>
          <p:nvPr/>
        </p:nvSpPr>
        <p:spPr bwMode="auto">
          <a:xfrm>
            <a:off x="3528646" y="5338763"/>
            <a:ext cx="524754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chemeClr val="bg2"/>
                </a:solidFill>
                <a:latin typeface="Verdana" pitchFamily="34" charset="0"/>
              </a:rPr>
              <a:t>It is impossible to reverse or stop the progress of PD; the goals of treatment are to improve patients’ quality of life and slow down the progress of the disease</a:t>
            </a:r>
          </a:p>
        </p:txBody>
      </p:sp>
      <p:sp>
        <p:nvSpPr>
          <p:cNvPr id="97315" name="Rounded Rectangle 7"/>
          <p:cNvSpPr>
            <a:spLocks noChangeArrowheads="1"/>
          </p:cNvSpPr>
          <p:nvPr/>
        </p:nvSpPr>
        <p:spPr bwMode="auto">
          <a:xfrm>
            <a:off x="7174523" y="4794251"/>
            <a:ext cx="734158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altLang="zh-CN" sz="1000" b="0">
                <a:solidFill>
                  <a:schemeClr val="tx1"/>
                </a:solidFill>
                <a:latin typeface="Verdana" pitchFamily="34" charset="0"/>
              </a:rPr>
              <a:t>L-Dopa therapy</a:t>
            </a:r>
          </a:p>
        </p:txBody>
      </p:sp>
      <p:sp>
        <p:nvSpPr>
          <p:cNvPr id="97316" name="Rounded Rectangle 7"/>
          <p:cNvSpPr>
            <a:spLocks noChangeArrowheads="1"/>
          </p:cNvSpPr>
          <p:nvPr/>
        </p:nvSpPr>
        <p:spPr bwMode="auto">
          <a:xfrm>
            <a:off x="7948247" y="4783138"/>
            <a:ext cx="742950" cy="360362"/>
          </a:xfrm>
          <a:prstGeom prst="roundRect">
            <a:avLst>
              <a:gd name="adj" fmla="val 16667"/>
            </a:avLst>
          </a:prstGeom>
          <a:solidFill>
            <a:srgbClr val="0E0733"/>
          </a:soli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altLang="zh-CN" sz="1000" b="0">
                <a:solidFill>
                  <a:schemeClr val="bg1"/>
                </a:solidFill>
                <a:latin typeface="Verdana" pitchFamily="34" charset="0"/>
              </a:rPr>
              <a:t>Other therapy</a:t>
            </a:r>
          </a:p>
        </p:txBody>
      </p:sp>
      <p:sp>
        <p:nvSpPr>
          <p:cNvPr id="97317" name="Footnote" descr="Footnote"/>
          <p:cNvSpPr txBox="1">
            <a:spLocks noChangeArrowheads="1"/>
          </p:cNvSpPr>
          <p:nvPr/>
        </p:nvSpPr>
        <p:spPr bwMode="auto">
          <a:xfrm>
            <a:off x="455735" y="6064250"/>
            <a:ext cx="771085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177800" indent="-177800">
              <a:buFontTx/>
              <a:buAutoNum type="arabicPeriod"/>
            </a:pPr>
            <a:r>
              <a:rPr lang="en-US" altLang="zh-CN" sz="1000" b="0">
                <a:solidFill>
                  <a:schemeClr val="tx1"/>
                </a:solidFill>
              </a:rPr>
              <a:t>Physicians in China take into consideration patients' economic situation when prescribing.  Benzhexol is used often for patients with tremor and those with low income due to its cheap price</a:t>
            </a:r>
          </a:p>
        </p:txBody>
      </p:sp>
      <p:sp>
        <p:nvSpPr>
          <p:cNvPr id="97318" name="Rounded Rectangle 59"/>
          <p:cNvSpPr>
            <a:spLocks noChangeArrowheads="1"/>
          </p:cNvSpPr>
          <p:nvPr/>
        </p:nvSpPr>
        <p:spPr bwMode="auto">
          <a:xfrm>
            <a:off x="7073412" y="4713289"/>
            <a:ext cx="1698380" cy="5111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zh-CN" sz="2400" b="0"/>
          </a:p>
        </p:txBody>
      </p:sp>
      <p:sp>
        <p:nvSpPr>
          <p:cNvPr id="97319" name="Rectangle 2"/>
          <p:cNvSpPr>
            <a:spLocks noChangeArrowheads="1"/>
          </p:cNvSpPr>
          <p:nvPr/>
        </p:nvSpPr>
        <p:spPr bwMode="gray">
          <a:xfrm>
            <a:off x="455736" y="379413"/>
            <a:ext cx="8179777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sz="2000" b="0" dirty="0">
                <a:solidFill>
                  <a:schemeClr val="tx2"/>
                </a:solidFill>
                <a:latin typeface="Verdana" pitchFamily="34" charset="0"/>
              </a:rPr>
              <a:t>Currently, treatment in China basically follows “2009 China PD Treatment Guidelines” and </a:t>
            </a:r>
            <a:r>
              <a:rPr lang="en-US" altLang="zh-CN" sz="2000" b="0" dirty="0" err="1">
                <a:solidFill>
                  <a:schemeClr val="tx2"/>
                </a:solidFill>
                <a:latin typeface="Verdana" pitchFamily="34" charset="0"/>
              </a:rPr>
              <a:t>levodopa</a:t>
            </a:r>
            <a:r>
              <a:rPr lang="en-US" altLang="zh-CN" sz="2000" b="0" dirty="0">
                <a:solidFill>
                  <a:schemeClr val="tx2"/>
                </a:solidFill>
                <a:latin typeface="Verdana" pitchFamily="34" charset="0"/>
              </a:rPr>
              <a:t> is the core therapy</a:t>
            </a:r>
          </a:p>
        </p:txBody>
      </p:sp>
      <p:sp>
        <p:nvSpPr>
          <p:cNvPr id="41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Treatment</a:t>
            </a:r>
          </a:p>
        </p:txBody>
      </p:sp>
      <p:sp>
        <p:nvSpPr>
          <p:cNvPr id="42" name="Section" descr="Section name"/>
          <p:cNvSpPr txBox="1"/>
          <p:nvPr/>
        </p:nvSpPr>
        <p:spPr>
          <a:xfrm>
            <a:off x="0" y="-1"/>
            <a:ext cx="2195736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Parkinson’s disease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对象 39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33896399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217090" name="think-cell Slide" r:id="rId34" imgW="360" imgH="360" progId="TCLayout.ActiveDocument.1">
              <p:embed/>
            </p:oleObj>
          </a:graphicData>
        </a:graphic>
      </p:graphicFrame>
      <p:sp>
        <p:nvSpPr>
          <p:cNvPr id="39" name="矩形 38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46538" cy="1587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Verdana"/>
              <a:ea typeface="ＭＳ Ｐゴシック"/>
              <a:sym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 smtClean="0">
                <a:latin typeface="Verdana" pitchFamily="34" charset="0"/>
              </a:rPr>
              <a:t>Therefore, </a:t>
            </a:r>
            <a:r>
              <a:rPr lang="en-US" altLang="zh-CN" dirty="0" err="1" smtClean="0">
                <a:latin typeface="Verdana" pitchFamily="34" charset="0"/>
              </a:rPr>
              <a:t>Madopar</a:t>
            </a:r>
            <a:r>
              <a:rPr lang="en-US" altLang="zh-CN" dirty="0" smtClean="0">
                <a:latin typeface="Verdana" pitchFamily="34" charset="0"/>
              </a:rPr>
              <a:t> is the best-seller in PD market while facing intense competition from new entrants such as </a:t>
            </a:r>
            <a:r>
              <a:rPr lang="en-US" altLang="zh-CN" dirty="0" err="1" smtClean="0">
                <a:latin typeface="Verdana" pitchFamily="34" charset="0"/>
              </a:rPr>
              <a:t>Sifrol</a:t>
            </a:r>
            <a:endParaRPr lang="zh-CN" altLang="en-US" dirty="0">
              <a:latin typeface="Verdana" pitchFamily="34" charset="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="" xmlns:p14="http://schemas.microsoft.com/office/powerpoint/2010/main" val="1848850039"/>
              </p:ext>
            </p:extLst>
          </p:nvPr>
        </p:nvGraphicFramePr>
        <p:xfrm>
          <a:off x="3855427" y="1665486"/>
          <a:ext cx="4821029" cy="44163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46222"/>
                <a:gridCol w="1026535"/>
                <a:gridCol w="825361"/>
                <a:gridCol w="1622911"/>
              </a:tblGrid>
              <a:tr h="577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Molecule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6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Category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6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Launch year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6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Key Brand/ Player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6C9C"/>
                    </a:solidFill>
                  </a:tcPr>
                </a:tc>
              </a:tr>
              <a:tr h="71240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     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Benserazide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Levodopa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L-dopa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1980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Madopar</a:t>
                      </a:r>
                      <a:r>
                        <a:rPr lang="en-US" altLang="zh-CN" sz="1200" dirty="0" smtClean="0"/>
                        <a:t>/ Roche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40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    </a:t>
                      </a:r>
                      <a:r>
                        <a:rPr lang="en-US" altLang="zh-CN" sz="1200" dirty="0" err="1" smtClean="0"/>
                        <a:t>Pramipexole</a:t>
                      </a:r>
                      <a:endParaRPr lang="en-US" altLang="zh-CN" sz="1200" dirty="0" smtClean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Dopamine Receptor Agonists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2006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Sifrol</a:t>
                      </a:r>
                      <a:r>
                        <a:rPr lang="en-US" altLang="zh-CN" sz="1200" dirty="0" smtClean="0"/>
                        <a:t>/ </a:t>
                      </a:r>
                      <a:r>
                        <a:rPr lang="en-US" sz="1200" dirty="0" err="1" smtClean="0"/>
                        <a:t>Boehringer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Ingelheim</a:t>
                      </a:r>
                      <a:endParaRPr lang="en-US" altLang="zh-CN" sz="1200" dirty="0" smtClean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40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    </a:t>
                      </a:r>
                      <a:r>
                        <a:rPr lang="en-US" altLang="zh-CN" sz="1200" dirty="0" err="1" smtClean="0"/>
                        <a:t>Piribedil</a:t>
                      </a:r>
                      <a:endParaRPr lang="en-US" altLang="zh-CN" sz="1200" dirty="0" smtClean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Dopamine Receptor Agonists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1996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Trastal</a:t>
                      </a:r>
                      <a:r>
                        <a:rPr lang="en-US" altLang="zh-CN" sz="1200" dirty="0" smtClean="0"/>
                        <a:t>/ </a:t>
                      </a:r>
                      <a:r>
                        <a:rPr lang="en-US" altLang="zh-CN" sz="1200" dirty="0" err="1" smtClean="0"/>
                        <a:t>Servier</a:t>
                      </a:r>
                      <a:endParaRPr lang="en-US" altLang="zh-CN" sz="1200" dirty="0" smtClean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4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    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Entacapone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Catechol</a:t>
                      </a:r>
                      <a:r>
                        <a:rPr lang="en-US" sz="1200" dirty="0" smtClean="0"/>
                        <a:t>-O-</a:t>
                      </a:r>
                      <a:r>
                        <a:rPr lang="en-US" sz="1200" dirty="0" err="1" smtClean="0"/>
                        <a:t>Methyltransferase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2005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Comtan</a:t>
                      </a:r>
                      <a:r>
                        <a:rPr lang="en-US" altLang="zh-CN" sz="1200" dirty="0" smtClean="0"/>
                        <a:t>/ Novartis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82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             </a:t>
                      </a:r>
                    </a:p>
                    <a:p>
                      <a:pPr algn="l"/>
                      <a:endParaRPr lang="en-US" altLang="zh-CN" sz="1200" dirty="0" smtClean="0"/>
                    </a:p>
                    <a:p>
                      <a:pPr algn="l"/>
                      <a:r>
                        <a:rPr lang="en-US" altLang="zh-CN" sz="1200" dirty="0" err="1" smtClean="0"/>
                        <a:t>Carbidopa</a:t>
                      </a:r>
                      <a:r>
                        <a:rPr lang="en-US" altLang="zh-CN" sz="1200" dirty="0" smtClean="0"/>
                        <a:t> &amp; </a:t>
                      </a:r>
                      <a:r>
                        <a:rPr lang="en-US" altLang="zh-CN" sz="1200" dirty="0" err="1" smtClean="0"/>
                        <a:t>Levodopa</a:t>
                      </a:r>
                      <a:endParaRPr lang="en-US" altLang="zh-CN" sz="1200" dirty="0" smtClean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L-dopa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1993</a:t>
                      </a:r>
                      <a:endParaRPr lang="zh-CN" altLang="en-US" sz="1200" dirty="0"/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Sinemet</a:t>
                      </a:r>
                      <a:r>
                        <a:rPr lang="en-US" altLang="zh-CN" sz="1200" dirty="0" smtClean="0"/>
                        <a:t>/ Merck &amp; Co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52666820"/>
              </p:ext>
            </p:extLst>
          </p:nvPr>
        </p:nvGraphicFramePr>
        <p:xfrm>
          <a:off x="617537" y="2019300"/>
          <a:ext cx="3229043" cy="3733890"/>
        </p:xfrm>
        <a:graphic>
          <a:graphicData uri="http://schemas.openxmlformats.org/presentationml/2006/ole">
            <p:oleObj spid="_x0000_s217091" name="Chart" r:id="rId35" imgW="3228832" imgH="3733752" progId="MSGraph.Chart.8">
              <p:embed followColorScheme="full"/>
            </p:oleObj>
          </a:graphicData>
        </a:graphic>
      </p:graphicFrame>
      <p:sp>
        <p:nvSpPr>
          <p:cNvPr id="38" name="Rectangle 37"/>
          <p:cNvSpPr/>
          <p:nvPr>
            <p:custDataLst>
              <p:tags r:id="rId5"/>
            </p:custDataLst>
          </p:nvPr>
        </p:nvSpPr>
        <p:spPr bwMode="auto">
          <a:xfrm>
            <a:off x="3022600" y="5692775"/>
            <a:ext cx="400050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93EE31E-2211-4A91-AC22-D3E7E9CF726D}" type="datetime'''''''''''''''''''''''201''''''''''2'''''''''''''''''''">
              <a:rPr lang="en-US" sz="1200" smtClean="0">
                <a:solidFill>
                  <a:schemeClr val="tx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2012</a:t>
            </a:fld>
            <a:endParaRPr lang="en-US" sz="1200">
              <a:solidFill>
                <a:schemeClr val="tx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24" name="矩形 123"/>
          <p:cNvSpPr/>
          <p:nvPr>
            <p:custDataLst>
              <p:tags r:id="rId6"/>
            </p:custDataLst>
          </p:nvPr>
        </p:nvSpPr>
        <p:spPr bwMode="auto">
          <a:xfrm>
            <a:off x="3071812" y="5424487"/>
            <a:ext cx="3016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ED4D134-FF15-4F55-A651-E25FD9B95D03}" type="datetime'4''''''''''''''''''''''%''''''''''''''''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4%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62" name="Rectangle 61"/>
          <p:cNvSpPr/>
          <p:nvPr>
            <p:custDataLst>
              <p:tags r:id="rId7"/>
            </p:custDataLst>
          </p:nvPr>
        </p:nvSpPr>
        <p:spPr bwMode="gray">
          <a:xfrm>
            <a:off x="3071812" y="4757737"/>
            <a:ext cx="301625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0BE9D21-9778-455E-8229-92133D8DD999}" type="datetime'''''''''''''9''%'''''''''''''''''''''''''''''''''">
              <a:rPr lang="en-US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9%</a:t>
            </a:fld>
            <a:endParaRPr lang="en-US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61" name="Rectangle 60"/>
          <p:cNvSpPr/>
          <p:nvPr>
            <p:custDataLst>
              <p:tags r:id="rId8"/>
            </p:custDataLst>
          </p:nvPr>
        </p:nvSpPr>
        <p:spPr bwMode="gray">
          <a:xfrm>
            <a:off x="3024187" y="4138612"/>
            <a:ext cx="398462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B23971D-1E62-401E-BCAA-897E927ED7D8}" type="datetime'''''''''''''''''''''2''''''7''''''''''''''''''''''''%'''''''''">
              <a:rPr lang="en-US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27%</a:t>
            </a:fld>
            <a:endParaRPr lang="en-US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21" name="矩形 120"/>
          <p:cNvSpPr/>
          <p:nvPr>
            <p:custDataLst>
              <p:tags r:id="rId9"/>
            </p:custDataLst>
          </p:nvPr>
        </p:nvSpPr>
        <p:spPr bwMode="gray">
          <a:xfrm>
            <a:off x="3024187" y="2847975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8EDA609-6368-46CE-BC58-16F7024598DE}" type="datetime'''''''''''''''4''''''7''''''%''''''''''''''''''''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47%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3" name="矩形 2"/>
          <p:cNvSpPr/>
          <p:nvPr>
            <p:custDataLst>
              <p:tags r:id="rId10"/>
            </p:custDataLst>
          </p:nvPr>
        </p:nvSpPr>
        <p:spPr bwMode="auto">
          <a:xfrm>
            <a:off x="2017712" y="5692775"/>
            <a:ext cx="4000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7F98DA8-94FD-4CB0-A2D3-B186089D1423}" type="datetime'''''2''''''''''''''''''''''''''0''''1''''''''''''1'''''''''''">
              <a:rPr lang="en-US" altLang="zh-CN" sz="1200" smtClean="0">
                <a:solidFill>
                  <a:schemeClr val="tx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2011</a:t>
            </a:fld>
            <a:endParaRPr lang="en-US" altLang="zh-CN" sz="1200">
              <a:solidFill>
                <a:schemeClr val="tx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20" name="矩形 119"/>
          <p:cNvSpPr/>
          <p:nvPr>
            <p:custDataLst>
              <p:tags r:id="rId11"/>
            </p:custDataLst>
          </p:nvPr>
        </p:nvSpPr>
        <p:spPr bwMode="auto">
          <a:xfrm>
            <a:off x="2066925" y="5414962"/>
            <a:ext cx="3016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6081571-1EC7-40B2-9F60-9445DBAA1ECD}" type="datetime'''''''''''''''''''''''''''''''''''''''''''5''''''''''%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5%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60" name="Rectangle 59"/>
          <p:cNvSpPr/>
          <p:nvPr>
            <p:custDataLst>
              <p:tags r:id="rId12"/>
            </p:custDataLst>
          </p:nvPr>
        </p:nvSpPr>
        <p:spPr bwMode="gray">
          <a:xfrm>
            <a:off x="2066925" y="4738687"/>
            <a:ext cx="301625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44AB6BB-4124-4E8E-90BC-B89201F2BB0E}" type="datetime'''''''''''''''''9%'''''''''''''''''''''''''''">
              <a:rPr lang="en-US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9%</a:t>
            </a:fld>
            <a:endParaRPr lang="en-US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59" name="Rectangle 58"/>
          <p:cNvSpPr/>
          <p:nvPr>
            <p:custDataLst>
              <p:tags r:id="rId13"/>
            </p:custDataLst>
          </p:nvPr>
        </p:nvSpPr>
        <p:spPr bwMode="gray">
          <a:xfrm>
            <a:off x="2019300" y="4186237"/>
            <a:ext cx="398462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C30A71-30EF-4F05-A6BE-2B0356B29E26}" type="datetime'''''2''''''3''''''''''''''%'''''">
              <a:rPr lang="en-US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23%</a:t>
            </a:fld>
            <a:endParaRPr lang="en-US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16" name="矩形 115"/>
          <p:cNvSpPr/>
          <p:nvPr>
            <p:custDataLst>
              <p:tags r:id="rId14"/>
            </p:custDataLst>
          </p:nvPr>
        </p:nvSpPr>
        <p:spPr bwMode="gray">
          <a:xfrm>
            <a:off x="2019300" y="2909887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000583B-2076-43D5-89FD-4FB301369960}" type="datetime'''''51''''''''''''''''''''''%''''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51%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48" name="矩形 47"/>
          <p:cNvSpPr/>
          <p:nvPr>
            <p:custDataLst>
              <p:tags r:id="rId15"/>
            </p:custDataLst>
          </p:nvPr>
        </p:nvSpPr>
        <p:spPr bwMode="auto">
          <a:xfrm>
            <a:off x="1012825" y="5692775"/>
            <a:ext cx="400050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9B4B388-985C-4021-8579-3F0C1101CE0E}" type="datetime'''''''''''''''''''''''''''''2''0''''''''''1''''''''''0'''''''">
              <a:rPr lang="en-US" altLang="zh-CN" sz="1200" smtClean="0">
                <a:solidFill>
                  <a:schemeClr val="tx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2010</a:t>
            </a:fld>
            <a:endParaRPr lang="en-US" altLang="zh-CN" sz="1200">
              <a:solidFill>
                <a:schemeClr val="tx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15" name="矩形 114"/>
          <p:cNvSpPr/>
          <p:nvPr>
            <p:custDataLst>
              <p:tags r:id="rId16"/>
            </p:custDataLst>
          </p:nvPr>
        </p:nvSpPr>
        <p:spPr bwMode="auto">
          <a:xfrm>
            <a:off x="1062037" y="5391150"/>
            <a:ext cx="3016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51CDF01-1716-4E75-9A80-9C812128F531}" type="datetime'''''''''''''''''6''''''''''''''''''''''''''''''%''''''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6%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58" name="Rectangle 57"/>
          <p:cNvSpPr/>
          <p:nvPr>
            <p:custDataLst>
              <p:tags r:id="rId17"/>
            </p:custDataLst>
          </p:nvPr>
        </p:nvSpPr>
        <p:spPr bwMode="gray">
          <a:xfrm>
            <a:off x="1014412" y="4629150"/>
            <a:ext cx="398462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29CD65E-311F-4A14-84D9-E7146952942F}" type="datetime'''''''''1''''''''''''0''''''%'''''''''''''''''''''''''''''''">
              <a:rPr lang="en-US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10%</a:t>
            </a:fld>
            <a:endParaRPr lang="en-US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57" name="Rectangle 56"/>
          <p:cNvSpPr/>
          <p:nvPr>
            <p:custDataLst>
              <p:tags r:id="rId18"/>
            </p:custDataLst>
          </p:nvPr>
        </p:nvSpPr>
        <p:spPr bwMode="gray">
          <a:xfrm>
            <a:off x="1014412" y="4243387"/>
            <a:ext cx="398462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8F2F0F1-3020-451B-A53F-153D16E0FF6C}" type="datetime'''1''''2''''''''''''''''''''''''''''''''''''''''''''%'''">
              <a:rPr lang="en-US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12%</a:t>
            </a:fld>
            <a:endParaRPr lang="en-US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111" name="矩形 110"/>
          <p:cNvSpPr/>
          <p:nvPr>
            <p:custDataLst>
              <p:tags r:id="rId19"/>
            </p:custDataLst>
          </p:nvPr>
        </p:nvSpPr>
        <p:spPr bwMode="gray">
          <a:xfrm>
            <a:off x="1014412" y="3033712"/>
            <a:ext cx="3984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2BD4450-0F53-4DB6-8DDD-E69B3DCA5DF3}" type="datetime'''''''''''5''''''''''''''''''8''''''''''''''''''''''%'''''''">
              <a:rPr lang="en-US" altLang="zh-CN" sz="1200" smtClean="0">
                <a:solidFill>
                  <a:schemeClr val="bg1"/>
                </a:solidFill>
                <a:latin typeface="Verdana"/>
                <a:ea typeface="ＭＳ Ｐゴシック"/>
                <a:sym typeface="Verdana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58%</a:t>
            </a:fld>
            <a:endParaRPr lang="en-US" altLang="zh-CN" sz="1200">
              <a:solidFill>
                <a:schemeClr val="bg1"/>
              </a:solidFill>
              <a:latin typeface="Verdana"/>
              <a:ea typeface="ＭＳ Ｐゴシック"/>
              <a:sym typeface="Verdana"/>
            </a:endParaRPr>
          </a:p>
        </p:txBody>
      </p:sp>
      <p:sp>
        <p:nvSpPr>
          <p:cNvPr id="70" name="TextBox 69"/>
          <p:cNvSpPr txBox="1"/>
          <p:nvPr>
            <p:custDataLst>
              <p:tags r:id="rId20"/>
            </p:custDataLst>
          </p:nvPr>
        </p:nvSpPr>
        <p:spPr>
          <a:xfrm>
            <a:off x="298035" y="1660867"/>
            <a:ext cx="355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u="sng" dirty="0" smtClean="0">
                <a:latin typeface="Verdana" pitchFamily="34" charset="0"/>
              </a:rPr>
              <a:t>Top-5 Molecule in PD Market</a:t>
            </a:r>
            <a:endParaRPr lang="zh-CN" altLang="en-US" sz="1200" b="1" u="sng" dirty="0">
              <a:latin typeface="Verdana" pitchFamily="34" charset="0"/>
            </a:endParaRPr>
          </a:p>
        </p:txBody>
      </p:sp>
      <p:sp>
        <p:nvSpPr>
          <p:cNvPr id="128" name="矩形 127"/>
          <p:cNvSpPr/>
          <p:nvPr>
            <p:custDataLst>
              <p:tags r:id="rId21"/>
            </p:custDataLst>
          </p:nvPr>
        </p:nvSpPr>
        <p:spPr>
          <a:xfrm>
            <a:off x="3974164" y="2368229"/>
            <a:ext cx="129801" cy="138907"/>
          </a:xfrm>
          <a:prstGeom prst="rect">
            <a:avLst/>
          </a:prstGeom>
          <a:solidFill>
            <a:srgbClr val="364D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>
            <p:custDataLst>
              <p:tags r:id="rId22"/>
            </p:custDataLst>
          </p:nvPr>
        </p:nvSpPr>
        <p:spPr>
          <a:xfrm>
            <a:off x="3974123" y="3273679"/>
            <a:ext cx="129801" cy="138907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>
            <p:custDataLst>
              <p:tags r:id="rId23"/>
            </p:custDataLst>
          </p:nvPr>
        </p:nvSpPr>
        <p:spPr>
          <a:xfrm>
            <a:off x="3974123" y="4733069"/>
            <a:ext cx="129801" cy="138907"/>
          </a:xfrm>
          <a:prstGeom prst="rect">
            <a:avLst/>
          </a:prstGeom>
          <a:solidFill>
            <a:srgbClr val="9DB1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>
            <p:custDataLst>
              <p:tags r:id="rId24"/>
            </p:custDataLst>
          </p:nvPr>
        </p:nvSpPr>
        <p:spPr>
          <a:xfrm>
            <a:off x="3974123" y="5373216"/>
            <a:ext cx="129801" cy="138907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>
            <p:custDataLst>
              <p:tags r:id="rId25"/>
            </p:custDataLst>
          </p:nvPr>
        </p:nvSpPr>
        <p:spPr>
          <a:xfrm>
            <a:off x="3974123" y="4003363"/>
            <a:ext cx="129801" cy="138907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2" name="直接连接符 161"/>
          <p:cNvCxnSpPr>
            <a:endCxn id="128" idx="1"/>
          </p:cNvCxnSpPr>
          <p:nvPr>
            <p:custDataLst>
              <p:tags r:id="rId26"/>
            </p:custDataLst>
          </p:nvPr>
        </p:nvCxnSpPr>
        <p:spPr>
          <a:xfrm>
            <a:off x="3297159" y="2348370"/>
            <a:ext cx="677008" cy="89298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endCxn id="129" idx="1"/>
          </p:cNvCxnSpPr>
          <p:nvPr>
            <p:custDataLst>
              <p:tags r:id="rId27"/>
            </p:custDataLst>
          </p:nvPr>
        </p:nvCxnSpPr>
        <p:spPr>
          <a:xfrm flipV="1">
            <a:off x="3491880" y="3343133"/>
            <a:ext cx="482243" cy="877955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endCxn id="132" idx="1"/>
          </p:cNvCxnSpPr>
          <p:nvPr>
            <p:custDataLst>
              <p:tags r:id="rId28"/>
            </p:custDataLst>
          </p:nvPr>
        </p:nvCxnSpPr>
        <p:spPr>
          <a:xfrm flipV="1">
            <a:off x="3491880" y="4072817"/>
            <a:ext cx="482243" cy="724335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130" idx="1"/>
          </p:cNvCxnSpPr>
          <p:nvPr>
            <p:custDataLst>
              <p:tags r:id="rId29"/>
            </p:custDataLst>
          </p:nvPr>
        </p:nvCxnSpPr>
        <p:spPr>
          <a:xfrm flipV="1">
            <a:off x="3491880" y="4802523"/>
            <a:ext cx="482243" cy="282661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31" idx="1"/>
          </p:cNvCxnSpPr>
          <p:nvPr>
            <p:custDataLst>
              <p:tags r:id="rId30"/>
            </p:custDataLst>
          </p:nvPr>
        </p:nvCxnSpPr>
        <p:spPr>
          <a:xfrm>
            <a:off x="3491880" y="5301208"/>
            <a:ext cx="482243" cy="141462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ource" descr="Source"/>
          <p:cNvSpPr txBox="1"/>
          <p:nvPr>
            <p:custDataLst>
              <p:tags r:id="rId31"/>
            </p:custDataLst>
          </p:nvPr>
        </p:nvSpPr>
        <p:spPr>
          <a:xfrm>
            <a:off x="445946" y="6199544"/>
            <a:ext cx="3595536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1000" i="1" dirty="0" smtClean="0">
                <a:latin typeface="Verdana"/>
              </a:rPr>
              <a:t>Source: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IMS analysis </a:t>
            </a:r>
            <a:r>
              <a:rPr lang="en-US" altLang="zh-CN" sz="1000" i="1" dirty="0" smtClean="0"/>
              <a:t>; IMS </a:t>
            </a:r>
            <a:r>
              <a:rPr lang="en-US" altLang="zh-CN" sz="1000" i="1" dirty="0" smtClean="0">
                <a:latin typeface="Verdana"/>
              </a:rPr>
              <a:t>MIDAS </a:t>
            </a:r>
            <a:r>
              <a:rPr lang="en-US" altLang="zh-CN" sz="1000" i="1" dirty="0" smtClean="0"/>
              <a:t>by </a:t>
            </a:r>
            <a:r>
              <a:rPr lang="en-US" altLang="zh-CN" sz="1000" i="1" dirty="0"/>
              <a:t>hospital purchase </a:t>
            </a:r>
            <a:r>
              <a:rPr lang="en-US" altLang="zh-CN" sz="1000" i="1" dirty="0" smtClean="0"/>
              <a:t>price</a:t>
            </a:r>
            <a:endParaRPr lang="en-US" altLang="zh-CN" sz="1000" i="1" dirty="0"/>
          </a:p>
        </p:txBody>
      </p:sp>
      <p:sp>
        <p:nvSpPr>
          <p:cNvPr id="36" name="Rectangle 8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151427" y="-1"/>
            <a:ext cx="199098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Drugs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37" name="Section" descr="Section name"/>
          <p:cNvSpPr txBox="1"/>
          <p:nvPr/>
        </p:nvSpPr>
        <p:spPr>
          <a:xfrm>
            <a:off x="0" y="-1"/>
            <a:ext cx="2195736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Parkinson’s disease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7358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3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Verdana" pitchFamily="34" charset="0"/>
              </a:rPr>
              <a:t>PD global pipeline suggests rarely innovative </a:t>
            </a:r>
            <a:r>
              <a:rPr lang="en-US" altLang="zh-CN" dirty="0" err="1" smtClean="0">
                <a:latin typeface="Verdana" pitchFamily="34" charset="0"/>
              </a:rPr>
              <a:t>MoA</a:t>
            </a:r>
            <a:r>
              <a:rPr lang="en-US" altLang="zh-CN" dirty="0" smtClean="0">
                <a:latin typeface="Verdana" pitchFamily="34" charset="0"/>
              </a:rPr>
              <a:t> and most new PD drug in China are generics produced by local companies</a:t>
            </a:r>
          </a:p>
        </p:txBody>
      </p:sp>
      <p:graphicFrame>
        <p:nvGraphicFramePr>
          <p:cNvPr id="77826" name="Rectangle 2" hidden="1"/>
          <p:cNvGraphicFramePr>
            <a:graphicFrameLocks/>
          </p:cNvGraphicFramePr>
          <p:nvPr/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218114" name="think-cell Slide" r:id="rId7" imgW="0" imgH="0" progId="TCLayout.ActiveDocument.1">
              <p:embed/>
            </p:oleObj>
          </a:graphicData>
        </a:graphic>
      </p:graphicFrame>
      <p:sp>
        <p:nvSpPr>
          <p:cNvPr id="77884" name="Text Box 6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8339" y="6172223"/>
            <a:ext cx="4926623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000" i="1" dirty="0">
                <a:solidFill>
                  <a:srgbClr val="000066"/>
                </a:solidFill>
              </a:rPr>
              <a:t>Source: </a:t>
            </a:r>
            <a:r>
              <a:rPr lang="en-US" altLang="zh-CN" sz="1000" i="1" dirty="0" smtClean="0">
                <a:solidFill>
                  <a:srgbClr val="000066"/>
                </a:solidFill>
              </a:rPr>
              <a:t>IMS R&amp;D Focus, SFDA Database</a:t>
            </a:r>
            <a:endParaRPr lang="en-US" altLang="zh-CN" sz="1000" i="1" dirty="0">
              <a:solidFill>
                <a:srgbClr val="000066"/>
              </a:solidFill>
            </a:endParaRPr>
          </a:p>
        </p:txBody>
      </p:sp>
      <p:sp>
        <p:nvSpPr>
          <p:cNvPr id="38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51427" y="-1"/>
            <a:ext cx="199098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Drugs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83568" y="1515264"/>
          <a:ext cx="7704855" cy="2178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0971"/>
                <a:gridCol w="1540971"/>
                <a:gridCol w="1540971"/>
                <a:gridCol w="1540971"/>
                <a:gridCol w="1540971"/>
              </a:tblGrid>
              <a:tr h="358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Product</a:t>
                      </a:r>
                      <a:r>
                        <a:rPr lang="en-US" sz="1200" b="1" u="none" strike="noStrike" dirty="0" smtClean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/ Molecule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Code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MoA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Crp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Latest Phase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</a:tr>
              <a:tr h="358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Rytary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IPX 066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L-dopa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Impax Lab, Inc.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Registration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</a:tr>
              <a:tr h="358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Nurelin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ADS 5102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Amantadine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Adamas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III(Completed)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</a:tr>
              <a:tr h="358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safinamide</a:t>
                      </a:r>
                      <a:r>
                        <a:rPr lang="en-US" sz="1100" u="none" strike="noStrike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EMD 1195686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MAO-B Inhibitor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Pfizer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III(Completed)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</a:tr>
              <a:tr h="358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opicapone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BIA 9-1067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COMT Inhibitor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Bial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III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</a:tr>
              <a:tr h="358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pardoprunox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SLV 308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Dopamine Receptor Agonists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AbbVie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III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720" marR="9525" marT="9525" marB="9144" anchor="ctr"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871699" y="1196752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latin typeface="Verdana" pitchFamily="34" charset="0"/>
              </a:rPr>
              <a:t>Parkinson’s Disease Drug Pipeline, global*</a:t>
            </a:r>
            <a:endParaRPr lang="en-US" sz="1400" b="1" u="sng" dirty="0">
              <a:latin typeface="Verdana" pitchFamily="34" charset="0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83568" y="3963536"/>
          <a:ext cx="7704855" cy="18194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0971"/>
                <a:gridCol w="1540971"/>
                <a:gridCol w="1540971"/>
                <a:gridCol w="1540971"/>
                <a:gridCol w="1540971"/>
              </a:tblGrid>
              <a:tr h="358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Molecule</a:t>
                      </a: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latin typeface="+mn-lt"/>
                        </a:rPr>
                        <a:t>MoA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Originator</a:t>
                      </a: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Generic Company</a:t>
                      </a: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Latest Status</a:t>
                      </a:r>
                    </a:p>
                  </a:txBody>
                  <a:tcPr marL="45720" marR="9525" marT="9144" marB="9144" anchor="ctr"/>
                </a:tc>
              </a:tr>
              <a:tr h="358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Droxidopa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Precursor of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Norepinephrine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Sumitomo</a:t>
                      </a: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CQ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Shenghuaxi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Pre-marketed</a:t>
                      </a:r>
                    </a:p>
                  </a:txBody>
                  <a:tcPr marL="45720" marR="9525" marT="9144" marB="9144" anchor="ctr"/>
                </a:tc>
              </a:tr>
              <a:tr h="358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Rasagiline</a:t>
                      </a: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MAO-B Inhibitor</a:t>
                      </a: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Teva</a:t>
                      </a: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CZ Siyao Pharma</a:t>
                      </a: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Registration</a:t>
                      </a:r>
                    </a:p>
                  </a:txBody>
                  <a:tcPr marL="45720" marR="9525" marT="9144" marB="9144" anchor="ctr"/>
                </a:tc>
              </a:tr>
              <a:tr h="358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Ropinirole</a:t>
                      </a: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Dopamine Receptor Agonists</a:t>
                      </a: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GSK</a:t>
                      </a: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Huahai Pharma</a:t>
                      </a: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Clinical</a:t>
                      </a:r>
                    </a:p>
                  </a:txBody>
                  <a:tcPr marL="45720" marR="9525" marT="9144" marB="9144" anchor="ctr"/>
                </a:tc>
              </a:tr>
              <a:tr h="358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Rotigotine</a:t>
                      </a: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Dopamine Receptor Agonists</a:t>
                      </a: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UCB</a:t>
                      </a: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marL="45720" marR="9525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Clinical</a:t>
                      </a:r>
                    </a:p>
                  </a:txBody>
                  <a:tcPr marL="45720" marR="9525" marT="9144" marB="9144" anchor="ctr"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871699" y="3645024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latin typeface="Verdana" pitchFamily="34" charset="0"/>
              </a:rPr>
              <a:t>Parkinson’s Disease Drug Pipeline, China</a:t>
            </a:r>
            <a:endParaRPr lang="en-US" sz="1400" b="1" u="sng" dirty="0">
              <a:latin typeface="Verdana" pitchFamily="34" charset="0"/>
            </a:endParaRPr>
          </a:p>
        </p:txBody>
      </p:sp>
      <p:sp>
        <p:nvSpPr>
          <p:cNvPr id="46" name="Source" descr="Source"/>
          <p:cNvSpPr txBox="1"/>
          <p:nvPr>
            <p:custDataLst>
              <p:tags r:id="rId5"/>
            </p:custDataLst>
          </p:nvPr>
        </p:nvSpPr>
        <p:spPr>
          <a:xfrm>
            <a:off x="500202" y="6011416"/>
            <a:ext cx="2935099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1000" dirty="0" smtClean="0">
                <a:latin typeface="Verdana"/>
              </a:rPr>
              <a:t>Note:*Which are above phase III clinical trial</a:t>
            </a:r>
            <a:endParaRPr lang="en-US" altLang="zh-CN" sz="1000" dirty="0"/>
          </a:p>
        </p:txBody>
      </p:sp>
      <p:sp>
        <p:nvSpPr>
          <p:cNvPr id="11" name="Section" descr="Section name"/>
          <p:cNvSpPr txBox="1"/>
          <p:nvPr/>
        </p:nvSpPr>
        <p:spPr>
          <a:xfrm>
            <a:off x="0" y="-1"/>
            <a:ext cx="2195736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Parkinson’s disease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5615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>
                <a:latin typeface="Verdana" pitchFamily="34" charset="0"/>
              </a:rPr>
              <a:t>PD Summary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715112" y="3128888"/>
            <a:ext cx="1559169" cy="1092200"/>
          </a:xfrm>
          <a:prstGeom prst="homePlate">
            <a:avLst>
              <a:gd name="adj" fmla="val 38663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GB" sz="1400" b="1" dirty="0" smtClean="0">
                <a:solidFill>
                  <a:schemeClr val="bg1"/>
                </a:solidFill>
                <a:latin typeface="Verdana" pitchFamily="34" charset="0"/>
              </a:rPr>
              <a:t>Treatment</a:t>
            </a:r>
            <a:endParaRPr lang="en-GB" sz="1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715112" y="4965247"/>
            <a:ext cx="1559169" cy="1092200"/>
          </a:xfrm>
          <a:prstGeom prst="homePlate">
            <a:avLst>
              <a:gd name="adj" fmla="val 38663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GB" sz="1400" b="1" dirty="0" smtClean="0">
                <a:solidFill>
                  <a:schemeClr val="bg1"/>
                </a:solidFill>
                <a:latin typeface="Verdana" pitchFamily="34" charset="0"/>
              </a:rPr>
              <a:t>Market </a:t>
            </a:r>
          </a:p>
          <a:p>
            <a:pPr eaLnBrk="0" hangingPunct="0"/>
            <a:r>
              <a:rPr lang="en-GB" sz="1400" b="1" dirty="0" smtClean="0">
                <a:solidFill>
                  <a:schemeClr val="bg1"/>
                </a:solidFill>
                <a:latin typeface="Verdana" pitchFamily="34" charset="0"/>
              </a:rPr>
              <a:t>Drivers</a:t>
            </a:r>
            <a:endParaRPr lang="en-GB" sz="1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318239" y="2932398"/>
            <a:ext cx="589963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lvl="0" indent="-177800" eaLnBrk="0" hangingPunct="0">
              <a:buFontTx/>
              <a:buChar char="•"/>
            </a:pPr>
            <a:r>
              <a:rPr lang="en-US" altLang="zh-CN" sz="1200" dirty="0" smtClean="0">
                <a:latin typeface="Verdana" pitchFamily="34" charset="0"/>
              </a:rPr>
              <a:t>Drug treatment is the most widely used treatment for PD, however, physician  also recommend protective treatment in early stage and surgery treatment in late stage</a:t>
            </a:r>
          </a:p>
          <a:p>
            <a:pPr marL="177800" lvl="0" indent="-177800" eaLnBrk="0" hangingPunct="0">
              <a:buFontTx/>
              <a:buChar char="•"/>
            </a:pPr>
            <a:r>
              <a:rPr lang="en-US" altLang="zh-CN" sz="1200" dirty="0" err="1" smtClean="0">
                <a:latin typeface="Verdana" pitchFamily="34" charset="0"/>
              </a:rPr>
              <a:t>Levodopa</a:t>
            </a:r>
            <a:r>
              <a:rPr lang="en-US" altLang="zh-CN" sz="1200" dirty="0" smtClean="0">
                <a:latin typeface="Verdana" pitchFamily="34" charset="0"/>
              </a:rPr>
              <a:t> is the market leading product and backbone treatment for PD, however, its market share is shrinking.  According to treatment guideline, </a:t>
            </a:r>
            <a:r>
              <a:rPr lang="en-US" altLang="zh-CN" sz="1200" dirty="0" err="1" smtClean="0">
                <a:latin typeface="Verdana" pitchFamily="34" charset="0"/>
              </a:rPr>
              <a:t>Levodopa</a:t>
            </a:r>
            <a:r>
              <a:rPr lang="en-US" altLang="zh-CN" sz="1200" dirty="0" smtClean="0">
                <a:latin typeface="Verdana" pitchFamily="34" charset="0"/>
              </a:rPr>
              <a:t> should be used as late as possible</a:t>
            </a:r>
          </a:p>
          <a:p>
            <a:pPr marL="177800" indent="-177800" eaLnBrk="0" hangingPunct="0">
              <a:buFontTx/>
              <a:buChar char="•"/>
            </a:pPr>
            <a:r>
              <a:rPr lang="en-US" altLang="zh-CN" sz="1200" dirty="0" smtClean="0">
                <a:latin typeface="Verdana" pitchFamily="34" charset="0"/>
              </a:rPr>
              <a:t>The dopamine receptor agonists class grew significantly in recent years, they are usually used in early stage PD and can be combined with </a:t>
            </a:r>
            <a:r>
              <a:rPr lang="en-US" altLang="zh-CN" sz="1200" dirty="0" err="1" smtClean="0">
                <a:latin typeface="Verdana" pitchFamily="34" charset="0"/>
              </a:rPr>
              <a:t>Levodopa</a:t>
            </a:r>
            <a:r>
              <a:rPr lang="en-US" altLang="zh-CN" sz="1200" dirty="0" smtClean="0">
                <a:latin typeface="Verdana" pitchFamily="34" charset="0"/>
              </a:rPr>
              <a:t> if needed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2318247" y="4892967"/>
            <a:ext cx="600899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eaLnBrk="0" hangingPunct="0">
              <a:buFontTx/>
              <a:buChar char="•"/>
            </a:pPr>
            <a:r>
              <a:rPr lang="en-GB" altLang="zh-CN" sz="1200" dirty="0" smtClean="0">
                <a:latin typeface="Verdana" pitchFamily="34" charset="0"/>
              </a:rPr>
              <a:t>MNCs dominated the anti-PD market with more than 95% value share; however, for volume, local companies accounted for more than 50% in the last 5 years with low price generic products</a:t>
            </a:r>
          </a:p>
          <a:p>
            <a:pPr marL="177800" indent="-177800" eaLnBrk="0" hangingPunct="0">
              <a:buFontTx/>
              <a:buChar char="•"/>
            </a:pPr>
            <a:endParaRPr lang="en-US" altLang="zh-CN" sz="1200" dirty="0" smtClean="0">
              <a:latin typeface="Verdana" pitchFamily="34" charset="0"/>
            </a:endParaRPr>
          </a:p>
          <a:p>
            <a:pPr marL="177800" indent="-177800" eaLnBrk="0" hangingPunct="0">
              <a:buFontTx/>
              <a:buChar char="•"/>
            </a:pPr>
            <a:r>
              <a:rPr lang="en-GB" altLang="zh-CN" sz="1200" dirty="0" smtClean="0">
                <a:latin typeface="Verdana" pitchFamily="34" charset="0"/>
              </a:rPr>
              <a:t>In this market, Roche plays the leading role followed by other MNCs in terms of sales value and by local companies in terms of sales volume</a:t>
            </a:r>
            <a:endParaRPr lang="en-GB" altLang="zh-CN" sz="1200" dirty="0">
              <a:latin typeface="Verdana" pitchFamily="34" charset="0"/>
            </a:endParaRPr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03384" y="2791532"/>
            <a:ext cx="7561385" cy="0"/>
          </a:xfrm>
          <a:prstGeom prst="line">
            <a:avLst/>
          </a:prstGeom>
          <a:noFill/>
          <a:ln w="28575">
            <a:solidFill>
              <a:srgbClr val="8888A4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691661" y="4786785"/>
            <a:ext cx="7561385" cy="0"/>
          </a:xfrm>
          <a:prstGeom prst="line">
            <a:avLst/>
          </a:prstGeom>
          <a:noFill/>
          <a:ln w="28575">
            <a:solidFill>
              <a:srgbClr val="8888A4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Source" descr="Source"/>
          <p:cNvSpPr txBox="1"/>
          <p:nvPr>
            <p:custDataLst>
              <p:tags r:id="rId1"/>
            </p:custDataLst>
          </p:nvPr>
        </p:nvSpPr>
        <p:spPr>
          <a:xfrm>
            <a:off x="445946" y="6199544"/>
            <a:ext cx="4183838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1000" i="1" dirty="0" smtClean="0">
                <a:latin typeface="Verdana"/>
              </a:rPr>
              <a:t>Source: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IMS </a:t>
            </a:r>
            <a:r>
              <a:rPr lang="en-US" altLang="zh-CN" sz="1000" i="1" dirty="0" smtClean="0"/>
              <a:t>analysis</a:t>
            </a:r>
            <a:r>
              <a:rPr lang="en-US" altLang="zh-CN" sz="1000" i="1" dirty="0" smtClean="0">
                <a:latin typeface="Verdana"/>
              </a:rPr>
              <a:t>; KOL interview; IMS past project experience</a:t>
            </a:r>
            <a:endParaRPr lang="zh-CN" altLang="en-US" sz="1000" i="1" dirty="0">
              <a:latin typeface="Verdana"/>
            </a:endParaRPr>
          </a:p>
        </p:txBody>
      </p:sp>
      <p:sp>
        <p:nvSpPr>
          <p:cNvPr id="16" name="Section" descr="Section name"/>
          <p:cNvSpPr txBox="1"/>
          <p:nvPr/>
        </p:nvSpPr>
        <p:spPr>
          <a:xfrm>
            <a:off x="0" y="-1"/>
            <a:ext cx="2195736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Parkinson’s disease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715112" y="1260919"/>
            <a:ext cx="1559169" cy="1092200"/>
          </a:xfrm>
          <a:prstGeom prst="homePlate">
            <a:avLst>
              <a:gd name="adj" fmla="val 38663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GB" sz="1400" b="1" dirty="0" smtClean="0">
                <a:solidFill>
                  <a:schemeClr val="bg1"/>
                </a:solidFill>
                <a:latin typeface="Verdana" pitchFamily="34" charset="0"/>
              </a:rPr>
              <a:t>Market</a:t>
            </a:r>
            <a:endParaRPr lang="en-GB" sz="1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318240" y="1052736"/>
            <a:ext cx="592616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eaLnBrk="0" hangingPunct="0">
              <a:buFontTx/>
              <a:buChar char="•"/>
            </a:pPr>
            <a:r>
              <a:rPr lang="en-GB" sz="1200" dirty="0" smtClean="0">
                <a:latin typeface="Verdana" pitchFamily="34" charset="0"/>
              </a:rPr>
              <a:t>Total sales value of anti-Parkinson Disease (PD) drugs increased in the last 5 years (2008 – 2012) with CAGR of 38.1%, while the growth of sales volume was slower at 22.8%.  </a:t>
            </a:r>
          </a:p>
          <a:p>
            <a:pPr marL="177800" indent="-177800" eaLnBrk="0" hangingPunct="0">
              <a:buFontTx/>
              <a:buChar char="•"/>
            </a:pPr>
            <a:r>
              <a:rPr lang="en-US" sz="1200" dirty="0" err="1" smtClean="0">
                <a:latin typeface="Verdana" pitchFamily="34" charset="0"/>
              </a:rPr>
              <a:t>Benserazide</a:t>
            </a:r>
            <a:r>
              <a:rPr lang="en-US" sz="1200" dirty="0" smtClean="0">
                <a:latin typeface="Verdana" pitchFamily="34" charset="0"/>
              </a:rPr>
              <a:t> &amp; </a:t>
            </a:r>
            <a:r>
              <a:rPr lang="en-US" sz="1200" dirty="0" err="1" smtClean="0">
                <a:latin typeface="Verdana" pitchFamily="34" charset="0"/>
              </a:rPr>
              <a:t>Levodopa</a:t>
            </a:r>
            <a:r>
              <a:rPr lang="en-US" sz="1200" dirty="0" smtClean="0">
                <a:latin typeface="Verdana" pitchFamily="34" charset="0"/>
              </a:rPr>
              <a:t> </a:t>
            </a:r>
            <a:r>
              <a:rPr lang="en-GB" sz="1200" dirty="0" smtClean="0">
                <a:latin typeface="Verdana" pitchFamily="34" charset="0"/>
              </a:rPr>
              <a:t> accounts for 47.3% of the overall anti-PD sales in 2012, and has grown at CAGR of 26.3% and 27.9% in sales and volume</a:t>
            </a:r>
          </a:p>
          <a:p>
            <a:pPr marL="177800" indent="-177800" eaLnBrk="0" hangingPunct="0">
              <a:buFontTx/>
              <a:buChar char="•"/>
            </a:pPr>
            <a:r>
              <a:rPr lang="en-GB" sz="1200" dirty="0" smtClean="0">
                <a:latin typeface="Verdana" pitchFamily="34" charset="0"/>
              </a:rPr>
              <a:t>Almost all of the top 10 products (except </a:t>
            </a:r>
            <a:r>
              <a:rPr lang="en-GB" sz="1200" dirty="0" err="1" smtClean="0">
                <a:latin typeface="Verdana" pitchFamily="34" charset="0"/>
              </a:rPr>
              <a:t>Cripa</a:t>
            </a:r>
            <a:r>
              <a:rPr lang="en-GB" sz="1200" dirty="0" smtClean="0">
                <a:latin typeface="Verdana" pitchFamily="34" charset="0"/>
              </a:rPr>
              <a:t> from </a:t>
            </a:r>
            <a:r>
              <a:rPr lang="en-GB" sz="1200" dirty="0" err="1" smtClean="0">
                <a:latin typeface="Verdana" pitchFamily="34" charset="0"/>
              </a:rPr>
              <a:t>Poli</a:t>
            </a:r>
            <a:r>
              <a:rPr lang="en-GB" sz="1200" dirty="0" smtClean="0">
                <a:latin typeface="Verdana" pitchFamily="34" charset="0"/>
              </a:rPr>
              <a:t> </a:t>
            </a:r>
            <a:r>
              <a:rPr lang="en-GB" sz="1200" dirty="0" err="1" smtClean="0">
                <a:latin typeface="Verdana" pitchFamily="34" charset="0"/>
              </a:rPr>
              <a:t>Chem</a:t>
            </a:r>
            <a:r>
              <a:rPr lang="en-GB" sz="1200" dirty="0" smtClean="0">
                <a:latin typeface="Verdana" pitchFamily="34" charset="0"/>
              </a:rPr>
              <a:t>) have been listed in the 2009 National Reimbursement Drug List (NRDL) with 98.9% market share of the total anti-PD market.   </a:t>
            </a:r>
            <a:endParaRPr lang="en-US" sz="1200" dirty="0" smtClean="0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1497" y="416257"/>
            <a:ext cx="8451471" cy="91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>
                <a:latin typeface="Verdana" pitchFamily="34" charset="0"/>
              </a:rPr>
              <a:t>Current treated schizophrenia patients is estimated at 1.1 </a:t>
            </a:r>
            <a:r>
              <a:rPr lang="en-US" altLang="zh-CN" sz="2000" dirty="0" err="1" smtClean="0">
                <a:latin typeface="Verdana" pitchFamily="34" charset="0"/>
              </a:rPr>
              <a:t>Mn</a:t>
            </a:r>
            <a:r>
              <a:rPr lang="en-US" altLang="zh-CN" sz="2000" dirty="0" smtClean="0">
                <a:latin typeface="Verdana" pitchFamily="34" charset="0"/>
              </a:rPr>
              <a:t>, and with the growth of presenting rate and treatment rate, the patient pool will expand</a:t>
            </a:r>
          </a:p>
        </p:txBody>
      </p:sp>
      <p:sp>
        <p:nvSpPr>
          <p:cNvPr id="5017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59803" y="2528888"/>
            <a:ext cx="4080071" cy="639762"/>
          </a:xfrm>
          <a:custGeom>
            <a:avLst/>
            <a:gdLst>
              <a:gd name="G0" fmla="+- 2165 0 0"/>
              <a:gd name="G1" fmla="+- 21600 0 2165"/>
              <a:gd name="G2" fmla="*/ 2165 1 2"/>
              <a:gd name="G3" fmla="+- 21600 0 G2"/>
              <a:gd name="G4" fmla="+/ 2165 21600 2"/>
              <a:gd name="G5" fmla="+/ G1 0 2"/>
              <a:gd name="G6" fmla="*/ 21600 21600 2165"/>
              <a:gd name="G7" fmla="*/ G6 1 2"/>
              <a:gd name="G8" fmla="+- 21600 0 G7"/>
              <a:gd name="G9" fmla="*/ 21600 1 2"/>
              <a:gd name="G10" fmla="+- 2165 0 G9"/>
              <a:gd name="G11" fmla="?: G10 G8 0"/>
              <a:gd name="G12" fmla="?: G10 G7 21600"/>
              <a:gd name="T0" fmla="*/ 20517 w 21600"/>
              <a:gd name="T1" fmla="*/ 10800 h 21600"/>
              <a:gd name="T2" fmla="*/ 10800 w 21600"/>
              <a:gd name="T3" fmla="*/ 21600 h 21600"/>
              <a:gd name="T4" fmla="*/ 1083 w 21600"/>
              <a:gd name="T5" fmla="*/ 10800 h 21600"/>
              <a:gd name="T6" fmla="*/ 10800 w 21600"/>
              <a:gd name="T7" fmla="*/ 0 h 21600"/>
              <a:gd name="T8" fmla="*/ 2883 w 21600"/>
              <a:gd name="T9" fmla="*/ 2883 h 21600"/>
              <a:gd name="T10" fmla="*/ 18717 w 21600"/>
              <a:gd name="T11" fmla="*/ 1871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65" y="21600"/>
                </a:lnTo>
                <a:lnTo>
                  <a:pt x="1943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GB" altLang="zh-CN" sz="1200" b="1" dirty="0" smtClean="0">
                <a:solidFill>
                  <a:schemeClr val="tx2"/>
                </a:solidFill>
                <a:cs typeface="Arial" pitchFamily="34" charset="0"/>
              </a:rPr>
              <a:t>Schizophrenia Patients</a:t>
            </a:r>
            <a:endParaRPr lang="en-GB" altLang="zh-CN" sz="1200" b="1" dirty="0">
              <a:solidFill>
                <a:schemeClr val="tx2"/>
              </a:solidFill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en-GB" altLang="zh-CN" sz="1200" dirty="0" smtClean="0">
                <a:solidFill>
                  <a:schemeClr val="accent1"/>
                </a:solidFill>
                <a:cs typeface="Arial" pitchFamily="34" charset="0"/>
              </a:rPr>
              <a:t>(3.6 </a:t>
            </a:r>
            <a:r>
              <a:rPr lang="en-GB" altLang="zh-CN" sz="1200" dirty="0" err="1" smtClean="0">
                <a:solidFill>
                  <a:schemeClr val="accent1"/>
                </a:solidFill>
                <a:cs typeface="Arial" pitchFamily="34" charset="0"/>
              </a:rPr>
              <a:t>Mn</a:t>
            </a:r>
            <a:r>
              <a:rPr lang="en-GB" altLang="zh-CN" sz="1200" dirty="0">
                <a:solidFill>
                  <a:schemeClr val="accent1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5018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9846" y="3459163"/>
            <a:ext cx="3147646" cy="609600"/>
          </a:xfrm>
          <a:custGeom>
            <a:avLst/>
            <a:gdLst>
              <a:gd name="G0" fmla="+- 2003 0 0"/>
              <a:gd name="G1" fmla="+- 21600 0 2003"/>
              <a:gd name="G2" fmla="*/ 2003 1 2"/>
              <a:gd name="G3" fmla="+- 21600 0 G2"/>
              <a:gd name="G4" fmla="+/ 2003 21600 2"/>
              <a:gd name="G5" fmla="+/ G1 0 2"/>
              <a:gd name="G6" fmla="*/ 21600 21600 2003"/>
              <a:gd name="G7" fmla="*/ G6 1 2"/>
              <a:gd name="G8" fmla="+- 21600 0 G7"/>
              <a:gd name="G9" fmla="*/ 21600 1 2"/>
              <a:gd name="G10" fmla="+- 2003 0 G9"/>
              <a:gd name="G11" fmla="?: G10 G8 0"/>
              <a:gd name="G12" fmla="?: G10 G7 21600"/>
              <a:gd name="T0" fmla="*/ 20598 w 21600"/>
              <a:gd name="T1" fmla="*/ 10800 h 21600"/>
              <a:gd name="T2" fmla="*/ 10800 w 21600"/>
              <a:gd name="T3" fmla="*/ 21600 h 21600"/>
              <a:gd name="T4" fmla="*/ 1002 w 21600"/>
              <a:gd name="T5" fmla="*/ 10800 h 21600"/>
              <a:gd name="T6" fmla="*/ 10800 w 21600"/>
              <a:gd name="T7" fmla="*/ 0 h 21600"/>
              <a:gd name="T8" fmla="*/ 2802 w 21600"/>
              <a:gd name="T9" fmla="*/ 2802 h 21600"/>
              <a:gd name="T10" fmla="*/ 18798 w 21600"/>
              <a:gd name="T11" fmla="*/ 1879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003" y="21600"/>
                </a:lnTo>
                <a:lnTo>
                  <a:pt x="1959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rIns="0" anchor="ctr"/>
          <a:lstStyle/>
          <a:p>
            <a:pPr algn="ctr" eaLnBrk="0" hangingPunct="0">
              <a:defRPr/>
            </a:pPr>
            <a:r>
              <a:rPr lang="en-GB" altLang="zh-CN" sz="1200" b="1" dirty="0" smtClean="0">
                <a:solidFill>
                  <a:schemeClr val="tx2"/>
                </a:solidFill>
                <a:cs typeface="Arial" pitchFamily="34" charset="0"/>
              </a:rPr>
              <a:t>Presented Schizophrenia Patients</a:t>
            </a:r>
            <a:endParaRPr lang="en-GB" altLang="zh-CN" sz="1200" b="1" dirty="0">
              <a:solidFill>
                <a:schemeClr val="tx2"/>
              </a:solidFill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en-GB" altLang="zh-CN" sz="1200" dirty="0" smtClean="0">
                <a:solidFill>
                  <a:schemeClr val="accent1"/>
                </a:solidFill>
                <a:cs typeface="Arial" pitchFamily="34" charset="0"/>
              </a:rPr>
              <a:t>(2.2Mn</a:t>
            </a:r>
            <a:r>
              <a:rPr lang="en-GB" altLang="zh-CN" sz="1200" dirty="0">
                <a:solidFill>
                  <a:schemeClr val="accent1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204807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83169" y="2276475"/>
            <a:ext cx="0" cy="215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8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083169" y="32051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9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118339" y="4191000"/>
            <a:ext cx="2461846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4" name="AutoShap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2708" y="1600200"/>
            <a:ext cx="5446506" cy="639763"/>
          </a:xfrm>
          <a:custGeom>
            <a:avLst/>
            <a:gdLst>
              <a:gd name="G0" fmla="+- 2462 0 0"/>
              <a:gd name="G1" fmla="+- 21600 0 2462"/>
              <a:gd name="G2" fmla="*/ 2462 1 2"/>
              <a:gd name="G3" fmla="+- 21600 0 G2"/>
              <a:gd name="G4" fmla="+/ 2462 21600 2"/>
              <a:gd name="G5" fmla="+/ G1 0 2"/>
              <a:gd name="G6" fmla="*/ 21600 21600 2462"/>
              <a:gd name="G7" fmla="*/ G6 1 2"/>
              <a:gd name="G8" fmla="+- 21600 0 G7"/>
              <a:gd name="G9" fmla="*/ 21600 1 2"/>
              <a:gd name="G10" fmla="+- 2462 0 G9"/>
              <a:gd name="G11" fmla="?: G10 G8 0"/>
              <a:gd name="G12" fmla="?: G10 G7 21600"/>
              <a:gd name="T0" fmla="*/ 20369 w 21600"/>
              <a:gd name="T1" fmla="*/ 10800 h 21600"/>
              <a:gd name="T2" fmla="*/ 10800 w 21600"/>
              <a:gd name="T3" fmla="*/ 21600 h 21600"/>
              <a:gd name="T4" fmla="*/ 1231 w 21600"/>
              <a:gd name="T5" fmla="*/ 10800 h 21600"/>
              <a:gd name="T6" fmla="*/ 10800 w 21600"/>
              <a:gd name="T7" fmla="*/ 0 h 21600"/>
              <a:gd name="T8" fmla="*/ 3031 w 21600"/>
              <a:gd name="T9" fmla="*/ 3031 h 21600"/>
              <a:gd name="T10" fmla="*/ 18569 w 21600"/>
              <a:gd name="T11" fmla="*/ 185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62" y="21600"/>
                </a:lnTo>
                <a:lnTo>
                  <a:pt x="1913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200" b="1" dirty="0" smtClean="0">
                <a:solidFill>
                  <a:schemeClr val="tx2"/>
                </a:solidFill>
                <a:cs typeface="Arial" pitchFamily="34" charset="0"/>
              </a:rPr>
              <a:t>Urban Population in China (2010)</a:t>
            </a:r>
            <a:endParaRPr lang="en-US" altLang="zh-CN" sz="1200" b="1" dirty="0">
              <a:solidFill>
                <a:schemeClr val="tx2"/>
              </a:solidFill>
              <a:cs typeface="Arial" pitchFamily="34" charset="0"/>
            </a:endParaRPr>
          </a:p>
          <a:p>
            <a:pPr algn="ctr">
              <a:defRPr/>
            </a:pPr>
            <a:r>
              <a:rPr lang="en-US" altLang="zh-CN" sz="1200" dirty="0" smtClean="0">
                <a:solidFill>
                  <a:schemeClr val="accent1"/>
                </a:solidFill>
                <a:cs typeface="Arial" pitchFamily="34" charset="0"/>
              </a:rPr>
              <a:t>(630 </a:t>
            </a:r>
            <a:r>
              <a:rPr lang="en-US" altLang="zh-CN" sz="1200" dirty="0" err="1" smtClean="0">
                <a:solidFill>
                  <a:schemeClr val="accent1"/>
                </a:solidFill>
                <a:cs typeface="Arial" pitchFamily="34" charset="0"/>
              </a:rPr>
              <a:t>Mn</a:t>
            </a:r>
            <a:r>
              <a:rPr lang="en-US" altLang="zh-CN" sz="1200" dirty="0">
                <a:solidFill>
                  <a:schemeClr val="accent1"/>
                </a:solidFill>
                <a:cs typeface="Arial" pitchFamily="34" charset="0"/>
              </a:rPr>
              <a:t>)</a:t>
            </a:r>
            <a:endParaRPr lang="en-GB" altLang="zh-CN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4811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64823" y="1903228"/>
            <a:ext cx="2952947" cy="84649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182563" indent="-182563" eaLnBrk="0" hangingPunct="0">
              <a:spcBef>
                <a:spcPts val="300"/>
              </a:spcBef>
              <a:buFontTx/>
              <a:buChar char="•"/>
            </a:pPr>
            <a:r>
              <a:rPr lang="en-US" altLang="en-US" sz="1000" dirty="0" smtClean="0"/>
              <a:t>Schizophrenia affects around 0.3–0.7% of people at some point in their life</a:t>
            </a:r>
          </a:p>
          <a:p>
            <a:pPr marL="182563" indent="-182563" eaLnBrk="0" hangingPunct="0">
              <a:spcBef>
                <a:spcPts val="300"/>
              </a:spcBef>
              <a:buFontTx/>
              <a:buChar char="•"/>
            </a:pPr>
            <a:r>
              <a:rPr lang="en-US" altLang="zh-CN" sz="1000" dirty="0" smtClean="0">
                <a:solidFill>
                  <a:srgbClr val="000000"/>
                </a:solidFill>
                <a:latin typeface="Verdana" pitchFamily="34" charset="0"/>
              </a:rPr>
              <a:t>According to KOL interview, the prevalence will increase slightly in the future</a:t>
            </a:r>
            <a:endParaRPr lang="en-US" altLang="zh-CN" sz="10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0186" name="AutoShap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003081" y="4357688"/>
            <a:ext cx="2470753" cy="609600"/>
          </a:xfrm>
          <a:custGeom>
            <a:avLst/>
            <a:gdLst>
              <a:gd name="G0" fmla="+- 2003 0 0"/>
              <a:gd name="G1" fmla="+- 21600 0 2003"/>
              <a:gd name="G2" fmla="*/ 2003 1 2"/>
              <a:gd name="G3" fmla="+- 21600 0 G2"/>
              <a:gd name="G4" fmla="+/ 2003 21600 2"/>
              <a:gd name="G5" fmla="+/ G1 0 2"/>
              <a:gd name="G6" fmla="*/ 21600 21600 2003"/>
              <a:gd name="G7" fmla="*/ G6 1 2"/>
              <a:gd name="G8" fmla="+- 21600 0 G7"/>
              <a:gd name="G9" fmla="*/ 21600 1 2"/>
              <a:gd name="G10" fmla="+- 2003 0 G9"/>
              <a:gd name="G11" fmla="?: G10 G8 0"/>
              <a:gd name="G12" fmla="?: G10 G7 21600"/>
              <a:gd name="T0" fmla="*/ 20598 w 21600"/>
              <a:gd name="T1" fmla="*/ 10800 h 21600"/>
              <a:gd name="T2" fmla="*/ 10800 w 21600"/>
              <a:gd name="T3" fmla="*/ 21600 h 21600"/>
              <a:gd name="T4" fmla="*/ 1002 w 21600"/>
              <a:gd name="T5" fmla="*/ 10800 h 21600"/>
              <a:gd name="T6" fmla="*/ 10800 w 21600"/>
              <a:gd name="T7" fmla="*/ 0 h 21600"/>
              <a:gd name="T8" fmla="*/ 2802 w 21600"/>
              <a:gd name="T9" fmla="*/ 2802 h 21600"/>
              <a:gd name="T10" fmla="*/ 18798 w 21600"/>
              <a:gd name="T11" fmla="*/ 1879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003" y="21600"/>
                </a:lnTo>
                <a:lnTo>
                  <a:pt x="1959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rIns="0" anchor="ctr"/>
          <a:lstStyle/>
          <a:p>
            <a:pPr algn="ctr" eaLnBrk="0" hangingPunct="0">
              <a:defRPr/>
            </a:pPr>
            <a:r>
              <a:rPr lang="en-GB" altLang="zh-CN" sz="1200" b="1" dirty="0">
                <a:solidFill>
                  <a:schemeClr val="tx2"/>
                </a:solidFill>
                <a:cs typeface="Arial" pitchFamily="34" charset="0"/>
              </a:rPr>
              <a:t>Diagnosed </a:t>
            </a:r>
            <a:r>
              <a:rPr lang="en-GB" altLang="zh-CN" sz="1200" b="1" dirty="0" smtClean="0">
                <a:solidFill>
                  <a:schemeClr val="tx2"/>
                </a:solidFill>
                <a:cs typeface="Arial" pitchFamily="34" charset="0"/>
              </a:rPr>
              <a:t>Schizophrenia pts</a:t>
            </a:r>
            <a:endParaRPr lang="en-GB" altLang="zh-CN" sz="1200" b="1" dirty="0">
              <a:solidFill>
                <a:schemeClr val="tx2"/>
              </a:solidFill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en-GB" altLang="zh-CN" sz="1200" dirty="0" smtClean="0">
                <a:solidFill>
                  <a:schemeClr val="accent1"/>
                </a:solidFill>
                <a:cs typeface="Arial" pitchFamily="34" charset="0"/>
              </a:rPr>
              <a:t>(1.7Mn</a:t>
            </a:r>
            <a:r>
              <a:rPr lang="en-GB" altLang="zh-CN" sz="1200" dirty="0">
                <a:solidFill>
                  <a:schemeClr val="accent1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204813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083169" y="41052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14" name="Text 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764823" y="2858411"/>
            <a:ext cx="2952947" cy="1855536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182563" indent="-182563" eaLnBrk="0" hangingPunct="0">
              <a:spcBef>
                <a:spcPts val="300"/>
              </a:spcBef>
              <a:buFontTx/>
              <a:buChar char="•"/>
            </a:pPr>
            <a:r>
              <a:rPr lang="en-US" altLang="zh-CN" sz="1000" dirty="0" smtClean="0">
                <a:solidFill>
                  <a:srgbClr val="000000"/>
                </a:solidFill>
                <a:latin typeface="Verdana" pitchFamily="34" charset="0"/>
              </a:rPr>
              <a:t>For predominantly positive patients, the presenting rate is higher than that of predominantly negative patients, 80% and 50%, respectively</a:t>
            </a:r>
          </a:p>
          <a:p>
            <a:pPr marL="182563" indent="-182563" eaLnBrk="0" hangingPunct="0">
              <a:spcBef>
                <a:spcPts val="300"/>
              </a:spcBef>
              <a:buFontTx/>
              <a:buChar char="•"/>
            </a:pPr>
            <a:r>
              <a:rPr lang="en-US" altLang="zh-CN" sz="1000" dirty="0" smtClean="0">
                <a:solidFill>
                  <a:srgbClr val="000000"/>
                </a:solidFill>
                <a:latin typeface="Verdana" pitchFamily="34" charset="0"/>
              </a:rPr>
              <a:t>Increased patient awareness and affordability and NRDL expansion will lead to increase in presenting rate</a:t>
            </a:r>
          </a:p>
          <a:p>
            <a:pPr marL="182563" indent="-182563" eaLnBrk="0" hangingPunct="0">
              <a:spcBef>
                <a:spcPts val="300"/>
              </a:spcBef>
              <a:buFontTx/>
              <a:buChar char="•"/>
            </a:pPr>
            <a:r>
              <a:rPr lang="en-US" altLang="zh-CN" sz="1000" dirty="0" smtClean="0">
                <a:solidFill>
                  <a:srgbClr val="000000"/>
                </a:solidFill>
                <a:latin typeface="Verdana" pitchFamily="34" charset="0"/>
              </a:rPr>
              <a:t>About 20-30% of schizophrenia patients will be misdiagnosed. With the enhancement of </a:t>
            </a:r>
            <a:r>
              <a:rPr lang="en-US" altLang="zh-CN" sz="1000" dirty="0" smtClean="0">
                <a:latin typeface="Verdana" pitchFamily="34" charset="0"/>
              </a:rPr>
              <a:t>doctor diagnosed level, the ratio will reduce</a:t>
            </a:r>
            <a:endParaRPr lang="en-US" altLang="zh-CN" sz="10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04815" name="TextBox 50"/>
          <p:cNvSpPr txBox="1">
            <a:spLocks noChangeArrowheads="1"/>
          </p:cNvSpPr>
          <p:nvPr/>
        </p:nvSpPr>
        <p:spPr bwMode="auto">
          <a:xfrm>
            <a:off x="0" y="2224999"/>
            <a:ext cx="14404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000" b="1" dirty="0" smtClean="0"/>
              <a:t>Prevalence Rate:</a:t>
            </a:r>
            <a:endParaRPr lang="en-US" altLang="zh-CN" sz="1000" b="1" dirty="0"/>
          </a:p>
          <a:p>
            <a:pPr algn="ctr"/>
            <a:r>
              <a:rPr lang="en-US" altLang="zh-CN" sz="1000" b="1" dirty="0" smtClean="0"/>
              <a:t>0.57%</a:t>
            </a:r>
            <a:r>
              <a:rPr lang="en-US" altLang="zh-CN" sz="1000" b="1" baseline="30000" dirty="0" smtClean="0"/>
              <a:t>1</a:t>
            </a:r>
            <a:endParaRPr lang="zh-CN" altLang="en-US" sz="1000" b="1" baseline="30000" dirty="0"/>
          </a:p>
        </p:txBody>
      </p:sp>
      <p:sp>
        <p:nvSpPr>
          <p:cNvPr id="204816" name="TextBox 50"/>
          <p:cNvSpPr txBox="1">
            <a:spLocks noChangeArrowheads="1"/>
          </p:cNvSpPr>
          <p:nvPr/>
        </p:nvSpPr>
        <p:spPr bwMode="auto">
          <a:xfrm>
            <a:off x="232122" y="3121974"/>
            <a:ext cx="18654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000" b="1" dirty="0" smtClean="0"/>
              <a:t>Presenting Rate:</a:t>
            </a:r>
          </a:p>
          <a:p>
            <a:pPr algn="ctr"/>
            <a:r>
              <a:rPr lang="en-US" altLang="zh-CN" sz="1000" b="1" dirty="0" smtClean="0"/>
              <a:t>60%</a:t>
            </a:r>
            <a:r>
              <a:rPr lang="en-US" altLang="zh-CN" sz="1000" b="1" baseline="30000" dirty="0" smtClean="0"/>
              <a:t>2</a:t>
            </a:r>
            <a:endParaRPr lang="zh-CN" altLang="en-US" sz="1000" b="1" baseline="30000" dirty="0"/>
          </a:p>
        </p:txBody>
      </p:sp>
      <p:sp>
        <p:nvSpPr>
          <p:cNvPr id="204817" name="TextBox 50"/>
          <p:cNvSpPr txBox="1">
            <a:spLocks noChangeArrowheads="1"/>
          </p:cNvSpPr>
          <p:nvPr/>
        </p:nvSpPr>
        <p:spPr bwMode="auto">
          <a:xfrm>
            <a:off x="562714" y="4038629"/>
            <a:ext cx="182000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000" b="1" dirty="0"/>
              <a:t>Diagnosis </a:t>
            </a:r>
            <a:r>
              <a:rPr lang="en-US" altLang="zh-CN" sz="1000" b="1" dirty="0" smtClean="0"/>
              <a:t>Rate</a:t>
            </a:r>
            <a:r>
              <a:rPr lang="en-US" altLang="zh-CN" sz="1000" b="1" dirty="0"/>
              <a:t>: </a:t>
            </a:r>
          </a:p>
          <a:p>
            <a:pPr algn="ctr"/>
            <a:r>
              <a:rPr lang="en-US" altLang="zh-CN" sz="1000" b="1" dirty="0" smtClean="0"/>
              <a:t>80%</a:t>
            </a:r>
            <a:r>
              <a:rPr lang="en-US" altLang="zh-CN" sz="1000" b="1" baseline="30000" dirty="0" smtClean="0"/>
              <a:t>2</a:t>
            </a:r>
            <a:endParaRPr lang="zh-CN" altLang="en-US" sz="1000" b="1" baseline="30000" dirty="0"/>
          </a:p>
        </p:txBody>
      </p:sp>
      <p:sp>
        <p:nvSpPr>
          <p:cNvPr id="204818" name="Line 1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118339" y="2378075"/>
            <a:ext cx="2461846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19" name="Text Box 17"/>
          <p:cNvSpPr txBox="1">
            <a:spLocks noChangeArrowheads="1"/>
          </p:cNvSpPr>
          <p:nvPr/>
        </p:nvSpPr>
        <p:spPr bwMode="auto">
          <a:xfrm>
            <a:off x="388331" y="6172210"/>
            <a:ext cx="811527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i="1" dirty="0"/>
              <a:t>Source</a:t>
            </a:r>
            <a:r>
              <a:rPr lang="en-US" altLang="zh-CN" sz="1000" i="1" dirty="0" smtClean="0"/>
              <a:t>: 1 From Roche. Lancet Prevalence, treatment, and associated disability of mental disorders in four provinces in China during 2001–05: an epidemiological survey; </a:t>
            </a:r>
            <a:r>
              <a:rPr lang="en-US" altLang="zh-CN" sz="1000" i="1" dirty="0"/>
              <a:t>2 </a:t>
            </a:r>
            <a:r>
              <a:rPr lang="en-US" altLang="zh-CN" sz="1000" i="1" dirty="0" smtClean="0"/>
              <a:t>KOL interview</a:t>
            </a:r>
            <a:endParaRPr lang="en-US" altLang="zh-CN" sz="1000" i="1" dirty="0"/>
          </a:p>
        </p:txBody>
      </p:sp>
      <p:sp>
        <p:nvSpPr>
          <p:cNvPr id="50195" name="AutoShape 1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250831" y="5257800"/>
            <a:ext cx="1899138" cy="685800"/>
          </a:xfrm>
          <a:custGeom>
            <a:avLst/>
            <a:gdLst>
              <a:gd name="G0" fmla="+- 2003 0 0"/>
              <a:gd name="G1" fmla="+- 21600 0 2003"/>
              <a:gd name="G2" fmla="*/ 2003 1 2"/>
              <a:gd name="G3" fmla="+- 21600 0 G2"/>
              <a:gd name="G4" fmla="+/ 2003 21600 2"/>
              <a:gd name="G5" fmla="+/ G1 0 2"/>
              <a:gd name="G6" fmla="*/ 21600 21600 2003"/>
              <a:gd name="G7" fmla="*/ G6 1 2"/>
              <a:gd name="G8" fmla="+- 21600 0 G7"/>
              <a:gd name="G9" fmla="*/ 21600 1 2"/>
              <a:gd name="G10" fmla="+- 2003 0 G9"/>
              <a:gd name="G11" fmla="?: G10 G8 0"/>
              <a:gd name="G12" fmla="?: G10 G7 21600"/>
              <a:gd name="T0" fmla="*/ 20598 w 21600"/>
              <a:gd name="T1" fmla="*/ 10800 h 21600"/>
              <a:gd name="T2" fmla="*/ 10800 w 21600"/>
              <a:gd name="T3" fmla="*/ 21600 h 21600"/>
              <a:gd name="T4" fmla="*/ 1002 w 21600"/>
              <a:gd name="T5" fmla="*/ 10800 h 21600"/>
              <a:gd name="T6" fmla="*/ 10800 w 21600"/>
              <a:gd name="T7" fmla="*/ 0 h 21600"/>
              <a:gd name="T8" fmla="*/ 2802 w 21600"/>
              <a:gd name="T9" fmla="*/ 2802 h 21600"/>
              <a:gd name="T10" fmla="*/ 18798 w 21600"/>
              <a:gd name="T11" fmla="*/ 1879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003" y="21600"/>
                </a:lnTo>
                <a:lnTo>
                  <a:pt x="1959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rIns="0" anchor="ctr"/>
          <a:lstStyle/>
          <a:p>
            <a:pPr algn="ctr" eaLnBrk="0" hangingPunct="0">
              <a:defRPr/>
            </a:pPr>
            <a:r>
              <a:rPr lang="en-GB" altLang="zh-CN" sz="1200" b="1" dirty="0">
                <a:solidFill>
                  <a:schemeClr val="tx2"/>
                </a:solidFill>
                <a:cs typeface="Arial" pitchFamily="34" charset="0"/>
              </a:rPr>
              <a:t>Treated </a:t>
            </a:r>
            <a:r>
              <a:rPr lang="en-GB" altLang="zh-CN" sz="1200" b="1" dirty="0" smtClean="0">
                <a:solidFill>
                  <a:schemeClr val="tx2"/>
                </a:solidFill>
                <a:cs typeface="Arial" pitchFamily="34" charset="0"/>
              </a:rPr>
              <a:t>Schizophrenia Patients</a:t>
            </a:r>
            <a:endParaRPr lang="en-GB" altLang="zh-CN" sz="1200" b="1" dirty="0">
              <a:solidFill>
                <a:schemeClr val="tx2"/>
              </a:solidFill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en-GB" altLang="zh-CN" sz="1200" dirty="0" smtClean="0">
                <a:solidFill>
                  <a:schemeClr val="accent1"/>
                </a:solidFill>
                <a:cs typeface="Arial" pitchFamily="34" charset="0"/>
              </a:rPr>
              <a:t>(1.1Mn</a:t>
            </a:r>
            <a:r>
              <a:rPr lang="en-GB" altLang="zh-CN" sz="1200" dirty="0">
                <a:solidFill>
                  <a:schemeClr val="accent1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204821" name="Line 20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83169" y="50038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22" name="TextBox 50"/>
          <p:cNvSpPr txBox="1">
            <a:spLocks noChangeArrowheads="1"/>
          </p:cNvSpPr>
          <p:nvPr/>
        </p:nvSpPr>
        <p:spPr bwMode="auto">
          <a:xfrm>
            <a:off x="852854" y="4937154"/>
            <a:ext cx="182000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000" b="1" dirty="0"/>
              <a:t>Treatment </a:t>
            </a:r>
            <a:r>
              <a:rPr lang="en-US" altLang="zh-CN" sz="1000" b="1" dirty="0" smtClean="0"/>
              <a:t>Rate</a:t>
            </a:r>
            <a:r>
              <a:rPr lang="en-US" altLang="zh-CN" sz="1000" b="1" dirty="0"/>
              <a:t>: </a:t>
            </a:r>
          </a:p>
          <a:p>
            <a:pPr algn="ctr"/>
            <a:r>
              <a:rPr lang="en-US" altLang="zh-CN" sz="1000" b="1" dirty="0" smtClean="0"/>
              <a:t>65%</a:t>
            </a:r>
            <a:r>
              <a:rPr lang="en-US" altLang="zh-CN" sz="1000" b="1" baseline="30000" dirty="0" smtClean="0"/>
              <a:t>2</a:t>
            </a:r>
            <a:endParaRPr lang="zh-CN" altLang="en-US" sz="1000" b="1" baseline="30000" dirty="0"/>
          </a:p>
        </p:txBody>
      </p:sp>
      <p:sp>
        <p:nvSpPr>
          <p:cNvPr id="204823" name="Line 22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118339" y="5105400"/>
            <a:ext cx="2461846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24" name="Text Box 2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764823" y="4831307"/>
            <a:ext cx="2952947" cy="1187354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182563" indent="-182563" eaLnBrk="0" hangingPunct="0">
              <a:spcBef>
                <a:spcPts val="300"/>
              </a:spcBef>
              <a:buFontTx/>
              <a:buChar char="•"/>
            </a:pPr>
            <a:r>
              <a:rPr lang="en-US" altLang="zh-CN" sz="1000" dirty="0" smtClean="0">
                <a:solidFill>
                  <a:srgbClr val="000000"/>
                </a:solidFill>
                <a:latin typeface="Verdana" pitchFamily="34" charset="0"/>
              </a:rPr>
              <a:t>Among </a:t>
            </a:r>
            <a:r>
              <a:rPr lang="en-US" altLang="zh-CN" sz="1000" dirty="0">
                <a:solidFill>
                  <a:srgbClr val="000000"/>
                </a:solidFill>
                <a:latin typeface="Verdana" pitchFamily="34" charset="0"/>
              </a:rPr>
              <a:t>the </a:t>
            </a:r>
            <a:r>
              <a:rPr lang="en-US" altLang="zh-CN" sz="1000" dirty="0" smtClean="0">
                <a:solidFill>
                  <a:srgbClr val="000000"/>
                </a:solidFill>
                <a:latin typeface="Verdana" pitchFamily="34" charset="0"/>
              </a:rPr>
              <a:t>diagnosed schizophrenia patients, 60-70% of them will accept drug therapy</a:t>
            </a:r>
          </a:p>
          <a:p>
            <a:pPr marL="182563" indent="-182563" eaLnBrk="0" hangingPunct="0">
              <a:spcBef>
                <a:spcPts val="300"/>
              </a:spcBef>
              <a:buFontTx/>
              <a:buChar char="•"/>
            </a:pPr>
            <a:r>
              <a:rPr lang="en-US" altLang="zh-CN" sz="1000" dirty="0" smtClean="0">
                <a:solidFill>
                  <a:srgbClr val="000000"/>
                </a:solidFill>
                <a:latin typeface="Verdana" pitchFamily="34" charset="0"/>
              </a:rPr>
              <a:t>There are some chance that positive patients refuse to be treated and negative patients disregards treatment</a:t>
            </a:r>
          </a:p>
        </p:txBody>
      </p:sp>
      <p:sp>
        <p:nvSpPr>
          <p:cNvPr id="28" name="Rectangle 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Schizophrenia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lvl="0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Epidemiology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/>
          <p:nvPr/>
        </p:nvGrpSpPr>
        <p:grpSpPr>
          <a:xfrm>
            <a:off x="4827181" y="2564904"/>
            <a:ext cx="3116269" cy="1883699"/>
            <a:chOff x="515635" y="2101441"/>
            <a:chExt cx="3375958" cy="2043501"/>
          </a:xfrm>
        </p:grpSpPr>
        <p:sp>
          <p:nvSpPr>
            <p:cNvPr id="3" name="Rectangle 10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15635" y="2884566"/>
              <a:ext cx="1549137" cy="450187"/>
            </a:xfrm>
            <a:prstGeom prst="rect">
              <a:avLst/>
            </a:prstGeom>
            <a:solidFill>
              <a:srgbClr val="006699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altLang="zh-CN" sz="1200" b="1" dirty="0" smtClean="0">
                  <a:solidFill>
                    <a:schemeClr val="bg1"/>
                  </a:solidFill>
                  <a:latin typeface="Verdana" pitchFamily="34" charset="0"/>
                </a:rPr>
                <a:t>Schizophrenia Patients</a:t>
              </a:r>
              <a:endParaRPr lang="en-US" altLang="zh-CN" sz="12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cxnSp>
          <p:nvCxnSpPr>
            <p:cNvPr id="5" name="形状 4"/>
            <p:cNvCxnSpPr>
              <a:stCxn id="3" idx="3"/>
              <a:endCxn id="9" idx="1"/>
            </p:cNvCxnSpPr>
            <p:nvPr/>
          </p:nvCxnSpPr>
          <p:spPr>
            <a:xfrm flipV="1">
              <a:off x="2064772" y="2326535"/>
              <a:ext cx="391280" cy="78312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形状 5"/>
            <p:cNvCxnSpPr>
              <a:stCxn id="3" idx="3"/>
              <a:endCxn id="10" idx="1"/>
            </p:cNvCxnSpPr>
            <p:nvPr/>
          </p:nvCxnSpPr>
          <p:spPr>
            <a:xfrm>
              <a:off x="2064772" y="3109660"/>
              <a:ext cx="389300" cy="81018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10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456053" y="2101441"/>
              <a:ext cx="1435540" cy="450188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altLang="zh-CN" sz="1200" b="1" dirty="0" smtClean="0">
                  <a:solidFill>
                    <a:schemeClr val="bg1"/>
                  </a:solidFill>
                  <a:latin typeface="Verdana" pitchFamily="34" charset="0"/>
                </a:rPr>
                <a:t>Specialty Hospital</a:t>
              </a:r>
              <a:endParaRPr lang="en-US" altLang="zh-CN" sz="12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0" name="Rectangle 10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454072" y="3694755"/>
              <a:ext cx="1435540" cy="450187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altLang="zh-CN" sz="1200" b="1" dirty="0" smtClean="0">
                  <a:solidFill>
                    <a:schemeClr val="bg1"/>
                  </a:solidFill>
                  <a:latin typeface="Verdana" pitchFamily="34" charset="0"/>
                </a:rPr>
                <a:t>General Hospital</a:t>
              </a:r>
              <a:endParaRPr lang="en-US" altLang="zh-CN" sz="12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67544" y="4653136"/>
            <a:ext cx="8352928" cy="130805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228600" indent="-228600" fontAlgn="base">
              <a:spcBef>
                <a:spcPts val="600"/>
              </a:spcBef>
              <a:spcAft>
                <a:spcPct val="0"/>
              </a:spcAft>
              <a:buClr>
                <a:srgbClr val="0E0733"/>
              </a:buClr>
              <a:buFont typeface="Verdana" pitchFamily="34" charset="0"/>
              <a:buChar char="•"/>
            </a:pPr>
            <a:r>
              <a:rPr lang="en-US" altLang="zh-CN" sz="1400" kern="0" dirty="0" smtClean="0">
                <a:solidFill>
                  <a:srgbClr val="0E0733"/>
                </a:solidFill>
                <a:latin typeface="Verdana" pitchFamily="34" charset="0"/>
              </a:rPr>
              <a:t>Most schizophrenia patients go to specialty hospital for treatment</a:t>
            </a:r>
          </a:p>
          <a:p>
            <a:pPr marL="228600" lvl="0" indent="-228600" fontAlgn="base">
              <a:spcBef>
                <a:spcPts val="600"/>
              </a:spcBef>
              <a:spcAft>
                <a:spcPct val="0"/>
              </a:spcAft>
              <a:buClr>
                <a:srgbClr val="0E0733"/>
              </a:buClr>
              <a:buFont typeface="Verdana" pitchFamily="34" charset="0"/>
              <a:buChar char="•"/>
            </a:pPr>
            <a:r>
              <a:rPr lang="en-US" altLang="zh-CN" sz="1400" kern="0" dirty="0" smtClean="0">
                <a:solidFill>
                  <a:srgbClr val="0E0733"/>
                </a:solidFill>
                <a:latin typeface="Verdana" pitchFamily="34" charset="0"/>
              </a:rPr>
              <a:t>Physicians rely mainly on symptoms and complaints of patients to diagnose</a:t>
            </a:r>
          </a:p>
          <a:p>
            <a:pPr marL="57150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Ø"/>
            </a:pPr>
            <a:r>
              <a:rPr lang="en-US" altLang="zh-CN" sz="1200" kern="0" dirty="0" smtClean="0">
                <a:latin typeface="Verdana" pitchFamily="34" charset="0"/>
              </a:rPr>
              <a:t>Lack of clinical experience is the major reason for missed diagnosis and misdiagnosis</a:t>
            </a:r>
          </a:p>
          <a:p>
            <a:pPr marL="57150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Ø"/>
            </a:pPr>
            <a:r>
              <a:rPr lang="en-US" altLang="zh-CN" sz="1200" kern="0" dirty="0" smtClean="0">
                <a:latin typeface="Verdana" pitchFamily="34" charset="0"/>
              </a:rPr>
              <a:t>The diagnosis rate is higher in specialty hospital than that in general hospital; and higher in big cities than in small cities</a:t>
            </a:r>
            <a:endParaRPr lang="zh-CN" altLang="en-US" sz="2800" dirty="0">
              <a:latin typeface="Verdana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455620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Verdana" pitchFamily="34" charset="0"/>
              </a:rPr>
              <a:t>There is currently no physical or lab test that can absolutely diagnose schizophrenia, it can only be diagnosis based on clinical symptoms</a:t>
            </a:r>
            <a:r>
              <a:rPr lang="zh-CN" altLang="en-US" sz="2000" dirty="0" smtClean="0">
                <a:latin typeface="Verdana" pitchFamily="34" charset="0"/>
              </a:rPr>
              <a:t>；</a:t>
            </a:r>
            <a:r>
              <a:rPr lang="en-US" altLang="zh-CN" sz="2000" kern="0" dirty="0" smtClean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rPr>
              <a:t>Most patients go to specialty hospital</a:t>
            </a:r>
          </a:p>
        </p:txBody>
      </p:sp>
      <p:cxnSp>
        <p:nvCxnSpPr>
          <p:cNvPr id="20" name="肘形连接符 19"/>
          <p:cNvCxnSpPr>
            <a:stCxn id="10" idx="3"/>
            <a:endCxn id="9" idx="3"/>
          </p:cNvCxnSpPr>
          <p:nvPr/>
        </p:nvCxnSpPr>
        <p:spPr>
          <a:xfrm flipV="1">
            <a:off x="7941625" y="2772381"/>
            <a:ext cx="1829" cy="1468716"/>
          </a:xfrm>
          <a:prstGeom prst="bentConnector3">
            <a:avLst>
              <a:gd name="adj1" fmla="val 1163962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219478" y="3325647"/>
            <a:ext cx="7282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Referral</a:t>
            </a:r>
            <a:endParaRPr lang="zh-CN" altLang="en-US" sz="1200" dirty="0"/>
          </a:p>
        </p:txBody>
      </p:sp>
      <p:sp>
        <p:nvSpPr>
          <p:cNvPr id="22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Schizophrenia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Diagnosis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20072" y="1844824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latin typeface="Verdana" pitchFamily="34" charset="0"/>
              </a:rPr>
              <a:t>Patient flow of Schizophrenia</a:t>
            </a:r>
            <a:endParaRPr lang="en-US" sz="1400" b="1" u="sng" dirty="0"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600" y="1844824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400" b="1" u="sng" dirty="0" smtClean="0">
                <a:latin typeface="Verdana" pitchFamily="34" charset="0"/>
              </a:rPr>
              <a:t>Diagnosis of Schizophrenia</a:t>
            </a:r>
            <a:endParaRPr lang="en-US" sz="1400" b="1" u="sng" dirty="0">
              <a:latin typeface="Verdana" pitchFamily="34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491101"/>
              </p:ext>
            </p:extLst>
          </p:nvPr>
        </p:nvGraphicFramePr>
        <p:xfrm>
          <a:off x="1043608" y="2564904"/>
          <a:ext cx="3024336" cy="2016223"/>
        </p:xfrm>
        <a:graphic>
          <a:graphicData uri="http://schemas.openxmlformats.org/drawingml/2006/table">
            <a:tbl>
              <a:tblPr/>
              <a:tblGrid>
                <a:gridCol w="3024336"/>
              </a:tblGrid>
              <a:tr h="485202"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Person's family history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202"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Emotional history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202"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Current symptoms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61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Presence of other disorders (differential diagnosis)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40308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Schizophrenia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grpSp>
        <p:nvGrpSpPr>
          <p:cNvPr id="2" name="组合 63"/>
          <p:cNvGrpSpPr/>
          <p:nvPr/>
        </p:nvGrpSpPr>
        <p:grpSpPr>
          <a:xfrm>
            <a:off x="147632" y="1787857"/>
            <a:ext cx="5597553" cy="4094326"/>
            <a:chOff x="159934" y="1787857"/>
            <a:chExt cx="6064016" cy="4094326"/>
          </a:xfrm>
        </p:grpSpPr>
        <p:sp>
          <p:nvSpPr>
            <p:cNvPr id="5" name="矩形 4"/>
            <p:cNvSpPr/>
            <p:nvPr/>
          </p:nvSpPr>
          <p:spPr>
            <a:xfrm>
              <a:off x="3276364" y="1787857"/>
              <a:ext cx="1227632" cy="437754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b="1" dirty="0">
                  <a:latin typeface="Verdana" pitchFamily="34" charset="0"/>
                </a:rPr>
                <a:t>Schizophrenia patient</a:t>
              </a:r>
              <a:endParaRPr lang="zh-CN" altLang="en-US" sz="1000" b="1" dirty="0">
                <a:latin typeface="Verdana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9934" y="3125962"/>
              <a:ext cx="984431" cy="56058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  <a:buClr>
                  <a:schemeClr val="tx2"/>
                </a:buClr>
                <a:buSzPct val="150000"/>
              </a:pPr>
              <a:r>
                <a:rPr kumimoji="1" lang="en-US" altLang="zh-CN" sz="1000" b="1" dirty="0">
                  <a:solidFill>
                    <a:srgbClr val="000000"/>
                  </a:solidFill>
                  <a:latin typeface="Verdana" pitchFamily="34" charset="0"/>
                  <a:ea typeface="맑은 고딕" pitchFamily="50" charset="-127"/>
                </a:rPr>
                <a:t>Mono therapy</a:t>
              </a:r>
              <a:endParaRPr kumimoji="1" lang="zh-CN" altLang="en-US" sz="1000" b="1" dirty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9934" y="4223781"/>
              <a:ext cx="984431" cy="56058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  <a:buClr>
                  <a:schemeClr val="tx2"/>
                </a:buClr>
                <a:buSzPct val="150000"/>
              </a:pPr>
              <a:r>
                <a:rPr kumimoji="1" lang="en-US" altLang="zh-CN" sz="1000" b="1" dirty="0">
                  <a:solidFill>
                    <a:srgbClr val="000000"/>
                  </a:solidFill>
                  <a:latin typeface="Verdana" pitchFamily="34" charset="0"/>
                  <a:ea typeface="맑은 고딕" pitchFamily="50" charset="-127"/>
                </a:rPr>
                <a:t>Mono therapy</a:t>
              </a:r>
              <a:endParaRPr kumimoji="1" lang="zh-CN" altLang="en-US" sz="1000" b="1" dirty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59934" y="5321598"/>
              <a:ext cx="984431" cy="56058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  <a:buClr>
                  <a:schemeClr val="tx2"/>
                </a:buClr>
                <a:buSzPct val="150000"/>
              </a:pPr>
              <a:r>
                <a:rPr kumimoji="1" lang="en-US" altLang="zh-CN" sz="1000" b="1" dirty="0">
                  <a:solidFill>
                    <a:srgbClr val="000000"/>
                  </a:solidFill>
                  <a:latin typeface="Verdana" pitchFamily="34" charset="0"/>
                  <a:ea typeface="맑은 고딕" pitchFamily="50" charset="-127"/>
                </a:rPr>
                <a:t>Combo therapy</a:t>
              </a:r>
              <a:endParaRPr kumimoji="1" lang="zh-CN" altLang="en-US" sz="1000" b="1" dirty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9883" y="3828219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dirty="0" smtClean="0"/>
                <a:t>witch</a:t>
              </a:r>
              <a:endParaRPr lang="zh-CN" altLang="en-US" sz="1000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675642" y="3734792"/>
              <a:ext cx="0" cy="449431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661993" y="4839506"/>
              <a:ext cx="0" cy="449431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396001" y="2505910"/>
              <a:ext cx="984431" cy="39495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b="1" dirty="0" smtClean="0">
                  <a:latin typeface="Verdana" pitchFamily="34" charset="0"/>
                </a:rPr>
                <a:t>Negative</a:t>
              </a:r>
              <a:endParaRPr lang="zh-CN" altLang="en-US" sz="1000" b="1" dirty="0">
                <a:latin typeface="Verdana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903" y="2505910"/>
              <a:ext cx="984431" cy="39495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b="1" dirty="0" smtClean="0">
                  <a:latin typeface="Verdana" pitchFamily="34" charset="0"/>
                </a:rPr>
                <a:t>Positive</a:t>
              </a:r>
              <a:endParaRPr lang="zh-CN" altLang="en-US" sz="1000" b="1" dirty="0">
                <a:latin typeface="Verdana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24180" y="2505910"/>
              <a:ext cx="984431" cy="39495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b="1" dirty="0" smtClean="0">
                  <a:latin typeface="Verdana" pitchFamily="34" charset="0"/>
                </a:rPr>
                <a:t>Mixed</a:t>
              </a:r>
              <a:endParaRPr lang="zh-CN" altLang="en-US" sz="1000" b="1" dirty="0">
                <a:latin typeface="Verdana" pitchFamily="34" charset="0"/>
              </a:endParaRPr>
            </a:p>
          </p:txBody>
        </p:sp>
        <p:cxnSp>
          <p:nvCxnSpPr>
            <p:cNvPr id="21" name="肘形连接符 20"/>
            <p:cNvCxnSpPr>
              <a:stCxn id="5" idx="2"/>
              <a:endCxn id="19" idx="0"/>
            </p:cNvCxnSpPr>
            <p:nvPr/>
          </p:nvCxnSpPr>
          <p:spPr>
            <a:xfrm rot="16200000" flipH="1">
              <a:off x="4563139" y="1552652"/>
              <a:ext cx="280299" cy="1626216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5" idx="2"/>
              <a:endCxn id="18" idx="0"/>
            </p:cNvCxnSpPr>
            <p:nvPr/>
          </p:nvCxnSpPr>
          <p:spPr>
            <a:xfrm rot="5400000">
              <a:off x="2933001" y="1548730"/>
              <a:ext cx="280299" cy="1634062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5" idx="2"/>
              <a:endCxn id="17" idx="0"/>
            </p:cNvCxnSpPr>
            <p:nvPr/>
          </p:nvCxnSpPr>
          <p:spPr>
            <a:xfrm flipH="1">
              <a:off x="3888217" y="2225612"/>
              <a:ext cx="1964" cy="28029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1295639" y="3125962"/>
              <a:ext cx="765172" cy="5589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b="1" dirty="0" smtClean="0">
                  <a:solidFill>
                    <a:schemeClr val="bg1"/>
                  </a:solidFill>
                  <a:latin typeface="Verdana" pitchFamily="34" charset="0"/>
                </a:rPr>
                <a:t>Satisfied*</a:t>
              </a:r>
              <a:endParaRPr lang="zh-CN" altLang="en-US" sz="10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30473" y="3129839"/>
              <a:ext cx="803796" cy="55505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b="1" dirty="0" smtClean="0">
                  <a:solidFill>
                    <a:schemeClr val="bg1"/>
                  </a:solidFill>
                  <a:latin typeface="Verdana" pitchFamily="34" charset="0"/>
                </a:rPr>
                <a:t>Not satisfied</a:t>
              </a:r>
              <a:endParaRPr lang="zh-CN" altLang="en-US" sz="10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cxnSp>
          <p:nvCxnSpPr>
            <p:cNvPr id="37" name="肘形连接符 36"/>
            <p:cNvCxnSpPr>
              <a:stCxn id="18" idx="2"/>
              <a:endCxn id="33" idx="0"/>
            </p:cNvCxnSpPr>
            <p:nvPr/>
          </p:nvCxnSpPr>
          <p:spPr>
            <a:xfrm rot="5400000">
              <a:off x="1854624" y="2724467"/>
              <a:ext cx="225097" cy="577894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18" idx="2"/>
              <a:endCxn id="35" idx="0"/>
            </p:cNvCxnSpPr>
            <p:nvPr/>
          </p:nvCxnSpPr>
          <p:spPr>
            <a:xfrm rot="16200000" flipH="1">
              <a:off x="2279759" y="2877226"/>
              <a:ext cx="228973" cy="276252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2470253" y="5321599"/>
              <a:ext cx="819275" cy="56058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b="1" dirty="0" smtClean="0">
                  <a:solidFill>
                    <a:schemeClr val="bg1"/>
                  </a:solidFill>
                  <a:latin typeface="Verdana" pitchFamily="34" charset="0"/>
                </a:rPr>
                <a:t>Combo therapy</a:t>
              </a:r>
              <a:endParaRPr lang="zh-CN" altLang="en-US" sz="10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214747" y="3125962"/>
              <a:ext cx="743102" cy="5862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b="1" dirty="0" smtClean="0">
                  <a:solidFill>
                    <a:schemeClr val="bg1"/>
                  </a:solidFill>
                  <a:latin typeface="Verdana" pitchFamily="34" charset="0"/>
                </a:rPr>
                <a:t>Satisfied</a:t>
              </a:r>
              <a:endParaRPr lang="zh-CN" altLang="en-US" sz="10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cxnSp>
          <p:nvCxnSpPr>
            <p:cNvPr id="61" name="肘形连接符 60"/>
            <p:cNvCxnSpPr>
              <a:stCxn id="17" idx="2"/>
              <a:endCxn id="59" idx="0"/>
            </p:cNvCxnSpPr>
            <p:nvPr/>
          </p:nvCxnSpPr>
          <p:spPr>
            <a:xfrm rot="5400000">
              <a:off x="3624709" y="2862455"/>
              <a:ext cx="225097" cy="30191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17" idx="2"/>
              <a:endCxn id="63" idx="0"/>
            </p:cNvCxnSpPr>
            <p:nvPr/>
          </p:nvCxnSpPr>
          <p:spPr>
            <a:xfrm rot="16200000" flipH="1">
              <a:off x="4076522" y="2712559"/>
              <a:ext cx="225699" cy="602311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4081510" y="3126565"/>
              <a:ext cx="818033" cy="5856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b="1" dirty="0" smtClean="0">
                  <a:solidFill>
                    <a:schemeClr val="bg1"/>
                  </a:solidFill>
                  <a:latin typeface="Verdana" pitchFamily="34" charset="0"/>
                </a:rPr>
                <a:t>Not satisfied</a:t>
              </a:r>
              <a:endParaRPr lang="zh-CN" altLang="en-US" sz="10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049655" y="3125338"/>
              <a:ext cx="917457" cy="58685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b="1" dirty="0" smtClean="0">
                  <a:solidFill>
                    <a:schemeClr val="bg1"/>
                  </a:solidFill>
                  <a:latin typeface="Verdana" pitchFamily="34" charset="0"/>
                </a:rPr>
                <a:t>Treatment similar to positive patients</a:t>
              </a:r>
              <a:endParaRPr lang="zh-CN" altLang="en-US" sz="9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489673" y="5307951"/>
              <a:ext cx="734277" cy="56058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b="1" dirty="0" smtClean="0">
                  <a:solidFill>
                    <a:schemeClr val="bg1"/>
                  </a:solidFill>
                  <a:latin typeface="Verdana" pitchFamily="34" charset="0"/>
                </a:rPr>
                <a:t>Combo therapy</a:t>
              </a:r>
              <a:endParaRPr lang="zh-CN" altLang="en-US" sz="10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cxnSp>
          <p:nvCxnSpPr>
            <p:cNvPr id="70" name="肘形连接符 69"/>
            <p:cNvCxnSpPr>
              <a:stCxn id="19" idx="2"/>
              <a:endCxn id="66" idx="0"/>
            </p:cNvCxnSpPr>
            <p:nvPr/>
          </p:nvCxnSpPr>
          <p:spPr>
            <a:xfrm rot="5400000">
              <a:off x="5400154" y="3009096"/>
              <a:ext cx="224472" cy="8012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肘形连接符 72"/>
            <p:cNvCxnSpPr/>
            <p:nvPr/>
          </p:nvCxnSpPr>
          <p:spPr>
            <a:xfrm rot="16200000" flipH="1">
              <a:off x="4571488" y="3859422"/>
              <a:ext cx="2420733" cy="530914"/>
            </a:xfrm>
            <a:prstGeom prst="bentConnector3">
              <a:avLst>
                <a:gd name="adj1" fmla="val 3770"/>
              </a:avLst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810813" y="2313498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60%</a:t>
              </a:r>
              <a:endParaRPr lang="zh-CN" alt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28212" y="2327146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</a:t>
              </a:r>
              <a:r>
                <a:rPr lang="en-US" altLang="zh-CN" sz="1000" dirty="0" smtClean="0"/>
                <a:t>0%</a:t>
              </a:r>
              <a:endParaRPr lang="zh-CN" altLang="en-US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29903" y="2313498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10%</a:t>
              </a:r>
              <a:endParaRPr lang="zh-CN" altLang="en-US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98357" y="2838008"/>
              <a:ext cx="5577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&gt;60%</a:t>
              </a:r>
              <a:endParaRPr lang="zh-CN" altLang="en-US" sz="1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12461" y="2879090"/>
              <a:ext cx="5577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&lt;40%</a:t>
              </a:r>
              <a:endParaRPr lang="zh-CN" altLang="en-US" sz="1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403824" y="5051631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50%</a:t>
              </a:r>
              <a:endParaRPr lang="zh-CN" altLang="en-US" sz="1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07576" y="3764474"/>
              <a:ext cx="67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70-80%</a:t>
              </a:r>
              <a:endParaRPr lang="zh-CN" altLang="en-US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48548" y="5063864"/>
              <a:ext cx="67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20-30%</a:t>
              </a:r>
              <a:endParaRPr lang="zh-CN" altLang="en-US" sz="1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51635" y="2903834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50%</a:t>
              </a:r>
              <a:endParaRPr lang="zh-CN" altLang="en-US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103348" y="2906247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 50%</a:t>
              </a:r>
              <a:endParaRPr lang="zh-CN" altLang="en-US" sz="10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1555851" y="4224505"/>
              <a:ext cx="846160" cy="5795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b="1" dirty="0" smtClean="0">
                  <a:solidFill>
                    <a:schemeClr val="bg1"/>
                  </a:solidFill>
                  <a:latin typeface="Verdana" pitchFamily="34" charset="0"/>
                </a:rPr>
                <a:t>Satisfied</a:t>
              </a:r>
              <a:endParaRPr lang="zh-CN" altLang="en-US" sz="10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cxnSp>
          <p:nvCxnSpPr>
            <p:cNvPr id="58" name="肘形连接符 57"/>
            <p:cNvCxnSpPr>
              <a:stCxn id="35" idx="2"/>
              <a:endCxn id="51" idx="0"/>
            </p:cNvCxnSpPr>
            <p:nvPr/>
          </p:nvCxnSpPr>
          <p:spPr>
            <a:xfrm rot="5400000">
              <a:off x="1985847" y="3677980"/>
              <a:ext cx="539609" cy="553440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>
              <a:stCxn id="35" idx="2"/>
              <a:endCxn id="52" idx="0"/>
            </p:cNvCxnSpPr>
            <p:nvPr/>
          </p:nvCxnSpPr>
          <p:spPr>
            <a:xfrm rot="16200000" flipH="1">
              <a:off x="1887780" y="4329487"/>
              <a:ext cx="1636703" cy="347520"/>
            </a:xfrm>
            <a:prstGeom prst="bentConnector3">
              <a:avLst>
                <a:gd name="adj1" fmla="val 16646"/>
              </a:avLst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537649" y="3999826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50%</a:t>
              </a:r>
              <a:endParaRPr lang="zh-CN" altLang="en-US" sz="1000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4380931" y="5309245"/>
              <a:ext cx="818863" cy="56058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b="1" dirty="0" smtClean="0">
                  <a:solidFill>
                    <a:schemeClr val="bg1"/>
                  </a:solidFill>
                  <a:latin typeface="Verdana" pitchFamily="34" charset="0"/>
                </a:rPr>
                <a:t>Combo therapy</a:t>
              </a:r>
              <a:endParaRPr lang="zh-CN" altLang="en-US" sz="10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753139" y="4239446"/>
              <a:ext cx="818865" cy="5509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b="1" dirty="0" smtClean="0">
                  <a:solidFill>
                    <a:schemeClr val="bg1"/>
                  </a:solidFill>
                  <a:latin typeface="Verdana" pitchFamily="34" charset="0"/>
                </a:rPr>
                <a:t>Satisfied</a:t>
              </a:r>
              <a:endParaRPr lang="zh-CN" altLang="en-US" sz="10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cxnSp>
          <p:nvCxnSpPr>
            <p:cNvPr id="92" name="肘形连接符 91"/>
            <p:cNvCxnSpPr>
              <a:stCxn id="63" idx="2"/>
              <a:endCxn id="91" idx="0"/>
            </p:cNvCxnSpPr>
            <p:nvPr/>
          </p:nvCxnSpPr>
          <p:spPr>
            <a:xfrm rot="5400000">
              <a:off x="4062922" y="3811841"/>
              <a:ext cx="527256" cy="327956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肘形连接符 94"/>
            <p:cNvCxnSpPr>
              <a:stCxn id="63" idx="2"/>
              <a:endCxn id="90" idx="0"/>
            </p:cNvCxnSpPr>
            <p:nvPr/>
          </p:nvCxnSpPr>
          <p:spPr>
            <a:xfrm rot="16200000" flipH="1">
              <a:off x="3841918" y="4360800"/>
              <a:ext cx="1597054" cy="299836"/>
            </a:xfrm>
            <a:prstGeom prst="bentConnector3">
              <a:avLst>
                <a:gd name="adj1" fmla="val 16672"/>
              </a:avLst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372925" y="5055980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60%</a:t>
              </a:r>
              <a:endParaRPr lang="zh-CN" altLang="en-US" sz="1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25081" y="4030185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40%</a:t>
              </a:r>
              <a:endParaRPr lang="zh-CN" altLang="en-US" sz="1000" dirty="0"/>
            </a:p>
          </p:txBody>
        </p:sp>
      </p:grpSp>
      <p:sp>
        <p:nvSpPr>
          <p:cNvPr id="165" name="矩形 164"/>
          <p:cNvSpPr/>
          <p:nvPr/>
        </p:nvSpPr>
        <p:spPr>
          <a:xfrm>
            <a:off x="5794000" y="1801471"/>
            <a:ext cx="3299609" cy="422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 fontAlgn="base">
              <a:spcBef>
                <a:spcPts val="300"/>
              </a:spcBef>
              <a:spcAft>
                <a:spcPct val="0"/>
              </a:spcAft>
              <a:buClr>
                <a:srgbClr val="0E0733"/>
              </a:buClr>
              <a:buFont typeface="Verdana" pitchFamily="34" charset="0"/>
              <a:buChar char="•"/>
            </a:pPr>
            <a:r>
              <a:rPr lang="en-US" altLang="zh-CN" sz="1100" b="1" kern="0" dirty="0" smtClean="0">
                <a:solidFill>
                  <a:srgbClr val="0E0733"/>
                </a:solidFill>
                <a:latin typeface="Verdana" pitchFamily="34" charset="0"/>
              </a:rPr>
              <a:t>Most patients respond well to AAP mono therapy at the beginning</a:t>
            </a:r>
          </a:p>
          <a:p>
            <a:pPr marL="355600" lvl="1" indent="-177800" algn="l" fontAlgn="base">
              <a:spcBef>
                <a:spcPts val="3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Ø"/>
            </a:pPr>
            <a:r>
              <a:rPr lang="en-US" altLang="zh-CN" sz="1000" kern="0" dirty="0" smtClean="0">
                <a:solidFill>
                  <a:srgbClr val="111111"/>
                </a:solidFill>
                <a:latin typeface="Verdana" pitchFamily="34" charset="0"/>
              </a:rPr>
              <a:t>Physicians usually choose drugs with strong efficacy and broad spectrum such as </a:t>
            </a:r>
            <a:r>
              <a:rPr lang="en-US" altLang="zh-CN" sz="1000" kern="0" dirty="0" err="1" smtClean="0">
                <a:solidFill>
                  <a:srgbClr val="111111"/>
                </a:solidFill>
                <a:latin typeface="Verdana" pitchFamily="34" charset="0"/>
              </a:rPr>
              <a:t>olanzapine</a:t>
            </a:r>
            <a:r>
              <a:rPr lang="en-US" altLang="zh-CN" sz="1000" kern="0" dirty="0" smtClean="0">
                <a:solidFill>
                  <a:srgbClr val="111111"/>
                </a:solidFill>
                <a:latin typeface="Verdana" pitchFamily="34" charset="0"/>
              </a:rPr>
              <a:t>, </a:t>
            </a:r>
            <a:r>
              <a:rPr lang="en-US" altLang="zh-CN" sz="1000" kern="0" dirty="0" err="1" smtClean="0">
                <a:solidFill>
                  <a:srgbClr val="111111"/>
                </a:solidFill>
                <a:latin typeface="Verdana" pitchFamily="34" charset="0"/>
              </a:rPr>
              <a:t>paliperidone</a:t>
            </a:r>
            <a:r>
              <a:rPr lang="en-US" altLang="zh-CN" sz="1000" kern="0" dirty="0" smtClean="0">
                <a:solidFill>
                  <a:srgbClr val="111111"/>
                </a:solidFill>
                <a:latin typeface="Verdana" pitchFamily="34" charset="0"/>
              </a:rPr>
              <a:t> and </a:t>
            </a:r>
            <a:r>
              <a:rPr lang="en-US" altLang="zh-CN" sz="1000" kern="0" dirty="0" err="1" smtClean="0">
                <a:solidFill>
                  <a:srgbClr val="111111"/>
                </a:solidFill>
                <a:latin typeface="Verdana" pitchFamily="34" charset="0"/>
              </a:rPr>
              <a:t>amisulpride</a:t>
            </a:r>
            <a:endParaRPr lang="en-US" altLang="zh-CN" sz="1000" kern="0" dirty="0" smtClean="0">
              <a:solidFill>
                <a:srgbClr val="111111"/>
              </a:solidFill>
              <a:latin typeface="Verdana" pitchFamily="34" charset="0"/>
            </a:endParaRPr>
          </a:p>
          <a:p>
            <a:pPr marL="355600" lvl="1" indent="-177800" algn="l" fontAlgn="base">
              <a:spcBef>
                <a:spcPts val="300"/>
              </a:spcBef>
              <a:spcAft>
                <a:spcPct val="0"/>
              </a:spcAft>
              <a:buClr>
                <a:srgbClr val="111111"/>
              </a:buClr>
            </a:pPr>
            <a:endParaRPr lang="en-US" altLang="zh-CN" sz="1000" kern="0" dirty="0" smtClean="0">
              <a:solidFill>
                <a:srgbClr val="111111"/>
              </a:solidFill>
              <a:latin typeface="Verdana" pitchFamily="34" charset="0"/>
            </a:endParaRPr>
          </a:p>
          <a:p>
            <a:pPr marL="177800" lvl="0" indent="-177800" fontAlgn="base">
              <a:spcBef>
                <a:spcPts val="300"/>
              </a:spcBef>
              <a:spcAft>
                <a:spcPct val="0"/>
              </a:spcAft>
              <a:buClr>
                <a:srgbClr val="0E0733"/>
              </a:buClr>
              <a:buFont typeface="Verdana" pitchFamily="34" charset="0"/>
              <a:buChar char="•"/>
            </a:pPr>
            <a:r>
              <a:rPr lang="en-US" altLang="zh-CN" sz="1100" b="1" kern="0" dirty="0" smtClean="0">
                <a:solidFill>
                  <a:srgbClr val="0E0733"/>
                </a:solidFill>
                <a:latin typeface="Verdana" pitchFamily="34" charset="0"/>
              </a:rPr>
              <a:t>Some treated patients will switch to other antipsychotics </a:t>
            </a:r>
          </a:p>
          <a:p>
            <a:pPr marL="355600" lvl="1" indent="-177800" algn="l" fontAlgn="base">
              <a:spcBef>
                <a:spcPts val="3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Ø"/>
            </a:pPr>
            <a:r>
              <a:rPr lang="en-US" altLang="zh-CN" sz="1000" kern="0" dirty="0" smtClean="0">
                <a:solidFill>
                  <a:srgbClr val="111111"/>
                </a:solidFill>
                <a:latin typeface="Verdana" pitchFamily="34" charset="0"/>
              </a:rPr>
              <a:t>Efficacy and side effects of medication and poor affordability of patients are key reasons for switching</a:t>
            </a:r>
          </a:p>
          <a:p>
            <a:pPr marL="355600" lvl="1" indent="-177800" algn="l" fontAlgn="base">
              <a:spcBef>
                <a:spcPts val="3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Ø"/>
            </a:pPr>
            <a:r>
              <a:rPr lang="en-US" altLang="zh-CN" sz="1000" kern="0" dirty="0" smtClean="0">
                <a:solidFill>
                  <a:srgbClr val="111111"/>
                </a:solidFill>
                <a:latin typeface="Verdana" pitchFamily="34" charset="0"/>
              </a:rPr>
              <a:t>The timing of switching ranges from 2 weeks to 3 months</a:t>
            </a:r>
          </a:p>
          <a:p>
            <a:pPr marL="355600" lvl="1" indent="-177800" algn="l" fontAlgn="base">
              <a:spcBef>
                <a:spcPts val="300"/>
              </a:spcBef>
              <a:spcAft>
                <a:spcPct val="0"/>
              </a:spcAft>
              <a:buClr>
                <a:srgbClr val="111111"/>
              </a:buClr>
            </a:pPr>
            <a:endParaRPr lang="en-US" altLang="zh-CN" sz="1000" kern="0" dirty="0" smtClean="0">
              <a:solidFill>
                <a:srgbClr val="111111"/>
              </a:solidFill>
              <a:latin typeface="Verdana" pitchFamily="34" charset="0"/>
            </a:endParaRPr>
          </a:p>
          <a:p>
            <a:pPr marL="177800" lvl="0" indent="-177800" fontAlgn="base">
              <a:spcBef>
                <a:spcPct val="50000"/>
              </a:spcBef>
              <a:spcAft>
                <a:spcPct val="0"/>
              </a:spcAft>
              <a:buClr>
                <a:srgbClr val="0E0733"/>
              </a:buClr>
              <a:buFont typeface="Verdana" pitchFamily="34" charset="0"/>
              <a:buChar char="•"/>
            </a:pPr>
            <a:r>
              <a:rPr lang="en-US" altLang="zh-CN" sz="1100" b="1" kern="0" dirty="0" smtClean="0">
                <a:solidFill>
                  <a:srgbClr val="0E0733"/>
                </a:solidFill>
                <a:latin typeface="Verdana" pitchFamily="34" charset="0"/>
              </a:rPr>
              <a:t>~30% of treated patients will accept combo therapy</a:t>
            </a:r>
          </a:p>
          <a:p>
            <a:pPr marL="355600" lvl="1" indent="-177800" algn="l" fontAlgn="base">
              <a:spcBef>
                <a:spcPct val="400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Ø"/>
            </a:pPr>
            <a:r>
              <a:rPr lang="en-US" altLang="zh-CN" sz="1000" kern="0" dirty="0" smtClean="0">
                <a:solidFill>
                  <a:srgbClr val="111111"/>
                </a:solidFill>
                <a:latin typeface="Verdana" pitchFamily="34" charset="0"/>
              </a:rPr>
              <a:t>Mono therapy is preferred and recommended by treatment guideline</a:t>
            </a:r>
          </a:p>
          <a:p>
            <a:pPr marL="355600" lvl="1" indent="-177800" algn="l" fontAlgn="base">
              <a:spcBef>
                <a:spcPct val="400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Ø"/>
            </a:pPr>
            <a:r>
              <a:rPr lang="en-US" altLang="zh-CN" sz="1000" kern="0" dirty="0" smtClean="0">
                <a:solidFill>
                  <a:srgbClr val="111111"/>
                </a:solidFill>
                <a:latin typeface="Verdana" pitchFamily="34" charset="0"/>
              </a:rPr>
              <a:t>If the effect of mono therapy is not satisfied, physicians will choose combo</a:t>
            </a:r>
          </a:p>
          <a:p>
            <a:pPr marL="355600" lvl="1" indent="-177800" algn="l" fontAlgn="base">
              <a:spcBef>
                <a:spcPct val="400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Ø"/>
            </a:pPr>
            <a:r>
              <a:rPr lang="en-US" altLang="zh-CN" sz="1000" kern="0" dirty="0" smtClean="0">
                <a:solidFill>
                  <a:srgbClr val="111111"/>
                </a:solidFill>
                <a:latin typeface="Verdana" pitchFamily="34" charset="0"/>
              </a:rPr>
              <a:t>Combination therapy can be 2 AAPs, or AAP along with another type of drug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653" y="6187071"/>
            <a:ext cx="6556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* ”Satisfied” means symptom modifying in clinical practice, and scale (SAPS &amp; SANS) is usually used in research</a:t>
            </a:r>
            <a:endParaRPr lang="zh-CN" altLang="en-US" sz="1000" dirty="0"/>
          </a:p>
        </p:txBody>
      </p:sp>
      <p:sp>
        <p:nvSpPr>
          <p:cNvPr id="57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417825" y="441965"/>
            <a:ext cx="843852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ＭＳ Ｐゴシック" pitchFamily="-111" charset="-128"/>
                <a:cs typeface="ＭＳ Ｐゴシック" pitchFamily="-111" charset="-128"/>
              </a:rPr>
              <a:t>Physicians segment patients into positive, negative and mix </a:t>
            </a:r>
            <a:r>
              <a:rPr lang="en-US" altLang="zh-CN" sz="2000" kern="0" dirty="0" smtClean="0">
                <a:solidFill>
                  <a:schemeClr val="tx2"/>
                </a:solidFill>
                <a:latin typeface="Verdana" pitchFamily="34" charset="0"/>
                <a:ea typeface="ＭＳ Ｐゴシック" pitchFamily="-111" charset="-128"/>
                <a:cs typeface="ＭＳ Ｐゴシック" pitchFamily="-111" charset="-128"/>
              </a:rPr>
              <a:t>symptoms; patients use Atypical Anti-Psychotics (AAP) as mono-therapy or in combination with other drugs</a:t>
            </a:r>
          </a:p>
        </p:txBody>
      </p:sp>
      <p:sp>
        <p:nvSpPr>
          <p:cNvPr id="53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xmlns="" val="3372743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1111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AAPs, which are superior to TAP (Typical Anti-Psychotics) in terms of efficacy, safety and dosage, is consider as first line therapy </a:t>
            </a:r>
            <a:endParaRPr lang="en-US" dirty="0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88331" y="6172210"/>
            <a:ext cx="811527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i="1" dirty="0"/>
              <a:t>Source</a:t>
            </a:r>
            <a:r>
              <a:rPr lang="en-US" altLang="zh-CN" sz="1000" i="1" dirty="0" smtClean="0"/>
              <a:t>: Schizophrenia Prevention and Treatment Guideline China </a:t>
            </a:r>
            <a:endParaRPr lang="en-US" altLang="zh-CN" sz="1000" i="1" dirty="0"/>
          </a:p>
        </p:txBody>
      </p:sp>
      <p:sp>
        <p:nvSpPr>
          <p:cNvPr id="15" name="Rounded Rectangle 14"/>
          <p:cNvSpPr/>
          <p:nvPr/>
        </p:nvSpPr>
        <p:spPr>
          <a:xfrm>
            <a:off x="1619672" y="2204864"/>
            <a:ext cx="1512168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Verdana" pitchFamily="34" charset="0"/>
              </a:rPr>
              <a:t>Chlorproma-zine</a:t>
            </a: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347864" y="2204864"/>
            <a:ext cx="1512168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Verdana" pitchFamily="34" charset="0"/>
              </a:rPr>
              <a:t>Perphenazine</a:t>
            </a: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619672" y="2708920"/>
            <a:ext cx="1512168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erdana" pitchFamily="34" charset="0"/>
              </a:rPr>
              <a:t>Haloperidol</a:t>
            </a: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47864" y="2708920"/>
            <a:ext cx="1512168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Verdana" pitchFamily="34" charset="0"/>
              </a:rPr>
              <a:t>Sulpiride</a:t>
            </a: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619672" y="3212976"/>
            <a:ext cx="1512168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Verdana" pitchFamily="34" charset="0"/>
              </a:rPr>
              <a:t>Penfluridol</a:t>
            </a: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47864" y="3212976"/>
            <a:ext cx="1512168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erdana" pitchFamily="34" charset="0"/>
              </a:rPr>
              <a:t>Others</a:t>
            </a: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619672" y="4005064"/>
            <a:ext cx="1512168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Verdana" pitchFamily="34" charset="0"/>
              </a:rPr>
              <a:t>Clozapme</a:t>
            </a: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347864" y="4005064"/>
            <a:ext cx="1512168" cy="36004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Verdana" pitchFamily="34" charset="0"/>
              </a:rPr>
              <a:t>Risperidone</a:t>
            </a: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619672" y="4509120"/>
            <a:ext cx="1512168" cy="36004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Verdana" pitchFamily="34" charset="0"/>
              </a:rPr>
              <a:t>Olanzapine</a:t>
            </a: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347864" y="4509120"/>
            <a:ext cx="1512168" cy="36004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Verdana" pitchFamily="34" charset="0"/>
              </a:rPr>
              <a:t>Quetiapine</a:t>
            </a: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19672" y="5013176"/>
            <a:ext cx="1512168" cy="36004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Verdana" pitchFamily="34" charset="0"/>
              </a:rPr>
              <a:t>Ziprazidone</a:t>
            </a: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347864" y="5013176"/>
            <a:ext cx="1512168" cy="36004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Verdana" pitchFamily="34" charset="0"/>
              </a:rPr>
              <a:t>Aripiprazole</a:t>
            </a: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619672" y="5517232"/>
            <a:ext cx="1512168" cy="36004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Verdana" pitchFamily="34" charset="0"/>
              </a:rPr>
              <a:t>Sertindole</a:t>
            </a: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47864" y="5517232"/>
            <a:ext cx="1512168" cy="36004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erdana" pitchFamily="34" charset="0"/>
              </a:rPr>
              <a:t>Others</a:t>
            </a: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11560" y="3789040"/>
            <a:ext cx="4248472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7564" y="222635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Verdana" pitchFamily="34" charset="0"/>
              </a:rPr>
              <a:t>1</a:t>
            </a:r>
            <a:r>
              <a:rPr lang="en-US" sz="1600" b="1" i="1" baseline="30000" dirty="0" smtClean="0">
                <a:latin typeface="Verdana" pitchFamily="34" charset="0"/>
              </a:rPr>
              <a:t>st</a:t>
            </a:r>
            <a:r>
              <a:rPr lang="en-US" sz="1600" b="1" i="1" dirty="0" smtClean="0">
                <a:latin typeface="Verdana" pitchFamily="34" charset="0"/>
              </a:rPr>
              <a:t> Gen</a:t>
            </a:r>
          </a:p>
          <a:p>
            <a:r>
              <a:rPr lang="en-US" sz="1600" b="1" i="1" dirty="0" smtClean="0">
                <a:latin typeface="Verdana" pitchFamily="34" charset="0"/>
              </a:rPr>
              <a:t>(TAP)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7564" y="4005064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Verdana" pitchFamily="34" charset="0"/>
              </a:rPr>
              <a:t>2</a:t>
            </a:r>
            <a:r>
              <a:rPr lang="en-US" sz="1600" b="1" i="1" baseline="30000" dirty="0" smtClean="0">
                <a:latin typeface="Verdana" pitchFamily="34" charset="0"/>
              </a:rPr>
              <a:t>nd</a:t>
            </a:r>
            <a:r>
              <a:rPr lang="en-US" sz="1600" b="1" i="1" dirty="0" smtClean="0">
                <a:latin typeface="Verdana" pitchFamily="34" charset="0"/>
              </a:rPr>
              <a:t> Gen</a:t>
            </a:r>
          </a:p>
          <a:p>
            <a:r>
              <a:rPr lang="en-US" sz="1600" b="1" i="1" dirty="0" smtClean="0">
                <a:latin typeface="Verdana" pitchFamily="34" charset="0"/>
              </a:rPr>
              <a:t>(AAP)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7544" y="5949280"/>
            <a:ext cx="7488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Note: 1. TAP: Typical Antipsychotic Drugs; 2. AAP: Atypical Antipsychotic Drugs </a:t>
            </a:r>
          </a:p>
        </p:txBody>
      </p:sp>
      <p:sp>
        <p:nvSpPr>
          <p:cNvPr id="38" name="矩形 164"/>
          <p:cNvSpPr/>
          <p:nvPr/>
        </p:nvSpPr>
        <p:spPr>
          <a:xfrm>
            <a:off x="5652120" y="3284984"/>
            <a:ext cx="2939569" cy="969496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177800" lvl="0" indent="-177800" fontAlgn="base">
              <a:spcBef>
                <a:spcPts val="300"/>
              </a:spcBef>
              <a:spcAft>
                <a:spcPct val="0"/>
              </a:spcAft>
              <a:buClr>
                <a:srgbClr val="0E0733"/>
              </a:buClr>
              <a:buFont typeface="Verdana" pitchFamily="34" charset="0"/>
              <a:buChar char="•"/>
            </a:pPr>
            <a:r>
              <a:rPr lang="en-US" altLang="zh-CN" sz="1100" b="1" kern="0" dirty="0" smtClean="0">
                <a:solidFill>
                  <a:srgbClr val="0E07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AAP and TAP have different MOAs</a:t>
            </a:r>
          </a:p>
          <a:p>
            <a:pPr marL="355600" lvl="1" indent="-177800" fontAlgn="base">
              <a:spcBef>
                <a:spcPts val="3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Ø"/>
            </a:pPr>
            <a:r>
              <a:rPr lang="en-US" altLang="zh-CN" sz="1000" kern="0" dirty="0" smtClean="0">
                <a:solidFill>
                  <a:srgbClr val="11111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AAP targets at dopamine D2 receptor</a:t>
            </a:r>
          </a:p>
          <a:p>
            <a:pPr marL="355600" lvl="1" indent="-177800" fontAlgn="base">
              <a:spcBef>
                <a:spcPts val="300"/>
              </a:spcBef>
              <a:spcAft>
                <a:spcPct val="0"/>
              </a:spcAft>
              <a:buClr>
                <a:srgbClr val="111111"/>
              </a:buClr>
              <a:buFont typeface="Wingdings" pitchFamily="2" charset="2"/>
              <a:buChar char="Ø"/>
            </a:pPr>
            <a:r>
              <a:rPr lang="en-US" altLang="zh-CN" sz="1000" kern="0" dirty="0" smtClean="0">
                <a:solidFill>
                  <a:srgbClr val="11111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TAP targets not only D2 receptor but also 5-HT1A, 5-HT2A and D3, etc.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47664" y="1722294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</a:rPr>
              <a:t>Treatment Drugs for Schizophrenia</a:t>
            </a:r>
            <a:endParaRPr lang="en-US" sz="1400" b="1" u="sng" dirty="0">
              <a:solidFill>
                <a:schemeClr val="bg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04048" y="5589240"/>
            <a:ext cx="288032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92080" y="5343599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First-line therapy</a:t>
            </a:r>
          </a:p>
          <a:p>
            <a:endParaRPr lang="en-US" sz="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Second-line therapy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004048" y="5373216"/>
            <a:ext cx="288032" cy="14401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969477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000" b="1" dirty="0" smtClean="0">
                <a:solidFill>
                  <a:schemeClr val="bg1"/>
                </a:solidFill>
              </a:rPr>
              <a:t>Schizophrenia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31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94340" y="-1"/>
            <a:ext cx="14400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Treatment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IMS </a:t>
            </a:r>
            <a:r>
              <a:rPr lang="en-US" altLang="zh-CN" dirty="0" smtClean="0"/>
              <a:t>grouped hospitals by surgery amount availa</a:t>
            </a:r>
            <a:r>
              <a:rPr lang="en-US" altLang="zh-CN" dirty="0" smtClean="0"/>
              <a:t>b</a:t>
            </a:r>
            <a:r>
              <a:rPr lang="en-US" altLang="zh-CN" dirty="0" smtClean="0"/>
              <a:t>ility, and select top sales hospitals with a series of criteria from each group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8197" y="3385338"/>
            <a:ext cx="1188720" cy="640080"/>
          </a:xfrm>
          <a:prstGeom prst="round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i="1" dirty="0" smtClean="0">
                <a:solidFill>
                  <a:schemeClr val="bg1"/>
                </a:solidFill>
                <a:latin typeface="Verdana" pitchFamily="34" charset="0"/>
              </a:rPr>
              <a:t>Hospital universe</a:t>
            </a:r>
            <a:endParaRPr lang="en-US" sz="1400" b="1" i="1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112321" y="2293230"/>
            <a:ext cx="1280160" cy="8229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Cosmetic surgery # available</a:t>
            </a:r>
            <a:endParaRPr lang="en-US" sz="12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12321" y="4274416"/>
            <a:ext cx="1364528" cy="8229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Cosmetic surgery # unavailable</a:t>
            </a:r>
            <a:endParaRPr lang="en-US" sz="12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48982" y="3317488"/>
            <a:ext cx="1690577" cy="36004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330426" y="1960300"/>
            <a:ext cx="173736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National or regi</a:t>
            </a:r>
            <a:r>
              <a:rPr lang="en-US" altLang="zh-CN" sz="1200" dirty="0" smtClean="0">
                <a:solidFill>
                  <a:schemeClr val="tx1"/>
                </a:solidFill>
                <a:latin typeface="Verdana" pitchFamily="34" charset="0"/>
              </a:rPr>
              <a:t>o</a:t>
            </a:r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nal KOL presence</a:t>
            </a:r>
            <a:endParaRPr lang="en-US" sz="12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30426" y="2636538"/>
            <a:ext cx="173736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Cosmetic surgery related paper</a:t>
            </a:r>
            <a:endParaRPr lang="en-US" sz="12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330426" y="3312778"/>
            <a:ext cx="173736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Cosmetic surgery # </a:t>
            </a:r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&gt;2000/year</a:t>
            </a:r>
            <a:endParaRPr lang="en-US" sz="12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28513" y="4005299"/>
            <a:ext cx="347472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 indent="-233363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National or regi</a:t>
            </a:r>
            <a:r>
              <a:rPr lang="en-US" altLang="zh-CN" sz="1200" dirty="0" smtClean="0">
                <a:solidFill>
                  <a:schemeClr val="tx1"/>
                </a:solidFill>
                <a:latin typeface="Verdana" pitchFamily="34" charset="0"/>
              </a:rPr>
              <a:t>o</a:t>
            </a:r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nal KOL presence</a:t>
            </a:r>
            <a:endParaRPr lang="en-US" sz="12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628513" y="4616319"/>
            <a:ext cx="347472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 indent="-233363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Cosmetic surgery related paper</a:t>
            </a:r>
            <a:endParaRPr lang="en-US" sz="12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628513" y="5248605"/>
            <a:ext cx="347472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 indent="-233363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Top cosmetic dept presence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628513" y="2463352"/>
            <a:ext cx="1097280" cy="640080"/>
          </a:xfrm>
          <a:prstGeom prst="round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Cosmetic surgery # &gt;500/year</a:t>
            </a:r>
          </a:p>
        </p:txBody>
      </p:sp>
      <p:sp>
        <p:nvSpPr>
          <p:cNvPr id="39" name="Pentagon 38"/>
          <p:cNvSpPr/>
          <p:nvPr/>
        </p:nvSpPr>
        <p:spPr>
          <a:xfrm>
            <a:off x="574162" y="1775663"/>
            <a:ext cx="7719233" cy="4104142"/>
          </a:xfrm>
          <a:prstGeom prst="homePlate">
            <a:avLst>
              <a:gd name="adj" fmla="val 13840"/>
            </a:avLst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>
            <a:stCxn id="26" idx="3"/>
            <a:endCxn id="30" idx="1"/>
          </p:cNvCxnSpPr>
          <p:nvPr/>
        </p:nvCxnSpPr>
        <p:spPr>
          <a:xfrm>
            <a:off x="1846917" y="3705378"/>
            <a:ext cx="265404" cy="98051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6" idx="3"/>
            <a:endCxn id="29" idx="1"/>
          </p:cNvCxnSpPr>
          <p:nvPr/>
        </p:nvCxnSpPr>
        <p:spPr>
          <a:xfrm flipV="1">
            <a:off x="1846917" y="2704710"/>
            <a:ext cx="265404" cy="100066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89104" y="3442045"/>
            <a:ext cx="1191869" cy="57888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i="1" dirty="0" smtClean="0">
                <a:latin typeface="Verdana" pitchFamily="34" charset="0"/>
              </a:rPr>
              <a:t>Top hospitals</a:t>
            </a:r>
            <a:endParaRPr lang="en-US" sz="1400" b="1" i="1" dirty="0" smtClean="0">
              <a:latin typeface="Verdan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78595" y="1410708"/>
            <a:ext cx="2431322" cy="36004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Verdana" pitchFamily="34" charset="0"/>
              </a:rPr>
              <a:t>S</a:t>
            </a:r>
            <a:r>
              <a:rPr lang="en-US" altLang="zh-CN" b="1" dirty="0" smtClean="0">
                <a:solidFill>
                  <a:schemeClr val="tx1"/>
                </a:solidFill>
                <a:latin typeface="Verdana" pitchFamily="34" charset="0"/>
              </a:rPr>
              <a:t>election c</a:t>
            </a:r>
            <a:r>
              <a:rPr lang="en-US" b="1" dirty="0" smtClean="0">
                <a:solidFill>
                  <a:schemeClr val="tx1"/>
                </a:solidFill>
                <a:latin typeface="Verdana" pitchFamily="34" charset="0"/>
              </a:rPr>
              <a:t>riteria</a:t>
            </a:r>
            <a:endParaRPr lang="en-US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40645" y="1871329"/>
            <a:ext cx="3749040" cy="1920240"/>
          </a:xfrm>
          <a:prstGeom prst="rect">
            <a:avLst/>
          </a:prstGeom>
          <a:noFill/>
          <a:ln w="19050">
            <a:solidFill>
              <a:schemeClr val="bg2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540645" y="3948227"/>
            <a:ext cx="3749040" cy="1775637"/>
          </a:xfrm>
          <a:prstGeom prst="rect">
            <a:avLst/>
          </a:prstGeom>
          <a:noFill/>
          <a:ln w="19050">
            <a:solidFill>
              <a:schemeClr val="bg2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4279" y="3976577"/>
            <a:ext cx="93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</a:t>
            </a:r>
            <a:r>
              <a:rPr lang="en-US" altLang="zh-CN" sz="1200" dirty="0" smtClean="0"/>
              <a:t>=115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752753" y="2626240"/>
            <a:ext cx="606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And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542030" y="4001386"/>
            <a:ext cx="93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</a:t>
            </a:r>
            <a:r>
              <a:rPr lang="en-US" altLang="zh-CN" sz="1200" dirty="0" smtClean="0"/>
              <a:t>=35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293093" y="3122428"/>
            <a:ext cx="93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</a:t>
            </a:r>
            <a:r>
              <a:rPr lang="en-US" altLang="zh-CN" sz="1200" dirty="0" smtClean="0"/>
              <a:t>=77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296637" y="5103628"/>
            <a:ext cx="93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</a:t>
            </a:r>
            <a:r>
              <a:rPr lang="en-US" altLang="zh-CN" sz="1200" dirty="0" smtClean="0"/>
              <a:t>=38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404882" y="2344467"/>
            <a:ext cx="606061" cy="18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or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404882" y="3020705"/>
            <a:ext cx="606061" cy="18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or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771008" y="4336300"/>
            <a:ext cx="606061" cy="18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or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771008" y="5012538"/>
            <a:ext cx="606061" cy="18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or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06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5&quot;/&gt;&lt;/elem&gt;&lt;key val=&quot;1&quot;/&gt;&lt;elem&gt;&lt;m_nPartnerID val=&quot;530&quot;/&gt;&lt;m_nIndex val=&quot;4&quot;/&gt;&lt;/elem&gt;&lt;key val=&quot;3&quot;/&gt;&lt;elem&gt;&lt;m_nPartnerID val=&quot;530&quot;/&gt;&lt;m_nIndex val=&quot;4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WYzD3PLTk29x5dfIrdil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WYzD3PLTk29x5dfIrdil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S98J_5FEiVMuMXF8Pqm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y945RusbECEebH7MV3ki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yhNavSFkuyzdY13fteW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S98J_5FEiVMuMXF8Pqm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y945RusbECEebH7MV3ki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OSm6kS90eF1VQRPEj5O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WYzD3PLTk29x5dfIrdil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yhNavSFkuyzdY13fteW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WYzD3PLTk29x5dfIrdil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S98J_5FEiVMuMXF8Pqm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WYzD3PLTk29x5dfIrdil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UVcUcb5UCqWzs26MVua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wcMgIea0eXxZPIynB1T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kTB96uJUSfxRMAe8edx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C4COHeUUGd2vRJhl4Ia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UVcUcb5UCqWzs26MVua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wcMgIea0eXxZPIynB1T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.blRgTSUmGpqdOoQHnm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.blRgTSUmGpqdOoQHnm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.blRgTSUmGpqdOoQHnm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y945RusbECEebH7MV3ki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.blRgTSUmGpqdOoQHnm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.blRgTSUmGpqdOoQHnm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.blRgTSUmGpqdOoQHnm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UVcUcb5UCqWzs26MVua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C4COHeUUGd2vRJhl4Ia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wcMgIea0eXxZPIynB1T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FNprG7tLESJUeXYAbExE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VarEz4Z0SL3g.CszJVI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ymgk1uMjU.QYooYE0ch_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TixXp90EUa48yVxNraE4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W7k3J630y464NJIHv28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PQzBJ.WkeK4VYqkNG1Y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t3WE3NFkaBQZpSMhfWZ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1ZuwzJSE69VKUTSNpDu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Mrl8I1qUana8XYmdvW4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wSlFQHf06cf9tl1qgD0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n8ANB9hpk6plcbENbBjU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7waW2ndEyFXnmYhtrhj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bM__8WxKUaKPVkaB5r2w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WY2TTaRoUqN4.gRuLVut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ZHKwB9QTEG41DPaxerYg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yhNavSFkuyzdY13fteWA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WZchduvjkSQ7URPSuWiR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d1KLiD92UmsD998Pan_F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5sQbk06UyHq6_isA2YU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GicKqgtCUyVSx5K.K293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b.jcDub0q6ChWFGwoCG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n8g9CDa_0iNvyL7S4UVl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HxDqaRRk21gTDSCtsAg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u8gkwieAUarMW8BM8YFx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2ZQ24n7fUO6rk_WG.CRh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RtxYHkdHkmnbQ.r3KLgO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S98J_5FEiVMuMXF8Pqm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Jtn_HjFEicsIRgXpvK4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Dt5oa1g0a1e8CM6yLPs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8mRRl1dJUqApXoV104tYQ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E3LxL8TLEapf1NSlgPSm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eooYimEUGsJhtOLXL4DQ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pUvEFwgkGzJnpWO8PFX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z3hdBbNHkuYifcyYXBjWA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vTefNsaE.KorQ5dQzst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q.g9Gki02tg_uR0sptp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XcL5xakkqSUV8dKCIny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y945RusbECEebH7MV3ki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k.157bU0eJY4ASpi7Nv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C.9oioGa0yOVpDlvDums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GBfeba5FE2unx433rpFB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S776id.UO2elKYolhIH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FGjiPf6kmTKFyKCj5XK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.EwZ_ybUU.cSMJZMATyQ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UVcUcb5UCqWzs26MVua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.EwZ_ybUU.cSMJZMATyQ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C4COHeUUGd2vRJhl4Ia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UVcUcb5UCqWzs26MVua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OSm6kS90eF1VQRPEj5O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.EwZ_ybUU.cSMJZMATyQ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nFtAUC.UWxYDaxVff1XQ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50cKRJxZUKV_K68JP3gD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DIhL6gLk2KoHYNXxWYW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cGpJk0K0uIFEFZREJrV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A7Xk7YRZEWfBEQaM_QIj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YChLmRE0y3PbnUVDu8E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8ARdj3NU2rmbSXqtZ68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.U4mHftakGNQs.TsFjUpA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5HDJsq80KgqOBj4NzJp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W7k3J630y464NJIHv28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PqTa4kf6EazKRFJ1uuEh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9QrWki1XUKjuBV1z89PQ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Qe1r9aakiGJEaH2qP8d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J4RrzK30mfNS5_ZIh3L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jHbi3daEiMhJCHntSI4w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ikZW8RAUuat2oGX4vEX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4wWiQ_xCkO1d1wnkq1PRw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wB8b0awUSkVzD96tjcoQ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TmYstFOekehNkAfIhKG.Q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D3RztnbESgK2Jo5UpPQ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v156UZekW8zBGIycMLg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JttWHQLyUehlPMo1fkxW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oZBcj.tkmkwCkdOrJFh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nLO7ltHEmeDWCfouS.3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dbo4lChKkGu9SURcPLAG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06uxYHmQEKHURdeWmoEI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MY9T4xkREejyV5YNLBtsQ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xmtNUUWkqG26LsXvQMC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4PbGGYFEioHEZ1if6wXQ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_PMNmQ0U.Pl_Lo.97TfQ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0a5b1Wz20y9oQlD4yS1H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wcMgIea0eXxZPIynB1T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GcKBdKhwky75TIPQT7GI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g95ky1Mk.qJmgEVr9uxw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aKioxAxGkuq60NuzOlQy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IKe2Q0XUqcfcpLa4vBcA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E0b0C39kmAs7or7hrs8g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aqnsO9X.Ee9cKQTsXFxG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A1F1ZmI0G5Dy9Qc3vdCQ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12LjcpIj0eWsy.ymdz1u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bBym8n3vUWd.2kugj4gR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.crdNBx80SSDBVOatwjs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kTB96uJUSfxRMAe8edxQ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zp_6Rsf0OiJoL345qlew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.wUcdP3UWy_iOAiRXIH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391pnA6jEOMa3RLMx6RqQ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Wf0zDAuEW4J3YdgEmgS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MZElGmX0yEGhtUlpML3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Oirsk0U9EiHSoiR7mdEHQ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YBkVizOdUCFLDHJ6mEVtw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NHEtNWMeEm5ZJQnh1PULA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43i_l.XU0CloHy.N3sSNQ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0cFHyeeTEWiJ6GXTXKKj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v156UZekW8zBGIycMLg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_OhbgRlHEyId2FfHdB6v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hoYZbt1tEyzQLxKxJ11EA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uyLCkv3nkSjVdU9Cj13ew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yNFJWPmOUi7kJLlQ35pm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OPbuC3s5k63WJoJzCo31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6GJ71_PnEyjs0notym8cA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37ZCLhwE.bXl04oeVQKQ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yy0DRdCE0q9ItwHpXFVTA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JrCcO3KkaWIZQHL1AAM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2pYvQRjRECRc9ILvKzWC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R8i6kJ5k0uQx3JGP9uEpA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vN2wk5y60ClLN6bNYxITw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.ZggOF52UWOiSsI2uZNqw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z0c84PV0ivqOT81J.SMw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9EMRnnX02jAc9mvVqBj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88pi8chs0u1c_LkCoWrj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f850mWd0uj6m5Yp9GbQQ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Tr9tl0K0kibnt0aI8UVIw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IKe2Q0XUqcfcpLa4vBc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C4COHeUUGd2vRJhl4IaQ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UVcUcb5UCqWzs26MVua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.blRgTSUmGpqdOoQHnm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ZY4zjG8kk.sIRnOlAzut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ZY4zjG8kk.sIRnOlAzutQ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_mUOfF6kCms76JRfp4M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K.wU9NQi0GKFh8zFDmgHg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_mUOfF6kCms76JRfp4MA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K.wU9NQi0GKFh8zFDmgHg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x9D18qu.EOmZGqzGUB4tQ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1A3vLe70m6BEJZV6iWw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.blRgTSUmGpqdOoQHnm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H3RbYKi5EijkM7OP28e5w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fWBcNRS0KB0SJ1TqUDbw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6t0YhJiqU6v0XTN9qaOgg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5Gy8aHu1UC.e8Z80R.yH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dSzFTq802PvT_DHhtSpw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reBMHNkkKgnL58Z06u1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.Y.qnlbl0KsGehbItdu0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fbn5zSkHUSgxMM0LPpxK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KLOZGQIEG3hLTntoGPA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MfqvIUVYUGv3ax4qBIeB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.blRgTSUmGpqdOoQHnmg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wqTEImPEG7qm8.Js2sU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V6ekackEusUs6t8jo3M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LKDS1exUKUorXh9_4C1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4wE8urwNE6M1KX9obSsxQ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qypuyQqaEGOpB.HumjXJ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LJ3eYEEGNFRL2WQqhnQ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4oZIXfIEanUK2x9h1umQ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UAVmcavGE25n9pDzmfcK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N5ZFp7ydEyszd71UPzrXw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v2AZSylw0i4wa8kHk2N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v156UZekW8zBGIycMLg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K13i301dEimIZ5cZwr8Kw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xU7rM4Kk2isavHKqMXF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xi9aee_cEKwQzvWxEeMjw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wcMgIea0eXxZPIynB1Tg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vy99pvs0GmiflBMT..JQ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oJ5miZOUeFETaTuc7js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jj0ES1pJkuxOZRCmR44ig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x9D18qu.EOmZGqzGUB4tQ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1S8ZgYG0eMuu72ZpN5y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g6DAul9EEeX.Zv.I.I1P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kTB96uJUSfxRMAe8edxQ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G7u1NQQ6Umf9hHLk1Usl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SzNb5MSoUiC_THdg2PNw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mMu05fuE2h_h54FDaqsw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MjuvA7OEmRrDksKPLsE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Cp_PykcC0ulKj4bcJ0DZw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Rtz95IqcEeFn6wvjOHrRg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BsVapQzlkispceasoZ1Pg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R5VVKcawUOI2e6yMfLEug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X0R8B_iEEu772Sded.e9g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j3DMHCD_k2Cus1W_UJl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.EwZ_ybUU.cSMJZMATyQQ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COowPd_q0GhUNIhqZ7qTg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PO5oLrhRkGMKsDH7IY9CQ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v2x0TKs0Gz9z.Zt.Qo_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HvtGq84UGt3HD4WYEVaA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6j2k2Wp02FdIpfn3REOQ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B2.jYUmEi9IIpKIsz.fQ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HeT4COjkGla0lBmdHSVA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o1oM4CiVES.LXxRNLKO5g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wcMgIea0eXxZPIynB1Tg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oJ5miZOUeFETaTuc7js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v156UZekW8zBGIycMLg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v156UZekW8zBGIycMLgg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vy99pvs0GmiflBMT..JQ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x9D18qu.EOmZGqzGUB4tQ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t0UzN8ukKNfC0KQNu6BQ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pBMYOR2EqiUzD6tmeO6Q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Xk1Gu5l0Cu6lO3MZgRb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Xt50b42AEiRNYt3b0w6Lw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5jnxgtykWP55Tt.ZXdZQ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vFLAZNL8kmpnTvL9W9n3g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.D8gYGkM0aEq6pJXbb1eg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15LeoLJkC7LwEXEjTzs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.EwZ_ybUU.cSMJZMATyQQ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dALLi.v6U64BN1RmJWHfg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Uajc6XlQEWg8jv72z4hvg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Xc2w7MMUSVYqqjrvZHXw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FDiaD_k02UGT8rsm2.ww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Kctr2cb0qU.qOxUNDUww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peh0O6GekGXC92bsf_8.A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KpJPrd4UCLoHGhqh9LSQ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gtTMJ4902zSst21meSLQ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mQkjSfdky2xv5ku9lqT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jBPXEUZeUKtWFQqVYf8T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v156UZekW8zBGIycMLgg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1uUbkimk6X1z0Z2H8sq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WqsR.sZ.0agRmxM7QBQn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ocI0CI1E.f6t1jCXk0mw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R8i6kJ5k0uQx3JGP9uEpA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Y8_p8N41EiPYJSLTDd2wQ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qi_opIKiUqgWmSyh1nUgg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Eejap9p30OKBiBzpJTamg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4mjOEvrbUKdkwOeg2MEJg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x9D18qu.EOmZGqzGUB4t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_0SgiYOkeP3E20g193m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hlyG3gkEioxWyIRnrFkw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bZzyjSP0i0cuMo6Fdq8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myMDqpUkqRcfWV.xvG_w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YtVS_7kUeIQQh9Pw0H_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bLQgFHJUy_9DguxXlQlw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IKvyAMqwU6dnTETPXhN1w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e4OCuSZUC_XDy6rybzA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PnlrsYakWn6yf1e0xKVg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sqcrDPge0mcSL4LU1zyC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k_Ky8Y10iuH6qZwYLVdw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OXs9YpHUuqRh72pVhRK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.EwZ_ybUU.cSMJZMATyQ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zL8Qd9AkWSjjBfnmtHJg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vfKFigJB0GsTsDA_JgSmw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XuLlVOrUu_6uW8vX7jc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BFaEQdW0uPF9THNoQPkQ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QmLqQ1nkSFqA_dY8p9uQ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YxekjH80qzysGSW.nWY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4Ec0Nc8SUa3HqQUzhN0uA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H0KDKEYOUSN.cMr4aTSMQ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CXC9XZA0e7GCFDxQrUs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4nL7s7_k6I8lMXZcd4a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v156UZekW8zBGIycMLgg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8HQK.uxEWXwoESPwG4.w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7WLLrPCkKKBwq8QvYFpQ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5qCdkdexkioOR.DoiP8uA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wEeINk.kqgcTkPCxQJMQ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GXQbtfek25MINjgVq6DQ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lt47UAqUiRC_xWbmmfxQ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8yBRYgOwEilqgHwo6VkqQ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4KmGUIl0KbX_uVSExfaQ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f5lzKtqkWfHdlFNK9bZA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O_j0q4rB0m4J.r5YBlIe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.blRgTSUmGpqdOoQHnmg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twI9u_jU2bVNZ8WGjA0Q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iKJwdf8kaDTbSHkP07nA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TxNj46o0iif19A_.5z.g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5FWrcQB0SRiqjhjTv5d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.EwZ_ybUU.cSMJZMATyQ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QBNCo8L60uGoDGbH91ht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GRESFl70u2Xpd3zhStj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X6Cvl5V0mav3eqdvapj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WccX0YY0qU9EpJQbwUZw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2xX.zYVky2_CWgBg3JC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.blRgTSUmGpqdOoQHnmg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i58QWukS0m_oRnvGTDCgQ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JsS80DMY0.qmD1IsmXovw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IKe2Q0XUqcfcpLa4vBc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YJTuP7RUiTUHW7dnQh_A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hf9KO0m0.vx5USu7yQyg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DZ25w9EWs86O4Eu2hK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0.hPj258UW1B4wknDWqRQ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X8XE5jCEGBf4MIn7Ucaw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xRJmENEm0.x3ooRgVT9R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.blRgTSUmGpqdOoQHnmg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9Nex9DYgESL3oOiSzciKA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EXRdxzclU.F9yKilR5ICw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7HT7Pceo0SmW9D8SNWuCw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nTB0aoMU..m3PhjUJnqQ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Nt2cVBpkGeG1kPAf53Qg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V2m1RV8oE64.55eYy0e3A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8jyAtPj0mSgTeMaERzyQ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QKvnrZoxUe1tz6ce9UPAg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zF897ZFkaB43NMYMwzUQ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lSDLRSX0yX9jyf.zUn4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.blRgTSUmGpqdOoQHnmg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Bivvvp_N0K_.88aNQcAcw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n8Ycgn4p0KDt7du1xoSLQ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b9Sf_G3okSTgQEe3WI2kQ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MOSZscRPUSHVG9GaJiu5g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kcwRlac02bpeBc0rx89A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Ua2nf0nQ0.jbeZB1cKQKQ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EXRdxzclU.F9yKilR5ICw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BsTQZakEaNhMez5Tuxfg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psIzy0AUiEUtmtEfD3C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BsTQZakEaNhMez5Tuxf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.EwZ_ybUU.cSMJZMATyQQ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lINyVz10WClj98UqPHrQ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.UZFoQBkmBe8AUlPSO0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OSm6kS90eF1VQRPEj5OQ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LjkXUcN0CXNfEwPqUeHA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WYzD3PLTk29x5dfIrdilA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S98J_5FEiVMuMXF8PqmA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y945RusbECEebH7MV3kig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W7k3J630y464NJIHv28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yhNavSFkuyzdY13fteW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S98J_5FEiVMuMXF8Pqm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crtOB8V0GNmHBhIBUsXg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y945RusbECEebH7MV3kig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OSm6kS90eF1VQRPEj5OQ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W7k3J630y464NJIHv28A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wcMgIea0eXxZPIynB1Tg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ffm4JxfUyBFhJfUM0B8Q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f.fft4E0.HB3eMmTHILg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eZi8pFpjkSsOYy6p97V2g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E000KqPHkSbh.dVCsiZ0w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bDD9lbsk2XL7SeNLYCqg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Tmy1Q5OHku2hF46I0xQa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v156UZekW8zBGIycMLgg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smK.kX3E2PLxQBcFZZog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BC6cyxgkOWV7tadobC9g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jYl_PjfjkizbIBHE7oIZQ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8ONgkOXaUevXwGgUAN1Vg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Azs1kSstEqKiV.ExXadOQ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.nV7HJMhUObUQMSa729YA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VPSDy23UCirA6wuZeRb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o_sfzHV.EKPooGfPWOBpA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.EwZ_ybUU.cSMJZMATyQQ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.EwZ_ybUU.cSMJZMATyQ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.EwZ_ybUU.cSMJZMATyQQ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nFtAUC.UWxYDaxVff1XQ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50cKRJxZUKV_K68JP3gDg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DIhL6gLk2KoHYNXxWYWA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pEEcXxG0OHaanL_Yp1WQ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D3RztnbESgK2Jo5UpPQQ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vtJ1Fy10UOwdWyuXo8hSQ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_xgr3bPEu_QH.CTXn3Kg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5HDJsq80KgqOBj4NzJpg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YChLmRE0y3PbnUVDu8EA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cGpJk0K0uIFEFZREJrV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nFtAUC.UWxYDaxVff1XQ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d2YkhiPUmdq5Ho4ltDtw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gBXQCWP1Ua7VCGvDvsh1A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jHbi3daEiMhJCHntSI4w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ikZW8RAUuat2oGX4vEXw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A7Xk7YRZEWfBEQaM_QIjg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Yowb6UDUe4Be8EyN8tgQ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rVwP9Cv0OAaDr2YsQfCQ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4wWiQ_xCkO1d1wnkq1PRw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JttWHQLyUehlPMo1fkxWA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nLO7ltHEmeDWCfouS.3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qKdN1AFPUaIID4epqM4VQ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dbo4lChKkGu9SURcPLAGQ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06uxYHmQEKHURdeWmoEIw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MY9T4xkREejyV5YNLBtsQ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xmtNUUWkqG26LsXvQMCg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4PbGGYFEioHEZ1if6wXQ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_PMNmQ0U.Pl_Lo.97TfQ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0a5b1Wz20y9oQlD4yS1HQ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GcKBdKhwky75TIPQT7GIg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g95ky1Mk.qJmgEVr9uxw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aKioxAxGkuq60NuzOlQy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TzbyQYjlk6AcH4395qUDA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GhpzRX_iEG4NEqEtBcBYg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E0b0C39kmAs7or7hrs8g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NHEtNWMeEm5ZJQnh1PULA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IKe2Q0XUqcfcpLa4vBcA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aKioxAxGkuq60NuzOlQyA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C4COHeUUGd2vRJhl4Ia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iV3z3OjkCS1evkGZWh0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PqTa4kf6EazKRFJ1uuEh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D3RztnbESgK2Jo5UpPQ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psIzy0AUiEUtmtEfD3C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r9FRhDVUGwqSCmibL_m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TmYstFOekehNkAfIhKG.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9QrWki1XUKjuBV1z89PQ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5HDJsq80KgqOBj4NzJp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YChLmRE0y3PbnUVDu8E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cGpJk0K0uIFEFZREJrV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u_eUN_VSEub8CGYl4Or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Qe1r9aakiGJEaH2qP8d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J4RrzK30mfNS5_ZIh3L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jHbi3daEiMhJCHntSI4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lINyVz10WClj98UqPHr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ikZW8RAUuat2oGX4vEX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A7Xk7YRZEWfBEQaM_QIj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wB8b0awUSkVzD96tjco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8ARdj3NU2rmbSXqtZ68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4wWiQ_xCkO1d1wnkq1PR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9F6Rkm4u0m1Mp75Vh0NZ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bRN.vRgmE.5pqOUx6F4k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O82KWGB0W8jV6WvbgeM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4hgpG96kmeNiKUbr3Fx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K4y_hFY0GI704to0MK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.UZFoQBkmBe8AUlPSO0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uJot4SqBkeqZeg3Pcw0l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UutduTLUSqPhjbuKgP8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Xlmm0_hU2vPN3AzY3eU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UWW7fXGPUuEHgRkfORFH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40fXUurcEO8BaEUxC3MQ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WEMunjZ.EaW6XS2OHmay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RR2VyNk_EqUEDtPEKIUq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XvYA9fu0W5qiYjSMTCi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IKe2Q0XUqcfcpLa4vBc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zPW4Oxq02QEVYv05Af0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OSm6kS90eF1VQRPEj5O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C5fv2P.iUmiqsvDOIzpI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eVI.owHlU2gkdt2waX_q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u.n625sk232uHabQU.j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SXLMJ2J0SfQuuAsIGPG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T5XlrpfUqnb7KVyMoog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IKe2Q0XUqcfcpLa4vBc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v156UZekW8zBGIycMLg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wjWJMGVEOCl9vpd5KLq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TSYu9.kzEaVzlAm2VJSw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bKVmrC1FkyH_71_giTU7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LjkXUcN0CXNfEwPqUeH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KuSmq0dtEK2ASlTI8UwJ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eHTZFPSsEqpXpGOxpfho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9SZlCweh0KLpfuFMOExH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wH2ezjVNEe7q6ayvozvQ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BsTQZakEaNhMez5Tuxf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psIzy0AUiEUtmtEfD3C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lINyVz10WClj98UqPHr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.UZFoQBkmBe8AUlPSO0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OSm6kS90eF1VQRPEj5O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LjkXUcN0CXNfEwPqUeHA"/>
</p:tagLst>
</file>

<file path=ppt/theme/theme1.xml><?xml version="1.0" encoding="utf-8"?>
<a:theme xmlns:a="http://schemas.openxmlformats.org/drawingml/2006/main" name="blank">
  <a:themeElements>
    <a:clrScheme name="IMS_Consulting_2011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00528A"/>
      </a:accent3>
      <a:accent4>
        <a:srgbClr val="860C0E"/>
      </a:accent4>
      <a:accent5>
        <a:srgbClr val="0091C8"/>
      </a:accent5>
      <a:accent6>
        <a:srgbClr val="C0C0C0"/>
      </a:accent6>
      <a:hlink>
        <a:srgbClr val="006C96"/>
      </a:hlink>
      <a:folHlink>
        <a:srgbClr val="8888A4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IMS Consulting Template_Final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FFFFFF"/>
      </a:accent3>
      <a:accent4>
        <a:srgbClr val="0D0D0D"/>
      </a:accent4>
      <a:accent5>
        <a:srgbClr val="DCBCAA"/>
      </a:accent5>
      <a:accent6>
        <a:srgbClr val="0C5E00"/>
      </a:accent6>
      <a:hlink>
        <a:srgbClr val="00528A"/>
      </a:hlink>
      <a:folHlink>
        <a:srgbClr val="860C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8892</TotalTime>
  <Words>6769</Words>
  <Application>Microsoft Office PowerPoint</Application>
  <PresentationFormat>On-screen Show (4:3)</PresentationFormat>
  <Paragraphs>1195</Paragraphs>
  <Slides>46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blank</vt:lpstr>
      <vt:lpstr>think-cell Slide</vt:lpstr>
      <vt:lpstr>图表</vt:lpstr>
      <vt:lpstr>Chart</vt:lpstr>
      <vt:lpstr>Introduction to Pharma</vt:lpstr>
      <vt:lpstr>Major disease area overview: Do’s and Don’ts</vt:lpstr>
      <vt:lpstr>Major disease area overview - Neurology</vt:lpstr>
      <vt:lpstr>Schizophrenia is a mental disorder characterized by a disintegration of the processes of thinking and of emotional responsiveness, of which the mechanism is unclear</vt:lpstr>
      <vt:lpstr>Current treated schizophrenia patients is estimated at 1.1 Mn, and with the growth of presenting rate and treatment rate, the patient pool will expand</vt:lpstr>
      <vt:lpstr>Slide 6</vt:lpstr>
      <vt:lpstr>Slide 7</vt:lpstr>
      <vt:lpstr>AAPs, which are superior to TAP (Typical Anti-Psychotics) in terms of efficacy, safety and dosage, is consider as first line therapy </vt:lpstr>
      <vt:lpstr>IMS grouped hospitals by surgery amount availability, and select top sales hospitals with a series of criteria from each group</vt:lpstr>
      <vt:lpstr>IMS grouped hospitals by cosmetic surgery # availability, and select top sales hospitals with a series of criteria</vt:lpstr>
      <vt:lpstr>Depending on different physicians’ own experience, combo therapies demonstrate a more diversified characteristic than mono therapies</vt:lpstr>
      <vt:lpstr>With the progress of the disease, the treatment cycle of schizophrenia is separated into acute stage and maintenance stage</vt:lpstr>
      <vt:lpstr>Efficacy, safety and compliance are the key unmet medical needs in schizophrenia market</vt:lpstr>
      <vt:lpstr>Olanzapine is gaining share from other AAPs thanks to its better efficacy on controlling positive symptoms</vt:lpstr>
      <vt:lpstr>Four molecules already launched in other countries will be launched in China, among them lurasidone is expected to be a star in the future</vt:lpstr>
      <vt:lpstr>Schizophrenia Summary</vt:lpstr>
      <vt:lpstr>Major disease area overview - Neurology</vt:lpstr>
      <vt:lpstr>Major depressive disorder is characterized by-episodes of all-encompassing low mood accompanied by low self-esteem  and loss of interest or pleasure in normally enjoyable activities</vt:lpstr>
      <vt:lpstr>The addressable MDD patients is estimated at 1.7 Mn in 2012, which can be enlarged greatly by increasing presenting and diagnosis rate</vt:lpstr>
      <vt:lpstr>Slide 20</vt:lpstr>
      <vt:lpstr>Physicians usually segment MDD patients into non-TRD and TRD in treatment; the latter accounts for 20-30% of all patients</vt:lpstr>
      <vt:lpstr>MDD treatment usually starts with mono therapy; however, clinical practice is diversified among different physicians based on their own experience and habits</vt:lpstr>
      <vt:lpstr>With the progress of the disease, the whole treatment duration of MDD is about 1-2 years</vt:lpstr>
      <vt:lpstr>A new MDD drug with faster onset, higher response rate, able to treat TRD and reasonable price is desired to fulfill the unmet needs</vt:lpstr>
      <vt:lpstr>Escitalopram, the latest entry of SSRI, has quickly gained share from others due to its better efficacy </vt:lpstr>
      <vt:lpstr>MNCs are investing R&amp;D to treat MDD and 3 of them are targeting TRD adjunctive therapy</vt:lpstr>
      <vt:lpstr>MDD Summary</vt:lpstr>
      <vt:lpstr>Major disease area overview - Neurology</vt:lpstr>
      <vt:lpstr>Slide 29</vt:lpstr>
      <vt:lpstr>Slide 30</vt:lpstr>
      <vt:lpstr>Slide 31</vt:lpstr>
      <vt:lpstr>Slide 32</vt:lpstr>
      <vt:lpstr>Slide 33</vt:lpstr>
      <vt:lpstr>Slide 34</vt:lpstr>
      <vt:lpstr>AChEI and Memantine are the primary choice of AD medication</vt:lpstr>
      <vt:lpstr>Recommend cases for references and further reading</vt:lpstr>
      <vt:lpstr>Major disease area overview - Neurology</vt:lpstr>
      <vt:lpstr>Parkinson's disease is a degenerative disorder of the central nervous system result from the death of dopamine-generating cells</vt:lpstr>
      <vt:lpstr>Nigrastriatal pathway of the basal ganglia degeneration caused Parkinson's disease</vt:lpstr>
      <vt:lpstr>We estimate there are 0.15~0.28 million treated urban patients however that is likely to increase in the future due to improved quality of life, education and awareness</vt:lpstr>
      <vt:lpstr>Slide 41</vt:lpstr>
      <vt:lpstr>PD treatment should try to postpone drug treatment, especially levodopa</vt:lpstr>
      <vt:lpstr>Slide 43</vt:lpstr>
      <vt:lpstr>Therefore, Madopar is the best-seller in PD market while facing intense competition from new entrants such as Sifrol</vt:lpstr>
      <vt:lpstr>PD global pipeline suggests rarely innovative MoA and most new PD drug in China are generics produced by local companies</vt:lpstr>
      <vt:lpstr>PD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Pharma</dc:title>
  <dc:creator>Chen, Jenny Jing (Shanghai)</dc:creator>
  <cp:lastModifiedBy>qczhou</cp:lastModifiedBy>
  <cp:revision>684</cp:revision>
  <dcterms:created xsi:type="dcterms:W3CDTF">2013-05-22T06:38:07Z</dcterms:created>
  <dcterms:modified xsi:type="dcterms:W3CDTF">2015-01-20T08:42:23Z</dcterms:modified>
</cp:coreProperties>
</file>