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317.xml" ContentType="application/vnd.openxmlformats-officedocument.presentationml.tags+xml"/>
  <Override PartName="/ppt/tags/tag32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268.xml" ContentType="application/vnd.openxmlformats-officedocument.presentationml.tags+xml"/>
  <Override PartName="/ppt/tags/tag320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Default Extension="png" ContentType="image/png"/>
  <Override PartName="/ppt/tags/tag170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Default Extension="emf" ContentType="image/x-emf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tags/tag271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4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336.xml" ContentType="application/vnd.openxmlformats-officedocument.presentationml.tags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32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19.xml" ContentType="application/vnd.openxmlformats-officedocument.presentationml.tags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308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4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333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311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38.xml" ContentType="application/vnd.openxmlformats-officedocument.presentationml.tags+xml"/>
  <Override PartName="/ppt/tags/tag349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41.xml" ContentType="application/vnd.openxmlformats-officedocument.presentationml.tags+xml"/>
  <Override PartName="/ppt/tags/tag352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6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Default Extension="bin" ContentType="application/vnd.openxmlformats-officedocument.oleObject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Default Extension="vml" ContentType="application/vnd.openxmlformats-officedocument.vmlDrawing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slides/slide12.xml" ContentType="application/vnd.openxmlformats-officedocument.presentationml.slide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0" r:id="rId3"/>
    <p:sldId id="328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29" r:id="rId14"/>
    <p:sldId id="270" r:id="rId15"/>
    <p:sldId id="280" r:id="rId16"/>
    <p:sldId id="289" r:id="rId17"/>
    <p:sldId id="284" r:id="rId18"/>
    <p:sldId id="288" r:id="rId19"/>
    <p:sldId id="290" r:id="rId20"/>
    <p:sldId id="285" r:id="rId21"/>
    <p:sldId id="305" r:id="rId22"/>
    <p:sldId id="315" r:id="rId23"/>
    <p:sldId id="327" r:id="rId24"/>
    <p:sldId id="321" r:id="rId25"/>
    <p:sldId id="323" r:id="rId26"/>
    <p:sldId id="324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lang="zh-CN" altLang="en-US"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-111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8"/>
    <a:srgbClr val="8888A4"/>
    <a:srgbClr val="AC2C65"/>
    <a:srgbClr val="B30054"/>
    <a:srgbClr val="99CC00"/>
    <a:srgbClr val="C0C0C0"/>
    <a:srgbClr val="69C0C9"/>
    <a:srgbClr val="ED4F44"/>
    <a:srgbClr val="FAA100"/>
    <a:srgbClr val="60AC1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941" autoAdjust="0"/>
  </p:normalViewPr>
  <p:slideViewPr>
    <p:cSldViewPr snapToGrid="0">
      <p:cViewPr varScale="1">
        <p:scale>
          <a:sx n="86" d="100"/>
          <a:sy n="86" d="100"/>
        </p:scale>
        <p:origin x="-1008" y="-90"/>
      </p:cViewPr>
      <p:guideLst>
        <p:guide orient="horz" pos="2160"/>
        <p:guide orient="horz" pos="4116"/>
        <p:guide orient="horz" pos="1008"/>
        <p:guide orient="horz" pos="289"/>
        <p:guide orient="horz" pos="3775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2.emf"/><Relationship Id="rId1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9117D1-E7D0-4A81-8BD2-5E7A4A558118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DC5C19B-C217-4F67-970D-8794DF92C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869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Calibri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-111" charset="0"/>
              </a:defRPr>
            </a:lvl1pPr>
          </a:lstStyle>
          <a:p>
            <a:pPr>
              <a:defRPr/>
            </a:pPr>
            <a:fld id="{8F5C96A9-BFB9-4474-82F6-661A92AF992A}" type="datetime1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Calibri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-111" charset="0"/>
              </a:defRPr>
            </a:lvl1pPr>
          </a:lstStyle>
          <a:p>
            <a:pPr>
              <a:defRPr/>
            </a:pPr>
            <a:fld id="{82C86698-07D5-471E-99B4-B63D4F726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8296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D80B33-2AB9-48DF-8944-E13ACEE4596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11012 ims Consulting group logo no tag FINAL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8788" y="460376"/>
            <a:ext cx="31511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6"/>
          <p:cNvCxnSpPr/>
          <p:nvPr/>
        </p:nvCxnSpPr>
        <p:spPr>
          <a:xfrm>
            <a:off x="460375" y="965200"/>
            <a:ext cx="6092825" cy="0"/>
          </a:xfrm>
          <a:prstGeom prst="line">
            <a:avLst/>
          </a:prstGeom>
          <a:ln w="254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11012 ims Consulting group logo OUTLINES FINAL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7201" y="460375"/>
            <a:ext cx="3152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6"/>
            <a:ext cx="7448550" cy="1050925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rgbClr val="0091C8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457200" y="6387707"/>
            <a:ext cx="6406816" cy="361950"/>
          </a:xfrm>
        </p:spPr>
        <p:txBody>
          <a:bodyPr/>
          <a:lstStyle>
            <a:lvl1pPr>
              <a:defRPr sz="1000" dirty="0" smtClean="0"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11012 ims Consulting group logo no tag FINAL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8788" y="460376"/>
            <a:ext cx="31511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6"/>
          <p:cNvCxnSpPr/>
          <p:nvPr/>
        </p:nvCxnSpPr>
        <p:spPr>
          <a:xfrm>
            <a:off x="460375" y="965200"/>
            <a:ext cx="6092825" cy="0"/>
          </a:xfrm>
          <a:prstGeom prst="line">
            <a:avLst/>
          </a:prstGeom>
          <a:ln w="254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11012 ims Consulting group logo OUTLINES FINAL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7201" y="460375"/>
            <a:ext cx="3152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6"/>
            <a:ext cx="7448550" cy="1050925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accent5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457200" y="6406179"/>
            <a:ext cx="6406816" cy="361950"/>
          </a:xfrm>
        </p:spPr>
        <p:txBody>
          <a:bodyPr/>
          <a:lstStyle>
            <a:lvl1pPr>
              <a:defRPr sz="1000" dirty="0" smtClean="0"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9144000" cy="3429000"/>
          </a:xfrm>
          <a:solidFill>
            <a:schemeClr val="accent5">
              <a:lumMod val="40000"/>
              <a:lumOff val="60000"/>
            </a:schemeClr>
          </a:solidFill>
        </p:spPr>
        <p:txBody>
          <a:bodyPr bIns="685800" anchor="ctr" anchorCtr="1"/>
          <a:lstStyle>
            <a:lvl1pPr>
              <a:buFontTx/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4"/>
            <a:ext cx="8226425" cy="4301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229100"/>
          </a:xfrm>
        </p:spPr>
        <p:txBody>
          <a:bodyPr/>
          <a:lstStyle>
            <a:lvl1pPr>
              <a:buFont typeface="Verdana" pitchFamily="34" charset="0"/>
              <a:buChar char="•"/>
              <a:defRPr/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1825" y="901382"/>
            <a:ext cx="8243234" cy="395244"/>
          </a:xfrm>
        </p:spPr>
        <p:txBody>
          <a:bodyPr/>
          <a:lstStyle>
            <a:lvl1pPr marL="0" indent="0">
              <a:buNone/>
              <a:defRPr>
                <a:solidFill>
                  <a:srgbClr val="0091C8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xfrm>
            <a:off x="455613" y="6389917"/>
            <a:ext cx="6108700" cy="2079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5613" y="6388395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200" y="1600200"/>
            <a:ext cx="8229600" cy="4392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xmlns="" val="16499444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55613" y="6389917"/>
            <a:ext cx="6108700" cy="207963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5616" y="1598613"/>
            <a:ext cx="3951287" cy="4387850"/>
          </a:xfrm>
        </p:spPr>
        <p:txBody>
          <a:bodyPr/>
          <a:lstStyle>
            <a:lvl1pPr>
              <a:buClrTx/>
              <a:defRPr sz="1800">
                <a:solidFill>
                  <a:schemeClr val="tx2"/>
                </a:solidFill>
              </a:defRPr>
            </a:lvl1pPr>
            <a:lvl2pPr>
              <a:buClrTx/>
              <a:defRPr sz="1600">
                <a:solidFill>
                  <a:schemeClr val="tx1"/>
                </a:solidFill>
              </a:defRPr>
            </a:lvl2pPr>
            <a:lvl3pPr>
              <a:buClrTx/>
              <a:defRPr sz="1400">
                <a:solidFill>
                  <a:schemeClr val="tx1"/>
                </a:solidFill>
              </a:defRPr>
            </a:lvl3pPr>
            <a:lvl4pPr>
              <a:buClrTx/>
              <a:defRPr sz="12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1800">
                <a:solidFill>
                  <a:schemeClr val="tx2"/>
                </a:solidFill>
              </a:defRPr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455613" y="6389917"/>
            <a:ext cx="6108700" cy="207963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Introduction to </a:t>
            </a:r>
            <a:r>
              <a:rPr lang="en-US" altLang="zh-CN" dirty="0" err="1" smtClean="0"/>
              <a:t>Pharma</a:t>
            </a:r>
            <a:r>
              <a:rPr lang="en-US" altLang="zh-CN" dirty="0" smtClean="0"/>
              <a:t> • 2013</a:t>
            </a: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55613" y="6388395"/>
            <a:ext cx="61087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dirty="0" smtClean="0"/>
            </a:lvl1pPr>
          </a:lstStyle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pic>
        <p:nvPicPr>
          <p:cNvPr id="1029" name="Picture 13" descr="ims-Consulting-group-logo-no-tag-TM-RGB-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96091" y="6370638"/>
            <a:ext cx="1925637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41326" y="6184900"/>
            <a:ext cx="8270875" cy="0"/>
          </a:xfrm>
          <a:prstGeom prst="line">
            <a:avLst/>
          </a:prstGeom>
          <a:ln w="254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9"/>
          <p:cNvSpPr txBox="1">
            <a:spLocks noChangeArrowheads="1"/>
          </p:cNvSpPr>
          <p:nvPr/>
        </p:nvSpPr>
        <p:spPr bwMode="black">
          <a:xfrm>
            <a:off x="457201" y="6572256"/>
            <a:ext cx="439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defRPr/>
            </a:pPr>
            <a:fld id="{5C473F54-1193-4348-9DEA-6CF7976DF638}" type="slidenum">
              <a:rPr lang="en-US" sz="1000"/>
              <a:pPr algn="l" eaLnBrk="0" hangingPunct="0">
                <a:defRPr/>
              </a:pPr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</p:sldLayoutIdLst>
  <p:transition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Font typeface="Verdana" pitchFamily="-111" charset="0"/>
        <a:buChar char="•"/>
        <a:defRPr sz="1800">
          <a:solidFill>
            <a:schemeClr val="tx2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Verdana" pitchFamily="-111" charset="0"/>
        <a:buChar char="−"/>
        <a:defRPr sz="1600">
          <a:solidFill>
            <a:schemeClr val="tx1"/>
          </a:solidFill>
          <a:latin typeface="+mn-lt"/>
          <a:ea typeface="ＭＳ Ｐゴシック" pitchFamily="-111" charset="-128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-111" charset="0"/>
        <a:buChar char="•"/>
        <a:defRPr sz="1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-111" charset="0"/>
        <a:buChar char="–"/>
        <a:defRPr sz="1200">
          <a:solidFill>
            <a:schemeClr val="tx1"/>
          </a:solidFill>
          <a:latin typeface="+mn-lt"/>
          <a:ea typeface="ＭＳ Ｐゴシック" pitchFamily="-111" charset="-128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-111" charset="0"/>
        <a:buChar char="◦"/>
        <a:defRPr sz="1400">
          <a:solidFill>
            <a:schemeClr val="tx1"/>
          </a:solidFill>
          <a:latin typeface="+mn-lt"/>
          <a:ea typeface="ＭＳ Ｐゴシック" pitchFamily="-111" charset="-128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oleObject" Target="../embeddings/oleObject3.bin"/><Relationship Id="rId2" Type="http://schemas.openxmlformats.org/officeDocument/2006/relationships/tags" Target="../tags/tag80.xml"/><Relationship Id="rId16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26" Type="http://schemas.openxmlformats.org/officeDocument/2006/relationships/tags" Target="../tags/tag128.xml"/><Relationship Id="rId39" Type="http://schemas.openxmlformats.org/officeDocument/2006/relationships/tags" Target="../tags/tag141.xml"/><Relationship Id="rId3" Type="http://schemas.openxmlformats.org/officeDocument/2006/relationships/tags" Target="../tags/tag105.xml"/><Relationship Id="rId21" Type="http://schemas.openxmlformats.org/officeDocument/2006/relationships/tags" Target="../tags/tag123.xml"/><Relationship Id="rId34" Type="http://schemas.openxmlformats.org/officeDocument/2006/relationships/tags" Target="../tags/tag136.xml"/><Relationship Id="rId42" Type="http://schemas.openxmlformats.org/officeDocument/2006/relationships/tags" Target="../tags/tag144.xml"/><Relationship Id="rId47" Type="http://schemas.openxmlformats.org/officeDocument/2006/relationships/tags" Target="../tags/tag149.xml"/><Relationship Id="rId50" Type="http://schemas.openxmlformats.org/officeDocument/2006/relationships/tags" Target="../tags/tag152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5" Type="http://schemas.openxmlformats.org/officeDocument/2006/relationships/tags" Target="../tags/tag127.xml"/><Relationship Id="rId33" Type="http://schemas.openxmlformats.org/officeDocument/2006/relationships/tags" Target="../tags/tag135.xml"/><Relationship Id="rId38" Type="http://schemas.openxmlformats.org/officeDocument/2006/relationships/tags" Target="../tags/tag140.xml"/><Relationship Id="rId46" Type="http://schemas.openxmlformats.org/officeDocument/2006/relationships/tags" Target="../tags/tag148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29" Type="http://schemas.openxmlformats.org/officeDocument/2006/relationships/tags" Target="../tags/tag131.xml"/><Relationship Id="rId41" Type="http://schemas.openxmlformats.org/officeDocument/2006/relationships/tags" Target="../tags/tag143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tags" Target="../tags/tag126.xml"/><Relationship Id="rId32" Type="http://schemas.openxmlformats.org/officeDocument/2006/relationships/tags" Target="../tags/tag134.xml"/><Relationship Id="rId37" Type="http://schemas.openxmlformats.org/officeDocument/2006/relationships/tags" Target="../tags/tag139.xml"/><Relationship Id="rId40" Type="http://schemas.openxmlformats.org/officeDocument/2006/relationships/tags" Target="../tags/tag142.xml"/><Relationship Id="rId45" Type="http://schemas.openxmlformats.org/officeDocument/2006/relationships/tags" Target="../tags/tag147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tags" Target="../tags/tag125.xml"/><Relationship Id="rId28" Type="http://schemas.openxmlformats.org/officeDocument/2006/relationships/tags" Target="../tags/tag130.xml"/><Relationship Id="rId36" Type="http://schemas.openxmlformats.org/officeDocument/2006/relationships/tags" Target="../tags/tag138.xml"/><Relationship Id="rId49" Type="http://schemas.openxmlformats.org/officeDocument/2006/relationships/tags" Target="../tags/tag151.xml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31" Type="http://schemas.openxmlformats.org/officeDocument/2006/relationships/tags" Target="../tags/tag133.xml"/><Relationship Id="rId44" Type="http://schemas.openxmlformats.org/officeDocument/2006/relationships/tags" Target="../tags/tag146.xml"/><Relationship Id="rId52" Type="http://schemas.openxmlformats.org/officeDocument/2006/relationships/slideLayout" Target="../slideLayouts/slideLayout4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tags" Target="../tags/tag124.xml"/><Relationship Id="rId27" Type="http://schemas.openxmlformats.org/officeDocument/2006/relationships/tags" Target="../tags/tag129.xml"/><Relationship Id="rId30" Type="http://schemas.openxmlformats.org/officeDocument/2006/relationships/tags" Target="../tags/tag132.xml"/><Relationship Id="rId35" Type="http://schemas.openxmlformats.org/officeDocument/2006/relationships/tags" Target="../tags/tag137.xml"/><Relationship Id="rId43" Type="http://schemas.openxmlformats.org/officeDocument/2006/relationships/tags" Target="../tags/tag145.xml"/><Relationship Id="rId48" Type="http://schemas.openxmlformats.org/officeDocument/2006/relationships/tags" Target="../tags/tag150.xml"/><Relationship Id="rId8" Type="http://schemas.openxmlformats.org/officeDocument/2006/relationships/tags" Target="../tags/tag110.xml"/><Relationship Id="rId51" Type="http://schemas.openxmlformats.org/officeDocument/2006/relationships/tags" Target="../tags/tag1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mims.com/China/image/info/Seretide%2050%20ug-100%20ug%20diskus/?id=fb0e5615-a339-4882-9898-9fcb01892816" TargetMode="Externa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69.xml"/><Relationship Id="rId18" Type="http://schemas.openxmlformats.org/officeDocument/2006/relationships/tags" Target="../tags/tag174.xml"/><Relationship Id="rId26" Type="http://schemas.openxmlformats.org/officeDocument/2006/relationships/tags" Target="../tags/tag182.xml"/><Relationship Id="rId39" Type="http://schemas.openxmlformats.org/officeDocument/2006/relationships/tags" Target="../tags/tag195.xml"/><Relationship Id="rId21" Type="http://schemas.openxmlformats.org/officeDocument/2006/relationships/tags" Target="../tags/tag177.xml"/><Relationship Id="rId34" Type="http://schemas.openxmlformats.org/officeDocument/2006/relationships/tags" Target="../tags/tag190.xml"/><Relationship Id="rId42" Type="http://schemas.openxmlformats.org/officeDocument/2006/relationships/tags" Target="../tags/tag198.xml"/><Relationship Id="rId47" Type="http://schemas.openxmlformats.org/officeDocument/2006/relationships/tags" Target="../tags/tag203.xml"/><Relationship Id="rId50" Type="http://schemas.openxmlformats.org/officeDocument/2006/relationships/tags" Target="../tags/tag206.xml"/><Relationship Id="rId55" Type="http://schemas.openxmlformats.org/officeDocument/2006/relationships/tags" Target="../tags/tag211.xml"/><Relationship Id="rId63" Type="http://schemas.openxmlformats.org/officeDocument/2006/relationships/tags" Target="../tags/tag219.xml"/><Relationship Id="rId68" Type="http://schemas.openxmlformats.org/officeDocument/2006/relationships/tags" Target="../tags/tag224.xml"/><Relationship Id="rId76" Type="http://schemas.openxmlformats.org/officeDocument/2006/relationships/slideLayout" Target="../slideLayouts/slideLayout7.xml"/><Relationship Id="rId7" Type="http://schemas.openxmlformats.org/officeDocument/2006/relationships/tags" Target="../tags/tag163.xml"/><Relationship Id="rId71" Type="http://schemas.openxmlformats.org/officeDocument/2006/relationships/tags" Target="../tags/tag227.xml"/><Relationship Id="rId2" Type="http://schemas.openxmlformats.org/officeDocument/2006/relationships/tags" Target="../tags/tag158.xml"/><Relationship Id="rId16" Type="http://schemas.openxmlformats.org/officeDocument/2006/relationships/tags" Target="../tags/tag172.xml"/><Relationship Id="rId29" Type="http://schemas.openxmlformats.org/officeDocument/2006/relationships/tags" Target="../tags/tag185.xml"/><Relationship Id="rId11" Type="http://schemas.openxmlformats.org/officeDocument/2006/relationships/tags" Target="../tags/tag167.xml"/><Relationship Id="rId24" Type="http://schemas.openxmlformats.org/officeDocument/2006/relationships/tags" Target="../tags/tag180.xml"/><Relationship Id="rId32" Type="http://schemas.openxmlformats.org/officeDocument/2006/relationships/tags" Target="../tags/tag188.xml"/><Relationship Id="rId37" Type="http://schemas.openxmlformats.org/officeDocument/2006/relationships/tags" Target="../tags/tag193.xml"/><Relationship Id="rId40" Type="http://schemas.openxmlformats.org/officeDocument/2006/relationships/tags" Target="../tags/tag196.xml"/><Relationship Id="rId45" Type="http://schemas.openxmlformats.org/officeDocument/2006/relationships/tags" Target="../tags/tag201.xml"/><Relationship Id="rId53" Type="http://schemas.openxmlformats.org/officeDocument/2006/relationships/tags" Target="../tags/tag209.xml"/><Relationship Id="rId58" Type="http://schemas.openxmlformats.org/officeDocument/2006/relationships/tags" Target="../tags/tag214.xml"/><Relationship Id="rId66" Type="http://schemas.openxmlformats.org/officeDocument/2006/relationships/tags" Target="../tags/tag222.xml"/><Relationship Id="rId74" Type="http://schemas.openxmlformats.org/officeDocument/2006/relationships/tags" Target="../tags/tag230.xml"/><Relationship Id="rId79" Type="http://schemas.openxmlformats.org/officeDocument/2006/relationships/oleObject" Target="../embeddings/oleObject6.bin"/><Relationship Id="rId5" Type="http://schemas.openxmlformats.org/officeDocument/2006/relationships/tags" Target="../tags/tag161.xml"/><Relationship Id="rId61" Type="http://schemas.openxmlformats.org/officeDocument/2006/relationships/tags" Target="../tags/tag217.xml"/><Relationship Id="rId10" Type="http://schemas.openxmlformats.org/officeDocument/2006/relationships/tags" Target="../tags/tag166.xml"/><Relationship Id="rId19" Type="http://schemas.openxmlformats.org/officeDocument/2006/relationships/tags" Target="../tags/tag175.xml"/><Relationship Id="rId31" Type="http://schemas.openxmlformats.org/officeDocument/2006/relationships/tags" Target="../tags/tag187.xml"/><Relationship Id="rId44" Type="http://schemas.openxmlformats.org/officeDocument/2006/relationships/tags" Target="../tags/tag200.xml"/><Relationship Id="rId52" Type="http://schemas.openxmlformats.org/officeDocument/2006/relationships/tags" Target="../tags/tag208.xml"/><Relationship Id="rId60" Type="http://schemas.openxmlformats.org/officeDocument/2006/relationships/tags" Target="../tags/tag216.xml"/><Relationship Id="rId65" Type="http://schemas.openxmlformats.org/officeDocument/2006/relationships/tags" Target="../tags/tag221.xml"/><Relationship Id="rId73" Type="http://schemas.openxmlformats.org/officeDocument/2006/relationships/tags" Target="../tags/tag229.xml"/><Relationship Id="rId78" Type="http://schemas.openxmlformats.org/officeDocument/2006/relationships/oleObject" Target="../embeddings/oleObject5.bin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Relationship Id="rId22" Type="http://schemas.openxmlformats.org/officeDocument/2006/relationships/tags" Target="../tags/tag178.xml"/><Relationship Id="rId27" Type="http://schemas.openxmlformats.org/officeDocument/2006/relationships/tags" Target="../tags/tag183.xml"/><Relationship Id="rId30" Type="http://schemas.openxmlformats.org/officeDocument/2006/relationships/tags" Target="../tags/tag186.xml"/><Relationship Id="rId35" Type="http://schemas.openxmlformats.org/officeDocument/2006/relationships/tags" Target="../tags/tag191.xml"/><Relationship Id="rId43" Type="http://schemas.openxmlformats.org/officeDocument/2006/relationships/tags" Target="../tags/tag199.xml"/><Relationship Id="rId48" Type="http://schemas.openxmlformats.org/officeDocument/2006/relationships/tags" Target="../tags/tag204.xml"/><Relationship Id="rId56" Type="http://schemas.openxmlformats.org/officeDocument/2006/relationships/tags" Target="../tags/tag212.xml"/><Relationship Id="rId64" Type="http://schemas.openxmlformats.org/officeDocument/2006/relationships/tags" Target="../tags/tag220.xml"/><Relationship Id="rId69" Type="http://schemas.openxmlformats.org/officeDocument/2006/relationships/tags" Target="../tags/tag225.xml"/><Relationship Id="rId77" Type="http://schemas.openxmlformats.org/officeDocument/2006/relationships/oleObject" Target="../embeddings/oleObject4.bin"/><Relationship Id="rId8" Type="http://schemas.openxmlformats.org/officeDocument/2006/relationships/tags" Target="../tags/tag164.xml"/><Relationship Id="rId51" Type="http://schemas.openxmlformats.org/officeDocument/2006/relationships/tags" Target="../tags/tag207.xml"/><Relationship Id="rId72" Type="http://schemas.openxmlformats.org/officeDocument/2006/relationships/tags" Target="../tags/tag228.xml"/><Relationship Id="rId80" Type="http://schemas.openxmlformats.org/officeDocument/2006/relationships/oleObject" Target="../embeddings/oleObject7.bin"/><Relationship Id="rId3" Type="http://schemas.openxmlformats.org/officeDocument/2006/relationships/tags" Target="../tags/tag159.xml"/><Relationship Id="rId12" Type="http://schemas.openxmlformats.org/officeDocument/2006/relationships/tags" Target="../tags/tag168.xml"/><Relationship Id="rId17" Type="http://schemas.openxmlformats.org/officeDocument/2006/relationships/tags" Target="../tags/tag173.xml"/><Relationship Id="rId25" Type="http://schemas.openxmlformats.org/officeDocument/2006/relationships/tags" Target="../tags/tag181.xml"/><Relationship Id="rId33" Type="http://schemas.openxmlformats.org/officeDocument/2006/relationships/tags" Target="../tags/tag189.xml"/><Relationship Id="rId38" Type="http://schemas.openxmlformats.org/officeDocument/2006/relationships/tags" Target="../tags/tag194.xml"/><Relationship Id="rId46" Type="http://schemas.openxmlformats.org/officeDocument/2006/relationships/tags" Target="../tags/tag202.xml"/><Relationship Id="rId59" Type="http://schemas.openxmlformats.org/officeDocument/2006/relationships/tags" Target="../tags/tag215.xml"/><Relationship Id="rId67" Type="http://schemas.openxmlformats.org/officeDocument/2006/relationships/tags" Target="../tags/tag223.xml"/><Relationship Id="rId20" Type="http://schemas.openxmlformats.org/officeDocument/2006/relationships/tags" Target="../tags/tag176.xml"/><Relationship Id="rId41" Type="http://schemas.openxmlformats.org/officeDocument/2006/relationships/tags" Target="../tags/tag197.xml"/><Relationship Id="rId54" Type="http://schemas.openxmlformats.org/officeDocument/2006/relationships/tags" Target="../tags/tag210.xml"/><Relationship Id="rId62" Type="http://schemas.openxmlformats.org/officeDocument/2006/relationships/tags" Target="../tags/tag218.xml"/><Relationship Id="rId70" Type="http://schemas.openxmlformats.org/officeDocument/2006/relationships/tags" Target="../tags/tag226.xml"/><Relationship Id="rId75" Type="http://schemas.openxmlformats.org/officeDocument/2006/relationships/tags" Target="../tags/tag231.xml"/><Relationship Id="rId1" Type="http://schemas.openxmlformats.org/officeDocument/2006/relationships/vmlDrawing" Target="../drawings/vmlDrawing4.vml"/><Relationship Id="rId6" Type="http://schemas.openxmlformats.org/officeDocument/2006/relationships/tags" Target="../tags/tag162.xml"/><Relationship Id="rId15" Type="http://schemas.openxmlformats.org/officeDocument/2006/relationships/tags" Target="../tags/tag171.xml"/><Relationship Id="rId23" Type="http://schemas.openxmlformats.org/officeDocument/2006/relationships/tags" Target="../tags/tag179.xml"/><Relationship Id="rId28" Type="http://schemas.openxmlformats.org/officeDocument/2006/relationships/tags" Target="../tags/tag184.xml"/><Relationship Id="rId36" Type="http://schemas.openxmlformats.org/officeDocument/2006/relationships/tags" Target="../tags/tag192.xml"/><Relationship Id="rId49" Type="http://schemas.openxmlformats.org/officeDocument/2006/relationships/tags" Target="../tags/tag205.xml"/><Relationship Id="rId57" Type="http://schemas.openxmlformats.org/officeDocument/2006/relationships/tags" Target="../tags/tag21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243.xml"/><Relationship Id="rId18" Type="http://schemas.openxmlformats.org/officeDocument/2006/relationships/tags" Target="../tags/tag248.xml"/><Relationship Id="rId26" Type="http://schemas.openxmlformats.org/officeDocument/2006/relationships/tags" Target="../tags/tag256.xml"/><Relationship Id="rId39" Type="http://schemas.openxmlformats.org/officeDocument/2006/relationships/tags" Target="../tags/tag269.xml"/><Relationship Id="rId21" Type="http://schemas.openxmlformats.org/officeDocument/2006/relationships/tags" Target="../tags/tag251.xml"/><Relationship Id="rId34" Type="http://schemas.openxmlformats.org/officeDocument/2006/relationships/tags" Target="../tags/tag264.xml"/><Relationship Id="rId42" Type="http://schemas.openxmlformats.org/officeDocument/2006/relationships/tags" Target="../tags/tag272.xml"/><Relationship Id="rId47" Type="http://schemas.openxmlformats.org/officeDocument/2006/relationships/tags" Target="../tags/tag277.xml"/><Relationship Id="rId50" Type="http://schemas.openxmlformats.org/officeDocument/2006/relationships/tags" Target="../tags/tag280.xml"/><Relationship Id="rId55" Type="http://schemas.openxmlformats.org/officeDocument/2006/relationships/tags" Target="../tags/tag285.xml"/><Relationship Id="rId63" Type="http://schemas.openxmlformats.org/officeDocument/2006/relationships/tags" Target="../tags/tag293.xml"/><Relationship Id="rId68" Type="http://schemas.openxmlformats.org/officeDocument/2006/relationships/tags" Target="../tags/tag298.xml"/><Relationship Id="rId76" Type="http://schemas.openxmlformats.org/officeDocument/2006/relationships/tags" Target="../tags/tag306.xml"/><Relationship Id="rId7" Type="http://schemas.openxmlformats.org/officeDocument/2006/relationships/tags" Target="../tags/tag237.xml"/><Relationship Id="rId71" Type="http://schemas.openxmlformats.org/officeDocument/2006/relationships/tags" Target="../tags/tag301.xml"/><Relationship Id="rId2" Type="http://schemas.openxmlformats.org/officeDocument/2006/relationships/tags" Target="../tags/tag232.xml"/><Relationship Id="rId16" Type="http://schemas.openxmlformats.org/officeDocument/2006/relationships/tags" Target="../tags/tag246.xml"/><Relationship Id="rId29" Type="http://schemas.openxmlformats.org/officeDocument/2006/relationships/tags" Target="../tags/tag259.xml"/><Relationship Id="rId11" Type="http://schemas.openxmlformats.org/officeDocument/2006/relationships/tags" Target="../tags/tag241.xml"/><Relationship Id="rId24" Type="http://schemas.openxmlformats.org/officeDocument/2006/relationships/tags" Target="../tags/tag254.xml"/><Relationship Id="rId32" Type="http://schemas.openxmlformats.org/officeDocument/2006/relationships/tags" Target="../tags/tag262.xml"/><Relationship Id="rId37" Type="http://schemas.openxmlformats.org/officeDocument/2006/relationships/tags" Target="../tags/tag267.xml"/><Relationship Id="rId40" Type="http://schemas.openxmlformats.org/officeDocument/2006/relationships/tags" Target="../tags/tag270.xml"/><Relationship Id="rId45" Type="http://schemas.openxmlformats.org/officeDocument/2006/relationships/tags" Target="../tags/tag275.xml"/><Relationship Id="rId53" Type="http://schemas.openxmlformats.org/officeDocument/2006/relationships/tags" Target="../tags/tag283.xml"/><Relationship Id="rId58" Type="http://schemas.openxmlformats.org/officeDocument/2006/relationships/tags" Target="../tags/tag288.xml"/><Relationship Id="rId66" Type="http://schemas.openxmlformats.org/officeDocument/2006/relationships/tags" Target="../tags/tag296.xml"/><Relationship Id="rId74" Type="http://schemas.openxmlformats.org/officeDocument/2006/relationships/tags" Target="../tags/tag304.xml"/><Relationship Id="rId79" Type="http://schemas.openxmlformats.org/officeDocument/2006/relationships/oleObject" Target="../embeddings/oleObject8.bin"/><Relationship Id="rId5" Type="http://schemas.openxmlformats.org/officeDocument/2006/relationships/tags" Target="../tags/tag235.xml"/><Relationship Id="rId61" Type="http://schemas.openxmlformats.org/officeDocument/2006/relationships/tags" Target="../tags/tag291.xml"/><Relationship Id="rId82" Type="http://schemas.openxmlformats.org/officeDocument/2006/relationships/oleObject" Target="../embeddings/oleObject11.bin"/><Relationship Id="rId10" Type="http://schemas.openxmlformats.org/officeDocument/2006/relationships/tags" Target="../tags/tag240.xml"/><Relationship Id="rId19" Type="http://schemas.openxmlformats.org/officeDocument/2006/relationships/tags" Target="../tags/tag249.xml"/><Relationship Id="rId31" Type="http://schemas.openxmlformats.org/officeDocument/2006/relationships/tags" Target="../tags/tag261.xml"/><Relationship Id="rId44" Type="http://schemas.openxmlformats.org/officeDocument/2006/relationships/tags" Target="../tags/tag274.xml"/><Relationship Id="rId52" Type="http://schemas.openxmlformats.org/officeDocument/2006/relationships/tags" Target="../tags/tag282.xml"/><Relationship Id="rId60" Type="http://schemas.openxmlformats.org/officeDocument/2006/relationships/tags" Target="../tags/tag290.xml"/><Relationship Id="rId65" Type="http://schemas.openxmlformats.org/officeDocument/2006/relationships/tags" Target="../tags/tag295.xml"/><Relationship Id="rId73" Type="http://schemas.openxmlformats.org/officeDocument/2006/relationships/tags" Target="../tags/tag303.xml"/><Relationship Id="rId78" Type="http://schemas.openxmlformats.org/officeDocument/2006/relationships/slideLayout" Target="../slideLayouts/slideLayout7.xml"/><Relationship Id="rId81" Type="http://schemas.openxmlformats.org/officeDocument/2006/relationships/oleObject" Target="../embeddings/oleObject10.bin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tags" Target="../tags/tag244.xml"/><Relationship Id="rId22" Type="http://schemas.openxmlformats.org/officeDocument/2006/relationships/tags" Target="../tags/tag252.xml"/><Relationship Id="rId27" Type="http://schemas.openxmlformats.org/officeDocument/2006/relationships/tags" Target="../tags/tag257.xml"/><Relationship Id="rId30" Type="http://schemas.openxmlformats.org/officeDocument/2006/relationships/tags" Target="../tags/tag260.xml"/><Relationship Id="rId35" Type="http://schemas.openxmlformats.org/officeDocument/2006/relationships/tags" Target="../tags/tag265.xml"/><Relationship Id="rId43" Type="http://schemas.openxmlformats.org/officeDocument/2006/relationships/tags" Target="../tags/tag273.xml"/><Relationship Id="rId48" Type="http://schemas.openxmlformats.org/officeDocument/2006/relationships/tags" Target="../tags/tag278.xml"/><Relationship Id="rId56" Type="http://schemas.openxmlformats.org/officeDocument/2006/relationships/tags" Target="../tags/tag286.xml"/><Relationship Id="rId64" Type="http://schemas.openxmlformats.org/officeDocument/2006/relationships/tags" Target="../tags/tag294.xml"/><Relationship Id="rId69" Type="http://schemas.openxmlformats.org/officeDocument/2006/relationships/tags" Target="../tags/tag299.xml"/><Relationship Id="rId77" Type="http://schemas.openxmlformats.org/officeDocument/2006/relationships/tags" Target="../tags/tag307.xml"/><Relationship Id="rId8" Type="http://schemas.openxmlformats.org/officeDocument/2006/relationships/tags" Target="../tags/tag238.xml"/><Relationship Id="rId51" Type="http://schemas.openxmlformats.org/officeDocument/2006/relationships/tags" Target="../tags/tag281.xml"/><Relationship Id="rId72" Type="http://schemas.openxmlformats.org/officeDocument/2006/relationships/tags" Target="../tags/tag302.xml"/><Relationship Id="rId80" Type="http://schemas.openxmlformats.org/officeDocument/2006/relationships/oleObject" Target="../embeddings/oleObject9.bin"/><Relationship Id="rId3" Type="http://schemas.openxmlformats.org/officeDocument/2006/relationships/tags" Target="../tags/tag233.xml"/><Relationship Id="rId12" Type="http://schemas.openxmlformats.org/officeDocument/2006/relationships/tags" Target="../tags/tag242.xml"/><Relationship Id="rId17" Type="http://schemas.openxmlformats.org/officeDocument/2006/relationships/tags" Target="../tags/tag247.xml"/><Relationship Id="rId25" Type="http://schemas.openxmlformats.org/officeDocument/2006/relationships/tags" Target="../tags/tag255.xml"/><Relationship Id="rId33" Type="http://schemas.openxmlformats.org/officeDocument/2006/relationships/tags" Target="../tags/tag263.xml"/><Relationship Id="rId38" Type="http://schemas.openxmlformats.org/officeDocument/2006/relationships/tags" Target="../tags/tag268.xml"/><Relationship Id="rId46" Type="http://schemas.openxmlformats.org/officeDocument/2006/relationships/tags" Target="../tags/tag276.xml"/><Relationship Id="rId59" Type="http://schemas.openxmlformats.org/officeDocument/2006/relationships/tags" Target="../tags/tag289.xml"/><Relationship Id="rId67" Type="http://schemas.openxmlformats.org/officeDocument/2006/relationships/tags" Target="../tags/tag297.xml"/><Relationship Id="rId20" Type="http://schemas.openxmlformats.org/officeDocument/2006/relationships/tags" Target="../tags/tag250.xml"/><Relationship Id="rId41" Type="http://schemas.openxmlformats.org/officeDocument/2006/relationships/tags" Target="../tags/tag271.xml"/><Relationship Id="rId54" Type="http://schemas.openxmlformats.org/officeDocument/2006/relationships/tags" Target="../tags/tag284.xml"/><Relationship Id="rId62" Type="http://schemas.openxmlformats.org/officeDocument/2006/relationships/tags" Target="../tags/tag292.xml"/><Relationship Id="rId70" Type="http://schemas.openxmlformats.org/officeDocument/2006/relationships/tags" Target="../tags/tag300.xml"/><Relationship Id="rId75" Type="http://schemas.openxmlformats.org/officeDocument/2006/relationships/tags" Target="../tags/tag305.xml"/><Relationship Id="rId1" Type="http://schemas.openxmlformats.org/officeDocument/2006/relationships/vmlDrawing" Target="../drawings/vmlDrawing5.vml"/><Relationship Id="rId6" Type="http://schemas.openxmlformats.org/officeDocument/2006/relationships/tags" Target="../tags/tag236.xml"/><Relationship Id="rId15" Type="http://schemas.openxmlformats.org/officeDocument/2006/relationships/tags" Target="../tags/tag245.xml"/><Relationship Id="rId23" Type="http://schemas.openxmlformats.org/officeDocument/2006/relationships/tags" Target="../tags/tag253.xml"/><Relationship Id="rId28" Type="http://schemas.openxmlformats.org/officeDocument/2006/relationships/tags" Target="../tags/tag258.xml"/><Relationship Id="rId36" Type="http://schemas.openxmlformats.org/officeDocument/2006/relationships/tags" Target="../tags/tag266.xml"/><Relationship Id="rId49" Type="http://schemas.openxmlformats.org/officeDocument/2006/relationships/tags" Target="../tags/tag279.xml"/><Relationship Id="rId57" Type="http://schemas.openxmlformats.org/officeDocument/2006/relationships/tags" Target="../tags/tag28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319.xml"/><Relationship Id="rId18" Type="http://schemas.openxmlformats.org/officeDocument/2006/relationships/tags" Target="../tags/tag324.xml"/><Relationship Id="rId26" Type="http://schemas.openxmlformats.org/officeDocument/2006/relationships/tags" Target="../tags/tag332.xml"/><Relationship Id="rId39" Type="http://schemas.openxmlformats.org/officeDocument/2006/relationships/tags" Target="../tags/tag345.xml"/><Relationship Id="rId3" Type="http://schemas.openxmlformats.org/officeDocument/2006/relationships/tags" Target="../tags/tag309.xml"/><Relationship Id="rId21" Type="http://schemas.openxmlformats.org/officeDocument/2006/relationships/tags" Target="../tags/tag327.xml"/><Relationship Id="rId34" Type="http://schemas.openxmlformats.org/officeDocument/2006/relationships/tags" Target="../tags/tag340.xml"/><Relationship Id="rId42" Type="http://schemas.openxmlformats.org/officeDocument/2006/relationships/tags" Target="../tags/tag348.xml"/><Relationship Id="rId47" Type="http://schemas.openxmlformats.org/officeDocument/2006/relationships/tags" Target="../tags/tag353.xml"/><Relationship Id="rId50" Type="http://schemas.openxmlformats.org/officeDocument/2006/relationships/oleObject" Target="../embeddings/oleObject13.bin"/><Relationship Id="rId7" Type="http://schemas.openxmlformats.org/officeDocument/2006/relationships/tags" Target="../tags/tag313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5" Type="http://schemas.openxmlformats.org/officeDocument/2006/relationships/tags" Target="../tags/tag331.xml"/><Relationship Id="rId33" Type="http://schemas.openxmlformats.org/officeDocument/2006/relationships/tags" Target="../tags/tag339.xml"/><Relationship Id="rId38" Type="http://schemas.openxmlformats.org/officeDocument/2006/relationships/tags" Target="../tags/tag344.xml"/><Relationship Id="rId46" Type="http://schemas.openxmlformats.org/officeDocument/2006/relationships/tags" Target="../tags/tag352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20" Type="http://schemas.openxmlformats.org/officeDocument/2006/relationships/tags" Target="../tags/tag326.xml"/><Relationship Id="rId29" Type="http://schemas.openxmlformats.org/officeDocument/2006/relationships/tags" Target="../tags/tag335.xml"/><Relationship Id="rId41" Type="http://schemas.openxmlformats.org/officeDocument/2006/relationships/tags" Target="../tags/tag347.xml"/><Relationship Id="rId1" Type="http://schemas.openxmlformats.org/officeDocument/2006/relationships/vmlDrawing" Target="../drawings/vmlDrawing6.v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24" Type="http://schemas.openxmlformats.org/officeDocument/2006/relationships/tags" Target="../tags/tag330.xml"/><Relationship Id="rId32" Type="http://schemas.openxmlformats.org/officeDocument/2006/relationships/tags" Target="../tags/tag338.xml"/><Relationship Id="rId37" Type="http://schemas.openxmlformats.org/officeDocument/2006/relationships/tags" Target="../tags/tag343.xml"/><Relationship Id="rId40" Type="http://schemas.openxmlformats.org/officeDocument/2006/relationships/tags" Target="../tags/tag346.xml"/><Relationship Id="rId45" Type="http://schemas.openxmlformats.org/officeDocument/2006/relationships/tags" Target="../tags/tag351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23" Type="http://schemas.openxmlformats.org/officeDocument/2006/relationships/tags" Target="../tags/tag329.xml"/><Relationship Id="rId28" Type="http://schemas.openxmlformats.org/officeDocument/2006/relationships/tags" Target="../tags/tag334.xml"/><Relationship Id="rId36" Type="http://schemas.openxmlformats.org/officeDocument/2006/relationships/tags" Target="../tags/tag342.xml"/><Relationship Id="rId49" Type="http://schemas.openxmlformats.org/officeDocument/2006/relationships/oleObject" Target="../embeddings/oleObject12.bin"/><Relationship Id="rId10" Type="http://schemas.openxmlformats.org/officeDocument/2006/relationships/tags" Target="../tags/tag316.xml"/><Relationship Id="rId19" Type="http://schemas.openxmlformats.org/officeDocument/2006/relationships/tags" Target="../tags/tag325.xml"/><Relationship Id="rId31" Type="http://schemas.openxmlformats.org/officeDocument/2006/relationships/tags" Target="../tags/tag337.xml"/><Relationship Id="rId44" Type="http://schemas.openxmlformats.org/officeDocument/2006/relationships/tags" Target="../tags/tag350.xml"/><Relationship Id="rId52" Type="http://schemas.openxmlformats.org/officeDocument/2006/relationships/image" Target="../media/image20.jpeg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Relationship Id="rId22" Type="http://schemas.openxmlformats.org/officeDocument/2006/relationships/tags" Target="../tags/tag328.xml"/><Relationship Id="rId27" Type="http://schemas.openxmlformats.org/officeDocument/2006/relationships/tags" Target="../tags/tag333.xml"/><Relationship Id="rId30" Type="http://schemas.openxmlformats.org/officeDocument/2006/relationships/tags" Target="../tags/tag336.xml"/><Relationship Id="rId35" Type="http://schemas.openxmlformats.org/officeDocument/2006/relationships/tags" Target="../tags/tag341.xml"/><Relationship Id="rId43" Type="http://schemas.openxmlformats.org/officeDocument/2006/relationships/tags" Target="../tags/tag349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314.xml"/><Relationship Id="rId5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hyperlink" Target="http://en.wikipedia.org/wiki/File:Copd_versus_healthy_lung.jpg" TargetMode="Externa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vmlDrawing" Target="../drawings/vmlDrawing1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oleObject" Target="../embeddings/oleObject1.bin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9" Type="http://schemas.openxmlformats.org/officeDocument/2006/relationships/tags" Target="../tags/tag68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42" Type="http://schemas.openxmlformats.org/officeDocument/2006/relationships/tags" Target="../tags/tag71.xml"/><Relationship Id="rId47" Type="http://schemas.openxmlformats.org/officeDocument/2006/relationships/tags" Target="../tags/tag76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38" Type="http://schemas.openxmlformats.org/officeDocument/2006/relationships/tags" Target="../tags/tag67.xml"/><Relationship Id="rId46" Type="http://schemas.openxmlformats.org/officeDocument/2006/relationships/tags" Target="../tags/tag75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41" Type="http://schemas.openxmlformats.org/officeDocument/2006/relationships/tags" Target="../tags/tag70.xml"/><Relationship Id="rId1" Type="http://schemas.openxmlformats.org/officeDocument/2006/relationships/vmlDrawing" Target="../drawings/vmlDrawing2.v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37" Type="http://schemas.openxmlformats.org/officeDocument/2006/relationships/tags" Target="../tags/tag66.xml"/><Relationship Id="rId40" Type="http://schemas.openxmlformats.org/officeDocument/2006/relationships/tags" Target="../tags/tag69.xml"/><Relationship Id="rId45" Type="http://schemas.openxmlformats.org/officeDocument/2006/relationships/tags" Target="../tags/tag74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tags" Target="../tags/tag65.xml"/><Relationship Id="rId49" Type="http://schemas.openxmlformats.org/officeDocument/2006/relationships/oleObject" Target="../embeddings/oleObject2.bin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4" Type="http://schemas.openxmlformats.org/officeDocument/2006/relationships/tags" Target="../tags/tag73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tags" Target="../tags/tag64.xml"/><Relationship Id="rId43" Type="http://schemas.openxmlformats.org/officeDocument/2006/relationships/tags" Target="../tags/tag72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Pharma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Major Disease Area Overview: Respiratory Disease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79850"/>
            <a:ext cx="4114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2013</a:t>
            </a:r>
            <a:endParaRPr lang="en-US" dirty="0"/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3" cstate="print"/>
          <a:srcRect l="4630" r="3091"/>
          <a:stretch>
            <a:fillRect/>
          </a:stretch>
        </p:blipFill>
        <p:spPr bwMode="auto">
          <a:xfrm>
            <a:off x="0" y="3429000"/>
            <a:ext cx="9144000" cy="34321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Prevalence rate, diagnosis rate and treatment rate of COPD are estimated to increase in the future</a:t>
            </a:r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42549" y="2100653"/>
            <a:ext cx="1717589" cy="98854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Prevalence rate</a:t>
            </a:r>
            <a:endParaRPr lang="en-US" sz="1400" b="1" dirty="0"/>
          </a:p>
        </p:txBody>
      </p:sp>
      <p:sp>
        <p:nvSpPr>
          <p:cNvPr id="7" name="圓角矩形 6"/>
          <p:cNvSpPr/>
          <p:nvPr/>
        </p:nvSpPr>
        <p:spPr>
          <a:xfrm>
            <a:off x="642549" y="3514072"/>
            <a:ext cx="1717589" cy="98854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Diagnosis rate</a:t>
            </a:r>
            <a:endParaRPr lang="en-US" sz="1400" b="1" dirty="0"/>
          </a:p>
        </p:txBody>
      </p:sp>
      <p:sp>
        <p:nvSpPr>
          <p:cNvPr id="8" name="圓角矩形 7"/>
          <p:cNvSpPr/>
          <p:nvPr/>
        </p:nvSpPr>
        <p:spPr>
          <a:xfrm>
            <a:off x="642549" y="4847975"/>
            <a:ext cx="1717589" cy="98854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Treatment rate</a:t>
            </a:r>
            <a:endParaRPr lang="en-US" sz="1400" b="1" dirty="0"/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Epidemiology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0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11" name="向下箭號 10"/>
          <p:cNvSpPr/>
          <p:nvPr/>
        </p:nvSpPr>
        <p:spPr>
          <a:xfrm rot="10800000">
            <a:off x="3076832" y="2298361"/>
            <a:ext cx="383060" cy="59312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下箭號 11"/>
          <p:cNvSpPr/>
          <p:nvPr/>
        </p:nvSpPr>
        <p:spPr>
          <a:xfrm rot="10800000">
            <a:off x="2895596" y="3711780"/>
            <a:ext cx="383060" cy="59312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向下箭號 12"/>
          <p:cNvSpPr/>
          <p:nvPr/>
        </p:nvSpPr>
        <p:spPr>
          <a:xfrm rot="10800000">
            <a:off x="3291013" y="3711780"/>
            <a:ext cx="383060" cy="59312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 rot="10800000">
            <a:off x="3076832" y="5045683"/>
            <a:ext cx="383060" cy="59312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448436" y="2302536"/>
            <a:ext cx="412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More aging population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Increased air pollution in urban areas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594916" y="1655805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lt"/>
              </a:rPr>
              <a:t>Future trend</a:t>
            </a:r>
            <a:endParaRPr lang="en-US" sz="1400" b="1" u="sng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14360" y="1647567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lt"/>
              </a:rPr>
              <a:t>Driving forces</a:t>
            </a:r>
            <a:endParaRPr lang="en-US" sz="1400" b="1" u="sng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48436" y="3346623"/>
            <a:ext cx="41271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Increased patients’ awareness of COPD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Increased physicians’ awareness of COPD disease and diagnosis method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Higher prevalence of </a:t>
            </a:r>
            <a:r>
              <a:rPr lang="en-US" altLang="zh-CN" sz="1400" dirty="0" err="1" smtClean="0">
                <a:latin typeface="+mn-lt"/>
              </a:rPr>
              <a:t>Spirometry</a:t>
            </a:r>
            <a:r>
              <a:rPr lang="en-US" altLang="zh-CN" sz="1400" dirty="0" smtClean="0">
                <a:latin typeface="+mn-lt"/>
              </a:rPr>
              <a:t> machine in the hospitals</a:t>
            </a:r>
            <a:endParaRPr lang="en-US" sz="1400" dirty="0" smtClean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448436" y="5049858"/>
            <a:ext cx="412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Physicians tend to treat COPD more appropriately according to guideline </a:t>
            </a:r>
          </a:p>
        </p:txBody>
      </p:sp>
      <p:sp>
        <p:nvSpPr>
          <p:cNvPr id="20" name="Source" descr="Source"/>
          <p:cNvSpPr txBox="1"/>
          <p:nvPr/>
        </p:nvSpPr>
        <p:spPr>
          <a:xfrm>
            <a:off x="481015" y="6224594"/>
            <a:ext cx="184024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IMS project experience</a:t>
            </a:r>
            <a:endParaRPr lang="zh-CN" altLang="en-US" sz="900" dirty="0">
              <a:latin typeface="Verdan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60873" y="3227942"/>
            <a:ext cx="8086381" cy="0"/>
          </a:xfrm>
          <a:prstGeom prst="line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0873" y="4636264"/>
            <a:ext cx="8086381" cy="0"/>
          </a:xfrm>
          <a:prstGeom prst="line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对象 1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75778" name="think-cell Slide" r:id="rId17" imgW="360" imgH="360" progId="TCLayout.ActiveDocument.1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Chinese patients usually take several years and go through several hospitals to be diagnosed with COPD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8049" y="2164049"/>
            <a:ext cx="1908000" cy="61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144009"/>
          <a:lstStyle/>
          <a:p>
            <a:pPr defTabSz="979488"/>
            <a:r>
              <a:rPr lang="en-GB" sz="1200" b="1" dirty="0" smtClean="0">
                <a:solidFill>
                  <a:schemeClr val="bg1"/>
                </a:solidFill>
              </a:rPr>
              <a:t>Pre-diagnosis</a:t>
            </a:r>
          </a:p>
          <a:p>
            <a:pPr defTabSz="979488"/>
            <a:r>
              <a:rPr lang="en-GB" sz="1000" dirty="0" smtClean="0">
                <a:solidFill>
                  <a:schemeClr val="bg1"/>
                </a:solidFill>
              </a:rPr>
              <a:t>Presented self to nearby Class II hospital</a:t>
            </a:r>
          </a:p>
          <a:p>
            <a:pPr defTabSz="979488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8049" y="2784124"/>
            <a:ext cx="1908000" cy="3319221"/>
          </a:xfrm>
          <a:prstGeom prst="rect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Presented himself to nearby Class II hospital due to cough, sputum production, </a:t>
            </a:r>
            <a:r>
              <a:rPr lang="en-US" sz="1200" dirty="0" err="1" smtClean="0"/>
              <a:t>dyspnea</a:t>
            </a:r>
            <a:r>
              <a:rPr lang="en-US" sz="1200" dirty="0" smtClean="0"/>
              <a:t> in 2006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Diagnosed as chronic bronchitis (no </a:t>
            </a:r>
            <a:r>
              <a:rPr lang="en-US" sz="1200" dirty="0" err="1" smtClean="0"/>
              <a:t>spirometry</a:t>
            </a:r>
            <a:r>
              <a:rPr lang="en-US" sz="1200" dirty="0" smtClean="0"/>
              <a:t> test)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Hospitalized for 21 days after 3 day IV antibiotics 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The patient was released but symptoms still persisted</a:t>
            </a:r>
            <a:endParaRPr lang="en-US" sz="1200" dirty="0"/>
          </a:p>
        </p:txBody>
      </p:sp>
      <p:sp>
        <p:nvSpPr>
          <p:cNvPr id="24" name="TextBox 23"/>
          <p:cNvSpPr txBox="1"/>
          <p:nvPr>
            <p:custDataLst>
              <p:tags r:id="rId5"/>
            </p:custDataLst>
          </p:nvPr>
        </p:nvSpPr>
        <p:spPr>
          <a:xfrm>
            <a:off x="297455" y="1321767"/>
            <a:ext cx="8570464" cy="646331"/>
          </a:xfrm>
          <a:prstGeom prst="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 typical COPD patient journey</a:t>
            </a:r>
          </a:p>
          <a:p>
            <a:r>
              <a:rPr lang="en-US" sz="1200" dirty="0" smtClean="0"/>
              <a:t>70  years old man with 40+ years smoking history were diagnosed with COPD (stage III). Gave up smoking after diagnosed. No other complication</a:t>
            </a:r>
            <a:endParaRPr lang="en-US" sz="1200" dirty="0"/>
          </a:p>
        </p:txBody>
      </p:sp>
      <p:sp>
        <p:nvSpPr>
          <p:cNvPr id="2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11521" y="2164049"/>
            <a:ext cx="1908000" cy="61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144009"/>
          <a:lstStyle/>
          <a:p>
            <a:pPr defTabSz="979488"/>
            <a:r>
              <a:rPr lang="en-GB" altLang="en-US" sz="1200" b="1" dirty="0" smtClean="0">
                <a:solidFill>
                  <a:schemeClr val="bg1"/>
                </a:solidFill>
              </a:rPr>
              <a:t>Diagnosis</a:t>
            </a:r>
          </a:p>
          <a:p>
            <a:pPr defTabSz="979488"/>
            <a:r>
              <a:rPr lang="en-US" sz="1000" dirty="0" smtClean="0">
                <a:solidFill>
                  <a:schemeClr val="bg1"/>
                </a:solidFill>
              </a:rPr>
              <a:t>Definitive diagnosis at Class III hospital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26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11521" y="2784124"/>
            <a:ext cx="1908000" cy="3319221"/>
          </a:xfrm>
          <a:prstGeom prst="rect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Went to Class III hospital for consultation in 2007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Lung function test by </a:t>
            </a:r>
            <a:r>
              <a:rPr lang="en-US" sz="1200" dirty="0" err="1" smtClean="0"/>
              <a:t>spirometry</a:t>
            </a:r>
            <a:r>
              <a:rPr lang="en-US" sz="1200" dirty="0" smtClean="0"/>
              <a:t> was done and diagnosed as COPD stage III</a:t>
            </a:r>
          </a:p>
        </p:txBody>
      </p:sp>
      <p:sp>
        <p:nvSpPr>
          <p:cNvPr id="27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34993" y="2164049"/>
            <a:ext cx="1908000" cy="61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144009"/>
          <a:lstStyle/>
          <a:p>
            <a:pPr defTabSz="979488"/>
            <a:r>
              <a:rPr lang="en-GB" altLang="en-US" sz="1200" b="1" dirty="0" smtClean="0">
                <a:solidFill>
                  <a:schemeClr val="bg1"/>
                </a:solidFill>
              </a:rPr>
              <a:t>Chronic care</a:t>
            </a:r>
          </a:p>
          <a:p>
            <a:pPr defTabSz="979488"/>
            <a:r>
              <a:rPr lang="en-US" sz="1000" dirty="0" smtClean="0">
                <a:solidFill>
                  <a:schemeClr val="bg1"/>
                </a:solidFill>
              </a:rPr>
              <a:t>Refilled at nearby hospitals and routine check-up</a:t>
            </a:r>
          </a:p>
        </p:txBody>
      </p:sp>
      <p:sp>
        <p:nvSpPr>
          <p:cNvPr id="28" name="Rectangle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34993" y="2784124"/>
            <a:ext cx="1908000" cy="3319221"/>
          </a:xfrm>
          <a:prstGeom prst="rect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Check-up every 6 months in Class III hospital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Trust physicians with good compliance 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Gain lots of knowledge on COPD via multiple channels, patient education in hospital is more important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Joined a MNC clinical trial which he qualified</a:t>
            </a:r>
          </a:p>
        </p:txBody>
      </p:sp>
      <p:sp>
        <p:nvSpPr>
          <p:cNvPr id="29" name="Rectangle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958466" y="2164049"/>
            <a:ext cx="1908000" cy="61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144009"/>
          <a:lstStyle/>
          <a:p>
            <a:pPr defTabSz="979488"/>
            <a:r>
              <a:rPr lang="en-GB" altLang="en-US" sz="1200" b="1" dirty="0" smtClean="0">
                <a:solidFill>
                  <a:schemeClr val="bg1"/>
                </a:solidFill>
              </a:rPr>
              <a:t>Acute care</a:t>
            </a:r>
          </a:p>
          <a:p>
            <a:pPr defTabSz="979488"/>
            <a:r>
              <a:rPr lang="en-US" sz="1000" dirty="0" smtClean="0">
                <a:solidFill>
                  <a:schemeClr val="bg1"/>
                </a:solidFill>
              </a:rPr>
              <a:t>Admitted in ER of Class III hospital and hospitalized</a:t>
            </a:r>
          </a:p>
        </p:txBody>
      </p:sp>
      <p:sp>
        <p:nvSpPr>
          <p:cNvPr id="30" name="Rectangle 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958466" y="2784124"/>
            <a:ext cx="1908000" cy="3319221"/>
          </a:xfrm>
          <a:prstGeom prst="rect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So far being re-hospitalized twice for 14 days due to exacerbated symptoms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US" sz="1200" dirty="0" smtClean="0"/>
              <a:t>Self-described hospitalization as caused by common cold</a:t>
            </a:r>
          </a:p>
        </p:txBody>
      </p:sp>
      <p:sp>
        <p:nvSpPr>
          <p:cNvPr id="16" name="右箭头 15"/>
          <p:cNvSpPr/>
          <p:nvPr>
            <p:custDataLst>
              <p:tags r:id="rId12"/>
            </p:custDataLst>
          </p:nvPr>
        </p:nvSpPr>
        <p:spPr>
          <a:xfrm>
            <a:off x="2217809" y="4038913"/>
            <a:ext cx="304800" cy="35780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箭头 17"/>
          <p:cNvSpPr/>
          <p:nvPr>
            <p:custDataLst>
              <p:tags r:id="rId13"/>
            </p:custDataLst>
          </p:nvPr>
        </p:nvSpPr>
        <p:spPr>
          <a:xfrm>
            <a:off x="4438552" y="4038913"/>
            <a:ext cx="304800" cy="35780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/>
          <p:cNvGrpSpPr/>
          <p:nvPr>
            <p:custDataLst>
              <p:tags r:id="rId14"/>
            </p:custDataLst>
          </p:nvPr>
        </p:nvGrpSpPr>
        <p:grpSpPr>
          <a:xfrm>
            <a:off x="6621136" y="4021157"/>
            <a:ext cx="359419" cy="440674"/>
            <a:chOff x="6546572" y="3936538"/>
            <a:chExt cx="457554" cy="534003"/>
          </a:xfrm>
        </p:grpSpPr>
        <p:sp>
          <p:nvSpPr>
            <p:cNvPr id="19" name="环形箭头 18"/>
            <p:cNvSpPr/>
            <p:nvPr/>
          </p:nvSpPr>
          <p:spPr>
            <a:xfrm>
              <a:off x="6546572" y="3936538"/>
              <a:ext cx="445831" cy="512232"/>
            </a:xfrm>
            <a:prstGeom prst="circularArrow">
              <a:avLst>
                <a:gd name="adj1" fmla="val 17532"/>
                <a:gd name="adj2" fmla="val 1142319"/>
                <a:gd name="adj3" fmla="val 20356153"/>
                <a:gd name="adj4" fmla="val 10800000"/>
                <a:gd name="adj5" fmla="val 1869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环形箭头 21"/>
            <p:cNvSpPr/>
            <p:nvPr/>
          </p:nvSpPr>
          <p:spPr>
            <a:xfrm rot="10800000">
              <a:off x="6558295" y="3958309"/>
              <a:ext cx="445831" cy="512232"/>
            </a:xfrm>
            <a:prstGeom prst="circularArrow">
              <a:avLst>
                <a:gd name="adj1" fmla="val 17532"/>
                <a:gd name="adj2" fmla="val 1142319"/>
                <a:gd name="adj3" fmla="val 20356153"/>
                <a:gd name="adj4" fmla="val 10800000"/>
                <a:gd name="adj5" fmla="val 1869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455613" y="6388395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Patient journey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3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31" name="Source" descr="Source"/>
          <p:cNvSpPr txBox="1"/>
          <p:nvPr/>
        </p:nvSpPr>
        <p:spPr>
          <a:xfrm>
            <a:off x="481015" y="6224594"/>
            <a:ext cx="184024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IMS project experience</a:t>
            </a:r>
            <a:endParaRPr lang="zh-CN" altLang="en-US" sz="900" dirty="0">
              <a:latin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Unmet needs of COPD patient and medical community still exists for further improvement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583162" y="1468879"/>
            <a:ext cx="3622675" cy="4252913"/>
          </a:xfrm>
          <a:prstGeom prst="homePlate">
            <a:avLst>
              <a:gd name="adj" fmla="val 11204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endParaRPr lang="zh-CN" alt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584750" y="1464117"/>
            <a:ext cx="3322637" cy="563562"/>
          </a:xfrm>
          <a:custGeom>
            <a:avLst/>
            <a:gdLst>
              <a:gd name="T0" fmla="*/ 2147483647 w 2333"/>
              <a:gd name="T1" fmla="*/ 2147483647 h 355"/>
              <a:gd name="T2" fmla="*/ 2147483647 w 2333"/>
              <a:gd name="T3" fmla="*/ 0 h 355"/>
              <a:gd name="T4" fmla="*/ 2147483647 w 2333"/>
              <a:gd name="T5" fmla="*/ 2147483647 h 355"/>
              <a:gd name="T6" fmla="*/ 0 w 2333"/>
              <a:gd name="T7" fmla="*/ 2147483647 h 355"/>
              <a:gd name="T8" fmla="*/ 2147483647 w 2333"/>
              <a:gd name="T9" fmla="*/ 2147483647 h 3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3"/>
              <a:gd name="T16" fmla="*/ 0 h 355"/>
              <a:gd name="T17" fmla="*/ 2333 w 2333"/>
              <a:gd name="T18" fmla="*/ 355 h 3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3" h="355">
                <a:moveTo>
                  <a:pt x="2" y="1"/>
                </a:moveTo>
                <a:lnTo>
                  <a:pt x="2258" y="0"/>
                </a:lnTo>
                <a:lnTo>
                  <a:pt x="2333" y="355"/>
                </a:lnTo>
                <a:lnTo>
                  <a:pt x="0" y="355"/>
                </a:lnTo>
                <a:lnTo>
                  <a:pt x="2" y="1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83162" y="1465704"/>
            <a:ext cx="3144838" cy="5762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defTabSz="979488">
              <a:buFont typeface="Verdana" pitchFamily="34" charset="0"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Unmet needs of the COPD patient</a:t>
            </a:r>
            <a:endParaRPr lang="en-US" altLang="zh-CN" sz="1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3162" y="2030854"/>
            <a:ext cx="3141663" cy="3030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More effective diagnosis and primary prevention</a:t>
            </a:r>
          </a:p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Better symptom control</a:t>
            </a:r>
          </a:p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Fewer exacerbations</a:t>
            </a:r>
          </a:p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Slowing of disease progression</a:t>
            </a:r>
          </a:p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Better life expectancy</a:t>
            </a:r>
          </a:p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Less systemic disease secondary to COPD and fewer co-morbidities </a:t>
            </a:r>
            <a:r>
              <a:rPr lang="en-US" altLang="zh-CN" sz="1500" dirty="0" smtClean="0">
                <a:latin typeface="Verdana" pitchFamily="34" charset="0"/>
                <a:ea typeface="宋体" pitchFamily="2" charset="-122"/>
              </a:rPr>
              <a:t>Bullets</a:t>
            </a:r>
            <a:endParaRPr lang="en-US" altLang="zh-CN" sz="15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flipH="1">
            <a:off x="4901162" y="1468879"/>
            <a:ext cx="3622675" cy="4252913"/>
          </a:xfrm>
          <a:prstGeom prst="homePlate">
            <a:avLst>
              <a:gd name="adj" fmla="val 11204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endParaRPr lang="zh-CN" altLang="zh-CN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flipH="1">
            <a:off x="5199612" y="1464117"/>
            <a:ext cx="3322638" cy="563562"/>
          </a:xfrm>
          <a:custGeom>
            <a:avLst/>
            <a:gdLst>
              <a:gd name="T0" fmla="*/ 2147483647 w 2333"/>
              <a:gd name="T1" fmla="*/ 2147483647 h 355"/>
              <a:gd name="T2" fmla="*/ 2147483647 w 2333"/>
              <a:gd name="T3" fmla="*/ 0 h 355"/>
              <a:gd name="T4" fmla="*/ 2147483647 w 2333"/>
              <a:gd name="T5" fmla="*/ 2147483647 h 355"/>
              <a:gd name="T6" fmla="*/ 0 w 2333"/>
              <a:gd name="T7" fmla="*/ 2147483647 h 355"/>
              <a:gd name="T8" fmla="*/ 2147483647 w 2333"/>
              <a:gd name="T9" fmla="*/ 2147483647 h 3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3"/>
              <a:gd name="T16" fmla="*/ 0 h 355"/>
              <a:gd name="T17" fmla="*/ 2333 w 2333"/>
              <a:gd name="T18" fmla="*/ 355 h 3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3" h="355">
                <a:moveTo>
                  <a:pt x="2" y="1"/>
                </a:moveTo>
                <a:lnTo>
                  <a:pt x="2258" y="0"/>
                </a:lnTo>
                <a:lnTo>
                  <a:pt x="2333" y="355"/>
                </a:lnTo>
                <a:lnTo>
                  <a:pt x="0" y="355"/>
                </a:lnTo>
                <a:lnTo>
                  <a:pt x="2" y="1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364712" y="1465704"/>
            <a:ext cx="3144838" cy="5762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defTabSz="979488">
              <a:buFont typeface="Verdana" pitchFamily="34" charset="0"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Unmet needs of the medical community</a:t>
            </a:r>
            <a:endParaRPr lang="en-US" altLang="zh-CN" sz="1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364712" y="2030854"/>
            <a:ext cx="3141663" cy="3492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Optimizing disease prevention</a:t>
            </a:r>
          </a:p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Improving symptom control</a:t>
            </a:r>
          </a:p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Preventing exacerbations and decreasing their clinical impact</a:t>
            </a:r>
          </a:p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Preventing disease progression</a:t>
            </a:r>
          </a:p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Reducing disease-related mortality</a:t>
            </a:r>
          </a:p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500" dirty="0" smtClean="0"/>
              <a:t>Identifying systemic effects and co-morbidities</a:t>
            </a:r>
            <a:endParaRPr lang="en-US" altLang="zh-CN" sz="15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3" name="Oval 11"/>
          <p:cNvSpPr>
            <a:spLocks noChangeAspect="1" noChangeArrowheads="1"/>
          </p:cNvSpPr>
          <p:nvPr/>
        </p:nvSpPr>
        <p:spPr bwMode="auto">
          <a:xfrm>
            <a:off x="3778787" y="2728613"/>
            <a:ext cx="1559666" cy="1559666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Unmet needs  in COPD </a:t>
            </a:r>
            <a:endParaRPr lang="en-US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Unmet needs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5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16" name="Source" descr="Source"/>
          <p:cNvSpPr txBox="1"/>
          <p:nvPr/>
        </p:nvSpPr>
        <p:spPr>
          <a:xfrm>
            <a:off x="481015" y="6224594"/>
            <a:ext cx="2359620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</a:t>
            </a:r>
            <a:r>
              <a:rPr lang="en-US" altLang="zh-CN" sz="900" dirty="0" smtClean="0"/>
              <a:t>COPD: what is the unmet need?</a:t>
            </a:r>
            <a:endParaRPr lang="en-US" altLang="zh-CN" sz="9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 disease area </a:t>
            </a:r>
            <a:r>
              <a:rPr lang="en-US" altLang="zh-CN" dirty="0" smtClean="0"/>
              <a:t>overview - Respiratory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altLang="zh-CN" dirty="0" smtClean="0"/>
              <a:t>COPD</a:t>
            </a:r>
          </a:p>
          <a:p>
            <a:r>
              <a:rPr lang="pt-BR" altLang="zh-CN" b="1" dirty="0" smtClean="0"/>
              <a:t>Asthma</a:t>
            </a: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2225" y="1916620"/>
            <a:ext cx="492125" cy="493713"/>
            <a:chOff x="21" y="965"/>
            <a:chExt cx="310" cy="306"/>
          </a:xfrm>
          <a:solidFill>
            <a:srgbClr val="0091C8"/>
          </a:solidFill>
        </p:grpSpPr>
        <p:sp>
          <p:nvSpPr>
            <p:cNvPr id="7" name="Oval 10"/>
            <p:cNvSpPr>
              <a:spLocks noChangeAspect="1" noChangeArrowheads="1"/>
            </p:cNvSpPr>
            <p:nvPr/>
          </p:nvSpPr>
          <p:spPr bwMode="auto">
            <a:xfrm>
              <a:off x="234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spect="1" noChangeArrowheads="1"/>
            </p:cNvSpPr>
            <p:nvPr/>
          </p:nvSpPr>
          <p:spPr bwMode="auto">
            <a:xfrm>
              <a:off x="163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spect="1" noChangeArrowheads="1"/>
            </p:cNvSpPr>
            <p:nvPr/>
          </p:nvSpPr>
          <p:spPr bwMode="auto">
            <a:xfrm>
              <a:off x="92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spect="1" noChangeArrowheads="1"/>
            </p:cNvSpPr>
            <p:nvPr/>
          </p:nvSpPr>
          <p:spPr bwMode="auto">
            <a:xfrm>
              <a:off x="273" y="1151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spect="1" noChangeArrowheads="1"/>
            </p:cNvSpPr>
            <p:nvPr/>
          </p:nvSpPr>
          <p:spPr bwMode="auto">
            <a:xfrm>
              <a:off x="234" y="1213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spect="1" noChangeArrowheads="1"/>
            </p:cNvSpPr>
            <p:nvPr/>
          </p:nvSpPr>
          <p:spPr bwMode="auto">
            <a:xfrm flipV="1">
              <a:off x="273" y="1027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spect="1" noChangeArrowheads="1"/>
            </p:cNvSpPr>
            <p:nvPr/>
          </p:nvSpPr>
          <p:spPr bwMode="auto">
            <a:xfrm flipV="1">
              <a:off x="234" y="965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21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844420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Asthma is a chronic inflammatory disease of the airways with physical disorders and psychological disorders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Definition and symptoms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3388" y="1585480"/>
            <a:ext cx="8324850" cy="89217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b"/>
          <a:lstStyle/>
          <a:p>
            <a:pPr eaLnBrk="0" hangingPunct="0"/>
            <a:endParaRPr lang="en-GB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33388" y="2824991"/>
            <a:ext cx="8324850" cy="321225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l" eaLnBrk="0" hangingPunct="0"/>
            <a:endParaRPr lang="en-GB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7691" y="2597109"/>
            <a:ext cx="2543174" cy="30777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宋体" pitchFamily="2" charset="-122"/>
              </a:rPr>
              <a:t>Signs and symptoms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6244" y="2839985"/>
            <a:ext cx="46711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400" b="1" dirty="0" smtClean="0"/>
              <a:t>Classic symptoms: </a:t>
            </a:r>
            <a:r>
              <a:rPr lang="en-US" altLang="zh-CN" sz="1400" dirty="0" smtClean="0"/>
              <a:t>wheezing, coughing, chest tightness, and shortness of breath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400" b="1" dirty="0" smtClean="0"/>
              <a:t>Causes: </a:t>
            </a:r>
            <a:r>
              <a:rPr lang="en-US" altLang="zh-CN" sz="1400" dirty="0" smtClean="0"/>
              <a:t>A combination of complex environmental and genetic interactions</a:t>
            </a:r>
          </a:p>
          <a:p>
            <a:pPr marL="285750" indent="-28575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400" b="1" dirty="0" smtClean="0"/>
              <a:t>Complications</a:t>
            </a:r>
            <a:endParaRPr lang="en-US" altLang="zh-CN" sz="1400" dirty="0"/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  <a:buFont typeface="Verdana" pitchFamily="34" charset="0"/>
              <a:buChar char="−"/>
            </a:pPr>
            <a:r>
              <a:rPr lang="en-US" altLang="zh-CN" sz="1400" dirty="0" smtClean="0"/>
              <a:t>Physical disorders: gastro-esophageal reflux disease (GERD), rhinosinusitis, and obstructive sleep apnea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  <a:buFont typeface="Verdana" pitchFamily="34" charset="0"/>
              <a:buChar char="−"/>
            </a:pPr>
            <a:r>
              <a:rPr lang="en-US" altLang="zh-CN" sz="1400" dirty="0" smtClean="0"/>
              <a:t>Psychological disorders: anxiety disorder and mood disorder. However, it is not known if asthma causes psychological problems or if psychological problems lead to asthma</a:t>
            </a:r>
          </a:p>
        </p:txBody>
      </p:sp>
      <p:sp>
        <p:nvSpPr>
          <p:cNvPr id="13" name="Text 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7691" y="1445882"/>
            <a:ext cx="2543174" cy="30777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宋体" pitchFamily="2" charset="-122"/>
              </a:rPr>
              <a:t>Disease definition</a:t>
            </a:r>
            <a:endParaRPr lang="en-US" altLang="zh-CN" sz="1400" dirty="0">
              <a:solidFill>
                <a:schemeClr val="bg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" name="Source" descr="Source"/>
          <p:cNvSpPr txBox="1"/>
          <p:nvPr/>
        </p:nvSpPr>
        <p:spPr>
          <a:xfrm>
            <a:off x="481015" y="6224594"/>
            <a:ext cx="1373774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</a:t>
            </a:r>
            <a:r>
              <a:rPr lang="en-US" altLang="zh-CN" sz="900" dirty="0">
                <a:latin typeface="Verdana"/>
              </a:rPr>
              <a:t>IMS </a:t>
            </a:r>
            <a:r>
              <a:rPr lang="en-US" altLang="zh-CN" sz="900" dirty="0" smtClean="0">
                <a:latin typeface="Verdana"/>
              </a:rPr>
              <a:t>Consulting</a:t>
            </a:r>
            <a:endParaRPr lang="zh-CN" altLang="en-US" sz="900" dirty="0">
              <a:latin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795" y="1762821"/>
            <a:ext cx="80643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Asthma</a:t>
            </a:r>
            <a:r>
              <a:rPr lang="en-US" altLang="zh-CN" sz="1400" dirty="0" smtClean="0"/>
              <a:t> is a common chronic inflammatory disease of the airways characterized by variable and recurring symptoms, reversible airflow obstruction, and </a:t>
            </a:r>
            <a:r>
              <a:rPr lang="en-US" altLang="zh-CN" sz="1400" dirty="0" err="1" smtClean="0"/>
              <a:t>bronchospasm</a:t>
            </a:r>
            <a:r>
              <a:rPr lang="en-US" altLang="zh-CN" sz="1400" dirty="0" smtClean="0"/>
              <a:t>. It is common for children worldwide.</a:t>
            </a:r>
            <a:endParaRPr lang="zh-CN" altLang="en-US" sz="1400" dirty="0"/>
          </a:p>
        </p:txBody>
      </p:sp>
      <p:pic>
        <p:nvPicPr>
          <p:cNvPr id="16" name="Picture 2" descr="Figure A shows the location of the lungs and airways in the body. Figure B shows a cross-section of a normal airway. Figure C shows a cross-section of an airway during asthma symptoms. 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163" y="3018623"/>
            <a:ext cx="3080606" cy="222540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02167" y="5273587"/>
            <a:ext cx="378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</a:rPr>
              <a:t>Figure A shows the location of the lungs and airways in the body. Figure B shows a cross-section of a normal airway. Figure C shows a cross-section of an airway during asthma symptoms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5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90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Asthma can be diagnosed on the basis of a patient’s symptoms, medical history and examinations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44596" y="6366362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97998" y="1688339"/>
            <a:ext cx="576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Any symptoms of cough, recurrent wheeze, recurrent difficult breathing, and recurrent chest tightness, especially related to cold air, physical/chemical stimulate, viral upper respiratory infection, etc.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7998" y="2423458"/>
            <a:ext cx="576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Wheezing high-pitched whistling sounds when breathing out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7792" y="2489812"/>
            <a:ext cx="1311008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Patients with typical symptoms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7998" y="2935090"/>
            <a:ext cx="62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Symptoms respond to anti-asthma therapy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397998" y="3468754"/>
            <a:ext cx="576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Cough, wheeze, difficult breathing and chest tightness are not caused by other diseases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7792" y="4791610"/>
            <a:ext cx="1311008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Patients with atypical symptoms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7998" y="4659802"/>
            <a:ext cx="576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Result of bronchial provocation test or exercise histamine induced asthma(EHIA) is positive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397998" y="5180656"/>
            <a:ext cx="576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Result of bronchodilator is positive; An increase in FEV1 of &gt;=12% and &gt;=200ml after administration of a bronchodilator 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397998" y="5701509"/>
            <a:ext cx="576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Diurnal variation in PEF &gt;=20% 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397998" y="4138948"/>
            <a:ext cx="576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Cough, wheeze, difficult breathing and chest tightness are not caused by other diseases</a:t>
            </a:r>
            <a:endParaRPr lang="zh-CN" altLang="en-US" sz="12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3955055"/>
            <a:ext cx="8218583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7284" y="1277957"/>
            <a:ext cx="2181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u="sng" dirty="0" smtClean="0"/>
              <a:t>Diagnosis criteria</a:t>
            </a:r>
            <a:endParaRPr lang="zh-CN" altLang="en-US" sz="1200" b="1" u="sng" dirty="0"/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1973630" y="1743424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1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1973630" y="2423458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2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1973630" y="2935090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3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7" name="Oval 15"/>
          <p:cNvSpPr>
            <a:spLocks noChangeArrowheads="1"/>
          </p:cNvSpPr>
          <p:nvPr/>
        </p:nvSpPr>
        <p:spPr bwMode="auto">
          <a:xfrm>
            <a:off x="1973630" y="3468754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4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>
            <a:off x="1973630" y="4138948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1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9" name="Oval 15"/>
          <p:cNvSpPr>
            <a:spLocks noChangeArrowheads="1"/>
          </p:cNvSpPr>
          <p:nvPr/>
        </p:nvSpPr>
        <p:spPr bwMode="auto">
          <a:xfrm>
            <a:off x="1973630" y="4659802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2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0" name="Oval 15"/>
          <p:cNvSpPr>
            <a:spLocks noChangeArrowheads="1"/>
          </p:cNvSpPr>
          <p:nvPr/>
        </p:nvSpPr>
        <p:spPr bwMode="auto">
          <a:xfrm>
            <a:off x="1973630" y="5180656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3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1" name="Oval 15"/>
          <p:cNvSpPr>
            <a:spLocks noChangeArrowheads="1"/>
          </p:cNvSpPr>
          <p:nvPr/>
        </p:nvSpPr>
        <p:spPr bwMode="auto">
          <a:xfrm>
            <a:off x="1973630" y="5701509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4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2" name="AutoShape 3"/>
          <p:cNvSpPr>
            <a:spLocks noChangeArrowheads="1"/>
          </p:cNvSpPr>
          <p:nvPr/>
        </p:nvSpPr>
        <p:spPr bwMode="gray">
          <a:xfrm>
            <a:off x="2047974" y="2159307"/>
            <a:ext cx="138648" cy="127594"/>
          </a:xfrm>
          <a:prstGeom prst="plus">
            <a:avLst>
              <a:gd name="adj" fmla="val 31718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zh-CN" sz="12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3" name="AutoShape 3"/>
          <p:cNvSpPr>
            <a:spLocks noChangeArrowheads="1"/>
          </p:cNvSpPr>
          <p:nvPr/>
        </p:nvSpPr>
        <p:spPr bwMode="gray">
          <a:xfrm>
            <a:off x="2047974" y="2763398"/>
            <a:ext cx="138648" cy="127594"/>
          </a:xfrm>
          <a:prstGeom prst="plus">
            <a:avLst>
              <a:gd name="adj" fmla="val 31718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zh-CN" sz="12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4" name="AutoShape 3"/>
          <p:cNvSpPr>
            <a:spLocks noChangeArrowheads="1"/>
          </p:cNvSpPr>
          <p:nvPr/>
        </p:nvSpPr>
        <p:spPr bwMode="gray">
          <a:xfrm>
            <a:off x="2047974" y="3303224"/>
            <a:ext cx="138648" cy="127594"/>
          </a:xfrm>
          <a:prstGeom prst="plus">
            <a:avLst>
              <a:gd name="adj" fmla="val 31718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zh-CN" sz="12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5" name="AutoShape 3"/>
          <p:cNvSpPr>
            <a:spLocks noChangeArrowheads="1"/>
          </p:cNvSpPr>
          <p:nvPr/>
        </p:nvSpPr>
        <p:spPr bwMode="gray">
          <a:xfrm>
            <a:off x="2047974" y="4480192"/>
            <a:ext cx="138648" cy="127594"/>
          </a:xfrm>
          <a:prstGeom prst="plus">
            <a:avLst>
              <a:gd name="adj" fmla="val 31718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zh-CN" sz="12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33594" y="4902507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endParaRPr lang="zh-CN" altLang="en-US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33594" y="5440498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endParaRPr lang="zh-CN" altLang="en-US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Diagnosis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31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33" name="Source" descr="Source"/>
          <p:cNvSpPr txBox="1"/>
          <p:nvPr/>
        </p:nvSpPr>
        <p:spPr>
          <a:xfrm>
            <a:off x="481015" y="6224594"/>
            <a:ext cx="2821285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China </a:t>
            </a:r>
            <a:r>
              <a:rPr lang="en-US" altLang="zh-CN" sz="900" dirty="0" err="1" smtClean="0">
                <a:latin typeface="Verdana"/>
              </a:rPr>
              <a:t>Astham</a:t>
            </a:r>
            <a:r>
              <a:rPr lang="en-US" altLang="zh-CN" sz="900" dirty="0" smtClean="0">
                <a:latin typeface="Verdana"/>
              </a:rPr>
              <a:t> treatment guideline 2008</a:t>
            </a:r>
            <a:endParaRPr lang="zh-CN" altLang="en-US" sz="900" dirty="0">
              <a:latin typeface="Verdan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Asthma can be divided into three phases, and classified into 4 levels of severity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Classification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4906" y="1412876"/>
            <a:ext cx="230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Phases of asthma</a:t>
            </a:r>
            <a:endParaRPr lang="zh-CN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87247" y="1412876"/>
            <a:ext cx="293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Classification of asthma</a:t>
            </a:r>
            <a:endParaRPr lang="zh-CN" altLang="en-US" sz="14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95759" y="1872863"/>
            <a:ext cx="3668617" cy="0"/>
          </a:xfrm>
          <a:prstGeom prst="line">
            <a:avLst/>
          </a:prstGeom>
          <a:ln w="1270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722772" y="1860008"/>
            <a:ext cx="4071272" cy="2659"/>
          </a:xfrm>
          <a:prstGeom prst="line">
            <a:avLst/>
          </a:prstGeom>
          <a:ln w="1270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2167" y="1916930"/>
            <a:ext cx="409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 smtClean="0"/>
              <a:t>Asthma is clinically classified according to the frequency of symptoms, forced expiratory volume in one second (FEV</a:t>
            </a:r>
            <a:r>
              <a:rPr lang="en-US" altLang="zh-CN" sz="1200" baseline="-25000" dirty="0" smtClean="0"/>
              <a:t>1</a:t>
            </a:r>
            <a:r>
              <a:rPr lang="en-US" altLang="zh-CN" sz="1200" dirty="0" smtClean="0"/>
              <a:t>), and peak expiratory flow rate (PEF).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6804" y="1959161"/>
            <a:ext cx="386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 smtClean="0"/>
              <a:t>Asthma is divided phases according to clinical manifestation. </a:t>
            </a:r>
            <a:endParaRPr lang="zh-CN" altLang="en-US" sz="1200" dirty="0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483973" y="2921035"/>
            <a:ext cx="1300760" cy="7191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Acute exacerbation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83973" y="4002277"/>
            <a:ext cx="1300760" cy="7191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Chronic persistent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483973" y="5237352"/>
            <a:ext cx="1300760" cy="7191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Chronic remission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780018" y="2921035"/>
            <a:ext cx="26707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Tx/>
              <a:buChar char="•"/>
            </a:pPr>
            <a:r>
              <a:rPr lang="en-US" altLang="zh-CN" sz="1200" dirty="0" smtClean="0"/>
              <a:t>A sudden onset of asthma</a:t>
            </a:r>
            <a:endParaRPr lang="en-GB" altLang="zh-CN" sz="1200" dirty="0" smtClean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780018" y="5237352"/>
            <a:ext cx="2670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Tx/>
              <a:buChar char="•"/>
            </a:pPr>
            <a:r>
              <a:rPr lang="en-GB" altLang="zh-CN" sz="1200" dirty="0" smtClean="0">
                <a:latin typeface="Verdana" pitchFamily="34" charset="0"/>
                <a:ea typeface="宋体" pitchFamily="2" charset="-122"/>
              </a:rPr>
              <a:t>Symptoms relieves, lung function recovers and maintain at least 3 months</a:t>
            </a:r>
            <a:endParaRPr lang="en-GB" altLang="zh-CN" sz="12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8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782290" y="4002277"/>
            <a:ext cx="2670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Tx/>
              <a:buChar char="•"/>
            </a:pPr>
            <a:r>
              <a:rPr lang="en-US" altLang="zh-CN" sz="1200" dirty="0" smtClean="0"/>
              <a:t>Symptoms of cough, wheeze, difficult breathing, and chest tightness occurs every week with different level of frequency or severity</a:t>
            </a:r>
            <a:endParaRPr lang="en-GB" altLang="zh-CN" sz="1200" dirty="0" smtClean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4700306" y="3209718"/>
            <a:ext cx="1300760" cy="55456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Intermittent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4700306" y="3970473"/>
            <a:ext cx="1300760" cy="55456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Mild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4700306" y="4731228"/>
            <a:ext cx="1300760" cy="55456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Moderate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auto">
          <a:xfrm>
            <a:off x="4700306" y="5491983"/>
            <a:ext cx="1300760" cy="55456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Sever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61031" y="2822586"/>
            <a:ext cx="1029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000" b="1" kern="0" dirty="0" smtClean="0">
                <a:latin typeface="+mn-ea"/>
                <a:cs typeface="宋体"/>
              </a:rPr>
              <a:t>Symptom frequency</a:t>
            </a:r>
            <a:endParaRPr lang="zh-CN" altLang="zh-CN" sz="1000" b="1" kern="100" dirty="0">
              <a:latin typeface="+mn-ea"/>
              <a:cs typeface="Times New Roman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37647" y="2822586"/>
            <a:ext cx="1156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000" b="1" kern="0" dirty="0" smtClean="0">
                <a:latin typeface="+mn-ea"/>
                <a:cs typeface="宋体"/>
              </a:rPr>
              <a:t>%FEV</a:t>
            </a:r>
            <a:r>
              <a:rPr lang="en-US" altLang="zh-CN" sz="1000" b="1" kern="0" baseline="-25000" dirty="0" smtClean="0">
                <a:latin typeface="+mn-ea"/>
                <a:cs typeface="宋体"/>
              </a:rPr>
              <a:t>1</a:t>
            </a:r>
            <a:r>
              <a:rPr lang="en-US" altLang="zh-CN" sz="1000" b="1" kern="0" dirty="0" smtClean="0">
                <a:latin typeface="+mn-ea"/>
                <a:cs typeface="宋体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en-US" altLang="zh-CN" sz="1000" b="1" kern="0" dirty="0" smtClean="0">
                <a:latin typeface="+mn-ea"/>
                <a:cs typeface="宋体"/>
              </a:rPr>
              <a:t>predicted</a:t>
            </a:r>
            <a:endParaRPr lang="zh-CN" altLang="zh-CN" sz="1000" b="1" kern="100" dirty="0">
              <a:latin typeface="+mn-ea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21486" y="2822586"/>
            <a:ext cx="1013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000" b="1" kern="0" dirty="0" smtClean="0">
                <a:latin typeface="+mn-ea"/>
                <a:cs typeface="宋体"/>
              </a:rPr>
              <a:t>FEV</a:t>
            </a:r>
            <a:r>
              <a:rPr lang="en-US" altLang="zh-CN" sz="1000" b="1" kern="0" baseline="-25000" dirty="0" smtClean="0">
                <a:latin typeface="+mn-ea"/>
                <a:cs typeface="宋体"/>
              </a:rPr>
              <a:t>1</a:t>
            </a:r>
            <a:r>
              <a:rPr lang="en-US" altLang="zh-CN" sz="1000" b="1" kern="0" dirty="0" smtClean="0">
                <a:latin typeface="+mn-ea"/>
                <a:cs typeface="宋体"/>
              </a:rPr>
              <a:t> Variability</a:t>
            </a:r>
            <a:endParaRPr lang="zh-CN" altLang="zh-CN" sz="1000" b="1" kern="100" dirty="0">
              <a:latin typeface="+mn-ea"/>
              <a:cs typeface="Times New Roman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35664" y="3209718"/>
            <a:ext cx="880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≤2/week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35664" y="3970473"/>
            <a:ext cx="880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&lt;2/week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90353" y="4731228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Times New Roman"/>
              </a:rPr>
              <a:t>Daily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83378" y="5491983"/>
            <a:ext cx="1184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Continuously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80043" y="3209718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≥80%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80043" y="3970473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≥80%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10312" y="4731228"/>
            <a:ext cx="811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60-80%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80043" y="5491983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&lt;60%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092273" y="3209718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&lt;20%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022542" y="3970473"/>
            <a:ext cx="8114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20-30%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92273" y="4731228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&gt;30%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92273" y="5491983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&gt;30%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417689" y="3836319"/>
            <a:ext cx="3951111" cy="0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23332" y="5061446"/>
            <a:ext cx="3951111" cy="0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4724441" y="3860800"/>
            <a:ext cx="4114759" cy="5644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4730084" y="4622806"/>
            <a:ext cx="4114759" cy="5644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718795" y="5379169"/>
            <a:ext cx="4114759" cy="5644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Source" descr="Source"/>
          <p:cNvSpPr txBox="1"/>
          <p:nvPr/>
        </p:nvSpPr>
        <p:spPr>
          <a:xfrm>
            <a:off x="481015" y="6224594"/>
            <a:ext cx="4259179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China </a:t>
            </a:r>
            <a:r>
              <a:rPr lang="en-US" altLang="zh-CN" sz="900" dirty="0" err="1" smtClean="0">
                <a:latin typeface="Verdana"/>
              </a:rPr>
              <a:t>Astham</a:t>
            </a:r>
            <a:r>
              <a:rPr lang="en-US" altLang="zh-CN" sz="900" dirty="0" smtClean="0">
                <a:latin typeface="Verdana"/>
              </a:rPr>
              <a:t> treatment guideline 2008; IMS project experience</a:t>
            </a:r>
            <a:endParaRPr lang="zh-CN" altLang="en-US" sz="900" dirty="0">
              <a:latin typeface="Verdan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749" y="368528"/>
            <a:ext cx="8226669" cy="914400"/>
          </a:xfrm>
        </p:spPr>
        <p:txBody>
          <a:bodyPr/>
          <a:lstStyle/>
          <a:p>
            <a:pPr lvl="0"/>
            <a:r>
              <a:rPr lang="en-US" altLang="zh-CN" dirty="0" smtClean="0"/>
              <a:t>The treatment of asthma is mainly based on the severity and phases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5032" y="3228880"/>
            <a:ext cx="118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Pulmonary function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5033" y="3828908"/>
            <a:ext cx="1364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Acute phase relief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5034" y="4739647"/>
            <a:ext cx="126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Control phase maintenance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4427087" y="1234467"/>
            <a:ext cx="1280160" cy="520251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algn="ctr"/>
            <a:r>
              <a:rPr lang="en-US" sz="1400" dirty="0" smtClean="0">
                <a:latin typeface="+mj-lt"/>
                <a:ea typeface="华文中宋" pitchFamily="2" charset="-122"/>
              </a:rPr>
              <a:t>Asthma</a:t>
            </a:r>
            <a:endParaRPr lang="en-GB" sz="1400" dirty="0">
              <a:solidFill>
                <a:schemeClr val="bg1"/>
              </a:solidFill>
              <a:latin typeface="+mj-lt"/>
              <a:ea typeface="华文中宋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0983" y="5788479"/>
            <a:ext cx="82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b="0" dirty="0" smtClean="0">
                <a:solidFill>
                  <a:schemeClr val="tx1"/>
                </a:solidFill>
              </a:rPr>
              <a:t>Note: SABA: short-acting beta-agonist; ICA: inhaled corticosteroid; LATR: </a:t>
            </a:r>
            <a:r>
              <a:rPr lang="en-US" altLang="zh-CN" sz="1000" b="0" dirty="0" err="1" smtClean="0">
                <a:solidFill>
                  <a:schemeClr val="tx1"/>
                </a:solidFill>
              </a:rPr>
              <a:t>leukotriene</a:t>
            </a:r>
            <a:r>
              <a:rPr lang="en-US" altLang="zh-CN" sz="1000" b="0" dirty="0" smtClean="0">
                <a:solidFill>
                  <a:schemeClr val="tx1"/>
                </a:solidFill>
              </a:rPr>
              <a:t> receptor antagonist; LABA: long-acting beta-agonist ;FEV: Peak expiratory flow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5033" y="2773875"/>
            <a:ext cx="100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tx1"/>
                </a:solidFill>
              </a:rPr>
              <a:t>Severity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AutoShape 4"/>
          <p:cNvCxnSpPr>
            <a:cxnSpLocks noChangeShapeType="1"/>
            <a:stCxn id="38" idx="2"/>
            <a:endCxn id="16" idx="0"/>
          </p:cNvCxnSpPr>
          <p:nvPr/>
        </p:nvCxnSpPr>
        <p:spPr bwMode="auto">
          <a:xfrm rot="5400000">
            <a:off x="3448526" y="429621"/>
            <a:ext cx="293544" cy="29437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15" name="AutoShape 5"/>
          <p:cNvCxnSpPr>
            <a:cxnSpLocks noChangeShapeType="1"/>
            <a:stCxn id="38" idx="2"/>
            <a:endCxn id="17" idx="0"/>
          </p:cNvCxnSpPr>
          <p:nvPr/>
        </p:nvCxnSpPr>
        <p:spPr bwMode="auto">
          <a:xfrm rot="5400000">
            <a:off x="4918620" y="1899715"/>
            <a:ext cx="293544" cy="3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503739" y="2048262"/>
            <a:ext cx="1239380" cy="468312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+mj-lt"/>
                <a:ea typeface="华文中宋" pitchFamily="2" charset="-122"/>
              </a:rPr>
              <a:t>Stage 1</a:t>
            </a:r>
            <a:endParaRPr lang="en-GB" sz="1200" dirty="0">
              <a:solidFill>
                <a:schemeClr val="bg1"/>
              </a:solidFill>
              <a:latin typeface="+mj-lt"/>
              <a:ea typeface="华文中宋" pitchFamily="2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443927" y="2048262"/>
            <a:ext cx="1239380" cy="468312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+mj-lt"/>
                <a:ea typeface="华文中宋" pitchFamily="2" charset="-122"/>
              </a:rPr>
              <a:t>Stage 3</a:t>
            </a:r>
            <a:endParaRPr lang="en-GB" sz="1200" dirty="0">
              <a:solidFill>
                <a:schemeClr val="bg1"/>
              </a:solidFill>
              <a:latin typeface="+mj-lt"/>
              <a:ea typeface="华文中宋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985177" y="2048262"/>
            <a:ext cx="1239380" cy="468312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/>
            <a:r>
              <a:rPr lang="en-GB" altLang="zh-CN" sz="1200" dirty="0" smtClean="0">
                <a:solidFill>
                  <a:schemeClr val="bg1"/>
                </a:solidFill>
                <a:latin typeface="+mj-lt"/>
                <a:ea typeface="华文中宋" pitchFamily="2" charset="-122"/>
              </a:rPr>
              <a:t>Stage  2</a:t>
            </a:r>
            <a:endParaRPr lang="en-GB" altLang="zh-CN" sz="1200" dirty="0">
              <a:solidFill>
                <a:schemeClr val="bg1"/>
              </a:solidFill>
              <a:latin typeface="+mj-lt"/>
              <a:ea typeface="华文中宋" pitchFamily="2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7391214" y="2048262"/>
            <a:ext cx="1239380" cy="468312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+mj-lt"/>
                <a:ea typeface="华文中宋" pitchFamily="2" charset="-122"/>
              </a:rPr>
              <a:t>Stage 5</a:t>
            </a:r>
            <a:endParaRPr lang="en-GB" sz="1200" dirty="0">
              <a:solidFill>
                <a:schemeClr val="bg1"/>
              </a:solidFill>
              <a:latin typeface="+mj-lt"/>
              <a:ea typeface="华文中宋" pitchFamily="2" charset="-122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489000" y="3809811"/>
            <a:ext cx="1239508" cy="46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>
                <a:lumMod val="10000"/>
                <a:lumOff val="90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 defTabSz="979488" eaLnBrk="1" hangingPunct="1">
              <a:spcBef>
                <a:spcPct val="50000"/>
              </a:spcBef>
            </a:pPr>
            <a:r>
              <a:rPr lang="en-GB" sz="1200" b="0" dirty="0" smtClean="0">
                <a:solidFill>
                  <a:sysClr val="windowText" lastClr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Acute phase relief(SABA)</a:t>
            </a:r>
          </a:p>
          <a:p>
            <a:pPr algn="ctr"/>
            <a:endParaRPr lang="en-US" altLang="zh-CN" sz="1200" b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453835" y="4426085"/>
            <a:ext cx="1239508" cy="1080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27000" indent="-127000" algn="l" defTabSz="979488">
              <a:spcBef>
                <a:spcPct val="50000"/>
              </a:spcBef>
              <a:buFontTx/>
              <a:buChar char="•"/>
            </a:pPr>
            <a:r>
              <a:rPr lang="en-GB" sz="1200" b="0" dirty="0" smtClean="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Low dose ICA+LABA  or LTAR </a:t>
            </a:r>
          </a:p>
          <a:p>
            <a:pPr marL="127000" indent="-127000" algn="l" defTabSz="979488">
              <a:spcBef>
                <a:spcPct val="50000"/>
              </a:spcBef>
              <a:buFontTx/>
              <a:buChar char="•"/>
            </a:pPr>
            <a:r>
              <a:rPr lang="en-GB" sz="1200" b="0" dirty="0" smtClean="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Medium dose ICA</a:t>
            </a:r>
            <a:endParaRPr lang="en-GB" sz="1200" b="0" dirty="0">
              <a:solidFill>
                <a:schemeClr val="tx1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2985177" y="4426085"/>
            <a:ext cx="1239508" cy="1080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27000" indent="-127000" algn="l" defTabSz="979488">
              <a:spcBef>
                <a:spcPct val="50000"/>
              </a:spcBef>
              <a:buFontTx/>
              <a:buChar char="•"/>
            </a:pPr>
            <a:r>
              <a:rPr lang="en-GB" sz="1200" b="0" dirty="0" smtClean="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Low dose ICA</a:t>
            </a:r>
          </a:p>
          <a:p>
            <a:pPr marL="127000" indent="-127000" algn="l" defTabSz="979488">
              <a:spcBef>
                <a:spcPct val="50000"/>
              </a:spcBef>
              <a:buFontTx/>
              <a:buChar char="•"/>
            </a:pPr>
            <a:r>
              <a:rPr lang="en-GB" sz="1200" b="0" dirty="0" smtClean="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LATR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7391150" y="4426085"/>
            <a:ext cx="1239508" cy="1080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27000" indent="-127000" algn="l" defTabSz="979488">
              <a:spcBef>
                <a:spcPct val="50000"/>
              </a:spcBef>
              <a:buFontTx/>
              <a:buChar char="•"/>
            </a:pPr>
            <a:r>
              <a:rPr lang="en-US" altLang="zh-CN" sz="1200" b="0" dirty="0" smtClean="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Oral corticosteroid</a:t>
            </a:r>
            <a:endParaRPr lang="en-GB" sz="1200" b="0" dirty="0" smtClean="0">
              <a:solidFill>
                <a:schemeClr val="tx1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127000" indent="-127000" algn="l" defTabSz="979488">
              <a:spcBef>
                <a:spcPct val="50000"/>
              </a:spcBef>
            </a:pPr>
            <a:endParaRPr lang="en-US" altLang="zh-CN" sz="1200" b="0" dirty="0" smtClean="0">
              <a:solidFill>
                <a:schemeClr val="tx1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127000" indent="-127000" algn="l" defTabSz="979488">
              <a:spcBef>
                <a:spcPct val="50000"/>
              </a:spcBef>
            </a:pPr>
            <a:endParaRPr lang="en-GB" sz="1200" b="0" dirty="0">
              <a:solidFill>
                <a:schemeClr val="tx1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32" name="AutoShape 14"/>
          <p:cNvCxnSpPr>
            <a:cxnSpLocks noChangeShapeType="1"/>
            <a:stCxn id="38" idx="2"/>
            <a:endCxn id="18" idx="0"/>
          </p:cNvCxnSpPr>
          <p:nvPr/>
        </p:nvCxnSpPr>
        <p:spPr bwMode="auto">
          <a:xfrm rot="5400000">
            <a:off x="4189245" y="1170340"/>
            <a:ext cx="293544" cy="1462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cxnSp>
        <p:nvCxnSpPr>
          <p:cNvPr id="33" name="AutoShape 15"/>
          <p:cNvCxnSpPr>
            <a:cxnSpLocks noChangeShapeType="1"/>
            <a:stCxn id="38" idx="2"/>
            <a:endCxn id="19" idx="0"/>
          </p:cNvCxnSpPr>
          <p:nvPr/>
        </p:nvCxnSpPr>
        <p:spPr bwMode="auto">
          <a:xfrm rot="16200000" flipH="1">
            <a:off x="6392263" y="429621"/>
            <a:ext cx="293544" cy="29437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5914021" y="2048262"/>
            <a:ext cx="1239380" cy="468312"/>
          </a:xfrm>
          <a:prstGeom prst="rect">
            <a:avLst/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+mj-lt"/>
                <a:ea typeface="华文中宋" pitchFamily="2" charset="-122"/>
              </a:rPr>
              <a:t>Stage 4</a:t>
            </a:r>
            <a:endParaRPr lang="en-GB" sz="1200" dirty="0">
              <a:solidFill>
                <a:schemeClr val="bg1"/>
              </a:solidFill>
              <a:latin typeface="+mj-lt"/>
              <a:ea typeface="华文中宋" pitchFamily="2" charset="-122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5922493" y="4426085"/>
            <a:ext cx="1239508" cy="1080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L="127000" indent="-127000" algn="l" defTabSz="979488">
              <a:spcBef>
                <a:spcPct val="50000"/>
              </a:spcBef>
              <a:buFontTx/>
              <a:buChar char="•"/>
            </a:pPr>
            <a:r>
              <a:rPr lang="en-US" altLang="zh-CN" sz="1200" b="0" dirty="0" smtClean="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Medium to high dose ICA</a:t>
            </a:r>
            <a:r>
              <a:rPr lang="en-GB" altLang="zh-CN" sz="1200" b="0" dirty="0" smtClean="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+LABA  or LTAR </a:t>
            </a:r>
            <a:endParaRPr lang="en-US" altLang="zh-CN" sz="1200" b="0" dirty="0" smtClean="0">
              <a:solidFill>
                <a:schemeClr val="tx1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127000" indent="-127000" algn="l" defTabSz="979488" eaLnBrk="1" hangingPunct="1">
              <a:spcBef>
                <a:spcPct val="50000"/>
              </a:spcBef>
              <a:buFontTx/>
              <a:buChar char="•"/>
            </a:pPr>
            <a:endParaRPr lang="en-GB" sz="1200" b="0" dirty="0" smtClean="0">
              <a:solidFill>
                <a:schemeClr val="tx1"/>
              </a:solidFill>
              <a:latin typeface="+mj-lt"/>
            </a:endParaRPr>
          </a:p>
          <a:p>
            <a:pPr marL="127000" indent="-127000" algn="l" defTabSz="979488" eaLnBrk="1" hangingPunct="1">
              <a:spcBef>
                <a:spcPct val="50000"/>
              </a:spcBef>
              <a:buFontTx/>
              <a:buChar char="•"/>
            </a:pPr>
            <a:endParaRPr lang="en-GB" sz="12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6422956" y="1827066"/>
            <a:ext cx="0" cy="144016"/>
          </a:xfrm>
          <a:prstGeom prst="line">
            <a:avLst/>
          </a:prstGeom>
          <a:solidFill>
            <a:srgbClr val="FAA1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6555894" y="1755058"/>
            <a:ext cx="0" cy="216024"/>
          </a:xfrm>
          <a:prstGeom prst="line">
            <a:avLst/>
          </a:prstGeom>
          <a:solidFill>
            <a:srgbClr val="FAA1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AutoShape 5"/>
          <p:cNvCxnSpPr>
            <a:cxnSpLocks noChangeShapeType="1"/>
            <a:stCxn id="38" idx="2"/>
            <a:endCxn id="39" idx="0"/>
          </p:cNvCxnSpPr>
          <p:nvPr/>
        </p:nvCxnSpPr>
        <p:spPr bwMode="auto">
          <a:xfrm rot="16200000" flipH="1">
            <a:off x="5653667" y="1168218"/>
            <a:ext cx="293544" cy="146654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cxn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2985177" y="3809811"/>
            <a:ext cx="1239508" cy="46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>
                <a:lumMod val="10000"/>
                <a:lumOff val="90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 defTabSz="979488" eaLnBrk="1" hangingPunct="1"/>
            <a:r>
              <a:rPr lang="en-GB" sz="1200" b="0" dirty="0" smtClean="0">
                <a:solidFill>
                  <a:sysClr val="windowText" lastClr="00000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Acute phase relief(SABA)</a:t>
            </a:r>
            <a:endParaRPr lang="en-US" altLang="zh-CN" sz="1200" b="0" dirty="0" smtClean="0">
              <a:solidFill>
                <a:sysClr val="windowText" lastClr="0000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4439865" y="3809811"/>
            <a:ext cx="1239508" cy="46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>
                <a:lumMod val="10000"/>
                <a:lumOff val="90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 defTabSz="979488" eaLnBrk="1" hangingPunct="1"/>
            <a:r>
              <a:rPr lang="en-GB" altLang="zh-CN" sz="1200" b="0" dirty="0" smtClean="0">
                <a:solidFill>
                  <a:sysClr val="windowText" lastClr="000000"/>
                </a:solidFill>
                <a:ea typeface="Arial Unicode MS" pitchFamily="34" charset="-122"/>
                <a:cs typeface="Arial Unicode MS" pitchFamily="34" charset="-122"/>
              </a:rPr>
              <a:t>Acute phase relief(SABA)</a:t>
            </a:r>
          </a:p>
          <a:p>
            <a:pPr algn="ctr"/>
            <a:endParaRPr lang="en-US" altLang="zh-CN" sz="1200" b="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sz="1200" b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7391150" y="3809811"/>
            <a:ext cx="1239508" cy="46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>
                <a:lumMod val="10000"/>
                <a:lumOff val="90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 defTabSz="979488" eaLnBrk="1" hangingPunct="1"/>
            <a:r>
              <a:rPr lang="en-GB" altLang="zh-CN" sz="1200" b="0" dirty="0" smtClean="0">
                <a:solidFill>
                  <a:sysClr val="windowText" lastClr="000000"/>
                </a:solidFill>
                <a:ea typeface="Arial Unicode MS" pitchFamily="34" charset="-122"/>
                <a:cs typeface="Arial Unicode MS" pitchFamily="34" charset="-122"/>
              </a:rPr>
              <a:t>Acute phase relief(SABA)</a:t>
            </a:r>
          </a:p>
          <a:p>
            <a:pPr algn="ctr"/>
            <a:endParaRPr lang="en-US" altLang="zh-CN" sz="1200" b="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sz="1200" b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5915297" y="3809811"/>
            <a:ext cx="1239508" cy="468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>
                <a:lumMod val="10000"/>
                <a:lumOff val="90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 defTabSz="979488" eaLnBrk="1" hangingPunct="1"/>
            <a:r>
              <a:rPr lang="en-GB" altLang="zh-CN" sz="1200" b="0" dirty="0" smtClean="0">
                <a:solidFill>
                  <a:sysClr val="windowText" lastClr="000000"/>
                </a:solidFill>
                <a:ea typeface="Arial Unicode MS" pitchFamily="34" charset="-122"/>
                <a:cs typeface="Arial Unicode MS" pitchFamily="34" charset="-122"/>
              </a:rPr>
              <a:t>Acute phase relief(SABA)</a:t>
            </a:r>
          </a:p>
          <a:p>
            <a:pPr algn="ctr"/>
            <a:endParaRPr lang="en-US" altLang="zh-CN" sz="1200" b="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sz="1200" b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1491175" y="2658138"/>
            <a:ext cx="2715065" cy="468313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algn="ctr"/>
            <a:r>
              <a:rPr lang="en-US" altLang="zh-CN" sz="1200" b="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Mild</a:t>
            </a:r>
            <a:endParaRPr lang="en-GB" altLang="zh-CN" sz="1200" b="0" dirty="0"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" name="Rectangle 21"/>
          <p:cNvSpPr>
            <a:spLocks noChangeArrowheads="1"/>
          </p:cNvSpPr>
          <p:nvPr/>
        </p:nvSpPr>
        <p:spPr bwMode="auto">
          <a:xfrm>
            <a:off x="5894376" y="2629083"/>
            <a:ext cx="2757267" cy="4683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algn="ctr"/>
            <a:r>
              <a:rPr lang="en-US" altLang="zh-CN" sz="1200" b="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Severe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4448464" y="2643597"/>
            <a:ext cx="1229538" cy="4680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 algn="ctr"/>
            <a:r>
              <a:rPr lang="en-US" altLang="zh-CN" sz="1200" b="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Moderate</a:t>
            </a: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1503739" y="3236982"/>
            <a:ext cx="1239380" cy="4683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/>
            <a:r>
              <a:rPr lang="en-US" altLang="zh-CN" sz="1200" b="0" dirty="0" smtClean="0">
                <a:ea typeface="Arial Unicode MS" pitchFamily="34" charset="-122"/>
                <a:cs typeface="Arial Unicode MS" pitchFamily="34" charset="-122"/>
              </a:rPr>
              <a:t>Normal level</a:t>
            </a:r>
            <a:endParaRPr lang="en-GB" altLang="zh-CN" sz="1200" b="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4443927" y="3236982"/>
            <a:ext cx="1239380" cy="4683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/>
            <a:r>
              <a:rPr lang="en-US" altLang="zh-CN" sz="1200" b="0" dirty="0" smtClean="0">
                <a:ea typeface="Arial Unicode MS" pitchFamily="34" charset="-122"/>
                <a:cs typeface="Arial Unicode MS" pitchFamily="34" charset="-122"/>
              </a:rPr>
              <a:t>80%&gt;FEV1&gt;50%</a:t>
            </a: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2985177" y="3236982"/>
            <a:ext cx="1239380" cy="4683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marR="0" indent="0" algn="ctr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1200" b="0" dirty="0" smtClean="0">
                <a:ea typeface="Arial Unicode MS" pitchFamily="34" charset="-122"/>
                <a:cs typeface="Arial Unicode MS" pitchFamily="34" charset="-122"/>
              </a:rPr>
              <a:t>FEV1&gt;80%</a:t>
            </a: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7391214" y="3236982"/>
            <a:ext cx="1239380" cy="4683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/>
            <a:r>
              <a:rPr lang="en-US" altLang="zh-CN" sz="1200" b="0" dirty="0" smtClean="0">
                <a:ea typeface="Arial Unicode MS" pitchFamily="34" charset="-122"/>
                <a:cs typeface="Arial Unicode MS" pitchFamily="34" charset="-122"/>
              </a:rPr>
              <a:t>FEV1&lt;30%</a:t>
            </a:r>
          </a:p>
        </p:txBody>
      </p: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5914021" y="3236982"/>
            <a:ext cx="1239380" cy="4683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ctr"/>
            <a:r>
              <a:rPr lang="en-US" altLang="zh-CN" sz="1200" b="0" dirty="0" smtClean="0">
                <a:ea typeface="Arial Unicode MS" pitchFamily="34" charset="-122"/>
                <a:cs typeface="Arial Unicode MS" pitchFamily="34" charset="-122"/>
              </a:rPr>
              <a:t>50%&gt;FEV1&gt;30%</a:t>
            </a:r>
          </a:p>
          <a:p>
            <a:pPr algn="ctr"/>
            <a:endParaRPr lang="en-GB" sz="1200" b="0" dirty="0">
              <a:solidFill>
                <a:schemeClr val="bg1"/>
              </a:solidFill>
              <a:latin typeface="+mj-lt"/>
              <a:ea typeface="华文中宋" pitchFamily="2" charset="-122"/>
            </a:endParaRPr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1522137" y="4426085"/>
            <a:ext cx="1239508" cy="1080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 algn="l" defTabSz="979488">
              <a:spcBef>
                <a:spcPct val="50000"/>
              </a:spcBef>
            </a:pPr>
            <a:r>
              <a:rPr lang="en-US" altLang="zh-CN" sz="1200" b="0" dirty="0" smtClean="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No need to treatment</a:t>
            </a:r>
            <a:endParaRPr lang="en-GB" sz="1200" b="0" dirty="0" smtClean="0">
              <a:solidFill>
                <a:schemeClr val="tx1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51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48" name="Source" descr="Source"/>
          <p:cNvSpPr txBox="1"/>
          <p:nvPr/>
        </p:nvSpPr>
        <p:spPr>
          <a:xfrm>
            <a:off x="481015" y="6224594"/>
            <a:ext cx="1880323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IMS project experience </a:t>
            </a:r>
            <a:endParaRPr lang="zh-CN" altLang="en-US" sz="900" dirty="0">
              <a:latin typeface="Verdana"/>
            </a:endParaRPr>
          </a:p>
        </p:txBody>
      </p:sp>
      <p:sp>
        <p:nvSpPr>
          <p:cNvPr id="5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55613" y="6388395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Medications for treating asthma are divided into quick-relief medications and long-term control medications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5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6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Medication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901770" y="4379183"/>
            <a:ext cx="1734488" cy="954074"/>
          </a:xfrm>
          <a:prstGeom prst="flowChartAlternateProcess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 smtClean="0">
                <a:solidFill>
                  <a:schemeClr val="bg1"/>
                </a:solidFill>
                <a:latin typeface="+mn-lt"/>
              </a:rPr>
              <a:t>Long-term control medication</a:t>
            </a:r>
            <a:r>
              <a:rPr lang="en-GB" sz="1200" dirty="0" smtClean="0">
                <a:solidFill>
                  <a:schemeClr val="bg1"/>
                </a:solidFill>
                <a:latin typeface="+mn-lt"/>
              </a:rPr>
              <a:t>: Prevent further exacerbation</a:t>
            </a:r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894902" y="2049138"/>
            <a:ext cx="1773715" cy="980499"/>
          </a:xfrm>
          <a:prstGeom prst="flowChartAlternateProcess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 smtClean="0">
                <a:solidFill>
                  <a:schemeClr val="bg1"/>
                </a:solidFill>
                <a:latin typeface="+mn-lt"/>
              </a:rPr>
              <a:t>Quick-relief medication</a:t>
            </a:r>
            <a:r>
              <a:rPr lang="en-GB" sz="1200" dirty="0" smtClean="0">
                <a:solidFill>
                  <a:schemeClr val="bg1"/>
                </a:solidFill>
                <a:latin typeface="+mn-lt"/>
              </a:rPr>
              <a:t>: 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 smtClean="0">
                <a:solidFill>
                  <a:schemeClr val="bg1"/>
                </a:solidFill>
                <a:latin typeface="+mn-lt"/>
              </a:rPr>
              <a:t>Treat acute symptoms</a:t>
            </a:r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074049" y="1679996"/>
            <a:ext cx="2558100" cy="506668"/>
          </a:xfrm>
          <a:prstGeom prst="flowChartAlternateProces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altLang="zh-CN" sz="12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Short-acting agonists beta2-adrenoceptor(SABA)</a:t>
            </a:r>
            <a:endParaRPr lang="en-GB" altLang="zh-CN" sz="12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4049" y="2282876"/>
            <a:ext cx="2558100" cy="506668"/>
          </a:xfrm>
          <a:prstGeom prst="flowChartAlternateProces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altLang="zh-CN" sz="12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Anti-cholinergic medication</a:t>
            </a:r>
            <a:endParaRPr lang="en-GB" altLang="zh-CN" sz="12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074049" y="3614467"/>
            <a:ext cx="2558100" cy="506668"/>
          </a:xfrm>
          <a:prstGeom prst="flowChartAlternateProces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altLang="zh-CN" sz="12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Corticosteroids</a:t>
            </a:r>
            <a:endParaRPr lang="en-GB" altLang="zh-CN" sz="12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074049" y="4229952"/>
            <a:ext cx="2558100" cy="506668"/>
          </a:xfrm>
          <a:prstGeom prst="flowChartAlternateProces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altLang="zh-CN" sz="12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Long-acting beta-</a:t>
            </a:r>
            <a:r>
              <a:rPr lang="en-GB" altLang="zh-CN" sz="1200" dirty="0" err="1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adrenoceptor</a:t>
            </a:r>
            <a:r>
              <a:rPr lang="en-GB" altLang="zh-CN" sz="12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 agonists (LABA)</a:t>
            </a:r>
            <a:endParaRPr lang="en-GB" altLang="zh-CN" sz="12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17780" y="3207351"/>
            <a:ext cx="1101700" cy="749058"/>
          </a:xfrm>
          <a:prstGeom prst="flowChartAlternateProcess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 smtClean="0">
                <a:solidFill>
                  <a:schemeClr val="bg1"/>
                </a:solidFill>
                <a:latin typeface="+mn-lt"/>
              </a:rPr>
              <a:t>Asthma medication</a:t>
            </a:r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4" name="AutoShape 10"/>
          <p:cNvCxnSpPr>
            <a:cxnSpLocks noChangeShapeType="1"/>
            <a:stCxn id="13" idx="3"/>
            <a:endCxn id="8" idx="1"/>
          </p:cNvCxnSpPr>
          <p:nvPr/>
        </p:nvCxnSpPr>
        <p:spPr bwMode="auto">
          <a:xfrm flipV="1">
            <a:off x="1619480" y="2539388"/>
            <a:ext cx="275422" cy="10424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15" name="AutoShape 11"/>
          <p:cNvCxnSpPr>
            <a:cxnSpLocks noChangeShapeType="1"/>
            <a:stCxn id="13" idx="3"/>
            <a:endCxn id="7" idx="1"/>
          </p:cNvCxnSpPr>
          <p:nvPr/>
        </p:nvCxnSpPr>
        <p:spPr bwMode="auto">
          <a:xfrm>
            <a:off x="1619480" y="3581880"/>
            <a:ext cx="282290" cy="12743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16" name="AutoShape 12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668617" y="1933330"/>
            <a:ext cx="405432" cy="60605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17" name="AutoShape 13"/>
          <p:cNvCxnSpPr>
            <a:cxnSpLocks noChangeShapeType="1"/>
            <a:stCxn id="8" idx="3"/>
            <a:endCxn id="10" idx="1"/>
          </p:cNvCxnSpPr>
          <p:nvPr/>
        </p:nvCxnSpPr>
        <p:spPr bwMode="auto">
          <a:xfrm flipV="1">
            <a:off x="3668617" y="2536210"/>
            <a:ext cx="405432" cy="31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18" name="AutoShape 14"/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3636258" y="3867801"/>
            <a:ext cx="437791" cy="9884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19" name="AutoShape 15"/>
          <p:cNvCxnSpPr>
            <a:cxnSpLocks noChangeShapeType="1"/>
            <a:stCxn id="7" idx="3"/>
            <a:endCxn id="12" idx="1"/>
          </p:cNvCxnSpPr>
          <p:nvPr/>
        </p:nvCxnSpPr>
        <p:spPr bwMode="auto">
          <a:xfrm flipV="1">
            <a:off x="3636258" y="4483286"/>
            <a:ext cx="437791" cy="37293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4074049" y="2881619"/>
            <a:ext cx="2558100" cy="506668"/>
          </a:xfrm>
          <a:prstGeom prst="flowChartAlternateProces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altLang="zh-CN" sz="12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Older &amp; less selective adrenergic agonists</a:t>
            </a:r>
            <a:endParaRPr lang="en-GB" altLang="zh-CN" sz="12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88" name="肘形连接符 87"/>
          <p:cNvCxnSpPr>
            <a:stCxn id="8" idx="3"/>
            <a:endCxn id="86" idx="1"/>
          </p:cNvCxnSpPr>
          <p:nvPr/>
        </p:nvCxnSpPr>
        <p:spPr>
          <a:xfrm>
            <a:off x="3668617" y="2539388"/>
            <a:ext cx="405432" cy="59556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sp>
        <p:nvSpPr>
          <p:cNvPr id="89" name="AutoShape 8"/>
          <p:cNvSpPr>
            <a:spLocks noChangeArrowheads="1"/>
          </p:cNvSpPr>
          <p:nvPr/>
        </p:nvSpPr>
        <p:spPr bwMode="auto">
          <a:xfrm>
            <a:off x="4074049" y="4860256"/>
            <a:ext cx="2558100" cy="506668"/>
          </a:xfrm>
          <a:prstGeom prst="flowChartAlternateProces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altLang="zh-CN" sz="1200" dirty="0" err="1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Leukotriene</a:t>
            </a:r>
            <a:r>
              <a:rPr lang="en-GB" altLang="zh-CN" sz="12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 antagonists</a:t>
            </a:r>
            <a:endParaRPr lang="en-GB" altLang="zh-CN" sz="12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0" name="AutoShape 8"/>
          <p:cNvSpPr>
            <a:spLocks noChangeArrowheads="1"/>
          </p:cNvSpPr>
          <p:nvPr/>
        </p:nvSpPr>
        <p:spPr bwMode="auto">
          <a:xfrm>
            <a:off x="4074049" y="5431415"/>
            <a:ext cx="2558100" cy="506668"/>
          </a:xfrm>
          <a:prstGeom prst="flowChartAlternateProcess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altLang="zh-CN" sz="12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Mast cell stabilizers</a:t>
            </a:r>
            <a:endParaRPr lang="en-GB" altLang="zh-CN" sz="12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219" name="AutoShape 15"/>
          <p:cNvCxnSpPr>
            <a:cxnSpLocks noChangeShapeType="1"/>
            <a:stCxn id="7" idx="3"/>
            <a:endCxn id="89" idx="1"/>
          </p:cNvCxnSpPr>
          <p:nvPr/>
        </p:nvCxnSpPr>
        <p:spPr bwMode="auto">
          <a:xfrm>
            <a:off x="3636258" y="4856220"/>
            <a:ext cx="437791" cy="2573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cxnSp>
        <p:nvCxnSpPr>
          <p:cNvPr id="222" name="AutoShape 15"/>
          <p:cNvCxnSpPr>
            <a:cxnSpLocks noChangeShapeType="1"/>
            <a:stCxn id="7" idx="3"/>
            <a:endCxn id="90" idx="1"/>
          </p:cNvCxnSpPr>
          <p:nvPr/>
        </p:nvCxnSpPr>
        <p:spPr bwMode="auto">
          <a:xfrm>
            <a:off x="3636258" y="4856220"/>
            <a:ext cx="437791" cy="82852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</p:spPr>
      </p:cxnSp>
      <p:sp>
        <p:nvSpPr>
          <p:cNvPr id="252" name="TextBox 251"/>
          <p:cNvSpPr txBox="1"/>
          <p:nvPr/>
        </p:nvSpPr>
        <p:spPr>
          <a:xfrm>
            <a:off x="6767851" y="1222872"/>
            <a:ext cx="101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Examples</a:t>
            </a:r>
            <a:endParaRPr lang="zh-CN" altLang="en-US" sz="1200" b="1" dirty="0"/>
          </a:p>
        </p:txBody>
      </p:sp>
      <p:sp>
        <p:nvSpPr>
          <p:cNvPr id="253" name="TextBox 252"/>
          <p:cNvSpPr txBox="1"/>
          <p:nvPr/>
        </p:nvSpPr>
        <p:spPr>
          <a:xfrm>
            <a:off x="6748421" y="1679996"/>
            <a:ext cx="134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Salbutamol</a:t>
            </a:r>
            <a:endParaRPr lang="zh-CN" altLang="en-US" sz="1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6748421" y="2282876"/>
            <a:ext cx="134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Ipratropium</a:t>
            </a:r>
            <a:r>
              <a:rPr lang="en-US" altLang="zh-CN" sz="1200" dirty="0" smtClean="0"/>
              <a:t> bromide</a:t>
            </a:r>
            <a:endParaRPr lang="zh-CN" altLang="en-US" sz="1200" dirty="0"/>
          </a:p>
        </p:txBody>
      </p:sp>
      <p:sp>
        <p:nvSpPr>
          <p:cNvPr id="255" name="TextBox 254"/>
          <p:cNvSpPr txBox="1"/>
          <p:nvPr/>
        </p:nvSpPr>
        <p:spPr>
          <a:xfrm>
            <a:off x="6748421" y="2881619"/>
            <a:ext cx="134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Inhaled epinephrine</a:t>
            </a:r>
            <a:endParaRPr lang="zh-CN" altLang="en-US" sz="1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6748421" y="3614467"/>
            <a:ext cx="144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Beclomethasone</a:t>
            </a:r>
            <a:endParaRPr lang="zh-CN" altLang="en-US" sz="1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748421" y="4229952"/>
            <a:ext cx="134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Salmeterol</a:t>
            </a:r>
            <a:endParaRPr lang="zh-CN" altLang="en-US" sz="1200" dirty="0"/>
          </a:p>
        </p:txBody>
      </p:sp>
      <p:sp>
        <p:nvSpPr>
          <p:cNvPr id="258" name="TextBox 257"/>
          <p:cNvSpPr txBox="1"/>
          <p:nvPr/>
        </p:nvSpPr>
        <p:spPr>
          <a:xfrm>
            <a:off x="6748421" y="4860256"/>
            <a:ext cx="134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Montelukast</a:t>
            </a:r>
            <a:endParaRPr lang="zh-CN" alt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6748421" y="5431415"/>
            <a:ext cx="134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Cromolyn</a:t>
            </a:r>
            <a:r>
              <a:rPr lang="en-US" altLang="zh-CN" sz="1200" dirty="0" smtClean="0"/>
              <a:t> sodium</a:t>
            </a:r>
            <a:endParaRPr lang="zh-CN" altLang="en-US" sz="1200" dirty="0"/>
          </a:p>
        </p:txBody>
      </p:sp>
      <p:sp>
        <p:nvSpPr>
          <p:cNvPr id="33" name="Source" descr="Source"/>
          <p:cNvSpPr txBox="1"/>
          <p:nvPr/>
        </p:nvSpPr>
        <p:spPr>
          <a:xfrm>
            <a:off x="481015" y="6224594"/>
            <a:ext cx="3930563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Desktop research; China </a:t>
            </a:r>
            <a:r>
              <a:rPr lang="en-US" altLang="zh-CN" sz="900" dirty="0" err="1" smtClean="0">
                <a:latin typeface="Verdana"/>
              </a:rPr>
              <a:t>Astham</a:t>
            </a:r>
            <a:r>
              <a:rPr lang="en-US" altLang="zh-CN" sz="900" dirty="0" smtClean="0">
                <a:latin typeface="Verdana"/>
              </a:rPr>
              <a:t> treatment guideline 2008</a:t>
            </a:r>
            <a:endParaRPr lang="zh-CN" altLang="en-US" sz="900" dirty="0">
              <a:latin typeface="Verdan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Four interactive components are required to achieve and maintain control of asthma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714700" y="1"/>
            <a:ext cx="2427713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Asthma Care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2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585191" y="1795272"/>
            <a:ext cx="7999413" cy="1828800"/>
            <a:chOff x="309" y="1242"/>
            <a:chExt cx="5136" cy="1152"/>
          </a:xfrm>
        </p:grpSpPr>
        <p:sp>
          <p:nvSpPr>
            <p:cNvPr id="14" name="Freeform 4"/>
            <p:cNvSpPr>
              <a:spLocks/>
            </p:cNvSpPr>
            <p:nvPr/>
          </p:nvSpPr>
          <p:spPr bwMode="auto">
            <a:xfrm>
              <a:off x="2903" y="1242"/>
              <a:ext cx="2542" cy="1152"/>
            </a:xfrm>
            <a:custGeom>
              <a:avLst/>
              <a:gdLst>
                <a:gd name="T0" fmla="*/ 0 w 2448"/>
                <a:gd name="T1" fmla="*/ 0 h 1152"/>
                <a:gd name="T2" fmla="*/ 0 w 2448"/>
                <a:gd name="T3" fmla="*/ 816 h 1152"/>
                <a:gd name="T4" fmla="*/ 1101 w 2448"/>
                <a:gd name="T5" fmla="*/ 816 h 1152"/>
                <a:gd name="T6" fmla="*/ 1101 w 2448"/>
                <a:gd name="T7" fmla="*/ 1152 h 1152"/>
                <a:gd name="T8" fmla="*/ 2955 w 2448"/>
                <a:gd name="T9" fmla="*/ 1152 h 1152"/>
                <a:gd name="T10" fmla="*/ 2955 w 2448"/>
                <a:gd name="T11" fmla="*/ 0 h 1152"/>
                <a:gd name="T12" fmla="*/ 0 w 2448"/>
                <a:gd name="T13" fmla="*/ 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48"/>
                <a:gd name="T22" fmla="*/ 0 h 1152"/>
                <a:gd name="T23" fmla="*/ 2448 w 2448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48" h="1152">
                  <a:moveTo>
                    <a:pt x="0" y="0"/>
                  </a:moveTo>
                  <a:lnTo>
                    <a:pt x="0" y="816"/>
                  </a:lnTo>
                  <a:lnTo>
                    <a:pt x="912" y="816"/>
                  </a:lnTo>
                  <a:lnTo>
                    <a:pt x="912" y="1152"/>
                  </a:lnTo>
                  <a:lnTo>
                    <a:pt x="2448" y="1152"/>
                  </a:lnTo>
                  <a:lnTo>
                    <a:pt x="2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309" y="1242"/>
              <a:ext cx="2475" cy="1149"/>
            </a:xfrm>
            <a:custGeom>
              <a:avLst/>
              <a:gdLst>
                <a:gd name="T0" fmla="*/ 0 w 2448"/>
                <a:gd name="T1" fmla="*/ 0 h 1149"/>
                <a:gd name="T2" fmla="*/ 0 w 2448"/>
                <a:gd name="T3" fmla="*/ 1149 h 1149"/>
                <a:gd name="T4" fmla="*/ 1619 w 2448"/>
                <a:gd name="T5" fmla="*/ 1149 h 1149"/>
                <a:gd name="T6" fmla="*/ 1619 w 2448"/>
                <a:gd name="T7" fmla="*/ 816 h 1149"/>
                <a:gd name="T8" fmla="*/ 2586 w 2448"/>
                <a:gd name="T9" fmla="*/ 816 h 1149"/>
                <a:gd name="T10" fmla="*/ 2586 w 2448"/>
                <a:gd name="T11" fmla="*/ 0 h 1149"/>
                <a:gd name="T12" fmla="*/ 0 w 2448"/>
                <a:gd name="T13" fmla="*/ 0 h 1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48"/>
                <a:gd name="T22" fmla="*/ 0 h 1149"/>
                <a:gd name="T23" fmla="*/ 2448 w 2448"/>
                <a:gd name="T24" fmla="*/ 1149 h 11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48" h="1149">
                  <a:moveTo>
                    <a:pt x="0" y="0"/>
                  </a:moveTo>
                  <a:lnTo>
                    <a:pt x="0" y="1149"/>
                  </a:lnTo>
                  <a:lnTo>
                    <a:pt x="1533" y="1149"/>
                  </a:lnTo>
                  <a:lnTo>
                    <a:pt x="1533" y="816"/>
                  </a:lnTo>
                  <a:lnTo>
                    <a:pt x="2448" y="816"/>
                  </a:lnTo>
                  <a:lnTo>
                    <a:pt x="2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169641" y="3224022"/>
            <a:ext cx="2770188" cy="94773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de-DE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Asthma Care</a:t>
            </a:r>
            <a:endParaRPr lang="de-DE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flipV="1">
            <a:off x="4622204" y="3763772"/>
            <a:ext cx="3959225" cy="1828800"/>
          </a:xfrm>
          <a:custGeom>
            <a:avLst/>
            <a:gdLst>
              <a:gd name="T0" fmla="*/ 0 w 2448"/>
              <a:gd name="T1" fmla="*/ 0 h 1152"/>
              <a:gd name="T2" fmla="*/ 0 w 2448"/>
              <a:gd name="T3" fmla="*/ 2147483647 h 1152"/>
              <a:gd name="T4" fmla="*/ 2147483647 w 2448"/>
              <a:gd name="T5" fmla="*/ 2147483647 h 1152"/>
              <a:gd name="T6" fmla="*/ 2147483647 w 2448"/>
              <a:gd name="T7" fmla="*/ 2147483647 h 1152"/>
              <a:gd name="T8" fmla="*/ 2147483647 w 2448"/>
              <a:gd name="T9" fmla="*/ 2147483647 h 1152"/>
              <a:gd name="T10" fmla="*/ 2147483647 w 2448"/>
              <a:gd name="T11" fmla="*/ 0 h 1152"/>
              <a:gd name="T12" fmla="*/ 0 w 2448"/>
              <a:gd name="T13" fmla="*/ 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48"/>
              <a:gd name="T22" fmla="*/ 0 h 1152"/>
              <a:gd name="T23" fmla="*/ 2448 w 2448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48" h="1152">
                <a:moveTo>
                  <a:pt x="0" y="0"/>
                </a:moveTo>
                <a:lnTo>
                  <a:pt x="0" y="816"/>
                </a:lnTo>
                <a:lnTo>
                  <a:pt x="912" y="816"/>
                </a:lnTo>
                <a:lnTo>
                  <a:pt x="912" y="1152"/>
                </a:lnTo>
                <a:lnTo>
                  <a:pt x="2448" y="1152"/>
                </a:lnTo>
                <a:lnTo>
                  <a:pt x="244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 flipV="1">
            <a:off x="582016" y="3768534"/>
            <a:ext cx="3854450" cy="1824038"/>
          </a:xfrm>
          <a:custGeom>
            <a:avLst/>
            <a:gdLst>
              <a:gd name="T0" fmla="*/ 0 w 2448"/>
              <a:gd name="T1" fmla="*/ 0 h 1149"/>
              <a:gd name="T2" fmla="*/ 0 w 2448"/>
              <a:gd name="T3" fmla="*/ 2147483647 h 1149"/>
              <a:gd name="T4" fmla="*/ 2147483647 w 2448"/>
              <a:gd name="T5" fmla="*/ 2147483647 h 1149"/>
              <a:gd name="T6" fmla="*/ 2147483647 w 2448"/>
              <a:gd name="T7" fmla="*/ 2147483647 h 1149"/>
              <a:gd name="T8" fmla="*/ 2147483647 w 2448"/>
              <a:gd name="T9" fmla="*/ 2147483647 h 1149"/>
              <a:gd name="T10" fmla="*/ 2147483647 w 2448"/>
              <a:gd name="T11" fmla="*/ 0 h 1149"/>
              <a:gd name="T12" fmla="*/ 0 w 2448"/>
              <a:gd name="T13" fmla="*/ 0 h 11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48"/>
              <a:gd name="T22" fmla="*/ 0 h 1149"/>
              <a:gd name="T23" fmla="*/ 2448 w 2448"/>
              <a:gd name="T24" fmla="*/ 1149 h 11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48" h="1149">
                <a:moveTo>
                  <a:pt x="0" y="0"/>
                </a:moveTo>
                <a:lnTo>
                  <a:pt x="0" y="1149"/>
                </a:lnTo>
                <a:lnTo>
                  <a:pt x="1533" y="1149"/>
                </a:lnTo>
                <a:lnTo>
                  <a:pt x="1533" y="816"/>
                </a:lnTo>
                <a:lnTo>
                  <a:pt x="2448" y="816"/>
                </a:lnTo>
                <a:lnTo>
                  <a:pt x="244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709016" y="1956087"/>
            <a:ext cx="3609596" cy="107721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400" b="1" dirty="0" smtClean="0">
                <a:latin typeface="Verdana" pitchFamily="34" charset="0"/>
                <a:ea typeface="宋体" pitchFamily="2" charset="-122"/>
              </a:rPr>
              <a:t>Develop patient/doctor partnership</a:t>
            </a:r>
            <a:endParaRPr lang="en-US" altLang="zh-CN" sz="1400" b="1" dirty="0">
              <a:latin typeface="Verdana" pitchFamily="34" charset="0"/>
              <a:ea typeface="宋体" pitchFamily="2" charset="-122"/>
            </a:endParaRPr>
          </a:p>
          <a:p>
            <a:pPr marL="363538" lvl="1" indent="-236538" algn="l" defTabSz="979488">
              <a:spcBef>
                <a:spcPts val="0"/>
              </a:spcBef>
              <a:buClr>
                <a:schemeClr val="tx2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Education between asthma care professionals and patients</a:t>
            </a:r>
          </a:p>
          <a:p>
            <a:pPr marL="363538" lvl="1" indent="-236538" algn="l" defTabSz="979488">
              <a:spcBef>
                <a:spcPts val="0"/>
              </a:spcBef>
              <a:buClr>
                <a:schemeClr val="tx2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Personal asthma action plan</a:t>
            </a:r>
            <a:endParaRPr lang="en-US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741266" y="1956087"/>
            <a:ext cx="3609596" cy="8617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400" b="1" dirty="0" smtClean="0">
                <a:latin typeface="Verdana" pitchFamily="34" charset="0"/>
                <a:ea typeface="宋体" pitchFamily="2" charset="-122"/>
              </a:rPr>
              <a:t>Identify and reduce exposure to risk factors</a:t>
            </a:r>
          </a:p>
          <a:p>
            <a:pPr marL="363538" lvl="1" indent="-236538" algn="l" defTabSz="979488">
              <a:spcBef>
                <a:spcPts val="0"/>
              </a:spcBef>
              <a:buClr>
                <a:schemeClr val="tx2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Medication to maintain asthma control</a:t>
            </a:r>
            <a:endParaRPr lang="en-US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709016" y="4359944"/>
            <a:ext cx="3609596" cy="8617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400" b="1" dirty="0" smtClean="0">
                <a:latin typeface="Verdana" pitchFamily="34" charset="0"/>
                <a:ea typeface="宋体" pitchFamily="2" charset="-122"/>
              </a:rPr>
              <a:t>Assess, treat, and monitor asthma</a:t>
            </a:r>
            <a:endParaRPr lang="en-US" altLang="zh-CN" sz="1400" b="1" dirty="0">
              <a:latin typeface="Verdana" pitchFamily="34" charset="0"/>
              <a:ea typeface="宋体" pitchFamily="2" charset="-122"/>
            </a:endParaRPr>
          </a:p>
          <a:p>
            <a:pPr marL="254000" lvl="1" indent="-127000" algn="l" defTabSz="979488">
              <a:spcBef>
                <a:spcPts val="0"/>
              </a:spcBef>
              <a:buClr>
                <a:schemeClr val="tx2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Assessing asthma control</a:t>
            </a:r>
          </a:p>
          <a:p>
            <a:pPr marL="254000" lvl="1" indent="-127000" algn="l" defTabSz="979488">
              <a:spcBef>
                <a:spcPts val="0"/>
              </a:spcBef>
              <a:buClr>
                <a:schemeClr val="tx2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Treating to achieve control</a:t>
            </a:r>
          </a:p>
          <a:p>
            <a:pPr marL="254000" lvl="1" indent="-127000" algn="l" defTabSz="979488">
              <a:spcBef>
                <a:spcPts val="0"/>
              </a:spcBef>
              <a:buClr>
                <a:schemeClr val="tx2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Monitoring to maintain control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4741266" y="4359944"/>
            <a:ext cx="3609596" cy="6463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0" indent="-127000" defTabSz="979488">
              <a:spcBef>
                <a:spcPct val="50000"/>
              </a:spcBef>
              <a:buFont typeface="Verdana" pitchFamily="34" charset="0"/>
              <a:buChar char="•"/>
            </a:pPr>
            <a:r>
              <a:rPr lang="en-US" altLang="zh-CN" sz="1400" b="1" dirty="0" smtClean="0">
                <a:latin typeface="Verdana" pitchFamily="34" charset="0"/>
                <a:ea typeface="宋体" pitchFamily="2" charset="-122"/>
              </a:rPr>
              <a:t>Manage asthma exacerbations</a:t>
            </a:r>
            <a:endParaRPr lang="en-US" altLang="zh-CN" sz="1400" b="1" dirty="0">
              <a:latin typeface="Verdana" pitchFamily="34" charset="0"/>
              <a:ea typeface="宋体" pitchFamily="2" charset="-122"/>
            </a:endParaRPr>
          </a:p>
          <a:p>
            <a:pPr marL="363538" lvl="1" indent="-236538" algn="l" defTabSz="979488">
              <a:spcBef>
                <a:spcPts val="0"/>
              </a:spcBef>
              <a:buClr>
                <a:schemeClr val="tx2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Seeking urgent care early in the course of exacerbations</a:t>
            </a:r>
            <a:endParaRPr lang="en-US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Source" descr="Source"/>
          <p:cNvSpPr txBox="1"/>
          <p:nvPr/>
        </p:nvSpPr>
        <p:spPr>
          <a:xfrm>
            <a:off x="481015" y="6224594"/>
            <a:ext cx="4358565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GINA pocket guide for asthma management and prevention 2013</a:t>
            </a:r>
            <a:endParaRPr lang="zh-CN" altLang="en-US" sz="900" dirty="0">
              <a:latin typeface="Verdan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 smtClean="0"/>
              <a:t>disease area overview: Do’s and Don’ts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403" y="1658938"/>
            <a:ext cx="3590026" cy="641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defTabSz="979488"/>
            <a:r>
              <a:rPr lang="en-GB" sz="1600" b="1" dirty="0" smtClean="0">
                <a:solidFill>
                  <a:schemeClr val="bg1"/>
                </a:solidFill>
                <a:latin typeface="Verdana" pitchFamily="34" charset="0"/>
              </a:rPr>
              <a:t>Do</a:t>
            </a:r>
            <a:endParaRPr lang="en-GB" sz="16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5403" y="2300288"/>
            <a:ext cx="3590026" cy="3692525"/>
          </a:xfrm>
          <a:prstGeom prst="rect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GB" dirty="0" smtClean="0">
                <a:latin typeface="Verdana" pitchFamily="34" charset="0"/>
              </a:rPr>
              <a:t>Do go through the training even if you aren’t staffed on a relevant project to build a solid foundation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GB" dirty="0" smtClean="0">
                <a:latin typeface="Verdana" pitchFamily="34" charset="0"/>
              </a:rPr>
              <a:t>Do use the material as background information and reference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endParaRPr lang="en-GB" dirty="0" smtClean="0">
              <a:latin typeface="Verdana" pitchFamily="34" charset="0"/>
            </a:endParaRP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endParaRPr lang="en-GB" dirty="0">
              <a:latin typeface="Verdan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44583" y="1658938"/>
            <a:ext cx="3590026" cy="641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defTabSz="979488"/>
            <a:r>
              <a:rPr lang="en-GB" sz="1600" b="1" dirty="0" smtClean="0">
                <a:solidFill>
                  <a:schemeClr val="bg1"/>
                </a:solidFill>
                <a:latin typeface="Verdana" pitchFamily="34" charset="0"/>
              </a:rPr>
              <a:t>Don’t</a:t>
            </a:r>
            <a:endParaRPr lang="en-GB" sz="16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44583" y="2300288"/>
            <a:ext cx="3590026" cy="3692525"/>
          </a:xfrm>
          <a:prstGeom prst="rect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GB" dirty="0" smtClean="0">
                <a:latin typeface="Verdana" pitchFamily="34" charset="0"/>
              </a:rPr>
              <a:t>Do not use the information directly without checking for more recent, updated documents (e.g. journals, treatment guidelines)</a:t>
            </a:r>
          </a:p>
          <a:p>
            <a:pPr marL="647700" lvl="1" indent="-190500" algn="l" defTabSz="979488">
              <a:spcBef>
                <a:spcPct val="50000"/>
              </a:spcBef>
              <a:buFont typeface="Verdana" pitchFamily="34" charset="0"/>
              <a:buChar char="−"/>
            </a:pPr>
            <a:r>
              <a:rPr lang="en-GB" dirty="0" smtClean="0">
                <a:latin typeface="Verdana" pitchFamily="34" charset="0"/>
              </a:rPr>
              <a:t>Materials are from previous projects which can be out-of-date</a:t>
            </a:r>
          </a:p>
          <a:p>
            <a:pPr marL="190500" indent="-190500" defTabSz="979488">
              <a:spcBef>
                <a:spcPct val="50000"/>
              </a:spcBef>
              <a:buFontTx/>
              <a:buChar char="•"/>
            </a:pPr>
            <a:r>
              <a:rPr lang="en-GB" dirty="0" smtClean="0">
                <a:latin typeface="Verdana" pitchFamily="34" charset="0"/>
              </a:rPr>
              <a:t>Do not copy slides directly for projects, project reports should be customized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11111"/>
                </a:solidFill>
              </a:rPr>
              <a:t>In China only 11.1 million patients are treated compared to 45.7 million patients base and huge gaps along the treatment flow lie in all three segments, except for urban children 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106" name="Rectangle 102"/>
          <p:cNvSpPr/>
          <p:nvPr>
            <p:custDataLst>
              <p:tags r:id="rId1"/>
            </p:custDataLst>
          </p:nvPr>
        </p:nvSpPr>
        <p:spPr>
          <a:xfrm>
            <a:off x="1176833" y="1503491"/>
            <a:ext cx="2391794" cy="3484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China adult population</a:t>
            </a:r>
          </a:p>
          <a:p>
            <a:pPr algn="ctr"/>
            <a:r>
              <a:rPr lang="en-US" altLang="zh-CN" sz="1200" dirty="0" smtClean="0"/>
              <a:t>1080m </a:t>
            </a:r>
            <a:endParaRPr lang="en-US" sz="1200" dirty="0" smtClean="0"/>
          </a:p>
        </p:txBody>
      </p:sp>
      <p:sp>
        <p:nvSpPr>
          <p:cNvPr id="107" name="Rectangle 104"/>
          <p:cNvSpPr/>
          <p:nvPr>
            <p:custDataLst>
              <p:tags r:id="rId2"/>
            </p:custDataLst>
          </p:nvPr>
        </p:nvSpPr>
        <p:spPr>
          <a:xfrm>
            <a:off x="377281" y="2093518"/>
            <a:ext cx="1682143" cy="489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dk1"/>
                </a:solidFill>
              </a:rPr>
              <a:t>Urban </a:t>
            </a:r>
            <a:r>
              <a:rPr lang="en-US" altLang="en-US" sz="1200" dirty="0" smtClean="0"/>
              <a:t>adult</a:t>
            </a:r>
            <a:endParaRPr lang="en-US" altLang="en-US" sz="1200" dirty="0" smtClean="0">
              <a:solidFill>
                <a:schemeClr val="dk1"/>
              </a:solidFill>
            </a:endParaRPr>
          </a:p>
          <a:p>
            <a:pPr algn="ctr"/>
            <a:r>
              <a:rPr lang="en-US" altLang="zh-CN" sz="1200" dirty="0" smtClean="0"/>
              <a:t>( 552m)</a:t>
            </a:r>
          </a:p>
        </p:txBody>
      </p:sp>
      <p:sp>
        <p:nvSpPr>
          <p:cNvPr id="108" name="Rectangle 106"/>
          <p:cNvSpPr/>
          <p:nvPr>
            <p:custDataLst>
              <p:tags r:id="rId3"/>
            </p:custDataLst>
          </p:nvPr>
        </p:nvSpPr>
        <p:spPr>
          <a:xfrm>
            <a:off x="2706578" y="2093518"/>
            <a:ext cx="1682143" cy="489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/>
              <a:t>Rural adult</a:t>
            </a:r>
          </a:p>
          <a:p>
            <a:pPr algn="ctr"/>
            <a:r>
              <a:rPr lang="en-US" altLang="zh-CN" sz="1200" dirty="0" smtClean="0"/>
              <a:t>(521m)</a:t>
            </a:r>
          </a:p>
        </p:txBody>
      </p:sp>
      <p:sp>
        <p:nvSpPr>
          <p:cNvPr id="109" name="Rectangle 107"/>
          <p:cNvSpPr/>
          <p:nvPr>
            <p:custDataLst>
              <p:tags r:id="rId4"/>
            </p:custDataLst>
          </p:nvPr>
        </p:nvSpPr>
        <p:spPr>
          <a:xfrm>
            <a:off x="377281" y="2660177"/>
            <a:ext cx="1682143" cy="5890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chemeClr val="dk1"/>
                </a:solidFill>
              </a:rPr>
              <a:t>Urban </a:t>
            </a:r>
            <a:r>
              <a:rPr lang="en-US" altLang="en-US" sz="1200" dirty="0" smtClean="0"/>
              <a:t>a</a:t>
            </a:r>
            <a:r>
              <a:rPr lang="en-US" altLang="en-US" sz="1200" dirty="0" smtClean="0">
                <a:solidFill>
                  <a:schemeClr val="dk1"/>
                </a:solidFill>
              </a:rPr>
              <a:t>dult </a:t>
            </a:r>
            <a:r>
              <a:rPr lang="en-US" altLang="en-US" sz="1200" dirty="0" smtClean="0"/>
              <a:t>Patients</a:t>
            </a:r>
            <a:endParaRPr lang="en-US" altLang="en-US" sz="1200" dirty="0" smtClean="0">
              <a:solidFill>
                <a:schemeClr val="dk1"/>
              </a:solidFill>
            </a:endParaRPr>
          </a:p>
          <a:p>
            <a:pPr algn="ctr"/>
            <a:r>
              <a:rPr lang="en-US" altLang="zh-CN" sz="1200" dirty="0" smtClean="0"/>
              <a:t>(3%, 16.6m)</a:t>
            </a:r>
            <a:endParaRPr lang="en-US" altLang="zh-CN" sz="1200" dirty="0"/>
          </a:p>
        </p:txBody>
      </p:sp>
      <p:sp>
        <p:nvSpPr>
          <p:cNvPr id="110" name="Rectangle 108"/>
          <p:cNvSpPr/>
          <p:nvPr>
            <p:custDataLst>
              <p:tags r:id="rId5"/>
            </p:custDataLst>
          </p:nvPr>
        </p:nvSpPr>
        <p:spPr>
          <a:xfrm>
            <a:off x="2706578" y="2660177"/>
            <a:ext cx="1682143" cy="5890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/>
              <a:t>Rural  adult Patients</a:t>
            </a:r>
          </a:p>
          <a:p>
            <a:pPr algn="ctr"/>
            <a:r>
              <a:rPr lang="en-US" altLang="zh-CN" sz="1200" dirty="0" smtClean="0"/>
              <a:t>(3%, 15.6m)</a:t>
            </a:r>
            <a:endParaRPr lang="en-US" altLang="zh-CN" sz="1200" dirty="0"/>
          </a:p>
        </p:txBody>
      </p:sp>
      <p:sp>
        <p:nvSpPr>
          <p:cNvPr id="111" name="Rectangle 109"/>
          <p:cNvSpPr/>
          <p:nvPr>
            <p:custDataLst>
              <p:tags r:id="rId6"/>
            </p:custDataLst>
          </p:nvPr>
        </p:nvSpPr>
        <p:spPr>
          <a:xfrm>
            <a:off x="377281" y="4023248"/>
            <a:ext cx="1682143" cy="4892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Diagnosed </a:t>
            </a:r>
          </a:p>
          <a:p>
            <a:pPr algn="ctr"/>
            <a:r>
              <a:rPr lang="en-US" sz="1200" dirty="0" smtClean="0">
                <a:solidFill>
                  <a:srgbClr val="FFC000"/>
                </a:solidFill>
              </a:rPr>
              <a:t>(85%, 8.5m)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12" name="Rectangle 111"/>
          <p:cNvSpPr/>
          <p:nvPr>
            <p:custDataLst>
              <p:tags r:id="rId7"/>
            </p:custDataLst>
          </p:nvPr>
        </p:nvSpPr>
        <p:spPr>
          <a:xfrm>
            <a:off x="2706578" y="4023248"/>
            <a:ext cx="1682143" cy="48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Diagnosed </a:t>
            </a:r>
          </a:p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(45%, 2.9m)</a:t>
            </a:r>
            <a:endParaRPr lang="en-US" altLang="zh-CN" sz="12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>
            <p:custDataLst>
              <p:tags r:id="rId8"/>
            </p:custDataLst>
          </p:nvPr>
        </p:nvSpPr>
        <p:spPr>
          <a:xfrm>
            <a:off x="377281" y="4692777"/>
            <a:ext cx="1682143" cy="48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Treated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(50%, 4.2m)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4" name="Rectangle 113"/>
          <p:cNvSpPr/>
          <p:nvPr>
            <p:custDataLst>
              <p:tags r:id="rId9"/>
            </p:custDataLst>
          </p:nvPr>
        </p:nvSpPr>
        <p:spPr>
          <a:xfrm>
            <a:off x="2706578" y="4692777"/>
            <a:ext cx="1682143" cy="48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Treated </a:t>
            </a:r>
          </a:p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(40%, 1.2m)</a:t>
            </a:r>
            <a:endParaRPr lang="en-US" altLang="zh-CN" sz="1200" dirty="0">
              <a:solidFill>
                <a:sysClr val="windowText" lastClr="000000"/>
              </a:solidFill>
            </a:endParaRPr>
          </a:p>
        </p:txBody>
      </p:sp>
      <p:sp>
        <p:nvSpPr>
          <p:cNvPr id="115" name="Rectangle 114"/>
          <p:cNvSpPr/>
          <p:nvPr>
            <p:custDataLst>
              <p:tags r:id="rId10"/>
            </p:custDataLst>
          </p:nvPr>
        </p:nvSpPr>
        <p:spPr>
          <a:xfrm>
            <a:off x="1388138" y="5391588"/>
            <a:ext cx="1856206" cy="3777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 treated asthma patients 5.4m</a:t>
            </a:r>
            <a:endParaRPr lang="en-US" sz="1200" dirty="0"/>
          </a:p>
        </p:txBody>
      </p:sp>
      <p:cxnSp>
        <p:nvCxnSpPr>
          <p:cNvPr id="116" name="Elbow Connector 119"/>
          <p:cNvCxnSpPr>
            <a:stCxn id="106" idx="2"/>
            <a:endCxn id="107" idx="0"/>
          </p:cNvCxnSpPr>
          <p:nvPr>
            <p:custDataLst>
              <p:tags r:id="rId11"/>
            </p:custDataLst>
          </p:nvPr>
        </p:nvCxnSpPr>
        <p:spPr>
          <a:xfrm rot="5400000">
            <a:off x="1674732" y="1395519"/>
            <a:ext cx="241621" cy="11543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21"/>
          <p:cNvCxnSpPr>
            <a:stCxn id="106" idx="2"/>
            <a:endCxn id="108" idx="0"/>
          </p:cNvCxnSpPr>
          <p:nvPr>
            <p:custDataLst>
              <p:tags r:id="rId12"/>
            </p:custDataLst>
          </p:nvPr>
        </p:nvCxnSpPr>
        <p:spPr>
          <a:xfrm rot="16200000" flipH="1">
            <a:off x="2839380" y="1385247"/>
            <a:ext cx="241621" cy="11749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23"/>
          <p:cNvCxnSpPr>
            <a:stCxn id="107" idx="2"/>
            <a:endCxn id="109" idx="0"/>
          </p:cNvCxnSpPr>
          <p:nvPr>
            <p:custDataLst>
              <p:tags r:id="rId13"/>
            </p:custDataLst>
          </p:nvPr>
        </p:nvCxnSpPr>
        <p:spPr>
          <a:xfrm rot="5400000">
            <a:off x="1179657" y="2621480"/>
            <a:ext cx="7739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25"/>
          <p:cNvCxnSpPr>
            <a:stCxn id="108" idx="2"/>
            <a:endCxn id="110" idx="0"/>
          </p:cNvCxnSpPr>
          <p:nvPr>
            <p:custDataLst>
              <p:tags r:id="rId14"/>
            </p:custDataLst>
          </p:nvPr>
        </p:nvCxnSpPr>
        <p:spPr>
          <a:xfrm rot="5400000">
            <a:off x="3508954" y="2621480"/>
            <a:ext cx="7739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27"/>
          <p:cNvCxnSpPr>
            <a:stCxn id="126" idx="2"/>
            <a:endCxn id="111" idx="0"/>
          </p:cNvCxnSpPr>
          <p:nvPr>
            <p:custDataLst>
              <p:tags r:id="rId15"/>
            </p:custDataLst>
          </p:nvPr>
        </p:nvCxnSpPr>
        <p:spPr>
          <a:xfrm rot="16200000" flipH="1">
            <a:off x="1143372" y="3948267"/>
            <a:ext cx="138684" cy="112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9"/>
          <p:cNvCxnSpPr>
            <a:stCxn id="110" idx="2"/>
            <a:endCxn id="128" idx="0"/>
          </p:cNvCxnSpPr>
          <p:nvPr>
            <p:custDataLst>
              <p:tags r:id="rId16"/>
            </p:custDataLst>
          </p:nvPr>
        </p:nvCxnSpPr>
        <p:spPr>
          <a:xfrm rot="5400000">
            <a:off x="3462547" y="3310194"/>
            <a:ext cx="146109" cy="240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31"/>
          <p:cNvCxnSpPr>
            <a:stCxn id="111" idx="2"/>
            <a:endCxn id="113" idx="0"/>
          </p:cNvCxnSpPr>
          <p:nvPr>
            <p:custDataLst>
              <p:tags r:id="rId17"/>
            </p:custDataLst>
          </p:nvPr>
        </p:nvCxnSpPr>
        <p:spPr>
          <a:xfrm rot="5400000">
            <a:off x="1128222" y="4602645"/>
            <a:ext cx="18026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14" idx="2"/>
            <a:endCxn id="115" idx="0"/>
          </p:cNvCxnSpPr>
          <p:nvPr>
            <p:custDataLst>
              <p:tags r:id="rId18"/>
            </p:custDataLst>
          </p:nvPr>
        </p:nvCxnSpPr>
        <p:spPr>
          <a:xfrm rot="5400000">
            <a:off x="2827174" y="4671111"/>
            <a:ext cx="209545" cy="12314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5"/>
          <p:cNvCxnSpPr>
            <a:stCxn id="112" idx="2"/>
            <a:endCxn id="114" idx="0"/>
          </p:cNvCxnSpPr>
          <p:nvPr>
            <p:custDataLst>
              <p:tags r:id="rId19"/>
            </p:custDataLst>
          </p:nvPr>
        </p:nvCxnSpPr>
        <p:spPr>
          <a:xfrm rot="5400000">
            <a:off x="3457519" y="4602645"/>
            <a:ext cx="18026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7"/>
          <p:cNvCxnSpPr>
            <a:stCxn id="113" idx="2"/>
            <a:endCxn id="115" idx="0"/>
          </p:cNvCxnSpPr>
          <p:nvPr>
            <p:custDataLst>
              <p:tags r:id="rId20"/>
            </p:custDataLst>
          </p:nvPr>
        </p:nvCxnSpPr>
        <p:spPr>
          <a:xfrm rot="16200000" flipH="1">
            <a:off x="1662525" y="4737871"/>
            <a:ext cx="209545" cy="10978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07"/>
          <p:cNvSpPr/>
          <p:nvPr>
            <p:custDataLst>
              <p:tags r:id="rId21"/>
            </p:custDataLst>
          </p:nvPr>
        </p:nvSpPr>
        <p:spPr>
          <a:xfrm>
            <a:off x="366003" y="3395298"/>
            <a:ext cx="1682143" cy="48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ysClr val="windowText" lastClr="000000"/>
                </a:solidFill>
              </a:rPr>
              <a:t>Consulted</a:t>
            </a:r>
          </a:p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(60%, 10m)</a:t>
            </a:r>
            <a:endParaRPr lang="en-US" altLang="zh-CN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7" name="Elbow Connector 127"/>
          <p:cNvCxnSpPr>
            <a:stCxn id="109" idx="2"/>
            <a:endCxn id="126" idx="0"/>
          </p:cNvCxnSpPr>
          <p:nvPr>
            <p:custDataLst>
              <p:tags r:id="rId22"/>
            </p:custDataLst>
          </p:nvPr>
        </p:nvCxnSpPr>
        <p:spPr>
          <a:xfrm rot="5400000">
            <a:off x="1139660" y="3316604"/>
            <a:ext cx="146109" cy="112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07"/>
          <p:cNvSpPr/>
          <p:nvPr>
            <p:custDataLst>
              <p:tags r:id="rId23"/>
            </p:custDataLst>
          </p:nvPr>
        </p:nvSpPr>
        <p:spPr>
          <a:xfrm>
            <a:off x="2682480" y="3395298"/>
            <a:ext cx="1682143" cy="48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en-US" sz="1200" dirty="0" smtClean="0">
                <a:solidFill>
                  <a:sysClr val="windowText" lastClr="000000"/>
                </a:solidFill>
              </a:rPr>
              <a:t>Consulted</a:t>
            </a:r>
          </a:p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(40%, 6.3m)</a:t>
            </a:r>
          </a:p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)</a:t>
            </a:r>
            <a:endParaRPr lang="en-US" altLang="zh-CN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9" name="Elbow Connector 129"/>
          <p:cNvCxnSpPr>
            <a:stCxn id="128" idx="2"/>
            <a:endCxn id="112" idx="0"/>
          </p:cNvCxnSpPr>
          <p:nvPr>
            <p:custDataLst>
              <p:tags r:id="rId24"/>
            </p:custDataLst>
          </p:nvPr>
        </p:nvCxnSpPr>
        <p:spPr>
          <a:xfrm rot="16200000" flipH="1">
            <a:off x="3466259" y="3941857"/>
            <a:ext cx="138684" cy="240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02"/>
          <p:cNvSpPr/>
          <p:nvPr>
            <p:custDataLst>
              <p:tags r:id="rId25"/>
            </p:custDataLst>
          </p:nvPr>
        </p:nvSpPr>
        <p:spPr>
          <a:xfrm>
            <a:off x="5182873" y="1477539"/>
            <a:ext cx="2932888" cy="3484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China children population</a:t>
            </a:r>
          </a:p>
          <a:p>
            <a:pPr algn="ctr"/>
            <a:r>
              <a:rPr lang="en-US" altLang="zh-CN" sz="1200" dirty="0" smtClean="0"/>
              <a:t>270m </a:t>
            </a:r>
          </a:p>
        </p:txBody>
      </p:sp>
      <p:sp>
        <p:nvSpPr>
          <p:cNvPr id="132" name="Rectangle 104"/>
          <p:cNvSpPr/>
          <p:nvPr>
            <p:custDataLst>
              <p:tags r:id="rId26"/>
            </p:custDataLst>
          </p:nvPr>
        </p:nvSpPr>
        <p:spPr>
          <a:xfrm>
            <a:off x="4756074" y="2093518"/>
            <a:ext cx="1682143" cy="489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Urban children</a:t>
            </a:r>
          </a:p>
          <a:p>
            <a:pPr algn="ctr"/>
            <a:r>
              <a:rPr lang="en-US" altLang="zh-CN" sz="1200" dirty="0" smtClean="0"/>
              <a:t>(138m)</a:t>
            </a:r>
          </a:p>
        </p:txBody>
      </p:sp>
      <p:sp>
        <p:nvSpPr>
          <p:cNvPr id="133" name="Rectangle 106"/>
          <p:cNvSpPr/>
          <p:nvPr>
            <p:custDataLst>
              <p:tags r:id="rId27"/>
            </p:custDataLst>
          </p:nvPr>
        </p:nvSpPr>
        <p:spPr>
          <a:xfrm>
            <a:off x="7085371" y="2093518"/>
            <a:ext cx="1682143" cy="489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/>
              <a:t>Rural  children</a:t>
            </a:r>
          </a:p>
          <a:p>
            <a:pPr algn="ctr"/>
            <a:r>
              <a:rPr lang="en-US" altLang="en-US" sz="1200" dirty="0" smtClean="0"/>
              <a:t>(132m)</a:t>
            </a:r>
          </a:p>
        </p:txBody>
      </p:sp>
      <p:sp>
        <p:nvSpPr>
          <p:cNvPr id="134" name="Rectangle 107"/>
          <p:cNvSpPr/>
          <p:nvPr>
            <p:custDataLst>
              <p:tags r:id="rId28"/>
            </p:custDataLst>
          </p:nvPr>
        </p:nvSpPr>
        <p:spPr>
          <a:xfrm>
            <a:off x="4756074" y="2660177"/>
            <a:ext cx="1682143" cy="5890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Urban children patients </a:t>
            </a:r>
          </a:p>
          <a:p>
            <a:pPr algn="ctr"/>
            <a:r>
              <a:rPr lang="en-US" altLang="zh-CN" sz="1200" dirty="0" smtClean="0"/>
              <a:t>(5%,6.9m)</a:t>
            </a:r>
            <a:endParaRPr lang="en-US" altLang="zh-CN" sz="1200" dirty="0"/>
          </a:p>
        </p:txBody>
      </p:sp>
      <p:sp>
        <p:nvSpPr>
          <p:cNvPr id="135" name="Rectangle 108"/>
          <p:cNvSpPr/>
          <p:nvPr>
            <p:custDataLst>
              <p:tags r:id="rId29"/>
            </p:custDataLst>
          </p:nvPr>
        </p:nvSpPr>
        <p:spPr>
          <a:xfrm>
            <a:off x="7085371" y="2660177"/>
            <a:ext cx="1682143" cy="5890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/>
              <a:t>Rural  </a:t>
            </a:r>
            <a:r>
              <a:rPr lang="en-US" altLang="en-US" sz="1100" dirty="0" smtClean="0"/>
              <a:t>children patients </a:t>
            </a:r>
            <a:r>
              <a:rPr lang="en-US" altLang="en-US" sz="1200" dirty="0" smtClean="0">
                <a:solidFill>
                  <a:schemeClr val="dk1"/>
                </a:solidFill>
              </a:rPr>
              <a:t> </a:t>
            </a:r>
          </a:p>
          <a:p>
            <a:pPr algn="ctr"/>
            <a:r>
              <a:rPr lang="en-US" altLang="zh-CN" sz="1200" dirty="0" smtClean="0"/>
              <a:t>(5%, 6.6m)</a:t>
            </a:r>
            <a:endParaRPr lang="en-US" altLang="zh-CN" sz="1200" dirty="0"/>
          </a:p>
        </p:txBody>
      </p:sp>
      <p:sp>
        <p:nvSpPr>
          <p:cNvPr id="136" name="Rectangle 109"/>
          <p:cNvSpPr/>
          <p:nvPr>
            <p:custDataLst>
              <p:tags r:id="rId30"/>
            </p:custDataLst>
          </p:nvPr>
        </p:nvSpPr>
        <p:spPr>
          <a:xfrm>
            <a:off x="4756074" y="4023248"/>
            <a:ext cx="1682143" cy="489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Diagnosed</a:t>
            </a:r>
          </a:p>
          <a:p>
            <a:pPr algn="ctr"/>
            <a:r>
              <a:rPr lang="zh-CN" altLang="en-US" sz="1200" dirty="0" smtClean="0">
                <a:solidFill>
                  <a:srgbClr val="FFC000"/>
                </a:solidFill>
              </a:rPr>
              <a:t>（</a:t>
            </a:r>
            <a:r>
              <a:rPr lang="en-US" altLang="zh-CN" sz="1200" dirty="0" smtClean="0">
                <a:solidFill>
                  <a:srgbClr val="FFC000"/>
                </a:solidFill>
              </a:rPr>
              <a:t>90%</a:t>
            </a:r>
            <a:r>
              <a:rPr lang="zh-CN" altLang="en-US" sz="1200" dirty="0" smtClean="0">
                <a:solidFill>
                  <a:srgbClr val="FFC000"/>
                </a:solidFill>
              </a:rPr>
              <a:t>，</a:t>
            </a:r>
            <a:r>
              <a:rPr lang="en-US" altLang="zh-CN" sz="1200" dirty="0" smtClean="0">
                <a:solidFill>
                  <a:srgbClr val="FFC000"/>
                </a:solidFill>
              </a:rPr>
              <a:t>5.3m)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37" name="Rectangle 111"/>
          <p:cNvSpPr/>
          <p:nvPr>
            <p:custDataLst>
              <p:tags r:id="rId31"/>
            </p:custDataLst>
          </p:nvPr>
        </p:nvSpPr>
        <p:spPr>
          <a:xfrm>
            <a:off x="7085371" y="4023248"/>
            <a:ext cx="1682143" cy="48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Diagnosed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(50%, 1.7m)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8" name="Rectangle 112"/>
          <p:cNvSpPr/>
          <p:nvPr>
            <p:custDataLst>
              <p:tags r:id="rId32"/>
            </p:custDataLst>
          </p:nvPr>
        </p:nvSpPr>
        <p:spPr>
          <a:xfrm>
            <a:off x="4756074" y="4692777"/>
            <a:ext cx="1682143" cy="489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Treated</a:t>
            </a:r>
          </a:p>
          <a:p>
            <a:pPr algn="ctr"/>
            <a:r>
              <a:rPr lang="en-US" sz="1200" dirty="0" smtClean="0">
                <a:solidFill>
                  <a:srgbClr val="FFC000"/>
                </a:solidFill>
              </a:rPr>
              <a:t>(90%,4.8m)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39" name="Rectangle 113"/>
          <p:cNvSpPr/>
          <p:nvPr>
            <p:custDataLst>
              <p:tags r:id="rId33"/>
            </p:custDataLst>
          </p:nvPr>
        </p:nvSpPr>
        <p:spPr>
          <a:xfrm>
            <a:off x="7085371" y="4692777"/>
            <a:ext cx="1682143" cy="48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Treated 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(50%, 0.9m)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0" name="Rectangle 114"/>
          <p:cNvSpPr/>
          <p:nvPr>
            <p:custDataLst>
              <p:tags r:id="rId34"/>
            </p:custDataLst>
          </p:nvPr>
        </p:nvSpPr>
        <p:spPr>
          <a:xfrm>
            <a:off x="5766931" y="5376683"/>
            <a:ext cx="1980003" cy="343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Total treated  asthma patients 5.7m</a:t>
            </a:r>
            <a:endParaRPr lang="en-US" sz="1200" dirty="0"/>
          </a:p>
        </p:txBody>
      </p:sp>
      <p:cxnSp>
        <p:nvCxnSpPr>
          <p:cNvPr id="141" name="Elbow Connector 119"/>
          <p:cNvCxnSpPr>
            <a:stCxn id="131" idx="2"/>
            <a:endCxn id="132" idx="0"/>
          </p:cNvCxnSpPr>
          <p:nvPr>
            <p:custDataLst>
              <p:tags r:id="rId35"/>
            </p:custDataLst>
          </p:nvPr>
        </p:nvCxnSpPr>
        <p:spPr>
          <a:xfrm rot="5400000">
            <a:off x="5989446" y="1433646"/>
            <a:ext cx="267573" cy="10521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21"/>
          <p:cNvCxnSpPr>
            <a:stCxn id="131" idx="2"/>
            <a:endCxn id="133" idx="0"/>
          </p:cNvCxnSpPr>
          <p:nvPr>
            <p:custDataLst>
              <p:tags r:id="rId36"/>
            </p:custDataLst>
          </p:nvPr>
        </p:nvCxnSpPr>
        <p:spPr>
          <a:xfrm rot="16200000" flipH="1">
            <a:off x="7154094" y="1321168"/>
            <a:ext cx="267573" cy="12771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23"/>
          <p:cNvCxnSpPr>
            <a:stCxn id="132" idx="2"/>
            <a:endCxn id="134" idx="0"/>
          </p:cNvCxnSpPr>
          <p:nvPr>
            <p:custDataLst>
              <p:tags r:id="rId37"/>
            </p:custDataLst>
          </p:nvPr>
        </p:nvCxnSpPr>
        <p:spPr>
          <a:xfrm rot="5400000">
            <a:off x="5558450" y="2621480"/>
            <a:ext cx="7739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25"/>
          <p:cNvCxnSpPr>
            <a:stCxn id="133" idx="2"/>
            <a:endCxn id="135" idx="0"/>
          </p:cNvCxnSpPr>
          <p:nvPr>
            <p:custDataLst>
              <p:tags r:id="rId38"/>
            </p:custDataLst>
          </p:nvPr>
        </p:nvCxnSpPr>
        <p:spPr>
          <a:xfrm rot="5400000">
            <a:off x="7887747" y="2621480"/>
            <a:ext cx="7739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27"/>
          <p:cNvCxnSpPr>
            <a:stCxn id="151" idx="2"/>
            <a:endCxn id="136" idx="0"/>
          </p:cNvCxnSpPr>
          <p:nvPr>
            <p:custDataLst>
              <p:tags r:id="rId39"/>
            </p:custDataLst>
          </p:nvPr>
        </p:nvCxnSpPr>
        <p:spPr>
          <a:xfrm rot="5400000">
            <a:off x="5529403" y="3952308"/>
            <a:ext cx="138684" cy="31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29"/>
          <p:cNvCxnSpPr>
            <a:stCxn id="135" idx="2"/>
            <a:endCxn id="153" idx="0"/>
          </p:cNvCxnSpPr>
          <p:nvPr>
            <p:custDataLst>
              <p:tags r:id="rId40"/>
            </p:custDataLst>
          </p:nvPr>
        </p:nvCxnSpPr>
        <p:spPr>
          <a:xfrm rot="5400000">
            <a:off x="7841340" y="3310194"/>
            <a:ext cx="146109" cy="240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31"/>
          <p:cNvCxnSpPr>
            <a:stCxn id="136" idx="2"/>
            <a:endCxn id="138" idx="0"/>
          </p:cNvCxnSpPr>
          <p:nvPr>
            <p:custDataLst>
              <p:tags r:id="rId41"/>
            </p:custDataLst>
          </p:nvPr>
        </p:nvCxnSpPr>
        <p:spPr>
          <a:xfrm rot="5400000">
            <a:off x="5507015" y="4602645"/>
            <a:ext cx="18026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33"/>
          <p:cNvCxnSpPr>
            <a:stCxn id="139" idx="2"/>
            <a:endCxn id="140" idx="0"/>
          </p:cNvCxnSpPr>
          <p:nvPr>
            <p:custDataLst>
              <p:tags r:id="rId42"/>
            </p:custDataLst>
          </p:nvPr>
        </p:nvCxnSpPr>
        <p:spPr>
          <a:xfrm rot="5400000">
            <a:off x="7244368" y="4694608"/>
            <a:ext cx="194640" cy="1169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5"/>
          <p:cNvCxnSpPr>
            <a:stCxn id="137" idx="2"/>
            <a:endCxn id="139" idx="0"/>
          </p:cNvCxnSpPr>
          <p:nvPr>
            <p:custDataLst>
              <p:tags r:id="rId43"/>
            </p:custDataLst>
          </p:nvPr>
        </p:nvCxnSpPr>
        <p:spPr>
          <a:xfrm rot="5400000">
            <a:off x="7836312" y="4602645"/>
            <a:ext cx="18026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7"/>
          <p:cNvCxnSpPr>
            <a:stCxn id="138" idx="2"/>
            <a:endCxn id="140" idx="0"/>
          </p:cNvCxnSpPr>
          <p:nvPr>
            <p:custDataLst>
              <p:tags r:id="rId44"/>
            </p:custDataLst>
          </p:nvPr>
        </p:nvCxnSpPr>
        <p:spPr>
          <a:xfrm rot="16200000" flipH="1">
            <a:off x="6079719" y="4699469"/>
            <a:ext cx="194640" cy="11597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07"/>
          <p:cNvSpPr/>
          <p:nvPr>
            <p:custDataLst>
              <p:tags r:id="rId45"/>
            </p:custDataLst>
          </p:nvPr>
        </p:nvSpPr>
        <p:spPr>
          <a:xfrm>
            <a:off x="4759271" y="3395298"/>
            <a:ext cx="1682143" cy="4892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Consulted </a:t>
            </a:r>
          </a:p>
          <a:p>
            <a:pPr algn="ctr"/>
            <a:r>
              <a:rPr lang="en-US" altLang="zh-CN" sz="1200" dirty="0" smtClean="0">
                <a:solidFill>
                  <a:srgbClr val="FFC000"/>
                </a:solidFill>
              </a:rPr>
              <a:t>(85%,5.9m)</a:t>
            </a:r>
            <a:endParaRPr lang="en-US" altLang="zh-CN" sz="1200" dirty="0">
              <a:solidFill>
                <a:srgbClr val="FFC000"/>
              </a:solidFill>
            </a:endParaRPr>
          </a:p>
        </p:txBody>
      </p:sp>
      <p:cxnSp>
        <p:nvCxnSpPr>
          <p:cNvPr id="152" name="Elbow Connector 127"/>
          <p:cNvCxnSpPr>
            <a:stCxn id="134" idx="2"/>
            <a:endCxn id="151" idx="0"/>
          </p:cNvCxnSpPr>
          <p:nvPr>
            <p:custDataLst>
              <p:tags r:id="rId46"/>
            </p:custDataLst>
          </p:nvPr>
        </p:nvCxnSpPr>
        <p:spPr>
          <a:xfrm rot="16200000" flipH="1">
            <a:off x="5525690" y="3320644"/>
            <a:ext cx="146109" cy="31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07"/>
          <p:cNvSpPr/>
          <p:nvPr>
            <p:custDataLst>
              <p:tags r:id="rId47"/>
            </p:custDataLst>
          </p:nvPr>
        </p:nvSpPr>
        <p:spPr>
          <a:xfrm>
            <a:off x="7061273" y="3395298"/>
            <a:ext cx="1682143" cy="48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200" dirty="0" smtClean="0">
                <a:solidFill>
                  <a:sysClr val="windowText" lastClr="000000"/>
                </a:solidFill>
              </a:rPr>
              <a:t>Consulted</a:t>
            </a:r>
          </a:p>
          <a:p>
            <a:pPr algn="ctr"/>
            <a:r>
              <a:rPr lang="en-US" altLang="zh-CN" sz="1200" dirty="0" smtClean="0">
                <a:solidFill>
                  <a:sysClr val="windowText" lastClr="000000"/>
                </a:solidFill>
              </a:rPr>
              <a:t>(50%, 3.3m)</a:t>
            </a:r>
            <a:endParaRPr lang="en-US" altLang="zh-CN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4" name="Elbow Connector 129"/>
          <p:cNvCxnSpPr>
            <a:stCxn id="153" idx="2"/>
            <a:endCxn id="137" idx="0"/>
          </p:cNvCxnSpPr>
          <p:nvPr>
            <p:custDataLst>
              <p:tags r:id="rId48"/>
            </p:custDataLst>
          </p:nvPr>
        </p:nvCxnSpPr>
        <p:spPr>
          <a:xfrm rot="16200000" flipH="1">
            <a:off x="7845052" y="3941857"/>
            <a:ext cx="138684" cy="240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4627084" y="3314602"/>
            <a:ext cx="1949986" cy="191693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8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Epidemiology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56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57" name="Source" descr="Source"/>
          <p:cNvSpPr txBox="1"/>
          <p:nvPr/>
        </p:nvSpPr>
        <p:spPr>
          <a:xfrm>
            <a:off x="481015" y="6224594"/>
            <a:ext cx="184024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IMS project experience</a:t>
            </a:r>
            <a:endParaRPr lang="zh-CN" altLang="en-US" sz="900" dirty="0">
              <a:latin typeface="Verdana"/>
            </a:endParaRPr>
          </a:p>
        </p:txBody>
      </p:sp>
      <p:sp>
        <p:nvSpPr>
          <p:cNvPr id="81" name="Rectangle 109"/>
          <p:cNvSpPr/>
          <p:nvPr>
            <p:custDataLst>
              <p:tags r:id="rId50"/>
            </p:custDataLst>
          </p:nvPr>
        </p:nvSpPr>
        <p:spPr>
          <a:xfrm>
            <a:off x="457200" y="5903605"/>
            <a:ext cx="2241395" cy="2184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Well performed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109"/>
          <p:cNvSpPr/>
          <p:nvPr>
            <p:custDataLst>
              <p:tags r:id="rId51"/>
            </p:custDataLst>
          </p:nvPr>
        </p:nvSpPr>
        <p:spPr>
          <a:xfrm>
            <a:off x="2798956" y="5903605"/>
            <a:ext cx="2241395" cy="218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Treatment flow gaps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Prevalence rate, diagnosis rate and treatment rate of COPD are estimated to increase in the future</a:t>
            </a:r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42549" y="2100653"/>
            <a:ext cx="1717589" cy="98854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Prevalence rate</a:t>
            </a:r>
            <a:endParaRPr lang="en-US" sz="1400" b="1" dirty="0"/>
          </a:p>
        </p:txBody>
      </p:sp>
      <p:sp>
        <p:nvSpPr>
          <p:cNvPr id="7" name="圓角矩形 6"/>
          <p:cNvSpPr/>
          <p:nvPr/>
        </p:nvSpPr>
        <p:spPr>
          <a:xfrm>
            <a:off x="642549" y="3514072"/>
            <a:ext cx="1717589" cy="98854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Diagnosis rate</a:t>
            </a:r>
            <a:endParaRPr lang="en-US" sz="1400" b="1" dirty="0"/>
          </a:p>
        </p:txBody>
      </p:sp>
      <p:sp>
        <p:nvSpPr>
          <p:cNvPr id="8" name="圓角矩形 7"/>
          <p:cNvSpPr/>
          <p:nvPr/>
        </p:nvSpPr>
        <p:spPr>
          <a:xfrm>
            <a:off x="642549" y="4847975"/>
            <a:ext cx="1717589" cy="98854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Treatment rate</a:t>
            </a:r>
            <a:endParaRPr lang="en-US" sz="1400" b="1" dirty="0"/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Epidemiology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0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11" name="向下箭號 10"/>
          <p:cNvSpPr/>
          <p:nvPr/>
        </p:nvSpPr>
        <p:spPr>
          <a:xfrm rot="10800000">
            <a:off x="3076832" y="2298361"/>
            <a:ext cx="383060" cy="59312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 rot="10800000">
            <a:off x="3076832" y="5045683"/>
            <a:ext cx="383060" cy="59312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448436" y="2269485"/>
            <a:ext cx="4127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Development of society, such as industrialization and urbanization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Increased air pollution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Close to other Asian prevalence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594916" y="1655805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lt"/>
              </a:rPr>
              <a:t>Future trend</a:t>
            </a:r>
            <a:endParaRPr lang="en-US" sz="1400" b="1" u="sng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14360" y="1647567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+mn-lt"/>
              </a:rPr>
              <a:t>Driving forces</a:t>
            </a:r>
            <a:endParaRPr lang="en-US" sz="1400" b="1" u="sng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48436" y="3346623"/>
            <a:ext cx="4127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More mature diagnosis in lower level hospitals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Increased asthma awareness of physicians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448436" y="5049858"/>
            <a:ext cx="4127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400" dirty="0" smtClean="0">
                <a:latin typeface="+mn-lt"/>
              </a:rPr>
              <a:t>Physicians tend to treat COPD more appropriately according to guideline, but it takes time </a:t>
            </a:r>
          </a:p>
        </p:txBody>
      </p:sp>
      <p:sp>
        <p:nvSpPr>
          <p:cNvPr id="20" name="Source" descr="Source"/>
          <p:cNvSpPr txBox="1"/>
          <p:nvPr/>
        </p:nvSpPr>
        <p:spPr>
          <a:xfrm>
            <a:off x="481015" y="6224594"/>
            <a:ext cx="184024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IMS project experience</a:t>
            </a:r>
            <a:endParaRPr lang="zh-CN" altLang="en-US" sz="900" dirty="0">
              <a:latin typeface="Verdan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60873" y="3227942"/>
            <a:ext cx="8086381" cy="0"/>
          </a:xfrm>
          <a:prstGeom prst="line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0873" y="4636264"/>
            <a:ext cx="8086381" cy="0"/>
          </a:xfrm>
          <a:prstGeom prst="line">
            <a:avLst/>
          </a:prstGeom>
          <a:ln w="12700" cmpd="sng">
            <a:solidFill>
              <a:schemeClr val="accent5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向下箭號 10"/>
          <p:cNvSpPr/>
          <p:nvPr/>
        </p:nvSpPr>
        <p:spPr>
          <a:xfrm rot="10800000">
            <a:off x="3405502" y="2298361"/>
            <a:ext cx="383060" cy="59312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向下箭號 10"/>
          <p:cNvSpPr/>
          <p:nvPr/>
        </p:nvSpPr>
        <p:spPr>
          <a:xfrm rot="10800000">
            <a:off x="3076832" y="3673633"/>
            <a:ext cx="383060" cy="59312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下箭號 10"/>
          <p:cNvSpPr/>
          <p:nvPr/>
        </p:nvSpPr>
        <p:spPr>
          <a:xfrm rot="10800000">
            <a:off x="3403665" y="3673633"/>
            <a:ext cx="383060" cy="593124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Unmet needs of asthma in education, medication and treatment compliance still exist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gray">
          <a:xfrm rot="5400000">
            <a:off x="549383" y="3419344"/>
            <a:ext cx="4340225" cy="644525"/>
          </a:xfrm>
          <a:custGeom>
            <a:avLst/>
            <a:gdLst>
              <a:gd name="G0" fmla="+- 7181 0 0"/>
              <a:gd name="G1" fmla="+- 21600 0 7181"/>
              <a:gd name="G2" fmla="*/ 7181 1 2"/>
              <a:gd name="G3" fmla="+- 21600 0 G2"/>
              <a:gd name="G4" fmla="+/ 7181 21600 2"/>
              <a:gd name="G5" fmla="+/ G1 0 2"/>
              <a:gd name="G6" fmla="*/ 21600 21600 7181"/>
              <a:gd name="G7" fmla="*/ G6 1 2"/>
              <a:gd name="G8" fmla="+- 21600 0 G7"/>
              <a:gd name="G9" fmla="*/ 21600 1 2"/>
              <a:gd name="G10" fmla="+- 7181 0 G9"/>
              <a:gd name="G11" fmla="?: G10 G8 0"/>
              <a:gd name="G12" fmla="?: G10 G7 21600"/>
              <a:gd name="T0" fmla="*/ 18009 w 21600"/>
              <a:gd name="T1" fmla="*/ 10800 h 21600"/>
              <a:gd name="T2" fmla="*/ 10800 w 21600"/>
              <a:gd name="T3" fmla="*/ 21600 h 21600"/>
              <a:gd name="T4" fmla="*/ 3591 w 21600"/>
              <a:gd name="T5" fmla="*/ 10800 h 21600"/>
              <a:gd name="T6" fmla="*/ 10800 w 21600"/>
              <a:gd name="T7" fmla="*/ 0 h 21600"/>
              <a:gd name="T8" fmla="*/ 5391 w 21600"/>
              <a:gd name="T9" fmla="*/ 5391 h 21600"/>
              <a:gd name="T10" fmla="*/ 16209 w 21600"/>
              <a:gd name="T11" fmla="*/ 1620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181" y="21600"/>
                </a:lnTo>
                <a:lnTo>
                  <a:pt x="14419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15294"/>
                  <a:invGamma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vert="eaVert" lIns="72000" tIns="72000" rIns="72000" bIns="72000"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7107" y="3016119"/>
            <a:ext cx="1670125" cy="14684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altLang="zh-CN" sz="14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Unmet needs in Asthma</a:t>
            </a:r>
            <a:endParaRPr lang="en-US" altLang="zh-CN" sz="1400" b="1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1758" y="1617260"/>
            <a:ext cx="1333500" cy="91265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GB" altLang="zh-CN" sz="14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Asthma education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41758" y="4953851"/>
            <a:ext cx="1333500" cy="91265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GB" altLang="zh-CN" sz="14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Treatment compliance</a:t>
            </a:r>
            <a:endParaRPr lang="en-GB" altLang="zh-CN" sz="1400" b="1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041758" y="3284706"/>
            <a:ext cx="1333500" cy="91265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algn="ctr" eaLnBrk="0" hangingPunct="0"/>
            <a:r>
              <a:rPr lang="en-US" altLang="zh-CN" sz="1400" b="1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Medication side effects</a:t>
            </a:r>
            <a:endParaRPr lang="en-US" altLang="zh-CN" sz="1400" b="1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46816" y="3284706"/>
            <a:ext cx="3505660" cy="13465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15888" indent="-115888" defTabSz="939800">
              <a:spcBef>
                <a:spcPct val="25000"/>
              </a:spcBef>
              <a:buFont typeface="Verdana" pitchFamily="34" charset="0"/>
              <a:buChar char="•"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Some patients have experienced short- and long-term side effects associated with asthma medication</a:t>
            </a:r>
          </a:p>
          <a:p>
            <a:pPr marL="115888" indent="-115888" defTabSz="939800">
              <a:spcBef>
                <a:spcPct val="25000"/>
              </a:spcBef>
              <a:buFont typeface="Verdana" pitchFamily="34" charset="0"/>
              <a:buChar char="•"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Medications with improved safety, tolerability and comparable efficacy are needed</a:t>
            </a:r>
            <a:endParaRPr lang="en-US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657833" y="1617260"/>
            <a:ext cx="3505660" cy="9156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15888" indent="-115888" defTabSz="939800" eaLnBrk="0" hangingPunct="0">
              <a:spcBef>
                <a:spcPct val="25000"/>
              </a:spcBef>
              <a:buFont typeface="Verdana" pitchFamily="34" charset="0"/>
              <a:buChar char="•"/>
            </a:pPr>
            <a:r>
              <a:rPr lang="en-GB" altLang="zh-CN" sz="1400" dirty="0" smtClean="0">
                <a:latin typeface="Verdana" pitchFamily="34" charset="0"/>
                <a:ea typeface="宋体" pitchFamily="2" charset="-122"/>
              </a:rPr>
              <a:t>Physicians have limited time for consultation and education</a:t>
            </a:r>
          </a:p>
          <a:p>
            <a:pPr marL="115888" indent="-115888" defTabSz="939800" eaLnBrk="0" hangingPunct="0">
              <a:spcBef>
                <a:spcPct val="25000"/>
              </a:spcBef>
              <a:buFont typeface="Verdana" pitchFamily="34" charset="0"/>
              <a:buChar char="•"/>
            </a:pPr>
            <a:r>
              <a:rPr lang="en-GB" altLang="zh-CN" sz="1400" dirty="0" smtClean="0">
                <a:latin typeface="Verdana" pitchFamily="34" charset="0"/>
                <a:ea typeface="宋体" pitchFamily="2" charset="-122"/>
              </a:rPr>
              <a:t>Patients lack of awareness about asthma management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646815" y="4953851"/>
            <a:ext cx="334956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15888" indent="-115888" defTabSz="939800">
              <a:spcBef>
                <a:spcPct val="25000"/>
              </a:spcBef>
              <a:buFont typeface="Verdana" pitchFamily="34" charset="0"/>
              <a:buChar char="•"/>
            </a:pPr>
            <a:r>
              <a:rPr lang="en-US" altLang="zh-CN" sz="1400" dirty="0" smtClean="0">
                <a:latin typeface="Verdana" pitchFamily="34" charset="0"/>
                <a:ea typeface="宋体" pitchFamily="2" charset="-122"/>
              </a:rPr>
              <a:t>Some patients skip their medication or do not take it so often if they do not experience symptoms</a:t>
            </a:r>
            <a:endParaRPr lang="en-US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Unmet needs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6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17" name="Source" descr="Source"/>
          <p:cNvSpPr txBox="1"/>
          <p:nvPr/>
        </p:nvSpPr>
        <p:spPr>
          <a:xfrm>
            <a:off x="481015" y="6224594"/>
            <a:ext cx="4095673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</a:t>
            </a:r>
            <a:r>
              <a:rPr lang="en-US" altLang="zh-CN" sz="900" dirty="0" smtClean="0"/>
              <a:t>Unmet needs in asthma: Global Asthma Physician and Patient</a:t>
            </a:r>
            <a:endParaRPr lang="zh-CN" altLang="en-US" sz="900" dirty="0">
              <a:latin typeface="Verdan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MNC products for COPD and asthma care ranked top 3 in terms of 2012 sales in China market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86241" y="1393783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/>
              <a:t>Rank</a:t>
            </a:r>
            <a:endParaRPr lang="zh-CN" altLang="en-US" sz="1100" b="1" dirty="0"/>
          </a:p>
        </p:txBody>
      </p:sp>
      <p:sp>
        <p:nvSpPr>
          <p:cNvPr id="6" name="矩形 5"/>
          <p:cNvSpPr/>
          <p:nvPr/>
        </p:nvSpPr>
        <p:spPr>
          <a:xfrm>
            <a:off x="1090512" y="1393783"/>
            <a:ext cx="801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/>
              <a:t>Product</a:t>
            </a:r>
            <a:endParaRPr lang="zh-CN" altLang="en-US" sz="1100" b="1" dirty="0"/>
          </a:p>
        </p:txBody>
      </p:sp>
      <p:sp>
        <p:nvSpPr>
          <p:cNvPr id="7" name="矩形 6"/>
          <p:cNvSpPr/>
          <p:nvPr/>
        </p:nvSpPr>
        <p:spPr>
          <a:xfrm>
            <a:off x="2138960" y="1393783"/>
            <a:ext cx="8803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/>
              <a:t>Molecule</a:t>
            </a:r>
            <a:endParaRPr lang="zh-CN" altLang="en-US" sz="1100" b="1" dirty="0"/>
          </a:p>
        </p:txBody>
      </p:sp>
      <p:sp>
        <p:nvSpPr>
          <p:cNvPr id="8" name="矩形 7"/>
          <p:cNvSpPr/>
          <p:nvPr/>
        </p:nvSpPr>
        <p:spPr>
          <a:xfrm>
            <a:off x="3014987" y="1393783"/>
            <a:ext cx="12506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/>
              <a:t>Manufacturer</a:t>
            </a:r>
            <a:endParaRPr lang="zh-CN" altLang="en-US" sz="1100" b="1" dirty="0"/>
          </a:p>
        </p:txBody>
      </p:sp>
      <p:sp>
        <p:nvSpPr>
          <p:cNvPr id="9" name="矩形 8"/>
          <p:cNvSpPr/>
          <p:nvPr/>
        </p:nvSpPr>
        <p:spPr>
          <a:xfrm>
            <a:off x="6411857" y="1393783"/>
            <a:ext cx="9973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/>
              <a:t>Indication</a:t>
            </a:r>
            <a:endParaRPr lang="zh-CN" altLang="en-US" sz="1100" b="1" dirty="0"/>
          </a:p>
        </p:txBody>
      </p:sp>
      <p:sp>
        <p:nvSpPr>
          <p:cNvPr id="10" name="矩形 9"/>
          <p:cNvSpPr/>
          <p:nvPr/>
        </p:nvSpPr>
        <p:spPr>
          <a:xfrm>
            <a:off x="4198085" y="1393783"/>
            <a:ext cx="10390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/>
              <a:t>2012 sales</a:t>
            </a:r>
            <a:endParaRPr lang="zh-CN" altLang="en-US" sz="1100" b="1" dirty="0"/>
          </a:p>
        </p:txBody>
      </p:sp>
      <p:sp>
        <p:nvSpPr>
          <p:cNvPr id="11" name="矩形 10"/>
          <p:cNvSpPr/>
          <p:nvPr/>
        </p:nvSpPr>
        <p:spPr>
          <a:xfrm>
            <a:off x="1001172" y="1752554"/>
            <a:ext cx="98050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 smtClean="0"/>
              <a:t>Pulmicort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Respules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1104138" y="2971075"/>
            <a:ext cx="7745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 smtClean="0"/>
              <a:t>Seretide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1086505" y="4409934"/>
            <a:ext cx="8098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err="1" smtClean="0"/>
              <a:t>Singulair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2002704" y="1752554"/>
            <a:ext cx="11528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BUDESONIDE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1957820" y="2971075"/>
            <a:ext cx="12426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FLUTICASONE</a:t>
            </a:r>
          </a:p>
          <a:p>
            <a:pPr algn="ctr"/>
            <a:r>
              <a:rPr lang="en-US" altLang="zh-CN" sz="1100" dirty="0" smtClean="0"/>
              <a:t>+SALMETEROL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1952210" y="4409934"/>
            <a:ext cx="12538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MONTELUKAST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3451805" y="1752554"/>
            <a:ext cx="3770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AZ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3396501" y="2971075"/>
            <a:ext cx="4876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GSK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3386082" y="4409934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MSD</a:t>
            </a:r>
            <a:endParaRPr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5290551" y="1752554"/>
            <a:ext cx="3240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100" dirty="0" smtClean="0"/>
              <a:t>Maintenance treatment of asthma and COPD as prophylactic therapy.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5290551" y="2971075"/>
            <a:ext cx="3240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en-US" altLang="zh-CN" sz="1100" dirty="0" smtClean="0"/>
              <a:t>Regular treatment of asthma where use of a combination (bronchodilator &amp; inhaled corticosteroid) has been found to be appropriate. 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altLang="zh-CN" sz="1100" dirty="0" smtClean="0"/>
              <a:t>Symptomatic treatment of patients w/ severe COPD &amp; a history of repeated exacerbations who have significant symptoms.</a:t>
            </a:r>
            <a:endParaRPr lang="zh-CN" altLang="en-US" sz="1100" dirty="0"/>
          </a:p>
        </p:txBody>
      </p:sp>
      <p:sp>
        <p:nvSpPr>
          <p:cNvPr id="22" name="矩形 21"/>
          <p:cNvSpPr/>
          <p:nvPr/>
        </p:nvSpPr>
        <p:spPr>
          <a:xfrm>
            <a:off x="5290551" y="4409934"/>
            <a:ext cx="3240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en-US" altLang="zh-CN" sz="1100" dirty="0" smtClean="0"/>
              <a:t>Prophylaxis &amp; chronic treatment of asthma, including the prevention of day &amp; nighttime symptoms. 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altLang="zh-CN" sz="1100" dirty="0" smtClean="0"/>
              <a:t>Treatment of aspirin-sensitive asthmatic patients &amp; prevention of exercise-induced </a:t>
            </a:r>
            <a:r>
              <a:rPr lang="en-US" altLang="zh-CN" sz="1100" dirty="0" err="1" smtClean="0"/>
              <a:t>bronchoconstriction</a:t>
            </a:r>
            <a:r>
              <a:rPr lang="en-US" altLang="zh-CN" sz="1100" dirty="0" smtClean="0"/>
              <a:t>. 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n-US" altLang="zh-CN" sz="1100" dirty="0" smtClean="0"/>
              <a:t>Relief of day &amp; nighttime symptoms of seasonal allergic rhinitis in adult &amp; children ≥2 yr &amp; perennial allergic rhinitis in adult &amp; children ≥1 yr.</a:t>
            </a:r>
            <a:endParaRPr lang="zh-CN" altLang="en-US" sz="1100" dirty="0"/>
          </a:p>
        </p:txBody>
      </p:sp>
      <p:sp>
        <p:nvSpPr>
          <p:cNvPr id="23" name="矩形 22"/>
          <p:cNvSpPr/>
          <p:nvPr/>
        </p:nvSpPr>
        <p:spPr>
          <a:xfrm>
            <a:off x="4202893" y="1752554"/>
            <a:ext cx="1029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~ RMB 1 </a:t>
            </a:r>
            <a:r>
              <a:rPr lang="en-US" altLang="zh-CN" sz="1100" dirty="0" err="1" smtClean="0"/>
              <a:t>bn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4132361" y="2971075"/>
            <a:ext cx="11705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~ RMB 0.8 </a:t>
            </a:r>
            <a:r>
              <a:rPr lang="en-US" altLang="zh-CN" sz="1100" dirty="0" err="1" smtClean="0"/>
              <a:t>bn</a:t>
            </a:r>
            <a:endParaRPr lang="zh-CN" altLang="en-US" sz="1100" dirty="0"/>
          </a:p>
        </p:txBody>
      </p:sp>
      <p:sp>
        <p:nvSpPr>
          <p:cNvPr id="25" name="矩形 24"/>
          <p:cNvSpPr/>
          <p:nvPr/>
        </p:nvSpPr>
        <p:spPr>
          <a:xfrm>
            <a:off x="4157208" y="4409934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~RMB 0.2 </a:t>
            </a:r>
            <a:r>
              <a:rPr lang="en-US" altLang="zh-CN" sz="1100" dirty="0" err="1" smtClean="0"/>
              <a:t>bn</a:t>
            </a:r>
            <a:endParaRPr lang="zh-CN" altLang="en-US" sz="1100" dirty="0"/>
          </a:p>
        </p:txBody>
      </p:sp>
      <p:sp>
        <p:nvSpPr>
          <p:cNvPr id="26" name="矩形 25"/>
          <p:cNvSpPr/>
          <p:nvPr/>
        </p:nvSpPr>
        <p:spPr>
          <a:xfrm>
            <a:off x="495858" y="1752554"/>
            <a:ext cx="5661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No. 1</a:t>
            </a:r>
            <a:endParaRPr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495858" y="2971075"/>
            <a:ext cx="5661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No. 2</a:t>
            </a:r>
            <a:endParaRPr lang="zh-CN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495858" y="4409934"/>
            <a:ext cx="5661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 smtClean="0"/>
              <a:t>No. 3</a:t>
            </a:r>
            <a:endParaRPr lang="zh-CN" altLang="en-US" sz="1100" dirty="0"/>
          </a:p>
        </p:txBody>
      </p:sp>
      <p:pic>
        <p:nvPicPr>
          <p:cNvPr id="29" name="Picture 2" descr="Seretide 50 ug_100 ug diskus1146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118711" y="3381728"/>
            <a:ext cx="778433" cy="738717"/>
          </a:xfrm>
          <a:prstGeom prst="rect">
            <a:avLst/>
          </a:prstGeom>
          <a:noFill/>
        </p:spPr>
      </p:pic>
      <p:pic>
        <p:nvPicPr>
          <p:cNvPr id="30" name="Picture 4" descr="Singulair filcotab 10 mg6002PPS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98276" y="4944533"/>
            <a:ext cx="907971" cy="976313"/>
          </a:xfrm>
          <a:prstGeom prst="rect">
            <a:avLst/>
          </a:prstGeom>
          <a:noFill/>
        </p:spPr>
      </p:pic>
      <p:pic>
        <p:nvPicPr>
          <p:cNvPr id="31" name="Picture 6" descr="Pulmicort Respules aerosol soln 1 mg_2 mL512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70829" y="2178755"/>
            <a:ext cx="495178" cy="733778"/>
          </a:xfrm>
          <a:prstGeom prst="rect">
            <a:avLst/>
          </a:prstGeom>
          <a:noFill/>
        </p:spPr>
      </p:pic>
      <p:cxnSp>
        <p:nvCxnSpPr>
          <p:cNvPr id="32" name="直接连接符 31"/>
          <p:cNvCxnSpPr/>
          <p:nvPr/>
        </p:nvCxnSpPr>
        <p:spPr>
          <a:xfrm>
            <a:off x="395112" y="1670755"/>
            <a:ext cx="825217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72534" y="2968978"/>
            <a:ext cx="8229600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00756" y="4408312"/>
            <a:ext cx="8229600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ection" descr="Section name"/>
          <p:cNvSpPr txBox="1"/>
          <p:nvPr>
            <p:custDataLst>
              <p:tags r:id="rId1"/>
            </p:custDataLst>
          </p:nvPr>
        </p:nvSpPr>
        <p:spPr>
          <a:xfrm>
            <a:off x="0" y="1"/>
            <a:ext cx="199813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 &amp; 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36" name="Source" descr="Source"/>
          <p:cNvSpPr txBox="1"/>
          <p:nvPr/>
        </p:nvSpPr>
        <p:spPr>
          <a:xfrm>
            <a:off x="481015" y="6224594"/>
            <a:ext cx="1928413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CHPA data; </a:t>
            </a:r>
            <a:r>
              <a:rPr lang="en-US" altLang="zh-CN" sz="900" dirty="0" smtClean="0"/>
              <a:t>IMS analysis</a:t>
            </a:r>
            <a:endParaRPr lang="zh-CN" altLang="en-US" sz="900" dirty="0">
              <a:latin typeface="Verdana"/>
            </a:endParaRPr>
          </a:p>
        </p:txBody>
      </p:sp>
      <p:sp>
        <p:nvSpPr>
          <p:cNvPr id="37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China products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对象 71" hidden="1"/>
          <p:cNvGraphicFramePr>
            <a:graphicFrameLocks noChangeAspect="1"/>
          </p:cNvGraphicFramePr>
          <p:nvPr/>
        </p:nvGraphicFramePr>
        <p:xfrm>
          <a:off x="1590" y="1592"/>
          <a:ext cx="1587" cy="1587"/>
        </p:xfrm>
        <a:graphic>
          <a:graphicData uri="http://schemas.openxmlformats.org/presentationml/2006/ole">
            <p:oleObj spid="_x0000_s107523" name="think-cell Slide" r:id="rId77" imgW="360" imgH="360" progId="TCLayout.ActiveDocument.1">
              <p:embed/>
            </p:oleObj>
          </a:graphicData>
        </a:graphic>
      </p:graphicFrame>
      <p:sp>
        <p:nvSpPr>
          <p:cNvPr id="71" name="矩形 70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kumimoji="0" lang="zh-CN" altLang="en-US" sz="1200" u="none" strike="noStrike" cap="none" normalizeH="0" smtClean="0">
              <a:ln>
                <a:noFill/>
              </a:ln>
              <a:solidFill>
                <a:srgbClr val="000000"/>
              </a:solidFill>
              <a:effectLst/>
              <a:latin typeface="Verdana"/>
              <a:ea typeface="华文楷体"/>
              <a:sym typeface="Verdana"/>
            </a:endParaRPr>
          </a:p>
        </p:txBody>
      </p:sp>
      <p:cxnSp>
        <p:nvCxnSpPr>
          <p:cNvPr id="207" name="直接连接符 206"/>
          <p:cNvCxnSpPr/>
          <p:nvPr>
            <p:custDataLst>
              <p:tags r:id="rId3"/>
            </p:custDataLst>
          </p:nvPr>
        </p:nvCxnSpPr>
        <p:spPr bwMode="auto">
          <a:xfrm flipV="1">
            <a:off x="3420533" y="3984978"/>
            <a:ext cx="1162756" cy="31609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/>
          <p:nvPr>
            <p:custDataLst>
              <p:tags r:id="rId4"/>
            </p:custDataLst>
          </p:nvPr>
        </p:nvCxnSpPr>
        <p:spPr bwMode="auto">
          <a:xfrm flipV="1">
            <a:off x="3476978" y="4176889"/>
            <a:ext cx="1061155" cy="19191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直接连接符 211"/>
          <p:cNvCxnSpPr>
            <a:endCxn id="94" idx="0"/>
          </p:cNvCxnSpPr>
          <p:nvPr>
            <p:custDataLst>
              <p:tags r:id="rId5"/>
            </p:custDataLst>
          </p:nvPr>
        </p:nvCxnSpPr>
        <p:spPr bwMode="auto">
          <a:xfrm>
            <a:off x="3533422" y="4752623"/>
            <a:ext cx="1010356" cy="1419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Market can be divided into WM and TCM, TCM products are growing at a fast pace from a small base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0375" y="2525712"/>
          <a:ext cx="3257550" cy="2324100"/>
        </p:xfrm>
        <a:graphic>
          <a:graphicData uri="http://schemas.openxmlformats.org/presentationml/2006/ole">
            <p:oleObj spid="_x0000_s107522" name="图表" r:id="rId78" imgW="3257550" imgH="2324100" progId="MSGraph.Chart.8">
              <p:embed followColorScheme="full"/>
            </p:oleObj>
          </a:graphicData>
        </a:graphic>
      </p:graphicFrame>
      <p:cxnSp>
        <p:nvCxnSpPr>
          <p:cNvPr id="95" name="Straight Connector 94"/>
          <p:cNvCxnSpPr/>
          <p:nvPr>
            <p:custDataLst>
              <p:tags r:id="rId7"/>
            </p:custDataLst>
          </p:nvPr>
        </p:nvCxnSpPr>
        <p:spPr bwMode="auto">
          <a:xfrm flipV="1">
            <a:off x="860425" y="2216150"/>
            <a:ext cx="2438400" cy="1600200"/>
          </a:xfrm>
          <a:prstGeom prst="line">
            <a:avLst/>
          </a:prstGeom>
          <a:ln w="25400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>
            <p:custDataLst>
              <p:tags r:id="rId8"/>
            </p:custDataLst>
          </p:nvPr>
        </p:nvSpPr>
        <p:spPr bwMode="auto">
          <a:xfrm>
            <a:off x="1695450" y="2898775"/>
            <a:ext cx="766762" cy="23495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90000"/>
              </a:lnSpc>
            </a:pPr>
            <a:fld id="{F06A8BEF-7702-4489-BF18-6214132AF1E5}" type="datetime'''''''''''''''+''4''''''''''5%'''''''''">
              <a:rPr lang="en-US" altLang="zh-CN" sz="1200" b="1" smtClean="0">
                <a:latin typeface="Verdana"/>
                <a:ea typeface="华文楷体"/>
                <a:sym typeface="Verdana"/>
              </a:rPr>
              <a:pPr algn="ctr" eaLnBrk="0" hangingPunct="0">
                <a:lnSpc>
                  <a:spcPct val="90000"/>
                </a:lnSpc>
              </a:pPr>
              <a:t>+45%</a:t>
            </a:fld>
            <a:endParaRPr kumimoji="0" lang="en-US" altLang="zh-CN" sz="1200" b="1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 bwMode="auto">
          <a:xfrm>
            <a:off x="3098800" y="4870450"/>
            <a:ext cx="400050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28E30EAA-DC2E-434F-9FFB-A9C3F5FE1DD8}" type="datetime'''''''''''2''''''''''''''''''''0''''''''''''''1''''''1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2011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82" name="矩形 81"/>
          <p:cNvSpPr/>
          <p:nvPr>
            <p:custDataLst>
              <p:tags r:id="rId10"/>
            </p:custDataLst>
          </p:nvPr>
        </p:nvSpPr>
        <p:spPr bwMode="auto">
          <a:xfrm>
            <a:off x="3152775" y="2413000"/>
            <a:ext cx="290512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b" anchorCtr="0">
            <a:noAutofit/>
          </a:bodyPr>
          <a:lstStyle/>
          <a:p>
            <a:pPr algn="ctr"/>
            <a:fld id="{0C20999F-E38E-44EA-A5C8-5AB9A24ECB54}" type="datetime'''''''''''''''''''''''''''''''''''''''4''''.''''''''4'''">
              <a:rPr lang="en-US" altLang="zh-CN" sz="1200" smtClean="0">
                <a:solidFill>
                  <a:schemeClr val="tx1"/>
                </a:solidFill>
                <a:latin typeface="Verdana"/>
                <a:ea typeface="华文楷体"/>
                <a:sym typeface="Verdana"/>
              </a:rPr>
              <a:pPr algn="ctr"/>
              <a:t>4.4</a:t>
            </a:fld>
            <a:endParaRPr lang="en-US" sz="1200" dirty="0">
              <a:solidFill>
                <a:schemeClr val="tx1"/>
              </a:solidFill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24" name="矩形 23"/>
          <p:cNvSpPr/>
          <p:nvPr>
            <p:custDataLst>
              <p:tags r:id="rId11"/>
            </p:custDataLst>
          </p:nvPr>
        </p:nvSpPr>
        <p:spPr bwMode="auto">
          <a:xfrm>
            <a:off x="3098800" y="4424362"/>
            <a:ext cx="398462" cy="182562"/>
          </a:xfrm>
          <a:prstGeom prst="rect">
            <a:avLst/>
          </a:prstGeom>
          <a:solidFill>
            <a:srgbClr val="CBECF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953D5802-CA0B-4544-94A4-64DC395B8AB6}" type="datetime'''''1''''''''6''''''''''''''''''''''''''%''''''''''''''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16%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20" name="矩形 19"/>
          <p:cNvSpPr/>
          <p:nvPr>
            <p:custDataLst>
              <p:tags r:id="rId12"/>
            </p:custDataLst>
          </p:nvPr>
        </p:nvSpPr>
        <p:spPr bwMode="gray">
          <a:xfrm>
            <a:off x="3098800" y="3390900"/>
            <a:ext cx="398462" cy="182562"/>
          </a:xfrm>
          <a:prstGeom prst="rect">
            <a:avLst/>
          </a:prstGeom>
          <a:solidFill>
            <a:srgbClr val="2E8D9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508932D2-F7A3-4483-A522-EB0BC318C08B}" type="datetime'''''''''''''84''''''''''''''''''''''''''''%'''">
              <a:rPr lang="en-US" altLang="zh-CN" sz="1200" smtClean="0">
                <a:solidFill>
                  <a:schemeClr val="bg1"/>
                </a:solidFill>
                <a:latin typeface="Verdana"/>
                <a:ea typeface="华文楷体"/>
                <a:sym typeface="Verdana"/>
              </a:rPr>
              <a:pPr algn="ctr" eaLnBrk="0" hangingPunct="0"/>
              <a:t>84%</a:t>
            </a:fld>
            <a:endParaRPr kumimoji="0" lang="en-US" altLang="zh-CN" sz="1200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 bwMode="auto">
          <a:xfrm>
            <a:off x="2489200" y="4870450"/>
            <a:ext cx="400050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4A8AE792-A6A7-4DA2-A2C2-14ED58A4C6A2}" type="datetime'2''''''''''''''''01''''''''''0''''''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2010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81" name="矩形 80"/>
          <p:cNvSpPr/>
          <p:nvPr>
            <p:custDataLst>
              <p:tags r:id="rId14"/>
            </p:custDataLst>
          </p:nvPr>
        </p:nvSpPr>
        <p:spPr bwMode="auto">
          <a:xfrm>
            <a:off x="2543175" y="3022600"/>
            <a:ext cx="290512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b" anchorCtr="0">
            <a:noAutofit/>
          </a:bodyPr>
          <a:lstStyle/>
          <a:p>
            <a:pPr algn="ctr"/>
            <a:fld id="{525386B6-37DC-462C-A889-7AC4C5F0EBF4}" type="datetime'''''''''''''''''''''''''''''3''''''''''''''''''''''''.''''1'">
              <a:rPr lang="en-US" altLang="zh-CN" sz="1200" smtClean="0">
                <a:solidFill>
                  <a:schemeClr val="tx1"/>
                </a:solidFill>
                <a:latin typeface="Verdana"/>
                <a:ea typeface="华文楷体"/>
                <a:sym typeface="Verdana"/>
              </a:rPr>
              <a:pPr algn="ctr"/>
              <a:t>3.1</a:t>
            </a:fld>
            <a:endParaRPr lang="en-US" sz="1200">
              <a:solidFill>
                <a:schemeClr val="tx1"/>
              </a:solidFill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23" name="矩形 22"/>
          <p:cNvSpPr/>
          <p:nvPr>
            <p:custDataLst>
              <p:tags r:id="rId15"/>
            </p:custDataLst>
          </p:nvPr>
        </p:nvSpPr>
        <p:spPr bwMode="auto">
          <a:xfrm>
            <a:off x="2489200" y="4524375"/>
            <a:ext cx="398462" cy="182562"/>
          </a:xfrm>
          <a:prstGeom prst="rect">
            <a:avLst/>
          </a:prstGeom>
          <a:solidFill>
            <a:srgbClr val="CBECF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25D6F683-CB6E-4521-B25B-D0B72C459850}" type="datetime'''''''''''''1''0''''''''''''''''''''''''''''''''%''''''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10%</a:t>
            </a:fld>
            <a:endParaRPr kumimoji="0" lang="en-US" altLang="zh-CN" sz="1200" strike="noStrike" cap="none" normalizeH="0" dirty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19" name="矩形 18"/>
          <p:cNvSpPr/>
          <p:nvPr>
            <p:custDataLst>
              <p:tags r:id="rId16"/>
            </p:custDataLst>
          </p:nvPr>
        </p:nvSpPr>
        <p:spPr bwMode="gray">
          <a:xfrm>
            <a:off x="2489200" y="3795712"/>
            <a:ext cx="398462" cy="182562"/>
          </a:xfrm>
          <a:prstGeom prst="rect">
            <a:avLst/>
          </a:prstGeom>
          <a:solidFill>
            <a:srgbClr val="2E8D9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48B367F0-C843-47FE-A116-C1136F130658}" type="datetime'''''''''''''9''''''''''''''''0%'''''''''''''">
              <a:rPr lang="en-US" altLang="zh-CN" sz="1200" smtClean="0">
                <a:solidFill>
                  <a:schemeClr val="bg1"/>
                </a:solidFill>
                <a:latin typeface="Verdana"/>
                <a:ea typeface="华文楷体"/>
                <a:sym typeface="Verdana"/>
              </a:rPr>
              <a:pPr algn="ctr" eaLnBrk="0" hangingPunct="0"/>
              <a:t>90%</a:t>
            </a:fld>
            <a:endParaRPr kumimoji="0" lang="en-US" altLang="zh-CN" sz="1200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10" name="矩形 9"/>
          <p:cNvSpPr/>
          <p:nvPr>
            <p:custDataLst>
              <p:tags r:id="rId17"/>
            </p:custDataLst>
          </p:nvPr>
        </p:nvSpPr>
        <p:spPr bwMode="auto">
          <a:xfrm>
            <a:off x="1879600" y="4870450"/>
            <a:ext cx="400050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F15BAF68-5C69-4FF8-B1A6-A3B7CFE020EA}" type="datetime'''20''''''''''''0''''9''''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2009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80" name="矩形 79"/>
          <p:cNvSpPr/>
          <p:nvPr>
            <p:custDataLst>
              <p:tags r:id="rId18"/>
            </p:custDataLst>
          </p:nvPr>
        </p:nvSpPr>
        <p:spPr bwMode="auto">
          <a:xfrm>
            <a:off x="1933575" y="3479800"/>
            <a:ext cx="290512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b" anchorCtr="0">
            <a:noAutofit/>
          </a:bodyPr>
          <a:lstStyle/>
          <a:p>
            <a:pPr algn="ctr"/>
            <a:fld id="{7163D993-6961-4715-990D-5232A19BB4A8}" type="datetime'''''2''''''''''''''''''.''''''1'''''''''">
              <a:rPr lang="en-US" altLang="zh-CN" sz="1200" smtClean="0">
                <a:solidFill>
                  <a:schemeClr val="tx1"/>
                </a:solidFill>
                <a:latin typeface="Verdana"/>
                <a:ea typeface="华文楷体"/>
                <a:sym typeface="Verdana"/>
              </a:rPr>
              <a:pPr algn="ctr"/>
              <a:t>2.1</a:t>
            </a:fld>
            <a:endParaRPr lang="en-US" sz="1200">
              <a:solidFill>
                <a:schemeClr val="tx1"/>
              </a:solidFill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11" name="矩形 10"/>
          <p:cNvSpPr/>
          <p:nvPr>
            <p:custDataLst>
              <p:tags r:id="rId19"/>
            </p:custDataLst>
          </p:nvPr>
        </p:nvSpPr>
        <p:spPr bwMode="auto">
          <a:xfrm>
            <a:off x="1928812" y="4576762"/>
            <a:ext cx="301625" cy="182562"/>
          </a:xfrm>
          <a:prstGeom prst="rect">
            <a:avLst/>
          </a:prstGeom>
          <a:solidFill>
            <a:srgbClr val="CBECF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9466EF38-B693-45C5-83D1-5718890B88DE}" type="datetime'''''''''''''''''''4''''''''''''''''%''''''''''''''''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4%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12" name="矩形 11"/>
          <p:cNvSpPr/>
          <p:nvPr>
            <p:custDataLst>
              <p:tags r:id="rId20"/>
            </p:custDataLst>
          </p:nvPr>
        </p:nvSpPr>
        <p:spPr bwMode="gray">
          <a:xfrm>
            <a:off x="1879600" y="4076700"/>
            <a:ext cx="398462" cy="182562"/>
          </a:xfrm>
          <a:prstGeom prst="rect">
            <a:avLst/>
          </a:prstGeom>
          <a:solidFill>
            <a:srgbClr val="2E8D9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B998FF5E-4130-4F2F-B9F0-B1B81CC5F723}" type="datetime'''''''9''''''''''''''6''''''''''''''''''%'''''''''''">
              <a:rPr lang="en-US" altLang="zh-CN" sz="1200" smtClean="0">
                <a:solidFill>
                  <a:schemeClr val="bg1"/>
                </a:solidFill>
                <a:latin typeface="Verdana"/>
                <a:ea typeface="华文楷体"/>
                <a:sym typeface="Verdana"/>
              </a:rPr>
              <a:pPr algn="ctr" eaLnBrk="0" hangingPunct="0"/>
              <a:t>96%</a:t>
            </a:fld>
            <a:endParaRPr kumimoji="0" lang="en-US" altLang="zh-CN" sz="1200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13" name="矩形 12"/>
          <p:cNvSpPr/>
          <p:nvPr>
            <p:custDataLst>
              <p:tags r:id="rId21"/>
            </p:custDataLst>
          </p:nvPr>
        </p:nvSpPr>
        <p:spPr bwMode="auto">
          <a:xfrm>
            <a:off x="1270000" y="4870450"/>
            <a:ext cx="400050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A505769E-C1A5-4D04-A592-731749F7478C}" type="datetime'''''''''''''''''''20''''0''''''''''''''''8''''''''''''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2008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79" name="矩形 78"/>
          <p:cNvSpPr/>
          <p:nvPr>
            <p:custDataLst>
              <p:tags r:id="rId22"/>
            </p:custDataLst>
          </p:nvPr>
        </p:nvSpPr>
        <p:spPr bwMode="auto">
          <a:xfrm>
            <a:off x="1323975" y="3765550"/>
            <a:ext cx="290512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b" anchorCtr="0">
            <a:noAutofit/>
          </a:bodyPr>
          <a:lstStyle/>
          <a:p>
            <a:pPr algn="ctr"/>
            <a:fld id="{A6B67220-3F13-4695-9668-D08207E492BE}" type="datetime'''''''''''''''1''''.''5'''''''''''''''">
              <a:rPr lang="en-US" altLang="zh-CN" sz="1200" smtClean="0">
                <a:solidFill>
                  <a:schemeClr val="tx1"/>
                </a:solidFill>
                <a:latin typeface="Verdana"/>
                <a:ea typeface="华文楷体"/>
                <a:sym typeface="Verdana"/>
              </a:rPr>
              <a:pPr algn="ctr"/>
              <a:t>1.5</a:t>
            </a:fld>
            <a:endParaRPr lang="en-US" sz="1200">
              <a:solidFill>
                <a:schemeClr val="tx1"/>
              </a:solidFill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14" name="矩形 13"/>
          <p:cNvSpPr/>
          <p:nvPr>
            <p:custDataLst>
              <p:tags r:id="rId23"/>
            </p:custDataLst>
          </p:nvPr>
        </p:nvSpPr>
        <p:spPr bwMode="auto">
          <a:xfrm>
            <a:off x="1319212" y="4581525"/>
            <a:ext cx="301625" cy="182562"/>
          </a:xfrm>
          <a:prstGeom prst="rect">
            <a:avLst/>
          </a:prstGeom>
          <a:solidFill>
            <a:srgbClr val="CBECF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74434484-CF87-48FF-8C27-9B12D5DB7F95}" type="datetime'''''''''''''4''''''%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4%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15" name="矩形 14"/>
          <p:cNvSpPr/>
          <p:nvPr>
            <p:custDataLst>
              <p:tags r:id="rId24"/>
            </p:custDataLst>
          </p:nvPr>
        </p:nvSpPr>
        <p:spPr bwMode="gray">
          <a:xfrm>
            <a:off x="1270000" y="4224337"/>
            <a:ext cx="398462" cy="182562"/>
          </a:xfrm>
          <a:prstGeom prst="rect">
            <a:avLst/>
          </a:prstGeom>
          <a:solidFill>
            <a:srgbClr val="2E8D9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D6F5C32D-384F-4C4D-B0BD-8ADF557D28F5}" type="datetime'''''''''''''''''9''''''''''''''''''''''6''%'''''''''''''''''''">
              <a:rPr lang="en-US" altLang="zh-CN" sz="1200" smtClean="0">
                <a:solidFill>
                  <a:schemeClr val="bg1"/>
                </a:solidFill>
                <a:latin typeface="Verdana"/>
                <a:ea typeface="华文楷体"/>
                <a:sym typeface="Verdana"/>
              </a:rPr>
              <a:pPr algn="ctr" eaLnBrk="0" hangingPunct="0"/>
              <a:t>96%</a:t>
            </a:fld>
            <a:endParaRPr kumimoji="0" lang="en-US" altLang="zh-CN" sz="1200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16" name="矩形 15"/>
          <p:cNvSpPr/>
          <p:nvPr>
            <p:custDataLst>
              <p:tags r:id="rId25"/>
            </p:custDataLst>
          </p:nvPr>
        </p:nvSpPr>
        <p:spPr bwMode="auto">
          <a:xfrm>
            <a:off x="660400" y="4870450"/>
            <a:ext cx="400050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3A8078B2-04B2-4B15-8975-528934F9AE8D}" type="datetime'''''''2''''''''''''''''''''''''''''''''''''0''0''''''''7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2007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78" name="矩形 77"/>
          <p:cNvSpPr/>
          <p:nvPr>
            <p:custDataLst>
              <p:tags r:id="rId26"/>
            </p:custDataLst>
          </p:nvPr>
        </p:nvSpPr>
        <p:spPr bwMode="auto">
          <a:xfrm>
            <a:off x="714375" y="4013200"/>
            <a:ext cx="290512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0637" tIns="0" rIns="20637" bIns="0" rtlCol="0" anchor="b" anchorCtr="0">
            <a:noAutofit/>
          </a:bodyPr>
          <a:lstStyle/>
          <a:p>
            <a:pPr algn="ctr"/>
            <a:fld id="{6E5C3393-528D-4FF0-B8B6-62104BB5F98E}" type="datetime'''''1''.''''''0'''''''''''''''''''''''''''''''''''''">
              <a:rPr lang="en-US" altLang="zh-CN" sz="1200" smtClean="0">
                <a:solidFill>
                  <a:schemeClr val="tx1"/>
                </a:solidFill>
                <a:latin typeface="Verdana"/>
                <a:ea typeface="华文楷体"/>
                <a:sym typeface="Verdana"/>
              </a:rPr>
              <a:pPr algn="ctr"/>
              <a:t>1.0</a:t>
            </a:fld>
            <a:endParaRPr lang="en-US" sz="1200" dirty="0">
              <a:solidFill>
                <a:schemeClr val="tx1"/>
              </a:solidFill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17" name="矩形 16"/>
          <p:cNvSpPr/>
          <p:nvPr>
            <p:custDataLst>
              <p:tags r:id="rId27"/>
            </p:custDataLst>
          </p:nvPr>
        </p:nvSpPr>
        <p:spPr bwMode="auto">
          <a:xfrm>
            <a:off x="709612" y="4586287"/>
            <a:ext cx="301625" cy="182562"/>
          </a:xfrm>
          <a:prstGeom prst="rect">
            <a:avLst/>
          </a:prstGeom>
          <a:solidFill>
            <a:srgbClr val="CBECF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F5F9FCBC-2316-43FD-8EB2-97DB95E37B40}" type="datetime'''''''''''''''''''''''''''''''''3''''''%''''''''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3%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18" name="矩形 17"/>
          <p:cNvSpPr/>
          <p:nvPr>
            <p:custDataLst>
              <p:tags r:id="rId28"/>
            </p:custDataLst>
          </p:nvPr>
        </p:nvSpPr>
        <p:spPr bwMode="gray">
          <a:xfrm>
            <a:off x="660400" y="4352925"/>
            <a:ext cx="398462" cy="182562"/>
          </a:xfrm>
          <a:prstGeom prst="rect">
            <a:avLst/>
          </a:prstGeom>
          <a:solidFill>
            <a:srgbClr val="2E8D9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78302922-85F9-4437-A891-64C12C92F7D6}" type="datetime'''''''''''''''''''''''''''9''''''7''''''''''''''''''''%'">
              <a:rPr lang="en-US" altLang="zh-CN" sz="1200" smtClean="0">
                <a:solidFill>
                  <a:schemeClr val="bg1"/>
                </a:solidFill>
                <a:latin typeface="Verdana"/>
                <a:ea typeface="华文楷体"/>
                <a:sym typeface="Verdana"/>
              </a:rPr>
              <a:pPr algn="ctr" eaLnBrk="0" hangingPunct="0"/>
              <a:t>97%</a:t>
            </a:fld>
            <a:endParaRPr kumimoji="0" lang="en-US" altLang="zh-CN" sz="1200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25" name="椭圆 24"/>
          <p:cNvSpPr/>
          <p:nvPr>
            <p:custDataLst>
              <p:tags r:id="rId29"/>
            </p:custDataLst>
          </p:nvPr>
        </p:nvSpPr>
        <p:spPr bwMode="auto">
          <a:xfrm>
            <a:off x="3559410" y="2944742"/>
            <a:ext cx="669851" cy="340242"/>
          </a:xfrm>
          <a:prstGeom prst="ellipse">
            <a:avLst/>
          </a:prstGeom>
          <a:solidFill>
            <a:schemeClr val="accent3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宋体" pitchFamily="2" charset="-122"/>
              </a:rPr>
              <a:t>40%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30"/>
            </p:custDataLst>
          </p:nvPr>
        </p:nvSpPr>
        <p:spPr bwMode="auto">
          <a:xfrm>
            <a:off x="3559410" y="4332445"/>
            <a:ext cx="669851" cy="340242"/>
          </a:xfrm>
          <a:prstGeom prst="ellipse">
            <a:avLst/>
          </a:prstGeom>
          <a:solidFill>
            <a:schemeClr val="accent3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宋体" pitchFamily="2" charset="-122"/>
              </a:rPr>
              <a:t>114%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>
            <p:custDataLst>
              <p:tags r:id="rId31"/>
            </p:custDataLst>
          </p:nvPr>
        </p:nvSpPr>
        <p:spPr>
          <a:xfrm>
            <a:off x="3318271" y="237736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Verdana" pitchFamily="34" charset="0"/>
                <a:ea typeface="华文楷体" pitchFamily="2" charset="-122"/>
              </a:rPr>
              <a:t>CAGR</a:t>
            </a:r>
            <a:endParaRPr lang="zh-CN" altLang="en-US" sz="1400" b="1" dirty="0">
              <a:latin typeface="Verdana" pitchFamily="34" charset="0"/>
              <a:ea typeface="华文楷体" pitchFamily="2" charset="-122"/>
            </a:endParaRPr>
          </a:p>
        </p:txBody>
      </p:sp>
      <p:sp>
        <p:nvSpPr>
          <p:cNvPr id="64" name="TextBox 63"/>
          <p:cNvSpPr txBox="1"/>
          <p:nvPr>
            <p:custDataLst>
              <p:tags r:id="rId32"/>
            </p:custDataLst>
          </p:nvPr>
        </p:nvSpPr>
        <p:spPr>
          <a:xfrm>
            <a:off x="184924" y="1319643"/>
            <a:ext cx="416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+mj-lt"/>
                <a:ea typeface="华文楷体" pitchFamily="2" charset="-122"/>
              </a:rPr>
              <a:t>COPD &amp; Asthma market breakdown by TCM/Western medicine, billion RMB</a:t>
            </a:r>
            <a:endParaRPr lang="zh-CN" altLang="en-US" sz="1200" dirty="0">
              <a:latin typeface="+mj-lt"/>
              <a:ea typeface="华文楷体" pitchFamily="2" charset="-122"/>
            </a:endParaRPr>
          </a:p>
        </p:txBody>
      </p:sp>
      <p:sp>
        <p:nvSpPr>
          <p:cNvPr id="66" name="矩形 65"/>
          <p:cNvSpPr/>
          <p:nvPr>
            <p:custDataLst>
              <p:tags r:id="rId33"/>
            </p:custDataLst>
          </p:nvPr>
        </p:nvSpPr>
        <p:spPr bwMode="auto">
          <a:xfrm>
            <a:off x="331787" y="2517775"/>
            <a:ext cx="214312" cy="160337"/>
          </a:xfrm>
          <a:prstGeom prst="rect">
            <a:avLst/>
          </a:prstGeom>
          <a:solidFill>
            <a:srgbClr val="CBECF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5" name="矩形 64"/>
          <p:cNvSpPr/>
          <p:nvPr>
            <p:custDataLst>
              <p:tags r:id="rId34"/>
            </p:custDataLst>
          </p:nvPr>
        </p:nvSpPr>
        <p:spPr bwMode="auto">
          <a:xfrm>
            <a:off x="331787" y="2284412"/>
            <a:ext cx="214312" cy="160338"/>
          </a:xfrm>
          <a:prstGeom prst="rect">
            <a:avLst/>
          </a:prstGeom>
          <a:solidFill>
            <a:srgbClr val="2E8D9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7" name="矩形 66"/>
          <p:cNvSpPr/>
          <p:nvPr>
            <p:custDataLst>
              <p:tags r:id="rId35"/>
            </p:custDataLst>
          </p:nvPr>
        </p:nvSpPr>
        <p:spPr bwMode="auto">
          <a:xfrm>
            <a:off x="596900" y="2513012"/>
            <a:ext cx="328612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FC539101-8988-449A-A368-6EE69F92F863}" type="datetime'''''TC''''''''''''''''''M'''''''''">
              <a:rPr lang="en-US" altLang="zh-CN" sz="1200" smtClean="0">
                <a:latin typeface="Verdana"/>
                <a:ea typeface="华文楷体"/>
                <a:sym typeface="Verdana"/>
              </a:rPr>
              <a:pPr eaLnBrk="0" hangingPunct="0"/>
              <a:t>TCM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68" name="矩形 67"/>
          <p:cNvSpPr/>
          <p:nvPr>
            <p:custDataLst>
              <p:tags r:id="rId36"/>
            </p:custDataLst>
          </p:nvPr>
        </p:nvSpPr>
        <p:spPr bwMode="auto">
          <a:xfrm>
            <a:off x="596900" y="2279650"/>
            <a:ext cx="1350962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0EAAD44B-1949-4035-AFE2-D761F5809635}" type="datetime'''''We''''st''''''er''n'''''' M''''e''''dic''''i''n''''e'''">
              <a:rPr lang="en-US" altLang="zh-CN" sz="1200" smtClean="0">
                <a:latin typeface="Verdana"/>
                <a:ea typeface="华文楷体"/>
                <a:sym typeface="Verdana"/>
              </a:rPr>
              <a:pPr eaLnBrk="0" hangingPunct="0"/>
              <a:t>Western Medicine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cxnSp>
        <p:nvCxnSpPr>
          <p:cNvPr id="87" name="直接连接符 86"/>
          <p:cNvCxnSpPr/>
          <p:nvPr>
            <p:custDataLst>
              <p:tags r:id="rId37"/>
            </p:custDataLst>
          </p:nvPr>
        </p:nvCxnSpPr>
        <p:spPr bwMode="auto">
          <a:xfrm>
            <a:off x="7807324" y="2127250"/>
            <a:ext cx="285750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>
            <p:custDataLst>
              <p:tags r:id="rId38"/>
            </p:custDataLst>
          </p:nvPr>
        </p:nvCxnSpPr>
        <p:spPr bwMode="auto">
          <a:xfrm>
            <a:off x="7159624" y="2651125"/>
            <a:ext cx="285750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>
            <p:custDataLst>
              <p:tags r:id="rId39"/>
            </p:custDataLst>
          </p:nvPr>
        </p:nvCxnSpPr>
        <p:spPr bwMode="auto">
          <a:xfrm>
            <a:off x="6511924" y="2727325"/>
            <a:ext cx="285750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>
            <p:custDataLst>
              <p:tags r:id="rId40"/>
            </p:custDataLst>
          </p:nvPr>
        </p:nvCxnSpPr>
        <p:spPr bwMode="auto">
          <a:xfrm>
            <a:off x="5854699" y="2898775"/>
            <a:ext cx="285750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>
            <p:custDataLst>
              <p:tags r:id="rId41"/>
            </p:custDataLst>
          </p:nvPr>
        </p:nvCxnSpPr>
        <p:spPr bwMode="auto">
          <a:xfrm>
            <a:off x="5206999" y="3136900"/>
            <a:ext cx="285750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对象 108"/>
          <p:cNvGraphicFramePr>
            <a:graphicFrameLocks noChangeAspect="1"/>
          </p:cNvGraphicFramePr>
          <p:nvPr/>
        </p:nvGraphicFramePr>
        <p:xfrm>
          <a:off x="4606925" y="2032000"/>
          <a:ext cx="4095750" cy="1609725"/>
        </p:xfrm>
        <a:graphic>
          <a:graphicData uri="http://schemas.openxmlformats.org/presentationml/2006/ole">
            <p:oleObj spid="_x0000_s107524" name="图表" r:id="rId79" imgW="4095750" imgH="1609725" progId="MSGraph.Chart.8">
              <p:embed followColorScheme="full"/>
            </p:oleObj>
          </a:graphicData>
        </a:graphic>
      </p:graphicFrame>
      <p:sp>
        <p:nvSpPr>
          <p:cNvPr id="122" name="矩形 121"/>
          <p:cNvSpPr/>
          <p:nvPr>
            <p:custDataLst>
              <p:tags r:id="rId42"/>
            </p:custDataLst>
          </p:nvPr>
        </p:nvSpPr>
        <p:spPr bwMode="auto">
          <a:xfrm>
            <a:off x="8105775" y="3600450"/>
            <a:ext cx="3365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935358C9-120E-4DFB-B4B4-490DC68FDB59}" type="datetime'''''''''''''''''''''''''2''''''''0''''''1''1'''''''''''">
              <a:rPr lang="en-US" altLang="zh-CN" sz="1000" smtClean="0">
                <a:ea typeface="Verdana"/>
                <a:cs typeface="Verdana"/>
              </a:rPr>
              <a:pPr algn="ctr" eaLnBrk="0" hangingPunct="0"/>
              <a:t>2011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152" name="矩形 151"/>
          <p:cNvSpPr/>
          <p:nvPr>
            <p:custDataLst>
              <p:tags r:id="rId43"/>
            </p:custDataLst>
          </p:nvPr>
        </p:nvSpPr>
        <p:spPr bwMode="auto">
          <a:xfrm>
            <a:off x="8151812" y="1949450"/>
            <a:ext cx="242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0376F716-F95C-4992-ACFD-8A278B12AD9B}" type="datetime'''''''''''''''''''''3''''''''.''''''''''''''''''''''7'">
              <a:rPr lang="en-US" altLang="zh-CN" sz="1000" smtClean="0">
                <a:ea typeface="Verdana"/>
                <a:cs typeface="Verdana"/>
              </a:rPr>
              <a:pPr algn="ctr" eaLnBrk="0" hangingPunct="0"/>
              <a:t>3.7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173" name="矩形 172"/>
          <p:cNvSpPr/>
          <p:nvPr>
            <p:custDataLst>
              <p:tags r:id="rId44"/>
            </p:custDataLst>
          </p:nvPr>
        </p:nvSpPr>
        <p:spPr bwMode="auto">
          <a:xfrm>
            <a:off x="7383462" y="3600450"/>
            <a:ext cx="485775" cy="3048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1FA81049-7D86-4BFE-B5B8-85D56E664DC6}" type="datetime'''''''''''O''t''''''''h''''e''''r''''''s ''''12''''4#'''">
              <a:rPr lang="en-US" altLang="zh-CN" sz="1000" smtClean="0">
                <a:ea typeface="Verdana"/>
                <a:cs typeface="Verdana"/>
              </a:rPr>
              <a:pPr algn="ctr" eaLnBrk="0" hangingPunct="0"/>
              <a:t>Others 124#</a:t>
            </a:fld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187" name="矩形 186"/>
          <p:cNvSpPr/>
          <p:nvPr>
            <p:custDataLst>
              <p:tags r:id="rId45"/>
            </p:custDataLst>
          </p:nvPr>
        </p:nvSpPr>
        <p:spPr bwMode="gray">
          <a:xfrm>
            <a:off x="7504112" y="2312987"/>
            <a:ext cx="242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F6CB60B6-3096-496C-92AD-0EA1DDD8CB76}" type="datetime'''''''''''''''1''.''''4'''''">
              <a:rPr lang="en-US" altLang="zh-CN" sz="1000" smtClean="0">
                <a:solidFill>
                  <a:schemeClr val="bg1"/>
                </a:solidFill>
                <a:ea typeface="Verdana"/>
                <a:cs typeface="Verdana"/>
              </a:rPr>
              <a:pPr algn="ctr" eaLnBrk="0" hangingPunct="0"/>
              <a:t>1.4</a:t>
            </a:fld>
            <a:endParaRPr kumimoji="0" lang="zh-CN" altLang="en-US" sz="1000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19" name="矩形 118"/>
          <p:cNvSpPr/>
          <p:nvPr>
            <p:custDataLst>
              <p:tags r:id="rId46"/>
            </p:custDataLst>
          </p:nvPr>
        </p:nvSpPr>
        <p:spPr bwMode="auto">
          <a:xfrm>
            <a:off x="6689725" y="3600450"/>
            <a:ext cx="576262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88A248FE-EC77-4CEF-8582-3B3E341C7487}" type="datetime'''''''''S''''''''''''i''n''g''u''''''la''''''''''''''ir'''">
              <a:rPr lang="en-US" altLang="zh-CN" sz="1000" smtClean="0">
                <a:ea typeface="Verdana"/>
                <a:cs typeface="Verdana"/>
              </a:rPr>
              <a:pPr algn="ctr" eaLnBrk="0" hangingPunct="0"/>
              <a:t>Singulair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 useBgFill="1">
        <p:nvSpPr>
          <p:cNvPr id="136" name="矩形 135"/>
          <p:cNvSpPr/>
          <p:nvPr>
            <p:custDataLst>
              <p:tags r:id="rId47"/>
            </p:custDataLst>
          </p:nvPr>
        </p:nvSpPr>
        <p:spPr bwMode="auto">
          <a:xfrm>
            <a:off x="6856412" y="2613025"/>
            <a:ext cx="242887" cy="152400"/>
          </a:xfrm>
          <a:prstGeom prst="rect">
            <a:avLst/>
          </a:prstGeom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184C62C8-CA27-4602-AE8C-6E1CA7010104}" type="datetime'''''''''''''0''''''''''''''''''''''''.''''''''''2'''''''''''''">
              <a:rPr lang="en-US" altLang="zh-CN" sz="1000" smtClean="0">
                <a:ea typeface="Verdana"/>
                <a:cs typeface="Verdana"/>
              </a:rPr>
              <a:pPr algn="ctr" eaLnBrk="0" hangingPunct="0"/>
              <a:t>0.2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16" name="矩形 115"/>
          <p:cNvSpPr/>
          <p:nvPr>
            <p:custDataLst>
              <p:tags r:id="rId48"/>
            </p:custDataLst>
          </p:nvPr>
        </p:nvSpPr>
        <p:spPr bwMode="auto">
          <a:xfrm>
            <a:off x="6051550" y="3600450"/>
            <a:ext cx="5476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A3EAA59E-04A0-47B6-90F6-C52FCECDD615}" type="datetime'''''''S''ere''''''''t''i''''''''d''''''e'">
              <a:rPr lang="en-US" altLang="zh-CN" sz="1000" smtClean="0">
                <a:ea typeface="Verdana"/>
                <a:cs typeface="Verdana"/>
              </a:rPr>
              <a:pPr algn="ctr" eaLnBrk="0" hangingPunct="0"/>
              <a:t>Seretide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 useBgFill="1">
        <p:nvSpPr>
          <p:cNvPr id="135" name="矩形 134"/>
          <p:cNvSpPr/>
          <p:nvPr>
            <p:custDataLst>
              <p:tags r:id="rId49"/>
            </p:custDataLst>
          </p:nvPr>
        </p:nvSpPr>
        <p:spPr bwMode="gray">
          <a:xfrm>
            <a:off x="6203950" y="2736850"/>
            <a:ext cx="242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1C17B7C7-6205-465F-9854-AC4A7A77EFFA}" type="datetime'''''''''''''''''''''''''''''''0''''''''''.''''4'''''''''''''''">
              <a:rPr lang="en-US" altLang="zh-CN" sz="1000" smtClean="0">
                <a:solidFill>
                  <a:schemeClr val="bg1"/>
                </a:solidFill>
                <a:ea typeface="Verdana"/>
                <a:cs typeface="Verdana"/>
              </a:rPr>
              <a:pPr algn="ctr" eaLnBrk="0" hangingPunct="0"/>
              <a:t>0.4</a:t>
            </a:fld>
            <a:endParaRPr kumimoji="0" lang="zh-CN" altLang="en-US" sz="1000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11" name="矩形 110"/>
          <p:cNvSpPr/>
          <p:nvPr>
            <p:custDataLst>
              <p:tags r:id="rId50"/>
            </p:custDataLst>
          </p:nvPr>
        </p:nvSpPr>
        <p:spPr bwMode="auto">
          <a:xfrm>
            <a:off x="5367337" y="3600450"/>
            <a:ext cx="612775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5204E175-AA2A-48DD-B293-7D4DB5BCF8C6}" type="datetime'P''''''''''''''u''''lm''ic''''''''''''o''''''''''r''''''''''t'">
              <a:rPr lang="en-US" altLang="zh-CN" sz="1000" smtClean="0">
                <a:ea typeface="Verdana"/>
                <a:cs typeface="Verdana"/>
              </a:rPr>
              <a:pPr algn="ctr" eaLnBrk="0" hangingPunct="0"/>
              <a:t>Pulmicort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 useBgFill="1">
        <p:nvSpPr>
          <p:cNvPr id="133" name="矩形 132"/>
          <p:cNvSpPr/>
          <p:nvPr>
            <p:custDataLst>
              <p:tags r:id="rId51"/>
            </p:custDataLst>
          </p:nvPr>
        </p:nvSpPr>
        <p:spPr bwMode="gray">
          <a:xfrm>
            <a:off x="5551487" y="2941637"/>
            <a:ext cx="242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84EC2E72-A6C9-4047-B668-EE3A07127852}" type="datetime'0''''''''''.''''''''''''''''''''''''''''''''''''''''7'''''">
              <a:rPr lang="en-US" altLang="zh-CN" sz="1000" smtClean="0">
                <a:solidFill>
                  <a:schemeClr val="bg1"/>
                </a:solidFill>
                <a:ea typeface="Verdana"/>
                <a:cs typeface="Verdana"/>
              </a:rPr>
              <a:pPr algn="ctr" eaLnBrk="0" hangingPunct="0"/>
              <a:t>0.7</a:t>
            </a:fld>
            <a:endParaRPr kumimoji="0" lang="zh-CN" altLang="en-US" sz="1000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10" name="矩形 109"/>
          <p:cNvSpPr/>
          <p:nvPr>
            <p:custDataLst>
              <p:tags r:id="rId52"/>
            </p:custDataLst>
          </p:nvPr>
        </p:nvSpPr>
        <p:spPr bwMode="auto">
          <a:xfrm>
            <a:off x="4857750" y="3600450"/>
            <a:ext cx="3365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4BBF8A09-E0B0-4AFA-8D92-95D144568DB0}" type="datetime'''''''''''2''''''''''''0''''''0''''7'">
              <a:rPr lang="en-US" altLang="zh-CN" sz="1000" smtClean="0">
                <a:ea typeface="Verdana"/>
                <a:cs typeface="Verdana"/>
              </a:rPr>
              <a:pPr algn="ctr" eaLnBrk="0" hangingPunct="0"/>
              <a:t>2007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151" name="矩形 150"/>
          <p:cNvSpPr/>
          <p:nvPr>
            <p:custDataLst>
              <p:tags r:id="rId53"/>
            </p:custDataLst>
          </p:nvPr>
        </p:nvSpPr>
        <p:spPr bwMode="auto">
          <a:xfrm>
            <a:off x="4903787" y="2959100"/>
            <a:ext cx="242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7F23DBCE-0BB2-4377-8318-47B578B94AB7}" type="datetime'''''''''''''''''''''''''''''1''''''''.''''''''0'''''''''''''''">
              <a:rPr lang="en-US" altLang="zh-CN" sz="1000" smtClean="0">
                <a:ea typeface="Verdana"/>
                <a:cs typeface="Verdana"/>
              </a:rPr>
              <a:pPr algn="ctr" eaLnBrk="0" hangingPunct="0"/>
              <a:t>1.0</a:t>
            </a:fld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157" name="TextBox 156"/>
          <p:cNvSpPr txBox="1"/>
          <p:nvPr>
            <p:custDataLst>
              <p:tags r:id="rId54"/>
            </p:custDataLst>
          </p:nvPr>
        </p:nvSpPr>
        <p:spPr>
          <a:xfrm>
            <a:off x="4632800" y="1412776"/>
            <a:ext cx="405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+mj-lt"/>
                <a:ea typeface="华文楷体" pitchFamily="2" charset="-122"/>
              </a:rPr>
              <a:t>Growth breakdown by products of western medicines, billion RMB</a:t>
            </a:r>
            <a:endParaRPr lang="zh-CN" altLang="en-US" sz="1200" dirty="0">
              <a:latin typeface="+mj-lt"/>
              <a:ea typeface="华文楷体" pitchFamily="2" charset="-122"/>
            </a:endParaRPr>
          </a:p>
        </p:txBody>
      </p:sp>
      <p:cxnSp>
        <p:nvCxnSpPr>
          <p:cNvPr id="91" name="直接连接符 90"/>
          <p:cNvCxnSpPr/>
          <p:nvPr>
            <p:custDataLst>
              <p:tags r:id="rId55"/>
            </p:custDataLst>
          </p:nvPr>
        </p:nvCxnSpPr>
        <p:spPr bwMode="auto">
          <a:xfrm>
            <a:off x="7645399" y="4689475"/>
            <a:ext cx="342900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>
            <p:custDataLst>
              <p:tags r:id="rId56"/>
            </p:custDataLst>
          </p:nvPr>
        </p:nvCxnSpPr>
        <p:spPr bwMode="auto">
          <a:xfrm>
            <a:off x="6864349" y="4822825"/>
            <a:ext cx="342900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>
            <p:custDataLst>
              <p:tags r:id="rId57"/>
            </p:custDataLst>
          </p:nvPr>
        </p:nvCxnSpPr>
        <p:spPr bwMode="auto">
          <a:xfrm>
            <a:off x="6092824" y="4946650"/>
            <a:ext cx="342900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>
            <p:custDataLst>
              <p:tags r:id="rId58"/>
            </p:custDataLst>
          </p:nvPr>
        </p:nvCxnSpPr>
        <p:spPr bwMode="auto">
          <a:xfrm>
            <a:off x="5311774" y="5680075"/>
            <a:ext cx="342900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对象 161"/>
          <p:cNvGraphicFramePr>
            <a:graphicFrameLocks noChangeAspect="1"/>
          </p:cNvGraphicFramePr>
          <p:nvPr/>
        </p:nvGraphicFramePr>
        <p:xfrm>
          <a:off x="4606925" y="4594225"/>
          <a:ext cx="4095750" cy="1295400"/>
        </p:xfrm>
        <a:graphic>
          <a:graphicData uri="http://schemas.openxmlformats.org/presentationml/2006/ole">
            <p:oleObj spid="_x0000_s107525" name="图表" r:id="rId80" imgW="4095750" imgH="1295400" progId="MSGraph.Chart.8">
              <p:embed followColorScheme="full"/>
            </p:oleObj>
          </a:graphicData>
        </a:graphic>
      </p:graphicFrame>
      <p:sp>
        <p:nvSpPr>
          <p:cNvPr id="171" name="矩形 170"/>
          <p:cNvSpPr/>
          <p:nvPr>
            <p:custDataLst>
              <p:tags r:id="rId59"/>
            </p:custDataLst>
          </p:nvPr>
        </p:nvSpPr>
        <p:spPr bwMode="auto">
          <a:xfrm>
            <a:off x="8039100" y="5829300"/>
            <a:ext cx="3365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7CA60068-325E-497C-885E-113BAAAD547D}" type="datetime'''''''''''''''2''''''''''''''''''011'''''''''''''''''''''''">
              <a:rPr lang="en-US" altLang="zh-CN" sz="1000" smtClean="0">
                <a:ea typeface="Verdana"/>
                <a:cs typeface="Verdana"/>
              </a:rPr>
              <a:pPr algn="ctr" eaLnBrk="0" hangingPunct="0"/>
              <a:t>2011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167" name="矩形 166"/>
          <p:cNvSpPr/>
          <p:nvPr>
            <p:custDataLst>
              <p:tags r:id="rId60"/>
            </p:custDataLst>
          </p:nvPr>
        </p:nvSpPr>
        <p:spPr bwMode="auto">
          <a:xfrm>
            <a:off x="8085137" y="4511675"/>
            <a:ext cx="242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9F9F43CD-F583-46C8-A635-A303B58F52AB}" type="datetime'0'''''',''7'''''''''''''''''''''''''''''''''''''''''''''''''''">
              <a:rPr lang="en-US" altLang="zh-CN" sz="1000" smtClean="0">
                <a:ea typeface="Verdana"/>
                <a:cs typeface="Verdana"/>
              </a:rPr>
              <a:pPr algn="ctr" eaLnBrk="0" hangingPunct="0"/>
              <a:t>0,7</a:t>
            </a:fld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163" name="矩形 162"/>
          <p:cNvSpPr/>
          <p:nvPr>
            <p:custDataLst>
              <p:tags r:id="rId61"/>
            </p:custDataLst>
          </p:nvPr>
        </p:nvSpPr>
        <p:spPr bwMode="auto">
          <a:xfrm>
            <a:off x="7050087" y="5829300"/>
            <a:ext cx="750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F960DC18-CE1C-4BDF-A8FB-64342A22E565}" type="datetime'''''O''''''th''''e''''''r''s ''1''6#'''''''''''">
              <a:rPr lang="en-US" altLang="zh-CN" sz="1000" smtClean="0">
                <a:ea typeface="Verdana"/>
                <a:cs typeface="Verdana"/>
              </a:rPr>
              <a:pPr algn="ctr" eaLnBrk="0" hangingPunct="0"/>
              <a:t>Others 16#</a:t>
            </a:fld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169" name="矩形 168"/>
          <p:cNvSpPr/>
          <p:nvPr>
            <p:custDataLst>
              <p:tags r:id="rId62"/>
            </p:custDataLst>
          </p:nvPr>
        </p:nvSpPr>
        <p:spPr bwMode="auto">
          <a:xfrm>
            <a:off x="7304087" y="4679950"/>
            <a:ext cx="242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F635B812-66D7-43F5-9F3C-9D1BCBC37C31}" type="datetime'''''''''''''''''''''''''''''0'''''''',''''''''''''''''''1'''">
              <a:rPr lang="en-US" altLang="zh-CN" sz="1000" smtClean="0">
                <a:ea typeface="Verdana"/>
                <a:cs typeface="Verdana"/>
              </a:rPr>
              <a:pPr algn="ctr" eaLnBrk="0" hangingPunct="0"/>
              <a:t>0,1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66" name="矩形 165"/>
          <p:cNvSpPr/>
          <p:nvPr>
            <p:custDataLst>
              <p:tags r:id="rId63"/>
            </p:custDataLst>
          </p:nvPr>
        </p:nvSpPr>
        <p:spPr bwMode="auto">
          <a:xfrm>
            <a:off x="6416675" y="5829300"/>
            <a:ext cx="465137" cy="3048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2049F96D-D70F-4848-9480-0A7F488CD588}" type="datetime'C''''''h''u''''''''a''''''''''n'''''' ''Ke ''''Z''h''''i'''''">
              <a:rPr lang="en-US" altLang="zh-CN" sz="1000" smtClean="0">
                <a:ea typeface="Verdana"/>
                <a:cs typeface="Verdana"/>
              </a:rPr>
              <a:pPr algn="ctr" eaLnBrk="0" hangingPunct="0"/>
              <a:t>Chuan Ke Zhi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170" name="矩形 169"/>
          <p:cNvSpPr/>
          <p:nvPr>
            <p:custDataLst>
              <p:tags r:id="rId64"/>
            </p:custDataLst>
          </p:nvPr>
        </p:nvSpPr>
        <p:spPr bwMode="auto">
          <a:xfrm>
            <a:off x="6527800" y="4808537"/>
            <a:ext cx="242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43999A1C-6777-4C60-883B-280E418E63C3}" type="datetime'''''''''''''''''''0'''''''''',''''''''''1'''''''''">
              <a:rPr lang="en-US" altLang="zh-CN" sz="1000" smtClean="0">
                <a:ea typeface="Verdana"/>
                <a:cs typeface="Verdana"/>
              </a:rPr>
              <a:pPr algn="ctr" eaLnBrk="0" hangingPunct="0"/>
              <a:t>0,1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64" name="矩形 163"/>
          <p:cNvSpPr/>
          <p:nvPr>
            <p:custDataLst>
              <p:tags r:id="rId65"/>
            </p:custDataLst>
          </p:nvPr>
        </p:nvSpPr>
        <p:spPr bwMode="auto">
          <a:xfrm>
            <a:off x="5614987" y="5829300"/>
            <a:ext cx="515937" cy="3048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E125B680-E62B-485E-977F-04D2C13EEDA5}" type="datetime'Bai''''l''''i''n''''''''''g ''''C''''apsul''''''e'''''''''">
              <a:rPr lang="en-US" altLang="zh-CN" sz="1000" smtClean="0">
                <a:ea typeface="Verdana"/>
                <a:cs typeface="Verdana"/>
              </a:rPr>
              <a:pPr algn="ctr" eaLnBrk="0" hangingPunct="0"/>
              <a:t>Bailing Capsule</a:t>
            </a:fld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 useBgFill="1">
        <p:nvSpPr>
          <p:cNvPr id="172" name="矩形 171"/>
          <p:cNvSpPr/>
          <p:nvPr>
            <p:custDataLst>
              <p:tags r:id="rId66"/>
            </p:custDataLst>
          </p:nvPr>
        </p:nvSpPr>
        <p:spPr bwMode="auto">
          <a:xfrm>
            <a:off x="5751512" y="5237162"/>
            <a:ext cx="242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34C1D9FB-555A-4160-9E0A-A6F32684367F}" type="datetime'''''''0'''''''',''''''''''''''''''''5'">
              <a:rPr lang="en-US" altLang="zh-CN" sz="1000" smtClean="0">
                <a:ea typeface="Verdana"/>
                <a:cs typeface="Verdana"/>
              </a:rPr>
              <a:pPr algn="ctr" eaLnBrk="0" hangingPunct="0"/>
              <a:t>0,5</a:t>
            </a:fld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65" name="矩形 164"/>
          <p:cNvSpPr/>
          <p:nvPr>
            <p:custDataLst>
              <p:tags r:id="rId67"/>
            </p:custDataLst>
          </p:nvPr>
        </p:nvSpPr>
        <p:spPr bwMode="auto">
          <a:xfrm>
            <a:off x="4924425" y="5829300"/>
            <a:ext cx="3365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0D4990D5-D9E0-4E63-8996-2BDA3ED22FA4}" type="datetime'''''''''''''''2''''''''0''''''''''''0''7'''''''''''">
              <a:rPr lang="en-US" altLang="zh-CN" sz="1000" smtClean="0">
                <a:ea typeface="Verdana"/>
                <a:cs typeface="Verdana"/>
              </a:rPr>
              <a:pPr algn="ctr" eaLnBrk="0" hangingPunct="0"/>
              <a:t>2007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168" name="矩形 167"/>
          <p:cNvSpPr/>
          <p:nvPr>
            <p:custDataLst>
              <p:tags r:id="rId68"/>
            </p:custDataLst>
          </p:nvPr>
        </p:nvSpPr>
        <p:spPr bwMode="auto">
          <a:xfrm>
            <a:off x="4970462" y="5502275"/>
            <a:ext cx="2428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B3A3EBC3-CEFD-4686-BC51-13675EAC5F89}" type="datetime'''''''0'''''''''',''''''''0'''">
              <a:rPr lang="en-US" altLang="zh-CN" sz="1000" smtClean="0">
                <a:ea typeface="Verdana"/>
                <a:cs typeface="Verdana"/>
              </a:rPr>
              <a:pPr algn="ctr" eaLnBrk="0" hangingPunct="0"/>
              <a:t>0,0</a:t>
            </a:fld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STKaiti"/>
              <a:cs typeface="Verdana"/>
              <a:sym typeface="Verdana"/>
            </a:endParaRPr>
          </a:p>
        </p:txBody>
      </p:sp>
      <p:sp>
        <p:nvSpPr>
          <p:cNvPr id="202" name="TextBox 201"/>
          <p:cNvSpPr txBox="1"/>
          <p:nvPr>
            <p:custDataLst>
              <p:tags r:id="rId69"/>
            </p:custDataLst>
          </p:nvPr>
        </p:nvSpPr>
        <p:spPr>
          <a:xfrm>
            <a:off x="4838662" y="4123867"/>
            <a:ext cx="364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ea typeface="华文楷体" pitchFamily="2" charset="-122"/>
              </a:rPr>
              <a:t>Growth breakdown by products of TCM, billion RMB</a:t>
            </a:r>
            <a:endParaRPr lang="zh-CN" altLang="en-US" sz="1200" dirty="0">
              <a:ea typeface="华文楷体" pitchFamily="2" charset="-122"/>
            </a:endParaRPr>
          </a:p>
        </p:txBody>
      </p:sp>
      <p:sp>
        <p:nvSpPr>
          <p:cNvPr id="203" name="矩形 202"/>
          <p:cNvSpPr/>
          <p:nvPr>
            <p:custDataLst>
              <p:tags r:id="rId70"/>
            </p:custDataLst>
          </p:nvPr>
        </p:nvSpPr>
        <p:spPr bwMode="auto">
          <a:xfrm>
            <a:off x="4572000" y="1417050"/>
            <a:ext cx="4103688" cy="2592288"/>
          </a:xfrm>
          <a:prstGeom prst="rect">
            <a:avLst/>
          </a:prstGeom>
          <a:noFill/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4" name="矩形 203"/>
          <p:cNvSpPr/>
          <p:nvPr>
            <p:custDataLst>
              <p:tags r:id="rId71"/>
            </p:custDataLst>
          </p:nvPr>
        </p:nvSpPr>
        <p:spPr bwMode="auto">
          <a:xfrm>
            <a:off x="4572000" y="4149080"/>
            <a:ext cx="4103688" cy="2016770"/>
          </a:xfrm>
          <a:prstGeom prst="rect">
            <a:avLst/>
          </a:prstGeom>
          <a:noFill/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205" name="直接连接符 204"/>
          <p:cNvCxnSpPr/>
          <p:nvPr>
            <p:custDataLst>
              <p:tags r:id="rId72"/>
            </p:custDataLst>
          </p:nvPr>
        </p:nvCxnSpPr>
        <p:spPr bwMode="auto">
          <a:xfrm flipV="1">
            <a:off x="3491880" y="1433689"/>
            <a:ext cx="1034964" cy="105920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/>
          <p:cNvSpPr txBox="1"/>
          <p:nvPr>
            <p:custDataLst>
              <p:tags r:id="rId73"/>
            </p:custDataLst>
          </p:nvPr>
        </p:nvSpPr>
        <p:spPr>
          <a:xfrm>
            <a:off x="411868" y="6172323"/>
            <a:ext cx="82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IMS CHPA</a:t>
            </a:r>
            <a:r>
              <a:rPr lang="zh-CN" altLang="en-US" sz="900" dirty="0" smtClean="0">
                <a:latin typeface="Verdana"/>
              </a:rPr>
              <a:t>， </a:t>
            </a:r>
            <a:r>
              <a:rPr lang="en-US" altLang="zh-CN" sz="900" dirty="0" smtClean="0">
                <a:latin typeface="Verdana"/>
              </a:rPr>
              <a:t>IMS analysis</a:t>
            </a:r>
            <a:endParaRPr lang="zh-CN" altLang="en-US" sz="900" dirty="0">
              <a:latin typeface="Verdana"/>
            </a:endParaRPr>
          </a:p>
        </p:txBody>
      </p:sp>
      <p:sp>
        <p:nvSpPr>
          <p:cNvPr id="10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55613" y="6388395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106" name="Section" descr="Section name"/>
          <p:cNvSpPr txBox="1"/>
          <p:nvPr>
            <p:custDataLst>
              <p:tags r:id="rId74"/>
            </p:custDataLst>
          </p:nvPr>
        </p:nvSpPr>
        <p:spPr>
          <a:xfrm>
            <a:off x="0" y="1"/>
            <a:ext cx="199813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 &amp; 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107" name="Rectangle 8"/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China products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对象 26" hidden="1"/>
          <p:cNvGraphicFramePr>
            <a:graphicFrameLocks noChangeAspect="1"/>
          </p:cNvGraphicFramePr>
          <p:nvPr/>
        </p:nvGraphicFramePr>
        <p:xfrm>
          <a:off x="1590" y="1592"/>
          <a:ext cx="1587" cy="1587"/>
        </p:xfrm>
        <a:graphic>
          <a:graphicData uri="http://schemas.openxmlformats.org/presentationml/2006/ole">
            <p:oleObj spid="_x0000_s109571" name="think-cell Slide" r:id="rId79" imgW="360" imgH="360" progId="TCLayout.ActiveDocument.1">
              <p:embed/>
            </p:oleObj>
          </a:graphicData>
        </a:graphic>
      </p:graphicFrame>
      <p:sp>
        <p:nvSpPr>
          <p:cNvPr id="6" name="矩形 5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kumimoji="0" lang="zh-CN" altLang="en-US" sz="1000" u="none" strike="noStrike" cap="none" normalizeH="0" smtClean="0">
              <a:ln>
                <a:noFill/>
              </a:ln>
              <a:solidFill>
                <a:srgbClr val="000000"/>
              </a:solidFill>
              <a:effectLst/>
              <a:latin typeface="Verdana"/>
              <a:ea typeface="华文楷体"/>
              <a:sym typeface="Verdana"/>
            </a:endParaRPr>
          </a:p>
        </p:txBody>
      </p:sp>
      <p:cxnSp>
        <p:nvCxnSpPr>
          <p:cNvPr id="270" name="直接连接符 269"/>
          <p:cNvCxnSpPr/>
          <p:nvPr>
            <p:custDataLst>
              <p:tags r:id="rId3"/>
            </p:custDataLst>
          </p:nvPr>
        </p:nvCxnSpPr>
        <p:spPr bwMode="auto">
          <a:xfrm flipV="1">
            <a:off x="1547666" y="1268417"/>
            <a:ext cx="720080" cy="151251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270"/>
          <p:cNvCxnSpPr/>
          <p:nvPr>
            <p:custDataLst>
              <p:tags r:id="rId4"/>
            </p:custDataLst>
          </p:nvPr>
        </p:nvCxnSpPr>
        <p:spPr bwMode="auto">
          <a:xfrm>
            <a:off x="1475658" y="4941168"/>
            <a:ext cx="770831" cy="82745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Competition dynamics can be analyzed using consolidation and top manufacturers ranking </a:t>
            </a:r>
            <a:endParaRPr lang="zh-CN" altLang="en-US" dirty="0"/>
          </a:p>
        </p:txBody>
      </p:sp>
      <p:cxnSp>
        <p:nvCxnSpPr>
          <p:cNvPr id="89" name="直接连接符 88"/>
          <p:cNvCxnSpPr/>
          <p:nvPr>
            <p:custDataLst>
              <p:tags r:id="rId6"/>
            </p:custDataLst>
          </p:nvPr>
        </p:nvCxnSpPr>
        <p:spPr bwMode="auto">
          <a:xfrm>
            <a:off x="987425" y="2641600"/>
            <a:ext cx="228600" cy="11430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>
            <p:custDataLst>
              <p:tags r:id="rId7"/>
            </p:custDataLst>
          </p:nvPr>
        </p:nvCxnSpPr>
        <p:spPr bwMode="auto">
          <a:xfrm>
            <a:off x="987425" y="2127250"/>
            <a:ext cx="228600" cy="0"/>
          </a:xfrm>
          <a:prstGeom prst="line">
            <a:avLst/>
          </a:prstGeom>
          <a:ln w="3175" cmpd="sng">
            <a:solidFill>
              <a:schemeClr val="tx1"/>
            </a:solidFill>
            <a:prstDash val="lg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82602" y="2032000"/>
          <a:ext cx="1379537" cy="3111500"/>
        </p:xfrm>
        <a:graphic>
          <a:graphicData uri="http://schemas.openxmlformats.org/presentationml/2006/ole">
            <p:oleObj spid="_x0000_s109570" name="图表" r:id="rId80" imgW="1381125" imgH="3114675" progId="MSGraph.Chart.8">
              <p:embed followColorScheme="full"/>
            </p:oleObj>
          </a:graphicData>
        </a:graphic>
      </p:graphicFrame>
      <p:cxnSp>
        <p:nvCxnSpPr>
          <p:cNvPr id="90" name="直接连接符 89"/>
          <p:cNvCxnSpPr/>
          <p:nvPr>
            <p:custDataLst>
              <p:tags r:id="rId9"/>
            </p:custDataLst>
          </p:nvPr>
        </p:nvCxnSpPr>
        <p:spPr bwMode="auto">
          <a:xfrm flipH="1">
            <a:off x="1552575" y="2127250"/>
            <a:ext cx="20320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10"/>
            </p:custDataLst>
          </p:nvPr>
        </p:nvSpPr>
        <p:spPr bwMode="auto">
          <a:xfrm>
            <a:off x="1806577" y="2051050"/>
            <a:ext cx="379412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BF02AB02-ABA6-4EAF-889E-3F6A6C3E5E7E}" type="datetime'1''''''''''''''0''''''''''''''''0''''''''''''''%'''''">
              <a:rPr lang="en-US" altLang="zh-CN" sz="1000" smtClean="0">
                <a:latin typeface="Verdana"/>
                <a:ea typeface="华文楷体"/>
                <a:sym typeface="Verdana"/>
              </a:rPr>
              <a:pPr eaLnBrk="0" hangingPunct="0"/>
              <a:t>100%</a:t>
            </a:fld>
            <a:endParaRPr kumimoji="0" lang="en-US" altLang="zh-CN" sz="10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9" name="矩形 8"/>
          <p:cNvSpPr/>
          <p:nvPr>
            <p:custDataLst>
              <p:tags r:id="rId11"/>
            </p:custDataLst>
          </p:nvPr>
        </p:nvSpPr>
        <p:spPr bwMode="auto">
          <a:xfrm>
            <a:off x="1158875" y="5086350"/>
            <a:ext cx="400050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2BBC38B7-D1CB-42C8-A53A-82E63ACB55F0}" type="datetime'''''2''''''''''''''0''''''1''''''''''''''''''''''''''''''1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2011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 bwMode="auto">
          <a:xfrm>
            <a:off x="1193800" y="1919287"/>
            <a:ext cx="331787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2051C68A-1B67-4306-93EE-646A1D3C7607}" type="datetime'''''''''''''1''''''''''''0''''''''''''''''0''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100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21" name="矩形 20"/>
          <p:cNvSpPr/>
          <p:nvPr>
            <p:custDataLst>
              <p:tags r:id="rId13"/>
            </p:custDataLst>
          </p:nvPr>
        </p:nvSpPr>
        <p:spPr bwMode="gray">
          <a:xfrm>
            <a:off x="1160462" y="3779837"/>
            <a:ext cx="398462" cy="182562"/>
          </a:xfrm>
          <a:prstGeom prst="rect">
            <a:avLst/>
          </a:prstGeom>
          <a:solidFill>
            <a:srgbClr val="2E8D9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17A15629-E03D-46D2-9FAA-BE818D0C9B8D}" type="datetime'''''''''''''''''7''''''''''''''''''''''''''''''''8%'">
              <a:rPr lang="en-US" altLang="zh-CN" sz="1200" smtClean="0">
                <a:solidFill>
                  <a:schemeClr val="bg1"/>
                </a:solidFill>
                <a:latin typeface="Verdana"/>
                <a:ea typeface="华文楷体"/>
                <a:sym typeface="Verdana"/>
              </a:rPr>
              <a:pPr algn="ctr" eaLnBrk="0" hangingPunct="0"/>
              <a:t>78%</a:t>
            </a:fld>
            <a:endParaRPr kumimoji="0" lang="en-US" altLang="zh-CN" sz="1200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20" name="矩形 19"/>
          <p:cNvSpPr/>
          <p:nvPr>
            <p:custDataLst>
              <p:tags r:id="rId14"/>
            </p:custDataLst>
          </p:nvPr>
        </p:nvSpPr>
        <p:spPr bwMode="auto">
          <a:xfrm>
            <a:off x="1160462" y="2351087"/>
            <a:ext cx="398462" cy="182562"/>
          </a:xfrm>
          <a:prstGeom prst="rect">
            <a:avLst/>
          </a:prstGeom>
          <a:solidFill>
            <a:srgbClr val="CBECF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5228E932-DBFA-48BB-8DC6-F336835BF545}" type="datetime'''2''''''''''''''''''''''2''''''''''''''''''''''%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22%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8" name="矩形 7"/>
          <p:cNvSpPr/>
          <p:nvPr>
            <p:custDataLst>
              <p:tags r:id="rId15"/>
            </p:custDataLst>
          </p:nvPr>
        </p:nvSpPr>
        <p:spPr bwMode="auto">
          <a:xfrm>
            <a:off x="639762" y="5086350"/>
            <a:ext cx="400050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D0B745CC-EE9A-4706-8951-7B61529C5B5C}" type="datetime'''''''''''''''2''''''''''''''''''''''''00''7''''''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2007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14" name="矩形 13"/>
          <p:cNvSpPr/>
          <p:nvPr>
            <p:custDataLst>
              <p:tags r:id="rId16"/>
            </p:custDataLst>
          </p:nvPr>
        </p:nvSpPr>
        <p:spPr bwMode="auto">
          <a:xfrm>
            <a:off x="674687" y="1919287"/>
            <a:ext cx="331787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63F2390B-1EA4-4830-87EF-97F944733752}" type="datetime'''''1''''''''''''''''''00''''''''''''''''''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100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18" name="矩形 17"/>
          <p:cNvSpPr/>
          <p:nvPr>
            <p:custDataLst>
              <p:tags r:id="rId17"/>
            </p:custDataLst>
          </p:nvPr>
        </p:nvSpPr>
        <p:spPr bwMode="gray">
          <a:xfrm>
            <a:off x="641350" y="3722687"/>
            <a:ext cx="398462" cy="182562"/>
          </a:xfrm>
          <a:prstGeom prst="rect">
            <a:avLst/>
          </a:prstGeom>
          <a:solidFill>
            <a:srgbClr val="2E8D9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D5578BB7-0312-4023-A06F-65CE1A00F637}" type="datetime'''8''''''''''''''''''2''''%'''''''''''''''''">
              <a:rPr lang="en-US" altLang="zh-CN" sz="1200" smtClean="0">
                <a:solidFill>
                  <a:schemeClr val="bg1"/>
                </a:solidFill>
                <a:latin typeface="Verdana"/>
                <a:ea typeface="华文楷体"/>
                <a:sym typeface="Verdana"/>
              </a:rPr>
              <a:pPr algn="ctr" eaLnBrk="0" hangingPunct="0"/>
              <a:t>82%</a:t>
            </a:fld>
            <a:endParaRPr kumimoji="0" lang="en-US" altLang="zh-CN" sz="1200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Verdana"/>
              <a:ea typeface="华文楷体"/>
              <a:sym typeface="Verdana"/>
            </a:endParaRPr>
          </a:p>
        </p:txBody>
      </p:sp>
      <p:sp useBgFill="1">
        <p:nvSpPr>
          <p:cNvPr id="17" name="矩形 16"/>
          <p:cNvSpPr/>
          <p:nvPr>
            <p:custDataLst>
              <p:tags r:id="rId18"/>
            </p:custDataLst>
          </p:nvPr>
        </p:nvSpPr>
        <p:spPr bwMode="auto">
          <a:xfrm>
            <a:off x="641350" y="2293937"/>
            <a:ext cx="398462" cy="182562"/>
          </a:xfrm>
          <a:prstGeom prst="rect">
            <a:avLst/>
          </a:prstGeom>
          <a:solidFill>
            <a:srgbClr val="CBECFE"/>
          </a:solidFill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20637" tIns="0" rIns="20637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fld id="{5A1D7526-A3AC-4A1D-9414-F8384EA2E070}" type="datetime'''''''''''''''''''''''''''''''''''''1''''''8''''''''''%'''''''">
              <a:rPr lang="en-US" altLang="zh-CN" sz="1200" smtClean="0">
                <a:latin typeface="Verdana"/>
                <a:ea typeface="华文楷体"/>
                <a:sym typeface="Verdana"/>
              </a:rPr>
              <a:pPr algn="ctr" eaLnBrk="0" hangingPunct="0"/>
              <a:t>18%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29" name="矩形 28"/>
          <p:cNvSpPr/>
          <p:nvPr>
            <p:custDataLst>
              <p:tags r:id="rId19"/>
            </p:custDataLst>
          </p:nvPr>
        </p:nvSpPr>
        <p:spPr bwMode="auto">
          <a:xfrm>
            <a:off x="635000" y="5614987"/>
            <a:ext cx="214312" cy="160337"/>
          </a:xfrm>
          <a:prstGeom prst="rect">
            <a:avLst/>
          </a:prstGeom>
          <a:solidFill>
            <a:srgbClr val="2E8D9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>
            <p:custDataLst>
              <p:tags r:id="rId20"/>
            </p:custDataLst>
          </p:nvPr>
        </p:nvSpPr>
        <p:spPr bwMode="auto">
          <a:xfrm>
            <a:off x="635000" y="5381625"/>
            <a:ext cx="214312" cy="160337"/>
          </a:xfrm>
          <a:prstGeom prst="rect">
            <a:avLst/>
          </a:prstGeom>
          <a:solidFill>
            <a:srgbClr val="CBECF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21"/>
            </p:custDataLst>
          </p:nvPr>
        </p:nvSpPr>
        <p:spPr bwMode="auto">
          <a:xfrm>
            <a:off x="900112" y="5610225"/>
            <a:ext cx="1096962" cy="36512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416F20B5-5ACF-4040-9BB9-4E564C09BFFB}" type="datetime'''''To''p'' ''''''10&#10;''''''M''anu''f''a''c''''t''urer''s'''">
              <a:rPr lang="en-US" altLang="zh-CN" sz="1200" smtClean="0">
                <a:latin typeface="Verdana"/>
                <a:ea typeface="华文楷体"/>
                <a:sym typeface="Verdana"/>
              </a:rPr>
              <a:pPr eaLnBrk="0" hangingPunct="0"/>
              <a:t>Top 10
Manufacturers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11" name="矩形 10"/>
          <p:cNvSpPr/>
          <p:nvPr>
            <p:custDataLst>
              <p:tags r:id="rId22"/>
            </p:custDataLst>
          </p:nvPr>
        </p:nvSpPr>
        <p:spPr bwMode="auto">
          <a:xfrm>
            <a:off x="900112" y="5376862"/>
            <a:ext cx="512762" cy="1825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357C6C3B-09BA-4637-9794-E60B753C44A1}" type="datetime'''''''''''O''''''''''''t''''''''''''he''''''''r''''''s'''">
              <a:rPr lang="en-US" altLang="zh-CN" sz="1200" smtClean="0">
                <a:latin typeface="Verdana"/>
                <a:ea typeface="华文楷体"/>
                <a:sym typeface="Verdana"/>
              </a:rPr>
              <a:pPr eaLnBrk="0" hangingPunct="0"/>
              <a:t>Others</a:t>
            </a:fld>
            <a:endParaRPr kumimoji="0" lang="en-US" altLang="zh-CN" sz="1200" strike="noStrike" cap="none" normalizeH="0" smtClean="0">
              <a:ln>
                <a:noFill/>
              </a:ln>
              <a:effectLst/>
              <a:latin typeface="Verdana"/>
              <a:ea typeface="华文楷体"/>
              <a:sym typeface="Verdana"/>
            </a:endParaRPr>
          </a:p>
        </p:txBody>
      </p:sp>
      <p:sp>
        <p:nvSpPr>
          <p:cNvPr id="30" name="TextBox 29"/>
          <p:cNvSpPr txBox="1"/>
          <p:nvPr>
            <p:custDataLst>
              <p:tags r:id="rId23"/>
            </p:custDataLst>
          </p:nvPr>
        </p:nvSpPr>
        <p:spPr>
          <a:xfrm>
            <a:off x="339548" y="1340768"/>
            <a:ext cx="153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+mj-lt"/>
                <a:ea typeface="华文楷体" pitchFamily="2" charset="-122"/>
              </a:rPr>
              <a:t>Sales Consolidation</a:t>
            </a:r>
            <a:endParaRPr lang="zh-CN" altLang="en-US" sz="1200" dirty="0">
              <a:latin typeface="+mj-lt"/>
              <a:ea typeface="华文楷体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6343650" y="1763712"/>
          <a:ext cx="2114550" cy="2771775"/>
        </p:xfrm>
        <a:graphic>
          <a:graphicData uri="http://schemas.openxmlformats.org/presentationml/2006/ole">
            <p:oleObj spid="_x0000_s109572" name="图表" r:id="rId81" imgW="2114550" imgH="2771775" progId="MSGraph.Chart.8">
              <p:embed followColorScheme="full"/>
            </p:oleObj>
          </a:graphicData>
        </a:graphic>
      </p:graphicFrame>
      <p:sp>
        <p:nvSpPr>
          <p:cNvPr id="57" name="矩形 56"/>
          <p:cNvSpPr/>
          <p:nvPr>
            <p:custDataLst>
              <p:tags r:id="rId25"/>
            </p:custDataLst>
          </p:nvPr>
        </p:nvSpPr>
        <p:spPr bwMode="auto">
          <a:xfrm>
            <a:off x="5805487" y="4216400"/>
            <a:ext cx="569912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002B1FBA-B922-4DDC-A81E-0902B7DF44DC}" type="datetime'''''S''X''''''''''''''''''.P''''UD''''''''''''''''''''''E'">
              <a:rPr lang="en-US" altLang="zh-CN" sz="1000" smtClean="0">
                <a:ea typeface="Verdana"/>
                <a:cs typeface="Verdana"/>
              </a:rPr>
              <a:pPr algn="r" eaLnBrk="0" hangingPunct="0"/>
              <a:t>SX.PUDE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79" name="矩形 178"/>
          <p:cNvSpPr/>
          <p:nvPr>
            <p:custDataLst>
              <p:tags r:id="rId26"/>
            </p:custDataLst>
          </p:nvPr>
        </p:nvSpPr>
        <p:spPr bwMode="auto">
          <a:xfrm>
            <a:off x="6626225" y="4216400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CBCA7B89-B356-4D87-B05B-30E461403111}" type="datetime'''''''''0''''''''''''''''.''''''0''7'''''''''''''">
              <a:rPr lang="en-US" altLang="zh-CN" sz="1000" smtClean="0">
                <a:latin typeface="Verdana"/>
                <a:ea typeface="Verdana"/>
                <a:cs typeface="Verdana"/>
                <a:sym typeface="Verdana"/>
              </a:rPr>
              <a:pPr eaLnBrk="0" hangingPunct="0"/>
              <a:t>0.07</a:t>
            </a:fld>
            <a:endParaRPr kumimoji="0" lang="en-US" altLang="zh-CN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56" name="矩形 55"/>
          <p:cNvSpPr/>
          <p:nvPr>
            <p:custDataLst>
              <p:tags r:id="rId27"/>
            </p:custDataLst>
          </p:nvPr>
        </p:nvSpPr>
        <p:spPr bwMode="auto">
          <a:xfrm>
            <a:off x="5478462" y="3930650"/>
            <a:ext cx="89693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D6D25EC4-9D8E-4CC8-AB4F-E47186C3BBBF}" type="datetime'Gu''i''l''''''i''n'''' P''''''ha''r''''''''''''m''a'''''''''">
              <a:rPr lang="en-US" altLang="zh-CN" sz="1000" smtClean="0">
                <a:ea typeface="Verdana"/>
                <a:cs typeface="Verdana"/>
              </a:rPr>
              <a:pPr algn="r" eaLnBrk="0" hangingPunct="0"/>
              <a:t>Guilin Pharma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78" name="矩形 177"/>
          <p:cNvSpPr/>
          <p:nvPr>
            <p:custDataLst>
              <p:tags r:id="rId28"/>
            </p:custDataLst>
          </p:nvPr>
        </p:nvSpPr>
        <p:spPr bwMode="auto">
          <a:xfrm>
            <a:off x="6654800" y="3930650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47976554-C2F5-43EF-B27F-6BA68BBD689F}" type="datetime'''''''''''0''''''''''.''''''0''''8'''''''''''''''">
              <a:rPr lang="en-US" altLang="zh-CN" sz="1000" smtClean="0">
                <a:latin typeface="Verdana"/>
                <a:ea typeface="Verdana"/>
                <a:cs typeface="Verdana"/>
                <a:sym typeface="Verdana"/>
              </a:rPr>
              <a:pPr eaLnBrk="0" hangingPunct="0"/>
              <a:t>0.08</a:t>
            </a:fld>
            <a:endParaRPr kumimoji="0" lang="en-US" altLang="zh-CN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54" name="矩形 53"/>
          <p:cNvSpPr/>
          <p:nvPr>
            <p:custDataLst>
              <p:tags r:id="rId29"/>
            </p:custDataLst>
          </p:nvPr>
        </p:nvSpPr>
        <p:spPr bwMode="auto">
          <a:xfrm>
            <a:off x="5561012" y="3644900"/>
            <a:ext cx="8143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AD479BAB-4FF0-4118-A267-5BC8F3A616BB}" type="datetime'''''''''KF. Ka''''''''''n''''''''''''''''''''gnu''''o'''''''''">
              <a:rPr lang="en-US" altLang="zh-CN" sz="1000" smtClean="0">
                <a:ea typeface="Verdana"/>
                <a:cs typeface="Verdana"/>
              </a:rPr>
              <a:pPr algn="r" eaLnBrk="0" hangingPunct="0"/>
              <a:t>KF. Kangnuo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76" name="矩形 175"/>
          <p:cNvSpPr/>
          <p:nvPr>
            <p:custDataLst>
              <p:tags r:id="rId30"/>
            </p:custDataLst>
          </p:nvPr>
        </p:nvSpPr>
        <p:spPr bwMode="auto">
          <a:xfrm>
            <a:off x="6692900" y="3644900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AAB32658-FF9B-4F90-9680-CEF328685B09}" type="datetime'''''''''0''''''''''''''''''''''''''''''''''.''1''1'''''''''''">
              <a:rPr lang="en-US" altLang="zh-CN" sz="1000" smtClean="0">
                <a:latin typeface="Verdana"/>
                <a:ea typeface="Verdana"/>
                <a:cs typeface="Verdana"/>
                <a:sym typeface="Verdana"/>
              </a:rPr>
              <a:pPr eaLnBrk="0" hangingPunct="0"/>
              <a:t>0.11</a:t>
            </a:fld>
            <a:endParaRPr kumimoji="0" lang="en-US" altLang="zh-CN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53" name="矩形 52"/>
          <p:cNvSpPr/>
          <p:nvPr>
            <p:custDataLst>
              <p:tags r:id="rId31"/>
            </p:custDataLst>
          </p:nvPr>
        </p:nvSpPr>
        <p:spPr bwMode="auto">
          <a:xfrm>
            <a:off x="5583237" y="3359150"/>
            <a:ext cx="792162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2EC32973-8147-429C-9463-32306C7004A0}" type="datetime'S''''D.'''''''''' ''Rui''''''''''''''''''y''''an''''''''''''g'">
              <a:rPr lang="en-US" altLang="zh-CN" sz="1000" smtClean="0">
                <a:ea typeface="Verdana"/>
                <a:cs typeface="Verdana"/>
              </a:rPr>
              <a:pPr algn="r" eaLnBrk="0" hangingPunct="0"/>
              <a:t>SD. Ruiyang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75" name="矩形 174"/>
          <p:cNvSpPr/>
          <p:nvPr>
            <p:custDataLst>
              <p:tags r:id="rId32"/>
            </p:custDataLst>
          </p:nvPr>
        </p:nvSpPr>
        <p:spPr bwMode="auto">
          <a:xfrm>
            <a:off x="6731000" y="3359150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AFC7A3FA-7CCF-4120-AA37-2E42DEF5D241}" type="datetime'0''''.''''''''''''''''1''''''2'''''''''''''''''''">
              <a:rPr lang="en-US" altLang="zh-CN" sz="1000" smtClean="0">
                <a:latin typeface="Verdana"/>
                <a:ea typeface="Verdana"/>
                <a:cs typeface="Verdana"/>
                <a:sym typeface="Verdana"/>
              </a:rPr>
              <a:pPr eaLnBrk="0" hangingPunct="0"/>
              <a:t>0.12</a:t>
            </a:fld>
            <a:endParaRPr kumimoji="0" lang="en-US" altLang="zh-CN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52" name="矩形 51"/>
          <p:cNvSpPr/>
          <p:nvPr>
            <p:custDataLst>
              <p:tags r:id="rId33"/>
            </p:custDataLst>
          </p:nvPr>
        </p:nvSpPr>
        <p:spPr bwMode="auto">
          <a:xfrm>
            <a:off x="5718175" y="3068637"/>
            <a:ext cx="657225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AEEC576F-DA55-42F1-8C5D-6FF61419ECE5}" type="datetime'''H''L''''J''''''''''''''''.'''' ''FU''''''H''E'''''''''''''">
              <a:rPr lang="en-US" altLang="zh-CN" sz="1000" smtClean="0">
                <a:ea typeface="Verdana"/>
                <a:cs typeface="Verdana"/>
              </a:rPr>
              <a:pPr algn="r" eaLnBrk="0" hangingPunct="0"/>
              <a:t>HLJ. FUHE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74" name="矩形 173"/>
          <p:cNvSpPr/>
          <p:nvPr>
            <p:custDataLst>
              <p:tags r:id="rId34"/>
            </p:custDataLst>
          </p:nvPr>
        </p:nvSpPr>
        <p:spPr bwMode="auto">
          <a:xfrm>
            <a:off x="6740525" y="3068637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F0DBD000-BD87-47A3-AD4B-8589448442BC}" type="datetime'''''''''''''''''0''.''''''''''''''1''''''''''''''''3'''''''">
              <a:rPr lang="en-US" altLang="zh-CN" sz="1000" smtClean="0">
                <a:latin typeface="Verdana"/>
                <a:ea typeface="Verdana"/>
                <a:cs typeface="Verdana"/>
                <a:sym typeface="Verdana"/>
              </a:rPr>
              <a:pPr eaLnBrk="0" hangingPunct="0"/>
              <a:t>0.13</a:t>
            </a:fld>
            <a:endParaRPr kumimoji="0" lang="en-US" altLang="zh-CN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51" name="矩形 50"/>
          <p:cNvSpPr/>
          <p:nvPr>
            <p:custDataLst>
              <p:tags r:id="rId35"/>
            </p:custDataLst>
          </p:nvPr>
        </p:nvSpPr>
        <p:spPr bwMode="auto">
          <a:xfrm>
            <a:off x="6083300" y="2778125"/>
            <a:ext cx="29210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183227FF-AE43-4C84-8E4E-8A76155D0C74}" type="datetime'''''''''''M''''''''''''''''''''''''''S''D'">
              <a:rPr lang="en-US" altLang="zh-CN" sz="1000" smtClean="0">
                <a:ea typeface="Verdana"/>
                <a:cs typeface="Verdana"/>
              </a:rPr>
              <a:pPr algn="r" eaLnBrk="0" hangingPunct="0"/>
              <a:t>MSD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73" name="矩形 172"/>
          <p:cNvSpPr/>
          <p:nvPr>
            <p:custDataLst>
              <p:tags r:id="rId36"/>
            </p:custDataLst>
          </p:nvPr>
        </p:nvSpPr>
        <p:spPr bwMode="auto">
          <a:xfrm>
            <a:off x="7054850" y="2778125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D8F2AA26-3472-457E-A27F-0B69D5B7A0FB}" type="datetime'''0''.''''''''3''''''''''''''''''1'''''''''''">
              <a:rPr lang="en-US" altLang="zh-CN" sz="1000" smtClean="0">
                <a:latin typeface="Verdana"/>
                <a:ea typeface="Verdana"/>
                <a:cs typeface="Verdana"/>
                <a:sym typeface="Verdana"/>
              </a:rPr>
              <a:pPr eaLnBrk="0" hangingPunct="0"/>
              <a:t>0.31</a:t>
            </a:fld>
            <a:endParaRPr kumimoji="0" lang="en-US" altLang="zh-CN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34" name="矩形 33"/>
          <p:cNvSpPr/>
          <p:nvPr>
            <p:custDataLst>
              <p:tags r:id="rId37"/>
            </p:custDataLst>
          </p:nvPr>
        </p:nvSpPr>
        <p:spPr bwMode="auto">
          <a:xfrm>
            <a:off x="5505450" y="2492375"/>
            <a:ext cx="8699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6BE65C15-D295-4DF7-BA86-6EBBD1B5798F}" type="datetime'''B''''.IN''G''''''E''L''''''''''H''''''''EI''''''M'''">
              <a:rPr lang="en-US" altLang="zh-CN" sz="1000" smtClean="0">
                <a:ea typeface="Verdana"/>
                <a:cs typeface="Verdana"/>
              </a:rPr>
              <a:pPr algn="r" eaLnBrk="0" hangingPunct="0"/>
              <a:t>B.INGELHEIM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72" name="矩形 171"/>
          <p:cNvSpPr/>
          <p:nvPr>
            <p:custDataLst>
              <p:tags r:id="rId38"/>
            </p:custDataLst>
          </p:nvPr>
        </p:nvSpPr>
        <p:spPr bwMode="auto">
          <a:xfrm>
            <a:off x="7064375" y="2492375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895857C2-7186-45E6-870F-A653AF180D84}" type="datetime'''''''''''''0''''''''''.''''''3''''1'''''''">
              <a:rPr lang="en-US" altLang="zh-CN" sz="1000" smtClean="0">
                <a:latin typeface="Verdana"/>
                <a:ea typeface="Verdana"/>
                <a:cs typeface="Verdana"/>
                <a:sym typeface="Verdana"/>
              </a:rPr>
              <a:pPr eaLnBrk="0" hangingPunct="0"/>
              <a:t>0.31</a:t>
            </a:fld>
            <a:endParaRPr kumimoji="0" lang="en-US" altLang="zh-CN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33" name="矩形 32"/>
          <p:cNvSpPr/>
          <p:nvPr>
            <p:custDataLst>
              <p:tags r:id="rId39"/>
            </p:custDataLst>
          </p:nvPr>
        </p:nvSpPr>
        <p:spPr bwMode="auto">
          <a:xfrm>
            <a:off x="6102350" y="2206625"/>
            <a:ext cx="2730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CF3180F9-1C0E-41BF-BA5D-F2FBDC5DA2D4}" type="datetime'''''''''''''''''''''''''''''''G''''''''SK'''''''''''''''">
              <a:rPr lang="en-US" altLang="zh-CN" sz="1000" smtClean="0">
                <a:ea typeface="Verdana"/>
                <a:cs typeface="Verdana"/>
              </a:rPr>
              <a:pPr algn="r" eaLnBrk="0" hangingPunct="0"/>
              <a:t>GSK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71" name="矩形 170"/>
          <p:cNvSpPr/>
          <p:nvPr>
            <p:custDataLst>
              <p:tags r:id="rId40"/>
            </p:custDataLst>
          </p:nvPr>
        </p:nvSpPr>
        <p:spPr bwMode="auto">
          <a:xfrm>
            <a:off x="7807325" y="2206625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FCD9A7B1-3476-4C52-858A-39931F23068F}" type="datetime'''''''''''''''''''''0.''''''''7''''''2'''''''''''">
              <a:rPr lang="en-US" altLang="zh-CN" sz="1000" smtClean="0">
                <a:latin typeface="Verdana"/>
                <a:ea typeface="Verdana"/>
                <a:cs typeface="Verdana"/>
                <a:sym typeface="Verdana"/>
              </a:rPr>
              <a:pPr eaLnBrk="0" hangingPunct="0"/>
              <a:t>0.72</a:t>
            </a:fld>
            <a:endParaRPr kumimoji="0" lang="en-US" altLang="zh-CN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32" name="矩形 31"/>
          <p:cNvSpPr/>
          <p:nvPr>
            <p:custDataLst>
              <p:tags r:id="rId41"/>
            </p:custDataLst>
          </p:nvPr>
        </p:nvSpPr>
        <p:spPr bwMode="auto">
          <a:xfrm>
            <a:off x="5576887" y="1920875"/>
            <a:ext cx="798512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4BB679ED-112A-45E3-A8AA-79FA981469FA}" type="datetime'''''A''''s''tra''''''''''Ze''''n''''''''e''''''''''c''''a'">
              <a:rPr lang="en-US" altLang="zh-CN" sz="1000" smtClean="0">
                <a:ea typeface="Verdana"/>
                <a:cs typeface="Verdana"/>
              </a:rPr>
              <a:pPr algn="r" eaLnBrk="0" hangingPunct="0"/>
              <a:t>AstraZeneca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70" name="矩形 169"/>
          <p:cNvSpPr/>
          <p:nvPr>
            <p:custDataLst>
              <p:tags r:id="rId42"/>
            </p:custDataLst>
          </p:nvPr>
        </p:nvSpPr>
        <p:spPr bwMode="auto">
          <a:xfrm>
            <a:off x="8378825" y="1920875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3D8F40DC-2FD6-482D-B1D5-DE431BB5F160}" type="datetime'''''1.0''''''''''''''''''''''''''3'''''''''''''''''''''''''''">
              <a:rPr lang="en-US" altLang="zh-CN" sz="1000" smtClean="0">
                <a:latin typeface="Verdana"/>
                <a:ea typeface="Verdana"/>
                <a:cs typeface="Verdana"/>
                <a:sym typeface="Verdana"/>
              </a:rPr>
              <a:pPr eaLnBrk="0" hangingPunct="0"/>
              <a:t>1.03</a:t>
            </a:fld>
            <a:endParaRPr kumimoji="0" lang="en-US" altLang="zh-CN" sz="1000" strike="noStrike" cap="none" normalizeH="0" dirty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graphicFrame>
        <p:nvGraphicFramePr>
          <p:cNvPr id="157" name="对象 156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3381375" y="1763712"/>
          <a:ext cx="1828800" cy="2771775"/>
        </p:xfrm>
        <a:graphic>
          <a:graphicData uri="http://schemas.openxmlformats.org/presentationml/2006/ole">
            <p:oleObj spid="_x0000_s109573" name="图表" r:id="rId82" imgW="1828800" imgH="2771775" progId="MSGraph.Chart.8">
              <p:embed followColorScheme="full"/>
            </p:oleObj>
          </a:graphicData>
        </a:graphic>
      </p:graphicFrame>
      <p:sp>
        <p:nvSpPr>
          <p:cNvPr id="259" name="矩形 258"/>
          <p:cNvSpPr/>
          <p:nvPr>
            <p:custDataLst>
              <p:tags r:id="rId44"/>
            </p:custDataLst>
          </p:nvPr>
        </p:nvSpPr>
        <p:spPr bwMode="auto">
          <a:xfrm>
            <a:off x="4083050" y="2492375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084AE7F5-DA3A-482D-BDE1-0AE83BD35C7B}" type="datetime'''''''''0''.0''''''''''''''''''''''''''''9'''">
              <a:rPr lang="en-US" altLang="zh-CN" sz="1000" smtClean="0">
                <a:ea typeface="Verdana"/>
                <a:cs typeface="Verdana"/>
              </a:rPr>
              <a:pPr eaLnBrk="0" hangingPunct="0"/>
              <a:t>0.09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68" name="矩形 167"/>
          <p:cNvSpPr/>
          <p:nvPr>
            <p:custDataLst>
              <p:tags r:id="rId45"/>
            </p:custDataLst>
          </p:nvPr>
        </p:nvSpPr>
        <p:spPr bwMode="auto">
          <a:xfrm>
            <a:off x="2297112" y="4216400"/>
            <a:ext cx="1116012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37AD30BD-3AF4-4CEA-BAFE-F169379DFAA7}" type="datetime'''''B''''''''J''.D''''''o''''ub''''''le-''''''Cr''an''e'''' '">
              <a:rPr lang="en-US" altLang="zh-CN" sz="1000" smtClean="0">
                <a:ea typeface="Verdana"/>
                <a:cs typeface="Verdana"/>
              </a:rPr>
              <a:pPr algn="r" eaLnBrk="0" hangingPunct="0"/>
              <a:t>BJ.Double-Crane 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66" name="矩形 265"/>
          <p:cNvSpPr/>
          <p:nvPr>
            <p:custDataLst>
              <p:tags r:id="rId46"/>
            </p:custDataLst>
          </p:nvPr>
        </p:nvSpPr>
        <p:spPr bwMode="auto">
          <a:xfrm>
            <a:off x="3635375" y="4216400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16FB1B1B-22B1-481E-B7B9-2B9A9E22C27B}" type="datetime'''''''''''''''''''''''''''''''''''''''''''''''0''''''.0''2'">
              <a:rPr lang="en-US" altLang="zh-CN" sz="1000" smtClean="0">
                <a:ea typeface="Verdana"/>
                <a:cs typeface="Verdana"/>
              </a:rPr>
              <a:pPr eaLnBrk="0" hangingPunct="0"/>
              <a:t>0.02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67" name="矩形 166"/>
          <p:cNvSpPr/>
          <p:nvPr>
            <p:custDataLst>
              <p:tags r:id="rId47"/>
            </p:custDataLst>
          </p:nvPr>
        </p:nvSpPr>
        <p:spPr bwMode="auto">
          <a:xfrm>
            <a:off x="2773362" y="3930650"/>
            <a:ext cx="639762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CAFC162E-64AE-4C05-B7C8-656820613626}" type="datetime'''''Z''''''''''J''.''''Ots''''''''uka'">
              <a:rPr lang="en-US" altLang="zh-CN" sz="1000" smtClean="0">
                <a:ea typeface="Verdana"/>
                <a:cs typeface="Verdana"/>
              </a:rPr>
              <a:pPr algn="r" eaLnBrk="0" hangingPunct="0"/>
              <a:t>ZJ.Otsuka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65" name="矩形 264"/>
          <p:cNvSpPr/>
          <p:nvPr>
            <p:custDataLst>
              <p:tags r:id="rId48"/>
            </p:custDataLst>
          </p:nvPr>
        </p:nvSpPr>
        <p:spPr bwMode="auto">
          <a:xfrm>
            <a:off x="3654425" y="3930650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8421E24F-F73F-4B5B-B266-4CB09EC835CC}" type="datetime'0''''''''''''.''''''''''0''''''''''''''2'''''''''''''''''''''">
              <a:rPr lang="en-US" altLang="zh-CN" sz="1000" smtClean="0">
                <a:ea typeface="Verdana"/>
                <a:cs typeface="Verdana"/>
              </a:rPr>
              <a:pPr eaLnBrk="0" hangingPunct="0"/>
              <a:t>0.02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66" name="矩形 165"/>
          <p:cNvSpPr/>
          <p:nvPr>
            <p:custDataLst>
              <p:tags r:id="rId49"/>
            </p:custDataLst>
          </p:nvPr>
        </p:nvSpPr>
        <p:spPr bwMode="auto">
          <a:xfrm>
            <a:off x="2886075" y="3644900"/>
            <a:ext cx="5270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824A5EC4-A41C-4887-ABE7-37CD1AFF8D44}" type="datetime'H''''''''''''''N''''''''''''.''''''''W''''''''Z''''''T'''''''">
              <a:rPr lang="en-US" altLang="zh-CN" sz="1000" smtClean="0">
                <a:ea typeface="Verdana"/>
                <a:cs typeface="Verdana"/>
              </a:rPr>
              <a:pPr algn="r" eaLnBrk="0" hangingPunct="0"/>
              <a:t>HN.WZT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64" name="矩形 263"/>
          <p:cNvSpPr/>
          <p:nvPr>
            <p:custDataLst>
              <p:tags r:id="rId50"/>
            </p:custDataLst>
          </p:nvPr>
        </p:nvSpPr>
        <p:spPr bwMode="auto">
          <a:xfrm>
            <a:off x="3663950" y="3644900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E6494FEC-7E8E-4463-9A43-31F6BD8F7AA8}" type="datetime'''''''0''''.''02'''''''''''''''''''''''''''''''''''''">
              <a:rPr lang="en-US" altLang="zh-CN" sz="1000" smtClean="0">
                <a:ea typeface="Verdana"/>
                <a:cs typeface="Verdana"/>
              </a:rPr>
              <a:pPr eaLnBrk="0" hangingPunct="0"/>
              <a:t>0.02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65" name="矩形 164"/>
          <p:cNvSpPr/>
          <p:nvPr>
            <p:custDataLst>
              <p:tags r:id="rId51"/>
            </p:custDataLst>
          </p:nvPr>
        </p:nvSpPr>
        <p:spPr bwMode="auto">
          <a:xfrm>
            <a:off x="2755900" y="3359150"/>
            <a:ext cx="657225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CDF76770-9AA1-416F-86E1-0662692FE853}" type="datetime'''''''H''''''''''''L''''J''''''''''''''. ''FU''H''''''E'">
              <a:rPr lang="en-US" altLang="zh-CN" sz="1000" smtClean="0">
                <a:ea typeface="Verdana"/>
                <a:cs typeface="Verdana"/>
              </a:rPr>
              <a:pPr algn="r" eaLnBrk="0" hangingPunct="0"/>
              <a:t>HLJ. FUHE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63" name="矩形 262"/>
          <p:cNvSpPr/>
          <p:nvPr>
            <p:custDataLst>
              <p:tags r:id="rId52"/>
            </p:custDataLst>
          </p:nvPr>
        </p:nvSpPr>
        <p:spPr bwMode="auto">
          <a:xfrm>
            <a:off x="3768725" y="3359150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1DCC5AA8-F964-43B0-B73F-B44C713046F4}" type="datetime'''''''''''''''''0''.''''''''''''0''''4'''''''''''">
              <a:rPr lang="en-US" altLang="zh-CN" sz="1000" smtClean="0">
                <a:ea typeface="Verdana"/>
                <a:cs typeface="Verdana"/>
              </a:rPr>
              <a:pPr eaLnBrk="0" hangingPunct="0"/>
              <a:t>0.04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64" name="矩形 163"/>
          <p:cNvSpPr/>
          <p:nvPr>
            <p:custDataLst>
              <p:tags r:id="rId53"/>
            </p:custDataLst>
          </p:nvPr>
        </p:nvSpPr>
        <p:spPr bwMode="auto">
          <a:xfrm>
            <a:off x="2516187" y="3068637"/>
            <a:ext cx="89693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32F7EAE4-4720-4AFA-AAF3-10310636AB76}" type="datetime'''''''''Gui''''''''''l''''''''''''''i''''''''n P''harm''a'''''">
              <a:rPr lang="en-US" altLang="zh-CN" sz="1000" smtClean="0">
                <a:ea typeface="Verdana"/>
                <a:cs typeface="Verdana"/>
              </a:rPr>
              <a:pPr algn="r" eaLnBrk="0" hangingPunct="0"/>
              <a:t>Guilin Pharma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62" name="矩形 261"/>
          <p:cNvSpPr/>
          <p:nvPr>
            <p:custDataLst>
              <p:tags r:id="rId54"/>
            </p:custDataLst>
          </p:nvPr>
        </p:nvSpPr>
        <p:spPr bwMode="auto">
          <a:xfrm>
            <a:off x="3816350" y="3068637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AD9A5E97-26CD-4AA5-B2FB-5AAA14612B3F}" type="datetime'0''''''.''''''''''''''05'''''''''''''''''''''''''''''">
              <a:rPr lang="en-US" altLang="zh-CN" sz="1000" smtClean="0">
                <a:ea typeface="Verdana"/>
                <a:cs typeface="Verdana"/>
              </a:rPr>
              <a:pPr eaLnBrk="0" hangingPunct="0"/>
              <a:t>0.05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62" name="矩形 161"/>
          <p:cNvSpPr/>
          <p:nvPr>
            <p:custDataLst>
              <p:tags r:id="rId55"/>
            </p:custDataLst>
          </p:nvPr>
        </p:nvSpPr>
        <p:spPr bwMode="auto">
          <a:xfrm>
            <a:off x="2543175" y="2778125"/>
            <a:ext cx="8699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CAD55B74-39F1-4765-9DE4-89625CC0D43D}" type="datetime'''B''''''.''''''I''''N''G''EL''''H''''''''E''I''''''M'''''''''">
              <a:rPr lang="en-US" altLang="zh-CN" sz="1000" smtClean="0">
                <a:ea typeface="Verdana"/>
                <a:cs typeface="Verdana"/>
              </a:rPr>
              <a:pPr algn="r" eaLnBrk="0" hangingPunct="0"/>
              <a:t>B.INGELHEIM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60" name="矩形 259"/>
          <p:cNvSpPr/>
          <p:nvPr>
            <p:custDataLst>
              <p:tags r:id="rId56"/>
            </p:custDataLst>
          </p:nvPr>
        </p:nvSpPr>
        <p:spPr bwMode="auto">
          <a:xfrm>
            <a:off x="3949700" y="2778125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144A3790-20C7-4D4A-82C1-95B9BD8F0044}" type="datetime'''''''''''''''''''''''''0''.''''''0''''''''''''''''''''7'''">
              <a:rPr lang="en-US" altLang="zh-CN" sz="1000" smtClean="0">
                <a:ea typeface="Verdana"/>
                <a:cs typeface="Verdana"/>
              </a:rPr>
              <a:pPr eaLnBrk="0" hangingPunct="0"/>
              <a:t>0.07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59" name="矩形 158"/>
          <p:cNvSpPr/>
          <p:nvPr>
            <p:custDataLst>
              <p:tags r:id="rId57"/>
            </p:custDataLst>
          </p:nvPr>
        </p:nvSpPr>
        <p:spPr bwMode="auto">
          <a:xfrm>
            <a:off x="3121025" y="2492375"/>
            <a:ext cx="29210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87AC7E9C-0963-4C64-8F96-4ECA2BEC1790}" type="datetime'''''''M''''''''''''''''''''''''S''''''''''''D'''''''''''''''">
              <a:rPr lang="en-US" altLang="zh-CN" sz="1000" smtClean="0">
                <a:ea typeface="Verdana"/>
                <a:cs typeface="Verdana"/>
              </a:rPr>
              <a:pPr algn="r" eaLnBrk="0" hangingPunct="0"/>
              <a:t>MSD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60" name="矩形 159"/>
          <p:cNvSpPr/>
          <p:nvPr>
            <p:custDataLst>
              <p:tags r:id="rId58"/>
            </p:custDataLst>
          </p:nvPr>
        </p:nvSpPr>
        <p:spPr bwMode="auto">
          <a:xfrm>
            <a:off x="3140075" y="2206625"/>
            <a:ext cx="2730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A06269A8-AC12-4BCB-AAF5-553CAFABF717}" type="datetime'''''''G''''''S''''''''''''''''''''''''K'''''''''''''''''''''''">
              <a:rPr lang="en-US" altLang="zh-CN" sz="1000" smtClean="0">
                <a:ea typeface="Verdana"/>
                <a:cs typeface="Verdana"/>
              </a:rPr>
              <a:pPr algn="r" eaLnBrk="0" hangingPunct="0"/>
              <a:t>GSK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58" name="矩形 257"/>
          <p:cNvSpPr/>
          <p:nvPr>
            <p:custDataLst>
              <p:tags r:id="rId59"/>
            </p:custDataLst>
          </p:nvPr>
        </p:nvSpPr>
        <p:spPr bwMode="auto">
          <a:xfrm>
            <a:off x="4711700" y="2206625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1C97785E-C350-47F0-A83B-2316DC96E3E4}" type="datetime'0''''.''2''''''''''''''''''''''''''''''''0'''''''">
              <a:rPr lang="en-US" altLang="zh-CN" sz="1000" smtClean="0">
                <a:ea typeface="Verdana"/>
                <a:cs typeface="Verdana"/>
              </a:rPr>
              <a:pPr eaLnBrk="0" hangingPunct="0"/>
              <a:t>0.20</a:t>
            </a:fld>
            <a:endParaRPr kumimoji="0" lang="zh-CN" altLang="en-US" sz="1000" strike="noStrike" cap="none" normalizeH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158" name="矩形 157"/>
          <p:cNvSpPr/>
          <p:nvPr>
            <p:custDataLst>
              <p:tags r:id="rId60"/>
            </p:custDataLst>
          </p:nvPr>
        </p:nvSpPr>
        <p:spPr bwMode="auto">
          <a:xfrm>
            <a:off x="2614612" y="1920875"/>
            <a:ext cx="798512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fld id="{6A677914-B697-44A9-8486-6246C5BD1613}" type="datetime'''A''''''s''''''''''''t''raZe''''''ne''''''''c''''a'''''">
              <a:rPr lang="en-US" altLang="zh-CN" sz="1000" smtClean="0">
                <a:ea typeface="Verdana"/>
                <a:cs typeface="Verdana"/>
              </a:rPr>
              <a:pPr algn="r" eaLnBrk="0" hangingPunct="0"/>
              <a:t>AstraZeneca</a:t>
            </a:fld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57" name="矩形 256"/>
          <p:cNvSpPr/>
          <p:nvPr>
            <p:custDataLst>
              <p:tags r:id="rId61"/>
            </p:custDataLst>
          </p:nvPr>
        </p:nvSpPr>
        <p:spPr bwMode="auto">
          <a:xfrm>
            <a:off x="5130800" y="1920875"/>
            <a:ext cx="323850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462" tIns="0" rIns="17462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fld id="{56BB851D-F2B8-43BD-B72C-5863AA7D9010}" type="datetime'0''''.''''''''''''''''''2''''''''''''''''''''''''8'''''''''''">
              <a:rPr lang="en-US" altLang="zh-CN" sz="1000" smtClean="0">
                <a:latin typeface="Verdana"/>
                <a:ea typeface="Verdana"/>
                <a:cs typeface="Verdana"/>
                <a:sym typeface="Verdana"/>
              </a:rPr>
              <a:pPr eaLnBrk="0" hangingPunct="0"/>
              <a:t>0.28</a:t>
            </a:fld>
            <a:endParaRPr kumimoji="0" lang="en-US" altLang="zh-CN" sz="1000" strike="noStrike" cap="none" normalizeH="0" dirty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68" name="矩形 267"/>
          <p:cNvSpPr/>
          <p:nvPr>
            <p:custDataLst>
              <p:tags r:id="rId62"/>
            </p:custDataLst>
          </p:nvPr>
        </p:nvSpPr>
        <p:spPr bwMode="auto">
          <a:xfrm>
            <a:off x="2267745" y="1268417"/>
            <a:ext cx="6537588" cy="4536851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81" name="TextBox 280"/>
          <p:cNvSpPr txBox="1"/>
          <p:nvPr>
            <p:custDataLst>
              <p:tags r:id="rId63"/>
            </p:custDataLst>
          </p:nvPr>
        </p:nvSpPr>
        <p:spPr>
          <a:xfrm>
            <a:off x="2843561" y="1335914"/>
            <a:ext cx="29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+mj-lt"/>
                <a:ea typeface="华文楷体" pitchFamily="2" charset="-122"/>
              </a:rPr>
              <a:t>2007 Top 10 sales ranking</a:t>
            </a:r>
          </a:p>
          <a:p>
            <a:pPr algn="ctr"/>
            <a:r>
              <a:rPr lang="en-US" altLang="zh-CN" sz="1200" dirty="0" smtClean="0">
                <a:latin typeface="+mj-lt"/>
                <a:ea typeface="华文楷体" pitchFamily="2" charset="-122"/>
              </a:rPr>
              <a:t>Billion RMB</a:t>
            </a:r>
            <a:endParaRPr lang="zh-CN" altLang="en-US" sz="1200" dirty="0">
              <a:latin typeface="+mj-lt"/>
              <a:ea typeface="华文楷体" pitchFamily="2" charset="-122"/>
            </a:endParaRPr>
          </a:p>
        </p:txBody>
      </p:sp>
      <p:sp>
        <p:nvSpPr>
          <p:cNvPr id="74" name="矩形 73"/>
          <p:cNvSpPr/>
          <p:nvPr>
            <p:custDataLst>
              <p:tags r:id="rId64"/>
            </p:custDataLst>
          </p:nvPr>
        </p:nvSpPr>
        <p:spPr bwMode="auto">
          <a:xfrm>
            <a:off x="2339754" y="4869160"/>
            <a:ext cx="5976664" cy="73012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5" name="TextBox 74"/>
          <p:cNvSpPr txBox="1"/>
          <p:nvPr>
            <p:custDataLst>
              <p:tags r:id="rId65"/>
            </p:custDataLst>
          </p:nvPr>
        </p:nvSpPr>
        <p:spPr>
          <a:xfrm>
            <a:off x="2339754" y="494116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itchFamily="34" charset="0"/>
              <a:buChar char="•"/>
            </a:pPr>
            <a:r>
              <a:rPr lang="en-US" altLang="zh-CN" sz="1200" dirty="0" smtClean="0">
                <a:latin typeface="+mj-lt"/>
                <a:ea typeface="华文楷体" pitchFamily="2" charset="-122"/>
              </a:rPr>
              <a:t>AstraZeneca and GSK lead the market with their high-technology nebulizer  &amp; dry power products which cannot be coped by local generics producers</a:t>
            </a:r>
          </a:p>
        </p:txBody>
      </p:sp>
      <p:sp>
        <p:nvSpPr>
          <p:cNvPr id="296" name="矩形 295"/>
          <p:cNvSpPr/>
          <p:nvPr>
            <p:custDataLst>
              <p:tags r:id="rId66"/>
            </p:custDataLst>
          </p:nvPr>
        </p:nvSpPr>
        <p:spPr bwMode="auto">
          <a:xfrm>
            <a:off x="7308850" y="3914775"/>
            <a:ext cx="179387" cy="133350"/>
          </a:xfrm>
          <a:prstGeom prst="rect">
            <a:avLst/>
          </a:prstGeom>
          <a:solidFill>
            <a:srgbClr val="C3CFE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7" name="矩形 296"/>
          <p:cNvSpPr/>
          <p:nvPr>
            <p:custDataLst>
              <p:tags r:id="rId67"/>
            </p:custDataLst>
          </p:nvPr>
        </p:nvSpPr>
        <p:spPr bwMode="auto">
          <a:xfrm>
            <a:off x="7308850" y="4117975"/>
            <a:ext cx="179387" cy="133350"/>
          </a:xfrm>
          <a:prstGeom prst="rect">
            <a:avLst/>
          </a:prstGeom>
          <a:solidFill>
            <a:srgbClr val="6F8DB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8" name="矩形 297"/>
          <p:cNvSpPr/>
          <p:nvPr>
            <p:custDataLst>
              <p:tags r:id="rId68"/>
            </p:custDataLst>
          </p:nvPr>
        </p:nvSpPr>
        <p:spPr bwMode="auto">
          <a:xfrm>
            <a:off x="7308850" y="4321175"/>
            <a:ext cx="179387" cy="133350"/>
          </a:xfrm>
          <a:prstGeom prst="rect">
            <a:avLst/>
          </a:prstGeom>
          <a:solidFill>
            <a:srgbClr val="364D6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9" name="矩形 298"/>
          <p:cNvSpPr/>
          <p:nvPr>
            <p:custDataLst>
              <p:tags r:id="rId69"/>
            </p:custDataLst>
          </p:nvPr>
        </p:nvSpPr>
        <p:spPr bwMode="auto">
          <a:xfrm>
            <a:off x="7308850" y="4524375"/>
            <a:ext cx="179387" cy="133350"/>
          </a:xfrm>
          <a:prstGeom prst="rect">
            <a:avLst/>
          </a:prstGeom>
          <a:solidFill>
            <a:srgbClr val="C0C0C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94" name="矩形 293"/>
          <p:cNvSpPr/>
          <p:nvPr>
            <p:custDataLst>
              <p:tags r:id="rId70"/>
            </p:custDataLst>
          </p:nvPr>
        </p:nvSpPr>
        <p:spPr bwMode="auto">
          <a:xfrm>
            <a:off x="7539037" y="4114800"/>
            <a:ext cx="6619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altLang="zh-CN" sz="1000" dirty="0" smtClean="0"/>
              <a:t>Dry power</a:t>
            </a:r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95" name="矩形 294"/>
          <p:cNvSpPr/>
          <p:nvPr>
            <p:custDataLst>
              <p:tags r:id="rId71"/>
            </p:custDataLst>
          </p:nvPr>
        </p:nvSpPr>
        <p:spPr bwMode="auto">
          <a:xfrm>
            <a:off x="7539037" y="3911600"/>
            <a:ext cx="59848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altLang="zh-CN" sz="1000" dirty="0" smtClean="0">
                <a:ea typeface="Verdana"/>
                <a:cs typeface="Verdana"/>
              </a:rPr>
              <a:t>Nebulizer</a:t>
            </a:r>
          </a:p>
        </p:txBody>
      </p:sp>
      <p:sp>
        <p:nvSpPr>
          <p:cNvPr id="293" name="矩形 292"/>
          <p:cNvSpPr/>
          <p:nvPr>
            <p:custDataLst>
              <p:tags r:id="rId72"/>
            </p:custDataLst>
          </p:nvPr>
        </p:nvSpPr>
        <p:spPr bwMode="auto">
          <a:xfrm>
            <a:off x="7539037" y="4318000"/>
            <a:ext cx="474662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altLang="zh-CN" sz="1000" dirty="0" smtClean="0"/>
              <a:t>Aerosol</a:t>
            </a:r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292" name="矩形 291"/>
          <p:cNvSpPr/>
          <p:nvPr>
            <p:custDataLst>
              <p:tags r:id="rId73"/>
            </p:custDataLst>
          </p:nvPr>
        </p:nvSpPr>
        <p:spPr bwMode="auto">
          <a:xfrm>
            <a:off x="7539037" y="4521200"/>
            <a:ext cx="706437" cy="1524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altLang="zh-CN" sz="1000" dirty="0" smtClean="0">
                <a:latin typeface="Verdana"/>
                <a:ea typeface="华文楷体"/>
                <a:cs typeface="Verdana"/>
                <a:sym typeface="Verdana"/>
              </a:rPr>
              <a:t>Other form</a:t>
            </a:r>
            <a:endParaRPr kumimoji="0" lang="zh-CN" altLang="en-US" sz="1000" strike="noStrike" cap="none" normalizeH="0" dirty="0" smtClean="0">
              <a:ln>
                <a:noFill/>
              </a:ln>
              <a:effectLst/>
              <a:latin typeface="Verdana"/>
              <a:ea typeface="华文楷体"/>
              <a:cs typeface="Verdana"/>
              <a:sym typeface="Verdana"/>
            </a:endParaRPr>
          </a:p>
        </p:txBody>
      </p:sp>
      <p:sp>
        <p:nvSpPr>
          <p:cNvPr id="86" name="TextBox 85"/>
          <p:cNvSpPr txBox="1"/>
          <p:nvPr>
            <p:custDataLst>
              <p:tags r:id="rId74"/>
            </p:custDataLst>
          </p:nvPr>
        </p:nvSpPr>
        <p:spPr>
          <a:xfrm>
            <a:off x="5809097" y="1335914"/>
            <a:ext cx="29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+mj-lt"/>
                <a:ea typeface="华文楷体" pitchFamily="2" charset="-122"/>
              </a:rPr>
              <a:t>2011 Top 10 sales ranking</a:t>
            </a:r>
          </a:p>
          <a:p>
            <a:pPr algn="ctr"/>
            <a:r>
              <a:rPr lang="en-US" altLang="zh-CN" sz="1200" dirty="0" smtClean="0">
                <a:latin typeface="+mj-lt"/>
                <a:ea typeface="华文楷体" pitchFamily="2" charset="-122"/>
              </a:rPr>
              <a:t>Billion RMB</a:t>
            </a:r>
            <a:endParaRPr lang="zh-CN" altLang="en-US" sz="1200" dirty="0">
              <a:latin typeface="+mj-lt"/>
              <a:ea typeface="华文楷体" pitchFamily="2" charset="-122"/>
            </a:endParaRPr>
          </a:p>
        </p:txBody>
      </p:sp>
      <p:sp>
        <p:nvSpPr>
          <p:cNvPr id="87" name="TextBox 86"/>
          <p:cNvSpPr txBox="1"/>
          <p:nvPr>
            <p:custDataLst>
              <p:tags r:id="rId75"/>
            </p:custDataLst>
          </p:nvPr>
        </p:nvSpPr>
        <p:spPr>
          <a:xfrm>
            <a:off x="411868" y="6172323"/>
            <a:ext cx="82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IMS CHPA</a:t>
            </a:r>
            <a:r>
              <a:rPr lang="zh-CN" altLang="en-US" sz="900" dirty="0" smtClean="0">
                <a:latin typeface="Verdana"/>
              </a:rPr>
              <a:t>， </a:t>
            </a:r>
            <a:r>
              <a:rPr lang="en-US" altLang="zh-CN" sz="900" dirty="0" smtClean="0">
                <a:latin typeface="Verdana"/>
              </a:rPr>
              <a:t>IMS analysis</a:t>
            </a:r>
            <a:endParaRPr lang="zh-CN" altLang="en-US" sz="900" dirty="0">
              <a:latin typeface="Verdana"/>
            </a:endParaRPr>
          </a:p>
        </p:txBody>
      </p:sp>
      <p:sp>
        <p:nvSpPr>
          <p:cNvPr id="9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55613" y="6388395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93" name="Section" descr="Section name"/>
          <p:cNvSpPr txBox="1"/>
          <p:nvPr>
            <p:custDataLst>
              <p:tags r:id="rId76"/>
            </p:custDataLst>
          </p:nvPr>
        </p:nvSpPr>
        <p:spPr>
          <a:xfrm>
            <a:off x="0" y="1"/>
            <a:ext cx="199813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 &amp; 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94" name="Rectangle 8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China products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对象 27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11619" name="think-cell Slide" r:id="rId49" imgW="360" imgH="360" progId="TCLayout.ActiveDocument.1">
              <p:embed/>
            </p:oleObj>
          </a:graphicData>
        </a:graphic>
      </p:graphicFrame>
      <p:sp>
        <p:nvSpPr>
          <p:cNvPr id="7" name="矩形 6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/>
            <a:endParaRPr lang="en-US"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Cross countries comparison can provide insights of market evolution 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411868" y="6172323"/>
            <a:ext cx="826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IMS MIDAS</a:t>
            </a:r>
            <a:r>
              <a:rPr lang="zh-CN" altLang="en-US" sz="900" dirty="0" smtClean="0">
                <a:latin typeface="Verdana"/>
              </a:rPr>
              <a:t>， </a:t>
            </a:r>
            <a:r>
              <a:rPr lang="en-US" altLang="zh-CN" sz="900" dirty="0" smtClean="0">
                <a:latin typeface="Verdana"/>
              </a:rPr>
              <a:t>IMS analysis</a:t>
            </a:r>
            <a:endParaRPr lang="zh-CN" altLang="en-US" sz="900" dirty="0">
              <a:latin typeface="Verdan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34987" y="2841625"/>
          <a:ext cx="3676785" cy="2581185"/>
        </p:xfrm>
        <a:graphic>
          <a:graphicData uri="http://schemas.openxmlformats.org/presentationml/2006/ole">
            <p:oleObj spid="_x0000_s111618" name="图表" r:id="rId50" imgW="3676650" imgH="2581275" progId="MSGraph.Chart.8">
              <p:embed followColorScheme="full"/>
            </p:oleObj>
          </a:graphicData>
        </a:graphic>
      </p:graphicFrame>
      <p:sp useBgFill="1">
        <p:nvSpPr>
          <p:cNvPr id="132" name="任意多边形 131"/>
          <p:cNvSpPr/>
          <p:nvPr>
            <p:custDataLst>
              <p:tags r:id="rId6"/>
            </p:custDataLst>
          </p:nvPr>
        </p:nvSpPr>
        <p:spPr bwMode="auto">
          <a:xfrm>
            <a:off x="3398837" y="4384675"/>
            <a:ext cx="560389" cy="207963"/>
          </a:xfrm>
          <a:custGeom>
            <a:avLst/>
            <a:gdLst/>
            <a:ahLst/>
            <a:cxnLst/>
            <a:rect l="0" t="0" r="0" b="0"/>
            <a:pathLst>
              <a:path w="560389" h="207963">
                <a:moveTo>
                  <a:pt x="0" y="150812"/>
                </a:moveTo>
                <a:lnTo>
                  <a:pt x="560388" y="0"/>
                </a:lnTo>
                <a:lnTo>
                  <a:pt x="560388" y="57150"/>
                </a:lnTo>
                <a:lnTo>
                  <a:pt x="0" y="207962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任意多边形 128"/>
          <p:cNvSpPr/>
          <p:nvPr>
            <p:custDataLst>
              <p:tags r:id="rId7"/>
            </p:custDataLst>
          </p:nvPr>
        </p:nvSpPr>
        <p:spPr bwMode="auto">
          <a:xfrm>
            <a:off x="2530475" y="4384675"/>
            <a:ext cx="558801" cy="206376"/>
          </a:xfrm>
          <a:custGeom>
            <a:avLst/>
            <a:gdLst/>
            <a:ahLst/>
            <a:cxnLst/>
            <a:rect l="0" t="0" r="0" b="0"/>
            <a:pathLst>
              <a:path w="558801" h="206376">
                <a:moveTo>
                  <a:pt x="0" y="149225"/>
                </a:moveTo>
                <a:lnTo>
                  <a:pt x="558800" y="0"/>
                </a:lnTo>
                <a:lnTo>
                  <a:pt x="558800" y="57150"/>
                </a:lnTo>
                <a:lnTo>
                  <a:pt x="0" y="206375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6" name="任意多边形 125"/>
          <p:cNvSpPr/>
          <p:nvPr>
            <p:custDataLst>
              <p:tags r:id="rId8"/>
            </p:custDataLst>
          </p:nvPr>
        </p:nvSpPr>
        <p:spPr bwMode="auto">
          <a:xfrm>
            <a:off x="1660525" y="4384675"/>
            <a:ext cx="560388" cy="207963"/>
          </a:xfrm>
          <a:custGeom>
            <a:avLst/>
            <a:gdLst/>
            <a:ahLst/>
            <a:cxnLst/>
            <a:rect l="0" t="0" r="0" b="0"/>
            <a:pathLst>
              <a:path w="560388" h="207963">
                <a:moveTo>
                  <a:pt x="0" y="150812"/>
                </a:moveTo>
                <a:lnTo>
                  <a:pt x="560387" y="0"/>
                </a:lnTo>
                <a:lnTo>
                  <a:pt x="560387" y="57150"/>
                </a:lnTo>
                <a:lnTo>
                  <a:pt x="0" y="207962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任意多边形 122"/>
          <p:cNvSpPr/>
          <p:nvPr>
            <p:custDataLst>
              <p:tags r:id="rId9"/>
            </p:custDataLst>
          </p:nvPr>
        </p:nvSpPr>
        <p:spPr bwMode="auto">
          <a:xfrm>
            <a:off x="790575" y="4384675"/>
            <a:ext cx="560388" cy="207963"/>
          </a:xfrm>
          <a:custGeom>
            <a:avLst/>
            <a:gdLst/>
            <a:ahLst/>
            <a:cxnLst/>
            <a:rect l="0" t="0" r="0" b="0"/>
            <a:pathLst>
              <a:path w="560388" h="207963">
                <a:moveTo>
                  <a:pt x="0" y="150812"/>
                </a:moveTo>
                <a:lnTo>
                  <a:pt x="560387" y="0"/>
                </a:lnTo>
                <a:lnTo>
                  <a:pt x="560387" y="57150"/>
                </a:lnTo>
                <a:lnTo>
                  <a:pt x="0" y="207962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任意多边形 130"/>
          <p:cNvSpPr/>
          <p:nvPr>
            <p:custDataLst>
              <p:tags r:id="rId10"/>
            </p:custDataLst>
          </p:nvPr>
        </p:nvSpPr>
        <p:spPr bwMode="auto">
          <a:xfrm>
            <a:off x="3398837" y="4441825"/>
            <a:ext cx="560389" cy="150813"/>
          </a:xfrm>
          <a:custGeom>
            <a:avLst/>
            <a:gdLst/>
            <a:ahLst/>
            <a:cxnLst/>
            <a:rect l="0" t="0" r="0" b="0"/>
            <a:pathLst>
              <a:path w="560389" h="150813">
                <a:moveTo>
                  <a:pt x="0" y="150812"/>
                </a:moveTo>
                <a:lnTo>
                  <a:pt x="560388" y="0"/>
                </a:lnTo>
              </a:path>
            </a:pathLst>
          </a:cu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任意多边形 129"/>
          <p:cNvSpPr/>
          <p:nvPr>
            <p:custDataLst>
              <p:tags r:id="rId11"/>
            </p:custDataLst>
          </p:nvPr>
        </p:nvSpPr>
        <p:spPr bwMode="auto">
          <a:xfrm>
            <a:off x="3398837" y="4384675"/>
            <a:ext cx="560389" cy="150813"/>
          </a:xfrm>
          <a:custGeom>
            <a:avLst/>
            <a:gdLst/>
            <a:ahLst/>
            <a:cxnLst/>
            <a:rect l="0" t="0" r="0" b="0"/>
            <a:pathLst>
              <a:path w="560389" h="150813">
                <a:moveTo>
                  <a:pt x="0" y="150812"/>
                </a:moveTo>
                <a:lnTo>
                  <a:pt x="560388" y="0"/>
                </a:lnTo>
              </a:path>
            </a:pathLst>
          </a:cu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任意多边形 127"/>
          <p:cNvSpPr/>
          <p:nvPr>
            <p:custDataLst>
              <p:tags r:id="rId12"/>
            </p:custDataLst>
          </p:nvPr>
        </p:nvSpPr>
        <p:spPr bwMode="auto">
          <a:xfrm>
            <a:off x="2530475" y="4441825"/>
            <a:ext cx="558801" cy="149226"/>
          </a:xfrm>
          <a:custGeom>
            <a:avLst/>
            <a:gdLst/>
            <a:ahLst/>
            <a:cxnLst/>
            <a:rect l="0" t="0" r="0" b="0"/>
            <a:pathLst>
              <a:path w="558801" h="149226">
                <a:moveTo>
                  <a:pt x="0" y="149225"/>
                </a:moveTo>
                <a:lnTo>
                  <a:pt x="558800" y="0"/>
                </a:lnTo>
              </a:path>
            </a:pathLst>
          </a:cu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任意多边形 126"/>
          <p:cNvSpPr/>
          <p:nvPr>
            <p:custDataLst>
              <p:tags r:id="rId13"/>
            </p:custDataLst>
          </p:nvPr>
        </p:nvSpPr>
        <p:spPr bwMode="auto">
          <a:xfrm>
            <a:off x="2530475" y="4384675"/>
            <a:ext cx="558801" cy="149226"/>
          </a:xfrm>
          <a:custGeom>
            <a:avLst/>
            <a:gdLst/>
            <a:ahLst/>
            <a:cxnLst/>
            <a:rect l="0" t="0" r="0" b="0"/>
            <a:pathLst>
              <a:path w="558801" h="149226">
                <a:moveTo>
                  <a:pt x="0" y="149225"/>
                </a:moveTo>
                <a:lnTo>
                  <a:pt x="558800" y="0"/>
                </a:lnTo>
              </a:path>
            </a:pathLst>
          </a:cu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任意多边形 124"/>
          <p:cNvSpPr/>
          <p:nvPr>
            <p:custDataLst>
              <p:tags r:id="rId14"/>
            </p:custDataLst>
          </p:nvPr>
        </p:nvSpPr>
        <p:spPr bwMode="auto">
          <a:xfrm>
            <a:off x="1660525" y="4441825"/>
            <a:ext cx="560388" cy="150813"/>
          </a:xfrm>
          <a:custGeom>
            <a:avLst/>
            <a:gdLst/>
            <a:ahLst/>
            <a:cxnLst/>
            <a:rect l="0" t="0" r="0" b="0"/>
            <a:pathLst>
              <a:path w="560388" h="150813">
                <a:moveTo>
                  <a:pt x="0" y="150812"/>
                </a:moveTo>
                <a:lnTo>
                  <a:pt x="560387" y="0"/>
                </a:lnTo>
              </a:path>
            </a:pathLst>
          </a:cu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任意多边形 123"/>
          <p:cNvSpPr/>
          <p:nvPr>
            <p:custDataLst>
              <p:tags r:id="rId15"/>
            </p:custDataLst>
          </p:nvPr>
        </p:nvSpPr>
        <p:spPr bwMode="auto">
          <a:xfrm>
            <a:off x="1660525" y="4384675"/>
            <a:ext cx="560388" cy="150813"/>
          </a:xfrm>
          <a:custGeom>
            <a:avLst/>
            <a:gdLst/>
            <a:ahLst/>
            <a:cxnLst/>
            <a:rect l="0" t="0" r="0" b="0"/>
            <a:pathLst>
              <a:path w="560388" h="150813">
                <a:moveTo>
                  <a:pt x="0" y="150812"/>
                </a:moveTo>
                <a:lnTo>
                  <a:pt x="560387" y="0"/>
                </a:lnTo>
              </a:path>
            </a:pathLst>
          </a:cu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任意多边形 121"/>
          <p:cNvSpPr/>
          <p:nvPr>
            <p:custDataLst>
              <p:tags r:id="rId16"/>
            </p:custDataLst>
          </p:nvPr>
        </p:nvSpPr>
        <p:spPr bwMode="auto">
          <a:xfrm>
            <a:off x="790575" y="4441825"/>
            <a:ext cx="560388" cy="150813"/>
          </a:xfrm>
          <a:custGeom>
            <a:avLst/>
            <a:gdLst/>
            <a:ahLst/>
            <a:cxnLst/>
            <a:rect l="0" t="0" r="0" b="0"/>
            <a:pathLst>
              <a:path w="560388" h="150813">
                <a:moveTo>
                  <a:pt x="0" y="150812"/>
                </a:moveTo>
                <a:lnTo>
                  <a:pt x="560387" y="0"/>
                </a:lnTo>
              </a:path>
            </a:pathLst>
          </a:cu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任意多边形 120"/>
          <p:cNvSpPr/>
          <p:nvPr>
            <p:custDataLst>
              <p:tags r:id="rId17"/>
            </p:custDataLst>
          </p:nvPr>
        </p:nvSpPr>
        <p:spPr bwMode="auto">
          <a:xfrm>
            <a:off x="790575" y="4384675"/>
            <a:ext cx="560388" cy="150813"/>
          </a:xfrm>
          <a:custGeom>
            <a:avLst/>
            <a:gdLst/>
            <a:ahLst/>
            <a:cxnLst/>
            <a:rect l="0" t="0" r="0" b="0"/>
            <a:pathLst>
              <a:path w="560388" h="150813">
                <a:moveTo>
                  <a:pt x="0" y="150812"/>
                </a:moveTo>
                <a:lnTo>
                  <a:pt x="560387" y="0"/>
                </a:lnTo>
              </a:path>
            </a:pathLst>
          </a:custGeom>
          <a:ln w="9525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连接符 26"/>
          <p:cNvCxnSpPr/>
          <p:nvPr>
            <p:custDataLst>
              <p:tags r:id="rId18"/>
            </p:custDataLst>
          </p:nvPr>
        </p:nvCxnSpPr>
        <p:spPr bwMode="auto">
          <a:xfrm>
            <a:off x="566737" y="2936875"/>
            <a:ext cx="20320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19"/>
            </p:custDataLst>
          </p:nvPr>
        </p:nvSpPr>
        <p:spPr bwMode="auto">
          <a:xfrm>
            <a:off x="211137" y="2876550"/>
            <a:ext cx="304800" cy="122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r"/>
            <a:fld id="{185A4437-ACE7-4207-84AE-63DD6F3C1D3A}" type="datetime'1''''''''''''''''0''''''''''''''''''''''''0''%'''''''''">
              <a:rPr lang="en-US" altLang="zh-CN" sz="800" smtClean="0">
                <a:solidFill>
                  <a:schemeClr val="tx1"/>
                </a:solidFill>
                <a:ea typeface="Verdana"/>
                <a:cs typeface="Verdana"/>
              </a:rPr>
              <a:pPr algn="r"/>
              <a:t>100%</a:t>
            </a:fld>
            <a:endParaRPr lang="en-US" sz="8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矩形 31"/>
          <p:cNvSpPr/>
          <p:nvPr>
            <p:custDataLst>
              <p:tags r:id="rId20"/>
            </p:custDataLst>
          </p:nvPr>
        </p:nvSpPr>
        <p:spPr bwMode="auto">
          <a:xfrm>
            <a:off x="3482975" y="5387975"/>
            <a:ext cx="382587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8D6341AB-B6D6-4245-92D8-F866AD85CCB8}" type="datetime'J''''a''''''''p''''''''''''''a''n''''''''''''''''''''''''''''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 algn="ctr"/>
              <a:t>Japan</a:t>
            </a:fld>
            <a:endParaRPr lang="en-US" sz="10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矩形 32"/>
          <p:cNvSpPr/>
          <p:nvPr>
            <p:custDataLst>
              <p:tags r:id="rId21"/>
            </p:custDataLst>
          </p:nvPr>
        </p:nvSpPr>
        <p:spPr bwMode="auto">
          <a:xfrm>
            <a:off x="3552825" y="2708275"/>
            <a:ext cx="242887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7462" tIns="0" rIns="17462" bIns="0" rtlCol="0" anchor="b" anchorCtr="0">
            <a:noAutofit/>
          </a:bodyPr>
          <a:lstStyle/>
          <a:p>
            <a:pPr algn="ctr"/>
            <a:fld id="{3FC2ADBF-1F09-40FA-B18F-E60BB947BCA5}" type="datetime'''''''3''''''''''''''''''''.''''''''''''''''''''''''''1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 algn="ctr"/>
              <a:t>3.1</a:t>
            </a:fld>
            <a:endParaRPr lang="en-US" sz="10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矩形 34"/>
          <p:cNvSpPr/>
          <p:nvPr>
            <p:custDataLst>
              <p:tags r:id="rId22"/>
            </p:custDataLst>
          </p:nvPr>
        </p:nvSpPr>
        <p:spPr bwMode="gray">
          <a:xfrm>
            <a:off x="3506787" y="4146550"/>
            <a:ext cx="333375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7462" tIns="0" rIns="17462" bIns="0" rtlCol="0" anchor="ctr" anchorCtr="0">
            <a:noAutofit/>
          </a:bodyPr>
          <a:lstStyle/>
          <a:p>
            <a:pPr algn="ctr"/>
            <a:fld id="{5D68E1E2-A248-400D-982B-C09C959B64BE}" type="datetime'''''''''''''''9''''''''''''''''''''''''''''''''8''%'''''''''''">
              <a:rPr lang="en-US" altLang="zh-CN" sz="1000" smtClean="0">
                <a:solidFill>
                  <a:schemeClr val="bg1"/>
                </a:solidFill>
                <a:ea typeface="Verdana"/>
                <a:cs typeface="Verdana"/>
              </a:rPr>
              <a:pPr algn="ctr"/>
              <a:t>98%</a:t>
            </a:fld>
            <a:endParaRPr lang="en-US" sz="100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矩形 30"/>
          <p:cNvSpPr/>
          <p:nvPr>
            <p:custDataLst>
              <p:tags r:id="rId23"/>
            </p:custDataLst>
          </p:nvPr>
        </p:nvSpPr>
        <p:spPr bwMode="auto">
          <a:xfrm>
            <a:off x="2673350" y="5387975"/>
            <a:ext cx="268287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44325ABA-8492-4536-A48D-D8AE299421CD}" type="datetime'''E''''''''''''''''''U''''''''''''''''''''''5''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 algn="ctr"/>
              <a:t>EU5</a:t>
            </a:fld>
            <a:endParaRPr lang="en-US" sz="10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矩形 16"/>
          <p:cNvSpPr/>
          <p:nvPr>
            <p:custDataLst>
              <p:tags r:id="rId24"/>
            </p:custDataLst>
          </p:nvPr>
        </p:nvSpPr>
        <p:spPr bwMode="auto">
          <a:xfrm>
            <a:off x="2686050" y="2708275"/>
            <a:ext cx="242887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7462" tIns="0" rIns="17462" bIns="0" rtlCol="0" anchor="b" anchorCtr="0">
            <a:noAutofit/>
          </a:bodyPr>
          <a:lstStyle/>
          <a:p>
            <a:pPr algn="ctr"/>
            <a:fld id="{1CCAFA7B-DE69-414B-865C-7DA10E03C377}" type="datetime'''''''''''''''''6.''''''''''''''''''''''''''''9''''''''''''''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 algn="ctr"/>
              <a:t>6.9</a:t>
            </a:fld>
            <a:endParaRPr lang="en-US" sz="10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矩形 24"/>
          <p:cNvSpPr/>
          <p:nvPr>
            <p:custDataLst>
              <p:tags r:id="rId25"/>
            </p:custDataLst>
          </p:nvPr>
        </p:nvSpPr>
        <p:spPr bwMode="gray">
          <a:xfrm>
            <a:off x="2640012" y="4206875"/>
            <a:ext cx="333375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7462" tIns="0" rIns="17462" bIns="0" rtlCol="0" anchor="ctr" anchorCtr="0">
            <a:noAutofit/>
          </a:bodyPr>
          <a:lstStyle/>
          <a:p>
            <a:pPr algn="ctr"/>
            <a:fld id="{42FDACD0-C12E-4D61-9AA1-2FEF9BDB03C6}" type="datetime'''''''''''''''''''9''5''''''''''''''''''''''''''''''''''%'">
              <a:rPr lang="en-US" altLang="zh-CN" sz="1000" smtClean="0">
                <a:solidFill>
                  <a:schemeClr val="bg1"/>
                </a:solidFill>
                <a:ea typeface="Verdana"/>
                <a:cs typeface="Verdana"/>
              </a:rPr>
              <a:pPr algn="ctr"/>
              <a:t>95%</a:t>
            </a:fld>
            <a:endParaRPr lang="en-US" sz="100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矩形 29"/>
          <p:cNvSpPr/>
          <p:nvPr>
            <p:custDataLst>
              <p:tags r:id="rId26"/>
            </p:custDataLst>
          </p:nvPr>
        </p:nvSpPr>
        <p:spPr bwMode="auto">
          <a:xfrm>
            <a:off x="1838325" y="5387975"/>
            <a:ext cx="193675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C98DF5E5-DBC4-4327-9A04-CD3703FA2AC6}" type="datetime'''U''''''''''''''''S''''''''''''''''''''''''''''''''''''''''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 algn="ctr"/>
              <a:t>US</a:t>
            </a:fld>
            <a:endParaRPr lang="en-US" sz="10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矩形 15"/>
          <p:cNvSpPr/>
          <p:nvPr>
            <p:custDataLst>
              <p:tags r:id="rId27"/>
            </p:custDataLst>
          </p:nvPr>
        </p:nvSpPr>
        <p:spPr bwMode="auto">
          <a:xfrm>
            <a:off x="1773237" y="2708275"/>
            <a:ext cx="32385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7462" tIns="0" rIns="17462" bIns="0" rtlCol="0" anchor="b" anchorCtr="0">
            <a:noAutofit/>
          </a:bodyPr>
          <a:lstStyle/>
          <a:p>
            <a:pPr algn="ctr"/>
            <a:fld id="{EB16F9CA-1D29-4F52-9756-61E12A740262}" type="datetime'2''''1.''''''''''''''''''''''''''''4''''''''''''''''''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 algn="ctr"/>
              <a:t>21.4</a:t>
            </a:fld>
            <a:endParaRPr lang="en-US" sz="10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矩形 21"/>
          <p:cNvSpPr/>
          <p:nvPr>
            <p:custDataLst>
              <p:tags r:id="rId28"/>
            </p:custDataLst>
          </p:nvPr>
        </p:nvSpPr>
        <p:spPr bwMode="gray">
          <a:xfrm>
            <a:off x="1768475" y="4208462"/>
            <a:ext cx="333375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7462" tIns="0" rIns="17462" bIns="0" rtlCol="0" anchor="ctr" anchorCtr="0">
            <a:noAutofit/>
          </a:bodyPr>
          <a:lstStyle/>
          <a:p>
            <a:pPr algn="ctr"/>
            <a:fld id="{0476B31C-2B62-429E-905C-7910BC3E4650}" type="datetime'''''''''''''''9''''''''7''%'''''''''''''''''''''''''''''''''''">
              <a:rPr lang="en-US" altLang="zh-CN" sz="1000" smtClean="0">
                <a:solidFill>
                  <a:schemeClr val="bg1"/>
                </a:solidFill>
                <a:ea typeface="Verdana"/>
                <a:cs typeface="Verdana"/>
              </a:rPr>
              <a:pPr algn="ctr"/>
              <a:t>97%</a:t>
            </a:fld>
            <a:endParaRPr lang="en-US" sz="100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矩形 8"/>
          <p:cNvSpPr/>
          <p:nvPr>
            <p:custDataLst>
              <p:tags r:id="rId29"/>
            </p:custDataLst>
          </p:nvPr>
        </p:nvSpPr>
        <p:spPr bwMode="auto">
          <a:xfrm>
            <a:off x="876300" y="5387975"/>
            <a:ext cx="37465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fld id="{CDA1DEC1-438D-473A-8FFB-88A029A4304C}" type="datetime'C''h''''in''''''''''''''''''''a''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 algn="ctr"/>
              <a:t>China</a:t>
            </a:fld>
            <a:endParaRPr lang="en-US" sz="10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矩形 14"/>
          <p:cNvSpPr/>
          <p:nvPr>
            <p:custDataLst>
              <p:tags r:id="rId30"/>
            </p:custDataLst>
          </p:nvPr>
        </p:nvSpPr>
        <p:spPr bwMode="auto">
          <a:xfrm>
            <a:off x="942975" y="2708275"/>
            <a:ext cx="242887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7462" tIns="0" rIns="17462" bIns="0" rtlCol="0" anchor="b" anchorCtr="0">
            <a:noAutofit/>
          </a:bodyPr>
          <a:lstStyle/>
          <a:p>
            <a:pPr algn="ctr"/>
            <a:fld id="{C71061BE-5CF1-49AD-8439-3791A6B0C3CF}" type="datetime'''''0''''''''''''''''''''''''''''''''''''''''''''''''.''''6''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 algn="ctr"/>
              <a:t>0.6</a:t>
            </a:fld>
            <a:endParaRPr lang="en-US" sz="10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矩形 18"/>
          <p:cNvSpPr/>
          <p:nvPr>
            <p:custDataLst>
              <p:tags r:id="rId31"/>
            </p:custDataLst>
          </p:nvPr>
        </p:nvSpPr>
        <p:spPr bwMode="gray">
          <a:xfrm>
            <a:off x="857250" y="4027487"/>
            <a:ext cx="414337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7462" tIns="0" rIns="17462" bIns="0" rtlCol="0" anchor="ctr" anchorCtr="0">
            <a:noAutofit/>
          </a:bodyPr>
          <a:lstStyle/>
          <a:p>
            <a:pPr algn="ctr"/>
            <a:fld id="{17AD02AE-D9C6-496B-96BE-7DA0E7C9D7BC}" type="datetime'1''''''''''''''0''''''''''''''''''''''''''0''%'''''''''">
              <a:rPr lang="en-US" altLang="zh-CN" sz="1000" smtClean="0">
                <a:solidFill>
                  <a:schemeClr val="bg1"/>
                </a:solidFill>
                <a:ea typeface="Verdana"/>
                <a:cs typeface="Verdana"/>
              </a:rPr>
              <a:pPr algn="ctr"/>
              <a:t>100%</a:t>
            </a:fld>
            <a:endParaRPr lang="en-US" sz="100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矩形 17"/>
          <p:cNvSpPr/>
          <p:nvPr>
            <p:custDataLst>
              <p:tags r:id="rId32"/>
            </p:custDataLst>
          </p:nvPr>
        </p:nvSpPr>
        <p:spPr bwMode="auto">
          <a:xfrm>
            <a:off x="938212" y="2860675"/>
            <a:ext cx="252412" cy="152400"/>
          </a:xfrm>
          <a:prstGeom prst="rect">
            <a:avLst/>
          </a:prstGeom>
          <a:solidFill>
            <a:srgbClr val="CBEC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7462" tIns="0" rIns="17462" bIns="0" rtlCol="0" anchor="ctr" anchorCtr="0">
            <a:noAutofit/>
          </a:bodyPr>
          <a:lstStyle/>
          <a:p>
            <a:pPr algn="ctr"/>
            <a:fld id="{C18CA5DC-9492-4987-BE9C-A3656BE23109}" type="datetime'''''''''''''''''''0''''''''''''''''''''''''''''''''%''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 algn="ctr"/>
              <a:t>0%</a:t>
            </a:fld>
            <a:endParaRPr lang="en-US" sz="10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矩形 72"/>
          <p:cNvSpPr/>
          <p:nvPr>
            <p:custDataLst>
              <p:tags r:id="rId33"/>
            </p:custDataLst>
          </p:nvPr>
        </p:nvSpPr>
        <p:spPr bwMode="auto">
          <a:xfrm>
            <a:off x="1579562" y="2328862"/>
            <a:ext cx="179387" cy="133350"/>
          </a:xfrm>
          <a:prstGeom prst="rect">
            <a:avLst/>
          </a:prstGeom>
          <a:solidFill>
            <a:srgbClr val="2E8D9E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矩形 71"/>
          <p:cNvSpPr/>
          <p:nvPr>
            <p:custDataLst>
              <p:tags r:id="rId34"/>
            </p:custDataLst>
          </p:nvPr>
        </p:nvSpPr>
        <p:spPr bwMode="auto">
          <a:xfrm>
            <a:off x="687388" y="2328862"/>
            <a:ext cx="179387" cy="133350"/>
          </a:xfrm>
          <a:prstGeom prst="rect">
            <a:avLst/>
          </a:prstGeom>
          <a:solidFill>
            <a:srgbClr val="CBECFE"/>
          </a:solidFill>
          <a:ln w="95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>
            <p:custDataLst>
              <p:tags r:id="rId35"/>
            </p:custDataLst>
          </p:nvPr>
        </p:nvSpPr>
        <p:spPr bwMode="auto">
          <a:xfrm>
            <a:off x="1809750" y="2325687"/>
            <a:ext cx="871537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fld id="{F5F297B3-C128-4F3C-A835-C2B3B20ECBB6}" type="datetime'N''''o''''''''n-Bi''ol''''ogi''''''''''c''''''s''''''''''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/>
              <a:t>Non-Biologics</a:t>
            </a:fld>
            <a:endParaRPr lang="en-US" sz="10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矩形 11"/>
          <p:cNvSpPr/>
          <p:nvPr>
            <p:custDataLst>
              <p:tags r:id="rId36"/>
            </p:custDataLst>
          </p:nvPr>
        </p:nvSpPr>
        <p:spPr bwMode="auto">
          <a:xfrm>
            <a:off x="917575" y="2325687"/>
            <a:ext cx="560387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fld id="{8C9E28AC-4C3E-4E84-B64F-1A07790DF71B}" type="datetime'B''''i''''''''o''l''''''o''''''g''''i''''cs'''''''''''''''''">
              <a:rPr lang="en-US" altLang="zh-CN" sz="1000" smtClean="0">
                <a:solidFill>
                  <a:schemeClr val="tx1"/>
                </a:solidFill>
                <a:ea typeface="Verdana"/>
                <a:cs typeface="Verdana"/>
              </a:rPr>
              <a:pPr/>
              <a:t>Biologics</a:t>
            </a:fld>
            <a:endParaRPr lang="en-US" sz="100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TextBox 88"/>
          <p:cNvSpPr txBox="1"/>
          <p:nvPr>
            <p:custDataLst>
              <p:tags r:id="rId37"/>
            </p:custDataLst>
          </p:nvPr>
        </p:nvSpPr>
        <p:spPr>
          <a:xfrm>
            <a:off x="457200" y="5731203"/>
            <a:ext cx="411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EU5: UK, ITALY, GERMANY, SPAIN, FRANCE</a:t>
            </a:r>
            <a:endParaRPr lang="en-US" sz="1000" i="1" dirty="0"/>
          </a:p>
        </p:txBody>
      </p:sp>
      <p:pic>
        <p:nvPicPr>
          <p:cNvPr id="111623" name="Picture 7" descr="http://ts2.mm.bing.net/th?id=H.4801271977608081&amp;pid=1.7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51" cstate="print"/>
          <a:srcRect/>
          <a:stretch>
            <a:fillRect/>
          </a:stretch>
        </p:blipFill>
        <p:spPr bwMode="auto">
          <a:xfrm>
            <a:off x="4772180" y="2249255"/>
            <a:ext cx="1786777" cy="1575613"/>
          </a:xfrm>
          <a:prstGeom prst="rect">
            <a:avLst/>
          </a:prstGeom>
          <a:noFill/>
        </p:spPr>
      </p:pic>
      <p:sp>
        <p:nvSpPr>
          <p:cNvPr id="116" name="TextBox 115"/>
          <p:cNvSpPr txBox="1"/>
          <p:nvPr>
            <p:custDataLst>
              <p:tags r:id="rId39"/>
            </p:custDataLst>
          </p:nvPr>
        </p:nvSpPr>
        <p:spPr>
          <a:xfrm>
            <a:off x="6579221" y="2249255"/>
            <a:ext cx="210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en-US" altLang="zh-CN" sz="1200" b="1" i="1" dirty="0" smtClean="0"/>
              <a:t>Molecule name: </a:t>
            </a:r>
            <a:r>
              <a:rPr lang="en-US" altLang="zh-CN" sz="1200" i="1" dirty="0" smtClean="0"/>
              <a:t>OMALIZUMAB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US" sz="1200" b="1" i="1" dirty="0" smtClean="0"/>
              <a:t>Product name: </a:t>
            </a:r>
            <a:r>
              <a:rPr lang="en-US" sz="1200" i="1" dirty="0" err="1" smtClean="0"/>
              <a:t>Xolair</a:t>
            </a:r>
            <a:endParaRPr lang="en-US" sz="1200" i="1" dirty="0" smtClean="0"/>
          </a:p>
          <a:p>
            <a:pPr marL="88900" indent="-88900">
              <a:buFont typeface="Arial" pitchFamily="34" charset="0"/>
              <a:buChar char="•"/>
            </a:pPr>
            <a:r>
              <a:rPr lang="en-US" sz="1200" b="1" i="1" dirty="0" smtClean="0"/>
              <a:t>Manufacturer: </a:t>
            </a:r>
            <a:r>
              <a:rPr lang="en-US" sz="1200" i="1" dirty="0" smtClean="0"/>
              <a:t>Novartis</a:t>
            </a:r>
            <a:endParaRPr lang="en-US" sz="1200" i="1" dirty="0"/>
          </a:p>
        </p:txBody>
      </p:sp>
      <p:pic>
        <p:nvPicPr>
          <p:cNvPr id="111625" name="Picture 9" descr="http://www.baxter.com/images/healthcare_professionals/products/aralast_np.jpg"/>
          <p:cNvPicPr>
            <a:picLocks noChangeAspect="1" noChangeArrowheads="1"/>
          </p:cNvPicPr>
          <p:nvPr>
            <p:custDataLst>
              <p:tags r:id="rId40"/>
            </p:custDataLst>
          </p:nvPr>
        </p:nvPicPr>
        <p:blipFill>
          <a:blip r:embed="rId52" cstate="print"/>
          <a:srcRect/>
          <a:stretch>
            <a:fillRect/>
          </a:stretch>
        </p:blipFill>
        <p:spPr bwMode="auto">
          <a:xfrm>
            <a:off x="4749879" y="4204010"/>
            <a:ext cx="1784737" cy="1185435"/>
          </a:xfrm>
          <a:prstGeom prst="rect">
            <a:avLst/>
          </a:prstGeom>
          <a:noFill/>
        </p:spPr>
      </p:pic>
      <p:sp>
        <p:nvSpPr>
          <p:cNvPr id="118" name="TextBox 117"/>
          <p:cNvSpPr txBox="1"/>
          <p:nvPr>
            <p:custDataLst>
              <p:tags r:id="rId41"/>
            </p:custDataLst>
          </p:nvPr>
        </p:nvSpPr>
        <p:spPr>
          <a:xfrm>
            <a:off x="6579220" y="4204010"/>
            <a:ext cx="2107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en-US" altLang="zh-CN" sz="1200" b="1" i="1" dirty="0" smtClean="0"/>
              <a:t>Molecule name: </a:t>
            </a:r>
            <a:r>
              <a:rPr lang="en-US" altLang="zh-CN" sz="1200" i="1" dirty="0" smtClean="0"/>
              <a:t>HUMAN ALPHA1 PROTEINASE INHIBITOR </a:t>
            </a:r>
          </a:p>
          <a:p>
            <a:pPr marL="88900" indent="-88900">
              <a:buFont typeface="Arial" pitchFamily="34" charset="0"/>
              <a:buChar char="•"/>
            </a:pPr>
            <a:r>
              <a:rPr lang="en-US" sz="1200" b="1" i="1" dirty="0" smtClean="0"/>
              <a:t>Product name: </a:t>
            </a:r>
            <a:r>
              <a:rPr lang="en-US" sz="1200" i="1" dirty="0" err="1" smtClean="0"/>
              <a:t>Aralast</a:t>
            </a:r>
            <a:endParaRPr lang="en-US" sz="1200" i="1" dirty="0" smtClean="0"/>
          </a:p>
          <a:p>
            <a:pPr marL="88900" indent="-88900">
              <a:buFont typeface="Arial" pitchFamily="34" charset="0"/>
              <a:buChar char="•"/>
            </a:pPr>
            <a:r>
              <a:rPr lang="en-US" sz="1200" b="1" i="1" dirty="0" smtClean="0"/>
              <a:t>Manufacturer: </a:t>
            </a:r>
            <a:r>
              <a:rPr lang="en-US" sz="1200" i="1" dirty="0" smtClean="0"/>
              <a:t>Baxter</a:t>
            </a:r>
            <a:endParaRPr lang="en-US" sz="1200" i="1" dirty="0"/>
          </a:p>
        </p:txBody>
      </p:sp>
      <p:sp>
        <p:nvSpPr>
          <p:cNvPr id="119" name="矩形 118"/>
          <p:cNvSpPr/>
          <p:nvPr>
            <p:custDataLst>
              <p:tags r:id="rId42"/>
            </p:custDataLst>
          </p:nvPr>
        </p:nvSpPr>
        <p:spPr>
          <a:xfrm>
            <a:off x="234177" y="1600200"/>
            <a:ext cx="4192858" cy="439261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>
            <p:custDataLst>
              <p:tags r:id="rId43"/>
            </p:custDataLst>
          </p:nvPr>
        </p:nvSpPr>
        <p:spPr>
          <a:xfrm>
            <a:off x="457200" y="1432935"/>
            <a:ext cx="36576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</a:rPr>
              <a:t>No biologics available in China, compared to other advanced markets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sp>
        <p:nvSpPr>
          <p:cNvPr id="120" name="矩形 119"/>
          <p:cNvSpPr/>
          <p:nvPr>
            <p:custDataLst>
              <p:tags r:id="rId44"/>
            </p:custDataLst>
          </p:nvPr>
        </p:nvSpPr>
        <p:spPr>
          <a:xfrm>
            <a:off x="4572000" y="1600200"/>
            <a:ext cx="4114800" cy="439261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>
            <p:custDataLst>
              <p:tags r:id="rId45"/>
            </p:custDataLst>
          </p:nvPr>
        </p:nvSpPr>
        <p:spPr>
          <a:xfrm>
            <a:off x="5073806" y="1432935"/>
            <a:ext cx="3278458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</a:rPr>
              <a:t>Two Innovative biologics for COPD &amp; Asthma in advanced markets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55613" y="6388395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49" name="Section" descr="Section name"/>
          <p:cNvSpPr txBox="1"/>
          <p:nvPr>
            <p:custDataLst>
              <p:tags r:id="rId46"/>
            </p:custDataLst>
          </p:nvPr>
        </p:nvSpPr>
        <p:spPr>
          <a:xfrm>
            <a:off x="0" y="1"/>
            <a:ext cx="199813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 &amp; Asthma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50" name="Rectangle 8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China products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 disease area </a:t>
            </a:r>
            <a:r>
              <a:rPr lang="en-US" altLang="zh-CN" dirty="0" smtClean="0"/>
              <a:t>overview - Respiratory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altLang="zh-CN" b="1" dirty="0" smtClean="0"/>
              <a:t>COPD</a:t>
            </a:r>
          </a:p>
          <a:p>
            <a:r>
              <a:rPr lang="pt-BR" altLang="zh-CN" dirty="0" smtClean="0"/>
              <a:t>Asthma</a:t>
            </a: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2225" y="1520008"/>
            <a:ext cx="492125" cy="493713"/>
            <a:chOff x="21" y="965"/>
            <a:chExt cx="310" cy="306"/>
          </a:xfrm>
          <a:solidFill>
            <a:srgbClr val="0091C8"/>
          </a:solidFill>
        </p:grpSpPr>
        <p:sp>
          <p:nvSpPr>
            <p:cNvPr id="7" name="Oval 10"/>
            <p:cNvSpPr>
              <a:spLocks noChangeAspect="1" noChangeArrowheads="1"/>
            </p:cNvSpPr>
            <p:nvPr/>
          </p:nvSpPr>
          <p:spPr bwMode="auto">
            <a:xfrm>
              <a:off x="234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spect="1" noChangeArrowheads="1"/>
            </p:cNvSpPr>
            <p:nvPr/>
          </p:nvSpPr>
          <p:spPr bwMode="auto">
            <a:xfrm>
              <a:off x="163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spect="1" noChangeArrowheads="1"/>
            </p:cNvSpPr>
            <p:nvPr/>
          </p:nvSpPr>
          <p:spPr bwMode="auto">
            <a:xfrm>
              <a:off x="92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spect="1" noChangeArrowheads="1"/>
            </p:cNvSpPr>
            <p:nvPr/>
          </p:nvSpPr>
          <p:spPr bwMode="auto">
            <a:xfrm>
              <a:off x="273" y="1151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spect="1" noChangeArrowheads="1"/>
            </p:cNvSpPr>
            <p:nvPr/>
          </p:nvSpPr>
          <p:spPr bwMode="auto">
            <a:xfrm>
              <a:off x="234" y="1213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spect="1" noChangeArrowheads="1"/>
            </p:cNvSpPr>
            <p:nvPr/>
          </p:nvSpPr>
          <p:spPr bwMode="auto">
            <a:xfrm flipV="1">
              <a:off x="273" y="1027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spect="1" noChangeArrowheads="1"/>
            </p:cNvSpPr>
            <p:nvPr/>
          </p:nvSpPr>
          <p:spPr bwMode="auto">
            <a:xfrm flipV="1">
              <a:off x="234" y="965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21" y="1089"/>
              <a:ext cx="58" cy="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844420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COPD, a common preventable and treatable disease, is characterized by persistent airflow limitation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Definition and symptoms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3388" y="1585480"/>
            <a:ext cx="8324850" cy="89217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b"/>
          <a:lstStyle/>
          <a:p>
            <a:pPr eaLnBrk="0" hangingPunct="0"/>
            <a:endParaRPr lang="en-GB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33388" y="2824991"/>
            <a:ext cx="8324850" cy="321225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l" eaLnBrk="0" hangingPunct="0"/>
            <a:endParaRPr lang="en-GB" altLang="zh-CN" sz="1400" dirty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7691" y="2597109"/>
            <a:ext cx="2543174" cy="30777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+mn-lt"/>
                <a:ea typeface="宋体" pitchFamily="2" charset="-122"/>
              </a:rPr>
              <a:t>Signs and symptoms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5396" y="2839985"/>
            <a:ext cx="45499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300" b="1" dirty="0" smtClean="0"/>
              <a:t>Classic symptoms: </a:t>
            </a:r>
            <a:r>
              <a:rPr lang="en-US" altLang="zh-CN" sz="1300" dirty="0" err="1" smtClean="0"/>
              <a:t>Dyspnea</a:t>
            </a:r>
            <a:r>
              <a:rPr lang="en-US" altLang="zh-CN" sz="1300" dirty="0" smtClean="0"/>
              <a:t>, chronic cough, chronic sputum production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300" b="1" dirty="0" smtClean="0"/>
              <a:t>Causes</a:t>
            </a:r>
          </a:p>
          <a:p>
            <a:pPr marL="742950" lvl="1" indent="-285750" algn="l">
              <a:spcBef>
                <a:spcPts val="0"/>
              </a:spcBef>
              <a:spcAft>
                <a:spcPts val="300"/>
              </a:spcAft>
              <a:buFont typeface="Verdana" pitchFamily="34" charset="0"/>
              <a:buChar char="−"/>
            </a:pPr>
            <a:r>
              <a:rPr lang="en-US" altLang="zh-CN" sz="1300" u="sng" dirty="0" smtClean="0"/>
              <a:t>Genetic factor</a:t>
            </a:r>
            <a:r>
              <a:rPr lang="en-US" altLang="zh-CN" sz="1300" dirty="0" smtClean="0"/>
              <a:t>: A severe hereditary deficiency of alpha-q antitrypsin</a:t>
            </a:r>
          </a:p>
          <a:p>
            <a:pPr marL="742950" lvl="1" indent="-285750" algn="l">
              <a:spcBef>
                <a:spcPts val="0"/>
              </a:spcBef>
              <a:spcAft>
                <a:spcPts val="300"/>
              </a:spcAft>
              <a:buFont typeface="Verdana" pitchFamily="34" charset="0"/>
              <a:buChar char="−"/>
            </a:pPr>
            <a:r>
              <a:rPr lang="en-US" altLang="zh-CN" sz="1300" u="sng" dirty="0" smtClean="0"/>
              <a:t>Environmental factor</a:t>
            </a:r>
            <a:r>
              <a:rPr lang="en-US" altLang="zh-CN" sz="1300" dirty="0" smtClean="0"/>
              <a:t>: Tobacco smoking, outdoor and indoor air pollution, and occupational dusts and chemicals</a:t>
            </a:r>
          </a:p>
          <a:p>
            <a:pPr marL="285750" indent="-285750" algn="l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300" b="1" dirty="0" err="1" smtClean="0"/>
              <a:t>Comorbidities</a:t>
            </a:r>
            <a:endParaRPr lang="en-US" altLang="zh-CN" sz="1300" dirty="0"/>
          </a:p>
          <a:p>
            <a:pPr marL="742950" lvl="1" indent="-285750" algn="l">
              <a:spcBef>
                <a:spcPts val="0"/>
              </a:spcBef>
              <a:spcAft>
                <a:spcPts val="0"/>
              </a:spcAft>
              <a:buFont typeface="Verdana" pitchFamily="34" charset="0"/>
              <a:buChar char="−"/>
            </a:pPr>
            <a:r>
              <a:rPr lang="en-US" altLang="zh-CN" sz="1300" dirty="0" smtClean="0"/>
              <a:t>Cardiovascular disease</a:t>
            </a:r>
          </a:p>
          <a:p>
            <a:pPr marL="742950" lvl="1" indent="-285750" algn="l">
              <a:spcBef>
                <a:spcPts val="0"/>
              </a:spcBef>
              <a:spcAft>
                <a:spcPts val="0"/>
              </a:spcAft>
              <a:buFont typeface="Verdana" pitchFamily="34" charset="0"/>
              <a:buChar char="−"/>
            </a:pPr>
            <a:r>
              <a:rPr lang="en-US" altLang="zh-CN" sz="1300" dirty="0" smtClean="0"/>
              <a:t>Osteoporosis and anxiety/depression</a:t>
            </a:r>
          </a:p>
          <a:p>
            <a:pPr marL="742950" lvl="1" indent="-285750" algn="l">
              <a:spcBef>
                <a:spcPts val="0"/>
              </a:spcBef>
              <a:spcAft>
                <a:spcPts val="0"/>
              </a:spcAft>
              <a:buFont typeface="Verdana" pitchFamily="34" charset="0"/>
              <a:buChar char="−"/>
            </a:pPr>
            <a:r>
              <a:rPr lang="en-US" altLang="zh-CN" sz="1300" dirty="0" smtClean="0"/>
              <a:t>Lung cancer</a:t>
            </a:r>
          </a:p>
          <a:p>
            <a:pPr marL="742950" lvl="1" indent="-285750" algn="l">
              <a:spcBef>
                <a:spcPts val="0"/>
              </a:spcBef>
              <a:spcAft>
                <a:spcPts val="0"/>
              </a:spcAft>
              <a:buFont typeface="Verdana" pitchFamily="34" charset="0"/>
              <a:buChar char="−"/>
            </a:pPr>
            <a:r>
              <a:rPr lang="en-US" altLang="zh-CN" sz="1300" dirty="0" smtClean="0"/>
              <a:t>Serious infections</a:t>
            </a:r>
          </a:p>
          <a:p>
            <a:pPr marL="742950" lvl="1" indent="-285750" algn="l">
              <a:spcBef>
                <a:spcPts val="0"/>
              </a:spcBef>
              <a:spcAft>
                <a:spcPts val="0"/>
              </a:spcAft>
              <a:buFont typeface="Verdana" pitchFamily="34" charset="0"/>
              <a:buChar char="−"/>
            </a:pPr>
            <a:r>
              <a:rPr lang="en-US" altLang="zh-CN" sz="1300" dirty="0" smtClean="0"/>
              <a:t>Metabolic syndrome and diabetes</a:t>
            </a:r>
          </a:p>
        </p:txBody>
      </p:sp>
      <p:sp>
        <p:nvSpPr>
          <p:cNvPr id="13" name="Text 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7691" y="1445882"/>
            <a:ext cx="2543174" cy="307777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宋体" pitchFamily="2" charset="-122"/>
              </a:rPr>
              <a:t>Disease definition</a:t>
            </a:r>
            <a:endParaRPr lang="en-US" altLang="zh-CN" sz="1400" dirty="0">
              <a:solidFill>
                <a:schemeClr val="bg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" name="Source" descr="Source"/>
          <p:cNvSpPr txBox="1"/>
          <p:nvPr/>
        </p:nvSpPr>
        <p:spPr>
          <a:xfrm>
            <a:off x="481015" y="6224594"/>
            <a:ext cx="1373774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</a:t>
            </a:r>
            <a:r>
              <a:rPr lang="en-US" altLang="zh-CN" sz="900" dirty="0">
                <a:latin typeface="Verdana"/>
              </a:rPr>
              <a:t>IMS </a:t>
            </a:r>
            <a:r>
              <a:rPr lang="en-US" altLang="zh-CN" sz="900" dirty="0" smtClean="0">
                <a:latin typeface="Verdana"/>
              </a:rPr>
              <a:t>Consulting</a:t>
            </a:r>
            <a:endParaRPr lang="zh-CN" altLang="en-US" sz="900" dirty="0">
              <a:latin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8811" y="1751804"/>
            <a:ext cx="809739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300" b="1" dirty="0" smtClean="0"/>
              <a:t>Chronic obstructive pulmonary disease</a:t>
            </a:r>
            <a:r>
              <a:rPr lang="en-US" altLang="zh-CN" sz="1300" dirty="0" smtClean="0"/>
              <a:t> (</a:t>
            </a:r>
            <a:r>
              <a:rPr lang="en-US" altLang="zh-CN" sz="1300" b="1" dirty="0" smtClean="0"/>
              <a:t>COPD) </a:t>
            </a:r>
            <a:r>
              <a:rPr lang="en-US" altLang="zh-CN" sz="1300" dirty="0" smtClean="0"/>
              <a:t>is the occurrence of chronic bronchitis or emphysema, a pair of commonly co-existing diseases of the lungs in which the airways narrow over time</a:t>
            </a:r>
            <a:endParaRPr lang="zh-CN" altLang="en-US" sz="1300" dirty="0"/>
          </a:p>
        </p:txBody>
      </p:sp>
      <p:sp>
        <p:nvSpPr>
          <p:cNvPr id="15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pic>
        <p:nvPicPr>
          <p:cNvPr id="55298" name="Picture 2" descr="http://upload.wikimedia.org/wikipedia/commons/thumb/5/59/Copd_versus_healthy_lung.jpg/220px-Copd_versus_healthy_lung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0932" y="3150823"/>
            <a:ext cx="2655314" cy="2244947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468217" y="5439139"/>
            <a:ext cx="40597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 smtClean="0"/>
              <a:t>Enlarged view of lung tissue showing the difference between healthy lung and COPD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xmlns="" val="410890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对象 70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73730" name="think-cell Slide" r:id="rId28" imgW="360" imgH="360" progId="TCLayout.ActiveDocument.1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COPD can be diagnosed by patient’s symptoms, exposure to risk factors and </a:t>
            </a:r>
            <a:r>
              <a:rPr lang="en-US" altLang="zh-CN" dirty="0" err="1" smtClean="0"/>
              <a:t>spirometry</a:t>
            </a:r>
            <a:r>
              <a:rPr lang="en-US" altLang="zh-CN" dirty="0" smtClean="0"/>
              <a:t> test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444596" y="6366362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  <p:sp>
        <p:nvSpPr>
          <p:cNvPr id="3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Diagnosis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31" name="Section" descr="Section name"/>
          <p:cNvSpPr txBox="1"/>
          <p:nvPr>
            <p:custDataLst>
              <p:tags r:id="rId5"/>
            </p:custDataLst>
          </p:nvPr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42" name="AutoShape 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719639" y="3128795"/>
            <a:ext cx="191540" cy="176269"/>
          </a:xfrm>
          <a:prstGeom prst="plus">
            <a:avLst>
              <a:gd name="adj" fmla="val 31718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zh-CN" sz="120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3" name="AutoShape 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719639" y="4658301"/>
            <a:ext cx="191540" cy="176269"/>
          </a:xfrm>
          <a:prstGeom prst="plus">
            <a:avLst>
              <a:gd name="adj" fmla="val 31718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lang="zh-CN" altLang="zh-CN" sz="1200"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4" name="组合 73"/>
          <p:cNvGrpSpPr/>
          <p:nvPr>
            <p:custDataLst>
              <p:tags r:id="rId8"/>
            </p:custDataLst>
          </p:nvPr>
        </p:nvGrpSpPr>
        <p:grpSpPr>
          <a:xfrm>
            <a:off x="805121" y="1894901"/>
            <a:ext cx="2147399" cy="903383"/>
            <a:chOff x="1157666" y="1628661"/>
            <a:chExt cx="2376000" cy="892366"/>
          </a:xfrm>
        </p:grpSpPr>
        <p:sp>
          <p:nvSpPr>
            <p:cNvPr id="73" name="矩形 72"/>
            <p:cNvSpPr/>
            <p:nvPr>
              <p:custDataLst>
                <p:tags r:id="rId25"/>
              </p:custDataLst>
            </p:nvPr>
          </p:nvSpPr>
          <p:spPr>
            <a:xfrm>
              <a:off x="1199912" y="1628661"/>
              <a:ext cx="2291508" cy="8923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>
              <p:custDataLst>
                <p:tags r:id="rId26"/>
              </p:custDataLst>
            </p:nvPr>
          </p:nvSpPr>
          <p:spPr>
            <a:xfrm>
              <a:off x="1157666" y="1920956"/>
              <a:ext cx="23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</a:rPr>
                <a:t>Symptoms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74"/>
          <p:cNvGrpSpPr/>
          <p:nvPr>
            <p:custDataLst>
              <p:tags r:id="rId9"/>
            </p:custDataLst>
          </p:nvPr>
        </p:nvGrpSpPr>
        <p:grpSpPr>
          <a:xfrm>
            <a:off x="805121" y="3626285"/>
            <a:ext cx="2147399" cy="903383"/>
            <a:chOff x="1178789" y="3589664"/>
            <a:chExt cx="2376000" cy="892366"/>
          </a:xfrm>
        </p:grpSpPr>
        <p:sp>
          <p:nvSpPr>
            <p:cNvPr id="72" name="矩形 71"/>
            <p:cNvSpPr/>
            <p:nvPr>
              <p:custDataLst>
                <p:tags r:id="rId23"/>
              </p:custDataLst>
            </p:nvPr>
          </p:nvSpPr>
          <p:spPr>
            <a:xfrm>
              <a:off x="1221035" y="3589664"/>
              <a:ext cx="2291508" cy="89236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>
              <p:custDataLst>
                <p:tags r:id="rId24"/>
              </p:custDataLst>
            </p:nvPr>
          </p:nvSpPr>
          <p:spPr>
            <a:xfrm>
              <a:off x="1178789" y="3774237"/>
              <a:ext cx="2376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</a:rPr>
                <a:t>History of exposure to risk factors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76"/>
          <p:cNvGrpSpPr/>
          <p:nvPr>
            <p:custDataLst>
              <p:tags r:id="rId10"/>
            </p:custDataLst>
          </p:nvPr>
        </p:nvGrpSpPr>
        <p:grpSpPr>
          <a:xfrm>
            <a:off x="805121" y="4981460"/>
            <a:ext cx="2147399" cy="903383"/>
            <a:chOff x="1222856" y="4759288"/>
            <a:chExt cx="2376000" cy="892366"/>
          </a:xfrm>
        </p:grpSpPr>
        <p:sp>
          <p:nvSpPr>
            <p:cNvPr id="70" name="矩形 69"/>
            <p:cNvSpPr/>
            <p:nvPr>
              <p:custDataLst>
                <p:tags r:id="rId21"/>
              </p:custDataLst>
            </p:nvPr>
          </p:nvSpPr>
          <p:spPr>
            <a:xfrm>
              <a:off x="1265102" y="4759288"/>
              <a:ext cx="2291508" cy="8923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>
              <p:custDataLst>
                <p:tags r:id="rId22"/>
              </p:custDataLst>
            </p:nvPr>
          </p:nvSpPr>
          <p:spPr>
            <a:xfrm>
              <a:off x="1222856" y="4827471"/>
              <a:ext cx="2376000" cy="756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b="1" dirty="0" err="1" smtClean="0">
                  <a:solidFill>
                    <a:schemeClr val="bg1"/>
                  </a:solidFill>
                </a:rPr>
                <a:t>Spirometry</a:t>
              </a:r>
              <a:r>
                <a:rPr lang="en-US" altLang="zh-CN" sz="1400" b="1" dirty="0" smtClean="0">
                  <a:solidFill>
                    <a:schemeClr val="bg1"/>
                  </a:solidFill>
                </a:rPr>
                <a:t> test</a:t>
              </a: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</a:rPr>
                <a:t>(required clinical diagnosis)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TextBox 48"/>
          <p:cNvSpPr txBox="1"/>
          <p:nvPr>
            <p:custDataLst>
              <p:tags r:id="rId11"/>
            </p:custDataLst>
          </p:nvPr>
        </p:nvSpPr>
        <p:spPr>
          <a:xfrm>
            <a:off x="3032886" y="1791062"/>
            <a:ext cx="482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b="1" dirty="0" err="1" smtClean="0"/>
              <a:t>Dyspnea</a:t>
            </a:r>
            <a:r>
              <a:rPr lang="en-US" altLang="zh-CN" sz="1400" b="1" dirty="0" smtClean="0"/>
              <a:t> </a:t>
            </a:r>
            <a:r>
              <a:rPr lang="en-US" altLang="zh-CN" sz="1400" dirty="0" smtClean="0"/>
              <a:t>(shortness of breath)</a:t>
            </a:r>
          </a:p>
          <a:p>
            <a:r>
              <a:rPr lang="en-US" altLang="zh-CN" sz="1400" dirty="0" smtClean="0"/>
              <a:t> Progressive; worse with exercise; persistent</a:t>
            </a:r>
            <a:endParaRPr lang="zh-CN" altLang="en-US" sz="1400" dirty="0"/>
          </a:p>
        </p:txBody>
      </p:sp>
      <p:sp>
        <p:nvSpPr>
          <p:cNvPr id="50" name="TextBox 49"/>
          <p:cNvSpPr txBox="1"/>
          <p:nvPr>
            <p:custDataLst>
              <p:tags r:id="rId12"/>
            </p:custDataLst>
          </p:nvPr>
        </p:nvSpPr>
        <p:spPr>
          <a:xfrm>
            <a:off x="3032886" y="2299877"/>
            <a:ext cx="482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b="1" dirty="0" smtClean="0"/>
              <a:t>Chronic cough</a:t>
            </a:r>
          </a:p>
          <a:p>
            <a:r>
              <a:rPr lang="en-US" altLang="zh-CN" sz="1400" dirty="0" smtClean="0"/>
              <a:t> May be intermittent and unproductive</a:t>
            </a:r>
            <a:endParaRPr lang="zh-CN" altLang="en-US" sz="1400" dirty="0"/>
          </a:p>
        </p:txBody>
      </p:sp>
      <p:sp>
        <p:nvSpPr>
          <p:cNvPr id="51" name="TextBox 50"/>
          <p:cNvSpPr txBox="1"/>
          <p:nvPr>
            <p:custDataLst>
              <p:tags r:id="rId13"/>
            </p:custDataLst>
          </p:nvPr>
        </p:nvSpPr>
        <p:spPr>
          <a:xfrm>
            <a:off x="3032884" y="2808693"/>
            <a:ext cx="5901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en-US" altLang="zh-CN" sz="1400" b="1" dirty="0" smtClean="0"/>
              <a:t>Chronic sputum production </a:t>
            </a:r>
            <a:r>
              <a:rPr lang="en-US" altLang="zh-CN" sz="1400" dirty="0" smtClean="0"/>
              <a:t>(sputum: mucus that is coughed up from the lower airways)</a:t>
            </a:r>
          </a:p>
          <a:p>
            <a:r>
              <a:rPr lang="en-US" altLang="zh-CN" sz="1400" dirty="0" smtClean="0"/>
              <a:t> Any pattern of chronic sputum production may indicate COPD</a:t>
            </a:r>
            <a:endParaRPr lang="zh-CN" altLang="en-US" sz="1400" dirty="0"/>
          </a:p>
        </p:txBody>
      </p:sp>
      <p:sp>
        <p:nvSpPr>
          <p:cNvPr id="52" name="TextBox 51"/>
          <p:cNvSpPr txBox="1"/>
          <p:nvPr>
            <p:custDataLst>
              <p:tags r:id="rId14"/>
            </p:custDataLst>
          </p:nvPr>
        </p:nvSpPr>
        <p:spPr>
          <a:xfrm>
            <a:off x="3032886" y="3540910"/>
            <a:ext cx="482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b="1" dirty="0" smtClean="0"/>
              <a:t>Tobacco smoke</a:t>
            </a:r>
            <a:endParaRPr lang="zh-CN" altLang="en-US" sz="1400" b="1" dirty="0"/>
          </a:p>
        </p:txBody>
      </p:sp>
      <p:sp>
        <p:nvSpPr>
          <p:cNvPr id="53" name="TextBox 52"/>
          <p:cNvSpPr txBox="1"/>
          <p:nvPr>
            <p:custDataLst>
              <p:tags r:id="rId15"/>
            </p:custDataLst>
          </p:nvPr>
        </p:nvSpPr>
        <p:spPr>
          <a:xfrm>
            <a:off x="3032886" y="3911711"/>
            <a:ext cx="482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b="1" dirty="0" smtClean="0"/>
              <a:t>Smoke </a:t>
            </a:r>
            <a:r>
              <a:rPr lang="en-US" altLang="zh-CN" sz="1400" dirty="0" smtClean="0"/>
              <a:t>from home cooking and heating fuels</a:t>
            </a:r>
            <a:endParaRPr lang="zh-CN" altLang="en-US" sz="1400" dirty="0"/>
          </a:p>
        </p:txBody>
      </p:sp>
      <p:sp>
        <p:nvSpPr>
          <p:cNvPr id="67" name="TextBox 66"/>
          <p:cNvSpPr txBox="1"/>
          <p:nvPr>
            <p:custDataLst>
              <p:tags r:id="rId16"/>
            </p:custDataLst>
          </p:nvPr>
        </p:nvSpPr>
        <p:spPr>
          <a:xfrm>
            <a:off x="3032886" y="4282512"/>
            <a:ext cx="482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b="1" dirty="0" smtClean="0"/>
              <a:t>Occupational dusts and chemicals</a:t>
            </a:r>
            <a:endParaRPr lang="zh-CN" altLang="en-US" sz="1400" b="1" dirty="0"/>
          </a:p>
        </p:txBody>
      </p:sp>
      <p:sp>
        <p:nvSpPr>
          <p:cNvPr id="69" name="TextBox 68"/>
          <p:cNvSpPr txBox="1"/>
          <p:nvPr>
            <p:custDataLst>
              <p:tags r:id="rId17"/>
            </p:custDataLst>
          </p:nvPr>
        </p:nvSpPr>
        <p:spPr>
          <a:xfrm>
            <a:off x="3032884" y="4943514"/>
            <a:ext cx="5901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itchFamily="34" charset="0"/>
              <a:buChar char="•"/>
            </a:pPr>
            <a:r>
              <a:rPr lang="en-US" altLang="zh-CN" sz="1400" b="1" dirty="0" smtClean="0"/>
              <a:t>FEV</a:t>
            </a:r>
            <a:r>
              <a:rPr lang="en-US" altLang="zh-CN" sz="1400" b="1" baseline="-25000" dirty="0" smtClean="0"/>
              <a:t>1</a:t>
            </a:r>
            <a:r>
              <a:rPr lang="en-US" altLang="zh-CN" sz="1400" b="1" dirty="0" smtClean="0"/>
              <a:t>/FVC&lt;0.70</a:t>
            </a:r>
            <a:r>
              <a:rPr lang="en-US" altLang="zh-CN" sz="1400" dirty="0" smtClean="0"/>
              <a:t> confirms the presence of persistent airflow limitation and thus of COPD (FEV</a:t>
            </a:r>
            <a:r>
              <a:rPr lang="en-US" altLang="zh-CN" sz="1400" baseline="-25000" dirty="0" smtClean="0"/>
              <a:t>1 </a:t>
            </a:r>
            <a:r>
              <a:rPr lang="en-US" altLang="zh-CN" sz="1400" dirty="0" smtClean="0"/>
              <a:t>: Forced Expired Volume in one second; FVC: Forced Vital Capacity; FEV</a:t>
            </a:r>
            <a:r>
              <a:rPr lang="en-US" altLang="zh-CN" sz="1400" baseline="-25000" dirty="0" smtClean="0"/>
              <a:t>1</a:t>
            </a:r>
            <a:r>
              <a:rPr lang="en-US" altLang="zh-CN" sz="1400" dirty="0" smtClean="0"/>
              <a:t>/FVC: FEV</a:t>
            </a:r>
            <a:r>
              <a:rPr lang="en-US" altLang="zh-CN" sz="1400" baseline="-25000" dirty="0" smtClean="0"/>
              <a:t>1 </a:t>
            </a:r>
            <a:r>
              <a:rPr lang="en-US" altLang="zh-CN" sz="1400" dirty="0" smtClean="0"/>
              <a:t>expressed as a proportion of the FVC, gives a clinical useful index of airflow limitation) </a:t>
            </a:r>
            <a:endParaRPr lang="zh-CN" altLang="en-US" sz="1400" dirty="0"/>
          </a:p>
        </p:txBody>
      </p:sp>
      <p:sp>
        <p:nvSpPr>
          <p:cNvPr id="38" name="Oval 1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1061" y="1798510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1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9" name="Oval 1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41061" y="3540916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2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0" name="Oval 1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41061" y="4874061"/>
            <a:ext cx="287337" cy="2873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3</a:t>
            </a:r>
            <a:endParaRPr lang="zh-CN" altLang="zh-CN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2983725" y="3548320"/>
            <a:ext cx="5631463" cy="0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983725" y="4658299"/>
            <a:ext cx="5576379" cy="0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82169" y="1388124"/>
            <a:ext cx="183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u="sng" dirty="0" smtClean="0"/>
              <a:t>Key indications</a:t>
            </a:r>
            <a:endParaRPr lang="zh-CN" altLang="en-US" sz="1400" b="1" u="sng" dirty="0"/>
          </a:p>
        </p:txBody>
      </p:sp>
      <p:sp>
        <p:nvSpPr>
          <p:cNvPr id="32" name="Source" descr="Source"/>
          <p:cNvSpPr txBox="1"/>
          <p:nvPr/>
        </p:nvSpPr>
        <p:spPr>
          <a:xfrm>
            <a:off x="481015" y="6224594"/>
            <a:ext cx="271067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China COPD treatment guideline 2011</a:t>
            </a:r>
            <a:endParaRPr lang="zh-CN" altLang="en-US" sz="900" dirty="0">
              <a:latin typeface="Verdan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COPD can be divided into two phases, and can be classified into 4 levels of severity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Classification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685" y="1412876"/>
            <a:ext cx="230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Phases of asthma</a:t>
            </a:r>
            <a:endParaRPr lang="zh-CN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35550" y="1412876"/>
            <a:ext cx="293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Classification of asthma</a:t>
            </a:r>
            <a:endParaRPr lang="zh-CN" altLang="en-US" sz="14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40674" y="1872863"/>
            <a:ext cx="3205910" cy="4"/>
          </a:xfrm>
          <a:prstGeom prst="line">
            <a:avLst/>
          </a:prstGeom>
          <a:ln w="1270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4028" y="1916930"/>
            <a:ext cx="4715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 smtClean="0"/>
              <a:t>According to FEV1/FVC, FEV1% predicted and clinical symptoms, COPD can be classified into 4 severity levels.</a:t>
            </a:r>
            <a:endParaRPr lang="zh-CN" altLang="en-US" sz="1200" dirty="0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428888" y="2403236"/>
            <a:ext cx="1300760" cy="7191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Stable COPD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28888" y="4075286"/>
            <a:ext cx="1300760" cy="7191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Acute exacerbation 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824088" y="2304083"/>
            <a:ext cx="19877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Tx/>
              <a:buChar char="•"/>
            </a:pPr>
            <a:r>
              <a:rPr lang="en-US" altLang="zh-CN" sz="1200" dirty="0" smtClean="0"/>
              <a:t>Symptoms of </a:t>
            </a:r>
            <a:r>
              <a:rPr lang="en-US" altLang="zh-CN" sz="1200" dirty="0" err="1" smtClean="0"/>
              <a:t>dyspnea</a:t>
            </a:r>
            <a:r>
              <a:rPr lang="en-US" altLang="zh-CN" sz="1200" dirty="0" smtClean="0"/>
              <a:t>, chronic cough and chronic sputum production are stable and mild</a:t>
            </a:r>
            <a:endParaRPr lang="en-GB" altLang="zh-CN" sz="1200" dirty="0" smtClean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8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826360" y="3976133"/>
            <a:ext cx="19877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Tx/>
              <a:buChar char="•"/>
            </a:pPr>
            <a:r>
              <a:rPr lang="en-US" altLang="zh-CN" sz="1200" dirty="0" smtClean="0"/>
              <a:t>Acute worsening of  symptoms of </a:t>
            </a:r>
            <a:r>
              <a:rPr lang="en-US" altLang="zh-CN" sz="1200" dirty="0" err="1" smtClean="0"/>
              <a:t>dyspnea</a:t>
            </a:r>
            <a:r>
              <a:rPr lang="en-US" altLang="zh-CN" sz="1200" dirty="0" smtClean="0"/>
              <a:t>, chronic cough and sputum production </a:t>
            </a:r>
          </a:p>
          <a:p>
            <a:pPr marL="177800" indent="-177800" eaLnBrk="0" hangingPunct="0">
              <a:spcBef>
                <a:spcPct val="50000"/>
              </a:spcBef>
              <a:buFontTx/>
              <a:buChar char="•"/>
            </a:pP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May accompanying fever</a:t>
            </a:r>
          </a:p>
          <a:p>
            <a:pPr marL="177800" indent="-177800" eaLnBrk="0" hangingPunct="0">
              <a:spcBef>
                <a:spcPct val="50000"/>
              </a:spcBef>
              <a:buFontTx/>
              <a:buChar char="•"/>
            </a:pPr>
            <a:r>
              <a:rPr lang="en-US" altLang="zh-CN" sz="1200" dirty="0" smtClean="0">
                <a:latin typeface="Verdana" pitchFamily="34" charset="0"/>
                <a:ea typeface="宋体" pitchFamily="2" charset="-122"/>
              </a:rPr>
              <a:t>Need to change daily COPD medication</a:t>
            </a:r>
            <a:endParaRPr lang="en-GB" altLang="zh-CN" sz="1200" dirty="0" smtClean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4050303" y="5490572"/>
            <a:ext cx="1300760" cy="55456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Very sever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4050303" y="3082200"/>
            <a:ext cx="1300760" cy="55456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Mild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4050303" y="3887023"/>
            <a:ext cx="1300760" cy="55456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Moderate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auto">
          <a:xfrm>
            <a:off x="4050303" y="4702863"/>
            <a:ext cx="1300760" cy="55456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91C8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宋体" pitchFamily="2" charset="-122"/>
              </a:rPr>
              <a:t>Sever</a:t>
            </a:r>
            <a:endParaRPr lang="en-GB" altLang="zh-CN" sz="1200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00858" y="2591229"/>
            <a:ext cx="10296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000" b="1" kern="0" dirty="0" smtClean="0">
                <a:latin typeface="+mn-ea"/>
                <a:cs typeface="宋体"/>
              </a:rPr>
              <a:t>FEV1/FVC</a:t>
            </a:r>
            <a:endParaRPr lang="zh-CN" altLang="zh-CN" sz="1000" b="1" kern="100" dirty="0">
              <a:latin typeface="+mn-ea"/>
              <a:cs typeface="Times New Roman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89338" y="2591229"/>
            <a:ext cx="1156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000" b="1" kern="0" dirty="0" smtClean="0">
                <a:latin typeface="+mn-ea"/>
                <a:cs typeface="宋体"/>
              </a:rPr>
              <a:t>%FEV</a:t>
            </a:r>
            <a:r>
              <a:rPr lang="en-US" altLang="zh-CN" sz="1000" b="1" kern="0" baseline="-25000" dirty="0" smtClean="0">
                <a:latin typeface="+mn-ea"/>
                <a:cs typeface="宋体"/>
              </a:rPr>
              <a:t>1</a:t>
            </a:r>
            <a:r>
              <a:rPr lang="en-US" altLang="zh-CN" sz="1000" b="1" kern="0" dirty="0" smtClean="0">
                <a:latin typeface="+mn-ea"/>
                <a:cs typeface="宋体"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en-US" altLang="zh-CN" sz="1000" b="1" kern="0" dirty="0" smtClean="0">
                <a:latin typeface="+mn-ea"/>
                <a:cs typeface="宋体"/>
              </a:rPr>
              <a:t>predicted</a:t>
            </a:r>
            <a:endParaRPr lang="zh-CN" altLang="zh-CN" sz="1000" b="1" kern="100" dirty="0">
              <a:latin typeface="+mn-ea"/>
              <a:cs typeface="Times New Roman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50808" y="2591229"/>
            <a:ext cx="10135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000" b="1" kern="0" dirty="0" smtClean="0">
                <a:latin typeface="+mn-ea"/>
                <a:cs typeface="宋体"/>
              </a:rPr>
              <a:t>Symptoms</a:t>
            </a:r>
            <a:endParaRPr lang="zh-CN" altLang="zh-CN" sz="1000" b="1" kern="100" dirty="0">
              <a:latin typeface="+mn-ea"/>
              <a:cs typeface="Times New Roman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79686" y="5490572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&lt;70%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79685" y="3082200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&lt;70%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79686" y="3887023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Times New Roman"/>
              </a:rPr>
              <a:t>&lt;70%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79686" y="4702863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&lt;70%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97884" y="5490572"/>
            <a:ext cx="939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&lt;30% or </a:t>
            </a:r>
          </a:p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&lt;50%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31734" y="3082200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≥80%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62002" y="3887023"/>
            <a:ext cx="811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50-80%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79450" y="4702863"/>
            <a:ext cx="976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30%-50%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21750" y="5479555"/>
            <a:ext cx="1471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With </a:t>
            </a:r>
            <a:r>
              <a:rPr lang="en-US" altLang="zh-CN" sz="1200" dirty="0" smtClean="0"/>
              <a:t>chronic respiratory failure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55228" y="3082200"/>
            <a:ext cx="1204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With/without chronic symptoms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14118" y="3887023"/>
            <a:ext cx="1286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Always with chronic symptoms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17784" y="4567399"/>
            <a:ext cx="187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kern="0" dirty="0" smtClean="0">
                <a:latin typeface="+mn-ea"/>
                <a:cs typeface="宋体"/>
              </a:rPr>
              <a:t>With chronic symptoms, recurrence of acute exacerbation</a:t>
            </a:r>
            <a:endParaRPr lang="zh-CN" altLang="zh-CN" sz="1200" kern="100" dirty="0">
              <a:latin typeface="+mn-ea"/>
              <a:cs typeface="Times New Roman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362604" y="3759200"/>
            <a:ext cx="3261946" cy="1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922005" y="5387248"/>
            <a:ext cx="4770303" cy="0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931185" y="3743898"/>
            <a:ext cx="4770303" cy="0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931186" y="4559146"/>
            <a:ext cx="4770303" cy="0"/>
          </a:xfrm>
          <a:prstGeom prst="line">
            <a:avLst/>
          </a:prstGeom>
          <a:ln w="12700" cmpd="sng">
            <a:solidFill>
              <a:srgbClr val="00B0F0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3898174" y="1871025"/>
            <a:ext cx="4750067" cy="0"/>
          </a:xfrm>
          <a:prstGeom prst="line">
            <a:avLst/>
          </a:prstGeom>
          <a:ln w="1270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ource" descr="Source"/>
          <p:cNvSpPr txBox="1"/>
          <p:nvPr/>
        </p:nvSpPr>
        <p:spPr>
          <a:xfrm>
            <a:off x="481015" y="6224594"/>
            <a:ext cx="271067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China COPD treatment guideline 2011</a:t>
            </a:r>
            <a:endParaRPr lang="zh-CN" altLang="en-US" sz="900" dirty="0">
              <a:latin typeface="Verdan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对象 15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74754" name="think-cell Slide" r:id="rId49" imgW="360" imgH="360" progId="TCLayout.ActiveDocument.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5749" y="368528"/>
            <a:ext cx="8226669" cy="914400"/>
          </a:xfrm>
        </p:spPr>
        <p:txBody>
          <a:bodyPr/>
          <a:lstStyle/>
          <a:p>
            <a:pPr lvl="0"/>
            <a:r>
              <a:rPr lang="en-US" altLang="zh-CN" dirty="0" smtClean="0"/>
              <a:t>Various pharmacologic and non-pharmacologic approaches are used in COPD treatment, mainly characterized by disease phases</a:t>
            </a:r>
            <a:endParaRPr lang="en-US" dirty="0"/>
          </a:p>
        </p:txBody>
      </p:sp>
      <p:sp>
        <p:nvSpPr>
          <p:cNvPr id="44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83846" y="1"/>
            <a:ext cx="205856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Treatment and medication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51" name="Section" descr="Section name"/>
          <p:cNvSpPr txBox="1"/>
          <p:nvPr>
            <p:custDataLst>
              <p:tags r:id="rId4"/>
            </p:custDataLst>
          </p:nvPr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cxnSp>
        <p:nvCxnSpPr>
          <p:cNvPr id="48" name="AutoShape 10"/>
          <p:cNvCxnSpPr>
            <a:cxnSpLocks noChangeShapeType="1"/>
            <a:stCxn id="60" idx="3"/>
            <a:endCxn id="65" idx="1"/>
          </p:cNvCxnSpPr>
          <p:nvPr>
            <p:custDataLst>
              <p:tags r:id="rId5"/>
            </p:custDataLst>
          </p:nvPr>
        </p:nvCxnSpPr>
        <p:spPr bwMode="auto">
          <a:xfrm flipV="1">
            <a:off x="1314608" y="2883547"/>
            <a:ext cx="393003" cy="12542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54" name="AutoShape 11"/>
          <p:cNvCxnSpPr>
            <a:cxnSpLocks noChangeShapeType="1"/>
            <a:stCxn id="60" idx="3"/>
            <a:endCxn id="66" idx="1"/>
          </p:cNvCxnSpPr>
          <p:nvPr>
            <p:custDataLst>
              <p:tags r:id="rId6"/>
            </p:custDataLst>
          </p:nvPr>
        </p:nvCxnSpPr>
        <p:spPr bwMode="auto">
          <a:xfrm>
            <a:off x="1314608" y="4137749"/>
            <a:ext cx="393004" cy="111551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14"/>
          <p:cNvCxnSpPr>
            <a:cxnSpLocks noChangeShapeType="1"/>
            <a:stCxn id="65" idx="3"/>
            <a:endCxn id="160" idx="1"/>
          </p:cNvCxnSpPr>
          <p:nvPr/>
        </p:nvCxnSpPr>
        <p:spPr bwMode="auto">
          <a:xfrm flipV="1">
            <a:off x="2897432" y="2272700"/>
            <a:ext cx="509929" cy="61084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5">
                <a:lumMod val="7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60" name="AutoShap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3897" y="3838505"/>
            <a:ext cx="730711" cy="598488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chemeClr val="tx1"/>
                </a:solidFill>
                <a:ea typeface="仿宋_GB2312" pitchFamily="49" charset="-122"/>
              </a:rPr>
              <a:t>COPD</a:t>
            </a:r>
            <a:endParaRPr lang="en-US" sz="1200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65" name="AutoShap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07611" y="2655066"/>
            <a:ext cx="1189821" cy="456961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tx1"/>
                </a:solidFill>
                <a:ea typeface="仿宋_GB2312" pitchFamily="49" charset="-122"/>
              </a:rPr>
              <a:t>Stable COPD </a:t>
            </a:r>
            <a:endParaRPr lang="en-US" altLang="zh-CN" sz="1200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66" name="AutoShap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07612" y="5024779"/>
            <a:ext cx="1322023" cy="456961"/>
          </a:xfrm>
          <a:prstGeom prst="flowChartAlternateProcess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GB" altLang="zh-CN" sz="1200" dirty="0" smtClean="0">
                <a:solidFill>
                  <a:schemeClr val="tx1"/>
                </a:solidFill>
                <a:ea typeface="宋体" pitchFamily="2" charset="-122"/>
              </a:rPr>
              <a:t>Acute exacerbation </a:t>
            </a:r>
            <a:endParaRPr lang="en-GB" altLang="zh-CN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3" name="组合 200"/>
          <p:cNvGrpSpPr/>
          <p:nvPr/>
        </p:nvGrpSpPr>
        <p:grpSpPr>
          <a:xfrm>
            <a:off x="3396344" y="3136135"/>
            <a:ext cx="1412004" cy="651831"/>
            <a:chOff x="3131936" y="3598849"/>
            <a:chExt cx="1412004" cy="651831"/>
          </a:xfrm>
        </p:grpSpPr>
        <p:sp>
          <p:nvSpPr>
            <p:cNvPr id="161" name="AutoShape 5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131936" y="3598849"/>
              <a:ext cx="1412004" cy="651831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71" name="AutoShape 1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145648" y="3618764"/>
              <a:ext cx="1384580" cy="612000"/>
            </a:xfrm>
            <a:prstGeom prst="flowChartAlternate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latin typeface="+mn-lt"/>
                  <a:ea typeface="仿宋_GB2312" pitchFamily="49" charset="-122"/>
                </a:rPr>
                <a:t>Non-pharmacologic treatment</a:t>
              </a:r>
              <a:endParaRPr lang="en-US" sz="1200" dirty="0">
                <a:latin typeface="+mn-lt"/>
                <a:ea typeface="仿宋_GB2312" pitchFamily="49" charset="-122"/>
              </a:endParaRPr>
            </a:p>
          </p:txBody>
        </p:sp>
      </p:grpSp>
      <p:grpSp>
        <p:nvGrpSpPr>
          <p:cNvPr id="4" name="组合 197"/>
          <p:cNvGrpSpPr/>
          <p:nvPr/>
        </p:nvGrpSpPr>
        <p:grpSpPr>
          <a:xfrm>
            <a:off x="3407361" y="1946784"/>
            <a:ext cx="1412004" cy="651831"/>
            <a:chOff x="3131936" y="2354413"/>
            <a:chExt cx="1412004" cy="651831"/>
          </a:xfrm>
        </p:grpSpPr>
        <p:sp>
          <p:nvSpPr>
            <p:cNvPr id="160" name="AutoShape 5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131936" y="2354413"/>
              <a:ext cx="1412004" cy="651831"/>
            </a:xfrm>
            <a:prstGeom prst="flowChartAlternateProcess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72" name="AutoShape 18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159878" y="2374328"/>
              <a:ext cx="1356120" cy="612000"/>
            </a:xfrm>
            <a:prstGeom prst="flowChartAlternate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n-lt"/>
                  <a:ea typeface="仿宋_GB2312" pitchFamily="49" charset="-122"/>
                </a:rPr>
                <a:t>Pharmacologic treatment</a:t>
              </a:r>
              <a:endParaRPr lang="en-US" sz="1200" dirty="0">
                <a:solidFill>
                  <a:schemeClr val="bg1"/>
                </a:solidFill>
                <a:latin typeface="+mn-lt"/>
                <a:ea typeface="仿宋_GB2312" pitchFamily="49" charset="-122"/>
              </a:endParaRPr>
            </a:p>
          </p:txBody>
        </p:sp>
      </p:grpSp>
      <p:cxnSp>
        <p:nvCxnSpPr>
          <p:cNvPr id="74" name="AutoShape 15"/>
          <p:cNvCxnSpPr>
            <a:cxnSpLocks noChangeShapeType="1"/>
            <a:stCxn id="65" idx="3"/>
            <a:endCxn id="71" idx="1"/>
          </p:cNvCxnSpPr>
          <p:nvPr/>
        </p:nvCxnSpPr>
        <p:spPr bwMode="auto">
          <a:xfrm>
            <a:off x="2897432" y="2883547"/>
            <a:ext cx="512624" cy="57850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5">
                <a:lumMod val="75000"/>
              </a:schemeClr>
            </a:solidFill>
            <a:miter lim="800000"/>
            <a:headEnd/>
            <a:tailEnd type="triangle" w="med" len="med"/>
          </a:ln>
        </p:spPr>
      </p:cxnSp>
      <p:grpSp>
        <p:nvGrpSpPr>
          <p:cNvPr id="5" name="组合 164"/>
          <p:cNvGrpSpPr/>
          <p:nvPr/>
        </p:nvGrpSpPr>
        <p:grpSpPr>
          <a:xfrm>
            <a:off x="5113249" y="1729656"/>
            <a:ext cx="1412004" cy="345185"/>
            <a:chOff x="4981045" y="1985277"/>
            <a:chExt cx="1412004" cy="361318"/>
          </a:xfrm>
          <a:solidFill>
            <a:srgbClr val="0070C0"/>
          </a:solidFill>
        </p:grpSpPr>
        <p:sp>
          <p:nvSpPr>
            <p:cNvPr id="162" name="AutoShape 5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981045" y="1985277"/>
              <a:ext cx="1412004" cy="361318"/>
            </a:xfrm>
            <a:prstGeom prst="flowChartAlternateProcess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146" name="TextBox 145"/>
            <p:cNvSpPr txBox="1"/>
            <p:nvPr>
              <p:custDataLst>
                <p:tags r:id="rId43"/>
              </p:custDataLst>
            </p:nvPr>
          </p:nvSpPr>
          <p:spPr>
            <a:xfrm>
              <a:off x="4994852" y="2002448"/>
              <a:ext cx="1384391" cy="289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Bronchodilators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/>
          <p:cNvSpPr txBox="1"/>
          <p:nvPr>
            <p:custDataLst>
              <p:tags r:id="rId10"/>
            </p:custDataLst>
          </p:nvPr>
        </p:nvSpPr>
        <p:spPr>
          <a:xfrm>
            <a:off x="6815071" y="1501617"/>
            <a:ext cx="134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200" dirty="0" smtClean="0"/>
              <a:t>β</a:t>
            </a:r>
            <a:r>
              <a:rPr lang="el-GR" altLang="zh-CN" sz="1200" baseline="-25000" dirty="0" smtClean="0"/>
              <a:t>2</a:t>
            </a:r>
            <a:r>
              <a:rPr lang="el-GR" altLang="zh-CN" sz="1200" dirty="0" smtClean="0"/>
              <a:t> </a:t>
            </a:r>
            <a:r>
              <a:rPr lang="en-US" altLang="zh-CN" sz="1200" dirty="0" smtClean="0"/>
              <a:t>agonists </a:t>
            </a:r>
            <a:endParaRPr lang="zh-CN" altLang="en-US" sz="1200" dirty="0"/>
          </a:p>
        </p:txBody>
      </p:sp>
      <p:sp>
        <p:nvSpPr>
          <p:cNvPr id="148" name="TextBox 147"/>
          <p:cNvSpPr txBox="1"/>
          <p:nvPr>
            <p:custDataLst>
              <p:tags r:id="rId11"/>
            </p:custDataLst>
          </p:nvPr>
        </p:nvSpPr>
        <p:spPr>
          <a:xfrm>
            <a:off x="6815071" y="1741594"/>
            <a:ext cx="1392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Anticholinergics</a:t>
            </a:r>
            <a:endParaRPr lang="zh-CN" altLang="en-US" sz="1200" dirty="0"/>
          </a:p>
        </p:txBody>
      </p:sp>
      <p:grpSp>
        <p:nvGrpSpPr>
          <p:cNvPr id="6" name="组合 165"/>
          <p:cNvGrpSpPr/>
          <p:nvPr/>
        </p:nvGrpSpPr>
        <p:grpSpPr>
          <a:xfrm>
            <a:off x="5121953" y="2110652"/>
            <a:ext cx="1412004" cy="313064"/>
            <a:chOff x="4989749" y="2452805"/>
            <a:chExt cx="1412004" cy="327696"/>
          </a:xfrm>
          <a:solidFill>
            <a:srgbClr val="0070C0"/>
          </a:solidFill>
        </p:grpSpPr>
        <p:sp>
          <p:nvSpPr>
            <p:cNvPr id="163" name="AutoShape 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989749" y="2452805"/>
              <a:ext cx="1412004" cy="327696"/>
            </a:xfrm>
            <a:prstGeom prst="flowChartAlternateProcess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149" name="矩形 148"/>
            <p:cNvSpPr/>
            <p:nvPr>
              <p:custDataLst>
                <p:tags r:id="rId41"/>
              </p:custDataLst>
            </p:nvPr>
          </p:nvSpPr>
          <p:spPr>
            <a:xfrm>
              <a:off x="5027940" y="2485358"/>
              <a:ext cx="1335622" cy="28994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Corticosteroids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166"/>
          <p:cNvGrpSpPr/>
          <p:nvPr/>
        </p:nvGrpSpPr>
        <p:grpSpPr>
          <a:xfrm>
            <a:off x="5121953" y="2462277"/>
            <a:ext cx="1412004" cy="313978"/>
            <a:chOff x="4989749" y="2981624"/>
            <a:chExt cx="1412004" cy="328653"/>
          </a:xfrm>
          <a:solidFill>
            <a:srgbClr val="0070C0"/>
          </a:solidFill>
        </p:grpSpPr>
        <p:sp>
          <p:nvSpPr>
            <p:cNvPr id="164" name="AutoShape 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989749" y="2981624"/>
              <a:ext cx="1412004" cy="328653"/>
            </a:xfrm>
            <a:prstGeom prst="flowChartAlternateProcess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150" name="TextBox 149"/>
            <p:cNvSpPr txBox="1"/>
            <p:nvPr>
              <p:custDataLst>
                <p:tags r:id="rId39"/>
              </p:custDataLst>
            </p:nvPr>
          </p:nvSpPr>
          <p:spPr>
            <a:xfrm>
              <a:off x="5284486" y="3014174"/>
              <a:ext cx="822530" cy="2899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Others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TextBox 150"/>
          <p:cNvSpPr txBox="1"/>
          <p:nvPr>
            <p:custDataLst>
              <p:tags r:id="rId12"/>
            </p:custDataLst>
          </p:nvPr>
        </p:nvSpPr>
        <p:spPr>
          <a:xfrm>
            <a:off x="6815071" y="1981570"/>
            <a:ext cx="1379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Methylxanthine</a:t>
            </a:r>
            <a:endParaRPr lang="zh-CN" altLang="en-US" sz="1200" dirty="0"/>
          </a:p>
        </p:txBody>
      </p:sp>
      <p:sp>
        <p:nvSpPr>
          <p:cNvPr id="152" name="TextBox 151"/>
          <p:cNvSpPr txBox="1"/>
          <p:nvPr>
            <p:custDataLst>
              <p:tags r:id="rId13"/>
            </p:custDataLst>
          </p:nvPr>
        </p:nvSpPr>
        <p:spPr>
          <a:xfrm>
            <a:off x="6815071" y="2261147"/>
            <a:ext cx="167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Expectorant drugs </a:t>
            </a:r>
          </a:p>
        </p:txBody>
      </p:sp>
      <p:sp>
        <p:nvSpPr>
          <p:cNvPr id="153" name="TextBox 152"/>
          <p:cNvSpPr txBox="1"/>
          <p:nvPr>
            <p:custDataLst>
              <p:tags r:id="rId14"/>
            </p:custDataLst>
          </p:nvPr>
        </p:nvSpPr>
        <p:spPr>
          <a:xfrm>
            <a:off x="6815071" y="2476909"/>
            <a:ext cx="1725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Antioxidant</a:t>
            </a:r>
            <a:endParaRPr lang="zh-CN" altLang="en-US" sz="1200" dirty="0"/>
          </a:p>
        </p:txBody>
      </p:sp>
      <p:sp>
        <p:nvSpPr>
          <p:cNvPr id="154" name="TextBox 153"/>
          <p:cNvSpPr txBox="1"/>
          <p:nvPr>
            <p:custDataLst>
              <p:tags r:id="rId15"/>
            </p:custDataLst>
          </p:nvPr>
        </p:nvSpPr>
        <p:spPr>
          <a:xfrm>
            <a:off x="6815071" y="2692671"/>
            <a:ext cx="1535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Vaccine</a:t>
            </a:r>
            <a:endParaRPr lang="zh-CN" altLang="en-US" sz="1200" dirty="0"/>
          </a:p>
        </p:txBody>
      </p:sp>
      <p:cxnSp>
        <p:nvCxnSpPr>
          <p:cNvPr id="169" name="肘形连接符 168"/>
          <p:cNvCxnSpPr>
            <a:stCxn id="160" idx="3"/>
            <a:endCxn id="146" idx="1"/>
          </p:cNvCxnSpPr>
          <p:nvPr/>
        </p:nvCxnSpPr>
        <p:spPr>
          <a:xfrm flipV="1">
            <a:off x="4819365" y="1884560"/>
            <a:ext cx="307691" cy="38814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160" idx="3"/>
            <a:endCxn id="164" idx="1"/>
          </p:cNvCxnSpPr>
          <p:nvPr/>
        </p:nvCxnSpPr>
        <p:spPr>
          <a:xfrm>
            <a:off x="4819365" y="2272700"/>
            <a:ext cx="302588" cy="34656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60" idx="3"/>
            <a:endCxn id="163" idx="1"/>
          </p:cNvCxnSpPr>
          <p:nvPr/>
        </p:nvCxnSpPr>
        <p:spPr>
          <a:xfrm flipV="1">
            <a:off x="4819365" y="2267184"/>
            <a:ext cx="302588" cy="5516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46" idx="3"/>
            <a:endCxn id="147" idx="1"/>
          </p:cNvCxnSpPr>
          <p:nvPr/>
        </p:nvCxnSpPr>
        <p:spPr>
          <a:xfrm flipV="1">
            <a:off x="6511447" y="1640117"/>
            <a:ext cx="303624" cy="24444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146" idx="3"/>
            <a:endCxn id="151" idx="1"/>
          </p:cNvCxnSpPr>
          <p:nvPr/>
        </p:nvCxnSpPr>
        <p:spPr>
          <a:xfrm>
            <a:off x="6511447" y="1884560"/>
            <a:ext cx="303624" cy="2355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>
            <a:stCxn id="146" idx="3"/>
            <a:endCxn id="148" idx="1"/>
          </p:cNvCxnSpPr>
          <p:nvPr/>
        </p:nvCxnSpPr>
        <p:spPr>
          <a:xfrm flipV="1">
            <a:off x="6511447" y="1880094"/>
            <a:ext cx="303624" cy="44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64" idx="3"/>
            <a:endCxn id="152" idx="1"/>
          </p:cNvCxnSpPr>
          <p:nvPr/>
        </p:nvCxnSpPr>
        <p:spPr>
          <a:xfrm flipV="1">
            <a:off x="6533957" y="2399647"/>
            <a:ext cx="281114" cy="21961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164" idx="3"/>
            <a:endCxn id="154" idx="1"/>
          </p:cNvCxnSpPr>
          <p:nvPr/>
        </p:nvCxnSpPr>
        <p:spPr>
          <a:xfrm>
            <a:off x="6533957" y="2619266"/>
            <a:ext cx="281114" cy="2119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164" idx="3"/>
            <a:endCxn id="153" idx="1"/>
          </p:cNvCxnSpPr>
          <p:nvPr/>
        </p:nvCxnSpPr>
        <p:spPr>
          <a:xfrm flipV="1">
            <a:off x="6533957" y="2615409"/>
            <a:ext cx="281114" cy="385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组合 218"/>
          <p:cNvGrpSpPr/>
          <p:nvPr/>
        </p:nvGrpSpPr>
        <p:grpSpPr>
          <a:xfrm>
            <a:off x="5111414" y="2908454"/>
            <a:ext cx="1432609" cy="343349"/>
            <a:chOff x="4813954" y="3200400"/>
            <a:chExt cx="1498711" cy="411296"/>
          </a:xfrm>
        </p:grpSpPr>
        <p:sp>
          <p:nvSpPr>
            <p:cNvPr id="203" name="AutoShape 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813954" y="3200400"/>
              <a:ext cx="1487694" cy="411296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204" name="TextBox 203"/>
            <p:cNvSpPr txBox="1"/>
            <p:nvPr>
              <p:custDataLst>
                <p:tags r:id="rId37"/>
              </p:custDataLst>
            </p:nvPr>
          </p:nvSpPr>
          <p:spPr>
            <a:xfrm>
              <a:off x="4827761" y="3267549"/>
              <a:ext cx="1484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Oxygen therapy</a:t>
              </a:r>
              <a:endParaRPr lang="zh-CN" altLang="en-US" sz="1200" dirty="0"/>
            </a:p>
          </p:txBody>
        </p:sp>
      </p:grpSp>
      <p:grpSp>
        <p:nvGrpSpPr>
          <p:cNvPr id="9" name="组合 217"/>
          <p:cNvGrpSpPr/>
          <p:nvPr/>
        </p:nvGrpSpPr>
        <p:grpSpPr>
          <a:xfrm>
            <a:off x="5120117" y="3293130"/>
            <a:ext cx="1422078" cy="343349"/>
            <a:chOff x="4822658" y="3706263"/>
            <a:chExt cx="1487694" cy="411296"/>
          </a:xfrm>
        </p:grpSpPr>
        <p:sp>
          <p:nvSpPr>
            <p:cNvPr id="206" name="AutoShape 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822658" y="3706263"/>
              <a:ext cx="1487694" cy="411296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207" name="矩形 206"/>
            <p:cNvSpPr/>
            <p:nvPr>
              <p:custDataLst>
                <p:tags r:id="rId35"/>
              </p:custDataLst>
            </p:nvPr>
          </p:nvSpPr>
          <p:spPr>
            <a:xfrm>
              <a:off x="4860849" y="3773412"/>
              <a:ext cx="1238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/>
                <a:t>Rehabilitation</a:t>
              </a:r>
              <a:endParaRPr lang="zh-CN" altLang="en-US" sz="1200" dirty="0"/>
            </a:p>
          </p:txBody>
        </p:sp>
      </p:grpSp>
      <p:grpSp>
        <p:nvGrpSpPr>
          <p:cNvPr id="10" name="组合 223"/>
          <p:cNvGrpSpPr/>
          <p:nvPr/>
        </p:nvGrpSpPr>
        <p:grpSpPr>
          <a:xfrm>
            <a:off x="5120117" y="3631895"/>
            <a:ext cx="1422078" cy="396041"/>
            <a:chOff x="4822658" y="4149007"/>
            <a:chExt cx="1487694" cy="474415"/>
          </a:xfrm>
        </p:grpSpPr>
        <p:sp>
          <p:nvSpPr>
            <p:cNvPr id="209" name="AutoShape 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822658" y="4212126"/>
              <a:ext cx="1487694" cy="411296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210" name="TextBox 209"/>
            <p:cNvSpPr txBox="1"/>
            <p:nvPr>
              <p:custDataLst>
                <p:tags r:id="rId33"/>
              </p:custDataLst>
            </p:nvPr>
          </p:nvSpPr>
          <p:spPr>
            <a:xfrm>
              <a:off x="5067761" y="4149007"/>
              <a:ext cx="1024566" cy="463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/>
                <a:t>Surgical treatment</a:t>
              </a:r>
              <a:endParaRPr lang="zh-CN" altLang="en-US" sz="1200" dirty="0"/>
            </a:p>
          </p:txBody>
        </p:sp>
      </p:grpSp>
      <p:cxnSp>
        <p:nvCxnSpPr>
          <p:cNvPr id="213" name="肘形连接符 212"/>
          <p:cNvCxnSpPr>
            <a:stCxn id="71" idx="3"/>
            <a:endCxn id="204" idx="1"/>
          </p:cNvCxnSpPr>
          <p:nvPr/>
        </p:nvCxnSpPr>
        <p:spPr>
          <a:xfrm flipV="1">
            <a:off x="4794636" y="3080129"/>
            <a:ext cx="329976" cy="38192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71" idx="3"/>
            <a:endCxn id="209" idx="1"/>
          </p:cNvCxnSpPr>
          <p:nvPr/>
        </p:nvCxnSpPr>
        <p:spPr>
          <a:xfrm>
            <a:off x="4794636" y="3462050"/>
            <a:ext cx="325481" cy="39421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161" idx="3"/>
            <a:endCxn id="206" idx="1"/>
          </p:cNvCxnSpPr>
          <p:nvPr/>
        </p:nvCxnSpPr>
        <p:spPr>
          <a:xfrm>
            <a:off x="4808348" y="3462051"/>
            <a:ext cx="311769" cy="2754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AutoShape 14"/>
          <p:cNvCxnSpPr>
            <a:cxnSpLocks noChangeShapeType="1"/>
            <a:stCxn id="66" idx="3"/>
            <a:endCxn id="232" idx="1"/>
          </p:cNvCxnSpPr>
          <p:nvPr>
            <p:custDataLst>
              <p:tags r:id="rId16"/>
            </p:custDataLst>
          </p:nvPr>
        </p:nvCxnSpPr>
        <p:spPr bwMode="auto">
          <a:xfrm flipV="1">
            <a:off x="3029635" y="4694576"/>
            <a:ext cx="377726" cy="55868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</p:spPr>
      </p:cxnSp>
      <p:grpSp>
        <p:nvGrpSpPr>
          <p:cNvPr id="11" name="组合 227"/>
          <p:cNvGrpSpPr/>
          <p:nvPr/>
        </p:nvGrpSpPr>
        <p:grpSpPr>
          <a:xfrm>
            <a:off x="3396344" y="5414790"/>
            <a:ext cx="1412004" cy="651831"/>
            <a:chOff x="3131936" y="3587832"/>
            <a:chExt cx="1412004" cy="651831"/>
          </a:xfrm>
        </p:grpSpPr>
        <p:sp>
          <p:nvSpPr>
            <p:cNvPr id="229" name="AutoShape 5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131936" y="3587832"/>
              <a:ext cx="1412004" cy="651831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230" name="AutoShape 1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145648" y="3618764"/>
              <a:ext cx="1384580" cy="612000"/>
            </a:xfrm>
            <a:prstGeom prst="flowChartAlternateProcess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latin typeface="+mn-lt"/>
                  <a:ea typeface="仿宋_GB2312" pitchFamily="49" charset="-122"/>
                </a:rPr>
                <a:t>Non-pharmacologic treatment</a:t>
              </a:r>
              <a:endParaRPr lang="en-US" sz="1200" dirty="0">
                <a:latin typeface="+mn-lt"/>
                <a:ea typeface="仿宋_GB2312" pitchFamily="49" charset="-122"/>
              </a:endParaRPr>
            </a:p>
          </p:txBody>
        </p:sp>
      </p:grpSp>
      <p:grpSp>
        <p:nvGrpSpPr>
          <p:cNvPr id="12" name="组合 230"/>
          <p:cNvGrpSpPr/>
          <p:nvPr/>
        </p:nvGrpSpPr>
        <p:grpSpPr>
          <a:xfrm>
            <a:off x="3407361" y="4368660"/>
            <a:ext cx="1412004" cy="651831"/>
            <a:chOff x="3131936" y="2354413"/>
            <a:chExt cx="1412004" cy="651831"/>
          </a:xfrm>
          <a:solidFill>
            <a:srgbClr val="0070C0"/>
          </a:solidFill>
        </p:grpSpPr>
        <p:sp>
          <p:nvSpPr>
            <p:cNvPr id="232" name="AutoShape 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131936" y="2354413"/>
              <a:ext cx="1412004" cy="651831"/>
            </a:xfrm>
            <a:prstGeom prst="flowChartAlternateProcess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233" name="AutoShape 1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159878" y="2374328"/>
              <a:ext cx="1356120" cy="612000"/>
            </a:xfrm>
            <a:prstGeom prst="flowChartAlternateProcess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l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n-lt"/>
                  <a:ea typeface="仿宋_GB2312" pitchFamily="49" charset="-122"/>
                </a:rPr>
                <a:t>Pharmacologic treatment</a:t>
              </a:r>
              <a:endParaRPr lang="en-US" sz="1200" dirty="0">
                <a:solidFill>
                  <a:schemeClr val="bg1"/>
                </a:solidFill>
                <a:latin typeface="+mn-lt"/>
                <a:ea typeface="仿宋_GB2312" pitchFamily="49" charset="-122"/>
              </a:endParaRPr>
            </a:p>
          </p:txBody>
        </p:sp>
      </p:grpSp>
      <p:cxnSp>
        <p:nvCxnSpPr>
          <p:cNvPr id="234" name="AutoShape 15"/>
          <p:cNvCxnSpPr>
            <a:cxnSpLocks noChangeShapeType="1"/>
            <a:stCxn id="66" idx="3"/>
            <a:endCxn id="230" idx="1"/>
          </p:cNvCxnSpPr>
          <p:nvPr>
            <p:custDataLst>
              <p:tags r:id="rId17"/>
            </p:custDataLst>
          </p:nvPr>
        </p:nvCxnSpPr>
        <p:spPr bwMode="auto">
          <a:xfrm>
            <a:off x="3029635" y="5253260"/>
            <a:ext cx="380421" cy="498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2"/>
            </a:solidFill>
            <a:miter lim="800000"/>
            <a:headEnd/>
            <a:tailEnd type="triangle" w="med" len="med"/>
          </a:ln>
        </p:spPr>
      </p:cxnSp>
      <p:grpSp>
        <p:nvGrpSpPr>
          <p:cNvPr id="13" name="组合 236"/>
          <p:cNvGrpSpPr/>
          <p:nvPr/>
        </p:nvGrpSpPr>
        <p:grpSpPr>
          <a:xfrm>
            <a:off x="5122430" y="4142341"/>
            <a:ext cx="1412004" cy="343349"/>
            <a:chOff x="4981045" y="1935299"/>
            <a:chExt cx="1412004" cy="411296"/>
          </a:xfrm>
          <a:solidFill>
            <a:srgbClr val="0070C0"/>
          </a:solidFill>
        </p:grpSpPr>
        <p:sp>
          <p:nvSpPr>
            <p:cNvPr id="238" name="AutoShape 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981045" y="1935299"/>
              <a:ext cx="1412004" cy="411296"/>
            </a:xfrm>
            <a:prstGeom prst="flowChartAlternateProcess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239" name="TextBox 238"/>
            <p:cNvSpPr txBox="1"/>
            <p:nvPr>
              <p:custDataLst>
                <p:tags r:id="rId27"/>
              </p:custDataLst>
            </p:nvPr>
          </p:nvSpPr>
          <p:spPr>
            <a:xfrm>
              <a:off x="4994852" y="2002448"/>
              <a:ext cx="1384391" cy="3318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Bronchodilators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239"/>
          <p:cNvGrpSpPr/>
          <p:nvPr/>
        </p:nvGrpSpPr>
        <p:grpSpPr>
          <a:xfrm>
            <a:off x="5122430" y="4527016"/>
            <a:ext cx="1412004" cy="343349"/>
            <a:chOff x="4989749" y="2418209"/>
            <a:chExt cx="1412004" cy="411296"/>
          </a:xfrm>
          <a:solidFill>
            <a:srgbClr val="0070C0"/>
          </a:solidFill>
        </p:grpSpPr>
        <p:sp>
          <p:nvSpPr>
            <p:cNvPr id="241" name="AutoShape 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989749" y="2418209"/>
              <a:ext cx="1412004" cy="411296"/>
            </a:xfrm>
            <a:prstGeom prst="flowChartAlternateProcess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242" name="矩形 241"/>
            <p:cNvSpPr/>
            <p:nvPr>
              <p:custDataLst>
                <p:tags r:id="rId25"/>
              </p:custDataLst>
            </p:nvPr>
          </p:nvSpPr>
          <p:spPr>
            <a:xfrm>
              <a:off x="5027940" y="2485358"/>
              <a:ext cx="1335622" cy="3318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Corticosteroids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242"/>
          <p:cNvGrpSpPr/>
          <p:nvPr/>
        </p:nvGrpSpPr>
        <p:grpSpPr>
          <a:xfrm>
            <a:off x="5122430" y="4912606"/>
            <a:ext cx="1412004" cy="343349"/>
            <a:chOff x="4989749" y="2418209"/>
            <a:chExt cx="1412004" cy="411296"/>
          </a:xfrm>
          <a:solidFill>
            <a:srgbClr val="0070C0"/>
          </a:solidFill>
        </p:grpSpPr>
        <p:sp>
          <p:nvSpPr>
            <p:cNvPr id="244" name="AutoShape 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989749" y="2418209"/>
              <a:ext cx="1412004" cy="411296"/>
            </a:xfrm>
            <a:prstGeom prst="flowChartAlternateProcess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245" name="矩形 244"/>
            <p:cNvSpPr/>
            <p:nvPr>
              <p:custDataLst>
                <p:tags r:id="rId23"/>
              </p:custDataLst>
            </p:nvPr>
          </p:nvSpPr>
          <p:spPr>
            <a:xfrm>
              <a:off x="5193195" y="2485358"/>
              <a:ext cx="984565" cy="3318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Antibiotics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245"/>
          <p:cNvGrpSpPr/>
          <p:nvPr/>
        </p:nvGrpSpPr>
        <p:grpSpPr>
          <a:xfrm>
            <a:off x="5122431" y="5352356"/>
            <a:ext cx="1498710" cy="343349"/>
            <a:chOff x="4813955" y="3200400"/>
            <a:chExt cx="1498710" cy="411296"/>
          </a:xfrm>
        </p:grpSpPr>
        <p:sp>
          <p:nvSpPr>
            <p:cNvPr id="247" name="AutoShape 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813955" y="3200400"/>
              <a:ext cx="1410576" cy="411296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248" name="TextBox 247"/>
            <p:cNvSpPr txBox="1"/>
            <p:nvPr>
              <p:custDataLst>
                <p:tags r:id="rId21"/>
              </p:custDataLst>
            </p:nvPr>
          </p:nvSpPr>
          <p:spPr>
            <a:xfrm>
              <a:off x="4827761" y="3267549"/>
              <a:ext cx="1484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Oxygen therapy</a:t>
              </a:r>
              <a:endParaRPr lang="zh-CN" altLang="en-US" sz="1200" dirty="0"/>
            </a:p>
          </p:txBody>
        </p:sp>
      </p:grpSp>
      <p:grpSp>
        <p:nvGrpSpPr>
          <p:cNvPr id="17" name="组合 248"/>
          <p:cNvGrpSpPr/>
          <p:nvPr/>
        </p:nvGrpSpPr>
        <p:grpSpPr>
          <a:xfrm>
            <a:off x="5122430" y="5690874"/>
            <a:ext cx="1663965" cy="467549"/>
            <a:chOff x="4981045" y="1875597"/>
            <a:chExt cx="1663965" cy="483242"/>
          </a:xfrm>
        </p:grpSpPr>
        <p:sp>
          <p:nvSpPr>
            <p:cNvPr id="250" name="AutoShape 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981045" y="1935299"/>
              <a:ext cx="1412004" cy="366608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en-US" altLang="zh-CN" sz="1200" dirty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251" name="TextBox 250"/>
            <p:cNvSpPr txBox="1"/>
            <p:nvPr>
              <p:custDataLst>
                <p:tags r:id="rId19"/>
              </p:custDataLst>
            </p:nvPr>
          </p:nvSpPr>
          <p:spPr>
            <a:xfrm>
              <a:off x="5149090" y="1875597"/>
              <a:ext cx="1495920" cy="483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mechanical ventilation</a:t>
              </a:r>
              <a:endParaRPr lang="zh-CN" altLang="en-US" sz="1200" dirty="0"/>
            </a:p>
          </p:txBody>
        </p:sp>
      </p:grpSp>
      <p:cxnSp>
        <p:nvCxnSpPr>
          <p:cNvPr id="259" name="肘形连接符 258"/>
          <p:cNvCxnSpPr>
            <a:stCxn id="232" idx="3"/>
            <a:endCxn id="238" idx="1"/>
          </p:cNvCxnSpPr>
          <p:nvPr/>
        </p:nvCxnSpPr>
        <p:spPr>
          <a:xfrm flipV="1">
            <a:off x="4819365" y="4314016"/>
            <a:ext cx="303065" cy="38056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肘形连接符 260"/>
          <p:cNvCxnSpPr>
            <a:stCxn id="232" idx="3"/>
            <a:endCxn id="244" idx="1"/>
          </p:cNvCxnSpPr>
          <p:nvPr/>
        </p:nvCxnSpPr>
        <p:spPr>
          <a:xfrm>
            <a:off x="4819365" y="4694576"/>
            <a:ext cx="303065" cy="3897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33" idx="3"/>
            <a:endCxn id="241" idx="1"/>
          </p:cNvCxnSpPr>
          <p:nvPr/>
        </p:nvCxnSpPr>
        <p:spPr>
          <a:xfrm>
            <a:off x="4791423" y="4694575"/>
            <a:ext cx="331007" cy="4116"/>
          </a:xfrm>
          <a:prstGeom prst="straightConnector1">
            <a:avLst/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肘形连接符 268"/>
          <p:cNvCxnSpPr>
            <a:stCxn id="230" idx="3"/>
            <a:endCxn id="247" idx="1"/>
          </p:cNvCxnSpPr>
          <p:nvPr/>
        </p:nvCxnSpPr>
        <p:spPr>
          <a:xfrm flipV="1">
            <a:off x="4794636" y="5524031"/>
            <a:ext cx="327795" cy="22769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肘形连接符 270"/>
          <p:cNvCxnSpPr>
            <a:stCxn id="230" idx="3"/>
            <a:endCxn id="250" idx="1"/>
          </p:cNvCxnSpPr>
          <p:nvPr/>
        </p:nvCxnSpPr>
        <p:spPr>
          <a:xfrm>
            <a:off x="4794636" y="5751722"/>
            <a:ext cx="327794" cy="1742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440675" y="1351402"/>
            <a:ext cx="96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 smtClean="0"/>
              <a:t>Disease</a:t>
            </a:r>
            <a:endParaRPr lang="zh-CN" altLang="en-US" sz="1200" b="1" u="sng" dirty="0"/>
          </a:p>
        </p:txBody>
      </p:sp>
      <p:sp>
        <p:nvSpPr>
          <p:cNvPr id="273" name="TextBox 272"/>
          <p:cNvSpPr txBox="1"/>
          <p:nvPr/>
        </p:nvSpPr>
        <p:spPr>
          <a:xfrm>
            <a:off x="1452388" y="1351402"/>
            <a:ext cx="1797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u="sng" dirty="0" smtClean="0"/>
              <a:t>Phases of disease</a:t>
            </a:r>
            <a:endParaRPr lang="zh-CN" altLang="en-US" sz="1200" b="1" u="sng" dirty="0"/>
          </a:p>
        </p:txBody>
      </p:sp>
      <p:sp>
        <p:nvSpPr>
          <p:cNvPr id="274" name="TextBox 273"/>
          <p:cNvSpPr txBox="1"/>
          <p:nvPr/>
        </p:nvSpPr>
        <p:spPr>
          <a:xfrm>
            <a:off x="3786130" y="1351402"/>
            <a:ext cx="242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u="sng" dirty="0" smtClean="0"/>
              <a:t>Recommended treatment</a:t>
            </a:r>
            <a:endParaRPr lang="zh-CN" altLang="en-US" sz="1200" b="1" u="sng" dirty="0"/>
          </a:p>
        </p:txBody>
      </p:sp>
      <p:sp>
        <p:nvSpPr>
          <p:cNvPr id="86" name="Source" descr="Source"/>
          <p:cNvSpPr txBox="1"/>
          <p:nvPr/>
        </p:nvSpPr>
        <p:spPr>
          <a:xfrm>
            <a:off x="481015" y="6224594"/>
            <a:ext cx="2710678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China COPD treatment guideline 2011</a:t>
            </a:r>
            <a:endParaRPr lang="zh-CN" altLang="en-US" sz="900" dirty="0">
              <a:latin typeface="Verdana"/>
            </a:endParaRPr>
          </a:p>
        </p:txBody>
      </p:sp>
      <p:sp>
        <p:nvSpPr>
          <p:cNvPr id="87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55613" y="6388395"/>
            <a:ext cx="6108700" cy="207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</a:t>
            </a:r>
            <a:r>
              <a:rPr lang="en-US" dirty="0" err="1" smtClean="0"/>
              <a:t>Pharma</a:t>
            </a:r>
            <a:r>
              <a:rPr lang="en-US" dirty="0" smtClean="0"/>
              <a:t> • 2013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Stable COPD is the current focus of COPD management and both non-pharmacologic and pharmacologic treatment are required 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714700" y="1"/>
            <a:ext cx="2427713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COPD management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12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877" y="1388125"/>
            <a:ext cx="470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191479" y="1719203"/>
            <a:ext cx="2346593" cy="3733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271463"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Management of stable COPD</a:t>
            </a:r>
          </a:p>
          <a:p>
            <a:pPr marL="271463" indent="-95250" eaLnBrk="0" fontAlgn="auto" hangingPunct="0">
              <a:spcBef>
                <a:spcPct val="35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Reduce symptoms</a:t>
            </a:r>
          </a:p>
          <a:p>
            <a:pPr marL="452438" indent="-187325" eaLnBrk="0" fontAlgn="auto" hangingPunct="0">
              <a:spcBef>
                <a:spcPct val="35000"/>
              </a:spcBef>
              <a:spcAft>
                <a:spcPts val="0"/>
              </a:spcAft>
              <a:buFont typeface="Verdana" pitchFamily="34" charset="0"/>
              <a:buChar char="—"/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Relieve symptoms</a:t>
            </a:r>
          </a:p>
          <a:p>
            <a:pPr marL="452438" indent="-187325" eaLnBrk="0" fontAlgn="auto" hangingPunct="0">
              <a:spcBef>
                <a:spcPct val="35000"/>
              </a:spcBef>
              <a:spcAft>
                <a:spcPts val="0"/>
              </a:spcAft>
              <a:buFont typeface="Verdana" pitchFamily="34" charset="0"/>
              <a:buChar char="—"/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Improve exercise tolerance</a:t>
            </a:r>
          </a:p>
          <a:p>
            <a:pPr marL="452438" indent="-187325" eaLnBrk="0" fontAlgn="auto" hangingPunct="0">
              <a:spcBef>
                <a:spcPct val="35000"/>
              </a:spcBef>
              <a:spcAft>
                <a:spcPts val="0"/>
              </a:spcAft>
              <a:buFont typeface="Verdana" pitchFamily="34" charset="0"/>
              <a:buChar char="—"/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Improve health status</a:t>
            </a:r>
          </a:p>
          <a:p>
            <a:pPr marL="271463" indent="-95250" eaLnBrk="0" fontAlgn="auto" hangingPunct="0">
              <a:spcBef>
                <a:spcPct val="35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Reduce risks</a:t>
            </a:r>
          </a:p>
          <a:p>
            <a:pPr marL="452438" indent="-187325" eaLnBrk="0" fontAlgn="auto" hangingPunct="0">
              <a:spcBef>
                <a:spcPct val="35000"/>
              </a:spcBef>
              <a:spcAft>
                <a:spcPts val="0"/>
              </a:spcAft>
              <a:buFont typeface="Verdana" pitchFamily="34" charset="0"/>
              <a:buChar char="—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</a:rPr>
              <a:t>Prevent disease progression</a:t>
            </a:r>
          </a:p>
          <a:p>
            <a:pPr marL="452438" indent="-187325" eaLnBrk="0" fontAlgn="auto" hangingPunct="0">
              <a:spcBef>
                <a:spcPct val="35000"/>
              </a:spcBef>
              <a:spcAft>
                <a:spcPts val="0"/>
              </a:spcAft>
              <a:buFont typeface="Verdana" pitchFamily="34" charset="0"/>
              <a:buChar char="—"/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Prevent and treat exacerbations</a:t>
            </a:r>
          </a:p>
          <a:p>
            <a:pPr marL="452438" indent="-187325" eaLnBrk="0" fontAlgn="auto" hangingPunct="0">
              <a:spcBef>
                <a:spcPct val="35000"/>
              </a:spcBef>
              <a:spcAft>
                <a:spcPts val="0"/>
              </a:spcAft>
              <a:buFont typeface="Verdana" pitchFamily="34" charset="0"/>
              <a:buChar char="—"/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+mn-lt"/>
              </a:rPr>
              <a:t>Reduce mortality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52091" y="1719203"/>
            <a:ext cx="1476734" cy="1773716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35000"/>
              </a:spcBef>
            </a:pP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Non-pharmacologic management</a:t>
            </a:r>
            <a:endParaRPr lang="en-US" altLang="zh-CN" sz="1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52091" y="3679287"/>
            <a:ext cx="1476734" cy="1773716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eaLnBrk="0" hangingPunct="0">
              <a:spcBef>
                <a:spcPct val="35000"/>
              </a:spcBef>
            </a:pP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Pharmacologic management</a:t>
            </a:r>
            <a:endParaRPr lang="en-US" altLang="zh-CN" sz="1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181225" y="1719203"/>
            <a:ext cx="4208558" cy="1773716"/>
          </a:xfrm>
          <a:prstGeom prst="homePlate">
            <a:avLst>
              <a:gd name="adj" fmla="val 25142"/>
            </a:avLst>
          </a:prstGeom>
          <a:solidFill>
            <a:srgbClr val="8888A4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127000" indent="-127000" defTabSz="979488">
              <a:spcBef>
                <a:spcPct val="50000"/>
              </a:spcBef>
              <a:buClr>
                <a:schemeClr val="bg1"/>
              </a:buClr>
              <a:buFont typeface="Verdana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Essential</a:t>
            </a:r>
            <a:endParaRPr lang="en-US" altLang="zh-CN" sz="1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marL="254000" lvl="1" indent="-127000" algn="l" defTabSz="979488">
              <a:spcBef>
                <a:spcPts val="600"/>
              </a:spcBef>
              <a:buClr>
                <a:schemeClr val="bg1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Smoking cessation</a:t>
            </a:r>
          </a:p>
          <a:p>
            <a:pPr marL="254000" lvl="1" indent="-127000" algn="l" defTabSz="979488">
              <a:spcBef>
                <a:spcPts val="600"/>
              </a:spcBef>
              <a:buClr>
                <a:schemeClr val="bg1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Pulmonary rehabilitation</a:t>
            </a:r>
          </a:p>
          <a:p>
            <a:pPr marL="127000" lvl="1" indent="-127000" algn="l" defTabSz="979488">
              <a:spcBef>
                <a:spcPct val="50000"/>
              </a:spcBef>
              <a:buClr>
                <a:schemeClr val="bg1"/>
              </a:buClr>
              <a:buFont typeface="Verdana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Recommended</a:t>
            </a:r>
          </a:p>
          <a:p>
            <a:pPr marL="254000" lvl="1" indent="-127000" algn="l" defTabSz="979488">
              <a:spcBef>
                <a:spcPct val="40000"/>
              </a:spcBef>
              <a:buClr>
                <a:schemeClr val="bg1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Physical activity</a:t>
            </a:r>
            <a:endParaRPr lang="en-US" altLang="zh-CN" sz="1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2181225" y="3679287"/>
            <a:ext cx="4208558" cy="1773716"/>
          </a:xfrm>
          <a:prstGeom prst="homePlate">
            <a:avLst>
              <a:gd name="adj" fmla="val 25142"/>
            </a:avLst>
          </a:prstGeom>
          <a:solidFill>
            <a:srgbClr val="8888A4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127000" indent="-127000" defTabSz="979488">
              <a:spcBef>
                <a:spcPct val="50000"/>
              </a:spcBef>
              <a:buClr>
                <a:schemeClr val="bg1"/>
              </a:buClr>
              <a:buFont typeface="Verdana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Pharmacologic treatment should based on the assessment of symptoms and risks</a:t>
            </a:r>
            <a:endParaRPr lang="en-US" altLang="zh-CN" sz="1400" dirty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marL="254000" lvl="1" indent="-127000" algn="l" defTabSz="979488">
              <a:spcBef>
                <a:spcPts val="600"/>
              </a:spcBef>
              <a:buClr>
                <a:schemeClr val="bg1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Bronchodilators (</a:t>
            </a:r>
            <a:r>
              <a:rPr lang="el-GR" altLang="zh-CN" sz="1400" dirty="0" smtClean="0">
                <a:solidFill>
                  <a:schemeClr val="bg1"/>
                </a:solidFill>
              </a:rPr>
              <a:t>β</a:t>
            </a:r>
            <a:r>
              <a:rPr lang="el-GR" altLang="zh-CN" sz="1400" baseline="-25000" dirty="0" smtClean="0">
                <a:solidFill>
                  <a:schemeClr val="bg1"/>
                </a:solidFill>
              </a:rPr>
              <a:t>2</a:t>
            </a:r>
            <a:r>
              <a:rPr lang="el-GR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agonists,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Anticholinergics</a:t>
            </a:r>
            <a:r>
              <a:rPr lang="en-US" altLang="zh-CN" sz="1400" dirty="0" smtClean="0">
                <a:solidFill>
                  <a:schemeClr val="bg1"/>
                </a:solidFill>
              </a:rPr>
              <a:t>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Methylxanthine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endParaRPr lang="en-US" altLang="zh-CN" sz="1400" dirty="0" smtClean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  <a:p>
            <a:pPr marL="254000" lvl="1" indent="-127000" algn="l" defTabSz="979488">
              <a:spcBef>
                <a:spcPts val="600"/>
              </a:spcBef>
              <a:buClr>
                <a:schemeClr val="bg1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solidFill>
                  <a:schemeClr val="bg1"/>
                </a:solidFill>
              </a:rPr>
              <a:t>Corticosteroids</a:t>
            </a:r>
            <a:endParaRPr lang="zh-CN" altLang="en-US" sz="1400" dirty="0" smtClean="0">
              <a:solidFill>
                <a:schemeClr val="bg1"/>
              </a:solidFill>
            </a:endParaRPr>
          </a:p>
          <a:p>
            <a:pPr marL="254000" lvl="1" indent="-127000" algn="l" defTabSz="979488">
              <a:spcBef>
                <a:spcPts val="600"/>
              </a:spcBef>
              <a:buClr>
                <a:schemeClr val="bg1"/>
              </a:buClr>
              <a:buFont typeface="Verdana" pitchFamily="34" charset="0"/>
              <a:buChar char="−"/>
            </a:pPr>
            <a:r>
              <a:rPr lang="en-US" altLang="zh-CN" sz="1400" dirty="0" smtClean="0">
                <a:solidFill>
                  <a:schemeClr val="bg1"/>
                </a:solidFill>
              </a:rPr>
              <a:t>Antibiotics</a:t>
            </a:r>
            <a:endParaRPr lang="zh-CN" altLang="en-US" sz="1400" dirty="0" smtClean="0">
              <a:solidFill>
                <a:schemeClr val="bg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2" name="Source" descr="Source"/>
          <p:cNvSpPr txBox="1"/>
          <p:nvPr/>
        </p:nvSpPr>
        <p:spPr>
          <a:xfrm>
            <a:off x="481015" y="6224594"/>
            <a:ext cx="4528484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GOLD pocket guide to COPD diagnosis, management, and prevention</a:t>
            </a:r>
            <a:endParaRPr lang="zh-CN" altLang="en-US" sz="900" dirty="0">
              <a:latin typeface="Verdan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China has ~11 million urban COPD patients over 60 years old, while COPD is under-diagnosed and under-treated</a:t>
            </a:r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Pharma • 2013</a:t>
            </a:r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27914" y="1"/>
            <a:ext cx="20145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dirty="0" smtClean="0">
                <a:solidFill>
                  <a:schemeClr val="bg2"/>
                </a:solidFill>
                <a:ea typeface="宋体" pitchFamily="2" charset="-122"/>
              </a:rPr>
              <a:t>Epidemiology</a:t>
            </a:r>
            <a:endParaRPr lang="en-US" altLang="zh-CN" sz="1200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6" name="Section" descr="Section name"/>
          <p:cNvSpPr txBox="1"/>
          <p:nvPr/>
        </p:nvSpPr>
        <p:spPr>
          <a:xfrm>
            <a:off x="0" y="1"/>
            <a:ext cx="1414463" cy="276999"/>
          </a:xfrm>
          <a:prstGeom prst="rect">
            <a:avLst/>
          </a:prstGeom>
          <a:solidFill>
            <a:schemeClr val="bg2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Verdana"/>
              </a:rPr>
              <a:t>COPD</a:t>
            </a:r>
            <a:endParaRPr lang="zh-CN" altLang="en-US" sz="12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30603" y="1611436"/>
            <a:ext cx="12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Total population </a:t>
            </a:r>
            <a:endParaRPr 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80564" y="1611436"/>
            <a:ext cx="12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Urban population  &gt; 60 yrs old</a:t>
            </a:r>
            <a:endParaRPr lang="en-US" sz="1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78251" y="1611436"/>
            <a:ext cx="12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Diagnosed patient</a:t>
            </a:r>
            <a:endParaRPr lang="en-US" sz="12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84913" y="1611436"/>
            <a:ext cx="139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Treated patient</a:t>
            </a:r>
            <a:endParaRPr lang="en-US" sz="12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57227" y="1611436"/>
            <a:ext cx="12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COPD patient</a:t>
            </a:r>
            <a:endParaRPr lang="en-US" sz="1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57971" y="4795574"/>
            <a:ext cx="128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Prevalence rate</a:t>
            </a:r>
          </a:p>
          <a:p>
            <a:pPr algn="ctr"/>
            <a:r>
              <a:rPr lang="en-US" sz="1200" dirty="0" smtClean="0"/>
              <a:t>15.4%</a:t>
            </a:r>
            <a:endParaRPr lang="en-US" sz="1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912923" y="4795574"/>
            <a:ext cx="122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Diagnosis rate</a:t>
            </a:r>
          </a:p>
          <a:p>
            <a:pPr algn="ctr"/>
            <a:r>
              <a:rPr lang="en-US" sz="1200" dirty="0" smtClean="0"/>
              <a:t>35.1%</a:t>
            </a:r>
            <a:endParaRPr lang="en-US" sz="1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79956" y="4795574"/>
            <a:ext cx="117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Treatment rate</a:t>
            </a:r>
          </a:p>
          <a:p>
            <a:pPr algn="ctr"/>
            <a:r>
              <a:rPr lang="en-US" sz="1200" dirty="0" smtClean="0"/>
              <a:t>15%</a:t>
            </a:r>
            <a:endParaRPr lang="en-US" sz="1200" dirty="0"/>
          </a:p>
        </p:txBody>
      </p:sp>
      <p:sp>
        <p:nvSpPr>
          <p:cNvPr id="21" name="Source" descr="Source"/>
          <p:cNvSpPr txBox="1"/>
          <p:nvPr/>
        </p:nvSpPr>
        <p:spPr>
          <a:xfrm>
            <a:off x="481015" y="6224594"/>
            <a:ext cx="184024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900" dirty="0" smtClean="0">
                <a:latin typeface="Verdana"/>
              </a:rPr>
              <a:t>Source: IMS project experience</a:t>
            </a:r>
            <a:endParaRPr lang="zh-CN" altLang="en-US" sz="900" dirty="0">
              <a:latin typeface="Verdana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887184" y="3242176"/>
            <a:ext cx="1353433" cy="711200"/>
          </a:xfrm>
          <a:prstGeom prst="rect">
            <a:avLst/>
          </a:prstGeom>
          <a:solidFill>
            <a:schemeClr val="bg2">
              <a:alpha val="2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>
              <a:buFont typeface="Wingdings" pitchFamily="2" charset="2"/>
              <a:buNone/>
            </a:pPr>
            <a:endParaRPr lang="zh-CN" altLang="zh-CN" sz="1200">
              <a:ea typeface="宋体" pitchFamily="2" charset="-122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 rot="16200000">
            <a:off x="700697" y="2904039"/>
            <a:ext cx="2659062" cy="13890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36 w 21600"/>
              <a:gd name="T13" fmla="*/ 3136 h 21600"/>
              <a:gd name="T14" fmla="*/ 18464 w 21600"/>
              <a:gd name="T15" fmla="*/ 184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72" y="21600"/>
                </a:lnTo>
                <a:lnTo>
                  <a:pt x="1892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>
              <a:alpha val="79999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lIns="45720" rIns="45720" anchor="ctr"/>
          <a:lstStyle/>
          <a:p>
            <a:endParaRPr lang="zh-CN" altLang="en-US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 rot="16200000">
            <a:off x="2409641" y="2903244"/>
            <a:ext cx="2000250" cy="13890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462 w 21600"/>
              <a:gd name="T13" fmla="*/ 3462 h 21600"/>
              <a:gd name="T14" fmla="*/ 18138 w 21600"/>
              <a:gd name="T15" fmla="*/ 1813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324" y="21600"/>
                </a:lnTo>
                <a:lnTo>
                  <a:pt x="1827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>
              <a:alpha val="59999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eaVert" lIns="45720" rIns="45720" anchor="ctr"/>
          <a:lstStyle/>
          <a:p>
            <a:endParaRPr lang="zh-CN" altLang="en-US"/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 rot="16200000">
            <a:off x="4107472" y="2904039"/>
            <a:ext cx="1382712" cy="13890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482 w 21600"/>
              <a:gd name="T13" fmla="*/ 3482 h 21600"/>
              <a:gd name="T14" fmla="*/ 18118 w 21600"/>
              <a:gd name="T15" fmla="*/ 181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363" y="21600"/>
                </a:lnTo>
                <a:lnTo>
                  <a:pt x="1823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eaVert" lIns="45720" rIns="45720" anchor="ctr"/>
          <a:lstStyle/>
          <a:p>
            <a:endParaRPr lang="zh-CN" altLang="en-US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 rot="16200000">
            <a:off x="5712435" y="2904038"/>
            <a:ext cx="950912" cy="13890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36 w 21600"/>
              <a:gd name="T13" fmla="*/ 3136 h 21600"/>
              <a:gd name="T14" fmla="*/ 18464 w 21600"/>
              <a:gd name="T15" fmla="*/ 184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72" y="21600"/>
                </a:lnTo>
                <a:lnTo>
                  <a:pt x="1892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lIns="45720" rIns="45720" anchor="ctr"/>
          <a:lstStyle/>
          <a:p>
            <a:endParaRPr lang="zh-CN" altLang="en-US"/>
          </a:p>
        </p:txBody>
      </p:sp>
      <p:cxnSp>
        <p:nvCxnSpPr>
          <p:cNvPr id="33" name="AutoShape 13"/>
          <p:cNvCxnSpPr>
            <a:cxnSpLocks noChangeShapeType="1"/>
          </p:cNvCxnSpPr>
          <p:nvPr/>
        </p:nvCxnSpPr>
        <p:spPr bwMode="auto">
          <a:xfrm>
            <a:off x="5274284" y="3597776"/>
            <a:ext cx="404813" cy="0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6885597" y="2505576"/>
            <a:ext cx="0" cy="2181225"/>
          </a:xfrm>
          <a:prstGeom prst="line">
            <a:avLst/>
          </a:prstGeom>
          <a:noFill/>
          <a:ln w="19050">
            <a:solidFill>
              <a:schemeClr val="bg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1"/>
          <p:cNvSpPr>
            <a:spLocks noChangeShapeType="1"/>
          </p:cNvSpPr>
          <p:nvPr/>
        </p:nvSpPr>
        <p:spPr bwMode="auto">
          <a:xfrm>
            <a:off x="5482247" y="2505576"/>
            <a:ext cx="0" cy="2181225"/>
          </a:xfrm>
          <a:prstGeom prst="line">
            <a:avLst/>
          </a:prstGeom>
          <a:noFill/>
          <a:ln w="19050">
            <a:solidFill>
              <a:schemeClr val="bg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4"/>
          <p:cNvSpPr>
            <a:spLocks noChangeShapeType="1"/>
          </p:cNvSpPr>
          <p:nvPr/>
        </p:nvSpPr>
        <p:spPr bwMode="auto">
          <a:xfrm>
            <a:off x="2708884" y="2505576"/>
            <a:ext cx="0" cy="2181225"/>
          </a:xfrm>
          <a:prstGeom prst="line">
            <a:avLst/>
          </a:prstGeom>
          <a:noFill/>
          <a:ln w="19050">
            <a:solidFill>
              <a:schemeClr val="bg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AutoShape 27"/>
          <p:cNvCxnSpPr>
            <a:cxnSpLocks noChangeShapeType="1"/>
          </p:cNvCxnSpPr>
          <p:nvPr/>
        </p:nvCxnSpPr>
        <p:spPr bwMode="auto">
          <a:xfrm>
            <a:off x="2554897" y="3597776"/>
            <a:ext cx="404812" cy="0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45" name="Line 28"/>
          <p:cNvSpPr>
            <a:spLocks noChangeShapeType="1"/>
          </p:cNvSpPr>
          <p:nvPr/>
        </p:nvSpPr>
        <p:spPr bwMode="auto">
          <a:xfrm>
            <a:off x="4104297" y="2505576"/>
            <a:ext cx="0" cy="2181225"/>
          </a:xfrm>
          <a:prstGeom prst="line">
            <a:avLst/>
          </a:prstGeom>
          <a:noFill/>
          <a:ln w="19050">
            <a:solidFill>
              <a:schemeClr val="bg2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6" name="AutoShape 29"/>
          <p:cNvCxnSpPr>
            <a:cxnSpLocks noChangeShapeType="1"/>
          </p:cNvCxnSpPr>
          <p:nvPr/>
        </p:nvCxnSpPr>
        <p:spPr bwMode="auto">
          <a:xfrm>
            <a:off x="3896334" y="3597776"/>
            <a:ext cx="404813" cy="0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49" name="AutoShape 34"/>
          <p:cNvCxnSpPr>
            <a:cxnSpLocks noChangeShapeType="1"/>
          </p:cNvCxnSpPr>
          <p:nvPr/>
        </p:nvCxnSpPr>
        <p:spPr bwMode="auto">
          <a:xfrm>
            <a:off x="6758597" y="3597776"/>
            <a:ext cx="404812" cy="0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307094" y="3269507"/>
            <a:ext cx="96678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en-US" altLang="zh-CN" sz="1200" b="1" dirty="0" smtClean="0">
                <a:latin typeface="Verdana" pitchFamily="34" charset="0"/>
                <a:ea typeface="宋体" pitchFamily="2" charset="-122"/>
              </a:rPr>
              <a:t>COPD patients in China</a:t>
            </a:r>
            <a:endParaRPr lang="en-US" altLang="zh-CN" sz="1200" b="1" dirty="0"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57" name="AutoShape 42"/>
          <p:cNvCxnSpPr>
            <a:cxnSpLocks noChangeShapeType="1"/>
          </p:cNvCxnSpPr>
          <p:nvPr/>
        </p:nvCxnSpPr>
        <p:spPr bwMode="auto">
          <a:xfrm>
            <a:off x="3226409" y="5153526"/>
            <a:ext cx="404813" cy="0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58" name="AutoShape 43"/>
          <p:cNvCxnSpPr>
            <a:cxnSpLocks noChangeShapeType="1"/>
          </p:cNvCxnSpPr>
          <p:nvPr/>
        </p:nvCxnSpPr>
        <p:spPr bwMode="auto">
          <a:xfrm>
            <a:off x="4647472" y="5153526"/>
            <a:ext cx="404813" cy="0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cxnSp>
        <p:nvCxnSpPr>
          <p:cNvPr id="59" name="AutoShape 44"/>
          <p:cNvCxnSpPr>
            <a:cxnSpLocks noChangeShapeType="1"/>
          </p:cNvCxnSpPr>
          <p:nvPr/>
        </p:nvCxnSpPr>
        <p:spPr bwMode="auto">
          <a:xfrm>
            <a:off x="5988659" y="5153526"/>
            <a:ext cx="404813" cy="0"/>
          </a:xfrm>
          <a:prstGeom prst="straightConnector1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531342" y="3084727"/>
            <a:ext cx="7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5" name="文字方塊 15"/>
          <p:cNvSpPr txBox="1"/>
          <p:nvPr/>
        </p:nvSpPr>
        <p:spPr>
          <a:xfrm>
            <a:off x="1927947" y="4795574"/>
            <a:ext cx="142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Aging population</a:t>
            </a:r>
          </a:p>
          <a:p>
            <a:pPr algn="ctr"/>
            <a:r>
              <a:rPr lang="en-US" sz="1200" dirty="0" smtClean="0"/>
              <a:t>13.3%</a:t>
            </a:r>
          </a:p>
          <a:p>
            <a:pPr algn="ctr"/>
            <a:r>
              <a:rPr lang="en-US" sz="1200" dirty="0" smtClean="0"/>
              <a:t>Urbanization rate</a:t>
            </a:r>
          </a:p>
          <a:p>
            <a:pPr algn="ctr"/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329641" y="3347295"/>
            <a:ext cx="8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10.9 million</a:t>
            </a:r>
            <a:endParaRPr lang="zh-CN" alt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84608" y="3347295"/>
            <a:ext cx="8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1330 million</a:t>
            </a:r>
            <a:endParaRPr lang="zh-CN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948862" y="3347295"/>
            <a:ext cx="8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71 million</a:t>
            </a:r>
            <a:endParaRPr lang="zh-CN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726950" y="3347295"/>
            <a:ext cx="8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3.8 million</a:t>
            </a:r>
            <a:endParaRPr lang="zh-CN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170156" y="3347295"/>
            <a:ext cx="8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/>
              <a:t>0.58 million</a:t>
            </a:r>
            <a:endParaRPr lang="zh-CN" altLang="en-US" sz="1200" b="1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5&quot;&gt;&lt;elem m_fUsage=&quot;4.27503390208666630000E+000&quot;&gt;&lt;m_ppcolschidx val=&quot;0&quot;/&gt;&lt;m_rgb r=&quot;cb&quot; g=&quot;ec&quot; b=&quot;fe&quot;/&gt;&lt;/elem&gt;&lt;elem m_fUsage=&quot;3.10034311113061060000E+000&quot;&gt;&lt;m_ppcolschidx val=&quot;0&quot;/&gt;&lt;m_rgb r=&quot;2e&quot; g=&quot;8d&quot; b=&quot;9e&quot;/&gt;&lt;/elem&gt;&lt;elem m_fUsage=&quot;8.34282667391648250000E-001&quot;&gt;&lt;m_ppcolschidx val=&quot;0&quot;/&gt;&lt;m_rgb r=&quot;6a&quot; g=&quot;c5&quot; b=&quot;f0&quot;/&gt;&lt;/elem&gt;&lt;elem m_fUsage=&quot;4.39488601718084180000E-001&quot;&gt;&lt;m_ppcolschidx val=&quot;0&quot;/&gt;&lt;m_rgb r=&quot;71&quot; g=&quot;c6&quot; b=&quot;d6&quot;/&gt;&lt;/elem&gt;&lt;elem m_fUsage=&quot;1.35085171767299280000E-001&quot;&gt;&lt;m_ppcolschidx val=&quot;0&quot;/&gt;&lt;m_rgb r=&quot;10&quot; g=&quot;70&quot; b=&quot;94&quot;/&gt;&lt;/elem&gt;&lt;/m_vecMRU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2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U_nqezpEEyZqfrAVPOvD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AZH2Lvmk.W4ovu8QAC2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ORMoJ00yWxg6u8JEYE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2cChTxE0KUUl.0e0owb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X9G5pJ.JUaIetBrdqDMe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zckfBKKUEOwxV3Eqd3xQ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gbSZaXQZU6DeHLmL9EOr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pVuQJCvkOVjUT8iKmQj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0j5BUyuO0yhc.dpXczU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nkao5v90uk.NWMcXuNl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vUaity9kKkmSuDbonh8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R5aI4.mb0.mFTEOZ908x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1yNyyIckCscCQ1q88mU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4VIVVn5VEyDhHXcHYgvc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U_zOzczFUetr3bRyxfOb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TkwhapWkWbjg2bFZ06M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o5w0OpFEasYw97cf7cn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VbmZRq.U.fcd0KohA6O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XevU_4aEeLsnHR5wqZD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qW3uFJbEmtgaGesRX3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3jn_elIk2nv1n8L17V2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m5_zDc4U2BIVmB84wg9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iAwlDsPF0GfVDxXz4nUk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XGvUvc9k28SZuid4sbF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XPkdBj_EuQKfNqe5daP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FaRArFvskqPDL8zsEIR6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DgtNMeG0q2fyhUnOxOP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wpWsGj0u.ELFBL5leW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ORMoJ00yWxg6u8JEYE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2cChTxE0KUUl.0e0owb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X9G5pJ.JUaIetBrdqDM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8mn9eBp0.OdnK83PLCV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zckfBKKUEOwxV3Eqd3xQ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gbSZaXQZU6DeHLmL9EOr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pVuQJCvkOVjUT8iKmQj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0j5BUyuO0yhc.dpXczUf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vUaity9kKkmSuDbonh8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R5aI4.mb0.mFTEOZ908x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1yNyyIckCscCQ1q88mU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4VIVVn5VEyDhHXcHYgvc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U_zOzczFUetr3bRyxfOb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TkwhapWkWbjg2bFZ06M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IonlAjkO_ySh0k2yfY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co5w0OpFEasYw97cf7cn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AVbmZRq.U.fcd0KohA6O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XevU_4aEeLsnHR5wqZD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qW3uFJbEmtgaGesRX3X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m5_zDc4U2BIVmB84wg9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iAwlDsPF0GfVDxXz4nUk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XGvUvc9k28SZuid4sbF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XPkdBj_EuQKfNqe5daP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FaRArFvskqPDL8zsEIR6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DgtNMeG0q2fyhUnOxO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.0B_KO0YEu_rRW_LGAFh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wpWsGj0u.ELFBL5leW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pVuQJCvkOVjUT8iKmQj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pVuQJCvkOVjUT8iKmQj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Qhy6MWU0G8TIKQ4GrHL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UCr3YLJUuuiBFIFrL3b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1YXLsZqBE2GJQ6RfKp1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mBywsqnXU.Gs.lr6Yqdr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OkWxgHMnEq5q1EqHl_nU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6bFcsvBCk6mTIv4qTurM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0a2MvSiEOJc3mLEEoM6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bve9VHk0WNTzpE0jTl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np5.6Ij0qdPs1piLMZg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d6uwVbgEy_K4qIN59mb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P6_t1kzE6p5xI.snPaM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2AfLKvSke4PCm1G_8ZP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b24PfWWUSOaY3tHzrzN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o5UVgXOU.2XH5B0zrWM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bgCgkslgEaRUTNJ7Wg3J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3Z5sGEnCUWUpIo9dungt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I8.CbDhECaOiFCo4ItL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QDUr8VU.3naZI58ill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DX76mL2kuAuD6Xw.YnM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ZvDjtZUUSoPrt_H4XGr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qlPtjqGEaVnq_Wd_SoK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Sseo_Rm06YnHXWCb7Lq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dxq6Br_zEeSliv4xVCLg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P9Pk33OECXE5z3hTwAw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UfKdJxbkWC6O.dG34KB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_qpearA0.rP4rJDLWVT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aQ9AeNu06wWKnoYCpmz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sYpeyeUEyCkPgmOjqHb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GkSYw7DE6qXCNWW3u4I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3_2xetS0qjf9uS_QRyJQ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bJuGeDQ0SFg_7OgsiI9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EIRKNDN2keyX1hUMaoNu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33N3XEEWHjQ9D9kel1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lx5gi1tketb23WmDBTR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tkSn4nkUOMcdOwyOWplw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ZWySrteE2AyP36KEHH8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Jck_EA6AkCc5u5e1blhj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SkfmtNIU2DH.CGB2EmG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Z0syQ2PJ0atMvVJShcfg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ZzxEm6dkazfxTvqF3nr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XMHk1yFU2t81rHi2Z.RQ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V0J8BSVkaLNs5vfNVCd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kTCx8WsEKXIYK7c4GLJ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QadknNNEm20R4XKgeFl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yYOFi_M0OmnjbgzPWpb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0V2ox7Vket1AdxaTIz4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KniinDnkSsmgPudlEt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7kwTLy_gk2lMSJQ9j9yH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osUfrqlkmBqCzhmJYrM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KfdF9mZ0mM03i70uL3Z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AQSKVtDE2Ii5OuyQl78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cEKHNa_EeiWaXB5kV7F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XOLyWQjEKoAEHr2XeDT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25_7wDph0KFYoYy8DWOR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mhbYv7AEWxOGHTq67PZ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zrdmneQUyi7RFgyrsC9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n_crB8MUidBMvHSd_tI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JZDYpBSE6ocrv1M85fk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emhf9f50CZ16xFGGPRMw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_tt.0cOkWpPs7_Xro_m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shRvmDSkOU_y5QyHtbR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6rhY_ftkKEAFd_yoEkJ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FG2CARNkqE4jZDJ.oVo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_cIgDWF0yRwlojIBQzP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ayrpeymkeKGXjpEEBZN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0C50S.sECMYl8OX9PL1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6DEwwpEkmsM_TH6ezdx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_GENA5lEaOwaFtKZaiU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xRRs0FHa0ekiVzpezFpZ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GoeR_4XSE2YhYM_nzZRz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oDcjpLUmEAv7eHXply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111E.7lE2pGUSuGhkEm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h3xJBiI0eKVsGHAKymk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nRTW4fLUaabbDlnJ7Rf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QajpI_aUeWqiWlDcIgh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OEW1ILxgUqEbD.MrlRgl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pS4azpHmk._Q7q_100TU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99szkNGo0O8r7YrKkE7h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qpIXJ4di0iy20uo_7SuU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DvpIdyro02IXu3JiJY4d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65mP3_zEeffiPpGi63MQ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Qhy6MWU0G8TIKQ4GrHL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EdaR6YD0izuvRW4v1FH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tw.gHLDkSAw98bXqzEL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2i9Fn8HqkSDirtBW504.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D9AVZTzUORZRq9lyVzN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0M8KMMTUGnkpuGxCfckQ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0QHXNV1U6kt99OsxpTZ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EalIkL2EkC3ZkID6pJ_3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e6BPMXZ0.Ci7Hag2DRj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5q2lDtK0yzsBnFTR8Bh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3vB8JgQkapzIoNByNiU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0NGwFdOUWbtwVifIgVU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ufI9sJ9EGlIdu2_SNYv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4VSGfcZK0Wq5xVsAmHeIw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dIJYgww0O4VqCc8oklp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4bUq0JJFUe9l7of_E_5b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WayaS34kepUKYAlxpny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6r2abSVka7ViovUu48v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aV21YoV02K3s_787bx0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XvUoHFfU6cGZzAEGFI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6MkLIEXX0SoRYdBhf2U1A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uG_gOtO0.uELbBd3icG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xc6lyQEkGvAsmJxgsDC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NUL4PZNEasi699B4RTm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6MDxwqlyk.Bvnfys3pCG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tgHa05GyEucz1t7_HoQO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bjxLwpsEeg3BdHEp9i8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5a2iaYE2ELOXQXBc0g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0VTDY9f0G4.jg7EG4jP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ai_ulm50G0hpKwD3gAuw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fxKfsclUenNVsQVlTB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dPBCg.OkSiMTUo6Gybx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QYvYU5F0iDAZRRb_Mo3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A5GOwe_0qMSlRnfODXqw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kTIVTRFU.mgTx7HFQrv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RP9bK.1kawL8GE0l6ZQ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8_3mIEVC0.eQD0roPw5K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KLpg1GcEW_aoWXog0Jo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pggME.U0CLY7pFWv6VY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vQUNzXW0iIWqil0cpwzw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zioTvyeEyixtP_5WX6F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IvWkWiMUyl4CXnim0XK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TYcOngQkaany9kZpnK.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63ySQcjuEeFpsqFELYlNQ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nLYN6_l06peQoPy1wca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2ujTamsUOCIZkllWWxb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MSnCJfqEiEBBBtitKQ0A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0UHAxf_E65uUGNSccVF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P0pY_wgU2cmAjJO7xWzg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TxqwlhIXkGveXa5DEUil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q6VqH1sUqfD5aBzPP2N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4otUcwwEiqwMlqxjh8R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2zmohsq0u30LuKxRKr7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LMMvMr26U6K71FT1kNdf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3W_yKenEGFyAu_KNU6d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.pqZVJo0WpLyZR5Q3Dr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K2m9gGC06e3EAIj6IF1Q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Ofpn2nEE.yAOpe5DV3qQ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Zq8CJruUSGgp3SLyZAZ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6D4deyckmRyncOgyPZKQ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XBLoXCWU..i9r0Obj.C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Xz.qH9NE2NzyFS84kTfw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pJR6.dNkGcvhmhmNXq_Q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q4P.cUwku8mQ5QBOeAD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KkHvzmhGkGBj0F98gS5k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03X8GDsNU.pPbVONNQZr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ugH9.irUeZcwjXyPfifg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neBI2y3CUWGbhMurkIfcA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J9Nc0ATbESlsjdQThkzsg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Xo7.skZE.aoClfRVBX4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OdzO0j9oUqP5pZhRchp_g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2jNisnekqFn5RVHqbAa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Th4k79bECTlmfkvCMM.w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MSGsZaYU66HEVBLEMKM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N7mJDomki_jXU4KdOr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3s.O5xVmka9i7qEEilPw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DCMDfs8ECGHBUhzbcXng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NG4Dz2tUyp6rRpZ0rJu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ABxLi.GEixoAJX5mXXk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iJiZSvZEKx3ZU_8wxsL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Td3mFzL8kOS96Dh5UOmAQ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zhzLKWIEWHV5l6QatGZ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Qhy6MWU0G8TIKQ4GrHLQ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h5U2soS0K3aShIi8Ps5Q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WMvqr2cEqRFK7.aGbSt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Kt9vaS5KkSSs.peft_UtA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3WbdsXzs0yfivvxS7OwQw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zfrGUif0iXxRqatSxMZ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u5JS4jLEuT5we9lB8MI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7sLey0MEyaXqJyW8Q8o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b1kRsX_kqxdENKmkkBY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1mx0zh7E6yrSMCEKQpf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_8mnAhTk.duQEm52tak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_i29zbI0ml7vNsUiuU_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IcZKywikmSxYIsHPeUG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YZag7v5E62wbXC7d_73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BI28ZGl0OtBNTToG_Z9Q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1pvf7LAES.NS7LhxmJYg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XTW9yBAU2SK1JWSbDIs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KtJUHI1U6k1IrZ_vyTm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4eA2vI0gkqRF5CwXSyMlQ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ra9Ai1v0qW_RhRqqhFW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Rqfn7auUu2tLlq6gvdyg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U.oktwY0mfBqk.Zsgn6w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J_tLknS0K_D97Y1rou6g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DvegnFGUiPcnlqolxvbg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gBNn.FZEa4GW9Di2vK2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3atlXEHBEGQDVlDozDh.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sxyJS7YEG73Cyo_zFNAw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Oz2XS7cEeznjNIkJTKkg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xW1tDyyUOJ_zI1TfGzYQ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Hdet0AuECUJMvS9I7uh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4lTSpGEUiZoKWObY443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_A.D1vvE29Tbb7XpXD5w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AqkyF5HkywM5MpB8GT_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jFDwm9ikqfXSHQcqTTLQ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W8FgB5VEW96Aq4H7p.0g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Tfuoo3ESfc8fvRk2nb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9VSC1pkckCbsoJpnG9Oy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gcAwebL06emtVv5s.Vn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0Bo72_RkK4O6gM1DJ0L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vU7h.G5Ey3RDgqOiUa.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9KgdBQjYkezQLDppvi5t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8YgQZyJEuE6TyDbM7BD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YJR3o5AiUmds.HN6Z8rN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66K_9AEQUS5X3te5ER1s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YfDd5SPUSx29XF9m5OfQ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pjvVIP.0CdBhOIpO5gtQ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1qNptvSmUS6_0RoG1J8P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83wArbLUkGTEk35GqAhg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fewpUrxkKVCLrKhWZJfg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21ggGsMqUWHDpX5qa8kV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Qhy6MWU0G8TIKQ4GrHL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i1EXCmYUyDCNAGdkvpx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2zgd67sUutMHj.m8tPH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MJgJ_jbkeU11gENZ_qY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NZgdp2tYEm9MR3VTtAek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3s.O5xVmka9i7qEEilP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YPaM6MrkG_tq9k1VWKx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L.yFurIkGvKZDIJDJwJ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dc4szu850iMLRTtTKD.V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XXxzE.USN1WVA2n3jq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09NpC_5lEqQs4lTa037o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3HHNb6pka_TCyaIjJxZ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WQEdJet0mC4umxE_sp3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AeFwHn3Dkqjp6TtN5XEN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vDGD6df7kKYQV0z.YIDo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AeFwHn3Dkqjp6TtN5XE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.cssYfqGkShRQCfJTjIC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vDGD6df7kKYQV0z.YIDo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I4oXU5N02mnLN2wJ7gq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9jDjM4mvkCJHiNoQqrvD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I4oXU5N02mnLN2wJ7gq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9jDjM4mvkCJHiNoQqrvD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AeFwHn3Dkqjp6TtN5XEN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vDGD6df7kKYQV0z.YIDo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RIZuzz9EuaNYjTRWIAe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3SvQ5t10W0YQT9bu0_R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pcGptOOnUO0jGbfkI6a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gykxENhUOBbebsrO2Pi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8O79gmKUyZz0UIQZ7vj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uc8.syTDEufgHr9Cp4oG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x_R8kmw06UirwNQY29l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I4oXU5N02mnLN2wJ7gq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9jDjM4mvkCJHiNoQqrvD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AeFwHn3Dkqjp6TtN5XEN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vDGD6df7kKYQV0z.YIDo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uc8.syTDEufgHr9Cp4oG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x_R8kmw06UirwNQY29l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I4oXU5N02mnLN2wJ7gq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qK4GrXd7kuqc.CN4exbm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9jDjM4mvkCJHiNoQqrvD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AeFwHn3Dkqjp6TtN5XEN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vDGD6df7kKYQV0z.YIDo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RIZuzz9EuaNYjTRWIAe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3SvQ5t10W0YQT9bu0_R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pcGptOOnUO0jGbfkI6aA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8O79gmKUyZz0UIQZ7vj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AZH2Lvmk.W4ovu8QAC2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ZBoDeCWUS5u64rYtafU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RDF9zfmEu7BnbUWOdf8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jmmOi_f0ajvnGzU9kDx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Pqbx1wJMkONEyC8Fj7sB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q.rFbkctUuBzNFjMWt2J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mo8hh0fGUODMGqj9Bqsy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iSZEFChrEOvQIWApY59v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jUrTMa7UWY3J9CHVrjE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i8PUfoBp0CTUSMiFjpgC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cGmbRwr0ieN.t4fpyVJ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9SjZfSbU633hBZ64iHW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5pc7w0DKEqZtsb3KhR3j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_XduXtwk2v39acKITUQ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8FXYDdmU63xc71Bwbhu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Ol7NsV8UO.riGJrP3DV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3s.O5xVmka9i7qEEilPw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3s.O5xVmka9i7qEEilPw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rntCyUCU2Rzl._EJmepA"/>
</p:tagLst>
</file>

<file path=ppt/theme/theme1.xml><?xml version="1.0" encoding="utf-8"?>
<a:theme xmlns:a="http://schemas.openxmlformats.org/drawingml/2006/main" name="blank">
  <a:themeElements>
    <a:clrScheme name="IMS_Consulting_2011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0091C8"/>
      </a:accent5>
      <a:accent6>
        <a:srgbClr val="C0C0C0"/>
      </a:accent6>
      <a:hlink>
        <a:srgbClr val="006C96"/>
      </a:hlink>
      <a:folHlink>
        <a:srgbClr val="8888A4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MS Consulting Template_Final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FFFFFF"/>
      </a:accent3>
      <a:accent4>
        <a:srgbClr val="0D0D0D"/>
      </a:accent4>
      <a:accent5>
        <a:srgbClr val="DCBCAA"/>
      </a:accent5>
      <a:accent6>
        <a:srgbClr val="0C5E00"/>
      </a:accent6>
      <a:hlink>
        <a:srgbClr val="00528A"/>
      </a:hlink>
      <a:folHlink>
        <a:srgbClr val="860C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9794</TotalTime>
  <Words>2895</Words>
  <Application>Microsoft Office PowerPoint</Application>
  <PresentationFormat>On-screen Show (4:3)</PresentationFormat>
  <Paragraphs>662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blank</vt:lpstr>
      <vt:lpstr>think-cell Slide</vt:lpstr>
      <vt:lpstr>图表</vt:lpstr>
      <vt:lpstr>Introduction to Pharma</vt:lpstr>
      <vt:lpstr>Major disease area overview: Do’s and Don’ts</vt:lpstr>
      <vt:lpstr>Major disease area overview - Respiratory</vt:lpstr>
      <vt:lpstr>COPD, a common preventable and treatable disease, is characterized by persistent airflow limitation</vt:lpstr>
      <vt:lpstr>COPD can be diagnosed by patient’s symptoms, exposure to risk factors and spirometry test</vt:lpstr>
      <vt:lpstr>COPD can be divided into two phases, and can be classified into 4 levels of severity</vt:lpstr>
      <vt:lpstr>Various pharmacologic and non-pharmacologic approaches are used in COPD treatment, mainly characterized by disease phases</vt:lpstr>
      <vt:lpstr>Stable COPD is the current focus of COPD management and both non-pharmacologic and pharmacologic treatment are required </vt:lpstr>
      <vt:lpstr>China has ~11 million urban COPD patients over 60 years old, while COPD is under-diagnosed and under-treated</vt:lpstr>
      <vt:lpstr>Prevalence rate, diagnosis rate and treatment rate of COPD are estimated to increase in the future</vt:lpstr>
      <vt:lpstr>Chinese patients usually take several years and go through several hospitals to be diagnosed with COPD</vt:lpstr>
      <vt:lpstr>Unmet needs of COPD patient and medical community still exists for further improvement</vt:lpstr>
      <vt:lpstr>Major disease area overview - Respiratory</vt:lpstr>
      <vt:lpstr>Asthma is a chronic inflammatory disease of the airways with physical disorders and psychological disorders</vt:lpstr>
      <vt:lpstr>Asthma can be diagnosed on the basis of a patient’s symptoms, medical history and examinations</vt:lpstr>
      <vt:lpstr>Asthma can be divided into three phases, and classified into 4 levels of severity</vt:lpstr>
      <vt:lpstr>The treatment of asthma is mainly based on the severity and phases </vt:lpstr>
      <vt:lpstr>Medications for treating asthma are divided into quick-relief medications and long-term control medications</vt:lpstr>
      <vt:lpstr>Four interactive components are required to achieve and maintain control of asthma</vt:lpstr>
      <vt:lpstr>In China only 11.1 million patients are treated compared to 45.7 million patients base and huge gaps along the treatment flow lie in all three segments, except for urban children </vt:lpstr>
      <vt:lpstr>Prevalence rate, diagnosis rate and treatment rate of COPD are estimated to increase in the future</vt:lpstr>
      <vt:lpstr>Unmet needs of asthma in education, medication and treatment compliance still exist</vt:lpstr>
      <vt:lpstr>MNC products for COPD and asthma care ranked top 3 in terms of 2012 sales in China market</vt:lpstr>
      <vt:lpstr>Market can be divided into WM and TCM, TCM products are growing at a fast pace from a small base</vt:lpstr>
      <vt:lpstr>Competition dynamics can be analyzed using consolidation and top manufacturers ranking </vt:lpstr>
      <vt:lpstr>Cross countries comparison can provide insights of market evolution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Pharma</dc:title>
  <dc:creator>Chen, Jenny Jing (Shanghai)</dc:creator>
  <cp:lastModifiedBy>jmao</cp:lastModifiedBy>
  <cp:revision>563</cp:revision>
  <dcterms:created xsi:type="dcterms:W3CDTF">2013-05-22T06:38:07Z</dcterms:created>
  <dcterms:modified xsi:type="dcterms:W3CDTF">2013-10-10T06:42:48Z</dcterms:modified>
</cp:coreProperties>
</file>