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 id="2147483745" r:id="rId2"/>
    <p:sldMasterId id="2147483773" r:id="rId3"/>
    <p:sldMasterId id="2147483789" r:id="rId4"/>
  </p:sldMasterIdLst>
  <p:notesMasterIdLst>
    <p:notesMasterId r:id="rId39"/>
  </p:notesMasterIdLst>
  <p:handoutMasterIdLst>
    <p:handoutMasterId r:id="rId40"/>
  </p:handoutMasterIdLst>
  <p:sldIdLst>
    <p:sldId id="256" r:id="rId5"/>
    <p:sldId id="301" r:id="rId6"/>
    <p:sldId id="302" r:id="rId7"/>
    <p:sldId id="264" r:id="rId8"/>
    <p:sldId id="267" r:id="rId9"/>
    <p:sldId id="297" r:id="rId10"/>
    <p:sldId id="268" r:id="rId11"/>
    <p:sldId id="269" r:id="rId12"/>
    <p:sldId id="270" r:id="rId13"/>
    <p:sldId id="271" r:id="rId14"/>
    <p:sldId id="272" r:id="rId15"/>
    <p:sldId id="274" r:id="rId16"/>
    <p:sldId id="298" r:id="rId17"/>
    <p:sldId id="275" r:id="rId18"/>
    <p:sldId id="276" r:id="rId19"/>
    <p:sldId id="277" r:id="rId20"/>
    <p:sldId id="278" r:id="rId21"/>
    <p:sldId id="279" r:id="rId22"/>
    <p:sldId id="280" r:id="rId23"/>
    <p:sldId id="281" r:id="rId24"/>
    <p:sldId id="296" r:id="rId25"/>
    <p:sldId id="283" r:id="rId26"/>
    <p:sldId id="285" r:id="rId27"/>
    <p:sldId id="284" r:id="rId28"/>
    <p:sldId id="286" r:id="rId29"/>
    <p:sldId id="287" r:id="rId30"/>
    <p:sldId id="288" r:id="rId31"/>
    <p:sldId id="289" r:id="rId32"/>
    <p:sldId id="290" r:id="rId33"/>
    <p:sldId id="291" r:id="rId34"/>
    <p:sldId id="292" r:id="rId35"/>
    <p:sldId id="300" r:id="rId36"/>
    <p:sldId id="294" r:id="rId37"/>
    <p:sldId id="295" r:id="rId38"/>
  </p:sldIdLst>
  <p:sldSz cx="9144000" cy="6858000" type="screen4x3"/>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366"/>
    <a:srgbClr val="466BA8"/>
    <a:srgbClr val="3561B9"/>
    <a:srgbClr val="2A44C4"/>
    <a:srgbClr val="3A54D4"/>
    <a:srgbClr val="D4DBFC"/>
    <a:srgbClr val="000066"/>
    <a:srgbClr val="33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1471" autoAdjust="0"/>
    <p:restoredTop sz="75112" autoAdjust="0"/>
  </p:normalViewPr>
  <p:slideViewPr>
    <p:cSldViewPr snapToGrid="0" snapToObjects="1">
      <p:cViewPr>
        <p:scale>
          <a:sx n="100" d="100"/>
          <a:sy n="100" d="100"/>
        </p:scale>
        <p:origin x="-972" y="3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image" Target="../media/image3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C26D13-70B9-4336-AE51-B66B93450EB4}" type="datetimeFigureOut">
              <a:rPr lang="en-GB" smtClean="0"/>
              <a:pPr/>
              <a:t>24/04/2014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10CEF8-DCE8-49BF-8142-2EF53A72E16E}" type="slidenum">
              <a:rPr lang="en-GB" smtClean="0"/>
              <a:pPr/>
              <a:t>‹#›</a:t>
            </a:fld>
            <a:endParaRPr lang="en-GB"/>
          </a:p>
        </p:txBody>
      </p:sp>
    </p:spTree>
    <p:extLst>
      <p:ext uri="{BB962C8B-B14F-4D97-AF65-F5344CB8AC3E}">
        <p14:creationId xmlns:p14="http://schemas.microsoft.com/office/powerpoint/2010/main" xmlns="" val="2841367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38C141-6D38-4FB1-9F63-46ED7BE000ED}" type="datetimeFigureOut">
              <a:rPr lang="zh-CN" altLang="en-US" smtClean="0"/>
              <a:pPr/>
              <a:t>2014/4/24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3B7FB0-D5FD-4B24-AAE5-5A25F42668D5}" type="slidenum">
              <a:rPr lang="zh-CN" altLang="en-US" smtClean="0"/>
              <a:pPr/>
              <a:t>‹#›</a:t>
            </a:fld>
            <a:endParaRPr lang="zh-CN" altLang="en-US"/>
          </a:p>
        </p:txBody>
      </p:sp>
    </p:spTree>
    <p:extLst>
      <p:ext uri="{BB962C8B-B14F-4D97-AF65-F5344CB8AC3E}">
        <p14:creationId xmlns:p14="http://schemas.microsoft.com/office/powerpoint/2010/main" xmlns="" val="101068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haodf.com/jibing/tangniaobing.htm"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www.haodf.com/jibing/shiwangmotuoluo.ht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baike.baidu.com/subview/923/923.ht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aike.baidu.com/subview/54065/54065.htm"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baike.baidu.com/subview/764050/764050.htm" TargetMode="External"/><Relationship Id="rId4" Type="http://schemas.openxmlformats.org/officeDocument/2006/relationships/hyperlink" Target="http://baike.baidu.com/subview/10051/10051.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haodf.com/jibing/shiwangmobing.ht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B7FB0-D5FD-4B24-AAE5-5A25F42668D5}"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 </a:t>
            </a:r>
            <a:r>
              <a:rPr lang="zh-CN" altLang="en-US" dirty="0" smtClean="0"/>
              <a:t>病因治疗：治疗</a:t>
            </a:r>
            <a:r>
              <a:rPr lang="zh-CN" altLang="en-US" u="none" strike="noStrike" dirty="0" smtClean="0">
                <a:hlinkClick r:id="rId3"/>
              </a:rPr>
              <a:t>糖尿病</a:t>
            </a:r>
            <a:r>
              <a:rPr lang="zh-CN" altLang="en-US" dirty="0" smtClean="0"/>
              <a:t>，严格控制血糖水平。</a:t>
            </a:r>
          </a:p>
          <a:p>
            <a:r>
              <a:rPr lang="en-US" altLang="zh-CN" dirty="0" smtClean="0"/>
              <a:t>2.</a:t>
            </a:r>
            <a:r>
              <a:rPr lang="zh-CN" altLang="en-US" dirty="0" smtClean="0"/>
              <a:t>激光治疗：单纯型伴无灌注区及视网膜新生血管，考虑行视网膜激光光凝术；伴长期黄斑囊样水肿者，行黄斑区格子状光凝；增殖期行广泛或全视网膜光凝。</a:t>
            </a:r>
          </a:p>
          <a:p>
            <a:r>
              <a:rPr lang="en-US" altLang="zh-CN" dirty="0" smtClean="0"/>
              <a:t>3.</a:t>
            </a:r>
            <a:r>
              <a:rPr lang="zh-CN" altLang="en-US" dirty="0" smtClean="0"/>
              <a:t>手术治疗：玻璃体积血、视网膜新生血管形成伴牵拉性</a:t>
            </a:r>
            <a:r>
              <a:rPr lang="zh-CN" altLang="en-US" u="none" strike="noStrike" dirty="0" smtClean="0">
                <a:hlinkClick r:id="rId4"/>
              </a:rPr>
              <a:t>视网膜脱离</a:t>
            </a:r>
            <a:r>
              <a:rPr lang="zh-CN" altLang="en-US" dirty="0" smtClean="0"/>
              <a:t>者，行玻璃体切割术及眼内激光光凝术治疗。</a:t>
            </a:r>
          </a:p>
          <a:p>
            <a:endParaRPr lang="zh-CN" altLang="en-US" dirty="0"/>
          </a:p>
        </p:txBody>
      </p:sp>
      <p:sp>
        <p:nvSpPr>
          <p:cNvPr id="4" name="灯片编号占位符 3"/>
          <p:cNvSpPr>
            <a:spLocks noGrp="1"/>
          </p:cNvSpPr>
          <p:nvPr>
            <p:ph type="sldNum" sz="quarter" idx="10"/>
          </p:nvPr>
        </p:nvSpPr>
        <p:spPr/>
        <p:txBody>
          <a:bodyPr/>
          <a:lstStyle/>
          <a:p>
            <a:fld id="{A93B7FB0-D5FD-4B24-AAE5-5A25F42668D5}" type="slidenum">
              <a:rPr lang="zh-CN" altLang="en-US" smtClean="0"/>
              <a:pPr/>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ctr">
              <a:lnSpc>
                <a:spcPct val="80000"/>
              </a:lnSpc>
              <a:buFont typeface="Wingdings" pitchFamily="2" charset="2"/>
              <a:buNone/>
            </a:pPr>
            <a:r>
              <a:rPr lang="zh-CN" altLang="en-US" b="0" i="1" u="sng" dirty="0" smtClean="0">
                <a:solidFill>
                  <a:srgbClr val="660066"/>
                </a:solidFill>
                <a:ea typeface="SimSun" pitchFamily="2" charset="-122"/>
              </a:rPr>
              <a:t>严格控制血糖</a:t>
            </a:r>
            <a:r>
              <a:rPr lang="zh-CN" altLang="en-US" b="0" dirty="0" smtClean="0">
                <a:solidFill>
                  <a:schemeClr val="accent2"/>
                </a:solidFill>
                <a:ea typeface="SimSun" pitchFamily="2" charset="-122"/>
              </a:rPr>
              <a:t>是减低</a:t>
            </a:r>
            <a:r>
              <a:rPr lang="en-US" altLang="zh-CN" b="0" dirty="0" smtClean="0">
                <a:solidFill>
                  <a:schemeClr val="accent2"/>
                </a:solidFill>
                <a:ea typeface="SimSun" pitchFamily="2" charset="-122"/>
              </a:rPr>
              <a:t>DRP</a:t>
            </a:r>
            <a:r>
              <a:rPr lang="zh-CN" altLang="en-US" b="0" dirty="0" smtClean="0">
                <a:solidFill>
                  <a:schemeClr val="accent2"/>
                </a:solidFill>
                <a:ea typeface="SimSun" pitchFamily="2" charset="-122"/>
              </a:rPr>
              <a:t>和</a:t>
            </a:r>
            <a:r>
              <a:rPr lang="en-US" altLang="zh-CN" b="0" dirty="0" smtClean="0">
                <a:solidFill>
                  <a:schemeClr val="accent2"/>
                </a:solidFill>
                <a:ea typeface="SimSun" pitchFamily="2" charset="-122"/>
              </a:rPr>
              <a:t>DME</a:t>
            </a:r>
            <a:r>
              <a:rPr lang="zh-CN" altLang="en-US" b="0" dirty="0" smtClean="0">
                <a:solidFill>
                  <a:schemeClr val="accent2"/>
                </a:solidFill>
                <a:ea typeface="SimSun" pitchFamily="2" charset="-122"/>
              </a:rPr>
              <a:t>的发病危险和进展的最基本治疗措施</a:t>
            </a:r>
            <a:endParaRPr lang="en-US" altLang="zh-CN" b="0" dirty="0" smtClean="0">
              <a:solidFill>
                <a:schemeClr val="accent2"/>
              </a:solidFill>
              <a:ea typeface="SimSun" pitchFamily="2" charset="-122"/>
            </a:endParaRPr>
          </a:p>
          <a:p>
            <a:pPr algn="ctr">
              <a:lnSpc>
                <a:spcPct val="80000"/>
              </a:lnSpc>
              <a:buFont typeface="Wingdings" pitchFamily="2" charset="2"/>
              <a:buNone/>
            </a:pPr>
            <a:r>
              <a:rPr lang="en-US" altLang="zh-CN" sz="1200" b="0" dirty="0" smtClean="0">
                <a:ea typeface="SimSun" pitchFamily="2" charset="-122"/>
              </a:rPr>
              <a:t>1</a:t>
            </a:r>
            <a:r>
              <a:rPr lang="zh-CN" altLang="en-US" sz="1200" b="0" dirty="0" smtClean="0">
                <a:ea typeface="SimSun" pitchFamily="2" charset="-122"/>
              </a:rPr>
              <a:t>、控制引起</a:t>
            </a:r>
            <a:r>
              <a:rPr lang="en-US" altLang="zh-CN" sz="1200" b="0" dirty="0" smtClean="0">
                <a:ea typeface="SimSun" pitchFamily="2" charset="-122"/>
              </a:rPr>
              <a:t>DR</a:t>
            </a:r>
            <a:r>
              <a:rPr lang="zh-CN" altLang="en-US" sz="1200" b="0" dirty="0" smtClean="0">
                <a:ea typeface="SimSun" pitchFamily="2" charset="-122"/>
              </a:rPr>
              <a:t>的危险因素</a:t>
            </a:r>
          </a:p>
          <a:p>
            <a:pPr>
              <a:lnSpc>
                <a:spcPct val="80000"/>
              </a:lnSpc>
              <a:buFont typeface="Wingdings" pitchFamily="2" charset="2"/>
              <a:buNone/>
            </a:pPr>
            <a:r>
              <a:rPr lang="zh-CN" altLang="en-US" sz="1200" b="0" dirty="0" smtClean="0">
                <a:ea typeface="SimSun" pitchFamily="2" charset="-122"/>
              </a:rPr>
              <a:t>（</a:t>
            </a:r>
            <a:r>
              <a:rPr lang="en-US" altLang="zh-CN" sz="1200" b="0" dirty="0" smtClean="0">
                <a:ea typeface="SimSun" pitchFamily="2" charset="-122"/>
              </a:rPr>
              <a:t>1</a:t>
            </a:r>
            <a:r>
              <a:rPr lang="zh-CN" altLang="en-US" sz="1200" b="0" dirty="0" smtClean="0">
                <a:ea typeface="SimSun" pitchFamily="2" charset="-122"/>
              </a:rPr>
              <a:t>）血糖达标－“五驾马车”</a:t>
            </a:r>
          </a:p>
          <a:p>
            <a:pPr>
              <a:lnSpc>
                <a:spcPct val="80000"/>
              </a:lnSpc>
              <a:buFont typeface="Wingdings" pitchFamily="2" charset="2"/>
              <a:buNone/>
            </a:pPr>
            <a:r>
              <a:rPr lang="zh-CN" altLang="en-US" sz="1200" b="0" dirty="0" smtClean="0">
                <a:ea typeface="SimSun" pitchFamily="2" charset="-122"/>
              </a:rPr>
              <a:t>（</a:t>
            </a:r>
            <a:r>
              <a:rPr lang="en-US" altLang="zh-CN" sz="1200" b="0" dirty="0" smtClean="0">
                <a:ea typeface="SimSun" pitchFamily="2" charset="-122"/>
              </a:rPr>
              <a:t>2</a:t>
            </a:r>
            <a:r>
              <a:rPr lang="zh-CN" altLang="en-US" sz="1200" b="0" dirty="0" smtClean="0">
                <a:ea typeface="SimSun" pitchFamily="2" charset="-122"/>
              </a:rPr>
              <a:t>）血压达标－</a:t>
            </a:r>
            <a:r>
              <a:rPr lang="en-US" altLang="zh-CN" sz="1200" b="0" dirty="0" smtClean="0">
                <a:ea typeface="SimSun" pitchFamily="2" charset="-122"/>
              </a:rPr>
              <a:t>ACEI</a:t>
            </a:r>
            <a:r>
              <a:rPr lang="zh-CN" altLang="en-US" sz="1200" b="0" dirty="0" smtClean="0">
                <a:ea typeface="SimSun" pitchFamily="2" charset="-122"/>
              </a:rPr>
              <a:t>类、</a:t>
            </a:r>
            <a:r>
              <a:rPr lang="en-US" altLang="zh-CN" sz="1200" b="0" dirty="0" smtClean="0">
                <a:ea typeface="SimSun" pitchFamily="2" charset="-122"/>
              </a:rPr>
              <a:t>ARB</a:t>
            </a:r>
            <a:r>
              <a:rPr lang="zh-CN" altLang="en-US" sz="1200" b="0" dirty="0" smtClean="0">
                <a:ea typeface="SimSun" pitchFamily="2" charset="-122"/>
              </a:rPr>
              <a:t>类，</a:t>
            </a:r>
            <a:r>
              <a:rPr lang="en-US" altLang="zh-CN" sz="1200" b="0" dirty="0" smtClean="0">
                <a:ea typeface="SimSun" pitchFamily="2" charset="-122"/>
              </a:rPr>
              <a:t>CCB</a:t>
            </a:r>
            <a:r>
              <a:rPr lang="zh-CN" altLang="en-US" sz="1200" b="0" dirty="0" smtClean="0">
                <a:ea typeface="SimSun" pitchFamily="2" charset="-122"/>
              </a:rPr>
              <a:t>类等</a:t>
            </a:r>
          </a:p>
          <a:p>
            <a:pPr>
              <a:lnSpc>
                <a:spcPct val="80000"/>
              </a:lnSpc>
              <a:buFont typeface="Wingdings" pitchFamily="2" charset="2"/>
              <a:buNone/>
            </a:pPr>
            <a:r>
              <a:rPr lang="zh-CN" altLang="en-US" sz="1200" b="0" dirty="0" smtClean="0">
                <a:ea typeface="SimSun" pitchFamily="2" charset="-122"/>
              </a:rPr>
              <a:t>（</a:t>
            </a:r>
            <a:r>
              <a:rPr lang="en-US" altLang="zh-CN" sz="1200" b="0" dirty="0" smtClean="0">
                <a:ea typeface="SimSun" pitchFamily="2" charset="-122"/>
              </a:rPr>
              <a:t>3</a:t>
            </a:r>
            <a:r>
              <a:rPr lang="zh-CN" altLang="en-US" sz="1200" b="0" dirty="0" smtClean="0">
                <a:ea typeface="SimSun" pitchFamily="2" charset="-122"/>
              </a:rPr>
              <a:t>）调脂治疗－他汀类等</a:t>
            </a:r>
          </a:p>
          <a:p>
            <a:pPr>
              <a:lnSpc>
                <a:spcPct val="80000"/>
              </a:lnSpc>
              <a:buFont typeface="Wingdings" pitchFamily="2" charset="2"/>
              <a:buNone/>
            </a:pPr>
            <a:r>
              <a:rPr lang="zh-CN" altLang="en-US" sz="1200" b="0" dirty="0" smtClean="0">
                <a:ea typeface="SimSun" pitchFamily="2" charset="-122"/>
              </a:rPr>
              <a:t>（</a:t>
            </a:r>
            <a:r>
              <a:rPr lang="en-US" altLang="zh-CN" sz="1200" b="0" dirty="0" smtClean="0">
                <a:ea typeface="SimSun" pitchFamily="2" charset="-122"/>
              </a:rPr>
              <a:t>4</a:t>
            </a:r>
            <a:r>
              <a:rPr lang="zh-CN" altLang="en-US" sz="1200" b="0" dirty="0" smtClean="0">
                <a:ea typeface="SimSun" pitchFamily="2" charset="-122"/>
              </a:rPr>
              <a:t>）改善血粘度－阿司匹林等</a:t>
            </a:r>
          </a:p>
          <a:p>
            <a:pPr>
              <a:lnSpc>
                <a:spcPct val="80000"/>
              </a:lnSpc>
              <a:buFont typeface="Wingdings" pitchFamily="2" charset="2"/>
              <a:buNone/>
            </a:pPr>
            <a:r>
              <a:rPr lang="en-US" altLang="zh-CN" sz="1200" b="0" dirty="0" smtClean="0">
                <a:ea typeface="SimSun" pitchFamily="2" charset="-122"/>
              </a:rPr>
              <a:t>2</a:t>
            </a:r>
            <a:r>
              <a:rPr lang="zh-CN" altLang="en-US" sz="1200" b="0" dirty="0" smtClean="0">
                <a:ea typeface="SimSun" pitchFamily="2" charset="-122"/>
              </a:rPr>
              <a:t>、定期检查眼底、视力，最好半年一次</a:t>
            </a:r>
          </a:p>
          <a:p>
            <a:endParaRPr lang="zh-CN" altLang="en-US" dirty="0"/>
          </a:p>
        </p:txBody>
      </p:sp>
    </p:spTree>
    <p:extLst>
      <p:ext uri="{BB962C8B-B14F-4D97-AF65-F5344CB8AC3E}">
        <p14:creationId xmlns:p14="http://schemas.microsoft.com/office/powerpoint/2010/main" xmlns="" val="2032061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xfrm>
            <a:off x="3884613" y="8685213"/>
            <a:ext cx="2971800" cy="457200"/>
          </a:xfrm>
          <a:prstGeom prst="rect">
            <a:avLst/>
          </a:prstGeom>
          <a:noFill/>
        </p:spPr>
        <p:txBody>
          <a:bodyPr/>
          <a:lstStyle/>
          <a:p>
            <a:fld id="{95031A57-09E7-46FC-A995-7D81862CD5E3}" type="slidenum">
              <a:rPr lang="en-US" altLang="zh-CN"/>
              <a:pPr/>
              <a:t>15</a:t>
            </a:fld>
            <a:endParaRPr lang="en-US" altLang="zh-CN"/>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p14="http://schemas.microsoft.com/office/powerpoint/2010/main" xmlns="" val="3545860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xfrm>
            <a:off x="3884613" y="8685213"/>
            <a:ext cx="2971800" cy="457200"/>
          </a:xfrm>
          <a:prstGeom prst="rect">
            <a:avLst/>
          </a:prstGeom>
          <a:noFill/>
        </p:spPr>
        <p:txBody>
          <a:bodyPr/>
          <a:lstStyle/>
          <a:p>
            <a:fld id="{7C6953D8-9501-4610-8D53-4529EA81B631}" type="slidenum">
              <a:rPr lang="en-US" altLang="zh-CN"/>
              <a:pPr/>
              <a:t>16</a:t>
            </a:fld>
            <a:endParaRPr lang="en-US" altLang="zh-CN"/>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p14="http://schemas.microsoft.com/office/powerpoint/2010/main" xmlns="" val="2641490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1851642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ea typeface="宋体" pitchFamily="2" charset="-122"/>
              </a:rPr>
              <a:t>二型糖尿病是由胰岛</a:t>
            </a:r>
            <a:r>
              <a:rPr lang="en-US" altLang="zh-CN" dirty="0" smtClean="0">
                <a:ea typeface="宋体" pitchFamily="2" charset="-122"/>
              </a:rPr>
              <a:t>β </a:t>
            </a:r>
            <a:r>
              <a:rPr lang="zh-CN" altLang="en-US" dirty="0" smtClean="0">
                <a:ea typeface="宋体" pitchFamily="2" charset="-122"/>
              </a:rPr>
              <a:t>细胞损伤导致的胰岛素分泌量不足和胰岛素靶器官对胰岛素敏感性降低而导致的糖代谢异常，从而引发的糖、蛋白质、脂肪代谢紊乱综合征，在临</a:t>
            </a:r>
          </a:p>
          <a:p>
            <a:r>
              <a:rPr lang="zh-CN" altLang="en-US" dirty="0" smtClean="0">
                <a:ea typeface="宋体" pitchFamily="2" charset="-122"/>
              </a:rPr>
              <a:t>床上以高血糖为主要特点，可</a:t>
            </a:r>
            <a:r>
              <a:rPr lang="zh-CN" altLang="en-US" dirty="0" smtClean="0"/>
              <a:t>引起神经及血管微循环改变。由于</a:t>
            </a:r>
            <a:r>
              <a:rPr lang="zh-CN" altLang="en-US" dirty="0" smtClean="0">
                <a:hlinkClick r:id="rId3"/>
              </a:rPr>
              <a:t>糖尿病</a:t>
            </a:r>
            <a:r>
              <a:rPr lang="zh-CN" altLang="en-US" dirty="0" smtClean="0"/>
              <a:t>患者血液成分的改变，而引起血管内皮细胞功能异常，使血</a:t>
            </a:r>
            <a:r>
              <a:rPr lang="en-US" altLang="zh-CN" dirty="0" smtClean="0"/>
              <a:t>-</a:t>
            </a:r>
            <a:r>
              <a:rPr lang="zh-CN" altLang="en-US" dirty="0" smtClean="0"/>
              <a:t>视网膜屏障受损。视网膜毛细血管内皮细胞色素上皮细胞间的联合被破坏，造成小血管的渗漏。</a:t>
            </a:r>
            <a:r>
              <a:rPr lang="zh-CN" altLang="en-US" dirty="0" smtClean="0">
                <a:hlinkClick r:id="rId3"/>
              </a:rPr>
              <a:t>糖尿病</a:t>
            </a:r>
            <a:r>
              <a:rPr lang="zh-CN" altLang="en-US" dirty="0" smtClean="0"/>
              <a:t>患者微血管病变主要的发生在视网膜及肾脏，是致盲、肾功能衰竭及死亡的主要原因。</a:t>
            </a:r>
            <a:endParaRPr lang="zh-CN" altLang="en-US" dirty="0" smtClean="0">
              <a:ea typeface="宋体" pitchFamily="2" charset="-122"/>
            </a:endParaRPr>
          </a:p>
          <a:p>
            <a:endParaRPr lang="zh-CN" altLang="en-US" dirty="0"/>
          </a:p>
        </p:txBody>
      </p:sp>
    </p:spTree>
    <p:extLst>
      <p:ext uri="{BB962C8B-B14F-4D97-AF65-F5344CB8AC3E}">
        <p14:creationId xmlns:p14="http://schemas.microsoft.com/office/powerpoint/2010/main" xmlns="" val="382395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ctr">
              <a:lnSpc>
                <a:spcPct val="90000"/>
              </a:lnSpc>
              <a:buFont typeface="Wingdings" pitchFamily="2" charset="2"/>
              <a:buNone/>
            </a:pPr>
            <a:endParaRPr lang="zh-CN" altLang="en-GB" b="0" dirty="0" smtClean="0">
              <a:latin typeface="SimSun" pitchFamily="2" charset="-122"/>
              <a:ea typeface="SimSun" pitchFamily="2" charset="-122"/>
            </a:endParaRPr>
          </a:p>
          <a:p>
            <a:endParaRPr lang="zh-CN" altLang="en-US" dirty="0"/>
          </a:p>
        </p:txBody>
      </p:sp>
    </p:spTree>
    <p:extLst>
      <p:ext uri="{BB962C8B-B14F-4D97-AF65-F5344CB8AC3E}">
        <p14:creationId xmlns:p14="http://schemas.microsoft.com/office/powerpoint/2010/main" xmlns="" val="283107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Imago" pitchFamily="2" charset="0"/>
                <a:ea typeface="+mn-ea"/>
                <a:cs typeface="+mn-cs"/>
              </a:rPr>
              <a:t>Molecular pathogenesis in the development of diabetic retinopathy. (a) Hyperglycemia and other metabolic abnormalities lead to increased glucose consumption in the vascular support cells of the retina, which cause the </a:t>
            </a:r>
            <a:r>
              <a:rPr lang="en-US" altLang="zh-CN" sz="1200" kern="1200" baseline="0" dirty="0" err="1" smtClean="0">
                <a:solidFill>
                  <a:schemeClr val="tx1"/>
                </a:solidFill>
                <a:latin typeface="Imago" pitchFamily="2" charset="0"/>
                <a:ea typeface="+mn-ea"/>
                <a:cs typeface="+mn-cs"/>
              </a:rPr>
              <a:t>gluco</a:t>
            </a:r>
            <a:r>
              <a:rPr lang="en-US" altLang="zh-CN" sz="1200" kern="1200" baseline="0" dirty="0" smtClean="0">
                <a:solidFill>
                  <a:schemeClr val="tx1"/>
                </a:solidFill>
                <a:latin typeface="Imago" pitchFamily="2" charset="0"/>
                <a:ea typeface="+mn-ea"/>
                <a:cs typeface="+mn-cs"/>
              </a:rPr>
              <a:t>-toxicity. (b) These support cells, such as </a:t>
            </a:r>
            <a:r>
              <a:rPr lang="en-US" altLang="zh-CN" sz="1200" kern="1200" baseline="0" dirty="0" err="1" smtClean="0">
                <a:solidFill>
                  <a:schemeClr val="tx1"/>
                </a:solidFill>
                <a:latin typeface="Imago" pitchFamily="2" charset="0"/>
                <a:ea typeface="+mn-ea"/>
                <a:cs typeface="+mn-cs"/>
              </a:rPr>
              <a:t>glia</a:t>
            </a:r>
            <a:r>
              <a:rPr lang="en-US" altLang="zh-CN" sz="1200" kern="1200" baseline="0" dirty="0" smtClean="0">
                <a:solidFill>
                  <a:schemeClr val="tx1"/>
                </a:solidFill>
                <a:latin typeface="Imago" pitchFamily="2" charset="0"/>
                <a:ea typeface="+mn-ea"/>
                <a:cs typeface="+mn-cs"/>
              </a:rPr>
              <a:t>, microglia, and </a:t>
            </a:r>
            <a:r>
              <a:rPr lang="en-US" altLang="zh-CN" sz="1200" kern="1200" baseline="0" dirty="0" err="1" smtClean="0">
                <a:solidFill>
                  <a:schemeClr val="tx1"/>
                </a:solidFill>
                <a:latin typeface="Imago" pitchFamily="2" charset="0"/>
                <a:ea typeface="+mn-ea"/>
                <a:cs typeface="+mn-cs"/>
              </a:rPr>
              <a:t>pericytes</a:t>
            </a:r>
            <a:r>
              <a:rPr lang="en-US" altLang="zh-CN" sz="1200" kern="1200" baseline="0" dirty="0" smtClean="0">
                <a:solidFill>
                  <a:schemeClr val="tx1"/>
                </a:solidFill>
                <a:latin typeface="Imago" pitchFamily="2" charset="0"/>
                <a:ea typeface="+mn-ea"/>
                <a:cs typeface="+mn-cs"/>
              </a:rPr>
              <a:t> respond with increased ROS, cytokines and growth factors production. (c) Over-produced cytokines and growth factors are released to the retina, and bind to their receptors to regulate cell function resulting in endothelial cell death, </a:t>
            </a:r>
            <a:r>
              <a:rPr lang="en-US" altLang="zh-CN" sz="1200" kern="1200" baseline="0" dirty="0" err="1" smtClean="0">
                <a:solidFill>
                  <a:schemeClr val="tx1"/>
                </a:solidFill>
                <a:latin typeface="Imago" pitchFamily="2" charset="0"/>
                <a:ea typeface="+mn-ea"/>
                <a:cs typeface="+mn-cs"/>
              </a:rPr>
              <a:t>pericyte</a:t>
            </a:r>
            <a:r>
              <a:rPr lang="en-US" altLang="zh-CN" sz="1200" kern="1200" baseline="0" dirty="0" smtClean="0">
                <a:solidFill>
                  <a:schemeClr val="tx1"/>
                </a:solidFill>
                <a:latin typeface="Imago" pitchFamily="2" charset="0"/>
                <a:ea typeface="+mn-ea"/>
                <a:cs typeface="+mn-cs"/>
              </a:rPr>
              <a:t> loss, </a:t>
            </a:r>
            <a:r>
              <a:rPr lang="en-US" altLang="zh-CN" sz="1200" kern="1200" baseline="0" dirty="0" err="1" smtClean="0">
                <a:solidFill>
                  <a:schemeClr val="tx1"/>
                </a:solidFill>
                <a:latin typeface="Imago" pitchFamily="2" charset="0"/>
                <a:ea typeface="+mn-ea"/>
                <a:cs typeface="+mn-cs"/>
              </a:rPr>
              <a:t>leukostasis</a:t>
            </a:r>
            <a:r>
              <a:rPr lang="en-US" altLang="zh-CN" sz="1200" kern="1200" baseline="0" dirty="0" smtClean="0">
                <a:solidFill>
                  <a:schemeClr val="tx1"/>
                </a:solidFill>
                <a:latin typeface="Imago" pitchFamily="2" charset="0"/>
                <a:ea typeface="+mn-ea"/>
                <a:cs typeface="+mn-cs"/>
              </a:rPr>
              <a:t> and leakage. (d) </a:t>
            </a:r>
            <a:r>
              <a:rPr lang="en-US" altLang="zh-CN" sz="1200" kern="1200" baseline="0" dirty="0" err="1" smtClean="0">
                <a:solidFill>
                  <a:schemeClr val="tx1"/>
                </a:solidFill>
                <a:latin typeface="Imago" pitchFamily="2" charset="0"/>
                <a:ea typeface="+mn-ea"/>
                <a:cs typeface="+mn-cs"/>
              </a:rPr>
              <a:t>Leukostasis</a:t>
            </a:r>
            <a:r>
              <a:rPr lang="en-US" altLang="zh-CN" sz="1200" kern="1200" baseline="0" dirty="0" smtClean="0">
                <a:solidFill>
                  <a:schemeClr val="tx1"/>
                </a:solidFill>
                <a:latin typeface="Imago" pitchFamily="2" charset="0"/>
                <a:ea typeface="+mn-ea"/>
                <a:cs typeface="+mn-cs"/>
              </a:rPr>
              <a:t> and BRB leakage points increase and impair more areas of the retina, leading to severe BRB breakdown, macular edema, hypoxia due to enlarged vascular occlusion and non-perfusion areas, and ultimately the hypoxia- induced angiogenesis associated with PDR. </a:t>
            </a:r>
            <a:endParaRPr lang="zh-CN" altLang="en-US" dirty="0"/>
          </a:p>
        </p:txBody>
      </p:sp>
    </p:spTree>
    <p:extLst>
      <p:ext uri="{BB962C8B-B14F-4D97-AF65-F5344CB8AC3E}">
        <p14:creationId xmlns:p14="http://schemas.microsoft.com/office/powerpoint/2010/main" xmlns="" val="1265734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85750" marR="0" lvl="0" indent="-285750" algn="l" defTabSz="914400" rtl="0" eaLnBrk="0" fontAlgn="base" latinLnBrk="0" hangingPunct="0">
              <a:lnSpc>
                <a:spcPct val="100000"/>
              </a:lnSpc>
              <a:spcBef>
                <a:spcPct val="75000"/>
              </a:spcBef>
              <a:spcAft>
                <a:spcPct val="0"/>
              </a:spcAft>
              <a:buClrTx/>
              <a:buSzPct val="100000"/>
              <a:buFont typeface="Arial" charset="0"/>
              <a:buChar char="•"/>
              <a:tabLst/>
              <a:defRPr/>
            </a:pPr>
            <a:r>
              <a:rPr kumimoji="0" lang="en-US" altLang="zh-CN" sz="1200" b="0" i="0" u="none" strike="noStrike" kern="0" cap="none" spc="0" normalizeH="0" baseline="0" noProof="0" dirty="0" smtClean="0">
                <a:ln>
                  <a:noFill/>
                </a:ln>
                <a:solidFill>
                  <a:schemeClr val="tx1"/>
                </a:solidFill>
                <a:effectLst/>
                <a:uLnTx/>
                <a:uFillTx/>
                <a:latin typeface="Verdana" pitchFamily="34" charset="0"/>
                <a:ea typeface="SimSun" pitchFamily="2" charset="-122"/>
                <a:cs typeface="+mn-cs"/>
              </a:rPr>
              <a:t>Peter</a:t>
            </a:r>
            <a:r>
              <a:rPr kumimoji="0" lang="zh-CN" altLang="en-US" sz="1200" b="0" i="0" u="none" strike="noStrike" kern="0" cap="none" spc="0" normalizeH="0" baseline="0" noProof="0" dirty="0" smtClean="0">
                <a:ln>
                  <a:noFill/>
                </a:ln>
                <a:solidFill>
                  <a:schemeClr val="tx1"/>
                </a:solidFill>
                <a:effectLst/>
                <a:uLnTx/>
                <a:uFillTx/>
                <a:latin typeface="SimSun" pitchFamily="2" charset="-122"/>
                <a:ea typeface="SimSun" pitchFamily="2" charset="-122"/>
                <a:cs typeface="+mn-cs"/>
              </a:rPr>
              <a:t>等发现：高糖条件下，视网膜周细胞和主动脉平滑肌细胞在氧化应激时，内皮细胞减少</a:t>
            </a:r>
            <a:r>
              <a:rPr kumimoji="0" lang="en-US" altLang="zh-CN" sz="1200" b="0" i="0" u="none" strike="noStrike" kern="0" cap="none" spc="0" normalizeH="0" baseline="0" noProof="0" dirty="0" smtClean="0">
                <a:ln>
                  <a:noFill/>
                </a:ln>
                <a:solidFill>
                  <a:schemeClr val="tx1"/>
                </a:solidFill>
                <a:effectLst/>
                <a:uLnTx/>
                <a:uFillTx/>
                <a:latin typeface="SimSun" pitchFamily="2" charset="-122"/>
                <a:ea typeface="SimSun" pitchFamily="2" charset="-122"/>
                <a:cs typeface="+mn-cs"/>
              </a:rPr>
              <a:t>41</a:t>
            </a:r>
            <a:r>
              <a:rPr kumimoji="0" lang="zh-CN" altLang="en-US" sz="1200" b="0" i="0" u="none" strike="noStrike" kern="0" cap="none" spc="0" normalizeH="0" baseline="0" noProof="0" dirty="0" smtClean="0">
                <a:ln>
                  <a:noFill/>
                </a:ln>
                <a:solidFill>
                  <a:schemeClr val="tx1"/>
                </a:solidFill>
                <a:effectLst/>
                <a:uLnTx/>
                <a:uFillTx/>
                <a:latin typeface="SimSun" pitchFamily="2" charset="-122"/>
                <a:ea typeface="SimSun" pitchFamily="2" charset="-122"/>
                <a:cs typeface="+mn-cs"/>
              </a:rPr>
              <a:t>％，周细胞减少</a:t>
            </a:r>
            <a:r>
              <a:rPr kumimoji="0" lang="en-US" altLang="zh-CN" sz="1200" b="0" i="0" u="none" strike="noStrike" kern="0" cap="none" spc="0" normalizeH="0" baseline="0" noProof="0" dirty="0" smtClean="0">
                <a:ln>
                  <a:noFill/>
                </a:ln>
                <a:solidFill>
                  <a:schemeClr val="tx1"/>
                </a:solidFill>
                <a:effectLst/>
                <a:uLnTx/>
                <a:uFillTx/>
                <a:latin typeface="SimSun" pitchFamily="2" charset="-122"/>
                <a:ea typeface="SimSun" pitchFamily="2" charset="-122"/>
                <a:cs typeface="+mn-cs"/>
              </a:rPr>
              <a:t>25</a:t>
            </a:r>
            <a:r>
              <a:rPr kumimoji="0" lang="zh-CN" altLang="en-US" sz="1200" b="0" i="0" u="none" strike="noStrike" kern="0" cap="none" spc="0" normalizeH="0" baseline="0" noProof="0" dirty="0" smtClean="0">
                <a:ln>
                  <a:noFill/>
                </a:ln>
                <a:solidFill>
                  <a:schemeClr val="tx1"/>
                </a:solidFill>
                <a:effectLst/>
                <a:uLnTx/>
                <a:uFillTx/>
                <a:latin typeface="SimSun" pitchFamily="2" charset="-122"/>
                <a:ea typeface="SimSun" pitchFamily="2" charset="-122"/>
                <a:cs typeface="+mn-cs"/>
              </a:rPr>
              <a:t>％</a:t>
            </a:r>
            <a:r>
              <a:rPr kumimoji="0" lang="en-US" altLang="zh-CN" sz="1200" b="0" i="0" u="none" strike="noStrike" kern="0" cap="none" spc="0" normalizeH="0" baseline="30000" noProof="0" dirty="0" smtClean="0">
                <a:ln>
                  <a:noFill/>
                </a:ln>
                <a:solidFill>
                  <a:schemeClr val="tx1"/>
                </a:solidFill>
                <a:effectLst/>
                <a:uLnTx/>
                <a:uFillTx/>
                <a:latin typeface="SimSun" pitchFamily="2" charset="-122"/>
                <a:ea typeface="SimSun" pitchFamily="2" charset="-122"/>
                <a:cs typeface="+mn-cs"/>
              </a:rPr>
              <a:t>1</a:t>
            </a:r>
            <a:r>
              <a:rPr kumimoji="0" lang="zh-CN" altLang="en-US" sz="1200" b="0" i="0" u="none" strike="noStrike" kern="0" cap="none" spc="0" normalizeH="0" baseline="0" noProof="0" dirty="0" smtClean="0">
                <a:ln>
                  <a:noFill/>
                </a:ln>
                <a:solidFill>
                  <a:schemeClr val="tx1"/>
                </a:solidFill>
                <a:effectLst/>
                <a:uLnTx/>
                <a:uFillTx/>
                <a:latin typeface="SimSun" pitchFamily="2" charset="-122"/>
                <a:ea typeface="SimSun" pitchFamily="2" charset="-122"/>
                <a:cs typeface="+mn-cs"/>
              </a:rPr>
              <a:t>。</a:t>
            </a:r>
            <a:endParaRPr kumimoji="0" lang="en-US" altLang="zh-CN" sz="1200" b="0" i="0" u="none" strike="noStrike" kern="0" cap="none" spc="0" normalizeH="0" baseline="30000" noProof="0" dirty="0" smtClean="0">
              <a:ln>
                <a:noFill/>
              </a:ln>
              <a:solidFill>
                <a:schemeClr val="tx1"/>
              </a:solidFill>
              <a:effectLst/>
              <a:uLnTx/>
              <a:uFillTx/>
              <a:latin typeface="SimSun" pitchFamily="2" charset="-122"/>
              <a:ea typeface="SimSun" pitchFamily="2" charset="-122"/>
              <a:cs typeface="+mn-cs"/>
            </a:endParaRPr>
          </a:p>
          <a:p>
            <a:pPr marL="285750" marR="0" lvl="0" indent="-285750" algn="l" defTabSz="914400" rtl="0" eaLnBrk="0" fontAlgn="base" latinLnBrk="0" hangingPunct="0">
              <a:lnSpc>
                <a:spcPct val="100000"/>
              </a:lnSpc>
              <a:spcBef>
                <a:spcPct val="75000"/>
              </a:spcBef>
              <a:spcAft>
                <a:spcPct val="0"/>
              </a:spcAft>
              <a:buClrTx/>
              <a:buSzPct val="100000"/>
              <a:buFont typeface="Arial" charset="0"/>
              <a:buChar char="•"/>
              <a:tabLst/>
              <a:defRPr/>
            </a:pPr>
            <a:r>
              <a:rPr kumimoji="0" lang="zh-CN" altLang="en-US" sz="1200" b="0" i="0" u="none" strike="noStrike" kern="0" cap="none" spc="0" normalizeH="0" baseline="0" noProof="0" dirty="0" smtClean="0">
                <a:ln>
                  <a:noFill/>
                </a:ln>
                <a:solidFill>
                  <a:schemeClr val="tx1"/>
                </a:solidFill>
                <a:effectLst/>
                <a:uLnTx/>
                <a:uFillTx/>
                <a:latin typeface="SimSun" pitchFamily="2" charset="-122"/>
                <a:ea typeface="SimSun" pitchFamily="2" charset="-122"/>
                <a:cs typeface="+mn-cs"/>
              </a:rPr>
              <a:t>应用</a:t>
            </a:r>
            <a:r>
              <a:rPr kumimoji="0" lang="en-US" altLang="zh-CN" sz="1200" b="0" i="0" u="none" strike="noStrike" kern="0" cap="none" spc="0" normalizeH="0" baseline="0" noProof="0" dirty="0" smtClean="0">
                <a:ln>
                  <a:noFill/>
                </a:ln>
                <a:solidFill>
                  <a:schemeClr val="tx1"/>
                </a:solidFill>
                <a:effectLst/>
                <a:uLnTx/>
                <a:uFillTx/>
                <a:latin typeface="Verdana" pitchFamily="34" charset="0"/>
                <a:ea typeface="SimSun" pitchFamily="2" charset="-122"/>
                <a:cs typeface="+mn-cs"/>
              </a:rPr>
              <a:t>SOD</a:t>
            </a:r>
            <a:r>
              <a:rPr kumimoji="0" lang="zh-CN" altLang="en-US" sz="1200" b="0" i="0" u="none" strike="noStrike" kern="0" cap="none" spc="0" normalizeH="0" baseline="0" noProof="0" dirty="0" smtClean="0">
                <a:ln>
                  <a:noFill/>
                </a:ln>
                <a:solidFill>
                  <a:schemeClr val="tx1"/>
                </a:solidFill>
                <a:effectLst/>
                <a:uLnTx/>
                <a:uFillTx/>
                <a:latin typeface="SimSun" pitchFamily="2" charset="-122"/>
                <a:ea typeface="SimSun" pitchFamily="2" charset="-122"/>
                <a:cs typeface="+mn-cs"/>
              </a:rPr>
              <a:t>（超氧化物岐化酶）、</a:t>
            </a:r>
            <a:r>
              <a:rPr kumimoji="0" lang="en-US" altLang="zh-CN" sz="1200" b="0" i="0" u="none" strike="noStrike" kern="0" cap="none" spc="0" normalizeH="0" baseline="0" noProof="0" dirty="0" smtClean="0">
                <a:ln>
                  <a:noFill/>
                </a:ln>
                <a:solidFill>
                  <a:schemeClr val="tx1"/>
                </a:solidFill>
                <a:effectLst/>
                <a:uLnTx/>
                <a:uFillTx/>
                <a:latin typeface="SimSun" pitchFamily="2" charset="-122"/>
                <a:ea typeface="SimSun" pitchFamily="2" charset="-122"/>
                <a:cs typeface="+mn-cs"/>
              </a:rPr>
              <a:t>α</a:t>
            </a:r>
            <a:r>
              <a:rPr kumimoji="0" lang="zh-CN" altLang="en-US" sz="1200" b="0" i="0" u="none" strike="noStrike" kern="0" cap="none" spc="0" normalizeH="0" baseline="0" noProof="0" dirty="0" smtClean="0">
                <a:ln>
                  <a:noFill/>
                </a:ln>
                <a:solidFill>
                  <a:schemeClr val="tx1"/>
                </a:solidFill>
                <a:effectLst/>
                <a:uLnTx/>
                <a:uFillTx/>
                <a:latin typeface="SimSun" pitchFamily="2" charset="-122"/>
                <a:ea typeface="SimSun" pitchFamily="2" charset="-122"/>
                <a:cs typeface="+mn-cs"/>
              </a:rPr>
              <a:t>－生育酚等抗氧化剂后，可对氧化应激环境中的内皮细胞和周细胞起保护作用</a:t>
            </a:r>
            <a:r>
              <a:rPr kumimoji="0" lang="en-US" altLang="zh-CN" sz="1200" b="0" i="0" u="none" strike="noStrike" kern="0" cap="none" spc="0" normalizeH="0" baseline="30000" noProof="0" dirty="0" smtClean="0">
                <a:ln>
                  <a:noFill/>
                </a:ln>
                <a:solidFill>
                  <a:schemeClr val="tx1"/>
                </a:solidFill>
                <a:effectLst/>
                <a:uLnTx/>
                <a:uFillTx/>
                <a:latin typeface="SimSun" pitchFamily="2" charset="-122"/>
                <a:ea typeface="SimSun" pitchFamily="2" charset="-122"/>
                <a:cs typeface="+mn-cs"/>
              </a:rPr>
              <a:t>2</a:t>
            </a:r>
            <a:r>
              <a:rPr kumimoji="0" lang="zh-CN" altLang="en-US" sz="1200" b="0" i="0" u="none" strike="noStrike" kern="0" cap="none" spc="0" normalizeH="0" baseline="0" noProof="0" dirty="0" smtClean="0">
                <a:ln>
                  <a:noFill/>
                </a:ln>
                <a:solidFill>
                  <a:schemeClr val="tx1"/>
                </a:solidFill>
                <a:effectLst/>
                <a:uLnTx/>
                <a:uFillTx/>
                <a:latin typeface="SimSun" pitchFamily="2" charset="-122"/>
                <a:ea typeface="SimSun" pitchFamily="2" charset="-122"/>
                <a:cs typeface="+mn-cs"/>
              </a:rPr>
              <a:t>。</a:t>
            </a:r>
            <a:endParaRPr kumimoji="0" lang="en-GB" altLang="zh-CN" sz="1200" b="0" i="0" u="none" strike="noStrike" kern="0" cap="none" spc="0" normalizeH="0" baseline="0" noProof="0" dirty="0" smtClean="0">
              <a:ln>
                <a:noFill/>
              </a:ln>
              <a:solidFill>
                <a:schemeClr val="tx1"/>
              </a:solidFill>
              <a:effectLst/>
              <a:uLnTx/>
              <a:uFillTx/>
              <a:latin typeface="SimSun" pitchFamily="2" charset="-122"/>
              <a:ea typeface="SimSun" pitchFamily="2" charset="-122"/>
              <a:cs typeface="+mn-cs"/>
            </a:endParaRPr>
          </a:p>
          <a:p>
            <a:endParaRPr lang="zh-CN" altLang="en-US" dirty="0"/>
          </a:p>
        </p:txBody>
      </p:sp>
    </p:spTree>
    <p:extLst>
      <p:ext uri="{BB962C8B-B14F-4D97-AF65-F5344CB8AC3E}">
        <p14:creationId xmlns:p14="http://schemas.microsoft.com/office/powerpoint/2010/main" xmlns="" val="1427676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200" dirty="0" smtClean="0">
              <a:latin typeface="Arial Unicode MS" pitchFamily="34" charset="-122"/>
              <a:ea typeface="Arial Unicode MS" pitchFamily="34" charset="-122"/>
              <a:cs typeface="Arial Unicode MS" pitchFamily="34" charset="-122"/>
            </a:endParaRPr>
          </a:p>
          <a:p>
            <a:r>
              <a:rPr lang="en-US" altLang="zh-CN" sz="1200" dirty="0" smtClean="0"/>
              <a:t>a variety of </a:t>
            </a:r>
            <a:r>
              <a:rPr lang="en-US" altLang="zh-CN" sz="1200" dirty="0" err="1" smtClean="0"/>
              <a:t>hyperglycemiainduced</a:t>
            </a:r>
            <a:r>
              <a:rPr lang="en-US" altLang="zh-CN" sz="1200" dirty="0" smtClean="0"/>
              <a:t> factors, including AGE/PKC/</a:t>
            </a:r>
            <a:r>
              <a:rPr lang="en-US" altLang="zh-CN" sz="1200" dirty="0" err="1" smtClean="0"/>
              <a:t>polyol</a:t>
            </a:r>
            <a:r>
              <a:rPr lang="en-US" altLang="zh-CN" sz="1200" dirty="0" smtClean="0"/>
              <a:t>/</a:t>
            </a:r>
            <a:r>
              <a:rPr lang="en-US" altLang="zh-CN" sz="1200" dirty="0" err="1" smtClean="0"/>
              <a:t>hexosamine</a:t>
            </a:r>
            <a:r>
              <a:rPr lang="en-US" altLang="zh-CN" sz="1200" dirty="0" smtClean="0"/>
              <a:t> pathway fluxes and ROS, stimulate transcription of </a:t>
            </a:r>
            <a:r>
              <a:rPr lang="en-US" altLang="zh-CN" sz="1200" dirty="0" err="1" smtClean="0"/>
              <a:t>proinflammatory</a:t>
            </a:r>
            <a:r>
              <a:rPr lang="en-US" altLang="zh-CN" sz="1200" dirty="0" smtClean="0"/>
              <a:t> mediators and growth factors in the retina via key signal transduction pathways, </a:t>
            </a:r>
          </a:p>
          <a:p>
            <a:endParaRPr lang="en-US" altLang="zh-CN" sz="1200" dirty="0" smtClean="0">
              <a:latin typeface="Arial Unicode MS" pitchFamily="34" charset="-122"/>
              <a:ea typeface="Arial Unicode MS" pitchFamily="34" charset="-122"/>
              <a:cs typeface="Arial Unicode MS" pitchFamily="34" charset="-122"/>
            </a:endParaRPr>
          </a:p>
          <a:p>
            <a:r>
              <a:rPr lang="en-US" altLang="zh-CN" sz="1200" dirty="0" smtClean="0">
                <a:latin typeface="Arial Unicode MS" pitchFamily="34" charset="-122"/>
                <a:ea typeface="Arial Unicode MS" pitchFamily="34" charset="-122"/>
                <a:cs typeface="Arial Unicode MS" pitchFamily="34" charset="-122"/>
              </a:rPr>
              <a:t>The pathogenesis of DR is characterized by many features typical of inflammation. Clinically, </a:t>
            </a:r>
            <a:r>
              <a:rPr lang="en-US" altLang="zh-CN" sz="1200" dirty="0" err="1" smtClean="0">
                <a:latin typeface="Arial Unicode MS" pitchFamily="34" charset="-122"/>
                <a:ea typeface="Arial Unicode MS" pitchFamily="34" charset="-122"/>
                <a:cs typeface="Arial Unicode MS" pitchFamily="34" charset="-122"/>
              </a:rPr>
              <a:t>proinflammatory</a:t>
            </a:r>
            <a:r>
              <a:rPr lang="en-US" altLang="zh-CN" sz="1200" dirty="0" smtClean="0">
                <a:latin typeface="Arial Unicode MS" pitchFamily="34" charset="-122"/>
                <a:ea typeface="Arial Unicode MS" pitchFamily="34" charset="-122"/>
                <a:cs typeface="Arial Unicode MS" pitchFamily="34" charset="-122"/>
              </a:rPr>
              <a:t> cytokines, growth factors and adhesion molecules were found to be significantly higher in the vitreous at all stages of DR relative to healthy controls [43–45]. </a:t>
            </a:r>
          </a:p>
          <a:p>
            <a:endParaRPr lang="en-US" altLang="zh-CN" sz="1200" dirty="0" smtClean="0">
              <a:latin typeface="Arial Unicode MS" pitchFamily="34" charset="-122"/>
              <a:ea typeface="Arial Unicode MS" pitchFamily="34" charset="-122"/>
              <a:cs typeface="Arial Unicode MS" pitchFamily="34" charset="-122"/>
            </a:endParaRPr>
          </a:p>
          <a:p>
            <a:r>
              <a:rPr lang="en-US" altLang="zh-CN" sz="1200" dirty="0" smtClean="0">
                <a:latin typeface="Arial Unicode MS" pitchFamily="34" charset="-122"/>
                <a:ea typeface="Arial Unicode MS" pitchFamily="34" charset="-122"/>
                <a:cs typeface="Arial Unicode MS" pitchFamily="34" charset="-122"/>
              </a:rPr>
              <a:t>In the STZ-induced rat model of DR, the retinal expression of </a:t>
            </a:r>
            <a:r>
              <a:rPr lang="en-US" altLang="zh-CN" sz="1200" dirty="0" err="1" smtClean="0">
                <a:latin typeface="Arial Unicode MS" pitchFamily="34" charset="-122"/>
                <a:ea typeface="Arial Unicode MS" pitchFamily="34" charset="-122"/>
                <a:cs typeface="Arial Unicode MS" pitchFamily="34" charset="-122"/>
              </a:rPr>
              <a:t>TNFa</a:t>
            </a:r>
            <a:r>
              <a:rPr lang="en-US" altLang="zh-CN" sz="1200" dirty="0" smtClean="0">
                <a:latin typeface="Arial Unicode MS" pitchFamily="34" charset="-122"/>
                <a:ea typeface="Arial Unicode MS" pitchFamily="34" charset="-122"/>
                <a:cs typeface="Arial Unicode MS" pitchFamily="34" charset="-122"/>
              </a:rPr>
              <a:t>, IL-1b, VEGF, SDF-1 and CXCR-4 (receptor of SDF-1) increased gradually with the prolongation of the disease </a:t>
            </a:r>
          </a:p>
          <a:p>
            <a:endParaRPr lang="zh-CN" altLang="en-US" dirty="0"/>
          </a:p>
        </p:txBody>
      </p:sp>
    </p:spTree>
    <p:extLst>
      <p:ext uri="{BB962C8B-B14F-4D97-AF65-F5344CB8AC3E}">
        <p14:creationId xmlns:p14="http://schemas.microsoft.com/office/powerpoint/2010/main" xmlns="" val="1457976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zh-CN" altLang="en-US" dirty="0" smtClean="0">
                <a:ea typeface="宋体" pitchFamily="2" charset="-122"/>
              </a:rPr>
              <a:t>过去</a:t>
            </a:r>
            <a:r>
              <a:rPr lang="en-US" altLang="zh-CN" dirty="0" smtClean="0">
                <a:ea typeface="宋体" pitchFamily="2" charset="-122"/>
              </a:rPr>
              <a:t>30 </a:t>
            </a:r>
            <a:r>
              <a:rPr lang="zh-CN" altLang="en-US" dirty="0" smtClean="0">
                <a:ea typeface="宋体" pitchFamily="2" charset="-122"/>
              </a:rPr>
              <a:t>年，中国二型糖尿病患病人数持续上升，患病率从</a:t>
            </a:r>
            <a:r>
              <a:rPr lang="en-US" altLang="zh-CN" dirty="0" smtClean="0">
                <a:ea typeface="宋体" pitchFamily="2" charset="-122"/>
              </a:rPr>
              <a:t>1980 </a:t>
            </a:r>
            <a:r>
              <a:rPr lang="zh-CN" altLang="en-US" dirty="0" smtClean="0">
                <a:ea typeface="宋体" pitchFamily="2" charset="-122"/>
              </a:rPr>
              <a:t>年的</a:t>
            </a:r>
            <a:r>
              <a:rPr lang="en-US" altLang="zh-CN" dirty="0" smtClean="0">
                <a:ea typeface="宋体" pitchFamily="2" charset="-122"/>
              </a:rPr>
              <a:t>0.67%</a:t>
            </a:r>
            <a:r>
              <a:rPr lang="zh-CN" altLang="en-US" dirty="0" smtClean="0">
                <a:ea typeface="宋体" pitchFamily="2" charset="-122"/>
              </a:rPr>
              <a:t>上升为</a:t>
            </a:r>
            <a:r>
              <a:rPr lang="en-US" altLang="zh-CN" dirty="0" smtClean="0">
                <a:ea typeface="宋体" pitchFamily="2" charset="-122"/>
              </a:rPr>
              <a:t>2008 </a:t>
            </a:r>
            <a:r>
              <a:rPr lang="zh-CN" altLang="en-US" dirty="0" smtClean="0">
                <a:ea typeface="宋体" pitchFamily="2" charset="-122"/>
              </a:rPr>
              <a:t>年的</a:t>
            </a:r>
            <a:r>
              <a:rPr lang="en-US" altLang="zh-CN" dirty="0" smtClean="0">
                <a:ea typeface="宋体" pitchFamily="2" charset="-122"/>
              </a:rPr>
              <a:t>9.7%</a:t>
            </a:r>
            <a:r>
              <a:rPr lang="zh-CN" altLang="en-US" dirty="0" smtClean="0">
                <a:ea typeface="宋体" pitchFamily="2" charset="-122"/>
              </a:rPr>
              <a:t>，全国二型糖尿</a:t>
            </a:r>
          </a:p>
          <a:p>
            <a:r>
              <a:rPr lang="zh-CN" altLang="en-US" dirty="0" smtClean="0">
                <a:ea typeface="宋体" pitchFamily="2" charset="-122"/>
              </a:rPr>
              <a:t>病患病总人数为</a:t>
            </a:r>
            <a:r>
              <a:rPr lang="en-US" altLang="zh-CN" dirty="0" smtClean="0">
                <a:ea typeface="宋体" pitchFamily="2" charset="-122"/>
              </a:rPr>
              <a:t>9240 </a:t>
            </a:r>
            <a:r>
              <a:rPr lang="zh-CN" altLang="en-US" dirty="0" smtClean="0">
                <a:ea typeface="宋体" pitchFamily="2" charset="-122"/>
              </a:rPr>
              <a:t>万。未来</a:t>
            </a:r>
            <a:r>
              <a:rPr lang="en-US" altLang="zh-CN" dirty="0" smtClean="0">
                <a:ea typeface="宋体" pitchFamily="2" charset="-122"/>
              </a:rPr>
              <a:t>10 </a:t>
            </a:r>
            <a:r>
              <a:rPr lang="zh-CN" altLang="en-US" dirty="0" smtClean="0">
                <a:ea typeface="宋体" pitchFamily="2" charset="-122"/>
              </a:rPr>
              <a:t>年，患病率预计保持稳定，中国二型糖尿患病人群会随着人口的增长而继续增长，预计</a:t>
            </a:r>
          </a:p>
          <a:p>
            <a:r>
              <a:rPr lang="en-US" altLang="zh-CN" dirty="0" smtClean="0">
                <a:ea typeface="宋体" pitchFamily="2" charset="-122"/>
              </a:rPr>
              <a:t>2021 </a:t>
            </a:r>
            <a:r>
              <a:rPr lang="zh-CN" altLang="en-US" dirty="0" smtClean="0">
                <a:ea typeface="宋体" pitchFamily="2" charset="-122"/>
              </a:rPr>
              <a:t>年增长至</a:t>
            </a:r>
            <a:r>
              <a:rPr lang="en-US" altLang="zh-CN" dirty="0" smtClean="0">
                <a:ea typeface="宋体" pitchFamily="2" charset="-122"/>
              </a:rPr>
              <a:t>1 </a:t>
            </a:r>
            <a:r>
              <a:rPr lang="zh-CN" altLang="en-US" dirty="0" smtClean="0">
                <a:ea typeface="宋体" pitchFamily="2" charset="-122"/>
              </a:rPr>
              <a:t>亿</a:t>
            </a:r>
            <a:r>
              <a:rPr lang="en-US" altLang="zh-CN" dirty="0" smtClean="0">
                <a:ea typeface="宋体" pitchFamily="2" charset="-122"/>
              </a:rPr>
              <a:t>522 </a:t>
            </a:r>
            <a:r>
              <a:rPr lang="zh-CN" altLang="en-US" dirty="0" smtClean="0">
                <a:ea typeface="宋体" pitchFamily="2" charset="-122"/>
              </a:rPr>
              <a:t>万。由于大部分病人未被诊断出而处于不知晓状态，中国目前二型糖尿病医院就诊率只有</a:t>
            </a:r>
            <a:r>
              <a:rPr lang="en-US" altLang="zh-CN" dirty="0" smtClean="0">
                <a:ea typeface="宋体" pitchFamily="2" charset="-122"/>
              </a:rPr>
              <a:t>40%</a:t>
            </a:r>
            <a:r>
              <a:rPr lang="zh-CN" altLang="en-US" dirty="0" smtClean="0">
                <a:ea typeface="宋体" pitchFamily="2" charset="-122"/>
              </a:rPr>
              <a:t>；对于二型糖尿病的诊断不存</a:t>
            </a:r>
          </a:p>
          <a:p>
            <a:r>
              <a:rPr lang="zh-CN" altLang="en-US" dirty="0" smtClean="0">
                <a:ea typeface="宋体" pitchFamily="2" charset="-122"/>
              </a:rPr>
              <a:t>二型糖尿病初治病人的治疗分为初治阶段和维持治疗阶段。初治阶段基本在三甲医院确定初治方案，并经历</a:t>
            </a:r>
            <a:r>
              <a:rPr lang="en-US" altLang="zh-CN" dirty="0" smtClean="0">
                <a:ea typeface="宋体" pitchFamily="2" charset="-122"/>
              </a:rPr>
              <a:t>1 </a:t>
            </a:r>
            <a:r>
              <a:rPr lang="zh-CN" altLang="en-US" dirty="0" smtClean="0">
                <a:ea typeface="宋体" pitchFamily="2" charset="-122"/>
              </a:rPr>
              <a:t>至</a:t>
            </a:r>
            <a:r>
              <a:rPr lang="en-US" altLang="zh-CN" dirty="0" smtClean="0">
                <a:ea typeface="宋体" pitchFamily="2" charset="-122"/>
              </a:rPr>
              <a:t>3 </a:t>
            </a:r>
            <a:r>
              <a:rPr lang="zh-CN" altLang="en-US" dirty="0" smtClean="0">
                <a:ea typeface="宋体" pitchFamily="2" charset="-122"/>
              </a:rPr>
              <a:t>个月观察与调整。一旦方案稳定，即进入维持治疗阶段。初治阶段，</a:t>
            </a:r>
            <a:r>
              <a:rPr lang="en-US" altLang="zh-CN" dirty="0" smtClean="0">
                <a:ea typeface="宋体" pitchFamily="2" charset="-122"/>
              </a:rPr>
              <a:t>80% </a:t>
            </a:r>
            <a:r>
              <a:rPr lang="zh-CN" altLang="en-US" dirty="0" smtClean="0">
                <a:ea typeface="宋体" pitchFamily="2" charset="-122"/>
              </a:rPr>
              <a:t>的病人在内分泌科就诊；维持治疗阶段，会有部分的病人分流到其他科室治疗并发症。根据</a:t>
            </a:r>
            <a:r>
              <a:rPr lang="en-US" altLang="zh-CN" dirty="0" smtClean="0">
                <a:ea typeface="宋体" pitchFamily="2" charset="-122"/>
              </a:rPr>
              <a:t>KOL </a:t>
            </a:r>
            <a:r>
              <a:rPr lang="zh-CN" altLang="en-US" dirty="0" smtClean="0">
                <a:ea typeface="宋体" pitchFamily="2" charset="-122"/>
              </a:rPr>
              <a:t>的访谈发现，医生按照空腹血糖 </a:t>
            </a:r>
            <a:r>
              <a:rPr lang="en-US" altLang="zh-CN" dirty="0" smtClean="0">
                <a:ea typeface="宋体" pitchFamily="2" charset="-122"/>
              </a:rPr>
              <a:t>(FBG)=10mmol/L </a:t>
            </a:r>
            <a:r>
              <a:rPr lang="zh-CN" altLang="en-US" dirty="0" smtClean="0">
                <a:ea typeface="宋体" pitchFamily="2" charset="-122"/>
              </a:rPr>
              <a:t>和身体质量指数</a:t>
            </a:r>
          </a:p>
          <a:p>
            <a:r>
              <a:rPr lang="en-US" altLang="zh-CN" dirty="0" smtClean="0">
                <a:ea typeface="宋体" pitchFamily="2" charset="-122"/>
              </a:rPr>
              <a:t>(BMI)=24kg/m2 </a:t>
            </a:r>
            <a:r>
              <a:rPr lang="zh-CN" altLang="en-US" dirty="0" smtClean="0">
                <a:ea typeface="宋体" pitchFamily="2" charset="-122"/>
              </a:rPr>
              <a:t>两个指标，把病人分为四</a:t>
            </a:r>
          </a:p>
          <a:p>
            <a:r>
              <a:rPr lang="zh-CN" altLang="en-US" dirty="0" smtClean="0">
                <a:ea typeface="宋体" pitchFamily="2" charset="-122"/>
              </a:rPr>
              <a:t>大类：</a:t>
            </a:r>
            <a:r>
              <a:rPr lang="en-US" altLang="zh-CN" dirty="0" smtClean="0">
                <a:ea typeface="宋体" pitchFamily="2" charset="-122"/>
              </a:rPr>
              <a:t>1</a:t>
            </a:r>
            <a:r>
              <a:rPr lang="zh-CN" altLang="en-US" dirty="0" smtClean="0">
                <a:ea typeface="宋体" pitchFamily="2" charset="-122"/>
              </a:rPr>
              <a:t>）血糖高体重正常；</a:t>
            </a:r>
            <a:r>
              <a:rPr lang="en-US" altLang="zh-CN" dirty="0" smtClean="0">
                <a:ea typeface="宋体" pitchFamily="2" charset="-122"/>
              </a:rPr>
              <a:t>2</a:t>
            </a:r>
            <a:r>
              <a:rPr lang="zh-CN" altLang="en-US" dirty="0" smtClean="0">
                <a:ea typeface="宋体" pitchFamily="2" charset="-122"/>
              </a:rPr>
              <a:t>）血糖高体</a:t>
            </a:r>
          </a:p>
          <a:p>
            <a:r>
              <a:rPr lang="zh-CN" altLang="en-US" dirty="0" smtClean="0">
                <a:ea typeface="宋体" pitchFamily="2" charset="-122"/>
              </a:rPr>
              <a:t>重超重；</a:t>
            </a:r>
            <a:r>
              <a:rPr lang="en-US" altLang="zh-CN" dirty="0" smtClean="0">
                <a:ea typeface="宋体" pitchFamily="2" charset="-122"/>
              </a:rPr>
              <a:t>3</a:t>
            </a:r>
            <a:r>
              <a:rPr lang="zh-CN" altLang="en-US" dirty="0" smtClean="0">
                <a:ea typeface="宋体" pitchFamily="2" charset="-122"/>
              </a:rPr>
              <a:t>）血糖超高体重正常；</a:t>
            </a:r>
            <a:r>
              <a:rPr lang="en-US" altLang="zh-CN" dirty="0" smtClean="0">
                <a:ea typeface="宋体" pitchFamily="2" charset="-122"/>
              </a:rPr>
              <a:t>4</a:t>
            </a:r>
            <a:r>
              <a:rPr lang="zh-CN" altLang="en-US" dirty="0" smtClean="0">
                <a:ea typeface="宋体" pitchFamily="2" charset="-122"/>
              </a:rPr>
              <a:t>）血糖</a:t>
            </a:r>
          </a:p>
          <a:p>
            <a:r>
              <a:rPr lang="zh-CN" altLang="en-US" dirty="0" smtClean="0">
                <a:ea typeface="宋体" pitchFamily="2" charset="-122"/>
              </a:rPr>
              <a:t>超高体重超重。</a:t>
            </a:r>
            <a:r>
              <a:rPr lang="en-US" altLang="zh-CN" dirty="0" smtClean="0">
                <a:ea typeface="宋体" pitchFamily="2" charset="-122"/>
              </a:rPr>
              <a:t>1</a:t>
            </a:r>
            <a:r>
              <a:rPr lang="zh-CN" altLang="en-US" dirty="0" smtClean="0">
                <a:ea typeface="宋体" pitchFamily="2" charset="-122"/>
              </a:rPr>
              <a:t>）类病人最多，</a:t>
            </a:r>
            <a:r>
              <a:rPr lang="en-US" altLang="zh-CN" dirty="0" smtClean="0">
                <a:ea typeface="宋体" pitchFamily="2" charset="-122"/>
              </a:rPr>
              <a:t>4</a:t>
            </a:r>
            <a:r>
              <a:rPr lang="zh-CN" altLang="en-US" dirty="0" smtClean="0">
                <a:ea typeface="宋体" pitchFamily="2" charset="-122"/>
              </a:rPr>
              <a:t>）类病</a:t>
            </a:r>
          </a:p>
          <a:p>
            <a:r>
              <a:rPr lang="zh-CN" altLang="en-US" dirty="0" smtClean="0">
                <a:ea typeface="宋体" pitchFamily="2" charset="-122"/>
              </a:rPr>
              <a:t>人最少。未来</a:t>
            </a:r>
            <a:r>
              <a:rPr lang="en-US" altLang="zh-CN" dirty="0" smtClean="0">
                <a:ea typeface="宋体" pitchFamily="2" charset="-122"/>
              </a:rPr>
              <a:t>10 </a:t>
            </a:r>
            <a:r>
              <a:rPr lang="zh-CN" altLang="en-US" dirty="0" smtClean="0">
                <a:ea typeface="宋体" pitchFamily="2" charset="-122"/>
              </a:rPr>
              <a:t>年，中国人群体重超重</a:t>
            </a:r>
          </a:p>
          <a:p>
            <a:r>
              <a:rPr lang="zh-CN" altLang="en-US" dirty="0" smtClean="0">
                <a:ea typeface="宋体" pitchFamily="2" charset="-122"/>
              </a:rPr>
              <a:t>人群比例处于上升趋势，导致 </a:t>
            </a:r>
            <a:r>
              <a:rPr lang="en-US" altLang="zh-CN" dirty="0" smtClean="0">
                <a:ea typeface="宋体" pitchFamily="2" charset="-122"/>
              </a:rPr>
              <a:t>2</a:t>
            </a:r>
            <a:r>
              <a:rPr lang="zh-CN" altLang="en-US" dirty="0" smtClean="0">
                <a:ea typeface="宋体" pitchFamily="2" charset="-122"/>
              </a:rPr>
              <a:t>）和 </a:t>
            </a:r>
            <a:r>
              <a:rPr lang="en-US" altLang="zh-CN" dirty="0" smtClean="0">
                <a:ea typeface="宋体" pitchFamily="2" charset="-122"/>
              </a:rPr>
              <a:t>4</a:t>
            </a:r>
            <a:r>
              <a:rPr lang="zh-CN" altLang="en-US" dirty="0" smtClean="0">
                <a:ea typeface="宋体" pitchFamily="2" charset="-122"/>
              </a:rPr>
              <a:t>）</a:t>
            </a:r>
          </a:p>
          <a:p>
            <a:r>
              <a:rPr lang="zh-CN" altLang="en-US" dirty="0" smtClean="0">
                <a:ea typeface="宋体" pitchFamily="2" charset="-122"/>
              </a:rPr>
              <a:t>类病人比例会继续上升。</a:t>
            </a:r>
          </a:p>
          <a:p>
            <a:r>
              <a:rPr lang="zh-CN" altLang="en-US" dirty="0" smtClean="0">
                <a:ea typeface="宋体" pitchFamily="2" charset="-122"/>
              </a:rPr>
              <a:t>二型糖尿病本身极少导致死亡事件，</a:t>
            </a:r>
          </a:p>
          <a:p>
            <a:r>
              <a:rPr lang="zh-CN" altLang="en-US" dirty="0" smtClean="0">
                <a:ea typeface="宋体" pitchFamily="2" charset="-122"/>
              </a:rPr>
              <a:t>病人死亡主要是二型糖尿病的并发症所</a:t>
            </a:r>
          </a:p>
          <a:p>
            <a:r>
              <a:rPr lang="zh-CN" altLang="en-US" dirty="0" smtClean="0">
                <a:ea typeface="宋体" pitchFamily="2" charset="-122"/>
              </a:rPr>
              <a:t>致。并发症主要有心血管病、脑血管病、</a:t>
            </a:r>
          </a:p>
          <a:p>
            <a:r>
              <a:rPr lang="zh-CN" altLang="en-US" dirty="0" smtClean="0">
                <a:ea typeface="宋体" pitchFamily="2" charset="-122"/>
              </a:rPr>
              <a:t>糖尿病肾病、视网膜病变和糖尿病足。血</a:t>
            </a:r>
          </a:p>
          <a:p>
            <a:r>
              <a:rPr lang="zh-CN" altLang="en-US" dirty="0" smtClean="0">
                <a:ea typeface="宋体" pitchFamily="2" charset="-122"/>
              </a:rPr>
              <a:t>糖不达标，并发症风险大大上升。中国目</a:t>
            </a:r>
          </a:p>
          <a:p>
            <a:r>
              <a:rPr lang="zh-CN" altLang="en-US" dirty="0" smtClean="0">
                <a:ea typeface="宋体" pitchFamily="2" charset="-122"/>
              </a:rPr>
              <a:t>前血糖达标率远低于西方发达国家（美国</a:t>
            </a:r>
          </a:p>
          <a:p>
            <a:r>
              <a:rPr lang="en-US" altLang="zh-CN" dirty="0" smtClean="0">
                <a:ea typeface="宋体" pitchFamily="2" charset="-122"/>
              </a:rPr>
              <a:t>~50%</a:t>
            </a:r>
            <a:r>
              <a:rPr lang="zh-CN" altLang="en-US" dirty="0" smtClean="0">
                <a:ea typeface="宋体" pitchFamily="2" charset="-122"/>
              </a:rPr>
              <a:t>，加拿大</a:t>
            </a:r>
            <a:r>
              <a:rPr lang="en-US" altLang="zh-CN" dirty="0" smtClean="0">
                <a:ea typeface="宋体" pitchFamily="2" charset="-122"/>
              </a:rPr>
              <a:t>~60%</a:t>
            </a:r>
            <a:r>
              <a:rPr lang="zh-CN" altLang="en-US" dirty="0" smtClean="0">
                <a:ea typeface="宋体" pitchFamily="2" charset="-122"/>
              </a:rPr>
              <a:t>），仅在</a:t>
            </a:r>
            <a:r>
              <a:rPr lang="en-US" altLang="zh-CN" dirty="0" smtClean="0">
                <a:ea typeface="宋体" pitchFamily="2" charset="-122"/>
              </a:rPr>
              <a:t>20~30%</a:t>
            </a:r>
            <a:r>
              <a:rPr lang="zh-CN" altLang="en-US" dirty="0" smtClean="0">
                <a:ea typeface="宋体" pitchFamily="2" charset="-122"/>
              </a:rPr>
              <a:t>。</a:t>
            </a:r>
          </a:p>
          <a:p>
            <a:r>
              <a:rPr lang="zh-CN" altLang="en-US" dirty="0" smtClean="0">
                <a:ea typeface="宋体" pitchFamily="2" charset="-122"/>
              </a:rPr>
              <a:t>根据</a:t>
            </a:r>
            <a:r>
              <a:rPr lang="en-US" altLang="zh-CN" dirty="0" smtClean="0">
                <a:ea typeface="宋体" pitchFamily="2" charset="-122"/>
              </a:rPr>
              <a:t>KOL </a:t>
            </a:r>
            <a:r>
              <a:rPr lang="zh-CN" altLang="en-US" dirty="0" smtClean="0">
                <a:ea typeface="宋体" pitchFamily="2" charset="-122"/>
              </a:rPr>
              <a:t>估计，未来</a:t>
            </a:r>
            <a:r>
              <a:rPr lang="en-US" altLang="zh-CN" dirty="0" smtClean="0">
                <a:ea typeface="宋体" pitchFamily="2" charset="-122"/>
              </a:rPr>
              <a:t>10 </a:t>
            </a:r>
            <a:r>
              <a:rPr lang="zh-CN" altLang="en-US" dirty="0" smtClean="0">
                <a:ea typeface="宋体" pitchFamily="2" charset="-122"/>
              </a:rPr>
              <a:t>年，中国二型糖</a:t>
            </a:r>
          </a:p>
          <a:p>
            <a:r>
              <a:rPr lang="zh-CN" altLang="en-US" dirty="0" smtClean="0">
                <a:ea typeface="宋体" pitchFamily="2" charset="-122"/>
              </a:rPr>
              <a:t>尿病血糖达标率会上升到</a:t>
            </a:r>
            <a:r>
              <a:rPr lang="en-US" altLang="zh-CN" dirty="0" smtClean="0">
                <a:ea typeface="宋体" pitchFamily="2" charset="-122"/>
              </a:rPr>
              <a:t>~45%</a:t>
            </a:r>
            <a:r>
              <a:rPr lang="zh-CN" altLang="en-US" dirty="0" smtClean="0">
                <a:ea typeface="宋体" pitchFamily="2" charset="-122"/>
              </a:rPr>
              <a:t>，这主要受</a:t>
            </a:r>
          </a:p>
          <a:p>
            <a:r>
              <a:rPr lang="zh-CN" altLang="en-US" dirty="0" smtClean="0">
                <a:ea typeface="宋体" pitchFamily="2" charset="-122"/>
              </a:rPr>
              <a:t>益于病人教育的开展及专业医生队伍的扩</a:t>
            </a:r>
          </a:p>
          <a:p>
            <a:r>
              <a:rPr lang="zh-CN" altLang="en-US" dirty="0" smtClean="0">
                <a:ea typeface="宋体" pitchFamily="2" charset="-122"/>
              </a:rPr>
              <a:t>大。未来</a:t>
            </a:r>
            <a:r>
              <a:rPr lang="en-US" altLang="zh-CN" dirty="0" smtClean="0">
                <a:ea typeface="宋体" pitchFamily="2" charset="-122"/>
              </a:rPr>
              <a:t>10 </a:t>
            </a:r>
            <a:r>
              <a:rPr lang="zh-CN" altLang="en-US" dirty="0" smtClean="0">
                <a:ea typeface="宋体" pitchFamily="2" charset="-122"/>
              </a:rPr>
              <a:t>年，中国二型糖尿病并发症患</a:t>
            </a:r>
          </a:p>
          <a:p>
            <a:r>
              <a:rPr lang="zh-CN" altLang="en-US" dirty="0" smtClean="0">
                <a:ea typeface="宋体" pitchFamily="2" charset="-122"/>
              </a:rPr>
              <a:t>病率会因之下降。</a:t>
            </a:r>
            <a:r>
              <a:rPr lang="en-US" altLang="zh-CN" dirty="0" smtClean="0">
                <a:ea typeface="宋体" pitchFamily="2" charset="-122"/>
              </a:rPr>
              <a:t>IMS </a:t>
            </a:r>
            <a:r>
              <a:rPr lang="zh-CN" altLang="en-US" dirty="0" smtClean="0">
                <a:ea typeface="宋体" pitchFamily="2" charset="-122"/>
              </a:rPr>
              <a:t>预计，未来</a:t>
            </a:r>
          </a:p>
          <a:p>
            <a:r>
              <a:rPr lang="en-US" altLang="zh-CN" dirty="0" smtClean="0">
                <a:ea typeface="宋体" pitchFamily="2" charset="-122"/>
              </a:rPr>
              <a:t>10 </a:t>
            </a:r>
            <a:r>
              <a:rPr lang="zh-CN" altLang="en-US" dirty="0" smtClean="0">
                <a:ea typeface="宋体" pitchFamily="2" charset="-122"/>
              </a:rPr>
              <a:t>年就诊率将增长为</a:t>
            </a:r>
            <a:r>
              <a:rPr lang="en-US" altLang="zh-CN" dirty="0" smtClean="0">
                <a:ea typeface="宋体" pitchFamily="2" charset="-122"/>
              </a:rPr>
              <a:t>60%</a:t>
            </a:r>
            <a:r>
              <a:rPr lang="zh-CN" altLang="en-US" dirty="0" smtClean="0">
                <a:ea typeface="宋体" pitchFamily="2" charset="-122"/>
              </a:rPr>
              <a:t>，推动接受治</a:t>
            </a:r>
          </a:p>
          <a:p>
            <a:r>
              <a:rPr lang="zh-CN" altLang="en-US" dirty="0" smtClean="0">
                <a:ea typeface="宋体" pitchFamily="2" charset="-122"/>
              </a:rPr>
              <a:t>疗人数上升至</a:t>
            </a:r>
            <a:r>
              <a:rPr lang="en-US" altLang="zh-CN" dirty="0" smtClean="0">
                <a:ea typeface="宋体" pitchFamily="2" charset="-122"/>
              </a:rPr>
              <a:t>6313 </a:t>
            </a:r>
            <a:r>
              <a:rPr lang="zh-CN" altLang="en-US" dirty="0" smtClean="0">
                <a:ea typeface="宋体" pitchFamily="2" charset="-122"/>
              </a:rPr>
              <a:t>万人。</a:t>
            </a:r>
          </a:p>
          <a:p>
            <a:endParaRPr lang="zh-CN" altLang="en-US" dirty="0"/>
          </a:p>
        </p:txBody>
      </p:sp>
    </p:spTree>
    <p:extLst>
      <p:ext uri="{BB962C8B-B14F-4D97-AF65-F5344CB8AC3E}">
        <p14:creationId xmlns:p14="http://schemas.microsoft.com/office/powerpoint/2010/main" xmlns="" val="2939308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5988" rtl="0" eaLnBrk="0" fontAlgn="base" latinLnBrk="0" hangingPunct="0">
              <a:lnSpc>
                <a:spcPct val="100000"/>
              </a:lnSpc>
              <a:spcBef>
                <a:spcPct val="30000"/>
              </a:spcBef>
              <a:spcAft>
                <a:spcPct val="0"/>
              </a:spcAft>
              <a:buClrTx/>
              <a:buSzTx/>
              <a:buFontTx/>
              <a:buNone/>
              <a:tabLst/>
              <a:defRPr/>
            </a:pPr>
            <a:r>
              <a:rPr lang="en-US" altLang="zh-CN" dirty="0" smtClean="0"/>
              <a:t>anti-VEGF therapy in promoting visual acuity through the inhibition of BRB leakage and </a:t>
            </a:r>
            <a:r>
              <a:rPr lang="en-US" altLang="zh-CN" dirty="0" err="1" smtClean="0"/>
              <a:t>angiogen-esis</a:t>
            </a:r>
            <a:r>
              <a:rPr lang="en-US" altLang="zh-CN" dirty="0" smtClean="0"/>
              <a:t> in DR patients [49]. </a:t>
            </a:r>
            <a:r>
              <a:rPr lang="en-US" altLang="zh-CN" dirty="0" err="1" smtClean="0"/>
              <a:t>Ranibizumab</a:t>
            </a:r>
            <a:r>
              <a:rPr lang="en-US" altLang="zh-CN" dirty="0" smtClean="0"/>
              <a:t> was launched (in 2011) for the condition of DME. Other not approved treatments targeting VEGF include </a:t>
            </a:r>
            <a:r>
              <a:rPr lang="en-US" altLang="zh-CN" dirty="0" err="1" smtClean="0"/>
              <a:t>oligonucleotides</a:t>
            </a:r>
            <a:r>
              <a:rPr lang="en-US" altLang="zh-CN" dirty="0" smtClean="0"/>
              <a:t> (</a:t>
            </a:r>
            <a:r>
              <a:rPr lang="en-US" altLang="zh-CN" dirty="0" err="1" smtClean="0"/>
              <a:t>Pegaptanib</a:t>
            </a:r>
            <a:r>
              <a:rPr lang="en-US" altLang="zh-CN" dirty="0" smtClean="0"/>
              <a:t>), interfering RNA (</a:t>
            </a:r>
            <a:r>
              <a:rPr lang="en-US" altLang="zh-CN" dirty="0" err="1" smtClean="0"/>
              <a:t>Bevasiranib</a:t>
            </a:r>
            <a:r>
              <a:rPr lang="en-US" altLang="zh-CN" dirty="0" smtClean="0"/>
              <a:t>), and polypeptides (</a:t>
            </a:r>
            <a:r>
              <a:rPr lang="en-US" altLang="zh-CN" dirty="0" err="1" smtClean="0"/>
              <a:t>Aflibercept</a:t>
            </a:r>
            <a:r>
              <a:rPr lang="en-US" altLang="zh-CN" dirty="0" smtClean="0"/>
              <a:t>). </a:t>
            </a:r>
          </a:p>
          <a:p>
            <a:pPr marL="0" marR="0" indent="0" algn="l" defTabSz="915988" rtl="0" eaLnBrk="0" fontAlgn="base" latinLnBrk="0" hangingPunct="0">
              <a:lnSpc>
                <a:spcPct val="100000"/>
              </a:lnSpc>
              <a:spcBef>
                <a:spcPct val="30000"/>
              </a:spcBef>
              <a:spcAft>
                <a:spcPct val="0"/>
              </a:spcAft>
              <a:buClrTx/>
              <a:buSzTx/>
              <a:buFontTx/>
              <a:buNone/>
              <a:tabLst/>
              <a:defRPr/>
            </a:pPr>
            <a:endParaRPr lang="en-US" altLang="zh-CN" dirty="0" smtClean="0"/>
          </a:p>
          <a:p>
            <a:r>
              <a:rPr lang="en-US" altLang="zh-CN" dirty="0" err="1" smtClean="0"/>
              <a:t>TNFa</a:t>
            </a:r>
            <a:r>
              <a:rPr lang="en-US" altLang="zh-CN" dirty="0" smtClean="0"/>
              <a:t> </a:t>
            </a:r>
          </a:p>
          <a:p>
            <a:r>
              <a:rPr lang="en-US" altLang="zh-CN" dirty="0" smtClean="0"/>
              <a:t>induces BRB leakage in a nuclear factor (NF)-</a:t>
            </a:r>
            <a:r>
              <a:rPr lang="en-US" altLang="zh-CN" dirty="0" err="1" smtClean="0"/>
              <a:t>kB</a:t>
            </a:r>
            <a:r>
              <a:rPr lang="en-US" altLang="zh-CN" dirty="0" smtClean="0"/>
              <a:t> dependent, VEGF-independent manner through its regulation of </a:t>
            </a:r>
            <a:r>
              <a:rPr lang="en-US" altLang="zh-CN" dirty="0" err="1" smtClean="0"/>
              <a:t>claudin</a:t>
            </a:r>
            <a:r>
              <a:rPr lang="en-US" altLang="zh-CN" dirty="0" smtClean="0"/>
              <a:t> 5 and ZO-1 mRNA and other protein expression [74]. In particular, IVT injection of </a:t>
            </a:r>
            <a:r>
              <a:rPr lang="en-US" altLang="zh-CN" dirty="0" err="1" smtClean="0"/>
              <a:t>bevacizumab</a:t>
            </a:r>
            <a:r>
              <a:rPr lang="en-US" altLang="zh-CN" dirty="0" smtClean="0"/>
              <a:t> potently diminishes VEGF and SDF- 1a, but not </a:t>
            </a:r>
            <a:r>
              <a:rPr lang="en-US" altLang="zh-CN" dirty="0" err="1" smtClean="0"/>
              <a:t>TNFa</a:t>
            </a:r>
            <a:r>
              <a:rPr lang="en-US" altLang="zh-CN" dirty="0" smtClean="0"/>
              <a:t> and interleukins (IL-1b, IL-6, IL-8) in the retina [75]. An independent role for </a:t>
            </a:r>
            <a:r>
              <a:rPr lang="en-US" altLang="zh-CN" dirty="0" err="1" smtClean="0"/>
              <a:t>TNFa</a:t>
            </a:r>
            <a:r>
              <a:rPr lang="en-US" altLang="zh-CN" dirty="0" smtClean="0"/>
              <a:t> in vascular leakage and BRB breakdown suggests the potential of anti-</a:t>
            </a:r>
            <a:r>
              <a:rPr lang="en-US" altLang="zh-CN" dirty="0" err="1" smtClean="0"/>
              <a:t>TNFa</a:t>
            </a:r>
            <a:r>
              <a:rPr lang="en-US" altLang="zh-CN" dirty="0" smtClean="0"/>
              <a:t> as </a:t>
            </a:r>
            <a:r>
              <a:rPr lang="en-US" altLang="zh-CN" dirty="0" err="1" smtClean="0"/>
              <a:t>monotherapy</a:t>
            </a:r>
            <a:r>
              <a:rPr lang="en-US" altLang="zh-CN" dirty="0" smtClean="0"/>
              <a:t> or combination treatment for patients refractory to anti-VEGF </a:t>
            </a:r>
            <a:r>
              <a:rPr lang="en-US" altLang="zh-CN" dirty="0" err="1" smtClean="0"/>
              <a:t>ther-apy</a:t>
            </a:r>
            <a:r>
              <a:rPr lang="en-US" altLang="zh-CN" dirty="0" smtClean="0"/>
              <a:t> alone, although this needs further confirmation in preclinical models. </a:t>
            </a:r>
            <a:endParaRPr lang="zh-CN" altLang="en-US" dirty="0" smtClean="0"/>
          </a:p>
          <a:p>
            <a:pPr marL="0" marR="0" indent="0" algn="l" defTabSz="915988"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5988"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5988" rtl="0" eaLnBrk="0" fontAlgn="base" latinLnBrk="0" hangingPunct="0">
              <a:lnSpc>
                <a:spcPct val="100000"/>
              </a:lnSpc>
              <a:spcBef>
                <a:spcPct val="30000"/>
              </a:spcBef>
              <a:spcAft>
                <a:spcPct val="0"/>
              </a:spcAft>
              <a:buClrTx/>
              <a:buSzTx/>
              <a:buFontTx/>
              <a:buNone/>
              <a:tabLst/>
              <a:defRPr/>
            </a:pPr>
            <a:endParaRPr lang="zh-CN" altLang="en-US" dirty="0" smtClean="0"/>
          </a:p>
          <a:p>
            <a:endParaRPr lang="zh-CN" altLang="en-US" dirty="0"/>
          </a:p>
        </p:txBody>
      </p:sp>
    </p:spTree>
    <p:extLst>
      <p:ext uri="{BB962C8B-B14F-4D97-AF65-F5344CB8AC3E}">
        <p14:creationId xmlns:p14="http://schemas.microsoft.com/office/powerpoint/2010/main" xmlns="" val="2307633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5988" rtl="0" eaLnBrk="0" fontAlgn="base" latinLnBrk="0" hangingPunct="0">
              <a:lnSpc>
                <a:spcPct val="100000"/>
              </a:lnSpc>
              <a:spcBef>
                <a:spcPct val="30000"/>
              </a:spcBef>
              <a:spcAft>
                <a:spcPct val="0"/>
              </a:spcAft>
              <a:buClrTx/>
              <a:buSzTx/>
              <a:buFontTx/>
              <a:buNone/>
              <a:tabLst/>
              <a:defRPr/>
            </a:pPr>
            <a:r>
              <a:rPr lang="en-US" altLang="zh-CN" sz="1200" dirty="0" smtClean="0"/>
              <a:t>Induces BRB leakage in a nuclear factor (NF)-</a:t>
            </a:r>
            <a:r>
              <a:rPr lang="en-US" altLang="zh-CN" sz="1200" dirty="0" err="1" smtClean="0"/>
              <a:t>kB</a:t>
            </a:r>
            <a:r>
              <a:rPr lang="en-US" altLang="zh-CN" sz="1200" dirty="0" smtClean="0"/>
              <a:t> dependent, VEGF-independent manner through its regulation of </a:t>
            </a:r>
            <a:r>
              <a:rPr lang="en-US" altLang="zh-CN" sz="1200" dirty="0" err="1" smtClean="0"/>
              <a:t>claudin</a:t>
            </a:r>
            <a:r>
              <a:rPr lang="en-US" altLang="zh-CN" sz="1200" dirty="0" smtClean="0"/>
              <a:t> 5 and ZO-1 mRNA and other protein expression [74]. In particular, IVT injection of </a:t>
            </a:r>
            <a:r>
              <a:rPr lang="en-US" altLang="zh-CN" sz="1200" dirty="0" err="1" smtClean="0"/>
              <a:t>bevacizumab</a:t>
            </a:r>
            <a:r>
              <a:rPr lang="en-US" altLang="zh-CN" sz="1200" dirty="0" smtClean="0"/>
              <a:t> potently diminishes VEGF and SDF- 1a, but not </a:t>
            </a:r>
            <a:r>
              <a:rPr lang="en-US" altLang="zh-CN" sz="1200" dirty="0" err="1" smtClean="0"/>
              <a:t>TNFa</a:t>
            </a:r>
            <a:r>
              <a:rPr lang="en-US" altLang="zh-CN" sz="1200" dirty="0" smtClean="0"/>
              <a:t> and interleukins (IL-1b, IL-6, IL-8) in the retina [75]. An independent role for </a:t>
            </a:r>
            <a:r>
              <a:rPr lang="en-US" altLang="zh-CN" sz="1200" dirty="0" err="1" smtClean="0"/>
              <a:t>TNFa</a:t>
            </a:r>
            <a:r>
              <a:rPr lang="en-US" altLang="zh-CN" sz="1200" dirty="0" smtClean="0"/>
              <a:t> in vascular leakage and BRB breakdown suggests the potential of anti-</a:t>
            </a:r>
            <a:r>
              <a:rPr lang="en-US" altLang="zh-CN" sz="1200" dirty="0" err="1" smtClean="0"/>
              <a:t>TNFa</a:t>
            </a:r>
            <a:r>
              <a:rPr lang="en-US" altLang="zh-CN" sz="1200" dirty="0" smtClean="0"/>
              <a:t> as </a:t>
            </a:r>
            <a:r>
              <a:rPr lang="en-US" altLang="zh-CN" sz="1200" dirty="0" err="1" smtClean="0"/>
              <a:t>monotherapy</a:t>
            </a:r>
            <a:r>
              <a:rPr lang="en-US" altLang="zh-CN" sz="1200" dirty="0" smtClean="0"/>
              <a:t> or combination treatment for patients refractory to anti-VEGF </a:t>
            </a:r>
            <a:r>
              <a:rPr lang="en-US" altLang="zh-CN" sz="1200" dirty="0" err="1" smtClean="0"/>
              <a:t>ther-apy</a:t>
            </a:r>
            <a:r>
              <a:rPr lang="en-US" altLang="zh-CN" sz="1200" dirty="0" smtClean="0"/>
              <a:t> alone, although this needs further confirmation in preclinical models. </a:t>
            </a:r>
          </a:p>
          <a:p>
            <a:pPr marL="0" marR="0" indent="0" algn="l" defTabSz="915988" rtl="0" eaLnBrk="0" fontAlgn="base" latinLnBrk="0" hangingPunct="0">
              <a:lnSpc>
                <a:spcPct val="100000"/>
              </a:lnSpc>
              <a:spcBef>
                <a:spcPct val="30000"/>
              </a:spcBef>
              <a:spcAft>
                <a:spcPct val="0"/>
              </a:spcAft>
              <a:buClrTx/>
              <a:buSzTx/>
              <a:buFontTx/>
              <a:buNone/>
              <a:tabLst/>
              <a:defRPr/>
            </a:pPr>
            <a:endParaRPr lang="en-US" altLang="zh-CN" sz="1200" dirty="0" smtClean="0"/>
          </a:p>
          <a:p>
            <a:pPr marL="0" marR="0" indent="0" algn="l" defTabSz="915988" rtl="0" eaLnBrk="0" fontAlgn="base" latinLnBrk="0" hangingPunct="0">
              <a:lnSpc>
                <a:spcPct val="100000"/>
              </a:lnSpc>
              <a:spcBef>
                <a:spcPct val="30000"/>
              </a:spcBef>
              <a:spcAft>
                <a:spcPct val="0"/>
              </a:spcAft>
              <a:buClrTx/>
              <a:buSzTx/>
              <a:buFontTx/>
              <a:buNone/>
              <a:tabLst/>
              <a:defRPr/>
            </a:pPr>
            <a:r>
              <a:rPr lang="en-US" altLang="zh-CN" sz="1200" kern="1200" baseline="0" dirty="0" smtClean="0">
                <a:solidFill>
                  <a:schemeClr val="tx1"/>
                </a:solidFill>
                <a:latin typeface="Imago" pitchFamily="2" charset="0"/>
                <a:ea typeface="+mn-ea"/>
                <a:cs typeface="+mn-cs"/>
              </a:rPr>
              <a:t>Intravenous </a:t>
            </a:r>
            <a:r>
              <a:rPr lang="en-US" altLang="zh-CN" sz="1200" kern="1200" baseline="0" dirty="0" err="1" smtClean="0">
                <a:solidFill>
                  <a:schemeClr val="tx1"/>
                </a:solidFill>
                <a:latin typeface="Imago" pitchFamily="2" charset="0"/>
                <a:ea typeface="+mn-ea"/>
                <a:cs typeface="+mn-cs"/>
              </a:rPr>
              <a:t>Infliximab</a:t>
            </a:r>
            <a:r>
              <a:rPr lang="en-US" altLang="zh-CN" sz="1200" kern="1200" baseline="0" dirty="0" smtClean="0">
                <a:solidFill>
                  <a:schemeClr val="tx1"/>
                </a:solidFill>
                <a:latin typeface="Imago" pitchFamily="2" charset="0"/>
                <a:ea typeface="+mn-ea"/>
                <a:cs typeface="+mn-cs"/>
              </a:rPr>
              <a:t> (5 mg/kg) for diabetic macular edema refractory to laser photocoagulation improves visual acuity by 6.9 letters on week 16 (P = 0.017) [76]. However, IVT </a:t>
            </a:r>
            <a:r>
              <a:rPr lang="en-US" altLang="zh-CN" sz="1200" kern="1200" baseline="0" dirty="0" err="1" smtClean="0">
                <a:solidFill>
                  <a:schemeClr val="tx1"/>
                </a:solidFill>
                <a:latin typeface="Imago" pitchFamily="2" charset="0"/>
                <a:ea typeface="+mn-ea"/>
                <a:cs typeface="+mn-cs"/>
              </a:rPr>
              <a:t>infliximab</a:t>
            </a:r>
            <a:r>
              <a:rPr lang="en-US" altLang="zh-CN" sz="1200" kern="1200" baseline="0" dirty="0" smtClean="0">
                <a:solidFill>
                  <a:schemeClr val="tx1"/>
                </a:solidFill>
                <a:latin typeface="Imago" pitchFamily="2" charset="0"/>
                <a:ea typeface="+mn-ea"/>
                <a:cs typeface="+mn-cs"/>
              </a:rPr>
              <a:t> (1 mg or 2 mg) treatment has a significant risk of eliciting a severe intraocular inflammatory reaction [77]. Alt </a:t>
            </a:r>
            <a:endParaRPr lang="zh-CN" altLang="en-US" sz="1200" dirty="0" smtClean="0"/>
          </a:p>
          <a:p>
            <a:endParaRPr lang="zh-CN" altLang="en-US" dirty="0"/>
          </a:p>
        </p:txBody>
      </p:sp>
    </p:spTree>
    <p:extLst>
      <p:ext uri="{BB962C8B-B14F-4D97-AF65-F5344CB8AC3E}">
        <p14:creationId xmlns:p14="http://schemas.microsoft.com/office/powerpoint/2010/main" xmlns="" val="265388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1619951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视网膜：眼球最内层的薄膜。人体视网膜上有感光细胞，能感受光的刺激，转变为神经冲动，通过视神经传达至脑，形成视觉。</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黄斑：视网膜的后极部有一直径为</a:t>
            </a:r>
            <a:r>
              <a:rPr lang="en-US" altLang="zh-CN" dirty="0" smtClean="0"/>
              <a:t>2mm</a:t>
            </a:r>
            <a:r>
              <a:rPr lang="zh-CN" altLang="en-US" dirty="0" smtClean="0"/>
              <a:t>的浅漏斗状的小凹区，称为</a:t>
            </a:r>
            <a:r>
              <a:rPr lang="zh-CN" altLang="en-US" b="1" dirty="0" smtClean="0"/>
              <a:t>黄斑</a:t>
            </a:r>
            <a:r>
              <a:rPr lang="zh-CN" altLang="en-US" dirty="0" smtClean="0"/>
              <a:t>（</a:t>
            </a:r>
            <a:r>
              <a:rPr lang="en-US" altLang="zh-CN" b="1" dirty="0" smtClean="0"/>
              <a:t>macula </a:t>
            </a:r>
            <a:r>
              <a:rPr lang="en-US" altLang="zh-CN" b="1" dirty="0" err="1" smtClean="0"/>
              <a:t>lutea</a:t>
            </a:r>
            <a:r>
              <a:rPr lang="zh-CN" altLang="en-US" dirty="0" smtClean="0"/>
              <a:t> ）是视网膜视觉最敏锐的部位。视锥细胞主要集中于此。</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玻璃体：为无色透明胶状体玻璃体 位于晶状体后面，充满于晶状体与视网膜之间，充满晶状体后面的空腔里，具有屈光、固定视网膜的作用。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93B7FB0-D5FD-4B24-AAE5-5A25F42668D5}" type="slidenum">
              <a:rPr lang="zh-CN" altLang="en-US" smtClean="0"/>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250714A-9971-42B6-8BCF-A7430AFB0A5C}" type="slidenum">
              <a:rPr lang="zh-CN" altLang="en-US"/>
              <a:pPr/>
              <a:t>6</a:t>
            </a:fld>
            <a:endParaRPr lang="en-US" altLang="zh-CN"/>
          </a:p>
        </p:txBody>
      </p:sp>
      <p:sp>
        <p:nvSpPr>
          <p:cNvPr id="91138" name="Rectangle 2"/>
          <p:cNvSpPr>
            <a:spLocks noGrp="1" noRot="1" noChangeAspect="1" noChangeArrowheads="1" noTextEdit="1"/>
          </p:cNvSpPr>
          <p:nvPr>
            <p:ph type="sldImg"/>
          </p:nvPr>
        </p:nvSpPr>
        <p:spPr>
          <a:xfrm>
            <a:off x="1144588" y="685800"/>
            <a:ext cx="4573587" cy="3430588"/>
          </a:xfrm>
          <a:ln/>
        </p:spPr>
      </p:sp>
      <p:sp>
        <p:nvSpPr>
          <p:cNvPr id="91139" name="Rectangle 3"/>
          <p:cNvSpPr>
            <a:spLocks noGrp="1" noChangeArrowheads="1"/>
          </p:cNvSpPr>
          <p:nvPr>
            <p:ph type="body" idx="1"/>
          </p:nvPr>
        </p:nvSpPr>
        <p:spPr>
          <a:xfrm>
            <a:off x="669925" y="4813300"/>
            <a:ext cx="5588000" cy="4162425"/>
          </a:xfrm>
          <a:noFill/>
          <a:ln/>
        </p:spPr>
        <p:txBody>
          <a:bodyPr lIns="89987" tIns="44994" rIns="89987" bIns="44994"/>
          <a:lstStyle/>
          <a:p>
            <a:pPr marL="285750" lvl="1" indent="-171450">
              <a:tabLst>
                <a:tab pos="228600" algn="l"/>
                <a:tab pos="571500" algn="l"/>
              </a:tabLst>
            </a:pPr>
            <a:r>
              <a:rPr lang="zh-CN" altLang="en-US" dirty="0" smtClean="0">
                <a:solidFill>
                  <a:srgbClr val="000000"/>
                </a:solidFill>
              </a:rPr>
              <a:t>糖尿病并发症</a:t>
            </a:r>
            <a:r>
              <a:rPr lang="zh-CN" altLang="en-US" dirty="0">
                <a:solidFill>
                  <a:srgbClr val="000000"/>
                </a:solidFill>
              </a:rPr>
              <a:t>主要</a:t>
            </a:r>
            <a:r>
              <a:rPr lang="zh-CN" altLang="en-US" dirty="0" smtClean="0">
                <a:solidFill>
                  <a:srgbClr val="000000"/>
                </a:solidFill>
              </a:rPr>
              <a:t>影响的是眼睛</a:t>
            </a:r>
            <a:r>
              <a:rPr lang="zh-CN" altLang="en-US" dirty="0">
                <a:solidFill>
                  <a:srgbClr val="000000"/>
                </a:solidFill>
              </a:rPr>
              <a:t>、肾脏和神经。</a:t>
            </a:r>
          </a:p>
          <a:p>
            <a:pPr marL="514350" lvl="2" indent="-114300">
              <a:tabLst>
                <a:tab pos="228600" algn="l"/>
                <a:tab pos="571500" algn="l"/>
              </a:tabLst>
            </a:pPr>
            <a:r>
              <a:rPr lang="zh-CN" altLang="en-US" dirty="0">
                <a:solidFill>
                  <a:srgbClr val="000000"/>
                </a:solidFill>
              </a:rPr>
              <a:t>失明的糖尿病患者中</a:t>
            </a:r>
            <a:r>
              <a:rPr lang="en-US" altLang="zh-CN" dirty="0">
                <a:solidFill>
                  <a:srgbClr val="000000"/>
                </a:solidFill>
              </a:rPr>
              <a:t>85</a:t>
            </a:r>
            <a:r>
              <a:rPr lang="zh-CN" altLang="en-US" dirty="0">
                <a:solidFill>
                  <a:srgbClr val="000000"/>
                </a:solidFill>
              </a:rPr>
              <a:t>％左右是由</a:t>
            </a:r>
            <a:r>
              <a:rPr lang="en-US" altLang="zh-CN" dirty="0">
                <a:solidFill>
                  <a:srgbClr val="000000"/>
                </a:solidFill>
              </a:rPr>
              <a:t>DR</a:t>
            </a:r>
            <a:r>
              <a:rPr lang="zh-CN" altLang="en-US" dirty="0">
                <a:solidFill>
                  <a:srgbClr val="000000"/>
                </a:solidFill>
              </a:rPr>
              <a:t>引起。</a:t>
            </a:r>
          </a:p>
          <a:p>
            <a:pPr marL="285750" lvl="1" indent="-171450">
              <a:tabLst>
                <a:tab pos="228600" algn="l"/>
                <a:tab pos="571500" algn="l"/>
              </a:tabLst>
            </a:pPr>
            <a:endParaRPr lang="en-US" altLang="zh-CN" dirty="0">
              <a:solidFill>
                <a:srgbClr val="000000"/>
              </a:solidFill>
            </a:endParaRPr>
          </a:p>
        </p:txBody>
      </p:sp>
      <p:sp>
        <p:nvSpPr>
          <p:cNvPr id="91140" name="Text Box 4"/>
          <p:cNvSpPr txBox="1">
            <a:spLocks noChangeArrowheads="1"/>
          </p:cNvSpPr>
          <p:nvPr/>
        </p:nvSpPr>
        <p:spPr bwMode="auto">
          <a:xfrm>
            <a:off x="827088" y="4229100"/>
            <a:ext cx="5210175" cy="400050"/>
          </a:xfrm>
          <a:prstGeom prst="rect">
            <a:avLst/>
          </a:prstGeom>
          <a:noFill/>
          <a:ln w="9525">
            <a:solidFill>
              <a:schemeClr val="tx1"/>
            </a:solidFill>
            <a:miter lim="800000"/>
            <a:headEnd/>
            <a:tailEnd/>
          </a:ln>
          <a:effectLst/>
        </p:spPr>
        <p:txBody>
          <a:bodyPr lIns="89987" tIns="44994" rIns="89987" bIns="44994">
            <a:spAutoFit/>
          </a:bodyPr>
          <a:lstStyle/>
          <a:p>
            <a:pPr defTabSz="898525" eaLnBrk="0" hangingPunct="0"/>
            <a:r>
              <a:rPr lang="en-US" altLang="zh-CN" sz="1000" b="1"/>
              <a:t>Diabetes mellitus is associated with a wide variety of chronic diseases that </a:t>
            </a:r>
          </a:p>
          <a:p>
            <a:pPr defTabSz="898525" eaLnBrk="0" hangingPunct="0"/>
            <a:r>
              <a:rPr lang="en-US" altLang="zh-CN" sz="1000" b="1"/>
              <a:t>result from vascular complications throughout the body.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视网膜毛细血管的病变表现微</a:t>
            </a:r>
            <a:r>
              <a:rPr lang="zh-CN" altLang="en-US" dirty="0" smtClean="0">
                <a:hlinkClick r:id="rId3"/>
              </a:rPr>
              <a:t>动脉瘤</a:t>
            </a:r>
            <a:r>
              <a:rPr lang="zh-CN" altLang="en-US" dirty="0" smtClean="0"/>
              <a:t>、出血斑点、硬性渗出、棉绒斑、静脉串珠状、视网膜内微讯管异常（</a:t>
            </a:r>
            <a:r>
              <a:rPr lang="en-US" altLang="zh-CN" dirty="0" smtClean="0"/>
              <a:t>IRMA</a:t>
            </a:r>
            <a:r>
              <a:rPr lang="zh-CN" altLang="en-US" dirty="0" smtClean="0"/>
              <a:t>），以及黄斑</a:t>
            </a:r>
            <a:r>
              <a:rPr lang="zh-CN" altLang="en-US" dirty="0" smtClean="0">
                <a:hlinkClick r:id="rId4"/>
              </a:rPr>
              <a:t>水肿</a:t>
            </a:r>
            <a:r>
              <a:rPr lang="zh-CN" altLang="en-US" dirty="0" smtClean="0"/>
              <a:t>等。广泛缺血会引起视网膜或视盘的新生血管、视网膜前出血、体积血及牵拉性</a:t>
            </a:r>
            <a:r>
              <a:rPr lang="zh-CN" altLang="en-US" dirty="0" smtClean="0">
                <a:hlinkClick r:id="rId5"/>
              </a:rPr>
              <a:t>视网膜脱离</a:t>
            </a:r>
            <a:r>
              <a:rPr lang="zh-CN" altLang="en-US" dirty="0" smtClean="0"/>
              <a:t>。患者有严重的视力障碍。</a:t>
            </a:r>
            <a:endParaRPr lang="zh-CN" altLang="en-US" dirty="0"/>
          </a:p>
        </p:txBody>
      </p:sp>
      <p:sp>
        <p:nvSpPr>
          <p:cNvPr id="4" name="灯片编号占位符 3"/>
          <p:cNvSpPr>
            <a:spLocks noGrp="1"/>
          </p:cNvSpPr>
          <p:nvPr>
            <p:ph type="sldNum" sz="quarter" idx="10"/>
          </p:nvPr>
        </p:nvSpPr>
        <p:spPr/>
        <p:txBody>
          <a:bodyPr/>
          <a:lstStyle/>
          <a:p>
            <a:fld id="{A93B7FB0-D5FD-4B24-AAE5-5A25F42668D5}"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Wingdings" pitchFamily="2" charset="2"/>
              <a:buNone/>
            </a:pPr>
            <a:r>
              <a:rPr lang="zh-CN" altLang="en-GB" sz="1200" dirty="0" smtClean="0">
                <a:latin typeface="SimSun" pitchFamily="2" charset="-122"/>
                <a:ea typeface="SimSun" pitchFamily="2" charset="-122"/>
              </a:rPr>
              <a:t>糖尿病视网膜病变的早期可以没有症状</a:t>
            </a:r>
            <a:r>
              <a:rPr lang="zh-CN" altLang="en-US" sz="1200" dirty="0" smtClean="0">
                <a:latin typeface="SimSun" pitchFamily="2" charset="-122"/>
                <a:ea typeface="SimSun" pitchFamily="2" charset="-122"/>
              </a:rPr>
              <a:t>，仅仅有部分的暗视力下降</a:t>
            </a:r>
            <a:endParaRPr lang="zh-CN" altLang="en-GB" sz="1200" dirty="0" smtClean="0">
              <a:latin typeface="SimSun" pitchFamily="2" charset="-122"/>
              <a:ea typeface="SimSun" pitchFamily="2" charset="-122"/>
            </a:endParaRPr>
          </a:p>
          <a:p>
            <a:pPr>
              <a:buFont typeface="Wingdings" pitchFamily="2" charset="2"/>
              <a:buNone/>
            </a:pPr>
            <a:r>
              <a:rPr lang="zh-CN" altLang="en-GB" sz="1200" dirty="0" smtClean="0">
                <a:latin typeface="SimSun" pitchFamily="2" charset="-122"/>
                <a:ea typeface="SimSun" pitchFamily="2" charset="-122"/>
              </a:rPr>
              <a:t>当黄斑</a:t>
            </a:r>
            <a:r>
              <a:rPr lang="zh-CN" altLang="en-US" sz="1200" dirty="0" smtClean="0">
                <a:latin typeface="SimSun" pitchFamily="2" charset="-122"/>
                <a:ea typeface="SimSun" pitchFamily="2" charset="-122"/>
              </a:rPr>
              <a:t>区</a:t>
            </a:r>
            <a:r>
              <a:rPr lang="zh-CN" altLang="en-GB" sz="1200" dirty="0" smtClean="0">
                <a:latin typeface="SimSun" pitchFamily="2" charset="-122"/>
                <a:ea typeface="SimSun" pitchFamily="2" charset="-122"/>
              </a:rPr>
              <a:t>水肿时，出现视物模糊</a:t>
            </a:r>
            <a:r>
              <a:rPr lang="zh-CN" altLang="en-US" sz="1200" dirty="0" smtClean="0">
                <a:latin typeface="SimSun" pitchFamily="2" charset="-122"/>
                <a:ea typeface="SimSun" pitchFamily="2" charset="-122"/>
              </a:rPr>
              <a:t>，就会像左边这个图一样</a:t>
            </a:r>
            <a:r>
              <a:rPr lang="en-US" altLang="zh-CN" sz="1200" dirty="0" smtClean="0">
                <a:latin typeface="SimSun" pitchFamily="2" charset="-122"/>
                <a:ea typeface="SimSun" pitchFamily="2" charset="-122"/>
              </a:rPr>
              <a:t>,</a:t>
            </a:r>
            <a:r>
              <a:rPr lang="zh-CN" altLang="en-US" sz="1200" dirty="0" smtClean="0">
                <a:latin typeface="SimSun" pitchFamily="2" charset="-122"/>
                <a:ea typeface="SimSun" pitchFamily="2" charset="-122"/>
              </a:rPr>
              <a:t>照镜子时候，镜面沾满水的感觉，雾里看花。</a:t>
            </a:r>
            <a:endParaRPr lang="zh-CN" altLang="en-GB" sz="1200" dirty="0" smtClean="0">
              <a:latin typeface="SimSun" pitchFamily="2" charset="-122"/>
              <a:ea typeface="SimSun" pitchFamily="2" charset="-122"/>
            </a:endParaRPr>
          </a:p>
          <a:p>
            <a:pPr>
              <a:buFont typeface="Wingdings" pitchFamily="2" charset="2"/>
              <a:buNone/>
            </a:pPr>
            <a:r>
              <a:rPr lang="zh-CN" altLang="en-GB" sz="1200" dirty="0" smtClean="0">
                <a:latin typeface="SimSun" pitchFamily="2" charset="-122"/>
                <a:ea typeface="SimSun" pitchFamily="2" charset="-122"/>
              </a:rPr>
              <a:t>当视网膜上有新生血管的形成，新生血管出血时，</a:t>
            </a:r>
            <a:r>
              <a:rPr lang="zh-CN" altLang="en-US" sz="1200" dirty="0" smtClean="0">
                <a:latin typeface="SimSun" pitchFamily="2" charset="-122"/>
                <a:ea typeface="SimSun" pitchFamily="2" charset="-122"/>
              </a:rPr>
              <a:t>就会出现黑影漂浮物，黑色斑块，甚至</a:t>
            </a:r>
            <a:r>
              <a:rPr lang="zh-CN" altLang="en-GB" sz="1200" dirty="0" smtClean="0">
                <a:latin typeface="SimSun" pitchFamily="2" charset="-122"/>
                <a:ea typeface="SimSun" pitchFamily="2" charset="-122"/>
              </a:rPr>
              <a:t>可能出现失明</a:t>
            </a:r>
            <a:r>
              <a:rPr lang="zh-CN" altLang="en-US" sz="1200" dirty="0" smtClean="0">
                <a:latin typeface="SimSun" pitchFamily="2" charset="-122"/>
                <a:ea typeface="SimSun" pitchFamily="2" charset="-122"/>
              </a:rPr>
              <a:t>，很像小时候用胶片照相的时候，胶片发霉了，成像后一块一块发霉的污点污染相片的感觉。</a:t>
            </a:r>
            <a:endParaRPr lang="zh-CN" altLang="en-GB" dirty="0" smtClean="0">
              <a:ea typeface="SimSun" pitchFamily="2" charset="-122"/>
            </a:endParaRPr>
          </a:p>
          <a:p>
            <a:endParaRPr lang="zh-CN" altLang="en-US" dirty="0"/>
          </a:p>
        </p:txBody>
      </p:sp>
    </p:spTree>
    <p:extLst>
      <p:ext uri="{BB962C8B-B14F-4D97-AF65-F5344CB8AC3E}">
        <p14:creationId xmlns:p14="http://schemas.microsoft.com/office/powerpoint/2010/main" xmlns="" val="2779992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r>
              <a:rPr lang="zh-CN" altLang="en-US" dirty="0" smtClean="0"/>
              <a:t>早期的糖网症因为还没有新生血管形成，称为非增殖性糖尿病性视网膜病变（</a:t>
            </a:r>
            <a:r>
              <a:rPr lang="en-US" altLang="zh-CN" dirty="0" smtClean="0"/>
              <a:t>NPDR</a:t>
            </a:r>
            <a:r>
              <a:rPr lang="zh-CN" altLang="en-US" dirty="0" smtClean="0"/>
              <a:t>），或背景型糖网症。</a:t>
            </a:r>
            <a:endParaRPr lang="en-US" altLang="zh-CN" dirty="0" smtClean="0"/>
          </a:p>
          <a:p>
            <a:r>
              <a:rPr lang="zh-CN" altLang="en-GB" dirty="0" smtClean="0"/>
              <a:t> </a:t>
            </a:r>
            <a:br>
              <a:rPr lang="zh-CN" altLang="en-GB" dirty="0" smtClean="0"/>
            </a:br>
            <a:endParaRPr lang="en-US" altLang="zh-CN" dirty="0" smtClean="0"/>
          </a:p>
        </p:txBody>
      </p:sp>
    </p:spTree>
    <p:extLst>
      <p:ext uri="{BB962C8B-B14F-4D97-AF65-F5344CB8AC3E}">
        <p14:creationId xmlns:p14="http://schemas.microsoft.com/office/powerpoint/2010/main" xmlns="" val="167736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有视网膜新生血管形成的糖尿病性视网膜病变称为增殖性糖尿病性视网膜病变（</a:t>
            </a:r>
            <a:r>
              <a:rPr lang="en-US" altLang="zh-CN" dirty="0" smtClean="0"/>
              <a:t>PDR</a:t>
            </a:r>
            <a:r>
              <a:rPr lang="zh-CN" altLang="en-US" dirty="0" smtClean="0"/>
              <a:t>），与单纯型</a:t>
            </a:r>
            <a:r>
              <a:rPr lang="zh-CN" altLang="en-US" u="none" strike="noStrike" dirty="0" smtClean="0">
                <a:hlinkClick r:id="rId3"/>
              </a:rPr>
              <a:t>视网膜病</a:t>
            </a:r>
            <a:r>
              <a:rPr lang="zh-CN" altLang="en-US" dirty="0" smtClean="0"/>
              <a:t>变相比，增殖性</a:t>
            </a:r>
            <a:r>
              <a:rPr lang="zh-CN" altLang="en-US" u="none" strike="noStrike" dirty="0" smtClean="0">
                <a:hlinkClick r:id="rId3"/>
              </a:rPr>
              <a:t>视网膜病</a:t>
            </a:r>
            <a:r>
              <a:rPr lang="zh-CN" altLang="en-US" dirty="0" smtClean="0"/>
              <a:t>变对视力的危害性更大，其可导致严重视力下降甚至完全失明。</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GB" dirty="0" smtClean="0"/>
              <a:t>可于</a:t>
            </a:r>
            <a:r>
              <a:rPr lang="en-GB" altLang="zh-CN" dirty="0" smtClean="0"/>
              <a:t>DRP</a:t>
            </a:r>
            <a:r>
              <a:rPr lang="zh-CN" altLang="en-GB" dirty="0" smtClean="0"/>
              <a:t>的任何阶段发生。</a:t>
            </a:r>
            <a:r>
              <a:rPr lang="en-GB" altLang="zh-CN" dirty="0" smtClean="0"/>
              <a:t>DME</a:t>
            </a:r>
            <a:r>
              <a:rPr lang="zh-CN" altLang="en-GB" dirty="0" smtClean="0"/>
              <a:t>是影响视力的主要原因。对其诊断主要依赖于裂隙灯活体显微镜加接触镜检查。虽然光学相干断层成像（</a:t>
            </a:r>
            <a:r>
              <a:rPr lang="en-GB" altLang="zh-CN" dirty="0" smtClean="0"/>
              <a:t>optical coherence tomography, OCT</a:t>
            </a:r>
            <a:r>
              <a:rPr lang="zh-CN" altLang="en-GB" dirty="0" smtClean="0"/>
              <a:t>）能直观地检测，但需要有设备，一般的眼科门诊是不具备的。</a:t>
            </a:r>
            <a:r>
              <a:rPr lang="en-GB" altLang="zh-CN" dirty="0" smtClean="0"/>
              <a:t>DME</a:t>
            </a:r>
            <a:r>
              <a:rPr lang="zh-CN" altLang="en-GB" dirty="0" smtClean="0"/>
              <a:t>的主要表现有：视网膜增厚，可表现为局部的或弥漫性的；有或无硬性渗出；以及囊样水肿。因此，</a:t>
            </a:r>
            <a:r>
              <a:rPr lang="en-GB" altLang="zh-CN" dirty="0" smtClean="0"/>
              <a:t>DME</a:t>
            </a:r>
            <a:r>
              <a:rPr lang="zh-CN" altLang="en-GB" dirty="0" smtClean="0"/>
              <a:t>的分型主要也有两类：（</a:t>
            </a:r>
            <a:r>
              <a:rPr lang="en-GB" altLang="zh-CN" dirty="0" smtClean="0"/>
              <a:t>1</a:t>
            </a:r>
            <a:r>
              <a:rPr lang="zh-CN" altLang="en-GB" dirty="0" smtClean="0"/>
              <a:t>）局部，可有环形渗出；（</a:t>
            </a:r>
            <a:r>
              <a:rPr lang="en-GB" altLang="zh-CN" dirty="0" smtClean="0"/>
              <a:t>2</a:t>
            </a:r>
            <a:r>
              <a:rPr lang="zh-CN" altLang="en-GB" dirty="0" smtClean="0"/>
              <a:t>）弥漫性，常伴有囊样水肿。荧光素血管造影可评价血视网膜屏障的损害状况。毛细血管闭塞引起无灌注和缺血，以及毛细血管通透性增加引起渗漏，是黄斑水肿形成的两个主要原因。</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93B7FB0-D5FD-4B24-AAE5-5A25F42668D5}" type="slidenum">
              <a:rPr lang="zh-CN" altLang="en-US" smtClean="0"/>
              <a:pPr/>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dirty="0" smtClean="0"/>
              <a:t>.</a:t>
            </a:r>
            <a:r>
              <a:rPr lang="zh-CN" altLang="en-US" dirty="0" smtClean="0"/>
              <a:t>血糖检查</a:t>
            </a:r>
          </a:p>
          <a:p>
            <a:endParaRPr lang="zh-CN" altLang="en-US" dirty="0" smtClean="0"/>
          </a:p>
          <a:p>
            <a:r>
              <a:rPr lang="zh-CN" altLang="en-US" dirty="0" smtClean="0"/>
              <a:t>定期测定血糖水平监控糖尿病病情发展。</a:t>
            </a:r>
          </a:p>
          <a:p>
            <a:endParaRPr lang="zh-CN" altLang="en-US" dirty="0" smtClean="0"/>
          </a:p>
          <a:p>
            <a:r>
              <a:rPr lang="en-US" altLang="zh-CN" dirty="0" smtClean="0"/>
              <a:t>2.</a:t>
            </a:r>
            <a:r>
              <a:rPr lang="zh-CN" altLang="en-US" dirty="0" smtClean="0"/>
              <a:t>肾功能检查</a:t>
            </a:r>
          </a:p>
          <a:p>
            <a:endParaRPr lang="zh-CN" altLang="en-US" dirty="0" smtClean="0"/>
          </a:p>
          <a:p>
            <a:r>
              <a:rPr lang="zh-CN" altLang="en-US" dirty="0" smtClean="0"/>
              <a:t>及时发现糖尿病肾病并发证。</a:t>
            </a:r>
          </a:p>
          <a:p>
            <a:endParaRPr lang="zh-CN" altLang="en-US" dirty="0" smtClean="0"/>
          </a:p>
          <a:p>
            <a:r>
              <a:rPr lang="en-US" altLang="zh-CN" dirty="0" smtClean="0"/>
              <a:t>4.</a:t>
            </a:r>
            <a:r>
              <a:rPr lang="zh-CN" altLang="en-US" dirty="0" smtClean="0"/>
              <a:t>眼底荧光血管造影</a:t>
            </a:r>
          </a:p>
          <a:p>
            <a:endParaRPr lang="zh-CN" altLang="en-US" dirty="0" smtClean="0"/>
          </a:p>
          <a:p>
            <a:r>
              <a:rPr lang="zh-CN" altLang="en-US" dirty="0" smtClean="0"/>
              <a:t>如在眼底镜下尚未发现糖尿病性视网膜病变时，眼底荧光血管造影就可出现异常荧光形态。在眼底荧光血管造影下发现的微血管瘤比眼底镜下所见要早，要多得多。其他如毛细血管扩张，通透性增加，无灌注区，动静脉异常，渗出及出血，新生血管等，眼底荧光血管造影都有特殊表现。</a:t>
            </a:r>
          </a:p>
          <a:p>
            <a:endParaRPr lang="zh-CN" altLang="en-US" dirty="0" smtClean="0"/>
          </a:p>
        </p:txBody>
      </p:sp>
      <p:sp>
        <p:nvSpPr>
          <p:cNvPr id="4" name="灯片编号占位符 3"/>
          <p:cNvSpPr>
            <a:spLocks noGrp="1"/>
          </p:cNvSpPr>
          <p:nvPr>
            <p:ph type="sldNum" sz="quarter" idx="10"/>
          </p:nvPr>
        </p:nvSpPr>
        <p:spPr/>
        <p:txBody>
          <a:bodyPr/>
          <a:lstStyle/>
          <a:p>
            <a:fld id="{A93B7FB0-D5FD-4B24-AAE5-5A25F42668D5}"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Layout with Image (2)">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xmlns="" val="0"/>
              </a:ext>
            </a:extLst>
          </a:blip>
          <a:stretch>
            <a:fillRect/>
          </a:stretch>
        </p:blipFill>
        <p:spPr>
          <a:xfrm>
            <a:off x="2965260" y="2886365"/>
            <a:ext cx="6181534" cy="3971636"/>
          </a:xfrm>
          <a:prstGeom prst="rect">
            <a:avLst/>
          </a:prstGeom>
        </p:spPr>
      </p:pic>
      <p:cxnSp>
        <p:nvCxnSpPr>
          <p:cNvPr id="9" name="Straight Connector 8"/>
          <p:cNvCxnSpPr/>
          <p:nvPr userDrawn="1"/>
        </p:nvCxnSpPr>
        <p:spPr>
          <a:xfrm>
            <a:off x="0" y="2891118"/>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98" name="Rectangle 2"/>
          <p:cNvSpPr>
            <a:spLocks noGrp="1" noChangeArrowheads="1"/>
          </p:cNvSpPr>
          <p:nvPr>
            <p:ph type="ctrTitle" hasCustomPrompt="1"/>
          </p:nvPr>
        </p:nvSpPr>
        <p:spPr>
          <a:xfrm>
            <a:off x="455613" y="1736725"/>
            <a:ext cx="7448550" cy="1050925"/>
          </a:xfrm>
        </p:spPr>
        <p:txBody>
          <a:bodyPr anchor="b"/>
          <a:lstStyle>
            <a:lvl1pPr>
              <a:defRPr cap="none" baseline="0"/>
            </a:lvl1pPr>
          </a:lstStyle>
          <a:p>
            <a:r>
              <a:rPr lang="en-US" dirty="0" smtClean="0"/>
              <a:t>Title goes here</a:t>
            </a:r>
            <a:br>
              <a:rPr lang="en-US" dirty="0" smtClean="0"/>
            </a:br>
            <a:r>
              <a:rPr lang="en-US" dirty="0" smtClean="0"/>
              <a:t>Photo option, choose from a selection</a:t>
            </a:r>
            <a:endParaRPr lang="en-US" dirty="0"/>
          </a:p>
        </p:txBody>
      </p:sp>
      <p:sp>
        <p:nvSpPr>
          <p:cNvPr id="4099" name="Rectangle 3"/>
          <p:cNvSpPr>
            <a:spLocks noGrp="1" noChangeArrowheads="1"/>
          </p:cNvSpPr>
          <p:nvPr>
            <p:ph type="subTitle" idx="1" hasCustomPrompt="1"/>
          </p:nvPr>
        </p:nvSpPr>
        <p:spPr>
          <a:xfrm>
            <a:off x="455613" y="2970213"/>
            <a:ext cx="7448550" cy="720000"/>
          </a:xfrm>
        </p:spPr>
        <p:txBody>
          <a:bodyPr/>
          <a:lstStyle>
            <a:lvl1pPr marL="0" indent="0">
              <a:spcBef>
                <a:spcPct val="40000"/>
              </a:spcBef>
              <a:buFont typeface="Verdana" pitchFamily="34" charset="0"/>
              <a:buNone/>
              <a:defRPr sz="1800" cap="none" baseline="0">
                <a:solidFill>
                  <a:schemeClr val="accent1"/>
                </a:solidFill>
              </a:defRPr>
            </a:lvl1pPr>
          </a:lstStyle>
          <a:p>
            <a:r>
              <a:rPr dirty="0"/>
              <a:t>Name, Title, Department</a:t>
            </a:r>
          </a:p>
        </p:txBody>
      </p:sp>
      <p:sp>
        <p:nvSpPr>
          <p:cNvPr id="12" name="Date Placeholder 3"/>
          <p:cNvSpPr>
            <a:spLocks noGrp="1"/>
          </p:cNvSpPr>
          <p:nvPr>
            <p:ph type="dt" sz="half" idx="2"/>
          </p:nvPr>
        </p:nvSpPr>
        <p:spPr>
          <a:xfrm>
            <a:off x="460375" y="6217920"/>
            <a:ext cx="6629400" cy="39624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algn="l" defTabSz="914400" rtl="0" eaLnBrk="0" latinLnBrk="0" hangingPunct="0">
              <a:defRPr sz="1200" kern="1200">
                <a:solidFill>
                  <a:srgbClr val="002868"/>
                </a:solidFill>
                <a:latin typeface="+mn-lt"/>
                <a:ea typeface="+mn-ea"/>
                <a:cs typeface="+mn-cs"/>
              </a:defRPr>
            </a:lvl1pPr>
          </a:lstStyle>
          <a:p>
            <a:fld id="{8C56D6FF-136E-403A-8E31-865EC2AD2D0C}" type="datetime1">
              <a:rPr lang="zh-CN" altLang="en-US" smtClean="0"/>
              <a:pPr/>
              <a:t>2014/4/24</a:t>
            </a:fld>
            <a:endParaRPr lang="en-GB" dirty="0"/>
          </a:p>
        </p:txBody>
      </p:sp>
      <p:pic>
        <p:nvPicPr>
          <p:cNvPr id="8" name="Picture 7" descr="IMSHlogo_RGB_300px_TM_IA.jpg"/>
          <p:cNvPicPr>
            <a:picLocks noChangeAspect="1"/>
          </p:cNvPicPr>
          <p:nvPr userDrawn="1"/>
        </p:nvPicPr>
        <p:blipFill>
          <a:blip r:embed="rId3" cstate="email">
            <a:extLst>
              <a:ext uri="{28A0092B-C50C-407E-A947-70E740481C1C}">
                <a14:useLocalDpi xmlns:a14="http://schemas.microsoft.com/office/drawing/2010/main" xmlns="" val="0"/>
              </a:ext>
            </a:extLst>
          </a:blip>
          <a:stretch>
            <a:fillRect/>
          </a:stretch>
        </p:blipFill>
        <p:spPr>
          <a:xfrm>
            <a:off x="6658346" y="366713"/>
            <a:ext cx="2031629" cy="575628"/>
          </a:xfrm>
          <a:prstGeom prst="rect">
            <a:avLst/>
          </a:prstGeom>
        </p:spPr>
      </p:pic>
    </p:spTree>
    <p:extLst>
      <p:ext uri="{BB962C8B-B14F-4D97-AF65-F5344CB8AC3E}">
        <p14:creationId xmlns:p14="http://schemas.microsoft.com/office/powerpoint/2010/main" xmlns="" val="2268809085"/>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p>
            <a:r>
              <a:rPr lang="zh-CN" altLang="en-US" smtClean="0"/>
              <a:t>单击此处编辑母版标题样式</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ECF8BFA7-F713-42F3-B59C-DCBCE245B245}" type="datetime1">
              <a:rPr lang="zh-CN" altLang="en-US" smtClean="0"/>
              <a:pPr/>
              <a:t>2014/4/24</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859721166"/>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p>
            <a:r>
              <a:rPr lang="zh-CN" altLang="en-US" smtClean="0"/>
              <a:t>单击此处编辑母版标题样式</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8B5BCF9E-FB89-4B64-99CC-FD9851D012CF}" type="datetime1">
              <a:rPr lang="zh-CN" altLang="en-US" smtClean="0"/>
              <a:pPr/>
              <a:t>2014/4/24</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704476803"/>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Layout with Image (2)">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xmlns="" val="0"/>
              </a:ext>
            </a:extLst>
          </a:blip>
          <a:stretch>
            <a:fillRect/>
          </a:stretch>
        </p:blipFill>
        <p:spPr>
          <a:xfrm>
            <a:off x="2965260" y="2886365"/>
            <a:ext cx="6181534" cy="3971636"/>
          </a:xfrm>
          <a:prstGeom prst="rect">
            <a:avLst/>
          </a:prstGeom>
        </p:spPr>
      </p:pic>
      <p:cxnSp>
        <p:nvCxnSpPr>
          <p:cNvPr id="9" name="Straight Connector 8"/>
          <p:cNvCxnSpPr/>
          <p:nvPr userDrawn="1"/>
        </p:nvCxnSpPr>
        <p:spPr>
          <a:xfrm>
            <a:off x="0" y="2891118"/>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98" name="Rectangle 2"/>
          <p:cNvSpPr>
            <a:spLocks noGrp="1" noChangeArrowheads="1"/>
          </p:cNvSpPr>
          <p:nvPr>
            <p:ph type="ctrTitle" hasCustomPrompt="1"/>
          </p:nvPr>
        </p:nvSpPr>
        <p:spPr>
          <a:xfrm>
            <a:off x="455613" y="1736725"/>
            <a:ext cx="7448550" cy="1050925"/>
          </a:xfrm>
        </p:spPr>
        <p:txBody>
          <a:bodyPr anchor="b"/>
          <a:lstStyle>
            <a:lvl1pPr>
              <a:defRPr cap="none" baseline="0"/>
            </a:lvl1pPr>
          </a:lstStyle>
          <a:p>
            <a:r>
              <a:rPr lang="en-US" dirty="0" smtClean="0"/>
              <a:t>Title goes here</a:t>
            </a:r>
            <a:br>
              <a:rPr lang="en-US" dirty="0" smtClean="0"/>
            </a:br>
            <a:r>
              <a:rPr lang="en-US" dirty="0" smtClean="0"/>
              <a:t>Photo option, choose from a selection</a:t>
            </a:r>
            <a:endParaRPr lang="en-US" dirty="0"/>
          </a:p>
        </p:txBody>
      </p:sp>
      <p:sp>
        <p:nvSpPr>
          <p:cNvPr id="4099" name="Rectangle 3"/>
          <p:cNvSpPr>
            <a:spLocks noGrp="1" noChangeArrowheads="1"/>
          </p:cNvSpPr>
          <p:nvPr>
            <p:ph type="subTitle" idx="1" hasCustomPrompt="1"/>
          </p:nvPr>
        </p:nvSpPr>
        <p:spPr>
          <a:xfrm>
            <a:off x="455613" y="2970213"/>
            <a:ext cx="7448550" cy="720000"/>
          </a:xfrm>
        </p:spPr>
        <p:txBody>
          <a:bodyPr/>
          <a:lstStyle>
            <a:lvl1pPr marL="0" indent="0">
              <a:spcBef>
                <a:spcPct val="40000"/>
              </a:spcBef>
              <a:buFont typeface="Verdana" pitchFamily="34" charset="0"/>
              <a:buNone/>
              <a:defRPr sz="1800" cap="none" baseline="0">
                <a:solidFill>
                  <a:schemeClr val="accent1"/>
                </a:solidFill>
              </a:defRPr>
            </a:lvl1pPr>
          </a:lstStyle>
          <a:p>
            <a:r>
              <a:rPr dirty="0"/>
              <a:t>Name, Title, Department</a:t>
            </a:r>
          </a:p>
        </p:txBody>
      </p:sp>
      <p:sp>
        <p:nvSpPr>
          <p:cNvPr id="12" name="Date Placeholder 3"/>
          <p:cNvSpPr>
            <a:spLocks noGrp="1"/>
          </p:cNvSpPr>
          <p:nvPr>
            <p:ph type="dt" sz="half" idx="2"/>
          </p:nvPr>
        </p:nvSpPr>
        <p:spPr>
          <a:xfrm>
            <a:off x="460375" y="6217920"/>
            <a:ext cx="6629400" cy="39624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algn="l" defTabSz="914400" rtl="0" eaLnBrk="0" latinLnBrk="0" hangingPunct="0">
              <a:defRPr sz="1200" kern="1200">
                <a:solidFill>
                  <a:srgbClr val="002868"/>
                </a:solidFill>
                <a:latin typeface="+mn-lt"/>
                <a:ea typeface="+mn-ea"/>
                <a:cs typeface="+mn-cs"/>
              </a:defRPr>
            </a:lvl1pPr>
          </a:lstStyle>
          <a:p>
            <a:fld id="{601CC10F-DE58-4012-930B-A8B90BBEF970}" type="datetime1">
              <a:rPr lang="zh-CN" altLang="en-US" smtClean="0"/>
              <a:pPr/>
              <a:t>2014/4/24</a:t>
            </a:fld>
            <a:endParaRPr lang="en-GB" dirty="0"/>
          </a:p>
        </p:txBody>
      </p:sp>
      <p:pic>
        <p:nvPicPr>
          <p:cNvPr id="8" name="Picture 7" descr="IMSHlogo_RGB_300px_TM_IA.jpg"/>
          <p:cNvPicPr>
            <a:picLocks noChangeAspect="1"/>
          </p:cNvPicPr>
          <p:nvPr userDrawn="1"/>
        </p:nvPicPr>
        <p:blipFill>
          <a:blip r:embed="rId3" cstate="email">
            <a:extLst>
              <a:ext uri="{28A0092B-C50C-407E-A947-70E740481C1C}">
                <a14:useLocalDpi xmlns:a14="http://schemas.microsoft.com/office/drawing/2010/main" xmlns="" val="0"/>
              </a:ext>
            </a:extLst>
          </a:blip>
          <a:stretch>
            <a:fillRect/>
          </a:stretch>
        </p:blipFill>
        <p:spPr>
          <a:xfrm>
            <a:off x="6658346" y="366713"/>
            <a:ext cx="2031629" cy="575628"/>
          </a:xfrm>
          <a:prstGeom prst="rect">
            <a:avLst/>
          </a:prstGeom>
        </p:spPr>
      </p:pic>
    </p:spTree>
    <p:extLst>
      <p:ext uri="{BB962C8B-B14F-4D97-AF65-F5344CB8AC3E}">
        <p14:creationId xmlns:p14="http://schemas.microsoft.com/office/powerpoint/2010/main" xmlns="" val="2268809085"/>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3" y="-1"/>
            <a:ext cx="8226425" cy="817200"/>
          </a:xfrm>
        </p:spPr>
        <p:txBody>
          <a:bodyPr/>
          <a:lstStyle>
            <a:lvl1pPr>
              <a:defRPr>
                <a:solidFill>
                  <a:srgbClr val="002868"/>
                </a:solidFill>
              </a:defRPr>
            </a:lvl1pPr>
          </a:lstStyle>
          <a:p>
            <a:r>
              <a:rPr lang="zh-CN" altLang="en-US" smtClean="0"/>
              <a:t>单击此处编辑母版标题样式</a:t>
            </a:r>
            <a:endParaRPr dirty="0"/>
          </a:p>
        </p:txBody>
      </p:sp>
      <p:sp>
        <p:nvSpPr>
          <p:cNvPr id="3" name="Chart Placeholder 2"/>
          <p:cNvSpPr>
            <a:spLocks noGrp="1"/>
          </p:cNvSpPr>
          <p:nvPr>
            <p:ph type="chart" idx="1"/>
          </p:nvPr>
        </p:nvSpPr>
        <p:spPr>
          <a:xfrm>
            <a:off x="455613" y="1598613"/>
            <a:ext cx="8226425" cy="4387850"/>
          </a:xfrm>
        </p:spPr>
        <p:txBody>
          <a:bodyPr/>
          <a:lstStyle>
            <a:lvl1pPr>
              <a:buFontTx/>
              <a:buNone/>
              <a:defRPr>
                <a:solidFill>
                  <a:srgbClr val="002868"/>
                </a:solidFill>
              </a:defRPr>
            </a:lvl1pPr>
          </a:lstStyle>
          <a:p>
            <a:r>
              <a:rPr lang="zh-CN" altLang="en-US" smtClean="0"/>
              <a:t>单击图标添加图表</a:t>
            </a:r>
            <a:endParaRPr/>
          </a:p>
        </p:txBody>
      </p:sp>
      <p:sp>
        <p:nvSpPr>
          <p:cNvPr id="8"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7A3F9746-D963-4B98-BD3C-911F773A2C69}" type="datetime1">
              <a:rPr lang="zh-CN" altLang="en-US" smtClean="0"/>
              <a:pPr/>
              <a:t>2014/4/24</a:t>
            </a:fld>
            <a:endParaRPr lang="en-GB"/>
          </a:p>
        </p:txBody>
      </p:sp>
      <p:sp>
        <p:nvSpPr>
          <p:cNvPr id="9"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0"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7"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1452610051"/>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hpPlaceholderDate"/>
          <p:cNvSpPr>
            <a:spLocks noGrp="1" noChangeArrowheads="1"/>
          </p:cNvSpPr>
          <p:nvPr>
            <p:ph type="dt" sz="half" idx="10"/>
          </p:nvPr>
        </p:nvSpPr>
        <p:spPr>
          <a:ln/>
        </p:spPr>
        <p:txBody>
          <a:bodyPr/>
          <a:lstStyle>
            <a:lvl1pPr>
              <a:defRPr/>
            </a:lvl1pPr>
          </a:lstStyle>
          <a:p>
            <a:pPr>
              <a:defRPr/>
            </a:pPr>
            <a:endParaRPr lang="en-US" altLang="zh-CN"/>
          </a:p>
        </p:txBody>
      </p:sp>
      <p:sp>
        <p:nvSpPr>
          <p:cNvPr id="3" name="shpPlaceholderNumber"/>
          <p:cNvSpPr>
            <a:spLocks noGrp="1" noChangeArrowheads="1"/>
          </p:cNvSpPr>
          <p:nvPr>
            <p:ph type="sldNum" sz="quarter" idx="11"/>
          </p:nvPr>
        </p:nvSpPr>
        <p:spPr>
          <a:ln/>
        </p:spPr>
        <p:txBody>
          <a:bodyPr/>
          <a:lstStyle>
            <a:lvl1pPr>
              <a:defRPr/>
            </a:lvl1pPr>
          </a:lstStyle>
          <a:p>
            <a:pPr>
              <a:defRPr/>
            </a:pPr>
            <a:fld id="{F7CDE9FA-F4A2-4174-BA34-8A6F59E49954}"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Full Text">
    <p:spTree>
      <p:nvGrpSpPr>
        <p:cNvPr id="1" name=""/>
        <p:cNvGrpSpPr/>
        <p:nvPr/>
      </p:nvGrpSpPr>
      <p:grpSpPr>
        <a:xfrm>
          <a:off x="0" y="0"/>
          <a:ext cx="0" cy="0"/>
          <a:chOff x="0" y="0"/>
          <a:chExt cx="0" cy="0"/>
        </a:xfrm>
      </p:grpSpPr>
      <p:sp>
        <p:nvSpPr>
          <p:cNvPr id="4" name="Round Single Corner Rectangle 3"/>
          <p:cNvSpPr/>
          <p:nvPr userDrawn="1"/>
        </p:nvSpPr>
        <p:spPr>
          <a:xfrm>
            <a:off x="133350" y="131765"/>
            <a:ext cx="8824913" cy="1025525"/>
          </a:xfrm>
          <a:prstGeom prst="round1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5" name="Round Single Corner Rectangle 9"/>
          <p:cNvSpPr/>
          <p:nvPr userDrawn="1"/>
        </p:nvSpPr>
        <p:spPr>
          <a:xfrm>
            <a:off x="98426" y="227013"/>
            <a:ext cx="415925" cy="950912"/>
          </a:xfrm>
          <a:custGeom>
            <a:avLst/>
            <a:gdLst>
              <a:gd name="connsiteX0" fmla="*/ 0 w 487364"/>
              <a:gd name="connsiteY0" fmla="*/ 0 h 1143000"/>
              <a:gd name="connsiteX1" fmla="*/ 243682 w 487364"/>
              <a:gd name="connsiteY1" fmla="*/ 0 h 1143000"/>
              <a:gd name="connsiteX2" fmla="*/ 487364 w 487364"/>
              <a:gd name="connsiteY2" fmla="*/ 243682 h 1143000"/>
              <a:gd name="connsiteX3" fmla="*/ 487364 w 487364"/>
              <a:gd name="connsiteY3" fmla="*/ 1143000 h 1143000"/>
              <a:gd name="connsiteX4" fmla="*/ 0 w 487364"/>
              <a:gd name="connsiteY4" fmla="*/ 1143000 h 1143000"/>
              <a:gd name="connsiteX5" fmla="*/ 0 w 487364"/>
              <a:gd name="connsiteY5" fmla="*/ 0 h 1143000"/>
              <a:gd name="connsiteX0" fmla="*/ 18549 w 505913"/>
              <a:gd name="connsiteY0" fmla="*/ 7937 h 1150937"/>
              <a:gd name="connsiteX1" fmla="*/ 24106 w 505913"/>
              <a:gd name="connsiteY1" fmla="*/ 0 h 1150937"/>
              <a:gd name="connsiteX2" fmla="*/ 505913 w 505913"/>
              <a:gd name="connsiteY2" fmla="*/ 251619 h 1150937"/>
              <a:gd name="connsiteX3" fmla="*/ 505913 w 505913"/>
              <a:gd name="connsiteY3" fmla="*/ 1150937 h 1150937"/>
              <a:gd name="connsiteX4" fmla="*/ 18549 w 505913"/>
              <a:gd name="connsiteY4" fmla="*/ 1150937 h 1150937"/>
              <a:gd name="connsiteX5" fmla="*/ 18549 w 505913"/>
              <a:gd name="connsiteY5" fmla="*/ 7937 h 1150937"/>
              <a:gd name="connsiteX0" fmla="*/ 18549 w 505913"/>
              <a:gd name="connsiteY0" fmla="*/ 7937 h 1150937"/>
              <a:gd name="connsiteX1" fmla="*/ 24106 w 505913"/>
              <a:gd name="connsiteY1" fmla="*/ 0 h 1150937"/>
              <a:gd name="connsiteX2" fmla="*/ 505913 w 505913"/>
              <a:gd name="connsiteY2" fmla="*/ 545307 h 1150937"/>
              <a:gd name="connsiteX3" fmla="*/ 505913 w 505913"/>
              <a:gd name="connsiteY3" fmla="*/ 1150937 h 1150937"/>
              <a:gd name="connsiteX4" fmla="*/ 18549 w 505913"/>
              <a:gd name="connsiteY4" fmla="*/ 1150937 h 1150937"/>
              <a:gd name="connsiteX5" fmla="*/ 18549 w 505913"/>
              <a:gd name="connsiteY5" fmla="*/ 7937 h 1150937"/>
              <a:gd name="connsiteX0" fmla="*/ 18549 w 505913"/>
              <a:gd name="connsiteY0" fmla="*/ 7937 h 1150937"/>
              <a:gd name="connsiteX1" fmla="*/ 24106 w 505913"/>
              <a:gd name="connsiteY1" fmla="*/ 0 h 1150937"/>
              <a:gd name="connsiteX2" fmla="*/ 505913 w 505913"/>
              <a:gd name="connsiteY2" fmla="*/ 545307 h 1150937"/>
              <a:gd name="connsiteX3" fmla="*/ 505913 w 505913"/>
              <a:gd name="connsiteY3" fmla="*/ 1150937 h 1150937"/>
              <a:gd name="connsiteX4" fmla="*/ 18549 w 505913"/>
              <a:gd name="connsiteY4" fmla="*/ 1150937 h 1150937"/>
              <a:gd name="connsiteX5" fmla="*/ 18549 w 505913"/>
              <a:gd name="connsiteY5" fmla="*/ 7937 h 1150937"/>
              <a:gd name="connsiteX0" fmla="*/ 18549 w 505913"/>
              <a:gd name="connsiteY0" fmla="*/ 7937 h 1150937"/>
              <a:gd name="connsiteX1" fmla="*/ 24106 w 505913"/>
              <a:gd name="connsiteY1" fmla="*/ 0 h 1150937"/>
              <a:gd name="connsiteX2" fmla="*/ 505913 w 505913"/>
              <a:gd name="connsiteY2" fmla="*/ 545307 h 1150937"/>
              <a:gd name="connsiteX3" fmla="*/ 505913 w 505913"/>
              <a:gd name="connsiteY3" fmla="*/ 1150937 h 1150937"/>
              <a:gd name="connsiteX4" fmla="*/ 18549 w 505913"/>
              <a:gd name="connsiteY4" fmla="*/ 1150937 h 1150937"/>
              <a:gd name="connsiteX5" fmla="*/ 18549 w 505913"/>
              <a:gd name="connsiteY5" fmla="*/ 7937 h 1150937"/>
              <a:gd name="connsiteX0" fmla="*/ 18549 w 505913"/>
              <a:gd name="connsiteY0" fmla="*/ 8396 h 1151396"/>
              <a:gd name="connsiteX1" fmla="*/ 24106 w 505913"/>
              <a:gd name="connsiteY1" fmla="*/ 459 h 1151396"/>
              <a:gd name="connsiteX2" fmla="*/ 505913 w 505913"/>
              <a:gd name="connsiteY2" fmla="*/ 545766 h 1151396"/>
              <a:gd name="connsiteX3" fmla="*/ 505913 w 505913"/>
              <a:gd name="connsiteY3" fmla="*/ 1151396 h 1151396"/>
              <a:gd name="connsiteX4" fmla="*/ 18549 w 505913"/>
              <a:gd name="connsiteY4" fmla="*/ 1151396 h 1151396"/>
              <a:gd name="connsiteX5" fmla="*/ 18549 w 505913"/>
              <a:gd name="connsiteY5" fmla="*/ 8396 h 1151396"/>
              <a:gd name="connsiteX0" fmla="*/ 18549 w 505913"/>
              <a:gd name="connsiteY0" fmla="*/ 7937 h 1150937"/>
              <a:gd name="connsiteX1" fmla="*/ 24106 w 505913"/>
              <a:gd name="connsiteY1" fmla="*/ 0 h 1150937"/>
              <a:gd name="connsiteX2" fmla="*/ 505913 w 505913"/>
              <a:gd name="connsiteY2" fmla="*/ 545307 h 1150937"/>
              <a:gd name="connsiteX3" fmla="*/ 505913 w 505913"/>
              <a:gd name="connsiteY3" fmla="*/ 1150937 h 1150937"/>
              <a:gd name="connsiteX4" fmla="*/ 18549 w 505913"/>
              <a:gd name="connsiteY4" fmla="*/ 1150937 h 1150937"/>
              <a:gd name="connsiteX5" fmla="*/ 18549 w 505913"/>
              <a:gd name="connsiteY5" fmla="*/ 7937 h 115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913" h="1150937">
                <a:moveTo>
                  <a:pt x="18549" y="7937"/>
                </a:moveTo>
                <a:cubicBezTo>
                  <a:pt x="99776" y="7937"/>
                  <a:pt x="-57121" y="0"/>
                  <a:pt x="24106" y="0"/>
                </a:cubicBezTo>
                <a:cubicBezTo>
                  <a:pt x="158688" y="0"/>
                  <a:pt x="490039" y="48817"/>
                  <a:pt x="505913" y="545307"/>
                </a:cubicBezTo>
                <a:lnTo>
                  <a:pt x="505913" y="1150937"/>
                </a:lnTo>
                <a:lnTo>
                  <a:pt x="18549" y="1150937"/>
                </a:lnTo>
                <a:lnTo>
                  <a:pt x="18549" y="7937"/>
                </a:lnTo>
                <a:close/>
              </a:path>
            </a:pathLst>
          </a:custGeom>
          <a:solidFill>
            <a:srgbClr val="B7CD2B"/>
          </a:solidFill>
          <a:ln w="508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7" name="TextBox 6"/>
          <p:cNvSpPr txBox="1">
            <a:spLocks noChangeArrowheads="1"/>
          </p:cNvSpPr>
          <p:nvPr userDrawn="1"/>
        </p:nvSpPr>
        <p:spPr bwMode="auto">
          <a:xfrm>
            <a:off x="133351" y="6345238"/>
            <a:ext cx="3211513"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600" b="1">
                <a:solidFill>
                  <a:schemeClr val="tx2"/>
                </a:solidFill>
                <a:latin typeface="Century Gothic" charset="0"/>
              </a:rPr>
              <a:t>seeing beyond vision loss</a:t>
            </a:r>
          </a:p>
          <a:p>
            <a:pPr eaLnBrk="1" hangingPunct="1"/>
            <a:endParaRPr lang="en-US" sz="1600"/>
          </a:p>
        </p:txBody>
      </p:sp>
      <p:sp>
        <p:nvSpPr>
          <p:cNvPr id="6" name="Text Placeholder 5"/>
          <p:cNvSpPr>
            <a:spLocks noGrp="1"/>
          </p:cNvSpPr>
          <p:nvPr>
            <p:ph type="body" sz="quarter" idx="13"/>
          </p:nvPr>
        </p:nvSpPr>
        <p:spPr>
          <a:xfrm>
            <a:off x="150303" y="1355700"/>
            <a:ext cx="8541261" cy="4511518"/>
          </a:xfrm>
        </p:spPr>
        <p:txBody>
          <a:bodyPr/>
          <a:lstStyle>
            <a:lvl1pPr indent="-360000">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Placeholder 1"/>
          <p:cNvSpPr>
            <a:spLocks noGrp="1"/>
          </p:cNvSpPr>
          <p:nvPr>
            <p:ph type="title"/>
          </p:nvPr>
        </p:nvSpPr>
        <p:spPr bwMode="auto">
          <a:xfrm>
            <a:off x="541809" y="212700"/>
            <a:ext cx="8126412" cy="984790"/>
          </a:xfrm>
          <a:prstGeom prst="rect">
            <a:avLst/>
          </a:prstGeom>
          <a:noFill/>
          <a:ln>
            <a:noFill/>
          </a:ln>
          <a:extLst/>
        </p:spPr>
        <p:txBody>
          <a:bodyPr/>
          <a:lstStyle>
            <a:lvl1pPr>
              <a:defRPr>
                <a:solidFill>
                  <a:srgbClr val="FFFFFF"/>
                </a:solidFill>
              </a:defRPr>
            </a:lvl1pPr>
          </a:lstStyle>
          <a:p>
            <a:pPr lvl="0"/>
            <a:r>
              <a:rPr lang="en-US" smtClean="0"/>
              <a:t>Click to edit Master title style</a:t>
            </a:r>
            <a:endParaRPr lang="en-US" dirty="0"/>
          </a:p>
        </p:txBody>
      </p:sp>
    </p:spTree>
    <p:extLst>
      <p:ext uri="{BB962C8B-B14F-4D97-AF65-F5344CB8AC3E}">
        <p14:creationId xmlns:p14="http://schemas.microsoft.com/office/powerpoint/2010/main" xmlns="" val="1478795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shpPlaceholderDate"/>
          <p:cNvSpPr>
            <a:spLocks noGrp="1" noChangeArrowheads="1"/>
          </p:cNvSpPr>
          <p:nvPr>
            <p:ph type="dt" sz="half" idx="10"/>
          </p:nvPr>
        </p:nvSpPr>
        <p:spPr>
          <a:ln/>
        </p:spPr>
        <p:txBody>
          <a:bodyPr/>
          <a:lstStyle>
            <a:lvl1pPr>
              <a:defRPr/>
            </a:lvl1pPr>
          </a:lstStyle>
          <a:p>
            <a:pPr>
              <a:defRPr/>
            </a:pPr>
            <a:endParaRPr lang="en-US" altLang="zh-CN"/>
          </a:p>
        </p:txBody>
      </p:sp>
      <p:sp>
        <p:nvSpPr>
          <p:cNvPr id="5" name="shpPlaceholderNumber"/>
          <p:cNvSpPr>
            <a:spLocks noGrp="1" noChangeArrowheads="1"/>
          </p:cNvSpPr>
          <p:nvPr>
            <p:ph type="sldNum" sz="quarter" idx="11"/>
          </p:nvPr>
        </p:nvSpPr>
        <p:spPr>
          <a:ln/>
        </p:spPr>
        <p:txBody>
          <a:bodyPr/>
          <a:lstStyle>
            <a:lvl1pPr>
              <a:defRPr/>
            </a:lvl1pPr>
          </a:lstStyle>
          <a:p>
            <a:pPr>
              <a:defRPr/>
            </a:pPr>
            <a:fld id="{E529D9D8-BA51-4972-BD65-51F6766A45C3}"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Half Content - Half Text">
    <p:spTree>
      <p:nvGrpSpPr>
        <p:cNvPr id="1" name=""/>
        <p:cNvGrpSpPr/>
        <p:nvPr/>
      </p:nvGrpSpPr>
      <p:grpSpPr>
        <a:xfrm>
          <a:off x="0" y="0"/>
          <a:ext cx="0" cy="0"/>
          <a:chOff x="0" y="0"/>
          <a:chExt cx="0" cy="0"/>
        </a:xfrm>
      </p:grpSpPr>
      <p:sp>
        <p:nvSpPr>
          <p:cNvPr id="5" name="Round Single Corner Rectangle 4"/>
          <p:cNvSpPr/>
          <p:nvPr userDrawn="1"/>
        </p:nvSpPr>
        <p:spPr>
          <a:xfrm>
            <a:off x="133350" y="131765"/>
            <a:ext cx="8824913" cy="1025525"/>
          </a:xfrm>
          <a:prstGeom prst="round1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6" name="Round Single Corner Rectangle 9"/>
          <p:cNvSpPr/>
          <p:nvPr userDrawn="1"/>
        </p:nvSpPr>
        <p:spPr>
          <a:xfrm>
            <a:off x="98426" y="227013"/>
            <a:ext cx="415925" cy="950912"/>
          </a:xfrm>
          <a:custGeom>
            <a:avLst/>
            <a:gdLst>
              <a:gd name="connsiteX0" fmla="*/ 0 w 487364"/>
              <a:gd name="connsiteY0" fmla="*/ 0 h 1143000"/>
              <a:gd name="connsiteX1" fmla="*/ 243682 w 487364"/>
              <a:gd name="connsiteY1" fmla="*/ 0 h 1143000"/>
              <a:gd name="connsiteX2" fmla="*/ 487364 w 487364"/>
              <a:gd name="connsiteY2" fmla="*/ 243682 h 1143000"/>
              <a:gd name="connsiteX3" fmla="*/ 487364 w 487364"/>
              <a:gd name="connsiteY3" fmla="*/ 1143000 h 1143000"/>
              <a:gd name="connsiteX4" fmla="*/ 0 w 487364"/>
              <a:gd name="connsiteY4" fmla="*/ 1143000 h 1143000"/>
              <a:gd name="connsiteX5" fmla="*/ 0 w 487364"/>
              <a:gd name="connsiteY5" fmla="*/ 0 h 1143000"/>
              <a:gd name="connsiteX0" fmla="*/ 18549 w 505913"/>
              <a:gd name="connsiteY0" fmla="*/ 7937 h 1150937"/>
              <a:gd name="connsiteX1" fmla="*/ 24106 w 505913"/>
              <a:gd name="connsiteY1" fmla="*/ 0 h 1150937"/>
              <a:gd name="connsiteX2" fmla="*/ 505913 w 505913"/>
              <a:gd name="connsiteY2" fmla="*/ 251619 h 1150937"/>
              <a:gd name="connsiteX3" fmla="*/ 505913 w 505913"/>
              <a:gd name="connsiteY3" fmla="*/ 1150937 h 1150937"/>
              <a:gd name="connsiteX4" fmla="*/ 18549 w 505913"/>
              <a:gd name="connsiteY4" fmla="*/ 1150937 h 1150937"/>
              <a:gd name="connsiteX5" fmla="*/ 18549 w 505913"/>
              <a:gd name="connsiteY5" fmla="*/ 7937 h 1150937"/>
              <a:gd name="connsiteX0" fmla="*/ 18549 w 505913"/>
              <a:gd name="connsiteY0" fmla="*/ 7937 h 1150937"/>
              <a:gd name="connsiteX1" fmla="*/ 24106 w 505913"/>
              <a:gd name="connsiteY1" fmla="*/ 0 h 1150937"/>
              <a:gd name="connsiteX2" fmla="*/ 505913 w 505913"/>
              <a:gd name="connsiteY2" fmla="*/ 545307 h 1150937"/>
              <a:gd name="connsiteX3" fmla="*/ 505913 w 505913"/>
              <a:gd name="connsiteY3" fmla="*/ 1150937 h 1150937"/>
              <a:gd name="connsiteX4" fmla="*/ 18549 w 505913"/>
              <a:gd name="connsiteY4" fmla="*/ 1150937 h 1150937"/>
              <a:gd name="connsiteX5" fmla="*/ 18549 w 505913"/>
              <a:gd name="connsiteY5" fmla="*/ 7937 h 1150937"/>
              <a:gd name="connsiteX0" fmla="*/ 18549 w 505913"/>
              <a:gd name="connsiteY0" fmla="*/ 7937 h 1150937"/>
              <a:gd name="connsiteX1" fmla="*/ 24106 w 505913"/>
              <a:gd name="connsiteY1" fmla="*/ 0 h 1150937"/>
              <a:gd name="connsiteX2" fmla="*/ 505913 w 505913"/>
              <a:gd name="connsiteY2" fmla="*/ 545307 h 1150937"/>
              <a:gd name="connsiteX3" fmla="*/ 505913 w 505913"/>
              <a:gd name="connsiteY3" fmla="*/ 1150937 h 1150937"/>
              <a:gd name="connsiteX4" fmla="*/ 18549 w 505913"/>
              <a:gd name="connsiteY4" fmla="*/ 1150937 h 1150937"/>
              <a:gd name="connsiteX5" fmla="*/ 18549 w 505913"/>
              <a:gd name="connsiteY5" fmla="*/ 7937 h 1150937"/>
              <a:gd name="connsiteX0" fmla="*/ 18549 w 505913"/>
              <a:gd name="connsiteY0" fmla="*/ 7937 h 1150937"/>
              <a:gd name="connsiteX1" fmla="*/ 24106 w 505913"/>
              <a:gd name="connsiteY1" fmla="*/ 0 h 1150937"/>
              <a:gd name="connsiteX2" fmla="*/ 505913 w 505913"/>
              <a:gd name="connsiteY2" fmla="*/ 545307 h 1150937"/>
              <a:gd name="connsiteX3" fmla="*/ 505913 w 505913"/>
              <a:gd name="connsiteY3" fmla="*/ 1150937 h 1150937"/>
              <a:gd name="connsiteX4" fmla="*/ 18549 w 505913"/>
              <a:gd name="connsiteY4" fmla="*/ 1150937 h 1150937"/>
              <a:gd name="connsiteX5" fmla="*/ 18549 w 505913"/>
              <a:gd name="connsiteY5" fmla="*/ 7937 h 1150937"/>
              <a:gd name="connsiteX0" fmla="*/ 18549 w 505913"/>
              <a:gd name="connsiteY0" fmla="*/ 8396 h 1151396"/>
              <a:gd name="connsiteX1" fmla="*/ 24106 w 505913"/>
              <a:gd name="connsiteY1" fmla="*/ 459 h 1151396"/>
              <a:gd name="connsiteX2" fmla="*/ 505913 w 505913"/>
              <a:gd name="connsiteY2" fmla="*/ 545766 h 1151396"/>
              <a:gd name="connsiteX3" fmla="*/ 505913 w 505913"/>
              <a:gd name="connsiteY3" fmla="*/ 1151396 h 1151396"/>
              <a:gd name="connsiteX4" fmla="*/ 18549 w 505913"/>
              <a:gd name="connsiteY4" fmla="*/ 1151396 h 1151396"/>
              <a:gd name="connsiteX5" fmla="*/ 18549 w 505913"/>
              <a:gd name="connsiteY5" fmla="*/ 8396 h 1151396"/>
              <a:gd name="connsiteX0" fmla="*/ 18549 w 505913"/>
              <a:gd name="connsiteY0" fmla="*/ 7937 h 1150937"/>
              <a:gd name="connsiteX1" fmla="*/ 24106 w 505913"/>
              <a:gd name="connsiteY1" fmla="*/ 0 h 1150937"/>
              <a:gd name="connsiteX2" fmla="*/ 505913 w 505913"/>
              <a:gd name="connsiteY2" fmla="*/ 545307 h 1150937"/>
              <a:gd name="connsiteX3" fmla="*/ 505913 w 505913"/>
              <a:gd name="connsiteY3" fmla="*/ 1150937 h 1150937"/>
              <a:gd name="connsiteX4" fmla="*/ 18549 w 505913"/>
              <a:gd name="connsiteY4" fmla="*/ 1150937 h 1150937"/>
              <a:gd name="connsiteX5" fmla="*/ 18549 w 505913"/>
              <a:gd name="connsiteY5" fmla="*/ 7937 h 115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913" h="1150937">
                <a:moveTo>
                  <a:pt x="18549" y="7937"/>
                </a:moveTo>
                <a:cubicBezTo>
                  <a:pt x="99776" y="7937"/>
                  <a:pt x="-57121" y="0"/>
                  <a:pt x="24106" y="0"/>
                </a:cubicBezTo>
                <a:cubicBezTo>
                  <a:pt x="158688" y="0"/>
                  <a:pt x="490039" y="48817"/>
                  <a:pt x="505913" y="545307"/>
                </a:cubicBezTo>
                <a:lnTo>
                  <a:pt x="505913" y="1150937"/>
                </a:lnTo>
                <a:lnTo>
                  <a:pt x="18549" y="1150937"/>
                </a:lnTo>
                <a:lnTo>
                  <a:pt x="18549" y="7937"/>
                </a:lnTo>
                <a:close/>
              </a:path>
            </a:pathLst>
          </a:custGeom>
          <a:solidFill>
            <a:srgbClr val="B7CD2B"/>
          </a:solidFill>
          <a:ln w="508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8" name="TextBox 6"/>
          <p:cNvSpPr txBox="1">
            <a:spLocks noChangeArrowheads="1"/>
          </p:cNvSpPr>
          <p:nvPr userDrawn="1"/>
        </p:nvSpPr>
        <p:spPr bwMode="auto">
          <a:xfrm>
            <a:off x="133351" y="6345238"/>
            <a:ext cx="3211513"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600" b="1">
                <a:solidFill>
                  <a:schemeClr val="tx2"/>
                </a:solidFill>
                <a:latin typeface="Century Gothic" charset="0"/>
              </a:rPr>
              <a:t>seeing beyond vision loss</a:t>
            </a:r>
          </a:p>
          <a:p>
            <a:pPr eaLnBrk="1" hangingPunct="1"/>
            <a:endParaRPr lang="en-US" sz="1600"/>
          </a:p>
        </p:txBody>
      </p:sp>
      <p:sp>
        <p:nvSpPr>
          <p:cNvPr id="9" name="Text Placeholder 8"/>
          <p:cNvSpPr>
            <a:spLocks noGrp="1"/>
          </p:cNvSpPr>
          <p:nvPr>
            <p:ph type="body" sz="quarter" idx="15"/>
          </p:nvPr>
        </p:nvSpPr>
        <p:spPr>
          <a:xfrm>
            <a:off x="4639497" y="1337598"/>
            <a:ext cx="4044127" cy="4640929"/>
          </a:xfrm>
        </p:spPr>
        <p:txBody>
          <a:bodyPr/>
          <a:lstStyle>
            <a:lvl1pPr marL="0" indent="0">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Content Placeholder 3"/>
          <p:cNvSpPr>
            <a:spLocks noGrp="1"/>
          </p:cNvSpPr>
          <p:nvPr>
            <p:ph sz="quarter" idx="16"/>
          </p:nvPr>
        </p:nvSpPr>
        <p:spPr>
          <a:xfrm>
            <a:off x="150302" y="1314450"/>
            <a:ext cx="4283608" cy="4667250"/>
          </a:xfrm>
        </p:spPr>
        <p:txBody>
          <a:bodyPr/>
          <a:lstStyle>
            <a:lvl1pPr marL="0" indent="0">
              <a:buNone/>
              <a:defRPr baseline="0"/>
            </a:lvl1pPr>
          </a:lstStyle>
          <a:p>
            <a:pPr lvl="0"/>
            <a:r>
              <a:rPr lang="en-US" smtClean="0"/>
              <a:t>Click to edit Master text styles</a:t>
            </a:r>
          </a:p>
        </p:txBody>
      </p:sp>
      <p:sp>
        <p:nvSpPr>
          <p:cNvPr id="10" name="Title Placeholder 1"/>
          <p:cNvSpPr>
            <a:spLocks noGrp="1"/>
          </p:cNvSpPr>
          <p:nvPr>
            <p:ph type="title"/>
          </p:nvPr>
        </p:nvSpPr>
        <p:spPr bwMode="auto">
          <a:xfrm>
            <a:off x="541809" y="212700"/>
            <a:ext cx="8126412" cy="984790"/>
          </a:xfrm>
          <a:prstGeom prst="rect">
            <a:avLst/>
          </a:prstGeom>
          <a:noFill/>
          <a:ln>
            <a:noFill/>
          </a:ln>
          <a:extLst/>
        </p:spPr>
        <p:txBody>
          <a:bodyPr/>
          <a:lstStyle>
            <a:lvl1pPr>
              <a:defRPr>
                <a:solidFill>
                  <a:srgbClr val="FFFFFF"/>
                </a:solidFill>
              </a:defRPr>
            </a:lvl1pPr>
          </a:lstStyle>
          <a:p>
            <a:pPr lvl="0"/>
            <a:r>
              <a:rPr lang="en-US" smtClean="0"/>
              <a:t>Click to edit Master title style</a:t>
            </a:r>
            <a:endParaRPr lang="en-US" dirty="0"/>
          </a:p>
        </p:txBody>
      </p:sp>
    </p:spTree>
    <p:extLst>
      <p:ext uri="{BB962C8B-B14F-4D97-AF65-F5344CB8AC3E}">
        <p14:creationId xmlns:p14="http://schemas.microsoft.com/office/powerpoint/2010/main" xmlns="" val="39577266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shpPlaceholderDate"/>
          <p:cNvSpPr>
            <a:spLocks noGrp="1" noChangeArrowheads="1"/>
          </p:cNvSpPr>
          <p:nvPr>
            <p:ph type="dt" sz="half" idx="10"/>
          </p:nvPr>
        </p:nvSpPr>
        <p:spPr>
          <a:ln/>
        </p:spPr>
        <p:txBody>
          <a:bodyPr/>
          <a:lstStyle>
            <a:lvl1pPr>
              <a:defRPr/>
            </a:lvl1pPr>
          </a:lstStyle>
          <a:p>
            <a:pPr>
              <a:defRPr/>
            </a:pPr>
            <a:endParaRPr lang="en-US" altLang="zh-CN"/>
          </a:p>
        </p:txBody>
      </p:sp>
      <p:sp>
        <p:nvSpPr>
          <p:cNvPr id="4" name="shpPlaceholderNumber"/>
          <p:cNvSpPr>
            <a:spLocks noGrp="1" noChangeArrowheads="1"/>
          </p:cNvSpPr>
          <p:nvPr>
            <p:ph type="sldNum" sz="quarter" idx="11"/>
          </p:nvPr>
        </p:nvSpPr>
        <p:spPr>
          <a:ln/>
        </p:spPr>
        <p:txBody>
          <a:bodyPr/>
          <a:lstStyle>
            <a:lvl1pPr>
              <a:defRPr/>
            </a:lvl1pPr>
          </a:lstStyle>
          <a:p>
            <a:pPr>
              <a:defRPr/>
            </a:pPr>
            <a:fld id="{F9C8E4A2-6764-4408-A13D-87FB888AD040}"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Layout with Imag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email">
            <a:extLst>
              <a:ext uri="{28A0092B-C50C-407E-A947-70E740481C1C}">
                <a14:useLocalDpi xmlns:a14="http://schemas.microsoft.com/office/drawing/2010/main" xmlns="" val="0"/>
              </a:ext>
            </a:extLst>
          </a:blip>
          <a:stretch>
            <a:fillRect/>
          </a:stretch>
        </p:blipFill>
        <p:spPr>
          <a:xfrm>
            <a:off x="2965260" y="2886365"/>
            <a:ext cx="6181534" cy="3971636"/>
          </a:xfrm>
          <a:prstGeom prst="rect">
            <a:avLst/>
          </a:prstGeom>
        </p:spPr>
      </p:pic>
      <p:cxnSp>
        <p:nvCxnSpPr>
          <p:cNvPr id="9" name="Straight Connector 8"/>
          <p:cNvCxnSpPr/>
          <p:nvPr userDrawn="1"/>
        </p:nvCxnSpPr>
        <p:spPr>
          <a:xfrm>
            <a:off x="0" y="2891118"/>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98" name="Rectangle 2"/>
          <p:cNvSpPr>
            <a:spLocks noGrp="1" noChangeArrowheads="1"/>
          </p:cNvSpPr>
          <p:nvPr>
            <p:ph type="ctrTitle" hasCustomPrompt="1"/>
          </p:nvPr>
        </p:nvSpPr>
        <p:spPr>
          <a:xfrm>
            <a:off x="455613" y="1736725"/>
            <a:ext cx="7448550" cy="1050925"/>
          </a:xfrm>
        </p:spPr>
        <p:txBody>
          <a:bodyPr anchor="b"/>
          <a:lstStyle>
            <a:lvl1pPr>
              <a:defRPr cap="none" baseline="0"/>
            </a:lvl1pPr>
          </a:lstStyle>
          <a:p>
            <a:r>
              <a:rPr lang="en-US" dirty="0" smtClean="0"/>
              <a:t>Title goes here</a:t>
            </a:r>
            <a:br>
              <a:rPr lang="en-US" dirty="0" smtClean="0"/>
            </a:br>
            <a:r>
              <a:rPr lang="en-US" dirty="0" smtClean="0"/>
              <a:t>Photo option, choose from a selection</a:t>
            </a:r>
            <a:endParaRPr lang="en-US" dirty="0"/>
          </a:p>
        </p:txBody>
      </p:sp>
      <p:sp>
        <p:nvSpPr>
          <p:cNvPr id="4099" name="Rectangle 3"/>
          <p:cNvSpPr>
            <a:spLocks noGrp="1" noChangeArrowheads="1"/>
          </p:cNvSpPr>
          <p:nvPr>
            <p:ph type="subTitle" idx="1" hasCustomPrompt="1"/>
          </p:nvPr>
        </p:nvSpPr>
        <p:spPr>
          <a:xfrm>
            <a:off x="455613" y="2970213"/>
            <a:ext cx="7448550" cy="720000"/>
          </a:xfrm>
        </p:spPr>
        <p:txBody>
          <a:bodyPr/>
          <a:lstStyle>
            <a:lvl1pPr marL="0" indent="0">
              <a:spcBef>
                <a:spcPct val="40000"/>
              </a:spcBef>
              <a:buFont typeface="Verdana" pitchFamily="34" charset="0"/>
              <a:buNone/>
              <a:defRPr sz="1800" cap="none" baseline="0">
                <a:solidFill>
                  <a:schemeClr val="accent1"/>
                </a:solidFill>
              </a:defRPr>
            </a:lvl1pPr>
          </a:lstStyle>
          <a:p>
            <a:r>
              <a:rPr dirty="0"/>
              <a:t>Name, Title, Department</a:t>
            </a:r>
          </a:p>
        </p:txBody>
      </p:sp>
      <p:sp>
        <p:nvSpPr>
          <p:cNvPr id="12" name="Date Placeholder 3"/>
          <p:cNvSpPr>
            <a:spLocks noGrp="1"/>
          </p:cNvSpPr>
          <p:nvPr>
            <p:ph type="dt" sz="half" idx="2"/>
          </p:nvPr>
        </p:nvSpPr>
        <p:spPr>
          <a:xfrm>
            <a:off x="460375" y="6217920"/>
            <a:ext cx="6629400" cy="39624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algn="l" defTabSz="914400" rtl="0" eaLnBrk="0" latinLnBrk="0" hangingPunct="0">
              <a:defRPr sz="1200" kern="1200">
                <a:solidFill>
                  <a:srgbClr val="002868"/>
                </a:solidFill>
                <a:latin typeface="+mn-lt"/>
                <a:ea typeface="+mn-ea"/>
                <a:cs typeface="+mn-cs"/>
              </a:defRPr>
            </a:lvl1pPr>
          </a:lstStyle>
          <a:p>
            <a:fld id="{927B4A82-63E8-423E-9274-F0CC6093DED5}" type="datetime1">
              <a:rPr lang="zh-CN" altLang="en-US" smtClean="0"/>
              <a:pPr/>
              <a:t>2014/4/24</a:t>
            </a:fld>
            <a:endParaRPr lang="en-GB" dirty="0"/>
          </a:p>
        </p:txBody>
      </p:sp>
      <p:pic>
        <p:nvPicPr>
          <p:cNvPr id="10" name="Picture 9" descr="IMSCG-logo-tag-TM-RGB.png"/>
          <p:cNvPicPr>
            <a:picLocks noChangeAspect="1"/>
          </p:cNvPicPr>
          <p:nvPr userDrawn="1"/>
        </p:nvPicPr>
        <p:blipFill>
          <a:blip r:embed="rId3" cstate="email">
            <a:extLst>
              <a:ext uri="{28A0092B-C50C-407E-A947-70E740481C1C}">
                <a14:useLocalDpi xmlns:a14="http://schemas.microsoft.com/office/drawing/2010/main" xmlns="" val="0"/>
              </a:ext>
            </a:extLst>
          </a:blip>
          <a:stretch>
            <a:fillRect/>
          </a:stretch>
        </p:blipFill>
        <p:spPr>
          <a:xfrm>
            <a:off x="5957376" y="366713"/>
            <a:ext cx="2732599" cy="556880"/>
          </a:xfrm>
          <a:prstGeom prst="rect">
            <a:avLst/>
          </a:prstGeom>
        </p:spPr>
      </p:pic>
    </p:spTree>
    <p:extLst>
      <p:ext uri="{BB962C8B-B14F-4D97-AF65-F5344CB8AC3E}">
        <p14:creationId xmlns:p14="http://schemas.microsoft.com/office/powerpoint/2010/main" xmlns="" val="1831363359"/>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098" name="Rectangle 2"/>
          <p:cNvSpPr>
            <a:spLocks noGrp="1" noChangeArrowheads="1"/>
          </p:cNvSpPr>
          <p:nvPr>
            <p:ph type="ctrTitle" hasCustomPrompt="1"/>
          </p:nvPr>
        </p:nvSpPr>
        <p:spPr>
          <a:xfrm>
            <a:off x="455613" y="1736725"/>
            <a:ext cx="7448550" cy="1050925"/>
          </a:xfrm>
        </p:spPr>
        <p:txBody>
          <a:bodyPr anchor="b"/>
          <a:lstStyle>
            <a:lvl1pPr>
              <a:defRPr/>
            </a:lvl1pPr>
          </a:lstStyle>
          <a:p>
            <a:r>
              <a:rPr lang="en-US" dirty="0" smtClean="0"/>
              <a:t>Click to edit master title style</a:t>
            </a:r>
            <a:endParaRPr lang="en-US" dirty="0"/>
          </a:p>
        </p:txBody>
      </p:sp>
      <p:sp>
        <p:nvSpPr>
          <p:cNvPr id="4099" name="Rectangle 3"/>
          <p:cNvSpPr>
            <a:spLocks noGrp="1" noChangeArrowheads="1"/>
          </p:cNvSpPr>
          <p:nvPr>
            <p:ph type="subTitle" idx="1" hasCustomPrompt="1"/>
          </p:nvPr>
        </p:nvSpPr>
        <p:spPr>
          <a:xfrm>
            <a:off x="455613" y="2970213"/>
            <a:ext cx="7448550" cy="1050925"/>
          </a:xfrm>
        </p:spPr>
        <p:txBody>
          <a:bodyPr/>
          <a:lstStyle>
            <a:lvl1pPr marL="0" indent="0">
              <a:spcBef>
                <a:spcPct val="40000"/>
              </a:spcBef>
              <a:buFont typeface="Verdana" pitchFamily="34" charset="0"/>
              <a:buNone/>
              <a:defRPr sz="1800" cap="none" baseline="0">
                <a:solidFill>
                  <a:schemeClr val="accent1"/>
                </a:solidFill>
              </a:defRPr>
            </a:lvl1pPr>
          </a:lstStyle>
          <a:p>
            <a:r>
              <a:rPr lang="en-US" dirty="0" smtClean="0"/>
              <a:t>Click to edit master subtitle style</a:t>
            </a:r>
            <a:endParaRPr lang="en-US" dirty="0"/>
          </a:p>
        </p:txBody>
      </p:sp>
      <p:sp>
        <p:nvSpPr>
          <p:cNvPr id="5" name="Date Placeholder 3"/>
          <p:cNvSpPr>
            <a:spLocks noGrp="1"/>
          </p:cNvSpPr>
          <p:nvPr>
            <p:ph type="dt" sz="half" idx="2"/>
          </p:nvPr>
        </p:nvSpPr>
        <p:spPr>
          <a:xfrm>
            <a:off x="460375" y="6217920"/>
            <a:ext cx="6629400" cy="39624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algn="l" defTabSz="914400" rtl="0" eaLnBrk="0" latinLnBrk="0" hangingPunct="0">
              <a:defRPr sz="1200" kern="1200">
                <a:solidFill>
                  <a:srgbClr val="002868"/>
                </a:solidFill>
                <a:latin typeface="+mn-lt"/>
                <a:ea typeface="+mn-ea"/>
                <a:cs typeface="+mn-cs"/>
              </a:defRPr>
            </a:lvl1pPr>
          </a:lstStyle>
          <a:p>
            <a:fld id="{D5D8BEA6-FB6B-435E-B779-7047033CEEB7}" type="datetime1">
              <a:rPr lang="zh-CN" altLang="en-US" smtClean="0"/>
              <a:pPr/>
              <a:t>2014/4/24</a:t>
            </a:fld>
            <a:endParaRPr lang="en-GB" dirty="0"/>
          </a:p>
        </p:txBody>
      </p:sp>
      <p:pic>
        <p:nvPicPr>
          <p:cNvPr id="6" name="Picture 5" descr="IMSHlogo_RGB_300px_TM_IA.jpg"/>
          <p:cNvPicPr>
            <a:picLocks noChangeAspect="1"/>
          </p:cNvPicPr>
          <p:nvPr userDrawn="1"/>
        </p:nvPicPr>
        <p:blipFill>
          <a:blip r:embed="rId2" cstate="email">
            <a:extLst>
              <a:ext uri="{28A0092B-C50C-407E-A947-70E740481C1C}">
                <a14:useLocalDpi xmlns:a14="http://schemas.microsoft.com/office/drawing/2010/main" xmlns="" val="0"/>
              </a:ext>
            </a:extLst>
          </a:blip>
          <a:stretch>
            <a:fillRect/>
          </a:stretch>
        </p:blipFill>
        <p:spPr>
          <a:xfrm>
            <a:off x="6658346" y="366713"/>
            <a:ext cx="2031629" cy="575628"/>
          </a:xfrm>
          <a:prstGeom prst="rect">
            <a:avLst/>
          </a:prstGeom>
        </p:spPr>
      </p:pic>
    </p:spTree>
    <p:extLst>
      <p:ext uri="{BB962C8B-B14F-4D97-AF65-F5344CB8AC3E}">
        <p14:creationId xmlns:p14="http://schemas.microsoft.com/office/powerpoint/2010/main" xmlns="" val="2968512918"/>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5613" y="1736725"/>
            <a:ext cx="7448550" cy="1050925"/>
          </a:xfrm>
        </p:spPr>
        <p:txBody>
          <a:bodyPr anchor="b"/>
          <a:lstStyle>
            <a:lvl1pPr>
              <a:defRPr/>
            </a:lvl1pPr>
          </a:lstStyle>
          <a:p>
            <a:r>
              <a:rPr lang="en-US" smtClean="0"/>
              <a:t>Click to edit Master title style</a:t>
            </a:r>
            <a:endParaRPr dirty="0"/>
          </a:p>
        </p:txBody>
      </p:sp>
      <p:sp>
        <p:nvSpPr>
          <p:cNvPr id="4099" name="Rectangle 3"/>
          <p:cNvSpPr>
            <a:spLocks noGrp="1" noChangeArrowheads="1"/>
          </p:cNvSpPr>
          <p:nvPr>
            <p:ph type="subTitle" idx="1" hasCustomPrompt="1"/>
          </p:nvPr>
        </p:nvSpPr>
        <p:spPr>
          <a:xfrm>
            <a:off x="455613" y="2970213"/>
            <a:ext cx="7448550" cy="1050925"/>
          </a:xfrm>
        </p:spPr>
        <p:txBody>
          <a:bodyPr/>
          <a:lstStyle>
            <a:lvl1pPr marL="0" indent="0">
              <a:spcBef>
                <a:spcPct val="40000"/>
              </a:spcBef>
              <a:buFont typeface="Verdana" pitchFamily="34" charset="0"/>
              <a:buNone/>
              <a:defRPr sz="1800" cap="none" baseline="0">
                <a:solidFill>
                  <a:schemeClr val="accent1"/>
                </a:solidFill>
              </a:defRPr>
            </a:lvl1pPr>
          </a:lstStyle>
          <a:p>
            <a:r>
              <a:rPr lang="en-US" dirty="0" smtClean="0"/>
              <a:t>Click to edit master subtitle style</a:t>
            </a:r>
            <a:endParaRPr lang="en-US" dirty="0"/>
          </a:p>
        </p:txBody>
      </p:sp>
      <p:sp>
        <p:nvSpPr>
          <p:cNvPr id="5" name="Date Placeholder 3"/>
          <p:cNvSpPr>
            <a:spLocks noGrp="1"/>
          </p:cNvSpPr>
          <p:nvPr>
            <p:ph type="dt" sz="half" idx="2"/>
          </p:nvPr>
        </p:nvSpPr>
        <p:spPr>
          <a:xfrm>
            <a:off x="460375" y="6217920"/>
            <a:ext cx="6629400" cy="39624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algn="l" defTabSz="914400" rtl="0" eaLnBrk="0" latinLnBrk="0" hangingPunct="0">
              <a:defRPr sz="1200" kern="1200">
                <a:solidFill>
                  <a:srgbClr val="002868"/>
                </a:solidFill>
                <a:latin typeface="+mn-lt"/>
                <a:ea typeface="+mn-ea"/>
                <a:cs typeface="+mn-cs"/>
              </a:defRPr>
            </a:lvl1pPr>
          </a:lstStyle>
          <a:p>
            <a:fld id="{2402E46A-608C-46AF-A8E0-3F1702845231}" type="datetime1">
              <a:rPr lang="zh-CN" altLang="en-US" smtClean="0"/>
              <a:pPr/>
              <a:t>2014/4/24</a:t>
            </a:fld>
            <a:endParaRPr lang="en-GB" dirty="0"/>
          </a:p>
        </p:txBody>
      </p:sp>
      <p:pic>
        <p:nvPicPr>
          <p:cNvPr id="6" name="Picture 5" descr="IMSCG-logo-tag-TM-RGB.png"/>
          <p:cNvPicPr>
            <a:picLocks noChangeAspect="1"/>
          </p:cNvPicPr>
          <p:nvPr userDrawn="1"/>
        </p:nvPicPr>
        <p:blipFill>
          <a:blip r:embed="rId2" cstate="email">
            <a:extLst>
              <a:ext uri="{28A0092B-C50C-407E-A947-70E740481C1C}">
                <a14:useLocalDpi xmlns:a14="http://schemas.microsoft.com/office/drawing/2010/main" xmlns="" val="0"/>
              </a:ext>
            </a:extLst>
          </a:blip>
          <a:stretch>
            <a:fillRect/>
          </a:stretch>
        </p:blipFill>
        <p:spPr>
          <a:xfrm>
            <a:off x="5957376" y="366713"/>
            <a:ext cx="2732599" cy="556880"/>
          </a:xfrm>
          <a:prstGeom prst="rect">
            <a:avLst/>
          </a:prstGeom>
        </p:spPr>
      </p:pic>
    </p:spTree>
    <p:extLst>
      <p:ext uri="{BB962C8B-B14F-4D97-AF65-F5344CB8AC3E}">
        <p14:creationId xmlns:p14="http://schemas.microsoft.com/office/powerpoint/2010/main" xmlns="" val="1086602034"/>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p>
            <a:r>
              <a:rPr lang="en-GB"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9375DF3B-5EFF-41D3-93B1-3AFB7348DE89}" type="datetime1">
              <a:rPr lang="zh-CN" altLang="en-US" smtClean="0"/>
              <a:pPr/>
              <a:t>2014/4/24</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79336246"/>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GB" smtClean="0"/>
              <a:t>Click to edit Master title style</a:t>
            </a:r>
            <a:endParaRPr dirty="0"/>
          </a:p>
        </p:txBody>
      </p:sp>
      <p:sp>
        <p:nvSpPr>
          <p:cNvPr id="3" name="Content Placeholder 2"/>
          <p:cNvSpPr>
            <a:spLocks noGrp="1"/>
          </p:cNvSpPr>
          <p:nvPr>
            <p:ph sz="half" idx="1"/>
          </p:nvPr>
        </p:nvSpPr>
        <p:spPr>
          <a:xfrm>
            <a:off x="455613" y="1598613"/>
            <a:ext cx="3951287"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Content Placeholder 3"/>
          <p:cNvSpPr>
            <a:spLocks noGrp="1"/>
          </p:cNvSpPr>
          <p:nvPr>
            <p:ph sz="half" idx="2"/>
          </p:nvPr>
        </p:nvSpPr>
        <p:spPr>
          <a:xfrm>
            <a:off x="4728045" y="1598613"/>
            <a:ext cx="3950208"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9" name="Date Placeholder 3"/>
          <p:cNvSpPr>
            <a:spLocks noGrp="1"/>
          </p:cNvSpPr>
          <p:nvPr>
            <p:ph type="dt" sz="half" idx="10"/>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5D2F5183-012A-4F64-96EA-7ACE5032BE22}" type="datetime1">
              <a:rPr lang="zh-CN" altLang="en-US" smtClean="0"/>
              <a:pPr/>
              <a:t>2014/4/24</a:t>
            </a:fld>
            <a:endParaRPr lang="en-GB"/>
          </a:p>
        </p:txBody>
      </p:sp>
      <p:sp>
        <p:nvSpPr>
          <p:cNvPr id="10"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1"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1"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34420452"/>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23"/>
            <a:ext cx="8229600" cy="817200"/>
          </a:xfrm>
        </p:spPr>
        <p:txBody>
          <a:bodyPr/>
          <a:lstStyle>
            <a:lvl1pPr>
              <a:defRPr>
                <a:solidFill>
                  <a:srgbClr val="002868"/>
                </a:solidFill>
              </a:defRPr>
            </a:lvl1pPr>
          </a:lstStyle>
          <a:p>
            <a:r>
              <a:rPr lang="en-GB" smtClean="0"/>
              <a:t>Click to edit Master title style</a:t>
            </a:r>
            <a:endParaRPr dirty="0"/>
          </a:p>
        </p:txBody>
      </p:sp>
      <p:sp>
        <p:nvSpPr>
          <p:cNvPr id="3" name="Text Placeholder 2"/>
          <p:cNvSpPr>
            <a:spLocks noGrp="1"/>
          </p:cNvSpPr>
          <p:nvPr>
            <p:ph type="body" idx="1"/>
          </p:nvPr>
        </p:nvSpPr>
        <p:spPr>
          <a:xfrm>
            <a:off x="457200" y="1535113"/>
            <a:ext cx="3949700" cy="639762"/>
          </a:xfrm>
        </p:spPr>
        <p:txBody>
          <a:bodyPr anchor="b">
            <a:noAutofit/>
          </a:bodyPr>
          <a:lstStyle>
            <a:lvl1pPr marL="0" indent="0">
              <a:buNone/>
              <a:defRPr sz="1800" b="1">
                <a:solidFill>
                  <a:srgbClr val="00286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3949700" cy="3951288"/>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5" name="Text Placeholder 4"/>
          <p:cNvSpPr>
            <a:spLocks noGrp="1"/>
          </p:cNvSpPr>
          <p:nvPr>
            <p:ph type="body" sz="quarter" idx="3"/>
          </p:nvPr>
        </p:nvSpPr>
        <p:spPr>
          <a:xfrm>
            <a:off x="4572001" y="1535113"/>
            <a:ext cx="4114800" cy="639762"/>
          </a:xfrm>
        </p:spPr>
        <p:txBody>
          <a:bodyPr anchor="b">
            <a:noAutofit/>
          </a:bodyPr>
          <a:lstStyle>
            <a:lvl1pPr marL="0" indent="0">
              <a:buNone/>
              <a:defRPr sz="1800" b="1">
                <a:solidFill>
                  <a:srgbClr val="00286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572001" y="2174875"/>
            <a:ext cx="4114800" cy="3951288"/>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1" name="Date Placeholder 3"/>
          <p:cNvSpPr>
            <a:spLocks noGrp="1"/>
          </p:cNvSpPr>
          <p:nvPr>
            <p:ph type="dt" sz="half" idx="10"/>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22F470BF-DAFF-4155-B10C-8A79B6AFCFAF}" type="datetime1">
              <a:rPr lang="zh-CN" altLang="en-US" smtClean="0"/>
              <a:pPr/>
              <a:t>2014/4/24</a:t>
            </a:fld>
            <a:endParaRPr lang="en-GB"/>
          </a:p>
        </p:txBody>
      </p:sp>
      <p:sp>
        <p:nvSpPr>
          <p:cNvPr id="12" name="Footer Placeholder 4"/>
          <p:cNvSpPr>
            <a:spLocks noGrp="1"/>
          </p:cNvSpPr>
          <p:nvPr>
            <p:ph type="ftr" sz="quarter" idx="11"/>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3" name="Slide Number Placeholder 5"/>
          <p:cNvSpPr>
            <a:spLocks noGrp="1"/>
          </p:cNvSpPr>
          <p:nvPr>
            <p:ph type="sldNum" sz="quarter" idx="12"/>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10" name="Text Placeholder 4"/>
          <p:cNvSpPr>
            <a:spLocks noGrp="1"/>
          </p:cNvSpPr>
          <p:nvPr>
            <p:ph type="body" sz="quarter" idx="13"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225499799"/>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3" y="-1"/>
            <a:ext cx="8226425" cy="817200"/>
          </a:xfrm>
        </p:spPr>
        <p:txBody>
          <a:bodyPr/>
          <a:lstStyle>
            <a:lvl1pPr>
              <a:defRPr>
                <a:solidFill>
                  <a:srgbClr val="002868"/>
                </a:solidFill>
              </a:defRPr>
            </a:lvl1pPr>
          </a:lstStyle>
          <a:p>
            <a:r>
              <a:rPr lang="en-GB" smtClean="0"/>
              <a:t>Click to edit Master title style</a:t>
            </a:r>
            <a:endParaRPr dirty="0"/>
          </a:p>
        </p:txBody>
      </p:sp>
      <p:sp>
        <p:nvSpPr>
          <p:cNvPr id="3" name="Chart Placeholder 2"/>
          <p:cNvSpPr>
            <a:spLocks noGrp="1"/>
          </p:cNvSpPr>
          <p:nvPr>
            <p:ph type="chart" idx="1"/>
          </p:nvPr>
        </p:nvSpPr>
        <p:spPr>
          <a:xfrm>
            <a:off x="455613" y="1598613"/>
            <a:ext cx="8226425" cy="4387850"/>
          </a:xfrm>
        </p:spPr>
        <p:txBody>
          <a:bodyPr/>
          <a:lstStyle>
            <a:lvl1pPr>
              <a:buFontTx/>
              <a:buNone/>
              <a:defRPr>
                <a:solidFill>
                  <a:srgbClr val="002868"/>
                </a:solidFill>
              </a:defRPr>
            </a:lvl1pPr>
          </a:lstStyle>
          <a:p>
            <a:r>
              <a:rPr lang="en-GB" smtClean="0"/>
              <a:t>Click icon to add chart</a:t>
            </a:r>
            <a:endParaRPr/>
          </a:p>
        </p:txBody>
      </p:sp>
      <p:sp>
        <p:nvSpPr>
          <p:cNvPr id="8"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448E4990-0419-4327-8F03-F6A8F9B99ECF}" type="datetime1">
              <a:rPr lang="zh-CN" altLang="en-US" smtClean="0"/>
              <a:pPr/>
              <a:t>2014/4/24</a:t>
            </a:fld>
            <a:endParaRPr lang="en-GB"/>
          </a:p>
        </p:txBody>
      </p:sp>
      <p:sp>
        <p:nvSpPr>
          <p:cNvPr id="9"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0"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7"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242505729"/>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2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GB" smtClean="0"/>
              <a:t>Click to edit Master title style</a:t>
            </a:r>
            <a:endParaRPr dirty="0"/>
          </a:p>
        </p:txBody>
      </p:sp>
      <p:sp>
        <p:nvSpPr>
          <p:cNvPr id="12" name="Chart Placeholder 11"/>
          <p:cNvSpPr>
            <a:spLocks noGrp="1"/>
          </p:cNvSpPr>
          <p:nvPr>
            <p:ph type="chart" sz="quarter" idx="11"/>
          </p:nvPr>
        </p:nvSpPr>
        <p:spPr>
          <a:xfrm>
            <a:off x="460375" y="1600199"/>
            <a:ext cx="3946525" cy="4379913"/>
          </a:xfrm>
        </p:spPr>
        <p:txBody>
          <a:bodyPr/>
          <a:lstStyle>
            <a:lvl1pPr>
              <a:buFontTx/>
              <a:buNone/>
              <a:defRPr>
                <a:solidFill>
                  <a:srgbClr val="002868"/>
                </a:solidFill>
              </a:defRPr>
            </a:lvl1pPr>
          </a:lstStyle>
          <a:p>
            <a:r>
              <a:rPr lang="en-GB" smtClean="0"/>
              <a:t>Click icon to add chart</a:t>
            </a:r>
            <a:endParaRPr/>
          </a:p>
        </p:txBody>
      </p:sp>
      <p:sp>
        <p:nvSpPr>
          <p:cNvPr id="13" name="Chart Placeholder 11"/>
          <p:cNvSpPr>
            <a:spLocks noGrp="1"/>
          </p:cNvSpPr>
          <p:nvPr>
            <p:ph type="chart" sz="quarter" idx="12"/>
          </p:nvPr>
        </p:nvSpPr>
        <p:spPr>
          <a:xfrm>
            <a:off x="4737100" y="1600199"/>
            <a:ext cx="3946525" cy="4379913"/>
          </a:xfrm>
        </p:spPr>
        <p:txBody>
          <a:bodyPr/>
          <a:lstStyle>
            <a:lvl1pPr>
              <a:buFontTx/>
              <a:buNone/>
              <a:defRPr>
                <a:solidFill>
                  <a:srgbClr val="002868"/>
                </a:solidFill>
              </a:defRPr>
            </a:lvl1pPr>
          </a:lstStyle>
          <a:p>
            <a:r>
              <a:rPr lang="en-GB" smtClean="0"/>
              <a:t>Click icon to add chart</a:t>
            </a:r>
            <a:endParaRPr/>
          </a:p>
        </p:txBody>
      </p:sp>
      <p:sp>
        <p:nvSpPr>
          <p:cNvPr id="9"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5C02E574-44E2-4B5B-A569-EA8BEBCCA10C}" type="datetime1">
              <a:rPr lang="zh-CN" altLang="en-US" smtClean="0"/>
              <a:pPr/>
              <a:t>2014/4/24</a:t>
            </a:fld>
            <a:endParaRPr lang="en-GB"/>
          </a:p>
        </p:txBody>
      </p:sp>
      <p:sp>
        <p:nvSpPr>
          <p:cNvPr id="10"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1"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244157041"/>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4 Content Layout: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GB" smtClean="0"/>
              <a:t>Click to edit Master title style</a:t>
            </a:r>
            <a:endParaRPr dirty="0"/>
          </a:p>
        </p:txBody>
      </p:sp>
      <p:sp>
        <p:nvSpPr>
          <p:cNvPr id="12" name="Chart Placeholder 11"/>
          <p:cNvSpPr>
            <a:spLocks noGrp="1"/>
          </p:cNvSpPr>
          <p:nvPr>
            <p:ph type="chart" sz="quarter" idx="11"/>
          </p:nvPr>
        </p:nvSpPr>
        <p:spPr>
          <a:xfrm>
            <a:off x="460375" y="1600200"/>
            <a:ext cx="3946525" cy="2108200"/>
          </a:xfrm>
        </p:spPr>
        <p:txBody>
          <a:bodyPr/>
          <a:lstStyle>
            <a:lvl1pPr>
              <a:buFontTx/>
              <a:buNone/>
              <a:defRPr>
                <a:solidFill>
                  <a:srgbClr val="002868"/>
                </a:solidFill>
              </a:defRPr>
            </a:lvl1pPr>
          </a:lstStyle>
          <a:p>
            <a:r>
              <a:rPr lang="en-GB" smtClean="0"/>
              <a:t>Click icon to add chart</a:t>
            </a:r>
            <a:endParaRPr/>
          </a:p>
        </p:txBody>
      </p:sp>
      <p:sp>
        <p:nvSpPr>
          <p:cNvPr id="13" name="Chart Placeholder 11"/>
          <p:cNvSpPr>
            <a:spLocks noGrp="1"/>
          </p:cNvSpPr>
          <p:nvPr>
            <p:ph type="chart" sz="quarter" idx="12"/>
          </p:nvPr>
        </p:nvSpPr>
        <p:spPr>
          <a:xfrm>
            <a:off x="4737100" y="1600200"/>
            <a:ext cx="3946525" cy="2108200"/>
          </a:xfrm>
        </p:spPr>
        <p:txBody>
          <a:bodyPr/>
          <a:lstStyle>
            <a:lvl1pPr>
              <a:buFontTx/>
              <a:buNone/>
              <a:defRPr>
                <a:solidFill>
                  <a:srgbClr val="002868"/>
                </a:solidFill>
              </a:defRPr>
            </a:lvl1pPr>
          </a:lstStyle>
          <a:p>
            <a:r>
              <a:rPr lang="en-GB" smtClean="0"/>
              <a:t>Click icon to add chart</a:t>
            </a:r>
            <a:endParaRPr/>
          </a:p>
        </p:txBody>
      </p:sp>
      <p:sp>
        <p:nvSpPr>
          <p:cNvPr id="14" name="Chart Placeholder 11"/>
          <p:cNvSpPr>
            <a:spLocks noGrp="1"/>
          </p:cNvSpPr>
          <p:nvPr>
            <p:ph type="chart" sz="quarter" idx="13"/>
          </p:nvPr>
        </p:nvSpPr>
        <p:spPr>
          <a:xfrm>
            <a:off x="460375" y="3871913"/>
            <a:ext cx="3946525" cy="2108200"/>
          </a:xfrm>
        </p:spPr>
        <p:txBody>
          <a:bodyPr/>
          <a:lstStyle>
            <a:lvl1pPr>
              <a:buFontTx/>
              <a:buNone/>
              <a:defRPr>
                <a:solidFill>
                  <a:srgbClr val="002868"/>
                </a:solidFill>
              </a:defRPr>
            </a:lvl1pPr>
          </a:lstStyle>
          <a:p>
            <a:r>
              <a:rPr lang="en-GB" smtClean="0"/>
              <a:t>Click icon to add chart</a:t>
            </a:r>
            <a:endParaRPr/>
          </a:p>
        </p:txBody>
      </p:sp>
      <p:sp>
        <p:nvSpPr>
          <p:cNvPr id="15" name="Chart Placeholder 11"/>
          <p:cNvSpPr>
            <a:spLocks noGrp="1"/>
          </p:cNvSpPr>
          <p:nvPr>
            <p:ph type="chart" sz="quarter" idx="14"/>
          </p:nvPr>
        </p:nvSpPr>
        <p:spPr>
          <a:xfrm>
            <a:off x="4737100" y="3871913"/>
            <a:ext cx="3946525" cy="2108200"/>
          </a:xfrm>
        </p:spPr>
        <p:txBody>
          <a:bodyPr/>
          <a:lstStyle>
            <a:lvl1pPr>
              <a:buFontTx/>
              <a:buNone/>
              <a:defRPr>
                <a:solidFill>
                  <a:srgbClr val="002868"/>
                </a:solidFill>
              </a:defRPr>
            </a:lvl1pPr>
          </a:lstStyle>
          <a:p>
            <a:r>
              <a:rPr lang="en-GB" smtClean="0"/>
              <a:t>Click icon to add chart</a:t>
            </a:r>
            <a:endParaRPr/>
          </a:p>
        </p:txBody>
      </p:sp>
      <p:sp>
        <p:nvSpPr>
          <p:cNvPr id="11"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4A1FC99-DFBA-4FD7-BC97-D6F877BB24F9}" type="datetime1">
              <a:rPr lang="zh-CN" altLang="en-US" smtClean="0"/>
              <a:pPr/>
              <a:t>2014/4/24</a:t>
            </a:fld>
            <a:endParaRPr lang="en-GB"/>
          </a:p>
        </p:txBody>
      </p:sp>
      <p:sp>
        <p:nvSpPr>
          <p:cNvPr id="16"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7"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10"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983818619"/>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2 Content Layout: Char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GB" smtClean="0"/>
              <a:t>Click to edit Master title style</a:t>
            </a:r>
            <a:endParaRPr dirty="0"/>
          </a:p>
        </p:txBody>
      </p:sp>
      <p:sp>
        <p:nvSpPr>
          <p:cNvPr id="4" name="Content Placeholder 3"/>
          <p:cNvSpPr>
            <a:spLocks noGrp="1"/>
          </p:cNvSpPr>
          <p:nvPr>
            <p:ph sz="half" idx="2"/>
          </p:nvPr>
        </p:nvSpPr>
        <p:spPr>
          <a:xfrm>
            <a:off x="4728045" y="1598613"/>
            <a:ext cx="3950208"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7" name="Chart Placeholder 6"/>
          <p:cNvSpPr>
            <a:spLocks noGrp="1"/>
          </p:cNvSpPr>
          <p:nvPr>
            <p:ph type="chart" sz="quarter" idx="11"/>
          </p:nvPr>
        </p:nvSpPr>
        <p:spPr>
          <a:xfrm>
            <a:off x="460375" y="1600200"/>
            <a:ext cx="3946525" cy="4379913"/>
          </a:xfrm>
        </p:spPr>
        <p:txBody>
          <a:bodyPr/>
          <a:lstStyle>
            <a:lvl1pPr>
              <a:buFontTx/>
              <a:buNone/>
              <a:defRPr>
                <a:solidFill>
                  <a:srgbClr val="002868"/>
                </a:solidFill>
              </a:defRPr>
            </a:lvl1pPr>
          </a:lstStyle>
          <a:p>
            <a:r>
              <a:rPr lang="en-GB" smtClean="0"/>
              <a:t>Click icon to add chart</a:t>
            </a:r>
            <a:endParaRPr dirty="0"/>
          </a:p>
        </p:txBody>
      </p:sp>
      <p:sp>
        <p:nvSpPr>
          <p:cNvPr id="10" name="Date Placeholder 3"/>
          <p:cNvSpPr>
            <a:spLocks noGrp="1"/>
          </p:cNvSpPr>
          <p:nvPr>
            <p:ph type="dt" sz="half" idx="1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1B2491AB-5633-460E-9A13-F4569FF620C2}" type="datetime1">
              <a:rPr lang="zh-CN" altLang="en-US" smtClean="0"/>
              <a:pPr/>
              <a:t>2014/4/24</a:t>
            </a:fld>
            <a:endParaRPr lang="en-GB"/>
          </a:p>
        </p:txBody>
      </p:sp>
      <p:sp>
        <p:nvSpPr>
          <p:cNvPr id="11"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2"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118215928"/>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p>
            <a:r>
              <a:rPr lang="en-GB"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90800DA8-4981-4156-B4A2-DD7D6AB93B09}" type="datetime1">
              <a:rPr lang="zh-CN" altLang="en-US" smtClean="0"/>
              <a:pPr/>
              <a:t>2014/4/24</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2235744728"/>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p>
            <a:r>
              <a:rPr lang="en-GB"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22CCFB7-3640-4348-B5ED-3D237896FE38}" type="datetime1">
              <a:rPr lang="zh-CN" altLang="en-US" smtClean="0"/>
              <a:pPr/>
              <a:t>2014/4/24</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1656124896"/>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p>
            <a:r>
              <a:rPr lang="zh-CN" altLang="en-US" smtClean="0"/>
              <a:t>单击此处编辑母版标题样式</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FC958971-DB0A-4A5A-AC80-599ACF07F80B}" type="datetime1">
              <a:rPr lang="zh-CN" altLang="en-US" smtClean="0"/>
              <a:pPr/>
              <a:t>2014/4/24</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62741500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3" y="-1"/>
            <a:ext cx="8226425" cy="817200"/>
          </a:xfrm>
        </p:spPr>
        <p:txBody>
          <a:bodyPr/>
          <a:lstStyle>
            <a:lvl1pPr>
              <a:defRPr>
                <a:solidFill>
                  <a:srgbClr val="002868"/>
                </a:solidFill>
              </a:defRPr>
            </a:lvl1pPr>
          </a:lstStyle>
          <a:p>
            <a:r>
              <a:rPr lang="en-US" smtClean="0"/>
              <a:t>Click to edit Master title style</a:t>
            </a:r>
            <a:endParaRPr dirty="0"/>
          </a:p>
        </p:txBody>
      </p:sp>
      <p:sp>
        <p:nvSpPr>
          <p:cNvPr id="3" name="Chart Placeholder 2"/>
          <p:cNvSpPr>
            <a:spLocks noGrp="1"/>
          </p:cNvSpPr>
          <p:nvPr>
            <p:ph type="chart" idx="1"/>
          </p:nvPr>
        </p:nvSpPr>
        <p:spPr>
          <a:xfrm>
            <a:off x="455613" y="1598613"/>
            <a:ext cx="8226425" cy="4387850"/>
          </a:xfrm>
        </p:spPr>
        <p:txBody>
          <a:bodyPr/>
          <a:lstStyle>
            <a:lvl1pPr>
              <a:buFontTx/>
              <a:buNone/>
              <a:defRPr>
                <a:solidFill>
                  <a:srgbClr val="002868"/>
                </a:solidFill>
              </a:defRPr>
            </a:lvl1pPr>
          </a:lstStyle>
          <a:p>
            <a:r>
              <a:rPr lang="en-US" smtClean="0"/>
              <a:t>Click icon to add chart</a:t>
            </a:r>
            <a:endParaRPr/>
          </a:p>
        </p:txBody>
      </p:sp>
      <p:sp>
        <p:nvSpPr>
          <p:cNvPr id="8"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3DB9FF17-6DD3-4A02-A0E5-247C3CC89286}" type="datetime1">
              <a:rPr lang="zh-CN" altLang="en-US" smtClean="0"/>
              <a:pPr/>
              <a:t>2014/4/24</a:t>
            </a:fld>
            <a:endParaRPr lang="en-GB"/>
          </a:p>
        </p:txBody>
      </p:sp>
      <p:sp>
        <p:nvSpPr>
          <p:cNvPr id="9"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0"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7"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65055347"/>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UPPERCASE Title/Subtitle ">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lvl1pPr>
              <a:defRPr cap="all" baseline="0"/>
            </a:lvl1pPr>
          </a:lstStyle>
          <a:p>
            <a:r>
              <a:rPr lang="en-GB"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8C70CDFB-5C3A-466B-8A6C-E94F5CA2394A}" type="datetime1">
              <a:rPr lang="zh-CN" altLang="en-US" smtClean="0"/>
              <a:pPr/>
              <a:t>2014/4/24</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cap="all" baseline="0">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268618372"/>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3" y="-1"/>
            <a:ext cx="8226425" cy="817200"/>
          </a:xfrm>
        </p:spPr>
        <p:txBody>
          <a:bodyPr/>
          <a:lstStyle>
            <a:lvl1pPr>
              <a:defRPr>
                <a:solidFill>
                  <a:srgbClr val="002868"/>
                </a:solidFill>
              </a:defRPr>
            </a:lvl1pPr>
          </a:lstStyle>
          <a:p>
            <a:r>
              <a:rPr lang="en-US" smtClean="0"/>
              <a:t>Click to edit Master title style</a:t>
            </a:r>
            <a:endParaRPr dirty="0"/>
          </a:p>
        </p:txBody>
      </p:sp>
      <p:sp>
        <p:nvSpPr>
          <p:cNvPr id="3" name="Chart Placeholder 2"/>
          <p:cNvSpPr>
            <a:spLocks noGrp="1"/>
          </p:cNvSpPr>
          <p:nvPr>
            <p:ph type="chart" idx="1"/>
          </p:nvPr>
        </p:nvSpPr>
        <p:spPr>
          <a:xfrm>
            <a:off x="455613" y="1598613"/>
            <a:ext cx="8226425" cy="4387850"/>
          </a:xfrm>
        </p:spPr>
        <p:txBody>
          <a:bodyPr/>
          <a:lstStyle>
            <a:lvl1pPr>
              <a:buFontTx/>
              <a:buNone/>
              <a:defRPr>
                <a:solidFill>
                  <a:srgbClr val="002868"/>
                </a:solidFill>
              </a:defRPr>
            </a:lvl1pPr>
          </a:lstStyle>
          <a:p>
            <a:r>
              <a:rPr lang="en-US" smtClean="0"/>
              <a:t>Click icon to add chart</a:t>
            </a:r>
            <a:endParaRPr/>
          </a:p>
        </p:txBody>
      </p:sp>
      <p:sp>
        <p:nvSpPr>
          <p:cNvPr id="8"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74FF1226-A94D-46A5-AEBF-3DF5677E6913}" type="datetime1">
              <a:rPr lang="zh-CN" altLang="en-US" smtClean="0"/>
              <a:pPr/>
              <a:t>2014/4/24</a:t>
            </a:fld>
            <a:endParaRPr lang="en-GB"/>
          </a:p>
        </p:txBody>
      </p:sp>
      <p:sp>
        <p:nvSpPr>
          <p:cNvPr id="9"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0"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7"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1131767571"/>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lide Layout with Imag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xmlns="" val="0"/>
              </a:ext>
            </a:extLst>
          </a:blip>
          <a:stretch>
            <a:fillRect/>
          </a:stretch>
        </p:blipFill>
        <p:spPr>
          <a:xfrm>
            <a:off x="2965260" y="2886365"/>
            <a:ext cx="6181534" cy="3971636"/>
          </a:xfrm>
          <a:prstGeom prst="rect">
            <a:avLst/>
          </a:prstGeom>
        </p:spPr>
      </p:pic>
      <p:sp>
        <p:nvSpPr>
          <p:cNvPr id="4098" name="Rectangle 2"/>
          <p:cNvSpPr>
            <a:spLocks noGrp="1" noChangeArrowheads="1"/>
          </p:cNvSpPr>
          <p:nvPr>
            <p:ph type="ctrTitle" hasCustomPrompt="1"/>
          </p:nvPr>
        </p:nvSpPr>
        <p:spPr>
          <a:xfrm>
            <a:off x="455613" y="1736725"/>
            <a:ext cx="7448550" cy="1050925"/>
          </a:xfrm>
        </p:spPr>
        <p:txBody>
          <a:bodyPr anchor="b"/>
          <a:lstStyle>
            <a:lvl1pPr>
              <a:defRPr/>
            </a:lvl1pPr>
          </a:lstStyle>
          <a:p>
            <a:r>
              <a:rPr dirty="0"/>
              <a:t>Title goes here</a:t>
            </a:r>
            <a:br>
              <a:rPr dirty="0"/>
            </a:br>
            <a:r>
              <a:rPr dirty="0"/>
              <a:t>Photo option, choose from a </a:t>
            </a:r>
            <a:r>
              <a:rPr lang="en-GB" dirty="0" smtClean="0"/>
              <a:t>selection</a:t>
            </a:r>
            <a:endParaRPr dirty="0"/>
          </a:p>
        </p:txBody>
      </p:sp>
      <p:sp>
        <p:nvSpPr>
          <p:cNvPr id="4099" name="Rectangle 3"/>
          <p:cNvSpPr>
            <a:spLocks noGrp="1" noChangeArrowheads="1"/>
          </p:cNvSpPr>
          <p:nvPr>
            <p:ph type="subTitle" idx="1" hasCustomPrompt="1"/>
          </p:nvPr>
        </p:nvSpPr>
        <p:spPr>
          <a:xfrm>
            <a:off x="455613" y="2970213"/>
            <a:ext cx="7448550" cy="720000"/>
          </a:xfrm>
        </p:spPr>
        <p:txBody>
          <a:bodyPr/>
          <a:lstStyle>
            <a:lvl1pPr marL="0" indent="0">
              <a:spcBef>
                <a:spcPct val="40000"/>
              </a:spcBef>
              <a:buFont typeface="Verdana" pitchFamily="34" charset="0"/>
              <a:buNone/>
              <a:defRPr sz="1800" cap="none" baseline="0">
                <a:solidFill>
                  <a:schemeClr val="accent1"/>
                </a:solidFill>
              </a:defRPr>
            </a:lvl1pPr>
          </a:lstStyle>
          <a:p>
            <a:r>
              <a:rPr lang="en-US" dirty="0" smtClean="0"/>
              <a:t>Name, Title, Department</a:t>
            </a:r>
            <a:endParaRPr lang="en-US" dirty="0"/>
          </a:p>
        </p:txBody>
      </p:sp>
      <p:cxnSp>
        <p:nvCxnSpPr>
          <p:cNvPr id="4" name="Straight Connector 3"/>
          <p:cNvCxnSpPr/>
          <p:nvPr/>
        </p:nvCxnSpPr>
        <p:spPr>
          <a:xfrm>
            <a:off x="0" y="2891118"/>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Date Placeholder 3"/>
          <p:cNvSpPr>
            <a:spLocks noGrp="1"/>
          </p:cNvSpPr>
          <p:nvPr>
            <p:ph type="dt" sz="half" idx="2"/>
          </p:nvPr>
        </p:nvSpPr>
        <p:spPr>
          <a:xfrm>
            <a:off x="460375" y="6217920"/>
            <a:ext cx="6629400" cy="39624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algn="l" defTabSz="914400" rtl="0" eaLnBrk="0" latinLnBrk="0" hangingPunct="0">
              <a:defRPr sz="1200" kern="1200">
                <a:solidFill>
                  <a:srgbClr val="002868"/>
                </a:solidFill>
                <a:latin typeface="+mn-lt"/>
                <a:ea typeface="+mn-ea"/>
                <a:cs typeface="+mn-cs"/>
              </a:defRPr>
            </a:lvl1pPr>
          </a:lstStyle>
          <a:p>
            <a:fld id="{0F5EB392-C774-45BC-A046-4462691CAB2B}" type="datetime1">
              <a:rPr lang="zh-CN" altLang="en-US" smtClean="0"/>
              <a:pPr/>
              <a:t>2014/4/24</a:t>
            </a:fld>
            <a:endParaRPr lang="en-GB" dirty="0"/>
          </a:p>
        </p:txBody>
      </p:sp>
      <p:pic>
        <p:nvPicPr>
          <p:cNvPr id="2" name="Picture 1" descr="IMS-INSTITUTE-Logo-R#238CC7.png"/>
          <p:cNvPicPr>
            <a:picLocks noChangeAspect="1"/>
          </p:cNvPicPr>
          <p:nvPr userDrawn="1"/>
        </p:nvPicPr>
        <p:blipFill>
          <a:blip r:embed="rId3" cstate="email">
            <a:extLst>
              <a:ext uri="{28A0092B-C50C-407E-A947-70E740481C1C}">
                <a14:useLocalDpi xmlns:a14="http://schemas.microsoft.com/office/drawing/2010/main" xmlns="" val="0"/>
              </a:ext>
            </a:extLst>
          </a:blip>
          <a:stretch>
            <a:fillRect/>
          </a:stretch>
        </p:blipFill>
        <p:spPr>
          <a:xfrm>
            <a:off x="6143048" y="366713"/>
            <a:ext cx="2546927" cy="649095"/>
          </a:xfrm>
          <a:prstGeom prst="rect">
            <a:avLst/>
          </a:prstGeom>
        </p:spPr>
      </p:pic>
    </p:spTree>
    <p:extLst>
      <p:ext uri="{BB962C8B-B14F-4D97-AF65-F5344CB8AC3E}">
        <p14:creationId xmlns:p14="http://schemas.microsoft.com/office/powerpoint/2010/main" xmlns="" val="225681049"/>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5613" y="1736725"/>
            <a:ext cx="7448550" cy="1050925"/>
          </a:xfrm>
        </p:spPr>
        <p:txBody>
          <a:bodyPr anchor="b"/>
          <a:lstStyle>
            <a:lvl1pPr>
              <a:defRPr/>
            </a:lvl1pPr>
          </a:lstStyle>
          <a:p>
            <a:r>
              <a:rPr lang="en-GB" smtClean="0"/>
              <a:t>Click to edit Master title style</a:t>
            </a:r>
            <a:endParaRPr dirty="0"/>
          </a:p>
        </p:txBody>
      </p:sp>
      <p:sp>
        <p:nvSpPr>
          <p:cNvPr id="4099" name="Rectangle 3"/>
          <p:cNvSpPr>
            <a:spLocks noGrp="1" noChangeArrowheads="1"/>
          </p:cNvSpPr>
          <p:nvPr>
            <p:ph type="subTitle" idx="1" hasCustomPrompt="1"/>
          </p:nvPr>
        </p:nvSpPr>
        <p:spPr>
          <a:xfrm>
            <a:off x="455613" y="2970213"/>
            <a:ext cx="7448550" cy="1050925"/>
          </a:xfrm>
        </p:spPr>
        <p:txBody>
          <a:bodyPr/>
          <a:lstStyle>
            <a:lvl1pPr marL="0" indent="0">
              <a:spcBef>
                <a:spcPct val="40000"/>
              </a:spcBef>
              <a:buFont typeface="Verdana" pitchFamily="34" charset="0"/>
              <a:buNone/>
              <a:defRPr sz="1800" cap="none" baseline="0">
                <a:solidFill>
                  <a:schemeClr val="accent1"/>
                </a:solidFill>
              </a:defRPr>
            </a:lvl1pPr>
          </a:lstStyle>
          <a:p>
            <a:r>
              <a:rPr lang="en-US" dirty="0" smtClean="0"/>
              <a:t>Click to edit master subtitle style</a:t>
            </a:r>
            <a:endParaRPr lang="en-US" dirty="0"/>
          </a:p>
        </p:txBody>
      </p:sp>
      <p:sp>
        <p:nvSpPr>
          <p:cNvPr id="5" name="Date Placeholder 3"/>
          <p:cNvSpPr>
            <a:spLocks noGrp="1"/>
          </p:cNvSpPr>
          <p:nvPr>
            <p:ph type="dt" sz="half" idx="2"/>
          </p:nvPr>
        </p:nvSpPr>
        <p:spPr>
          <a:xfrm>
            <a:off x="460375" y="6217920"/>
            <a:ext cx="6629400" cy="39624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algn="l" defTabSz="914400" rtl="0" eaLnBrk="0" latinLnBrk="0" hangingPunct="0">
              <a:defRPr sz="1200" kern="1200">
                <a:solidFill>
                  <a:srgbClr val="002868"/>
                </a:solidFill>
                <a:latin typeface="+mn-lt"/>
                <a:ea typeface="+mn-ea"/>
                <a:cs typeface="+mn-cs"/>
              </a:defRPr>
            </a:lvl1pPr>
          </a:lstStyle>
          <a:p>
            <a:fld id="{89A7B919-4D28-46B3-8B00-2956AA6939D9}" type="datetime1">
              <a:rPr lang="zh-CN" altLang="en-US" smtClean="0"/>
              <a:pPr/>
              <a:t>2014/4/24</a:t>
            </a:fld>
            <a:endParaRPr lang="en-GB" dirty="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xmlns="" val="0"/>
              </a:ext>
            </a:extLst>
          </a:blip>
          <a:stretch>
            <a:fillRect/>
          </a:stretch>
        </p:blipFill>
        <p:spPr>
          <a:xfrm>
            <a:off x="6790936" y="350030"/>
            <a:ext cx="1878866" cy="540000"/>
          </a:xfrm>
          <a:prstGeom prst="rect">
            <a:avLst/>
          </a:prstGeom>
        </p:spPr>
      </p:pic>
      <p:pic>
        <p:nvPicPr>
          <p:cNvPr id="8" name="Picture 7" descr="IMS-INSTITUTE-Logo-R#238CC7.png"/>
          <p:cNvPicPr>
            <a:picLocks noChangeAspect="1"/>
          </p:cNvPicPr>
          <p:nvPr userDrawn="1"/>
        </p:nvPicPr>
        <p:blipFill>
          <a:blip r:embed="rId3" cstate="email">
            <a:extLst>
              <a:ext uri="{28A0092B-C50C-407E-A947-70E740481C1C}">
                <a14:useLocalDpi xmlns:a14="http://schemas.microsoft.com/office/drawing/2010/main" xmlns="" val="0"/>
              </a:ext>
            </a:extLst>
          </a:blip>
          <a:stretch>
            <a:fillRect/>
          </a:stretch>
        </p:blipFill>
        <p:spPr>
          <a:xfrm>
            <a:off x="6143048" y="366713"/>
            <a:ext cx="2546927" cy="649095"/>
          </a:xfrm>
          <a:prstGeom prst="rect">
            <a:avLst/>
          </a:prstGeom>
        </p:spPr>
      </p:pic>
    </p:spTree>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p>
            <a:r>
              <a:rPr lang="en-GB"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F512286D-0345-47E9-934F-9CF9866CACA8}" type="datetime1">
              <a:rPr lang="zh-CN" altLang="en-US" smtClean="0"/>
              <a:pPr/>
              <a:t>2014/4/24</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79336246"/>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GB" smtClean="0"/>
              <a:t>Click to edit Master title style</a:t>
            </a:r>
            <a:endParaRPr dirty="0"/>
          </a:p>
        </p:txBody>
      </p:sp>
      <p:sp>
        <p:nvSpPr>
          <p:cNvPr id="3" name="Content Placeholder 2"/>
          <p:cNvSpPr>
            <a:spLocks noGrp="1"/>
          </p:cNvSpPr>
          <p:nvPr>
            <p:ph sz="half" idx="1"/>
          </p:nvPr>
        </p:nvSpPr>
        <p:spPr>
          <a:xfrm>
            <a:off x="455613" y="1598613"/>
            <a:ext cx="3951287"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Content Placeholder 3"/>
          <p:cNvSpPr>
            <a:spLocks noGrp="1"/>
          </p:cNvSpPr>
          <p:nvPr>
            <p:ph sz="half" idx="2"/>
          </p:nvPr>
        </p:nvSpPr>
        <p:spPr>
          <a:xfrm>
            <a:off x="4728045" y="1598613"/>
            <a:ext cx="3950208"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9" name="Date Placeholder 3"/>
          <p:cNvSpPr>
            <a:spLocks noGrp="1"/>
          </p:cNvSpPr>
          <p:nvPr>
            <p:ph type="dt" sz="half" idx="10"/>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6655E19B-93A9-476A-8E46-14A0ECE26707}" type="datetime1">
              <a:rPr lang="zh-CN" altLang="en-US" smtClean="0"/>
              <a:pPr/>
              <a:t>2014/4/24</a:t>
            </a:fld>
            <a:endParaRPr lang="en-GB"/>
          </a:p>
        </p:txBody>
      </p:sp>
      <p:sp>
        <p:nvSpPr>
          <p:cNvPr id="10"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1"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1"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34420452"/>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23"/>
            <a:ext cx="8229600" cy="817200"/>
          </a:xfrm>
        </p:spPr>
        <p:txBody>
          <a:bodyPr/>
          <a:lstStyle>
            <a:lvl1pPr>
              <a:defRPr>
                <a:solidFill>
                  <a:srgbClr val="002868"/>
                </a:solidFill>
              </a:defRPr>
            </a:lvl1pPr>
          </a:lstStyle>
          <a:p>
            <a:r>
              <a:rPr lang="en-GB" smtClean="0"/>
              <a:t>Click to edit Master title style</a:t>
            </a:r>
            <a:endParaRPr dirty="0"/>
          </a:p>
        </p:txBody>
      </p:sp>
      <p:sp>
        <p:nvSpPr>
          <p:cNvPr id="3" name="Text Placeholder 2"/>
          <p:cNvSpPr>
            <a:spLocks noGrp="1"/>
          </p:cNvSpPr>
          <p:nvPr>
            <p:ph type="body" idx="1"/>
          </p:nvPr>
        </p:nvSpPr>
        <p:spPr>
          <a:xfrm>
            <a:off x="457200" y="1535113"/>
            <a:ext cx="3949700" cy="639762"/>
          </a:xfrm>
        </p:spPr>
        <p:txBody>
          <a:bodyPr anchor="b">
            <a:noAutofit/>
          </a:bodyPr>
          <a:lstStyle>
            <a:lvl1pPr marL="0" indent="0">
              <a:buNone/>
              <a:defRPr sz="1800" b="1">
                <a:solidFill>
                  <a:srgbClr val="00286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3949700" cy="3951288"/>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5" name="Text Placeholder 4"/>
          <p:cNvSpPr>
            <a:spLocks noGrp="1"/>
          </p:cNvSpPr>
          <p:nvPr>
            <p:ph type="body" sz="quarter" idx="3"/>
          </p:nvPr>
        </p:nvSpPr>
        <p:spPr>
          <a:xfrm>
            <a:off x="4572001" y="1535113"/>
            <a:ext cx="4114800" cy="639762"/>
          </a:xfrm>
        </p:spPr>
        <p:txBody>
          <a:bodyPr anchor="b">
            <a:noAutofit/>
          </a:bodyPr>
          <a:lstStyle>
            <a:lvl1pPr marL="0" indent="0">
              <a:buNone/>
              <a:defRPr sz="1800" b="1">
                <a:solidFill>
                  <a:srgbClr val="00286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572001" y="2174875"/>
            <a:ext cx="4114800" cy="3951288"/>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1" name="Date Placeholder 3"/>
          <p:cNvSpPr>
            <a:spLocks noGrp="1"/>
          </p:cNvSpPr>
          <p:nvPr>
            <p:ph type="dt" sz="half" idx="10"/>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667E923E-9E9A-4703-9213-F25174160946}" type="datetime1">
              <a:rPr lang="zh-CN" altLang="en-US" smtClean="0"/>
              <a:pPr/>
              <a:t>2014/4/24</a:t>
            </a:fld>
            <a:endParaRPr lang="en-GB"/>
          </a:p>
        </p:txBody>
      </p:sp>
      <p:sp>
        <p:nvSpPr>
          <p:cNvPr id="12" name="Footer Placeholder 4"/>
          <p:cNvSpPr>
            <a:spLocks noGrp="1"/>
          </p:cNvSpPr>
          <p:nvPr>
            <p:ph type="ftr" sz="quarter" idx="11"/>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3" name="Slide Number Placeholder 5"/>
          <p:cNvSpPr>
            <a:spLocks noGrp="1"/>
          </p:cNvSpPr>
          <p:nvPr>
            <p:ph type="sldNum" sz="quarter" idx="12"/>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10" name="Text Placeholder 4"/>
          <p:cNvSpPr>
            <a:spLocks noGrp="1"/>
          </p:cNvSpPr>
          <p:nvPr>
            <p:ph type="body" sz="quarter" idx="13"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225499799"/>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3" y="-1"/>
            <a:ext cx="8226425" cy="817200"/>
          </a:xfrm>
        </p:spPr>
        <p:txBody>
          <a:bodyPr/>
          <a:lstStyle>
            <a:lvl1pPr>
              <a:defRPr>
                <a:solidFill>
                  <a:srgbClr val="002868"/>
                </a:solidFill>
              </a:defRPr>
            </a:lvl1pPr>
          </a:lstStyle>
          <a:p>
            <a:r>
              <a:rPr lang="en-GB" smtClean="0"/>
              <a:t>Click to edit Master title style</a:t>
            </a:r>
            <a:endParaRPr dirty="0"/>
          </a:p>
        </p:txBody>
      </p:sp>
      <p:sp>
        <p:nvSpPr>
          <p:cNvPr id="3" name="Chart Placeholder 2"/>
          <p:cNvSpPr>
            <a:spLocks noGrp="1"/>
          </p:cNvSpPr>
          <p:nvPr>
            <p:ph type="chart" idx="1"/>
          </p:nvPr>
        </p:nvSpPr>
        <p:spPr>
          <a:xfrm>
            <a:off x="455613" y="1598613"/>
            <a:ext cx="8226425" cy="4387850"/>
          </a:xfrm>
        </p:spPr>
        <p:txBody>
          <a:bodyPr/>
          <a:lstStyle>
            <a:lvl1pPr>
              <a:buFontTx/>
              <a:buNone/>
              <a:defRPr>
                <a:solidFill>
                  <a:srgbClr val="002868"/>
                </a:solidFill>
              </a:defRPr>
            </a:lvl1pPr>
          </a:lstStyle>
          <a:p>
            <a:r>
              <a:rPr lang="en-GB" smtClean="0"/>
              <a:t>Click icon to add chart</a:t>
            </a:r>
            <a:endParaRPr/>
          </a:p>
        </p:txBody>
      </p:sp>
      <p:sp>
        <p:nvSpPr>
          <p:cNvPr id="8"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2134A7C3-0AE5-4222-A5BE-A12A23A05265}" type="datetime1">
              <a:rPr lang="zh-CN" altLang="en-US" smtClean="0"/>
              <a:pPr/>
              <a:t>2014/4/24</a:t>
            </a:fld>
            <a:endParaRPr lang="en-GB"/>
          </a:p>
        </p:txBody>
      </p:sp>
      <p:sp>
        <p:nvSpPr>
          <p:cNvPr id="9"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0"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7"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242505729"/>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2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GB" smtClean="0"/>
              <a:t>Click to edit Master title style</a:t>
            </a:r>
            <a:endParaRPr dirty="0"/>
          </a:p>
        </p:txBody>
      </p:sp>
      <p:sp>
        <p:nvSpPr>
          <p:cNvPr id="12" name="Chart Placeholder 11"/>
          <p:cNvSpPr>
            <a:spLocks noGrp="1"/>
          </p:cNvSpPr>
          <p:nvPr>
            <p:ph type="chart" sz="quarter" idx="11"/>
          </p:nvPr>
        </p:nvSpPr>
        <p:spPr>
          <a:xfrm>
            <a:off x="460375" y="1600199"/>
            <a:ext cx="3946525" cy="4379913"/>
          </a:xfrm>
        </p:spPr>
        <p:txBody>
          <a:bodyPr/>
          <a:lstStyle>
            <a:lvl1pPr>
              <a:buFontTx/>
              <a:buNone/>
              <a:defRPr>
                <a:solidFill>
                  <a:srgbClr val="002868"/>
                </a:solidFill>
              </a:defRPr>
            </a:lvl1pPr>
          </a:lstStyle>
          <a:p>
            <a:r>
              <a:rPr lang="en-GB" smtClean="0"/>
              <a:t>Click icon to add chart</a:t>
            </a:r>
            <a:endParaRPr/>
          </a:p>
        </p:txBody>
      </p:sp>
      <p:sp>
        <p:nvSpPr>
          <p:cNvPr id="13" name="Chart Placeholder 11"/>
          <p:cNvSpPr>
            <a:spLocks noGrp="1"/>
          </p:cNvSpPr>
          <p:nvPr>
            <p:ph type="chart" sz="quarter" idx="12"/>
          </p:nvPr>
        </p:nvSpPr>
        <p:spPr>
          <a:xfrm>
            <a:off x="4737100" y="1600199"/>
            <a:ext cx="3946525" cy="4379913"/>
          </a:xfrm>
        </p:spPr>
        <p:txBody>
          <a:bodyPr/>
          <a:lstStyle>
            <a:lvl1pPr>
              <a:buFontTx/>
              <a:buNone/>
              <a:defRPr>
                <a:solidFill>
                  <a:srgbClr val="002868"/>
                </a:solidFill>
              </a:defRPr>
            </a:lvl1pPr>
          </a:lstStyle>
          <a:p>
            <a:r>
              <a:rPr lang="en-GB" smtClean="0"/>
              <a:t>Click icon to add chart</a:t>
            </a:r>
            <a:endParaRPr/>
          </a:p>
        </p:txBody>
      </p:sp>
      <p:sp>
        <p:nvSpPr>
          <p:cNvPr id="9"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96B37B6B-3965-42DF-8943-099756C6B429}" type="datetime1">
              <a:rPr lang="zh-CN" altLang="en-US" smtClean="0"/>
              <a:pPr/>
              <a:t>2014/4/24</a:t>
            </a:fld>
            <a:endParaRPr lang="en-GB"/>
          </a:p>
        </p:txBody>
      </p:sp>
      <p:sp>
        <p:nvSpPr>
          <p:cNvPr id="10"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1"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244157041"/>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zh-CN" altLang="en-US" smtClean="0"/>
              <a:t>单击此处编辑母版标题样式</a:t>
            </a:r>
            <a:endParaRPr dirty="0"/>
          </a:p>
        </p:txBody>
      </p:sp>
      <p:sp>
        <p:nvSpPr>
          <p:cNvPr id="3" name="Content Placeholder 2"/>
          <p:cNvSpPr>
            <a:spLocks noGrp="1"/>
          </p:cNvSpPr>
          <p:nvPr>
            <p:ph sz="half" idx="1"/>
          </p:nvPr>
        </p:nvSpPr>
        <p:spPr>
          <a:xfrm>
            <a:off x="455613" y="1598613"/>
            <a:ext cx="3951287"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4" name="Content Placeholder 3"/>
          <p:cNvSpPr>
            <a:spLocks noGrp="1"/>
          </p:cNvSpPr>
          <p:nvPr>
            <p:ph sz="half" idx="2"/>
          </p:nvPr>
        </p:nvSpPr>
        <p:spPr>
          <a:xfrm>
            <a:off x="4728045" y="1598613"/>
            <a:ext cx="3950208"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9" name="Date Placeholder 3"/>
          <p:cNvSpPr>
            <a:spLocks noGrp="1"/>
          </p:cNvSpPr>
          <p:nvPr>
            <p:ph type="dt" sz="half" idx="10"/>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AE8FEEB3-5FEB-481F-B438-B34418C2B672}" type="datetime1">
              <a:rPr lang="zh-CN" altLang="en-US" smtClean="0"/>
              <a:pPr/>
              <a:t>2014/4/24</a:t>
            </a:fld>
            <a:endParaRPr lang="en-GB"/>
          </a:p>
        </p:txBody>
      </p:sp>
      <p:sp>
        <p:nvSpPr>
          <p:cNvPr id="10"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1"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1"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1107923380"/>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4 Content Layout: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GB" smtClean="0"/>
              <a:t>Click to edit Master title style</a:t>
            </a:r>
            <a:endParaRPr dirty="0"/>
          </a:p>
        </p:txBody>
      </p:sp>
      <p:sp>
        <p:nvSpPr>
          <p:cNvPr id="12" name="Chart Placeholder 11"/>
          <p:cNvSpPr>
            <a:spLocks noGrp="1"/>
          </p:cNvSpPr>
          <p:nvPr>
            <p:ph type="chart" sz="quarter" idx="11"/>
          </p:nvPr>
        </p:nvSpPr>
        <p:spPr>
          <a:xfrm>
            <a:off x="460375" y="1600200"/>
            <a:ext cx="3946525" cy="2108200"/>
          </a:xfrm>
        </p:spPr>
        <p:txBody>
          <a:bodyPr/>
          <a:lstStyle>
            <a:lvl1pPr>
              <a:buFontTx/>
              <a:buNone/>
              <a:defRPr>
                <a:solidFill>
                  <a:srgbClr val="002868"/>
                </a:solidFill>
              </a:defRPr>
            </a:lvl1pPr>
          </a:lstStyle>
          <a:p>
            <a:r>
              <a:rPr lang="en-GB" smtClean="0"/>
              <a:t>Click icon to add chart</a:t>
            </a:r>
            <a:endParaRPr/>
          </a:p>
        </p:txBody>
      </p:sp>
      <p:sp>
        <p:nvSpPr>
          <p:cNvPr id="13" name="Chart Placeholder 11"/>
          <p:cNvSpPr>
            <a:spLocks noGrp="1"/>
          </p:cNvSpPr>
          <p:nvPr>
            <p:ph type="chart" sz="quarter" idx="12"/>
          </p:nvPr>
        </p:nvSpPr>
        <p:spPr>
          <a:xfrm>
            <a:off x="4737100" y="1600200"/>
            <a:ext cx="3946525" cy="2108200"/>
          </a:xfrm>
        </p:spPr>
        <p:txBody>
          <a:bodyPr/>
          <a:lstStyle>
            <a:lvl1pPr>
              <a:buFontTx/>
              <a:buNone/>
              <a:defRPr>
                <a:solidFill>
                  <a:srgbClr val="002868"/>
                </a:solidFill>
              </a:defRPr>
            </a:lvl1pPr>
          </a:lstStyle>
          <a:p>
            <a:r>
              <a:rPr lang="en-GB" smtClean="0"/>
              <a:t>Click icon to add chart</a:t>
            </a:r>
            <a:endParaRPr/>
          </a:p>
        </p:txBody>
      </p:sp>
      <p:sp>
        <p:nvSpPr>
          <p:cNvPr id="14" name="Chart Placeholder 11"/>
          <p:cNvSpPr>
            <a:spLocks noGrp="1"/>
          </p:cNvSpPr>
          <p:nvPr>
            <p:ph type="chart" sz="quarter" idx="13"/>
          </p:nvPr>
        </p:nvSpPr>
        <p:spPr>
          <a:xfrm>
            <a:off x="460375" y="3871913"/>
            <a:ext cx="3946525" cy="2108200"/>
          </a:xfrm>
        </p:spPr>
        <p:txBody>
          <a:bodyPr/>
          <a:lstStyle>
            <a:lvl1pPr>
              <a:buFontTx/>
              <a:buNone/>
              <a:defRPr>
                <a:solidFill>
                  <a:srgbClr val="002868"/>
                </a:solidFill>
              </a:defRPr>
            </a:lvl1pPr>
          </a:lstStyle>
          <a:p>
            <a:r>
              <a:rPr lang="en-GB" smtClean="0"/>
              <a:t>Click icon to add chart</a:t>
            </a:r>
            <a:endParaRPr/>
          </a:p>
        </p:txBody>
      </p:sp>
      <p:sp>
        <p:nvSpPr>
          <p:cNvPr id="15" name="Chart Placeholder 11"/>
          <p:cNvSpPr>
            <a:spLocks noGrp="1"/>
          </p:cNvSpPr>
          <p:nvPr>
            <p:ph type="chart" sz="quarter" idx="14"/>
          </p:nvPr>
        </p:nvSpPr>
        <p:spPr>
          <a:xfrm>
            <a:off x="4737100" y="3871913"/>
            <a:ext cx="3946525" cy="2108200"/>
          </a:xfrm>
        </p:spPr>
        <p:txBody>
          <a:bodyPr/>
          <a:lstStyle>
            <a:lvl1pPr>
              <a:buFontTx/>
              <a:buNone/>
              <a:defRPr>
                <a:solidFill>
                  <a:srgbClr val="002868"/>
                </a:solidFill>
              </a:defRPr>
            </a:lvl1pPr>
          </a:lstStyle>
          <a:p>
            <a:r>
              <a:rPr lang="en-GB" smtClean="0"/>
              <a:t>Click icon to add chart</a:t>
            </a:r>
            <a:endParaRPr/>
          </a:p>
        </p:txBody>
      </p:sp>
      <p:sp>
        <p:nvSpPr>
          <p:cNvPr id="11"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EC44F252-E741-415B-9A63-0122C94930A4}" type="datetime1">
              <a:rPr lang="zh-CN" altLang="en-US" smtClean="0"/>
              <a:pPr/>
              <a:t>2014/4/24</a:t>
            </a:fld>
            <a:endParaRPr lang="en-GB"/>
          </a:p>
        </p:txBody>
      </p:sp>
      <p:sp>
        <p:nvSpPr>
          <p:cNvPr id="16"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7"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10"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983818619"/>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2 Content Layout: Char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GB" smtClean="0"/>
              <a:t>Click to edit Master title style</a:t>
            </a:r>
            <a:endParaRPr dirty="0"/>
          </a:p>
        </p:txBody>
      </p:sp>
      <p:sp>
        <p:nvSpPr>
          <p:cNvPr id="4" name="Content Placeholder 3"/>
          <p:cNvSpPr>
            <a:spLocks noGrp="1"/>
          </p:cNvSpPr>
          <p:nvPr>
            <p:ph sz="half" idx="2"/>
          </p:nvPr>
        </p:nvSpPr>
        <p:spPr>
          <a:xfrm>
            <a:off x="4728045" y="1598613"/>
            <a:ext cx="3950208"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7" name="Chart Placeholder 6"/>
          <p:cNvSpPr>
            <a:spLocks noGrp="1"/>
          </p:cNvSpPr>
          <p:nvPr>
            <p:ph type="chart" sz="quarter" idx="11"/>
          </p:nvPr>
        </p:nvSpPr>
        <p:spPr>
          <a:xfrm>
            <a:off x="460375" y="1600200"/>
            <a:ext cx="3946525" cy="4379913"/>
          </a:xfrm>
        </p:spPr>
        <p:txBody>
          <a:bodyPr/>
          <a:lstStyle>
            <a:lvl1pPr>
              <a:buFontTx/>
              <a:buNone/>
              <a:defRPr>
                <a:solidFill>
                  <a:srgbClr val="002868"/>
                </a:solidFill>
              </a:defRPr>
            </a:lvl1pPr>
          </a:lstStyle>
          <a:p>
            <a:r>
              <a:rPr lang="en-GB" smtClean="0"/>
              <a:t>Click icon to add chart</a:t>
            </a:r>
            <a:endParaRPr dirty="0"/>
          </a:p>
        </p:txBody>
      </p:sp>
      <p:sp>
        <p:nvSpPr>
          <p:cNvPr id="10" name="Date Placeholder 3"/>
          <p:cNvSpPr>
            <a:spLocks noGrp="1"/>
          </p:cNvSpPr>
          <p:nvPr>
            <p:ph type="dt" sz="half" idx="1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C916D703-4F78-48D2-812C-1EB5781D0DDD}" type="datetime1">
              <a:rPr lang="zh-CN" altLang="en-US" smtClean="0"/>
              <a:pPr/>
              <a:t>2014/4/24</a:t>
            </a:fld>
            <a:endParaRPr lang="en-GB"/>
          </a:p>
        </p:txBody>
      </p:sp>
      <p:sp>
        <p:nvSpPr>
          <p:cNvPr id="11"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2"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118215928"/>
      </p:ext>
    </p:extLst>
  </p:cSld>
  <p:clrMapOvr>
    <a:masterClrMapping/>
  </p:clrMapOv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p>
            <a:r>
              <a:rPr lang="en-GB"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6C031030-E177-4B3D-BB31-4C4B92511AA3}" type="datetime1">
              <a:rPr lang="zh-CN" altLang="en-US" smtClean="0"/>
              <a:pPr/>
              <a:t>2014/4/24</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2235744728"/>
      </p:ext>
    </p:extLst>
  </p:cSld>
  <p:clrMapOvr>
    <a:masterClrMapping/>
  </p:clrMapOvr>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p>
            <a:r>
              <a:rPr lang="en-GB"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8FEFCA58-E20F-4402-97CB-7A1A2CBFA7AB}" type="datetime1">
              <a:rPr lang="zh-CN" altLang="en-US" smtClean="0"/>
              <a:pPr/>
              <a:t>2014/4/24</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1656124896"/>
      </p:ext>
    </p:extLst>
  </p:cSld>
  <p:clrMapOvr>
    <a:masterClrMapping/>
  </p:clrMapOv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3" y="-1"/>
            <a:ext cx="8226425" cy="817200"/>
          </a:xfrm>
        </p:spPr>
        <p:txBody>
          <a:bodyPr/>
          <a:lstStyle>
            <a:lvl1pPr>
              <a:defRPr>
                <a:solidFill>
                  <a:srgbClr val="002868"/>
                </a:solidFill>
              </a:defRPr>
            </a:lvl1pPr>
          </a:lstStyle>
          <a:p>
            <a:r>
              <a:rPr lang="en-US" smtClean="0"/>
              <a:t>Click to edit Master title style</a:t>
            </a:r>
            <a:endParaRPr dirty="0"/>
          </a:p>
        </p:txBody>
      </p:sp>
      <p:sp>
        <p:nvSpPr>
          <p:cNvPr id="3" name="Chart Placeholder 2"/>
          <p:cNvSpPr>
            <a:spLocks noGrp="1"/>
          </p:cNvSpPr>
          <p:nvPr>
            <p:ph type="chart" idx="1"/>
          </p:nvPr>
        </p:nvSpPr>
        <p:spPr>
          <a:xfrm>
            <a:off x="455613" y="1598613"/>
            <a:ext cx="8226425" cy="4387850"/>
          </a:xfrm>
        </p:spPr>
        <p:txBody>
          <a:bodyPr/>
          <a:lstStyle>
            <a:lvl1pPr>
              <a:buFontTx/>
              <a:buNone/>
              <a:defRPr>
                <a:solidFill>
                  <a:srgbClr val="002868"/>
                </a:solidFill>
              </a:defRPr>
            </a:lvl1pPr>
          </a:lstStyle>
          <a:p>
            <a:r>
              <a:rPr lang="en-US" smtClean="0"/>
              <a:t>Click icon to add chart</a:t>
            </a:r>
            <a:endParaRPr/>
          </a:p>
        </p:txBody>
      </p:sp>
      <p:sp>
        <p:nvSpPr>
          <p:cNvPr id="8"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90A4F39D-85BD-4B90-8A98-E7E4DF69CC14}" type="datetime1">
              <a:rPr lang="zh-CN" altLang="en-US" smtClean="0"/>
              <a:pPr/>
              <a:t>2014/4/24</a:t>
            </a:fld>
            <a:endParaRPr lang="en-GB"/>
          </a:p>
        </p:txBody>
      </p:sp>
      <p:sp>
        <p:nvSpPr>
          <p:cNvPr id="9"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0"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7"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65055347"/>
      </p:ext>
    </p:extLst>
  </p:cSld>
  <p:clrMapOvr>
    <a:masterClrMapping/>
  </p:clrMapOvr>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UPPERCASE Title/Subtitle ">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lvl1pPr>
              <a:defRPr cap="all" baseline="0"/>
            </a:lvl1pPr>
          </a:lstStyle>
          <a:p>
            <a:r>
              <a:rPr lang="en-GB"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8A3398B-B7C5-4992-8E82-5299E5737941}" type="datetime1">
              <a:rPr lang="zh-CN" altLang="en-US" smtClean="0"/>
              <a:pPr/>
              <a:t>2014/4/24</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cap="all" baseline="0">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268618372"/>
      </p:ext>
    </p:extLst>
  </p:cSld>
  <p:clrMapOvr>
    <a:masterClrMapping/>
  </p:clrMapOvr>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3" y="-1"/>
            <a:ext cx="8226425" cy="817200"/>
          </a:xfrm>
        </p:spPr>
        <p:txBody>
          <a:bodyPr/>
          <a:lstStyle>
            <a:lvl1pPr>
              <a:defRPr>
                <a:solidFill>
                  <a:srgbClr val="002868"/>
                </a:solidFill>
              </a:defRPr>
            </a:lvl1pPr>
          </a:lstStyle>
          <a:p>
            <a:r>
              <a:rPr lang="en-US" smtClean="0"/>
              <a:t>Click to edit Master title style</a:t>
            </a:r>
            <a:endParaRPr dirty="0"/>
          </a:p>
        </p:txBody>
      </p:sp>
      <p:sp>
        <p:nvSpPr>
          <p:cNvPr id="3" name="Chart Placeholder 2"/>
          <p:cNvSpPr>
            <a:spLocks noGrp="1"/>
          </p:cNvSpPr>
          <p:nvPr>
            <p:ph type="chart" idx="1"/>
          </p:nvPr>
        </p:nvSpPr>
        <p:spPr>
          <a:xfrm>
            <a:off x="455613" y="1598613"/>
            <a:ext cx="8226425" cy="4387850"/>
          </a:xfrm>
        </p:spPr>
        <p:txBody>
          <a:bodyPr/>
          <a:lstStyle>
            <a:lvl1pPr>
              <a:buFontTx/>
              <a:buNone/>
              <a:defRPr>
                <a:solidFill>
                  <a:srgbClr val="002868"/>
                </a:solidFill>
              </a:defRPr>
            </a:lvl1pPr>
          </a:lstStyle>
          <a:p>
            <a:r>
              <a:rPr lang="en-US" smtClean="0"/>
              <a:t>Click icon to add chart</a:t>
            </a:r>
            <a:endParaRPr/>
          </a:p>
        </p:txBody>
      </p:sp>
      <p:sp>
        <p:nvSpPr>
          <p:cNvPr id="8"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FFC7681B-C1BE-4B50-A04A-0C579A4B5B3E}" type="datetime1">
              <a:rPr lang="zh-CN" altLang="en-US" smtClean="0"/>
              <a:pPr/>
              <a:t>2014/4/24</a:t>
            </a:fld>
            <a:endParaRPr lang="en-GB"/>
          </a:p>
        </p:txBody>
      </p:sp>
      <p:sp>
        <p:nvSpPr>
          <p:cNvPr id="9"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0"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7"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1131767571"/>
      </p:ext>
    </p:extLst>
  </p:cSld>
  <p:clrMapOvr>
    <a:masterClrMapping/>
  </p:clrMapOvr>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Slide Layout with Imag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email">
            <a:extLst>
              <a:ext uri="{28A0092B-C50C-407E-A947-70E740481C1C}">
                <a14:useLocalDpi xmlns:a14="http://schemas.microsoft.com/office/drawing/2010/main" xmlns="" val="0"/>
              </a:ext>
            </a:extLst>
          </a:blip>
          <a:stretch>
            <a:fillRect/>
          </a:stretch>
        </p:blipFill>
        <p:spPr>
          <a:xfrm>
            <a:off x="2965260" y="2886365"/>
            <a:ext cx="6181534" cy="3971636"/>
          </a:xfrm>
          <a:prstGeom prst="rect">
            <a:avLst/>
          </a:prstGeom>
        </p:spPr>
      </p:pic>
      <p:cxnSp>
        <p:nvCxnSpPr>
          <p:cNvPr id="9" name="Straight Connector 8"/>
          <p:cNvCxnSpPr/>
          <p:nvPr userDrawn="1"/>
        </p:nvCxnSpPr>
        <p:spPr>
          <a:xfrm>
            <a:off x="0" y="2891118"/>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98" name="Rectangle 2"/>
          <p:cNvSpPr>
            <a:spLocks noGrp="1" noChangeArrowheads="1"/>
          </p:cNvSpPr>
          <p:nvPr>
            <p:ph type="ctrTitle" hasCustomPrompt="1"/>
          </p:nvPr>
        </p:nvSpPr>
        <p:spPr>
          <a:xfrm>
            <a:off x="455613" y="1736725"/>
            <a:ext cx="7448550" cy="1050925"/>
          </a:xfrm>
        </p:spPr>
        <p:txBody>
          <a:bodyPr anchor="b"/>
          <a:lstStyle>
            <a:lvl1pPr>
              <a:defRPr cap="none" baseline="0"/>
            </a:lvl1pPr>
          </a:lstStyle>
          <a:p>
            <a:r>
              <a:rPr lang="en-US" dirty="0" smtClean="0"/>
              <a:t>Title goes here</a:t>
            </a:r>
            <a:br>
              <a:rPr lang="en-US" dirty="0" smtClean="0"/>
            </a:br>
            <a:r>
              <a:rPr lang="en-US" dirty="0" smtClean="0"/>
              <a:t>Photo option, choose from a selection</a:t>
            </a:r>
            <a:endParaRPr lang="en-US" dirty="0"/>
          </a:p>
        </p:txBody>
      </p:sp>
      <p:sp>
        <p:nvSpPr>
          <p:cNvPr id="4099" name="Rectangle 3"/>
          <p:cNvSpPr>
            <a:spLocks noGrp="1" noChangeArrowheads="1"/>
          </p:cNvSpPr>
          <p:nvPr>
            <p:ph type="subTitle" idx="1" hasCustomPrompt="1"/>
          </p:nvPr>
        </p:nvSpPr>
        <p:spPr>
          <a:xfrm>
            <a:off x="455613" y="2970213"/>
            <a:ext cx="7448550" cy="720000"/>
          </a:xfrm>
        </p:spPr>
        <p:txBody>
          <a:bodyPr/>
          <a:lstStyle>
            <a:lvl1pPr marL="0" indent="0">
              <a:spcBef>
                <a:spcPct val="40000"/>
              </a:spcBef>
              <a:buFont typeface="Verdana" pitchFamily="34" charset="0"/>
              <a:buNone/>
              <a:defRPr sz="1800" cap="none" baseline="0">
                <a:solidFill>
                  <a:schemeClr val="accent1"/>
                </a:solidFill>
              </a:defRPr>
            </a:lvl1pPr>
          </a:lstStyle>
          <a:p>
            <a:r>
              <a:rPr dirty="0"/>
              <a:t>Name, Title, Department</a:t>
            </a:r>
          </a:p>
        </p:txBody>
      </p:sp>
      <p:sp>
        <p:nvSpPr>
          <p:cNvPr id="12" name="Date Placeholder 3"/>
          <p:cNvSpPr>
            <a:spLocks noGrp="1"/>
          </p:cNvSpPr>
          <p:nvPr>
            <p:ph type="dt" sz="half" idx="2"/>
          </p:nvPr>
        </p:nvSpPr>
        <p:spPr>
          <a:xfrm>
            <a:off x="460375" y="6217920"/>
            <a:ext cx="6629400" cy="39624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algn="l" defTabSz="914400" rtl="0" eaLnBrk="0" latinLnBrk="0" hangingPunct="0">
              <a:defRPr sz="1200" kern="1200">
                <a:solidFill>
                  <a:srgbClr val="002868"/>
                </a:solidFill>
                <a:latin typeface="+mn-lt"/>
                <a:ea typeface="+mn-ea"/>
                <a:cs typeface="+mn-cs"/>
              </a:defRPr>
            </a:lvl1pPr>
          </a:lstStyle>
          <a:p>
            <a:fld id="{656D972F-A17F-4399-ABDB-DAFBBC546815}" type="datetime1">
              <a:rPr lang="zh-CN" altLang="en-US" smtClean="0"/>
              <a:pPr/>
              <a:t>2014/4/24</a:t>
            </a:fld>
            <a:endParaRPr lang="en-GB" dirty="0"/>
          </a:p>
        </p:txBody>
      </p:sp>
      <p:pic>
        <p:nvPicPr>
          <p:cNvPr id="10" name="Picture 9" descr="IMSCG-logo-tag-TM-RGB.png"/>
          <p:cNvPicPr>
            <a:picLocks noChangeAspect="1"/>
          </p:cNvPicPr>
          <p:nvPr userDrawn="1"/>
        </p:nvPicPr>
        <p:blipFill>
          <a:blip r:embed="rId3" cstate="email">
            <a:extLst>
              <a:ext uri="{28A0092B-C50C-407E-A947-70E740481C1C}">
                <a14:useLocalDpi xmlns:a14="http://schemas.microsoft.com/office/drawing/2010/main" xmlns="" val="0"/>
              </a:ext>
            </a:extLst>
          </a:blip>
          <a:stretch>
            <a:fillRect/>
          </a:stretch>
        </p:blipFill>
        <p:spPr>
          <a:xfrm>
            <a:off x="5957376" y="366713"/>
            <a:ext cx="2732599" cy="556880"/>
          </a:xfrm>
          <a:prstGeom prst="rect">
            <a:avLst/>
          </a:prstGeom>
        </p:spPr>
      </p:pic>
    </p:spTree>
    <p:extLst>
      <p:ext uri="{BB962C8B-B14F-4D97-AF65-F5344CB8AC3E}">
        <p14:creationId xmlns:p14="http://schemas.microsoft.com/office/powerpoint/2010/main" xmlns="" val="1831363359"/>
      </p:ext>
    </p:extLst>
  </p:cSld>
  <p:clrMapOvr>
    <a:masterClrMapping/>
  </p:clrMapOvr>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Slide Layout with Image">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2965260" y="2886365"/>
            <a:ext cx="6181534" cy="3971636"/>
          </a:xfrm>
          <a:prstGeom prst="rect">
            <a:avLst/>
          </a:prstGeom>
        </p:spPr>
      </p:pic>
      <p:sp>
        <p:nvSpPr>
          <p:cNvPr id="4098" name="Rectangle 2"/>
          <p:cNvSpPr>
            <a:spLocks noGrp="1" noChangeArrowheads="1"/>
          </p:cNvSpPr>
          <p:nvPr>
            <p:ph type="ctrTitle" hasCustomPrompt="1"/>
          </p:nvPr>
        </p:nvSpPr>
        <p:spPr>
          <a:xfrm>
            <a:off x="455613" y="1736725"/>
            <a:ext cx="7448550" cy="1050925"/>
          </a:xfrm>
        </p:spPr>
        <p:txBody>
          <a:bodyPr anchor="b"/>
          <a:lstStyle>
            <a:lvl1pPr>
              <a:defRPr baseline="0"/>
            </a:lvl1pPr>
          </a:lstStyle>
          <a:p>
            <a:r>
              <a:rPr lang="en-US" dirty="0" smtClean="0"/>
              <a:t>TITLE GOES HERE</a:t>
            </a:r>
            <a:br>
              <a:rPr lang="en-US" dirty="0" smtClean="0"/>
            </a:br>
            <a:r>
              <a:rPr lang="en-US" dirty="0" smtClean="0"/>
              <a:t>PHOTO OPTION, CHOOSE FROM A SELECTION</a:t>
            </a:r>
            <a:endParaRPr lang="en-US" dirty="0"/>
          </a:p>
        </p:txBody>
      </p:sp>
      <p:sp>
        <p:nvSpPr>
          <p:cNvPr id="4099" name="Rectangle 3"/>
          <p:cNvSpPr>
            <a:spLocks noGrp="1" noChangeArrowheads="1"/>
          </p:cNvSpPr>
          <p:nvPr>
            <p:ph type="subTitle" idx="1" hasCustomPrompt="1"/>
          </p:nvPr>
        </p:nvSpPr>
        <p:spPr>
          <a:xfrm>
            <a:off x="455613" y="2970213"/>
            <a:ext cx="7448550" cy="720000"/>
          </a:xfrm>
        </p:spPr>
        <p:txBody>
          <a:bodyPr/>
          <a:lstStyle>
            <a:lvl1pPr marL="0" indent="0">
              <a:spcBef>
                <a:spcPct val="40000"/>
              </a:spcBef>
              <a:buFont typeface="Verdana" pitchFamily="34" charset="0"/>
              <a:buNone/>
              <a:defRPr sz="1800" cap="none" baseline="0">
                <a:solidFill>
                  <a:schemeClr val="accent1"/>
                </a:solidFill>
              </a:defRPr>
            </a:lvl1pPr>
          </a:lstStyle>
          <a:p>
            <a:r>
              <a:rPr lang="en-US" dirty="0" smtClean="0"/>
              <a:t>NAME, TITLE, DEPARTMENT</a:t>
            </a:r>
            <a:endParaRPr lang="en-US" dirty="0"/>
          </a:p>
        </p:txBody>
      </p:sp>
      <p:cxnSp>
        <p:nvCxnSpPr>
          <p:cNvPr id="4" name="Straight Connector 3"/>
          <p:cNvCxnSpPr/>
          <p:nvPr/>
        </p:nvCxnSpPr>
        <p:spPr>
          <a:xfrm>
            <a:off x="0" y="2891118"/>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Date Placeholder 8"/>
          <p:cNvSpPr>
            <a:spLocks noGrp="1"/>
          </p:cNvSpPr>
          <p:nvPr>
            <p:ph type="dt" sz="quarter" idx="10"/>
          </p:nvPr>
        </p:nvSpPr>
        <p:spPr>
          <a:xfrm>
            <a:off x="420688" y="5873750"/>
            <a:ext cx="3416526" cy="380093"/>
          </a:xfrm>
          <a:noFill/>
          <a:ln>
            <a:miter lim="800000"/>
            <a:headEnd/>
            <a:tailEnd/>
          </a:ln>
        </p:spPr>
        <p:txBody>
          <a:bodyPr numCol="1" compatLnSpc="1">
            <a:prstTxWarp prst="textNoShape">
              <a:avLst/>
            </a:prstTxWarp>
          </a:bodyPr>
          <a:lstStyle/>
          <a:p>
            <a:fld id="{8485E5C7-CCA8-445E-BC1A-6E5EB1354DBD}" type="datetime1">
              <a:rPr lang="zh-CN" altLang="en-US" smtClean="0"/>
              <a:pPr/>
              <a:t>2014/4/24</a:t>
            </a:fld>
            <a:endParaRPr lang="en-GB"/>
          </a:p>
        </p:txBody>
      </p:sp>
      <p:sp>
        <p:nvSpPr>
          <p:cNvPr id="11" name="TextBox 4"/>
          <p:cNvSpPr txBox="1">
            <a:spLocks noChangeArrowheads="1"/>
          </p:cNvSpPr>
          <p:nvPr/>
        </p:nvSpPr>
        <p:spPr bwMode="auto">
          <a:xfrm>
            <a:off x="345847" y="6308725"/>
            <a:ext cx="3801608" cy="253916"/>
          </a:xfrm>
          <a:prstGeom prst="rect">
            <a:avLst/>
          </a:prstGeom>
          <a:noFill/>
          <a:ln w="9525">
            <a:noFill/>
            <a:miter lim="800000"/>
            <a:headEnd/>
            <a:tailEnd/>
          </a:ln>
        </p:spPr>
        <p:txBody>
          <a:bodyPr wrap="square">
            <a:spAutoFit/>
          </a:bodyPr>
          <a:lstStyle/>
          <a:p>
            <a:pPr eaLnBrk="0" hangingPunct="0">
              <a:defRPr/>
            </a:pPr>
            <a:r>
              <a:rPr lang="en-US" sz="1050" dirty="0" smtClean="0">
                <a:solidFill>
                  <a:schemeClr val="tx2"/>
                </a:solidFill>
                <a:latin typeface="+mj-lt"/>
              </a:rPr>
              <a:t>CONFIDENTIAL PRESENTATION  </a:t>
            </a:r>
            <a:endParaRPr lang="en-US" sz="1050" dirty="0">
              <a:solidFill>
                <a:schemeClr val="tx2"/>
              </a:solidFill>
              <a:latin typeface="+mj-lt"/>
            </a:endParaRPr>
          </a:p>
        </p:txBody>
      </p:sp>
      <p:pic>
        <p:nvPicPr>
          <p:cNvPr id="9" name="Picture 8" descr="IMSHlogo_RGB_300px_TM_IA.jpg"/>
          <p:cNvPicPr>
            <a:picLocks noChangeAspect="1"/>
          </p:cNvPicPr>
          <p:nvPr userDrawn="1"/>
        </p:nvPicPr>
        <p:blipFill>
          <a:blip r:embed="rId3" cstate="email">
            <a:extLst>
              <a:ext uri="{28A0092B-C50C-407E-A947-70E740481C1C}">
                <a14:useLocalDpi xmlns:a14="http://schemas.microsoft.com/office/drawing/2010/main" xmlns="" val="0"/>
              </a:ext>
            </a:extLst>
          </a:blip>
          <a:stretch>
            <a:fillRect/>
          </a:stretch>
        </p:blipFill>
        <p:spPr>
          <a:xfrm>
            <a:off x="6658346" y="366713"/>
            <a:ext cx="2031629" cy="575628"/>
          </a:xfrm>
          <a:prstGeom prst="rect">
            <a:avLst/>
          </a:prstGeom>
        </p:spPr>
      </p:pic>
    </p:spTree>
  </p:cSld>
  <p:clrMapOvr>
    <a:masterClrMapping/>
  </p:clrMapOvr>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p>
            <a:r>
              <a:rPr lang="en-GB"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BB4F427C-B2A1-4E5D-8DF5-B1043727E657}" type="datetime1">
              <a:rPr lang="zh-CN" altLang="en-US" smtClean="0"/>
              <a:pPr/>
              <a:t>2014/4/24</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79336246"/>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923"/>
            <a:ext cx="8229600" cy="817200"/>
          </a:xfrm>
        </p:spPr>
        <p:txBody>
          <a:bodyPr/>
          <a:lstStyle>
            <a:lvl1pPr>
              <a:defRPr>
                <a:solidFill>
                  <a:srgbClr val="002868"/>
                </a:solidFill>
              </a:defRPr>
            </a:lvl1pPr>
          </a:lstStyle>
          <a:p>
            <a:r>
              <a:rPr lang="zh-CN" altLang="en-US" smtClean="0"/>
              <a:t>单击此处编辑母版标题样式</a:t>
            </a:r>
            <a:endParaRPr dirty="0"/>
          </a:p>
        </p:txBody>
      </p:sp>
      <p:sp>
        <p:nvSpPr>
          <p:cNvPr id="3" name="Text Placeholder 2"/>
          <p:cNvSpPr>
            <a:spLocks noGrp="1"/>
          </p:cNvSpPr>
          <p:nvPr>
            <p:ph type="body" idx="1"/>
          </p:nvPr>
        </p:nvSpPr>
        <p:spPr>
          <a:xfrm>
            <a:off x="457200" y="1535113"/>
            <a:ext cx="3949700" cy="639762"/>
          </a:xfrm>
        </p:spPr>
        <p:txBody>
          <a:bodyPr anchor="b">
            <a:noAutofit/>
          </a:bodyPr>
          <a:lstStyle>
            <a:lvl1pPr marL="0" indent="0">
              <a:buNone/>
              <a:defRPr sz="1800" b="1">
                <a:solidFill>
                  <a:srgbClr val="00286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3949700" cy="3951288"/>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5" name="Text Placeholder 4"/>
          <p:cNvSpPr>
            <a:spLocks noGrp="1"/>
          </p:cNvSpPr>
          <p:nvPr>
            <p:ph type="body" sz="quarter" idx="3"/>
          </p:nvPr>
        </p:nvSpPr>
        <p:spPr>
          <a:xfrm>
            <a:off x="4572001" y="1535113"/>
            <a:ext cx="4114800" cy="639762"/>
          </a:xfrm>
        </p:spPr>
        <p:txBody>
          <a:bodyPr anchor="b">
            <a:noAutofit/>
          </a:bodyPr>
          <a:lstStyle>
            <a:lvl1pPr marL="0" indent="0">
              <a:buNone/>
              <a:defRPr sz="1800" b="1">
                <a:solidFill>
                  <a:srgbClr val="00286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572001" y="2174875"/>
            <a:ext cx="4114800" cy="3951288"/>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11" name="Date Placeholder 3"/>
          <p:cNvSpPr>
            <a:spLocks noGrp="1"/>
          </p:cNvSpPr>
          <p:nvPr>
            <p:ph type="dt" sz="half" idx="10"/>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EE8C667-7050-4623-827F-36A09222C594}" type="datetime1">
              <a:rPr lang="zh-CN" altLang="en-US" smtClean="0"/>
              <a:pPr/>
              <a:t>2014/4/24</a:t>
            </a:fld>
            <a:endParaRPr lang="en-GB"/>
          </a:p>
        </p:txBody>
      </p:sp>
      <p:sp>
        <p:nvSpPr>
          <p:cNvPr id="12" name="Footer Placeholder 4"/>
          <p:cNvSpPr>
            <a:spLocks noGrp="1"/>
          </p:cNvSpPr>
          <p:nvPr>
            <p:ph type="ftr" sz="quarter" idx="11"/>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3" name="Slide Number Placeholder 5"/>
          <p:cNvSpPr>
            <a:spLocks noGrp="1"/>
          </p:cNvSpPr>
          <p:nvPr>
            <p:ph type="sldNum" sz="quarter" idx="12"/>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10" name="Text Placeholder 4"/>
          <p:cNvSpPr>
            <a:spLocks noGrp="1"/>
          </p:cNvSpPr>
          <p:nvPr>
            <p:ph type="body" sz="quarter" idx="13"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678042746"/>
      </p:ext>
    </p:extLst>
  </p:cSld>
  <p:clrMapOvr>
    <a:masterClrMapping/>
  </p:clrMapOvr>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GB" smtClean="0"/>
              <a:t>Click to edit Master title style</a:t>
            </a:r>
            <a:endParaRPr dirty="0"/>
          </a:p>
        </p:txBody>
      </p:sp>
      <p:sp>
        <p:nvSpPr>
          <p:cNvPr id="3" name="Content Placeholder 2"/>
          <p:cNvSpPr>
            <a:spLocks noGrp="1"/>
          </p:cNvSpPr>
          <p:nvPr>
            <p:ph sz="half" idx="1"/>
          </p:nvPr>
        </p:nvSpPr>
        <p:spPr>
          <a:xfrm>
            <a:off x="455613" y="1598613"/>
            <a:ext cx="3951287"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Content Placeholder 3"/>
          <p:cNvSpPr>
            <a:spLocks noGrp="1"/>
          </p:cNvSpPr>
          <p:nvPr>
            <p:ph sz="half" idx="2"/>
          </p:nvPr>
        </p:nvSpPr>
        <p:spPr>
          <a:xfrm>
            <a:off x="4728045" y="1598613"/>
            <a:ext cx="3950208"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9" name="Date Placeholder 3"/>
          <p:cNvSpPr>
            <a:spLocks noGrp="1"/>
          </p:cNvSpPr>
          <p:nvPr>
            <p:ph type="dt" sz="half" idx="10"/>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73A2670F-BD83-434A-9246-B89264B0AF65}" type="datetime1">
              <a:rPr lang="zh-CN" altLang="en-US" smtClean="0"/>
              <a:pPr/>
              <a:t>2014/4/24</a:t>
            </a:fld>
            <a:endParaRPr lang="en-GB"/>
          </a:p>
        </p:txBody>
      </p:sp>
      <p:sp>
        <p:nvSpPr>
          <p:cNvPr id="10"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1"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1"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34420452"/>
      </p:ext>
    </p:extLst>
  </p:cSld>
  <p:clrMapOvr>
    <a:masterClrMapping/>
  </p:clrMapOvr>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23"/>
            <a:ext cx="8229600" cy="817200"/>
          </a:xfrm>
        </p:spPr>
        <p:txBody>
          <a:bodyPr/>
          <a:lstStyle>
            <a:lvl1pPr>
              <a:defRPr>
                <a:solidFill>
                  <a:srgbClr val="002868"/>
                </a:solidFill>
              </a:defRPr>
            </a:lvl1pPr>
          </a:lstStyle>
          <a:p>
            <a:r>
              <a:rPr lang="en-GB" smtClean="0"/>
              <a:t>Click to edit Master title style</a:t>
            </a:r>
            <a:endParaRPr dirty="0"/>
          </a:p>
        </p:txBody>
      </p:sp>
      <p:sp>
        <p:nvSpPr>
          <p:cNvPr id="3" name="Text Placeholder 2"/>
          <p:cNvSpPr>
            <a:spLocks noGrp="1"/>
          </p:cNvSpPr>
          <p:nvPr>
            <p:ph type="body" idx="1"/>
          </p:nvPr>
        </p:nvSpPr>
        <p:spPr>
          <a:xfrm>
            <a:off x="457200" y="1535113"/>
            <a:ext cx="3949700" cy="639762"/>
          </a:xfrm>
        </p:spPr>
        <p:txBody>
          <a:bodyPr anchor="b">
            <a:noAutofit/>
          </a:bodyPr>
          <a:lstStyle>
            <a:lvl1pPr marL="0" indent="0">
              <a:buNone/>
              <a:defRPr sz="1800" b="1">
                <a:solidFill>
                  <a:srgbClr val="00286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3949700" cy="3951288"/>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5" name="Text Placeholder 4"/>
          <p:cNvSpPr>
            <a:spLocks noGrp="1"/>
          </p:cNvSpPr>
          <p:nvPr>
            <p:ph type="body" sz="quarter" idx="3"/>
          </p:nvPr>
        </p:nvSpPr>
        <p:spPr>
          <a:xfrm>
            <a:off x="4572001" y="1535113"/>
            <a:ext cx="4114800" cy="639762"/>
          </a:xfrm>
        </p:spPr>
        <p:txBody>
          <a:bodyPr anchor="b">
            <a:noAutofit/>
          </a:bodyPr>
          <a:lstStyle>
            <a:lvl1pPr marL="0" indent="0">
              <a:buNone/>
              <a:defRPr sz="1800" b="1">
                <a:solidFill>
                  <a:srgbClr val="00286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572001" y="2174875"/>
            <a:ext cx="4114800" cy="3951288"/>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1" name="Date Placeholder 3"/>
          <p:cNvSpPr>
            <a:spLocks noGrp="1"/>
          </p:cNvSpPr>
          <p:nvPr>
            <p:ph type="dt" sz="half" idx="10"/>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F7A873C3-D39F-45A6-966B-69BD3816F851}" type="datetime1">
              <a:rPr lang="zh-CN" altLang="en-US" smtClean="0"/>
              <a:pPr/>
              <a:t>2014/4/24</a:t>
            </a:fld>
            <a:endParaRPr lang="en-GB"/>
          </a:p>
        </p:txBody>
      </p:sp>
      <p:sp>
        <p:nvSpPr>
          <p:cNvPr id="12" name="Footer Placeholder 4"/>
          <p:cNvSpPr>
            <a:spLocks noGrp="1"/>
          </p:cNvSpPr>
          <p:nvPr>
            <p:ph type="ftr" sz="quarter" idx="11"/>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3" name="Slide Number Placeholder 5"/>
          <p:cNvSpPr>
            <a:spLocks noGrp="1"/>
          </p:cNvSpPr>
          <p:nvPr>
            <p:ph type="sldNum" sz="quarter" idx="12"/>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10" name="Text Placeholder 4"/>
          <p:cNvSpPr>
            <a:spLocks noGrp="1"/>
          </p:cNvSpPr>
          <p:nvPr>
            <p:ph type="body" sz="quarter" idx="13"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225499799"/>
      </p:ext>
    </p:extLst>
  </p:cSld>
  <p:clrMapOvr>
    <a:masterClrMapping/>
  </p:clrMapOv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3" y="-1"/>
            <a:ext cx="8226425" cy="817200"/>
          </a:xfrm>
        </p:spPr>
        <p:txBody>
          <a:bodyPr/>
          <a:lstStyle>
            <a:lvl1pPr>
              <a:defRPr>
                <a:solidFill>
                  <a:srgbClr val="002868"/>
                </a:solidFill>
              </a:defRPr>
            </a:lvl1pPr>
          </a:lstStyle>
          <a:p>
            <a:r>
              <a:rPr lang="en-GB" smtClean="0"/>
              <a:t>Click to edit Master title style</a:t>
            </a:r>
            <a:endParaRPr dirty="0"/>
          </a:p>
        </p:txBody>
      </p:sp>
      <p:sp>
        <p:nvSpPr>
          <p:cNvPr id="3" name="Chart Placeholder 2"/>
          <p:cNvSpPr>
            <a:spLocks noGrp="1"/>
          </p:cNvSpPr>
          <p:nvPr>
            <p:ph type="chart" idx="1"/>
          </p:nvPr>
        </p:nvSpPr>
        <p:spPr>
          <a:xfrm>
            <a:off x="455613" y="1598613"/>
            <a:ext cx="8226425" cy="4387850"/>
          </a:xfrm>
        </p:spPr>
        <p:txBody>
          <a:bodyPr/>
          <a:lstStyle>
            <a:lvl1pPr>
              <a:buFontTx/>
              <a:buNone/>
              <a:defRPr>
                <a:solidFill>
                  <a:srgbClr val="002868"/>
                </a:solidFill>
              </a:defRPr>
            </a:lvl1pPr>
          </a:lstStyle>
          <a:p>
            <a:r>
              <a:rPr lang="en-GB" smtClean="0"/>
              <a:t>Click icon to add chart</a:t>
            </a:r>
            <a:endParaRPr/>
          </a:p>
        </p:txBody>
      </p:sp>
      <p:sp>
        <p:nvSpPr>
          <p:cNvPr id="8"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689506EC-6933-4D97-95A7-9EDF93013251}" type="datetime1">
              <a:rPr lang="zh-CN" altLang="en-US" smtClean="0"/>
              <a:pPr/>
              <a:t>2014/4/24</a:t>
            </a:fld>
            <a:endParaRPr lang="en-GB"/>
          </a:p>
        </p:txBody>
      </p:sp>
      <p:sp>
        <p:nvSpPr>
          <p:cNvPr id="9"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0"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7"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242505729"/>
      </p:ext>
    </p:extLst>
  </p:cSld>
  <p:clrMapOvr>
    <a:masterClrMapping/>
  </p:clrMapOvr>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2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GB" smtClean="0"/>
              <a:t>Click to edit Master title style</a:t>
            </a:r>
            <a:endParaRPr dirty="0"/>
          </a:p>
        </p:txBody>
      </p:sp>
      <p:sp>
        <p:nvSpPr>
          <p:cNvPr id="12" name="Chart Placeholder 11"/>
          <p:cNvSpPr>
            <a:spLocks noGrp="1"/>
          </p:cNvSpPr>
          <p:nvPr>
            <p:ph type="chart" sz="quarter" idx="11"/>
          </p:nvPr>
        </p:nvSpPr>
        <p:spPr>
          <a:xfrm>
            <a:off x="460375" y="1600199"/>
            <a:ext cx="3946525" cy="4379913"/>
          </a:xfrm>
        </p:spPr>
        <p:txBody>
          <a:bodyPr/>
          <a:lstStyle>
            <a:lvl1pPr>
              <a:buFontTx/>
              <a:buNone/>
              <a:defRPr>
                <a:solidFill>
                  <a:srgbClr val="002868"/>
                </a:solidFill>
              </a:defRPr>
            </a:lvl1pPr>
          </a:lstStyle>
          <a:p>
            <a:r>
              <a:rPr lang="en-GB" smtClean="0"/>
              <a:t>Click icon to add chart</a:t>
            </a:r>
            <a:endParaRPr/>
          </a:p>
        </p:txBody>
      </p:sp>
      <p:sp>
        <p:nvSpPr>
          <p:cNvPr id="13" name="Chart Placeholder 11"/>
          <p:cNvSpPr>
            <a:spLocks noGrp="1"/>
          </p:cNvSpPr>
          <p:nvPr>
            <p:ph type="chart" sz="quarter" idx="12"/>
          </p:nvPr>
        </p:nvSpPr>
        <p:spPr>
          <a:xfrm>
            <a:off x="4737100" y="1600199"/>
            <a:ext cx="3946525" cy="4379913"/>
          </a:xfrm>
        </p:spPr>
        <p:txBody>
          <a:bodyPr/>
          <a:lstStyle>
            <a:lvl1pPr>
              <a:buFontTx/>
              <a:buNone/>
              <a:defRPr>
                <a:solidFill>
                  <a:srgbClr val="002868"/>
                </a:solidFill>
              </a:defRPr>
            </a:lvl1pPr>
          </a:lstStyle>
          <a:p>
            <a:r>
              <a:rPr lang="en-GB" smtClean="0"/>
              <a:t>Click icon to add chart</a:t>
            </a:r>
            <a:endParaRPr/>
          </a:p>
        </p:txBody>
      </p:sp>
      <p:sp>
        <p:nvSpPr>
          <p:cNvPr id="9"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32DF0699-FEA6-48B4-95BF-57E2F581626E}" type="datetime1">
              <a:rPr lang="zh-CN" altLang="en-US" smtClean="0"/>
              <a:pPr/>
              <a:t>2014/4/24</a:t>
            </a:fld>
            <a:endParaRPr lang="en-GB"/>
          </a:p>
        </p:txBody>
      </p:sp>
      <p:sp>
        <p:nvSpPr>
          <p:cNvPr id="10"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1"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244157041"/>
      </p:ext>
    </p:extLst>
  </p:cSld>
  <p:clrMapOvr>
    <a:masterClrMapping/>
  </p:clrMapOvr>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4 Content Layout: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GB" smtClean="0"/>
              <a:t>Click to edit Master title style</a:t>
            </a:r>
            <a:endParaRPr dirty="0"/>
          </a:p>
        </p:txBody>
      </p:sp>
      <p:sp>
        <p:nvSpPr>
          <p:cNvPr id="12" name="Chart Placeholder 11"/>
          <p:cNvSpPr>
            <a:spLocks noGrp="1"/>
          </p:cNvSpPr>
          <p:nvPr>
            <p:ph type="chart" sz="quarter" idx="11"/>
          </p:nvPr>
        </p:nvSpPr>
        <p:spPr>
          <a:xfrm>
            <a:off x="460375" y="1600200"/>
            <a:ext cx="3946525" cy="2108200"/>
          </a:xfrm>
        </p:spPr>
        <p:txBody>
          <a:bodyPr/>
          <a:lstStyle>
            <a:lvl1pPr>
              <a:buFontTx/>
              <a:buNone/>
              <a:defRPr>
                <a:solidFill>
                  <a:srgbClr val="002868"/>
                </a:solidFill>
              </a:defRPr>
            </a:lvl1pPr>
          </a:lstStyle>
          <a:p>
            <a:r>
              <a:rPr lang="en-GB" smtClean="0"/>
              <a:t>Click icon to add chart</a:t>
            </a:r>
            <a:endParaRPr/>
          </a:p>
        </p:txBody>
      </p:sp>
      <p:sp>
        <p:nvSpPr>
          <p:cNvPr id="13" name="Chart Placeholder 11"/>
          <p:cNvSpPr>
            <a:spLocks noGrp="1"/>
          </p:cNvSpPr>
          <p:nvPr>
            <p:ph type="chart" sz="quarter" idx="12"/>
          </p:nvPr>
        </p:nvSpPr>
        <p:spPr>
          <a:xfrm>
            <a:off x="4737100" y="1600200"/>
            <a:ext cx="3946525" cy="2108200"/>
          </a:xfrm>
        </p:spPr>
        <p:txBody>
          <a:bodyPr/>
          <a:lstStyle>
            <a:lvl1pPr>
              <a:buFontTx/>
              <a:buNone/>
              <a:defRPr>
                <a:solidFill>
                  <a:srgbClr val="002868"/>
                </a:solidFill>
              </a:defRPr>
            </a:lvl1pPr>
          </a:lstStyle>
          <a:p>
            <a:r>
              <a:rPr lang="en-GB" smtClean="0"/>
              <a:t>Click icon to add chart</a:t>
            </a:r>
            <a:endParaRPr/>
          </a:p>
        </p:txBody>
      </p:sp>
      <p:sp>
        <p:nvSpPr>
          <p:cNvPr id="14" name="Chart Placeholder 11"/>
          <p:cNvSpPr>
            <a:spLocks noGrp="1"/>
          </p:cNvSpPr>
          <p:nvPr>
            <p:ph type="chart" sz="quarter" idx="13"/>
          </p:nvPr>
        </p:nvSpPr>
        <p:spPr>
          <a:xfrm>
            <a:off x="460375" y="3871913"/>
            <a:ext cx="3946525" cy="2108200"/>
          </a:xfrm>
        </p:spPr>
        <p:txBody>
          <a:bodyPr/>
          <a:lstStyle>
            <a:lvl1pPr>
              <a:buFontTx/>
              <a:buNone/>
              <a:defRPr>
                <a:solidFill>
                  <a:srgbClr val="002868"/>
                </a:solidFill>
              </a:defRPr>
            </a:lvl1pPr>
          </a:lstStyle>
          <a:p>
            <a:r>
              <a:rPr lang="en-GB" smtClean="0"/>
              <a:t>Click icon to add chart</a:t>
            </a:r>
            <a:endParaRPr/>
          </a:p>
        </p:txBody>
      </p:sp>
      <p:sp>
        <p:nvSpPr>
          <p:cNvPr id="15" name="Chart Placeholder 11"/>
          <p:cNvSpPr>
            <a:spLocks noGrp="1"/>
          </p:cNvSpPr>
          <p:nvPr>
            <p:ph type="chart" sz="quarter" idx="14"/>
          </p:nvPr>
        </p:nvSpPr>
        <p:spPr>
          <a:xfrm>
            <a:off x="4737100" y="3871913"/>
            <a:ext cx="3946525" cy="2108200"/>
          </a:xfrm>
        </p:spPr>
        <p:txBody>
          <a:bodyPr/>
          <a:lstStyle>
            <a:lvl1pPr>
              <a:buFontTx/>
              <a:buNone/>
              <a:defRPr>
                <a:solidFill>
                  <a:srgbClr val="002868"/>
                </a:solidFill>
              </a:defRPr>
            </a:lvl1pPr>
          </a:lstStyle>
          <a:p>
            <a:r>
              <a:rPr lang="en-GB" smtClean="0"/>
              <a:t>Click icon to add chart</a:t>
            </a:r>
            <a:endParaRPr/>
          </a:p>
        </p:txBody>
      </p:sp>
      <p:sp>
        <p:nvSpPr>
          <p:cNvPr id="11"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768B4F6E-F660-4184-A3FF-7106C103A3DB}" type="datetime1">
              <a:rPr lang="zh-CN" altLang="en-US" smtClean="0"/>
              <a:pPr/>
              <a:t>2014/4/24</a:t>
            </a:fld>
            <a:endParaRPr lang="en-GB"/>
          </a:p>
        </p:txBody>
      </p:sp>
      <p:sp>
        <p:nvSpPr>
          <p:cNvPr id="16"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7"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10"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983818619"/>
      </p:ext>
    </p:extLst>
  </p:cSld>
  <p:clrMapOvr>
    <a:masterClrMapping/>
  </p:clrMapOvr>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2 Content Layout: Char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GB" smtClean="0"/>
              <a:t>Click to edit Master title style</a:t>
            </a:r>
            <a:endParaRPr dirty="0"/>
          </a:p>
        </p:txBody>
      </p:sp>
      <p:sp>
        <p:nvSpPr>
          <p:cNvPr id="4" name="Content Placeholder 3"/>
          <p:cNvSpPr>
            <a:spLocks noGrp="1"/>
          </p:cNvSpPr>
          <p:nvPr>
            <p:ph sz="half" idx="2"/>
          </p:nvPr>
        </p:nvSpPr>
        <p:spPr>
          <a:xfrm>
            <a:off x="4728045" y="1598613"/>
            <a:ext cx="3950208"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7" name="Chart Placeholder 6"/>
          <p:cNvSpPr>
            <a:spLocks noGrp="1"/>
          </p:cNvSpPr>
          <p:nvPr>
            <p:ph type="chart" sz="quarter" idx="11"/>
          </p:nvPr>
        </p:nvSpPr>
        <p:spPr>
          <a:xfrm>
            <a:off x="460375" y="1600200"/>
            <a:ext cx="3946525" cy="4379913"/>
          </a:xfrm>
        </p:spPr>
        <p:txBody>
          <a:bodyPr/>
          <a:lstStyle>
            <a:lvl1pPr>
              <a:buFontTx/>
              <a:buNone/>
              <a:defRPr>
                <a:solidFill>
                  <a:srgbClr val="002868"/>
                </a:solidFill>
              </a:defRPr>
            </a:lvl1pPr>
          </a:lstStyle>
          <a:p>
            <a:r>
              <a:rPr lang="en-GB" smtClean="0"/>
              <a:t>Click icon to add chart</a:t>
            </a:r>
            <a:endParaRPr dirty="0"/>
          </a:p>
        </p:txBody>
      </p:sp>
      <p:sp>
        <p:nvSpPr>
          <p:cNvPr id="10" name="Date Placeholder 3"/>
          <p:cNvSpPr>
            <a:spLocks noGrp="1"/>
          </p:cNvSpPr>
          <p:nvPr>
            <p:ph type="dt" sz="half" idx="1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D1F6B41C-526A-463E-BA7E-9CEF7EB196FD}" type="datetime1">
              <a:rPr lang="zh-CN" altLang="en-US" smtClean="0"/>
              <a:pPr/>
              <a:t>2014/4/24</a:t>
            </a:fld>
            <a:endParaRPr lang="en-GB"/>
          </a:p>
        </p:txBody>
      </p:sp>
      <p:sp>
        <p:nvSpPr>
          <p:cNvPr id="11"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2"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118215928"/>
      </p:ext>
    </p:extLst>
  </p:cSld>
  <p:clrMapOvr>
    <a:masterClrMapping/>
  </p:clrMapOvr>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p>
            <a:r>
              <a:rPr lang="en-GB"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A36602D4-D81C-471A-94A8-79BA63E20597}" type="datetime1">
              <a:rPr lang="zh-CN" altLang="en-US" smtClean="0"/>
              <a:pPr/>
              <a:t>2014/4/24</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2235744728"/>
      </p:ext>
    </p:extLst>
  </p:cSld>
  <p:clrMapOvr>
    <a:masterClrMapping/>
  </p:clrMapOvr>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p>
            <a:r>
              <a:rPr lang="en-GB"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1EEFBEDD-19DD-469A-A3A9-CF62E8BAEB82}" type="datetime1">
              <a:rPr lang="zh-CN" altLang="en-US" smtClean="0"/>
              <a:pPr/>
              <a:t>2014/4/24</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1656124896"/>
      </p:ext>
    </p:extLst>
  </p:cSld>
  <p:clrMapOvr>
    <a:masterClrMapping/>
  </p:clrMapOvr>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3" y="-1"/>
            <a:ext cx="8226425" cy="817200"/>
          </a:xfrm>
        </p:spPr>
        <p:txBody>
          <a:bodyPr/>
          <a:lstStyle>
            <a:lvl1pPr>
              <a:defRPr>
                <a:solidFill>
                  <a:srgbClr val="002868"/>
                </a:solidFill>
              </a:defRPr>
            </a:lvl1pPr>
          </a:lstStyle>
          <a:p>
            <a:r>
              <a:rPr lang="en-US" smtClean="0"/>
              <a:t>Click to edit Master title style</a:t>
            </a:r>
            <a:endParaRPr dirty="0"/>
          </a:p>
        </p:txBody>
      </p:sp>
      <p:sp>
        <p:nvSpPr>
          <p:cNvPr id="3" name="Chart Placeholder 2"/>
          <p:cNvSpPr>
            <a:spLocks noGrp="1"/>
          </p:cNvSpPr>
          <p:nvPr>
            <p:ph type="chart" idx="1"/>
          </p:nvPr>
        </p:nvSpPr>
        <p:spPr>
          <a:xfrm>
            <a:off x="455613" y="1598613"/>
            <a:ext cx="8226425" cy="4387850"/>
          </a:xfrm>
        </p:spPr>
        <p:txBody>
          <a:bodyPr/>
          <a:lstStyle>
            <a:lvl1pPr>
              <a:buFontTx/>
              <a:buNone/>
              <a:defRPr>
                <a:solidFill>
                  <a:srgbClr val="002868"/>
                </a:solidFill>
              </a:defRPr>
            </a:lvl1pPr>
          </a:lstStyle>
          <a:p>
            <a:r>
              <a:rPr lang="en-US" smtClean="0"/>
              <a:t>Click icon to add chart</a:t>
            </a:r>
            <a:endParaRPr/>
          </a:p>
        </p:txBody>
      </p:sp>
      <p:sp>
        <p:nvSpPr>
          <p:cNvPr id="8"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FF6460C2-56FA-4C74-8FF8-35D573F9463A}" type="datetime1">
              <a:rPr lang="zh-CN" altLang="en-US" smtClean="0"/>
              <a:pPr/>
              <a:t>2014/4/24</a:t>
            </a:fld>
            <a:endParaRPr lang="en-GB"/>
          </a:p>
        </p:txBody>
      </p:sp>
      <p:sp>
        <p:nvSpPr>
          <p:cNvPr id="9"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0"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7"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65055347"/>
      </p:ext>
    </p:extLst>
  </p:cSld>
  <p:clrMapOvr>
    <a:masterClrMapping/>
  </p:clrMapOvr>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UPPERCASE Title/Subtitle ">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lvl1pPr>
              <a:defRPr cap="all" baseline="0"/>
            </a:lvl1pPr>
          </a:lstStyle>
          <a:p>
            <a:r>
              <a:rPr lang="en-GB"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4D1FE593-8BED-4258-9D2B-76E8C5D1EC06}" type="datetime1">
              <a:rPr lang="zh-CN" altLang="en-US" smtClean="0"/>
              <a:pPr/>
              <a:t>2014/4/24</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cap="all" baseline="0">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26861837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455613" y="-1"/>
            <a:ext cx="8226425" cy="817200"/>
          </a:xfrm>
        </p:spPr>
        <p:txBody>
          <a:bodyPr/>
          <a:lstStyle>
            <a:lvl1pPr>
              <a:defRPr>
                <a:solidFill>
                  <a:srgbClr val="002868"/>
                </a:solidFill>
              </a:defRPr>
            </a:lvl1pPr>
          </a:lstStyle>
          <a:p>
            <a:r>
              <a:rPr lang="zh-CN" altLang="en-US" smtClean="0"/>
              <a:t>单击此处编辑母版标题样式</a:t>
            </a:r>
            <a:endParaRPr dirty="0"/>
          </a:p>
        </p:txBody>
      </p:sp>
      <p:sp>
        <p:nvSpPr>
          <p:cNvPr id="3" name="Chart Placeholder 2"/>
          <p:cNvSpPr>
            <a:spLocks noGrp="1"/>
          </p:cNvSpPr>
          <p:nvPr>
            <p:ph type="chart" idx="1"/>
          </p:nvPr>
        </p:nvSpPr>
        <p:spPr>
          <a:xfrm>
            <a:off x="455613" y="1598613"/>
            <a:ext cx="8226425" cy="4387850"/>
          </a:xfrm>
        </p:spPr>
        <p:txBody>
          <a:bodyPr/>
          <a:lstStyle>
            <a:lvl1pPr>
              <a:buFontTx/>
              <a:buNone/>
              <a:defRPr>
                <a:solidFill>
                  <a:srgbClr val="002868"/>
                </a:solidFill>
              </a:defRPr>
            </a:lvl1pPr>
          </a:lstStyle>
          <a:p>
            <a:r>
              <a:rPr lang="zh-CN" altLang="en-US" smtClean="0"/>
              <a:t>单击图标添加图表</a:t>
            </a:r>
            <a:endParaRPr/>
          </a:p>
        </p:txBody>
      </p:sp>
      <p:sp>
        <p:nvSpPr>
          <p:cNvPr id="8"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BDD5D825-A3C0-4ADD-B30E-CAEC44716408}" type="datetime1">
              <a:rPr lang="zh-CN" altLang="en-US" smtClean="0"/>
              <a:pPr/>
              <a:t>2014/4/24</a:t>
            </a:fld>
            <a:endParaRPr lang="en-GB"/>
          </a:p>
        </p:txBody>
      </p:sp>
      <p:sp>
        <p:nvSpPr>
          <p:cNvPr id="9"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0"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7"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897963487"/>
      </p:ext>
    </p:extLst>
  </p:cSld>
  <p:clrMapOvr>
    <a:masterClrMapping/>
  </p:clrMapOvr>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3" y="-1"/>
            <a:ext cx="8226425" cy="817200"/>
          </a:xfrm>
        </p:spPr>
        <p:txBody>
          <a:bodyPr/>
          <a:lstStyle>
            <a:lvl1pPr>
              <a:defRPr>
                <a:solidFill>
                  <a:srgbClr val="002868"/>
                </a:solidFill>
              </a:defRPr>
            </a:lvl1pPr>
          </a:lstStyle>
          <a:p>
            <a:r>
              <a:rPr lang="en-US" smtClean="0"/>
              <a:t>Click to edit Master title style</a:t>
            </a:r>
            <a:endParaRPr dirty="0"/>
          </a:p>
        </p:txBody>
      </p:sp>
      <p:sp>
        <p:nvSpPr>
          <p:cNvPr id="3" name="Chart Placeholder 2"/>
          <p:cNvSpPr>
            <a:spLocks noGrp="1"/>
          </p:cNvSpPr>
          <p:nvPr>
            <p:ph type="chart" idx="1"/>
          </p:nvPr>
        </p:nvSpPr>
        <p:spPr>
          <a:xfrm>
            <a:off x="455613" y="1598613"/>
            <a:ext cx="8226425" cy="4387850"/>
          </a:xfrm>
        </p:spPr>
        <p:txBody>
          <a:bodyPr/>
          <a:lstStyle>
            <a:lvl1pPr>
              <a:buFontTx/>
              <a:buNone/>
              <a:defRPr>
                <a:solidFill>
                  <a:srgbClr val="002868"/>
                </a:solidFill>
              </a:defRPr>
            </a:lvl1pPr>
          </a:lstStyle>
          <a:p>
            <a:r>
              <a:rPr lang="en-US" smtClean="0"/>
              <a:t>Click icon to add chart</a:t>
            </a:r>
            <a:endParaRPr/>
          </a:p>
        </p:txBody>
      </p:sp>
      <p:sp>
        <p:nvSpPr>
          <p:cNvPr id="8"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A4226A70-A528-434B-A4BB-690C82588335}" type="datetime1">
              <a:rPr lang="zh-CN" altLang="en-US" smtClean="0"/>
              <a:pPr/>
              <a:t>2014/4/24</a:t>
            </a:fld>
            <a:endParaRPr lang="en-GB"/>
          </a:p>
        </p:txBody>
      </p:sp>
      <p:sp>
        <p:nvSpPr>
          <p:cNvPr id="9"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0"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7"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1131767571"/>
      </p:ext>
    </p:extLst>
  </p:cSld>
  <p:clrMapOvr>
    <a:masterClrMapping/>
  </p:clrMapOvr>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Slide Layout with Image (2)">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xmlns="" val="0"/>
              </a:ext>
            </a:extLst>
          </a:blip>
          <a:stretch>
            <a:fillRect/>
          </a:stretch>
        </p:blipFill>
        <p:spPr>
          <a:xfrm>
            <a:off x="2965260" y="2886365"/>
            <a:ext cx="6181534" cy="3971636"/>
          </a:xfrm>
          <a:prstGeom prst="rect">
            <a:avLst/>
          </a:prstGeom>
        </p:spPr>
      </p:pic>
      <p:cxnSp>
        <p:nvCxnSpPr>
          <p:cNvPr id="9" name="Straight Connector 8"/>
          <p:cNvCxnSpPr/>
          <p:nvPr userDrawn="1"/>
        </p:nvCxnSpPr>
        <p:spPr>
          <a:xfrm>
            <a:off x="0" y="2891118"/>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98" name="Rectangle 2"/>
          <p:cNvSpPr>
            <a:spLocks noGrp="1" noChangeArrowheads="1"/>
          </p:cNvSpPr>
          <p:nvPr>
            <p:ph type="ctrTitle" hasCustomPrompt="1"/>
          </p:nvPr>
        </p:nvSpPr>
        <p:spPr>
          <a:xfrm>
            <a:off x="455613" y="1736725"/>
            <a:ext cx="7448550" cy="1050925"/>
          </a:xfrm>
        </p:spPr>
        <p:txBody>
          <a:bodyPr anchor="b"/>
          <a:lstStyle>
            <a:lvl1pPr>
              <a:defRPr cap="none" baseline="0"/>
            </a:lvl1pPr>
          </a:lstStyle>
          <a:p>
            <a:r>
              <a:rPr lang="en-US" dirty="0" smtClean="0"/>
              <a:t>Title goes here</a:t>
            </a:r>
            <a:br>
              <a:rPr lang="en-US" dirty="0" smtClean="0"/>
            </a:br>
            <a:r>
              <a:rPr lang="en-US" dirty="0" smtClean="0"/>
              <a:t>Photo option, choose from a selection</a:t>
            </a:r>
            <a:endParaRPr lang="en-US" dirty="0"/>
          </a:p>
        </p:txBody>
      </p:sp>
      <p:sp>
        <p:nvSpPr>
          <p:cNvPr id="4099" name="Rectangle 3"/>
          <p:cNvSpPr>
            <a:spLocks noGrp="1" noChangeArrowheads="1"/>
          </p:cNvSpPr>
          <p:nvPr>
            <p:ph type="subTitle" idx="1" hasCustomPrompt="1"/>
          </p:nvPr>
        </p:nvSpPr>
        <p:spPr>
          <a:xfrm>
            <a:off x="455613" y="2970213"/>
            <a:ext cx="7448550" cy="720000"/>
          </a:xfrm>
        </p:spPr>
        <p:txBody>
          <a:bodyPr/>
          <a:lstStyle>
            <a:lvl1pPr marL="0" indent="0">
              <a:spcBef>
                <a:spcPct val="40000"/>
              </a:spcBef>
              <a:buFont typeface="Verdana" pitchFamily="34" charset="0"/>
              <a:buNone/>
              <a:defRPr sz="1800" cap="none" baseline="0">
                <a:solidFill>
                  <a:schemeClr val="accent1"/>
                </a:solidFill>
              </a:defRPr>
            </a:lvl1pPr>
          </a:lstStyle>
          <a:p>
            <a:r>
              <a:rPr dirty="0"/>
              <a:t>Name, Title, Department</a:t>
            </a:r>
          </a:p>
        </p:txBody>
      </p:sp>
      <p:sp>
        <p:nvSpPr>
          <p:cNvPr id="12" name="Date Placeholder 3"/>
          <p:cNvSpPr>
            <a:spLocks noGrp="1"/>
          </p:cNvSpPr>
          <p:nvPr>
            <p:ph type="dt" sz="half" idx="2"/>
          </p:nvPr>
        </p:nvSpPr>
        <p:spPr>
          <a:xfrm>
            <a:off x="460375" y="6217920"/>
            <a:ext cx="6629400" cy="39624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algn="l" defTabSz="914400" rtl="0" eaLnBrk="0" latinLnBrk="0" hangingPunct="0">
              <a:defRPr sz="1200" kern="1200">
                <a:solidFill>
                  <a:srgbClr val="002868"/>
                </a:solidFill>
                <a:latin typeface="+mn-lt"/>
                <a:ea typeface="+mn-ea"/>
                <a:cs typeface="+mn-cs"/>
              </a:defRPr>
            </a:lvl1pPr>
          </a:lstStyle>
          <a:p>
            <a:fld id="{FE20D4F5-BEAF-4BF3-B217-06C398852F0B}" type="datetime1">
              <a:rPr lang="zh-CN" altLang="en-US" smtClean="0"/>
              <a:pPr/>
              <a:t>2014/4/24</a:t>
            </a:fld>
            <a:endParaRPr lang="en-GB" dirty="0"/>
          </a:p>
        </p:txBody>
      </p:sp>
      <p:pic>
        <p:nvPicPr>
          <p:cNvPr id="8" name="Picture 7" descr="IMSHlogo_RGB_300px_TM_IA.jpg"/>
          <p:cNvPicPr>
            <a:picLocks noChangeAspect="1"/>
          </p:cNvPicPr>
          <p:nvPr userDrawn="1"/>
        </p:nvPicPr>
        <p:blipFill>
          <a:blip r:embed="rId3" cstate="email">
            <a:extLst>
              <a:ext uri="{28A0092B-C50C-407E-A947-70E740481C1C}">
                <a14:useLocalDpi xmlns:a14="http://schemas.microsoft.com/office/drawing/2010/main" xmlns="" val="0"/>
              </a:ext>
            </a:extLst>
          </a:blip>
          <a:stretch>
            <a:fillRect/>
          </a:stretch>
        </p:blipFill>
        <p:spPr>
          <a:xfrm>
            <a:off x="6658346" y="366713"/>
            <a:ext cx="2031629" cy="575628"/>
          </a:xfrm>
          <a:prstGeom prst="rect">
            <a:avLst/>
          </a:prstGeom>
        </p:spPr>
      </p:pic>
    </p:spTree>
    <p:extLst>
      <p:ext uri="{BB962C8B-B14F-4D97-AF65-F5344CB8AC3E}">
        <p14:creationId xmlns:p14="http://schemas.microsoft.com/office/powerpoint/2010/main" xmlns="" val="22688090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zh-CN" altLang="en-US" smtClean="0"/>
              <a:t>单击此处编辑母版标题样式</a:t>
            </a:r>
            <a:endParaRPr dirty="0"/>
          </a:p>
        </p:txBody>
      </p:sp>
      <p:sp>
        <p:nvSpPr>
          <p:cNvPr id="12" name="Chart Placeholder 11"/>
          <p:cNvSpPr>
            <a:spLocks noGrp="1"/>
          </p:cNvSpPr>
          <p:nvPr>
            <p:ph type="chart" sz="quarter" idx="11"/>
          </p:nvPr>
        </p:nvSpPr>
        <p:spPr>
          <a:xfrm>
            <a:off x="460375" y="1600199"/>
            <a:ext cx="3946525" cy="4379913"/>
          </a:xfrm>
        </p:spPr>
        <p:txBody>
          <a:bodyPr/>
          <a:lstStyle>
            <a:lvl1pPr>
              <a:buFontTx/>
              <a:buNone/>
              <a:defRPr>
                <a:solidFill>
                  <a:srgbClr val="002868"/>
                </a:solidFill>
              </a:defRPr>
            </a:lvl1pPr>
          </a:lstStyle>
          <a:p>
            <a:r>
              <a:rPr lang="zh-CN" altLang="en-US" smtClean="0"/>
              <a:t>单击图标添加图表</a:t>
            </a:r>
            <a:endParaRPr/>
          </a:p>
        </p:txBody>
      </p:sp>
      <p:sp>
        <p:nvSpPr>
          <p:cNvPr id="13" name="Chart Placeholder 11"/>
          <p:cNvSpPr>
            <a:spLocks noGrp="1"/>
          </p:cNvSpPr>
          <p:nvPr>
            <p:ph type="chart" sz="quarter" idx="12"/>
          </p:nvPr>
        </p:nvSpPr>
        <p:spPr>
          <a:xfrm>
            <a:off x="4737100" y="1600199"/>
            <a:ext cx="3946525" cy="4379913"/>
          </a:xfrm>
        </p:spPr>
        <p:txBody>
          <a:bodyPr/>
          <a:lstStyle>
            <a:lvl1pPr>
              <a:buFontTx/>
              <a:buNone/>
              <a:defRPr>
                <a:solidFill>
                  <a:srgbClr val="002868"/>
                </a:solidFill>
              </a:defRPr>
            </a:lvl1pPr>
          </a:lstStyle>
          <a:p>
            <a:r>
              <a:rPr lang="zh-CN" altLang="en-US" smtClean="0"/>
              <a:t>单击图标添加图表</a:t>
            </a:r>
            <a:endParaRPr/>
          </a:p>
        </p:txBody>
      </p:sp>
      <p:sp>
        <p:nvSpPr>
          <p:cNvPr id="9"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23F30302-25BB-4918-840A-9609AD80BD3D}" type="datetime1">
              <a:rPr lang="zh-CN" altLang="en-US" smtClean="0"/>
              <a:pPr/>
              <a:t>2014/4/24</a:t>
            </a:fld>
            <a:endParaRPr lang="en-GB"/>
          </a:p>
        </p:txBody>
      </p:sp>
      <p:sp>
        <p:nvSpPr>
          <p:cNvPr id="10"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1"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2055414759"/>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4 Content Layout: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zh-CN" altLang="en-US" smtClean="0"/>
              <a:t>单击此处编辑母版标题样式</a:t>
            </a:r>
            <a:endParaRPr dirty="0"/>
          </a:p>
        </p:txBody>
      </p:sp>
      <p:sp>
        <p:nvSpPr>
          <p:cNvPr id="12" name="Chart Placeholder 11"/>
          <p:cNvSpPr>
            <a:spLocks noGrp="1"/>
          </p:cNvSpPr>
          <p:nvPr>
            <p:ph type="chart" sz="quarter" idx="11"/>
          </p:nvPr>
        </p:nvSpPr>
        <p:spPr>
          <a:xfrm>
            <a:off x="460375" y="1600200"/>
            <a:ext cx="3946525" cy="2108200"/>
          </a:xfrm>
        </p:spPr>
        <p:txBody>
          <a:bodyPr/>
          <a:lstStyle>
            <a:lvl1pPr>
              <a:buFontTx/>
              <a:buNone/>
              <a:defRPr>
                <a:solidFill>
                  <a:srgbClr val="002868"/>
                </a:solidFill>
              </a:defRPr>
            </a:lvl1pPr>
          </a:lstStyle>
          <a:p>
            <a:r>
              <a:rPr lang="zh-CN" altLang="en-US" smtClean="0"/>
              <a:t>单击图标添加图表</a:t>
            </a:r>
            <a:endParaRPr/>
          </a:p>
        </p:txBody>
      </p:sp>
      <p:sp>
        <p:nvSpPr>
          <p:cNvPr id="13" name="Chart Placeholder 11"/>
          <p:cNvSpPr>
            <a:spLocks noGrp="1"/>
          </p:cNvSpPr>
          <p:nvPr>
            <p:ph type="chart" sz="quarter" idx="12"/>
          </p:nvPr>
        </p:nvSpPr>
        <p:spPr>
          <a:xfrm>
            <a:off x="4737100" y="1600200"/>
            <a:ext cx="3946525" cy="2108200"/>
          </a:xfrm>
        </p:spPr>
        <p:txBody>
          <a:bodyPr/>
          <a:lstStyle>
            <a:lvl1pPr>
              <a:buFontTx/>
              <a:buNone/>
              <a:defRPr>
                <a:solidFill>
                  <a:srgbClr val="002868"/>
                </a:solidFill>
              </a:defRPr>
            </a:lvl1pPr>
          </a:lstStyle>
          <a:p>
            <a:r>
              <a:rPr lang="zh-CN" altLang="en-US" smtClean="0"/>
              <a:t>单击图标添加图表</a:t>
            </a:r>
            <a:endParaRPr/>
          </a:p>
        </p:txBody>
      </p:sp>
      <p:sp>
        <p:nvSpPr>
          <p:cNvPr id="14" name="Chart Placeholder 11"/>
          <p:cNvSpPr>
            <a:spLocks noGrp="1"/>
          </p:cNvSpPr>
          <p:nvPr>
            <p:ph type="chart" sz="quarter" idx="13"/>
          </p:nvPr>
        </p:nvSpPr>
        <p:spPr>
          <a:xfrm>
            <a:off x="460375" y="3871913"/>
            <a:ext cx="3946525" cy="2108200"/>
          </a:xfrm>
        </p:spPr>
        <p:txBody>
          <a:bodyPr/>
          <a:lstStyle>
            <a:lvl1pPr>
              <a:buFontTx/>
              <a:buNone/>
              <a:defRPr>
                <a:solidFill>
                  <a:srgbClr val="002868"/>
                </a:solidFill>
              </a:defRPr>
            </a:lvl1pPr>
          </a:lstStyle>
          <a:p>
            <a:r>
              <a:rPr lang="zh-CN" altLang="en-US" smtClean="0"/>
              <a:t>单击图标添加图表</a:t>
            </a:r>
            <a:endParaRPr/>
          </a:p>
        </p:txBody>
      </p:sp>
      <p:sp>
        <p:nvSpPr>
          <p:cNvPr id="15" name="Chart Placeholder 11"/>
          <p:cNvSpPr>
            <a:spLocks noGrp="1"/>
          </p:cNvSpPr>
          <p:nvPr>
            <p:ph type="chart" sz="quarter" idx="14"/>
          </p:nvPr>
        </p:nvSpPr>
        <p:spPr>
          <a:xfrm>
            <a:off x="4737100" y="3871913"/>
            <a:ext cx="3946525" cy="2108200"/>
          </a:xfrm>
        </p:spPr>
        <p:txBody>
          <a:bodyPr/>
          <a:lstStyle>
            <a:lvl1pPr>
              <a:buFontTx/>
              <a:buNone/>
              <a:defRPr>
                <a:solidFill>
                  <a:srgbClr val="002868"/>
                </a:solidFill>
              </a:defRPr>
            </a:lvl1pPr>
          </a:lstStyle>
          <a:p>
            <a:r>
              <a:rPr lang="zh-CN" altLang="en-US" smtClean="0"/>
              <a:t>单击图标添加图表</a:t>
            </a:r>
            <a:endParaRPr/>
          </a:p>
        </p:txBody>
      </p:sp>
      <p:sp>
        <p:nvSpPr>
          <p:cNvPr id="11"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BB17EA8B-B549-4130-BC25-3B5DF2B76053}" type="datetime1">
              <a:rPr lang="zh-CN" altLang="en-US" smtClean="0"/>
              <a:pPr/>
              <a:t>2014/4/24</a:t>
            </a:fld>
            <a:endParaRPr lang="en-GB"/>
          </a:p>
        </p:txBody>
      </p:sp>
      <p:sp>
        <p:nvSpPr>
          <p:cNvPr id="16"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7"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10"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2754049483"/>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Content Layout: Char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zh-CN" altLang="en-US" smtClean="0"/>
              <a:t>单击此处编辑母版标题样式</a:t>
            </a:r>
            <a:endParaRPr dirty="0"/>
          </a:p>
        </p:txBody>
      </p:sp>
      <p:sp>
        <p:nvSpPr>
          <p:cNvPr id="4" name="Content Placeholder 3"/>
          <p:cNvSpPr>
            <a:spLocks noGrp="1"/>
          </p:cNvSpPr>
          <p:nvPr>
            <p:ph sz="half" idx="2"/>
          </p:nvPr>
        </p:nvSpPr>
        <p:spPr>
          <a:xfrm>
            <a:off x="4728045" y="1598613"/>
            <a:ext cx="3950208"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7" name="Chart Placeholder 6"/>
          <p:cNvSpPr>
            <a:spLocks noGrp="1"/>
          </p:cNvSpPr>
          <p:nvPr>
            <p:ph type="chart" sz="quarter" idx="11"/>
          </p:nvPr>
        </p:nvSpPr>
        <p:spPr>
          <a:xfrm>
            <a:off x="460375" y="1600200"/>
            <a:ext cx="3946525" cy="4379913"/>
          </a:xfrm>
        </p:spPr>
        <p:txBody>
          <a:bodyPr/>
          <a:lstStyle>
            <a:lvl1pPr>
              <a:buFontTx/>
              <a:buNone/>
              <a:defRPr>
                <a:solidFill>
                  <a:srgbClr val="002868"/>
                </a:solidFill>
              </a:defRPr>
            </a:lvl1pPr>
          </a:lstStyle>
          <a:p>
            <a:r>
              <a:rPr lang="zh-CN" altLang="en-US" smtClean="0"/>
              <a:t>单击图标添加图表</a:t>
            </a:r>
            <a:endParaRPr dirty="0"/>
          </a:p>
        </p:txBody>
      </p:sp>
      <p:sp>
        <p:nvSpPr>
          <p:cNvPr id="10" name="Date Placeholder 3"/>
          <p:cNvSpPr>
            <a:spLocks noGrp="1"/>
          </p:cNvSpPr>
          <p:nvPr>
            <p:ph type="dt" sz="half" idx="1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6F90B569-B36B-4516-B59E-89C637EC5228}" type="datetime1">
              <a:rPr lang="zh-CN" altLang="en-US" smtClean="0"/>
              <a:pPr/>
              <a:t>2014/4/24</a:t>
            </a:fld>
            <a:endParaRPr lang="en-GB"/>
          </a:p>
        </p:txBody>
      </p:sp>
      <p:sp>
        <p:nvSpPr>
          <p:cNvPr id="11"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2"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651296897"/>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6" Type="http://schemas.openxmlformats.org/officeDocument/2006/relationships/image" Target="../media/image5.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theme" Target="../theme/theme2.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7.png"/><Relationship Id="rId2" Type="http://schemas.openxmlformats.org/officeDocument/2006/relationships/slideLayout" Target="../slideLayouts/slideLayout34.xml"/><Relationship Id="rId16" Type="http://schemas.openxmlformats.org/officeDocument/2006/relationships/theme" Target="../theme/theme3.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6" Type="http://schemas.openxmlformats.org/officeDocument/2006/relationships/image" Target="../media/image10.png"/><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theme" Target="../theme/theme4.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graphicFrame>
        <p:nvGraphicFramePr>
          <p:cNvPr id="13" name="对象 12" hidden="1"/>
          <p:cNvGraphicFramePr>
            <a:graphicFrameLocks noChangeAspect="1"/>
          </p:cNvGraphicFramePr>
          <p:nvPr/>
        </p:nvGraphicFramePr>
        <p:xfrm>
          <a:off x="1587" y="1588"/>
          <a:ext cx="1587" cy="1587"/>
        </p:xfrm>
        <a:graphic>
          <a:graphicData uri="http://schemas.openxmlformats.org/presentationml/2006/ole">
            <p:oleObj spid="_x0000_s71683" name="think-cell Slide" r:id="rId21" imgW="270" imgH="270" progId="TCLayout.ActiveDocument.1">
              <p:embed/>
            </p:oleObj>
          </a:graphicData>
        </a:graphic>
      </p:graphicFrame>
      <p:sp>
        <p:nvSpPr>
          <p:cNvPr id="3075" name="Rectangle 3"/>
          <p:cNvSpPr>
            <a:spLocks noGrp="1" noChangeArrowheads="1"/>
          </p:cNvSpPr>
          <p:nvPr>
            <p:ph type="title"/>
          </p:nvPr>
        </p:nvSpPr>
        <p:spPr bwMode="gray">
          <a:xfrm>
            <a:off x="455613" y="0"/>
            <a:ext cx="8226425" cy="818686"/>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zh-CN" altLang="en-US" smtClean="0"/>
              <a:t>单击此处编辑母版标题样式</a:t>
            </a:r>
            <a:endParaRPr dirty="0"/>
          </a:p>
        </p:txBody>
      </p:sp>
      <p:sp>
        <p:nvSpPr>
          <p:cNvPr id="3076" name="Rectangle 4"/>
          <p:cNvSpPr>
            <a:spLocks noGrp="1" noChangeArrowheads="1"/>
          </p:cNvSpPr>
          <p:nvPr>
            <p:ph type="body" idx="1"/>
          </p:nvPr>
        </p:nvSpPr>
        <p:spPr bwMode="gray">
          <a:xfrm>
            <a:off x="455613" y="1598613"/>
            <a:ext cx="8226425" cy="438785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10" name="Date Placeholder 3"/>
          <p:cNvSpPr>
            <a:spLocks noGrp="1"/>
          </p:cNvSpPr>
          <p:nvPr>
            <p:ph type="dt" sz="half" idx="2"/>
          </p:nvPr>
        </p:nvSpPr>
        <p:spPr>
          <a:xfrm>
            <a:off x="713232"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E3D64B3E-B6F4-46E2-AB83-1AC6A0DE0437}" type="datetime1">
              <a:rPr lang="zh-CN" altLang="en-US" smtClean="0"/>
              <a:pPr/>
              <a:t>2014/4/24</a:t>
            </a:fld>
            <a:endParaRPr lang="en-GB"/>
          </a:p>
        </p:txBody>
      </p:sp>
      <p:sp>
        <p:nvSpPr>
          <p:cNvPr id="11"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2"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cxnSp>
        <p:nvCxnSpPr>
          <p:cNvPr id="14" name="Straight Connector 13"/>
          <p:cNvCxnSpPr/>
          <p:nvPr/>
        </p:nvCxnSpPr>
        <p:spPr>
          <a:xfrm>
            <a:off x="455613" y="899366"/>
            <a:ext cx="822642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5613" y="6237312"/>
            <a:ext cx="8226425" cy="0"/>
          </a:xfrm>
          <a:prstGeom prst="line">
            <a:avLst/>
          </a:prstGeom>
          <a:ln w="19050">
            <a:solidFill>
              <a:srgbClr val="002868"/>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rotWithShape="1">
          <a:blip r:embed="rId22" cstate="email">
            <a:extLst>
              <a:ext uri="{28A0092B-C50C-407E-A947-70E740481C1C}">
                <a14:useLocalDpi xmlns:a14="http://schemas.microsoft.com/office/drawing/2010/main" xmlns="" val="0"/>
              </a:ext>
            </a:extLst>
          </a:blip>
          <a:srcRect b="27988"/>
          <a:stretch/>
        </p:blipFill>
        <p:spPr>
          <a:xfrm>
            <a:off x="7392132" y="6367140"/>
            <a:ext cx="1297843" cy="268610"/>
          </a:xfrm>
          <a:prstGeom prst="rect">
            <a:avLst/>
          </a:prstGeom>
        </p:spPr>
      </p:pic>
    </p:spTree>
    <p:extLst>
      <p:ext uri="{BB962C8B-B14F-4D97-AF65-F5344CB8AC3E}">
        <p14:creationId xmlns:p14="http://schemas.microsoft.com/office/powerpoint/2010/main" xmlns="" val="1943817854"/>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814" r:id="rId12"/>
    <p:sldLayoutId id="2147483816" r:id="rId13"/>
    <p:sldLayoutId id="2147483853" r:id="rId14"/>
    <p:sldLayoutId id="2147483854" r:id="rId15"/>
    <p:sldLayoutId id="2147483855" r:id="rId16"/>
    <p:sldLayoutId id="2147483856" r:id="rId17"/>
    <p:sldLayoutId id="2147483857" r:id="rId18"/>
  </p:sldLayoutIdLst>
  <p:transition/>
  <p:timing>
    <p:tnLst>
      <p:par>
        <p:cTn id="1" dur="indefinite" restart="never" nodeType="tmRoot"/>
      </p:par>
    </p:tnLst>
  </p:timing>
  <p:hf hdr="0" ftr="0"/>
  <p:txStyles>
    <p:titleStyle>
      <a:lvl1pPr algn="l" rtl="0" eaLnBrk="1" fontAlgn="base" hangingPunct="1">
        <a:spcBef>
          <a:spcPct val="0"/>
        </a:spcBef>
        <a:spcAft>
          <a:spcPct val="0"/>
        </a:spcAft>
        <a:defRPr sz="2400">
          <a:solidFill>
            <a:srgbClr val="002868"/>
          </a:solidFill>
          <a:latin typeface="+mj-lt"/>
          <a:ea typeface="+mj-ea"/>
          <a:cs typeface="+mj-cs"/>
        </a:defRPr>
      </a:lvl1pPr>
      <a:lvl2pPr algn="l" rtl="0" eaLnBrk="1" fontAlgn="base" hangingPunct="1">
        <a:spcBef>
          <a:spcPct val="0"/>
        </a:spcBef>
        <a:spcAft>
          <a:spcPct val="0"/>
        </a:spcAft>
        <a:defRPr sz="2400">
          <a:solidFill>
            <a:schemeClr val="tx2"/>
          </a:solidFill>
          <a:latin typeface="Verdana" pitchFamily="34" charset="0"/>
        </a:defRPr>
      </a:lvl2pPr>
      <a:lvl3pPr algn="l" rtl="0" eaLnBrk="1" fontAlgn="base" hangingPunct="1">
        <a:spcBef>
          <a:spcPct val="0"/>
        </a:spcBef>
        <a:spcAft>
          <a:spcPct val="0"/>
        </a:spcAft>
        <a:defRPr sz="2400">
          <a:solidFill>
            <a:schemeClr val="tx2"/>
          </a:solidFill>
          <a:latin typeface="Verdana" pitchFamily="34" charset="0"/>
        </a:defRPr>
      </a:lvl3pPr>
      <a:lvl4pPr algn="l" rtl="0" eaLnBrk="1" fontAlgn="base" hangingPunct="1">
        <a:spcBef>
          <a:spcPct val="0"/>
        </a:spcBef>
        <a:spcAft>
          <a:spcPct val="0"/>
        </a:spcAft>
        <a:defRPr sz="2400">
          <a:solidFill>
            <a:schemeClr val="tx2"/>
          </a:solidFill>
          <a:latin typeface="Verdana" pitchFamily="34" charset="0"/>
        </a:defRPr>
      </a:lvl4pPr>
      <a:lvl5pPr algn="l" rtl="0" eaLnBrk="1" fontAlgn="base" hangingPunct="1">
        <a:spcBef>
          <a:spcPct val="0"/>
        </a:spcBef>
        <a:spcAft>
          <a:spcPct val="0"/>
        </a:spcAft>
        <a:defRPr sz="2400">
          <a:solidFill>
            <a:schemeClr val="tx2"/>
          </a:solidFill>
          <a:latin typeface="Verdana" pitchFamily="34" charset="0"/>
        </a:defRPr>
      </a:lvl5pPr>
      <a:lvl6pPr marL="457200" algn="l" rtl="0" eaLnBrk="1" fontAlgn="base" hangingPunct="1">
        <a:spcBef>
          <a:spcPct val="0"/>
        </a:spcBef>
        <a:spcAft>
          <a:spcPct val="0"/>
        </a:spcAft>
        <a:defRPr sz="2400">
          <a:solidFill>
            <a:schemeClr val="tx2"/>
          </a:solidFill>
          <a:latin typeface="Verdana" pitchFamily="34" charset="0"/>
        </a:defRPr>
      </a:lvl6pPr>
      <a:lvl7pPr marL="914400" algn="l" rtl="0" eaLnBrk="1" fontAlgn="base" hangingPunct="1">
        <a:spcBef>
          <a:spcPct val="0"/>
        </a:spcBef>
        <a:spcAft>
          <a:spcPct val="0"/>
        </a:spcAft>
        <a:defRPr sz="2400">
          <a:solidFill>
            <a:schemeClr val="tx2"/>
          </a:solidFill>
          <a:latin typeface="Verdana" pitchFamily="34" charset="0"/>
        </a:defRPr>
      </a:lvl7pPr>
      <a:lvl8pPr marL="1371600" algn="l" rtl="0" eaLnBrk="1" fontAlgn="base" hangingPunct="1">
        <a:spcBef>
          <a:spcPct val="0"/>
        </a:spcBef>
        <a:spcAft>
          <a:spcPct val="0"/>
        </a:spcAft>
        <a:defRPr sz="2400">
          <a:solidFill>
            <a:schemeClr val="tx2"/>
          </a:solidFill>
          <a:latin typeface="Verdana" pitchFamily="34" charset="0"/>
        </a:defRPr>
      </a:lvl8pPr>
      <a:lvl9pPr marL="1828800" algn="l" rtl="0" eaLnBrk="1" fontAlgn="base" hangingPunct="1">
        <a:spcBef>
          <a:spcPct val="0"/>
        </a:spcBef>
        <a:spcAft>
          <a:spcPct val="0"/>
        </a:spcAft>
        <a:defRPr sz="2400">
          <a:solidFill>
            <a:schemeClr val="tx2"/>
          </a:solidFill>
          <a:latin typeface="Verdana" pitchFamily="34" charset="0"/>
        </a:defRPr>
      </a:lvl9pPr>
    </p:titleStyle>
    <p:bodyStyle>
      <a:lvl1pPr marL="228600" indent="-228600" algn="l" rtl="0" eaLnBrk="1" fontAlgn="base" hangingPunct="1">
        <a:spcBef>
          <a:spcPct val="50000"/>
        </a:spcBef>
        <a:spcAft>
          <a:spcPct val="0"/>
        </a:spcAft>
        <a:buClr>
          <a:schemeClr val="accent1"/>
        </a:buClr>
        <a:buFont typeface="Verdana" pitchFamily="34" charset="0"/>
        <a:buChar char="•"/>
        <a:defRPr sz="2000">
          <a:solidFill>
            <a:srgbClr val="002868"/>
          </a:solidFill>
          <a:latin typeface="+mn-lt"/>
          <a:ea typeface="+mn-ea"/>
          <a:cs typeface="+mn-cs"/>
        </a:defRPr>
      </a:lvl1pPr>
      <a:lvl2pPr marL="571500" indent="-228600" algn="l" rtl="0" eaLnBrk="1" fontAlgn="base" hangingPunct="1">
        <a:spcBef>
          <a:spcPct val="40000"/>
        </a:spcBef>
        <a:spcAft>
          <a:spcPct val="0"/>
        </a:spcAft>
        <a:buClr>
          <a:schemeClr val="accent1"/>
        </a:buClr>
        <a:buFont typeface="Verdana" pitchFamily="34" charset="0"/>
        <a:buChar char="−"/>
        <a:defRPr sz="1600">
          <a:solidFill>
            <a:srgbClr val="002868"/>
          </a:solidFill>
          <a:latin typeface="+mn-lt"/>
        </a:defRPr>
      </a:lvl2pPr>
      <a:lvl3pPr marL="914400" indent="-228600" algn="l" rtl="0" eaLnBrk="1" fontAlgn="base" hangingPunct="1">
        <a:spcBef>
          <a:spcPct val="30000"/>
        </a:spcBef>
        <a:spcAft>
          <a:spcPct val="0"/>
        </a:spcAft>
        <a:buClr>
          <a:schemeClr val="accent1"/>
        </a:buClr>
        <a:buFont typeface="Verdana" pitchFamily="34" charset="0"/>
        <a:buChar char="•"/>
        <a:defRPr sz="1400">
          <a:solidFill>
            <a:srgbClr val="002868"/>
          </a:solidFill>
          <a:latin typeface="+mn-lt"/>
        </a:defRPr>
      </a:lvl3pPr>
      <a:lvl4pPr marL="1257300" indent="-228600" algn="l" rtl="0" eaLnBrk="1" fontAlgn="base" hangingPunct="1">
        <a:spcBef>
          <a:spcPct val="30000"/>
        </a:spcBef>
        <a:spcAft>
          <a:spcPct val="0"/>
        </a:spcAft>
        <a:buClr>
          <a:schemeClr val="accent1"/>
        </a:buClr>
        <a:buFont typeface="Verdana" pitchFamily="34" charset="0"/>
        <a:buChar char="–"/>
        <a:defRPr sz="1200">
          <a:solidFill>
            <a:srgbClr val="002868"/>
          </a:solidFill>
          <a:latin typeface="+mn-lt"/>
        </a:defRPr>
      </a:lvl4pPr>
      <a:lvl5pPr marL="1600200" indent="-228600" algn="l" rtl="0" eaLnBrk="1" fontAlgn="base" hangingPunct="1">
        <a:spcBef>
          <a:spcPct val="30000"/>
        </a:spcBef>
        <a:spcAft>
          <a:spcPct val="0"/>
        </a:spcAft>
        <a:buClr>
          <a:schemeClr val="accent1"/>
        </a:buClr>
        <a:buFont typeface="Verdana" pitchFamily="34" charset="0"/>
        <a:buChar char="◦"/>
        <a:defRPr sz="1200">
          <a:solidFill>
            <a:srgbClr val="002868"/>
          </a:solidFill>
          <a:latin typeface="+mn-lt"/>
        </a:defRPr>
      </a:lvl5pPr>
      <a:lvl6pPr marL="20574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bwMode="gray">
          <a:xfrm>
            <a:off x="455613" y="0"/>
            <a:ext cx="8226425" cy="818686"/>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smtClean="0"/>
              <a:t>Click to edit Master title style</a:t>
            </a:r>
            <a:endParaRPr dirty="0"/>
          </a:p>
        </p:txBody>
      </p:sp>
      <p:sp>
        <p:nvSpPr>
          <p:cNvPr id="3076" name="Rectangle 4"/>
          <p:cNvSpPr>
            <a:spLocks noGrp="1" noChangeArrowheads="1"/>
          </p:cNvSpPr>
          <p:nvPr>
            <p:ph type="body" idx="1"/>
          </p:nvPr>
        </p:nvSpPr>
        <p:spPr bwMode="gray">
          <a:xfrm>
            <a:off x="455613" y="1598613"/>
            <a:ext cx="8226425" cy="438785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0" name="Date Placeholder 3"/>
          <p:cNvSpPr>
            <a:spLocks noGrp="1"/>
          </p:cNvSpPr>
          <p:nvPr>
            <p:ph type="dt" sz="half" idx="2"/>
          </p:nvPr>
        </p:nvSpPr>
        <p:spPr>
          <a:xfrm>
            <a:off x="713232" y="6492240"/>
            <a:ext cx="5521313" cy="13485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475F4BF0-94FC-4289-866B-CA69D236667D}" type="datetime1">
              <a:rPr lang="zh-CN" altLang="en-US" smtClean="0"/>
              <a:pPr/>
              <a:t>2014/4/24</a:t>
            </a:fld>
            <a:endParaRPr lang="en-GB"/>
          </a:p>
        </p:txBody>
      </p:sp>
      <p:sp>
        <p:nvSpPr>
          <p:cNvPr id="11" name="Footer Placeholder 4"/>
          <p:cNvSpPr>
            <a:spLocks noGrp="1"/>
          </p:cNvSpPr>
          <p:nvPr>
            <p:ph type="ftr" sz="quarter" idx="3"/>
          </p:nvPr>
        </p:nvSpPr>
        <p:spPr>
          <a:xfrm>
            <a:off x="481359" y="6356351"/>
            <a:ext cx="5711703" cy="13485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2"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cxnSp>
        <p:nvCxnSpPr>
          <p:cNvPr id="14" name="Straight Connector 13"/>
          <p:cNvCxnSpPr/>
          <p:nvPr/>
        </p:nvCxnSpPr>
        <p:spPr>
          <a:xfrm>
            <a:off x="455613" y="899366"/>
            <a:ext cx="822642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5613" y="6237312"/>
            <a:ext cx="8226425" cy="0"/>
          </a:xfrm>
          <a:prstGeom prst="line">
            <a:avLst/>
          </a:prstGeom>
          <a:ln w="19050">
            <a:solidFill>
              <a:srgbClr val="002868"/>
            </a:solidFill>
          </a:ln>
        </p:spPr>
        <p:style>
          <a:lnRef idx="1">
            <a:schemeClr val="accent1"/>
          </a:lnRef>
          <a:fillRef idx="0">
            <a:schemeClr val="accent1"/>
          </a:fillRef>
          <a:effectRef idx="0">
            <a:schemeClr val="accent1"/>
          </a:effectRef>
          <a:fontRef idx="minor">
            <a:schemeClr val="tx1"/>
          </a:fontRef>
        </p:style>
      </p:cxnSp>
      <p:pic>
        <p:nvPicPr>
          <p:cNvPr id="13" name="Picture 12" descr="IMSCG-logo-no_tag-TM-RGB.png"/>
          <p:cNvPicPr>
            <a:picLocks noChangeAspect="1"/>
          </p:cNvPicPr>
          <p:nvPr/>
        </p:nvPicPr>
        <p:blipFill>
          <a:blip r:embed="rId16" cstate="email">
            <a:extLst>
              <a:ext uri="{28A0092B-C50C-407E-A947-70E740481C1C}">
                <a14:useLocalDpi xmlns:a14="http://schemas.microsoft.com/office/drawing/2010/main" xmlns="" val="0"/>
              </a:ext>
            </a:extLst>
          </a:blip>
          <a:stretch>
            <a:fillRect/>
          </a:stretch>
        </p:blipFill>
        <p:spPr>
          <a:xfrm>
            <a:off x="6370652" y="6356349"/>
            <a:ext cx="2319323" cy="351560"/>
          </a:xfrm>
          <a:prstGeom prst="rect">
            <a:avLst/>
          </a:prstGeom>
        </p:spPr>
      </p:pic>
    </p:spTree>
    <p:extLst>
      <p:ext uri="{BB962C8B-B14F-4D97-AF65-F5344CB8AC3E}">
        <p14:creationId xmlns:p14="http://schemas.microsoft.com/office/powerpoint/2010/main" xmlns="" val="2314341839"/>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Lst>
  <p:transition/>
  <p:timing>
    <p:tnLst>
      <p:par>
        <p:cTn id="1" dur="indefinite" restart="never" nodeType="tmRoot"/>
      </p:par>
    </p:tnLst>
  </p:timing>
  <p:hf hdr="0" ftr="0"/>
  <p:txStyles>
    <p:titleStyle>
      <a:lvl1pPr algn="l" rtl="0" eaLnBrk="1" fontAlgn="base" hangingPunct="1">
        <a:spcBef>
          <a:spcPct val="0"/>
        </a:spcBef>
        <a:spcAft>
          <a:spcPct val="0"/>
        </a:spcAft>
        <a:defRPr sz="2400">
          <a:solidFill>
            <a:srgbClr val="002868"/>
          </a:solidFill>
          <a:latin typeface="+mj-lt"/>
          <a:ea typeface="+mj-ea"/>
          <a:cs typeface="+mj-cs"/>
        </a:defRPr>
      </a:lvl1pPr>
      <a:lvl2pPr algn="l" rtl="0" eaLnBrk="1" fontAlgn="base" hangingPunct="1">
        <a:spcBef>
          <a:spcPct val="0"/>
        </a:spcBef>
        <a:spcAft>
          <a:spcPct val="0"/>
        </a:spcAft>
        <a:defRPr sz="2400">
          <a:solidFill>
            <a:schemeClr val="tx2"/>
          </a:solidFill>
          <a:latin typeface="Verdana" pitchFamily="34" charset="0"/>
        </a:defRPr>
      </a:lvl2pPr>
      <a:lvl3pPr algn="l" rtl="0" eaLnBrk="1" fontAlgn="base" hangingPunct="1">
        <a:spcBef>
          <a:spcPct val="0"/>
        </a:spcBef>
        <a:spcAft>
          <a:spcPct val="0"/>
        </a:spcAft>
        <a:defRPr sz="2400">
          <a:solidFill>
            <a:schemeClr val="tx2"/>
          </a:solidFill>
          <a:latin typeface="Verdana" pitchFamily="34" charset="0"/>
        </a:defRPr>
      </a:lvl3pPr>
      <a:lvl4pPr algn="l" rtl="0" eaLnBrk="1" fontAlgn="base" hangingPunct="1">
        <a:spcBef>
          <a:spcPct val="0"/>
        </a:spcBef>
        <a:spcAft>
          <a:spcPct val="0"/>
        </a:spcAft>
        <a:defRPr sz="2400">
          <a:solidFill>
            <a:schemeClr val="tx2"/>
          </a:solidFill>
          <a:latin typeface="Verdana" pitchFamily="34" charset="0"/>
        </a:defRPr>
      </a:lvl4pPr>
      <a:lvl5pPr algn="l" rtl="0" eaLnBrk="1" fontAlgn="base" hangingPunct="1">
        <a:spcBef>
          <a:spcPct val="0"/>
        </a:spcBef>
        <a:spcAft>
          <a:spcPct val="0"/>
        </a:spcAft>
        <a:defRPr sz="2400">
          <a:solidFill>
            <a:schemeClr val="tx2"/>
          </a:solidFill>
          <a:latin typeface="Verdana" pitchFamily="34" charset="0"/>
        </a:defRPr>
      </a:lvl5pPr>
      <a:lvl6pPr marL="457200" algn="l" rtl="0" eaLnBrk="1" fontAlgn="base" hangingPunct="1">
        <a:spcBef>
          <a:spcPct val="0"/>
        </a:spcBef>
        <a:spcAft>
          <a:spcPct val="0"/>
        </a:spcAft>
        <a:defRPr sz="2400">
          <a:solidFill>
            <a:schemeClr val="tx2"/>
          </a:solidFill>
          <a:latin typeface="Verdana" pitchFamily="34" charset="0"/>
        </a:defRPr>
      </a:lvl6pPr>
      <a:lvl7pPr marL="914400" algn="l" rtl="0" eaLnBrk="1" fontAlgn="base" hangingPunct="1">
        <a:spcBef>
          <a:spcPct val="0"/>
        </a:spcBef>
        <a:spcAft>
          <a:spcPct val="0"/>
        </a:spcAft>
        <a:defRPr sz="2400">
          <a:solidFill>
            <a:schemeClr val="tx2"/>
          </a:solidFill>
          <a:latin typeface="Verdana" pitchFamily="34" charset="0"/>
        </a:defRPr>
      </a:lvl7pPr>
      <a:lvl8pPr marL="1371600" algn="l" rtl="0" eaLnBrk="1" fontAlgn="base" hangingPunct="1">
        <a:spcBef>
          <a:spcPct val="0"/>
        </a:spcBef>
        <a:spcAft>
          <a:spcPct val="0"/>
        </a:spcAft>
        <a:defRPr sz="2400">
          <a:solidFill>
            <a:schemeClr val="tx2"/>
          </a:solidFill>
          <a:latin typeface="Verdana" pitchFamily="34" charset="0"/>
        </a:defRPr>
      </a:lvl8pPr>
      <a:lvl9pPr marL="1828800" algn="l" rtl="0" eaLnBrk="1" fontAlgn="base" hangingPunct="1">
        <a:spcBef>
          <a:spcPct val="0"/>
        </a:spcBef>
        <a:spcAft>
          <a:spcPct val="0"/>
        </a:spcAft>
        <a:defRPr sz="2400">
          <a:solidFill>
            <a:schemeClr val="tx2"/>
          </a:solidFill>
          <a:latin typeface="Verdana" pitchFamily="34" charset="0"/>
        </a:defRPr>
      </a:lvl9pPr>
    </p:titleStyle>
    <p:bodyStyle>
      <a:lvl1pPr marL="228600" indent="-228600" algn="l" rtl="0" eaLnBrk="1" fontAlgn="base" hangingPunct="1">
        <a:spcBef>
          <a:spcPct val="50000"/>
        </a:spcBef>
        <a:spcAft>
          <a:spcPct val="0"/>
        </a:spcAft>
        <a:buClr>
          <a:schemeClr val="accent1"/>
        </a:buClr>
        <a:buFont typeface="Verdana" pitchFamily="34" charset="0"/>
        <a:buChar char="•"/>
        <a:defRPr sz="2000">
          <a:solidFill>
            <a:srgbClr val="002868"/>
          </a:solidFill>
          <a:latin typeface="+mn-lt"/>
          <a:ea typeface="+mn-ea"/>
          <a:cs typeface="+mn-cs"/>
        </a:defRPr>
      </a:lvl1pPr>
      <a:lvl2pPr marL="571500" indent="-228600" algn="l" rtl="0" eaLnBrk="1" fontAlgn="base" hangingPunct="1">
        <a:spcBef>
          <a:spcPct val="40000"/>
        </a:spcBef>
        <a:spcAft>
          <a:spcPct val="0"/>
        </a:spcAft>
        <a:buClr>
          <a:schemeClr val="accent1"/>
        </a:buClr>
        <a:buFont typeface="Verdana" pitchFamily="34" charset="0"/>
        <a:buChar char="−"/>
        <a:defRPr sz="1600">
          <a:solidFill>
            <a:srgbClr val="002868"/>
          </a:solidFill>
          <a:latin typeface="+mn-lt"/>
        </a:defRPr>
      </a:lvl2pPr>
      <a:lvl3pPr marL="914400" indent="-228600" algn="l" rtl="0" eaLnBrk="1" fontAlgn="base" hangingPunct="1">
        <a:spcBef>
          <a:spcPct val="30000"/>
        </a:spcBef>
        <a:spcAft>
          <a:spcPct val="0"/>
        </a:spcAft>
        <a:buClr>
          <a:schemeClr val="accent1"/>
        </a:buClr>
        <a:buFont typeface="Verdana" pitchFamily="34" charset="0"/>
        <a:buChar char="•"/>
        <a:defRPr sz="1400">
          <a:solidFill>
            <a:srgbClr val="002868"/>
          </a:solidFill>
          <a:latin typeface="+mn-lt"/>
        </a:defRPr>
      </a:lvl3pPr>
      <a:lvl4pPr marL="1257300" indent="-228600" algn="l" rtl="0" eaLnBrk="1" fontAlgn="base" hangingPunct="1">
        <a:spcBef>
          <a:spcPct val="30000"/>
        </a:spcBef>
        <a:spcAft>
          <a:spcPct val="0"/>
        </a:spcAft>
        <a:buClr>
          <a:schemeClr val="accent1"/>
        </a:buClr>
        <a:buFont typeface="Verdana" pitchFamily="34" charset="0"/>
        <a:buChar char="–"/>
        <a:defRPr sz="1200">
          <a:solidFill>
            <a:srgbClr val="002868"/>
          </a:solidFill>
          <a:latin typeface="+mn-lt"/>
        </a:defRPr>
      </a:lvl4pPr>
      <a:lvl5pPr marL="1600200" indent="-228600" algn="l" rtl="0" eaLnBrk="1" fontAlgn="base" hangingPunct="1">
        <a:spcBef>
          <a:spcPct val="30000"/>
        </a:spcBef>
        <a:spcAft>
          <a:spcPct val="0"/>
        </a:spcAft>
        <a:buClr>
          <a:schemeClr val="accent1"/>
        </a:buClr>
        <a:buFont typeface="Verdana" pitchFamily="34" charset="0"/>
        <a:buChar char="◦"/>
        <a:defRPr sz="1200">
          <a:solidFill>
            <a:srgbClr val="002868"/>
          </a:solidFill>
          <a:latin typeface="+mn-lt"/>
        </a:defRPr>
      </a:lvl5pPr>
      <a:lvl6pPr marL="20574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bwMode="gray">
          <a:xfrm>
            <a:off x="455613" y="0"/>
            <a:ext cx="8226425" cy="818686"/>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GB" smtClean="0"/>
              <a:t>Click to edit Master title style</a:t>
            </a:r>
            <a:endParaRPr dirty="0"/>
          </a:p>
        </p:txBody>
      </p:sp>
      <p:sp>
        <p:nvSpPr>
          <p:cNvPr id="3076" name="Rectangle 4"/>
          <p:cNvSpPr>
            <a:spLocks noGrp="1" noChangeArrowheads="1"/>
          </p:cNvSpPr>
          <p:nvPr>
            <p:ph type="body" idx="1"/>
          </p:nvPr>
        </p:nvSpPr>
        <p:spPr bwMode="gray">
          <a:xfrm>
            <a:off x="455613" y="1598613"/>
            <a:ext cx="8226425" cy="438785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0" name="Date Placeholder 3"/>
          <p:cNvSpPr>
            <a:spLocks noGrp="1"/>
          </p:cNvSpPr>
          <p:nvPr>
            <p:ph type="dt" sz="half" idx="2"/>
          </p:nvPr>
        </p:nvSpPr>
        <p:spPr>
          <a:xfrm>
            <a:off x="713232"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13AC1F07-CA57-43D2-A6E5-5C9BF4502671}" type="datetime1">
              <a:rPr lang="zh-CN" altLang="en-US" smtClean="0"/>
              <a:pPr/>
              <a:t>2014/4/24</a:t>
            </a:fld>
            <a:endParaRPr lang="en-GB"/>
          </a:p>
        </p:txBody>
      </p:sp>
      <p:sp>
        <p:nvSpPr>
          <p:cNvPr id="11"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2"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cxnSp>
        <p:nvCxnSpPr>
          <p:cNvPr id="14" name="Straight Connector 13"/>
          <p:cNvCxnSpPr/>
          <p:nvPr/>
        </p:nvCxnSpPr>
        <p:spPr>
          <a:xfrm>
            <a:off x="455613" y="899366"/>
            <a:ext cx="822642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5613" y="6237312"/>
            <a:ext cx="8226425" cy="0"/>
          </a:xfrm>
          <a:prstGeom prst="line">
            <a:avLst/>
          </a:prstGeom>
          <a:ln w="19050">
            <a:solidFill>
              <a:srgbClr val="002868"/>
            </a:solidFill>
          </a:ln>
        </p:spPr>
        <p:style>
          <a:lnRef idx="1">
            <a:schemeClr val="accent1"/>
          </a:lnRef>
          <a:fillRef idx="0">
            <a:schemeClr val="accent1"/>
          </a:fillRef>
          <a:effectRef idx="0">
            <a:schemeClr val="accent1"/>
          </a:effectRef>
          <a:fontRef idx="minor">
            <a:schemeClr val="tx1"/>
          </a:fontRef>
        </p:style>
      </p:cxnSp>
      <p:pic>
        <p:nvPicPr>
          <p:cNvPr id="2" name="Picture 1" descr="IMS-INSTITUTE-Logo-R#238CC7.png"/>
          <p:cNvPicPr>
            <a:picLocks noChangeAspect="1"/>
          </p:cNvPicPr>
          <p:nvPr/>
        </p:nvPicPr>
        <p:blipFill>
          <a:blip r:embed="rId17" cstate="email">
            <a:extLst>
              <a:ext uri="{28A0092B-C50C-407E-A947-70E740481C1C}">
                <a14:useLocalDpi xmlns:a14="http://schemas.microsoft.com/office/drawing/2010/main" xmlns="" val="0"/>
              </a:ext>
            </a:extLst>
          </a:blip>
          <a:stretch>
            <a:fillRect/>
          </a:stretch>
        </p:blipFill>
        <p:spPr>
          <a:xfrm>
            <a:off x="7303365" y="6342980"/>
            <a:ext cx="1386610" cy="353384"/>
          </a:xfrm>
          <a:prstGeom prst="rect">
            <a:avLst/>
          </a:prstGeom>
        </p:spPr>
      </p:pic>
    </p:spTree>
  </p:cSld>
  <p:clrMap bg1="lt1" tx1="dk1" bg2="lt2" tx2="dk2" accent1="accent1" accent2="accent2" accent3="accent3" accent4="accent4" accent5="accent5" accent6="accent6" hlink="hlink" folHlink="folHlink"/>
  <p:sldLayoutIdLst>
    <p:sldLayoutId id="2147483774" r:id="rId1"/>
    <p:sldLayoutId id="2147483776"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799" r:id="rId15"/>
  </p:sldLayoutIdLst>
  <p:transition/>
  <p:timing>
    <p:tnLst>
      <p:par>
        <p:cTn id="1" dur="indefinite" restart="never" nodeType="tmRoot"/>
      </p:par>
    </p:tnLst>
  </p:timing>
  <p:hf hdr="0" ftr="0"/>
  <p:txStyles>
    <p:titleStyle>
      <a:lvl1pPr algn="l" rtl="0" eaLnBrk="1" fontAlgn="base" hangingPunct="1">
        <a:spcBef>
          <a:spcPct val="0"/>
        </a:spcBef>
        <a:spcAft>
          <a:spcPct val="0"/>
        </a:spcAft>
        <a:defRPr sz="2400">
          <a:solidFill>
            <a:srgbClr val="002868"/>
          </a:solidFill>
          <a:latin typeface="+mj-lt"/>
          <a:ea typeface="+mj-ea"/>
          <a:cs typeface="+mj-cs"/>
        </a:defRPr>
      </a:lvl1pPr>
      <a:lvl2pPr algn="l" rtl="0" eaLnBrk="1" fontAlgn="base" hangingPunct="1">
        <a:spcBef>
          <a:spcPct val="0"/>
        </a:spcBef>
        <a:spcAft>
          <a:spcPct val="0"/>
        </a:spcAft>
        <a:defRPr sz="2400">
          <a:solidFill>
            <a:schemeClr val="tx2"/>
          </a:solidFill>
          <a:latin typeface="Verdana" pitchFamily="34" charset="0"/>
        </a:defRPr>
      </a:lvl2pPr>
      <a:lvl3pPr algn="l" rtl="0" eaLnBrk="1" fontAlgn="base" hangingPunct="1">
        <a:spcBef>
          <a:spcPct val="0"/>
        </a:spcBef>
        <a:spcAft>
          <a:spcPct val="0"/>
        </a:spcAft>
        <a:defRPr sz="2400">
          <a:solidFill>
            <a:schemeClr val="tx2"/>
          </a:solidFill>
          <a:latin typeface="Verdana" pitchFamily="34" charset="0"/>
        </a:defRPr>
      </a:lvl3pPr>
      <a:lvl4pPr algn="l" rtl="0" eaLnBrk="1" fontAlgn="base" hangingPunct="1">
        <a:spcBef>
          <a:spcPct val="0"/>
        </a:spcBef>
        <a:spcAft>
          <a:spcPct val="0"/>
        </a:spcAft>
        <a:defRPr sz="2400">
          <a:solidFill>
            <a:schemeClr val="tx2"/>
          </a:solidFill>
          <a:latin typeface="Verdana" pitchFamily="34" charset="0"/>
        </a:defRPr>
      </a:lvl4pPr>
      <a:lvl5pPr algn="l" rtl="0" eaLnBrk="1" fontAlgn="base" hangingPunct="1">
        <a:spcBef>
          <a:spcPct val="0"/>
        </a:spcBef>
        <a:spcAft>
          <a:spcPct val="0"/>
        </a:spcAft>
        <a:defRPr sz="2400">
          <a:solidFill>
            <a:schemeClr val="tx2"/>
          </a:solidFill>
          <a:latin typeface="Verdana" pitchFamily="34" charset="0"/>
        </a:defRPr>
      </a:lvl5pPr>
      <a:lvl6pPr marL="457200" algn="l" rtl="0" eaLnBrk="1" fontAlgn="base" hangingPunct="1">
        <a:spcBef>
          <a:spcPct val="0"/>
        </a:spcBef>
        <a:spcAft>
          <a:spcPct val="0"/>
        </a:spcAft>
        <a:defRPr sz="2400">
          <a:solidFill>
            <a:schemeClr val="tx2"/>
          </a:solidFill>
          <a:latin typeface="Verdana" pitchFamily="34" charset="0"/>
        </a:defRPr>
      </a:lvl6pPr>
      <a:lvl7pPr marL="914400" algn="l" rtl="0" eaLnBrk="1" fontAlgn="base" hangingPunct="1">
        <a:spcBef>
          <a:spcPct val="0"/>
        </a:spcBef>
        <a:spcAft>
          <a:spcPct val="0"/>
        </a:spcAft>
        <a:defRPr sz="2400">
          <a:solidFill>
            <a:schemeClr val="tx2"/>
          </a:solidFill>
          <a:latin typeface="Verdana" pitchFamily="34" charset="0"/>
        </a:defRPr>
      </a:lvl7pPr>
      <a:lvl8pPr marL="1371600" algn="l" rtl="0" eaLnBrk="1" fontAlgn="base" hangingPunct="1">
        <a:spcBef>
          <a:spcPct val="0"/>
        </a:spcBef>
        <a:spcAft>
          <a:spcPct val="0"/>
        </a:spcAft>
        <a:defRPr sz="2400">
          <a:solidFill>
            <a:schemeClr val="tx2"/>
          </a:solidFill>
          <a:latin typeface="Verdana" pitchFamily="34" charset="0"/>
        </a:defRPr>
      </a:lvl8pPr>
      <a:lvl9pPr marL="1828800" algn="l" rtl="0" eaLnBrk="1" fontAlgn="base" hangingPunct="1">
        <a:spcBef>
          <a:spcPct val="0"/>
        </a:spcBef>
        <a:spcAft>
          <a:spcPct val="0"/>
        </a:spcAft>
        <a:defRPr sz="2400">
          <a:solidFill>
            <a:schemeClr val="tx2"/>
          </a:solidFill>
          <a:latin typeface="Verdana" pitchFamily="34" charset="0"/>
        </a:defRPr>
      </a:lvl9pPr>
    </p:titleStyle>
    <p:bodyStyle>
      <a:lvl1pPr marL="228600" indent="-228600" algn="l" rtl="0" eaLnBrk="1" fontAlgn="base" hangingPunct="1">
        <a:spcBef>
          <a:spcPct val="50000"/>
        </a:spcBef>
        <a:spcAft>
          <a:spcPct val="0"/>
        </a:spcAft>
        <a:buClr>
          <a:schemeClr val="accent1"/>
        </a:buClr>
        <a:buFont typeface="Verdana" pitchFamily="34" charset="0"/>
        <a:buChar char="•"/>
        <a:defRPr sz="2000">
          <a:solidFill>
            <a:srgbClr val="002868"/>
          </a:solidFill>
          <a:latin typeface="+mn-lt"/>
          <a:ea typeface="+mn-ea"/>
          <a:cs typeface="+mn-cs"/>
        </a:defRPr>
      </a:lvl1pPr>
      <a:lvl2pPr marL="571500" indent="-228600" algn="l" rtl="0" eaLnBrk="1" fontAlgn="base" hangingPunct="1">
        <a:spcBef>
          <a:spcPct val="40000"/>
        </a:spcBef>
        <a:spcAft>
          <a:spcPct val="0"/>
        </a:spcAft>
        <a:buClr>
          <a:schemeClr val="accent1"/>
        </a:buClr>
        <a:buFont typeface="Verdana" pitchFamily="34" charset="0"/>
        <a:buChar char="−"/>
        <a:defRPr sz="1600">
          <a:solidFill>
            <a:srgbClr val="002868"/>
          </a:solidFill>
          <a:latin typeface="+mn-lt"/>
        </a:defRPr>
      </a:lvl2pPr>
      <a:lvl3pPr marL="914400" indent="-228600" algn="l" rtl="0" eaLnBrk="1" fontAlgn="base" hangingPunct="1">
        <a:spcBef>
          <a:spcPct val="30000"/>
        </a:spcBef>
        <a:spcAft>
          <a:spcPct val="0"/>
        </a:spcAft>
        <a:buClr>
          <a:schemeClr val="accent1"/>
        </a:buClr>
        <a:buFont typeface="Verdana" pitchFamily="34" charset="0"/>
        <a:buChar char="•"/>
        <a:defRPr sz="1400">
          <a:solidFill>
            <a:srgbClr val="002868"/>
          </a:solidFill>
          <a:latin typeface="+mn-lt"/>
        </a:defRPr>
      </a:lvl3pPr>
      <a:lvl4pPr marL="1257300" indent="-228600" algn="l" rtl="0" eaLnBrk="1" fontAlgn="base" hangingPunct="1">
        <a:spcBef>
          <a:spcPct val="30000"/>
        </a:spcBef>
        <a:spcAft>
          <a:spcPct val="0"/>
        </a:spcAft>
        <a:buClr>
          <a:schemeClr val="accent1"/>
        </a:buClr>
        <a:buFont typeface="Verdana" pitchFamily="34" charset="0"/>
        <a:buChar char="–"/>
        <a:defRPr sz="1200">
          <a:solidFill>
            <a:srgbClr val="002868"/>
          </a:solidFill>
          <a:latin typeface="+mn-lt"/>
        </a:defRPr>
      </a:lvl4pPr>
      <a:lvl5pPr marL="1600200" indent="-228600" algn="l" rtl="0" eaLnBrk="1" fontAlgn="base" hangingPunct="1">
        <a:spcBef>
          <a:spcPct val="30000"/>
        </a:spcBef>
        <a:spcAft>
          <a:spcPct val="0"/>
        </a:spcAft>
        <a:buClr>
          <a:schemeClr val="accent1"/>
        </a:buClr>
        <a:buFont typeface="Verdana" pitchFamily="34" charset="0"/>
        <a:buChar char="◦"/>
        <a:defRPr sz="1200">
          <a:solidFill>
            <a:srgbClr val="002868"/>
          </a:solidFill>
          <a:latin typeface="+mn-lt"/>
        </a:defRPr>
      </a:lvl5pPr>
      <a:lvl6pPr marL="20574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bwMode="gray">
          <a:xfrm>
            <a:off x="455613" y="0"/>
            <a:ext cx="8226425" cy="818686"/>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smtClean="0"/>
              <a:t>Click to edit Master title style</a:t>
            </a:r>
            <a:endParaRPr lang="en-GB" dirty="0"/>
          </a:p>
        </p:txBody>
      </p:sp>
      <p:sp>
        <p:nvSpPr>
          <p:cNvPr id="3076" name="Rectangle 4"/>
          <p:cNvSpPr>
            <a:spLocks noGrp="1" noChangeArrowheads="1"/>
          </p:cNvSpPr>
          <p:nvPr>
            <p:ph type="body" idx="1"/>
          </p:nvPr>
        </p:nvSpPr>
        <p:spPr bwMode="gray">
          <a:xfrm>
            <a:off x="455613" y="1598613"/>
            <a:ext cx="8226425" cy="438785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0" name="Date Placeholder 3"/>
          <p:cNvSpPr>
            <a:spLocks noGrp="1"/>
          </p:cNvSpPr>
          <p:nvPr>
            <p:ph type="dt" sz="half" idx="2"/>
          </p:nvPr>
        </p:nvSpPr>
        <p:spPr>
          <a:xfrm>
            <a:off x="713232"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517B5154-9F0D-4DA2-8929-C3BD3014D00F}" type="datetime1">
              <a:rPr lang="zh-CN" altLang="en-US" smtClean="0"/>
              <a:pPr/>
              <a:t>2014/4/24</a:t>
            </a:fld>
            <a:endParaRPr lang="en-GB"/>
          </a:p>
        </p:txBody>
      </p:sp>
      <p:sp>
        <p:nvSpPr>
          <p:cNvPr id="11"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Presentation Title [via Insert tab &gt; Header &amp; Footer]</a:t>
            </a:r>
            <a:endParaRPr lang="en-GB"/>
          </a:p>
        </p:txBody>
      </p:sp>
      <p:sp>
        <p:nvSpPr>
          <p:cNvPr id="12"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cxnSp>
        <p:nvCxnSpPr>
          <p:cNvPr id="14" name="Straight Connector 13"/>
          <p:cNvCxnSpPr/>
          <p:nvPr/>
        </p:nvCxnSpPr>
        <p:spPr>
          <a:xfrm>
            <a:off x="455613" y="899366"/>
            <a:ext cx="822642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5613" y="6237312"/>
            <a:ext cx="8226425" cy="0"/>
          </a:xfrm>
          <a:prstGeom prst="line">
            <a:avLst/>
          </a:prstGeom>
          <a:ln w="19050">
            <a:solidFill>
              <a:srgbClr val="002868"/>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rotWithShape="1">
          <a:blip r:embed="rId16" cstate="email">
            <a:extLst>
              <a:ext uri="{28A0092B-C50C-407E-A947-70E740481C1C}">
                <a14:useLocalDpi xmlns:a14="http://schemas.microsoft.com/office/drawing/2010/main" xmlns="" val="0"/>
              </a:ext>
            </a:extLst>
          </a:blip>
          <a:srcRect b="27988"/>
          <a:stretch/>
        </p:blipFill>
        <p:spPr>
          <a:xfrm>
            <a:off x="7392132" y="6373916"/>
            <a:ext cx="1265103" cy="261834"/>
          </a:xfrm>
          <a:prstGeom prst="rect">
            <a:avLst/>
          </a:prstGeom>
        </p:spPr>
      </p:pic>
    </p:spTree>
  </p:cSld>
  <p:clrMap bg1="lt1" tx1="dk1" bg2="lt2" tx2="dk2" accent1="accent1" accent2="accent2" accent3="accent3" accent4="accent4" accent5="accent5" accent6="accent6" hlink="hlink" folHlink="folHlink"/>
  <p:sldLayoutIdLst>
    <p:sldLayoutId id="214748379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795" r:id="rId14"/>
  </p:sldLayoutIdLst>
  <p:transition/>
  <p:timing>
    <p:tnLst>
      <p:par>
        <p:cTn id="1" dur="indefinite" restart="never" nodeType="tmRoot"/>
      </p:par>
    </p:tnLst>
  </p:timing>
  <p:hf hdr="0" ftr="0"/>
  <p:txStyles>
    <p:titleStyle>
      <a:lvl1pPr algn="l" rtl="0" eaLnBrk="1" fontAlgn="base" hangingPunct="1">
        <a:spcBef>
          <a:spcPct val="0"/>
        </a:spcBef>
        <a:spcAft>
          <a:spcPct val="0"/>
        </a:spcAft>
        <a:defRPr sz="2400">
          <a:solidFill>
            <a:srgbClr val="002868"/>
          </a:solidFill>
          <a:latin typeface="+mj-lt"/>
          <a:ea typeface="+mj-ea"/>
          <a:cs typeface="+mj-cs"/>
        </a:defRPr>
      </a:lvl1pPr>
      <a:lvl2pPr algn="l" rtl="0" eaLnBrk="1" fontAlgn="base" hangingPunct="1">
        <a:spcBef>
          <a:spcPct val="0"/>
        </a:spcBef>
        <a:spcAft>
          <a:spcPct val="0"/>
        </a:spcAft>
        <a:defRPr sz="2400">
          <a:solidFill>
            <a:schemeClr val="tx2"/>
          </a:solidFill>
          <a:latin typeface="Verdana" pitchFamily="34" charset="0"/>
        </a:defRPr>
      </a:lvl2pPr>
      <a:lvl3pPr algn="l" rtl="0" eaLnBrk="1" fontAlgn="base" hangingPunct="1">
        <a:spcBef>
          <a:spcPct val="0"/>
        </a:spcBef>
        <a:spcAft>
          <a:spcPct val="0"/>
        </a:spcAft>
        <a:defRPr sz="2400">
          <a:solidFill>
            <a:schemeClr val="tx2"/>
          </a:solidFill>
          <a:latin typeface="Verdana" pitchFamily="34" charset="0"/>
        </a:defRPr>
      </a:lvl3pPr>
      <a:lvl4pPr algn="l" rtl="0" eaLnBrk="1" fontAlgn="base" hangingPunct="1">
        <a:spcBef>
          <a:spcPct val="0"/>
        </a:spcBef>
        <a:spcAft>
          <a:spcPct val="0"/>
        </a:spcAft>
        <a:defRPr sz="2400">
          <a:solidFill>
            <a:schemeClr val="tx2"/>
          </a:solidFill>
          <a:latin typeface="Verdana" pitchFamily="34" charset="0"/>
        </a:defRPr>
      </a:lvl4pPr>
      <a:lvl5pPr algn="l" rtl="0" eaLnBrk="1" fontAlgn="base" hangingPunct="1">
        <a:spcBef>
          <a:spcPct val="0"/>
        </a:spcBef>
        <a:spcAft>
          <a:spcPct val="0"/>
        </a:spcAft>
        <a:defRPr sz="2400">
          <a:solidFill>
            <a:schemeClr val="tx2"/>
          </a:solidFill>
          <a:latin typeface="Verdana" pitchFamily="34" charset="0"/>
        </a:defRPr>
      </a:lvl5pPr>
      <a:lvl6pPr marL="457200" algn="l" rtl="0" eaLnBrk="1" fontAlgn="base" hangingPunct="1">
        <a:spcBef>
          <a:spcPct val="0"/>
        </a:spcBef>
        <a:spcAft>
          <a:spcPct val="0"/>
        </a:spcAft>
        <a:defRPr sz="2400">
          <a:solidFill>
            <a:schemeClr val="tx2"/>
          </a:solidFill>
          <a:latin typeface="Verdana" pitchFamily="34" charset="0"/>
        </a:defRPr>
      </a:lvl6pPr>
      <a:lvl7pPr marL="914400" algn="l" rtl="0" eaLnBrk="1" fontAlgn="base" hangingPunct="1">
        <a:spcBef>
          <a:spcPct val="0"/>
        </a:spcBef>
        <a:spcAft>
          <a:spcPct val="0"/>
        </a:spcAft>
        <a:defRPr sz="2400">
          <a:solidFill>
            <a:schemeClr val="tx2"/>
          </a:solidFill>
          <a:latin typeface="Verdana" pitchFamily="34" charset="0"/>
        </a:defRPr>
      </a:lvl7pPr>
      <a:lvl8pPr marL="1371600" algn="l" rtl="0" eaLnBrk="1" fontAlgn="base" hangingPunct="1">
        <a:spcBef>
          <a:spcPct val="0"/>
        </a:spcBef>
        <a:spcAft>
          <a:spcPct val="0"/>
        </a:spcAft>
        <a:defRPr sz="2400">
          <a:solidFill>
            <a:schemeClr val="tx2"/>
          </a:solidFill>
          <a:latin typeface="Verdana" pitchFamily="34" charset="0"/>
        </a:defRPr>
      </a:lvl8pPr>
      <a:lvl9pPr marL="1828800" algn="l" rtl="0" eaLnBrk="1" fontAlgn="base" hangingPunct="1">
        <a:spcBef>
          <a:spcPct val="0"/>
        </a:spcBef>
        <a:spcAft>
          <a:spcPct val="0"/>
        </a:spcAft>
        <a:defRPr sz="2400">
          <a:solidFill>
            <a:schemeClr val="tx2"/>
          </a:solidFill>
          <a:latin typeface="Verdana" pitchFamily="34" charset="0"/>
        </a:defRPr>
      </a:lvl9pPr>
    </p:titleStyle>
    <p:bodyStyle>
      <a:lvl1pPr marL="228600" indent="-228600" algn="l" rtl="0" eaLnBrk="1" fontAlgn="base" hangingPunct="1">
        <a:spcBef>
          <a:spcPct val="50000"/>
        </a:spcBef>
        <a:spcAft>
          <a:spcPct val="0"/>
        </a:spcAft>
        <a:buClr>
          <a:schemeClr val="accent1"/>
        </a:buClr>
        <a:buFont typeface="Verdana" pitchFamily="34" charset="0"/>
        <a:buChar char="•"/>
        <a:defRPr sz="2000">
          <a:solidFill>
            <a:srgbClr val="002868"/>
          </a:solidFill>
          <a:latin typeface="+mn-lt"/>
          <a:ea typeface="+mn-ea"/>
          <a:cs typeface="+mn-cs"/>
        </a:defRPr>
      </a:lvl1pPr>
      <a:lvl2pPr marL="571500" indent="-228600" algn="l" rtl="0" eaLnBrk="1" fontAlgn="base" hangingPunct="1">
        <a:spcBef>
          <a:spcPct val="40000"/>
        </a:spcBef>
        <a:spcAft>
          <a:spcPct val="0"/>
        </a:spcAft>
        <a:buClr>
          <a:schemeClr val="accent1"/>
        </a:buClr>
        <a:buFont typeface="Verdana" pitchFamily="34" charset="0"/>
        <a:buChar char="−"/>
        <a:defRPr sz="1600">
          <a:solidFill>
            <a:srgbClr val="002868"/>
          </a:solidFill>
          <a:latin typeface="+mn-lt"/>
        </a:defRPr>
      </a:lvl2pPr>
      <a:lvl3pPr marL="914400" indent="-228600" algn="l" rtl="0" eaLnBrk="1" fontAlgn="base" hangingPunct="1">
        <a:spcBef>
          <a:spcPct val="30000"/>
        </a:spcBef>
        <a:spcAft>
          <a:spcPct val="0"/>
        </a:spcAft>
        <a:buClr>
          <a:schemeClr val="accent1"/>
        </a:buClr>
        <a:buFont typeface="Verdana" pitchFamily="34" charset="0"/>
        <a:buChar char="•"/>
        <a:defRPr sz="1400">
          <a:solidFill>
            <a:srgbClr val="002868"/>
          </a:solidFill>
          <a:latin typeface="+mn-lt"/>
        </a:defRPr>
      </a:lvl3pPr>
      <a:lvl4pPr marL="1257300" indent="-228600" algn="l" rtl="0" eaLnBrk="1" fontAlgn="base" hangingPunct="1">
        <a:spcBef>
          <a:spcPct val="30000"/>
        </a:spcBef>
        <a:spcAft>
          <a:spcPct val="0"/>
        </a:spcAft>
        <a:buClr>
          <a:schemeClr val="accent1"/>
        </a:buClr>
        <a:buFont typeface="Verdana" pitchFamily="34" charset="0"/>
        <a:buChar char="–"/>
        <a:defRPr sz="1200">
          <a:solidFill>
            <a:srgbClr val="002868"/>
          </a:solidFill>
          <a:latin typeface="+mn-lt"/>
        </a:defRPr>
      </a:lvl4pPr>
      <a:lvl5pPr marL="1600200" indent="-228600" algn="l" rtl="0" eaLnBrk="1" fontAlgn="base" hangingPunct="1">
        <a:spcBef>
          <a:spcPct val="30000"/>
        </a:spcBef>
        <a:spcAft>
          <a:spcPct val="0"/>
        </a:spcAft>
        <a:buClr>
          <a:schemeClr val="accent1"/>
        </a:buClr>
        <a:buFont typeface="Verdana" pitchFamily="34" charset="0"/>
        <a:buChar char="◦"/>
        <a:defRPr sz="1200">
          <a:solidFill>
            <a:srgbClr val="002868"/>
          </a:solidFill>
          <a:latin typeface="+mn-lt"/>
        </a:defRPr>
      </a:lvl5pPr>
      <a:lvl6pPr marL="20574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www.google.com.hk/url?sa=i&amp;source=images&amp;cd=&amp;cad=rja&amp;uact=8&amp;docid=Fw32O_32hIiZSM&amp;tbnid=6F33Ob4cGYG5-M:&amp;ved=0CAgQjRw&amp;url=http%3A%2F%2Fwww.315jiage.cn%2Fx-ZhongLiu%2F82690.htm&amp;ei=A3VYU4HYJfTJsASy04GgCw&amp;psig=AFQjCNHxSTY9JmzkDzzA8JL2ASenz3Ywdw&amp;ust=1398392451692410" TargetMode="External"/><Relationship Id="rId2" Type="http://schemas.openxmlformats.org/officeDocument/2006/relationships/image" Target="../media/image32.jpeg"/><Relationship Id="rId1" Type="http://schemas.openxmlformats.org/officeDocument/2006/relationships/slideLayout" Target="../slideLayouts/slideLayout13.xml"/><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12.jpeg"/></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37.jpeg"/><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4.xml"/><Relationship Id="rId1" Type="http://schemas.openxmlformats.org/officeDocument/2006/relationships/vmlDrawing" Target="../drawings/vmlDrawing5.vml"/></Relationships>
</file>

<file path=ppt/slides/_rels/slide3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vmlDrawing" Target="../drawings/vmlDrawing2.vml"/><Relationship Id="rId1" Type="http://schemas.openxmlformats.org/officeDocument/2006/relationships/themeOverride" Target="../theme/themeOverride1.xml"/><Relationship Id="rId5" Type="http://schemas.openxmlformats.org/officeDocument/2006/relationships/image" Target="../media/image13.jpeg"/><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vmlDrawing" Target="../drawings/vmlDrawing3.vml"/><Relationship Id="rId5" Type="http://schemas.openxmlformats.org/officeDocument/2006/relationships/image" Target="../media/image14.jpeg"/><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21.jpeg"/><Relationship Id="rId4" Type="http://schemas.openxmlformats.org/officeDocument/2006/relationships/image" Target="../media/image20.emf"/></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5613" y="1736725"/>
            <a:ext cx="8349720" cy="1050925"/>
          </a:xfrm>
        </p:spPr>
        <p:txBody>
          <a:bodyPr/>
          <a:lstStyle/>
          <a:p>
            <a:r>
              <a:rPr lang="zh-CN" altLang="en-US" sz="3600" dirty="0" smtClean="0">
                <a:ea typeface="SimSun" pitchFamily="2" charset="-122"/>
              </a:rPr>
              <a:t>糖尿病视网膜病变</a:t>
            </a:r>
            <a:br>
              <a:rPr lang="zh-CN" altLang="en-US" sz="3600" dirty="0" smtClean="0">
                <a:ea typeface="SimSun" pitchFamily="2" charset="-122"/>
              </a:rPr>
            </a:br>
            <a:r>
              <a:rPr lang="en-US" altLang="zh-CN" dirty="0" smtClean="0">
                <a:ea typeface="SimSun" pitchFamily="2" charset="-122"/>
              </a:rPr>
              <a:t>(diabetic retinopathy, DR)</a:t>
            </a:r>
            <a:endParaRPr lang="en-GB" dirty="0"/>
          </a:p>
        </p:txBody>
      </p:sp>
      <p:sp>
        <p:nvSpPr>
          <p:cNvPr id="3" name="Subtitle 2"/>
          <p:cNvSpPr>
            <a:spLocks noGrp="1"/>
          </p:cNvSpPr>
          <p:nvPr>
            <p:ph type="subTitle" idx="1"/>
          </p:nvPr>
        </p:nvSpPr>
        <p:spPr>
          <a:xfrm>
            <a:off x="455613" y="3237881"/>
            <a:ext cx="7448550" cy="1264903"/>
          </a:xfrm>
        </p:spPr>
        <p:txBody>
          <a:bodyPr>
            <a:normAutofit/>
          </a:bodyPr>
          <a:lstStyle/>
          <a:p>
            <a:r>
              <a:rPr lang="en-GB" dirty="0" err="1" smtClean="0"/>
              <a:t>Dr.</a:t>
            </a:r>
            <a:r>
              <a:rPr lang="en-GB" dirty="0" smtClean="0"/>
              <a:t> Shen Qin</a:t>
            </a:r>
          </a:p>
          <a:p>
            <a:r>
              <a:rPr lang="en-GB" dirty="0" smtClean="0"/>
              <a:t>Associate Consultant</a:t>
            </a:r>
          </a:p>
          <a:p>
            <a:r>
              <a:rPr lang="en-GB" dirty="0" err="1" smtClean="0"/>
              <a:t>Pharma</a:t>
            </a:r>
            <a:r>
              <a:rPr lang="en-GB" dirty="0" smtClean="0"/>
              <a:t> Insights</a:t>
            </a:r>
            <a:endParaRPr lang="en-GB" dirty="0"/>
          </a:p>
        </p:txBody>
      </p:sp>
      <p:sp>
        <p:nvSpPr>
          <p:cNvPr id="4" name="Date Placeholder 3"/>
          <p:cNvSpPr>
            <a:spLocks noGrp="1"/>
          </p:cNvSpPr>
          <p:nvPr>
            <p:ph type="dt" sz="half" idx="2"/>
          </p:nvPr>
        </p:nvSpPr>
        <p:spPr/>
        <p:txBody>
          <a:bodyPr/>
          <a:lstStyle/>
          <a:p>
            <a:fld id="{D84A830E-2B20-45E2-A947-3244E5711F3C}" type="datetime1">
              <a:rPr lang="zh-CN" altLang="en-US" smtClean="0"/>
              <a:pPr/>
              <a:t>2014/4/24</a:t>
            </a:fld>
            <a:endParaRPr lang="en-GB" dirty="0"/>
          </a:p>
        </p:txBody>
      </p:sp>
    </p:spTree>
    <p:extLst>
      <p:ext uri="{BB962C8B-B14F-4D97-AF65-F5344CB8AC3E}">
        <p14:creationId xmlns:p14="http://schemas.microsoft.com/office/powerpoint/2010/main" xmlns="" val="214107267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p:nvPr/>
        </p:nvGrpSpPr>
        <p:grpSpPr>
          <a:xfrm>
            <a:off x="150303" y="2515770"/>
            <a:ext cx="8993697" cy="3804146"/>
            <a:chOff x="150303" y="2515770"/>
            <a:chExt cx="8993697" cy="3804146"/>
          </a:xfrm>
        </p:grpSpPr>
        <p:grpSp>
          <p:nvGrpSpPr>
            <p:cNvPr id="3" name="Group 16"/>
            <p:cNvGrpSpPr/>
            <p:nvPr/>
          </p:nvGrpSpPr>
          <p:grpSpPr>
            <a:xfrm>
              <a:off x="6047289" y="2515770"/>
              <a:ext cx="3096711" cy="3804146"/>
              <a:chOff x="6047289" y="2515770"/>
              <a:chExt cx="3096711" cy="3804146"/>
            </a:xfrm>
          </p:grpSpPr>
          <p:pic>
            <p:nvPicPr>
              <p:cNvPr id="6" name="Picture 2" descr="\\Herzig02\vrdi\DR Colour FOR WEB\63409 OS.jpg"/>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6047289" y="2515770"/>
                <a:ext cx="2941638" cy="26209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 Placeholder 1"/>
              <p:cNvSpPr txBox="1">
                <a:spLocks/>
              </p:cNvSpPr>
              <p:nvPr/>
            </p:nvSpPr>
            <p:spPr bwMode="auto">
              <a:xfrm>
                <a:off x="6047289" y="5136734"/>
                <a:ext cx="3096711" cy="1183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ct val="20000"/>
                  </a:spcBef>
                  <a:spcAft>
                    <a:spcPts val="500"/>
                  </a:spcAft>
                  <a:buClr>
                    <a:srgbClr val="6EBB1F"/>
                  </a:buClr>
                  <a:buSzPct val="150000"/>
                  <a:buFont typeface="Arial" charset="0"/>
                  <a:buNone/>
                  <a:defRPr sz="2000" kern="1200">
                    <a:solidFill>
                      <a:schemeClr val="tx1"/>
                    </a:solidFill>
                    <a:latin typeface="Verdana"/>
                    <a:ea typeface="ＭＳ Ｐゴシック" charset="0"/>
                    <a:cs typeface="Verdana"/>
                  </a:defRPr>
                </a:lvl1pPr>
                <a:lvl2pPr marL="539750" indent="-215900" algn="l" defTabSz="457200" rtl="0" eaLnBrk="0" fontAlgn="base" hangingPunct="0">
                  <a:spcBef>
                    <a:spcPct val="0"/>
                  </a:spcBef>
                  <a:spcAft>
                    <a:spcPct val="0"/>
                  </a:spcAft>
                  <a:buClr>
                    <a:srgbClr val="E46600"/>
                  </a:buClr>
                  <a:buSzPct val="130000"/>
                  <a:buFont typeface="Arial" charset="0"/>
                  <a:buChar char="•"/>
                  <a:defRPr sz="1600" kern="1200">
                    <a:solidFill>
                      <a:schemeClr val="tx1"/>
                    </a:solidFill>
                    <a:latin typeface="Verdana"/>
                    <a:ea typeface="Verdana" pitchFamily="34" charset="0"/>
                    <a:cs typeface="Verdana"/>
                  </a:defRPr>
                </a:lvl2pPr>
                <a:lvl3pPr marL="827088" indent="-200025" algn="l" defTabSz="457200" rtl="0" eaLnBrk="0" fontAlgn="base" hangingPunct="0">
                  <a:spcBef>
                    <a:spcPts val="800"/>
                  </a:spcBef>
                  <a:spcAft>
                    <a:spcPct val="0"/>
                  </a:spcAft>
                  <a:buClr>
                    <a:srgbClr val="14A9BB"/>
                  </a:buClr>
                  <a:buSzPct val="130000"/>
                  <a:buFont typeface="Arial" charset="0"/>
                  <a:buChar char="•"/>
                  <a:defRPr sz="1400" kern="1200">
                    <a:solidFill>
                      <a:schemeClr val="tx1"/>
                    </a:solidFill>
                    <a:latin typeface="Verdana"/>
                    <a:ea typeface="Verdana" pitchFamily="34" charset="0"/>
                    <a:cs typeface="Verdana"/>
                  </a:defRPr>
                </a:lvl3pPr>
                <a:lvl4pPr marL="1150938" indent="-196850" algn="l" defTabSz="457200" rtl="0" eaLnBrk="0" fontAlgn="base" hangingPunct="0">
                  <a:spcBef>
                    <a:spcPts val="800"/>
                  </a:spcBef>
                  <a:spcAft>
                    <a:spcPct val="0"/>
                  </a:spcAft>
                  <a:buClr>
                    <a:srgbClr val="750A3F"/>
                  </a:buClr>
                  <a:buSzPct val="70000"/>
                  <a:buFont typeface="Wingdings" charset="0"/>
                  <a:buChar char="✻"/>
                  <a:defRPr sz="1400" kern="1200">
                    <a:solidFill>
                      <a:schemeClr val="tx1"/>
                    </a:solidFill>
                    <a:latin typeface="Verdana"/>
                    <a:ea typeface="Verdana" pitchFamily="34" charset="0"/>
                    <a:cs typeface="Verdana"/>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Verdana"/>
                    <a:ea typeface="Verdana" pitchFamily="34"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err="1" smtClean="0"/>
                  <a:t>Tractional</a:t>
                </a:r>
                <a:r>
                  <a:rPr lang="en-US" sz="1400" dirty="0" smtClean="0"/>
                  <a:t> retinal detachment</a:t>
                </a:r>
                <a:endParaRPr lang="en-US" sz="1400" dirty="0"/>
              </a:p>
            </p:txBody>
          </p:sp>
        </p:grpSp>
        <p:sp>
          <p:nvSpPr>
            <p:cNvPr id="8" name="Content Placeholder 2"/>
            <p:cNvSpPr txBox="1">
              <a:spLocks/>
            </p:cNvSpPr>
            <p:nvPr/>
          </p:nvSpPr>
          <p:spPr bwMode="auto">
            <a:xfrm>
              <a:off x="150303" y="4574733"/>
              <a:ext cx="6172955" cy="12226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ct val="20000"/>
                </a:spcBef>
                <a:spcAft>
                  <a:spcPts val="500"/>
                </a:spcAft>
                <a:buClr>
                  <a:srgbClr val="6EBB1F"/>
                </a:buClr>
                <a:buSzPct val="150000"/>
                <a:buFont typeface="Arial" charset="0"/>
                <a:buNone/>
                <a:defRPr sz="2000" kern="1200" baseline="0">
                  <a:solidFill>
                    <a:schemeClr val="tx1"/>
                  </a:solidFill>
                  <a:latin typeface="Verdana"/>
                  <a:ea typeface="ＭＳ Ｐゴシック" charset="0"/>
                  <a:cs typeface="Verdana"/>
                </a:defRPr>
              </a:lvl1pPr>
              <a:lvl2pPr marL="539750" indent="-215900" algn="l" defTabSz="457200" rtl="0" eaLnBrk="0" fontAlgn="base" hangingPunct="0">
                <a:spcBef>
                  <a:spcPct val="0"/>
                </a:spcBef>
                <a:spcAft>
                  <a:spcPct val="0"/>
                </a:spcAft>
                <a:buClr>
                  <a:srgbClr val="E46600"/>
                </a:buClr>
                <a:buSzPct val="130000"/>
                <a:buFont typeface="Arial" charset="0"/>
                <a:buChar char="•"/>
                <a:defRPr sz="1600" kern="1200">
                  <a:solidFill>
                    <a:schemeClr val="tx1"/>
                  </a:solidFill>
                  <a:latin typeface="Verdana"/>
                  <a:ea typeface="Verdana" pitchFamily="34" charset="0"/>
                  <a:cs typeface="Verdana"/>
                </a:defRPr>
              </a:lvl2pPr>
              <a:lvl3pPr marL="827088" indent="-200025" algn="l" defTabSz="457200" rtl="0" eaLnBrk="0" fontAlgn="base" hangingPunct="0">
                <a:spcBef>
                  <a:spcPts val="800"/>
                </a:spcBef>
                <a:spcAft>
                  <a:spcPct val="0"/>
                </a:spcAft>
                <a:buClr>
                  <a:srgbClr val="14A9BB"/>
                </a:buClr>
                <a:buSzPct val="130000"/>
                <a:buFont typeface="Arial" charset="0"/>
                <a:buChar char="•"/>
                <a:defRPr sz="1400" kern="1200">
                  <a:solidFill>
                    <a:schemeClr val="tx1"/>
                  </a:solidFill>
                  <a:latin typeface="Verdana"/>
                  <a:ea typeface="Verdana" pitchFamily="34" charset="0"/>
                  <a:cs typeface="Verdana"/>
                </a:defRPr>
              </a:lvl3pPr>
              <a:lvl4pPr marL="1150938" indent="-196850" algn="l" defTabSz="457200" rtl="0" eaLnBrk="0" fontAlgn="base" hangingPunct="0">
                <a:spcBef>
                  <a:spcPts val="800"/>
                </a:spcBef>
                <a:spcAft>
                  <a:spcPct val="0"/>
                </a:spcAft>
                <a:buClr>
                  <a:srgbClr val="750A3F"/>
                </a:buClr>
                <a:buSzPct val="70000"/>
                <a:buFont typeface="Wingdings" charset="0"/>
                <a:buChar char="✻"/>
                <a:defRPr sz="1400" kern="1200">
                  <a:solidFill>
                    <a:schemeClr val="tx1"/>
                  </a:solidFill>
                  <a:latin typeface="Verdana"/>
                  <a:ea typeface="Verdana" pitchFamily="34" charset="0"/>
                  <a:cs typeface="Verdana"/>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Verdana"/>
                  <a:ea typeface="Verdana" pitchFamily="34"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0"/>
                </a:spcAft>
              </a:pPr>
              <a:r>
                <a:rPr lang="en-US" sz="1600" b="1" dirty="0" err="1" smtClean="0">
                  <a:solidFill>
                    <a:schemeClr val="tx2"/>
                  </a:solidFill>
                </a:rPr>
                <a:t>Tractional</a:t>
              </a:r>
              <a:r>
                <a:rPr lang="en-US" sz="1600" b="1" dirty="0" smtClean="0">
                  <a:solidFill>
                    <a:schemeClr val="tx2"/>
                  </a:solidFill>
                </a:rPr>
                <a:t> retinal </a:t>
              </a:r>
              <a:r>
                <a:rPr lang="en-US" sz="1600" b="1" dirty="0" smtClean="0">
                  <a:solidFill>
                    <a:schemeClr val="tx2"/>
                  </a:solidFill>
                </a:rPr>
                <a:t>detachment </a:t>
              </a:r>
              <a:r>
                <a:rPr lang="zh-CN" altLang="en-US" sz="1600" b="1" dirty="0" smtClean="0">
                  <a:solidFill>
                    <a:schemeClr val="tx2"/>
                  </a:solidFill>
                </a:rPr>
                <a:t>（牵引性视网膜脱落）</a:t>
              </a:r>
              <a:r>
                <a:rPr lang="en-US" sz="1600" dirty="0" smtClean="0">
                  <a:solidFill>
                    <a:srgbClr val="7030A0"/>
                  </a:solidFill>
                </a:rPr>
                <a:t/>
              </a:r>
              <a:br>
                <a:rPr lang="en-US" sz="1600" dirty="0" smtClean="0">
                  <a:solidFill>
                    <a:srgbClr val="7030A0"/>
                  </a:solidFill>
                </a:rPr>
              </a:br>
              <a:r>
                <a:rPr lang="en-US" sz="1600" dirty="0" smtClean="0"/>
                <a:t>Scar tissue can shrink causing the retina to </a:t>
              </a:r>
            </a:p>
            <a:p>
              <a:pPr>
                <a:spcBef>
                  <a:spcPts val="0"/>
                </a:spcBef>
                <a:spcAft>
                  <a:spcPts val="0"/>
                </a:spcAft>
              </a:pPr>
              <a:r>
                <a:rPr lang="en-US" sz="1600" dirty="0" smtClean="0"/>
                <a:t>detach and result in vision loss. More severe </a:t>
              </a:r>
            </a:p>
            <a:p>
              <a:pPr>
                <a:spcBef>
                  <a:spcPts val="0"/>
                </a:spcBef>
                <a:spcAft>
                  <a:spcPts val="0"/>
                </a:spcAft>
              </a:pPr>
              <a:r>
                <a:rPr lang="en-US" sz="1600" dirty="0" smtClean="0"/>
                <a:t>vision loss occurs if the macula is detached.  </a:t>
              </a:r>
            </a:p>
          </p:txBody>
        </p:sp>
      </p:grpSp>
      <p:sp>
        <p:nvSpPr>
          <p:cNvPr id="9" name="Content Placeholder 2"/>
          <p:cNvSpPr>
            <a:spLocks noGrp="1"/>
          </p:cNvSpPr>
          <p:nvPr>
            <p:ph sz="quarter" idx="4294967295"/>
          </p:nvPr>
        </p:nvSpPr>
        <p:spPr>
          <a:xfrm>
            <a:off x="81208" y="968375"/>
            <a:ext cx="6242050" cy="457200"/>
          </a:xfrm>
        </p:spPr>
        <p:txBody>
          <a:bodyPr>
            <a:normAutofit lnSpcReduction="10000"/>
          </a:bodyPr>
          <a:lstStyle/>
          <a:p>
            <a:r>
              <a:rPr lang="en-US" sz="1600" b="1" dirty="0" smtClean="0">
                <a:latin typeface="Verdana" charset="0"/>
              </a:rPr>
              <a:t>Late stages:</a:t>
            </a:r>
            <a:r>
              <a:rPr lang="en-US" sz="1600" dirty="0" smtClean="0"/>
              <a:t/>
            </a:r>
            <a:br>
              <a:rPr lang="en-US" sz="1600" dirty="0" smtClean="0"/>
            </a:br>
            <a:endParaRPr lang="en-US" sz="1600" dirty="0"/>
          </a:p>
        </p:txBody>
      </p:sp>
      <p:sp>
        <p:nvSpPr>
          <p:cNvPr id="16" name="Title 3"/>
          <p:cNvSpPr>
            <a:spLocks noGrp="1"/>
          </p:cNvSpPr>
          <p:nvPr>
            <p:ph type="title" idx="4294967295"/>
          </p:nvPr>
        </p:nvSpPr>
        <p:spPr>
          <a:xfrm>
            <a:off x="367882" y="-265909"/>
            <a:ext cx="8126412" cy="984250"/>
          </a:xfrm>
        </p:spPr>
        <p:txBody>
          <a:bodyPr/>
          <a:lstStyle/>
          <a:p>
            <a:r>
              <a:rPr lang="en-US" dirty="0"/>
              <a:t> </a:t>
            </a:r>
            <a:r>
              <a:rPr lang="en-US" dirty="0" smtClean="0"/>
              <a:t>Types of Diabetic Retinopathy </a:t>
            </a:r>
            <a:endParaRPr lang="en-US" dirty="0"/>
          </a:p>
        </p:txBody>
      </p:sp>
      <p:sp>
        <p:nvSpPr>
          <p:cNvPr id="10" name="Content Placeholder 2"/>
          <p:cNvSpPr txBox="1">
            <a:spLocks/>
          </p:cNvSpPr>
          <p:nvPr/>
        </p:nvSpPr>
        <p:spPr bwMode="auto">
          <a:xfrm>
            <a:off x="125030" y="1570520"/>
            <a:ext cx="7209220" cy="403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ct val="20000"/>
              </a:spcBef>
              <a:spcAft>
                <a:spcPts val="500"/>
              </a:spcAft>
              <a:buClr>
                <a:srgbClr val="6EBB1F"/>
              </a:buClr>
              <a:buSzPct val="150000"/>
              <a:buFont typeface="Arial" charset="0"/>
              <a:buNone/>
              <a:defRPr sz="2000" kern="1200" baseline="0">
                <a:solidFill>
                  <a:schemeClr val="tx1"/>
                </a:solidFill>
                <a:latin typeface="Verdana"/>
                <a:ea typeface="ＭＳ Ｐゴシック" charset="0"/>
                <a:cs typeface="Verdana"/>
              </a:defRPr>
            </a:lvl1pPr>
            <a:lvl2pPr marL="539750" indent="-215900" algn="l" defTabSz="457200" rtl="0" eaLnBrk="0" fontAlgn="base" hangingPunct="0">
              <a:spcBef>
                <a:spcPct val="0"/>
              </a:spcBef>
              <a:spcAft>
                <a:spcPct val="0"/>
              </a:spcAft>
              <a:buClr>
                <a:srgbClr val="E46600"/>
              </a:buClr>
              <a:buSzPct val="130000"/>
              <a:buFont typeface="Arial" charset="0"/>
              <a:buChar char="•"/>
              <a:defRPr sz="1600" kern="1200">
                <a:solidFill>
                  <a:schemeClr val="tx1"/>
                </a:solidFill>
                <a:latin typeface="Verdana"/>
                <a:ea typeface="Verdana" pitchFamily="34" charset="0"/>
                <a:cs typeface="Verdana"/>
              </a:defRPr>
            </a:lvl2pPr>
            <a:lvl3pPr marL="827088" indent="-200025" algn="l" defTabSz="457200" rtl="0" eaLnBrk="0" fontAlgn="base" hangingPunct="0">
              <a:spcBef>
                <a:spcPts val="800"/>
              </a:spcBef>
              <a:spcAft>
                <a:spcPct val="0"/>
              </a:spcAft>
              <a:buClr>
                <a:srgbClr val="14A9BB"/>
              </a:buClr>
              <a:buSzPct val="130000"/>
              <a:buFont typeface="Arial" charset="0"/>
              <a:buChar char="•"/>
              <a:defRPr sz="1400" kern="1200">
                <a:solidFill>
                  <a:schemeClr val="tx1"/>
                </a:solidFill>
                <a:latin typeface="Verdana"/>
                <a:ea typeface="Verdana" pitchFamily="34" charset="0"/>
                <a:cs typeface="Verdana"/>
              </a:defRPr>
            </a:lvl3pPr>
            <a:lvl4pPr marL="1150938" indent="-196850" algn="l" defTabSz="457200" rtl="0" eaLnBrk="0" fontAlgn="base" hangingPunct="0">
              <a:spcBef>
                <a:spcPts val="800"/>
              </a:spcBef>
              <a:spcAft>
                <a:spcPct val="0"/>
              </a:spcAft>
              <a:buClr>
                <a:srgbClr val="750A3F"/>
              </a:buClr>
              <a:buSzPct val="70000"/>
              <a:buFont typeface="Wingdings" charset="0"/>
              <a:buChar char="✻"/>
              <a:defRPr sz="1400" kern="1200">
                <a:solidFill>
                  <a:schemeClr val="tx1"/>
                </a:solidFill>
                <a:latin typeface="Verdana"/>
                <a:ea typeface="Verdana" pitchFamily="34" charset="0"/>
                <a:cs typeface="Verdana"/>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Verdana"/>
                <a:ea typeface="Verdana" pitchFamily="34"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b="1" dirty="0" smtClean="0">
                <a:solidFill>
                  <a:schemeClr val="tx2"/>
                </a:solidFill>
                <a:latin typeface="+mn-lt"/>
              </a:rPr>
              <a:t>Proliferative diabetic retinopathy (</a:t>
            </a:r>
            <a:r>
              <a:rPr lang="zh-CN" altLang="en-US" sz="1600" b="1" dirty="0" smtClean="0">
                <a:solidFill>
                  <a:schemeClr val="tx2"/>
                </a:solidFill>
                <a:latin typeface="+mn-lt"/>
              </a:rPr>
              <a:t>增殖性视网膜病变</a:t>
            </a:r>
            <a:r>
              <a:rPr lang="en-US" sz="1600" b="1" dirty="0" smtClean="0">
                <a:solidFill>
                  <a:schemeClr val="tx2"/>
                </a:solidFill>
                <a:latin typeface="+mn-lt"/>
              </a:rPr>
              <a:t>)</a:t>
            </a:r>
            <a:r>
              <a:rPr lang="en-US" sz="1600" dirty="0" smtClean="0">
                <a:latin typeface="+mn-lt"/>
              </a:rPr>
              <a:t/>
            </a:r>
            <a:br>
              <a:rPr lang="en-US" sz="1600" dirty="0" smtClean="0">
                <a:latin typeface="+mn-lt"/>
              </a:rPr>
            </a:br>
            <a:endParaRPr lang="en-US" sz="1600" dirty="0">
              <a:latin typeface="+mn-lt"/>
            </a:endParaRPr>
          </a:p>
        </p:txBody>
      </p:sp>
      <p:sp>
        <p:nvSpPr>
          <p:cNvPr id="11" name="Content Placeholder 2"/>
          <p:cNvSpPr txBox="1">
            <a:spLocks/>
          </p:cNvSpPr>
          <p:nvPr/>
        </p:nvSpPr>
        <p:spPr bwMode="auto">
          <a:xfrm>
            <a:off x="121278" y="1943671"/>
            <a:ext cx="6242406" cy="785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ct val="20000"/>
              </a:spcBef>
              <a:spcAft>
                <a:spcPts val="500"/>
              </a:spcAft>
              <a:buClr>
                <a:srgbClr val="6EBB1F"/>
              </a:buClr>
              <a:buSzPct val="150000"/>
              <a:buFont typeface="Arial" charset="0"/>
              <a:buNone/>
              <a:defRPr sz="2000" kern="1200" baseline="0">
                <a:solidFill>
                  <a:schemeClr val="tx1"/>
                </a:solidFill>
                <a:latin typeface="Verdana"/>
                <a:ea typeface="ＭＳ Ｐゴシック" charset="0"/>
                <a:cs typeface="Verdana"/>
              </a:defRPr>
            </a:lvl1pPr>
            <a:lvl2pPr marL="539750" indent="-215900" algn="l" defTabSz="457200" rtl="0" eaLnBrk="0" fontAlgn="base" hangingPunct="0">
              <a:spcBef>
                <a:spcPct val="0"/>
              </a:spcBef>
              <a:spcAft>
                <a:spcPct val="0"/>
              </a:spcAft>
              <a:buClr>
                <a:srgbClr val="E46600"/>
              </a:buClr>
              <a:buSzPct val="130000"/>
              <a:buFont typeface="Arial" charset="0"/>
              <a:buChar char="•"/>
              <a:defRPr sz="1600" kern="1200">
                <a:solidFill>
                  <a:schemeClr val="tx1"/>
                </a:solidFill>
                <a:latin typeface="Verdana"/>
                <a:ea typeface="Verdana" pitchFamily="34" charset="0"/>
                <a:cs typeface="Verdana"/>
              </a:defRPr>
            </a:lvl2pPr>
            <a:lvl3pPr marL="827088" indent="-200025" algn="l" defTabSz="457200" rtl="0" eaLnBrk="0" fontAlgn="base" hangingPunct="0">
              <a:spcBef>
                <a:spcPts val="800"/>
              </a:spcBef>
              <a:spcAft>
                <a:spcPct val="0"/>
              </a:spcAft>
              <a:buClr>
                <a:srgbClr val="14A9BB"/>
              </a:buClr>
              <a:buSzPct val="130000"/>
              <a:buFont typeface="Arial" charset="0"/>
              <a:buChar char="•"/>
              <a:defRPr sz="1400" kern="1200">
                <a:solidFill>
                  <a:schemeClr val="tx1"/>
                </a:solidFill>
                <a:latin typeface="Verdana"/>
                <a:ea typeface="Verdana" pitchFamily="34" charset="0"/>
                <a:cs typeface="Verdana"/>
              </a:defRPr>
            </a:lvl3pPr>
            <a:lvl4pPr marL="1150938" indent="-196850" algn="l" defTabSz="457200" rtl="0" eaLnBrk="0" fontAlgn="base" hangingPunct="0">
              <a:spcBef>
                <a:spcPts val="800"/>
              </a:spcBef>
              <a:spcAft>
                <a:spcPct val="0"/>
              </a:spcAft>
              <a:buClr>
                <a:srgbClr val="750A3F"/>
              </a:buClr>
              <a:buSzPct val="70000"/>
              <a:buFont typeface="Wingdings" charset="0"/>
              <a:buChar char="✻"/>
              <a:defRPr sz="1400" kern="1200">
                <a:solidFill>
                  <a:schemeClr val="tx1"/>
                </a:solidFill>
                <a:latin typeface="Verdana"/>
                <a:ea typeface="Verdana" pitchFamily="34" charset="0"/>
                <a:cs typeface="Verdana"/>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Verdana"/>
                <a:ea typeface="Verdana" pitchFamily="34"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US" sz="1600" dirty="0" smtClean="0"/>
              <a:t>Hypoxia(</a:t>
            </a:r>
            <a:r>
              <a:rPr lang="zh-CN" altLang="en-US" sz="1600" dirty="0" smtClean="0"/>
              <a:t>缺血缺氧）</a:t>
            </a:r>
            <a:r>
              <a:rPr lang="en-US" sz="1600" dirty="0" smtClean="0"/>
              <a:t> </a:t>
            </a:r>
            <a:br>
              <a:rPr lang="en-US" sz="1600" dirty="0" smtClean="0"/>
            </a:br>
            <a:endParaRPr lang="en-US" sz="1600" dirty="0"/>
          </a:p>
        </p:txBody>
      </p:sp>
      <p:sp>
        <p:nvSpPr>
          <p:cNvPr id="12" name="Content Placeholder 2"/>
          <p:cNvSpPr txBox="1">
            <a:spLocks/>
          </p:cNvSpPr>
          <p:nvPr/>
        </p:nvSpPr>
        <p:spPr bwMode="auto">
          <a:xfrm>
            <a:off x="139543" y="2546203"/>
            <a:ext cx="6242406" cy="690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ct val="20000"/>
              </a:spcBef>
              <a:spcAft>
                <a:spcPts val="500"/>
              </a:spcAft>
              <a:buClr>
                <a:srgbClr val="6EBB1F"/>
              </a:buClr>
              <a:buSzPct val="150000"/>
              <a:buFont typeface="Arial" charset="0"/>
              <a:buNone/>
              <a:defRPr sz="2000" kern="1200" baseline="0">
                <a:solidFill>
                  <a:schemeClr val="tx1"/>
                </a:solidFill>
                <a:latin typeface="Verdana"/>
                <a:ea typeface="ＭＳ Ｐゴシック" charset="0"/>
                <a:cs typeface="Verdana"/>
              </a:defRPr>
            </a:lvl1pPr>
            <a:lvl2pPr marL="539750" indent="-215900" algn="l" defTabSz="457200" rtl="0" eaLnBrk="0" fontAlgn="base" hangingPunct="0">
              <a:spcBef>
                <a:spcPct val="0"/>
              </a:spcBef>
              <a:spcAft>
                <a:spcPct val="0"/>
              </a:spcAft>
              <a:buClr>
                <a:srgbClr val="E46600"/>
              </a:buClr>
              <a:buSzPct val="130000"/>
              <a:buFont typeface="Arial" charset="0"/>
              <a:buChar char="•"/>
              <a:defRPr sz="1600" kern="1200">
                <a:solidFill>
                  <a:schemeClr val="tx1"/>
                </a:solidFill>
                <a:latin typeface="Verdana"/>
                <a:ea typeface="Verdana" pitchFamily="34" charset="0"/>
                <a:cs typeface="Verdana"/>
              </a:defRPr>
            </a:lvl2pPr>
            <a:lvl3pPr marL="827088" indent="-200025" algn="l" defTabSz="457200" rtl="0" eaLnBrk="0" fontAlgn="base" hangingPunct="0">
              <a:spcBef>
                <a:spcPts val="800"/>
              </a:spcBef>
              <a:spcAft>
                <a:spcPct val="0"/>
              </a:spcAft>
              <a:buClr>
                <a:srgbClr val="14A9BB"/>
              </a:buClr>
              <a:buSzPct val="130000"/>
              <a:buFont typeface="Arial" charset="0"/>
              <a:buChar char="•"/>
              <a:defRPr sz="1400" kern="1200">
                <a:solidFill>
                  <a:schemeClr val="tx1"/>
                </a:solidFill>
                <a:latin typeface="Verdana"/>
                <a:ea typeface="Verdana" pitchFamily="34" charset="0"/>
                <a:cs typeface="Verdana"/>
              </a:defRPr>
            </a:lvl3pPr>
            <a:lvl4pPr marL="1150938" indent="-196850" algn="l" defTabSz="457200" rtl="0" eaLnBrk="0" fontAlgn="base" hangingPunct="0">
              <a:spcBef>
                <a:spcPts val="800"/>
              </a:spcBef>
              <a:spcAft>
                <a:spcPct val="0"/>
              </a:spcAft>
              <a:buClr>
                <a:srgbClr val="750A3F"/>
              </a:buClr>
              <a:buSzPct val="70000"/>
              <a:buFont typeface="Wingdings" charset="0"/>
              <a:buChar char="✻"/>
              <a:defRPr sz="1400" kern="1200">
                <a:solidFill>
                  <a:schemeClr val="tx1"/>
                </a:solidFill>
                <a:latin typeface="Verdana"/>
                <a:ea typeface="Verdana" pitchFamily="34" charset="0"/>
                <a:cs typeface="Verdana"/>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Verdana"/>
                <a:ea typeface="Verdana" pitchFamily="34"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US" sz="1600" dirty="0" smtClean="0"/>
              <a:t>The retina responds by growing new abnormal vessels. </a:t>
            </a:r>
            <a:br>
              <a:rPr lang="en-US" sz="1600" dirty="0" smtClean="0"/>
            </a:br>
            <a:endParaRPr lang="en-US" sz="1600" dirty="0"/>
          </a:p>
        </p:txBody>
      </p:sp>
      <p:sp>
        <p:nvSpPr>
          <p:cNvPr id="13" name="Content Placeholder 2"/>
          <p:cNvSpPr txBox="1">
            <a:spLocks/>
          </p:cNvSpPr>
          <p:nvPr/>
        </p:nvSpPr>
        <p:spPr bwMode="auto">
          <a:xfrm>
            <a:off x="135416" y="3178971"/>
            <a:ext cx="6242406" cy="3915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ct val="20000"/>
              </a:spcBef>
              <a:spcAft>
                <a:spcPts val="500"/>
              </a:spcAft>
              <a:buClr>
                <a:srgbClr val="6EBB1F"/>
              </a:buClr>
              <a:buSzPct val="150000"/>
              <a:buFont typeface="Arial" charset="0"/>
              <a:buNone/>
              <a:defRPr sz="2000" kern="1200" baseline="0">
                <a:solidFill>
                  <a:schemeClr val="tx1"/>
                </a:solidFill>
                <a:latin typeface="Verdana"/>
                <a:ea typeface="ＭＳ Ｐゴシック" charset="0"/>
                <a:cs typeface="Verdana"/>
              </a:defRPr>
            </a:lvl1pPr>
            <a:lvl2pPr marL="539750" indent="-215900" algn="l" defTabSz="457200" rtl="0" eaLnBrk="0" fontAlgn="base" hangingPunct="0">
              <a:spcBef>
                <a:spcPct val="0"/>
              </a:spcBef>
              <a:spcAft>
                <a:spcPct val="0"/>
              </a:spcAft>
              <a:buClr>
                <a:srgbClr val="E46600"/>
              </a:buClr>
              <a:buSzPct val="130000"/>
              <a:buFont typeface="Arial" charset="0"/>
              <a:buChar char="•"/>
              <a:defRPr sz="1600" kern="1200">
                <a:solidFill>
                  <a:schemeClr val="tx1"/>
                </a:solidFill>
                <a:latin typeface="Verdana"/>
                <a:ea typeface="Verdana" pitchFamily="34" charset="0"/>
                <a:cs typeface="Verdana"/>
              </a:defRPr>
            </a:lvl2pPr>
            <a:lvl3pPr marL="827088" indent="-200025" algn="l" defTabSz="457200" rtl="0" eaLnBrk="0" fontAlgn="base" hangingPunct="0">
              <a:spcBef>
                <a:spcPts val="800"/>
              </a:spcBef>
              <a:spcAft>
                <a:spcPct val="0"/>
              </a:spcAft>
              <a:buClr>
                <a:srgbClr val="14A9BB"/>
              </a:buClr>
              <a:buSzPct val="130000"/>
              <a:buFont typeface="Arial" charset="0"/>
              <a:buChar char="•"/>
              <a:defRPr sz="1400" kern="1200">
                <a:solidFill>
                  <a:schemeClr val="tx1"/>
                </a:solidFill>
                <a:latin typeface="Verdana"/>
                <a:ea typeface="Verdana" pitchFamily="34" charset="0"/>
                <a:cs typeface="Verdana"/>
              </a:defRPr>
            </a:lvl3pPr>
            <a:lvl4pPr marL="1150938" indent="-196850" algn="l" defTabSz="457200" rtl="0" eaLnBrk="0" fontAlgn="base" hangingPunct="0">
              <a:spcBef>
                <a:spcPts val="800"/>
              </a:spcBef>
              <a:spcAft>
                <a:spcPct val="0"/>
              </a:spcAft>
              <a:buClr>
                <a:srgbClr val="750A3F"/>
              </a:buClr>
              <a:buSzPct val="70000"/>
              <a:buFont typeface="Wingdings" charset="0"/>
              <a:buChar char="✻"/>
              <a:defRPr sz="1400" kern="1200">
                <a:solidFill>
                  <a:schemeClr val="tx1"/>
                </a:solidFill>
                <a:latin typeface="Verdana"/>
                <a:ea typeface="Verdana" pitchFamily="34" charset="0"/>
                <a:cs typeface="Verdana"/>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Verdana"/>
                <a:ea typeface="Verdana" pitchFamily="34"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US" sz="1600" dirty="0" smtClean="0"/>
              <a:t>Can affect central </a:t>
            </a:r>
            <a:r>
              <a:rPr lang="en-US" altLang="zh-CN" sz="1600" dirty="0" smtClean="0"/>
              <a:t>&amp;</a:t>
            </a:r>
            <a:r>
              <a:rPr lang="en-US" sz="1600" dirty="0" smtClean="0"/>
              <a:t> peripheral vision.  </a:t>
            </a:r>
            <a:br>
              <a:rPr lang="en-US" sz="1600" dirty="0" smtClean="0"/>
            </a:br>
            <a:r>
              <a:rPr lang="en-US" sz="1600" dirty="0" smtClean="0"/>
              <a:t>  </a:t>
            </a:r>
          </a:p>
          <a:p>
            <a:r>
              <a:rPr lang="en-US" sz="1600" dirty="0" smtClean="0"/>
              <a:t/>
            </a:r>
            <a:br>
              <a:rPr lang="en-US" sz="1600" dirty="0" smtClean="0"/>
            </a:br>
            <a:endParaRPr lang="en-US" sz="1600" dirty="0"/>
          </a:p>
        </p:txBody>
      </p:sp>
      <p:sp>
        <p:nvSpPr>
          <p:cNvPr id="15" name="Content Placeholder 2"/>
          <p:cNvSpPr txBox="1">
            <a:spLocks/>
          </p:cNvSpPr>
          <p:nvPr/>
        </p:nvSpPr>
        <p:spPr bwMode="auto">
          <a:xfrm>
            <a:off x="203200" y="3697110"/>
            <a:ext cx="6357257" cy="106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ct val="20000"/>
              </a:spcBef>
              <a:spcAft>
                <a:spcPts val="500"/>
              </a:spcAft>
              <a:buClr>
                <a:srgbClr val="6EBB1F"/>
              </a:buClr>
              <a:buSzPct val="150000"/>
              <a:buFont typeface="Arial" charset="0"/>
              <a:buNone/>
              <a:defRPr sz="2000" kern="1200" baseline="0">
                <a:solidFill>
                  <a:schemeClr val="tx1"/>
                </a:solidFill>
                <a:latin typeface="Verdana"/>
                <a:ea typeface="ＭＳ Ｐゴシック" charset="0"/>
                <a:cs typeface="Verdana"/>
              </a:defRPr>
            </a:lvl1pPr>
            <a:lvl2pPr marL="539750" indent="-215900" algn="l" defTabSz="457200" rtl="0" eaLnBrk="0" fontAlgn="base" hangingPunct="0">
              <a:spcBef>
                <a:spcPct val="0"/>
              </a:spcBef>
              <a:spcAft>
                <a:spcPct val="0"/>
              </a:spcAft>
              <a:buClr>
                <a:srgbClr val="E46600"/>
              </a:buClr>
              <a:buSzPct val="130000"/>
              <a:buFont typeface="Arial" charset="0"/>
              <a:buChar char="•"/>
              <a:defRPr sz="1600" kern="1200">
                <a:solidFill>
                  <a:schemeClr val="tx1"/>
                </a:solidFill>
                <a:latin typeface="Verdana"/>
                <a:ea typeface="Verdana" pitchFamily="34" charset="0"/>
                <a:cs typeface="Verdana"/>
              </a:defRPr>
            </a:lvl2pPr>
            <a:lvl3pPr marL="827088" indent="-200025" algn="l" defTabSz="457200" rtl="0" eaLnBrk="0" fontAlgn="base" hangingPunct="0">
              <a:spcBef>
                <a:spcPts val="800"/>
              </a:spcBef>
              <a:spcAft>
                <a:spcPct val="0"/>
              </a:spcAft>
              <a:buClr>
                <a:srgbClr val="14A9BB"/>
              </a:buClr>
              <a:buSzPct val="130000"/>
              <a:buFont typeface="Arial" charset="0"/>
              <a:buChar char="•"/>
              <a:defRPr sz="1400" kern="1200">
                <a:solidFill>
                  <a:schemeClr val="tx1"/>
                </a:solidFill>
                <a:latin typeface="Verdana"/>
                <a:ea typeface="Verdana" pitchFamily="34" charset="0"/>
                <a:cs typeface="Verdana"/>
              </a:defRPr>
            </a:lvl3pPr>
            <a:lvl4pPr marL="1150938" indent="-196850" algn="l" defTabSz="457200" rtl="0" eaLnBrk="0" fontAlgn="base" hangingPunct="0">
              <a:spcBef>
                <a:spcPts val="800"/>
              </a:spcBef>
              <a:spcAft>
                <a:spcPct val="0"/>
              </a:spcAft>
              <a:buClr>
                <a:srgbClr val="750A3F"/>
              </a:buClr>
              <a:buSzPct val="70000"/>
              <a:buFont typeface="Wingdings" charset="0"/>
              <a:buChar char="✻"/>
              <a:defRPr sz="1400" kern="1200">
                <a:solidFill>
                  <a:schemeClr val="tx1"/>
                </a:solidFill>
                <a:latin typeface="Verdana"/>
                <a:ea typeface="Verdana" pitchFamily="34" charset="0"/>
                <a:cs typeface="Verdana"/>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Verdana"/>
                <a:ea typeface="Verdana" pitchFamily="34"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b="1" dirty="0" smtClean="0">
                <a:solidFill>
                  <a:schemeClr val="tx2"/>
                </a:solidFill>
                <a:latin typeface="Verdana" charset="0"/>
              </a:rPr>
              <a:t>Vitreous </a:t>
            </a:r>
            <a:r>
              <a:rPr lang="en-US" sz="1600" b="1" dirty="0" smtClean="0">
                <a:solidFill>
                  <a:schemeClr val="tx2"/>
                </a:solidFill>
                <a:latin typeface="Verdana" charset="0"/>
              </a:rPr>
              <a:t>hemorrhage</a:t>
            </a:r>
            <a:r>
              <a:rPr lang="en-US" sz="1600" dirty="0" smtClean="0">
                <a:solidFill>
                  <a:schemeClr val="tx2"/>
                </a:solidFill>
                <a:latin typeface="Verdana" charset="0"/>
              </a:rPr>
              <a:t> (</a:t>
            </a:r>
            <a:r>
              <a:rPr lang="zh-CN" altLang="en-US" sz="1600" b="1" dirty="0" smtClean="0">
                <a:solidFill>
                  <a:schemeClr val="tx2"/>
                </a:solidFill>
                <a:latin typeface="Verdana" charset="0"/>
              </a:rPr>
              <a:t>玻璃体出血）</a:t>
            </a:r>
            <a:r>
              <a:rPr lang="en-US" sz="1600" dirty="0" smtClean="0"/>
              <a:t/>
            </a:r>
            <a:br>
              <a:rPr lang="en-US" sz="1600" dirty="0" smtClean="0"/>
            </a:br>
            <a:r>
              <a:rPr lang="en-US" sz="1600" dirty="0" smtClean="0"/>
              <a:t>New blood vessels bleed into vitreous cavity.</a:t>
            </a:r>
            <a:endParaRPr lang="en-US" sz="1600" dirty="0"/>
          </a:p>
        </p:txBody>
      </p:sp>
    </p:spTree>
    <p:extLst>
      <p:ext uri="{BB962C8B-B14F-4D97-AF65-F5344CB8AC3E}">
        <p14:creationId xmlns:p14="http://schemas.microsoft.com/office/powerpoint/2010/main" xmlns="" val="394798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P spid="11" grpId="0" build="p"/>
      <p:bldP spid="12" grpId="0"/>
      <p:bldP spid="13" grpId="0"/>
      <p:bldP spid="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idx="4294967295"/>
          </p:nvPr>
        </p:nvSpPr>
        <p:spPr>
          <a:xfrm>
            <a:off x="387932" y="-279400"/>
            <a:ext cx="8126412" cy="984250"/>
          </a:xfrm>
        </p:spPr>
        <p:txBody>
          <a:bodyPr/>
          <a:lstStyle/>
          <a:p>
            <a:r>
              <a:rPr lang="en-US" b="1" dirty="0" smtClean="0"/>
              <a:t>Diagnostic Tests</a:t>
            </a:r>
            <a:endParaRPr lang="en-US" b="1" dirty="0"/>
          </a:p>
        </p:txBody>
      </p:sp>
      <p:sp>
        <p:nvSpPr>
          <p:cNvPr id="6" name="TextBox 5"/>
          <p:cNvSpPr txBox="1"/>
          <p:nvPr/>
        </p:nvSpPr>
        <p:spPr>
          <a:xfrm>
            <a:off x="261252" y="1241034"/>
            <a:ext cx="2465740" cy="646331"/>
          </a:xfrm>
          <a:prstGeom prst="rect">
            <a:avLst/>
          </a:prstGeom>
          <a:noFill/>
        </p:spPr>
        <p:txBody>
          <a:bodyPr wrap="none" rtlCol="0">
            <a:spAutoFit/>
          </a:bodyPr>
          <a:lstStyle/>
          <a:p>
            <a:r>
              <a:rPr lang="en-US" b="1" dirty="0">
                <a:solidFill>
                  <a:schemeClr val="tx2"/>
                </a:solidFill>
                <a:latin typeface="Verdana" pitchFamily="34" charset="0"/>
                <a:ea typeface="Verdana" pitchFamily="34" charset="0"/>
                <a:cs typeface="Verdana" pitchFamily="34" charset="0"/>
              </a:rPr>
              <a:t>Basic assessment</a:t>
            </a:r>
          </a:p>
          <a:p>
            <a:endParaRPr lang="en-US" dirty="0"/>
          </a:p>
        </p:txBody>
      </p:sp>
      <p:sp>
        <p:nvSpPr>
          <p:cNvPr id="7" name="TextBox 6"/>
          <p:cNvSpPr txBox="1"/>
          <p:nvPr/>
        </p:nvSpPr>
        <p:spPr>
          <a:xfrm>
            <a:off x="203201" y="2072030"/>
            <a:ext cx="184731" cy="369332"/>
          </a:xfrm>
          <a:prstGeom prst="rect">
            <a:avLst/>
          </a:prstGeom>
          <a:noFill/>
        </p:spPr>
        <p:txBody>
          <a:bodyPr wrap="none" rtlCol="0">
            <a:spAutoFit/>
          </a:bodyPr>
          <a:lstStyle/>
          <a:p>
            <a:endParaRPr lang="en-US" dirty="0"/>
          </a:p>
        </p:txBody>
      </p:sp>
      <p:sp>
        <p:nvSpPr>
          <p:cNvPr id="9" name="Rectangle 8"/>
          <p:cNvSpPr/>
          <p:nvPr/>
        </p:nvSpPr>
        <p:spPr>
          <a:xfrm>
            <a:off x="281051" y="2220844"/>
            <a:ext cx="4572000" cy="369332"/>
          </a:xfrm>
          <a:prstGeom prst="rect">
            <a:avLst/>
          </a:prstGeom>
        </p:spPr>
        <p:txBody>
          <a:bodyPr>
            <a:spAutoFit/>
          </a:bodyPr>
          <a:lstStyle/>
          <a:p>
            <a:pPr marL="342900" indent="-342900">
              <a:spcBef>
                <a:spcPts val="600"/>
              </a:spcBef>
              <a:spcAft>
                <a:spcPts val="0"/>
              </a:spcAft>
              <a:buClr>
                <a:schemeClr val="bg2"/>
              </a:buClr>
              <a:buSzPct val="125000"/>
              <a:buFont typeface="Arial" pitchFamily="34" charset="0"/>
              <a:buChar char="•"/>
            </a:pPr>
            <a:r>
              <a:rPr lang="en-US" dirty="0" err="1" smtClean="0">
                <a:solidFill>
                  <a:schemeClr val="tx2"/>
                </a:solidFill>
                <a:latin typeface="Verdana" pitchFamily="34" charset="0"/>
                <a:ea typeface="Verdana" pitchFamily="34" charset="0"/>
                <a:cs typeface="Verdana" pitchFamily="34" charset="0"/>
              </a:rPr>
              <a:t>Tonometry</a:t>
            </a:r>
            <a:r>
              <a:rPr lang="zh-CN" altLang="en-US" dirty="0" smtClean="0">
                <a:solidFill>
                  <a:schemeClr val="tx2"/>
                </a:solidFill>
                <a:latin typeface="Verdana" pitchFamily="34" charset="0"/>
                <a:ea typeface="Verdana" pitchFamily="34" charset="0"/>
                <a:cs typeface="Verdana" pitchFamily="34" charset="0"/>
              </a:rPr>
              <a:t>（眼压）</a:t>
            </a:r>
            <a:endParaRPr lang="en-US" dirty="0">
              <a:latin typeface="Verdana" pitchFamily="34" charset="0"/>
              <a:ea typeface="Verdana" pitchFamily="34" charset="0"/>
              <a:cs typeface="Verdana" pitchFamily="34" charset="0"/>
            </a:endParaRPr>
          </a:p>
        </p:txBody>
      </p:sp>
      <p:sp>
        <p:nvSpPr>
          <p:cNvPr id="10" name="Rectangle 9"/>
          <p:cNvSpPr/>
          <p:nvPr/>
        </p:nvSpPr>
        <p:spPr>
          <a:xfrm>
            <a:off x="277333" y="1661038"/>
            <a:ext cx="3442417" cy="369332"/>
          </a:xfrm>
          <a:prstGeom prst="rect">
            <a:avLst/>
          </a:prstGeom>
        </p:spPr>
        <p:txBody>
          <a:bodyPr wrap="none">
            <a:spAutoFit/>
          </a:bodyPr>
          <a:lstStyle/>
          <a:p>
            <a:pPr marL="342900" indent="-342900">
              <a:spcBef>
                <a:spcPts val="600"/>
              </a:spcBef>
              <a:spcAft>
                <a:spcPts val="0"/>
              </a:spcAft>
              <a:buClr>
                <a:schemeClr val="bg2"/>
              </a:buClr>
              <a:buSzPct val="125000"/>
              <a:buFont typeface="Arial" pitchFamily="34" charset="0"/>
              <a:buChar char="•"/>
            </a:pPr>
            <a:r>
              <a:rPr lang="en-US" dirty="0">
                <a:solidFill>
                  <a:schemeClr val="tx2"/>
                </a:solidFill>
                <a:latin typeface="Verdana" pitchFamily="34" charset="0"/>
                <a:ea typeface="Verdana" pitchFamily="34" charset="0"/>
                <a:cs typeface="Verdana" pitchFamily="34" charset="0"/>
              </a:rPr>
              <a:t>Visual acuity </a:t>
            </a:r>
            <a:r>
              <a:rPr lang="en-US" dirty="0" smtClean="0">
                <a:solidFill>
                  <a:schemeClr val="tx2"/>
                </a:solidFill>
                <a:latin typeface="Verdana" pitchFamily="34" charset="0"/>
                <a:ea typeface="Verdana" pitchFamily="34" charset="0"/>
                <a:cs typeface="Verdana" pitchFamily="34" charset="0"/>
              </a:rPr>
              <a:t>test</a:t>
            </a:r>
            <a:r>
              <a:rPr lang="zh-CN" altLang="en-US" dirty="0" smtClean="0">
                <a:solidFill>
                  <a:schemeClr val="tx2"/>
                </a:solidFill>
                <a:latin typeface="Verdana" pitchFamily="34" charset="0"/>
                <a:ea typeface="Verdana" pitchFamily="34" charset="0"/>
                <a:cs typeface="Verdana" pitchFamily="34" charset="0"/>
              </a:rPr>
              <a:t>（视力）</a:t>
            </a:r>
            <a:endParaRPr lang="en-US" dirty="0">
              <a:solidFill>
                <a:schemeClr val="tx2"/>
              </a:solidFill>
              <a:latin typeface="Verdana" pitchFamily="34" charset="0"/>
              <a:ea typeface="Verdana" pitchFamily="34" charset="0"/>
              <a:cs typeface="Verdana" pitchFamily="34" charset="0"/>
            </a:endParaRPr>
          </a:p>
        </p:txBody>
      </p:sp>
      <p:sp>
        <p:nvSpPr>
          <p:cNvPr id="11" name="Rectangle 10"/>
          <p:cNvSpPr/>
          <p:nvPr/>
        </p:nvSpPr>
        <p:spPr>
          <a:xfrm>
            <a:off x="277335" y="2762747"/>
            <a:ext cx="3135795" cy="723275"/>
          </a:xfrm>
          <a:prstGeom prst="rect">
            <a:avLst/>
          </a:prstGeom>
        </p:spPr>
        <p:txBody>
          <a:bodyPr wrap="none">
            <a:spAutoFit/>
          </a:bodyPr>
          <a:lstStyle/>
          <a:p>
            <a:pPr marL="342900" indent="-342900">
              <a:spcBef>
                <a:spcPts val="600"/>
              </a:spcBef>
              <a:spcAft>
                <a:spcPts val="0"/>
              </a:spcAft>
              <a:buClr>
                <a:schemeClr val="bg2"/>
              </a:buClr>
              <a:buSzPct val="125000"/>
              <a:buFont typeface="Arial" pitchFamily="34" charset="0"/>
              <a:buChar char="•"/>
            </a:pPr>
            <a:r>
              <a:rPr lang="en-US" altLang="zh-CN" dirty="0" smtClean="0">
                <a:solidFill>
                  <a:schemeClr val="tx2"/>
                </a:solidFill>
                <a:latin typeface="Verdana" pitchFamily="34" charset="0"/>
                <a:ea typeface="Verdana" pitchFamily="34" charset="0"/>
                <a:cs typeface="Verdana" pitchFamily="34" charset="0"/>
              </a:rPr>
              <a:t>B</a:t>
            </a:r>
            <a:r>
              <a:rPr lang="en-US" dirty="0" smtClean="0">
                <a:solidFill>
                  <a:schemeClr val="tx2"/>
                </a:solidFill>
                <a:latin typeface="Verdana" pitchFamily="34" charset="0"/>
                <a:ea typeface="Verdana" pitchFamily="34" charset="0"/>
                <a:cs typeface="Verdana" pitchFamily="34" charset="0"/>
              </a:rPr>
              <a:t>lood glucose </a:t>
            </a:r>
            <a:r>
              <a:rPr lang="zh-CN" altLang="en-US" dirty="0" smtClean="0">
                <a:solidFill>
                  <a:schemeClr val="tx2"/>
                </a:solidFill>
                <a:latin typeface="Verdana" pitchFamily="34" charset="0"/>
                <a:ea typeface="Verdana" pitchFamily="34" charset="0"/>
                <a:cs typeface="Verdana" pitchFamily="34" charset="0"/>
              </a:rPr>
              <a:t>（血糖）</a:t>
            </a:r>
            <a:endParaRPr lang="en-US" dirty="0" smtClean="0">
              <a:solidFill>
                <a:schemeClr val="tx2"/>
              </a:solidFill>
              <a:latin typeface="Verdana" pitchFamily="34" charset="0"/>
              <a:ea typeface="Verdana" pitchFamily="34" charset="0"/>
              <a:cs typeface="Verdana" pitchFamily="34" charset="0"/>
            </a:endParaRPr>
          </a:p>
          <a:p>
            <a:pPr marL="342900" indent="-342900">
              <a:spcBef>
                <a:spcPts val="600"/>
              </a:spcBef>
              <a:spcAft>
                <a:spcPts val="0"/>
              </a:spcAft>
              <a:buClr>
                <a:schemeClr val="bg2"/>
              </a:buClr>
              <a:buSzPct val="125000"/>
              <a:buFont typeface="Arial" pitchFamily="34" charset="0"/>
              <a:buChar char="•"/>
            </a:pPr>
            <a:endParaRPr lang="en-US" u="sng" dirty="0">
              <a:solidFill>
                <a:schemeClr val="tx2"/>
              </a:solidFill>
              <a:latin typeface="Verdana" pitchFamily="34" charset="0"/>
              <a:ea typeface="Verdana" pitchFamily="34" charset="0"/>
              <a:cs typeface="Verdana" pitchFamily="34" charset="0"/>
            </a:endParaRPr>
          </a:p>
        </p:txBody>
      </p:sp>
      <p:sp>
        <p:nvSpPr>
          <p:cNvPr id="12" name="Rectangle 11"/>
          <p:cNvSpPr/>
          <p:nvPr/>
        </p:nvSpPr>
        <p:spPr>
          <a:xfrm>
            <a:off x="261257" y="3214924"/>
            <a:ext cx="3047629" cy="369332"/>
          </a:xfrm>
          <a:prstGeom prst="rect">
            <a:avLst/>
          </a:prstGeom>
        </p:spPr>
        <p:txBody>
          <a:bodyPr wrap="none">
            <a:spAutoFit/>
          </a:bodyPr>
          <a:lstStyle/>
          <a:p>
            <a:r>
              <a:rPr lang="en-US" b="1" dirty="0">
                <a:solidFill>
                  <a:schemeClr val="tx2"/>
                </a:solidFill>
                <a:latin typeface="Verdana" pitchFamily="34" charset="0"/>
                <a:ea typeface="Verdana" pitchFamily="34" charset="0"/>
                <a:cs typeface="Verdana" pitchFamily="34" charset="0"/>
              </a:rPr>
              <a:t>Advanced assessment</a:t>
            </a:r>
            <a:endParaRPr lang="en-US" dirty="0"/>
          </a:p>
        </p:txBody>
      </p:sp>
      <p:grpSp>
        <p:nvGrpSpPr>
          <p:cNvPr id="2" name="Group 22"/>
          <p:cNvGrpSpPr/>
          <p:nvPr/>
        </p:nvGrpSpPr>
        <p:grpSpPr>
          <a:xfrm>
            <a:off x="271819" y="1392744"/>
            <a:ext cx="8682469" cy="3255091"/>
            <a:chOff x="271819" y="1392743"/>
            <a:chExt cx="8682469" cy="3255091"/>
          </a:xfrm>
        </p:grpSpPr>
        <p:sp>
          <p:nvSpPr>
            <p:cNvPr id="13" name="Rectangle 12"/>
            <p:cNvSpPr/>
            <p:nvPr/>
          </p:nvSpPr>
          <p:spPr>
            <a:xfrm>
              <a:off x="271819" y="3647560"/>
              <a:ext cx="5095364" cy="1000274"/>
            </a:xfrm>
            <a:prstGeom prst="rect">
              <a:avLst/>
            </a:prstGeom>
          </p:spPr>
          <p:txBody>
            <a:bodyPr wrap="square">
              <a:spAutoFit/>
            </a:bodyPr>
            <a:lstStyle/>
            <a:p>
              <a:pPr marL="342900" indent="-342900">
                <a:spcBef>
                  <a:spcPts val="600"/>
                </a:spcBef>
                <a:spcAft>
                  <a:spcPts val="0"/>
                </a:spcAft>
                <a:buClr>
                  <a:schemeClr val="bg2"/>
                </a:buClr>
                <a:buSzPct val="125000"/>
                <a:buFont typeface="Arial" pitchFamily="34" charset="0"/>
                <a:buChar char="•"/>
              </a:pPr>
              <a:r>
                <a:rPr lang="en-US" dirty="0" err="1">
                  <a:solidFill>
                    <a:schemeClr val="tx2"/>
                  </a:solidFill>
                  <a:latin typeface="Verdana" pitchFamily="34" charset="0"/>
                  <a:ea typeface="Verdana" pitchFamily="34" charset="0"/>
                  <a:cs typeface="Verdana" pitchFamily="34" charset="0"/>
                </a:rPr>
                <a:t>Fluorescein</a:t>
              </a:r>
              <a:r>
                <a:rPr lang="en-US" dirty="0">
                  <a:solidFill>
                    <a:schemeClr val="tx2"/>
                  </a:solidFill>
                  <a:latin typeface="Verdana" pitchFamily="34" charset="0"/>
                  <a:ea typeface="Verdana" pitchFamily="34" charset="0"/>
                  <a:cs typeface="Verdana" pitchFamily="34" charset="0"/>
                </a:rPr>
                <a:t> </a:t>
              </a:r>
              <a:r>
                <a:rPr lang="en-US" dirty="0" smtClean="0">
                  <a:solidFill>
                    <a:schemeClr val="tx2"/>
                  </a:solidFill>
                  <a:latin typeface="Verdana" pitchFamily="34" charset="0"/>
                  <a:ea typeface="Verdana" pitchFamily="34" charset="0"/>
                  <a:cs typeface="Verdana" pitchFamily="34" charset="0"/>
                </a:rPr>
                <a:t>angiogram</a:t>
              </a:r>
              <a:r>
                <a:rPr lang="zh-CN" altLang="en-US" dirty="0" smtClean="0">
                  <a:solidFill>
                    <a:schemeClr val="tx2"/>
                  </a:solidFill>
                  <a:latin typeface="Verdana" pitchFamily="34" charset="0"/>
                  <a:ea typeface="Verdana" pitchFamily="34" charset="0"/>
                  <a:cs typeface="Verdana" pitchFamily="34" charset="0"/>
                </a:rPr>
                <a:t>（</a:t>
              </a:r>
              <a:r>
                <a:rPr lang="zh-CN" altLang="en-US" dirty="0" smtClean="0"/>
                <a:t>眼底荧光血管造影）</a:t>
              </a:r>
              <a:r>
                <a:rPr lang="en-US" dirty="0" smtClean="0">
                  <a:solidFill>
                    <a:schemeClr val="tx2"/>
                  </a:solidFill>
                  <a:latin typeface="Verdana" pitchFamily="34" charset="0"/>
                  <a:ea typeface="Verdana" pitchFamily="34" charset="0"/>
                  <a:cs typeface="Verdana" pitchFamily="34" charset="0"/>
                </a:rPr>
                <a:t>: </a:t>
              </a:r>
              <a:r>
                <a:rPr lang="en-US" dirty="0">
                  <a:latin typeface="Verdana" pitchFamily="34" charset="0"/>
                  <a:ea typeface="Verdana" pitchFamily="34" charset="0"/>
                  <a:cs typeface="Verdana" pitchFamily="34" charset="0"/>
                </a:rPr>
                <a:t>dye is </a:t>
              </a:r>
              <a:r>
                <a:rPr lang="en-US" dirty="0" smtClean="0">
                  <a:latin typeface="Verdana" pitchFamily="34" charset="0"/>
                  <a:ea typeface="Verdana" pitchFamily="34" charset="0"/>
                  <a:cs typeface="Verdana" pitchFamily="34" charset="0"/>
                </a:rPr>
                <a:t>injected </a:t>
              </a:r>
              <a:r>
                <a:rPr lang="en-US" dirty="0">
                  <a:latin typeface="Verdana" pitchFamily="34" charset="0"/>
                  <a:ea typeface="Verdana" pitchFamily="34" charset="0"/>
                  <a:cs typeface="Verdana" pitchFamily="34" charset="0"/>
                </a:rPr>
                <a:t>systemically which </a:t>
              </a:r>
            </a:p>
            <a:p>
              <a:pPr marL="365760">
                <a:spcBef>
                  <a:spcPts val="600"/>
                </a:spcBef>
                <a:spcAft>
                  <a:spcPts val="0"/>
                </a:spcAft>
                <a:buClr>
                  <a:schemeClr val="bg2"/>
                </a:buClr>
                <a:buSzPct val="125000"/>
              </a:pPr>
              <a:r>
                <a:rPr lang="en-US" dirty="0">
                  <a:latin typeface="Verdana" pitchFamily="34" charset="0"/>
                  <a:ea typeface="Verdana" pitchFamily="34" charset="0"/>
                  <a:cs typeface="Verdana" pitchFamily="34" charset="0"/>
                </a:rPr>
                <a:t>demonstrates retinal circulation</a:t>
              </a:r>
            </a:p>
          </p:txBody>
        </p:sp>
        <p:grpSp>
          <p:nvGrpSpPr>
            <p:cNvPr id="3" name="Group 14"/>
            <p:cNvGrpSpPr/>
            <p:nvPr/>
          </p:nvGrpSpPr>
          <p:grpSpPr>
            <a:xfrm>
              <a:off x="5436590" y="1392743"/>
              <a:ext cx="3517698" cy="2763665"/>
              <a:chOff x="5408731" y="1149571"/>
              <a:chExt cx="3587107" cy="2763665"/>
            </a:xfrm>
          </p:grpSpPr>
          <p:sp>
            <p:nvSpPr>
              <p:cNvPr id="16" name="Content Placeholder 2"/>
              <p:cNvSpPr txBox="1">
                <a:spLocks/>
              </p:cNvSpPr>
              <p:nvPr/>
            </p:nvSpPr>
            <p:spPr bwMode="auto">
              <a:xfrm>
                <a:off x="5408731" y="3562469"/>
                <a:ext cx="3587107" cy="350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ct val="20000"/>
                  </a:spcBef>
                  <a:spcAft>
                    <a:spcPts val="500"/>
                  </a:spcAft>
                  <a:buClr>
                    <a:srgbClr val="6EBB1F"/>
                  </a:buClr>
                  <a:buSzPct val="150000"/>
                  <a:buFont typeface="Arial" charset="0"/>
                  <a:buNone/>
                  <a:defRPr sz="2000" kern="1200" baseline="0">
                    <a:solidFill>
                      <a:schemeClr val="tx1"/>
                    </a:solidFill>
                    <a:latin typeface="Verdana"/>
                    <a:ea typeface="ＭＳ Ｐゴシック" charset="0"/>
                    <a:cs typeface="Verdana"/>
                  </a:defRPr>
                </a:lvl1pPr>
                <a:lvl2pPr marL="539750" indent="-215900" algn="l" defTabSz="457200" rtl="0" eaLnBrk="0" fontAlgn="base" hangingPunct="0">
                  <a:spcBef>
                    <a:spcPct val="0"/>
                  </a:spcBef>
                  <a:spcAft>
                    <a:spcPct val="0"/>
                  </a:spcAft>
                  <a:buClr>
                    <a:srgbClr val="E46600"/>
                  </a:buClr>
                  <a:buSzPct val="130000"/>
                  <a:buFont typeface="Arial" charset="0"/>
                  <a:buChar char="•"/>
                  <a:defRPr sz="1600" kern="1200">
                    <a:solidFill>
                      <a:schemeClr val="tx1"/>
                    </a:solidFill>
                    <a:latin typeface="Verdana"/>
                    <a:ea typeface="Verdana" pitchFamily="34" charset="0"/>
                    <a:cs typeface="Verdana"/>
                  </a:defRPr>
                </a:lvl2pPr>
                <a:lvl3pPr marL="827088" indent="-200025" algn="l" defTabSz="457200" rtl="0" eaLnBrk="0" fontAlgn="base" hangingPunct="0">
                  <a:spcBef>
                    <a:spcPts val="800"/>
                  </a:spcBef>
                  <a:spcAft>
                    <a:spcPct val="0"/>
                  </a:spcAft>
                  <a:buClr>
                    <a:srgbClr val="14A9BB"/>
                  </a:buClr>
                  <a:buSzPct val="130000"/>
                  <a:buFont typeface="Arial" charset="0"/>
                  <a:buChar char="•"/>
                  <a:defRPr sz="1400" kern="1200">
                    <a:solidFill>
                      <a:schemeClr val="tx1"/>
                    </a:solidFill>
                    <a:latin typeface="Verdana"/>
                    <a:ea typeface="Verdana" pitchFamily="34" charset="0"/>
                    <a:cs typeface="Verdana"/>
                  </a:defRPr>
                </a:lvl3pPr>
                <a:lvl4pPr marL="1150938" indent="-196850" algn="l" defTabSz="457200" rtl="0" eaLnBrk="0" fontAlgn="base" hangingPunct="0">
                  <a:spcBef>
                    <a:spcPts val="800"/>
                  </a:spcBef>
                  <a:spcAft>
                    <a:spcPct val="0"/>
                  </a:spcAft>
                  <a:buClr>
                    <a:srgbClr val="750A3F"/>
                  </a:buClr>
                  <a:buSzPct val="70000"/>
                  <a:buFont typeface="Wingdings" charset="0"/>
                  <a:buChar char="✻"/>
                  <a:defRPr sz="1400" kern="1200">
                    <a:solidFill>
                      <a:schemeClr val="tx1"/>
                    </a:solidFill>
                    <a:latin typeface="Verdana"/>
                    <a:ea typeface="Verdana" pitchFamily="34" charset="0"/>
                    <a:cs typeface="Verdana"/>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Verdana"/>
                    <a:ea typeface="Verdana" pitchFamily="34"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err="1" smtClean="0">
                    <a:latin typeface="Verdana" pitchFamily="34" charset="0"/>
                    <a:ea typeface="Verdana" pitchFamily="34" charset="0"/>
                    <a:cs typeface="Verdana" pitchFamily="34" charset="0"/>
                  </a:rPr>
                  <a:t>Fluorescein</a:t>
                </a:r>
                <a:r>
                  <a:rPr lang="en-US" sz="1400" dirty="0" smtClean="0">
                    <a:latin typeface="Verdana" pitchFamily="34" charset="0"/>
                    <a:ea typeface="Verdana" pitchFamily="34" charset="0"/>
                    <a:cs typeface="Verdana" pitchFamily="34" charset="0"/>
                  </a:rPr>
                  <a:t> angiogram </a:t>
                </a:r>
                <a:br>
                  <a:rPr lang="en-US" sz="1400" dirty="0" smtClean="0">
                    <a:latin typeface="Verdana" pitchFamily="34" charset="0"/>
                    <a:ea typeface="Verdana" pitchFamily="34" charset="0"/>
                    <a:cs typeface="Verdana" pitchFamily="34" charset="0"/>
                  </a:rPr>
                </a:br>
                <a:endParaRPr lang="en-US" sz="1400" dirty="0">
                  <a:latin typeface="Verdana" pitchFamily="34" charset="0"/>
                  <a:ea typeface="Verdana" pitchFamily="34" charset="0"/>
                  <a:cs typeface="Verdana" pitchFamily="34" charset="0"/>
                </a:endParaRPr>
              </a:p>
            </p:txBody>
          </p:sp>
          <p:pic>
            <p:nvPicPr>
              <p:cNvPr id="17" name="Picture 16"/>
              <p:cNvPicPr>
                <a:picLocks noChangeAspect="1"/>
              </p:cNvPicPr>
              <p:nvPr/>
            </p:nvPicPr>
            <p:blipFill>
              <a:blip r:embed="rId3" cstate="email">
                <a:extLst>
                  <a:ext uri="{28A0092B-C50C-407E-A947-70E740481C1C}">
                    <a14:useLocalDpi xmlns:a14="http://schemas.microsoft.com/office/drawing/2010/main" xmlns="" val="0"/>
                  </a:ext>
                </a:extLst>
              </a:blip>
              <a:stretch>
                <a:fillRect/>
              </a:stretch>
            </p:blipFill>
            <p:spPr>
              <a:xfrm>
                <a:off x="5433207" y="1149571"/>
                <a:ext cx="3538157" cy="2405084"/>
              </a:xfrm>
              <a:prstGeom prst="rect">
                <a:avLst/>
              </a:prstGeom>
            </p:spPr>
          </p:pic>
        </p:grpSp>
      </p:grpSp>
      <p:grpSp>
        <p:nvGrpSpPr>
          <p:cNvPr id="4" name="Group 21"/>
          <p:cNvGrpSpPr/>
          <p:nvPr/>
        </p:nvGrpSpPr>
        <p:grpSpPr>
          <a:xfrm>
            <a:off x="275161" y="4156409"/>
            <a:ext cx="8848008" cy="2163562"/>
            <a:chOff x="275160" y="4156409"/>
            <a:chExt cx="8848008" cy="2163562"/>
          </a:xfrm>
        </p:grpSpPr>
        <p:sp>
          <p:nvSpPr>
            <p:cNvPr id="14" name="Rectangle 13"/>
            <p:cNvSpPr/>
            <p:nvPr/>
          </p:nvSpPr>
          <p:spPr>
            <a:xfrm>
              <a:off x="275160" y="5042698"/>
              <a:ext cx="5185431" cy="1277273"/>
            </a:xfrm>
            <a:prstGeom prst="rect">
              <a:avLst/>
            </a:prstGeom>
          </p:spPr>
          <p:txBody>
            <a:bodyPr wrap="square">
              <a:spAutoFit/>
            </a:bodyPr>
            <a:lstStyle/>
            <a:p>
              <a:pPr marL="342900" indent="-342900">
                <a:spcBef>
                  <a:spcPts val="600"/>
                </a:spcBef>
                <a:spcAft>
                  <a:spcPts val="0"/>
                </a:spcAft>
                <a:buClr>
                  <a:schemeClr val="bg2"/>
                </a:buClr>
                <a:buSzPct val="125000"/>
                <a:buFont typeface="Arial" pitchFamily="34" charset="0"/>
                <a:buChar char="•"/>
              </a:pPr>
              <a:r>
                <a:rPr lang="en-US" dirty="0">
                  <a:solidFill>
                    <a:schemeClr val="tx2"/>
                  </a:solidFill>
                  <a:latin typeface="Verdana" pitchFamily="34" charset="0"/>
                  <a:ea typeface="Verdana" pitchFamily="34" charset="0"/>
                  <a:cs typeface="Verdana" pitchFamily="34" charset="0"/>
                </a:rPr>
                <a:t>Optical coherence tomography </a:t>
              </a:r>
            </a:p>
            <a:p>
              <a:pPr marL="365760">
                <a:spcBef>
                  <a:spcPts val="600"/>
                </a:spcBef>
                <a:spcAft>
                  <a:spcPts val="0"/>
                </a:spcAft>
                <a:buClr>
                  <a:schemeClr val="bg2"/>
                </a:buClr>
                <a:buSzPct val="125000"/>
              </a:pPr>
              <a:r>
                <a:rPr lang="en-US" dirty="0" smtClean="0">
                  <a:solidFill>
                    <a:schemeClr val="tx2"/>
                  </a:solidFill>
                  <a:latin typeface="Verdana" pitchFamily="34" charset="0"/>
                  <a:ea typeface="Verdana" pitchFamily="34" charset="0"/>
                  <a:cs typeface="Verdana" pitchFamily="34" charset="0"/>
                </a:rPr>
                <a:t>(</a:t>
              </a:r>
              <a:r>
                <a:rPr lang="zh-CN" altLang="en-US" dirty="0" smtClean="0"/>
                <a:t>光学相干断层成像）：</a:t>
              </a:r>
              <a:r>
                <a:rPr lang="en-US" dirty="0" smtClean="0">
                  <a:latin typeface="Verdana" pitchFamily="34" charset="0"/>
                  <a:ea typeface="Verdana" pitchFamily="34" charset="0"/>
                  <a:cs typeface="Verdana" pitchFamily="34" charset="0"/>
                </a:rPr>
                <a:t>non-invasive </a:t>
              </a:r>
              <a:r>
                <a:rPr lang="en-US" dirty="0">
                  <a:latin typeface="Verdana" pitchFamily="34" charset="0"/>
                  <a:ea typeface="Verdana" pitchFamily="34" charset="0"/>
                  <a:cs typeface="Verdana" pitchFamily="34" charset="0"/>
                </a:rPr>
                <a:t>imaging study </a:t>
              </a:r>
              <a:r>
                <a:rPr lang="en-US" dirty="0" smtClean="0">
                  <a:latin typeface="Verdana" pitchFamily="34" charset="0"/>
                  <a:ea typeface="Verdana" pitchFamily="34" charset="0"/>
                  <a:cs typeface="Verdana" pitchFamily="34" charset="0"/>
                </a:rPr>
                <a:t>that </a:t>
              </a:r>
              <a:r>
                <a:rPr lang="en-US" dirty="0">
                  <a:latin typeface="Verdana" pitchFamily="34" charset="0"/>
                  <a:ea typeface="Verdana" pitchFamily="34" charset="0"/>
                  <a:cs typeface="Verdana" pitchFamily="34" charset="0"/>
                </a:rPr>
                <a:t>reveals retinal anatomy</a:t>
              </a:r>
            </a:p>
          </p:txBody>
        </p:sp>
        <p:grpSp>
          <p:nvGrpSpPr>
            <p:cNvPr id="8" name="Group 17"/>
            <p:cNvGrpSpPr/>
            <p:nvPr/>
          </p:nvGrpSpPr>
          <p:grpSpPr>
            <a:xfrm>
              <a:off x="5367181" y="4156409"/>
              <a:ext cx="3755987" cy="1573869"/>
              <a:chOff x="5367181" y="3996755"/>
              <a:chExt cx="3755987" cy="1573869"/>
            </a:xfrm>
          </p:grpSpPr>
          <p:pic>
            <p:nvPicPr>
              <p:cNvPr id="19" name="Picture 18"/>
              <p:cNvPicPr>
                <a:picLocks noChangeAspect="1"/>
              </p:cNvPicPr>
              <p:nvPr/>
            </p:nvPicPr>
            <p:blipFill rotWithShape="1">
              <a:blip r:embed="rId4" cstate="email">
                <a:extLst>
                  <a:ext uri="{28A0092B-C50C-407E-A947-70E740481C1C}">
                    <a14:useLocalDpi xmlns:a14="http://schemas.microsoft.com/office/drawing/2010/main" xmlns="" val="0"/>
                  </a:ext>
                </a:extLst>
              </a:blip>
              <a:srcRect l="57397" t="-1784" r="1187" b="38105"/>
              <a:stretch/>
            </p:blipFill>
            <p:spPr>
              <a:xfrm>
                <a:off x="5367181" y="3996755"/>
                <a:ext cx="3587107" cy="1306766"/>
              </a:xfrm>
              <a:prstGeom prst="rect">
                <a:avLst/>
              </a:prstGeom>
            </p:spPr>
          </p:pic>
          <p:sp>
            <p:nvSpPr>
              <p:cNvPr id="20" name="TextBox 19"/>
              <p:cNvSpPr txBox="1"/>
              <p:nvPr/>
            </p:nvSpPr>
            <p:spPr>
              <a:xfrm>
                <a:off x="5436590" y="5262847"/>
                <a:ext cx="3686578" cy="307777"/>
              </a:xfrm>
              <a:prstGeom prst="rect">
                <a:avLst/>
              </a:prstGeom>
              <a:noFill/>
            </p:spPr>
            <p:txBody>
              <a:bodyPr wrap="square" rtlCol="0">
                <a:spAutoFit/>
              </a:bodyPr>
              <a:lstStyle/>
              <a:p>
                <a:r>
                  <a:rPr lang="en-US" sz="1400" dirty="0" smtClean="0">
                    <a:latin typeface="Verdana" pitchFamily="34" charset="0"/>
                    <a:ea typeface="Verdana" pitchFamily="34" charset="0"/>
                    <a:cs typeface="Verdana" pitchFamily="34" charset="0"/>
                  </a:rPr>
                  <a:t>Optical coherence </a:t>
                </a:r>
                <a:r>
                  <a:rPr lang="en-US" altLang="zh-CN" sz="1400" dirty="0" smtClean="0">
                    <a:latin typeface="Verdana" pitchFamily="34" charset="0"/>
                    <a:ea typeface="Verdana" pitchFamily="34" charset="0"/>
                    <a:cs typeface="Verdana" pitchFamily="34" charset="0"/>
                  </a:rPr>
                  <a:t>t</a:t>
                </a:r>
                <a:r>
                  <a:rPr lang="en-US" sz="1400" dirty="0" smtClean="0">
                    <a:latin typeface="Verdana" pitchFamily="34" charset="0"/>
                    <a:ea typeface="Verdana" pitchFamily="34" charset="0"/>
                    <a:cs typeface="Verdana" pitchFamily="34" charset="0"/>
                  </a:rPr>
                  <a:t>omography (OCT)  </a:t>
                </a:r>
                <a:endParaRPr lang="en-US" sz="1400" dirty="0">
                  <a:latin typeface="Verdana" pitchFamily="34" charset="0"/>
                  <a:ea typeface="Verdana" pitchFamily="34" charset="0"/>
                  <a:cs typeface="Verdana" pitchFamily="34" charset="0"/>
                </a:endParaRPr>
              </a:p>
            </p:txBody>
          </p:sp>
        </p:grpSp>
      </p:grpSp>
    </p:spTree>
    <p:extLst>
      <p:ext uri="{BB962C8B-B14F-4D97-AF65-F5344CB8AC3E}">
        <p14:creationId xmlns:p14="http://schemas.microsoft.com/office/powerpoint/2010/main" xmlns="" val="253145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myvmc.com/wp-content/uploads/2013/11/woman-brown-eyes.jpg"/>
          <p:cNvPicPr>
            <a:picLocks noChangeAspect="1" noChangeArrowheads="1"/>
          </p:cNvPicPr>
          <p:nvPr/>
        </p:nvPicPr>
        <p:blipFill>
          <a:blip r:embed="rId2" cstate="print">
            <a:lum contrast="-1000"/>
          </a:blip>
          <a:srcRect/>
          <a:stretch>
            <a:fillRect/>
          </a:stretch>
        </p:blipFill>
        <p:spPr bwMode="auto">
          <a:xfrm>
            <a:off x="3343701" y="948783"/>
            <a:ext cx="5800299" cy="2411181"/>
          </a:xfrm>
          <a:prstGeom prst="rect">
            <a:avLst/>
          </a:prstGeom>
          <a:noFill/>
          <a:effectLst>
            <a:outerShdw blurRad="63500" sx="102000" sy="102000" algn="ctr" rotWithShape="0">
              <a:prstClr val="black">
                <a:alpha val="40000"/>
              </a:prstClr>
            </a:outerShdw>
            <a:reflection blurRad="6350" stA="50000" endA="275" endPos="40000" dist="101600" dir="5400000" sy="-100000" algn="bl" rotWithShape="0"/>
          </a:effectLst>
        </p:spPr>
      </p:pic>
      <p:sp>
        <p:nvSpPr>
          <p:cNvPr id="3074" name="矩形 1"/>
          <p:cNvSpPr>
            <a:spLocks noChangeArrowheads="1"/>
          </p:cNvSpPr>
          <p:nvPr/>
        </p:nvSpPr>
        <p:spPr bwMode="auto">
          <a:xfrm>
            <a:off x="451518" y="3566430"/>
            <a:ext cx="7510988" cy="2308324"/>
          </a:xfrm>
          <a:prstGeom prst="rect">
            <a:avLst/>
          </a:prstGeom>
          <a:noFill/>
          <a:ln w="9525">
            <a:noFill/>
            <a:miter lim="800000"/>
            <a:headEnd/>
            <a:tailEnd/>
          </a:ln>
        </p:spPr>
        <p:txBody>
          <a:bodyPr wrap="square">
            <a:spAutoFit/>
          </a:bodyPr>
          <a:lstStyle/>
          <a:p>
            <a:pPr marL="225425" indent="-225425"/>
            <a:endParaRPr lang="zh-CN" altLang="zh-CN" b="1" dirty="0">
              <a:latin typeface="Verdana" pitchFamily="34" charset="0"/>
              <a:ea typeface="宋体" pitchFamily="2" charset="-122"/>
            </a:endParaRPr>
          </a:p>
          <a:p>
            <a:pPr marL="225425" lvl="1" indent="-225425">
              <a:buSzPct val="100000"/>
              <a:buFont typeface="Wingdings" pitchFamily="2" charset="2"/>
              <a:buChar char="u"/>
            </a:pPr>
            <a:r>
              <a:rPr lang="en-US" altLang="zh-CN" dirty="0" smtClean="0">
                <a:latin typeface="Verdana" pitchFamily="34" charset="0"/>
                <a:ea typeface="宋体" pitchFamily="2" charset="-122"/>
              </a:rPr>
              <a:t>Diabetic Retinopathy Basics</a:t>
            </a:r>
          </a:p>
          <a:p>
            <a:pPr marL="225425" lvl="1" indent="-225425">
              <a:buSzPct val="100000"/>
            </a:pPr>
            <a:endParaRPr lang="en-US" altLang="zh-CN" dirty="0" smtClean="0">
              <a:latin typeface="Verdana" pitchFamily="34" charset="0"/>
              <a:ea typeface="宋体" pitchFamily="2" charset="-122"/>
            </a:endParaRPr>
          </a:p>
          <a:p>
            <a:pPr marL="225425" lvl="1" indent="-225425">
              <a:buSzPct val="100000"/>
            </a:pPr>
            <a:endParaRPr lang="en-US" altLang="zh-CN" dirty="0" smtClean="0">
              <a:solidFill>
                <a:srgbClr val="FF0000"/>
              </a:solidFill>
              <a:latin typeface="Verdana" pitchFamily="34" charset="0"/>
              <a:ea typeface="宋体" pitchFamily="2" charset="-122"/>
            </a:endParaRPr>
          </a:p>
          <a:p>
            <a:pPr marL="225425" lvl="1" indent="-225425">
              <a:buSzPct val="100000"/>
              <a:buFont typeface="Wingdings" pitchFamily="2" charset="2"/>
              <a:buChar char="u"/>
            </a:pPr>
            <a:r>
              <a:rPr lang="en-US" altLang="zh-CN" dirty="0" smtClean="0">
                <a:solidFill>
                  <a:srgbClr val="EF11CF"/>
                </a:solidFill>
                <a:latin typeface="Verdana" pitchFamily="34" charset="0"/>
                <a:ea typeface="宋体" pitchFamily="2" charset="-122"/>
              </a:rPr>
              <a:t>Available treatments and unmet needs</a:t>
            </a:r>
          </a:p>
          <a:p>
            <a:pPr marL="225425" lvl="1" indent="-225425">
              <a:buSzPct val="100000"/>
            </a:pPr>
            <a:endParaRPr lang="en-US" altLang="zh-CN" dirty="0">
              <a:latin typeface="Verdana" pitchFamily="34" charset="0"/>
              <a:ea typeface="宋体" pitchFamily="2" charset="-122"/>
            </a:endParaRPr>
          </a:p>
          <a:p>
            <a:pPr marL="225425" lvl="1" indent="-225425">
              <a:buSzPct val="100000"/>
            </a:pPr>
            <a:endParaRPr lang="en-US" altLang="zh-CN" dirty="0">
              <a:latin typeface="Verdana" pitchFamily="34" charset="0"/>
              <a:ea typeface="宋体" pitchFamily="2" charset="-122"/>
            </a:endParaRPr>
          </a:p>
          <a:p>
            <a:pPr marL="225425" lvl="1" indent="-225425">
              <a:buSzPct val="100000"/>
              <a:buFont typeface="Wingdings" pitchFamily="2" charset="2"/>
              <a:buChar char="u"/>
            </a:pPr>
            <a:r>
              <a:rPr lang="en-US" altLang="zh-CN" dirty="0" smtClean="0">
                <a:latin typeface="Verdana" pitchFamily="34" charset="0"/>
                <a:ea typeface="宋体" pitchFamily="2" charset="-122"/>
              </a:rPr>
              <a:t>Molecular pathogenesis and potential </a:t>
            </a:r>
            <a:r>
              <a:rPr lang="en-US" altLang="zh-CN" dirty="0">
                <a:latin typeface="Verdana" pitchFamily="34" charset="0"/>
                <a:ea typeface="宋体" pitchFamily="2" charset="-122"/>
              </a:rPr>
              <a:t>drug </a:t>
            </a:r>
            <a:r>
              <a:rPr lang="en-US" altLang="zh-CN" dirty="0" smtClean="0">
                <a:latin typeface="Verdana" pitchFamily="34" charset="0"/>
                <a:ea typeface="宋体" pitchFamily="2" charset="-122"/>
              </a:rPr>
              <a:t>interventions</a:t>
            </a:r>
            <a:endParaRPr lang="zh-CN" altLang="en-US" dirty="0">
              <a:ea typeface="宋体" pitchFamily="2" charset="-122"/>
            </a:endParaRPr>
          </a:p>
        </p:txBody>
      </p:sp>
      <p:sp>
        <p:nvSpPr>
          <p:cNvPr id="4" name="矩形 3"/>
          <p:cNvSpPr/>
          <p:nvPr/>
        </p:nvSpPr>
        <p:spPr>
          <a:xfrm>
            <a:off x="398963" y="353999"/>
            <a:ext cx="4787186" cy="523220"/>
          </a:xfrm>
          <a:prstGeom prst="rect">
            <a:avLst/>
          </a:prstGeom>
        </p:spPr>
        <p:txBody>
          <a:bodyPr wrap="square">
            <a:spAutoFit/>
          </a:bodyPr>
          <a:lstStyle/>
          <a:p>
            <a:pPr marL="225425" indent="-225425"/>
            <a:r>
              <a:rPr lang="en-US" altLang="zh-CN" sz="2800" b="1" dirty="0" smtClean="0">
                <a:latin typeface="Verdana" pitchFamily="34" charset="0"/>
                <a:ea typeface="宋体" pitchFamily="2" charset="-122"/>
              </a:rPr>
              <a:t>Topics </a:t>
            </a:r>
            <a:endParaRPr lang="en-US" altLang="zh-CN" sz="2800" b="1" dirty="0">
              <a:latin typeface="Verdana" pitchFamily="34" charset="0"/>
              <a:ea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81361" y="1219200"/>
            <a:ext cx="8036105" cy="4715933"/>
          </a:xfrm>
          <a:prstGeom prst="rect">
            <a:avLst/>
          </a:prstGeom>
        </p:spPr>
        <p:txBody>
          <a:bodyPr/>
          <a:lstStyle/>
          <a:p>
            <a:pPr marL="228600" marR="0" lvl="0" indent="-228600" algn="l" defTabSz="914400" rtl="0" eaLnBrk="1" fontAlgn="base" latinLnBrk="0" hangingPunct="1">
              <a:lnSpc>
                <a:spcPct val="100000"/>
              </a:lnSpc>
              <a:spcBef>
                <a:spcPct val="50000"/>
              </a:spcBef>
              <a:spcAft>
                <a:spcPct val="0"/>
              </a:spcAft>
              <a:buClr>
                <a:schemeClr val="accent1"/>
              </a:buClr>
              <a:buSzTx/>
              <a:buFont typeface="Wingdings" pitchFamily="2" charset="2"/>
              <a:buNone/>
              <a:tabLst/>
              <a:defRPr/>
            </a:pPr>
            <a:endParaRPr kumimoji="0" lang="zh-CN" altLang="en-US" sz="2400" b="0" i="0" u="none" strike="noStrike" kern="0" cap="none" spc="0" normalizeH="0" baseline="0" noProof="0" dirty="0" smtClean="0">
              <a:ln>
                <a:noFill/>
              </a:ln>
              <a:solidFill>
                <a:srgbClr val="002868"/>
              </a:solidFill>
              <a:effectLst/>
              <a:uLnTx/>
              <a:uFillTx/>
              <a:latin typeface="+mn-lt"/>
              <a:ea typeface="SimSun" pitchFamily="2" charset="-122"/>
              <a:cs typeface="+mn-cs"/>
            </a:endParaRPr>
          </a:p>
          <a:p>
            <a:pPr marL="228600" marR="0" lvl="0" indent="-228600" algn="l" defTabSz="914400" rtl="0" eaLnBrk="1" fontAlgn="base" latinLnBrk="0" hangingPunct="1">
              <a:lnSpc>
                <a:spcPct val="100000"/>
              </a:lnSpc>
              <a:spcBef>
                <a:spcPct val="50000"/>
              </a:spcBef>
              <a:spcAft>
                <a:spcPct val="0"/>
              </a:spcAft>
              <a:buClr>
                <a:schemeClr val="accent1"/>
              </a:buClr>
              <a:buSzTx/>
              <a:buFont typeface="Verdana" pitchFamily="34" charset="0"/>
              <a:buChar char="•"/>
              <a:tabLst/>
              <a:defRPr/>
            </a:pPr>
            <a:r>
              <a:rPr kumimoji="0" lang="zh-CN" altLang="en-US" sz="2400" b="0" i="0" u="none" strike="noStrike" kern="0" cap="none" spc="0" normalizeH="0" baseline="0" noProof="0" dirty="0" smtClean="0">
                <a:ln>
                  <a:noFill/>
                </a:ln>
                <a:solidFill>
                  <a:srgbClr val="002868"/>
                </a:solidFill>
                <a:effectLst/>
                <a:uLnTx/>
                <a:uFillTx/>
                <a:latin typeface="+mn-lt"/>
                <a:ea typeface="SimSun" pitchFamily="2" charset="-122"/>
                <a:cs typeface="+mn-cs"/>
              </a:rPr>
              <a:t>－－</a:t>
            </a:r>
            <a:r>
              <a:rPr kumimoji="0" lang="en-US" altLang="zh-CN" sz="2400" b="0" i="0" u="none" strike="noStrike" kern="0" cap="none" spc="0" normalizeH="0" baseline="0" noProof="0" dirty="0" smtClean="0">
                <a:ln>
                  <a:noFill/>
                </a:ln>
                <a:solidFill>
                  <a:srgbClr val="002868"/>
                </a:solidFill>
                <a:effectLst/>
                <a:uLnTx/>
                <a:uFillTx/>
                <a:latin typeface="+mn-lt"/>
                <a:ea typeface="SimSun" pitchFamily="2" charset="-122"/>
                <a:cs typeface="+mn-cs"/>
              </a:rPr>
              <a:t>First Diagnosed</a:t>
            </a:r>
            <a:r>
              <a:rPr kumimoji="0" lang="zh-CN" altLang="en-US" sz="2400" b="0" i="0" u="none" strike="noStrike" kern="0" cap="none" spc="0" normalizeH="0" baseline="0" noProof="0" dirty="0" smtClean="0">
                <a:ln>
                  <a:noFill/>
                </a:ln>
                <a:solidFill>
                  <a:srgbClr val="002868"/>
                </a:solidFill>
                <a:effectLst/>
                <a:uLnTx/>
                <a:uFillTx/>
                <a:latin typeface="+mn-lt"/>
                <a:ea typeface="SimSun" pitchFamily="2" charset="-122"/>
                <a:cs typeface="+mn-cs"/>
              </a:rPr>
              <a:t>：                </a:t>
            </a:r>
            <a:r>
              <a:rPr kumimoji="0" lang="en-US" altLang="zh-CN" sz="2400" b="0" i="0" u="none" strike="noStrike" kern="0" cap="none" spc="0" normalizeH="0" baseline="0" noProof="0" dirty="0" smtClean="0">
                <a:ln>
                  <a:noFill/>
                </a:ln>
                <a:solidFill>
                  <a:srgbClr val="002868"/>
                </a:solidFill>
                <a:effectLst/>
                <a:uLnTx/>
                <a:uFillTx/>
                <a:latin typeface="+mn-lt"/>
                <a:ea typeface="SimSun" pitchFamily="2" charset="-122"/>
                <a:cs typeface="+mn-cs"/>
              </a:rPr>
              <a:t>20</a:t>
            </a:r>
            <a:r>
              <a:rPr kumimoji="0" lang="zh-CN" altLang="en-US" sz="2400" b="0" i="0" u="none" strike="noStrike" kern="0" cap="none" spc="0" normalizeH="0" baseline="0" noProof="0" dirty="0" smtClean="0">
                <a:ln>
                  <a:noFill/>
                </a:ln>
                <a:solidFill>
                  <a:srgbClr val="002868"/>
                </a:solidFill>
                <a:effectLst/>
                <a:uLnTx/>
                <a:uFillTx/>
                <a:latin typeface="+mn-lt"/>
                <a:ea typeface="SimSun" pitchFamily="2" charset="-122"/>
                <a:cs typeface="+mn-cs"/>
              </a:rPr>
              <a:t>％</a:t>
            </a:r>
            <a:endParaRPr kumimoji="0" lang="en-US" altLang="zh-CN" sz="2400" b="0" i="0" u="none" strike="noStrike" kern="0" cap="none" spc="0" normalizeH="0" baseline="0" noProof="0" dirty="0" smtClean="0">
              <a:ln>
                <a:noFill/>
              </a:ln>
              <a:solidFill>
                <a:srgbClr val="002868"/>
              </a:solidFill>
              <a:effectLst/>
              <a:uLnTx/>
              <a:uFillTx/>
              <a:latin typeface="+mn-lt"/>
              <a:ea typeface="SimSun" pitchFamily="2" charset="-122"/>
              <a:cs typeface="+mn-cs"/>
            </a:endParaRPr>
          </a:p>
          <a:p>
            <a:pPr marL="228600" marR="0" lvl="0" indent="-228600" algn="l" defTabSz="914400" rtl="0" eaLnBrk="1" fontAlgn="base" latinLnBrk="0" hangingPunct="1">
              <a:lnSpc>
                <a:spcPct val="100000"/>
              </a:lnSpc>
              <a:spcBef>
                <a:spcPct val="50000"/>
              </a:spcBef>
              <a:spcAft>
                <a:spcPct val="0"/>
              </a:spcAft>
              <a:buClr>
                <a:schemeClr val="accent1"/>
              </a:buClr>
              <a:buSzTx/>
              <a:tabLst/>
              <a:defRPr/>
            </a:pPr>
            <a:endParaRPr kumimoji="0" lang="zh-CN" altLang="en-US" sz="2400" b="0" i="0" u="none" strike="noStrike" kern="0" cap="none" spc="0" normalizeH="0" baseline="0" noProof="0" dirty="0" smtClean="0">
              <a:ln>
                <a:noFill/>
              </a:ln>
              <a:solidFill>
                <a:srgbClr val="002868"/>
              </a:solidFill>
              <a:effectLst/>
              <a:uLnTx/>
              <a:uFillTx/>
              <a:latin typeface="+mn-lt"/>
              <a:ea typeface="SimSun" pitchFamily="2" charset="-122"/>
              <a:cs typeface="+mn-cs"/>
            </a:endParaRPr>
          </a:p>
          <a:p>
            <a:pPr marL="228600" marR="0" lvl="0" indent="-228600" algn="l" defTabSz="914400" rtl="0" eaLnBrk="1" fontAlgn="base" latinLnBrk="0" hangingPunct="1">
              <a:lnSpc>
                <a:spcPct val="100000"/>
              </a:lnSpc>
              <a:spcBef>
                <a:spcPct val="50000"/>
              </a:spcBef>
              <a:spcAft>
                <a:spcPct val="0"/>
              </a:spcAft>
              <a:buClr>
                <a:schemeClr val="accent1"/>
              </a:buClr>
              <a:buSzTx/>
              <a:buFont typeface="Verdana" pitchFamily="34" charset="0"/>
              <a:buChar char="•"/>
              <a:tabLst/>
              <a:defRPr/>
            </a:pPr>
            <a:r>
              <a:rPr kumimoji="0" lang="zh-CN" altLang="en-US" sz="2400" b="0" i="0" u="none" strike="noStrike" kern="0" cap="none" spc="0" normalizeH="0" baseline="0" noProof="0" dirty="0" smtClean="0">
                <a:ln>
                  <a:noFill/>
                </a:ln>
                <a:solidFill>
                  <a:srgbClr val="002868"/>
                </a:solidFill>
                <a:effectLst/>
                <a:uLnTx/>
                <a:uFillTx/>
                <a:latin typeface="+mn-lt"/>
                <a:ea typeface="SimSun" pitchFamily="2" charset="-122"/>
                <a:cs typeface="+mn-cs"/>
              </a:rPr>
              <a:t>－－</a:t>
            </a:r>
            <a:r>
              <a:rPr kumimoji="0" lang="en-US" altLang="zh-CN" sz="2400" b="0" i="0" u="none" strike="noStrike" kern="0" cap="none" spc="0" normalizeH="0" baseline="0" noProof="0" dirty="0" smtClean="0">
                <a:ln>
                  <a:noFill/>
                </a:ln>
                <a:solidFill>
                  <a:srgbClr val="002868"/>
                </a:solidFill>
                <a:effectLst/>
                <a:uLnTx/>
                <a:uFillTx/>
                <a:latin typeface="+mn-lt"/>
                <a:ea typeface="SimSun" pitchFamily="2" charset="-122"/>
                <a:cs typeface="+mn-cs"/>
              </a:rPr>
              <a:t>10</a:t>
            </a:r>
            <a:r>
              <a:rPr kumimoji="0" lang="en-US" altLang="zh-CN" sz="2400" b="0" i="0" u="none" strike="noStrike" kern="0" cap="none" spc="0" normalizeH="0" noProof="0" dirty="0" smtClean="0">
                <a:ln>
                  <a:noFill/>
                </a:ln>
                <a:solidFill>
                  <a:srgbClr val="002868"/>
                </a:solidFill>
                <a:effectLst/>
                <a:uLnTx/>
                <a:uFillTx/>
                <a:latin typeface="+mn-lt"/>
                <a:ea typeface="SimSun" pitchFamily="2" charset="-122"/>
                <a:cs typeface="+mn-cs"/>
              </a:rPr>
              <a:t> years after diagnosed</a:t>
            </a:r>
            <a:r>
              <a:rPr kumimoji="0" lang="zh-CN" altLang="en-US" sz="2400" b="0" i="0" u="none" strike="noStrike" kern="0" cap="none" spc="0" normalizeH="0" baseline="0" noProof="0" dirty="0" smtClean="0">
                <a:ln>
                  <a:noFill/>
                </a:ln>
                <a:solidFill>
                  <a:srgbClr val="002868"/>
                </a:solidFill>
                <a:effectLst/>
                <a:uLnTx/>
                <a:uFillTx/>
                <a:latin typeface="+mn-lt"/>
                <a:ea typeface="SimSun" pitchFamily="2" charset="-122"/>
                <a:cs typeface="+mn-cs"/>
              </a:rPr>
              <a:t>：  </a:t>
            </a:r>
            <a:r>
              <a:rPr kumimoji="0" lang="en-US" altLang="zh-CN" sz="2400" b="0" i="0" u="none" strike="noStrike" kern="0" cap="none" spc="0" normalizeH="0" baseline="0" noProof="0" dirty="0" smtClean="0">
                <a:ln>
                  <a:noFill/>
                </a:ln>
                <a:solidFill>
                  <a:srgbClr val="002868"/>
                </a:solidFill>
                <a:effectLst/>
                <a:uLnTx/>
                <a:uFillTx/>
                <a:latin typeface="+mn-lt"/>
                <a:ea typeface="SimSun" pitchFamily="2" charset="-122"/>
                <a:cs typeface="+mn-cs"/>
              </a:rPr>
              <a:t>40</a:t>
            </a:r>
            <a:r>
              <a:rPr kumimoji="0" lang="zh-CN" altLang="en-US" sz="2400" b="0" i="0" u="none" strike="noStrike" kern="0" cap="none" spc="0" normalizeH="0" baseline="0" noProof="0" dirty="0" smtClean="0">
                <a:ln>
                  <a:noFill/>
                </a:ln>
                <a:solidFill>
                  <a:srgbClr val="002868"/>
                </a:solidFill>
                <a:effectLst/>
                <a:uLnTx/>
                <a:uFillTx/>
                <a:latin typeface="+mn-lt"/>
                <a:ea typeface="SimSun" pitchFamily="2" charset="-122"/>
                <a:cs typeface="+mn-cs"/>
              </a:rPr>
              <a:t>－</a:t>
            </a:r>
            <a:r>
              <a:rPr kumimoji="0" lang="en-US" altLang="zh-CN" sz="2400" b="0" i="0" u="none" strike="noStrike" kern="0" cap="none" spc="0" normalizeH="0" baseline="0" noProof="0" dirty="0" smtClean="0">
                <a:ln>
                  <a:noFill/>
                </a:ln>
                <a:solidFill>
                  <a:srgbClr val="002868"/>
                </a:solidFill>
                <a:effectLst/>
                <a:uLnTx/>
                <a:uFillTx/>
                <a:latin typeface="+mn-lt"/>
                <a:ea typeface="SimSun" pitchFamily="2" charset="-122"/>
                <a:cs typeface="+mn-cs"/>
              </a:rPr>
              <a:t>50</a:t>
            </a:r>
            <a:r>
              <a:rPr kumimoji="0" lang="zh-CN" altLang="en-US" sz="2400" b="0" i="0" u="none" strike="noStrike" kern="0" cap="none" spc="0" normalizeH="0" baseline="0" noProof="0" dirty="0" smtClean="0">
                <a:ln>
                  <a:noFill/>
                </a:ln>
                <a:solidFill>
                  <a:srgbClr val="002868"/>
                </a:solidFill>
                <a:effectLst/>
                <a:uLnTx/>
                <a:uFillTx/>
                <a:latin typeface="+mn-lt"/>
                <a:ea typeface="SimSun" pitchFamily="2" charset="-122"/>
                <a:cs typeface="+mn-cs"/>
              </a:rPr>
              <a:t>％</a:t>
            </a:r>
            <a:endParaRPr kumimoji="0" lang="en-US" altLang="zh-CN" sz="2400" b="0" i="0" u="none" strike="noStrike" kern="0" cap="none" spc="0" normalizeH="0" baseline="0" noProof="0" dirty="0" smtClean="0">
              <a:ln>
                <a:noFill/>
              </a:ln>
              <a:solidFill>
                <a:srgbClr val="002868"/>
              </a:solidFill>
              <a:effectLst/>
              <a:uLnTx/>
              <a:uFillTx/>
              <a:latin typeface="+mn-lt"/>
              <a:ea typeface="SimSun" pitchFamily="2" charset="-122"/>
              <a:cs typeface="+mn-cs"/>
            </a:endParaRPr>
          </a:p>
          <a:p>
            <a:pPr marL="228600" marR="0" lvl="0" indent="-228600" algn="l" defTabSz="914400" rtl="0" eaLnBrk="1" fontAlgn="base" latinLnBrk="0" hangingPunct="1">
              <a:lnSpc>
                <a:spcPct val="100000"/>
              </a:lnSpc>
              <a:spcBef>
                <a:spcPct val="50000"/>
              </a:spcBef>
              <a:spcAft>
                <a:spcPct val="0"/>
              </a:spcAft>
              <a:buClr>
                <a:schemeClr val="accent1"/>
              </a:buClr>
              <a:buSzTx/>
              <a:tabLst/>
              <a:defRPr/>
            </a:pPr>
            <a:endParaRPr kumimoji="0" lang="zh-CN" altLang="en-US" sz="2400" b="0" i="0" u="none" strike="noStrike" kern="0" cap="none" spc="0" normalizeH="0" baseline="0" noProof="0" dirty="0" smtClean="0">
              <a:ln>
                <a:noFill/>
              </a:ln>
              <a:solidFill>
                <a:srgbClr val="002868"/>
              </a:solidFill>
              <a:effectLst/>
              <a:uLnTx/>
              <a:uFillTx/>
              <a:latin typeface="+mn-lt"/>
              <a:ea typeface="SimSun" pitchFamily="2" charset="-122"/>
              <a:cs typeface="+mn-cs"/>
            </a:endParaRPr>
          </a:p>
          <a:p>
            <a:pPr marL="228600" lvl="0" indent="-228600" fontAlgn="base">
              <a:spcBef>
                <a:spcPct val="50000"/>
              </a:spcBef>
              <a:spcAft>
                <a:spcPct val="0"/>
              </a:spcAft>
              <a:buClr>
                <a:schemeClr val="accent1"/>
              </a:buClr>
              <a:buFont typeface="Verdana" pitchFamily="34" charset="0"/>
              <a:buChar char="•"/>
            </a:pPr>
            <a:r>
              <a:rPr kumimoji="0" lang="zh-CN" altLang="en-US" sz="2400" b="0" i="0" u="none" strike="noStrike" kern="0" cap="none" spc="0" normalizeH="0" baseline="0" noProof="0" dirty="0" smtClean="0">
                <a:ln>
                  <a:noFill/>
                </a:ln>
                <a:solidFill>
                  <a:srgbClr val="002868"/>
                </a:solidFill>
                <a:effectLst/>
                <a:uLnTx/>
                <a:uFillTx/>
                <a:latin typeface="+mn-lt"/>
                <a:ea typeface="SimSun" pitchFamily="2" charset="-122"/>
                <a:cs typeface="+mn-cs"/>
              </a:rPr>
              <a:t>－－</a:t>
            </a:r>
            <a:r>
              <a:rPr lang="en-US" altLang="zh-CN" sz="2400" kern="0" dirty="0" smtClean="0">
                <a:solidFill>
                  <a:srgbClr val="002868"/>
                </a:solidFill>
                <a:ea typeface="SimSun" pitchFamily="2" charset="-122"/>
              </a:rPr>
              <a:t>15 years after diagnosed</a:t>
            </a:r>
            <a:r>
              <a:rPr lang="zh-CN" altLang="en-US" sz="2400" kern="0" dirty="0" smtClean="0">
                <a:solidFill>
                  <a:srgbClr val="002868"/>
                </a:solidFill>
                <a:ea typeface="SimSun" pitchFamily="2" charset="-122"/>
              </a:rPr>
              <a:t>：</a:t>
            </a:r>
            <a:endParaRPr kumimoji="0" lang="zh-CN" altLang="en-US" sz="2400" b="0" i="0" u="none" strike="noStrike" kern="0" cap="none" spc="0" normalizeH="0" baseline="0" noProof="0" dirty="0" smtClean="0">
              <a:ln>
                <a:noFill/>
              </a:ln>
              <a:solidFill>
                <a:srgbClr val="002868"/>
              </a:solidFill>
              <a:effectLst/>
              <a:uLnTx/>
              <a:uFillTx/>
              <a:latin typeface="+mn-lt"/>
              <a:ea typeface="SimSun" pitchFamily="2" charset="-122"/>
              <a:cs typeface="+mn-cs"/>
            </a:endParaRPr>
          </a:p>
          <a:p>
            <a:pPr marL="228600" marR="0" lvl="0" indent="-228600" algn="l" defTabSz="914400" rtl="0" eaLnBrk="1" fontAlgn="base" latinLnBrk="0" hangingPunct="1">
              <a:lnSpc>
                <a:spcPct val="100000"/>
              </a:lnSpc>
              <a:spcBef>
                <a:spcPct val="50000"/>
              </a:spcBef>
              <a:spcAft>
                <a:spcPct val="0"/>
              </a:spcAft>
              <a:buClr>
                <a:schemeClr val="accent1"/>
              </a:buClr>
              <a:buSzTx/>
              <a:buFont typeface="Wingdings" pitchFamily="2" charset="2"/>
              <a:buNone/>
              <a:tabLst/>
              <a:defRPr/>
            </a:pPr>
            <a:r>
              <a:rPr kumimoji="0" lang="zh-CN" altLang="en-US" sz="2400" b="0" i="0" u="none" strike="noStrike" kern="0" cap="none" spc="0" normalizeH="0" baseline="0" noProof="0" dirty="0" smtClean="0">
                <a:ln>
                  <a:noFill/>
                </a:ln>
                <a:solidFill>
                  <a:srgbClr val="002868"/>
                </a:solidFill>
                <a:effectLst/>
                <a:uLnTx/>
                <a:uFillTx/>
                <a:latin typeface="+mn-lt"/>
                <a:ea typeface="SimSun" pitchFamily="2" charset="-122"/>
                <a:cs typeface="+mn-cs"/>
              </a:rPr>
              <a:t>          </a:t>
            </a:r>
            <a:r>
              <a:rPr kumimoji="0" lang="en-US" altLang="zh-CN" sz="2400" b="0" i="0" u="none" strike="noStrike" kern="0" cap="none" spc="0" normalizeH="0" baseline="0" noProof="0" dirty="0" smtClean="0">
                <a:ln>
                  <a:noFill/>
                </a:ln>
                <a:solidFill>
                  <a:srgbClr val="002868"/>
                </a:solidFill>
                <a:effectLst/>
                <a:uLnTx/>
                <a:uFillTx/>
                <a:latin typeface="+mn-lt"/>
                <a:ea typeface="SimSun" pitchFamily="2" charset="-122"/>
                <a:cs typeface="+mn-cs"/>
              </a:rPr>
              <a:t>T1D</a:t>
            </a:r>
            <a:r>
              <a:rPr kumimoji="0" lang="zh-CN" altLang="en-US" sz="2400" b="0" i="0" u="none" strike="noStrike" kern="0" cap="none" spc="0" normalizeH="0" baseline="0" noProof="0" dirty="0" smtClean="0">
                <a:ln>
                  <a:noFill/>
                </a:ln>
                <a:solidFill>
                  <a:srgbClr val="002868"/>
                </a:solidFill>
                <a:effectLst/>
                <a:uLnTx/>
                <a:uFillTx/>
                <a:latin typeface="+mn-lt"/>
                <a:ea typeface="SimSun" pitchFamily="2" charset="-122"/>
                <a:cs typeface="+mn-cs"/>
              </a:rPr>
              <a:t>（</a:t>
            </a:r>
            <a:r>
              <a:rPr kumimoji="0" lang="en-US" altLang="zh-CN" sz="2400" b="0" i="0" u="none" strike="noStrike" kern="0" cap="none" spc="0" normalizeH="0" baseline="0" noProof="0" dirty="0" smtClean="0">
                <a:ln>
                  <a:noFill/>
                </a:ln>
                <a:solidFill>
                  <a:srgbClr val="002868"/>
                </a:solidFill>
                <a:effectLst/>
                <a:uLnTx/>
                <a:uFillTx/>
                <a:latin typeface="+mn-lt"/>
                <a:ea typeface="SimSun" pitchFamily="2" charset="-122"/>
                <a:cs typeface="+mn-cs"/>
              </a:rPr>
              <a:t>1</a:t>
            </a:r>
            <a:r>
              <a:rPr kumimoji="0" lang="zh-CN" altLang="en-US" sz="2400" b="0" i="0" u="none" strike="noStrike" kern="0" cap="none" spc="0" normalizeH="0" baseline="0" noProof="0" dirty="0" smtClean="0">
                <a:ln>
                  <a:noFill/>
                </a:ln>
                <a:solidFill>
                  <a:srgbClr val="002868"/>
                </a:solidFill>
                <a:effectLst/>
                <a:uLnTx/>
                <a:uFillTx/>
                <a:latin typeface="+mn-lt"/>
                <a:ea typeface="SimSun" pitchFamily="2" charset="-122"/>
                <a:cs typeface="+mn-cs"/>
              </a:rPr>
              <a:t>型糖尿病）：        </a:t>
            </a:r>
            <a:r>
              <a:rPr lang="en-US" altLang="zh-CN" sz="2400" kern="0" dirty="0" smtClean="0">
                <a:solidFill>
                  <a:srgbClr val="002868"/>
                </a:solidFill>
                <a:ea typeface="SimSun" pitchFamily="2" charset="-122"/>
              </a:rPr>
              <a:t>   98</a:t>
            </a:r>
            <a:r>
              <a:rPr kumimoji="0" lang="zh-CN" altLang="en-US" sz="2400" b="0" i="0" u="none" strike="noStrike" kern="0" cap="none" spc="0" normalizeH="0" baseline="0" noProof="0" dirty="0" smtClean="0">
                <a:ln>
                  <a:noFill/>
                </a:ln>
                <a:solidFill>
                  <a:srgbClr val="002868"/>
                </a:solidFill>
                <a:effectLst/>
                <a:uLnTx/>
                <a:uFillTx/>
                <a:latin typeface="+mn-lt"/>
                <a:ea typeface="SimSun" pitchFamily="2" charset="-122"/>
                <a:cs typeface="+mn-cs"/>
              </a:rPr>
              <a:t>％</a:t>
            </a:r>
          </a:p>
          <a:p>
            <a:pPr marL="228600" marR="0" lvl="0" indent="-228600" algn="l" defTabSz="914400" rtl="0" eaLnBrk="1" fontAlgn="base" latinLnBrk="0" hangingPunct="1">
              <a:lnSpc>
                <a:spcPct val="100000"/>
              </a:lnSpc>
              <a:spcBef>
                <a:spcPct val="50000"/>
              </a:spcBef>
              <a:spcAft>
                <a:spcPct val="0"/>
              </a:spcAft>
              <a:buClr>
                <a:schemeClr val="accent1"/>
              </a:buClr>
              <a:buSzTx/>
              <a:buFont typeface="Wingdings" pitchFamily="2" charset="2"/>
              <a:buNone/>
              <a:tabLst/>
              <a:defRPr/>
            </a:pPr>
            <a:r>
              <a:rPr kumimoji="0" lang="zh-CN" altLang="en-US" sz="2400" b="0" i="0" u="none" strike="noStrike" kern="0" cap="none" spc="0" normalizeH="0" baseline="0" noProof="0" dirty="0" smtClean="0">
                <a:ln>
                  <a:noFill/>
                </a:ln>
                <a:solidFill>
                  <a:srgbClr val="002868"/>
                </a:solidFill>
                <a:effectLst/>
                <a:uLnTx/>
                <a:uFillTx/>
                <a:latin typeface="+mn-lt"/>
                <a:ea typeface="SimSun" pitchFamily="2" charset="-122"/>
                <a:cs typeface="+mn-cs"/>
              </a:rPr>
              <a:t>          </a:t>
            </a:r>
            <a:r>
              <a:rPr kumimoji="0" lang="en-US" altLang="zh-CN" sz="2400" b="0" i="0" u="none" strike="noStrike" kern="0" cap="none" spc="0" normalizeH="0" baseline="0" noProof="0" dirty="0" smtClean="0">
                <a:ln>
                  <a:noFill/>
                </a:ln>
                <a:solidFill>
                  <a:srgbClr val="002868"/>
                </a:solidFill>
                <a:effectLst/>
                <a:uLnTx/>
                <a:uFillTx/>
                <a:latin typeface="+mn-lt"/>
                <a:ea typeface="SimSun" pitchFamily="2" charset="-122"/>
                <a:cs typeface="+mn-cs"/>
              </a:rPr>
              <a:t>T2D</a:t>
            </a:r>
            <a:r>
              <a:rPr kumimoji="0" lang="zh-CN" altLang="en-US" sz="2400" b="0" i="0" u="none" strike="noStrike" kern="0" cap="none" spc="0" normalizeH="0" baseline="0" noProof="0" dirty="0" smtClean="0">
                <a:ln>
                  <a:noFill/>
                </a:ln>
                <a:solidFill>
                  <a:srgbClr val="002868"/>
                </a:solidFill>
                <a:effectLst/>
                <a:uLnTx/>
                <a:uFillTx/>
                <a:latin typeface="+mn-lt"/>
                <a:ea typeface="SimSun" pitchFamily="2" charset="-122"/>
                <a:cs typeface="+mn-cs"/>
              </a:rPr>
              <a:t>（</a:t>
            </a:r>
            <a:r>
              <a:rPr kumimoji="0" lang="en-US" altLang="zh-CN" sz="2400" b="0" i="0" u="none" strike="noStrike" kern="0" cap="none" spc="0" normalizeH="0" baseline="0" noProof="0" dirty="0" smtClean="0">
                <a:ln>
                  <a:noFill/>
                </a:ln>
                <a:solidFill>
                  <a:srgbClr val="002868"/>
                </a:solidFill>
                <a:effectLst/>
                <a:uLnTx/>
                <a:uFillTx/>
                <a:latin typeface="+mn-lt"/>
                <a:ea typeface="SimSun" pitchFamily="2" charset="-122"/>
                <a:cs typeface="+mn-cs"/>
              </a:rPr>
              <a:t>2</a:t>
            </a:r>
            <a:r>
              <a:rPr kumimoji="0" lang="zh-CN" altLang="en-US" sz="2400" b="0" i="0" u="none" strike="noStrike" kern="0" cap="none" spc="0" normalizeH="0" baseline="0" noProof="0" dirty="0" smtClean="0">
                <a:ln>
                  <a:noFill/>
                </a:ln>
                <a:solidFill>
                  <a:srgbClr val="002868"/>
                </a:solidFill>
                <a:effectLst/>
                <a:uLnTx/>
                <a:uFillTx/>
                <a:latin typeface="+mn-lt"/>
                <a:ea typeface="SimSun" pitchFamily="2" charset="-122"/>
                <a:cs typeface="+mn-cs"/>
              </a:rPr>
              <a:t>型糖尿病）：         </a:t>
            </a:r>
            <a:r>
              <a:rPr lang="en-US" altLang="zh-CN" sz="2400" kern="0" dirty="0" smtClean="0">
                <a:solidFill>
                  <a:srgbClr val="002868"/>
                </a:solidFill>
                <a:ea typeface="SimSun" pitchFamily="2" charset="-122"/>
              </a:rPr>
              <a:t>  78</a:t>
            </a:r>
            <a:r>
              <a:rPr kumimoji="0" lang="zh-CN" altLang="en-US" sz="2400" b="0" i="0" u="none" strike="noStrike" kern="0" cap="none" spc="0" normalizeH="0" baseline="0" noProof="0" dirty="0" smtClean="0">
                <a:ln>
                  <a:noFill/>
                </a:ln>
                <a:solidFill>
                  <a:srgbClr val="002868"/>
                </a:solidFill>
                <a:effectLst/>
                <a:uLnTx/>
                <a:uFillTx/>
                <a:latin typeface="+mn-lt"/>
                <a:ea typeface="SimSun" pitchFamily="2" charset="-122"/>
                <a:cs typeface="+mn-cs"/>
              </a:rPr>
              <a:t>％</a:t>
            </a:r>
            <a:endParaRPr kumimoji="0" lang="zh-CN" altLang="en-GB" sz="2400" b="0" i="0" u="none" strike="noStrike" kern="0" cap="none" spc="0" normalizeH="0" baseline="0" noProof="0" dirty="0">
              <a:ln>
                <a:noFill/>
              </a:ln>
              <a:solidFill>
                <a:srgbClr val="002868"/>
              </a:solidFill>
              <a:effectLst/>
              <a:uLnTx/>
              <a:uFillTx/>
              <a:latin typeface="+mn-lt"/>
              <a:ea typeface="SimSun" pitchFamily="2" charset="-122"/>
              <a:cs typeface="+mn-cs"/>
            </a:endParaRPr>
          </a:p>
        </p:txBody>
      </p:sp>
      <p:sp>
        <p:nvSpPr>
          <p:cNvPr id="5" name="矩形 4"/>
          <p:cNvSpPr/>
          <p:nvPr/>
        </p:nvSpPr>
        <p:spPr>
          <a:xfrm>
            <a:off x="0" y="0"/>
            <a:ext cx="7370929" cy="1384995"/>
          </a:xfrm>
          <a:prstGeom prst="rect">
            <a:avLst/>
          </a:prstGeom>
        </p:spPr>
        <p:txBody>
          <a:bodyPr wrap="none">
            <a:spAutoFit/>
          </a:bodyPr>
          <a:lstStyle/>
          <a:p>
            <a:pPr marL="228600" lvl="0" indent="-228600" fontAlgn="base">
              <a:spcBef>
                <a:spcPct val="50000"/>
              </a:spcBef>
              <a:spcAft>
                <a:spcPct val="0"/>
              </a:spcAft>
              <a:buClr>
                <a:schemeClr val="accent1"/>
              </a:buClr>
              <a:defRPr/>
            </a:pPr>
            <a:r>
              <a:rPr lang="en-US" altLang="zh-CN" sz="2400" b="1" kern="0" dirty="0" smtClean="0">
                <a:solidFill>
                  <a:srgbClr val="002868"/>
                </a:solidFill>
                <a:ea typeface="SimSun" pitchFamily="2" charset="-122"/>
              </a:rPr>
              <a:t>Development of DR</a:t>
            </a:r>
          </a:p>
          <a:p>
            <a:pPr marL="228600" lvl="0" indent="-228600" fontAlgn="base">
              <a:spcBef>
                <a:spcPct val="50000"/>
              </a:spcBef>
              <a:spcAft>
                <a:spcPct val="0"/>
              </a:spcAft>
              <a:buClr>
                <a:schemeClr val="accent1"/>
              </a:buClr>
              <a:defRPr/>
            </a:pPr>
            <a:endParaRPr lang="en-US" altLang="zh-CN" sz="2000" kern="0" dirty="0" smtClean="0">
              <a:solidFill>
                <a:srgbClr val="002868"/>
              </a:solidFill>
              <a:ea typeface="SimSun" pitchFamily="2" charset="-122"/>
            </a:endParaRPr>
          </a:p>
          <a:p>
            <a:pPr marL="228600" lvl="0" indent="-228600" fontAlgn="base">
              <a:spcBef>
                <a:spcPct val="50000"/>
              </a:spcBef>
              <a:spcAft>
                <a:spcPct val="0"/>
              </a:spcAft>
              <a:buClr>
                <a:schemeClr val="accent1"/>
              </a:buClr>
              <a:defRPr/>
            </a:pPr>
            <a:r>
              <a:rPr lang="en-US" altLang="zh-CN" sz="2000" kern="0" dirty="0" smtClean="0">
                <a:solidFill>
                  <a:srgbClr val="002868"/>
                </a:solidFill>
                <a:ea typeface="SimSun" pitchFamily="2" charset="-122"/>
              </a:rPr>
              <a:t>————you have enough time-window to do something</a:t>
            </a:r>
            <a:endParaRPr lang="zh-CN" altLang="en-US" sz="2000" kern="0" dirty="0" smtClean="0">
              <a:solidFill>
                <a:srgbClr val="002868"/>
              </a:solidFill>
              <a:ea typeface="SimSun"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Prevention</a:t>
            </a:r>
            <a:endParaRPr lang="en-US" dirty="0"/>
          </a:p>
        </p:txBody>
      </p:sp>
      <p:sp>
        <p:nvSpPr>
          <p:cNvPr id="25" name="图表占位符 24"/>
          <p:cNvSpPr>
            <a:spLocks noGrp="1"/>
          </p:cNvSpPr>
          <p:nvPr>
            <p:ph type="chart" idx="1"/>
          </p:nvPr>
        </p:nvSpPr>
        <p:spPr/>
      </p:sp>
      <p:sp>
        <p:nvSpPr>
          <p:cNvPr id="10" name="TextBox 9"/>
          <p:cNvSpPr txBox="1"/>
          <p:nvPr/>
        </p:nvSpPr>
        <p:spPr>
          <a:xfrm>
            <a:off x="158784" y="4032250"/>
            <a:ext cx="8824579" cy="677108"/>
          </a:xfrm>
          <a:prstGeom prst="rect">
            <a:avLst/>
          </a:prstGeom>
          <a:noFill/>
        </p:spPr>
        <p:txBody>
          <a:bodyPr wrap="square" rtlCol="0">
            <a:spAutoFit/>
          </a:bodyPr>
          <a:lstStyle/>
          <a:p>
            <a:pPr>
              <a:buClr>
                <a:schemeClr val="bg2"/>
              </a:buClr>
              <a:buSzPct val="120000"/>
            </a:pPr>
            <a:r>
              <a:rPr lang="en-US" dirty="0"/>
              <a:t> </a:t>
            </a:r>
            <a:r>
              <a:rPr lang="en-US" dirty="0" smtClean="0"/>
              <a:t>     </a:t>
            </a:r>
            <a:r>
              <a:rPr lang="en-US" sz="2000" dirty="0" smtClean="0">
                <a:solidFill>
                  <a:schemeClr val="tx2"/>
                </a:solidFill>
                <a:latin typeface="Verdana" pitchFamily="34" charset="0"/>
                <a:ea typeface="Verdana" pitchFamily="34" charset="0"/>
                <a:cs typeface="Verdana" pitchFamily="34" charset="0"/>
              </a:rPr>
              <a:t>Early detection via eye exams is paramount </a:t>
            </a:r>
          </a:p>
          <a:p>
            <a:r>
              <a:rPr lang="en-US" dirty="0"/>
              <a:t> </a:t>
            </a:r>
            <a:r>
              <a:rPr lang="en-US" dirty="0" smtClean="0"/>
              <a:t>              </a:t>
            </a:r>
            <a:endParaRPr lang="en-US" sz="2000" dirty="0" smtClean="0">
              <a:latin typeface="Verdana" pitchFamily="34" charset="0"/>
              <a:ea typeface="Verdana" pitchFamily="34" charset="0"/>
              <a:cs typeface="Verdana" pitchFamily="34" charset="0"/>
            </a:endParaRPr>
          </a:p>
        </p:txBody>
      </p:sp>
      <p:grpSp>
        <p:nvGrpSpPr>
          <p:cNvPr id="7" name="Group 23"/>
          <p:cNvGrpSpPr/>
          <p:nvPr/>
        </p:nvGrpSpPr>
        <p:grpSpPr>
          <a:xfrm>
            <a:off x="439922" y="1337596"/>
            <a:ext cx="8228299" cy="2502536"/>
            <a:chOff x="439921" y="1337596"/>
            <a:chExt cx="8228299" cy="2502536"/>
          </a:xfrm>
        </p:grpSpPr>
        <p:pic>
          <p:nvPicPr>
            <p:cNvPr id="6" name="Picture 5"/>
            <p:cNvPicPr>
              <a:picLocks noChangeAspect="1"/>
            </p:cNvPicPr>
            <p:nvPr/>
          </p:nvPicPr>
          <p:blipFill>
            <a:blip r:embed="rId3" cstate="email">
              <a:extLst>
                <a:ext uri="{28A0092B-C50C-407E-A947-70E740481C1C}">
                  <a14:useLocalDpi xmlns:a14="http://schemas.microsoft.com/office/drawing/2010/main" xmlns="" val="0"/>
                </a:ext>
              </a:extLst>
            </a:blip>
            <a:stretch>
              <a:fillRect/>
            </a:stretch>
          </p:blipFill>
          <p:spPr>
            <a:xfrm>
              <a:off x="439921" y="1337596"/>
              <a:ext cx="3888927" cy="2426008"/>
            </a:xfrm>
            <a:prstGeom prst="rect">
              <a:avLst/>
            </a:prstGeom>
          </p:spPr>
        </p:pic>
        <p:pic>
          <p:nvPicPr>
            <p:cNvPr id="15" name="Picture 14"/>
            <p:cNvPicPr>
              <a:picLocks noChangeAspect="1"/>
            </p:cNvPicPr>
            <p:nvPr/>
          </p:nvPicPr>
          <p:blipFill>
            <a:blip r:embed="rId4" cstate="email">
              <a:extLst>
                <a:ext uri="{28A0092B-C50C-407E-A947-70E740481C1C}">
                  <a14:useLocalDpi xmlns:a14="http://schemas.microsoft.com/office/drawing/2010/main" xmlns="" val="0"/>
                </a:ext>
              </a:extLst>
            </a:blip>
            <a:stretch>
              <a:fillRect/>
            </a:stretch>
          </p:blipFill>
          <p:spPr>
            <a:xfrm>
              <a:off x="4437945" y="1340978"/>
              <a:ext cx="4230275" cy="2499154"/>
            </a:xfrm>
            <a:prstGeom prst="rect">
              <a:avLst/>
            </a:prstGeom>
          </p:spPr>
        </p:pic>
      </p:grpSp>
      <p:grpSp>
        <p:nvGrpSpPr>
          <p:cNvPr id="8" name="Group 8"/>
          <p:cNvGrpSpPr/>
          <p:nvPr/>
        </p:nvGrpSpPr>
        <p:grpSpPr>
          <a:xfrm>
            <a:off x="654910" y="5127992"/>
            <a:ext cx="7967590" cy="400110"/>
            <a:chOff x="654910" y="5127992"/>
            <a:chExt cx="7967590" cy="400110"/>
          </a:xfrm>
        </p:grpSpPr>
        <p:sp>
          <p:nvSpPr>
            <p:cNvPr id="13" name="Right Arrow 12"/>
            <p:cNvSpPr/>
            <p:nvPr/>
          </p:nvSpPr>
          <p:spPr>
            <a:xfrm>
              <a:off x="654910" y="5210432"/>
              <a:ext cx="493446" cy="20194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082728" y="5127992"/>
              <a:ext cx="7539772" cy="400110"/>
            </a:xfrm>
            <a:prstGeom prst="rect">
              <a:avLst/>
            </a:prstGeom>
          </p:spPr>
          <p:txBody>
            <a:bodyPr wrap="square">
              <a:spAutoFit/>
            </a:bodyPr>
            <a:lstStyle/>
            <a:p>
              <a:r>
                <a:rPr lang="en-US" sz="2000" dirty="0">
                  <a:latin typeface="Verdana" pitchFamily="34" charset="0"/>
                  <a:ea typeface="Verdana" pitchFamily="34" charset="0"/>
                  <a:cs typeface="Verdana" pitchFamily="34" charset="0"/>
                </a:rPr>
                <a:t> Gestational diabetes: within 1</a:t>
              </a:r>
              <a:r>
                <a:rPr lang="en-US" sz="2000" baseline="30000" dirty="0">
                  <a:latin typeface="Verdana" pitchFamily="34" charset="0"/>
                  <a:ea typeface="Verdana" pitchFamily="34" charset="0"/>
                  <a:cs typeface="Verdana" pitchFamily="34" charset="0"/>
                </a:rPr>
                <a:t>st</a:t>
              </a:r>
              <a:r>
                <a:rPr lang="en-US" sz="2000" dirty="0">
                  <a:latin typeface="Verdana" pitchFamily="34" charset="0"/>
                  <a:ea typeface="Verdana" pitchFamily="34" charset="0"/>
                  <a:cs typeface="Verdana" pitchFamily="34" charset="0"/>
                </a:rPr>
                <a:t> trimester</a:t>
              </a:r>
              <a:endParaRPr lang="en-US" sz="2000" dirty="0"/>
            </a:p>
          </p:txBody>
        </p:sp>
      </p:grpSp>
      <p:grpSp>
        <p:nvGrpSpPr>
          <p:cNvPr id="9" name="Group 7"/>
          <p:cNvGrpSpPr/>
          <p:nvPr/>
        </p:nvGrpSpPr>
        <p:grpSpPr>
          <a:xfrm>
            <a:off x="661088" y="4773061"/>
            <a:ext cx="7766632" cy="400110"/>
            <a:chOff x="661087" y="4773061"/>
            <a:chExt cx="7766632" cy="400110"/>
          </a:xfrm>
        </p:grpSpPr>
        <p:sp>
          <p:nvSpPr>
            <p:cNvPr id="12" name="Right Arrow 11"/>
            <p:cNvSpPr/>
            <p:nvPr/>
          </p:nvSpPr>
          <p:spPr>
            <a:xfrm>
              <a:off x="661087" y="4876562"/>
              <a:ext cx="481913" cy="20194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1087394" y="4773061"/>
              <a:ext cx="7340325" cy="400110"/>
            </a:xfrm>
            <a:prstGeom prst="rect">
              <a:avLst/>
            </a:prstGeom>
          </p:spPr>
          <p:txBody>
            <a:bodyPr wrap="square">
              <a:spAutoFit/>
            </a:bodyPr>
            <a:lstStyle/>
            <a:p>
              <a:r>
                <a:rPr lang="en-US" sz="2000" dirty="0">
                  <a:latin typeface="Verdana" pitchFamily="34" charset="0"/>
                  <a:ea typeface="Verdana" pitchFamily="34" charset="0"/>
                  <a:cs typeface="Verdana" pitchFamily="34" charset="0"/>
                </a:rPr>
                <a:t> Type 2 diabetes: at time of </a:t>
              </a:r>
              <a:r>
                <a:rPr lang="en-US" sz="2000" dirty="0" smtClean="0">
                  <a:latin typeface="Verdana" pitchFamily="34" charset="0"/>
                  <a:ea typeface="Verdana" pitchFamily="34" charset="0"/>
                  <a:cs typeface="Verdana" pitchFamily="34" charset="0"/>
                </a:rPr>
                <a:t>diagnosis, </a:t>
              </a:r>
              <a:r>
                <a:rPr lang="en-US" sz="2000" dirty="0">
                  <a:latin typeface="Verdana" pitchFamily="34" charset="0"/>
                  <a:ea typeface="Verdana" pitchFamily="34" charset="0"/>
                  <a:cs typeface="Verdana" pitchFamily="34" charset="0"/>
                </a:rPr>
                <a:t>then annually</a:t>
              </a:r>
            </a:p>
          </p:txBody>
        </p:sp>
      </p:grpSp>
      <p:grpSp>
        <p:nvGrpSpPr>
          <p:cNvPr id="24" name="Group 6"/>
          <p:cNvGrpSpPr/>
          <p:nvPr/>
        </p:nvGrpSpPr>
        <p:grpSpPr>
          <a:xfrm>
            <a:off x="654910" y="4430732"/>
            <a:ext cx="8412891" cy="400110"/>
            <a:chOff x="654909" y="4430732"/>
            <a:chExt cx="8412891" cy="400110"/>
          </a:xfrm>
        </p:grpSpPr>
        <p:sp>
          <p:nvSpPr>
            <p:cNvPr id="11" name="Right Arrow 10"/>
            <p:cNvSpPr/>
            <p:nvPr/>
          </p:nvSpPr>
          <p:spPr>
            <a:xfrm>
              <a:off x="654909" y="4534929"/>
              <a:ext cx="481913" cy="20194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171832" y="4430732"/>
              <a:ext cx="7895968" cy="400110"/>
            </a:xfrm>
            <a:prstGeom prst="rect">
              <a:avLst/>
            </a:prstGeom>
          </p:spPr>
          <p:txBody>
            <a:bodyPr wrap="square">
              <a:spAutoFit/>
            </a:bodyPr>
            <a:lstStyle/>
            <a:p>
              <a:r>
                <a:rPr lang="en-US" sz="2000" dirty="0">
                  <a:latin typeface="Verdana" pitchFamily="34" charset="0"/>
                  <a:ea typeface="Verdana" pitchFamily="34" charset="0"/>
                  <a:cs typeface="Verdana" pitchFamily="34" charset="0"/>
                </a:rPr>
                <a:t>Type 1 diabetes: within 5</a:t>
              </a:r>
              <a:r>
                <a:rPr lang="en-US" sz="2000" dirty="0" smtClean="0">
                  <a:latin typeface="Verdana" pitchFamily="34" charset="0"/>
                  <a:ea typeface="Verdana" pitchFamily="34" charset="0"/>
                  <a:cs typeface="Verdana" pitchFamily="34" charset="0"/>
                </a:rPr>
                <a:t> </a:t>
              </a:r>
              <a:r>
                <a:rPr lang="en-US" sz="2000" dirty="0">
                  <a:latin typeface="Verdana" pitchFamily="34" charset="0"/>
                  <a:ea typeface="Verdana" pitchFamily="34" charset="0"/>
                  <a:cs typeface="Verdana" pitchFamily="34" charset="0"/>
                </a:rPr>
                <a:t>years of </a:t>
              </a:r>
              <a:r>
                <a:rPr lang="en-US" sz="2000" dirty="0" smtClean="0">
                  <a:latin typeface="Verdana" pitchFamily="34" charset="0"/>
                  <a:ea typeface="Verdana" pitchFamily="34" charset="0"/>
                  <a:cs typeface="Verdana" pitchFamily="34" charset="0"/>
                </a:rPr>
                <a:t>diagnosis, </a:t>
              </a:r>
              <a:r>
                <a:rPr lang="en-US" sz="2000" dirty="0">
                  <a:latin typeface="Verdana" pitchFamily="34" charset="0"/>
                  <a:ea typeface="Verdana" pitchFamily="34" charset="0"/>
                  <a:cs typeface="Verdana" pitchFamily="34" charset="0"/>
                </a:rPr>
                <a:t>then annually</a:t>
              </a:r>
            </a:p>
          </p:txBody>
        </p:sp>
      </p:grpSp>
      <p:sp>
        <p:nvSpPr>
          <p:cNvPr id="14" name="Rectangle 13"/>
          <p:cNvSpPr/>
          <p:nvPr/>
        </p:nvSpPr>
        <p:spPr>
          <a:xfrm>
            <a:off x="661087" y="2194560"/>
            <a:ext cx="2920313" cy="103632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819666" y="2297221"/>
            <a:ext cx="3270217" cy="400110"/>
          </a:xfrm>
          <a:prstGeom prst="rect">
            <a:avLst/>
          </a:prstGeom>
          <a:noFill/>
        </p:spPr>
        <p:txBody>
          <a:bodyPr wrap="square" rtlCol="0">
            <a:spAutoFit/>
          </a:bodyPr>
          <a:lstStyle/>
          <a:p>
            <a:pPr marL="342900" indent="-342900">
              <a:buClr>
                <a:schemeClr val="bg2"/>
              </a:buClr>
              <a:buSzPct val="125000"/>
              <a:buFont typeface="Arial" pitchFamily="34" charset="0"/>
              <a:buChar char="•"/>
            </a:pPr>
            <a:r>
              <a:rPr lang="en-US" sz="2000" dirty="0" smtClean="0">
                <a:latin typeface="Verdana" pitchFamily="34" charset="0"/>
                <a:ea typeface="Verdana" pitchFamily="34" charset="0"/>
                <a:cs typeface="Verdana" pitchFamily="34" charset="0"/>
              </a:rPr>
              <a:t>Diabetes type</a:t>
            </a:r>
          </a:p>
        </p:txBody>
      </p:sp>
      <p:sp>
        <p:nvSpPr>
          <p:cNvPr id="18" name="Rectangle 17"/>
          <p:cNvSpPr/>
          <p:nvPr/>
        </p:nvSpPr>
        <p:spPr>
          <a:xfrm>
            <a:off x="4571073" y="2095502"/>
            <a:ext cx="3643288" cy="164952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4972540" y="2008416"/>
            <a:ext cx="3649961" cy="400110"/>
          </a:xfrm>
          <a:prstGeom prst="rect">
            <a:avLst/>
          </a:prstGeom>
          <a:noFill/>
        </p:spPr>
        <p:txBody>
          <a:bodyPr wrap="square" rtlCol="0">
            <a:spAutoFit/>
          </a:bodyPr>
          <a:lstStyle/>
          <a:p>
            <a:pPr marL="342900" indent="-342900">
              <a:buClr>
                <a:schemeClr val="bg2"/>
              </a:buClr>
              <a:buSzPct val="125000"/>
              <a:buFont typeface="Arial" pitchFamily="34" charset="0"/>
              <a:buChar char="•"/>
            </a:pPr>
            <a:r>
              <a:rPr lang="en-US" sz="2000" dirty="0" smtClean="0">
                <a:latin typeface="Verdana" pitchFamily="34" charset="0"/>
                <a:ea typeface="Verdana" pitchFamily="34" charset="0"/>
                <a:cs typeface="Verdana" pitchFamily="34" charset="0"/>
              </a:rPr>
              <a:t>High blood sugar </a:t>
            </a:r>
          </a:p>
        </p:txBody>
      </p:sp>
      <p:sp>
        <p:nvSpPr>
          <p:cNvPr id="19" name="TextBox 18"/>
          <p:cNvSpPr txBox="1"/>
          <p:nvPr/>
        </p:nvSpPr>
        <p:spPr>
          <a:xfrm>
            <a:off x="819666" y="2635360"/>
            <a:ext cx="3270217" cy="400110"/>
          </a:xfrm>
          <a:prstGeom prst="rect">
            <a:avLst/>
          </a:prstGeom>
          <a:noFill/>
        </p:spPr>
        <p:txBody>
          <a:bodyPr wrap="square" rtlCol="0">
            <a:spAutoFit/>
          </a:bodyPr>
          <a:lstStyle/>
          <a:p>
            <a:pPr marL="342900" indent="-342900">
              <a:buClr>
                <a:schemeClr val="bg2"/>
              </a:buClr>
              <a:buSzPct val="125000"/>
              <a:buFont typeface="Arial" pitchFamily="34" charset="0"/>
              <a:buChar char="•"/>
            </a:pPr>
            <a:r>
              <a:rPr lang="en-US" sz="2000" dirty="0" err="1" smtClean="0">
                <a:latin typeface="Verdana" pitchFamily="34" charset="0"/>
                <a:ea typeface="Verdana" pitchFamily="34" charset="0"/>
                <a:cs typeface="Verdana" pitchFamily="34" charset="0"/>
              </a:rPr>
              <a:t>Ethinicity</a:t>
            </a:r>
            <a:r>
              <a:rPr lang="en-US" sz="2000" dirty="0" smtClean="0">
                <a:latin typeface="Verdana" pitchFamily="34" charset="0"/>
                <a:ea typeface="Verdana" pitchFamily="34" charset="0"/>
                <a:cs typeface="Verdana" pitchFamily="34" charset="0"/>
              </a:rPr>
              <a:t> </a:t>
            </a:r>
            <a:endParaRPr lang="en-US" sz="2000" dirty="0">
              <a:latin typeface="Verdana" pitchFamily="34" charset="0"/>
              <a:ea typeface="Verdana" pitchFamily="34" charset="0"/>
              <a:cs typeface="Verdana" pitchFamily="34" charset="0"/>
            </a:endParaRPr>
          </a:p>
        </p:txBody>
      </p:sp>
      <p:sp>
        <p:nvSpPr>
          <p:cNvPr id="20" name="TextBox 19"/>
          <p:cNvSpPr txBox="1"/>
          <p:nvPr/>
        </p:nvSpPr>
        <p:spPr>
          <a:xfrm>
            <a:off x="4975876" y="2328793"/>
            <a:ext cx="3649961" cy="400110"/>
          </a:xfrm>
          <a:prstGeom prst="rect">
            <a:avLst/>
          </a:prstGeom>
          <a:noFill/>
        </p:spPr>
        <p:txBody>
          <a:bodyPr wrap="square" rtlCol="0">
            <a:spAutoFit/>
          </a:bodyPr>
          <a:lstStyle/>
          <a:p>
            <a:pPr marL="342900" indent="-342900">
              <a:buClr>
                <a:schemeClr val="bg2"/>
              </a:buClr>
              <a:buSzPct val="125000"/>
              <a:buFont typeface="Arial" pitchFamily="34" charset="0"/>
              <a:buChar char="•"/>
            </a:pPr>
            <a:r>
              <a:rPr lang="en-US" sz="2000" dirty="0" smtClean="0">
                <a:latin typeface="Verdana" pitchFamily="34" charset="0"/>
                <a:ea typeface="Verdana" pitchFamily="34" charset="0"/>
                <a:cs typeface="Verdana" pitchFamily="34" charset="0"/>
              </a:rPr>
              <a:t>Smoking</a:t>
            </a:r>
            <a:endParaRPr lang="en-US" sz="2000" dirty="0">
              <a:latin typeface="Verdana" pitchFamily="34" charset="0"/>
              <a:ea typeface="Verdana" pitchFamily="34" charset="0"/>
              <a:cs typeface="Verdana" pitchFamily="34" charset="0"/>
            </a:endParaRPr>
          </a:p>
        </p:txBody>
      </p:sp>
      <p:sp>
        <p:nvSpPr>
          <p:cNvPr id="21" name="TextBox 20"/>
          <p:cNvSpPr txBox="1"/>
          <p:nvPr/>
        </p:nvSpPr>
        <p:spPr>
          <a:xfrm>
            <a:off x="4968726" y="3319952"/>
            <a:ext cx="3649961" cy="400110"/>
          </a:xfrm>
          <a:prstGeom prst="rect">
            <a:avLst/>
          </a:prstGeom>
          <a:noFill/>
        </p:spPr>
        <p:txBody>
          <a:bodyPr wrap="square" rtlCol="0">
            <a:spAutoFit/>
          </a:bodyPr>
          <a:lstStyle/>
          <a:p>
            <a:pPr marL="342900" indent="-342900">
              <a:buClr>
                <a:schemeClr val="bg2"/>
              </a:buClr>
              <a:buSzPct val="125000"/>
              <a:buFont typeface="Arial" pitchFamily="34" charset="0"/>
              <a:buChar char="•"/>
            </a:pPr>
            <a:r>
              <a:rPr lang="en-US" sz="2000" dirty="0" smtClean="0">
                <a:latin typeface="Verdana" pitchFamily="34" charset="0"/>
                <a:ea typeface="Verdana" pitchFamily="34" charset="0"/>
                <a:cs typeface="Verdana" pitchFamily="34" charset="0"/>
              </a:rPr>
              <a:t>Obesity </a:t>
            </a:r>
            <a:endParaRPr lang="en-US" sz="2000" dirty="0">
              <a:latin typeface="Verdana" pitchFamily="34" charset="0"/>
              <a:ea typeface="Verdana" pitchFamily="34" charset="0"/>
              <a:cs typeface="Verdana" pitchFamily="34" charset="0"/>
            </a:endParaRPr>
          </a:p>
        </p:txBody>
      </p:sp>
      <p:sp>
        <p:nvSpPr>
          <p:cNvPr id="22" name="TextBox 21"/>
          <p:cNvSpPr txBox="1"/>
          <p:nvPr/>
        </p:nvSpPr>
        <p:spPr>
          <a:xfrm>
            <a:off x="4975266" y="2989271"/>
            <a:ext cx="3649961" cy="400110"/>
          </a:xfrm>
          <a:prstGeom prst="rect">
            <a:avLst/>
          </a:prstGeom>
          <a:noFill/>
        </p:spPr>
        <p:txBody>
          <a:bodyPr wrap="square" rtlCol="0">
            <a:spAutoFit/>
          </a:bodyPr>
          <a:lstStyle/>
          <a:p>
            <a:pPr marL="342900" indent="-342900">
              <a:buClr>
                <a:schemeClr val="bg2"/>
              </a:buClr>
              <a:buSzPct val="125000"/>
              <a:buFont typeface="Arial" pitchFamily="34" charset="0"/>
              <a:buChar char="•"/>
            </a:pPr>
            <a:r>
              <a:rPr lang="en-US" sz="2000" dirty="0" smtClean="0">
                <a:latin typeface="Verdana" pitchFamily="34" charset="0"/>
                <a:ea typeface="Verdana" pitchFamily="34" charset="0"/>
                <a:cs typeface="Verdana" pitchFamily="34" charset="0"/>
              </a:rPr>
              <a:t>High cholesterol </a:t>
            </a:r>
          </a:p>
        </p:txBody>
      </p:sp>
      <p:sp>
        <p:nvSpPr>
          <p:cNvPr id="23" name="TextBox 22"/>
          <p:cNvSpPr txBox="1"/>
          <p:nvPr/>
        </p:nvSpPr>
        <p:spPr>
          <a:xfrm>
            <a:off x="4972539" y="2662201"/>
            <a:ext cx="3649961" cy="400110"/>
          </a:xfrm>
          <a:prstGeom prst="rect">
            <a:avLst/>
          </a:prstGeom>
          <a:noFill/>
        </p:spPr>
        <p:txBody>
          <a:bodyPr wrap="square" rtlCol="0">
            <a:spAutoFit/>
          </a:bodyPr>
          <a:lstStyle/>
          <a:p>
            <a:pPr marL="342900" indent="-342900">
              <a:buClr>
                <a:schemeClr val="bg2"/>
              </a:buClr>
              <a:buSzPct val="125000"/>
              <a:buFont typeface="Arial" pitchFamily="34" charset="0"/>
              <a:buChar char="•"/>
            </a:pPr>
            <a:r>
              <a:rPr lang="en-US" sz="2000" dirty="0" smtClean="0">
                <a:latin typeface="Verdana" pitchFamily="34" charset="0"/>
                <a:ea typeface="Verdana" pitchFamily="34" charset="0"/>
                <a:cs typeface="Verdana" pitchFamily="34" charset="0"/>
              </a:rPr>
              <a:t>High blood pressure</a:t>
            </a:r>
          </a:p>
        </p:txBody>
      </p:sp>
    </p:spTree>
    <p:extLst>
      <p:ext uri="{BB962C8B-B14F-4D97-AF65-F5344CB8AC3E}">
        <p14:creationId xmlns:p14="http://schemas.microsoft.com/office/powerpoint/2010/main" xmlns="" val="374574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7" grpId="0"/>
      <p:bldP spid="19" grpId="0"/>
      <p:bldP spid="20" grpId="0"/>
      <p:bldP spid="21" grpId="0"/>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p:txBody>
          <a:bodyPr/>
          <a:lstStyle/>
          <a:p>
            <a:r>
              <a:rPr lang="en-US" altLang="zh-CN" dirty="0" smtClean="0">
                <a:ea typeface="宋体" pitchFamily="2" charset="-122"/>
              </a:rPr>
              <a:t>DCCT: NO BASELINE RETINOPATHY </a:t>
            </a:r>
          </a:p>
        </p:txBody>
      </p:sp>
      <p:pic>
        <p:nvPicPr>
          <p:cNvPr id="8195" name="Content Placeholder 12" descr="Diabetes_06.jpg"/>
          <p:cNvPicPr>
            <a:picLocks noGrp="1" noChangeAspect="1"/>
          </p:cNvPicPr>
          <p:nvPr>
            <p:ph type="chart" idx="1"/>
          </p:nvPr>
        </p:nvPicPr>
        <p:blipFill>
          <a:blip r:embed="rId3" cstate="print"/>
          <a:stretch>
            <a:fillRect/>
          </a:stretch>
        </p:blipFill>
        <p:spPr>
          <a:xfrm>
            <a:off x="1273175" y="1804988"/>
            <a:ext cx="6591300" cy="3975100"/>
          </a:xfrm>
        </p:spPr>
      </p:pic>
      <p:sp>
        <p:nvSpPr>
          <p:cNvPr id="8196" name="Content Placeholder 11"/>
          <p:cNvSpPr>
            <a:spLocks noGrp="1"/>
          </p:cNvSpPr>
          <p:nvPr>
            <p:ph type="body" sz="quarter" idx="10"/>
          </p:nvPr>
        </p:nvSpPr>
        <p:spPr/>
        <p:txBody>
          <a:bodyPr/>
          <a:lstStyle/>
          <a:p>
            <a:r>
              <a:rPr lang="en-US" altLang="zh-CN" smtClean="0">
                <a:ea typeface="宋体" pitchFamily="2" charset="-122"/>
              </a:rPr>
              <a:t>Systemic Controls</a:t>
            </a:r>
          </a:p>
        </p:txBody>
      </p:sp>
      <p:sp>
        <p:nvSpPr>
          <p:cNvPr id="5" name="Title 3"/>
          <p:cNvSpPr txBox="1">
            <a:spLocks/>
          </p:cNvSpPr>
          <p:nvPr/>
        </p:nvSpPr>
        <p:spPr bwMode="auto">
          <a:xfrm>
            <a:off x="455613" y="0"/>
            <a:ext cx="8126412" cy="98479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600" b="1" i="0" u="none" strike="noStrike" kern="0" cap="none" spc="0" normalizeH="0" baseline="0" noProof="0" dirty="0" smtClean="0">
                <a:ln>
                  <a:noFill/>
                </a:ln>
                <a:solidFill>
                  <a:schemeClr val="tx1"/>
                </a:solidFill>
                <a:effectLst/>
                <a:uLnTx/>
                <a:uFillTx/>
                <a:latin typeface="+mj-lt"/>
                <a:ea typeface="+mj-ea"/>
                <a:cs typeface="+mj-cs"/>
              </a:rPr>
              <a:t>Prevention</a:t>
            </a:r>
            <a:endParaRPr kumimoji="0" lang="en-US" sz="2600" b="1"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lstStyle/>
          <a:p>
            <a:r>
              <a:rPr lang="en-US" altLang="zh-CN" dirty="0" smtClean="0">
                <a:ea typeface="宋体" pitchFamily="2" charset="-122"/>
              </a:rPr>
              <a:t>DCCT: MILD TO MODERATE RETINOPATHY </a:t>
            </a:r>
          </a:p>
        </p:txBody>
      </p:sp>
      <p:pic>
        <p:nvPicPr>
          <p:cNvPr id="9219" name="Content Placeholder 16" descr="Diabetes_07.jpg"/>
          <p:cNvPicPr>
            <a:picLocks noGrp="1" noChangeAspect="1"/>
          </p:cNvPicPr>
          <p:nvPr>
            <p:ph type="chart" idx="1"/>
          </p:nvPr>
        </p:nvPicPr>
        <p:blipFill>
          <a:blip r:embed="rId3" cstate="print"/>
          <a:stretch>
            <a:fillRect/>
          </a:stretch>
        </p:blipFill>
        <p:spPr>
          <a:xfrm>
            <a:off x="1273175" y="2160588"/>
            <a:ext cx="6591300" cy="3263900"/>
          </a:xfrm>
        </p:spPr>
      </p:pic>
      <p:sp>
        <p:nvSpPr>
          <p:cNvPr id="9220" name="Content Placeholder 5"/>
          <p:cNvSpPr>
            <a:spLocks noGrp="1"/>
          </p:cNvSpPr>
          <p:nvPr>
            <p:ph type="body" sz="quarter" idx="10"/>
          </p:nvPr>
        </p:nvSpPr>
        <p:spPr/>
        <p:txBody>
          <a:bodyPr/>
          <a:lstStyle/>
          <a:p>
            <a:r>
              <a:rPr lang="en-US" altLang="zh-CN" smtClean="0">
                <a:ea typeface="宋体" pitchFamily="2" charset="-122"/>
              </a:rPr>
              <a:t>Systemic Controls</a:t>
            </a:r>
          </a:p>
          <a:p>
            <a:endParaRPr lang="en-US" altLang="zh-CN" smtClean="0">
              <a:ea typeface="宋体" pitchFamily="2" charset="-122"/>
            </a:endParaRPr>
          </a:p>
        </p:txBody>
      </p:sp>
      <p:sp>
        <p:nvSpPr>
          <p:cNvPr id="5" name="Title 3"/>
          <p:cNvSpPr txBox="1">
            <a:spLocks/>
          </p:cNvSpPr>
          <p:nvPr/>
        </p:nvSpPr>
        <p:spPr bwMode="auto">
          <a:xfrm>
            <a:off x="455613" y="-3715"/>
            <a:ext cx="8126412" cy="98479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600" b="1" i="0" u="none" strike="noStrike" kern="0" cap="none" spc="0" normalizeH="0" baseline="0" noProof="0" dirty="0" smtClean="0">
                <a:ln>
                  <a:noFill/>
                </a:ln>
                <a:solidFill>
                  <a:schemeClr val="tx1"/>
                </a:solidFill>
                <a:effectLst/>
                <a:uLnTx/>
                <a:uFillTx/>
                <a:latin typeface="+mj-lt"/>
                <a:ea typeface="+mj-ea"/>
                <a:cs typeface="+mj-cs"/>
              </a:rPr>
              <a:t>Prevention</a:t>
            </a:r>
            <a:endParaRPr kumimoji="0" lang="en-US" sz="2600" b="1"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Treatments</a:t>
            </a:r>
            <a:endParaRPr lang="en-US" sz="2800" dirty="0"/>
          </a:p>
        </p:txBody>
      </p:sp>
      <p:sp>
        <p:nvSpPr>
          <p:cNvPr id="9" name="TextBox 8"/>
          <p:cNvSpPr txBox="1"/>
          <p:nvPr/>
        </p:nvSpPr>
        <p:spPr>
          <a:xfrm>
            <a:off x="231492" y="1269038"/>
            <a:ext cx="3389069" cy="369332"/>
          </a:xfrm>
          <a:prstGeom prst="rect">
            <a:avLst/>
          </a:prstGeom>
          <a:noFill/>
        </p:spPr>
        <p:txBody>
          <a:bodyPr wrap="none" rtlCol="0">
            <a:spAutoFit/>
          </a:bodyPr>
          <a:lstStyle/>
          <a:p>
            <a:r>
              <a:rPr lang="en-US" b="1" dirty="0" smtClean="0">
                <a:solidFill>
                  <a:schemeClr val="tx2"/>
                </a:solidFill>
                <a:latin typeface="Verdana" pitchFamily="34" charset="0"/>
                <a:ea typeface="Verdana" pitchFamily="34" charset="0"/>
                <a:cs typeface="Verdana" pitchFamily="34" charset="0"/>
              </a:rPr>
              <a:t>Proliferative </a:t>
            </a:r>
            <a:r>
              <a:rPr lang="en-US" b="1" dirty="0">
                <a:solidFill>
                  <a:schemeClr val="tx2"/>
                </a:solidFill>
                <a:latin typeface="Verdana" pitchFamily="34" charset="0"/>
                <a:ea typeface="Verdana" pitchFamily="34" charset="0"/>
                <a:cs typeface="Verdana" pitchFamily="34" charset="0"/>
              </a:rPr>
              <a:t>r</a:t>
            </a:r>
            <a:r>
              <a:rPr lang="en-US" b="1" dirty="0" smtClean="0">
                <a:solidFill>
                  <a:schemeClr val="tx2"/>
                </a:solidFill>
                <a:latin typeface="Verdana" pitchFamily="34" charset="0"/>
                <a:ea typeface="Verdana" pitchFamily="34" charset="0"/>
                <a:cs typeface="Verdana" pitchFamily="34" charset="0"/>
              </a:rPr>
              <a:t>etinopathy</a:t>
            </a:r>
            <a:endParaRPr lang="en-US" dirty="0">
              <a:latin typeface="Verdana" pitchFamily="34" charset="0"/>
              <a:ea typeface="Verdana" pitchFamily="34" charset="0"/>
              <a:cs typeface="Verdana" pitchFamily="34" charset="0"/>
            </a:endParaRPr>
          </a:p>
        </p:txBody>
      </p:sp>
      <p:sp>
        <p:nvSpPr>
          <p:cNvPr id="3" name="TextBox 2"/>
          <p:cNvSpPr txBox="1"/>
          <p:nvPr/>
        </p:nvSpPr>
        <p:spPr>
          <a:xfrm>
            <a:off x="216977" y="2976070"/>
            <a:ext cx="5252895" cy="1015663"/>
          </a:xfrm>
          <a:prstGeom prst="rect">
            <a:avLst/>
          </a:prstGeom>
          <a:noFill/>
        </p:spPr>
        <p:txBody>
          <a:bodyPr wrap="square" rtlCol="0">
            <a:spAutoFit/>
          </a:bodyPr>
          <a:lstStyle/>
          <a:p>
            <a:pPr marL="342900" indent="-342900">
              <a:buClr>
                <a:schemeClr val="bg2"/>
              </a:buClr>
              <a:buSzPct val="125000"/>
              <a:buFont typeface="Arial" pitchFamily="34" charset="0"/>
              <a:buChar char="•"/>
            </a:pPr>
            <a:r>
              <a:rPr lang="en-US" sz="2000" dirty="0" smtClean="0">
                <a:latin typeface="Verdana" pitchFamily="34" charset="0"/>
                <a:ea typeface="Verdana" pitchFamily="34" charset="0"/>
                <a:cs typeface="Verdana" pitchFamily="34" charset="0"/>
              </a:rPr>
              <a:t>Shrinks and prevents abnormal new </a:t>
            </a:r>
          </a:p>
          <a:p>
            <a:pPr marL="365760">
              <a:buClr>
                <a:schemeClr val="bg2"/>
              </a:buClr>
              <a:buSzPct val="125000"/>
            </a:pPr>
            <a:r>
              <a:rPr lang="en-US" sz="2000" dirty="0" smtClean="0">
                <a:latin typeface="Verdana" pitchFamily="34" charset="0"/>
                <a:ea typeface="Verdana" pitchFamily="34" charset="0"/>
                <a:cs typeface="Verdana" pitchFamily="34" charset="0"/>
              </a:rPr>
              <a:t>blood vessel growth, and stops leaking of blood vessels</a:t>
            </a:r>
          </a:p>
        </p:txBody>
      </p:sp>
      <p:sp>
        <p:nvSpPr>
          <p:cNvPr id="10" name="TextBox 9"/>
          <p:cNvSpPr txBox="1"/>
          <p:nvPr/>
        </p:nvSpPr>
        <p:spPr>
          <a:xfrm>
            <a:off x="225716" y="4076779"/>
            <a:ext cx="4041486" cy="712943"/>
          </a:xfrm>
          <a:prstGeom prst="rect">
            <a:avLst/>
          </a:prstGeom>
          <a:noFill/>
        </p:spPr>
        <p:txBody>
          <a:bodyPr wrap="square" rtlCol="0">
            <a:spAutoFit/>
          </a:bodyPr>
          <a:lstStyle/>
          <a:p>
            <a:pPr marL="342900" indent="-342900">
              <a:buClr>
                <a:schemeClr val="bg2"/>
              </a:buClr>
              <a:buSzPct val="125000"/>
              <a:buFont typeface="Arial" pitchFamily="34" charset="0"/>
              <a:buChar char="•"/>
            </a:pPr>
            <a:r>
              <a:rPr lang="en-US" sz="2000" dirty="0" smtClean="0">
                <a:latin typeface="Verdana" pitchFamily="34" charset="0"/>
                <a:ea typeface="Verdana" pitchFamily="34" charset="0"/>
                <a:cs typeface="Verdana" pitchFamily="34" charset="0"/>
              </a:rPr>
              <a:t>Can reduce risk of further vision loss by 50%</a:t>
            </a:r>
          </a:p>
        </p:txBody>
      </p:sp>
      <p:sp>
        <p:nvSpPr>
          <p:cNvPr id="12" name="TextBox 11"/>
          <p:cNvSpPr txBox="1"/>
          <p:nvPr/>
        </p:nvSpPr>
        <p:spPr>
          <a:xfrm>
            <a:off x="225716" y="4883290"/>
            <a:ext cx="4425402" cy="707886"/>
          </a:xfrm>
          <a:prstGeom prst="rect">
            <a:avLst/>
          </a:prstGeom>
          <a:noFill/>
        </p:spPr>
        <p:txBody>
          <a:bodyPr wrap="square" rtlCol="0">
            <a:spAutoFit/>
          </a:bodyPr>
          <a:lstStyle/>
          <a:p>
            <a:pPr marL="342900" indent="-342900">
              <a:buClr>
                <a:schemeClr val="bg2"/>
              </a:buClr>
              <a:buSzPct val="125000"/>
              <a:buFont typeface="Arial" pitchFamily="34" charset="0"/>
              <a:buChar char="•"/>
            </a:pPr>
            <a:r>
              <a:rPr lang="en-US" sz="2000" dirty="0" smtClean="0">
                <a:latin typeface="Verdana" pitchFamily="34" charset="0"/>
                <a:ea typeface="Verdana" pitchFamily="34" charset="0"/>
                <a:cs typeface="Verdana" pitchFamily="34" charset="0"/>
              </a:rPr>
              <a:t>Also recommended to treat macular edema</a:t>
            </a:r>
          </a:p>
        </p:txBody>
      </p:sp>
      <p:sp>
        <p:nvSpPr>
          <p:cNvPr id="13" name="TextBox 12"/>
          <p:cNvSpPr txBox="1"/>
          <p:nvPr/>
        </p:nvSpPr>
        <p:spPr>
          <a:xfrm>
            <a:off x="225716" y="1800747"/>
            <a:ext cx="2165978" cy="400110"/>
          </a:xfrm>
          <a:prstGeom prst="rect">
            <a:avLst/>
          </a:prstGeom>
          <a:noFill/>
        </p:spPr>
        <p:txBody>
          <a:bodyPr wrap="none" rtlCol="0">
            <a:spAutoFit/>
          </a:bodyPr>
          <a:lstStyle/>
          <a:p>
            <a:r>
              <a:rPr lang="en-US" sz="2000" b="1" dirty="0" smtClean="0">
                <a:latin typeface="Verdana" pitchFamily="34" charset="0"/>
                <a:ea typeface="Verdana" pitchFamily="34" charset="0"/>
                <a:cs typeface="Verdana" pitchFamily="34" charset="0"/>
              </a:rPr>
              <a:t>Laser surgery</a:t>
            </a:r>
            <a:endParaRPr lang="en-US" sz="2000" dirty="0" smtClean="0">
              <a:latin typeface="Verdana" pitchFamily="34" charset="0"/>
              <a:ea typeface="Verdana" pitchFamily="34" charset="0"/>
              <a:cs typeface="Verdana" pitchFamily="34" charset="0"/>
            </a:endParaRPr>
          </a:p>
        </p:txBody>
      </p:sp>
      <p:grpSp>
        <p:nvGrpSpPr>
          <p:cNvPr id="2" name="Group 6"/>
          <p:cNvGrpSpPr/>
          <p:nvPr/>
        </p:nvGrpSpPr>
        <p:grpSpPr>
          <a:xfrm>
            <a:off x="217749" y="1905120"/>
            <a:ext cx="9112528" cy="3305710"/>
            <a:chOff x="217748" y="1905120"/>
            <a:chExt cx="9112528" cy="3305710"/>
          </a:xfrm>
        </p:grpSpPr>
        <p:grpSp>
          <p:nvGrpSpPr>
            <p:cNvPr id="6" name="Group 1"/>
            <p:cNvGrpSpPr/>
            <p:nvPr/>
          </p:nvGrpSpPr>
          <p:grpSpPr>
            <a:xfrm>
              <a:off x="5254561" y="1905120"/>
              <a:ext cx="4075715" cy="3305710"/>
              <a:chOff x="5254561" y="1905120"/>
              <a:chExt cx="4075715" cy="3305710"/>
            </a:xfrm>
          </p:grpSpPr>
          <p:pic>
            <p:nvPicPr>
              <p:cNvPr id="15" name="Picture 14"/>
              <p:cNvPicPr>
                <a:picLocks noChangeAspect="1"/>
              </p:cNvPicPr>
              <p:nvPr/>
            </p:nvPicPr>
            <p:blipFill rotWithShape="1">
              <a:blip r:embed="rId3" cstate="email">
                <a:extLst>
                  <a:ext uri="{28A0092B-C50C-407E-A947-70E740481C1C}">
                    <a14:useLocalDpi xmlns:a14="http://schemas.microsoft.com/office/drawing/2010/main" xmlns="" val="0"/>
                  </a:ext>
                </a:extLst>
              </a:blip>
              <a:srcRect l="67965" t="1" b="35926"/>
              <a:stretch/>
            </p:blipFill>
            <p:spPr>
              <a:xfrm>
                <a:off x="5254561" y="1905120"/>
                <a:ext cx="4075715" cy="2983390"/>
              </a:xfrm>
              <a:prstGeom prst="rect">
                <a:avLst/>
              </a:prstGeom>
            </p:spPr>
          </p:pic>
          <p:sp>
            <p:nvSpPr>
              <p:cNvPr id="5" name="TextBox 4"/>
              <p:cNvSpPr txBox="1"/>
              <p:nvPr/>
            </p:nvSpPr>
            <p:spPr>
              <a:xfrm>
                <a:off x="5542442" y="4903053"/>
                <a:ext cx="3441899" cy="307777"/>
              </a:xfrm>
              <a:prstGeom prst="rect">
                <a:avLst/>
              </a:prstGeom>
              <a:noFill/>
            </p:spPr>
            <p:txBody>
              <a:bodyPr wrap="square" rtlCol="0">
                <a:spAutoFit/>
              </a:bodyPr>
              <a:lstStyle/>
              <a:p>
                <a:r>
                  <a:rPr lang="en-US" sz="1400" dirty="0" smtClean="0">
                    <a:latin typeface="Verdana" pitchFamily="34" charset="0"/>
                    <a:ea typeface="Verdana" pitchFamily="34" charset="0"/>
                    <a:cs typeface="Verdana" pitchFamily="34" charset="0"/>
                  </a:rPr>
                  <a:t>Figure 10: Laser photocoagulation</a:t>
                </a:r>
                <a:endParaRPr lang="en-US" sz="1400" dirty="0">
                  <a:latin typeface="Verdana" pitchFamily="34" charset="0"/>
                  <a:ea typeface="Verdana" pitchFamily="34" charset="0"/>
                  <a:cs typeface="Verdana" pitchFamily="34" charset="0"/>
                </a:endParaRPr>
              </a:p>
            </p:txBody>
          </p:sp>
        </p:grpSp>
        <p:sp>
          <p:nvSpPr>
            <p:cNvPr id="14" name="TextBox 13"/>
            <p:cNvSpPr txBox="1"/>
            <p:nvPr/>
          </p:nvSpPr>
          <p:spPr>
            <a:xfrm>
              <a:off x="217748" y="2224640"/>
              <a:ext cx="4703532" cy="707886"/>
            </a:xfrm>
            <a:prstGeom prst="rect">
              <a:avLst/>
            </a:prstGeom>
            <a:noFill/>
          </p:spPr>
          <p:txBody>
            <a:bodyPr wrap="none" rtlCol="0">
              <a:spAutoFit/>
            </a:bodyPr>
            <a:lstStyle/>
            <a:p>
              <a:pPr marL="342900" indent="-342900">
                <a:buClr>
                  <a:schemeClr val="bg2"/>
                </a:buClr>
                <a:buSzPct val="125000"/>
                <a:buFont typeface="Arial" pitchFamily="34" charset="0"/>
                <a:buChar char="•"/>
              </a:pPr>
              <a:r>
                <a:rPr lang="en-US" sz="2000" dirty="0" smtClean="0">
                  <a:latin typeface="Verdana" pitchFamily="34" charset="0"/>
                  <a:ea typeface="Verdana" pitchFamily="34" charset="0"/>
                  <a:cs typeface="Verdana" pitchFamily="34" charset="0"/>
                </a:rPr>
                <a:t>Microscopic thermal laser burns </a:t>
              </a:r>
            </a:p>
            <a:p>
              <a:pPr marL="365760">
                <a:buClr>
                  <a:schemeClr val="bg2"/>
                </a:buClr>
                <a:buSzPct val="125000"/>
              </a:pPr>
              <a:r>
                <a:rPr lang="en-US" sz="2000" dirty="0" smtClean="0">
                  <a:latin typeface="Verdana" pitchFamily="34" charset="0"/>
                  <a:ea typeface="Verdana" pitchFamily="34" charset="0"/>
                  <a:cs typeface="Verdana" pitchFamily="34" charset="0"/>
                </a:rPr>
                <a:t>are made in the retina</a:t>
              </a:r>
            </a:p>
          </p:txBody>
        </p:sp>
      </p:grpSp>
    </p:spTree>
    <p:extLst>
      <p:ext uri="{BB962C8B-B14F-4D97-AF65-F5344CB8AC3E}">
        <p14:creationId xmlns:p14="http://schemas.microsoft.com/office/powerpoint/2010/main" xmlns="" val="312673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0"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Treatments</a:t>
            </a:r>
            <a:endParaRPr lang="en-US" sz="2800" dirty="0"/>
          </a:p>
        </p:txBody>
      </p:sp>
      <p:sp>
        <p:nvSpPr>
          <p:cNvPr id="9" name="TextBox 8"/>
          <p:cNvSpPr txBox="1"/>
          <p:nvPr/>
        </p:nvSpPr>
        <p:spPr>
          <a:xfrm>
            <a:off x="231492" y="1298066"/>
            <a:ext cx="3389069" cy="369332"/>
          </a:xfrm>
          <a:prstGeom prst="rect">
            <a:avLst/>
          </a:prstGeom>
          <a:noFill/>
        </p:spPr>
        <p:txBody>
          <a:bodyPr wrap="none" rtlCol="0">
            <a:spAutoFit/>
          </a:bodyPr>
          <a:lstStyle/>
          <a:p>
            <a:r>
              <a:rPr lang="en-US" b="1" dirty="0" smtClean="0">
                <a:solidFill>
                  <a:schemeClr val="tx2"/>
                </a:solidFill>
                <a:latin typeface="Verdana" pitchFamily="34" charset="0"/>
                <a:ea typeface="Verdana" pitchFamily="34" charset="0"/>
                <a:cs typeface="Verdana" pitchFamily="34" charset="0"/>
              </a:rPr>
              <a:t>Proliferative </a:t>
            </a:r>
            <a:r>
              <a:rPr lang="en-US" b="1" dirty="0">
                <a:solidFill>
                  <a:schemeClr val="tx2"/>
                </a:solidFill>
                <a:latin typeface="Verdana" pitchFamily="34" charset="0"/>
                <a:ea typeface="Verdana" pitchFamily="34" charset="0"/>
                <a:cs typeface="Verdana" pitchFamily="34" charset="0"/>
              </a:rPr>
              <a:t>r</a:t>
            </a:r>
            <a:r>
              <a:rPr lang="en-US" b="1" dirty="0" smtClean="0">
                <a:solidFill>
                  <a:schemeClr val="tx2"/>
                </a:solidFill>
                <a:latin typeface="Verdana" pitchFamily="34" charset="0"/>
                <a:ea typeface="Verdana" pitchFamily="34" charset="0"/>
                <a:cs typeface="Verdana" pitchFamily="34" charset="0"/>
              </a:rPr>
              <a:t>etinopathy</a:t>
            </a:r>
            <a:endParaRPr lang="en-US" dirty="0">
              <a:latin typeface="Verdana" pitchFamily="34" charset="0"/>
              <a:ea typeface="Verdana" pitchFamily="34" charset="0"/>
              <a:cs typeface="Verdana" pitchFamily="34" charset="0"/>
            </a:endParaRPr>
          </a:p>
        </p:txBody>
      </p:sp>
      <p:grpSp>
        <p:nvGrpSpPr>
          <p:cNvPr id="2" name="Group 6"/>
          <p:cNvGrpSpPr/>
          <p:nvPr/>
        </p:nvGrpSpPr>
        <p:grpSpPr>
          <a:xfrm>
            <a:off x="231492" y="1362850"/>
            <a:ext cx="8602815" cy="4561917"/>
            <a:chOff x="231492" y="1362850"/>
            <a:chExt cx="8602815" cy="4561917"/>
          </a:xfrm>
        </p:grpSpPr>
        <p:sp>
          <p:nvSpPr>
            <p:cNvPr id="3" name="TextBox 2"/>
            <p:cNvSpPr txBox="1"/>
            <p:nvPr/>
          </p:nvSpPr>
          <p:spPr>
            <a:xfrm>
              <a:off x="231492" y="1919943"/>
              <a:ext cx="5115503" cy="677108"/>
            </a:xfrm>
            <a:prstGeom prst="rect">
              <a:avLst/>
            </a:prstGeom>
            <a:noFill/>
          </p:spPr>
          <p:txBody>
            <a:bodyPr wrap="none" rtlCol="0">
              <a:spAutoFit/>
            </a:bodyPr>
            <a:lstStyle/>
            <a:p>
              <a:r>
                <a:rPr lang="en-US" sz="2000" b="1" dirty="0" smtClean="0">
                  <a:latin typeface="Verdana" pitchFamily="34" charset="0"/>
                  <a:ea typeface="Verdana" pitchFamily="34" charset="0"/>
                  <a:cs typeface="Verdana" pitchFamily="34" charset="0"/>
                </a:rPr>
                <a:t>Intraocular (anti-VEGF) injections</a:t>
              </a:r>
            </a:p>
            <a:p>
              <a:endParaRPr lang="en-US" dirty="0"/>
            </a:p>
          </p:txBody>
        </p:sp>
        <p:grpSp>
          <p:nvGrpSpPr>
            <p:cNvPr id="5" name="Group 1"/>
            <p:cNvGrpSpPr/>
            <p:nvPr/>
          </p:nvGrpSpPr>
          <p:grpSpPr>
            <a:xfrm>
              <a:off x="231492" y="1362850"/>
              <a:ext cx="8602815" cy="4561917"/>
              <a:chOff x="231492" y="1362850"/>
              <a:chExt cx="8602815" cy="4561917"/>
            </a:xfrm>
          </p:grpSpPr>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675086" y="1362850"/>
                <a:ext cx="3159221" cy="4212295"/>
              </a:xfrm>
              <a:prstGeom prst="rect">
                <a:avLst/>
              </a:prstGeom>
            </p:spPr>
          </p:pic>
          <p:sp>
            <p:nvSpPr>
              <p:cNvPr id="6" name="TextBox 5"/>
              <p:cNvSpPr txBox="1"/>
              <p:nvPr/>
            </p:nvSpPr>
            <p:spPr>
              <a:xfrm>
                <a:off x="5675086" y="5616990"/>
                <a:ext cx="3143055" cy="307777"/>
              </a:xfrm>
              <a:prstGeom prst="rect">
                <a:avLst/>
              </a:prstGeom>
              <a:noFill/>
            </p:spPr>
            <p:txBody>
              <a:bodyPr wrap="square" rtlCol="0">
                <a:spAutoFit/>
              </a:bodyPr>
              <a:lstStyle/>
              <a:p>
                <a:r>
                  <a:rPr lang="en-US" sz="1400" dirty="0" smtClean="0">
                    <a:latin typeface="Verdana" pitchFamily="34" charset="0"/>
                    <a:ea typeface="Verdana" pitchFamily="34" charset="0"/>
                    <a:cs typeface="Verdana" pitchFamily="34" charset="0"/>
                  </a:rPr>
                  <a:t>Figure 11: Intraocular injection</a:t>
                </a:r>
                <a:endParaRPr lang="en-US" sz="1400" dirty="0">
                  <a:latin typeface="Verdana" pitchFamily="34" charset="0"/>
                  <a:ea typeface="Verdana" pitchFamily="34" charset="0"/>
                  <a:cs typeface="Verdana" pitchFamily="34" charset="0"/>
                </a:endParaRPr>
              </a:p>
            </p:txBody>
          </p:sp>
          <p:sp>
            <p:nvSpPr>
              <p:cNvPr id="10" name="TextBox 9"/>
              <p:cNvSpPr txBox="1"/>
              <p:nvPr/>
            </p:nvSpPr>
            <p:spPr>
              <a:xfrm>
                <a:off x="231492" y="2484112"/>
                <a:ext cx="5240395" cy="984885"/>
              </a:xfrm>
              <a:prstGeom prst="rect">
                <a:avLst/>
              </a:prstGeom>
              <a:noFill/>
            </p:spPr>
            <p:txBody>
              <a:bodyPr wrap="square" rtlCol="0">
                <a:spAutoFit/>
              </a:bodyPr>
              <a:lstStyle/>
              <a:p>
                <a:pPr marL="342900" indent="-342900">
                  <a:buClr>
                    <a:schemeClr val="bg2"/>
                  </a:buClr>
                  <a:buSzPct val="125000"/>
                  <a:buFont typeface="Arial" pitchFamily="34" charset="0"/>
                  <a:buChar char="•"/>
                </a:pPr>
                <a:r>
                  <a:rPr lang="en-US" sz="2000" dirty="0" smtClean="0">
                    <a:latin typeface="Verdana" pitchFamily="34" charset="0"/>
                    <a:ea typeface="Verdana" pitchFamily="34" charset="0"/>
                    <a:cs typeface="Verdana" pitchFamily="34" charset="0"/>
                  </a:rPr>
                  <a:t>Reduces swelling in the retina and causes abnormal vessels to regress</a:t>
                </a:r>
              </a:p>
              <a:p>
                <a:endParaRPr lang="en-US" dirty="0"/>
              </a:p>
            </p:txBody>
          </p:sp>
        </p:grpSp>
      </p:grpSp>
    </p:spTree>
    <p:extLst>
      <p:ext uri="{BB962C8B-B14F-4D97-AF65-F5344CB8AC3E}">
        <p14:creationId xmlns:p14="http://schemas.microsoft.com/office/powerpoint/2010/main" xmlns="" val="83583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p:txBody>
          <a:bodyPr/>
          <a:lstStyle/>
          <a:p>
            <a:r>
              <a:rPr lang="en-US" dirty="0" smtClean="0"/>
              <a:t> Treatments</a:t>
            </a:r>
            <a:endParaRPr lang="en-US" sz="2800" dirty="0"/>
          </a:p>
        </p:txBody>
      </p:sp>
      <p:grpSp>
        <p:nvGrpSpPr>
          <p:cNvPr id="3" name="Group 2"/>
          <p:cNvGrpSpPr/>
          <p:nvPr/>
        </p:nvGrpSpPr>
        <p:grpSpPr>
          <a:xfrm>
            <a:off x="3371850" y="554912"/>
            <a:ext cx="6705600" cy="2902663"/>
            <a:chOff x="277791" y="1781643"/>
            <a:chExt cx="7616529" cy="3812402"/>
          </a:xfrm>
        </p:grpSpPr>
        <p:sp>
          <p:nvSpPr>
            <p:cNvPr id="6" name="Content Placeholder 2"/>
            <p:cNvSpPr txBox="1">
              <a:spLocks/>
            </p:cNvSpPr>
            <p:nvPr/>
          </p:nvSpPr>
          <p:spPr bwMode="auto">
            <a:xfrm>
              <a:off x="277791" y="1781643"/>
              <a:ext cx="7616529" cy="20615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ct val="20000"/>
                </a:spcBef>
                <a:spcAft>
                  <a:spcPts val="500"/>
                </a:spcAft>
                <a:buClr>
                  <a:srgbClr val="6EBB1F"/>
                </a:buClr>
                <a:buSzPct val="150000"/>
                <a:buFont typeface="Arial" charset="0"/>
                <a:buNone/>
                <a:defRPr sz="2000" kern="1200" baseline="0">
                  <a:solidFill>
                    <a:schemeClr val="tx1"/>
                  </a:solidFill>
                  <a:latin typeface="Verdana"/>
                  <a:ea typeface="ＭＳ Ｐゴシック" charset="0"/>
                  <a:cs typeface="Verdana"/>
                </a:defRPr>
              </a:lvl1pPr>
              <a:lvl2pPr marL="539750" indent="-215900" algn="l" defTabSz="457200" rtl="0" eaLnBrk="0" fontAlgn="base" hangingPunct="0">
                <a:spcBef>
                  <a:spcPct val="0"/>
                </a:spcBef>
                <a:spcAft>
                  <a:spcPct val="0"/>
                </a:spcAft>
                <a:buClr>
                  <a:srgbClr val="E46600"/>
                </a:buClr>
                <a:buSzPct val="130000"/>
                <a:buFont typeface="Arial" charset="0"/>
                <a:buChar char="•"/>
                <a:defRPr sz="1600" kern="1200">
                  <a:solidFill>
                    <a:schemeClr val="tx1"/>
                  </a:solidFill>
                  <a:latin typeface="Verdana"/>
                  <a:ea typeface="Verdana" pitchFamily="34" charset="0"/>
                  <a:cs typeface="Verdana"/>
                </a:defRPr>
              </a:lvl2pPr>
              <a:lvl3pPr marL="827088" indent="-200025" algn="l" defTabSz="457200" rtl="0" eaLnBrk="0" fontAlgn="base" hangingPunct="0">
                <a:spcBef>
                  <a:spcPts val="800"/>
                </a:spcBef>
                <a:spcAft>
                  <a:spcPct val="0"/>
                </a:spcAft>
                <a:buClr>
                  <a:srgbClr val="14A9BB"/>
                </a:buClr>
                <a:buSzPct val="130000"/>
                <a:buFont typeface="Arial" charset="0"/>
                <a:buChar char="•"/>
                <a:defRPr sz="1400" kern="1200">
                  <a:solidFill>
                    <a:schemeClr val="tx1"/>
                  </a:solidFill>
                  <a:latin typeface="Verdana"/>
                  <a:ea typeface="Verdana" pitchFamily="34" charset="0"/>
                  <a:cs typeface="Verdana"/>
                </a:defRPr>
              </a:lvl3pPr>
              <a:lvl4pPr marL="1150938" indent="-196850" algn="l" defTabSz="457200" rtl="0" eaLnBrk="0" fontAlgn="base" hangingPunct="0">
                <a:spcBef>
                  <a:spcPts val="800"/>
                </a:spcBef>
                <a:spcAft>
                  <a:spcPct val="0"/>
                </a:spcAft>
                <a:buClr>
                  <a:srgbClr val="750A3F"/>
                </a:buClr>
                <a:buSzPct val="70000"/>
                <a:buFont typeface="Wingdings" charset="0"/>
                <a:buChar char="✻"/>
                <a:defRPr sz="1400" kern="1200">
                  <a:solidFill>
                    <a:schemeClr val="tx1"/>
                  </a:solidFill>
                  <a:latin typeface="Verdana"/>
                  <a:ea typeface="Verdana" pitchFamily="34" charset="0"/>
                  <a:cs typeface="Verdana"/>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Verdana"/>
                  <a:ea typeface="Verdana" pitchFamily="34"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pic>
          <p:nvPicPr>
            <p:cNvPr id="1026" name="Picture 2" descr="C:\Users\nchoudhry\Desktop\lucentis.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88616" y="2421865"/>
              <a:ext cx="2937204" cy="317218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0" name="矩形 9"/>
          <p:cNvSpPr/>
          <p:nvPr/>
        </p:nvSpPr>
        <p:spPr>
          <a:xfrm>
            <a:off x="455613" y="1319980"/>
            <a:ext cx="6275408" cy="369332"/>
          </a:xfrm>
          <a:prstGeom prst="rect">
            <a:avLst/>
          </a:prstGeom>
        </p:spPr>
        <p:txBody>
          <a:bodyPr wrap="square">
            <a:spAutoFit/>
          </a:bodyPr>
          <a:lstStyle/>
          <a:p>
            <a:r>
              <a:rPr lang="en-US" altLang="zh-CN" b="1" dirty="0" err="1" smtClean="0"/>
              <a:t>Lucentis</a:t>
            </a:r>
            <a:r>
              <a:rPr lang="en-US" altLang="zh-CN" b="1" dirty="0" smtClean="0"/>
              <a:t> (</a:t>
            </a:r>
            <a:r>
              <a:rPr lang="zh-CN" altLang="en-US" b="1" dirty="0" smtClean="0"/>
              <a:t>兰尼单抗</a:t>
            </a:r>
            <a:r>
              <a:rPr lang="en-US" altLang="zh-CN" b="1" dirty="0" smtClean="0"/>
              <a:t>)</a:t>
            </a:r>
            <a:r>
              <a:rPr lang="en-US" altLang="zh-CN" dirty="0" smtClean="0"/>
              <a:t>   ——anti-VEGF-A</a:t>
            </a:r>
          </a:p>
        </p:txBody>
      </p:sp>
      <p:sp>
        <p:nvSpPr>
          <p:cNvPr id="12" name="矩形 11"/>
          <p:cNvSpPr/>
          <p:nvPr/>
        </p:nvSpPr>
        <p:spPr>
          <a:xfrm>
            <a:off x="455613" y="1653919"/>
            <a:ext cx="5428660" cy="120032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itchFamily="2" charset="2"/>
              <a:buChar char="ü"/>
            </a:pPr>
            <a:r>
              <a:rPr lang="en-US" altLang="zh-CN" dirty="0" smtClean="0"/>
              <a:t>0.5mg </a:t>
            </a:r>
            <a:r>
              <a:rPr lang="en-US" altLang="zh-CN" dirty="0" smtClean="0"/>
              <a:t>injection m</a:t>
            </a:r>
            <a:r>
              <a:rPr lang="en-US" altLang="zh-CN" dirty="0" smtClean="0"/>
              <a:t>onthly</a:t>
            </a:r>
            <a:r>
              <a:rPr lang="zh-CN" altLang="en-US" dirty="0" smtClean="0"/>
              <a:t> </a:t>
            </a:r>
            <a:r>
              <a:rPr lang="en-US" altLang="zh-CN" dirty="0" smtClean="0"/>
              <a:t>or </a:t>
            </a:r>
            <a:r>
              <a:rPr lang="en-US" altLang="zh-CN" dirty="0" smtClean="0"/>
              <a:t>2mg per </a:t>
            </a:r>
            <a:r>
              <a:rPr lang="en-US" altLang="zh-CN" dirty="0" smtClean="0"/>
              <a:t>3 </a:t>
            </a:r>
            <a:r>
              <a:rPr lang="en-US" altLang="zh-CN" dirty="0" smtClean="0"/>
              <a:t>months </a:t>
            </a:r>
            <a:r>
              <a:rPr lang="zh-CN" altLang="en-US" dirty="0" smtClean="0"/>
              <a:t>（</a:t>
            </a:r>
            <a:r>
              <a:rPr lang="en-US" altLang="zh-CN" dirty="0" smtClean="0"/>
              <a:t>1200</a:t>
            </a:r>
            <a:r>
              <a:rPr lang="zh-CN" altLang="en-US" dirty="0" smtClean="0"/>
              <a:t>元</a:t>
            </a:r>
            <a:r>
              <a:rPr lang="en-US" altLang="zh-CN" dirty="0" smtClean="0"/>
              <a:t>/2mg)</a:t>
            </a:r>
            <a:endParaRPr lang="en-US" altLang="zh-CN" dirty="0" smtClean="0"/>
          </a:p>
          <a:p>
            <a:endParaRPr lang="en-US" altLang="zh-CN" dirty="0" smtClean="0"/>
          </a:p>
          <a:p>
            <a:pPr>
              <a:buFont typeface="Wingdings" pitchFamily="2" charset="2"/>
              <a:buChar char="ü"/>
            </a:pPr>
            <a:r>
              <a:rPr lang="en-US" altLang="zh-CN" dirty="0" smtClean="0"/>
              <a:t>Cost-effective than laser </a:t>
            </a:r>
            <a:r>
              <a:rPr lang="en-US" altLang="zh-CN" dirty="0" err="1" smtClean="0"/>
              <a:t>monotherapy</a:t>
            </a:r>
            <a:r>
              <a:rPr lang="en-US" altLang="zh-CN" dirty="0" smtClean="0"/>
              <a:t> </a:t>
            </a:r>
            <a:endParaRPr lang="zh-CN" altLang="en-US" dirty="0"/>
          </a:p>
        </p:txBody>
      </p:sp>
      <p:sp>
        <p:nvSpPr>
          <p:cNvPr id="8" name="矩形 7"/>
          <p:cNvSpPr/>
          <p:nvPr/>
        </p:nvSpPr>
        <p:spPr>
          <a:xfrm>
            <a:off x="455613" y="3733800"/>
            <a:ext cx="4810932" cy="923330"/>
          </a:xfrm>
          <a:prstGeom prst="rect">
            <a:avLst/>
          </a:prstGeom>
        </p:spPr>
        <p:txBody>
          <a:bodyPr wrap="none">
            <a:spAutoFit/>
          </a:bodyPr>
          <a:lstStyle/>
          <a:p>
            <a:r>
              <a:rPr lang="en-US" altLang="zh-CN" b="1" dirty="0" err="1" smtClean="0"/>
              <a:t>Avastin</a:t>
            </a:r>
            <a:r>
              <a:rPr lang="zh-CN" altLang="en-US" b="1" dirty="0" smtClean="0"/>
              <a:t>（贝</a:t>
            </a:r>
            <a:r>
              <a:rPr lang="zh-CN" altLang="en-US" b="1" dirty="0" smtClean="0"/>
              <a:t>伐单</a:t>
            </a:r>
            <a:r>
              <a:rPr lang="zh-CN" altLang="en-US" b="1" dirty="0" smtClean="0"/>
              <a:t>抗）</a:t>
            </a:r>
            <a:r>
              <a:rPr lang="en-US" altLang="zh-CN" dirty="0" smtClean="0"/>
              <a:t>——anti-VEGF</a:t>
            </a:r>
          </a:p>
          <a:p>
            <a:endParaRPr lang="en-US" altLang="zh-CN" dirty="0" smtClean="0"/>
          </a:p>
          <a:p>
            <a:r>
              <a:rPr lang="en-US" altLang="zh-CN" dirty="0" smtClean="0"/>
              <a:t>100mg</a:t>
            </a:r>
            <a:r>
              <a:rPr lang="zh-CN" altLang="en-US" dirty="0" smtClean="0"/>
              <a:t>：</a:t>
            </a:r>
            <a:r>
              <a:rPr lang="en-US" altLang="zh-CN" dirty="0" smtClean="0"/>
              <a:t>1300</a:t>
            </a:r>
            <a:r>
              <a:rPr lang="zh-CN" altLang="en-US" dirty="0" smtClean="0"/>
              <a:t>元</a:t>
            </a:r>
            <a:r>
              <a:rPr lang="en-US" altLang="zh-CN" dirty="0" smtClean="0"/>
              <a:t>/</a:t>
            </a:r>
            <a:r>
              <a:rPr lang="zh-CN" altLang="en-US" dirty="0" smtClean="0"/>
              <a:t>盒，</a:t>
            </a:r>
            <a:r>
              <a:rPr lang="en-US" altLang="zh-CN" dirty="0" smtClean="0"/>
              <a:t>400mg</a:t>
            </a:r>
            <a:r>
              <a:rPr lang="zh-CN" altLang="en-US" dirty="0" smtClean="0"/>
              <a:t>：</a:t>
            </a:r>
            <a:r>
              <a:rPr lang="en-US" altLang="zh-CN" dirty="0" smtClean="0"/>
              <a:t>5000</a:t>
            </a:r>
            <a:r>
              <a:rPr lang="zh-CN" altLang="en-US" dirty="0" smtClean="0"/>
              <a:t>元</a:t>
            </a:r>
            <a:r>
              <a:rPr lang="en-US" altLang="zh-CN" dirty="0" smtClean="0"/>
              <a:t>/</a:t>
            </a:r>
            <a:r>
              <a:rPr lang="zh-CN" altLang="en-US" dirty="0" smtClean="0"/>
              <a:t>盒</a:t>
            </a:r>
            <a:endParaRPr lang="zh-CN" altLang="en-US" dirty="0"/>
          </a:p>
        </p:txBody>
      </p:sp>
      <p:pic>
        <p:nvPicPr>
          <p:cNvPr id="265218" name="Picture 2" descr="http://t3.gstatic.com/images?q=tbn:ANd9GcQp9Bb2J_sBkN5xdt5W2vvKQ1MHaqGLD4lOGartGroojlgjjGNt">
            <a:hlinkClick r:id="rId3"/>
          </p:cNvPr>
          <p:cNvPicPr>
            <a:picLocks noChangeAspect="1" noChangeArrowheads="1"/>
          </p:cNvPicPr>
          <p:nvPr/>
        </p:nvPicPr>
        <p:blipFill>
          <a:blip r:embed="rId4" cstate="print"/>
          <a:srcRect/>
          <a:stretch>
            <a:fillRect/>
          </a:stretch>
        </p:blipFill>
        <p:spPr bwMode="auto">
          <a:xfrm>
            <a:off x="5758463" y="3619500"/>
            <a:ext cx="2585917" cy="2476499"/>
          </a:xfrm>
          <a:prstGeom prst="rect">
            <a:avLst/>
          </a:prstGeom>
          <a:noFill/>
        </p:spPr>
      </p:pic>
    </p:spTree>
    <p:extLst>
      <p:ext uri="{BB962C8B-B14F-4D97-AF65-F5344CB8AC3E}">
        <p14:creationId xmlns:p14="http://schemas.microsoft.com/office/powerpoint/2010/main" xmlns="" val="305778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www.aibozhou.com/uploads/allimg/131118/1G04G214-1.jpg"/>
          <p:cNvPicPr>
            <a:picLocks noChangeAspect="1" noChangeArrowheads="1"/>
          </p:cNvPicPr>
          <p:nvPr/>
        </p:nvPicPr>
        <p:blipFill>
          <a:blip r:embed="rId3" cstate="print"/>
          <a:srcRect/>
          <a:stretch>
            <a:fillRect/>
          </a:stretch>
        </p:blipFill>
        <p:spPr bwMode="auto">
          <a:xfrm>
            <a:off x="233711" y="1028700"/>
            <a:ext cx="3795364" cy="4591050"/>
          </a:xfrm>
          <a:prstGeom prst="rect">
            <a:avLst/>
          </a:prstGeom>
          <a:noFill/>
        </p:spPr>
      </p:pic>
      <p:sp>
        <p:nvSpPr>
          <p:cNvPr id="6" name="矩形 5"/>
          <p:cNvSpPr/>
          <p:nvPr/>
        </p:nvSpPr>
        <p:spPr>
          <a:xfrm>
            <a:off x="0" y="5619750"/>
            <a:ext cx="4991100" cy="584775"/>
          </a:xfrm>
          <a:prstGeom prst="rect">
            <a:avLst/>
          </a:prstGeom>
        </p:spPr>
        <p:txBody>
          <a:bodyPr wrap="square">
            <a:spAutoFit/>
          </a:bodyPr>
          <a:lstStyle/>
          <a:p>
            <a:r>
              <a:rPr lang="zh-CN" altLang="en-US" sz="1600" dirty="0" smtClean="0"/>
              <a:t>据</a:t>
            </a:r>
            <a:r>
              <a:rPr lang="en-US" altLang="zh-CN" sz="1600" dirty="0" smtClean="0"/>
              <a:t>IDF</a:t>
            </a:r>
            <a:r>
              <a:rPr lang="zh-CN" altLang="en-US" sz="1600" dirty="0" smtClean="0"/>
              <a:t>统计，</a:t>
            </a:r>
            <a:r>
              <a:rPr lang="en-US" altLang="zh-CN" sz="1600" dirty="0" smtClean="0"/>
              <a:t>2013</a:t>
            </a:r>
            <a:r>
              <a:rPr lang="zh-CN" altLang="en-US" sz="1600" dirty="0" smtClean="0"/>
              <a:t>年全球糖尿病患病人数为</a:t>
            </a:r>
            <a:r>
              <a:rPr lang="en-US" altLang="zh-CN" sz="1600" dirty="0" smtClean="0">
                <a:solidFill>
                  <a:srgbClr val="FF0000"/>
                </a:solidFill>
              </a:rPr>
              <a:t>3.82</a:t>
            </a:r>
            <a:r>
              <a:rPr lang="zh-CN" altLang="en-US" sz="1600" dirty="0" smtClean="0"/>
              <a:t>亿；</a:t>
            </a:r>
          </a:p>
          <a:p>
            <a:r>
              <a:rPr lang="zh-CN" altLang="en-US" sz="1600" dirty="0" smtClean="0"/>
              <a:t>估计到</a:t>
            </a:r>
            <a:r>
              <a:rPr lang="en-US" altLang="zh-CN" sz="1600" dirty="0" smtClean="0"/>
              <a:t>2035</a:t>
            </a:r>
            <a:r>
              <a:rPr lang="zh-CN" altLang="en-US" sz="1600" dirty="0" smtClean="0"/>
              <a:t>年，全球将有近</a:t>
            </a:r>
            <a:r>
              <a:rPr lang="en-US" altLang="zh-CN" sz="1600" dirty="0" smtClean="0">
                <a:solidFill>
                  <a:srgbClr val="FF0000"/>
                </a:solidFill>
              </a:rPr>
              <a:t>5.92</a:t>
            </a:r>
            <a:r>
              <a:rPr lang="zh-CN" altLang="en-US" sz="1600" dirty="0" smtClean="0"/>
              <a:t>亿人患糖尿病。</a:t>
            </a:r>
            <a:endParaRPr lang="zh-CN" altLang="en-US" sz="1600" dirty="0"/>
          </a:p>
        </p:txBody>
      </p:sp>
      <p:pic>
        <p:nvPicPr>
          <p:cNvPr id="7" name="Picture 4" descr="http://www.aibozhou.com/uploads/allimg/131118/1G04H193-2.jpg"/>
          <p:cNvPicPr>
            <a:picLocks noChangeAspect="1" noChangeArrowheads="1"/>
          </p:cNvPicPr>
          <p:nvPr/>
        </p:nvPicPr>
        <p:blipFill>
          <a:blip r:embed="rId4" cstate="print"/>
          <a:srcRect/>
          <a:stretch>
            <a:fillRect/>
          </a:stretch>
        </p:blipFill>
        <p:spPr bwMode="auto">
          <a:xfrm>
            <a:off x="4991100" y="965775"/>
            <a:ext cx="4114800" cy="4653975"/>
          </a:xfrm>
          <a:prstGeom prst="rect">
            <a:avLst/>
          </a:prstGeom>
          <a:noFill/>
        </p:spPr>
      </p:pic>
      <p:sp>
        <p:nvSpPr>
          <p:cNvPr id="8" name="椭圆 7"/>
          <p:cNvSpPr/>
          <p:nvPr/>
        </p:nvSpPr>
        <p:spPr>
          <a:xfrm>
            <a:off x="4991100" y="1590675"/>
            <a:ext cx="4267200" cy="581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err="1" smtClean="0"/>
          </a:p>
        </p:txBody>
      </p:sp>
      <p:sp>
        <p:nvSpPr>
          <p:cNvPr id="10" name="矩形 9"/>
          <p:cNvSpPr/>
          <p:nvPr/>
        </p:nvSpPr>
        <p:spPr>
          <a:xfrm>
            <a:off x="233711" y="381000"/>
            <a:ext cx="2187246" cy="461665"/>
          </a:xfrm>
          <a:prstGeom prst="rect">
            <a:avLst/>
          </a:prstGeom>
        </p:spPr>
        <p:txBody>
          <a:bodyPr wrap="square">
            <a:spAutoFit/>
          </a:bodyPr>
          <a:lstStyle/>
          <a:p>
            <a:r>
              <a:rPr lang="en-US" altLang="zh-CN" sz="2400" b="1" dirty="0" smtClean="0"/>
              <a:t>Foreword</a:t>
            </a:r>
            <a:endParaRPr lang="zh-CN" altLang="en-US" sz="2400" b="1" dirty="0"/>
          </a:p>
        </p:txBody>
      </p:sp>
      <p:sp>
        <p:nvSpPr>
          <p:cNvPr id="11" name="矩形 10"/>
          <p:cNvSpPr/>
          <p:nvPr/>
        </p:nvSpPr>
        <p:spPr>
          <a:xfrm>
            <a:off x="4991100" y="5619750"/>
            <a:ext cx="4114800" cy="584775"/>
          </a:xfrm>
          <a:prstGeom prst="rect">
            <a:avLst/>
          </a:prstGeom>
        </p:spPr>
        <p:txBody>
          <a:bodyPr wrap="square">
            <a:spAutoFit/>
          </a:bodyPr>
          <a:lstStyle/>
          <a:p>
            <a:r>
              <a:rPr lang="en-US" altLang="zh-CN" sz="1600" dirty="0" smtClean="0"/>
              <a:t>IDF</a:t>
            </a:r>
            <a:r>
              <a:rPr lang="zh-CN" altLang="en-US" sz="1600" dirty="0" smtClean="0"/>
              <a:t>公布的</a:t>
            </a:r>
            <a:r>
              <a:rPr lang="en-US" altLang="zh-CN" sz="1600" dirty="0" smtClean="0"/>
              <a:t>2013</a:t>
            </a:r>
            <a:r>
              <a:rPr lang="zh-CN" altLang="en-US" sz="1600" dirty="0" smtClean="0"/>
              <a:t>年全球糖尿病</a:t>
            </a:r>
            <a:r>
              <a:rPr lang="zh-CN" altLang="en-US" sz="1600" dirty="0" smtClean="0"/>
              <a:t>患者最多</a:t>
            </a:r>
            <a:r>
              <a:rPr lang="zh-CN" altLang="en-US" sz="1600" dirty="0" smtClean="0"/>
              <a:t>的</a:t>
            </a:r>
            <a:r>
              <a:rPr lang="en-US" altLang="zh-CN" sz="1600" dirty="0" smtClean="0"/>
              <a:t>10</a:t>
            </a:r>
            <a:r>
              <a:rPr lang="zh-CN" altLang="en-US" sz="1600" dirty="0" smtClean="0"/>
              <a:t>个国家</a:t>
            </a:r>
            <a:r>
              <a:rPr lang="zh-CN" altLang="en-US" sz="1600" dirty="0" smtClean="0"/>
              <a:t>，中国</a:t>
            </a:r>
            <a:r>
              <a:rPr lang="zh-CN" altLang="en-US" sz="1600" dirty="0" smtClean="0"/>
              <a:t>高居榜首（单位：百万）</a:t>
            </a:r>
            <a:endParaRPr lang="zh-CN" alt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p:txBody>
          <a:bodyPr/>
          <a:lstStyle/>
          <a:p>
            <a:r>
              <a:rPr lang="en-US" dirty="0" smtClean="0"/>
              <a:t> Treatments</a:t>
            </a:r>
            <a:endParaRPr lang="en-US" sz="2800" dirty="0"/>
          </a:p>
        </p:txBody>
      </p:sp>
      <p:sp>
        <p:nvSpPr>
          <p:cNvPr id="2" name="TextBox 1"/>
          <p:cNvSpPr txBox="1"/>
          <p:nvPr/>
        </p:nvSpPr>
        <p:spPr>
          <a:xfrm>
            <a:off x="277791" y="1306883"/>
            <a:ext cx="4722768" cy="369332"/>
          </a:xfrm>
          <a:prstGeom prst="rect">
            <a:avLst/>
          </a:prstGeom>
          <a:noFill/>
        </p:spPr>
        <p:txBody>
          <a:bodyPr wrap="none" rtlCol="0">
            <a:spAutoFit/>
          </a:bodyPr>
          <a:lstStyle/>
          <a:p>
            <a:r>
              <a:rPr lang="en-US" b="1" dirty="0" smtClean="0">
                <a:solidFill>
                  <a:schemeClr val="tx2"/>
                </a:solidFill>
                <a:latin typeface="Verdana" pitchFamily="34" charset="0"/>
                <a:ea typeface="Verdana" pitchFamily="34" charset="0"/>
                <a:cs typeface="Verdana" pitchFamily="34" charset="0"/>
              </a:rPr>
              <a:t>Advanced proliferative </a:t>
            </a:r>
            <a:r>
              <a:rPr lang="en-US" b="1" dirty="0">
                <a:solidFill>
                  <a:schemeClr val="tx2"/>
                </a:solidFill>
                <a:latin typeface="Verdana" pitchFamily="34" charset="0"/>
                <a:ea typeface="Verdana" pitchFamily="34" charset="0"/>
                <a:cs typeface="Verdana" pitchFamily="34" charset="0"/>
              </a:rPr>
              <a:t>r</a:t>
            </a:r>
            <a:r>
              <a:rPr lang="en-US" b="1" dirty="0" smtClean="0">
                <a:solidFill>
                  <a:schemeClr val="tx2"/>
                </a:solidFill>
                <a:latin typeface="Verdana" pitchFamily="34" charset="0"/>
                <a:ea typeface="Verdana" pitchFamily="34" charset="0"/>
                <a:cs typeface="Verdana" pitchFamily="34" charset="0"/>
              </a:rPr>
              <a:t>etinopathy</a:t>
            </a:r>
            <a:endParaRPr lang="en-US" dirty="0">
              <a:latin typeface="Verdana" pitchFamily="34" charset="0"/>
              <a:ea typeface="Verdana" pitchFamily="34" charset="0"/>
              <a:cs typeface="Verdana" pitchFamily="34" charset="0"/>
            </a:endParaRPr>
          </a:p>
        </p:txBody>
      </p:sp>
      <p:grpSp>
        <p:nvGrpSpPr>
          <p:cNvPr id="6" name="Group 11"/>
          <p:cNvGrpSpPr/>
          <p:nvPr/>
        </p:nvGrpSpPr>
        <p:grpSpPr>
          <a:xfrm>
            <a:off x="277791" y="1768548"/>
            <a:ext cx="8866209" cy="4478185"/>
            <a:chOff x="277790" y="1768548"/>
            <a:chExt cx="8866209" cy="4478185"/>
          </a:xfrm>
        </p:grpSpPr>
        <p:grpSp>
          <p:nvGrpSpPr>
            <p:cNvPr id="8" name="Group 9"/>
            <p:cNvGrpSpPr/>
            <p:nvPr/>
          </p:nvGrpSpPr>
          <p:grpSpPr>
            <a:xfrm>
              <a:off x="277790" y="1768548"/>
              <a:ext cx="8866209" cy="4478185"/>
              <a:chOff x="277790" y="1768548"/>
              <a:chExt cx="8866209" cy="4478185"/>
            </a:xfrm>
          </p:grpSpPr>
          <p:grpSp>
            <p:nvGrpSpPr>
              <p:cNvPr id="10" name="Group 5"/>
              <p:cNvGrpSpPr/>
              <p:nvPr/>
            </p:nvGrpSpPr>
            <p:grpSpPr>
              <a:xfrm>
                <a:off x="277790" y="1768548"/>
                <a:ext cx="8866209" cy="4266492"/>
                <a:chOff x="277790" y="1768548"/>
                <a:chExt cx="8866209" cy="4266492"/>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xmlns="" val="0"/>
                    </a:ext>
                  </a:extLst>
                </a:blip>
                <a:srcRect l="37401" t="50000" r="29561" b="2578"/>
                <a:stretch/>
              </p:blipFill>
              <p:spPr>
                <a:xfrm>
                  <a:off x="3002281" y="3511516"/>
                  <a:ext cx="2819400" cy="2523524"/>
                </a:xfrm>
                <a:prstGeom prst="rect">
                  <a:avLst/>
                </a:prstGeom>
              </p:spPr>
            </p:pic>
            <p:sp>
              <p:nvSpPr>
                <p:cNvPr id="3" name="TextBox 2"/>
                <p:cNvSpPr txBox="1"/>
                <p:nvPr/>
              </p:nvSpPr>
              <p:spPr>
                <a:xfrm>
                  <a:off x="277790" y="1768548"/>
                  <a:ext cx="8866209" cy="1554272"/>
                </a:xfrm>
                <a:prstGeom prst="rect">
                  <a:avLst/>
                </a:prstGeom>
                <a:noFill/>
              </p:spPr>
              <p:txBody>
                <a:bodyPr wrap="square" rtlCol="0">
                  <a:spAutoFit/>
                </a:bodyPr>
                <a:lstStyle/>
                <a:p>
                  <a:pPr>
                    <a:spcBef>
                      <a:spcPts val="600"/>
                    </a:spcBef>
                  </a:pPr>
                  <a:r>
                    <a:rPr lang="en-US" sz="2000" b="1" dirty="0" err="1" smtClean="0">
                      <a:latin typeface="Verdana" pitchFamily="34" charset="0"/>
                      <a:ea typeface="Verdana" pitchFamily="34" charset="0"/>
                      <a:cs typeface="Verdana" pitchFamily="34" charset="0"/>
                    </a:rPr>
                    <a:t>Vitrectomy</a:t>
                  </a:r>
                  <a:endParaRPr lang="en-US" sz="2000" b="1" dirty="0" smtClean="0">
                    <a:latin typeface="Verdana" pitchFamily="34" charset="0"/>
                    <a:ea typeface="Verdana" pitchFamily="34" charset="0"/>
                    <a:cs typeface="Verdana" pitchFamily="34" charset="0"/>
                  </a:endParaRPr>
                </a:p>
                <a:p>
                  <a:pPr marL="342900" indent="-342900">
                    <a:spcBef>
                      <a:spcPts val="600"/>
                    </a:spcBef>
                    <a:buClr>
                      <a:schemeClr val="bg2"/>
                    </a:buClr>
                    <a:buSzPct val="125000"/>
                    <a:buFont typeface="Arial" pitchFamily="34" charset="0"/>
                    <a:buChar char="•"/>
                  </a:pPr>
                  <a:r>
                    <a:rPr lang="en-US" sz="2000" dirty="0" smtClean="0">
                      <a:latin typeface="Verdana" pitchFamily="34" charset="0"/>
                      <a:ea typeface="Verdana" pitchFamily="34" charset="0"/>
                      <a:cs typeface="Verdana" pitchFamily="34" charset="0"/>
                    </a:rPr>
                    <a:t>Cloudy vitreous is removed and replaced with a clear solution </a:t>
                  </a:r>
                </a:p>
                <a:p>
                  <a:pPr marL="365760">
                    <a:spcBef>
                      <a:spcPts val="600"/>
                    </a:spcBef>
                    <a:buClr>
                      <a:schemeClr val="bg2"/>
                    </a:buClr>
                    <a:buSzPct val="125000"/>
                  </a:pPr>
                  <a:r>
                    <a:rPr lang="en-US" sz="2000" dirty="0" smtClean="0">
                      <a:latin typeface="Verdana" pitchFamily="34" charset="0"/>
                      <a:ea typeface="Verdana" pitchFamily="34" charset="0"/>
                      <a:cs typeface="Verdana" pitchFamily="34" charset="0"/>
                    </a:rPr>
                    <a:t>that mimics the normal eye fluids </a:t>
                  </a:r>
                </a:p>
                <a:p>
                  <a:pPr marL="342900" indent="-342900">
                    <a:spcBef>
                      <a:spcPts val="600"/>
                    </a:spcBef>
                    <a:buClr>
                      <a:schemeClr val="bg2"/>
                    </a:buClr>
                    <a:buSzPct val="125000"/>
                    <a:buFont typeface="Arial" pitchFamily="34" charset="0"/>
                    <a:buChar char="•"/>
                  </a:pPr>
                  <a:r>
                    <a:rPr lang="en-US" sz="2000" dirty="0" smtClean="0">
                      <a:latin typeface="Verdana" pitchFamily="34" charset="0"/>
                      <a:ea typeface="Verdana" pitchFamily="34" charset="0"/>
                      <a:cs typeface="Verdana" pitchFamily="34" charset="0"/>
                    </a:rPr>
                    <a:t>Allows light rays to focus on the retina again </a:t>
                  </a:r>
                  <a:endParaRPr lang="en-US" sz="2000" dirty="0">
                    <a:latin typeface="Verdana" pitchFamily="34" charset="0"/>
                    <a:ea typeface="Verdana" pitchFamily="34" charset="0"/>
                    <a:cs typeface="Verdana" pitchFamily="34" charset="0"/>
                  </a:endParaRPr>
                </a:p>
              </p:txBody>
            </p:sp>
          </p:grpSp>
          <p:sp>
            <p:nvSpPr>
              <p:cNvPr id="7" name="TextBox 6"/>
              <p:cNvSpPr txBox="1"/>
              <p:nvPr/>
            </p:nvSpPr>
            <p:spPr>
              <a:xfrm>
                <a:off x="3094709" y="5938956"/>
                <a:ext cx="3811697" cy="307777"/>
              </a:xfrm>
              <a:prstGeom prst="rect">
                <a:avLst/>
              </a:prstGeom>
              <a:noFill/>
            </p:spPr>
            <p:txBody>
              <a:bodyPr wrap="square" rtlCol="0">
                <a:spAutoFit/>
              </a:bodyPr>
              <a:lstStyle/>
              <a:p>
                <a:r>
                  <a:rPr lang="en-US" sz="1400" dirty="0" smtClean="0">
                    <a:latin typeface="Verdana" pitchFamily="34" charset="0"/>
                    <a:ea typeface="Verdana" pitchFamily="34" charset="0"/>
                    <a:cs typeface="Verdana" pitchFamily="34" charset="0"/>
                  </a:rPr>
                  <a:t>Pars </a:t>
                </a:r>
                <a:r>
                  <a:rPr lang="en-US" sz="1400" dirty="0" err="1" smtClean="0">
                    <a:latin typeface="Verdana" pitchFamily="34" charset="0"/>
                    <a:ea typeface="Verdana" pitchFamily="34" charset="0"/>
                    <a:cs typeface="Verdana" pitchFamily="34" charset="0"/>
                  </a:rPr>
                  <a:t>plana</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vitrectomy</a:t>
                </a:r>
                <a:endParaRPr lang="en-US" sz="1400" dirty="0">
                  <a:latin typeface="Verdana" pitchFamily="34" charset="0"/>
                  <a:ea typeface="Verdana" pitchFamily="34" charset="0"/>
                  <a:cs typeface="Verdana" pitchFamily="34" charset="0"/>
                </a:endParaRPr>
              </a:p>
            </p:txBody>
          </p:sp>
        </p:grpSp>
        <p:sp>
          <p:nvSpPr>
            <p:cNvPr id="11" name="Rectangle 10"/>
            <p:cNvSpPr/>
            <p:nvPr/>
          </p:nvSpPr>
          <p:spPr>
            <a:xfrm>
              <a:off x="4172616" y="5409474"/>
              <a:ext cx="1836298" cy="39010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78029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myvmc.com/wp-content/uploads/2013/11/woman-brown-eyes.jpg"/>
          <p:cNvPicPr>
            <a:picLocks noChangeAspect="1" noChangeArrowheads="1"/>
          </p:cNvPicPr>
          <p:nvPr/>
        </p:nvPicPr>
        <p:blipFill>
          <a:blip r:embed="rId2" cstate="print">
            <a:lum contrast="-1000"/>
          </a:blip>
          <a:srcRect/>
          <a:stretch>
            <a:fillRect/>
          </a:stretch>
        </p:blipFill>
        <p:spPr bwMode="auto">
          <a:xfrm>
            <a:off x="3343701" y="948783"/>
            <a:ext cx="5800299" cy="2411181"/>
          </a:xfrm>
          <a:prstGeom prst="rect">
            <a:avLst/>
          </a:prstGeom>
          <a:noFill/>
          <a:effectLst>
            <a:outerShdw blurRad="63500" sx="102000" sy="102000" algn="ctr" rotWithShape="0">
              <a:prstClr val="black">
                <a:alpha val="40000"/>
              </a:prstClr>
            </a:outerShdw>
            <a:reflection blurRad="6350" stA="50000" endA="275" endPos="40000" dist="101600" dir="5400000" sy="-100000" algn="bl" rotWithShape="0"/>
          </a:effectLst>
        </p:spPr>
      </p:pic>
      <p:sp>
        <p:nvSpPr>
          <p:cNvPr id="3074" name="矩形 1"/>
          <p:cNvSpPr>
            <a:spLocks noChangeArrowheads="1"/>
          </p:cNvSpPr>
          <p:nvPr/>
        </p:nvSpPr>
        <p:spPr bwMode="auto">
          <a:xfrm>
            <a:off x="451518" y="3566430"/>
            <a:ext cx="7510988" cy="2308324"/>
          </a:xfrm>
          <a:prstGeom prst="rect">
            <a:avLst/>
          </a:prstGeom>
          <a:noFill/>
          <a:ln w="9525">
            <a:noFill/>
            <a:miter lim="800000"/>
            <a:headEnd/>
            <a:tailEnd/>
          </a:ln>
        </p:spPr>
        <p:txBody>
          <a:bodyPr wrap="square">
            <a:spAutoFit/>
          </a:bodyPr>
          <a:lstStyle/>
          <a:p>
            <a:pPr marL="225425" indent="-225425"/>
            <a:endParaRPr lang="zh-CN" altLang="zh-CN" b="1" dirty="0">
              <a:latin typeface="Verdana" pitchFamily="34" charset="0"/>
              <a:ea typeface="宋体" pitchFamily="2" charset="-122"/>
            </a:endParaRPr>
          </a:p>
          <a:p>
            <a:pPr marL="225425" lvl="1" indent="-225425">
              <a:buSzPct val="100000"/>
              <a:buFont typeface="Wingdings" pitchFamily="2" charset="2"/>
              <a:buChar char="u"/>
            </a:pPr>
            <a:r>
              <a:rPr lang="en-US" altLang="zh-CN" dirty="0" smtClean="0">
                <a:latin typeface="Verdana" pitchFamily="34" charset="0"/>
                <a:ea typeface="宋体" pitchFamily="2" charset="-122"/>
              </a:rPr>
              <a:t>Diabetic Retinopathy Basics</a:t>
            </a:r>
          </a:p>
          <a:p>
            <a:pPr marL="225425" lvl="1" indent="-225425">
              <a:buSzPct val="100000"/>
            </a:pPr>
            <a:endParaRPr lang="en-US" altLang="zh-CN" dirty="0" smtClean="0">
              <a:latin typeface="Verdana" pitchFamily="34" charset="0"/>
              <a:ea typeface="宋体" pitchFamily="2" charset="-122"/>
            </a:endParaRPr>
          </a:p>
          <a:p>
            <a:pPr marL="225425" lvl="1" indent="-225425">
              <a:buSzPct val="100000"/>
            </a:pPr>
            <a:endParaRPr lang="en-US" altLang="zh-CN" dirty="0" smtClean="0">
              <a:solidFill>
                <a:srgbClr val="FF0000"/>
              </a:solidFill>
              <a:latin typeface="Verdana" pitchFamily="34" charset="0"/>
              <a:ea typeface="宋体" pitchFamily="2" charset="-122"/>
            </a:endParaRPr>
          </a:p>
          <a:p>
            <a:pPr marL="225425" lvl="1" indent="-225425">
              <a:buSzPct val="100000"/>
              <a:buFont typeface="Wingdings" pitchFamily="2" charset="2"/>
              <a:buChar char="u"/>
            </a:pPr>
            <a:r>
              <a:rPr lang="en-US" altLang="zh-CN" dirty="0">
                <a:latin typeface="Verdana" pitchFamily="34" charset="0"/>
                <a:ea typeface="宋体" pitchFamily="2" charset="-122"/>
              </a:rPr>
              <a:t>Available treatments and unmet needs</a:t>
            </a:r>
          </a:p>
          <a:p>
            <a:pPr marL="225425" lvl="1" indent="-225425">
              <a:buSzPct val="100000"/>
            </a:pPr>
            <a:endParaRPr lang="en-US" altLang="zh-CN" dirty="0">
              <a:latin typeface="Verdana" pitchFamily="34" charset="0"/>
              <a:ea typeface="宋体" pitchFamily="2" charset="-122"/>
            </a:endParaRPr>
          </a:p>
          <a:p>
            <a:pPr marL="225425" lvl="1" indent="-225425">
              <a:buSzPct val="100000"/>
            </a:pPr>
            <a:endParaRPr lang="en-US" altLang="zh-CN" dirty="0">
              <a:latin typeface="Verdana" pitchFamily="34" charset="0"/>
              <a:ea typeface="宋体" pitchFamily="2" charset="-122"/>
            </a:endParaRPr>
          </a:p>
          <a:p>
            <a:pPr marL="225425" lvl="1" indent="-225425">
              <a:buSzPct val="100000"/>
              <a:buFont typeface="Wingdings" pitchFamily="2" charset="2"/>
              <a:buChar char="u"/>
            </a:pPr>
            <a:r>
              <a:rPr lang="en-US" altLang="zh-CN" dirty="0">
                <a:solidFill>
                  <a:srgbClr val="EF11CF"/>
                </a:solidFill>
                <a:latin typeface="Verdana" pitchFamily="34" charset="0"/>
                <a:ea typeface="宋体" pitchFamily="2" charset="-122"/>
              </a:rPr>
              <a:t>Molecular pathogenesis and potential drug interventions</a:t>
            </a:r>
            <a:endParaRPr lang="zh-CN" altLang="en-US" dirty="0">
              <a:solidFill>
                <a:srgbClr val="EF11CF"/>
              </a:solidFill>
              <a:latin typeface="Verdana" pitchFamily="34" charset="0"/>
              <a:ea typeface="宋体" pitchFamily="2" charset="-122"/>
            </a:endParaRPr>
          </a:p>
        </p:txBody>
      </p:sp>
      <p:sp>
        <p:nvSpPr>
          <p:cNvPr id="4" name="矩形 3"/>
          <p:cNvSpPr/>
          <p:nvPr/>
        </p:nvSpPr>
        <p:spPr>
          <a:xfrm>
            <a:off x="398963" y="353999"/>
            <a:ext cx="4787186" cy="523220"/>
          </a:xfrm>
          <a:prstGeom prst="rect">
            <a:avLst/>
          </a:prstGeom>
        </p:spPr>
        <p:txBody>
          <a:bodyPr wrap="square">
            <a:spAutoFit/>
          </a:bodyPr>
          <a:lstStyle/>
          <a:p>
            <a:pPr marL="225425" indent="-225425"/>
            <a:r>
              <a:rPr lang="en-US" altLang="zh-CN" sz="2800" b="1" dirty="0" smtClean="0">
                <a:latin typeface="Verdana" pitchFamily="34" charset="0"/>
                <a:ea typeface="宋体" pitchFamily="2" charset="-122"/>
              </a:rPr>
              <a:t>Topics </a:t>
            </a:r>
            <a:endParaRPr lang="en-US" altLang="zh-CN" sz="2800" b="1" dirty="0">
              <a:latin typeface="Verdana" pitchFamily="34" charset="0"/>
              <a:ea typeface="宋体" pitchFamily="2" charset="-122"/>
            </a:endParaRPr>
          </a:p>
        </p:txBody>
      </p:sp>
    </p:spTree>
    <p:extLst>
      <p:ext uri="{BB962C8B-B14F-4D97-AF65-F5344CB8AC3E}">
        <p14:creationId xmlns:p14="http://schemas.microsoft.com/office/powerpoint/2010/main" xmlns="" val="867450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12" name="Object 16"/>
          <p:cNvGraphicFramePr>
            <a:graphicFrameLocks noChangeAspect="1"/>
          </p:cNvGraphicFramePr>
          <p:nvPr>
            <p:extLst>
              <p:ext uri="{D42A27DB-BD31-4B8C-83A1-F6EECF244321}">
                <p14:modId xmlns:p14="http://schemas.microsoft.com/office/powerpoint/2010/main" xmlns="" val="2473513061"/>
              </p:ext>
            </p:extLst>
          </p:nvPr>
        </p:nvGraphicFramePr>
        <p:xfrm>
          <a:off x="1752600" y="4031076"/>
          <a:ext cx="5257800" cy="2105025"/>
        </p:xfrm>
        <a:graphic>
          <a:graphicData uri="http://schemas.openxmlformats.org/presentationml/2006/ole">
            <p:oleObj spid="_x0000_s118790" name="Bitmap Image" r:id="rId4" imgW="3839111" imgH="2285714" progId="PBrush">
              <p:embed/>
            </p:oleObj>
          </a:graphicData>
        </a:graphic>
      </p:graphicFrame>
      <p:sp>
        <p:nvSpPr>
          <p:cNvPr id="4098" name="Rectangle 2"/>
          <p:cNvSpPr>
            <a:spLocks noGrp="1" noChangeArrowheads="1"/>
          </p:cNvSpPr>
          <p:nvPr>
            <p:ph type="title"/>
          </p:nvPr>
        </p:nvSpPr>
        <p:spPr/>
        <p:txBody>
          <a:bodyPr/>
          <a:lstStyle/>
          <a:p>
            <a:r>
              <a:rPr lang="en-GB" altLang="zh-CN">
                <a:ea typeface="宋体" pitchFamily="2" charset="-122"/>
              </a:rPr>
              <a:t>PATHOGENESIS</a:t>
            </a:r>
          </a:p>
        </p:txBody>
      </p:sp>
      <p:sp>
        <p:nvSpPr>
          <p:cNvPr id="4101" name="Line 5"/>
          <p:cNvSpPr>
            <a:spLocks noChangeShapeType="1"/>
          </p:cNvSpPr>
          <p:nvPr/>
        </p:nvSpPr>
        <p:spPr bwMode="auto">
          <a:xfrm>
            <a:off x="685800" y="994608"/>
            <a:ext cx="7772400" cy="0"/>
          </a:xfrm>
          <a:prstGeom prst="line">
            <a:avLst/>
          </a:prstGeom>
          <a:noFill/>
          <a:ln w="76200">
            <a:solidFill>
              <a:srgbClr val="FF0000"/>
            </a:solidFill>
            <a:round/>
            <a:headEnd/>
            <a:tailEnd/>
          </a:ln>
          <a:effectLst/>
        </p:spPr>
        <p:txBody>
          <a:bodyPr wrap="none" anchor="ctr"/>
          <a:lstStyle/>
          <a:p>
            <a:endParaRPr lang="zh-CN" altLang="en-US"/>
          </a:p>
        </p:txBody>
      </p:sp>
      <p:pic>
        <p:nvPicPr>
          <p:cNvPr id="4102" name="Picture 6" descr="C:\My Documents\Dr2.JPG"/>
          <p:cNvPicPr>
            <a:picLocks noChangeAspect="1" noChangeArrowheads="1"/>
          </p:cNvPicPr>
          <p:nvPr/>
        </p:nvPicPr>
        <p:blipFill>
          <a:blip r:embed="rId5" cstate="print">
            <a:lum contrast="20000"/>
          </a:blip>
          <a:srcRect/>
          <a:stretch>
            <a:fillRect/>
          </a:stretch>
        </p:blipFill>
        <p:spPr bwMode="auto">
          <a:xfrm>
            <a:off x="762000" y="1375608"/>
            <a:ext cx="4572000" cy="2852738"/>
          </a:xfrm>
          <a:prstGeom prst="rect">
            <a:avLst/>
          </a:prstGeom>
          <a:noFill/>
          <a:ln w="9525">
            <a:noFill/>
            <a:miter lim="800000"/>
            <a:headEnd/>
            <a:tailEnd/>
          </a:ln>
        </p:spPr>
      </p:pic>
      <p:graphicFrame>
        <p:nvGraphicFramePr>
          <p:cNvPr id="4111" name="Object 15"/>
          <p:cNvGraphicFramePr>
            <a:graphicFrameLocks noChangeAspect="1"/>
          </p:cNvGraphicFramePr>
          <p:nvPr>
            <p:extLst>
              <p:ext uri="{D42A27DB-BD31-4B8C-83A1-F6EECF244321}">
                <p14:modId xmlns:p14="http://schemas.microsoft.com/office/powerpoint/2010/main" xmlns="" val="1229785299"/>
              </p:ext>
            </p:extLst>
          </p:nvPr>
        </p:nvGraphicFramePr>
        <p:xfrm>
          <a:off x="5334000" y="1375608"/>
          <a:ext cx="2827338" cy="2895600"/>
        </p:xfrm>
        <a:graphic>
          <a:graphicData uri="http://schemas.openxmlformats.org/presentationml/2006/ole">
            <p:oleObj spid="_x0000_s118791" name="Bitmap Image" r:id="rId6" imgW="3142857" imgH="3219899" progId="PBrush">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xfrm>
            <a:off x="480121" y="387896"/>
            <a:ext cx="8458200" cy="1143000"/>
          </a:xfrm>
        </p:spPr>
        <p:txBody>
          <a:bodyPr>
            <a:normAutofit/>
          </a:bodyPr>
          <a:lstStyle/>
          <a:p>
            <a:pPr>
              <a:lnSpc>
                <a:spcPct val="90000"/>
              </a:lnSpc>
              <a:buFont typeface="Wingdings" pitchFamily="2" charset="2"/>
              <a:buNone/>
            </a:pPr>
            <a:r>
              <a:rPr lang="en-US" altLang="zh-CN" sz="2400" b="0" dirty="0" smtClean="0">
                <a:latin typeface="Arial Unicode MS" pitchFamily="34" charset="-122"/>
                <a:ea typeface="Arial Unicode MS" pitchFamily="34" charset="-122"/>
                <a:cs typeface="Arial Unicode MS" pitchFamily="34" charset="-122"/>
              </a:rPr>
              <a:t>Key Players in the DR pathogenesis</a:t>
            </a:r>
            <a:endParaRPr lang="zh-CN" altLang="en-GB" sz="2400" b="0" dirty="0">
              <a:latin typeface="Arial Unicode MS" pitchFamily="34" charset="-122"/>
              <a:ea typeface="Arial Unicode MS" pitchFamily="34" charset="-122"/>
              <a:cs typeface="Arial Unicode MS" pitchFamily="34" charset="-122"/>
            </a:endParaRPr>
          </a:p>
        </p:txBody>
      </p:sp>
      <p:sp>
        <p:nvSpPr>
          <p:cNvPr id="101379" name="Rectangle 3"/>
          <p:cNvSpPr>
            <a:spLocks noChangeArrowheads="1"/>
          </p:cNvSpPr>
          <p:nvPr/>
        </p:nvSpPr>
        <p:spPr bwMode="auto">
          <a:xfrm>
            <a:off x="1295400" y="6400800"/>
            <a:ext cx="762000" cy="457200"/>
          </a:xfrm>
          <a:prstGeom prst="rect">
            <a:avLst/>
          </a:prstGeom>
          <a:noFill/>
          <a:ln w="9525" algn="ctr">
            <a:noFill/>
            <a:miter lim="800000"/>
            <a:headEnd/>
            <a:tailEnd/>
          </a:ln>
          <a:effectLst/>
        </p:spPr>
        <p:txBody>
          <a:bodyPr wrap="none" anchor="ctr"/>
          <a:lstStyle/>
          <a:p>
            <a:endParaRPr lang="zh-CN" altLang="en-US"/>
          </a:p>
        </p:txBody>
      </p:sp>
      <p:sp>
        <p:nvSpPr>
          <p:cNvPr id="101380" name="Line 4"/>
          <p:cNvSpPr>
            <a:spLocks noChangeShapeType="1"/>
          </p:cNvSpPr>
          <p:nvPr/>
        </p:nvSpPr>
        <p:spPr bwMode="auto">
          <a:xfrm flipV="1">
            <a:off x="0" y="1447800"/>
            <a:ext cx="9144000" cy="0"/>
          </a:xfrm>
          <a:prstGeom prst="line">
            <a:avLst/>
          </a:prstGeom>
          <a:noFill/>
          <a:ln w="38100">
            <a:solidFill>
              <a:srgbClr val="800000"/>
            </a:solidFill>
            <a:round/>
            <a:headEnd/>
            <a:tailEnd/>
          </a:ln>
          <a:effectLst/>
        </p:spPr>
        <p:txBody>
          <a:bodyPr/>
          <a:lstStyle/>
          <a:p>
            <a:endParaRPr lang="zh-CN" altLang="en-US"/>
          </a:p>
        </p:txBody>
      </p:sp>
      <p:sp>
        <p:nvSpPr>
          <p:cNvPr id="101381" name="Rectangle 5"/>
          <p:cNvSpPr>
            <a:spLocks noChangeArrowheads="1"/>
          </p:cNvSpPr>
          <p:nvPr/>
        </p:nvSpPr>
        <p:spPr bwMode="auto">
          <a:xfrm>
            <a:off x="1049147" y="2060848"/>
            <a:ext cx="7045706" cy="3810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marL="457200" indent="-457200" fontAlgn="base">
              <a:spcBef>
                <a:spcPct val="50000"/>
              </a:spcBef>
              <a:spcAft>
                <a:spcPct val="0"/>
              </a:spcAft>
              <a:buClr>
                <a:schemeClr val="accent1"/>
              </a:buClr>
              <a:buFont typeface="+mj-lt"/>
              <a:buAutoNum type="arabicPeriod"/>
            </a:pPr>
            <a:r>
              <a:rPr lang="en-US" altLang="zh-CN" sz="2400" dirty="0" err="1">
                <a:solidFill>
                  <a:srgbClr val="002868"/>
                </a:solidFill>
                <a:latin typeface="Arial Unicode MS" pitchFamily="34" charset="-122"/>
                <a:ea typeface="Arial Unicode MS" pitchFamily="34" charset="-122"/>
                <a:cs typeface="Arial Unicode MS" pitchFamily="34" charset="-122"/>
              </a:rPr>
              <a:t>Gluco</a:t>
            </a:r>
            <a:r>
              <a:rPr lang="en-US" altLang="zh-CN" sz="2400" dirty="0">
                <a:solidFill>
                  <a:srgbClr val="002868"/>
                </a:solidFill>
                <a:latin typeface="Arial Unicode MS" pitchFamily="34" charset="-122"/>
                <a:ea typeface="Arial Unicode MS" pitchFamily="34" charset="-122"/>
                <a:cs typeface="Arial Unicode MS" pitchFamily="34" charset="-122"/>
              </a:rPr>
              <a:t>-TOX </a:t>
            </a:r>
            <a:r>
              <a:rPr lang="zh-CN" altLang="en-US" sz="2400" dirty="0">
                <a:solidFill>
                  <a:srgbClr val="002868"/>
                </a:solidFill>
                <a:latin typeface="Arial Unicode MS" pitchFamily="34" charset="-122"/>
                <a:ea typeface="Arial Unicode MS" pitchFamily="34" charset="-122"/>
                <a:cs typeface="Arial Unicode MS" pitchFamily="34" charset="-122"/>
              </a:rPr>
              <a:t>（糖代谢紊乱）</a:t>
            </a:r>
          </a:p>
          <a:p>
            <a:pPr marL="457200" indent="-457200" fontAlgn="base">
              <a:spcBef>
                <a:spcPct val="50000"/>
              </a:spcBef>
              <a:spcAft>
                <a:spcPct val="0"/>
              </a:spcAft>
              <a:buClr>
                <a:schemeClr val="accent1"/>
              </a:buClr>
              <a:buFont typeface="+mj-lt"/>
              <a:buAutoNum type="arabicPeriod"/>
            </a:pPr>
            <a:r>
              <a:rPr lang="en-US" altLang="zh-CN" sz="2400" dirty="0">
                <a:solidFill>
                  <a:srgbClr val="002868"/>
                </a:solidFill>
                <a:latin typeface="Arial Unicode MS" pitchFamily="34" charset="-122"/>
                <a:ea typeface="Arial Unicode MS" pitchFamily="34" charset="-122"/>
                <a:cs typeface="Arial Unicode MS" pitchFamily="34" charset="-122"/>
              </a:rPr>
              <a:t>Oxidative stress</a:t>
            </a:r>
            <a:r>
              <a:rPr lang="zh-CN" altLang="en-US" sz="2400" dirty="0">
                <a:solidFill>
                  <a:srgbClr val="002868"/>
                </a:solidFill>
                <a:latin typeface="Arial Unicode MS" pitchFamily="34" charset="-122"/>
                <a:ea typeface="Arial Unicode MS" pitchFamily="34" charset="-122"/>
                <a:cs typeface="Arial Unicode MS" pitchFamily="34" charset="-122"/>
              </a:rPr>
              <a:t>（氧化应激）</a:t>
            </a:r>
            <a:endParaRPr lang="en-US" altLang="zh-CN" sz="2400" dirty="0">
              <a:solidFill>
                <a:srgbClr val="002868"/>
              </a:solidFill>
              <a:latin typeface="Arial Unicode MS" pitchFamily="34" charset="-122"/>
              <a:ea typeface="Arial Unicode MS" pitchFamily="34" charset="-122"/>
              <a:cs typeface="Arial Unicode MS" pitchFamily="34" charset="-122"/>
            </a:endParaRPr>
          </a:p>
          <a:p>
            <a:pPr marL="457200" indent="-457200" fontAlgn="base">
              <a:spcBef>
                <a:spcPct val="50000"/>
              </a:spcBef>
              <a:spcAft>
                <a:spcPct val="0"/>
              </a:spcAft>
              <a:buClr>
                <a:schemeClr val="accent1"/>
              </a:buClr>
              <a:buFont typeface="+mj-lt"/>
              <a:buAutoNum type="arabicPeriod"/>
            </a:pPr>
            <a:r>
              <a:rPr lang="en-US" altLang="zh-CN" sz="2400" dirty="0">
                <a:solidFill>
                  <a:srgbClr val="002868"/>
                </a:solidFill>
                <a:latin typeface="Arial Unicode MS" pitchFamily="34" charset="-122"/>
                <a:ea typeface="Arial Unicode MS" pitchFamily="34" charset="-122"/>
                <a:cs typeface="Arial Unicode MS" pitchFamily="34" charset="-122"/>
              </a:rPr>
              <a:t>Key signaling regulators </a:t>
            </a:r>
            <a:r>
              <a:rPr lang="zh-CN" altLang="en-US" sz="2400" dirty="0">
                <a:solidFill>
                  <a:srgbClr val="002868"/>
                </a:solidFill>
                <a:latin typeface="Arial Unicode MS" pitchFamily="34" charset="-122"/>
                <a:ea typeface="Arial Unicode MS" pitchFamily="34" charset="-122"/>
                <a:cs typeface="Arial Unicode MS" pitchFamily="34" charset="-122"/>
              </a:rPr>
              <a:t>（关键信号转导因子）</a:t>
            </a:r>
            <a:endParaRPr lang="en-US" altLang="zh-CN" sz="2400" dirty="0">
              <a:solidFill>
                <a:srgbClr val="002868"/>
              </a:solidFill>
              <a:latin typeface="Arial Unicode MS" pitchFamily="34" charset="-122"/>
              <a:ea typeface="Arial Unicode MS" pitchFamily="34" charset="-122"/>
              <a:cs typeface="Arial Unicode MS" pitchFamily="34" charset="-122"/>
            </a:endParaRPr>
          </a:p>
          <a:p>
            <a:pPr marL="457200" indent="-457200" fontAlgn="base">
              <a:spcBef>
                <a:spcPct val="50000"/>
              </a:spcBef>
              <a:spcAft>
                <a:spcPct val="0"/>
              </a:spcAft>
              <a:buClr>
                <a:schemeClr val="accent1"/>
              </a:buClr>
              <a:buFont typeface="+mj-lt"/>
              <a:buAutoNum type="arabicPeriod"/>
            </a:pPr>
            <a:r>
              <a:rPr lang="en-US" altLang="zh-CN" sz="2400" dirty="0">
                <a:solidFill>
                  <a:srgbClr val="002868"/>
                </a:solidFill>
                <a:latin typeface="Arial Unicode MS" pitchFamily="34" charset="-122"/>
                <a:ea typeface="Arial Unicode MS" pitchFamily="34" charset="-122"/>
                <a:cs typeface="Arial Unicode MS" pitchFamily="34" charset="-122"/>
              </a:rPr>
              <a:t>Cytokines </a:t>
            </a:r>
            <a:r>
              <a:rPr lang="zh-CN" altLang="en-US" sz="2400" dirty="0">
                <a:solidFill>
                  <a:srgbClr val="002868"/>
                </a:solidFill>
                <a:latin typeface="Arial Unicode MS" pitchFamily="34" charset="-122"/>
                <a:ea typeface="Arial Unicode MS" pitchFamily="34" charset="-122"/>
                <a:cs typeface="Arial Unicode MS" pitchFamily="34" charset="-122"/>
              </a:rPr>
              <a:t>（细胞因子）</a:t>
            </a:r>
            <a:endParaRPr lang="en-US" altLang="zh-CN" sz="2400" dirty="0">
              <a:solidFill>
                <a:srgbClr val="002868"/>
              </a:solidFill>
              <a:latin typeface="Arial Unicode MS" pitchFamily="34" charset="-122"/>
              <a:ea typeface="Arial Unicode MS" pitchFamily="34" charset="-122"/>
              <a:cs typeface="Arial Unicode MS" pitchFamily="34" charset="-122"/>
            </a:endParaRPr>
          </a:p>
          <a:p>
            <a:pPr marL="457200" indent="-457200" fontAlgn="base">
              <a:spcBef>
                <a:spcPct val="50000"/>
              </a:spcBef>
              <a:spcAft>
                <a:spcPct val="0"/>
              </a:spcAft>
              <a:buClr>
                <a:schemeClr val="accent1"/>
              </a:buClr>
              <a:buFont typeface="+mj-lt"/>
              <a:buAutoNum type="arabicPeriod"/>
            </a:pPr>
            <a:r>
              <a:rPr lang="en-US" altLang="zh-CN" sz="2400" dirty="0" err="1">
                <a:solidFill>
                  <a:srgbClr val="002868"/>
                </a:solidFill>
                <a:latin typeface="Arial Unicode MS" pitchFamily="34" charset="-122"/>
                <a:ea typeface="Arial Unicode MS" pitchFamily="34" charset="-122"/>
                <a:cs typeface="Arial Unicode MS" pitchFamily="34" charset="-122"/>
              </a:rPr>
              <a:t>Neurokines</a:t>
            </a:r>
            <a:r>
              <a:rPr lang="zh-CN" altLang="en-US" sz="2400" dirty="0">
                <a:solidFill>
                  <a:srgbClr val="002868"/>
                </a:solidFill>
                <a:latin typeface="Arial Unicode MS" pitchFamily="34" charset="-122"/>
                <a:ea typeface="Arial Unicode MS" pitchFamily="34" charset="-122"/>
                <a:cs typeface="Arial Unicode MS" pitchFamily="34" charset="-122"/>
              </a:rPr>
              <a:t>（神经生长因子）</a:t>
            </a:r>
            <a:endParaRPr lang="en-US" altLang="zh-CN" sz="2400" dirty="0">
              <a:solidFill>
                <a:srgbClr val="002868"/>
              </a:solidFill>
              <a:latin typeface="Arial Unicode MS" pitchFamily="34" charset="-122"/>
              <a:ea typeface="Arial Unicode MS" pitchFamily="34" charset="-122"/>
              <a:cs typeface="Arial Unicode MS" pitchFamily="34" charset="-122"/>
            </a:endParaRPr>
          </a:p>
          <a:p>
            <a:pPr marL="457200" indent="-457200" fontAlgn="base">
              <a:spcBef>
                <a:spcPct val="50000"/>
              </a:spcBef>
              <a:spcAft>
                <a:spcPct val="0"/>
              </a:spcAft>
              <a:buClr>
                <a:schemeClr val="accent1"/>
              </a:buClr>
              <a:buFont typeface="+mj-lt"/>
              <a:buAutoNum type="arabicPeriod"/>
            </a:pPr>
            <a:endParaRPr lang="en-US" altLang="zh-CN" sz="2400" dirty="0">
              <a:solidFill>
                <a:srgbClr val="002868"/>
              </a:solidFill>
              <a:latin typeface="Arial Unicode MS" pitchFamily="34" charset="-122"/>
              <a:ea typeface="Arial Unicode MS" pitchFamily="34" charset="-122"/>
              <a:cs typeface="Arial Unicode MS" pitchFamily="34" charset="-122"/>
            </a:endParaRPr>
          </a:p>
          <a:p>
            <a:pPr marL="457200" indent="-457200" fontAlgn="base">
              <a:spcBef>
                <a:spcPct val="50000"/>
              </a:spcBef>
              <a:spcAft>
                <a:spcPct val="0"/>
              </a:spcAft>
              <a:buClr>
                <a:schemeClr val="accent1"/>
              </a:buClr>
              <a:buFont typeface="+mj-lt"/>
              <a:buAutoNum type="arabicPeriod"/>
            </a:pPr>
            <a:endParaRPr lang="en-US" altLang="zh-CN" sz="2400" dirty="0">
              <a:solidFill>
                <a:srgbClr val="002868"/>
              </a:solidFill>
              <a:latin typeface="Arial Unicode MS" pitchFamily="34" charset="-122"/>
              <a:ea typeface="Arial Unicode MS" pitchFamily="34" charset="-122"/>
              <a:cs typeface="Arial Unicode MS" pitchFamily="34" charset="-122"/>
            </a:endParaRPr>
          </a:p>
          <a:p>
            <a:pPr marL="457200" indent="-457200" fontAlgn="base">
              <a:spcBef>
                <a:spcPct val="50000"/>
              </a:spcBef>
              <a:spcAft>
                <a:spcPct val="0"/>
              </a:spcAft>
              <a:buClr>
                <a:schemeClr val="accent1"/>
              </a:buClr>
              <a:buFont typeface="+mj-lt"/>
              <a:buAutoNum type="arabicPeriod"/>
            </a:pPr>
            <a:endParaRPr lang="zh-CN" altLang="en-US" sz="2400" dirty="0">
              <a:solidFill>
                <a:srgbClr val="002868"/>
              </a:solidFill>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114301" y="2600325"/>
            <a:ext cx="3790950" cy="2852738"/>
          </a:xfrm>
          <a:prstGeom prst="round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a:extLst/>
        </p:spPr>
        <p:txBody>
          <a:bodyPr/>
          <a:lstStyle/>
          <a:p>
            <a:pPr eaLnBrk="0" hangingPunct="0">
              <a:spcBef>
                <a:spcPct val="50000"/>
              </a:spcBef>
              <a:defRPr/>
            </a:pPr>
            <a:endParaRPr lang="en-US" altLang="zh-CN">
              <a:ea typeface="宋体" charset="-122"/>
            </a:endParaRPr>
          </a:p>
        </p:txBody>
      </p:sp>
      <p:sp>
        <p:nvSpPr>
          <p:cNvPr id="5" name="Rounded Rectangle 4"/>
          <p:cNvSpPr/>
          <p:nvPr/>
        </p:nvSpPr>
        <p:spPr bwMode="auto">
          <a:xfrm>
            <a:off x="4026877" y="2576513"/>
            <a:ext cx="3848100" cy="2844800"/>
          </a:xfrm>
          <a:prstGeom prst="round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a:extLst/>
        </p:spPr>
        <p:txBody>
          <a:bodyPr/>
          <a:lstStyle/>
          <a:p>
            <a:pPr eaLnBrk="0" hangingPunct="0">
              <a:spcBef>
                <a:spcPct val="50000"/>
              </a:spcBef>
              <a:defRPr/>
            </a:pPr>
            <a:endParaRPr lang="en-US" altLang="zh-CN">
              <a:ea typeface="宋体" charset="-122"/>
            </a:endParaRPr>
          </a:p>
        </p:txBody>
      </p:sp>
      <p:sp>
        <p:nvSpPr>
          <p:cNvPr id="30" name="Teardrop 29"/>
          <p:cNvSpPr/>
          <p:nvPr/>
        </p:nvSpPr>
        <p:spPr bwMode="auto">
          <a:xfrm rot="10800000">
            <a:off x="383931" y="107950"/>
            <a:ext cx="6746631" cy="2509838"/>
          </a:xfrm>
          <a:prstGeom prst="teardrop">
            <a:avLst/>
          </a:prstGeom>
          <a:solidFill>
            <a:srgbClr val="FFCCFF"/>
          </a:solidFill>
          <a:ln w="12700" cap="flat" cmpd="sng" algn="ctr">
            <a:solidFill>
              <a:schemeClr val="tx1"/>
            </a:solidFill>
            <a:prstDash val="solid"/>
            <a:round/>
            <a:headEnd type="none" w="med" len="med"/>
            <a:tailEnd type="none" w="med" len="med"/>
          </a:ln>
          <a:effectLst/>
          <a:extLst/>
        </p:spPr>
        <p:txBody>
          <a:bodyPr/>
          <a:lstStyle/>
          <a:p>
            <a:pPr eaLnBrk="0" hangingPunct="0">
              <a:spcBef>
                <a:spcPct val="50000"/>
              </a:spcBef>
              <a:defRPr/>
            </a:pPr>
            <a:endParaRPr lang="en-US"/>
          </a:p>
        </p:txBody>
      </p:sp>
      <p:sp>
        <p:nvSpPr>
          <p:cNvPr id="11269" name="Hexagon 30"/>
          <p:cNvSpPr>
            <a:spLocks noChangeArrowheads="1"/>
          </p:cNvSpPr>
          <p:nvPr/>
        </p:nvSpPr>
        <p:spPr bwMode="auto">
          <a:xfrm>
            <a:off x="1245577" y="1330325"/>
            <a:ext cx="199292" cy="215900"/>
          </a:xfrm>
          <a:prstGeom prst="hexagon">
            <a:avLst>
              <a:gd name="adj" fmla="val 25000"/>
              <a:gd name="vf" fmla="val 115470"/>
            </a:avLst>
          </a:prstGeom>
          <a:solidFill>
            <a:srgbClr val="FF0000"/>
          </a:solidFill>
          <a:ln w="12700" algn="ctr">
            <a:solidFill>
              <a:schemeClr val="tx1"/>
            </a:solidFill>
            <a:round/>
            <a:headEnd/>
            <a:tailEnd/>
          </a:ln>
        </p:spPr>
        <p:txBody>
          <a:bodyPr/>
          <a:lstStyle/>
          <a:p>
            <a:pPr eaLnBrk="0" hangingPunct="0">
              <a:spcBef>
                <a:spcPct val="50000"/>
              </a:spcBef>
            </a:pPr>
            <a:endParaRPr lang="zh-CN" altLang="zh-CN">
              <a:ea typeface="宋体" pitchFamily="2" charset="-122"/>
            </a:endParaRPr>
          </a:p>
        </p:txBody>
      </p:sp>
      <p:sp>
        <p:nvSpPr>
          <p:cNvPr id="11270" name="Hexagon 31"/>
          <p:cNvSpPr>
            <a:spLocks noChangeArrowheads="1"/>
          </p:cNvSpPr>
          <p:nvPr/>
        </p:nvSpPr>
        <p:spPr bwMode="auto">
          <a:xfrm>
            <a:off x="1022839" y="1322388"/>
            <a:ext cx="199292" cy="215900"/>
          </a:xfrm>
          <a:prstGeom prst="hexagon">
            <a:avLst>
              <a:gd name="adj" fmla="val 25000"/>
              <a:gd name="vf" fmla="val 115470"/>
            </a:avLst>
          </a:prstGeom>
          <a:solidFill>
            <a:srgbClr val="FF0000"/>
          </a:solidFill>
          <a:ln w="12700" algn="ctr">
            <a:solidFill>
              <a:schemeClr val="tx1"/>
            </a:solidFill>
            <a:round/>
            <a:headEnd/>
            <a:tailEnd/>
          </a:ln>
        </p:spPr>
        <p:txBody>
          <a:bodyPr/>
          <a:lstStyle/>
          <a:p>
            <a:pPr eaLnBrk="0" hangingPunct="0">
              <a:spcBef>
                <a:spcPct val="50000"/>
              </a:spcBef>
            </a:pPr>
            <a:endParaRPr lang="zh-CN" altLang="zh-CN">
              <a:ea typeface="宋体" pitchFamily="2" charset="-122"/>
            </a:endParaRPr>
          </a:p>
        </p:txBody>
      </p:sp>
      <p:sp>
        <p:nvSpPr>
          <p:cNvPr id="11271" name="TextBox 32"/>
          <p:cNvSpPr txBox="1">
            <a:spLocks noChangeArrowheads="1"/>
          </p:cNvSpPr>
          <p:nvPr/>
        </p:nvSpPr>
        <p:spPr bwMode="auto">
          <a:xfrm>
            <a:off x="1024305" y="995364"/>
            <a:ext cx="1329103" cy="307975"/>
          </a:xfrm>
          <a:prstGeom prst="rect">
            <a:avLst/>
          </a:prstGeom>
          <a:noFill/>
          <a:ln w="9525">
            <a:noFill/>
            <a:miter lim="800000"/>
            <a:headEnd/>
            <a:tailEnd/>
          </a:ln>
        </p:spPr>
        <p:txBody>
          <a:bodyPr>
            <a:spAutoFit/>
          </a:bodyPr>
          <a:lstStyle/>
          <a:p>
            <a:r>
              <a:rPr lang="en-US" altLang="zh-CN" sz="1400" b="1">
                <a:latin typeface="Arial" charset="0"/>
                <a:ea typeface="宋体" pitchFamily="2" charset="-122"/>
              </a:rPr>
              <a:t>  Glucose </a:t>
            </a:r>
            <a:r>
              <a:rPr lang="en-US" altLang="zh-CN" sz="1400" b="1">
                <a:latin typeface="Calibri" pitchFamily="34" charset="0"/>
                <a:ea typeface="宋体" pitchFamily="2" charset="-122"/>
                <a:cs typeface="Calibri" pitchFamily="34" charset="0"/>
              </a:rPr>
              <a:t>↑</a:t>
            </a:r>
            <a:endParaRPr lang="en-US" altLang="zh-CN" sz="1400">
              <a:ea typeface="宋体" pitchFamily="2" charset="-122"/>
            </a:endParaRPr>
          </a:p>
        </p:txBody>
      </p:sp>
      <p:sp>
        <p:nvSpPr>
          <p:cNvPr id="11272" name="Hexagon 33"/>
          <p:cNvSpPr>
            <a:spLocks noChangeArrowheads="1"/>
          </p:cNvSpPr>
          <p:nvPr/>
        </p:nvSpPr>
        <p:spPr bwMode="auto">
          <a:xfrm>
            <a:off x="1512277" y="1241425"/>
            <a:ext cx="199292" cy="215900"/>
          </a:xfrm>
          <a:prstGeom prst="hexagon">
            <a:avLst>
              <a:gd name="adj" fmla="val 25000"/>
              <a:gd name="vf" fmla="val 115470"/>
            </a:avLst>
          </a:prstGeom>
          <a:solidFill>
            <a:srgbClr val="FF0000"/>
          </a:solidFill>
          <a:ln w="12700" algn="ctr">
            <a:solidFill>
              <a:schemeClr val="tx1"/>
            </a:solidFill>
            <a:round/>
            <a:headEnd/>
            <a:tailEnd/>
          </a:ln>
        </p:spPr>
        <p:txBody>
          <a:bodyPr/>
          <a:lstStyle/>
          <a:p>
            <a:pPr eaLnBrk="0" hangingPunct="0">
              <a:spcBef>
                <a:spcPct val="50000"/>
              </a:spcBef>
            </a:pPr>
            <a:endParaRPr lang="zh-CN" altLang="zh-CN">
              <a:ea typeface="宋体" pitchFamily="2" charset="-122"/>
            </a:endParaRPr>
          </a:p>
        </p:txBody>
      </p:sp>
      <p:sp>
        <p:nvSpPr>
          <p:cNvPr id="11273" name="TextBox 37"/>
          <p:cNvSpPr txBox="1">
            <a:spLocks noChangeArrowheads="1"/>
          </p:cNvSpPr>
          <p:nvPr/>
        </p:nvSpPr>
        <p:spPr bwMode="auto">
          <a:xfrm>
            <a:off x="2488223" y="395289"/>
            <a:ext cx="3279531" cy="523875"/>
          </a:xfrm>
          <a:prstGeom prst="rect">
            <a:avLst/>
          </a:prstGeom>
          <a:noFill/>
          <a:ln w="9525">
            <a:noFill/>
            <a:miter lim="800000"/>
            <a:headEnd/>
            <a:tailEnd/>
          </a:ln>
        </p:spPr>
        <p:txBody>
          <a:bodyPr>
            <a:spAutoFit/>
          </a:bodyPr>
          <a:lstStyle/>
          <a:p>
            <a:r>
              <a:rPr lang="en-029" altLang="zh-CN" sz="1400" b="1">
                <a:latin typeface="Arial" charset="0"/>
                <a:ea typeface="宋体" pitchFamily="2" charset="-122"/>
              </a:rPr>
              <a:t>(1) </a:t>
            </a:r>
            <a:r>
              <a:rPr lang="en-US" altLang="zh-CN" sz="1400" b="1">
                <a:latin typeface="Arial" charset="0"/>
                <a:ea typeface="宋体" pitchFamily="2" charset="-122"/>
              </a:rPr>
              <a:t>Gluco-toxicity pathway fluxes </a:t>
            </a:r>
            <a:r>
              <a:rPr lang="en-US" altLang="zh-CN" sz="1400" b="1">
                <a:latin typeface="Calibri" pitchFamily="34" charset="0"/>
                <a:ea typeface="宋体" pitchFamily="2" charset="-122"/>
                <a:cs typeface="Calibri" pitchFamily="34" charset="0"/>
              </a:rPr>
              <a:t>↑</a:t>
            </a:r>
            <a:endParaRPr lang="en-US" altLang="zh-CN" sz="1400" b="1">
              <a:latin typeface="Arial" charset="0"/>
              <a:ea typeface="宋体" pitchFamily="2" charset="-122"/>
            </a:endParaRPr>
          </a:p>
          <a:p>
            <a:r>
              <a:rPr lang="en-US" altLang="zh-CN" sz="1400" b="1">
                <a:latin typeface="Arial" charset="0"/>
                <a:ea typeface="宋体" pitchFamily="2" charset="-122"/>
              </a:rPr>
              <a:t>                  ROS </a:t>
            </a:r>
            <a:r>
              <a:rPr lang="en-US" altLang="zh-CN" sz="1400" b="1">
                <a:latin typeface="Calibri" pitchFamily="34" charset="0"/>
                <a:ea typeface="宋体" pitchFamily="2" charset="-122"/>
              </a:rPr>
              <a:t>↑</a:t>
            </a:r>
            <a:endParaRPr lang="en-US" altLang="zh-CN" sz="1400">
              <a:ea typeface="宋体" pitchFamily="2" charset="-122"/>
            </a:endParaRPr>
          </a:p>
        </p:txBody>
      </p:sp>
      <p:cxnSp>
        <p:nvCxnSpPr>
          <p:cNvPr id="11274" name="Straight Arrow Connector 41"/>
          <p:cNvCxnSpPr>
            <a:cxnSpLocks noChangeShapeType="1"/>
          </p:cNvCxnSpPr>
          <p:nvPr/>
        </p:nvCxnSpPr>
        <p:spPr bwMode="auto">
          <a:xfrm>
            <a:off x="3376246" y="919163"/>
            <a:ext cx="0" cy="963612"/>
          </a:xfrm>
          <a:prstGeom prst="straightConnector1">
            <a:avLst/>
          </a:prstGeom>
          <a:noFill/>
          <a:ln w="28575" algn="ctr">
            <a:solidFill>
              <a:schemeClr val="tx1"/>
            </a:solidFill>
            <a:prstDash val="sysDash"/>
            <a:round/>
            <a:headEnd/>
            <a:tailEnd type="arrow" w="med" len="med"/>
          </a:ln>
        </p:spPr>
      </p:cxnSp>
      <p:sp>
        <p:nvSpPr>
          <p:cNvPr id="11275" name="TextBox 42"/>
          <p:cNvSpPr txBox="1">
            <a:spLocks noChangeArrowheads="1"/>
          </p:cNvSpPr>
          <p:nvPr/>
        </p:nvSpPr>
        <p:spPr bwMode="auto">
          <a:xfrm>
            <a:off x="2545374" y="1939925"/>
            <a:ext cx="2625969" cy="738664"/>
          </a:xfrm>
          <a:prstGeom prst="rect">
            <a:avLst/>
          </a:prstGeom>
          <a:noFill/>
          <a:ln w="9525">
            <a:noFill/>
            <a:miter lim="800000"/>
            <a:headEnd/>
            <a:tailEnd/>
          </a:ln>
        </p:spPr>
        <p:txBody>
          <a:bodyPr>
            <a:spAutoFit/>
          </a:bodyPr>
          <a:lstStyle/>
          <a:p>
            <a:r>
              <a:rPr lang="en-US" altLang="zh-CN" sz="1400" b="1" dirty="0">
                <a:latin typeface="Arial" charset="0"/>
                <a:ea typeface="宋体" pitchFamily="2" charset="-122"/>
              </a:rPr>
              <a:t>  (2) Transcription of cytokines,</a:t>
            </a:r>
          </a:p>
          <a:p>
            <a:r>
              <a:rPr lang="en-US" altLang="zh-CN" sz="1400" b="1" dirty="0">
                <a:latin typeface="Arial" charset="0"/>
                <a:ea typeface="宋体" pitchFamily="2" charset="-122"/>
              </a:rPr>
              <a:t> growth factors… </a:t>
            </a:r>
            <a:r>
              <a:rPr lang="en-US" altLang="zh-CN" sz="1400" b="1" dirty="0">
                <a:latin typeface="Calibri" pitchFamily="34" charset="0"/>
                <a:ea typeface="宋体" pitchFamily="2" charset="-122"/>
                <a:cs typeface="Calibri" pitchFamily="34" charset="0"/>
              </a:rPr>
              <a:t>↑</a:t>
            </a:r>
            <a:endParaRPr lang="en-US" altLang="zh-CN" sz="1400" dirty="0">
              <a:ea typeface="宋体" pitchFamily="2" charset="-122"/>
            </a:endParaRPr>
          </a:p>
        </p:txBody>
      </p:sp>
      <p:cxnSp>
        <p:nvCxnSpPr>
          <p:cNvPr id="11276" name="Straight Arrow Connector 47"/>
          <p:cNvCxnSpPr>
            <a:cxnSpLocks noChangeShapeType="1"/>
          </p:cNvCxnSpPr>
          <p:nvPr/>
        </p:nvCxnSpPr>
        <p:spPr bwMode="auto">
          <a:xfrm flipV="1">
            <a:off x="4528039" y="2328863"/>
            <a:ext cx="1422889" cy="0"/>
          </a:xfrm>
          <a:prstGeom prst="straightConnector1">
            <a:avLst/>
          </a:prstGeom>
          <a:noFill/>
          <a:ln w="28575" algn="ctr">
            <a:solidFill>
              <a:schemeClr val="tx1"/>
            </a:solidFill>
            <a:prstDash val="dash"/>
            <a:round/>
            <a:headEnd/>
            <a:tailEnd type="arrow" w="med" len="med"/>
          </a:ln>
        </p:spPr>
      </p:cxnSp>
      <p:sp>
        <p:nvSpPr>
          <p:cNvPr id="11277" name="TextBox 52"/>
          <p:cNvSpPr txBox="1">
            <a:spLocks noChangeArrowheads="1"/>
          </p:cNvSpPr>
          <p:nvPr/>
        </p:nvSpPr>
        <p:spPr bwMode="auto">
          <a:xfrm>
            <a:off x="5950927" y="2200275"/>
            <a:ext cx="432288" cy="768350"/>
          </a:xfrm>
          <a:prstGeom prst="rect">
            <a:avLst/>
          </a:prstGeom>
          <a:noFill/>
          <a:ln w="9525">
            <a:noFill/>
            <a:miter lim="800000"/>
            <a:headEnd/>
            <a:tailEnd/>
          </a:ln>
        </p:spPr>
        <p:txBody>
          <a:bodyPr>
            <a:spAutoFit/>
          </a:bodyPr>
          <a:lstStyle/>
          <a:p>
            <a:r>
              <a:rPr lang="en-US" altLang="zh-CN" sz="4400">
                <a:latin typeface="Arial Narrow" pitchFamily="34" charset="0"/>
                <a:ea typeface="宋体" pitchFamily="2" charset="-122"/>
              </a:rPr>
              <a:t>Y</a:t>
            </a:r>
          </a:p>
        </p:txBody>
      </p:sp>
      <p:sp>
        <p:nvSpPr>
          <p:cNvPr id="11278" name="TextBox 53"/>
          <p:cNvSpPr txBox="1">
            <a:spLocks noChangeArrowheads="1"/>
          </p:cNvSpPr>
          <p:nvPr/>
        </p:nvSpPr>
        <p:spPr bwMode="auto">
          <a:xfrm>
            <a:off x="6614747" y="2192339"/>
            <a:ext cx="432289" cy="769937"/>
          </a:xfrm>
          <a:prstGeom prst="rect">
            <a:avLst/>
          </a:prstGeom>
          <a:noFill/>
          <a:ln w="9525">
            <a:noFill/>
            <a:miter lim="800000"/>
            <a:headEnd/>
            <a:tailEnd/>
          </a:ln>
        </p:spPr>
        <p:txBody>
          <a:bodyPr>
            <a:spAutoFit/>
          </a:bodyPr>
          <a:lstStyle/>
          <a:p>
            <a:r>
              <a:rPr lang="en-US" altLang="zh-CN" sz="4400">
                <a:latin typeface="Arial Narrow" pitchFamily="34" charset="0"/>
                <a:ea typeface="宋体" pitchFamily="2" charset="-122"/>
              </a:rPr>
              <a:t>Y</a:t>
            </a:r>
          </a:p>
        </p:txBody>
      </p:sp>
      <p:sp>
        <p:nvSpPr>
          <p:cNvPr id="11279" name="Rectangle 59"/>
          <p:cNvSpPr>
            <a:spLocks noChangeArrowheads="1"/>
          </p:cNvSpPr>
          <p:nvPr/>
        </p:nvSpPr>
        <p:spPr bwMode="auto">
          <a:xfrm>
            <a:off x="6287966" y="2085976"/>
            <a:ext cx="2925801" cy="307777"/>
          </a:xfrm>
          <a:prstGeom prst="rect">
            <a:avLst/>
          </a:prstGeom>
          <a:noFill/>
          <a:ln w="9525">
            <a:noFill/>
            <a:miter lim="800000"/>
            <a:headEnd/>
            <a:tailEnd/>
          </a:ln>
        </p:spPr>
        <p:txBody>
          <a:bodyPr wrap="none">
            <a:spAutoFit/>
          </a:bodyPr>
          <a:lstStyle/>
          <a:p>
            <a:r>
              <a:rPr lang="en-US" altLang="zh-CN" sz="1400" b="1">
                <a:ea typeface="宋体" pitchFamily="2" charset="-122"/>
              </a:rPr>
              <a:t>  Cytokines, Growth factors</a:t>
            </a:r>
            <a:endParaRPr lang="en-US" altLang="zh-CN" sz="1400">
              <a:ea typeface="宋体" pitchFamily="2" charset="-122"/>
            </a:endParaRPr>
          </a:p>
        </p:txBody>
      </p:sp>
      <p:sp>
        <p:nvSpPr>
          <p:cNvPr id="11280" name="Rectangle 60"/>
          <p:cNvSpPr>
            <a:spLocks noChangeArrowheads="1"/>
          </p:cNvSpPr>
          <p:nvPr/>
        </p:nvSpPr>
        <p:spPr bwMode="auto">
          <a:xfrm>
            <a:off x="7715251" y="2052639"/>
            <a:ext cx="245580" cy="307777"/>
          </a:xfrm>
          <a:prstGeom prst="rect">
            <a:avLst/>
          </a:prstGeom>
          <a:noFill/>
          <a:ln w="9525">
            <a:noFill/>
            <a:miter lim="800000"/>
            <a:headEnd/>
            <a:tailEnd/>
          </a:ln>
        </p:spPr>
        <p:txBody>
          <a:bodyPr wrap="none">
            <a:spAutoFit/>
          </a:bodyPr>
          <a:lstStyle/>
          <a:p>
            <a:r>
              <a:rPr lang="en-US" altLang="zh-CN" sz="1400" b="1">
                <a:ea typeface="宋体" pitchFamily="2" charset="-122"/>
              </a:rPr>
              <a:t> </a:t>
            </a:r>
            <a:endParaRPr lang="en-US" altLang="zh-CN" sz="1400">
              <a:ea typeface="宋体" pitchFamily="2" charset="-122"/>
            </a:endParaRPr>
          </a:p>
        </p:txBody>
      </p:sp>
      <p:cxnSp>
        <p:nvCxnSpPr>
          <p:cNvPr id="11281" name="Straight Arrow Connector 61"/>
          <p:cNvCxnSpPr>
            <a:cxnSpLocks noChangeShapeType="1"/>
          </p:cNvCxnSpPr>
          <p:nvPr/>
        </p:nvCxnSpPr>
        <p:spPr bwMode="auto">
          <a:xfrm>
            <a:off x="6290896" y="2855913"/>
            <a:ext cx="5862" cy="920750"/>
          </a:xfrm>
          <a:prstGeom prst="straightConnector1">
            <a:avLst/>
          </a:prstGeom>
          <a:noFill/>
          <a:ln w="28575" algn="ctr">
            <a:solidFill>
              <a:schemeClr val="tx1"/>
            </a:solidFill>
            <a:prstDash val="sysDash"/>
            <a:round/>
            <a:headEnd/>
            <a:tailEnd type="arrow" w="med" len="med"/>
          </a:ln>
        </p:spPr>
      </p:cxnSp>
      <p:sp>
        <p:nvSpPr>
          <p:cNvPr id="11282" name="Rectangle 65"/>
          <p:cNvSpPr>
            <a:spLocks noChangeArrowheads="1"/>
          </p:cNvSpPr>
          <p:nvPr/>
        </p:nvSpPr>
        <p:spPr bwMode="auto">
          <a:xfrm>
            <a:off x="4123593" y="3201989"/>
            <a:ext cx="2218877" cy="523220"/>
          </a:xfrm>
          <a:prstGeom prst="rect">
            <a:avLst/>
          </a:prstGeom>
          <a:noFill/>
          <a:ln w="9525">
            <a:noFill/>
            <a:miter lim="800000"/>
            <a:headEnd/>
            <a:tailEnd/>
          </a:ln>
        </p:spPr>
        <p:txBody>
          <a:bodyPr wrap="none">
            <a:spAutoFit/>
          </a:bodyPr>
          <a:lstStyle/>
          <a:p>
            <a:r>
              <a:rPr lang="en-US" altLang="zh-CN" sz="1400" b="1" dirty="0">
                <a:latin typeface="Arial Unicode MS" pitchFamily="34" charset="-122"/>
                <a:ea typeface="Arial Unicode MS" pitchFamily="34" charset="-122"/>
                <a:cs typeface="Arial Unicode MS" pitchFamily="34" charset="-122"/>
              </a:rPr>
              <a:t>RAS/RAF/MAPK</a:t>
            </a:r>
            <a:r>
              <a:rPr lang="zh-CN" altLang="en-US" sz="1400" b="1" dirty="0">
                <a:latin typeface="Arial Unicode MS" pitchFamily="34" charset="-122"/>
                <a:ea typeface="Arial Unicode MS" pitchFamily="34" charset="-122"/>
                <a:cs typeface="Arial Unicode MS" pitchFamily="34" charset="-122"/>
              </a:rPr>
              <a:t>；</a:t>
            </a:r>
            <a:endParaRPr lang="en-029" altLang="zh-CN" sz="1400" b="1" dirty="0">
              <a:latin typeface="Arial Unicode MS" pitchFamily="34" charset="-122"/>
              <a:ea typeface="Arial Unicode MS" pitchFamily="34" charset="-122"/>
              <a:cs typeface="Arial Unicode MS" pitchFamily="34" charset="-122"/>
            </a:endParaRPr>
          </a:p>
          <a:p>
            <a:r>
              <a:rPr lang="en-US" altLang="zh-CN" sz="1400" b="1" dirty="0">
                <a:latin typeface="Arial Unicode MS" pitchFamily="34" charset="-122"/>
                <a:ea typeface="Arial Unicode MS" pitchFamily="34" charset="-122"/>
                <a:cs typeface="Arial Unicode MS" pitchFamily="34" charset="-122"/>
              </a:rPr>
              <a:t>JAK/STAT</a:t>
            </a:r>
            <a:r>
              <a:rPr lang="zh-CN" altLang="en-US" sz="1400" b="1" dirty="0">
                <a:latin typeface="Arial Unicode MS" pitchFamily="34" charset="-122"/>
                <a:ea typeface="Arial Unicode MS" pitchFamily="34" charset="-122"/>
                <a:cs typeface="Arial Unicode MS" pitchFamily="34" charset="-122"/>
              </a:rPr>
              <a:t>； </a:t>
            </a:r>
            <a:r>
              <a:rPr lang="en-US" altLang="zh-CN" sz="1400" b="1" dirty="0">
                <a:latin typeface="Arial Unicode MS" pitchFamily="34" charset="-122"/>
                <a:ea typeface="Arial Unicode MS" pitchFamily="34" charset="-122"/>
                <a:cs typeface="Arial Unicode MS" pitchFamily="34" charset="-122"/>
              </a:rPr>
              <a:t>PI3K/AKT ↑</a:t>
            </a:r>
            <a:endParaRPr lang="en-US" altLang="zh-CN" sz="1400" dirty="0">
              <a:latin typeface="Arial Unicode MS" pitchFamily="34" charset="-122"/>
              <a:ea typeface="Arial Unicode MS" pitchFamily="34" charset="-122"/>
              <a:cs typeface="Arial Unicode MS" pitchFamily="34" charset="-122"/>
            </a:endParaRPr>
          </a:p>
        </p:txBody>
      </p:sp>
      <p:sp>
        <p:nvSpPr>
          <p:cNvPr id="11283" name="Rectangle 67"/>
          <p:cNvSpPr>
            <a:spLocks noChangeArrowheads="1"/>
          </p:cNvSpPr>
          <p:nvPr/>
        </p:nvSpPr>
        <p:spPr bwMode="auto">
          <a:xfrm>
            <a:off x="6614747" y="3298826"/>
            <a:ext cx="785793" cy="307777"/>
          </a:xfrm>
          <a:prstGeom prst="rect">
            <a:avLst/>
          </a:prstGeom>
          <a:noFill/>
          <a:ln w="9525">
            <a:noFill/>
            <a:miter lim="800000"/>
            <a:headEnd/>
            <a:tailEnd/>
          </a:ln>
        </p:spPr>
        <p:txBody>
          <a:bodyPr wrap="none">
            <a:spAutoFit/>
          </a:bodyPr>
          <a:lstStyle/>
          <a:p>
            <a:r>
              <a:rPr lang="en-US" altLang="zh-CN" sz="1400" b="1">
                <a:latin typeface="Arial" charset="0"/>
                <a:ea typeface="宋体" pitchFamily="2" charset="-122"/>
              </a:rPr>
              <a:t>ROS </a:t>
            </a:r>
            <a:r>
              <a:rPr lang="en-US" altLang="zh-CN" sz="1400" b="1">
                <a:latin typeface="Calibri" pitchFamily="34" charset="0"/>
                <a:ea typeface="宋体" pitchFamily="2" charset="-122"/>
                <a:cs typeface="Calibri" pitchFamily="34" charset="0"/>
              </a:rPr>
              <a:t>↑</a:t>
            </a:r>
            <a:endParaRPr lang="en-US" altLang="zh-CN" sz="1400">
              <a:ea typeface="宋体" pitchFamily="2" charset="-122"/>
            </a:endParaRPr>
          </a:p>
        </p:txBody>
      </p:sp>
      <p:cxnSp>
        <p:nvCxnSpPr>
          <p:cNvPr id="11284" name="Straight Arrow Connector 69"/>
          <p:cNvCxnSpPr>
            <a:cxnSpLocks noChangeShapeType="1"/>
          </p:cNvCxnSpPr>
          <p:nvPr/>
        </p:nvCxnSpPr>
        <p:spPr bwMode="auto">
          <a:xfrm flipV="1">
            <a:off x="1642697" y="617539"/>
            <a:ext cx="845526" cy="312737"/>
          </a:xfrm>
          <a:prstGeom prst="straightConnector1">
            <a:avLst/>
          </a:prstGeom>
          <a:noFill/>
          <a:ln w="12700" algn="ctr">
            <a:solidFill>
              <a:schemeClr val="tx1"/>
            </a:solidFill>
            <a:round/>
            <a:headEnd/>
            <a:tailEnd type="arrow" w="med" len="med"/>
          </a:ln>
        </p:spPr>
      </p:cxnSp>
      <p:sp>
        <p:nvSpPr>
          <p:cNvPr id="11285" name="TextBox 70"/>
          <p:cNvSpPr txBox="1">
            <a:spLocks noChangeArrowheads="1"/>
          </p:cNvSpPr>
          <p:nvPr/>
        </p:nvSpPr>
        <p:spPr bwMode="auto">
          <a:xfrm>
            <a:off x="3436328" y="1022351"/>
            <a:ext cx="2834054" cy="738664"/>
          </a:xfrm>
          <a:prstGeom prst="rect">
            <a:avLst/>
          </a:prstGeom>
          <a:noFill/>
          <a:ln w="9525">
            <a:noFill/>
            <a:miter lim="800000"/>
            <a:headEnd/>
            <a:tailEnd/>
          </a:ln>
        </p:spPr>
        <p:txBody>
          <a:bodyPr>
            <a:spAutoFit/>
          </a:bodyPr>
          <a:lstStyle/>
          <a:p>
            <a:r>
              <a:rPr lang="en-US" altLang="zh-CN" sz="1400" b="1" dirty="0">
                <a:latin typeface="Arial" charset="0"/>
                <a:ea typeface="宋体" pitchFamily="2" charset="-122"/>
              </a:rPr>
              <a:t>Signaling pathway</a:t>
            </a:r>
          </a:p>
          <a:p>
            <a:r>
              <a:rPr lang="zh-CN" altLang="en-US" sz="1400" b="1" dirty="0">
                <a:latin typeface="Arial" charset="0"/>
                <a:ea typeface="宋体" pitchFamily="2" charset="-122"/>
              </a:rPr>
              <a:t>（</a:t>
            </a:r>
            <a:r>
              <a:rPr lang="en-US" altLang="zh-CN" sz="1400" b="1" dirty="0">
                <a:latin typeface="Arial" charset="0"/>
                <a:ea typeface="宋体" pitchFamily="2" charset="-122"/>
              </a:rPr>
              <a:t>RAF/MAPK</a:t>
            </a:r>
            <a:r>
              <a:rPr lang="zh-CN" altLang="en-US" sz="1400" b="1" dirty="0">
                <a:latin typeface="Arial" charset="0"/>
                <a:ea typeface="宋体" pitchFamily="2" charset="-122"/>
              </a:rPr>
              <a:t>，</a:t>
            </a:r>
            <a:r>
              <a:rPr lang="en-US" altLang="zh-CN" sz="1400" b="1" dirty="0">
                <a:latin typeface="Arial" charset="0"/>
                <a:ea typeface="宋体" pitchFamily="2" charset="-122"/>
              </a:rPr>
              <a:t>PI3K/</a:t>
            </a:r>
            <a:r>
              <a:rPr lang="en-US" altLang="zh-CN" sz="1400" b="1" dirty="0" err="1">
                <a:latin typeface="Arial" charset="0"/>
                <a:ea typeface="宋体" pitchFamily="2" charset="-122"/>
              </a:rPr>
              <a:t>Akt</a:t>
            </a:r>
            <a:r>
              <a:rPr lang="en-US" altLang="zh-CN" sz="1400" b="1" dirty="0">
                <a:latin typeface="Arial" charset="0"/>
                <a:ea typeface="宋体" pitchFamily="2" charset="-122"/>
              </a:rPr>
              <a:t>/</a:t>
            </a:r>
            <a:r>
              <a:rPr lang="en-US" altLang="zh-CN" sz="1400" b="1" dirty="0" err="1">
                <a:latin typeface="Arial" charset="0"/>
                <a:ea typeface="宋体" pitchFamily="2" charset="-122"/>
              </a:rPr>
              <a:t>mTOR</a:t>
            </a:r>
            <a:r>
              <a:rPr lang="en-029" altLang="zh-CN" sz="1400" b="1" dirty="0">
                <a:latin typeface="Arial" charset="0"/>
                <a:ea typeface="宋体" pitchFamily="2" charset="-122"/>
              </a:rPr>
              <a:t>…)</a:t>
            </a:r>
            <a:endParaRPr lang="en-US" altLang="zh-CN" sz="1400" b="1" dirty="0">
              <a:latin typeface="Arial" charset="0"/>
              <a:ea typeface="宋体" pitchFamily="2" charset="-122"/>
            </a:endParaRPr>
          </a:p>
        </p:txBody>
      </p:sp>
      <p:sp>
        <p:nvSpPr>
          <p:cNvPr id="79" name="Rectangle 78"/>
          <p:cNvSpPr/>
          <p:nvPr/>
        </p:nvSpPr>
        <p:spPr>
          <a:xfrm>
            <a:off x="4771293" y="3844925"/>
            <a:ext cx="3097066" cy="307777"/>
          </a:xfrm>
          <a:prstGeom prst="rect">
            <a:avLst/>
          </a:prstGeom>
        </p:spPr>
        <p:txBody>
          <a:bodyPr wrap="none">
            <a:spAutoFit/>
          </a:bodyPr>
          <a:lstStyle/>
          <a:p>
            <a:pPr>
              <a:defRPr/>
            </a:pPr>
            <a:r>
              <a:rPr lang="en-US" sz="1400" b="1" dirty="0">
                <a:solidFill>
                  <a:schemeClr val="accent4">
                    <a:lumMod val="75000"/>
                  </a:schemeClr>
                </a:solidFill>
                <a:latin typeface="Arial" pitchFamily="34" charset="0"/>
                <a:cs typeface="Arial" pitchFamily="34" charset="0"/>
              </a:rPr>
              <a:t>Transcription of adhere molecules</a:t>
            </a:r>
          </a:p>
        </p:txBody>
      </p:sp>
      <p:sp>
        <p:nvSpPr>
          <p:cNvPr id="11287" name="TextBox 92"/>
          <p:cNvSpPr txBox="1">
            <a:spLocks noChangeArrowheads="1"/>
          </p:cNvSpPr>
          <p:nvPr/>
        </p:nvSpPr>
        <p:spPr bwMode="auto">
          <a:xfrm>
            <a:off x="621323" y="4292600"/>
            <a:ext cx="2888274" cy="369888"/>
          </a:xfrm>
          <a:prstGeom prst="rect">
            <a:avLst/>
          </a:prstGeom>
          <a:noFill/>
          <a:ln w="9525">
            <a:noFill/>
            <a:miter lim="800000"/>
            <a:headEnd/>
            <a:tailEnd/>
          </a:ln>
        </p:spPr>
        <p:txBody>
          <a:bodyPr>
            <a:spAutoFit/>
          </a:bodyPr>
          <a:lstStyle/>
          <a:p>
            <a:r>
              <a:rPr lang="en-029" altLang="zh-CN" b="1">
                <a:latin typeface="Arial" charset="0"/>
                <a:ea typeface="宋体" pitchFamily="2" charset="-122"/>
              </a:rPr>
              <a:t>Retinal endothelial cells</a:t>
            </a:r>
            <a:endParaRPr lang="en-US" altLang="zh-CN" b="1">
              <a:latin typeface="Arial" charset="0"/>
              <a:ea typeface="宋体" pitchFamily="2" charset="-122"/>
            </a:endParaRPr>
          </a:p>
        </p:txBody>
      </p:sp>
      <p:sp>
        <p:nvSpPr>
          <p:cNvPr id="11288" name="TextBox 93"/>
          <p:cNvSpPr txBox="1">
            <a:spLocks noChangeArrowheads="1"/>
          </p:cNvSpPr>
          <p:nvPr/>
        </p:nvSpPr>
        <p:spPr bwMode="auto">
          <a:xfrm>
            <a:off x="6200043" y="201613"/>
            <a:ext cx="2886808" cy="368300"/>
          </a:xfrm>
          <a:prstGeom prst="rect">
            <a:avLst/>
          </a:prstGeom>
          <a:noFill/>
          <a:ln w="9525">
            <a:noFill/>
            <a:miter lim="800000"/>
            <a:headEnd/>
            <a:tailEnd/>
          </a:ln>
        </p:spPr>
        <p:txBody>
          <a:bodyPr>
            <a:spAutoFit/>
          </a:bodyPr>
          <a:lstStyle/>
          <a:p>
            <a:r>
              <a:rPr lang="en-029" altLang="zh-CN" b="1">
                <a:latin typeface="Arial" charset="0"/>
                <a:ea typeface="宋体" pitchFamily="2" charset="-122"/>
              </a:rPr>
              <a:t>Support cells</a:t>
            </a:r>
            <a:endParaRPr lang="en-US" altLang="zh-CN" b="1">
              <a:latin typeface="Arial" charset="0"/>
              <a:ea typeface="宋体" pitchFamily="2" charset="-122"/>
            </a:endParaRPr>
          </a:p>
        </p:txBody>
      </p:sp>
      <p:sp>
        <p:nvSpPr>
          <p:cNvPr id="11289" name="TextBox 94"/>
          <p:cNvSpPr txBox="1">
            <a:spLocks noChangeArrowheads="1"/>
          </p:cNvSpPr>
          <p:nvPr/>
        </p:nvSpPr>
        <p:spPr bwMode="auto">
          <a:xfrm rot="6668058">
            <a:off x="6786502" y="1517899"/>
            <a:ext cx="468312" cy="769441"/>
          </a:xfrm>
          <a:prstGeom prst="rect">
            <a:avLst/>
          </a:prstGeom>
          <a:noFill/>
          <a:ln w="9525">
            <a:noFill/>
            <a:miter lim="800000"/>
            <a:headEnd/>
            <a:tailEnd/>
          </a:ln>
        </p:spPr>
        <p:txBody>
          <a:bodyPr>
            <a:spAutoFit/>
          </a:bodyPr>
          <a:lstStyle/>
          <a:p>
            <a:r>
              <a:rPr lang="en-US" altLang="zh-CN" sz="4400">
                <a:latin typeface="Arial Narrow" pitchFamily="34" charset="0"/>
                <a:ea typeface="宋体" pitchFamily="2" charset="-122"/>
              </a:rPr>
              <a:t>Y</a:t>
            </a:r>
          </a:p>
        </p:txBody>
      </p:sp>
      <p:sp>
        <p:nvSpPr>
          <p:cNvPr id="11290" name="Diamond 96"/>
          <p:cNvSpPr>
            <a:spLocks noChangeArrowheads="1"/>
          </p:cNvSpPr>
          <p:nvPr/>
        </p:nvSpPr>
        <p:spPr bwMode="auto">
          <a:xfrm>
            <a:off x="6088673" y="2278064"/>
            <a:ext cx="156796" cy="217487"/>
          </a:xfrm>
          <a:prstGeom prst="diamond">
            <a:avLst/>
          </a:prstGeom>
          <a:solidFill>
            <a:srgbClr val="3365FB"/>
          </a:solidFill>
          <a:ln w="12700" algn="ctr">
            <a:solidFill>
              <a:schemeClr val="tx1"/>
            </a:solidFill>
            <a:round/>
            <a:headEnd/>
            <a:tailEnd/>
          </a:ln>
        </p:spPr>
        <p:txBody>
          <a:bodyPr/>
          <a:lstStyle/>
          <a:p>
            <a:pPr eaLnBrk="0" hangingPunct="0">
              <a:spcBef>
                <a:spcPct val="50000"/>
              </a:spcBef>
            </a:pPr>
            <a:endParaRPr lang="zh-CN" altLang="zh-CN">
              <a:ea typeface="宋体" pitchFamily="2" charset="-122"/>
            </a:endParaRPr>
          </a:p>
        </p:txBody>
      </p:sp>
      <p:sp>
        <p:nvSpPr>
          <p:cNvPr id="11291" name="Diamond 97"/>
          <p:cNvSpPr>
            <a:spLocks noChangeArrowheads="1"/>
          </p:cNvSpPr>
          <p:nvPr/>
        </p:nvSpPr>
        <p:spPr bwMode="auto">
          <a:xfrm>
            <a:off x="6708531" y="1931989"/>
            <a:ext cx="156797" cy="217487"/>
          </a:xfrm>
          <a:prstGeom prst="diamond">
            <a:avLst/>
          </a:prstGeom>
          <a:solidFill>
            <a:srgbClr val="3365FB"/>
          </a:solidFill>
          <a:ln w="12700" algn="ctr">
            <a:solidFill>
              <a:schemeClr val="tx1"/>
            </a:solidFill>
            <a:round/>
            <a:headEnd/>
            <a:tailEnd/>
          </a:ln>
        </p:spPr>
        <p:txBody>
          <a:bodyPr/>
          <a:lstStyle/>
          <a:p>
            <a:pPr eaLnBrk="0" hangingPunct="0">
              <a:spcBef>
                <a:spcPct val="50000"/>
              </a:spcBef>
            </a:pPr>
            <a:endParaRPr lang="zh-CN" altLang="zh-CN">
              <a:ea typeface="宋体" pitchFamily="2" charset="-122"/>
            </a:endParaRPr>
          </a:p>
        </p:txBody>
      </p:sp>
      <p:sp>
        <p:nvSpPr>
          <p:cNvPr id="11292" name="Diamond 98"/>
          <p:cNvSpPr>
            <a:spLocks noChangeArrowheads="1"/>
          </p:cNvSpPr>
          <p:nvPr/>
        </p:nvSpPr>
        <p:spPr bwMode="auto">
          <a:xfrm>
            <a:off x="7079273" y="1833563"/>
            <a:ext cx="156796" cy="219075"/>
          </a:xfrm>
          <a:prstGeom prst="diamond">
            <a:avLst/>
          </a:prstGeom>
          <a:solidFill>
            <a:srgbClr val="3365FB"/>
          </a:solidFill>
          <a:ln w="12700" algn="ctr">
            <a:solidFill>
              <a:schemeClr val="tx1"/>
            </a:solidFill>
            <a:round/>
            <a:headEnd/>
            <a:tailEnd/>
          </a:ln>
        </p:spPr>
        <p:txBody>
          <a:bodyPr/>
          <a:lstStyle/>
          <a:p>
            <a:pPr eaLnBrk="0" hangingPunct="0">
              <a:spcBef>
                <a:spcPct val="50000"/>
              </a:spcBef>
            </a:pPr>
            <a:endParaRPr lang="zh-CN" altLang="zh-CN">
              <a:ea typeface="宋体" pitchFamily="2" charset="-122"/>
            </a:endParaRPr>
          </a:p>
        </p:txBody>
      </p:sp>
      <p:sp>
        <p:nvSpPr>
          <p:cNvPr id="11293" name="Diamond 99"/>
          <p:cNvSpPr>
            <a:spLocks noChangeArrowheads="1"/>
          </p:cNvSpPr>
          <p:nvPr/>
        </p:nvSpPr>
        <p:spPr bwMode="auto">
          <a:xfrm>
            <a:off x="6752493" y="2286000"/>
            <a:ext cx="156797" cy="217488"/>
          </a:xfrm>
          <a:prstGeom prst="diamond">
            <a:avLst/>
          </a:prstGeom>
          <a:solidFill>
            <a:srgbClr val="3365FB"/>
          </a:solidFill>
          <a:ln w="12700" algn="ctr">
            <a:solidFill>
              <a:schemeClr val="tx1"/>
            </a:solidFill>
            <a:round/>
            <a:headEnd/>
            <a:tailEnd/>
          </a:ln>
        </p:spPr>
        <p:txBody>
          <a:bodyPr/>
          <a:lstStyle/>
          <a:p>
            <a:pPr eaLnBrk="0" hangingPunct="0">
              <a:spcBef>
                <a:spcPct val="50000"/>
              </a:spcBef>
            </a:pPr>
            <a:endParaRPr lang="zh-CN" altLang="zh-CN">
              <a:ea typeface="宋体" pitchFamily="2" charset="-122"/>
            </a:endParaRPr>
          </a:p>
        </p:txBody>
      </p:sp>
      <p:sp>
        <p:nvSpPr>
          <p:cNvPr id="11294" name="Rectangle 100"/>
          <p:cNvSpPr>
            <a:spLocks noChangeArrowheads="1"/>
          </p:cNvSpPr>
          <p:nvPr/>
        </p:nvSpPr>
        <p:spPr bwMode="auto">
          <a:xfrm>
            <a:off x="7079274" y="1208089"/>
            <a:ext cx="1388522" cy="307777"/>
          </a:xfrm>
          <a:prstGeom prst="rect">
            <a:avLst/>
          </a:prstGeom>
          <a:noFill/>
          <a:ln w="9525">
            <a:noFill/>
            <a:miter lim="800000"/>
            <a:headEnd/>
            <a:tailEnd/>
          </a:ln>
        </p:spPr>
        <p:txBody>
          <a:bodyPr wrap="none">
            <a:spAutoFit/>
          </a:bodyPr>
          <a:lstStyle/>
          <a:p>
            <a:r>
              <a:rPr lang="en-US" altLang="zh-CN" sz="1400" b="1">
                <a:solidFill>
                  <a:srgbClr val="7300E5"/>
                </a:solidFill>
                <a:latin typeface="Arial" charset="0"/>
                <a:ea typeface="宋体" pitchFamily="2" charset="-122"/>
              </a:rPr>
              <a:t>Pericytes loss</a:t>
            </a:r>
          </a:p>
        </p:txBody>
      </p:sp>
      <p:cxnSp>
        <p:nvCxnSpPr>
          <p:cNvPr id="11295" name="Straight Arrow Connector 101"/>
          <p:cNvCxnSpPr>
            <a:cxnSpLocks noChangeShapeType="1"/>
          </p:cNvCxnSpPr>
          <p:nvPr/>
        </p:nvCxnSpPr>
        <p:spPr bwMode="auto">
          <a:xfrm flipH="1">
            <a:off x="5861539" y="4152900"/>
            <a:ext cx="408843" cy="908050"/>
          </a:xfrm>
          <a:prstGeom prst="straightConnector1">
            <a:avLst/>
          </a:prstGeom>
          <a:noFill/>
          <a:ln w="28575" algn="ctr">
            <a:solidFill>
              <a:schemeClr val="tx1"/>
            </a:solidFill>
            <a:prstDash val="sysDash"/>
            <a:round/>
            <a:headEnd/>
            <a:tailEnd type="arrow" w="med" len="med"/>
          </a:ln>
        </p:spPr>
      </p:cxnSp>
      <p:sp>
        <p:nvSpPr>
          <p:cNvPr id="11296" name="Rectangle 105"/>
          <p:cNvSpPr>
            <a:spLocks noChangeArrowheads="1"/>
          </p:cNvSpPr>
          <p:nvPr/>
        </p:nvSpPr>
        <p:spPr bwMode="auto">
          <a:xfrm>
            <a:off x="7819293" y="3698876"/>
            <a:ext cx="1162498" cy="307777"/>
          </a:xfrm>
          <a:prstGeom prst="rect">
            <a:avLst/>
          </a:prstGeom>
          <a:noFill/>
          <a:ln w="9525">
            <a:noFill/>
            <a:miter lim="800000"/>
            <a:headEnd/>
            <a:tailEnd/>
          </a:ln>
        </p:spPr>
        <p:txBody>
          <a:bodyPr wrap="none">
            <a:spAutoFit/>
          </a:bodyPr>
          <a:lstStyle/>
          <a:p>
            <a:r>
              <a:rPr lang="en-US" altLang="zh-CN" sz="1400" b="1">
                <a:latin typeface="Arial" charset="0"/>
                <a:ea typeface="宋体" pitchFamily="2" charset="-122"/>
              </a:rPr>
              <a:t>Ischemia </a:t>
            </a:r>
            <a:r>
              <a:rPr lang="en-US" altLang="zh-CN" sz="1400" b="1">
                <a:latin typeface="Calibri" pitchFamily="34" charset="0"/>
                <a:ea typeface="宋体" pitchFamily="2" charset="-122"/>
                <a:cs typeface="Calibri" pitchFamily="34" charset="0"/>
              </a:rPr>
              <a:t>↑</a:t>
            </a:r>
            <a:endParaRPr lang="en-US" altLang="zh-CN" sz="1400">
              <a:ea typeface="宋体" pitchFamily="2" charset="-122"/>
            </a:endParaRPr>
          </a:p>
        </p:txBody>
      </p:sp>
      <p:sp>
        <p:nvSpPr>
          <p:cNvPr id="11297" name="TextBox 106"/>
          <p:cNvSpPr txBox="1">
            <a:spLocks noChangeArrowheads="1"/>
          </p:cNvSpPr>
          <p:nvPr/>
        </p:nvSpPr>
        <p:spPr bwMode="auto">
          <a:xfrm>
            <a:off x="3567710" y="2990990"/>
            <a:ext cx="623612" cy="1015663"/>
          </a:xfrm>
          <a:prstGeom prst="rect">
            <a:avLst/>
          </a:prstGeom>
          <a:noFill/>
          <a:ln w="9525">
            <a:noFill/>
            <a:miter lim="800000"/>
            <a:headEnd/>
            <a:tailEnd/>
          </a:ln>
        </p:spPr>
        <p:txBody>
          <a:bodyPr wrap="square">
            <a:spAutoFit/>
          </a:bodyPr>
          <a:lstStyle/>
          <a:p>
            <a:r>
              <a:rPr lang="en-029" altLang="zh-CN" sz="6000" dirty="0">
                <a:ea typeface="宋体" pitchFamily="2" charset="-122"/>
              </a:rPr>
              <a:t>=</a:t>
            </a:r>
            <a:endParaRPr lang="en-US" altLang="zh-CN" sz="6000" dirty="0">
              <a:ea typeface="宋体" pitchFamily="2" charset="-122"/>
            </a:endParaRPr>
          </a:p>
        </p:txBody>
      </p:sp>
      <p:sp>
        <p:nvSpPr>
          <p:cNvPr id="11298" name="TextBox 107"/>
          <p:cNvSpPr txBox="1">
            <a:spLocks noChangeArrowheads="1"/>
          </p:cNvSpPr>
          <p:nvPr/>
        </p:nvSpPr>
        <p:spPr bwMode="auto">
          <a:xfrm>
            <a:off x="3483220" y="3952954"/>
            <a:ext cx="486508" cy="1107996"/>
          </a:xfrm>
          <a:prstGeom prst="rect">
            <a:avLst/>
          </a:prstGeom>
          <a:noFill/>
          <a:ln w="9525">
            <a:noFill/>
            <a:miter lim="800000"/>
            <a:headEnd/>
            <a:tailEnd/>
          </a:ln>
        </p:spPr>
        <p:txBody>
          <a:bodyPr>
            <a:spAutoFit/>
          </a:bodyPr>
          <a:lstStyle/>
          <a:p>
            <a:r>
              <a:rPr lang="en-029" altLang="zh-CN" sz="6600" dirty="0">
                <a:ea typeface="宋体" pitchFamily="2" charset="-122"/>
              </a:rPr>
              <a:t>=</a:t>
            </a:r>
            <a:endParaRPr lang="en-US" altLang="zh-CN" sz="6600" dirty="0">
              <a:ea typeface="宋体" pitchFamily="2" charset="-122"/>
            </a:endParaRPr>
          </a:p>
        </p:txBody>
      </p:sp>
      <p:sp>
        <p:nvSpPr>
          <p:cNvPr id="11299" name="Rectangle 108"/>
          <p:cNvSpPr>
            <a:spLocks noChangeArrowheads="1"/>
          </p:cNvSpPr>
          <p:nvPr/>
        </p:nvSpPr>
        <p:spPr bwMode="auto">
          <a:xfrm>
            <a:off x="597878" y="5975351"/>
            <a:ext cx="1617494" cy="307777"/>
          </a:xfrm>
          <a:prstGeom prst="rect">
            <a:avLst/>
          </a:prstGeom>
          <a:noFill/>
          <a:ln w="9525">
            <a:noFill/>
            <a:miter lim="800000"/>
            <a:headEnd/>
            <a:tailEnd/>
          </a:ln>
        </p:spPr>
        <p:txBody>
          <a:bodyPr wrap="none">
            <a:spAutoFit/>
          </a:bodyPr>
          <a:lstStyle/>
          <a:p>
            <a:r>
              <a:rPr lang="en-US" altLang="zh-CN" sz="1400" b="1">
                <a:solidFill>
                  <a:srgbClr val="7300E5"/>
                </a:solidFill>
                <a:latin typeface="Arial" charset="0"/>
                <a:ea typeface="宋体" pitchFamily="2" charset="-122"/>
              </a:rPr>
              <a:t>(4) Angiogenesis</a:t>
            </a:r>
            <a:endParaRPr lang="en-US" altLang="zh-CN" sz="1400">
              <a:solidFill>
                <a:srgbClr val="7300E5"/>
              </a:solidFill>
              <a:ea typeface="宋体" pitchFamily="2" charset="-122"/>
            </a:endParaRPr>
          </a:p>
        </p:txBody>
      </p:sp>
      <p:cxnSp>
        <p:nvCxnSpPr>
          <p:cNvPr id="11300" name="Straight Arrow Connector 110"/>
          <p:cNvCxnSpPr>
            <a:cxnSpLocks noChangeShapeType="1"/>
          </p:cNvCxnSpPr>
          <p:nvPr/>
        </p:nvCxnSpPr>
        <p:spPr bwMode="auto">
          <a:xfrm flipH="1">
            <a:off x="4425462" y="4402138"/>
            <a:ext cx="1282212" cy="0"/>
          </a:xfrm>
          <a:prstGeom prst="straightConnector1">
            <a:avLst/>
          </a:prstGeom>
          <a:noFill/>
          <a:ln w="28575" algn="ctr">
            <a:solidFill>
              <a:schemeClr val="tx1"/>
            </a:solidFill>
            <a:prstDash val="dash"/>
            <a:round/>
            <a:headEnd/>
            <a:tailEnd type="arrow" w="med" len="med"/>
          </a:ln>
        </p:spPr>
      </p:cxnSp>
      <p:sp>
        <p:nvSpPr>
          <p:cNvPr id="11301" name="Rectangle 114"/>
          <p:cNvSpPr>
            <a:spLocks noChangeArrowheads="1"/>
          </p:cNvSpPr>
          <p:nvPr/>
        </p:nvSpPr>
        <p:spPr bwMode="auto">
          <a:xfrm>
            <a:off x="7020658" y="5927726"/>
            <a:ext cx="1835759" cy="307777"/>
          </a:xfrm>
          <a:prstGeom prst="rect">
            <a:avLst/>
          </a:prstGeom>
          <a:noFill/>
          <a:ln w="9525">
            <a:noFill/>
            <a:miter lim="800000"/>
            <a:headEnd/>
            <a:tailEnd/>
          </a:ln>
        </p:spPr>
        <p:txBody>
          <a:bodyPr wrap="none">
            <a:spAutoFit/>
          </a:bodyPr>
          <a:lstStyle/>
          <a:p>
            <a:r>
              <a:rPr lang="en-US" altLang="zh-CN" sz="1400" b="1">
                <a:solidFill>
                  <a:srgbClr val="7300E5"/>
                </a:solidFill>
                <a:latin typeface="Arial" charset="0"/>
                <a:ea typeface="宋体" pitchFamily="2" charset="-122"/>
              </a:rPr>
              <a:t>(4) BRB breakdown</a:t>
            </a:r>
            <a:endParaRPr lang="en-US" altLang="zh-CN" sz="1400">
              <a:solidFill>
                <a:srgbClr val="7300E5"/>
              </a:solidFill>
              <a:ea typeface="宋体" pitchFamily="2" charset="-122"/>
            </a:endParaRPr>
          </a:p>
        </p:txBody>
      </p:sp>
      <p:cxnSp>
        <p:nvCxnSpPr>
          <p:cNvPr id="11302" name="Straight Arrow Connector 69"/>
          <p:cNvCxnSpPr>
            <a:cxnSpLocks noChangeShapeType="1"/>
            <a:stCxn id="11294" idx="0"/>
          </p:cNvCxnSpPr>
          <p:nvPr/>
        </p:nvCxnSpPr>
        <p:spPr bwMode="auto">
          <a:xfrm flipV="1">
            <a:off x="7773535" y="842965"/>
            <a:ext cx="107304" cy="365124"/>
          </a:xfrm>
          <a:prstGeom prst="straightConnector1">
            <a:avLst/>
          </a:prstGeom>
          <a:noFill/>
          <a:ln w="12700" algn="ctr">
            <a:solidFill>
              <a:schemeClr val="tx1"/>
            </a:solidFill>
            <a:round/>
            <a:headEnd/>
            <a:tailEnd type="arrow" w="med" len="med"/>
          </a:ln>
        </p:spPr>
      </p:cxnSp>
      <p:sp>
        <p:nvSpPr>
          <p:cNvPr id="11303" name="Rectangle 59"/>
          <p:cNvSpPr>
            <a:spLocks noChangeArrowheads="1"/>
          </p:cNvSpPr>
          <p:nvPr/>
        </p:nvSpPr>
        <p:spPr bwMode="auto">
          <a:xfrm>
            <a:off x="7082205" y="623889"/>
            <a:ext cx="2220480" cy="307777"/>
          </a:xfrm>
          <a:prstGeom prst="rect">
            <a:avLst/>
          </a:prstGeom>
          <a:noFill/>
          <a:ln w="9525">
            <a:noFill/>
            <a:miter lim="800000"/>
            <a:headEnd/>
            <a:tailEnd/>
          </a:ln>
        </p:spPr>
        <p:txBody>
          <a:bodyPr wrap="none">
            <a:spAutoFit/>
          </a:bodyPr>
          <a:lstStyle/>
          <a:p>
            <a:r>
              <a:rPr lang="en-US" altLang="zh-CN" sz="1400" b="1">
                <a:ea typeface="宋体" pitchFamily="2" charset="-122"/>
              </a:rPr>
              <a:t> Acellular capillaries</a:t>
            </a:r>
            <a:endParaRPr lang="en-US" altLang="zh-CN" sz="1400">
              <a:ea typeface="宋体" pitchFamily="2" charset="-122"/>
            </a:endParaRPr>
          </a:p>
        </p:txBody>
      </p:sp>
      <p:cxnSp>
        <p:nvCxnSpPr>
          <p:cNvPr id="11304" name="Straight Arrow Connector 69"/>
          <p:cNvCxnSpPr>
            <a:cxnSpLocks noChangeShapeType="1"/>
          </p:cNvCxnSpPr>
          <p:nvPr/>
        </p:nvCxnSpPr>
        <p:spPr bwMode="auto">
          <a:xfrm flipV="1">
            <a:off x="7240466" y="1554163"/>
            <a:ext cx="117231" cy="254000"/>
          </a:xfrm>
          <a:prstGeom prst="straightConnector1">
            <a:avLst/>
          </a:prstGeom>
          <a:noFill/>
          <a:ln w="12700" algn="ctr">
            <a:solidFill>
              <a:schemeClr val="tx1"/>
            </a:solidFill>
            <a:round/>
            <a:headEnd/>
            <a:tailEnd type="arrow" w="med" len="med"/>
          </a:ln>
        </p:spPr>
      </p:cxnSp>
      <p:sp>
        <p:nvSpPr>
          <p:cNvPr id="18" name="Oval 17"/>
          <p:cNvSpPr/>
          <p:nvPr/>
        </p:nvSpPr>
        <p:spPr bwMode="auto">
          <a:xfrm>
            <a:off x="4881197" y="5440364"/>
            <a:ext cx="1800957" cy="1220787"/>
          </a:xfrm>
          <a:prstGeom prst="ellipse">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a:extLst/>
        </p:spPr>
        <p:txBody>
          <a:bodyPr/>
          <a:lstStyle/>
          <a:p>
            <a:pPr eaLnBrk="0" hangingPunct="0">
              <a:spcBef>
                <a:spcPct val="50000"/>
              </a:spcBef>
              <a:defRPr/>
            </a:pPr>
            <a:endParaRPr lang="en-US" altLang="zh-CN">
              <a:ea typeface="宋体" charset="-122"/>
            </a:endParaRPr>
          </a:p>
        </p:txBody>
      </p:sp>
      <p:sp>
        <p:nvSpPr>
          <p:cNvPr id="56" name="Oval 55"/>
          <p:cNvSpPr/>
          <p:nvPr/>
        </p:nvSpPr>
        <p:spPr bwMode="auto">
          <a:xfrm>
            <a:off x="2857501" y="5330825"/>
            <a:ext cx="2067658" cy="1257300"/>
          </a:xfrm>
          <a:prstGeom prst="ellipse">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a:extLst/>
        </p:spPr>
        <p:txBody>
          <a:bodyPr/>
          <a:lstStyle/>
          <a:p>
            <a:pPr eaLnBrk="0" hangingPunct="0">
              <a:spcBef>
                <a:spcPct val="50000"/>
              </a:spcBef>
              <a:defRPr/>
            </a:pPr>
            <a:endParaRPr lang="en-US" altLang="zh-CN">
              <a:ea typeface="宋体" charset="-122"/>
            </a:endParaRPr>
          </a:p>
        </p:txBody>
      </p:sp>
      <p:sp>
        <p:nvSpPr>
          <p:cNvPr id="11307" name="TextBox 53"/>
          <p:cNvSpPr txBox="1">
            <a:spLocks noChangeArrowheads="1"/>
          </p:cNvSpPr>
          <p:nvPr/>
        </p:nvSpPr>
        <p:spPr bwMode="auto">
          <a:xfrm rot="-5400000">
            <a:off x="5521081" y="4871949"/>
            <a:ext cx="431800" cy="1200329"/>
          </a:xfrm>
          <a:prstGeom prst="rect">
            <a:avLst/>
          </a:prstGeom>
          <a:noFill/>
          <a:ln w="9525">
            <a:noFill/>
            <a:miter lim="800000"/>
            <a:headEnd/>
            <a:tailEnd/>
          </a:ln>
        </p:spPr>
        <p:txBody>
          <a:bodyPr>
            <a:spAutoFit/>
          </a:bodyPr>
          <a:lstStyle/>
          <a:p>
            <a:r>
              <a:rPr lang="en-US" altLang="zh-CN" sz="7200">
                <a:latin typeface="Arial Narrow" pitchFamily="34" charset="0"/>
                <a:ea typeface="宋体" pitchFamily="2" charset="-122"/>
              </a:rPr>
              <a:t>=</a:t>
            </a:r>
          </a:p>
        </p:txBody>
      </p:sp>
      <p:sp>
        <p:nvSpPr>
          <p:cNvPr id="11308" name="Rectangle 60"/>
          <p:cNvSpPr>
            <a:spLocks noChangeArrowheads="1"/>
          </p:cNvSpPr>
          <p:nvPr/>
        </p:nvSpPr>
        <p:spPr bwMode="auto">
          <a:xfrm>
            <a:off x="4425462" y="4906964"/>
            <a:ext cx="1468672" cy="307777"/>
          </a:xfrm>
          <a:prstGeom prst="rect">
            <a:avLst/>
          </a:prstGeom>
          <a:solidFill>
            <a:srgbClr val="FFC000"/>
          </a:solidFill>
          <a:ln w="9525">
            <a:noFill/>
            <a:miter lim="800000"/>
            <a:headEnd/>
            <a:tailEnd/>
          </a:ln>
        </p:spPr>
        <p:txBody>
          <a:bodyPr wrap="none">
            <a:spAutoFit/>
          </a:bodyPr>
          <a:lstStyle/>
          <a:p>
            <a:r>
              <a:rPr lang="en-US" altLang="zh-CN" sz="1400" b="1">
                <a:latin typeface="Arial" charset="0"/>
                <a:ea typeface="宋体" pitchFamily="2" charset="-122"/>
              </a:rPr>
              <a:t>VCAM, Integrin</a:t>
            </a:r>
            <a:endParaRPr lang="en-US" altLang="zh-CN" sz="1400">
              <a:ea typeface="宋体" pitchFamily="2" charset="-122"/>
            </a:endParaRPr>
          </a:p>
        </p:txBody>
      </p:sp>
      <p:sp>
        <p:nvSpPr>
          <p:cNvPr id="11309" name="TextBox 53"/>
          <p:cNvSpPr txBox="1">
            <a:spLocks noChangeArrowheads="1"/>
          </p:cNvSpPr>
          <p:nvPr/>
        </p:nvSpPr>
        <p:spPr bwMode="auto">
          <a:xfrm rot="-5400000">
            <a:off x="4263781" y="4881474"/>
            <a:ext cx="431800" cy="1200329"/>
          </a:xfrm>
          <a:prstGeom prst="rect">
            <a:avLst/>
          </a:prstGeom>
          <a:noFill/>
          <a:ln w="9525">
            <a:noFill/>
            <a:miter lim="800000"/>
            <a:headEnd/>
            <a:tailEnd/>
          </a:ln>
        </p:spPr>
        <p:txBody>
          <a:bodyPr>
            <a:spAutoFit/>
          </a:bodyPr>
          <a:lstStyle/>
          <a:p>
            <a:r>
              <a:rPr lang="en-US" altLang="zh-CN" sz="7200">
                <a:latin typeface="Arial Narrow" pitchFamily="34" charset="0"/>
                <a:ea typeface="宋体" pitchFamily="2" charset="-122"/>
              </a:rPr>
              <a:t>=</a:t>
            </a:r>
          </a:p>
        </p:txBody>
      </p:sp>
      <p:sp>
        <p:nvSpPr>
          <p:cNvPr id="11310" name="Rectangle 16"/>
          <p:cNvSpPr>
            <a:spLocks noChangeArrowheads="1"/>
          </p:cNvSpPr>
          <p:nvPr/>
        </p:nvSpPr>
        <p:spPr bwMode="auto">
          <a:xfrm>
            <a:off x="3969728" y="5865814"/>
            <a:ext cx="2490746" cy="369332"/>
          </a:xfrm>
          <a:prstGeom prst="rect">
            <a:avLst/>
          </a:prstGeom>
          <a:noFill/>
          <a:ln w="9525">
            <a:noFill/>
            <a:miter lim="800000"/>
            <a:headEnd/>
            <a:tailEnd/>
          </a:ln>
        </p:spPr>
        <p:txBody>
          <a:bodyPr wrap="none">
            <a:spAutoFit/>
          </a:bodyPr>
          <a:lstStyle/>
          <a:p>
            <a:r>
              <a:rPr lang="en-US" altLang="zh-CN">
                <a:ea typeface="宋体" pitchFamily="2" charset="-122"/>
              </a:rPr>
              <a:t>leukocyte adhesion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30797" y="236454"/>
            <a:ext cx="7543800" cy="1371600"/>
          </a:xfrm>
        </p:spPr>
        <p:txBody>
          <a:bodyPr/>
          <a:lstStyle/>
          <a:p>
            <a:r>
              <a:rPr lang="en-US" altLang="zh-CN" sz="2800" dirty="0" err="1" smtClean="0">
                <a:solidFill>
                  <a:schemeClr val="accent1"/>
                </a:solidFill>
                <a:latin typeface="Arial Unicode MS" pitchFamily="34" charset="-122"/>
                <a:ea typeface="Arial Unicode MS" pitchFamily="34" charset="-122"/>
                <a:cs typeface="Arial Unicode MS" pitchFamily="34" charset="-122"/>
              </a:rPr>
              <a:t>Gluco</a:t>
            </a:r>
            <a:r>
              <a:rPr lang="en-US" altLang="zh-CN" sz="2800" dirty="0" smtClean="0">
                <a:solidFill>
                  <a:schemeClr val="accent1"/>
                </a:solidFill>
                <a:latin typeface="Arial Unicode MS" pitchFamily="34" charset="-122"/>
                <a:ea typeface="Arial Unicode MS" pitchFamily="34" charset="-122"/>
                <a:cs typeface="Arial Unicode MS" pitchFamily="34" charset="-122"/>
              </a:rPr>
              <a:t>-TOX </a:t>
            </a:r>
            <a:r>
              <a:rPr lang="zh-CN" altLang="en-US" sz="2800" dirty="0" smtClean="0">
                <a:solidFill>
                  <a:schemeClr val="accent1"/>
                </a:solidFill>
                <a:latin typeface="Arial Unicode MS" pitchFamily="34" charset="-122"/>
                <a:ea typeface="Arial Unicode MS" pitchFamily="34" charset="-122"/>
                <a:cs typeface="Arial Unicode MS" pitchFamily="34" charset="-122"/>
              </a:rPr>
              <a:t>（糖代谢紊乱）</a:t>
            </a:r>
            <a:r>
              <a:rPr lang="zh-CN" altLang="en-US" sz="2800" b="0" dirty="0">
                <a:latin typeface="SimSun" pitchFamily="2" charset="-122"/>
                <a:ea typeface="SimSun" pitchFamily="2" charset="-122"/>
              </a:rPr>
              <a:t/>
            </a:r>
            <a:br>
              <a:rPr lang="zh-CN" altLang="en-US" sz="2800" b="0" dirty="0">
                <a:latin typeface="SimSun" pitchFamily="2" charset="-122"/>
                <a:ea typeface="SimSun" pitchFamily="2" charset="-122"/>
              </a:rPr>
            </a:br>
            <a:r>
              <a:rPr lang="zh-CN" altLang="en-US" sz="2800" b="0" dirty="0">
                <a:latin typeface="SimSun" pitchFamily="2" charset="-122"/>
                <a:ea typeface="SimSun" pitchFamily="2" charset="-122"/>
              </a:rPr>
              <a:t/>
            </a:r>
            <a:br>
              <a:rPr lang="zh-CN" altLang="en-US" sz="2800" b="0" dirty="0">
                <a:latin typeface="SimSun" pitchFamily="2" charset="-122"/>
                <a:ea typeface="SimSun" pitchFamily="2" charset="-122"/>
              </a:rPr>
            </a:br>
            <a:endParaRPr lang="en-GB" altLang="zh-CN" sz="2800" dirty="0">
              <a:solidFill>
                <a:srgbClr val="0000CC"/>
              </a:solidFill>
              <a:latin typeface="SimSun" pitchFamily="2" charset="-122"/>
              <a:ea typeface="SimSun" pitchFamily="2" charset="-122"/>
            </a:endParaRPr>
          </a:p>
        </p:txBody>
      </p:sp>
      <p:sp>
        <p:nvSpPr>
          <p:cNvPr id="109571" name="Rectangle 3"/>
          <p:cNvSpPr>
            <a:spLocks noGrp="1" noChangeArrowheads="1"/>
          </p:cNvSpPr>
          <p:nvPr>
            <p:ph type="body" idx="1"/>
          </p:nvPr>
        </p:nvSpPr>
        <p:spPr>
          <a:xfrm>
            <a:off x="835385" y="1196975"/>
            <a:ext cx="8308615" cy="3600672"/>
          </a:xfrm>
        </p:spPr>
        <p:txBody>
          <a:bodyPr>
            <a:normAutofit/>
          </a:bodyPr>
          <a:lstStyle/>
          <a:p>
            <a:pPr marL="0" indent="0">
              <a:buNone/>
            </a:pPr>
            <a:r>
              <a:rPr lang="en-US" altLang="zh-CN" dirty="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a:t>
            </a:r>
            <a:r>
              <a:rPr lang="en-US" altLang="zh-CN" dirty="0" err="1" smtClean="0">
                <a:latin typeface="Arial Unicode MS" pitchFamily="34" charset="-122"/>
                <a:ea typeface="Arial Unicode MS" pitchFamily="34" charset="-122"/>
                <a:cs typeface="Arial Unicode MS" pitchFamily="34" charset="-122"/>
              </a:rPr>
              <a:t>polyol</a:t>
            </a:r>
            <a:r>
              <a:rPr lang="en-US" altLang="zh-CN" dirty="0" smtClean="0">
                <a:latin typeface="Arial Unicode MS" pitchFamily="34" charset="-122"/>
                <a:ea typeface="Arial Unicode MS" pitchFamily="34" charset="-122"/>
                <a:cs typeface="Arial Unicode MS" pitchFamily="34" charset="-122"/>
              </a:rPr>
              <a:t> pathway</a:t>
            </a:r>
            <a:r>
              <a:rPr lang="zh-CN" altLang="en-US" dirty="0" smtClean="0">
                <a:latin typeface="Arial Unicode MS" pitchFamily="34" charset="-122"/>
                <a:ea typeface="Arial Unicode MS" pitchFamily="34" charset="-122"/>
                <a:cs typeface="Arial Unicode MS" pitchFamily="34" charset="-122"/>
              </a:rPr>
              <a:t>（多元醇途径的增加</a:t>
            </a:r>
            <a:r>
              <a:rPr lang="zh-CN" altLang="en-US" baseline="30000" dirty="0">
                <a:latin typeface="Arial Unicode MS" pitchFamily="34" charset="-122"/>
                <a:ea typeface="Arial Unicode MS" pitchFamily="34" charset="-122"/>
                <a:cs typeface="Arial Unicode MS" pitchFamily="34" charset="-122"/>
              </a:rPr>
              <a:t>）</a:t>
            </a:r>
            <a:endParaRPr lang="en-US" altLang="zh-CN" baseline="30000" dirty="0">
              <a:latin typeface="Arial Unicode MS" pitchFamily="34" charset="-122"/>
              <a:ea typeface="Arial Unicode MS" pitchFamily="34" charset="-122"/>
              <a:cs typeface="Arial Unicode MS" pitchFamily="34" charset="-122"/>
            </a:endParaRPr>
          </a:p>
          <a:p>
            <a:pPr marL="0" indent="0">
              <a:buNone/>
            </a:pPr>
            <a:r>
              <a:rPr lang="en-US" altLang="zh-CN" dirty="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 AGEs/RAGE pathways</a:t>
            </a:r>
            <a:r>
              <a:rPr lang="zh-CN" altLang="en-US" dirty="0" smtClean="0">
                <a:latin typeface="Arial Unicode MS" pitchFamily="34" charset="-122"/>
                <a:ea typeface="Arial Unicode MS" pitchFamily="34" charset="-122"/>
                <a:cs typeface="Arial Unicode MS" pitchFamily="34" charset="-122"/>
              </a:rPr>
              <a:t>（糖</a:t>
            </a:r>
            <a:r>
              <a:rPr lang="zh-CN" altLang="en-US" dirty="0">
                <a:latin typeface="Arial Unicode MS" pitchFamily="34" charset="-122"/>
                <a:ea typeface="Arial Unicode MS" pitchFamily="34" charset="-122"/>
                <a:cs typeface="Arial Unicode MS" pitchFamily="34" charset="-122"/>
              </a:rPr>
              <a:t>基化终末产物的形成</a:t>
            </a:r>
            <a:r>
              <a:rPr lang="zh-CN" altLang="en-US" dirty="0" smtClean="0">
                <a:latin typeface="Arial Unicode MS" pitchFamily="34" charset="-122"/>
                <a:ea typeface="Arial Unicode MS" pitchFamily="34" charset="-122"/>
                <a:cs typeface="Arial Unicode MS" pitchFamily="34" charset="-122"/>
              </a:rPr>
              <a:t>增加</a:t>
            </a:r>
            <a:r>
              <a:rPr lang="en-US" altLang="zh-CN" dirty="0" smtClean="0">
                <a:latin typeface="Arial Unicode MS" pitchFamily="34" charset="-122"/>
                <a:ea typeface="Arial Unicode MS" pitchFamily="34" charset="-122"/>
                <a:cs typeface="Arial Unicode MS" pitchFamily="34" charset="-122"/>
              </a:rPr>
              <a:t>)</a:t>
            </a:r>
            <a:endParaRPr lang="en-US" altLang="zh-CN" baseline="30000" dirty="0">
              <a:latin typeface="Arial Unicode MS" pitchFamily="34" charset="-122"/>
              <a:ea typeface="Arial Unicode MS" pitchFamily="34" charset="-122"/>
              <a:cs typeface="Arial Unicode MS" pitchFamily="34" charset="-122"/>
            </a:endParaRPr>
          </a:p>
          <a:p>
            <a:pPr marL="0" indent="0">
              <a:buNone/>
            </a:pPr>
            <a:r>
              <a:rPr lang="en-US" altLang="zh-CN" dirty="0">
                <a:latin typeface="Arial Unicode MS" pitchFamily="34" charset="-122"/>
                <a:ea typeface="Arial Unicode MS" pitchFamily="34" charset="-122"/>
                <a:cs typeface="Arial Unicode MS" pitchFamily="34" charset="-122"/>
              </a:rPr>
              <a:t>3</a:t>
            </a:r>
            <a:r>
              <a:rPr lang="zh-CN" altLang="en-US"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 PKC(</a:t>
            </a:r>
            <a:r>
              <a:rPr lang="zh-CN" altLang="en-US" dirty="0" smtClean="0">
                <a:latin typeface="Arial Unicode MS" pitchFamily="34" charset="-122"/>
                <a:ea typeface="Arial Unicode MS" pitchFamily="34" charset="-122"/>
                <a:cs typeface="Arial Unicode MS" pitchFamily="34" charset="-122"/>
              </a:rPr>
              <a:t>蛋白激酶</a:t>
            </a:r>
            <a:r>
              <a:rPr lang="en-US" altLang="zh-CN" dirty="0">
                <a:latin typeface="Arial Unicode MS" pitchFamily="34" charset="-122"/>
                <a:ea typeface="Arial Unicode MS" pitchFamily="34" charset="-122"/>
                <a:cs typeface="Arial Unicode MS" pitchFamily="34" charset="-122"/>
              </a:rPr>
              <a:t>C</a:t>
            </a:r>
            <a:r>
              <a:rPr lang="zh-CN" altLang="en-US" dirty="0">
                <a:latin typeface="Arial Unicode MS" pitchFamily="34" charset="-122"/>
                <a:ea typeface="Arial Unicode MS" pitchFamily="34" charset="-122"/>
                <a:cs typeface="Arial Unicode MS" pitchFamily="34" charset="-122"/>
              </a:rPr>
              <a:t>亚型的</a:t>
            </a:r>
            <a:r>
              <a:rPr lang="zh-CN" altLang="en-US" dirty="0" smtClean="0">
                <a:latin typeface="Arial Unicode MS" pitchFamily="34" charset="-122"/>
                <a:ea typeface="Arial Unicode MS" pitchFamily="34" charset="-122"/>
                <a:cs typeface="Arial Unicode MS" pitchFamily="34" charset="-122"/>
              </a:rPr>
              <a:t>激活</a:t>
            </a:r>
            <a:r>
              <a:rPr lang="en-US" altLang="zh-CN" dirty="0" smtClean="0">
                <a:latin typeface="Arial Unicode MS" pitchFamily="34" charset="-122"/>
                <a:ea typeface="Arial Unicode MS" pitchFamily="34" charset="-122"/>
                <a:cs typeface="Arial Unicode MS" pitchFamily="34" charset="-122"/>
              </a:rPr>
              <a:t>)</a:t>
            </a:r>
          </a:p>
          <a:p>
            <a:pPr marL="0" indent="0">
              <a:buNone/>
            </a:pPr>
            <a:r>
              <a:rPr lang="en-US" altLang="zh-CN" dirty="0" smtClean="0">
                <a:latin typeface="Arial Unicode MS" pitchFamily="34" charset="-122"/>
                <a:ea typeface="Arial Unicode MS" pitchFamily="34" charset="-122"/>
                <a:cs typeface="Arial Unicode MS" pitchFamily="34" charset="-122"/>
              </a:rPr>
              <a:t>4</a:t>
            </a:r>
            <a:r>
              <a:rPr lang="zh-CN" altLang="en-US"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 </a:t>
            </a:r>
            <a:r>
              <a:rPr lang="en-US" altLang="zh-CN" dirty="0" err="1" smtClean="0">
                <a:latin typeface="Arial Unicode MS" pitchFamily="34" charset="-122"/>
                <a:ea typeface="Arial Unicode MS" pitchFamily="34" charset="-122"/>
                <a:cs typeface="Arial Unicode MS" pitchFamily="34" charset="-122"/>
              </a:rPr>
              <a:t>hexosamine</a:t>
            </a:r>
            <a:r>
              <a:rPr lang="en-US" altLang="zh-CN" dirty="0" smtClean="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己糖胺途径的增加</a:t>
            </a:r>
            <a:r>
              <a:rPr lang="en-US" altLang="zh-CN" dirty="0" smtClean="0">
                <a:latin typeface="Arial Unicode MS" pitchFamily="34" charset="-122"/>
                <a:ea typeface="Arial Unicode MS" pitchFamily="34" charset="-122"/>
                <a:cs typeface="Arial Unicode MS" pitchFamily="34" charset="-122"/>
              </a:rPr>
              <a:t>)</a:t>
            </a:r>
            <a:endParaRPr lang="en-US" altLang="zh-CN" baseline="30000" dirty="0" smtClean="0">
              <a:latin typeface="Arial Unicode MS" pitchFamily="34" charset="-122"/>
              <a:ea typeface="Arial Unicode MS" pitchFamily="34" charset="-122"/>
              <a:cs typeface="Arial Unicode MS" pitchFamily="34" charset="-122"/>
            </a:endParaRPr>
          </a:p>
          <a:p>
            <a:pPr marL="0" indent="0">
              <a:buNone/>
            </a:pPr>
            <a:endParaRPr lang="en-US" altLang="zh-CN" baseline="30000" dirty="0">
              <a:latin typeface="Arial Unicode MS" pitchFamily="34" charset="-122"/>
              <a:ea typeface="Arial Unicode MS" pitchFamily="34" charset="-122"/>
              <a:cs typeface="Arial Unicode MS" pitchFamily="34" charset="-122"/>
            </a:endParaRPr>
          </a:p>
          <a:p>
            <a:pPr marL="0" indent="0">
              <a:buNone/>
            </a:pPr>
            <a:endParaRPr lang="en-GB" altLang="zh-CN" baseline="30000" dirty="0">
              <a:latin typeface="Arial Unicode MS" pitchFamily="34" charset="-122"/>
              <a:ea typeface="Arial Unicode MS" pitchFamily="34" charset="-122"/>
              <a:cs typeface="Arial Unicode MS" pitchFamily="34" charset="-122"/>
            </a:endParaRPr>
          </a:p>
        </p:txBody>
      </p:sp>
      <p:sp>
        <p:nvSpPr>
          <p:cNvPr id="109573" name="Line 5"/>
          <p:cNvSpPr>
            <a:spLocks noChangeShapeType="1"/>
          </p:cNvSpPr>
          <p:nvPr/>
        </p:nvSpPr>
        <p:spPr bwMode="auto">
          <a:xfrm flipV="1">
            <a:off x="0" y="1196975"/>
            <a:ext cx="9144000" cy="0"/>
          </a:xfrm>
          <a:prstGeom prst="line">
            <a:avLst/>
          </a:prstGeom>
          <a:noFill/>
          <a:ln w="38100">
            <a:solidFill>
              <a:srgbClr val="800000"/>
            </a:solidFill>
            <a:round/>
            <a:headEnd/>
            <a:tailEnd/>
          </a:ln>
          <a:effectLst/>
        </p:spPr>
        <p:txBody>
          <a:bodyPr/>
          <a:lstStyle/>
          <a:p>
            <a:endParaRPr lang="zh-CN" altLang="en-US"/>
          </a:p>
        </p:txBody>
      </p:sp>
      <p:pic>
        <p:nvPicPr>
          <p:cNvPr id="306178" name="Picture 2" descr="Figure 1"/>
          <p:cNvPicPr>
            <a:picLocks noChangeAspect="1" noChangeArrowheads="1"/>
          </p:cNvPicPr>
          <p:nvPr/>
        </p:nvPicPr>
        <p:blipFill>
          <a:blip r:embed="rId2" cstate="print"/>
          <a:srcRect/>
          <a:stretch>
            <a:fillRect/>
          </a:stretch>
        </p:blipFill>
        <p:spPr bwMode="auto">
          <a:xfrm>
            <a:off x="1901825" y="3095624"/>
            <a:ext cx="5327650" cy="3128733"/>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716802" y="3438526"/>
            <a:ext cx="7315200" cy="3419475"/>
          </a:xfrm>
          <a:prstGeom prst="rect">
            <a:avLst/>
          </a:prstGeom>
        </p:spPr>
        <p:txBody>
          <a:bodyPr/>
          <a:lstStyle/>
          <a:p>
            <a:pPr marL="285750" marR="0" lvl="0" indent="-285750" algn="l" defTabSz="914400" rtl="0" eaLnBrk="0" fontAlgn="base" latinLnBrk="0" hangingPunct="0">
              <a:lnSpc>
                <a:spcPct val="100000"/>
              </a:lnSpc>
              <a:spcBef>
                <a:spcPct val="75000"/>
              </a:spcBef>
              <a:spcAft>
                <a:spcPct val="0"/>
              </a:spcAft>
              <a:buClrTx/>
              <a:buSzPct val="100000"/>
              <a:buFont typeface="Arial" charset="0"/>
              <a:buChar char="•"/>
              <a:tabLst/>
              <a:defRPr/>
            </a:pPr>
            <a:endParaRPr kumimoji="0" lang="en-GB" altLang="zh-CN" sz="2800" b="0" i="0" u="none" strike="noStrike" kern="0" cap="none" spc="0" normalizeH="0" baseline="0" noProof="0" dirty="0">
              <a:ln>
                <a:noFill/>
              </a:ln>
              <a:solidFill>
                <a:schemeClr val="tx1"/>
              </a:solidFill>
              <a:effectLst/>
              <a:uLnTx/>
              <a:uFillTx/>
              <a:latin typeface="SimSun" pitchFamily="2" charset="-122"/>
              <a:ea typeface="SimSun" pitchFamily="2" charset="-122"/>
              <a:cs typeface="+mn-cs"/>
            </a:endParaRPr>
          </a:p>
        </p:txBody>
      </p:sp>
      <p:sp>
        <p:nvSpPr>
          <p:cNvPr id="3" name="矩形 2"/>
          <p:cNvSpPr/>
          <p:nvPr/>
        </p:nvSpPr>
        <p:spPr>
          <a:xfrm>
            <a:off x="384458" y="404664"/>
            <a:ext cx="4221027" cy="461665"/>
          </a:xfrm>
          <a:prstGeom prst="rect">
            <a:avLst/>
          </a:prstGeom>
        </p:spPr>
        <p:txBody>
          <a:bodyPr wrap="none">
            <a:spAutoFit/>
          </a:bodyPr>
          <a:lstStyle/>
          <a:p>
            <a:pPr>
              <a:spcBef>
                <a:spcPct val="20000"/>
              </a:spcBef>
              <a:buClr>
                <a:schemeClr val="hlink"/>
              </a:buClr>
            </a:pPr>
            <a:r>
              <a:rPr lang="en-US" altLang="zh-CN" sz="2400" b="1" dirty="0" smtClean="0">
                <a:solidFill>
                  <a:schemeClr val="accent1"/>
                </a:solidFill>
                <a:latin typeface="Arial Unicode MS" pitchFamily="34" charset="-122"/>
                <a:ea typeface="Arial Unicode MS" pitchFamily="34" charset="-122"/>
                <a:cs typeface="Arial Unicode MS" pitchFamily="34" charset="-122"/>
              </a:rPr>
              <a:t>Oxidative stress</a:t>
            </a:r>
            <a:r>
              <a:rPr lang="zh-CN" altLang="en-US" sz="2400" b="1" dirty="0" smtClean="0">
                <a:solidFill>
                  <a:schemeClr val="accent1"/>
                </a:solidFill>
                <a:latin typeface="Arial Unicode MS" pitchFamily="34" charset="-122"/>
                <a:ea typeface="Arial Unicode MS" pitchFamily="34" charset="-122"/>
                <a:cs typeface="Arial Unicode MS" pitchFamily="34" charset="-122"/>
              </a:rPr>
              <a:t>（氧化应激）</a:t>
            </a:r>
            <a:endParaRPr lang="en-US" altLang="zh-CN" sz="2400" b="1" dirty="0" smtClean="0">
              <a:solidFill>
                <a:schemeClr val="accent1"/>
              </a:solidFill>
              <a:latin typeface="Arial Unicode MS" pitchFamily="34" charset="-122"/>
              <a:ea typeface="Arial Unicode MS" pitchFamily="34" charset="-122"/>
              <a:cs typeface="Arial Unicode MS" pitchFamily="34" charset="-122"/>
            </a:endParaRPr>
          </a:p>
        </p:txBody>
      </p:sp>
      <p:sp>
        <p:nvSpPr>
          <p:cNvPr id="4" name="矩形 3"/>
          <p:cNvSpPr/>
          <p:nvPr/>
        </p:nvSpPr>
        <p:spPr>
          <a:xfrm>
            <a:off x="384458" y="1815227"/>
            <a:ext cx="8375084" cy="2585323"/>
          </a:xfrm>
          <a:prstGeom prst="rect">
            <a:avLst/>
          </a:prstGeom>
        </p:spPr>
        <p:txBody>
          <a:bodyPr wrap="square">
            <a:spAutoFit/>
          </a:bodyPr>
          <a:lstStyle/>
          <a:p>
            <a:pPr>
              <a:buFont typeface="Wingdings" pitchFamily="2" charset="2"/>
              <a:buChar char="ü"/>
            </a:pPr>
            <a:r>
              <a:rPr lang="en-US" altLang="zh-CN" dirty="0" smtClean="0"/>
              <a:t>In the clinic, oxidative stress </a:t>
            </a:r>
            <a:r>
              <a:rPr lang="en-US" altLang="zh-CN" dirty="0" smtClean="0"/>
              <a:t>is found</a:t>
            </a:r>
            <a:r>
              <a:rPr lang="en-US" altLang="zh-CN" dirty="0" smtClean="0"/>
              <a:t>.</a:t>
            </a:r>
            <a:endParaRPr lang="en-US" altLang="zh-CN" dirty="0" smtClean="0"/>
          </a:p>
          <a:p>
            <a:pPr>
              <a:buFont typeface="Wingdings" pitchFamily="2" charset="2"/>
              <a:buChar char="ü"/>
            </a:pPr>
            <a:endParaRPr lang="en-US" altLang="zh-CN" dirty="0" smtClean="0"/>
          </a:p>
          <a:p>
            <a:pPr>
              <a:buFont typeface="Wingdings" pitchFamily="2" charset="2"/>
              <a:buChar char="ü"/>
            </a:pPr>
            <a:r>
              <a:rPr lang="en-US" altLang="zh-CN" dirty="0" smtClean="0"/>
              <a:t>In </a:t>
            </a:r>
            <a:r>
              <a:rPr lang="en-US" altLang="zh-CN" dirty="0" smtClean="0"/>
              <a:t>diabetic animal models, suppression of ROS </a:t>
            </a:r>
            <a:r>
              <a:rPr lang="en-US" altLang="zh-CN" dirty="0" smtClean="0"/>
              <a:t>protects </a:t>
            </a:r>
            <a:r>
              <a:rPr lang="en-US" altLang="zh-CN" dirty="0" smtClean="0"/>
              <a:t>against the early development of </a:t>
            </a:r>
            <a:r>
              <a:rPr lang="en-US" altLang="zh-CN" dirty="0" smtClean="0"/>
              <a:t>DR.</a:t>
            </a:r>
            <a:endParaRPr lang="en-US" altLang="zh-CN" dirty="0" smtClean="0"/>
          </a:p>
          <a:p>
            <a:pPr>
              <a:buFont typeface="Wingdings" pitchFamily="2" charset="2"/>
              <a:buChar char="ü"/>
            </a:pPr>
            <a:endParaRPr lang="en-US" altLang="zh-CN" dirty="0" smtClean="0"/>
          </a:p>
          <a:p>
            <a:pPr>
              <a:buFont typeface="Wingdings" pitchFamily="2" charset="2"/>
              <a:buChar char="ü"/>
            </a:pPr>
            <a:r>
              <a:rPr lang="en-US" altLang="zh-CN" dirty="0" smtClean="0"/>
              <a:t>In </a:t>
            </a:r>
            <a:r>
              <a:rPr lang="en-US" altLang="zh-CN" dirty="0" smtClean="0"/>
              <a:t>early-stage DR patients, oral administration of calcium </a:t>
            </a:r>
            <a:r>
              <a:rPr lang="en-US" altLang="zh-CN" dirty="0" err="1" smtClean="0"/>
              <a:t>dobe-silate</a:t>
            </a:r>
            <a:r>
              <a:rPr lang="en-US" altLang="zh-CN" dirty="0" smtClean="0"/>
              <a:t> (CDO</a:t>
            </a:r>
            <a:r>
              <a:rPr lang="en-US" altLang="zh-CN" dirty="0" smtClean="0"/>
              <a:t>) daily </a:t>
            </a:r>
            <a:r>
              <a:rPr lang="en-US" altLang="zh-CN" dirty="0" smtClean="0"/>
              <a:t>over two years, </a:t>
            </a:r>
            <a:r>
              <a:rPr lang="en-US" altLang="zh-CN" dirty="0" smtClean="0"/>
              <a:t>preventing </a:t>
            </a:r>
            <a:r>
              <a:rPr lang="en-US" altLang="zh-CN" dirty="0" smtClean="0"/>
              <a:t>and even reverting BRB </a:t>
            </a:r>
            <a:r>
              <a:rPr lang="en-US" altLang="zh-CN" dirty="0" smtClean="0"/>
              <a:t>disruption.</a:t>
            </a:r>
            <a:endParaRPr lang="en-US" altLang="zh-CN" dirty="0" smtClean="0"/>
          </a:p>
          <a:p>
            <a:endParaRPr lang="en-US" altLang="zh-CN"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989" y="320261"/>
            <a:ext cx="7843333" cy="523220"/>
          </a:xfrm>
          <a:prstGeom prst="rect">
            <a:avLst/>
          </a:prstGeom>
        </p:spPr>
        <p:txBody>
          <a:bodyPr wrap="square">
            <a:spAutoFit/>
          </a:bodyPr>
          <a:lstStyle/>
          <a:p>
            <a:pPr>
              <a:spcBef>
                <a:spcPct val="20000"/>
              </a:spcBef>
              <a:buClr>
                <a:schemeClr val="hlink"/>
              </a:buClr>
            </a:pPr>
            <a:r>
              <a:rPr lang="en-US" altLang="zh-CN" sz="2800" b="1" dirty="0" smtClean="0">
                <a:solidFill>
                  <a:schemeClr val="accent1"/>
                </a:solidFill>
                <a:latin typeface="Arial Unicode MS" pitchFamily="34" charset="-122"/>
                <a:ea typeface="Arial Unicode MS" pitchFamily="34" charset="-122"/>
                <a:cs typeface="Arial Unicode MS" pitchFamily="34" charset="-122"/>
              </a:rPr>
              <a:t>Key signaling regulators </a:t>
            </a:r>
            <a:r>
              <a:rPr lang="zh-CN" altLang="en-US" sz="2800" b="1" dirty="0" smtClean="0">
                <a:solidFill>
                  <a:schemeClr val="accent1"/>
                </a:solidFill>
                <a:latin typeface="Arial Unicode MS" pitchFamily="34" charset="-122"/>
                <a:ea typeface="Arial Unicode MS" pitchFamily="34" charset="-122"/>
                <a:cs typeface="Arial Unicode MS" pitchFamily="34" charset="-122"/>
              </a:rPr>
              <a:t>（关键信号转导因子）</a:t>
            </a:r>
            <a:endParaRPr lang="en-US" altLang="zh-CN" sz="2800" b="1" dirty="0" smtClean="0">
              <a:solidFill>
                <a:schemeClr val="accent1"/>
              </a:solidFill>
              <a:latin typeface="Arial Unicode MS" pitchFamily="34" charset="-122"/>
              <a:ea typeface="Arial Unicode MS" pitchFamily="34" charset="-122"/>
              <a:cs typeface="Arial Unicode MS" pitchFamily="34" charset="-122"/>
            </a:endParaRPr>
          </a:p>
        </p:txBody>
      </p:sp>
      <p:sp>
        <p:nvSpPr>
          <p:cNvPr id="3" name="矩形 2"/>
          <p:cNvSpPr/>
          <p:nvPr/>
        </p:nvSpPr>
        <p:spPr>
          <a:xfrm>
            <a:off x="317989" y="1009650"/>
            <a:ext cx="8540467" cy="2554545"/>
          </a:xfrm>
          <a:prstGeom prst="rect">
            <a:avLst/>
          </a:prstGeom>
        </p:spPr>
        <p:txBody>
          <a:bodyPr wrap="square">
            <a:spAutoFit/>
          </a:bodyPr>
          <a:lstStyle/>
          <a:p>
            <a:r>
              <a:rPr lang="en-US" altLang="zh-CN" sz="2000" dirty="0" smtClean="0">
                <a:latin typeface="Arial Unicode MS" pitchFamily="34" charset="-122"/>
                <a:ea typeface="Arial Unicode MS" pitchFamily="34" charset="-122"/>
                <a:cs typeface="Arial Unicode MS" pitchFamily="34" charset="-122"/>
              </a:rPr>
              <a:t>Oxidative-stress-induced </a:t>
            </a:r>
            <a:r>
              <a:rPr lang="en-US" altLang="zh-CN" sz="2000" dirty="0" smtClean="0">
                <a:latin typeface="Arial Unicode MS" pitchFamily="34" charset="-122"/>
                <a:ea typeface="Arial Unicode MS" pitchFamily="34" charset="-122"/>
                <a:cs typeface="Arial Unicode MS" pitchFamily="34" charset="-122"/>
              </a:rPr>
              <a:t>cellular and vascular changes are mediated by oxidative modification of key signaling pathways such </a:t>
            </a:r>
            <a:r>
              <a:rPr lang="en-US" altLang="zh-CN" sz="2000" dirty="0" smtClean="0">
                <a:latin typeface="Arial Unicode MS" pitchFamily="34" charset="-122"/>
                <a:ea typeface="Arial Unicode MS" pitchFamily="34" charset="-122"/>
                <a:cs typeface="Arial Unicode MS" pitchFamily="34" charset="-122"/>
              </a:rPr>
              <a:t>as(</a:t>
            </a:r>
            <a:r>
              <a:rPr lang="zh-CN" altLang="en-US" sz="2000" dirty="0" smtClean="0">
                <a:latin typeface="Arial Unicode MS" pitchFamily="34" charset="-122"/>
                <a:ea typeface="Arial Unicode MS" pitchFamily="34" charset="-122"/>
                <a:cs typeface="Arial Unicode MS" pitchFamily="34" charset="-122"/>
              </a:rPr>
              <a:t>氧化修饰）</a:t>
            </a:r>
            <a:r>
              <a:rPr lang="en-US" altLang="zh-CN"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pPr>
              <a:buFont typeface="Wingdings" pitchFamily="2" charset="2"/>
              <a:buChar char="u"/>
            </a:pPr>
            <a:r>
              <a:rPr lang="en-US" altLang="zh-CN" sz="2000" dirty="0" smtClean="0">
                <a:latin typeface="Arial Unicode MS" pitchFamily="34" charset="-122"/>
                <a:ea typeface="Arial Unicode MS" pitchFamily="34" charset="-122"/>
                <a:cs typeface="Arial Unicode MS" pitchFamily="34" charset="-122"/>
              </a:rPr>
              <a:t>PI3K/ AKT/</a:t>
            </a:r>
            <a:r>
              <a:rPr lang="en-US" altLang="zh-CN" sz="2000" dirty="0" err="1" smtClean="0">
                <a:latin typeface="Arial Unicode MS" pitchFamily="34" charset="-122"/>
                <a:ea typeface="Arial Unicode MS" pitchFamily="34" charset="-122"/>
                <a:cs typeface="Arial Unicode MS" pitchFamily="34" charset="-122"/>
              </a:rPr>
              <a:t>mTOR</a:t>
            </a: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pPr>
              <a:buFont typeface="Wingdings" pitchFamily="2" charset="2"/>
              <a:buChar char="u"/>
            </a:pPr>
            <a:r>
              <a:rPr lang="en-US" altLang="zh-CN" sz="2000" dirty="0" smtClean="0">
                <a:latin typeface="Arial Unicode MS" pitchFamily="34" charset="-122"/>
                <a:ea typeface="Arial Unicode MS" pitchFamily="34" charset="-122"/>
                <a:cs typeface="Arial Unicode MS" pitchFamily="34" charset="-122"/>
              </a:rPr>
              <a:t>JAK/STAT </a:t>
            </a:r>
          </a:p>
          <a:p>
            <a:endParaRPr lang="en-US" altLang="zh-CN" sz="2000" dirty="0" smtClean="0">
              <a:latin typeface="Arial Unicode MS" pitchFamily="34" charset="-122"/>
              <a:ea typeface="Arial Unicode MS" pitchFamily="34" charset="-122"/>
              <a:cs typeface="Arial Unicode MS" pitchFamily="34" charset="-122"/>
            </a:endParaRPr>
          </a:p>
          <a:p>
            <a:pPr>
              <a:buFont typeface="Wingdings" pitchFamily="2" charset="2"/>
              <a:buChar char="u"/>
            </a:pPr>
            <a:r>
              <a:rPr lang="en-US" altLang="zh-CN" sz="2000" dirty="0" smtClean="0">
                <a:latin typeface="Arial Unicode MS" pitchFamily="34" charset="-122"/>
                <a:ea typeface="Arial Unicode MS" pitchFamily="34" charset="-122"/>
                <a:cs typeface="Arial Unicode MS" pitchFamily="34" charset="-122"/>
              </a:rPr>
              <a:t>RAS/RAF/MAPK </a:t>
            </a:r>
            <a:endParaRPr lang="zh-CN" altLang="en-US" sz="2000" dirty="0">
              <a:latin typeface="Arial Unicode MS" pitchFamily="34" charset="-122"/>
              <a:ea typeface="Arial Unicode MS" pitchFamily="34" charset="-122"/>
              <a:cs typeface="Arial Unicode MS" pitchFamily="34" charset="-122"/>
            </a:endParaRPr>
          </a:p>
        </p:txBody>
      </p:sp>
      <p:sp>
        <p:nvSpPr>
          <p:cNvPr id="4" name="矩形 3"/>
          <p:cNvSpPr/>
          <p:nvPr/>
        </p:nvSpPr>
        <p:spPr>
          <a:xfrm>
            <a:off x="368300" y="3857625"/>
            <a:ext cx="8242146" cy="1015663"/>
          </a:xfrm>
          <a:prstGeom prst="rect">
            <a:avLst/>
          </a:prstGeom>
        </p:spPr>
        <p:txBody>
          <a:bodyPr wrap="square">
            <a:spAutoFit/>
          </a:bodyPr>
          <a:lstStyle/>
          <a:p>
            <a:r>
              <a:rPr lang="en-US" altLang="zh-CN" sz="2000" dirty="0" smtClean="0"/>
              <a:t>In the clinic, these cascades were 60–80% more activated in the retinal </a:t>
            </a:r>
            <a:r>
              <a:rPr lang="en-US" altLang="zh-CN" sz="2000" dirty="0" err="1" smtClean="0"/>
              <a:t>microvessels</a:t>
            </a:r>
            <a:r>
              <a:rPr lang="en-US" altLang="zh-CN" sz="2000" dirty="0" smtClean="0"/>
              <a:t> of DR patients as compared with controls </a:t>
            </a:r>
            <a:endParaRPr lang="zh-CN" altLang="en-US" sz="2000" dirty="0"/>
          </a:p>
        </p:txBody>
      </p:sp>
      <p:sp>
        <p:nvSpPr>
          <p:cNvPr id="303106" name="AutoShape 2" descr="https://encrypted-tbn0.gstatic.com/images?q=tbn:ANd9GcRfQqfOHdPvcA83dhEGXqquGucFhLluGeUvCYrIB4HZyEBw-r48"/>
          <p:cNvSpPr>
            <a:spLocks noChangeAspect="1" noChangeArrowheads="1"/>
          </p:cNvSpPr>
          <p:nvPr/>
        </p:nvSpPr>
        <p:spPr bwMode="auto">
          <a:xfrm>
            <a:off x="63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989" y="260648"/>
            <a:ext cx="3469219" cy="461665"/>
          </a:xfrm>
          <a:prstGeom prst="rect">
            <a:avLst/>
          </a:prstGeom>
        </p:spPr>
        <p:txBody>
          <a:bodyPr wrap="none">
            <a:spAutoFit/>
          </a:bodyPr>
          <a:lstStyle/>
          <a:p>
            <a:pPr>
              <a:spcBef>
                <a:spcPct val="20000"/>
              </a:spcBef>
              <a:buClr>
                <a:schemeClr val="hlink"/>
              </a:buClr>
            </a:pPr>
            <a:r>
              <a:rPr lang="en-US" altLang="zh-CN" sz="2400" b="1" dirty="0" smtClean="0">
                <a:solidFill>
                  <a:schemeClr val="accent1"/>
                </a:solidFill>
                <a:latin typeface="Arial Unicode MS" pitchFamily="34" charset="-122"/>
                <a:ea typeface="Arial Unicode MS" pitchFamily="34" charset="-122"/>
                <a:cs typeface="Arial Unicode MS" pitchFamily="34" charset="-122"/>
              </a:rPr>
              <a:t>Cytokines</a:t>
            </a:r>
            <a:r>
              <a:rPr lang="zh-CN" altLang="en-US" sz="2400" b="1" dirty="0" smtClean="0">
                <a:solidFill>
                  <a:schemeClr val="accent1"/>
                </a:solidFill>
                <a:latin typeface="Arial Unicode MS" pitchFamily="34" charset="-122"/>
                <a:ea typeface="Arial Unicode MS" pitchFamily="34" charset="-122"/>
                <a:cs typeface="Arial Unicode MS" pitchFamily="34" charset="-122"/>
              </a:rPr>
              <a:t>（细胞因子）</a:t>
            </a:r>
            <a:r>
              <a:rPr lang="en-US" altLang="zh-CN" sz="2400" b="1" dirty="0" smtClean="0">
                <a:solidFill>
                  <a:schemeClr val="accent1"/>
                </a:solidFill>
                <a:latin typeface="Arial Unicode MS" pitchFamily="34" charset="-122"/>
                <a:ea typeface="Arial Unicode MS" pitchFamily="34" charset="-122"/>
                <a:cs typeface="Arial Unicode MS" pitchFamily="34" charset="-122"/>
              </a:rPr>
              <a:t> </a:t>
            </a:r>
            <a:endParaRPr lang="zh-CN" altLang="en-US" sz="2400" b="1" dirty="0">
              <a:solidFill>
                <a:schemeClr val="accent1"/>
              </a:solidFill>
              <a:latin typeface="Arial Unicode MS" pitchFamily="34" charset="-122"/>
              <a:ea typeface="Arial Unicode MS" pitchFamily="34" charset="-122"/>
              <a:cs typeface="Arial Unicode MS" pitchFamily="34" charset="-122"/>
            </a:endParaRPr>
          </a:p>
        </p:txBody>
      </p:sp>
      <p:sp>
        <p:nvSpPr>
          <p:cNvPr id="4" name="矩形 3"/>
          <p:cNvSpPr/>
          <p:nvPr/>
        </p:nvSpPr>
        <p:spPr>
          <a:xfrm>
            <a:off x="317989" y="1101226"/>
            <a:ext cx="8375084" cy="4524315"/>
          </a:xfrm>
          <a:prstGeom prst="rect">
            <a:avLst/>
          </a:prstGeom>
        </p:spPr>
        <p:txBody>
          <a:bodyPr wrap="square">
            <a:spAutoFit/>
          </a:bodyPr>
          <a:lstStyle/>
          <a:p>
            <a:pPr>
              <a:lnSpc>
                <a:spcPct val="90000"/>
              </a:lnSpc>
              <a:buFont typeface="Wingdings" pitchFamily="2" charset="2"/>
              <a:buNone/>
            </a:pPr>
            <a:r>
              <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rPr>
              <a:t>Cytokines up-regulation is initiated by </a:t>
            </a:r>
            <a:r>
              <a:rPr lang="en-US" altLang="zh-CN" sz="2000" dirty="0" err="1" smtClean="0">
                <a:latin typeface="Arial Unicode MS" panose="020B0604020202020204" pitchFamily="34" charset="-122"/>
                <a:ea typeface="Arial Unicode MS" panose="020B0604020202020204" pitchFamily="34" charset="-122"/>
                <a:cs typeface="Arial Unicode MS" panose="020B0604020202020204" pitchFamily="34" charset="-122"/>
              </a:rPr>
              <a:t>Gluco-tox</a:t>
            </a:r>
            <a:r>
              <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rPr>
              <a:t> induced key regulators, and aggregated by hypoxia (</a:t>
            </a:r>
            <a:r>
              <a:rPr lang="zh-CN" altLang="en-US" sz="2000" dirty="0" smtClean="0">
                <a:latin typeface="Arial Unicode MS" panose="020B0604020202020204" pitchFamily="34" charset="-122"/>
                <a:ea typeface="Arial Unicode MS" panose="020B0604020202020204" pitchFamily="34" charset="-122"/>
                <a:cs typeface="Arial Unicode MS" panose="020B0604020202020204" pitchFamily="34" charset="-122"/>
              </a:rPr>
              <a:t>缺氧）</a:t>
            </a:r>
          </a:p>
          <a:p>
            <a:pPr>
              <a:lnSpc>
                <a:spcPct val="90000"/>
              </a:lnSpc>
            </a:pPr>
            <a:endPar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pPr>
            <a:endPar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pPr>
            <a:r>
              <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rPr>
              <a:t>DR related cytokines</a:t>
            </a:r>
            <a:r>
              <a:rPr lang="zh-CN" altLang="en-US" sz="20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pPr>
            <a:endPar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buFont typeface="Wingdings" pitchFamily="2" charset="2"/>
              <a:buNone/>
            </a:pPr>
            <a:endParaRPr lang="zh-CN" altLang="en-US" sz="20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buFont typeface="Wingdings" pitchFamily="2" charset="2"/>
              <a:buChar char="ü"/>
            </a:pPr>
            <a:r>
              <a:rPr lang="en-US" altLang="zh-CN"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F</a:t>
            </a:r>
            <a:r>
              <a:rPr lang="en-GB" altLang="zh-CN" sz="2000" dirty="0" err="1"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ibroblast</a:t>
            </a:r>
            <a:r>
              <a:rPr lang="en-GB" altLang="zh-CN"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 growth factor </a:t>
            </a:r>
            <a:r>
              <a:rPr lang="zh-CN" altLang="en-GB"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FGF</a:t>
            </a:r>
            <a:r>
              <a:rPr lang="zh-CN" altLang="en-US"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GB"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成纤维细胞生长因子</a:t>
            </a:r>
            <a:r>
              <a:rPr lang="zh-CN" altLang="en-US"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pPr>
            <a:endParaRPr lang="zh-CN" altLang="en-US"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buFont typeface="Wingdings" pitchFamily="2" charset="2"/>
              <a:buChar char="ü"/>
            </a:pPr>
            <a:r>
              <a:rPr lang="en-US" altLang="zh-CN"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I</a:t>
            </a:r>
            <a:r>
              <a:rPr lang="en-GB" altLang="zh-CN" sz="2000" dirty="0" err="1"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nsulin</a:t>
            </a:r>
            <a:r>
              <a:rPr lang="en-GB" altLang="zh-CN"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-like growth factor 1 </a:t>
            </a:r>
            <a:r>
              <a:rPr lang="zh-CN" altLang="en-GB"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GB" altLang="zh-CN"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IGF-1</a:t>
            </a:r>
            <a:r>
              <a:rPr lang="zh-CN" altLang="en-US"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（胰岛素样生长因子）</a:t>
            </a:r>
            <a:endParaRPr lang="en-US" altLang="zh-CN"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pPr>
            <a:endParaRPr lang="zh-CN" altLang="en-US"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buFont typeface="Wingdings" pitchFamily="2" charset="2"/>
              <a:buChar char="ü"/>
            </a:pPr>
            <a:r>
              <a:rPr lang="en-US" altLang="zh-CN"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Vascular endothelial growth factor</a:t>
            </a:r>
            <a:r>
              <a:rPr lang="zh-CN" altLang="en-US"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VEGF</a:t>
            </a:r>
            <a:r>
              <a:rPr lang="zh-CN" altLang="en-US"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（血管内皮生长因子）</a:t>
            </a:r>
            <a:endParaRPr lang="en-US" altLang="zh-CN"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pPr>
            <a:endParaRPr lang="zh-CN" altLang="en-US"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buFont typeface="Wingdings" pitchFamily="2" charset="2"/>
              <a:buChar char="ü"/>
            </a:pPr>
            <a:r>
              <a:rPr lang="en-US" altLang="zh-CN"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Epidermal growth factor</a:t>
            </a:r>
            <a:r>
              <a:rPr lang="zh-CN" altLang="en-US"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EGF</a:t>
            </a:r>
            <a:r>
              <a:rPr lang="zh-CN" altLang="en-US"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（上皮生长因子）</a:t>
            </a:r>
            <a:endParaRPr lang="en-US" altLang="zh-CN"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pPr>
            <a:endParaRPr lang="en-US" altLang="zh-CN"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buFont typeface="Wingdings" pitchFamily="2" charset="2"/>
              <a:buChar char="ü"/>
            </a:pPr>
            <a:r>
              <a:rPr lang="en-US" altLang="zh-CN"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T</a:t>
            </a:r>
            <a:r>
              <a:rPr lang="en-GB" altLang="zh-CN" sz="2000" dirty="0" err="1"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ransforming</a:t>
            </a:r>
            <a:r>
              <a:rPr lang="en-GB" altLang="zh-CN"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 growth factors-</a:t>
            </a:r>
            <a:r>
              <a:rPr lang="en-GB" altLang="zh-CN" sz="2000" dirty="0" err="1"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β,TGF</a:t>
            </a:r>
            <a:r>
              <a:rPr lang="en-GB" altLang="zh-CN"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-β </a:t>
            </a:r>
            <a:r>
              <a:rPr lang="zh-CN" altLang="en-US" sz="2000" dirty="0" smtClean="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rPr>
              <a:t>（转化生长因子）</a:t>
            </a:r>
            <a:endParaRPr lang="zh-CN" altLang="en-GB" sz="2000" dirty="0">
              <a:solidFill>
                <a:srgbClr val="0000CC"/>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7396" y="836712"/>
            <a:ext cx="266420" cy="369332"/>
          </a:xfrm>
          <a:prstGeom prst="rect">
            <a:avLst/>
          </a:prstGeom>
        </p:spPr>
        <p:txBody>
          <a:bodyPr wrap="none">
            <a:spAutoFit/>
          </a:bodyPr>
          <a:lstStyle/>
          <a:p>
            <a:r>
              <a:rPr lang="en-US" altLang="zh-CN" dirty="0" smtClean="0"/>
              <a:t> </a:t>
            </a:r>
            <a:endParaRPr lang="zh-CN" altLang="en-US" dirty="0"/>
          </a:p>
        </p:txBody>
      </p:sp>
      <p:sp>
        <p:nvSpPr>
          <p:cNvPr id="3" name="矩形 2"/>
          <p:cNvSpPr/>
          <p:nvPr/>
        </p:nvSpPr>
        <p:spPr>
          <a:xfrm>
            <a:off x="403391" y="1206044"/>
            <a:ext cx="7577457" cy="4154984"/>
          </a:xfrm>
          <a:prstGeom prst="rect">
            <a:avLst/>
          </a:prstGeom>
        </p:spPr>
        <p:txBody>
          <a:bodyPr wrap="square">
            <a:spAutoFit/>
          </a:bodyPr>
          <a:lstStyle/>
          <a:p>
            <a:r>
              <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rPr>
              <a:t>VEGF </a:t>
            </a:r>
          </a:p>
          <a:p>
            <a:endPar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rPr>
              <a:t>Anti-VEGF therapy </a:t>
            </a:r>
            <a:r>
              <a:rPr lang="zh-CN" altLang="en-US" sz="24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rPr>
              <a:t>BRB leakage and angiogenesis </a:t>
            </a:r>
          </a:p>
          <a:p>
            <a:endPar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rPr>
              <a:t>Launched</a:t>
            </a:r>
            <a:r>
              <a:rPr lang="zh-CN" altLang="en-US" sz="240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err="1" smtClean="0">
                <a:latin typeface="Arial Unicode MS" panose="020B0604020202020204" pitchFamily="34" charset="-122"/>
                <a:ea typeface="Arial Unicode MS" panose="020B0604020202020204" pitchFamily="34" charset="-122"/>
                <a:cs typeface="Arial Unicode MS" panose="020B0604020202020204" pitchFamily="34" charset="-122"/>
              </a:rPr>
              <a:t>Ranibizumab</a:t>
            </a:r>
            <a:r>
              <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rPr>
              <a:t> (in 2011) </a:t>
            </a:r>
          </a:p>
          <a:p>
            <a:endPar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rPr>
              <a:t>Under development</a:t>
            </a:r>
            <a:r>
              <a:rPr lang="zh-CN" altLang="en-US" sz="24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endPar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buFont typeface="Wingdings" pitchFamily="2" charset="2"/>
              <a:buChar char="ü"/>
            </a:pPr>
            <a:r>
              <a:rPr lang="en-US" altLang="zh-CN" sz="2400" dirty="0" err="1" smtClean="0">
                <a:latin typeface="Arial Unicode MS" panose="020B0604020202020204" pitchFamily="34" charset="-122"/>
                <a:ea typeface="Arial Unicode MS" panose="020B0604020202020204" pitchFamily="34" charset="-122"/>
                <a:cs typeface="Arial Unicode MS" panose="020B0604020202020204" pitchFamily="34" charset="-122"/>
              </a:rPr>
              <a:t>Oligonucleotides</a:t>
            </a:r>
            <a:r>
              <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err="1" smtClean="0">
                <a:latin typeface="Arial Unicode MS" panose="020B0604020202020204" pitchFamily="34" charset="-122"/>
                <a:ea typeface="Arial Unicode MS" panose="020B0604020202020204" pitchFamily="34" charset="-122"/>
                <a:cs typeface="Arial Unicode MS" panose="020B0604020202020204" pitchFamily="34" charset="-122"/>
              </a:rPr>
              <a:t>Pegaptanib</a:t>
            </a:r>
            <a:r>
              <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p>
          <a:p>
            <a:pPr>
              <a:buFont typeface="Wingdings" pitchFamily="2" charset="2"/>
              <a:buChar char="ü"/>
            </a:pPr>
            <a:r>
              <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rPr>
              <a:t>Interfering RNA (</a:t>
            </a:r>
            <a:r>
              <a:rPr lang="en-US" altLang="zh-CN" sz="2400" dirty="0" err="1" smtClean="0">
                <a:latin typeface="Arial Unicode MS" panose="020B0604020202020204" pitchFamily="34" charset="-122"/>
                <a:ea typeface="Arial Unicode MS" panose="020B0604020202020204" pitchFamily="34" charset="-122"/>
                <a:cs typeface="Arial Unicode MS" panose="020B0604020202020204" pitchFamily="34" charset="-122"/>
              </a:rPr>
              <a:t>Bevasiranib</a:t>
            </a:r>
            <a:r>
              <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p>
          <a:p>
            <a:pPr>
              <a:buFont typeface="Wingdings" pitchFamily="2" charset="2"/>
              <a:buChar char="ü"/>
            </a:pPr>
            <a:r>
              <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rPr>
              <a:t>Polypeptides (</a:t>
            </a:r>
            <a:r>
              <a:rPr lang="en-US" altLang="zh-CN" sz="2400" dirty="0" err="1" smtClean="0">
                <a:latin typeface="Arial Unicode MS" panose="020B0604020202020204" pitchFamily="34" charset="-122"/>
                <a:ea typeface="Arial Unicode MS" panose="020B0604020202020204" pitchFamily="34" charset="-122"/>
                <a:cs typeface="Arial Unicode MS" panose="020B0604020202020204" pitchFamily="34" charset="-122"/>
              </a:rPr>
              <a:t>Aflibercept</a:t>
            </a:r>
            <a:r>
              <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 name="矩形 4"/>
          <p:cNvSpPr/>
          <p:nvPr/>
        </p:nvSpPr>
        <p:spPr>
          <a:xfrm>
            <a:off x="317989" y="260648"/>
            <a:ext cx="3469219" cy="461665"/>
          </a:xfrm>
          <a:prstGeom prst="rect">
            <a:avLst/>
          </a:prstGeom>
        </p:spPr>
        <p:txBody>
          <a:bodyPr wrap="none">
            <a:spAutoFit/>
          </a:bodyPr>
          <a:lstStyle/>
          <a:p>
            <a:pPr>
              <a:spcBef>
                <a:spcPct val="20000"/>
              </a:spcBef>
              <a:buClr>
                <a:schemeClr val="hlink"/>
              </a:buClr>
            </a:pPr>
            <a:r>
              <a:rPr lang="en-US" altLang="zh-CN" sz="2400" b="1" dirty="0" smtClean="0">
                <a:solidFill>
                  <a:schemeClr val="accent1"/>
                </a:solidFill>
                <a:latin typeface="Arial Unicode MS" pitchFamily="34" charset="-122"/>
                <a:ea typeface="Arial Unicode MS" pitchFamily="34" charset="-122"/>
                <a:cs typeface="Arial Unicode MS" pitchFamily="34" charset="-122"/>
              </a:rPr>
              <a:t>Cytokines</a:t>
            </a:r>
            <a:r>
              <a:rPr lang="zh-CN" altLang="en-US" sz="2400" b="1" dirty="0" smtClean="0">
                <a:solidFill>
                  <a:schemeClr val="accent1"/>
                </a:solidFill>
                <a:latin typeface="Arial Unicode MS" pitchFamily="34" charset="-122"/>
                <a:ea typeface="Arial Unicode MS" pitchFamily="34" charset="-122"/>
                <a:cs typeface="Arial Unicode MS" pitchFamily="34" charset="-122"/>
              </a:rPr>
              <a:t>（细胞因子）</a:t>
            </a:r>
            <a:r>
              <a:rPr lang="en-US" altLang="zh-CN" sz="2400" b="1" dirty="0" smtClean="0">
                <a:solidFill>
                  <a:schemeClr val="accent1"/>
                </a:solidFill>
                <a:latin typeface="Arial Unicode MS" pitchFamily="34" charset="-122"/>
                <a:ea typeface="Arial Unicode MS" pitchFamily="34" charset="-122"/>
                <a:cs typeface="Arial Unicode MS" pitchFamily="34" charset="-122"/>
              </a:rPr>
              <a:t> </a:t>
            </a:r>
            <a:endParaRPr lang="zh-CN" altLang="en-US" sz="2400" b="1" dirty="0">
              <a:solidFill>
                <a:schemeClr val="accent1"/>
              </a:solidFill>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等腰三角形 28"/>
          <p:cNvSpPr/>
          <p:nvPr/>
        </p:nvSpPr>
        <p:spPr bwMode="auto">
          <a:xfrm rot="10800000">
            <a:off x="982677" y="3222269"/>
            <a:ext cx="1728192" cy="2592288"/>
          </a:xfrm>
          <a:prstGeom prst="triangle">
            <a:avLst/>
          </a:prstGeom>
          <a:solidFill>
            <a:schemeClr val="accent6">
              <a:lumMod val="60000"/>
              <a:lumOff val="40000"/>
            </a:scheme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Imago" pitchFamily="2" charset="0"/>
            </a:endParaRPr>
          </a:p>
        </p:txBody>
      </p:sp>
      <p:sp>
        <p:nvSpPr>
          <p:cNvPr id="23" name="等腰三角形 22"/>
          <p:cNvSpPr/>
          <p:nvPr/>
        </p:nvSpPr>
        <p:spPr bwMode="auto">
          <a:xfrm rot="10800000">
            <a:off x="5834909" y="3222268"/>
            <a:ext cx="1794661" cy="2592288"/>
          </a:xfrm>
          <a:prstGeom prst="triangle">
            <a:avLst/>
          </a:prstGeom>
          <a:solidFill>
            <a:schemeClr val="accent6">
              <a:lumMod val="60000"/>
              <a:lumOff val="40000"/>
            </a:scheme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Imago" pitchFamily="2" charset="0"/>
            </a:endParaRPr>
          </a:p>
        </p:txBody>
      </p:sp>
      <p:sp>
        <p:nvSpPr>
          <p:cNvPr id="14" name="梯形 13"/>
          <p:cNvSpPr/>
          <p:nvPr/>
        </p:nvSpPr>
        <p:spPr bwMode="auto">
          <a:xfrm rot="10800000">
            <a:off x="650334" y="1700808"/>
            <a:ext cx="2459350" cy="720080"/>
          </a:xfrm>
          <a:prstGeom prst="trapezoid">
            <a:avLst/>
          </a:prstGeom>
          <a:solidFill>
            <a:schemeClr val="accent6">
              <a:lumMod val="20000"/>
              <a:lumOff val="80000"/>
            </a:schemeClr>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Imago" pitchFamily="2" charset="0"/>
            </a:endParaRPr>
          </a:p>
        </p:txBody>
      </p:sp>
      <p:sp>
        <p:nvSpPr>
          <p:cNvPr id="5" name="Title 3"/>
          <p:cNvSpPr>
            <a:spLocks noGrp="1"/>
          </p:cNvSpPr>
          <p:nvPr>
            <p:ph type="title" idx="4294967295"/>
          </p:nvPr>
        </p:nvSpPr>
        <p:spPr>
          <a:xfrm>
            <a:off x="154931" y="65584"/>
            <a:ext cx="8126412" cy="792162"/>
          </a:xfrm>
        </p:spPr>
        <p:txBody>
          <a:bodyPr/>
          <a:lstStyle/>
          <a:p>
            <a:r>
              <a:rPr lang="en-US" sz="2000" dirty="0" smtClean="0"/>
              <a:t> Why it is important to understand DR?</a:t>
            </a:r>
            <a:endParaRPr lang="en-US" sz="2000" dirty="0"/>
          </a:p>
        </p:txBody>
      </p:sp>
      <p:sp>
        <p:nvSpPr>
          <p:cNvPr id="12" name="矩形 11"/>
          <p:cNvSpPr/>
          <p:nvPr/>
        </p:nvSpPr>
        <p:spPr>
          <a:xfrm>
            <a:off x="298218" y="5482679"/>
            <a:ext cx="8979132" cy="738664"/>
          </a:xfrm>
          <a:prstGeom prst="rect">
            <a:avLst/>
          </a:prstGeom>
        </p:spPr>
        <p:txBody>
          <a:bodyPr wrap="square">
            <a:spAutoFit/>
          </a:bodyPr>
          <a:lstStyle/>
          <a:p>
            <a:r>
              <a:rPr lang="zh-CN" altLang="en-US" sz="1400" b="1" dirty="0">
                <a:ea typeface="宋体" pitchFamily="2" charset="-122"/>
              </a:rPr>
              <a:t>“中国每年用于二型糖尿病治疗的费用目前已超过</a:t>
            </a:r>
            <a:r>
              <a:rPr lang="en-US" altLang="zh-CN" sz="1400" b="1" dirty="0">
                <a:ea typeface="宋体" pitchFamily="2" charset="-122"/>
              </a:rPr>
              <a:t>200 </a:t>
            </a:r>
            <a:r>
              <a:rPr lang="zh-CN" altLang="en-US" sz="1400" b="1" dirty="0">
                <a:ea typeface="宋体" pitchFamily="2" charset="-122"/>
              </a:rPr>
              <a:t>亿人民币，其中</a:t>
            </a:r>
            <a:r>
              <a:rPr lang="zh-CN" altLang="en-US" sz="1400" b="1" dirty="0" smtClean="0">
                <a:ea typeface="宋体" pitchFamily="2" charset="-122"/>
              </a:rPr>
              <a:t>治疗糖尿病</a:t>
            </a:r>
            <a:r>
              <a:rPr lang="zh-CN" altLang="en-US" sz="1400" b="1" dirty="0">
                <a:ea typeface="宋体" pitchFamily="2" charset="-122"/>
              </a:rPr>
              <a:t>并发症的相关费用占</a:t>
            </a:r>
            <a:r>
              <a:rPr lang="en-US" altLang="zh-CN" sz="1400" b="1" dirty="0">
                <a:ea typeface="宋体" pitchFamily="2" charset="-122"/>
              </a:rPr>
              <a:t>80% </a:t>
            </a:r>
            <a:r>
              <a:rPr lang="zh-CN" altLang="en-US" sz="1400" b="1" dirty="0">
                <a:ea typeface="宋体" pitchFamily="2" charset="-122"/>
              </a:rPr>
              <a:t>以上，平均每年每例有并发症患者的治疗费</a:t>
            </a:r>
            <a:r>
              <a:rPr lang="zh-CN" altLang="en-US" sz="1400" b="1" dirty="0" smtClean="0">
                <a:ea typeface="宋体" pitchFamily="2" charset="-122"/>
              </a:rPr>
              <a:t>用为</a:t>
            </a:r>
            <a:r>
              <a:rPr lang="en-US" altLang="zh-CN" sz="1400" b="1" dirty="0">
                <a:ea typeface="宋体" pitchFamily="2" charset="-122"/>
              </a:rPr>
              <a:t>18828 </a:t>
            </a:r>
            <a:r>
              <a:rPr lang="zh-CN" altLang="en-US" sz="1400" b="1" dirty="0">
                <a:ea typeface="宋体" pitchFamily="2" charset="-122"/>
              </a:rPr>
              <a:t>元，是无并发症患者的</a:t>
            </a:r>
            <a:r>
              <a:rPr lang="en-US" altLang="zh-CN" sz="1400" b="1" dirty="0">
                <a:ea typeface="宋体" pitchFamily="2" charset="-122"/>
              </a:rPr>
              <a:t>5.1 </a:t>
            </a:r>
            <a:r>
              <a:rPr lang="zh-CN" altLang="en-US" sz="1400" b="1" dirty="0">
                <a:ea typeface="宋体" pitchFamily="2" charset="-122"/>
              </a:rPr>
              <a:t>倍。</a:t>
            </a:r>
            <a:r>
              <a:rPr lang="zh-CN" altLang="en-US" sz="1400" b="1" dirty="0" smtClean="0">
                <a:ea typeface="宋体" pitchFamily="2" charset="-122"/>
              </a:rPr>
              <a:t>”</a:t>
            </a:r>
            <a:endParaRPr lang="en-US" altLang="zh-CN" sz="1400" b="1" dirty="0" smtClean="0">
              <a:ea typeface="宋体" pitchFamily="2" charset="-122"/>
            </a:endParaRPr>
          </a:p>
          <a:p>
            <a:r>
              <a:rPr lang="en-US" altLang="zh-CN" sz="1400" b="1" dirty="0" smtClean="0">
                <a:ea typeface="宋体" pitchFamily="2" charset="-122"/>
              </a:rPr>
              <a:t>——</a:t>
            </a:r>
            <a:r>
              <a:rPr lang="en-US" altLang="zh-CN" sz="1400" b="1" dirty="0">
                <a:ea typeface="宋体" pitchFamily="2" charset="-122"/>
              </a:rPr>
              <a:t>KOL</a:t>
            </a:r>
            <a:r>
              <a:rPr lang="zh-CN" altLang="en-US" sz="1400" b="1" dirty="0">
                <a:ea typeface="宋体" pitchFamily="2" charset="-122"/>
              </a:rPr>
              <a:t>，中华医学会糖尿病分会成员，北京人民医院</a:t>
            </a:r>
          </a:p>
        </p:txBody>
      </p:sp>
      <p:sp>
        <p:nvSpPr>
          <p:cNvPr id="13" name="TextBox 12"/>
          <p:cNvSpPr txBox="1"/>
          <p:nvPr/>
        </p:nvSpPr>
        <p:spPr>
          <a:xfrm>
            <a:off x="1315023" y="1916832"/>
            <a:ext cx="1794661" cy="369332"/>
          </a:xfrm>
          <a:prstGeom prst="rect">
            <a:avLst/>
          </a:prstGeom>
          <a:noFill/>
        </p:spPr>
        <p:txBody>
          <a:bodyPr wrap="square" rtlCol="0">
            <a:spAutoFit/>
          </a:bodyPr>
          <a:lstStyle/>
          <a:p>
            <a:r>
              <a:rPr lang="en-US" altLang="zh-CN" dirty="0" smtClean="0"/>
              <a:t>98 M</a:t>
            </a:r>
            <a:endParaRPr lang="zh-CN" altLang="en-US" dirty="0"/>
          </a:p>
        </p:txBody>
      </p:sp>
      <p:sp>
        <p:nvSpPr>
          <p:cNvPr id="15" name="梯形 14"/>
          <p:cNvSpPr/>
          <p:nvPr/>
        </p:nvSpPr>
        <p:spPr bwMode="auto">
          <a:xfrm rot="10800000">
            <a:off x="783271" y="2492896"/>
            <a:ext cx="2127006" cy="720080"/>
          </a:xfrm>
          <a:prstGeom prst="trapezoid">
            <a:avLst/>
          </a:prstGeom>
          <a:solidFill>
            <a:schemeClr val="accent6">
              <a:lumMod val="40000"/>
              <a:lumOff val="60000"/>
            </a:scheme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Imago" pitchFamily="2" charset="0"/>
            </a:endParaRPr>
          </a:p>
        </p:txBody>
      </p:sp>
      <p:sp>
        <p:nvSpPr>
          <p:cNvPr id="17" name="TextBox 16"/>
          <p:cNvSpPr txBox="1"/>
          <p:nvPr/>
        </p:nvSpPr>
        <p:spPr>
          <a:xfrm>
            <a:off x="1315023" y="2636912"/>
            <a:ext cx="1794661" cy="369332"/>
          </a:xfrm>
          <a:prstGeom prst="rect">
            <a:avLst/>
          </a:prstGeom>
          <a:noFill/>
        </p:spPr>
        <p:txBody>
          <a:bodyPr wrap="square" rtlCol="0">
            <a:spAutoFit/>
          </a:bodyPr>
          <a:lstStyle/>
          <a:p>
            <a:r>
              <a:rPr lang="en-US" altLang="zh-CN" dirty="0" smtClean="0"/>
              <a:t>&gt;32 M</a:t>
            </a:r>
            <a:endParaRPr lang="zh-CN" altLang="en-US" dirty="0"/>
          </a:p>
        </p:txBody>
      </p:sp>
      <p:sp>
        <p:nvSpPr>
          <p:cNvPr id="18" name="TextBox 17"/>
          <p:cNvSpPr txBox="1"/>
          <p:nvPr/>
        </p:nvSpPr>
        <p:spPr>
          <a:xfrm>
            <a:off x="3109684" y="1844824"/>
            <a:ext cx="1595254" cy="369332"/>
          </a:xfrm>
          <a:prstGeom prst="rect">
            <a:avLst/>
          </a:prstGeom>
          <a:noFill/>
        </p:spPr>
        <p:txBody>
          <a:bodyPr wrap="square" rtlCol="0">
            <a:spAutoFit/>
          </a:bodyPr>
          <a:lstStyle/>
          <a:p>
            <a:r>
              <a:rPr lang="en-US" altLang="zh-CN" dirty="0" smtClean="0"/>
              <a:t>Diabetes</a:t>
            </a:r>
            <a:endParaRPr lang="zh-CN" altLang="en-US" dirty="0"/>
          </a:p>
        </p:txBody>
      </p:sp>
      <p:sp>
        <p:nvSpPr>
          <p:cNvPr id="19" name="TextBox 18"/>
          <p:cNvSpPr txBox="1"/>
          <p:nvPr/>
        </p:nvSpPr>
        <p:spPr>
          <a:xfrm>
            <a:off x="3043215" y="2636912"/>
            <a:ext cx="1927599" cy="369332"/>
          </a:xfrm>
          <a:prstGeom prst="rect">
            <a:avLst/>
          </a:prstGeom>
          <a:noFill/>
        </p:spPr>
        <p:txBody>
          <a:bodyPr wrap="square" rtlCol="0">
            <a:spAutoFit/>
          </a:bodyPr>
          <a:lstStyle/>
          <a:p>
            <a:r>
              <a:rPr lang="en-US" altLang="zh-CN" dirty="0" smtClean="0"/>
              <a:t>Any type of DR</a:t>
            </a:r>
            <a:endParaRPr lang="zh-CN" altLang="en-US" dirty="0"/>
          </a:p>
        </p:txBody>
      </p:sp>
      <p:sp>
        <p:nvSpPr>
          <p:cNvPr id="20" name="TextBox 19"/>
          <p:cNvSpPr txBox="1"/>
          <p:nvPr/>
        </p:nvSpPr>
        <p:spPr>
          <a:xfrm>
            <a:off x="3043215" y="4055006"/>
            <a:ext cx="2525819" cy="369332"/>
          </a:xfrm>
          <a:prstGeom prst="rect">
            <a:avLst/>
          </a:prstGeom>
          <a:noFill/>
        </p:spPr>
        <p:txBody>
          <a:bodyPr wrap="square" rtlCol="0">
            <a:spAutoFit/>
          </a:bodyPr>
          <a:lstStyle/>
          <a:p>
            <a:r>
              <a:rPr lang="en-US" altLang="zh-CN" dirty="0" smtClean="0"/>
              <a:t>Vision-</a:t>
            </a:r>
            <a:r>
              <a:rPr lang="en-US" altLang="zh-CN" dirty="0" err="1" smtClean="0"/>
              <a:t>threating</a:t>
            </a:r>
            <a:r>
              <a:rPr lang="en-US" altLang="zh-CN" dirty="0" smtClean="0"/>
              <a:t>  </a:t>
            </a:r>
            <a:r>
              <a:rPr lang="en-US" altLang="zh-CN" dirty="0" smtClean="0"/>
              <a:t>DR</a:t>
            </a:r>
            <a:endParaRPr lang="zh-CN" altLang="en-US" dirty="0"/>
          </a:p>
        </p:txBody>
      </p:sp>
      <p:sp>
        <p:nvSpPr>
          <p:cNvPr id="21" name="TextBox 20"/>
          <p:cNvSpPr txBox="1"/>
          <p:nvPr/>
        </p:nvSpPr>
        <p:spPr>
          <a:xfrm>
            <a:off x="1315023" y="3870340"/>
            <a:ext cx="998110" cy="369332"/>
          </a:xfrm>
          <a:prstGeom prst="rect">
            <a:avLst/>
          </a:prstGeom>
          <a:noFill/>
        </p:spPr>
        <p:txBody>
          <a:bodyPr wrap="square" rtlCol="0">
            <a:spAutoFit/>
          </a:bodyPr>
          <a:lstStyle/>
          <a:p>
            <a:r>
              <a:rPr lang="en-US" altLang="zh-CN" dirty="0" smtClean="0"/>
              <a:t>&gt;20M</a:t>
            </a:r>
            <a:endParaRPr lang="zh-CN" altLang="en-US" dirty="0"/>
          </a:p>
        </p:txBody>
      </p:sp>
      <p:sp>
        <p:nvSpPr>
          <p:cNvPr id="22" name="TextBox 21"/>
          <p:cNvSpPr txBox="1"/>
          <p:nvPr/>
        </p:nvSpPr>
        <p:spPr>
          <a:xfrm>
            <a:off x="1248554" y="1124744"/>
            <a:ext cx="1595254" cy="523220"/>
          </a:xfrm>
          <a:prstGeom prst="rect">
            <a:avLst/>
          </a:prstGeom>
          <a:noFill/>
        </p:spPr>
        <p:txBody>
          <a:bodyPr wrap="square" rtlCol="0">
            <a:spAutoFit/>
          </a:bodyPr>
          <a:lstStyle/>
          <a:p>
            <a:r>
              <a:rPr lang="en-US" altLang="zh-CN" sz="2800" b="1" dirty="0" smtClean="0"/>
              <a:t>China</a:t>
            </a:r>
            <a:endParaRPr lang="zh-CN" altLang="en-US" sz="2800" b="1" dirty="0"/>
          </a:p>
        </p:txBody>
      </p:sp>
      <p:sp>
        <p:nvSpPr>
          <p:cNvPr id="24" name="TextBox 23"/>
          <p:cNvSpPr txBox="1"/>
          <p:nvPr/>
        </p:nvSpPr>
        <p:spPr>
          <a:xfrm>
            <a:off x="6034316" y="1124744"/>
            <a:ext cx="1595254" cy="523220"/>
          </a:xfrm>
          <a:prstGeom prst="rect">
            <a:avLst/>
          </a:prstGeom>
          <a:noFill/>
        </p:spPr>
        <p:txBody>
          <a:bodyPr wrap="square" rtlCol="0">
            <a:spAutoFit/>
          </a:bodyPr>
          <a:lstStyle/>
          <a:p>
            <a:r>
              <a:rPr lang="en-US" altLang="zh-CN" sz="2800" b="1" dirty="0" smtClean="0"/>
              <a:t>World</a:t>
            </a:r>
            <a:endParaRPr lang="zh-CN" altLang="en-US" sz="2800" b="1" dirty="0"/>
          </a:p>
        </p:txBody>
      </p:sp>
      <p:sp>
        <p:nvSpPr>
          <p:cNvPr id="25" name="梯形 24"/>
          <p:cNvSpPr/>
          <p:nvPr/>
        </p:nvSpPr>
        <p:spPr bwMode="auto">
          <a:xfrm rot="10800000">
            <a:off x="5303158" y="1700809"/>
            <a:ext cx="2858164" cy="720080"/>
          </a:xfrm>
          <a:prstGeom prst="trapezoid">
            <a:avLst/>
          </a:prstGeom>
          <a:solidFill>
            <a:schemeClr val="accent6">
              <a:lumMod val="20000"/>
              <a:lumOff val="80000"/>
            </a:schemeClr>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Imago" pitchFamily="2" charset="0"/>
            </a:endParaRPr>
          </a:p>
        </p:txBody>
      </p:sp>
      <p:sp>
        <p:nvSpPr>
          <p:cNvPr id="26" name="梯形 25"/>
          <p:cNvSpPr/>
          <p:nvPr/>
        </p:nvSpPr>
        <p:spPr bwMode="auto">
          <a:xfrm rot="10800000">
            <a:off x="5569034" y="2502188"/>
            <a:ext cx="2326412" cy="720080"/>
          </a:xfrm>
          <a:prstGeom prst="trapezoid">
            <a:avLst/>
          </a:prstGeom>
          <a:solidFill>
            <a:schemeClr val="accent6">
              <a:lumMod val="40000"/>
              <a:lumOff val="60000"/>
            </a:scheme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Imago" pitchFamily="2" charset="0"/>
            </a:endParaRPr>
          </a:p>
        </p:txBody>
      </p:sp>
      <p:sp>
        <p:nvSpPr>
          <p:cNvPr id="27" name="TextBox 26"/>
          <p:cNvSpPr txBox="1"/>
          <p:nvPr/>
        </p:nvSpPr>
        <p:spPr>
          <a:xfrm>
            <a:off x="6234135" y="1916832"/>
            <a:ext cx="1794661" cy="369332"/>
          </a:xfrm>
          <a:prstGeom prst="rect">
            <a:avLst/>
          </a:prstGeom>
          <a:noFill/>
        </p:spPr>
        <p:txBody>
          <a:bodyPr wrap="square" rtlCol="0">
            <a:spAutoFit/>
          </a:bodyPr>
          <a:lstStyle/>
          <a:p>
            <a:r>
              <a:rPr lang="en-US" altLang="zh-CN" dirty="0" smtClean="0"/>
              <a:t>382 M</a:t>
            </a:r>
            <a:endParaRPr lang="zh-CN" altLang="en-US" dirty="0"/>
          </a:p>
        </p:txBody>
      </p:sp>
      <p:sp>
        <p:nvSpPr>
          <p:cNvPr id="28" name="TextBox 27"/>
          <p:cNvSpPr txBox="1"/>
          <p:nvPr/>
        </p:nvSpPr>
        <p:spPr>
          <a:xfrm>
            <a:off x="6234135" y="2668270"/>
            <a:ext cx="1794661" cy="369332"/>
          </a:xfrm>
          <a:prstGeom prst="rect">
            <a:avLst/>
          </a:prstGeom>
          <a:noFill/>
        </p:spPr>
        <p:txBody>
          <a:bodyPr wrap="square" rtlCol="0">
            <a:spAutoFit/>
          </a:bodyPr>
          <a:lstStyle/>
          <a:p>
            <a:r>
              <a:rPr lang="en-US" altLang="zh-CN" dirty="0" smtClean="0"/>
              <a:t>&gt;126</a:t>
            </a:r>
            <a:r>
              <a:rPr lang="en-US" altLang="zh-CN" dirty="0" smtClean="0"/>
              <a:t>  M</a:t>
            </a:r>
            <a:endParaRPr lang="zh-CN" altLang="en-US" dirty="0"/>
          </a:p>
        </p:txBody>
      </p:sp>
      <p:sp>
        <p:nvSpPr>
          <p:cNvPr id="30" name="矩形 29"/>
          <p:cNvSpPr/>
          <p:nvPr/>
        </p:nvSpPr>
        <p:spPr>
          <a:xfrm>
            <a:off x="154931" y="0"/>
            <a:ext cx="2187246" cy="461665"/>
          </a:xfrm>
          <a:prstGeom prst="rect">
            <a:avLst/>
          </a:prstGeom>
        </p:spPr>
        <p:txBody>
          <a:bodyPr wrap="square">
            <a:spAutoFit/>
          </a:bodyPr>
          <a:lstStyle/>
          <a:p>
            <a:r>
              <a:rPr lang="en-US" altLang="zh-CN" sz="2400" b="1" dirty="0" smtClean="0"/>
              <a:t>Foreword</a:t>
            </a:r>
            <a:endParaRPr lang="zh-CN" altLang="en-US" sz="2400" b="1" dirty="0"/>
          </a:p>
        </p:txBody>
      </p:sp>
      <p:sp>
        <p:nvSpPr>
          <p:cNvPr id="33" name="TextBox 32"/>
          <p:cNvSpPr txBox="1"/>
          <p:nvPr/>
        </p:nvSpPr>
        <p:spPr>
          <a:xfrm>
            <a:off x="6234135" y="3870340"/>
            <a:ext cx="1794661" cy="369332"/>
          </a:xfrm>
          <a:prstGeom prst="rect">
            <a:avLst/>
          </a:prstGeom>
          <a:noFill/>
        </p:spPr>
        <p:txBody>
          <a:bodyPr wrap="square" rtlCol="0">
            <a:spAutoFit/>
          </a:bodyPr>
          <a:lstStyle/>
          <a:p>
            <a:r>
              <a:rPr lang="en-US" altLang="zh-CN" dirty="0" smtClean="0"/>
              <a:t>&gt;83</a:t>
            </a:r>
            <a:r>
              <a:rPr lang="en-US" altLang="zh-CN" dirty="0" smtClean="0"/>
              <a:t>  M</a:t>
            </a:r>
            <a:endParaRPr lang="zh-CN" altLang="en-US" dirty="0"/>
          </a:p>
        </p:txBody>
      </p:sp>
    </p:spTree>
    <p:extLst>
      <p:ext uri="{BB962C8B-B14F-4D97-AF65-F5344CB8AC3E}">
        <p14:creationId xmlns:p14="http://schemas.microsoft.com/office/powerpoint/2010/main" xmlns="" val="7802986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1892" y="1185083"/>
            <a:ext cx="7776864" cy="3477875"/>
          </a:xfrm>
          <a:prstGeom prst="rect">
            <a:avLst/>
          </a:prstGeom>
        </p:spPr>
        <p:txBody>
          <a:bodyPr wrap="square">
            <a:spAutoFit/>
          </a:bodyPr>
          <a:lstStyle/>
          <a:p>
            <a:r>
              <a:rPr lang="en-US" altLang="zh-CN" sz="2000" dirty="0" err="1" smtClean="0">
                <a:latin typeface="Arial Unicode MS" panose="020B0604020202020204" pitchFamily="34" charset="-122"/>
                <a:ea typeface="Arial Unicode MS" panose="020B0604020202020204" pitchFamily="34" charset="-122"/>
                <a:cs typeface="Arial Unicode MS" panose="020B0604020202020204" pitchFamily="34" charset="-122"/>
              </a:rPr>
              <a:t>TNFa</a:t>
            </a:r>
            <a:r>
              <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p>
          <a:p>
            <a:endPar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endPar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buFont typeface="Wingdings" pitchFamily="2" charset="2"/>
              <a:buChar char="ü"/>
            </a:pPr>
            <a:r>
              <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rPr>
              <a:t>Induces BRB leakage in a nuclear factor (NF)-</a:t>
            </a:r>
            <a:r>
              <a:rPr lang="en-US" altLang="zh-CN" sz="2000" dirty="0" err="1" smtClean="0">
                <a:latin typeface="Arial Unicode MS" panose="020B0604020202020204" pitchFamily="34" charset="-122"/>
                <a:ea typeface="Arial Unicode MS" panose="020B0604020202020204" pitchFamily="34" charset="-122"/>
                <a:cs typeface="Arial Unicode MS" panose="020B0604020202020204" pitchFamily="34" charset="-122"/>
              </a:rPr>
              <a:t>kB</a:t>
            </a:r>
            <a:r>
              <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rPr>
              <a:t> dependent, VEGF-independent manner </a:t>
            </a:r>
          </a:p>
          <a:p>
            <a:pPr>
              <a:buFont typeface="Wingdings" pitchFamily="2" charset="2"/>
              <a:buChar char="ü"/>
            </a:pPr>
            <a:endPar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buFont typeface="Wingdings" pitchFamily="2" charset="2"/>
              <a:buChar char="ü"/>
            </a:pPr>
            <a:r>
              <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rPr>
              <a:t>IVT injection of </a:t>
            </a:r>
            <a:r>
              <a:rPr lang="en-US" altLang="zh-CN" sz="2000" dirty="0" err="1" smtClean="0">
                <a:latin typeface="Arial Unicode MS" panose="020B0604020202020204" pitchFamily="34" charset="-122"/>
                <a:ea typeface="Arial Unicode MS" panose="020B0604020202020204" pitchFamily="34" charset="-122"/>
                <a:cs typeface="Arial Unicode MS" panose="020B0604020202020204" pitchFamily="34" charset="-122"/>
              </a:rPr>
              <a:t>bevacizumab</a:t>
            </a:r>
            <a:r>
              <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rPr>
              <a:t> potently diminishes VEGF, but not </a:t>
            </a:r>
            <a:r>
              <a:rPr lang="en-US" altLang="zh-CN" sz="2000" dirty="0" err="1" smtClean="0">
                <a:latin typeface="Arial Unicode MS" panose="020B0604020202020204" pitchFamily="34" charset="-122"/>
                <a:ea typeface="Arial Unicode MS" panose="020B0604020202020204" pitchFamily="34" charset="-122"/>
                <a:cs typeface="Arial Unicode MS" panose="020B0604020202020204" pitchFamily="34" charset="-122"/>
              </a:rPr>
              <a:t>TNFa</a:t>
            </a:r>
            <a:r>
              <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rPr>
              <a:t> and interleukins (IL-1b, IL-6, IL-8) in the retina </a:t>
            </a:r>
          </a:p>
          <a:p>
            <a:pPr>
              <a:buFont typeface="Wingdings" pitchFamily="2" charset="2"/>
              <a:buChar char="ü"/>
            </a:pPr>
            <a:endPar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buFont typeface="Wingdings" pitchFamily="2" charset="2"/>
              <a:buChar char="ü"/>
            </a:pPr>
            <a:r>
              <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rPr>
              <a:t>Potential of anti-</a:t>
            </a:r>
            <a:r>
              <a:rPr lang="en-US" altLang="zh-CN" sz="2000" dirty="0" err="1" smtClean="0">
                <a:latin typeface="Arial Unicode MS" panose="020B0604020202020204" pitchFamily="34" charset="-122"/>
                <a:ea typeface="Arial Unicode MS" panose="020B0604020202020204" pitchFamily="34" charset="-122"/>
                <a:cs typeface="Arial Unicode MS" panose="020B0604020202020204" pitchFamily="34" charset="-122"/>
              </a:rPr>
              <a:t>TNFa</a:t>
            </a:r>
            <a:r>
              <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rPr>
              <a:t> as </a:t>
            </a:r>
            <a:r>
              <a:rPr lang="en-US" altLang="zh-CN" sz="2000" dirty="0" err="1" smtClean="0">
                <a:latin typeface="Arial Unicode MS" panose="020B0604020202020204" pitchFamily="34" charset="-122"/>
                <a:ea typeface="Arial Unicode MS" panose="020B0604020202020204" pitchFamily="34" charset="-122"/>
                <a:cs typeface="Arial Unicode MS" panose="020B0604020202020204" pitchFamily="34" charset="-122"/>
              </a:rPr>
              <a:t>monotherapy</a:t>
            </a:r>
            <a:r>
              <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rPr>
              <a:t> or combination treatment for patients refractory to anti-VEGF therapy alone</a:t>
            </a:r>
            <a:endParaRPr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 name="矩形 2"/>
          <p:cNvSpPr/>
          <p:nvPr/>
        </p:nvSpPr>
        <p:spPr>
          <a:xfrm>
            <a:off x="251520" y="188641"/>
            <a:ext cx="3469219" cy="461665"/>
          </a:xfrm>
          <a:prstGeom prst="rect">
            <a:avLst/>
          </a:prstGeom>
        </p:spPr>
        <p:txBody>
          <a:bodyPr wrap="none">
            <a:spAutoFit/>
          </a:bodyPr>
          <a:lstStyle/>
          <a:p>
            <a:pPr>
              <a:spcBef>
                <a:spcPct val="20000"/>
              </a:spcBef>
              <a:buClr>
                <a:schemeClr val="hlink"/>
              </a:buClr>
            </a:pPr>
            <a:r>
              <a:rPr lang="en-US" altLang="zh-CN" sz="2400" b="1" dirty="0" smtClean="0">
                <a:solidFill>
                  <a:schemeClr val="accent1"/>
                </a:solidFill>
                <a:latin typeface="Arial Unicode MS" pitchFamily="34" charset="-122"/>
                <a:ea typeface="Arial Unicode MS" pitchFamily="34" charset="-122"/>
                <a:cs typeface="Arial Unicode MS" pitchFamily="34" charset="-122"/>
              </a:rPr>
              <a:t>Cytokines</a:t>
            </a:r>
            <a:r>
              <a:rPr lang="zh-CN" altLang="en-US" sz="2400" b="1" dirty="0" smtClean="0">
                <a:solidFill>
                  <a:schemeClr val="accent1"/>
                </a:solidFill>
                <a:latin typeface="Arial Unicode MS" pitchFamily="34" charset="-122"/>
                <a:ea typeface="Arial Unicode MS" pitchFamily="34" charset="-122"/>
                <a:cs typeface="Arial Unicode MS" pitchFamily="34" charset="-122"/>
              </a:rPr>
              <a:t>（细胞因子）</a:t>
            </a:r>
            <a:r>
              <a:rPr lang="en-US" altLang="zh-CN" sz="2400" b="1" dirty="0" smtClean="0">
                <a:solidFill>
                  <a:schemeClr val="accent1"/>
                </a:solidFill>
                <a:latin typeface="Arial Unicode MS" pitchFamily="34" charset="-122"/>
                <a:ea typeface="Arial Unicode MS" pitchFamily="34" charset="-122"/>
                <a:cs typeface="Arial Unicode MS" pitchFamily="34" charset="-122"/>
              </a:rPr>
              <a:t> </a:t>
            </a:r>
            <a:endParaRPr lang="zh-CN" altLang="en-US" sz="2400" b="1" dirty="0">
              <a:solidFill>
                <a:schemeClr val="accent1"/>
              </a:solidFill>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260648"/>
            <a:ext cx="4206601" cy="461665"/>
          </a:xfrm>
          <a:prstGeom prst="rect">
            <a:avLst/>
          </a:prstGeom>
        </p:spPr>
        <p:txBody>
          <a:bodyPr wrap="none">
            <a:spAutoFit/>
          </a:bodyPr>
          <a:lstStyle/>
          <a:p>
            <a:pPr>
              <a:spcBef>
                <a:spcPct val="20000"/>
              </a:spcBef>
              <a:buClr>
                <a:schemeClr val="hlink"/>
              </a:buClr>
            </a:pPr>
            <a:r>
              <a:rPr lang="en-US" altLang="zh-CN" sz="2400" b="1" dirty="0" err="1" smtClean="0">
                <a:solidFill>
                  <a:schemeClr val="accent1"/>
                </a:solidFill>
                <a:latin typeface="Arial Unicode MS" pitchFamily="34" charset="-122"/>
                <a:ea typeface="Arial Unicode MS" pitchFamily="34" charset="-122"/>
                <a:cs typeface="Arial Unicode MS" pitchFamily="34" charset="-122"/>
              </a:rPr>
              <a:t>Neurokines</a:t>
            </a:r>
            <a:r>
              <a:rPr lang="zh-CN" altLang="en-US" sz="2400" b="1" dirty="0" smtClean="0">
                <a:solidFill>
                  <a:schemeClr val="accent1"/>
                </a:solidFill>
                <a:latin typeface="Arial Unicode MS" pitchFamily="34" charset="-122"/>
                <a:ea typeface="Arial Unicode MS" pitchFamily="34" charset="-122"/>
                <a:cs typeface="Arial Unicode MS" pitchFamily="34" charset="-122"/>
              </a:rPr>
              <a:t>（神经生长因子）</a:t>
            </a:r>
            <a:endParaRPr lang="en-US" altLang="zh-CN" sz="2400" b="1" dirty="0" smtClean="0">
              <a:solidFill>
                <a:schemeClr val="accent1"/>
              </a:solidFill>
              <a:latin typeface="Arial Unicode MS" pitchFamily="34" charset="-122"/>
              <a:ea typeface="Arial Unicode MS" pitchFamily="34" charset="-122"/>
              <a:cs typeface="Arial Unicode MS" pitchFamily="34" charset="-122"/>
            </a:endParaRPr>
          </a:p>
        </p:txBody>
      </p:sp>
      <p:sp>
        <p:nvSpPr>
          <p:cNvPr id="8" name="TextBox 7"/>
          <p:cNvSpPr txBox="1"/>
          <p:nvPr/>
        </p:nvSpPr>
        <p:spPr>
          <a:xfrm>
            <a:off x="2518198" y="4781550"/>
            <a:ext cx="5012859" cy="523220"/>
          </a:xfrm>
          <a:prstGeom prst="rect">
            <a:avLst/>
          </a:prstGeom>
          <a:noFill/>
        </p:spPr>
        <p:txBody>
          <a:bodyPr wrap="square" rtlCol="0">
            <a:spAutoFit/>
          </a:bodyPr>
          <a:lstStyle/>
          <a:p>
            <a:r>
              <a:rPr lang="en-US" altLang="zh-CN" sz="2800" dirty="0" smtClean="0">
                <a:latin typeface="Arial Unicode MS" pitchFamily="34" charset="-122"/>
                <a:ea typeface="Arial Unicode MS" pitchFamily="34" charset="-122"/>
                <a:cs typeface="Arial Unicode MS" pitchFamily="34" charset="-122"/>
              </a:rPr>
              <a:t>Low Cost-effectiveness</a:t>
            </a:r>
            <a:endParaRPr lang="zh-CN" altLang="en-US" sz="2800" dirty="0">
              <a:latin typeface="Arial Unicode MS" pitchFamily="34" charset="-122"/>
              <a:ea typeface="Arial Unicode MS" pitchFamily="34" charset="-122"/>
              <a:cs typeface="Arial Unicode MS" pitchFamily="34" charset="-122"/>
            </a:endParaRPr>
          </a:p>
        </p:txBody>
      </p:sp>
      <p:sp>
        <p:nvSpPr>
          <p:cNvPr id="13" name="TextBox 12"/>
          <p:cNvSpPr txBox="1"/>
          <p:nvPr/>
        </p:nvSpPr>
        <p:spPr>
          <a:xfrm>
            <a:off x="270579" y="1124745"/>
            <a:ext cx="8375084" cy="830997"/>
          </a:xfrm>
          <a:prstGeom prst="rect">
            <a:avLst/>
          </a:prstGeom>
          <a:noFill/>
        </p:spPr>
        <p:txBody>
          <a:bodyPr wrap="square" rtlCol="0">
            <a:spAutoFit/>
          </a:bodyPr>
          <a:lstStyle/>
          <a:p>
            <a:r>
              <a:rPr lang="en-US" altLang="zh-CN" sz="2400" dirty="0" smtClean="0"/>
              <a:t>Clinical findings</a:t>
            </a:r>
            <a:r>
              <a:rPr lang="zh-CN" altLang="en-US" sz="2400" dirty="0" smtClean="0"/>
              <a:t>：</a:t>
            </a:r>
            <a:r>
              <a:rPr lang="en-US" altLang="zh-CN" sz="2400" dirty="0" smtClean="0"/>
              <a:t>Even earlier than micro-vascular abnormalities</a:t>
            </a:r>
            <a:endParaRPr lang="zh-CN" altLang="en-US" sz="2400" dirty="0"/>
          </a:p>
        </p:txBody>
      </p:sp>
      <p:sp>
        <p:nvSpPr>
          <p:cNvPr id="20" name="AutoShape 5"/>
          <p:cNvSpPr>
            <a:spLocks noChangeArrowheads="1"/>
          </p:cNvSpPr>
          <p:nvPr/>
        </p:nvSpPr>
        <p:spPr bwMode="gray">
          <a:xfrm>
            <a:off x="251520" y="2252133"/>
            <a:ext cx="2266678" cy="836612"/>
          </a:xfrm>
          <a:prstGeom prst="homePlate">
            <a:avLst>
              <a:gd name="adj" fmla="val 30653"/>
            </a:avLst>
          </a:prstGeom>
          <a:solidFill>
            <a:schemeClr val="accent1">
              <a:lumMod val="20000"/>
              <a:lumOff val="80000"/>
            </a:schemeClr>
          </a:solidFill>
          <a:ln w="12700">
            <a:noFill/>
            <a:miter lim="800000"/>
            <a:headEnd/>
            <a:tailEnd/>
          </a:ln>
        </p:spPr>
        <p:txBody>
          <a:bodyPr lIns="180000" tIns="72000" rIns="72000" bIns="72000" anchor="ctr"/>
          <a:lstStyle/>
          <a:p>
            <a:pPr eaLnBrk="0" hangingPunct="0">
              <a:spcBef>
                <a:spcPct val="50000"/>
              </a:spcBef>
            </a:pPr>
            <a:r>
              <a:rPr lang="en-US" altLang="zh-CN" b="1" dirty="0" smtClean="0">
                <a:latin typeface="Comic Sans MS" pitchFamily="66" charset="0"/>
                <a:ea typeface="宋体" pitchFamily="2" charset="-122"/>
              </a:rPr>
              <a:t>VEGF ↑</a:t>
            </a:r>
          </a:p>
        </p:txBody>
      </p:sp>
      <p:sp>
        <p:nvSpPr>
          <p:cNvPr id="21" name="AutoShape 6"/>
          <p:cNvSpPr>
            <a:spLocks noChangeArrowheads="1"/>
          </p:cNvSpPr>
          <p:nvPr/>
        </p:nvSpPr>
        <p:spPr bwMode="gray">
          <a:xfrm>
            <a:off x="2334048" y="2243421"/>
            <a:ext cx="2204301" cy="838200"/>
          </a:xfrm>
          <a:prstGeom prst="chevron">
            <a:avLst>
              <a:gd name="adj" fmla="val 31202"/>
            </a:avLst>
          </a:prstGeom>
          <a:solidFill>
            <a:schemeClr val="accent1">
              <a:lumMod val="20000"/>
              <a:lumOff val="80000"/>
            </a:schemeClr>
          </a:solidFill>
          <a:ln w="12700">
            <a:noFill/>
            <a:miter lim="800000"/>
            <a:headEnd/>
            <a:tailEnd/>
          </a:ln>
        </p:spPr>
        <p:txBody>
          <a:bodyPr lIns="180000" tIns="72000" rIns="72000" bIns="72000" anchor="ctr"/>
          <a:lstStyle/>
          <a:p>
            <a:r>
              <a:rPr lang="en-US" altLang="zh-CN" b="1" dirty="0" smtClean="0">
                <a:latin typeface="Comic Sans MS" pitchFamily="66" charset="0"/>
                <a:ea typeface="宋体" pitchFamily="2" charset="-122"/>
              </a:rPr>
              <a:t>Glutamate↑</a:t>
            </a:r>
          </a:p>
        </p:txBody>
      </p:sp>
      <p:sp>
        <p:nvSpPr>
          <p:cNvPr id="22" name="AutoShape 7"/>
          <p:cNvSpPr>
            <a:spLocks noChangeArrowheads="1"/>
          </p:cNvSpPr>
          <p:nvPr/>
        </p:nvSpPr>
        <p:spPr bwMode="gray">
          <a:xfrm>
            <a:off x="4346094" y="2243421"/>
            <a:ext cx="2400740" cy="838200"/>
          </a:xfrm>
          <a:prstGeom prst="chevron">
            <a:avLst>
              <a:gd name="adj" fmla="val 31177"/>
            </a:avLst>
          </a:prstGeom>
          <a:solidFill>
            <a:schemeClr val="accent1">
              <a:lumMod val="20000"/>
              <a:lumOff val="80000"/>
            </a:schemeClr>
          </a:solidFill>
          <a:ln w="12700">
            <a:noFill/>
            <a:miter lim="800000"/>
            <a:headEnd/>
            <a:tailEnd/>
          </a:ln>
        </p:spPr>
        <p:txBody>
          <a:bodyPr lIns="180000" tIns="72000" rIns="72000" bIns="72000" anchor="ctr"/>
          <a:lstStyle/>
          <a:p>
            <a:r>
              <a:rPr lang="en-US" altLang="zh-CN" b="1" dirty="0" smtClean="0">
                <a:solidFill>
                  <a:srgbClr val="FF0000"/>
                </a:solidFill>
                <a:latin typeface="Comic Sans MS" pitchFamily="66" charset="0"/>
                <a:ea typeface="宋体" pitchFamily="2" charset="-122"/>
              </a:rPr>
              <a:t>NMDA R,</a:t>
            </a:r>
            <a:r>
              <a:rPr lang="en-US" altLang="zh-CN" b="1" dirty="0" smtClean="0">
                <a:latin typeface="Comic Sans MS" pitchFamily="66" charset="0"/>
                <a:ea typeface="宋体" pitchFamily="2" charset="-122"/>
              </a:rPr>
              <a:t> </a:t>
            </a:r>
          </a:p>
          <a:p>
            <a:r>
              <a:rPr lang="en-US" altLang="zh-CN" b="1" dirty="0" smtClean="0">
                <a:latin typeface="Comic Sans MS" pitchFamily="66" charset="0"/>
                <a:ea typeface="宋体" pitchFamily="2" charset="-122"/>
              </a:rPr>
              <a:t>Ca influx  </a:t>
            </a:r>
          </a:p>
        </p:txBody>
      </p:sp>
      <p:sp>
        <p:nvSpPr>
          <p:cNvPr id="23" name="AutoShape 8"/>
          <p:cNvSpPr>
            <a:spLocks noChangeArrowheads="1"/>
          </p:cNvSpPr>
          <p:nvPr/>
        </p:nvSpPr>
        <p:spPr bwMode="gray">
          <a:xfrm>
            <a:off x="6539569" y="2243421"/>
            <a:ext cx="2577932" cy="838200"/>
          </a:xfrm>
          <a:prstGeom prst="chevron">
            <a:avLst>
              <a:gd name="adj" fmla="val 31202"/>
            </a:avLst>
          </a:prstGeom>
          <a:solidFill>
            <a:schemeClr val="accent1">
              <a:lumMod val="20000"/>
              <a:lumOff val="80000"/>
            </a:schemeClr>
          </a:solidFill>
          <a:ln w="12700">
            <a:noFill/>
            <a:miter lim="800000"/>
            <a:headEnd/>
            <a:tailEnd/>
          </a:ln>
        </p:spPr>
        <p:txBody>
          <a:bodyPr lIns="180000" tIns="72000" rIns="72000" bIns="72000" anchor="ctr"/>
          <a:lstStyle/>
          <a:p>
            <a:pPr marL="96838" eaLnBrk="0" hangingPunct="0">
              <a:spcBef>
                <a:spcPct val="50000"/>
              </a:spcBef>
            </a:pPr>
            <a:endParaRPr lang="en-US" altLang="zh-CN" b="1" dirty="0" smtClean="0">
              <a:latin typeface="Comic Sans MS" pitchFamily="66" charset="0"/>
            </a:endParaRPr>
          </a:p>
          <a:p>
            <a:pPr marL="96838" eaLnBrk="0" hangingPunct="0">
              <a:spcBef>
                <a:spcPct val="50000"/>
              </a:spcBef>
            </a:pPr>
            <a:r>
              <a:rPr lang="en-US" altLang="zh-CN" b="1" dirty="0" err="1" smtClean="0">
                <a:latin typeface="Comic Sans MS" pitchFamily="66" charset="0"/>
              </a:rPr>
              <a:t>Neuro</a:t>
            </a:r>
            <a:r>
              <a:rPr lang="en-US" altLang="zh-CN" b="1" dirty="0" smtClean="0">
                <a:latin typeface="Comic Sans MS" pitchFamily="66" charset="0"/>
              </a:rPr>
              <a:t>-degeneration</a:t>
            </a:r>
          </a:p>
          <a:p>
            <a:pPr marL="96838" eaLnBrk="0" hangingPunct="0">
              <a:spcBef>
                <a:spcPct val="50000"/>
              </a:spcBef>
            </a:pPr>
            <a:endParaRPr lang="en-GB" altLang="zh-CN" dirty="0">
              <a:solidFill>
                <a:schemeClr val="bg1"/>
              </a:solidFill>
              <a:latin typeface="Verdana" pitchFamily="34" charset="0"/>
              <a:ea typeface="宋体"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346" name="Picture 2"/>
          <p:cNvPicPr>
            <a:picLocks noChangeAspect="1" noChangeArrowheads="1"/>
          </p:cNvPicPr>
          <p:nvPr/>
        </p:nvPicPr>
        <p:blipFill>
          <a:blip r:embed="rId2" cstate="print">
            <a:lum bright="4000" contrast="9000"/>
          </a:blip>
          <a:srcRect/>
          <a:stretch>
            <a:fillRect/>
          </a:stretch>
        </p:blipFill>
        <p:spPr bwMode="auto">
          <a:xfrm>
            <a:off x="0" y="152400"/>
            <a:ext cx="9144000" cy="67056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对象 47" hidden="1"/>
          <p:cNvGraphicFramePr>
            <a:graphicFrameLocks noChangeAspect="1"/>
          </p:cNvGraphicFramePr>
          <p:nvPr/>
        </p:nvGraphicFramePr>
        <p:xfrm>
          <a:off x="1587" y="1588"/>
          <a:ext cx="1587" cy="1587"/>
        </p:xfrm>
        <a:graphic>
          <a:graphicData uri="http://schemas.openxmlformats.org/presentationml/2006/ole">
            <p:oleObj spid="_x0000_s119812" name="think-cell Slide" r:id="rId3" imgW="270" imgH="270" progId="TCLayout.ActiveDocument.1">
              <p:embed/>
            </p:oleObj>
          </a:graphicData>
        </a:graphic>
      </p:graphicFrame>
      <p:sp>
        <p:nvSpPr>
          <p:cNvPr id="4" name="Rounded Rectangle 3"/>
          <p:cNvSpPr/>
          <p:nvPr/>
        </p:nvSpPr>
        <p:spPr bwMode="auto">
          <a:xfrm>
            <a:off x="38101" y="585788"/>
            <a:ext cx="8972550" cy="6238875"/>
          </a:xfrm>
          <a:prstGeom prst="roundRect">
            <a:avLst/>
          </a:prstGeom>
          <a:solidFill>
            <a:schemeClr val="bg1">
              <a:lumMod val="95000"/>
            </a:schemeClr>
          </a:solidFill>
          <a:ln w="38100" cap="flat" cmpd="sng" algn="ctr">
            <a:solidFill>
              <a:schemeClr val="accent6">
                <a:lumMod val="60000"/>
                <a:lumOff val="40000"/>
              </a:schemeClr>
            </a:solidFill>
            <a:prstDash val="solid"/>
            <a:round/>
            <a:headEnd type="none" w="med" len="med"/>
            <a:tailEnd type="none" w="med" len="med"/>
          </a:ln>
          <a:effectLst/>
          <a:extLst/>
        </p:spPr>
        <p:txBody>
          <a:bodyPr/>
          <a:lstStyle/>
          <a:p>
            <a:pPr eaLnBrk="0" hangingPunct="0">
              <a:spcBef>
                <a:spcPct val="50000"/>
              </a:spcBef>
              <a:defRPr/>
            </a:pPr>
            <a:endParaRPr lang="en-US" altLang="zh-CN">
              <a:ea typeface="宋体" charset="-122"/>
            </a:endParaRPr>
          </a:p>
        </p:txBody>
      </p:sp>
      <p:sp>
        <p:nvSpPr>
          <p:cNvPr id="2" name="Rectangle 3"/>
          <p:cNvSpPr>
            <a:spLocks noChangeArrowheads="1"/>
          </p:cNvSpPr>
          <p:nvPr/>
        </p:nvSpPr>
        <p:spPr bwMode="auto">
          <a:xfrm>
            <a:off x="1890346" y="823914"/>
            <a:ext cx="5118589" cy="738664"/>
          </a:xfrm>
          <a:prstGeom prst="rect">
            <a:avLst/>
          </a:prstGeom>
          <a:solidFill>
            <a:schemeClr val="accent6">
              <a:lumMod val="40000"/>
              <a:lumOff val="60000"/>
            </a:schemeClr>
          </a:solidFill>
          <a:ln>
            <a:noFill/>
          </a:ln>
          <a:extLst/>
        </p:spPr>
        <p:txBody>
          <a:bodyPr>
            <a:spAutoFit/>
          </a:bodyPr>
          <a:lstStyle/>
          <a:p>
            <a:pPr algn="ctr">
              <a:defRPr/>
            </a:pPr>
            <a:r>
              <a:rPr lang="en-US" altLang="zh-CN" sz="1400" b="1">
                <a:latin typeface="Comic Sans MS" pitchFamily="66" charset="0"/>
                <a:ea typeface="宋体" charset="-122"/>
              </a:rPr>
              <a:t>Gluco-toxic pathway fluxes</a:t>
            </a:r>
            <a:r>
              <a:rPr lang="zh-CN" altLang="en-US" sz="1400" b="1">
                <a:latin typeface="Comic Sans MS" pitchFamily="66" charset="0"/>
                <a:ea typeface="宋体" charset="-122"/>
              </a:rPr>
              <a:t>：</a:t>
            </a:r>
            <a:endParaRPr lang="en-US" altLang="zh-CN" sz="1400" b="1">
              <a:latin typeface="Comic Sans MS" pitchFamily="66" charset="0"/>
              <a:ea typeface="宋体" charset="-122"/>
            </a:endParaRPr>
          </a:p>
          <a:p>
            <a:pPr algn="ctr">
              <a:defRPr/>
            </a:pPr>
            <a:r>
              <a:rPr lang="en-US" altLang="zh-CN" sz="1400" b="1">
                <a:ea typeface="宋体" charset="-122"/>
              </a:rPr>
              <a:t>Polyol</a:t>
            </a:r>
            <a:r>
              <a:rPr lang="zh-CN" altLang="en-US" sz="1400" b="1">
                <a:ea typeface="宋体" charset="-122"/>
              </a:rPr>
              <a:t>；</a:t>
            </a:r>
            <a:r>
              <a:rPr lang="en-US" altLang="zh-CN" sz="1400" b="1">
                <a:ea typeface="宋体" charset="-122"/>
              </a:rPr>
              <a:t>PARP</a:t>
            </a:r>
            <a:r>
              <a:rPr lang="zh-CN" altLang="en-US" sz="1400" b="1">
                <a:latin typeface="Comic Sans MS" pitchFamily="66" charset="0"/>
                <a:ea typeface="宋体" charset="-122"/>
              </a:rPr>
              <a:t>；</a:t>
            </a:r>
            <a:r>
              <a:rPr lang="en-US" altLang="zh-CN" sz="1400" b="1">
                <a:latin typeface="Comic Sans MS" pitchFamily="66" charset="0"/>
                <a:ea typeface="宋体" charset="-122"/>
              </a:rPr>
              <a:t> Hexosamine </a:t>
            </a:r>
            <a:r>
              <a:rPr lang="zh-CN" altLang="en-US" sz="1400" b="1">
                <a:latin typeface="Comic Sans MS" pitchFamily="66" charset="0"/>
                <a:ea typeface="宋体" charset="-122"/>
              </a:rPr>
              <a:t>；</a:t>
            </a:r>
            <a:r>
              <a:rPr lang="en-US" altLang="zh-CN" sz="1400" b="1">
                <a:latin typeface="Comic Sans MS" pitchFamily="66" charset="0"/>
                <a:ea typeface="宋体" charset="-122"/>
              </a:rPr>
              <a:t>DAG/PKCs</a:t>
            </a:r>
            <a:r>
              <a:rPr lang="zh-CN" altLang="en-US" sz="1400" b="1">
                <a:latin typeface="Comic Sans MS" pitchFamily="66" charset="0"/>
                <a:ea typeface="宋体" charset="-122"/>
              </a:rPr>
              <a:t>；</a:t>
            </a:r>
            <a:r>
              <a:rPr lang="en-US" altLang="zh-CN" sz="1400" b="1">
                <a:latin typeface="Comic Sans MS" pitchFamily="66" charset="0"/>
                <a:ea typeface="宋体" charset="-122"/>
              </a:rPr>
              <a:t>MGO</a:t>
            </a:r>
            <a:r>
              <a:rPr lang="en-029" altLang="zh-CN" sz="1400" b="1">
                <a:latin typeface="Comic Sans MS" pitchFamily="66" charset="0"/>
                <a:ea typeface="宋体" charset="-122"/>
              </a:rPr>
              <a:t>,</a:t>
            </a:r>
            <a:r>
              <a:rPr lang="en-US" altLang="zh-CN" sz="1400" b="1">
                <a:latin typeface="Comic Sans MS" pitchFamily="66" charset="0"/>
                <a:ea typeface="宋体" charset="-122"/>
              </a:rPr>
              <a:t>AGEs,RAGE</a:t>
            </a:r>
          </a:p>
        </p:txBody>
      </p:sp>
      <p:sp>
        <p:nvSpPr>
          <p:cNvPr id="3" name="Rectangle 7"/>
          <p:cNvSpPr>
            <a:spLocks noChangeArrowheads="1"/>
          </p:cNvSpPr>
          <p:nvPr/>
        </p:nvSpPr>
        <p:spPr bwMode="auto">
          <a:xfrm>
            <a:off x="3487615" y="-25400"/>
            <a:ext cx="1568058" cy="369332"/>
          </a:xfrm>
          <a:prstGeom prst="rect">
            <a:avLst/>
          </a:prstGeom>
          <a:solidFill>
            <a:schemeClr val="accent6">
              <a:lumMod val="40000"/>
              <a:lumOff val="60000"/>
            </a:schemeClr>
          </a:solidFill>
          <a:ln>
            <a:noFill/>
          </a:ln>
          <a:extLst/>
        </p:spPr>
        <p:txBody>
          <a:bodyPr wrap="none">
            <a:spAutoFit/>
          </a:bodyPr>
          <a:lstStyle/>
          <a:p>
            <a:pPr>
              <a:defRPr/>
            </a:pPr>
            <a:r>
              <a:rPr lang="en-US" altLang="zh-CN" b="1">
                <a:latin typeface="Comic Sans MS" pitchFamily="66" charset="0"/>
                <a:ea typeface="SimSun" pitchFamily="2" charset="-122"/>
              </a:rPr>
              <a:t>High glucose</a:t>
            </a:r>
          </a:p>
        </p:txBody>
      </p:sp>
      <p:sp>
        <p:nvSpPr>
          <p:cNvPr id="15364" name="Rectangle 16439"/>
          <p:cNvSpPr>
            <a:spLocks noChangeArrowheads="1"/>
          </p:cNvSpPr>
          <p:nvPr/>
        </p:nvSpPr>
        <p:spPr bwMode="auto">
          <a:xfrm>
            <a:off x="6179527" y="1590675"/>
            <a:ext cx="2157046" cy="738188"/>
          </a:xfrm>
          <a:prstGeom prst="rect">
            <a:avLst/>
          </a:prstGeom>
          <a:solidFill>
            <a:srgbClr val="FFFF57"/>
          </a:solidFill>
          <a:ln w="9525">
            <a:noFill/>
            <a:miter lim="800000"/>
            <a:headEnd/>
            <a:tailEnd/>
          </a:ln>
        </p:spPr>
        <p:txBody>
          <a:bodyPr>
            <a:spAutoFit/>
          </a:bodyPr>
          <a:lstStyle/>
          <a:p>
            <a:r>
              <a:rPr lang="en-US" altLang="zh-CN" sz="1400" b="1">
                <a:latin typeface="Comic Sans MS" pitchFamily="66" charset="0"/>
                <a:ea typeface="宋体" pitchFamily="2" charset="-122"/>
              </a:rPr>
              <a:t>Key signaling pathways</a:t>
            </a:r>
            <a:r>
              <a:rPr lang="zh-CN" altLang="en-US" sz="1400" b="1">
                <a:latin typeface="Comic Sans MS" pitchFamily="66" charset="0"/>
                <a:ea typeface="宋体" pitchFamily="2" charset="-122"/>
              </a:rPr>
              <a:t>：</a:t>
            </a:r>
            <a:endParaRPr lang="en-US" altLang="zh-CN" sz="1400" b="1">
              <a:latin typeface="Comic Sans MS" pitchFamily="66" charset="0"/>
              <a:ea typeface="宋体" pitchFamily="2" charset="-122"/>
            </a:endParaRPr>
          </a:p>
          <a:p>
            <a:r>
              <a:rPr lang="en-US" altLang="zh-CN" sz="1400" b="1">
                <a:latin typeface="Comic Sans MS" pitchFamily="66" charset="0"/>
                <a:ea typeface="宋体" pitchFamily="2" charset="-122"/>
              </a:rPr>
              <a:t>CDC42/</a:t>
            </a:r>
            <a:r>
              <a:rPr lang="zh-CN" altLang="en-US" sz="1400" b="1">
                <a:latin typeface="Comic Sans MS" pitchFamily="66" charset="0"/>
                <a:ea typeface="宋体" pitchFamily="2" charset="-122"/>
              </a:rPr>
              <a:t>，</a:t>
            </a:r>
            <a:r>
              <a:rPr lang="en-US" altLang="zh-CN" sz="1400" b="1">
                <a:latin typeface="Comic Sans MS" pitchFamily="66" charset="0"/>
                <a:ea typeface="宋体" pitchFamily="2" charset="-122"/>
              </a:rPr>
              <a:t>Rac/MAPK</a:t>
            </a:r>
            <a:r>
              <a:rPr lang="zh-CN" altLang="en-US" sz="1400" b="1">
                <a:latin typeface="Comic Sans MS" pitchFamily="66" charset="0"/>
                <a:ea typeface="宋体" pitchFamily="2" charset="-122"/>
              </a:rPr>
              <a:t>，</a:t>
            </a:r>
            <a:endParaRPr lang="en-US" altLang="zh-CN" sz="1400" b="1">
              <a:latin typeface="Comic Sans MS" pitchFamily="66" charset="0"/>
              <a:ea typeface="宋体" pitchFamily="2" charset="-122"/>
            </a:endParaRPr>
          </a:p>
          <a:p>
            <a:r>
              <a:rPr lang="en-US" altLang="zh-CN" sz="1400" b="1">
                <a:latin typeface="Comic Sans MS" pitchFamily="66" charset="0"/>
                <a:ea typeface="宋体" pitchFamily="2" charset="-122"/>
              </a:rPr>
              <a:t>PI3K/Akt</a:t>
            </a:r>
            <a:r>
              <a:rPr lang="zh-CN" altLang="en-US" sz="1400" b="1">
                <a:latin typeface="Comic Sans MS" pitchFamily="66" charset="0"/>
                <a:ea typeface="宋体" pitchFamily="2" charset="-122"/>
              </a:rPr>
              <a:t>，</a:t>
            </a:r>
            <a:r>
              <a:rPr lang="en-US" altLang="zh-CN" sz="1400" b="1">
                <a:latin typeface="Comic Sans MS" pitchFamily="66" charset="0"/>
                <a:ea typeface="宋体" pitchFamily="2" charset="-122"/>
              </a:rPr>
              <a:t>JAK/STAT</a:t>
            </a:r>
          </a:p>
        </p:txBody>
      </p:sp>
      <p:sp>
        <p:nvSpPr>
          <p:cNvPr id="15365" name="Rectangle 35"/>
          <p:cNvSpPr>
            <a:spLocks noChangeArrowheads="1"/>
          </p:cNvSpPr>
          <p:nvPr/>
        </p:nvSpPr>
        <p:spPr bwMode="auto">
          <a:xfrm>
            <a:off x="7208228" y="3290889"/>
            <a:ext cx="1573823" cy="738664"/>
          </a:xfrm>
          <a:prstGeom prst="rect">
            <a:avLst/>
          </a:prstGeom>
          <a:noFill/>
          <a:ln w="28575">
            <a:noFill/>
            <a:miter lim="800000"/>
            <a:headEnd/>
            <a:tailEnd/>
          </a:ln>
        </p:spPr>
        <p:txBody>
          <a:bodyPr>
            <a:spAutoFit/>
          </a:bodyPr>
          <a:lstStyle/>
          <a:p>
            <a:r>
              <a:rPr lang="en-US" altLang="zh-CN" sz="1400" b="1">
                <a:solidFill>
                  <a:srgbClr val="EF11CF"/>
                </a:solidFill>
                <a:latin typeface="Comic Sans MS" pitchFamily="66" charset="0"/>
                <a:ea typeface="宋体" pitchFamily="2" charset="-122"/>
              </a:rPr>
              <a:t>Cytokines</a:t>
            </a:r>
            <a:r>
              <a:rPr lang="zh-CN" altLang="en-US" sz="1400" b="1">
                <a:solidFill>
                  <a:srgbClr val="EF11CF"/>
                </a:solidFill>
                <a:latin typeface="Comic Sans MS" pitchFamily="66" charset="0"/>
                <a:ea typeface="宋体" pitchFamily="2" charset="-122"/>
              </a:rPr>
              <a:t>：</a:t>
            </a:r>
            <a:endParaRPr lang="en-US" altLang="zh-CN" sz="1400" b="1">
              <a:solidFill>
                <a:srgbClr val="EF11CF"/>
              </a:solidFill>
              <a:latin typeface="Comic Sans MS" pitchFamily="66" charset="0"/>
              <a:ea typeface="宋体" pitchFamily="2" charset="-122"/>
            </a:endParaRPr>
          </a:p>
          <a:p>
            <a:r>
              <a:rPr lang="en-US" altLang="zh-CN" sz="1400" b="1">
                <a:solidFill>
                  <a:srgbClr val="EF11CF"/>
                </a:solidFill>
                <a:latin typeface="Comic Sans MS" pitchFamily="66" charset="0"/>
                <a:ea typeface="宋体" pitchFamily="2" charset="-122"/>
              </a:rPr>
              <a:t>IL1b</a:t>
            </a:r>
            <a:r>
              <a:rPr lang="zh-CN" altLang="en-US" sz="1400" b="1">
                <a:solidFill>
                  <a:srgbClr val="EF11CF"/>
                </a:solidFill>
                <a:latin typeface="Comic Sans MS" pitchFamily="66" charset="0"/>
                <a:ea typeface="宋体" pitchFamily="2" charset="-122"/>
              </a:rPr>
              <a:t>，</a:t>
            </a:r>
            <a:r>
              <a:rPr lang="en-029" altLang="zh-CN" sz="1400" b="1">
                <a:solidFill>
                  <a:srgbClr val="EF11CF"/>
                </a:solidFill>
                <a:latin typeface="Comic Sans MS" pitchFamily="66" charset="0"/>
                <a:ea typeface="宋体" pitchFamily="2" charset="-122"/>
              </a:rPr>
              <a:t>IL6,</a:t>
            </a:r>
            <a:r>
              <a:rPr lang="en-US" altLang="zh-CN" sz="1400" b="1">
                <a:solidFill>
                  <a:srgbClr val="EF11CF"/>
                </a:solidFill>
                <a:latin typeface="Comic Sans MS" pitchFamily="66" charset="0"/>
                <a:ea typeface="宋体" pitchFamily="2" charset="-122"/>
              </a:rPr>
              <a:t>TNFa</a:t>
            </a:r>
          </a:p>
        </p:txBody>
      </p:sp>
      <p:sp>
        <p:nvSpPr>
          <p:cNvPr id="15366" name="Rectangle 35"/>
          <p:cNvSpPr>
            <a:spLocks noChangeArrowheads="1"/>
          </p:cNvSpPr>
          <p:nvPr/>
        </p:nvSpPr>
        <p:spPr bwMode="auto">
          <a:xfrm>
            <a:off x="5628543" y="4749801"/>
            <a:ext cx="2417885" cy="738664"/>
          </a:xfrm>
          <a:prstGeom prst="rect">
            <a:avLst/>
          </a:prstGeom>
          <a:noFill/>
          <a:ln w="28575">
            <a:noFill/>
            <a:miter lim="800000"/>
            <a:headEnd/>
            <a:tailEnd/>
          </a:ln>
        </p:spPr>
        <p:txBody>
          <a:bodyPr>
            <a:spAutoFit/>
          </a:bodyPr>
          <a:lstStyle/>
          <a:p>
            <a:r>
              <a:rPr lang="en-US" altLang="zh-CN" sz="1400" b="1">
                <a:solidFill>
                  <a:srgbClr val="4D0099"/>
                </a:solidFill>
                <a:latin typeface="Comic Sans MS" pitchFamily="66" charset="0"/>
                <a:ea typeface="宋体" pitchFamily="2" charset="-122"/>
              </a:rPr>
              <a:t>Growth hormones &amp; factors</a:t>
            </a:r>
            <a:r>
              <a:rPr lang="zh-CN" altLang="en-US" sz="1400" b="1">
                <a:solidFill>
                  <a:srgbClr val="4D0099"/>
                </a:solidFill>
                <a:latin typeface="Comic Sans MS" pitchFamily="66" charset="0"/>
                <a:ea typeface="宋体" pitchFamily="2" charset="-122"/>
              </a:rPr>
              <a:t>：</a:t>
            </a:r>
            <a:endParaRPr lang="en-US" altLang="zh-CN" sz="1400" b="1">
              <a:solidFill>
                <a:srgbClr val="4D0099"/>
              </a:solidFill>
              <a:latin typeface="Comic Sans MS" pitchFamily="66" charset="0"/>
              <a:ea typeface="宋体" pitchFamily="2" charset="-122"/>
            </a:endParaRPr>
          </a:p>
          <a:p>
            <a:r>
              <a:rPr lang="en-US" altLang="zh-CN" sz="1400" b="1">
                <a:solidFill>
                  <a:srgbClr val="4D0099"/>
                </a:solidFill>
                <a:latin typeface="Comic Sans MS" pitchFamily="66" charset="0"/>
                <a:ea typeface="宋体" pitchFamily="2" charset="-122"/>
              </a:rPr>
              <a:t>VEGF</a:t>
            </a:r>
            <a:r>
              <a:rPr lang="zh-CN" altLang="en-US" sz="1400" b="1">
                <a:solidFill>
                  <a:srgbClr val="4D0099"/>
                </a:solidFill>
                <a:latin typeface="Comic Sans MS" pitchFamily="66" charset="0"/>
                <a:ea typeface="宋体" pitchFamily="2" charset="-122"/>
              </a:rPr>
              <a:t>，</a:t>
            </a:r>
            <a:r>
              <a:rPr lang="en-029" altLang="zh-CN" sz="1400" b="1">
                <a:solidFill>
                  <a:srgbClr val="4D0099"/>
                </a:solidFill>
                <a:latin typeface="Comic Sans MS" pitchFamily="66" charset="0"/>
                <a:ea typeface="宋体" pitchFamily="2" charset="-122"/>
              </a:rPr>
              <a:t>TGF1b,PDGF </a:t>
            </a:r>
            <a:r>
              <a:rPr lang="en-US" altLang="zh-CN" sz="1400" b="1">
                <a:solidFill>
                  <a:srgbClr val="4D0099"/>
                </a:solidFill>
                <a:latin typeface="Comic Sans MS" pitchFamily="66" charset="0"/>
                <a:ea typeface="宋体" pitchFamily="2" charset="-122"/>
              </a:rPr>
              <a:t>IGF</a:t>
            </a:r>
          </a:p>
        </p:txBody>
      </p:sp>
      <p:sp>
        <p:nvSpPr>
          <p:cNvPr id="15367" name="Rectangle 35"/>
          <p:cNvSpPr>
            <a:spLocks noChangeArrowheads="1"/>
          </p:cNvSpPr>
          <p:nvPr/>
        </p:nvSpPr>
        <p:spPr bwMode="auto">
          <a:xfrm>
            <a:off x="4822582" y="3303589"/>
            <a:ext cx="1713034" cy="738664"/>
          </a:xfrm>
          <a:prstGeom prst="rect">
            <a:avLst/>
          </a:prstGeom>
          <a:noFill/>
          <a:ln w="28575">
            <a:noFill/>
            <a:miter lim="800000"/>
            <a:headEnd/>
            <a:tailEnd/>
          </a:ln>
        </p:spPr>
        <p:txBody>
          <a:bodyPr>
            <a:spAutoFit/>
          </a:bodyPr>
          <a:lstStyle/>
          <a:p>
            <a:r>
              <a:rPr lang="en-US" altLang="zh-CN" sz="1400" b="1">
                <a:solidFill>
                  <a:srgbClr val="EF11CF"/>
                </a:solidFill>
                <a:latin typeface="Comic Sans MS" pitchFamily="66" charset="0"/>
                <a:ea typeface="宋体" pitchFamily="2" charset="-122"/>
              </a:rPr>
              <a:t>Adhesion molecules</a:t>
            </a:r>
            <a:r>
              <a:rPr lang="zh-CN" altLang="en-US" sz="1400" b="1">
                <a:solidFill>
                  <a:srgbClr val="EF11CF"/>
                </a:solidFill>
                <a:latin typeface="Comic Sans MS" pitchFamily="66" charset="0"/>
                <a:ea typeface="宋体" pitchFamily="2" charset="-122"/>
              </a:rPr>
              <a:t>：</a:t>
            </a:r>
            <a:r>
              <a:rPr lang="en-US" altLang="zh-CN" sz="1400" b="1">
                <a:solidFill>
                  <a:srgbClr val="EF11CF"/>
                </a:solidFill>
                <a:latin typeface="Comic Sans MS" pitchFamily="66" charset="0"/>
                <a:ea typeface="宋体" pitchFamily="2" charset="-122"/>
              </a:rPr>
              <a:t>ICAM1, VCAM</a:t>
            </a:r>
          </a:p>
        </p:txBody>
      </p:sp>
      <p:sp>
        <p:nvSpPr>
          <p:cNvPr id="13" name="Rectangle 16438"/>
          <p:cNvSpPr>
            <a:spLocks noChangeArrowheads="1"/>
          </p:cNvSpPr>
          <p:nvPr/>
        </p:nvSpPr>
        <p:spPr bwMode="auto">
          <a:xfrm>
            <a:off x="3185746" y="5622926"/>
            <a:ext cx="2353529" cy="307777"/>
          </a:xfrm>
          <a:prstGeom prst="rect">
            <a:avLst/>
          </a:prstGeom>
          <a:solidFill>
            <a:schemeClr val="accent4">
              <a:lumMod val="60000"/>
              <a:lumOff val="40000"/>
            </a:schemeClr>
          </a:solidFill>
          <a:ln>
            <a:noFill/>
          </a:ln>
        </p:spPr>
        <p:txBody>
          <a:bodyPr wrap="none">
            <a:spAutoFit/>
          </a:bodyPr>
          <a:lstStyle/>
          <a:p>
            <a:pPr>
              <a:defRPr/>
            </a:pPr>
            <a:r>
              <a:rPr lang="en-US" altLang="zh-CN" sz="1400" b="1" dirty="0" err="1">
                <a:latin typeface="Comic Sans MS" pitchFamily="66" charset="0"/>
                <a:ea typeface="SimSun" pitchFamily="2" charset="-122"/>
              </a:rPr>
              <a:t>Vaso-neuro</a:t>
            </a:r>
            <a:r>
              <a:rPr lang="en-US" altLang="zh-CN" sz="1400" b="1" dirty="0">
                <a:latin typeface="Comic Sans MS" pitchFamily="66" charset="0"/>
                <a:ea typeface="SimSun" pitchFamily="2" charset="-122"/>
              </a:rPr>
              <a:t> degeneration</a:t>
            </a:r>
          </a:p>
        </p:txBody>
      </p:sp>
      <p:sp>
        <p:nvSpPr>
          <p:cNvPr id="14" name="Rectangle 74"/>
          <p:cNvSpPr>
            <a:spLocks noChangeArrowheads="1"/>
          </p:cNvSpPr>
          <p:nvPr/>
        </p:nvSpPr>
        <p:spPr bwMode="auto">
          <a:xfrm>
            <a:off x="2666267" y="6492876"/>
            <a:ext cx="3447318" cy="307777"/>
          </a:xfrm>
          <a:prstGeom prst="rect">
            <a:avLst/>
          </a:prstGeom>
          <a:solidFill>
            <a:schemeClr val="accent4">
              <a:lumMod val="60000"/>
              <a:lumOff val="40000"/>
            </a:schemeClr>
          </a:solidFill>
          <a:ln>
            <a:solidFill>
              <a:schemeClr val="accent4">
                <a:lumMod val="20000"/>
                <a:lumOff val="80000"/>
              </a:schemeClr>
            </a:solidFill>
          </a:ln>
        </p:spPr>
        <p:txBody>
          <a:bodyPr wrap="square">
            <a:spAutoFit/>
          </a:bodyPr>
          <a:lstStyle/>
          <a:p>
            <a:pPr>
              <a:defRPr/>
            </a:pPr>
            <a:r>
              <a:rPr lang="en-US" altLang="zh-CN" sz="1400" b="1" dirty="0" err="1">
                <a:latin typeface="Comic Sans MS" pitchFamily="66" charset="0"/>
                <a:ea typeface="SimSun" pitchFamily="2" charset="-122"/>
              </a:rPr>
              <a:t>Vising</a:t>
            </a:r>
            <a:r>
              <a:rPr lang="en-US" altLang="zh-CN" sz="1400" b="1" dirty="0">
                <a:latin typeface="Comic Sans MS" pitchFamily="66" charset="0"/>
                <a:ea typeface="SimSun" pitchFamily="2" charset="-122"/>
              </a:rPr>
              <a:t> losing Angiogenesis &amp; Fibrosis</a:t>
            </a:r>
          </a:p>
        </p:txBody>
      </p:sp>
      <p:sp>
        <p:nvSpPr>
          <p:cNvPr id="15370" name="Left-Right Arrow 16435"/>
          <p:cNvSpPr>
            <a:spLocks noChangeArrowheads="1"/>
          </p:cNvSpPr>
          <p:nvPr/>
        </p:nvSpPr>
        <p:spPr bwMode="auto">
          <a:xfrm rot="16200000" flipV="1">
            <a:off x="4036769" y="1451953"/>
            <a:ext cx="485775" cy="309196"/>
          </a:xfrm>
          <a:prstGeom prst="leftRightArrow">
            <a:avLst>
              <a:gd name="adj1" fmla="val 50000"/>
              <a:gd name="adj2" fmla="val 50201"/>
            </a:avLst>
          </a:prstGeom>
          <a:solidFill>
            <a:srgbClr val="A2C1FE"/>
          </a:solidFill>
          <a:ln w="12700" algn="ctr">
            <a:noFill/>
            <a:round/>
            <a:headEnd/>
            <a:tailEnd/>
          </a:ln>
        </p:spPr>
        <p:txBody>
          <a:bodyPr/>
          <a:lstStyle/>
          <a:p>
            <a:pPr eaLnBrk="0" hangingPunct="0">
              <a:spcBef>
                <a:spcPct val="50000"/>
              </a:spcBef>
            </a:pPr>
            <a:endParaRPr lang="zh-CN" altLang="zh-CN" sz="1400" b="1">
              <a:latin typeface="Comic Sans MS" pitchFamily="66" charset="0"/>
              <a:ea typeface="宋体" pitchFamily="2" charset="-122"/>
            </a:endParaRPr>
          </a:p>
        </p:txBody>
      </p:sp>
      <p:sp>
        <p:nvSpPr>
          <p:cNvPr id="25" name="Oval 16434"/>
          <p:cNvSpPr>
            <a:spLocks noChangeArrowheads="1"/>
          </p:cNvSpPr>
          <p:nvPr/>
        </p:nvSpPr>
        <p:spPr bwMode="auto">
          <a:xfrm>
            <a:off x="3084636" y="1849439"/>
            <a:ext cx="2445726" cy="479425"/>
          </a:xfrm>
          <a:prstGeom prst="ellipse">
            <a:avLst/>
          </a:prstGeom>
          <a:solidFill>
            <a:schemeClr val="accent2">
              <a:lumMod val="40000"/>
              <a:lumOff val="60000"/>
            </a:schemeClr>
          </a:solidFill>
          <a:ln w="28575" algn="ctr">
            <a:noFill/>
            <a:round/>
            <a:headEnd/>
            <a:tailEnd/>
          </a:ln>
          <a:effectLst/>
          <a:extLst/>
        </p:spPr>
        <p:txBody>
          <a:bodyPr/>
          <a:lstStyle/>
          <a:p>
            <a:pPr eaLnBrk="0" hangingPunct="0">
              <a:spcBef>
                <a:spcPct val="50000"/>
              </a:spcBef>
              <a:defRPr/>
            </a:pPr>
            <a:r>
              <a:rPr lang="en-US" sz="1400" b="1" dirty="0">
                <a:latin typeface="Arial" pitchFamily="34" charset="0"/>
                <a:cs typeface="Arial" pitchFamily="34" charset="0"/>
              </a:rPr>
              <a:t>Oxidative  stress</a:t>
            </a:r>
          </a:p>
        </p:txBody>
      </p:sp>
      <p:sp>
        <p:nvSpPr>
          <p:cNvPr id="15372" name="Rectangle 108"/>
          <p:cNvSpPr>
            <a:spLocks noChangeArrowheads="1"/>
          </p:cNvSpPr>
          <p:nvPr/>
        </p:nvSpPr>
        <p:spPr bwMode="auto">
          <a:xfrm>
            <a:off x="6981092" y="2428876"/>
            <a:ext cx="2029558" cy="523220"/>
          </a:xfrm>
          <a:prstGeom prst="rect">
            <a:avLst/>
          </a:prstGeom>
          <a:noFill/>
          <a:ln w="9525">
            <a:noFill/>
            <a:miter lim="800000"/>
            <a:headEnd/>
            <a:tailEnd/>
          </a:ln>
        </p:spPr>
        <p:txBody>
          <a:bodyPr>
            <a:spAutoFit/>
          </a:bodyPr>
          <a:lstStyle/>
          <a:p>
            <a:r>
              <a:rPr lang="en-US" altLang="zh-CN" sz="1400" b="1">
                <a:latin typeface="Comic Sans MS" pitchFamily="66" charset="0"/>
                <a:ea typeface="宋体" pitchFamily="2" charset="-122"/>
              </a:rPr>
              <a:t> Transcription factors</a:t>
            </a:r>
          </a:p>
        </p:txBody>
      </p:sp>
      <p:sp>
        <p:nvSpPr>
          <p:cNvPr id="15373" name="Down Arrow 27"/>
          <p:cNvSpPr>
            <a:spLocks noChangeArrowheads="1"/>
          </p:cNvSpPr>
          <p:nvPr/>
        </p:nvSpPr>
        <p:spPr bwMode="auto">
          <a:xfrm rot="-5400000">
            <a:off x="5684594" y="1807798"/>
            <a:ext cx="276225" cy="581757"/>
          </a:xfrm>
          <a:prstGeom prst="downArrow">
            <a:avLst>
              <a:gd name="adj1" fmla="val 50000"/>
              <a:gd name="adj2" fmla="val 50185"/>
            </a:avLst>
          </a:prstGeom>
          <a:solidFill>
            <a:srgbClr val="FFFF00"/>
          </a:solidFill>
          <a:ln w="12700" algn="ctr">
            <a:noFill/>
            <a:round/>
            <a:headEnd/>
            <a:tailEnd/>
          </a:ln>
        </p:spPr>
        <p:txBody>
          <a:bodyPr/>
          <a:lstStyle/>
          <a:p>
            <a:pPr eaLnBrk="0" hangingPunct="0">
              <a:spcBef>
                <a:spcPct val="50000"/>
              </a:spcBef>
            </a:pPr>
            <a:endParaRPr lang="zh-CN" altLang="zh-CN" sz="1400">
              <a:ea typeface="宋体" pitchFamily="2" charset="-122"/>
            </a:endParaRPr>
          </a:p>
        </p:txBody>
      </p:sp>
      <p:sp>
        <p:nvSpPr>
          <p:cNvPr id="15374" name="Rectangle 28"/>
          <p:cNvSpPr>
            <a:spLocks noChangeArrowheads="1"/>
          </p:cNvSpPr>
          <p:nvPr/>
        </p:nvSpPr>
        <p:spPr bwMode="auto">
          <a:xfrm>
            <a:off x="4822582" y="2428876"/>
            <a:ext cx="2186817" cy="307777"/>
          </a:xfrm>
          <a:prstGeom prst="rect">
            <a:avLst/>
          </a:prstGeom>
          <a:noFill/>
          <a:ln w="9525">
            <a:noFill/>
            <a:miter lim="800000"/>
            <a:headEnd/>
            <a:tailEnd/>
          </a:ln>
        </p:spPr>
        <p:txBody>
          <a:bodyPr wrap="none">
            <a:spAutoFit/>
          </a:bodyPr>
          <a:lstStyle/>
          <a:p>
            <a:r>
              <a:rPr lang="en-US" altLang="zh-CN" sz="1400" b="1">
                <a:latin typeface="Comic Sans MS" pitchFamily="66" charset="0"/>
                <a:ea typeface="宋体" pitchFamily="2" charset="-122"/>
              </a:rPr>
              <a:t>Epigenetic modification</a:t>
            </a:r>
          </a:p>
        </p:txBody>
      </p:sp>
      <p:sp>
        <p:nvSpPr>
          <p:cNvPr id="15375" name="Left-Right Arrow 16435"/>
          <p:cNvSpPr>
            <a:spLocks noChangeArrowheads="1"/>
          </p:cNvSpPr>
          <p:nvPr/>
        </p:nvSpPr>
        <p:spPr bwMode="auto">
          <a:xfrm rot="5400000">
            <a:off x="6617250" y="2509533"/>
            <a:ext cx="506412" cy="221273"/>
          </a:xfrm>
          <a:prstGeom prst="leftRightArrow">
            <a:avLst>
              <a:gd name="adj1" fmla="val 50000"/>
              <a:gd name="adj2" fmla="val 50066"/>
            </a:avLst>
          </a:prstGeom>
          <a:solidFill>
            <a:srgbClr val="FFFF00"/>
          </a:solidFill>
          <a:ln w="12700" algn="ctr">
            <a:noFill/>
            <a:round/>
            <a:headEnd/>
            <a:tailEnd/>
          </a:ln>
        </p:spPr>
        <p:txBody>
          <a:bodyPr/>
          <a:lstStyle/>
          <a:p>
            <a:pPr eaLnBrk="0" hangingPunct="0">
              <a:spcBef>
                <a:spcPct val="50000"/>
              </a:spcBef>
            </a:pPr>
            <a:endParaRPr lang="zh-CN" altLang="zh-CN" sz="1400" b="1">
              <a:latin typeface="Comic Sans MS" pitchFamily="66" charset="0"/>
              <a:ea typeface="宋体" pitchFamily="2" charset="-122"/>
            </a:endParaRPr>
          </a:p>
        </p:txBody>
      </p:sp>
      <p:sp>
        <p:nvSpPr>
          <p:cNvPr id="33" name="Left-Right Arrow 16435"/>
          <p:cNvSpPr>
            <a:spLocks noChangeArrowheads="1"/>
          </p:cNvSpPr>
          <p:nvPr/>
        </p:nvSpPr>
        <p:spPr bwMode="auto">
          <a:xfrm rot="10800000">
            <a:off x="6559061" y="3479801"/>
            <a:ext cx="564174" cy="212725"/>
          </a:xfrm>
          <a:prstGeom prst="leftRightArrow">
            <a:avLst>
              <a:gd name="adj1" fmla="val 50000"/>
              <a:gd name="adj2" fmla="val 50216"/>
            </a:avLst>
          </a:prstGeom>
          <a:solidFill>
            <a:schemeClr val="accent2">
              <a:lumMod val="40000"/>
              <a:lumOff val="60000"/>
            </a:schemeClr>
          </a:solidFill>
          <a:ln w="12700" algn="ctr">
            <a:noFill/>
            <a:prstDash val="lgDash"/>
            <a:round/>
            <a:headEnd/>
            <a:tailEnd/>
          </a:ln>
          <a:extLst/>
        </p:spPr>
        <p:txBody>
          <a:bodyPr/>
          <a:lstStyle/>
          <a:p>
            <a:pPr eaLnBrk="0" hangingPunct="0">
              <a:spcBef>
                <a:spcPct val="50000"/>
              </a:spcBef>
              <a:defRPr/>
            </a:pPr>
            <a:endParaRPr lang="en-US" altLang="zh-CN" sz="1400" b="1">
              <a:latin typeface="Comic Sans MS" pitchFamily="66" charset="0"/>
              <a:ea typeface="宋体" charset="-122"/>
            </a:endParaRPr>
          </a:p>
        </p:txBody>
      </p:sp>
      <p:sp>
        <p:nvSpPr>
          <p:cNvPr id="35" name="Left-Right Arrow 16435"/>
          <p:cNvSpPr>
            <a:spLocks noChangeArrowheads="1"/>
          </p:cNvSpPr>
          <p:nvPr/>
        </p:nvSpPr>
        <p:spPr bwMode="auto">
          <a:xfrm rot="16200000" flipV="1">
            <a:off x="6563947" y="4273062"/>
            <a:ext cx="615950" cy="274027"/>
          </a:xfrm>
          <a:prstGeom prst="leftRightArrow">
            <a:avLst>
              <a:gd name="adj1" fmla="val 50000"/>
              <a:gd name="adj2" fmla="val 50216"/>
            </a:avLst>
          </a:prstGeom>
          <a:solidFill>
            <a:schemeClr val="accent2">
              <a:lumMod val="40000"/>
              <a:lumOff val="60000"/>
            </a:schemeClr>
          </a:solidFill>
          <a:ln w="12700" algn="ctr">
            <a:noFill/>
            <a:prstDash val="lgDash"/>
            <a:round/>
            <a:headEnd/>
            <a:tailEnd/>
          </a:ln>
          <a:extLst/>
        </p:spPr>
        <p:txBody>
          <a:bodyPr/>
          <a:lstStyle/>
          <a:p>
            <a:pPr eaLnBrk="0" hangingPunct="0">
              <a:spcBef>
                <a:spcPct val="50000"/>
              </a:spcBef>
              <a:defRPr/>
            </a:pPr>
            <a:endParaRPr lang="en-US" altLang="zh-CN" sz="1400" b="1">
              <a:latin typeface="Comic Sans MS" pitchFamily="66" charset="0"/>
              <a:ea typeface="宋体" charset="-122"/>
            </a:endParaRPr>
          </a:p>
        </p:txBody>
      </p:sp>
      <p:sp>
        <p:nvSpPr>
          <p:cNvPr id="37" name="Striped Right Arrow 36"/>
          <p:cNvSpPr/>
          <p:nvPr/>
        </p:nvSpPr>
        <p:spPr bwMode="auto">
          <a:xfrm rot="16200000" flipH="1">
            <a:off x="4177445" y="5964971"/>
            <a:ext cx="561975" cy="493835"/>
          </a:xfrm>
          <a:prstGeom prst="stripedRightArrow">
            <a:avLst>
              <a:gd name="adj1" fmla="val 37276"/>
              <a:gd name="adj2" fmla="val 49884"/>
            </a:avLst>
          </a:prstGeom>
          <a:solidFill>
            <a:schemeClr val="accent4">
              <a:lumMod val="60000"/>
              <a:lumOff val="40000"/>
            </a:schemeClr>
          </a:solidFill>
          <a:ln w="12700" cap="flat" cmpd="sng" algn="ctr">
            <a:noFill/>
            <a:prstDash val="solid"/>
            <a:round/>
            <a:headEnd type="none" w="med" len="med"/>
            <a:tailEnd type="none" w="med" len="med"/>
          </a:ln>
          <a:effectLst/>
          <a:extLst/>
        </p:spPr>
        <p:txBody>
          <a:bodyPr/>
          <a:lstStyle/>
          <a:p>
            <a:pPr eaLnBrk="0" hangingPunct="0">
              <a:spcBef>
                <a:spcPct val="50000"/>
              </a:spcBef>
              <a:defRPr/>
            </a:pPr>
            <a:endParaRPr lang="en-US" sz="1400" dirty="0"/>
          </a:p>
        </p:txBody>
      </p:sp>
      <p:sp>
        <p:nvSpPr>
          <p:cNvPr id="15379" name="Rectangle 40"/>
          <p:cNvSpPr>
            <a:spLocks noChangeArrowheads="1"/>
          </p:cNvSpPr>
          <p:nvPr/>
        </p:nvSpPr>
        <p:spPr bwMode="auto">
          <a:xfrm>
            <a:off x="382466" y="2924176"/>
            <a:ext cx="2275742" cy="584775"/>
          </a:xfrm>
          <a:prstGeom prst="rect">
            <a:avLst/>
          </a:prstGeom>
          <a:noFill/>
          <a:ln w="9525">
            <a:noFill/>
            <a:miter lim="800000"/>
            <a:headEnd/>
            <a:tailEnd/>
          </a:ln>
        </p:spPr>
        <p:txBody>
          <a:bodyPr>
            <a:spAutoFit/>
          </a:bodyPr>
          <a:lstStyle/>
          <a:p>
            <a:r>
              <a:rPr lang="en-US" altLang="zh-CN" sz="1600" b="1">
                <a:solidFill>
                  <a:srgbClr val="4D0099"/>
                </a:solidFill>
                <a:latin typeface="Comic Sans MS" pitchFamily="66" charset="0"/>
                <a:ea typeface="宋体" pitchFamily="2" charset="-122"/>
              </a:rPr>
              <a:t>kallikrein-kinin system</a:t>
            </a:r>
          </a:p>
        </p:txBody>
      </p:sp>
      <p:sp>
        <p:nvSpPr>
          <p:cNvPr id="15380" name="Rectangle 41"/>
          <p:cNvSpPr>
            <a:spLocks noChangeArrowheads="1"/>
          </p:cNvSpPr>
          <p:nvPr/>
        </p:nvSpPr>
        <p:spPr bwMode="auto">
          <a:xfrm>
            <a:off x="263769" y="3932239"/>
            <a:ext cx="2661306" cy="338554"/>
          </a:xfrm>
          <a:prstGeom prst="rect">
            <a:avLst/>
          </a:prstGeom>
          <a:noFill/>
          <a:ln w="9525">
            <a:noFill/>
            <a:miter lim="800000"/>
            <a:headEnd/>
            <a:tailEnd/>
          </a:ln>
        </p:spPr>
        <p:txBody>
          <a:bodyPr wrap="none">
            <a:spAutoFit/>
          </a:bodyPr>
          <a:lstStyle/>
          <a:p>
            <a:r>
              <a:rPr lang="en-US" altLang="zh-CN" sz="1600" b="1">
                <a:solidFill>
                  <a:srgbClr val="4D0099"/>
                </a:solidFill>
                <a:latin typeface="Comic Sans MS" pitchFamily="66" charset="0"/>
                <a:ea typeface="宋体" pitchFamily="2" charset="-122"/>
              </a:rPr>
              <a:t>Renin/angiotensin system</a:t>
            </a:r>
          </a:p>
        </p:txBody>
      </p:sp>
      <p:sp>
        <p:nvSpPr>
          <p:cNvPr id="43" name="Bent-Up Arrow 42"/>
          <p:cNvSpPr/>
          <p:nvPr/>
        </p:nvSpPr>
        <p:spPr bwMode="auto">
          <a:xfrm rot="10800000">
            <a:off x="1381858" y="2009776"/>
            <a:ext cx="1762857" cy="727075"/>
          </a:xfrm>
          <a:prstGeom prst="bentUpArrow">
            <a:avLst>
              <a:gd name="adj1" fmla="val 20537"/>
              <a:gd name="adj2" fmla="val 20652"/>
              <a:gd name="adj3" fmla="val 26496"/>
            </a:avLst>
          </a:prstGeom>
          <a:solidFill>
            <a:schemeClr val="accent2">
              <a:lumMod val="40000"/>
              <a:lumOff val="60000"/>
            </a:schemeClr>
          </a:solidFill>
          <a:ln w="12700" cap="flat" cmpd="sng" algn="ctr">
            <a:noFill/>
            <a:prstDash val="solid"/>
            <a:round/>
            <a:headEnd type="none" w="med" len="med"/>
            <a:tailEnd type="none" w="med" len="med"/>
          </a:ln>
          <a:effectLst/>
          <a:extLst/>
        </p:spPr>
        <p:txBody>
          <a:bodyPr/>
          <a:lstStyle/>
          <a:p>
            <a:pPr eaLnBrk="0" hangingPunct="0">
              <a:spcBef>
                <a:spcPct val="50000"/>
              </a:spcBef>
              <a:defRPr/>
            </a:pPr>
            <a:endParaRPr lang="en-US" sz="1400"/>
          </a:p>
        </p:txBody>
      </p:sp>
      <p:sp>
        <p:nvSpPr>
          <p:cNvPr id="44" name="Left-Right Arrow 16435"/>
          <p:cNvSpPr>
            <a:spLocks noChangeArrowheads="1"/>
          </p:cNvSpPr>
          <p:nvPr/>
        </p:nvSpPr>
        <p:spPr bwMode="auto">
          <a:xfrm rot="5400000">
            <a:off x="1216331" y="3475465"/>
            <a:ext cx="550862" cy="219808"/>
          </a:xfrm>
          <a:prstGeom prst="leftRightArrow">
            <a:avLst>
              <a:gd name="adj1" fmla="val 50000"/>
              <a:gd name="adj2" fmla="val 50216"/>
            </a:avLst>
          </a:prstGeom>
          <a:solidFill>
            <a:schemeClr val="accent4">
              <a:lumMod val="75000"/>
            </a:schemeClr>
          </a:solidFill>
          <a:ln w="12700" algn="ctr">
            <a:solidFill>
              <a:schemeClr val="accent4">
                <a:lumMod val="50000"/>
              </a:schemeClr>
            </a:solidFill>
            <a:round/>
            <a:headEnd/>
            <a:tailEnd/>
          </a:ln>
          <a:extLst/>
        </p:spPr>
        <p:txBody>
          <a:bodyPr/>
          <a:lstStyle/>
          <a:p>
            <a:pPr eaLnBrk="0" hangingPunct="0">
              <a:spcBef>
                <a:spcPct val="50000"/>
              </a:spcBef>
              <a:defRPr/>
            </a:pPr>
            <a:endParaRPr lang="en-US" altLang="zh-CN" sz="1400" b="1">
              <a:latin typeface="Comic Sans MS" pitchFamily="66" charset="0"/>
              <a:ea typeface="宋体" charset="-122"/>
            </a:endParaRPr>
          </a:p>
        </p:txBody>
      </p:sp>
      <p:sp>
        <p:nvSpPr>
          <p:cNvPr id="45" name="Left-Right Arrow 16435"/>
          <p:cNvSpPr>
            <a:spLocks noChangeArrowheads="1"/>
          </p:cNvSpPr>
          <p:nvPr/>
        </p:nvSpPr>
        <p:spPr bwMode="auto">
          <a:xfrm>
            <a:off x="3222382" y="3424239"/>
            <a:ext cx="1169377" cy="390525"/>
          </a:xfrm>
          <a:prstGeom prst="leftRightArrow">
            <a:avLst>
              <a:gd name="adj1" fmla="val 50000"/>
              <a:gd name="adj2" fmla="val 50216"/>
            </a:avLst>
          </a:prstGeom>
          <a:solidFill>
            <a:schemeClr val="accent2">
              <a:lumMod val="40000"/>
              <a:lumOff val="60000"/>
            </a:schemeClr>
          </a:solidFill>
          <a:ln w="12700" algn="ctr">
            <a:noFill/>
            <a:round/>
            <a:headEnd/>
            <a:tailEnd/>
          </a:ln>
          <a:extLst/>
        </p:spPr>
        <p:txBody>
          <a:bodyPr/>
          <a:lstStyle/>
          <a:p>
            <a:pPr eaLnBrk="0" hangingPunct="0">
              <a:spcBef>
                <a:spcPct val="50000"/>
              </a:spcBef>
              <a:defRPr/>
            </a:pPr>
            <a:endParaRPr lang="en-US" altLang="zh-CN" sz="1400" b="1">
              <a:latin typeface="Comic Sans MS" pitchFamily="66" charset="0"/>
              <a:ea typeface="宋体" charset="-122"/>
            </a:endParaRPr>
          </a:p>
        </p:txBody>
      </p:sp>
      <p:sp>
        <p:nvSpPr>
          <p:cNvPr id="46" name="Flowchart: Process 45"/>
          <p:cNvSpPr/>
          <p:nvPr/>
        </p:nvSpPr>
        <p:spPr bwMode="auto">
          <a:xfrm>
            <a:off x="373673" y="2794000"/>
            <a:ext cx="2579077" cy="1582738"/>
          </a:xfrm>
          <a:prstGeom prst="flowChartProcess">
            <a:avLst/>
          </a:prstGeom>
          <a:noFill/>
          <a:ln w="28575" cap="flat" cmpd="sng" algn="ctr">
            <a:solidFill>
              <a:schemeClr val="accent4">
                <a:lumMod val="50000"/>
              </a:schemeClr>
            </a:solidFill>
            <a:prstDash val="solid"/>
            <a:round/>
            <a:headEnd type="none" w="med" len="med"/>
            <a:tailEnd type="none" w="med" len="med"/>
          </a:ln>
          <a:effectLst/>
          <a:extLst/>
        </p:spPr>
        <p:txBody>
          <a:bodyPr/>
          <a:lstStyle/>
          <a:p>
            <a:pPr eaLnBrk="0" hangingPunct="0">
              <a:spcBef>
                <a:spcPct val="50000"/>
              </a:spcBef>
              <a:defRPr/>
            </a:pPr>
            <a:endParaRPr lang="en-US" altLang="zh-CN">
              <a:ea typeface="宋体" charset="-122"/>
            </a:endParaRPr>
          </a:p>
        </p:txBody>
      </p:sp>
      <p:sp>
        <p:nvSpPr>
          <p:cNvPr id="15385" name="Oval 47"/>
          <p:cNvSpPr>
            <a:spLocks noChangeArrowheads="1"/>
          </p:cNvSpPr>
          <p:nvPr/>
        </p:nvSpPr>
        <p:spPr bwMode="auto">
          <a:xfrm>
            <a:off x="4705351" y="2959100"/>
            <a:ext cx="4305300" cy="1143000"/>
          </a:xfrm>
          <a:prstGeom prst="ellipse">
            <a:avLst/>
          </a:prstGeom>
          <a:noFill/>
          <a:ln w="28575" algn="ctr">
            <a:solidFill>
              <a:srgbClr val="EF11CF"/>
            </a:solidFill>
            <a:round/>
            <a:headEnd/>
            <a:tailEnd/>
          </a:ln>
        </p:spPr>
        <p:txBody>
          <a:bodyPr/>
          <a:lstStyle/>
          <a:p>
            <a:pPr eaLnBrk="0" hangingPunct="0">
              <a:spcBef>
                <a:spcPct val="50000"/>
              </a:spcBef>
            </a:pPr>
            <a:endParaRPr lang="zh-CN" altLang="zh-CN">
              <a:ea typeface="宋体" pitchFamily="2" charset="-122"/>
            </a:endParaRPr>
          </a:p>
        </p:txBody>
      </p:sp>
      <p:sp>
        <p:nvSpPr>
          <p:cNvPr id="53" name="Bent-Up Arrow 52"/>
          <p:cNvSpPr/>
          <p:nvPr/>
        </p:nvSpPr>
        <p:spPr bwMode="auto">
          <a:xfrm rot="5400000">
            <a:off x="1569732" y="4298767"/>
            <a:ext cx="1497012" cy="1652954"/>
          </a:xfrm>
          <a:prstGeom prst="bentUpArrow">
            <a:avLst>
              <a:gd name="adj1" fmla="val 8128"/>
              <a:gd name="adj2" fmla="val 10016"/>
              <a:gd name="adj3" fmla="val 19405"/>
            </a:avLst>
          </a:prstGeom>
          <a:solidFill>
            <a:schemeClr val="accent2">
              <a:lumMod val="40000"/>
              <a:lumOff val="60000"/>
            </a:schemeClr>
          </a:solidFill>
          <a:ln w="12700" cap="flat" cmpd="sng" algn="ctr">
            <a:noFill/>
            <a:prstDash val="solid"/>
            <a:round/>
            <a:headEnd type="none" w="med" len="med"/>
            <a:tailEnd type="none" w="med" len="med"/>
          </a:ln>
          <a:effectLst/>
          <a:extLst/>
        </p:spPr>
        <p:txBody>
          <a:bodyPr/>
          <a:lstStyle/>
          <a:p>
            <a:pPr eaLnBrk="0" hangingPunct="0">
              <a:spcBef>
                <a:spcPct val="50000"/>
              </a:spcBef>
              <a:defRPr/>
            </a:pPr>
            <a:endParaRPr lang="en-US" sz="1400"/>
          </a:p>
        </p:txBody>
      </p:sp>
      <p:sp>
        <p:nvSpPr>
          <p:cNvPr id="54" name="Bent-Up Arrow 53"/>
          <p:cNvSpPr/>
          <p:nvPr/>
        </p:nvSpPr>
        <p:spPr bwMode="auto">
          <a:xfrm rot="5400000" flipV="1">
            <a:off x="5919361" y="4812019"/>
            <a:ext cx="573087" cy="1550377"/>
          </a:xfrm>
          <a:prstGeom prst="bentUpArrow">
            <a:avLst>
              <a:gd name="adj1" fmla="val 25029"/>
              <a:gd name="adj2" fmla="val 10016"/>
              <a:gd name="adj3" fmla="val 19405"/>
            </a:avLst>
          </a:prstGeom>
          <a:solidFill>
            <a:schemeClr val="accent2">
              <a:lumMod val="40000"/>
              <a:lumOff val="60000"/>
            </a:schemeClr>
          </a:solidFill>
          <a:ln w="12700" cap="flat" cmpd="sng" algn="ctr">
            <a:noFill/>
            <a:prstDash val="solid"/>
            <a:round/>
            <a:headEnd type="none" w="med" len="med"/>
            <a:tailEnd type="none" w="med" len="med"/>
          </a:ln>
          <a:effectLst/>
          <a:extLst/>
        </p:spPr>
        <p:txBody>
          <a:bodyPr/>
          <a:lstStyle/>
          <a:p>
            <a:pPr eaLnBrk="0" hangingPunct="0">
              <a:spcBef>
                <a:spcPct val="50000"/>
              </a:spcBef>
              <a:defRPr/>
            </a:pPr>
            <a:endParaRPr lang="en-US" sz="1400"/>
          </a:p>
        </p:txBody>
      </p:sp>
      <p:sp>
        <p:nvSpPr>
          <p:cNvPr id="55" name="Striped Right Arrow 54"/>
          <p:cNvSpPr/>
          <p:nvPr/>
        </p:nvSpPr>
        <p:spPr bwMode="auto">
          <a:xfrm rot="16200000" flipH="1">
            <a:off x="4049590" y="415804"/>
            <a:ext cx="476250" cy="339969"/>
          </a:xfrm>
          <a:prstGeom prst="stripedRightArrow">
            <a:avLst>
              <a:gd name="adj1" fmla="val 37276"/>
              <a:gd name="adj2" fmla="val 49884"/>
            </a:avLst>
          </a:prstGeom>
          <a:solidFill>
            <a:schemeClr val="accent6">
              <a:lumMod val="40000"/>
              <a:lumOff val="60000"/>
            </a:schemeClr>
          </a:solidFill>
          <a:ln w="12700" cap="flat" cmpd="sng" algn="ctr">
            <a:noFill/>
            <a:prstDash val="solid"/>
            <a:round/>
            <a:headEnd type="none" w="med" len="med"/>
            <a:tailEnd type="none" w="med" len="med"/>
          </a:ln>
          <a:effectLst/>
          <a:extLst/>
        </p:spPr>
        <p:txBody>
          <a:bodyPr/>
          <a:lstStyle/>
          <a:p>
            <a:pPr eaLnBrk="0" hangingPunct="0">
              <a:spcBef>
                <a:spcPct val="50000"/>
              </a:spcBef>
              <a:defRPr/>
            </a:pPr>
            <a:endParaRPr lang="en-US" sz="1400" dirty="0"/>
          </a:p>
        </p:txBody>
      </p:sp>
      <p:cxnSp>
        <p:nvCxnSpPr>
          <p:cNvPr id="15389" name="Straight Connector 57"/>
          <p:cNvCxnSpPr>
            <a:cxnSpLocks noChangeShapeType="1"/>
          </p:cNvCxnSpPr>
          <p:nvPr/>
        </p:nvCxnSpPr>
        <p:spPr bwMode="auto">
          <a:xfrm flipV="1">
            <a:off x="1235320" y="1331913"/>
            <a:ext cx="605203" cy="393700"/>
          </a:xfrm>
          <a:prstGeom prst="line">
            <a:avLst/>
          </a:prstGeom>
          <a:noFill/>
          <a:ln w="38100" algn="ctr">
            <a:solidFill>
              <a:schemeClr val="tx1"/>
            </a:solidFill>
            <a:round/>
            <a:headEnd/>
            <a:tailEnd/>
          </a:ln>
        </p:spPr>
      </p:cxnSp>
      <p:cxnSp>
        <p:nvCxnSpPr>
          <p:cNvPr id="15390" name="Straight Connector 58"/>
          <p:cNvCxnSpPr>
            <a:cxnSpLocks noChangeShapeType="1"/>
          </p:cNvCxnSpPr>
          <p:nvPr/>
        </p:nvCxnSpPr>
        <p:spPr bwMode="auto">
          <a:xfrm>
            <a:off x="1767254" y="1230313"/>
            <a:ext cx="123092" cy="201612"/>
          </a:xfrm>
          <a:prstGeom prst="line">
            <a:avLst/>
          </a:prstGeom>
          <a:noFill/>
          <a:ln w="38100" algn="ctr">
            <a:solidFill>
              <a:schemeClr val="tx1"/>
            </a:solidFill>
            <a:round/>
            <a:headEnd/>
            <a:tailEnd/>
          </a:ln>
        </p:spPr>
      </p:cxnSp>
      <p:sp>
        <p:nvSpPr>
          <p:cNvPr id="15391" name="Rectangle 74"/>
          <p:cNvSpPr>
            <a:spLocks noChangeArrowheads="1"/>
          </p:cNvSpPr>
          <p:nvPr/>
        </p:nvSpPr>
        <p:spPr bwMode="auto">
          <a:xfrm>
            <a:off x="38100" y="1714501"/>
            <a:ext cx="1406769" cy="523220"/>
          </a:xfrm>
          <a:prstGeom prst="rect">
            <a:avLst/>
          </a:prstGeom>
          <a:noFill/>
          <a:ln w="9525">
            <a:noFill/>
            <a:miter lim="800000"/>
            <a:headEnd/>
            <a:tailEnd/>
          </a:ln>
        </p:spPr>
        <p:txBody>
          <a:bodyPr>
            <a:spAutoFit/>
          </a:bodyPr>
          <a:lstStyle/>
          <a:p>
            <a:r>
              <a:rPr lang="en-US" altLang="zh-CN" sz="1400" b="1" dirty="0">
                <a:latin typeface="Comic Sans MS" pitchFamily="66" charset="0"/>
                <a:ea typeface="宋体" pitchFamily="2" charset="-122"/>
              </a:rPr>
              <a:t>Intervention 1</a:t>
            </a:r>
            <a:r>
              <a:rPr lang="en-029" altLang="zh-CN" sz="1400" b="1" dirty="0">
                <a:latin typeface="Comic Sans MS" pitchFamily="66" charset="0"/>
                <a:ea typeface="宋体" pitchFamily="2" charset="-122"/>
              </a:rPr>
              <a:t> </a:t>
            </a:r>
          </a:p>
        </p:txBody>
      </p:sp>
      <p:sp>
        <p:nvSpPr>
          <p:cNvPr id="15392" name="Rectangle 64"/>
          <p:cNvSpPr>
            <a:spLocks noChangeArrowheads="1"/>
          </p:cNvSpPr>
          <p:nvPr/>
        </p:nvSpPr>
        <p:spPr bwMode="auto">
          <a:xfrm>
            <a:off x="7297615" y="776289"/>
            <a:ext cx="1620957" cy="338554"/>
          </a:xfrm>
          <a:prstGeom prst="rect">
            <a:avLst/>
          </a:prstGeom>
          <a:noFill/>
          <a:ln w="9525">
            <a:noFill/>
            <a:miter lim="800000"/>
            <a:headEnd/>
            <a:tailEnd/>
          </a:ln>
        </p:spPr>
        <p:txBody>
          <a:bodyPr wrap="none">
            <a:spAutoFit/>
          </a:bodyPr>
          <a:lstStyle/>
          <a:p>
            <a:r>
              <a:rPr lang="en-US" altLang="zh-CN" sz="1600" b="1">
                <a:latin typeface="Comic Sans MS" pitchFamily="66" charset="0"/>
                <a:ea typeface="宋体" pitchFamily="2" charset="-122"/>
              </a:rPr>
              <a:t>Intervention 3</a:t>
            </a:r>
            <a:endParaRPr lang="en-US" altLang="zh-CN" sz="1600">
              <a:ea typeface="宋体" pitchFamily="2" charset="-122"/>
            </a:endParaRPr>
          </a:p>
        </p:txBody>
      </p:sp>
      <p:cxnSp>
        <p:nvCxnSpPr>
          <p:cNvPr id="15393" name="Straight Connector 65"/>
          <p:cNvCxnSpPr>
            <a:cxnSpLocks noChangeShapeType="1"/>
          </p:cNvCxnSpPr>
          <p:nvPr/>
        </p:nvCxnSpPr>
        <p:spPr bwMode="auto">
          <a:xfrm flipV="1">
            <a:off x="8127024" y="1081089"/>
            <a:ext cx="455735" cy="447675"/>
          </a:xfrm>
          <a:prstGeom prst="line">
            <a:avLst/>
          </a:prstGeom>
          <a:noFill/>
          <a:ln w="38100" algn="ctr">
            <a:solidFill>
              <a:srgbClr val="000000"/>
            </a:solidFill>
            <a:round/>
            <a:headEnd/>
            <a:tailEnd/>
          </a:ln>
        </p:spPr>
      </p:cxnSp>
      <p:cxnSp>
        <p:nvCxnSpPr>
          <p:cNvPr id="15394" name="Straight Connector 68"/>
          <p:cNvCxnSpPr>
            <a:cxnSpLocks noChangeShapeType="1"/>
          </p:cNvCxnSpPr>
          <p:nvPr/>
        </p:nvCxnSpPr>
        <p:spPr bwMode="auto">
          <a:xfrm>
            <a:off x="8090389" y="1411289"/>
            <a:ext cx="121626" cy="179387"/>
          </a:xfrm>
          <a:prstGeom prst="line">
            <a:avLst/>
          </a:prstGeom>
          <a:noFill/>
          <a:ln w="38100" algn="ctr">
            <a:solidFill>
              <a:schemeClr val="tx1"/>
            </a:solidFill>
            <a:round/>
            <a:headEnd/>
            <a:tailEnd/>
          </a:ln>
        </p:spPr>
      </p:cxnSp>
      <p:sp>
        <p:nvSpPr>
          <p:cNvPr id="15395" name="Rectangle 74"/>
          <p:cNvSpPr>
            <a:spLocks noChangeArrowheads="1"/>
          </p:cNvSpPr>
          <p:nvPr/>
        </p:nvSpPr>
        <p:spPr bwMode="auto">
          <a:xfrm>
            <a:off x="7473462" y="4410076"/>
            <a:ext cx="1406769" cy="523220"/>
          </a:xfrm>
          <a:prstGeom prst="rect">
            <a:avLst/>
          </a:prstGeom>
          <a:noFill/>
          <a:ln w="9525">
            <a:noFill/>
            <a:miter lim="800000"/>
            <a:headEnd/>
            <a:tailEnd/>
          </a:ln>
        </p:spPr>
        <p:txBody>
          <a:bodyPr>
            <a:spAutoFit/>
          </a:bodyPr>
          <a:lstStyle/>
          <a:p>
            <a:r>
              <a:rPr lang="en-US" altLang="zh-CN" sz="1400" b="1">
                <a:latin typeface="Comic Sans MS" pitchFamily="66" charset="0"/>
                <a:ea typeface="宋体" pitchFamily="2" charset="-122"/>
              </a:rPr>
              <a:t>Intervention 5</a:t>
            </a:r>
            <a:endParaRPr lang="en-029" altLang="zh-CN" sz="1400" b="1">
              <a:latin typeface="Comic Sans MS" pitchFamily="66" charset="0"/>
              <a:ea typeface="宋体" pitchFamily="2" charset="-122"/>
            </a:endParaRPr>
          </a:p>
        </p:txBody>
      </p:sp>
      <p:cxnSp>
        <p:nvCxnSpPr>
          <p:cNvPr id="15396" name="Straight Connector 71"/>
          <p:cNvCxnSpPr>
            <a:cxnSpLocks noChangeShapeType="1"/>
          </p:cNvCxnSpPr>
          <p:nvPr/>
        </p:nvCxnSpPr>
        <p:spPr bwMode="auto">
          <a:xfrm flipV="1">
            <a:off x="7630259" y="3860800"/>
            <a:ext cx="235926" cy="128588"/>
          </a:xfrm>
          <a:prstGeom prst="line">
            <a:avLst/>
          </a:prstGeom>
          <a:noFill/>
          <a:ln w="38100" algn="ctr">
            <a:solidFill>
              <a:srgbClr val="000000"/>
            </a:solidFill>
            <a:round/>
            <a:headEnd/>
            <a:tailEnd/>
          </a:ln>
        </p:spPr>
      </p:cxnSp>
      <p:cxnSp>
        <p:nvCxnSpPr>
          <p:cNvPr id="15397" name="Straight Connector 72"/>
          <p:cNvCxnSpPr>
            <a:cxnSpLocks noChangeShapeType="1"/>
          </p:cNvCxnSpPr>
          <p:nvPr/>
        </p:nvCxnSpPr>
        <p:spPr bwMode="auto">
          <a:xfrm flipH="1" flipV="1">
            <a:off x="7747490" y="3932239"/>
            <a:ext cx="237392" cy="477837"/>
          </a:xfrm>
          <a:prstGeom prst="line">
            <a:avLst/>
          </a:prstGeom>
          <a:noFill/>
          <a:ln w="38100" algn="ctr">
            <a:solidFill>
              <a:srgbClr val="000000"/>
            </a:solidFill>
            <a:round/>
            <a:headEnd/>
            <a:tailEnd/>
          </a:ln>
        </p:spPr>
      </p:cxnSp>
      <p:cxnSp>
        <p:nvCxnSpPr>
          <p:cNvPr id="15398" name="Straight Connector 87"/>
          <p:cNvCxnSpPr>
            <a:cxnSpLocks noChangeShapeType="1"/>
          </p:cNvCxnSpPr>
          <p:nvPr/>
        </p:nvCxnSpPr>
        <p:spPr bwMode="auto">
          <a:xfrm flipV="1">
            <a:off x="4957397" y="3860800"/>
            <a:ext cx="360485" cy="757238"/>
          </a:xfrm>
          <a:prstGeom prst="line">
            <a:avLst/>
          </a:prstGeom>
          <a:noFill/>
          <a:ln w="38100" algn="ctr">
            <a:solidFill>
              <a:schemeClr val="tx1"/>
            </a:solidFill>
            <a:round/>
            <a:headEnd/>
            <a:tailEnd/>
          </a:ln>
        </p:spPr>
      </p:cxnSp>
      <p:cxnSp>
        <p:nvCxnSpPr>
          <p:cNvPr id="15399" name="Straight Connector 88"/>
          <p:cNvCxnSpPr>
            <a:cxnSpLocks noChangeShapeType="1"/>
          </p:cNvCxnSpPr>
          <p:nvPr/>
        </p:nvCxnSpPr>
        <p:spPr bwMode="auto">
          <a:xfrm flipV="1">
            <a:off x="583223" y="4476751"/>
            <a:ext cx="0" cy="854075"/>
          </a:xfrm>
          <a:prstGeom prst="line">
            <a:avLst/>
          </a:prstGeom>
          <a:noFill/>
          <a:ln w="38100" algn="ctr">
            <a:solidFill>
              <a:schemeClr val="tx1"/>
            </a:solidFill>
            <a:round/>
            <a:headEnd/>
            <a:tailEnd/>
          </a:ln>
        </p:spPr>
      </p:cxnSp>
      <p:cxnSp>
        <p:nvCxnSpPr>
          <p:cNvPr id="15400" name="Straight Connector 89"/>
          <p:cNvCxnSpPr>
            <a:cxnSpLocks noChangeShapeType="1"/>
          </p:cNvCxnSpPr>
          <p:nvPr/>
        </p:nvCxnSpPr>
        <p:spPr bwMode="auto">
          <a:xfrm>
            <a:off x="457201" y="4513263"/>
            <a:ext cx="237392" cy="0"/>
          </a:xfrm>
          <a:prstGeom prst="line">
            <a:avLst/>
          </a:prstGeom>
          <a:noFill/>
          <a:ln w="38100" algn="ctr">
            <a:solidFill>
              <a:schemeClr val="tx1"/>
            </a:solidFill>
            <a:round/>
            <a:headEnd/>
            <a:tailEnd/>
          </a:ln>
        </p:spPr>
      </p:cxnSp>
      <p:cxnSp>
        <p:nvCxnSpPr>
          <p:cNvPr id="15401" name="Straight Connector 91"/>
          <p:cNvCxnSpPr>
            <a:cxnSpLocks noChangeShapeType="1"/>
          </p:cNvCxnSpPr>
          <p:nvPr/>
        </p:nvCxnSpPr>
        <p:spPr bwMode="auto">
          <a:xfrm>
            <a:off x="5199185" y="3805239"/>
            <a:ext cx="231531" cy="111125"/>
          </a:xfrm>
          <a:prstGeom prst="line">
            <a:avLst/>
          </a:prstGeom>
          <a:noFill/>
          <a:ln w="38100" algn="ctr">
            <a:solidFill>
              <a:schemeClr val="tx1"/>
            </a:solidFill>
            <a:round/>
            <a:headEnd/>
            <a:tailEnd/>
          </a:ln>
        </p:spPr>
      </p:cxnSp>
      <p:sp>
        <p:nvSpPr>
          <p:cNvPr id="15402" name="Rectangle 74"/>
          <p:cNvSpPr>
            <a:spLocks noChangeArrowheads="1"/>
          </p:cNvSpPr>
          <p:nvPr/>
        </p:nvSpPr>
        <p:spPr bwMode="auto">
          <a:xfrm>
            <a:off x="3711820" y="4595814"/>
            <a:ext cx="1406769" cy="523220"/>
          </a:xfrm>
          <a:prstGeom prst="rect">
            <a:avLst/>
          </a:prstGeom>
          <a:noFill/>
          <a:ln w="9525">
            <a:noFill/>
            <a:miter lim="800000"/>
            <a:headEnd/>
            <a:tailEnd/>
          </a:ln>
        </p:spPr>
        <p:txBody>
          <a:bodyPr>
            <a:spAutoFit/>
          </a:bodyPr>
          <a:lstStyle/>
          <a:p>
            <a:r>
              <a:rPr lang="en-US" altLang="zh-CN" sz="1400" b="1">
                <a:latin typeface="Comic Sans MS" pitchFamily="66" charset="0"/>
                <a:ea typeface="宋体" pitchFamily="2" charset="-122"/>
              </a:rPr>
              <a:t>Intervention 4</a:t>
            </a:r>
            <a:endParaRPr lang="en-029" altLang="zh-CN" sz="1400" b="1">
              <a:latin typeface="Comic Sans MS" pitchFamily="66" charset="0"/>
              <a:ea typeface="宋体" pitchFamily="2" charset="-122"/>
            </a:endParaRPr>
          </a:p>
        </p:txBody>
      </p:sp>
      <p:sp>
        <p:nvSpPr>
          <p:cNvPr id="15403" name="Rectangle 74"/>
          <p:cNvSpPr>
            <a:spLocks noChangeArrowheads="1"/>
          </p:cNvSpPr>
          <p:nvPr/>
        </p:nvSpPr>
        <p:spPr bwMode="auto">
          <a:xfrm>
            <a:off x="5862" y="5351464"/>
            <a:ext cx="1406769" cy="523220"/>
          </a:xfrm>
          <a:prstGeom prst="rect">
            <a:avLst/>
          </a:prstGeom>
          <a:noFill/>
          <a:ln w="9525">
            <a:noFill/>
            <a:miter lim="800000"/>
            <a:headEnd/>
            <a:tailEnd/>
          </a:ln>
        </p:spPr>
        <p:txBody>
          <a:bodyPr>
            <a:spAutoFit/>
          </a:bodyPr>
          <a:lstStyle/>
          <a:p>
            <a:r>
              <a:rPr lang="en-US" altLang="zh-CN" sz="1400" b="1">
                <a:latin typeface="Comic Sans MS" pitchFamily="66" charset="0"/>
                <a:ea typeface="宋体" pitchFamily="2" charset="-122"/>
              </a:rPr>
              <a:t>Intervention 2</a:t>
            </a:r>
            <a:endParaRPr lang="en-029" altLang="zh-CN" sz="1400" b="1">
              <a:latin typeface="Comic Sans MS" pitchFamily="66" charset="0"/>
              <a:ea typeface="宋体" pitchFamily="2" charset="-122"/>
            </a:endParaRPr>
          </a:p>
        </p:txBody>
      </p:sp>
      <p:sp>
        <p:nvSpPr>
          <p:cNvPr id="15405" name="Rectangle 74"/>
          <p:cNvSpPr>
            <a:spLocks noChangeArrowheads="1"/>
          </p:cNvSpPr>
          <p:nvPr/>
        </p:nvSpPr>
        <p:spPr bwMode="auto">
          <a:xfrm>
            <a:off x="6951785" y="6211889"/>
            <a:ext cx="1406769" cy="523220"/>
          </a:xfrm>
          <a:prstGeom prst="rect">
            <a:avLst/>
          </a:prstGeom>
          <a:noFill/>
          <a:ln w="9525">
            <a:noFill/>
            <a:miter lim="800000"/>
            <a:headEnd/>
            <a:tailEnd/>
          </a:ln>
        </p:spPr>
        <p:txBody>
          <a:bodyPr>
            <a:spAutoFit/>
          </a:bodyPr>
          <a:lstStyle/>
          <a:p>
            <a:r>
              <a:rPr lang="en-US" altLang="zh-CN" sz="1400" b="1">
                <a:latin typeface="Comic Sans MS" pitchFamily="66" charset="0"/>
                <a:ea typeface="宋体" pitchFamily="2" charset="-122"/>
              </a:rPr>
              <a:t>Intervention 6</a:t>
            </a:r>
            <a:endParaRPr lang="en-029" altLang="zh-CN" sz="1400" b="1">
              <a:latin typeface="Comic Sans MS" pitchFamily="66" charset="0"/>
              <a:ea typeface="宋体" pitchFamily="2" charset="-122"/>
            </a:endParaRPr>
          </a:p>
        </p:txBody>
      </p:sp>
      <p:cxnSp>
        <p:nvCxnSpPr>
          <p:cNvPr id="15406" name="Straight Connector 72"/>
          <p:cNvCxnSpPr>
            <a:cxnSpLocks noChangeShapeType="1"/>
          </p:cNvCxnSpPr>
          <p:nvPr/>
        </p:nvCxnSpPr>
        <p:spPr bwMode="auto">
          <a:xfrm flipV="1">
            <a:off x="7457343" y="5419726"/>
            <a:ext cx="0" cy="792163"/>
          </a:xfrm>
          <a:prstGeom prst="line">
            <a:avLst/>
          </a:prstGeom>
          <a:noFill/>
          <a:ln w="38100" algn="ctr">
            <a:solidFill>
              <a:srgbClr val="000000"/>
            </a:solidFill>
            <a:round/>
            <a:headEnd/>
            <a:tailEnd/>
          </a:ln>
        </p:spPr>
      </p:cxnSp>
      <p:cxnSp>
        <p:nvCxnSpPr>
          <p:cNvPr id="15407" name="Straight Connector 71"/>
          <p:cNvCxnSpPr>
            <a:cxnSpLocks noChangeShapeType="1"/>
          </p:cNvCxnSpPr>
          <p:nvPr/>
        </p:nvCxnSpPr>
        <p:spPr bwMode="auto">
          <a:xfrm>
            <a:off x="7354767" y="5413375"/>
            <a:ext cx="235926" cy="0"/>
          </a:xfrm>
          <a:prstGeom prst="line">
            <a:avLst/>
          </a:prstGeom>
          <a:noFill/>
          <a:ln w="38100" algn="ctr">
            <a:solidFill>
              <a:srgbClr val="000000"/>
            </a:solidFill>
            <a:round/>
            <a:headEnd/>
            <a:tailEn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Q&amp;A Session</a:t>
            </a:r>
            <a:endParaRPr lang="en-US" dirty="0"/>
          </a:p>
        </p:txBody>
      </p:sp>
      <p:pic>
        <p:nvPicPr>
          <p:cNvPr id="4" name="Picture 2" descr="http://us.123rf.com/400wm/400/400/rbhavana/rbhavana1104/rbhavana110401030/9242756-3d-human-with-a-question-mark.jpg"/>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455613" y="1080656"/>
            <a:ext cx="7494990" cy="50029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32483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5" name="对象 4" hidden="1"/>
          <p:cNvGraphicFramePr>
            <a:graphicFrameLocks noChangeAspect="1"/>
          </p:cNvGraphicFramePr>
          <p:nvPr/>
        </p:nvGraphicFramePr>
        <p:xfrm>
          <a:off x="1587" y="1588"/>
          <a:ext cx="1587" cy="1587"/>
        </p:xfrm>
        <a:graphic>
          <a:graphicData uri="http://schemas.openxmlformats.org/presentationml/2006/ole">
            <p:oleObj spid="_x0000_s171013" name="think-cell Slide" r:id="rId4" imgW="270" imgH="270" progId="TCLayout.ActiveDocument.1">
              <p:embed/>
            </p:oleObj>
          </a:graphicData>
        </a:graphic>
      </p:graphicFrame>
      <p:pic>
        <p:nvPicPr>
          <p:cNvPr id="171010" name="Picture 2" descr="http://www.myvmc.com/wp-content/uploads/2013/11/woman-brown-eyes.jpg"/>
          <p:cNvPicPr>
            <a:picLocks noChangeAspect="1" noChangeArrowheads="1"/>
          </p:cNvPicPr>
          <p:nvPr/>
        </p:nvPicPr>
        <p:blipFill>
          <a:blip r:embed="rId5" cstate="print">
            <a:lum contrast="-1000"/>
          </a:blip>
          <a:srcRect/>
          <a:stretch>
            <a:fillRect/>
          </a:stretch>
        </p:blipFill>
        <p:spPr bwMode="auto">
          <a:xfrm>
            <a:off x="3343701" y="948783"/>
            <a:ext cx="5800299" cy="2411181"/>
          </a:xfrm>
          <a:prstGeom prst="rect">
            <a:avLst/>
          </a:prstGeom>
          <a:noFill/>
          <a:effectLst>
            <a:outerShdw blurRad="63500" sx="102000" sy="102000" algn="ctr" rotWithShape="0">
              <a:prstClr val="black">
                <a:alpha val="40000"/>
              </a:prstClr>
            </a:outerShdw>
            <a:reflection blurRad="6350" stA="50000" endA="275" endPos="40000" dist="101600" dir="5400000" sy="-100000" algn="bl" rotWithShape="0"/>
          </a:effectLst>
        </p:spPr>
      </p:pic>
      <p:sp>
        <p:nvSpPr>
          <p:cNvPr id="3074" name="矩形 1"/>
          <p:cNvSpPr>
            <a:spLocks noChangeArrowheads="1"/>
          </p:cNvSpPr>
          <p:nvPr/>
        </p:nvSpPr>
        <p:spPr bwMode="auto">
          <a:xfrm>
            <a:off x="398963" y="2838734"/>
            <a:ext cx="7510988" cy="3170099"/>
          </a:xfrm>
          <a:prstGeom prst="rect">
            <a:avLst/>
          </a:prstGeom>
          <a:noFill/>
          <a:ln w="9525">
            <a:noFill/>
            <a:miter lim="800000"/>
            <a:headEnd/>
            <a:tailEnd/>
          </a:ln>
        </p:spPr>
        <p:txBody>
          <a:bodyPr wrap="square">
            <a:spAutoFit/>
          </a:bodyPr>
          <a:lstStyle/>
          <a:p>
            <a:pPr marL="225425" indent="-225425"/>
            <a:endParaRPr lang="en-US" altLang="zh-CN" sz="2000" b="1" dirty="0">
              <a:latin typeface="Verdana" pitchFamily="34" charset="0"/>
              <a:ea typeface="宋体" pitchFamily="2" charset="-122"/>
            </a:endParaRPr>
          </a:p>
          <a:p>
            <a:pPr marL="225425" indent="-225425"/>
            <a:endParaRPr lang="zh-CN" altLang="zh-CN" sz="2000" b="1" dirty="0">
              <a:solidFill>
                <a:srgbClr val="EF11CF"/>
              </a:solidFill>
              <a:latin typeface="Verdana" pitchFamily="34" charset="0"/>
              <a:ea typeface="宋体" pitchFamily="2" charset="-122"/>
            </a:endParaRPr>
          </a:p>
          <a:p>
            <a:pPr marL="225425" lvl="1" indent="-225425">
              <a:buSzPct val="100000"/>
              <a:buFont typeface="Wingdings" pitchFamily="2" charset="2"/>
              <a:buChar char="u"/>
            </a:pPr>
            <a:r>
              <a:rPr lang="en-US" altLang="zh-CN" sz="2000" dirty="0" smtClean="0">
                <a:solidFill>
                  <a:srgbClr val="EF11CF"/>
                </a:solidFill>
                <a:latin typeface="Verdana" pitchFamily="34" charset="0"/>
                <a:ea typeface="宋体" pitchFamily="2" charset="-122"/>
              </a:rPr>
              <a:t>Diabetic Retinopathy Basics</a:t>
            </a:r>
          </a:p>
          <a:p>
            <a:pPr marL="225425" lvl="1" indent="-225425">
              <a:buSzPct val="100000"/>
            </a:pPr>
            <a:endParaRPr lang="en-US" altLang="zh-CN" sz="2000" dirty="0" smtClean="0">
              <a:latin typeface="Verdana" pitchFamily="34" charset="0"/>
              <a:ea typeface="宋体" pitchFamily="2" charset="-122"/>
            </a:endParaRPr>
          </a:p>
          <a:p>
            <a:pPr marL="225425" lvl="1" indent="-225425">
              <a:buSzPct val="100000"/>
            </a:pPr>
            <a:endParaRPr lang="en-US" altLang="zh-CN" sz="2000" dirty="0" smtClean="0">
              <a:latin typeface="Verdana" pitchFamily="34" charset="0"/>
              <a:ea typeface="宋体" pitchFamily="2" charset="-122"/>
            </a:endParaRPr>
          </a:p>
          <a:p>
            <a:pPr marL="225425" lvl="1" indent="-225425">
              <a:buSzPct val="100000"/>
              <a:buFont typeface="Wingdings" pitchFamily="2" charset="2"/>
              <a:buChar char="u"/>
            </a:pPr>
            <a:r>
              <a:rPr lang="en-US" altLang="zh-CN" sz="2000" dirty="0" smtClean="0">
                <a:latin typeface="Verdana" pitchFamily="34" charset="0"/>
                <a:ea typeface="宋体" pitchFamily="2" charset="-122"/>
              </a:rPr>
              <a:t>Available treatments and unmet needs</a:t>
            </a:r>
          </a:p>
          <a:p>
            <a:pPr marL="225425" lvl="1" indent="-225425">
              <a:buSzPct val="100000"/>
            </a:pPr>
            <a:endParaRPr lang="en-US" altLang="zh-CN" sz="2000" dirty="0">
              <a:latin typeface="Verdana" pitchFamily="34" charset="0"/>
              <a:ea typeface="宋体" pitchFamily="2" charset="-122"/>
            </a:endParaRPr>
          </a:p>
          <a:p>
            <a:pPr marL="225425" lvl="1" indent="-225425">
              <a:buSzPct val="100000"/>
            </a:pPr>
            <a:endParaRPr lang="en-US" altLang="zh-CN" sz="2000" dirty="0">
              <a:latin typeface="Verdana" pitchFamily="34" charset="0"/>
              <a:ea typeface="宋体" pitchFamily="2" charset="-122"/>
            </a:endParaRPr>
          </a:p>
          <a:p>
            <a:pPr marL="225425" lvl="1" indent="-225425">
              <a:buSzPct val="100000"/>
              <a:buFont typeface="Wingdings" pitchFamily="2" charset="2"/>
              <a:buChar char="u"/>
            </a:pPr>
            <a:r>
              <a:rPr lang="en-US" altLang="zh-CN" sz="2000" dirty="0" smtClean="0">
                <a:latin typeface="Verdana" pitchFamily="34" charset="0"/>
                <a:ea typeface="宋体" pitchFamily="2" charset="-122"/>
              </a:rPr>
              <a:t>Molecular pathogenesis and potential </a:t>
            </a:r>
            <a:r>
              <a:rPr lang="en-US" altLang="zh-CN" sz="2000" dirty="0">
                <a:latin typeface="Verdana" pitchFamily="34" charset="0"/>
                <a:ea typeface="宋体" pitchFamily="2" charset="-122"/>
              </a:rPr>
              <a:t>drug </a:t>
            </a:r>
            <a:r>
              <a:rPr lang="en-US" altLang="zh-CN" sz="2000" dirty="0" smtClean="0">
                <a:latin typeface="Verdana" pitchFamily="34" charset="0"/>
                <a:ea typeface="宋体" pitchFamily="2" charset="-122"/>
              </a:rPr>
              <a:t>interventions</a:t>
            </a:r>
            <a:endParaRPr lang="zh-CN" altLang="en-US" sz="2000" dirty="0">
              <a:ea typeface="宋体" pitchFamily="2" charset="-122"/>
            </a:endParaRPr>
          </a:p>
        </p:txBody>
      </p:sp>
      <p:sp>
        <p:nvSpPr>
          <p:cNvPr id="3" name="矩形 2"/>
          <p:cNvSpPr/>
          <p:nvPr/>
        </p:nvSpPr>
        <p:spPr>
          <a:xfrm>
            <a:off x="398963" y="353999"/>
            <a:ext cx="4787186" cy="523220"/>
          </a:xfrm>
          <a:prstGeom prst="rect">
            <a:avLst/>
          </a:prstGeom>
        </p:spPr>
        <p:txBody>
          <a:bodyPr wrap="square">
            <a:spAutoFit/>
          </a:bodyPr>
          <a:lstStyle/>
          <a:p>
            <a:pPr marL="225425" indent="-225425"/>
            <a:r>
              <a:rPr lang="en-US" altLang="zh-CN" sz="2800" b="1" dirty="0" smtClean="0">
                <a:latin typeface="Verdana" pitchFamily="34" charset="0"/>
                <a:ea typeface="宋体" pitchFamily="2" charset="-122"/>
              </a:rPr>
              <a:t>Topics </a:t>
            </a:r>
            <a:endParaRPr lang="en-US" altLang="zh-CN" sz="2800" b="1" dirty="0">
              <a:latin typeface="Verdana" pitchFamily="34" charset="0"/>
              <a:ea typeface="宋体" pitchFamily="2" charset="-122"/>
            </a:endParaRP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hidden="1"/>
          <p:cNvGraphicFramePr>
            <a:graphicFrameLocks noChangeAspect="1"/>
          </p:cNvGraphicFramePr>
          <p:nvPr/>
        </p:nvGraphicFramePr>
        <p:xfrm>
          <a:off x="1587" y="1588"/>
          <a:ext cx="1587" cy="1587"/>
        </p:xfrm>
        <a:graphic>
          <a:graphicData uri="http://schemas.openxmlformats.org/presentationml/2006/ole">
            <p:oleObj spid="_x0000_s262145" name="think-cell Slide" r:id="rId4" imgW="270" imgH="270" progId="TCLayout.ActiveDocument.1">
              <p:embed/>
            </p:oleObj>
          </a:graphicData>
        </a:graphic>
      </p:graphicFrame>
      <p:pic>
        <p:nvPicPr>
          <p:cNvPr id="8" name="Picture 1"/>
          <p:cNvPicPr>
            <a:picLocks noChangeAspect="1"/>
          </p:cNvPicPr>
          <p:nvPr/>
        </p:nvPicPr>
        <p:blipFill>
          <a:blip r:embed="rId5" cstate="print"/>
          <a:srcRect/>
          <a:stretch>
            <a:fillRect/>
          </a:stretch>
        </p:blipFill>
        <p:spPr bwMode="auto">
          <a:xfrm>
            <a:off x="77151" y="2034231"/>
            <a:ext cx="8742048" cy="4732637"/>
          </a:xfrm>
          <a:prstGeom prst="rect">
            <a:avLst/>
          </a:prstGeom>
          <a:noFill/>
          <a:ln w="9525">
            <a:noFill/>
            <a:miter lim="800000"/>
            <a:headEnd/>
            <a:tailEnd/>
          </a:ln>
        </p:spPr>
      </p:pic>
      <p:sp>
        <p:nvSpPr>
          <p:cNvPr id="18435" name="Title 3"/>
          <p:cNvSpPr>
            <a:spLocks noGrp="1"/>
          </p:cNvSpPr>
          <p:nvPr>
            <p:ph type="title" idx="4294967295"/>
          </p:nvPr>
        </p:nvSpPr>
        <p:spPr>
          <a:xfrm>
            <a:off x="219869" y="-279400"/>
            <a:ext cx="8126412" cy="984250"/>
          </a:xfrm>
        </p:spPr>
        <p:txBody>
          <a:bodyPr/>
          <a:lstStyle/>
          <a:p>
            <a:r>
              <a:rPr lang="en-US" sz="2800" b="1" dirty="0" smtClean="0">
                <a:latin typeface="Century Gothic" charset="0"/>
              </a:rPr>
              <a:t>Anatomy of the Eye</a:t>
            </a:r>
            <a:endParaRPr lang="en-US" sz="2800" b="1" dirty="0">
              <a:latin typeface="Century Gothic" charset="0"/>
            </a:endParaRPr>
          </a:p>
        </p:txBody>
      </p:sp>
      <p:sp>
        <p:nvSpPr>
          <p:cNvPr id="5" name="Text Placeholder 1"/>
          <p:cNvSpPr txBox="1">
            <a:spLocks/>
          </p:cNvSpPr>
          <p:nvPr/>
        </p:nvSpPr>
        <p:spPr bwMode="auto">
          <a:xfrm>
            <a:off x="5349498" y="5438507"/>
            <a:ext cx="3182331" cy="1183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ct val="20000"/>
              </a:spcBef>
              <a:spcAft>
                <a:spcPts val="500"/>
              </a:spcAft>
              <a:buClr>
                <a:srgbClr val="6EBB1F"/>
              </a:buClr>
              <a:buSzPct val="150000"/>
              <a:buFont typeface="Arial" charset="0"/>
              <a:buNone/>
              <a:defRPr sz="2000" kern="1200">
                <a:solidFill>
                  <a:schemeClr val="tx1"/>
                </a:solidFill>
                <a:latin typeface="Verdana"/>
                <a:ea typeface="ＭＳ Ｐゴシック" charset="0"/>
                <a:cs typeface="Verdana"/>
              </a:defRPr>
            </a:lvl1pPr>
            <a:lvl2pPr marL="539750" indent="-215900" algn="l" defTabSz="457200" rtl="0" eaLnBrk="0" fontAlgn="base" hangingPunct="0">
              <a:spcBef>
                <a:spcPct val="0"/>
              </a:spcBef>
              <a:spcAft>
                <a:spcPct val="0"/>
              </a:spcAft>
              <a:buClr>
                <a:srgbClr val="E46600"/>
              </a:buClr>
              <a:buSzPct val="130000"/>
              <a:buFont typeface="Arial" charset="0"/>
              <a:buChar char="•"/>
              <a:defRPr sz="1600" kern="1200">
                <a:solidFill>
                  <a:schemeClr val="tx1"/>
                </a:solidFill>
                <a:latin typeface="Verdana"/>
                <a:ea typeface="Verdana" pitchFamily="34" charset="0"/>
                <a:cs typeface="Verdana"/>
              </a:defRPr>
            </a:lvl2pPr>
            <a:lvl3pPr marL="827088" indent="-200025" algn="l" defTabSz="457200" rtl="0" eaLnBrk="0" fontAlgn="base" hangingPunct="0">
              <a:spcBef>
                <a:spcPts val="800"/>
              </a:spcBef>
              <a:spcAft>
                <a:spcPct val="0"/>
              </a:spcAft>
              <a:buClr>
                <a:srgbClr val="14A9BB"/>
              </a:buClr>
              <a:buSzPct val="130000"/>
              <a:buFont typeface="Arial" charset="0"/>
              <a:buChar char="•"/>
              <a:defRPr sz="1400" kern="1200">
                <a:solidFill>
                  <a:schemeClr val="tx1"/>
                </a:solidFill>
                <a:latin typeface="Verdana"/>
                <a:ea typeface="Verdana" pitchFamily="34" charset="0"/>
                <a:cs typeface="Verdana"/>
              </a:defRPr>
            </a:lvl3pPr>
            <a:lvl4pPr marL="1150938" indent="-196850" algn="l" defTabSz="457200" rtl="0" eaLnBrk="0" fontAlgn="base" hangingPunct="0">
              <a:spcBef>
                <a:spcPts val="800"/>
              </a:spcBef>
              <a:spcAft>
                <a:spcPct val="0"/>
              </a:spcAft>
              <a:buClr>
                <a:srgbClr val="750A3F"/>
              </a:buClr>
              <a:buSzPct val="70000"/>
              <a:buFont typeface="Wingdings" charset="0"/>
              <a:buChar char="✻"/>
              <a:defRPr sz="1400" kern="1200">
                <a:solidFill>
                  <a:schemeClr val="tx1"/>
                </a:solidFill>
                <a:latin typeface="Verdana"/>
                <a:ea typeface="Verdana" pitchFamily="34" charset="0"/>
                <a:cs typeface="Verdana"/>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Verdana"/>
                <a:ea typeface="Verdana" pitchFamily="34"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smtClean="0"/>
              <a:t>Figure 1: The </a:t>
            </a:r>
            <a:r>
              <a:rPr lang="en-US" sz="1400" dirty="0"/>
              <a:t>h</a:t>
            </a:r>
            <a:r>
              <a:rPr lang="en-US" sz="1400" dirty="0" smtClean="0"/>
              <a:t>uman </a:t>
            </a:r>
            <a:r>
              <a:rPr lang="en-US" sz="1400" dirty="0"/>
              <a:t>e</a:t>
            </a:r>
            <a:r>
              <a:rPr lang="en-US" sz="1400" dirty="0" smtClean="0"/>
              <a:t>ye</a:t>
            </a:r>
            <a:endParaRPr lang="en-US" sz="1400" dirty="0"/>
          </a:p>
        </p:txBody>
      </p:sp>
      <p:sp>
        <p:nvSpPr>
          <p:cNvPr id="7" name="Content Placeholder 2"/>
          <p:cNvSpPr txBox="1">
            <a:spLocks/>
          </p:cNvSpPr>
          <p:nvPr/>
        </p:nvSpPr>
        <p:spPr bwMode="auto">
          <a:xfrm>
            <a:off x="234455" y="2545492"/>
            <a:ext cx="8501772" cy="1060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ct val="20000"/>
              </a:spcBef>
              <a:spcAft>
                <a:spcPts val="500"/>
              </a:spcAft>
              <a:buClr>
                <a:srgbClr val="6EBB1F"/>
              </a:buClr>
              <a:buSzPct val="150000"/>
              <a:buFont typeface="Arial" charset="0"/>
              <a:buNone/>
              <a:defRPr sz="2000" kern="1200" baseline="0">
                <a:solidFill>
                  <a:schemeClr val="tx1"/>
                </a:solidFill>
                <a:latin typeface="Verdana"/>
                <a:ea typeface="ＭＳ Ｐゴシック" charset="0"/>
                <a:cs typeface="Verdana"/>
              </a:defRPr>
            </a:lvl1pPr>
            <a:lvl2pPr marL="539750" indent="-215900" algn="l" defTabSz="457200" rtl="0" eaLnBrk="0" fontAlgn="base" hangingPunct="0">
              <a:spcBef>
                <a:spcPct val="0"/>
              </a:spcBef>
              <a:spcAft>
                <a:spcPct val="0"/>
              </a:spcAft>
              <a:buClr>
                <a:srgbClr val="E46600"/>
              </a:buClr>
              <a:buSzPct val="130000"/>
              <a:buFont typeface="Arial" charset="0"/>
              <a:buChar char="•"/>
              <a:defRPr sz="1600" kern="1200">
                <a:solidFill>
                  <a:schemeClr val="tx1"/>
                </a:solidFill>
                <a:latin typeface="Verdana"/>
                <a:ea typeface="Verdana" pitchFamily="34" charset="0"/>
                <a:cs typeface="Verdana"/>
              </a:defRPr>
            </a:lvl2pPr>
            <a:lvl3pPr marL="827088" indent="-200025" algn="l" defTabSz="457200" rtl="0" eaLnBrk="0" fontAlgn="base" hangingPunct="0">
              <a:spcBef>
                <a:spcPts val="800"/>
              </a:spcBef>
              <a:spcAft>
                <a:spcPct val="0"/>
              </a:spcAft>
              <a:buClr>
                <a:srgbClr val="14A9BB"/>
              </a:buClr>
              <a:buSzPct val="130000"/>
              <a:buFont typeface="Arial" charset="0"/>
              <a:buChar char="•"/>
              <a:defRPr sz="1400" kern="1200">
                <a:solidFill>
                  <a:schemeClr val="tx1"/>
                </a:solidFill>
                <a:latin typeface="Verdana"/>
                <a:ea typeface="Verdana" pitchFamily="34" charset="0"/>
                <a:cs typeface="Verdana"/>
              </a:defRPr>
            </a:lvl3pPr>
            <a:lvl4pPr marL="1150938" indent="-196850" algn="l" defTabSz="457200" rtl="0" eaLnBrk="0" fontAlgn="base" hangingPunct="0">
              <a:spcBef>
                <a:spcPts val="800"/>
              </a:spcBef>
              <a:spcAft>
                <a:spcPct val="0"/>
              </a:spcAft>
              <a:buClr>
                <a:srgbClr val="750A3F"/>
              </a:buClr>
              <a:buSzPct val="70000"/>
              <a:buFont typeface="Wingdings" charset="0"/>
              <a:buChar char="✻"/>
              <a:defRPr sz="1400" kern="1200">
                <a:solidFill>
                  <a:schemeClr val="tx1"/>
                </a:solidFill>
                <a:latin typeface="Verdana"/>
                <a:ea typeface="Verdana" pitchFamily="34" charset="0"/>
                <a:cs typeface="Verdana"/>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Verdana"/>
                <a:ea typeface="Verdana" pitchFamily="34"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6" name="Content Placeholder 2"/>
          <p:cNvSpPr txBox="1">
            <a:spLocks/>
          </p:cNvSpPr>
          <p:nvPr/>
        </p:nvSpPr>
        <p:spPr bwMode="auto">
          <a:xfrm>
            <a:off x="3174" y="1025611"/>
            <a:ext cx="9140826" cy="17917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ct val="20000"/>
              </a:spcBef>
              <a:spcAft>
                <a:spcPts val="500"/>
              </a:spcAft>
              <a:buClr>
                <a:srgbClr val="6EBB1F"/>
              </a:buClr>
              <a:buSzPct val="150000"/>
              <a:buFont typeface="Arial" charset="0"/>
              <a:buNone/>
              <a:defRPr sz="2000" kern="1200" baseline="0">
                <a:solidFill>
                  <a:schemeClr val="tx1"/>
                </a:solidFill>
                <a:latin typeface="Verdana"/>
                <a:ea typeface="ＭＳ Ｐゴシック" charset="0"/>
                <a:cs typeface="Verdana"/>
              </a:defRPr>
            </a:lvl1pPr>
            <a:lvl2pPr marL="539750" indent="-215900" algn="l" defTabSz="457200" rtl="0" eaLnBrk="0" fontAlgn="base" hangingPunct="0">
              <a:spcBef>
                <a:spcPct val="0"/>
              </a:spcBef>
              <a:spcAft>
                <a:spcPct val="0"/>
              </a:spcAft>
              <a:buClr>
                <a:srgbClr val="E46600"/>
              </a:buClr>
              <a:buSzPct val="130000"/>
              <a:buFont typeface="Arial" charset="0"/>
              <a:buChar char="•"/>
              <a:defRPr sz="1600" kern="1200">
                <a:solidFill>
                  <a:schemeClr val="tx1"/>
                </a:solidFill>
                <a:latin typeface="Verdana"/>
                <a:ea typeface="Verdana" pitchFamily="34" charset="0"/>
                <a:cs typeface="Verdana"/>
              </a:defRPr>
            </a:lvl2pPr>
            <a:lvl3pPr marL="827088" indent="-200025" algn="l" defTabSz="457200" rtl="0" eaLnBrk="0" fontAlgn="base" hangingPunct="0">
              <a:spcBef>
                <a:spcPts val="800"/>
              </a:spcBef>
              <a:spcAft>
                <a:spcPct val="0"/>
              </a:spcAft>
              <a:buClr>
                <a:srgbClr val="14A9BB"/>
              </a:buClr>
              <a:buSzPct val="130000"/>
              <a:buFont typeface="Arial" charset="0"/>
              <a:buChar char="•"/>
              <a:defRPr sz="1400" kern="1200">
                <a:solidFill>
                  <a:schemeClr val="tx1"/>
                </a:solidFill>
                <a:latin typeface="Verdana"/>
                <a:ea typeface="Verdana" pitchFamily="34" charset="0"/>
                <a:cs typeface="Verdana"/>
              </a:defRPr>
            </a:lvl3pPr>
            <a:lvl4pPr marL="1150938" indent="-196850" algn="l" defTabSz="457200" rtl="0" eaLnBrk="0" fontAlgn="base" hangingPunct="0">
              <a:spcBef>
                <a:spcPts val="800"/>
              </a:spcBef>
              <a:spcAft>
                <a:spcPct val="0"/>
              </a:spcAft>
              <a:buClr>
                <a:srgbClr val="750A3F"/>
              </a:buClr>
              <a:buSzPct val="70000"/>
              <a:buFont typeface="Wingdings" charset="0"/>
              <a:buChar char="✻"/>
              <a:defRPr sz="1400" kern="1200">
                <a:solidFill>
                  <a:schemeClr val="tx1"/>
                </a:solidFill>
                <a:latin typeface="Verdana"/>
                <a:ea typeface="Verdana" pitchFamily="34" charset="0"/>
                <a:cs typeface="Verdana"/>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Verdana"/>
                <a:ea typeface="Verdana" pitchFamily="34"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600" dirty="0" smtClean="0">
                <a:solidFill>
                  <a:schemeClr val="tx2"/>
                </a:solidFill>
                <a:latin typeface="+mn-lt"/>
              </a:rPr>
              <a:t>The retina</a:t>
            </a:r>
            <a:r>
              <a:rPr lang="zh-CN" altLang="en-US" sz="1600" dirty="0" smtClean="0">
                <a:solidFill>
                  <a:schemeClr val="tx2"/>
                </a:solidFill>
                <a:latin typeface="+mn-lt"/>
              </a:rPr>
              <a:t>（视网膜）</a:t>
            </a:r>
            <a:r>
              <a:rPr lang="en-US" altLang="zh-CN" sz="1600" dirty="0" smtClean="0">
                <a:solidFill>
                  <a:schemeClr val="tx2"/>
                </a:solidFill>
                <a:latin typeface="+mn-lt"/>
              </a:rPr>
              <a:t> </a:t>
            </a:r>
            <a:r>
              <a:rPr lang="en-US" altLang="zh-CN" sz="1600" dirty="0" smtClean="0">
                <a:latin typeface="+mn-lt"/>
              </a:rPr>
              <a:t>– senses light &amp; transmits images to the brain</a:t>
            </a:r>
          </a:p>
          <a:p>
            <a:r>
              <a:rPr lang="en-US" sz="1600" dirty="0" smtClean="0">
                <a:solidFill>
                  <a:schemeClr val="tx2"/>
                </a:solidFill>
                <a:latin typeface="+mn-lt"/>
              </a:rPr>
              <a:t>The macula</a:t>
            </a:r>
            <a:r>
              <a:rPr lang="zh-CN" altLang="en-US" sz="1600" dirty="0" smtClean="0">
                <a:solidFill>
                  <a:schemeClr val="tx2"/>
                </a:solidFill>
                <a:latin typeface="+mn-lt"/>
              </a:rPr>
              <a:t>（黄斑）</a:t>
            </a:r>
            <a:r>
              <a:rPr lang="en-US" sz="1600" dirty="0" smtClean="0">
                <a:solidFill>
                  <a:schemeClr val="tx2"/>
                </a:solidFill>
                <a:latin typeface="+mn-lt"/>
              </a:rPr>
              <a:t> </a:t>
            </a:r>
            <a:r>
              <a:rPr lang="en-US" sz="1600" dirty="0" smtClean="0">
                <a:latin typeface="+mn-lt"/>
              </a:rPr>
              <a:t>– central part of the retina used to read and see fine details clearly</a:t>
            </a:r>
          </a:p>
          <a:p>
            <a:r>
              <a:rPr lang="en-US" altLang="zh-CN" sz="1600" dirty="0" smtClean="0">
                <a:solidFill>
                  <a:schemeClr val="tx2"/>
                </a:solidFill>
                <a:latin typeface="+mn-lt"/>
              </a:rPr>
              <a:t>The vitreous</a:t>
            </a:r>
            <a:r>
              <a:rPr lang="zh-CN" altLang="en-US" sz="1600" dirty="0" smtClean="0">
                <a:solidFill>
                  <a:schemeClr val="tx2"/>
                </a:solidFill>
                <a:latin typeface="+mn-lt"/>
              </a:rPr>
              <a:t>（玻璃体）</a:t>
            </a:r>
            <a:r>
              <a:rPr lang="en-US" altLang="zh-CN" sz="1600" dirty="0" smtClean="0">
                <a:solidFill>
                  <a:schemeClr val="tx2"/>
                </a:solidFill>
                <a:latin typeface="+mn-lt"/>
              </a:rPr>
              <a:t> </a:t>
            </a:r>
            <a:r>
              <a:rPr lang="en-US" altLang="zh-CN" sz="1600" dirty="0" smtClean="0">
                <a:latin typeface="+mn-lt"/>
              </a:rPr>
              <a:t>– clear gel fills the back of the eye and sits in front of the retina</a:t>
            </a:r>
          </a:p>
          <a:p>
            <a:endParaRPr lang="en-US" sz="1600" dirty="0" smtClean="0">
              <a:latin typeface="+mn-lt"/>
            </a:endParaRPr>
          </a:p>
          <a:p>
            <a:endParaRPr lang="en-US" sz="1600" dirty="0" smtClean="0">
              <a:solidFill>
                <a:schemeClr val="accent1"/>
              </a:solidFill>
              <a:latin typeface="+mn-lt"/>
            </a:endParaRPr>
          </a:p>
        </p:txBody>
      </p:sp>
      <p:sp>
        <p:nvSpPr>
          <p:cNvPr id="10" name="矩形 9"/>
          <p:cNvSpPr/>
          <p:nvPr/>
        </p:nvSpPr>
        <p:spPr>
          <a:xfrm>
            <a:off x="2847975" y="4772025"/>
            <a:ext cx="190500" cy="295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err="1" smtClean="0"/>
          </a:p>
        </p:txBody>
      </p:sp>
      <p:cxnSp>
        <p:nvCxnSpPr>
          <p:cNvPr id="12" name="直接连接符 11"/>
          <p:cNvCxnSpPr/>
          <p:nvPr/>
        </p:nvCxnSpPr>
        <p:spPr>
          <a:xfrm flipV="1">
            <a:off x="3038475" y="4400550"/>
            <a:ext cx="781050" cy="5143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19525" y="4215884"/>
            <a:ext cx="828675" cy="369332"/>
          </a:xfrm>
          <a:prstGeom prst="rect">
            <a:avLst/>
          </a:prstGeom>
          <a:noFill/>
        </p:spPr>
        <p:txBody>
          <a:bodyPr wrap="square" rtlCol="0">
            <a:spAutoFit/>
          </a:bodyPr>
          <a:lstStyle/>
          <a:p>
            <a:r>
              <a:rPr lang="zh-CN" altLang="en-US" dirty="0" smtClean="0">
                <a:solidFill>
                  <a:schemeClr val="tx2"/>
                </a:solidFill>
              </a:rPr>
              <a:t>黄斑</a:t>
            </a:r>
          </a:p>
        </p:txBody>
      </p:sp>
      <p:sp>
        <p:nvSpPr>
          <p:cNvPr id="17" name="TextBox 16"/>
          <p:cNvSpPr txBox="1"/>
          <p:nvPr/>
        </p:nvSpPr>
        <p:spPr>
          <a:xfrm>
            <a:off x="3276600" y="3724275"/>
            <a:ext cx="1171575" cy="369332"/>
          </a:xfrm>
          <a:prstGeom prst="rect">
            <a:avLst/>
          </a:prstGeom>
          <a:solidFill>
            <a:schemeClr val="bg1"/>
          </a:solidFill>
        </p:spPr>
        <p:txBody>
          <a:bodyPr wrap="square" rtlCol="0">
            <a:spAutoFit/>
          </a:bodyPr>
          <a:lstStyle/>
          <a:p>
            <a:r>
              <a:rPr lang="zh-CN" altLang="en-US" dirty="0" smtClean="0">
                <a:solidFill>
                  <a:schemeClr val="tx2"/>
                </a:solidFill>
              </a:rPr>
              <a:t>视网膜</a:t>
            </a:r>
          </a:p>
        </p:txBody>
      </p:sp>
    </p:spTree>
    <p:extLst>
      <p:ext uri="{BB962C8B-B14F-4D97-AF65-F5344CB8AC3E}">
        <p14:creationId xmlns:p14="http://schemas.microsoft.com/office/powerpoint/2010/main" xmlns="" val="34664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descr="Model"/>
          <p:cNvPicPr>
            <a:picLocks noChangeAspect="1" noChangeArrowheads="1"/>
          </p:cNvPicPr>
          <p:nvPr/>
        </p:nvPicPr>
        <p:blipFill>
          <a:blip r:embed="rId3" cstate="print"/>
          <a:srcRect/>
          <a:stretch>
            <a:fillRect/>
          </a:stretch>
        </p:blipFill>
        <p:spPr bwMode="auto">
          <a:xfrm>
            <a:off x="3705225" y="1389063"/>
            <a:ext cx="1762125" cy="4535487"/>
          </a:xfrm>
          <a:prstGeom prst="rect">
            <a:avLst/>
          </a:prstGeom>
          <a:noFill/>
        </p:spPr>
      </p:pic>
      <p:sp>
        <p:nvSpPr>
          <p:cNvPr id="90116" name="Text Box 4"/>
          <p:cNvSpPr txBox="1">
            <a:spLocks noChangeArrowheads="1"/>
          </p:cNvSpPr>
          <p:nvPr/>
        </p:nvSpPr>
        <p:spPr bwMode="auto">
          <a:xfrm>
            <a:off x="1314450" y="5048250"/>
            <a:ext cx="1758950" cy="366713"/>
          </a:xfrm>
          <a:prstGeom prst="rect">
            <a:avLst/>
          </a:prstGeom>
          <a:noFill/>
          <a:ln w="9525">
            <a:noFill/>
            <a:miter lim="800000"/>
            <a:headEnd/>
            <a:tailEnd/>
          </a:ln>
          <a:effectLst/>
        </p:spPr>
        <p:txBody>
          <a:bodyPr>
            <a:spAutoFit/>
          </a:bodyPr>
          <a:lstStyle/>
          <a:p>
            <a:pPr algn="ctr" eaLnBrk="0" hangingPunct="0"/>
            <a:endParaRPr lang="it-IT" b="1">
              <a:solidFill>
                <a:srgbClr val="FFFFFF"/>
              </a:solidFill>
            </a:endParaRPr>
          </a:p>
        </p:txBody>
      </p:sp>
      <p:grpSp>
        <p:nvGrpSpPr>
          <p:cNvPr id="2" name="Group 5"/>
          <p:cNvGrpSpPr>
            <a:grpSpLocks/>
          </p:cNvGrpSpPr>
          <p:nvPr/>
        </p:nvGrpSpPr>
        <p:grpSpPr bwMode="auto">
          <a:xfrm>
            <a:off x="530281" y="3188042"/>
            <a:ext cx="4195704" cy="2505594"/>
            <a:chOff x="157" y="1956"/>
            <a:chExt cx="2974" cy="1268"/>
          </a:xfrm>
        </p:grpSpPr>
        <p:grpSp>
          <p:nvGrpSpPr>
            <p:cNvPr id="3" name="Group 6"/>
            <p:cNvGrpSpPr>
              <a:grpSpLocks/>
            </p:cNvGrpSpPr>
            <p:nvPr/>
          </p:nvGrpSpPr>
          <p:grpSpPr bwMode="auto">
            <a:xfrm>
              <a:off x="157" y="1956"/>
              <a:ext cx="2974" cy="858"/>
              <a:chOff x="157" y="1956"/>
              <a:chExt cx="2974" cy="858"/>
            </a:xfrm>
          </p:grpSpPr>
          <p:sp>
            <p:nvSpPr>
              <p:cNvPr id="90119" name="Freeform 7"/>
              <p:cNvSpPr>
                <a:spLocks/>
              </p:cNvSpPr>
              <p:nvPr/>
            </p:nvSpPr>
            <p:spPr bwMode="auto">
              <a:xfrm>
                <a:off x="1210" y="1956"/>
                <a:ext cx="1921" cy="499"/>
              </a:xfrm>
              <a:custGeom>
                <a:avLst/>
                <a:gdLst/>
                <a:ahLst/>
                <a:cxnLst>
                  <a:cxn ang="0">
                    <a:pos x="2175" y="0"/>
                  </a:cxn>
                  <a:cxn ang="0">
                    <a:pos x="0" y="18"/>
                  </a:cxn>
                  <a:cxn ang="0">
                    <a:pos x="3" y="504"/>
                  </a:cxn>
                  <a:cxn ang="0">
                    <a:pos x="2175" y="0"/>
                  </a:cxn>
                </a:cxnLst>
                <a:rect l="0" t="0" r="r" b="b"/>
                <a:pathLst>
                  <a:path w="2175" h="504">
                    <a:moveTo>
                      <a:pt x="2175" y="0"/>
                    </a:moveTo>
                    <a:lnTo>
                      <a:pt x="0" y="18"/>
                    </a:lnTo>
                    <a:lnTo>
                      <a:pt x="3" y="504"/>
                    </a:lnTo>
                    <a:lnTo>
                      <a:pt x="2175" y="0"/>
                    </a:lnTo>
                    <a:close/>
                  </a:path>
                </a:pathLst>
              </a:custGeom>
              <a:solidFill>
                <a:schemeClr val="accent6">
                  <a:lumMod val="20000"/>
                  <a:lumOff val="80000"/>
                  <a:alpha val="50000"/>
                </a:schemeClr>
              </a:solidFill>
              <a:ln w="9525">
                <a:noFill/>
                <a:round/>
                <a:headEnd/>
                <a:tailEnd/>
              </a:ln>
              <a:effectLst/>
            </p:spPr>
            <p:txBody>
              <a:bodyPr/>
              <a:lstStyle/>
              <a:p>
                <a:endParaRPr lang="zh-CN" altLang="en-US"/>
              </a:p>
            </p:txBody>
          </p:sp>
          <p:pic>
            <p:nvPicPr>
              <p:cNvPr id="90120" name="Picture 8"/>
              <p:cNvPicPr preferRelativeResize="0">
                <a:picLocks noChangeArrowheads="1"/>
              </p:cNvPicPr>
              <p:nvPr/>
            </p:nvPicPr>
            <p:blipFill>
              <a:blip r:embed="rId4" cstate="print"/>
              <a:srcRect l="-8817" t="1920" r="47626" b="8180"/>
              <a:stretch>
                <a:fillRect/>
              </a:stretch>
            </p:blipFill>
            <p:spPr bwMode="auto">
              <a:xfrm>
                <a:off x="839" y="1973"/>
                <a:ext cx="375" cy="483"/>
              </a:xfrm>
              <a:prstGeom prst="rect">
                <a:avLst/>
              </a:prstGeom>
              <a:noFill/>
              <a:ln w="9525">
                <a:noFill/>
                <a:miter lim="800000"/>
                <a:headEnd/>
                <a:tailEnd/>
              </a:ln>
              <a:effectLst/>
            </p:spPr>
          </p:pic>
          <p:sp>
            <p:nvSpPr>
              <p:cNvPr id="90121" name="Text Box 9"/>
              <p:cNvSpPr txBox="1">
                <a:spLocks noChangeArrowheads="1"/>
              </p:cNvSpPr>
              <p:nvPr/>
            </p:nvSpPr>
            <p:spPr bwMode="auto">
              <a:xfrm>
                <a:off x="157" y="2458"/>
                <a:ext cx="2503" cy="356"/>
              </a:xfrm>
              <a:prstGeom prst="rect">
                <a:avLst/>
              </a:prstGeom>
              <a:solidFill>
                <a:schemeClr val="accent1">
                  <a:lumMod val="20000"/>
                  <a:lumOff val="80000"/>
                </a:schemeClr>
              </a:solidFill>
              <a:ln w="9525">
                <a:solidFill>
                  <a:schemeClr val="tx2"/>
                </a:solidFill>
                <a:miter lim="800000"/>
                <a:headEnd/>
                <a:tailEnd/>
              </a:ln>
              <a:effectLst/>
            </p:spPr>
            <p:txBody>
              <a:bodyPr wrap="square">
                <a:spAutoFit/>
              </a:bodyPr>
              <a:lstStyle/>
              <a:p>
                <a:pPr eaLnBrk="0" hangingPunct="0"/>
                <a:r>
                  <a:rPr lang="en-US" altLang="zh-CN" b="1" dirty="0" smtClean="0">
                    <a:ea typeface="SimSun" pitchFamily="2" charset="-122"/>
                  </a:rPr>
                  <a:t>Diabetic Nephropathy</a:t>
                </a:r>
              </a:p>
              <a:p>
                <a:pPr eaLnBrk="0" hangingPunct="0"/>
                <a:r>
                  <a:rPr lang="en-US" altLang="zh-CN" b="1" dirty="0" smtClean="0">
                    <a:ea typeface="SimSun" pitchFamily="2" charset="-122"/>
                  </a:rPr>
                  <a:t>(</a:t>
                </a:r>
                <a:r>
                  <a:rPr lang="zh-CN" altLang="en-US" b="1" dirty="0" smtClean="0">
                    <a:ea typeface="SimSun" pitchFamily="2" charset="-122"/>
                  </a:rPr>
                  <a:t>糖尿病肾病</a:t>
                </a:r>
                <a:r>
                  <a:rPr lang="en-US" altLang="zh-CN" b="1" dirty="0" smtClean="0">
                    <a:ea typeface="SimSun" pitchFamily="2" charset="-122"/>
                  </a:rPr>
                  <a:t>)</a:t>
                </a:r>
                <a:endParaRPr lang="zh-CN" altLang="en-US" b="1" dirty="0">
                  <a:ea typeface="SimSun" pitchFamily="2" charset="-122"/>
                </a:endParaRPr>
              </a:p>
            </p:txBody>
          </p:sp>
        </p:grpSp>
        <p:sp>
          <p:nvSpPr>
            <p:cNvPr id="90122" name="Text Box 10"/>
            <p:cNvSpPr txBox="1">
              <a:spLocks noChangeArrowheads="1"/>
            </p:cNvSpPr>
            <p:nvPr/>
          </p:nvSpPr>
          <p:spPr bwMode="auto">
            <a:xfrm>
              <a:off x="157" y="2866"/>
              <a:ext cx="2503" cy="358"/>
            </a:xfrm>
            <a:prstGeom prst="rect">
              <a:avLst/>
            </a:prstGeom>
            <a:noFill/>
            <a:ln w="9525">
              <a:noFill/>
              <a:miter lim="800000"/>
              <a:headEnd/>
              <a:tailEnd/>
            </a:ln>
            <a:effectLst/>
          </p:spPr>
          <p:txBody>
            <a:bodyPr wrap="square">
              <a:spAutoFit/>
            </a:bodyPr>
            <a:lstStyle/>
            <a:p>
              <a:pPr algn="ctr" eaLnBrk="0" hangingPunct="0"/>
              <a:r>
                <a:rPr lang="zh-CN" altLang="en-US" sz="2000" dirty="0">
                  <a:solidFill>
                    <a:schemeClr val="accent2">
                      <a:lumMod val="75000"/>
                    </a:schemeClr>
                  </a:solidFill>
                  <a:ea typeface="SimSun" pitchFamily="2" charset="-122"/>
                </a:rPr>
                <a:t>导致终末期肾病</a:t>
              </a:r>
            </a:p>
            <a:p>
              <a:pPr algn="ctr" eaLnBrk="0" hangingPunct="0"/>
              <a:r>
                <a:rPr lang="zh-CN" altLang="en-US" sz="2000" dirty="0">
                  <a:solidFill>
                    <a:schemeClr val="accent2">
                      <a:lumMod val="75000"/>
                    </a:schemeClr>
                  </a:solidFill>
                  <a:ea typeface="SimSun" pitchFamily="2" charset="-122"/>
                </a:rPr>
                <a:t>的主要</a:t>
              </a:r>
              <a:r>
                <a:rPr lang="zh-CN" altLang="en-US" sz="2000" dirty="0" smtClean="0">
                  <a:solidFill>
                    <a:schemeClr val="accent2">
                      <a:lumMod val="75000"/>
                    </a:schemeClr>
                  </a:solidFill>
                  <a:ea typeface="SimSun" pitchFamily="2" charset="-122"/>
                </a:rPr>
                <a:t>原因</a:t>
              </a:r>
              <a:endParaRPr lang="zh-CN" altLang="en-US" sz="2000" baseline="30000" dirty="0">
                <a:solidFill>
                  <a:schemeClr val="accent2">
                    <a:lumMod val="75000"/>
                  </a:schemeClr>
                </a:solidFill>
                <a:ea typeface="SimSun" pitchFamily="2" charset="-122"/>
              </a:endParaRPr>
            </a:p>
          </p:txBody>
        </p:sp>
      </p:grpSp>
      <p:grpSp>
        <p:nvGrpSpPr>
          <p:cNvPr id="4" name="Group 11"/>
          <p:cNvGrpSpPr>
            <a:grpSpLocks/>
          </p:cNvGrpSpPr>
          <p:nvPr/>
        </p:nvGrpSpPr>
        <p:grpSpPr bwMode="auto">
          <a:xfrm>
            <a:off x="4725985" y="1316037"/>
            <a:ext cx="4450518" cy="3932238"/>
            <a:chOff x="3242" y="992"/>
            <a:chExt cx="3155" cy="2477"/>
          </a:xfrm>
        </p:grpSpPr>
        <p:grpSp>
          <p:nvGrpSpPr>
            <p:cNvPr id="6" name="Group 16"/>
            <p:cNvGrpSpPr>
              <a:grpSpLocks/>
            </p:cNvGrpSpPr>
            <p:nvPr/>
          </p:nvGrpSpPr>
          <p:grpSpPr bwMode="auto">
            <a:xfrm>
              <a:off x="3375" y="1859"/>
              <a:ext cx="2934" cy="1610"/>
              <a:chOff x="3375" y="1859"/>
              <a:chExt cx="2934" cy="1610"/>
            </a:xfrm>
          </p:grpSpPr>
          <p:sp>
            <p:nvSpPr>
              <p:cNvPr id="90129" name="Freeform 17"/>
              <p:cNvSpPr>
                <a:spLocks/>
              </p:cNvSpPr>
              <p:nvPr/>
            </p:nvSpPr>
            <p:spPr bwMode="auto">
              <a:xfrm rot="-33145785">
                <a:off x="3375" y="3234"/>
                <a:ext cx="1489" cy="104"/>
              </a:xfrm>
              <a:custGeom>
                <a:avLst/>
                <a:gdLst/>
                <a:ahLst/>
                <a:cxnLst>
                  <a:cxn ang="0">
                    <a:pos x="1536" y="672"/>
                  </a:cxn>
                  <a:cxn ang="0">
                    <a:pos x="0" y="0"/>
                  </a:cxn>
                  <a:cxn ang="0">
                    <a:pos x="3" y="417"/>
                  </a:cxn>
                  <a:cxn ang="0">
                    <a:pos x="1536" y="672"/>
                  </a:cxn>
                </a:cxnLst>
                <a:rect l="0" t="0" r="r" b="b"/>
                <a:pathLst>
                  <a:path w="1536" h="672">
                    <a:moveTo>
                      <a:pt x="1536" y="672"/>
                    </a:moveTo>
                    <a:lnTo>
                      <a:pt x="0" y="0"/>
                    </a:lnTo>
                    <a:lnTo>
                      <a:pt x="3" y="417"/>
                    </a:lnTo>
                    <a:lnTo>
                      <a:pt x="1536" y="672"/>
                    </a:lnTo>
                    <a:close/>
                  </a:path>
                </a:pathLst>
              </a:custGeom>
              <a:solidFill>
                <a:schemeClr val="bg1">
                  <a:alpha val="50000"/>
                </a:schemeClr>
              </a:solidFill>
              <a:ln w="9525">
                <a:noFill/>
                <a:round/>
                <a:headEnd/>
                <a:tailEnd/>
              </a:ln>
              <a:effectLst/>
            </p:spPr>
            <p:txBody>
              <a:bodyPr/>
              <a:lstStyle/>
              <a:p>
                <a:endParaRPr lang="zh-CN" altLang="en-US"/>
              </a:p>
            </p:txBody>
          </p:sp>
          <p:grpSp>
            <p:nvGrpSpPr>
              <p:cNvPr id="7" name="Group 18"/>
              <p:cNvGrpSpPr>
                <a:grpSpLocks/>
              </p:cNvGrpSpPr>
              <p:nvPr/>
            </p:nvGrpSpPr>
            <p:grpSpPr bwMode="auto">
              <a:xfrm>
                <a:off x="3386" y="1859"/>
                <a:ext cx="2923" cy="1610"/>
                <a:chOff x="3386" y="1859"/>
                <a:chExt cx="2923" cy="1610"/>
              </a:xfrm>
            </p:grpSpPr>
            <p:sp>
              <p:nvSpPr>
                <p:cNvPr id="90131" name="Text Box 19"/>
                <p:cNvSpPr txBox="1">
                  <a:spLocks noChangeArrowheads="1"/>
                </p:cNvSpPr>
                <p:nvPr/>
              </p:nvSpPr>
              <p:spPr bwMode="auto">
                <a:xfrm>
                  <a:off x="5013" y="1859"/>
                  <a:ext cx="1296" cy="582"/>
                </a:xfrm>
                <a:prstGeom prst="rect">
                  <a:avLst/>
                </a:prstGeom>
                <a:solidFill>
                  <a:schemeClr val="accent1">
                    <a:lumMod val="20000"/>
                    <a:lumOff val="80000"/>
                  </a:schemeClr>
                </a:solidFill>
                <a:ln w="9525">
                  <a:solidFill>
                    <a:schemeClr val="tx2"/>
                  </a:solidFill>
                  <a:miter lim="800000"/>
                  <a:headEnd/>
                  <a:tailEnd/>
                </a:ln>
                <a:effectLst/>
              </p:spPr>
              <p:txBody>
                <a:bodyPr wrap="square">
                  <a:spAutoFit/>
                </a:bodyPr>
                <a:lstStyle/>
                <a:p>
                  <a:pPr algn="ctr" eaLnBrk="0" hangingPunct="0"/>
                  <a:r>
                    <a:rPr lang="en-US" altLang="zh-CN" b="1" dirty="0" smtClean="0">
                      <a:solidFill>
                        <a:srgbClr val="003366"/>
                      </a:solidFill>
                      <a:ea typeface="SimSun" pitchFamily="2" charset="-122"/>
                    </a:rPr>
                    <a:t>Diabetic neuropathy</a:t>
                  </a:r>
                </a:p>
                <a:p>
                  <a:pPr algn="ctr" eaLnBrk="0" hangingPunct="0"/>
                  <a:r>
                    <a:rPr lang="zh-CN" altLang="en-US" b="1" dirty="0" smtClean="0">
                      <a:solidFill>
                        <a:srgbClr val="003366"/>
                      </a:solidFill>
                      <a:ea typeface="SimSun" pitchFamily="2" charset="-122"/>
                    </a:rPr>
                    <a:t>糖尿病神经病变</a:t>
                  </a:r>
                  <a:endParaRPr lang="zh-CN" altLang="en-US" b="1" dirty="0">
                    <a:solidFill>
                      <a:srgbClr val="003366"/>
                    </a:solidFill>
                    <a:ea typeface="SimSun" pitchFamily="2" charset="-122"/>
                  </a:endParaRPr>
                </a:p>
              </p:txBody>
            </p:sp>
            <p:sp>
              <p:nvSpPr>
                <p:cNvPr id="90132" name="Freeform 20"/>
                <p:cNvSpPr>
                  <a:spLocks/>
                </p:cNvSpPr>
                <p:nvPr/>
              </p:nvSpPr>
              <p:spPr bwMode="auto">
                <a:xfrm>
                  <a:off x="3748" y="2292"/>
                  <a:ext cx="1211" cy="826"/>
                </a:xfrm>
                <a:custGeom>
                  <a:avLst/>
                  <a:gdLst/>
                  <a:ahLst/>
                  <a:cxnLst>
                    <a:cxn ang="0">
                      <a:pos x="0" y="0"/>
                    </a:cxn>
                    <a:cxn ang="0">
                      <a:pos x="1046" y="762"/>
                    </a:cxn>
                    <a:cxn ang="0">
                      <a:pos x="862" y="826"/>
                    </a:cxn>
                    <a:cxn ang="0">
                      <a:pos x="0" y="0"/>
                    </a:cxn>
                  </a:cxnLst>
                  <a:rect l="0" t="0" r="r" b="b"/>
                  <a:pathLst>
                    <a:path w="1046" h="826">
                      <a:moveTo>
                        <a:pt x="0" y="0"/>
                      </a:moveTo>
                      <a:lnTo>
                        <a:pt x="1046" y="762"/>
                      </a:lnTo>
                      <a:lnTo>
                        <a:pt x="862" y="826"/>
                      </a:lnTo>
                      <a:lnTo>
                        <a:pt x="0" y="0"/>
                      </a:lnTo>
                      <a:close/>
                    </a:path>
                  </a:pathLst>
                </a:custGeom>
                <a:solidFill>
                  <a:schemeClr val="accent6">
                    <a:lumMod val="20000"/>
                    <a:lumOff val="80000"/>
                    <a:alpha val="50000"/>
                  </a:schemeClr>
                </a:solidFill>
                <a:ln w="9525">
                  <a:noFill/>
                  <a:round/>
                  <a:headEnd/>
                  <a:tailEnd/>
                </a:ln>
                <a:effectLst/>
              </p:spPr>
              <p:txBody>
                <a:bodyPr/>
                <a:lstStyle/>
                <a:p>
                  <a:endParaRPr lang="zh-CN" altLang="en-US"/>
                </a:p>
              </p:txBody>
            </p:sp>
            <p:sp>
              <p:nvSpPr>
                <p:cNvPr id="90133" name="Freeform 21"/>
                <p:cNvSpPr>
                  <a:spLocks/>
                </p:cNvSpPr>
                <p:nvPr/>
              </p:nvSpPr>
              <p:spPr bwMode="auto">
                <a:xfrm>
                  <a:off x="3386" y="3054"/>
                  <a:ext cx="1336" cy="74"/>
                </a:xfrm>
                <a:custGeom>
                  <a:avLst/>
                  <a:gdLst/>
                  <a:ahLst/>
                  <a:cxnLst>
                    <a:cxn ang="0">
                      <a:pos x="0" y="22"/>
                    </a:cxn>
                    <a:cxn ang="0">
                      <a:pos x="1336" y="0"/>
                    </a:cxn>
                    <a:cxn ang="0">
                      <a:pos x="1334" y="74"/>
                    </a:cxn>
                    <a:cxn ang="0">
                      <a:pos x="0" y="22"/>
                    </a:cxn>
                  </a:cxnLst>
                  <a:rect l="0" t="0" r="r" b="b"/>
                  <a:pathLst>
                    <a:path w="1336" h="74">
                      <a:moveTo>
                        <a:pt x="0" y="22"/>
                      </a:moveTo>
                      <a:lnTo>
                        <a:pt x="1336" y="0"/>
                      </a:lnTo>
                      <a:lnTo>
                        <a:pt x="1334" y="74"/>
                      </a:lnTo>
                      <a:lnTo>
                        <a:pt x="0" y="22"/>
                      </a:lnTo>
                      <a:close/>
                    </a:path>
                  </a:pathLst>
                </a:custGeom>
                <a:solidFill>
                  <a:srgbClr val="FFFFFF">
                    <a:alpha val="50000"/>
                  </a:srgbClr>
                </a:solidFill>
                <a:ln w="9525">
                  <a:noFill/>
                  <a:round/>
                  <a:headEnd/>
                  <a:tailEnd/>
                </a:ln>
                <a:effectLst/>
              </p:spPr>
              <p:txBody>
                <a:bodyPr/>
                <a:lstStyle/>
                <a:p>
                  <a:endParaRPr lang="zh-CN" altLang="en-US"/>
                </a:p>
              </p:txBody>
            </p:sp>
            <p:grpSp>
              <p:nvGrpSpPr>
                <p:cNvPr id="8" name="Group 22"/>
                <p:cNvGrpSpPr>
                  <a:grpSpLocks/>
                </p:cNvGrpSpPr>
                <p:nvPr/>
              </p:nvGrpSpPr>
              <p:grpSpPr bwMode="auto">
                <a:xfrm>
                  <a:off x="4600" y="2748"/>
                  <a:ext cx="655" cy="721"/>
                  <a:chOff x="1735" y="484"/>
                  <a:chExt cx="3206" cy="3524"/>
                </a:xfrm>
              </p:grpSpPr>
              <p:sp>
                <p:nvSpPr>
                  <p:cNvPr id="90135" name="Freeform 23"/>
                  <p:cNvSpPr>
                    <a:spLocks/>
                  </p:cNvSpPr>
                  <p:nvPr/>
                </p:nvSpPr>
                <p:spPr bwMode="auto">
                  <a:xfrm>
                    <a:off x="1739" y="1984"/>
                    <a:ext cx="695" cy="339"/>
                  </a:xfrm>
                  <a:custGeom>
                    <a:avLst/>
                    <a:gdLst/>
                    <a:ahLst/>
                    <a:cxnLst>
                      <a:cxn ang="0">
                        <a:pos x="32" y="82"/>
                      </a:cxn>
                      <a:cxn ang="0">
                        <a:pos x="695" y="0"/>
                      </a:cxn>
                      <a:cxn ang="0">
                        <a:pos x="671" y="339"/>
                      </a:cxn>
                      <a:cxn ang="0">
                        <a:pos x="387" y="279"/>
                      </a:cxn>
                      <a:cxn ang="0">
                        <a:pos x="0" y="265"/>
                      </a:cxn>
                      <a:cxn ang="0">
                        <a:pos x="32" y="82"/>
                      </a:cxn>
                    </a:cxnLst>
                    <a:rect l="0" t="0" r="r" b="b"/>
                    <a:pathLst>
                      <a:path w="695" h="339">
                        <a:moveTo>
                          <a:pt x="32" y="82"/>
                        </a:moveTo>
                        <a:lnTo>
                          <a:pt x="695" y="0"/>
                        </a:lnTo>
                        <a:lnTo>
                          <a:pt x="671" y="339"/>
                        </a:lnTo>
                        <a:lnTo>
                          <a:pt x="387" y="279"/>
                        </a:lnTo>
                        <a:lnTo>
                          <a:pt x="0" y="265"/>
                        </a:lnTo>
                        <a:lnTo>
                          <a:pt x="32" y="82"/>
                        </a:lnTo>
                        <a:close/>
                      </a:path>
                    </a:pathLst>
                  </a:custGeom>
                  <a:solidFill>
                    <a:srgbClr val="FFCC99"/>
                  </a:solidFill>
                  <a:ln w="9525">
                    <a:solidFill>
                      <a:srgbClr val="FFCC99"/>
                    </a:solidFill>
                    <a:round/>
                    <a:headEnd/>
                    <a:tailEnd/>
                  </a:ln>
                  <a:effectLst/>
                </p:spPr>
                <p:txBody>
                  <a:bodyPr/>
                  <a:lstStyle/>
                  <a:p>
                    <a:endParaRPr lang="zh-CN" altLang="en-US"/>
                  </a:p>
                </p:txBody>
              </p:sp>
              <p:sp>
                <p:nvSpPr>
                  <p:cNvPr id="90136" name="Freeform 24"/>
                  <p:cNvSpPr>
                    <a:spLocks/>
                  </p:cNvSpPr>
                  <p:nvPr/>
                </p:nvSpPr>
                <p:spPr bwMode="auto">
                  <a:xfrm>
                    <a:off x="2399" y="1449"/>
                    <a:ext cx="1546" cy="1547"/>
                  </a:xfrm>
                  <a:custGeom>
                    <a:avLst/>
                    <a:gdLst/>
                    <a:ahLst/>
                    <a:cxnLst>
                      <a:cxn ang="0">
                        <a:pos x="20" y="527"/>
                      </a:cxn>
                      <a:cxn ang="0">
                        <a:pos x="292" y="523"/>
                      </a:cxn>
                      <a:cxn ang="0">
                        <a:pos x="376" y="519"/>
                      </a:cxn>
                      <a:cxn ang="0">
                        <a:pos x="454" y="511"/>
                      </a:cxn>
                      <a:cxn ang="0">
                        <a:pos x="532" y="483"/>
                      </a:cxn>
                      <a:cxn ang="0">
                        <a:pos x="592" y="463"/>
                      </a:cxn>
                      <a:cxn ang="0">
                        <a:pos x="652" y="425"/>
                      </a:cxn>
                      <a:cxn ang="0">
                        <a:pos x="698" y="375"/>
                      </a:cxn>
                      <a:cxn ang="0">
                        <a:pos x="734" y="321"/>
                      </a:cxn>
                      <a:cxn ang="0">
                        <a:pos x="752" y="271"/>
                      </a:cxn>
                      <a:cxn ang="0">
                        <a:pos x="831" y="0"/>
                      </a:cxn>
                      <a:cxn ang="0">
                        <a:pos x="868" y="243"/>
                      </a:cxn>
                      <a:cxn ang="0">
                        <a:pos x="892" y="293"/>
                      </a:cxn>
                      <a:cxn ang="0">
                        <a:pos x="932" y="351"/>
                      </a:cxn>
                      <a:cxn ang="0">
                        <a:pos x="954" y="375"/>
                      </a:cxn>
                      <a:cxn ang="0">
                        <a:pos x="984" y="399"/>
                      </a:cxn>
                      <a:cxn ang="0">
                        <a:pos x="1008" y="421"/>
                      </a:cxn>
                      <a:cxn ang="0">
                        <a:pos x="1044" y="451"/>
                      </a:cxn>
                      <a:cxn ang="0">
                        <a:pos x="1086" y="475"/>
                      </a:cxn>
                      <a:cxn ang="0">
                        <a:pos x="1144" y="495"/>
                      </a:cxn>
                      <a:cxn ang="0">
                        <a:pos x="1212" y="507"/>
                      </a:cxn>
                      <a:cxn ang="0">
                        <a:pos x="1292" y="511"/>
                      </a:cxn>
                      <a:cxn ang="0">
                        <a:pos x="1547" y="477"/>
                      </a:cxn>
                      <a:cxn ang="0">
                        <a:pos x="1424" y="547"/>
                      </a:cxn>
                      <a:cxn ang="0">
                        <a:pos x="1380" y="587"/>
                      </a:cxn>
                      <a:cxn ang="0">
                        <a:pos x="1344" y="629"/>
                      </a:cxn>
                      <a:cxn ang="0">
                        <a:pos x="1314" y="669"/>
                      </a:cxn>
                      <a:cxn ang="0">
                        <a:pos x="1292" y="715"/>
                      </a:cxn>
                      <a:cxn ang="0">
                        <a:pos x="1276" y="779"/>
                      </a:cxn>
                      <a:cxn ang="0">
                        <a:pos x="1272" y="847"/>
                      </a:cxn>
                      <a:cxn ang="0">
                        <a:pos x="1270" y="903"/>
                      </a:cxn>
                      <a:cxn ang="0">
                        <a:pos x="1280" y="971"/>
                      </a:cxn>
                      <a:cxn ang="0">
                        <a:pos x="1312" y="1033"/>
                      </a:cxn>
                      <a:cxn ang="0">
                        <a:pos x="1360" y="1083"/>
                      </a:cxn>
                      <a:cxn ang="0">
                        <a:pos x="1539" y="1250"/>
                      </a:cxn>
                      <a:cxn ang="0">
                        <a:pos x="1296" y="1163"/>
                      </a:cxn>
                      <a:cxn ang="0">
                        <a:pos x="1238" y="1135"/>
                      </a:cxn>
                      <a:cxn ang="0">
                        <a:pos x="1160" y="1119"/>
                      </a:cxn>
                      <a:cxn ang="0">
                        <a:pos x="1080" y="1115"/>
                      </a:cxn>
                      <a:cxn ang="0">
                        <a:pos x="1016" y="1123"/>
                      </a:cxn>
                      <a:cxn ang="0">
                        <a:pos x="954" y="1143"/>
                      </a:cxn>
                      <a:cxn ang="0">
                        <a:pos x="892" y="1171"/>
                      </a:cxn>
                      <a:cxn ang="0">
                        <a:pos x="846" y="1205"/>
                      </a:cxn>
                      <a:cxn ang="0">
                        <a:pos x="816" y="1247"/>
                      </a:cxn>
                      <a:cxn ang="0">
                        <a:pos x="667" y="1547"/>
                      </a:cxn>
                      <a:cxn ang="0">
                        <a:pos x="700" y="1283"/>
                      </a:cxn>
                      <a:cxn ang="0">
                        <a:pos x="688" y="1221"/>
                      </a:cxn>
                      <a:cxn ang="0">
                        <a:pos x="664" y="1159"/>
                      </a:cxn>
                      <a:cxn ang="0">
                        <a:pos x="632" y="1101"/>
                      </a:cxn>
                      <a:cxn ang="0">
                        <a:pos x="580" y="1043"/>
                      </a:cxn>
                      <a:cxn ang="0">
                        <a:pos x="526" y="989"/>
                      </a:cxn>
                      <a:cxn ang="0">
                        <a:pos x="468" y="955"/>
                      </a:cxn>
                      <a:cxn ang="0">
                        <a:pos x="394" y="929"/>
                      </a:cxn>
                      <a:cxn ang="0">
                        <a:pos x="316" y="915"/>
                      </a:cxn>
                      <a:cxn ang="0">
                        <a:pos x="230" y="905"/>
                      </a:cxn>
                      <a:cxn ang="0">
                        <a:pos x="162" y="897"/>
                      </a:cxn>
                      <a:cxn ang="0">
                        <a:pos x="0" y="865"/>
                      </a:cxn>
                    </a:cxnLst>
                    <a:rect l="0" t="0" r="r" b="b"/>
                    <a:pathLst>
                      <a:path w="1547" h="1547">
                        <a:moveTo>
                          <a:pt x="20" y="527"/>
                        </a:moveTo>
                        <a:lnTo>
                          <a:pt x="292" y="523"/>
                        </a:lnTo>
                        <a:lnTo>
                          <a:pt x="376" y="519"/>
                        </a:lnTo>
                        <a:lnTo>
                          <a:pt x="454" y="511"/>
                        </a:lnTo>
                        <a:lnTo>
                          <a:pt x="532" y="483"/>
                        </a:lnTo>
                        <a:lnTo>
                          <a:pt x="592" y="463"/>
                        </a:lnTo>
                        <a:lnTo>
                          <a:pt x="652" y="425"/>
                        </a:lnTo>
                        <a:lnTo>
                          <a:pt x="698" y="375"/>
                        </a:lnTo>
                        <a:lnTo>
                          <a:pt x="734" y="321"/>
                        </a:lnTo>
                        <a:lnTo>
                          <a:pt x="752" y="271"/>
                        </a:lnTo>
                        <a:lnTo>
                          <a:pt x="831" y="0"/>
                        </a:lnTo>
                        <a:lnTo>
                          <a:pt x="868" y="243"/>
                        </a:lnTo>
                        <a:lnTo>
                          <a:pt x="892" y="293"/>
                        </a:lnTo>
                        <a:lnTo>
                          <a:pt x="932" y="351"/>
                        </a:lnTo>
                        <a:lnTo>
                          <a:pt x="954" y="375"/>
                        </a:lnTo>
                        <a:lnTo>
                          <a:pt x="984" y="399"/>
                        </a:lnTo>
                        <a:lnTo>
                          <a:pt x="1008" y="421"/>
                        </a:lnTo>
                        <a:lnTo>
                          <a:pt x="1044" y="451"/>
                        </a:lnTo>
                        <a:lnTo>
                          <a:pt x="1086" y="475"/>
                        </a:lnTo>
                        <a:lnTo>
                          <a:pt x="1144" y="495"/>
                        </a:lnTo>
                        <a:lnTo>
                          <a:pt x="1212" y="507"/>
                        </a:lnTo>
                        <a:lnTo>
                          <a:pt x="1292" y="511"/>
                        </a:lnTo>
                        <a:lnTo>
                          <a:pt x="1547" y="477"/>
                        </a:lnTo>
                        <a:lnTo>
                          <a:pt x="1424" y="547"/>
                        </a:lnTo>
                        <a:lnTo>
                          <a:pt x="1380" y="587"/>
                        </a:lnTo>
                        <a:lnTo>
                          <a:pt x="1344" y="629"/>
                        </a:lnTo>
                        <a:lnTo>
                          <a:pt x="1314" y="669"/>
                        </a:lnTo>
                        <a:lnTo>
                          <a:pt x="1292" y="715"/>
                        </a:lnTo>
                        <a:lnTo>
                          <a:pt x="1276" y="779"/>
                        </a:lnTo>
                        <a:lnTo>
                          <a:pt x="1272" y="847"/>
                        </a:lnTo>
                        <a:lnTo>
                          <a:pt x="1270" y="903"/>
                        </a:lnTo>
                        <a:lnTo>
                          <a:pt x="1280" y="971"/>
                        </a:lnTo>
                        <a:lnTo>
                          <a:pt x="1312" y="1033"/>
                        </a:lnTo>
                        <a:lnTo>
                          <a:pt x="1360" y="1083"/>
                        </a:lnTo>
                        <a:lnTo>
                          <a:pt x="1539" y="1250"/>
                        </a:lnTo>
                        <a:lnTo>
                          <a:pt x="1296" y="1163"/>
                        </a:lnTo>
                        <a:lnTo>
                          <a:pt x="1238" y="1135"/>
                        </a:lnTo>
                        <a:lnTo>
                          <a:pt x="1160" y="1119"/>
                        </a:lnTo>
                        <a:lnTo>
                          <a:pt x="1080" y="1115"/>
                        </a:lnTo>
                        <a:lnTo>
                          <a:pt x="1016" y="1123"/>
                        </a:lnTo>
                        <a:lnTo>
                          <a:pt x="954" y="1143"/>
                        </a:lnTo>
                        <a:lnTo>
                          <a:pt x="892" y="1171"/>
                        </a:lnTo>
                        <a:lnTo>
                          <a:pt x="846" y="1205"/>
                        </a:lnTo>
                        <a:lnTo>
                          <a:pt x="816" y="1247"/>
                        </a:lnTo>
                        <a:lnTo>
                          <a:pt x="667" y="1547"/>
                        </a:lnTo>
                        <a:lnTo>
                          <a:pt x="700" y="1283"/>
                        </a:lnTo>
                        <a:lnTo>
                          <a:pt x="688" y="1221"/>
                        </a:lnTo>
                        <a:lnTo>
                          <a:pt x="664" y="1159"/>
                        </a:lnTo>
                        <a:lnTo>
                          <a:pt x="632" y="1101"/>
                        </a:lnTo>
                        <a:lnTo>
                          <a:pt x="580" y="1043"/>
                        </a:lnTo>
                        <a:lnTo>
                          <a:pt x="526" y="989"/>
                        </a:lnTo>
                        <a:lnTo>
                          <a:pt x="468" y="955"/>
                        </a:lnTo>
                        <a:lnTo>
                          <a:pt x="394" y="929"/>
                        </a:lnTo>
                        <a:lnTo>
                          <a:pt x="316" y="915"/>
                        </a:lnTo>
                        <a:lnTo>
                          <a:pt x="230" y="905"/>
                        </a:lnTo>
                        <a:lnTo>
                          <a:pt x="162" y="897"/>
                        </a:lnTo>
                        <a:lnTo>
                          <a:pt x="0" y="865"/>
                        </a:lnTo>
                      </a:path>
                    </a:pathLst>
                  </a:custGeom>
                  <a:solidFill>
                    <a:srgbClr val="FFCC99"/>
                  </a:solidFill>
                  <a:ln w="57150" cmpd="sng">
                    <a:solidFill>
                      <a:srgbClr val="FFCC99"/>
                    </a:solidFill>
                    <a:round/>
                    <a:headEnd/>
                    <a:tailEnd/>
                  </a:ln>
                  <a:effectLst/>
                </p:spPr>
                <p:txBody>
                  <a:bodyPr/>
                  <a:lstStyle/>
                  <a:p>
                    <a:endParaRPr lang="zh-CN" altLang="en-US"/>
                  </a:p>
                </p:txBody>
              </p:sp>
              <p:sp>
                <p:nvSpPr>
                  <p:cNvPr id="90137" name="Oval 25"/>
                  <p:cNvSpPr>
                    <a:spLocks noChangeArrowheads="1"/>
                  </p:cNvSpPr>
                  <p:nvPr/>
                </p:nvSpPr>
                <p:spPr bwMode="auto">
                  <a:xfrm>
                    <a:off x="2945" y="2038"/>
                    <a:ext cx="599" cy="398"/>
                  </a:xfrm>
                  <a:prstGeom prst="ellipse">
                    <a:avLst/>
                  </a:prstGeom>
                  <a:solidFill>
                    <a:srgbClr val="993300"/>
                  </a:solidFill>
                  <a:ln w="9525">
                    <a:solidFill>
                      <a:srgbClr val="993300"/>
                    </a:solidFill>
                    <a:round/>
                    <a:headEnd/>
                    <a:tailEnd/>
                  </a:ln>
                  <a:effectLst/>
                </p:spPr>
                <p:txBody>
                  <a:bodyPr wrap="none" anchor="ctr"/>
                  <a:lstStyle/>
                  <a:p>
                    <a:endParaRPr lang="zh-CN" altLang="en-US"/>
                  </a:p>
                </p:txBody>
              </p:sp>
              <p:sp>
                <p:nvSpPr>
                  <p:cNvPr id="90138" name="Freeform 26"/>
                  <p:cNvSpPr>
                    <a:spLocks/>
                  </p:cNvSpPr>
                  <p:nvPr/>
                </p:nvSpPr>
                <p:spPr bwMode="auto">
                  <a:xfrm>
                    <a:off x="3941" y="1606"/>
                    <a:ext cx="992" cy="332"/>
                  </a:xfrm>
                  <a:custGeom>
                    <a:avLst/>
                    <a:gdLst/>
                    <a:ahLst/>
                    <a:cxnLst>
                      <a:cxn ang="0">
                        <a:pos x="0" y="320"/>
                      </a:cxn>
                      <a:cxn ang="0">
                        <a:pos x="74" y="332"/>
                      </a:cxn>
                      <a:cxn ang="0">
                        <a:pos x="170" y="318"/>
                      </a:cxn>
                      <a:cxn ang="0">
                        <a:pos x="252" y="298"/>
                      </a:cxn>
                      <a:cxn ang="0">
                        <a:pos x="336" y="260"/>
                      </a:cxn>
                      <a:cxn ang="0">
                        <a:pos x="414" y="170"/>
                      </a:cxn>
                      <a:cxn ang="0">
                        <a:pos x="486" y="104"/>
                      </a:cxn>
                      <a:cxn ang="0">
                        <a:pos x="552" y="54"/>
                      </a:cxn>
                      <a:cxn ang="0">
                        <a:pos x="628" y="20"/>
                      </a:cxn>
                      <a:cxn ang="0">
                        <a:pos x="722" y="6"/>
                      </a:cxn>
                      <a:cxn ang="0">
                        <a:pos x="820" y="0"/>
                      </a:cxn>
                      <a:cxn ang="0">
                        <a:pos x="992" y="10"/>
                      </a:cxn>
                    </a:cxnLst>
                    <a:rect l="0" t="0" r="r" b="b"/>
                    <a:pathLst>
                      <a:path w="992" h="332">
                        <a:moveTo>
                          <a:pt x="0" y="320"/>
                        </a:moveTo>
                        <a:lnTo>
                          <a:pt x="74" y="332"/>
                        </a:lnTo>
                        <a:lnTo>
                          <a:pt x="170" y="318"/>
                        </a:lnTo>
                        <a:lnTo>
                          <a:pt x="252" y="298"/>
                        </a:lnTo>
                        <a:lnTo>
                          <a:pt x="336" y="260"/>
                        </a:lnTo>
                        <a:lnTo>
                          <a:pt x="414" y="170"/>
                        </a:lnTo>
                        <a:lnTo>
                          <a:pt x="486" y="104"/>
                        </a:lnTo>
                        <a:lnTo>
                          <a:pt x="552" y="54"/>
                        </a:lnTo>
                        <a:lnTo>
                          <a:pt x="628" y="20"/>
                        </a:lnTo>
                        <a:lnTo>
                          <a:pt x="722" y="6"/>
                        </a:lnTo>
                        <a:lnTo>
                          <a:pt x="820" y="0"/>
                        </a:lnTo>
                        <a:lnTo>
                          <a:pt x="992" y="10"/>
                        </a:lnTo>
                      </a:path>
                    </a:pathLst>
                  </a:custGeom>
                  <a:noFill/>
                  <a:ln w="28575" cmpd="sng">
                    <a:solidFill>
                      <a:srgbClr val="FFCC99"/>
                    </a:solidFill>
                    <a:round/>
                    <a:headEnd/>
                    <a:tailEnd/>
                  </a:ln>
                  <a:effectLst/>
                </p:spPr>
                <p:txBody>
                  <a:bodyPr/>
                  <a:lstStyle/>
                  <a:p>
                    <a:endParaRPr lang="zh-CN" altLang="en-US"/>
                  </a:p>
                </p:txBody>
              </p:sp>
              <p:sp>
                <p:nvSpPr>
                  <p:cNvPr id="90139" name="Freeform 27"/>
                  <p:cNvSpPr>
                    <a:spLocks/>
                  </p:cNvSpPr>
                  <p:nvPr/>
                </p:nvSpPr>
                <p:spPr bwMode="auto">
                  <a:xfrm rot="1585095">
                    <a:off x="3949" y="2610"/>
                    <a:ext cx="992" cy="332"/>
                  </a:xfrm>
                  <a:custGeom>
                    <a:avLst/>
                    <a:gdLst/>
                    <a:ahLst/>
                    <a:cxnLst>
                      <a:cxn ang="0">
                        <a:pos x="0" y="320"/>
                      </a:cxn>
                      <a:cxn ang="0">
                        <a:pos x="74" y="332"/>
                      </a:cxn>
                      <a:cxn ang="0">
                        <a:pos x="170" y="318"/>
                      </a:cxn>
                      <a:cxn ang="0">
                        <a:pos x="252" y="298"/>
                      </a:cxn>
                      <a:cxn ang="0">
                        <a:pos x="336" y="260"/>
                      </a:cxn>
                      <a:cxn ang="0">
                        <a:pos x="414" y="170"/>
                      </a:cxn>
                      <a:cxn ang="0">
                        <a:pos x="486" y="104"/>
                      </a:cxn>
                      <a:cxn ang="0">
                        <a:pos x="552" y="54"/>
                      </a:cxn>
                      <a:cxn ang="0">
                        <a:pos x="628" y="20"/>
                      </a:cxn>
                      <a:cxn ang="0">
                        <a:pos x="722" y="6"/>
                      </a:cxn>
                      <a:cxn ang="0">
                        <a:pos x="820" y="0"/>
                      </a:cxn>
                      <a:cxn ang="0">
                        <a:pos x="992" y="10"/>
                      </a:cxn>
                    </a:cxnLst>
                    <a:rect l="0" t="0" r="r" b="b"/>
                    <a:pathLst>
                      <a:path w="992" h="332">
                        <a:moveTo>
                          <a:pt x="0" y="320"/>
                        </a:moveTo>
                        <a:lnTo>
                          <a:pt x="74" y="332"/>
                        </a:lnTo>
                        <a:lnTo>
                          <a:pt x="170" y="318"/>
                        </a:lnTo>
                        <a:lnTo>
                          <a:pt x="252" y="298"/>
                        </a:lnTo>
                        <a:lnTo>
                          <a:pt x="336" y="260"/>
                        </a:lnTo>
                        <a:lnTo>
                          <a:pt x="414" y="170"/>
                        </a:lnTo>
                        <a:lnTo>
                          <a:pt x="486" y="104"/>
                        </a:lnTo>
                        <a:lnTo>
                          <a:pt x="552" y="54"/>
                        </a:lnTo>
                        <a:lnTo>
                          <a:pt x="628" y="20"/>
                        </a:lnTo>
                        <a:lnTo>
                          <a:pt x="722" y="6"/>
                        </a:lnTo>
                        <a:lnTo>
                          <a:pt x="820" y="0"/>
                        </a:lnTo>
                        <a:lnTo>
                          <a:pt x="992" y="10"/>
                        </a:lnTo>
                      </a:path>
                    </a:pathLst>
                  </a:custGeom>
                  <a:noFill/>
                  <a:ln w="28575" cmpd="sng">
                    <a:solidFill>
                      <a:srgbClr val="FFCC99"/>
                    </a:solidFill>
                    <a:round/>
                    <a:headEnd/>
                    <a:tailEnd/>
                  </a:ln>
                  <a:effectLst/>
                </p:spPr>
                <p:txBody>
                  <a:bodyPr/>
                  <a:lstStyle/>
                  <a:p>
                    <a:endParaRPr lang="zh-CN" altLang="en-US"/>
                  </a:p>
                </p:txBody>
              </p:sp>
              <p:sp>
                <p:nvSpPr>
                  <p:cNvPr id="90140" name="Freeform 28"/>
                  <p:cNvSpPr>
                    <a:spLocks/>
                  </p:cNvSpPr>
                  <p:nvPr/>
                </p:nvSpPr>
                <p:spPr bwMode="auto">
                  <a:xfrm rot="-2928008">
                    <a:off x="2945" y="814"/>
                    <a:ext cx="992" cy="332"/>
                  </a:xfrm>
                  <a:custGeom>
                    <a:avLst/>
                    <a:gdLst/>
                    <a:ahLst/>
                    <a:cxnLst>
                      <a:cxn ang="0">
                        <a:pos x="0" y="320"/>
                      </a:cxn>
                      <a:cxn ang="0">
                        <a:pos x="74" y="332"/>
                      </a:cxn>
                      <a:cxn ang="0">
                        <a:pos x="170" y="318"/>
                      </a:cxn>
                      <a:cxn ang="0">
                        <a:pos x="252" y="298"/>
                      </a:cxn>
                      <a:cxn ang="0">
                        <a:pos x="336" y="260"/>
                      </a:cxn>
                      <a:cxn ang="0">
                        <a:pos x="414" y="170"/>
                      </a:cxn>
                      <a:cxn ang="0">
                        <a:pos x="486" y="104"/>
                      </a:cxn>
                      <a:cxn ang="0">
                        <a:pos x="552" y="54"/>
                      </a:cxn>
                      <a:cxn ang="0">
                        <a:pos x="628" y="20"/>
                      </a:cxn>
                      <a:cxn ang="0">
                        <a:pos x="722" y="6"/>
                      </a:cxn>
                      <a:cxn ang="0">
                        <a:pos x="820" y="0"/>
                      </a:cxn>
                      <a:cxn ang="0">
                        <a:pos x="992" y="10"/>
                      </a:cxn>
                    </a:cxnLst>
                    <a:rect l="0" t="0" r="r" b="b"/>
                    <a:pathLst>
                      <a:path w="992" h="332">
                        <a:moveTo>
                          <a:pt x="0" y="320"/>
                        </a:moveTo>
                        <a:lnTo>
                          <a:pt x="74" y="332"/>
                        </a:lnTo>
                        <a:lnTo>
                          <a:pt x="170" y="318"/>
                        </a:lnTo>
                        <a:lnTo>
                          <a:pt x="252" y="298"/>
                        </a:lnTo>
                        <a:lnTo>
                          <a:pt x="336" y="260"/>
                        </a:lnTo>
                        <a:lnTo>
                          <a:pt x="414" y="170"/>
                        </a:lnTo>
                        <a:lnTo>
                          <a:pt x="486" y="104"/>
                        </a:lnTo>
                        <a:lnTo>
                          <a:pt x="552" y="54"/>
                        </a:lnTo>
                        <a:lnTo>
                          <a:pt x="628" y="20"/>
                        </a:lnTo>
                        <a:lnTo>
                          <a:pt x="722" y="6"/>
                        </a:lnTo>
                        <a:lnTo>
                          <a:pt x="820" y="0"/>
                        </a:lnTo>
                        <a:lnTo>
                          <a:pt x="992" y="10"/>
                        </a:lnTo>
                      </a:path>
                    </a:pathLst>
                  </a:custGeom>
                  <a:noFill/>
                  <a:ln w="28575" cmpd="sng">
                    <a:solidFill>
                      <a:srgbClr val="FFCC99"/>
                    </a:solidFill>
                    <a:round/>
                    <a:headEnd/>
                    <a:tailEnd/>
                  </a:ln>
                  <a:effectLst/>
                </p:spPr>
                <p:txBody>
                  <a:bodyPr/>
                  <a:lstStyle/>
                  <a:p>
                    <a:endParaRPr lang="zh-CN" altLang="en-US"/>
                  </a:p>
                </p:txBody>
              </p:sp>
              <p:sp>
                <p:nvSpPr>
                  <p:cNvPr id="90141" name="Freeform 29"/>
                  <p:cNvSpPr>
                    <a:spLocks/>
                  </p:cNvSpPr>
                  <p:nvPr/>
                </p:nvSpPr>
                <p:spPr bwMode="auto">
                  <a:xfrm rot="6278341">
                    <a:off x="2597" y="3346"/>
                    <a:ext cx="992" cy="332"/>
                  </a:xfrm>
                  <a:custGeom>
                    <a:avLst/>
                    <a:gdLst/>
                    <a:ahLst/>
                    <a:cxnLst>
                      <a:cxn ang="0">
                        <a:pos x="0" y="320"/>
                      </a:cxn>
                      <a:cxn ang="0">
                        <a:pos x="74" y="332"/>
                      </a:cxn>
                      <a:cxn ang="0">
                        <a:pos x="170" y="318"/>
                      </a:cxn>
                      <a:cxn ang="0">
                        <a:pos x="252" y="298"/>
                      </a:cxn>
                      <a:cxn ang="0">
                        <a:pos x="336" y="260"/>
                      </a:cxn>
                      <a:cxn ang="0">
                        <a:pos x="414" y="170"/>
                      </a:cxn>
                      <a:cxn ang="0">
                        <a:pos x="486" y="104"/>
                      </a:cxn>
                      <a:cxn ang="0">
                        <a:pos x="552" y="54"/>
                      </a:cxn>
                      <a:cxn ang="0">
                        <a:pos x="628" y="20"/>
                      </a:cxn>
                      <a:cxn ang="0">
                        <a:pos x="722" y="6"/>
                      </a:cxn>
                      <a:cxn ang="0">
                        <a:pos x="820" y="0"/>
                      </a:cxn>
                      <a:cxn ang="0">
                        <a:pos x="992" y="10"/>
                      </a:cxn>
                    </a:cxnLst>
                    <a:rect l="0" t="0" r="r" b="b"/>
                    <a:pathLst>
                      <a:path w="992" h="332">
                        <a:moveTo>
                          <a:pt x="0" y="320"/>
                        </a:moveTo>
                        <a:lnTo>
                          <a:pt x="74" y="332"/>
                        </a:lnTo>
                        <a:lnTo>
                          <a:pt x="170" y="318"/>
                        </a:lnTo>
                        <a:lnTo>
                          <a:pt x="252" y="298"/>
                        </a:lnTo>
                        <a:lnTo>
                          <a:pt x="336" y="260"/>
                        </a:lnTo>
                        <a:lnTo>
                          <a:pt x="414" y="170"/>
                        </a:lnTo>
                        <a:lnTo>
                          <a:pt x="486" y="104"/>
                        </a:lnTo>
                        <a:lnTo>
                          <a:pt x="552" y="54"/>
                        </a:lnTo>
                        <a:lnTo>
                          <a:pt x="628" y="20"/>
                        </a:lnTo>
                        <a:lnTo>
                          <a:pt x="722" y="6"/>
                        </a:lnTo>
                        <a:lnTo>
                          <a:pt x="820" y="0"/>
                        </a:lnTo>
                        <a:lnTo>
                          <a:pt x="992" y="10"/>
                        </a:lnTo>
                      </a:path>
                    </a:pathLst>
                  </a:custGeom>
                  <a:noFill/>
                  <a:ln w="28575" cmpd="sng">
                    <a:solidFill>
                      <a:srgbClr val="FFCC99"/>
                    </a:solidFill>
                    <a:round/>
                    <a:headEnd/>
                    <a:tailEnd/>
                  </a:ln>
                  <a:effectLst/>
                </p:spPr>
                <p:txBody>
                  <a:bodyPr/>
                  <a:lstStyle/>
                  <a:p>
                    <a:endParaRPr lang="zh-CN" altLang="en-US"/>
                  </a:p>
                </p:txBody>
              </p:sp>
              <p:sp>
                <p:nvSpPr>
                  <p:cNvPr id="90142" name="Freeform 30"/>
                  <p:cNvSpPr>
                    <a:spLocks/>
                  </p:cNvSpPr>
                  <p:nvPr/>
                </p:nvSpPr>
                <p:spPr bwMode="auto">
                  <a:xfrm>
                    <a:off x="1735" y="2250"/>
                    <a:ext cx="672" cy="62"/>
                  </a:xfrm>
                  <a:custGeom>
                    <a:avLst/>
                    <a:gdLst/>
                    <a:ahLst/>
                    <a:cxnLst>
                      <a:cxn ang="0">
                        <a:pos x="672" y="62"/>
                      </a:cxn>
                      <a:cxn ang="0">
                        <a:pos x="364" y="10"/>
                      </a:cxn>
                      <a:cxn ang="0">
                        <a:pos x="0" y="2"/>
                      </a:cxn>
                    </a:cxnLst>
                    <a:rect l="0" t="0" r="r" b="b"/>
                    <a:pathLst>
                      <a:path w="672" h="62">
                        <a:moveTo>
                          <a:pt x="672" y="62"/>
                        </a:moveTo>
                        <a:cubicBezTo>
                          <a:pt x="619" y="57"/>
                          <a:pt x="476" y="20"/>
                          <a:pt x="364" y="10"/>
                        </a:cubicBezTo>
                        <a:cubicBezTo>
                          <a:pt x="252" y="0"/>
                          <a:pt x="76" y="4"/>
                          <a:pt x="0" y="2"/>
                        </a:cubicBezTo>
                      </a:path>
                    </a:pathLst>
                  </a:custGeom>
                  <a:solidFill>
                    <a:srgbClr val="FFCC99"/>
                  </a:solidFill>
                  <a:ln w="57150" cmpd="sng">
                    <a:solidFill>
                      <a:srgbClr val="FFCC99"/>
                    </a:solidFill>
                    <a:round/>
                    <a:headEnd/>
                    <a:tailEnd/>
                  </a:ln>
                  <a:effectLst/>
                </p:spPr>
                <p:txBody>
                  <a:bodyPr/>
                  <a:lstStyle/>
                  <a:p>
                    <a:endParaRPr lang="zh-CN" altLang="en-US"/>
                  </a:p>
                </p:txBody>
              </p:sp>
              <p:sp>
                <p:nvSpPr>
                  <p:cNvPr id="90143" name="Freeform 31"/>
                  <p:cNvSpPr>
                    <a:spLocks/>
                  </p:cNvSpPr>
                  <p:nvPr/>
                </p:nvSpPr>
                <p:spPr bwMode="auto">
                  <a:xfrm>
                    <a:off x="1767" y="1972"/>
                    <a:ext cx="672" cy="95"/>
                  </a:xfrm>
                  <a:custGeom>
                    <a:avLst/>
                    <a:gdLst/>
                    <a:ahLst/>
                    <a:cxnLst>
                      <a:cxn ang="0">
                        <a:pos x="672" y="0"/>
                      </a:cxn>
                      <a:cxn ang="0">
                        <a:pos x="496" y="48"/>
                      </a:cxn>
                      <a:cxn ang="0">
                        <a:pos x="332" y="68"/>
                      </a:cxn>
                      <a:cxn ang="0">
                        <a:pos x="160" y="92"/>
                      </a:cxn>
                      <a:cxn ang="0">
                        <a:pos x="0" y="88"/>
                      </a:cxn>
                    </a:cxnLst>
                    <a:rect l="0" t="0" r="r" b="b"/>
                    <a:pathLst>
                      <a:path w="672" h="95">
                        <a:moveTo>
                          <a:pt x="672" y="0"/>
                        </a:moveTo>
                        <a:cubicBezTo>
                          <a:pt x="641" y="6"/>
                          <a:pt x="553" y="37"/>
                          <a:pt x="496" y="48"/>
                        </a:cubicBezTo>
                        <a:cubicBezTo>
                          <a:pt x="439" y="59"/>
                          <a:pt x="388" y="61"/>
                          <a:pt x="332" y="68"/>
                        </a:cubicBezTo>
                        <a:cubicBezTo>
                          <a:pt x="276" y="75"/>
                          <a:pt x="215" y="89"/>
                          <a:pt x="160" y="92"/>
                        </a:cubicBezTo>
                        <a:cubicBezTo>
                          <a:pt x="105" y="95"/>
                          <a:pt x="33" y="89"/>
                          <a:pt x="0" y="88"/>
                        </a:cubicBezTo>
                      </a:path>
                    </a:pathLst>
                  </a:custGeom>
                  <a:solidFill>
                    <a:srgbClr val="FFCC99"/>
                  </a:solidFill>
                  <a:ln w="57150" cmpd="sng">
                    <a:solidFill>
                      <a:srgbClr val="FFCC99"/>
                    </a:solidFill>
                    <a:round/>
                    <a:headEnd/>
                    <a:tailEnd/>
                  </a:ln>
                  <a:effectLst/>
                </p:spPr>
                <p:txBody>
                  <a:bodyPr/>
                  <a:lstStyle/>
                  <a:p>
                    <a:endParaRPr lang="zh-CN" altLang="en-US"/>
                  </a:p>
                </p:txBody>
              </p:sp>
              <p:sp>
                <p:nvSpPr>
                  <p:cNvPr id="90144" name="Freeform 32"/>
                  <p:cNvSpPr>
                    <a:spLocks/>
                  </p:cNvSpPr>
                  <p:nvPr/>
                </p:nvSpPr>
                <p:spPr bwMode="auto">
                  <a:xfrm rot="6278341">
                    <a:off x="2806" y="3208"/>
                    <a:ext cx="542" cy="181"/>
                  </a:xfrm>
                  <a:custGeom>
                    <a:avLst/>
                    <a:gdLst/>
                    <a:ahLst/>
                    <a:cxnLst>
                      <a:cxn ang="0">
                        <a:pos x="0" y="320"/>
                      </a:cxn>
                      <a:cxn ang="0">
                        <a:pos x="74" y="332"/>
                      </a:cxn>
                      <a:cxn ang="0">
                        <a:pos x="170" y="318"/>
                      </a:cxn>
                      <a:cxn ang="0">
                        <a:pos x="252" y="298"/>
                      </a:cxn>
                      <a:cxn ang="0">
                        <a:pos x="336" y="260"/>
                      </a:cxn>
                      <a:cxn ang="0">
                        <a:pos x="414" y="170"/>
                      </a:cxn>
                      <a:cxn ang="0">
                        <a:pos x="486" y="104"/>
                      </a:cxn>
                      <a:cxn ang="0">
                        <a:pos x="552" y="54"/>
                      </a:cxn>
                      <a:cxn ang="0">
                        <a:pos x="628" y="20"/>
                      </a:cxn>
                      <a:cxn ang="0">
                        <a:pos x="722" y="6"/>
                      </a:cxn>
                      <a:cxn ang="0">
                        <a:pos x="820" y="0"/>
                      </a:cxn>
                      <a:cxn ang="0">
                        <a:pos x="992" y="10"/>
                      </a:cxn>
                    </a:cxnLst>
                    <a:rect l="0" t="0" r="r" b="b"/>
                    <a:pathLst>
                      <a:path w="992" h="332">
                        <a:moveTo>
                          <a:pt x="0" y="320"/>
                        </a:moveTo>
                        <a:lnTo>
                          <a:pt x="74" y="332"/>
                        </a:lnTo>
                        <a:lnTo>
                          <a:pt x="170" y="318"/>
                        </a:lnTo>
                        <a:lnTo>
                          <a:pt x="252" y="298"/>
                        </a:lnTo>
                        <a:lnTo>
                          <a:pt x="336" y="260"/>
                        </a:lnTo>
                        <a:lnTo>
                          <a:pt x="414" y="170"/>
                        </a:lnTo>
                        <a:lnTo>
                          <a:pt x="486" y="104"/>
                        </a:lnTo>
                        <a:lnTo>
                          <a:pt x="552" y="54"/>
                        </a:lnTo>
                        <a:lnTo>
                          <a:pt x="628" y="20"/>
                        </a:lnTo>
                        <a:lnTo>
                          <a:pt x="722" y="6"/>
                        </a:lnTo>
                        <a:lnTo>
                          <a:pt x="820" y="0"/>
                        </a:lnTo>
                        <a:lnTo>
                          <a:pt x="992" y="10"/>
                        </a:lnTo>
                      </a:path>
                    </a:pathLst>
                  </a:custGeom>
                  <a:noFill/>
                  <a:ln w="28575" cmpd="sng">
                    <a:solidFill>
                      <a:srgbClr val="FFCC99"/>
                    </a:solidFill>
                    <a:round/>
                    <a:headEnd/>
                    <a:tailEnd/>
                  </a:ln>
                  <a:effectLst/>
                </p:spPr>
                <p:txBody>
                  <a:bodyPr/>
                  <a:lstStyle/>
                  <a:p>
                    <a:endParaRPr lang="zh-CN" altLang="en-US"/>
                  </a:p>
                </p:txBody>
              </p:sp>
              <p:sp>
                <p:nvSpPr>
                  <p:cNvPr id="90145" name="Freeform 33"/>
                  <p:cNvSpPr>
                    <a:spLocks/>
                  </p:cNvSpPr>
                  <p:nvPr/>
                </p:nvSpPr>
                <p:spPr bwMode="auto">
                  <a:xfrm rot="15321659" flipH="1">
                    <a:off x="3650" y="2892"/>
                    <a:ext cx="542" cy="181"/>
                  </a:xfrm>
                  <a:custGeom>
                    <a:avLst/>
                    <a:gdLst/>
                    <a:ahLst/>
                    <a:cxnLst>
                      <a:cxn ang="0">
                        <a:pos x="0" y="320"/>
                      </a:cxn>
                      <a:cxn ang="0">
                        <a:pos x="74" y="332"/>
                      </a:cxn>
                      <a:cxn ang="0">
                        <a:pos x="170" y="318"/>
                      </a:cxn>
                      <a:cxn ang="0">
                        <a:pos x="252" y="298"/>
                      </a:cxn>
                      <a:cxn ang="0">
                        <a:pos x="336" y="260"/>
                      </a:cxn>
                      <a:cxn ang="0">
                        <a:pos x="414" y="170"/>
                      </a:cxn>
                      <a:cxn ang="0">
                        <a:pos x="486" y="104"/>
                      </a:cxn>
                      <a:cxn ang="0">
                        <a:pos x="552" y="54"/>
                      </a:cxn>
                      <a:cxn ang="0">
                        <a:pos x="628" y="20"/>
                      </a:cxn>
                      <a:cxn ang="0">
                        <a:pos x="722" y="6"/>
                      </a:cxn>
                      <a:cxn ang="0">
                        <a:pos x="820" y="0"/>
                      </a:cxn>
                      <a:cxn ang="0">
                        <a:pos x="992" y="10"/>
                      </a:cxn>
                    </a:cxnLst>
                    <a:rect l="0" t="0" r="r" b="b"/>
                    <a:pathLst>
                      <a:path w="992" h="332">
                        <a:moveTo>
                          <a:pt x="0" y="320"/>
                        </a:moveTo>
                        <a:lnTo>
                          <a:pt x="74" y="332"/>
                        </a:lnTo>
                        <a:lnTo>
                          <a:pt x="170" y="318"/>
                        </a:lnTo>
                        <a:lnTo>
                          <a:pt x="252" y="298"/>
                        </a:lnTo>
                        <a:lnTo>
                          <a:pt x="336" y="260"/>
                        </a:lnTo>
                        <a:lnTo>
                          <a:pt x="414" y="170"/>
                        </a:lnTo>
                        <a:lnTo>
                          <a:pt x="486" y="104"/>
                        </a:lnTo>
                        <a:lnTo>
                          <a:pt x="552" y="54"/>
                        </a:lnTo>
                        <a:lnTo>
                          <a:pt x="628" y="20"/>
                        </a:lnTo>
                        <a:lnTo>
                          <a:pt x="722" y="6"/>
                        </a:lnTo>
                        <a:lnTo>
                          <a:pt x="820" y="0"/>
                        </a:lnTo>
                        <a:lnTo>
                          <a:pt x="992" y="10"/>
                        </a:lnTo>
                      </a:path>
                    </a:pathLst>
                  </a:custGeom>
                  <a:noFill/>
                  <a:ln w="28575" cmpd="sng">
                    <a:solidFill>
                      <a:srgbClr val="FFCC99"/>
                    </a:solidFill>
                    <a:round/>
                    <a:headEnd/>
                    <a:tailEnd/>
                  </a:ln>
                  <a:effectLst/>
                </p:spPr>
                <p:txBody>
                  <a:bodyPr/>
                  <a:lstStyle/>
                  <a:p>
                    <a:endParaRPr lang="zh-CN" altLang="en-US"/>
                  </a:p>
                </p:txBody>
              </p:sp>
              <p:sp>
                <p:nvSpPr>
                  <p:cNvPr id="90146" name="Freeform 34"/>
                  <p:cNvSpPr>
                    <a:spLocks/>
                  </p:cNvSpPr>
                  <p:nvPr/>
                </p:nvSpPr>
                <p:spPr bwMode="auto">
                  <a:xfrm rot="408281">
                    <a:off x="3950" y="1784"/>
                    <a:ext cx="542" cy="181"/>
                  </a:xfrm>
                  <a:custGeom>
                    <a:avLst/>
                    <a:gdLst/>
                    <a:ahLst/>
                    <a:cxnLst>
                      <a:cxn ang="0">
                        <a:pos x="0" y="320"/>
                      </a:cxn>
                      <a:cxn ang="0">
                        <a:pos x="74" y="332"/>
                      </a:cxn>
                      <a:cxn ang="0">
                        <a:pos x="170" y="318"/>
                      </a:cxn>
                      <a:cxn ang="0">
                        <a:pos x="252" y="298"/>
                      </a:cxn>
                      <a:cxn ang="0">
                        <a:pos x="336" y="260"/>
                      </a:cxn>
                      <a:cxn ang="0">
                        <a:pos x="414" y="170"/>
                      </a:cxn>
                      <a:cxn ang="0">
                        <a:pos x="486" y="104"/>
                      </a:cxn>
                      <a:cxn ang="0">
                        <a:pos x="552" y="54"/>
                      </a:cxn>
                      <a:cxn ang="0">
                        <a:pos x="628" y="20"/>
                      </a:cxn>
                      <a:cxn ang="0">
                        <a:pos x="722" y="6"/>
                      </a:cxn>
                      <a:cxn ang="0">
                        <a:pos x="820" y="0"/>
                      </a:cxn>
                      <a:cxn ang="0">
                        <a:pos x="992" y="10"/>
                      </a:cxn>
                    </a:cxnLst>
                    <a:rect l="0" t="0" r="r" b="b"/>
                    <a:pathLst>
                      <a:path w="992" h="332">
                        <a:moveTo>
                          <a:pt x="0" y="320"/>
                        </a:moveTo>
                        <a:lnTo>
                          <a:pt x="74" y="332"/>
                        </a:lnTo>
                        <a:lnTo>
                          <a:pt x="170" y="318"/>
                        </a:lnTo>
                        <a:lnTo>
                          <a:pt x="252" y="298"/>
                        </a:lnTo>
                        <a:lnTo>
                          <a:pt x="336" y="260"/>
                        </a:lnTo>
                        <a:lnTo>
                          <a:pt x="414" y="170"/>
                        </a:lnTo>
                        <a:lnTo>
                          <a:pt x="486" y="104"/>
                        </a:lnTo>
                        <a:lnTo>
                          <a:pt x="552" y="54"/>
                        </a:lnTo>
                        <a:lnTo>
                          <a:pt x="628" y="20"/>
                        </a:lnTo>
                        <a:lnTo>
                          <a:pt x="722" y="6"/>
                        </a:lnTo>
                        <a:lnTo>
                          <a:pt x="820" y="0"/>
                        </a:lnTo>
                        <a:lnTo>
                          <a:pt x="992" y="10"/>
                        </a:lnTo>
                      </a:path>
                    </a:pathLst>
                  </a:custGeom>
                  <a:noFill/>
                  <a:ln w="28575" cmpd="sng">
                    <a:solidFill>
                      <a:srgbClr val="FFCC99"/>
                    </a:solidFill>
                    <a:round/>
                    <a:headEnd/>
                    <a:tailEnd/>
                  </a:ln>
                  <a:effectLst/>
                </p:spPr>
                <p:txBody>
                  <a:bodyPr/>
                  <a:lstStyle/>
                  <a:p>
                    <a:endParaRPr lang="zh-CN" altLang="en-US"/>
                  </a:p>
                </p:txBody>
              </p:sp>
              <p:sp>
                <p:nvSpPr>
                  <p:cNvPr id="90147" name="Freeform 35"/>
                  <p:cNvSpPr>
                    <a:spLocks/>
                  </p:cNvSpPr>
                  <p:nvPr/>
                </p:nvSpPr>
                <p:spPr bwMode="auto">
                  <a:xfrm rot="408281">
                    <a:off x="3254" y="1312"/>
                    <a:ext cx="542" cy="181"/>
                  </a:xfrm>
                  <a:custGeom>
                    <a:avLst/>
                    <a:gdLst/>
                    <a:ahLst/>
                    <a:cxnLst>
                      <a:cxn ang="0">
                        <a:pos x="0" y="320"/>
                      </a:cxn>
                      <a:cxn ang="0">
                        <a:pos x="74" y="332"/>
                      </a:cxn>
                      <a:cxn ang="0">
                        <a:pos x="170" y="318"/>
                      </a:cxn>
                      <a:cxn ang="0">
                        <a:pos x="252" y="298"/>
                      </a:cxn>
                      <a:cxn ang="0">
                        <a:pos x="336" y="260"/>
                      </a:cxn>
                      <a:cxn ang="0">
                        <a:pos x="414" y="170"/>
                      </a:cxn>
                      <a:cxn ang="0">
                        <a:pos x="486" y="104"/>
                      </a:cxn>
                      <a:cxn ang="0">
                        <a:pos x="552" y="54"/>
                      </a:cxn>
                      <a:cxn ang="0">
                        <a:pos x="628" y="20"/>
                      </a:cxn>
                      <a:cxn ang="0">
                        <a:pos x="722" y="6"/>
                      </a:cxn>
                      <a:cxn ang="0">
                        <a:pos x="820" y="0"/>
                      </a:cxn>
                      <a:cxn ang="0">
                        <a:pos x="992" y="10"/>
                      </a:cxn>
                    </a:cxnLst>
                    <a:rect l="0" t="0" r="r" b="b"/>
                    <a:pathLst>
                      <a:path w="992" h="332">
                        <a:moveTo>
                          <a:pt x="0" y="320"/>
                        </a:moveTo>
                        <a:lnTo>
                          <a:pt x="74" y="332"/>
                        </a:lnTo>
                        <a:lnTo>
                          <a:pt x="170" y="318"/>
                        </a:lnTo>
                        <a:lnTo>
                          <a:pt x="252" y="298"/>
                        </a:lnTo>
                        <a:lnTo>
                          <a:pt x="336" y="260"/>
                        </a:lnTo>
                        <a:lnTo>
                          <a:pt x="414" y="170"/>
                        </a:lnTo>
                        <a:lnTo>
                          <a:pt x="486" y="104"/>
                        </a:lnTo>
                        <a:lnTo>
                          <a:pt x="552" y="54"/>
                        </a:lnTo>
                        <a:lnTo>
                          <a:pt x="628" y="20"/>
                        </a:lnTo>
                        <a:lnTo>
                          <a:pt x="722" y="6"/>
                        </a:lnTo>
                        <a:lnTo>
                          <a:pt x="820" y="0"/>
                        </a:lnTo>
                        <a:lnTo>
                          <a:pt x="992" y="10"/>
                        </a:lnTo>
                      </a:path>
                    </a:pathLst>
                  </a:custGeom>
                  <a:noFill/>
                  <a:ln w="28575" cmpd="sng">
                    <a:solidFill>
                      <a:srgbClr val="FFCC99"/>
                    </a:solidFill>
                    <a:round/>
                    <a:headEnd/>
                    <a:tailEnd/>
                  </a:ln>
                  <a:effectLst/>
                </p:spPr>
                <p:txBody>
                  <a:bodyPr/>
                  <a:lstStyle/>
                  <a:p>
                    <a:endParaRPr lang="zh-CN" altLang="en-US"/>
                  </a:p>
                </p:txBody>
              </p:sp>
            </p:grpSp>
          </p:grpSp>
        </p:grpSp>
        <p:sp>
          <p:nvSpPr>
            <p:cNvPr id="90150" name="Freeform 38"/>
            <p:cNvSpPr>
              <a:spLocks/>
            </p:cNvSpPr>
            <p:nvPr/>
          </p:nvSpPr>
          <p:spPr bwMode="auto">
            <a:xfrm>
              <a:off x="3242" y="1057"/>
              <a:ext cx="1416" cy="264"/>
            </a:xfrm>
            <a:custGeom>
              <a:avLst/>
              <a:gdLst/>
              <a:ahLst/>
              <a:cxnLst>
                <a:cxn ang="0">
                  <a:pos x="0" y="0"/>
                </a:cxn>
                <a:cxn ang="0">
                  <a:pos x="1464" y="45"/>
                </a:cxn>
                <a:cxn ang="0">
                  <a:pos x="1464" y="264"/>
                </a:cxn>
                <a:cxn ang="0">
                  <a:pos x="0" y="0"/>
                </a:cxn>
              </a:cxnLst>
              <a:rect l="0" t="0" r="r" b="b"/>
              <a:pathLst>
                <a:path w="1464" h="264">
                  <a:moveTo>
                    <a:pt x="0" y="0"/>
                  </a:moveTo>
                  <a:lnTo>
                    <a:pt x="1464" y="45"/>
                  </a:lnTo>
                  <a:lnTo>
                    <a:pt x="1464" y="264"/>
                  </a:lnTo>
                  <a:lnTo>
                    <a:pt x="0" y="0"/>
                  </a:lnTo>
                  <a:close/>
                </a:path>
              </a:pathLst>
            </a:custGeom>
            <a:solidFill>
              <a:srgbClr val="FFFFFF">
                <a:alpha val="50000"/>
              </a:srgbClr>
            </a:solidFill>
            <a:ln w="9525">
              <a:noFill/>
              <a:round/>
              <a:headEnd/>
              <a:tailEnd/>
            </a:ln>
            <a:effectLst/>
          </p:spPr>
          <p:txBody>
            <a:bodyPr/>
            <a:lstStyle/>
            <a:p>
              <a:endParaRPr lang="zh-CN" altLang="en-US"/>
            </a:p>
          </p:txBody>
        </p:sp>
        <p:sp>
          <p:nvSpPr>
            <p:cNvPr id="90153" name="Text Box 41"/>
            <p:cNvSpPr txBox="1">
              <a:spLocks noChangeArrowheads="1"/>
            </p:cNvSpPr>
            <p:nvPr/>
          </p:nvSpPr>
          <p:spPr bwMode="auto">
            <a:xfrm>
              <a:off x="4970" y="2542"/>
              <a:ext cx="1427" cy="404"/>
            </a:xfrm>
            <a:prstGeom prst="rect">
              <a:avLst/>
            </a:prstGeom>
            <a:noFill/>
            <a:ln w="9525">
              <a:noFill/>
              <a:miter lim="800000"/>
              <a:headEnd/>
              <a:tailEnd/>
            </a:ln>
            <a:effectLst/>
          </p:spPr>
          <p:txBody>
            <a:bodyPr wrap="none">
              <a:spAutoFit/>
            </a:bodyPr>
            <a:lstStyle/>
            <a:p>
              <a:pPr algn="ctr" eaLnBrk="0" hangingPunct="0"/>
              <a:r>
                <a:rPr lang="zh-CN" altLang="en-US" dirty="0">
                  <a:solidFill>
                    <a:schemeClr val="accent2">
                      <a:lumMod val="75000"/>
                    </a:schemeClr>
                  </a:solidFill>
                  <a:ea typeface="SimSun" pitchFamily="2" charset="-122"/>
                </a:rPr>
                <a:t>导致非创伤性下肢</a:t>
              </a:r>
            </a:p>
            <a:p>
              <a:pPr algn="ctr" eaLnBrk="0" hangingPunct="0"/>
              <a:r>
                <a:rPr lang="zh-CN" altLang="en-US" dirty="0">
                  <a:solidFill>
                    <a:schemeClr val="accent2">
                      <a:lumMod val="75000"/>
                    </a:schemeClr>
                  </a:solidFill>
                  <a:ea typeface="SimSun" pitchFamily="2" charset="-122"/>
                </a:rPr>
                <a:t>截肢的主要原因</a:t>
              </a:r>
              <a:endParaRPr lang="zh-CN" altLang="en-US" baseline="30000" dirty="0">
                <a:solidFill>
                  <a:schemeClr val="accent2">
                    <a:lumMod val="75000"/>
                  </a:schemeClr>
                </a:solidFill>
                <a:ea typeface="SimSun" pitchFamily="2" charset="-122"/>
              </a:endParaRPr>
            </a:p>
          </p:txBody>
        </p:sp>
        <p:sp>
          <p:nvSpPr>
            <p:cNvPr id="90154" name="Text Box 42"/>
            <p:cNvSpPr txBox="1">
              <a:spLocks noChangeArrowheads="1"/>
            </p:cNvSpPr>
            <p:nvPr/>
          </p:nvSpPr>
          <p:spPr bwMode="auto">
            <a:xfrm>
              <a:off x="5807" y="992"/>
              <a:ext cx="131" cy="174"/>
            </a:xfrm>
            <a:prstGeom prst="rect">
              <a:avLst/>
            </a:prstGeom>
            <a:noFill/>
            <a:ln w="9525">
              <a:noFill/>
              <a:miter lim="800000"/>
              <a:headEnd/>
              <a:tailEnd/>
            </a:ln>
            <a:effectLst/>
          </p:spPr>
          <p:txBody>
            <a:bodyPr wrap="none">
              <a:spAutoFit/>
            </a:bodyPr>
            <a:lstStyle/>
            <a:p>
              <a:pPr algn="ctr" eaLnBrk="0" hangingPunct="0">
                <a:lnSpc>
                  <a:spcPct val="90000"/>
                </a:lnSpc>
              </a:pPr>
              <a:endParaRPr lang="zh-CN" altLang="en-US" sz="2000" baseline="30000" dirty="0">
                <a:solidFill>
                  <a:schemeClr val="tx2"/>
                </a:solidFill>
                <a:ea typeface="SimSun" pitchFamily="2" charset="-122"/>
              </a:endParaRPr>
            </a:p>
          </p:txBody>
        </p:sp>
      </p:grpSp>
      <p:sp>
        <p:nvSpPr>
          <p:cNvPr id="90155" name="Line 43"/>
          <p:cNvSpPr>
            <a:spLocks noChangeShapeType="1"/>
          </p:cNvSpPr>
          <p:nvPr/>
        </p:nvSpPr>
        <p:spPr bwMode="auto">
          <a:xfrm flipH="1">
            <a:off x="4876800" y="4902200"/>
            <a:ext cx="1722438" cy="441325"/>
          </a:xfrm>
          <a:prstGeom prst="line">
            <a:avLst/>
          </a:prstGeom>
          <a:noFill/>
          <a:ln w="9525">
            <a:noFill/>
            <a:round/>
            <a:headEnd/>
            <a:tailEnd type="triangle" w="med" len="med"/>
          </a:ln>
          <a:effectLst/>
        </p:spPr>
        <p:txBody>
          <a:bodyPr lIns="91910" tIns="45954" rIns="91910" bIns="45954"/>
          <a:lstStyle/>
          <a:p>
            <a:endParaRPr lang="zh-CN" altLang="en-US"/>
          </a:p>
        </p:txBody>
      </p:sp>
      <p:sp>
        <p:nvSpPr>
          <p:cNvPr id="90156" name="Line 44"/>
          <p:cNvSpPr>
            <a:spLocks noChangeShapeType="1"/>
          </p:cNvSpPr>
          <p:nvPr/>
        </p:nvSpPr>
        <p:spPr bwMode="auto">
          <a:xfrm flipH="1">
            <a:off x="5200650" y="5027613"/>
            <a:ext cx="1679575" cy="220662"/>
          </a:xfrm>
          <a:prstGeom prst="line">
            <a:avLst/>
          </a:prstGeom>
          <a:noFill/>
          <a:ln w="9525">
            <a:noFill/>
            <a:round/>
            <a:headEnd/>
            <a:tailEnd type="triangle" w="med" len="med"/>
          </a:ln>
          <a:effectLst/>
        </p:spPr>
        <p:txBody>
          <a:bodyPr lIns="91910" tIns="45954" rIns="91910" bIns="45954"/>
          <a:lstStyle/>
          <a:p>
            <a:endParaRPr lang="zh-CN" altLang="en-US"/>
          </a:p>
        </p:txBody>
      </p:sp>
      <p:sp>
        <p:nvSpPr>
          <p:cNvPr id="90158" name="Rectangle 46"/>
          <p:cNvSpPr>
            <a:spLocks noChangeArrowheads="1"/>
          </p:cNvSpPr>
          <p:nvPr/>
        </p:nvSpPr>
        <p:spPr bwMode="auto">
          <a:xfrm>
            <a:off x="1" y="1119188"/>
            <a:ext cx="3249612" cy="1905000"/>
          </a:xfrm>
          <a:prstGeom prst="rect">
            <a:avLst/>
          </a:prstGeom>
          <a:solidFill>
            <a:schemeClr val="accent1">
              <a:lumMod val="20000"/>
              <a:lumOff val="80000"/>
            </a:schemeClr>
          </a:solidFill>
          <a:ln w="9525">
            <a:solidFill>
              <a:schemeClr val="tx2"/>
            </a:solidFill>
            <a:miter lim="800000"/>
            <a:headEnd/>
            <a:tailEnd/>
          </a:ln>
          <a:effectLst/>
        </p:spPr>
        <p:txBody>
          <a:bodyPr wrap="none" anchor="ctr"/>
          <a:lstStyle/>
          <a:p>
            <a:endParaRPr lang="zh-CN" altLang="en-US" dirty="0">
              <a:latin typeface="+mj-lt"/>
            </a:endParaRPr>
          </a:p>
        </p:txBody>
      </p:sp>
      <p:grpSp>
        <p:nvGrpSpPr>
          <p:cNvPr id="11" name="Group 48"/>
          <p:cNvGrpSpPr>
            <a:grpSpLocks/>
          </p:cNvGrpSpPr>
          <p:nvPr/>
        </p:nvGrpSpPr>
        <p:grpSpPr bwMode="auto">
          <a:xfrm>
            <a:off x="2712607" y="1587500"/>
            <a:ext cx="1762555" cy="1019175"/>
            <a:chOff x="1344" y="977"/>
            <a:chExt cx="1824" cy="642"/>
          </a:xfrm>
        </p:grpSpPr>
        <p:sp>
          <p:nvSpPr>
            <p:cNvPr id="90161" name="Text Box 49"/>
            <p:cNvSpPr txBox="1">
              <a:spLocks noChangeArrowheads="1"/>
            </p:cNvSpPr>
            <p:nvPr/>
          </p:nvSpPr>
          <p:spPr bwMode="auto">
            <a:xfrm>
              <a:off x="1344" y="1367"/>
              <a:ext cx="1036" cy="252"/>
            </a:xfrm>
            <a:prstGeom prst="rect">
              <a:avLst/>
            </a:prstGeom>
            <a:noFill/>
            <a:ln w="9525">
              <a:noFill/>
              <a:miter lim="800000"/>
              <a:headEnd/>
              <a:tailEnd/>
            </a:ln>
            <a:effectLst/>
          </p:spPr>
          <p:txBody>
            <a:bodyPr>
              <a:spAutoFit/>
            </a:bodyPr>
            <a:lstStyle/>
            <a:p>
              <a:pPr algn="ctr" eaLnBrk="0" hangingPunct="0"/>
              <a:endParaRPr lang="zh-CN" altLang="en-US" sz="2000" b="1" i="1" dirty="0">
                <a:solidFill>
                  <a:srgbClr val="660066"/>
                </a:solidFill>
                <a:ea typeface="SimSun" pitchFamily="2" charset="-122"/>
              </a:endParaRPr>
            </a:p>
          </p:txBody>
        </p:sp>
        <p:grpSp>
          <p:nvGrpSpPr>
            <p:cNvPr id="12" name="Group 50"/>
            <p:cNvGrpSpPr>
              <a:grpSpLocks/>
            </p:cNvGrpSpPr>
            <p:nvPr/>
          </p:nvGrpSpPr>
          <p:grpSpPr bwMode="auto">
            <a:xfrm>
              <a:off x="1431" y="977"/>
              <a:ext cx="1737" cy="397"/>
              <a:chOff x="1431" y="977"/>
              <a:chExt cx="1737" cy="397"/>
            </a:xfrm>
          </p:grpSpPr>
          <p:sp>
            <p:nvSpPr>
              <p:cNvPr id="90163" name="Freeform 51"/>
              <p:cNvSpPr>
                <a:spLocks/>
              </p:cNvSpPr>
              <p:nvPr/>
            </p:nvSpPr>
            <p:spPr bwMode="auto">
              <a:xfrm>
                <a:off x="1873" y="977"/>
                <a:ext cx="1295" cy="397"/>
              </a:xfrm>
              <a:custGeom>
                <a:avLst/>
                <a:gdLst/>
                <a:ahLst/>
                <a:cxnLst>
                  <a:cxn ang="0">
                    <a:pos x="1413" y="120"/>
                  </a:cxn>
                  <a:cxn ang="0">
                    <a:pos x="0" y="0"/>
                  </a:cxn>
                  <a:cxn ang="0">
                    <a:pos x="0" y="393"/>
                  </a:cxn>
                  <a:cxn ang="0">
                    <a:pos x="1413" y="120"/>
                  </a:cxn>
                </a:cxnLst>
                <a:rect l="0" t="0" r="r" b="b"/>
                <a:pathLst>
                  <a:path w="1413" h="393">
                    <a:moveTo>
                      <a:pt x="1413" y="120"/>
                    </a:moveTo>
                    <a:lnTo>
                      <a:pt x="0" y="0"/>
                    </a:lnTo>
                    <a:lnTo>
                      <a:pt x="0" y="393"/>
                    </a:lnTo>
                    <a:lnTo>
                      <a:pt x="1413" y="120"/>
                    </a:lnTo>
                    <a:close/>
                  </a:path>
                </a:pathLst>
              </a:custGeom>
              <a:solidFill>
                <a:schemeClr val="accent2">
                  <a:alpha val="50000"/>
                </a:schemeClr>
              </a:solidFill>
              <a:ln w="9525">
                <a:noFill/>
                <a:round/>
                <a:headEnd/>
                <a:tailEnd/>
              </a:ln>
              <a:effectLst/>
            </p:spPr>
            <p:txBody>
              <a:bodyPr/>
              <a:lstStyle/>
              <a:p>
                <a:endParaRPr lang="zh-CN" altLang="en-US"/>
              </a:p>
            </p:txBody>
          </p:sp>
          <p:pic>
            <p:nvPicPr>
              <p:cNvPr id="90164" name="Picture 52"/>
              <p:cNvPicPr>
                <a:picLocks noChangeAspect="1" noChangeArrowheads="1"/>
              </p:cNvPicPr>
              <p:nvPr/>
            </p:nvPicPr>
            <p:blipFill>
              <a:blip r:embed="rId5" cstate="print"/>
              <a:srcRect/>
              <a:stretch>
                <a:fillRect/>
              </a:stretch>
            </p:blipFill>
            <p:spPr bwMode="auto">
              <a:xfrm>
                <a:off x="1431" y="977"/>
                <a:ext cx="453" cy="397"/>
              </a:xfrm>
              <a:prstGeom prst="rect">
                <a:avLst/>
              </a:prstGeom>
              <a:noFill/>
              <a:ln w="38100">
                <a:noFill/>
                <a:prstDash val="dash"/>
                <a:miter lim="800000"/>
                <a:headEnd/>
                <a:tailEnd/>
              </a:ln>
              <a:effectLst/>
            </p:spPr>
          </p:pic>
        </p:grpSp>
      </p:grpSp>
      <p:sp>
        <p:nvSpPr>
          <p:cNvPr id="90166" name="Line 54"/>
          <p:cNvSpPr>
            <a:spLocks noChangeShapeType="1"/>
          </p:cNvSpPr>
          <p:nvPr/>
        </p:nvSpPr>
        <p:spPr bwMode="auto">
          <a:xfrm>
            <a:off x="0" y="990600"/>
            <a:ext cx="9144000" cy="0"/>
          </a:xfrm>
          <a:prstGeom prst="line">
            <a:avLst/>
          </a:prstGeom>
          <a:noFill/>
          <a:ln w="38100">
            <a:solidFill>
              <a:srgbClr val="800000"/>
            </a:solidFill>
            <a:round/>
            <a:headEnd/>
            <a:tailEnd/>
          </a:ln>
          <a:effectLst/>
        </p:spPr>
        <p:txBody>
          <a:bodyPr/>
          <a:lstStyle/>
          <a:p>
            <a:endParaRPr lang="zh-CN" altLang="en-US"/>
          </a:p>
        </p:txBody>
      </p:sp>
      <p:sp>
        <p:nvSpPr>
          <p:cNvPr id="57" name="Title 3"/>
          <p:cNvSpPr txBox="1">
            <a:spLocks/>
          </p:cNvSpPr>
          <p:nvPr/>
        </p:nvSpPr>
        <p:spPr bwMode="gray">
          <a:xfrm>
            <a:off x="1" y="264692"/>
            <a:ext cx="8126412" cy="49329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2868"/>
                </a:solidFill>
                <a:effectLst/>
                <a:uLnTx/>
                <a:uFillTx/>
                <a:latin typeface="+mj-lt"/>
                <a:ea typeface="+mj-ea"/>
                <a:cs typeface="+mj-cs"/>
              </a:rPr>
              <a:t> What Is Diabetic Retinopathy?</a:t>
            </a:r>
            <a:endParaRPr kumimoji="0" lang="en-US" sz="2800" b="1" i="0" u="none" strike="noStrike" kern="0" cap="none" spc="0" normalizeH="0" baseline="0" noProof="0" dirty="0">
              <a:ln>
                <a:noFill/>
              </a:ln>
              <a:solidFill>
                <a:srgbClr val="002868"/>
              </a:solidFill>
              <a:effectLst/>
              <a:uLnTx/>
              <a:uFillTx/>
              <a:latin typeface="+mj-lt"/>
              <a:ea typeface="+mj-ea"/>
              <a:cs typeface="+mj-cs"/>
            </a:endParaRPr>
          </a:p>
        </p:txBody>
      </p:sp>
      <p:sp>
        <p:nvSpPr>
          <p:cNvPr id="58" name="Title 1"/>
          <p:cNvSpPr txBox="1">
            <a:spLocks/>
          </p:cNvSpPr>
          <p:nvPr/>
        </p:nvSpPr>
        <p:spPr bwMode="gray">
          <a:xfrm>
            <a:off x="228600" y="1166813"/>
            <a:ext cx="3021012" cy="10509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smtClean="0">
                <a:ln>
                  <a:noFill/>
                </a:ln>
                <a:effectLst/>
                <a:uLnTx/>
                <a:uFillTx/>
                <a:ea typeface="SimSun" pitchFamily="2" charset="-122"/>
                <a:cs typeface="+mj-cs"/>
              </a:rPr>
              <a:t>糖尿病视网膜病变</a:t>
            </a:r>
            <a:br>
              <a:rPr kumimoji="0" lang="zh-CN" altLang="en-US" b="0" i="0" u="none" strike="noStrike" kern="0" cap="none" spc="0" normalizeH="0" baseline="0" noProof="0" dirty="0" smtClean="0">
                <a:ln>
                  <a:noFill/>
                </a:ln>
                <a:effectLst/>
                <a:uLnTx/>
                <a:uFillTx/>
                <a:ea typeface="SimSun" pitchFamily="2" charset="-122"/>
                <a:cs typeface="+mj-cs"/>
              </a:rPr>
            </a:br>
            <a:r>
              <a:rPr kumimoji="0" lang="en-US" altLang="zh-CN" b="0" i="0" u="none" strike="noStrike" kern="0" cap="none" spc="0" normalizeH="0" baseline="0" noProof="0" dirty="0" smtClean="0">
                <a:ln>
                  <a:noFill/>
                </a:ln>
                <a:effectLst/>
                <a:uLnTx/>
                <a:uFillTx/>
                <a:ea typeface="SimSun" pitchFamily="2" charset="-122"/>
                <a:cs typeface="+mj-cs"/>
              </a:rPr>
              <a:t>(diabetic retinopathy)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b="0" i="0" u="none" strike="noStrike" kern="0" cap="none" spc="0" normalizeH="0" baseline="0" noProof="0" dirty="0" smtClean="0">
                <a:ln>
                  <a:noFill/>
                </a:ln>
                <a:effectLst/>
                <a:uLnTx/>
                <a:uFillTx/>
                <a:ea typeface="+mj-ea"/>
                <a:cs typeface="+mj-cs"/>
              </a:rPr>
              <a:t> </a:t>
            </a:r>
            <a:endParaRPr kumimoji="0" lang="en-GB" b="0" i="0" u="none" strike="noStrike" kern="0" cap="none" spc="0" normalizeH="0" baseline="0" noProof="0" dirty="0">
              <a:ln>
                <a:noFill/>
              </a:ln>
              <a:effectLst/>
              <a:uLnTx/>
              <a:uFillTx/>
              <a:ea typeface="+mj-ea"/>
              <a:cs typeface="+mj-cs"/>
            </a:endParaRPr>
          </a:p>
        </p:txBody>
      </p:sp>
      <p:sp>
        <p:nvSpPr>
          <p:cNvPr id="59" name="Text Box 41"/>
          <p:cNvSpPr txBox="1">
            <a:spLocks noChangeArrowheads="1"/>
          </p:cNvSpPr>
          <p:nvPr/>
        </p:nvSpPr>
        <p:spPr bwMode="auto">
          <a:xfrm>
            <a:off x="529619" y="2217738"/>
            <a:ext cx="2028230" cy="646331"/>
          </a:xfrm>
          <a:prstGeom prst="rect">
            <a:avLst/>
          </a:prstGeom>
          <a:noFill/>
          <a:ln w="9525">
            <a:noFill/>
            <a:miter lim="800000"/>
            <a:headEnd/>
            <a:tailEnd/>
          </a:ln>
          <a:effectLst/>
        </p:spPr>
        <p:txBody>
          <a:bodyPr wrap="square">
            <a:spAutoFit/>
          </a:bodyPr>
          <a:lstStyle/>
          <a:p>
            <a:pPr algn="ctr" eaLnBrk="0" hangingPunct="0"/>
            <a:r>
              <a:rPr lang="zh-CN" altLang="en-US" dirty="0" smtClean="0">
                <a:solidFill>
                  <a:schemeClr val="accent2">
                    <a:lumMod val="75000"/>
                  </a:schemeClr>
                </a:solidFill>
                <a:ea typeface="SimSun" pitchFamily="2" charset="-122"/>
              </a:rPr>
              <a:t>导致壮年失明</a:t>
            </a:r>
          </a:p>
          <a:p>
            <a:pPr algn="ctr" eaLnBrk="0" hangingPunct="0"/>
            <a:r>
              <a:rPr lang="zh-CN" altLang="en-US" dirty="0" smtClean="0">
                <a:solidFill>
                  <a:schemeClr val="accent2">
                    <a:lumMod val="75000"/>
                  </a:schemeClr>
                </a:solidFill>
                <a:ea typeface="SimSun" pitchFamily="2" charset="-122"/>
              </a:rPr>
              <a:t>的主要原因</a:t>
            </a:r>
            <a:endParaRPr lang="zh-CN" altLang="en-US" baseline="30000" dirty="0">
              <a:solidFill>
                <a:schemeClr val="accent2">
                  <a:lumMod val="75000"/>
                </a:schemeClr>
              </a:solidFill>
              <a:ea typeface="SimSun" pitchFamily="2" charset="-122"/>
            </a:endParaRPr>
          </a:p>
        </p:txBody>
      </p:sp>
      <p:sp>
        <p:nvSpPr>
          <p:cNvPr id="60" name="矩形 59"/>
          <p:cNvSpPr/>
          <p:nvPr/>
        </p:nvSpPr>
        <p:spPr>
          <a:xfrm>
            <a:off x="3705225" y="1119188"/>
            <a:ext cx="5120312" cy="338554"/>
          </a:xfrm>
          <a:prstGeom prst="rect">
            <a:avLst/>
          </a:prstGeom>
        </p:spPr>
        <p:txBody>
          <a:bodyPr wrap="none">
            <a:spAutoFit/>
          </a:bodyPr>
          <a:lstStyle/>
          <a:p>
            <a:r>
              <a:rPr lang="en-US" altLang="zh-CN" sz="1600" dirty="0" smtClean="0">
                <a:ea typeface="SimSun" pitchFamily="2" charset="-122"/>
              </a:rPr>
              <a:t>————One of the major diabetic complications</a:t>
            </a:r>
            <a:endParaRPr lang="zh-CN" altLang="en-US"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0114"/>
                                        </p:tgtEl>
                                        <p:attrNameLst>
                                          <p:attrName>style.visibility</p:attrName>
                                        </p:attrNameLst>
                                      </p:cBhvr>
                                      <p:to>
                                        <p:strVal val="visible"/>
                                      </p:to>
                                    </p:set>
                                    <p:animEffect transition="in" filter="wipe(down)">
                                      <p:cBhvr>
                                        <p:cTn id="7" dur="500"/>
                                        <p:tgtEl>
                                          <p:spTgt spid="901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40631" y="1179513"/>
            <a:ext cx="7602538" cy="803275"/>
          </a:xfrm>
        </p:spPr>
        <p:txBody>
          <a:bodyPr>
            <a:normAutofit fontScale="92500" lnSpcReduction="10000"/>
          </a:bodyPr>
          <a:lstStyle/>
          <a:p>
            <a:pPr marL="342900" indent="-342900">
              <a:buNone/>
            </a:pPr>
            <a:r>
              <a:rPr lang="en-US" dirty="0" smtClean="0"/>
              <a:t>Occurs when elevated blood sugar levels cause blood vessels in the eye to swell and leak into the retina.</a:t>
            </a:r>
            <a:br>
              <a:rPr lang="en-US" dirty="0" smtClean="0"/>
            </a:br>
            <a:endParaRPr lang="en-US" dirty="0"/>
          </a:p>
        </p:txBody>
      </p:sp>
      <p:sp>
        <p:nvSpPr>
          <p:cNvPr id="4" name="Title 3"/>
          <p:cNvSpPr>
            <a:spLocks noGrp="1"/>
          </p:cNvSpPr>
          <p:nvPr>
            <p:ph type="title" idx="4294967295"/>
          </p:nvPr>
        </p:nvSpPr>
        <p:spPr>
          <a:xfrm>
            <a:off x="363704" y="264694"/>
            <a:ext cx="8126412" cy="493295"/>
          </a:xfrm>
        </p:spPr>
        <p:txBody>
          <a:bodyPr/>
          <a:lstStyle/>
          <a:p>
            <a:r>
              <a:rPr lang="en-US" b="1" dirty="0" smtClean="0"/>
              <a:t> What Is Diabetic Retinopathy?</a:t>
            </a:r>
            <a:endParaRPr lang="en-US" b="1" dirty="0"/>
          </a:p>
        </p:txBody>
      </p:sp>
      <p:grpSp>
        <p:nvGrpSpPr>
          <p:cNvPr id="5" name="Group 4"/>
          <p:cNvGrpSpPr/>
          <p:nvPr/>
        </p:nvGrpSpPr>
        <p:grpSpPr>
          <a:xfrm>
            <a:off x="2104524" y="2007162"/>
            <a:ext cx="6062495" cy="3829759"/>
            <a:chOff x="2489535" y="2314939"/>
            <a:chExt cx="6062495" cy="3829759"/>
          </a:xfrm>
        </p:grpSpPr>
        <p:pic>
          <p:nvPicPr>
            <p:cNvPr id="6" name="Picture 5"/>
            <p:cNvPicPr>
              <a:picLocks noChangeAspect="1"/>
            </p:cNvPicPr>
            <p:nvPr/>
          </p:nvPicPr>
          <p:blipFill rotWithShape="1">
            <a:blip r:embed="rId3" cstate="email">
              <a:extLst>
                <a:ext uri="{28A0092B-C50C-407E-A947-70E740481C1C}">
                  <a14:useLocalDpi xmlns:a14="http://schemas.microsoft.com/office/drawing/2010/main" xmlns="" val="0"/>
                </a:ext>
              </a:extLst>
            </a:blip>
            <a:srcRect b="16624"/>
            <a:stretch/>
          </p:blipFill>
          <p:spPr>
            <a:xfrm>
              <a:off x="2738421" y="2314939"/>
              <a:ext cx="3852354" cy="3521982"/>
            </a:xfrm>
            <a:prstGeom prst="rect">
              <a:avLst/>
            </a:prstGeom>
          </p:spPr>
        </p:pic>
        <p:sp>
          <p:nvSpPr>
            <p:cNvPr id="2" name="TextBox 1"/>
            <p:cNvSpPr txBox="1"/>
            <p:nvPr/>
          </p:nvSpPr>
          <p:spPr>
            <a:xfrm>
              <a:off x="2489535" y="5836921"/>
              <a:ext cx="6062495" cy="307777"/>
            </a:xfrm>
            <a:prstGeom prst="rect">
              <a:avLst/>
            </a:prstGeom>
            <a:noFill/>
          </p:spPr>
          <p:txBody>
            <a:bodyPr wrap="square" rtlCol="0">
              <a:spAutoFit/>
            </a:bodyPr>
            <a:lstStyle/>
            <a:p>
              <a:r>
                <a:rPr lang="en-US" sz="1400" dirty="0" smtClean="0">
                  <a:latin typeface="Verdana" pitchFamily="34" charset="0"/>
                  <a:ea typeface="Verdana" pitchFamily="34" charset="0"/>
                  <a:cs typeface="Verdana" pitchFamily="34" charset="0"/>
                </a:rPr>
                <a:t>Diabetic macula edema (swelling of the retina)</a:t>
              </a:r>
              <a:endParaRPr lang="en-US" sz="1400" dirty="0">
                <a:latin typeface="Verdana" pitchFamily="34" charset="0"/>
                <a:ea typeface="Verdana" pitchFamily="34" charset="0"/>
                <a:cs typeface="Verdana" pitchFamily="34" charset="0"/>
              </a:endParaRPr>
            </a:p>
          </p:txBody>
        </p:sp>
      </p:grpSp>
    </p:spTree>
    <p:extLst>
      <p:ext uri="{BB962C8B-B14F-4D97-AF65-F5344CB8AC3E}">
        <p14:creationId xmlns:p14="http://schemas.microsoft.com/office/powerpoint/2010/main" xmlns="" val="38118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p:nvPr/>
        </p:nvGrpSpPr>
        <p:grpSpPr>
          <a:xfrm>
            <a:off x="5103752" y="1412776"/>
            <a:ext cx="3862939" cy="4861111"/>
            <a:chOff x="296559" y="1350790"/>
            <a:chExt cx="3862939" cy="4861111"/>
          </a:xfrm>
        </p:grpSpPr>
        <p:grpSp>
          <p:nvGrpSpPr>
            <p:cNvPr id="3" name="Group 10"/>
            <p:cNvGrpSpPr/>
            <p:nvPr/>
          </p:nvGrpSpPr>
          <p:grpSpPr>
            <a:xfrm>
              <a:off x="296559" y="1350790"/>
              <a:ext cx="2861234" cy="2556855"/>
              <a:chOff x="296559" y="1350790"/>
              <a:chExt cx="2861234" cy="2556855"/>
            </a:xfrm>
          </p:grpSpPr>
          <p:sp>
            <p:nvSpPr>
              <p:cNvPr id="5" name="Text Placeholder 1"/>
              <p:cNvSpPr txBox="1">
                <a:spLocks/>
              </p:cNvSpPr>
              <p:nvPr/>
            </p:nvSpPr>
            <p:spPr bwMode="auto">
              <a:xfrm>
                <a:off x="296559" y="3367014"/>
                <a:ext cx="2834716" cy="540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ct val="20000"/>
                  </a:spcBef>
                  <a:spcAft>
                    <a:spcPts val="500"/>
                  </a:spcAft>
                  <a:buClr>
                    <a:srgbClr val="6EBB1F"/>
                  </a:buClr>
                  <a:buSzPct val="150000"/>
                  <a:buFont typeface="Arial" charset="0"/>
                  <a:buNone/>
                  <a:defRPr sz="2000" kern="1200">
                    <a:solidFill>
                      <a:schemeClr val="tx1"/>
                    </a:solidFill>
                    <a:latin typeface="Verdana"/>
                    <a:ea typeface="ＭＳ Ｐゴシック" charset="0"/>
                    <a:cs typeface="Verdana"/>
                  </a:defRPr>
                </a:lvl1pPr>
                <a:lvl2pPr marL="539750" indent="-215900" algn="l" defTabSz="457200" rtl="0" eaLnBrk="0" fontAlgn="base" hangingPunct="0">
                  <a:spcBef>
                    <a:spcPct val="0"/>
                  </a:spcBef>
                  <a:spcAft>
                    <a:spcPct val="0"/>
                  </a:spcAft>
                  <a:buClr>
                    <a:srgbClr val="E46600"/>
                  </a:buClr>
                  <a:buSzPct val="130000"/>
                  <a:buFont typeface="Arial" charset="0"/>
                  <a:buChar char="•"/>
                  <a:defRPr sz="1600" kern="1200">
                    <a:solidFill>
                      <a:schemeClr val="tx1"/>
                    </a:solidFill>
                    <a:latin typeface="Verdana"/>
                    <a:ea typeface="Verdana" pitchFamily="34" charset="0"/>
                    <a:cs typeface="Verdana"/>
                  </a:defRPr>
                </a:lvl2pPr>
                <a:lvl3pPr marL="827088" indent="-200025" algn="l" defTabSz="457200" rtl="0" eaLnBrk="0" fontAlgn="base" hangingPunct="0">
                  <a:spcBef>
                    <a:spcPts val="800"/>
                  </a:spcBef>
                  <a:spcAft>
                    <a:spcPct val="0"/>
                  </a:spcAft>
                  <a:buClr>
                    <a:srgbClr val="14A9BB"/>
                  </a:buClr>
                  <a:buSzPct val="130000"/>
                  <a:buFont typeface="Arial" charset="0"/>
                  <a:buChar char="•"/>
                  <a:defRPr sz="1400" kern="1200">
                    <a:solidFill>
                      <a:schemeClr val="tx1"/>
                    </a:solidFill>
                    <a:latin typeface="Verdana"/>
                    <a:ea typeface="Verdana" pitchFamily="34" charset="0"/>
                    <a:cs typeface="Verdana"/>
                  </a:defRPr>
                </a:lvl3pPr>
                <a:lvl4pPr marL="1150938" indent="-196850" algn="l" defTabSz="457200" rtl="0" eaLnBrk="0" fontAlgn="base" hangingPunct="0">
                  <a:spcBef>
                    <a:spcPts val="800"/>
                  </a:spcBef>
                  <a:spcAft>
                    <a:spcPct val="0"/>
                  </a:spcAft>
                  <a:buClr>
                    <a:srgbClr val="750A3F"/>
                  </a:buClr>
                  <a:buSzPct val="70000"/>
                  <a:buFont typeface="Wingdings" charset="0"/>
                  <a:buChar char="✻"/>
                  <a:defRPr sz="1400" kern="1200">
                    <a:solidFill>
                      <a:schemeClr val="tx1"/>
                    </a:solidFill>
                    <a:latin typeface="Verdana"/>
                    <a:ea typeface="Verdana" pitchFamily="34" charset="0"/>
                    <a:cs typeface="Verdana"/>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Verdana"/>
                    <a:ea typeface="Verdana" pitchFamily="34"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smtClean="0"/>
                  <a:t>Normal Vision</a:t>
                </a:r>
                <a:endParaRPr lang="en-US" sz="1400" dirty="0"/>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562435" y="1350790"/>
                <a:ext cx="2595358" cy="19444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4" name="Group 11"/>
            <p:cNvGrpSpPr/>
            <p:nvPr/>
          </p:nvGrpSpPr>
          <p:grpSpPr>
            <a:xfrm>
              <a:off x="363028" y="3736259"/>
              <a:ext cx="3796470" cy="2475642"/>
              <a:chOff x="363028" y="3736259"/>
              <a:chExt cx="3796470" cy="2475642"/>
            </a:xfrm>
          </p:grpSpPr>
          <p:pic>
            <p:nvPicPr>
              <p:cNvPr id="7" name="Picture 3"/>
              <p:cNvPicPr>
                <a:picLocks noChangeAspect="1"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564475" y="3736259"/>
                <a:ext cx="2618026" cy="1936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 Placeholder 1"/>
              <p:cNvSpPr txBox="1">
                <a:spLocks/>
              </p:cNvSpPr>
              <p:nvPr/>
            </p:nvSpPr>
            <p:spPr bwMode="auto">
              <a:xfrm>
                <a:off x="363028" y="5671270"/>
                <a:ext cx="3796470" cy="540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ct val="20000"/>
                  </a:spcBef>
                  <a:spcAft>
                    <a:spcPts val="500"/>
                  </a:spcAft>
                  <a:buClr>
                    <a:srgbClr val="6EBB1F"/>
                  </a:buClr>
                  <a:buSzPct val="150000"/>
                  <a:buFont typeface="Arial" charset="0"/>
                  <a:buNone/>
                  <a:defRPr sz="2000" kern="1200">
                    <a:solidFill>
                      <a:schemeClr val="tx1"/>
                    </a:solidFill>
                    <a:latin typeface="Verdana"/>
                    <a:ea typeface="ＭＳ Ｐゴシック" charset="0"/>
                    <a:cs typeface="Verdana"/>
                  </a:defRPr>
                </a:lvl1pPr>
                <a:lvl2pPr marL="539750" indent="-215900" algn="l" defTabSz="457200" rtl="0" eaLnBrk="0" fontAlgn="base" hangingPunct="0">
                  <a:spcBef>
                    <a:spcPct val="0"/>
                  </a:spcBef>
                  <a:spcAft>
                    <a:spcPct val="0"/>
                  </a:spcAft>
                  <a:buClr>
                    <a:srgbClr val="E46600"/>
                  </a:buClr>
                  <a:buSzPct val="130000"/>
                  <a:buFont typeface="Arial" charset="0"/>
                  <a:buChar char="•"/>
                  <a:defRPr sz="1600" kern="1200">
                    <a:solidFill>
                      <a:schemeClr val="tx1"/>
                    </a:solidFill>
                    <a:latin typeface="Verdana"/>
                    <a:ea typeface="Verdana" pitchFamily="34" charset="0"/>
                    <a:cs typeface="Verdana"/>
                  </a:defRPr>
                </a:lvl2pPr>
                <a:lvl3pPr marL="827088" indent="-200025" algn="l" defTabSz="457200" rtl="0" eaLnBrk="0" fontAlgn="base" hangingPunct="0">
                  <a:spcBef>
                    <a:spcPts val="800"/>
                  </a:spcBef>
                  <a:spcAft>
                    <a:spcPct val="0"/>
                  </a:spcAft>
                  <a:buClr>
                    <a:srgbClr val="14A9BB"/>
                  </a:buClr>
                  <a:buSzPct val="130000"/>
                  <a:buFont typeface="Arial" charset="0"/>
                  <a:buChar char="•"/>
                  <a:defRPr sz="1400" kern="1200">
                    <a:solidFill>
                      <a:schemeClr val="tx1"/>
                    </a:solidFill>
                    <a:latin typeface="Verdana"/>
                    <a:ea typeface="Verdana" pitchFamily="34" charset="0"/>
                    <a:cs typeface="Verdana"/>
                  </a:defRPr>
                </a:lvl3pPr>
                <a:lvl4pPr marL="1150938" indent="-196850" algn="l" defTabSz="457200" rtl="0" eaLnBrk="0" fontAlgn="base" hangingPunct="0">
                  <a:spcBef>
                    <a:spcPts val="800"/>
                  </a:spcBef>
                  <a:spcAft>
                    <a:spcPct val="0"/>
                  </a:spcAft>
                  <a:buClr>
                    <a:srgbClr val="750A3F"/>
                  </a:buClr>
                  <a:buSzPct val="70000"/>
                  <a:buFont typeface="Wingdings" charset="0"/>
                  <a:buChar char="✻"/>
                  <a:defRPr sz="1400" kern="1200">
                    <a:solidFill>
                      <a:schemeClr val="tx1"/>
                    </a:solidFill>
                    <a:latin typeface="Verdana"/>
                    <a:ea typeface="Verdana" pitchFamily="34" charset="0"/>
                    <a:cs typeface="Verdana"/>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Verdana"/>
                    <a:ea typeface="Verdana" pitchFamily="34"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smtClean="0">
                    <a:latin typeface="Verdana" pitchFamily="34" charset="0"/>
                    <a:ea typeface="Verdana" pitchFamily="34" charset="0"/>
                    <a:cs typeface="Verdana" pitchFamily="34" charset="0"/>
                  </a:rPr>
                  <a:t>How </a:t>
                </a:r>
                <a:r>
                  <a:rPr lang="en-US" sz="1400" dirty="0">
                    <a:latin typeface="Verdana" pitchFamily="34" charset="0"/>
                    <a:ea typeface="Verdana" pitchFamily="34" charset="0"/>
                    <a:cs typeface="Verdana" pitchFamily="34" charset="0"/>
                  </a:rPr>
                  <a:t>vision may </a:t>
                </a:r>
                <a:r>
                  <a:rPr lang="en-US" sz="1400" dirty="0" smtClean="0">
                    <a:latin typeface="Verdana" pitchFamily="34" charset="0"/>
                    <a:ea typeface="Verdana" pitchFamily="34" charset="0"/>
                    <a:cs typeface="Verdana" pitchFamily="34" charset="0"/>
                  </a:rPr>
                  <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be </a:t>
                </a:r>
                <a:r>
                  <a:rPr lang="en-US" sz="1400" dirty="0">
                    <a:latin typeface="Verdana" pitchFamily="34" charset="0"/>
                    <a:ea typeface="Verdana" pitchFamily="34" charset="0"/>
                    <a:cs typeface="Verdana" pitchFamily="34" charset="0"/>
                  </a:rPr>
                  <a:t>affected by diabetic retinopathy</a:t>
                </a:r>
              </a:p>
            </p:txBody>
          </p:sp>
        </p:grpSp>
      </p:grpSp>
      <p:sp>
        <p:nvSpPr>
          <p:cNvPr id="9" name="Title 3"/>
          <p:cNvSpPr>
            <a:spLocks noGrp="1"/>
          </p:cNvSpPr>
          <p:nvPr>
            <p:ph type="title" idx="4294967295"/>
          </p:nvPr>
        </p:nvSpPr>
        <p:spPr>
          <a:xfrm>
            <a:off x="468713" y="-288851"/>
            <a:ext cx="8126412" cy="984250"/>
          </a:xfrm>
        </p:spPr>
        <p:txBody>
          <a:bodyPr/>
          <a:lstStyle/>
          <a:p>
            <a:r>
              <a:rPr lang="en-US" b="1" dirty="0" smtClean="0"/>
              <a:t>Signs and Symptoms </a:t>
            </a:r>
            <a:endParaRPr lang="en-US" b="1" dirty="0"/>
          </a:p>
        </p:txBody>
      </p:sp>
      <p:sp>
        <p:nvSpPr>
          <p:cNvPr id="10" name="TextBox 9"/>
          <p:cNvSpPr txBox="1"/>
          <p:nvPr/>
        </p:nvSpPr>
        <p:spPr>
          <a:xfrm>
            <a:off x="185052" y="3968066"/>
            <a:ext cx="5035880" cy="400110"/>
          </a:xfrm>
          <a:prstGeom prst="rect">
            <a:avLst/>
          </a:prstGeom>
          <a:noFill/>
        </p:spPr>
        <p:txBody>
          <a:bodyPr wrap="square" rtlCol="0">
            <a:spAutoFit/>
          </a:bodyPr>
          <a:lstStyle/>
          <a:p>
            <a:pPr marL="342900" indent="-342900">
              <a:buClr>
                <a:schemeClr val="bg2"/>
              </a:buClr>
              <a:buSzPct val="125000"/>
              <a:buFont typeface="Arial" pitchFamily="34" charset="0"/>
              <a:buChar char="•"/>
            </a:pPr>
            <a:r>
              <a:rPr lang="en-US" sz="2000" dirty="0" smtClean="0">
                <a:latin typeface="Verdana" pitchFamily="34" charset="0"/>
                <a:ea typeface="Verdana" pitchFamily="34" charset="0"/>
                <a:cs typeface="Verdana" pitchFamily="34" charset="0"/>
              </a:rPr>
              <a:t>Floaters</a:t>
            </a:r>
          </a:p>
        </p:txBody>
      </p:sp>
      <p:sp>
        <p:nvSpPr>
          <p:cNvPr id="13" name="TextBox 12"/>
          <p:cNvSpPr txBox="1"/>
          <p:nvPr/>
        </p:nvSpPr>
        <p:spPr>
          <a:xfrm>
            <a:off x="185052" y="4400114"/>
            <a:ext cx="5035880" cy="400110"/>
          </a:xfrm>
          <a:prstGeom prst="rect">
            <a:avLst/>
          </a:prstGeom>
          <a:noFill/>
        </p:spPr>
        <p:txBody>
          <a:bodyPr wrap="square" rtlCol="0">
            <a:spAutoFit/>
          </a:bodyPr>
          <a:lstStyle/>
          <a:p>
            <a:pPr marL="342900" indent="-342900">
              <a:buClr>
                <a:schemeClr val="bg2"/>
              </a:buClr>
              <a:buSzPct val="125000"/>
              <a:buFont typeface="Arial" pitchFamily="34" charset="0"/>
              <a:buChar char="•"/>
            </a:pPr>
            <a:r>
              <a:rPr lang="en-US" sz="2000" dirty="0" smtClean="0">
                <a:latin typeface="Verdana" pitchFamily="34" charset="0"/>
                <a:ea typeface="Verdana" pitchFamily="34" charset="0"/>
                <a:cs typeface="Verdana" pitchFamily="34" charset="0"/>
              </a:rPr>
              <a:t>Blurred vision </a:t>
            </a:r>
          </a:p>
        </p:txBody>
      </p:sp>
      <p:sp>
        <p:nvSpPr>
          <p:cNvPr id="14" name="TextBox 13"/>
          <p:cNvSpPr txBox="1"/>
          <p:nvPr/>
        </p:nvSpPr>
        <p:spPr>
          <a:xfrm>
            <a:off x="185051" y="4904170"/>
            <a:ext cx="5615577" cy="400110"/>
          </a:xfrm>
          <a:prstGeom prst="rect">
            <a:avLst/>
          </a:prstGeom>
          <a:noFill/>
        </p:spPr>
        <p:txBody>
          <a:bodyPr wrap="square" rtlCol="0">
            <a:spAutoFit/>
          </a:bodyPr>
          <a:lstStyle/>
          <a:p>
            <a:pPr marL="342900" indent="-342900">
              <a:buClr>
                <a:schemeClr val="bg2"/>
              </a:buClr>
              <a:buSzPct val="125000"/>
              <a:buFont typeface="Arial" pitchFamily="34" charset="0"/>
              <a:buChar char="•"/>
            </a:pPr>
            <a:r>
              <a:rPr lang="en-US" sz="2000" dirty="0" smtClean="0">
                <a:latin typeface="Verdana" pitchFamily="34" charset="0"/>
                <a:ea typeface="Verdana" pitchFamily="34" charset="0"/>
                <a:cs typeface="Verdana" pitchFamily="34" charset="0"/>
              </a:rPr>
              <a:t>Blank or dark areas in field of vision</a:t>
            </a:r>
          </a:p>
        </p:txBody>
      </p:sp>
      <p:sp>
        <p:nvSpPr>
          <p:cNvPr id="15" name="TextBox 14"/>
          <p:cNvSpPr txBox="1"/>
          <p:nvPr/>
        </p:nvSpPr>
        <p:spPr>
          <a:xfrm>
            <a:off x="185052" y="5408226"/>
            <a:ext cx="5035880" cy="400110"/>
          </a:xfrm>
          <a:prstGeom prst="rect">
            <a:avLst/>
          </a:prstGeom>
          <a:noFill/>
        </p:spPr>
        <p:txBody>
          <a:bodyPr wrap="square" rtlCol="0">
            <a:spAutoFit/>
          </a:bodyPr>
          <a:lstStyle/>
          <a:p>
            <a:pPr marL="342900" indent="-342900">
              <a:buClr>
                <a:schemeClr val="bg2"/>
              </a:buClr>
              <a:buSzPct val="125000"/>
              <a:buFont typeface="Arial" pitchFamily="34" charset="0"/>
              <a:buChar char="•"/>
            </a:pPr>
            <a:r>
              <a:rPr lang="en-US" sz="2000" dirty="0" smtClean="0">
                <a:latin typeface="Verdana" pitchFamily="34" charset="0"/>
                <a:ea typeface="Verdana" pitchFamily="34" charset="0"/>
                <a:cs typeface="Verdana" pitchFamily="34" charset="0"/>
              </a:rPr>
              <a:t>Poor night vision</a:t>
            </a:r>
          </a:p>
        </p:txBody>
      </p:sp>
      <p:sp>
        <p:nvSpPr>
          <p:cNvPr id="16" name="TextBox 15"/>
          <p:cNvSpPr txBox="1"/>
          <p:nvPr/>
        </p:nvSpPr>
        <p:spPr>
          <a:xfrm>
            <a:off x="185052" y="5840274"/>
            <a:ext cx="5035880" cy="400110"/>
          </a:xfrm>
          <a:prstGeom prst="rect">
            <a:avLst/>
          </a:prstGeom>
          <a:noFill/>
        </p:spPr>
        <p:txBody>
          <a:bodyPr wrap="square" rtlCol="0">
            <a:spAutoFit/>
          </a:bodyPr>
          <a:lstStyle/>
          <a:p>
            <a:pPr marL="342900" indent="-342900">
              <a:buClr>
                <a:schemeClr val="bg2"/>
              </a:buClr>
              <a:buSzPct val="125000"/>
              <a:buFont typeface="Arial" pitchFamily="34" charset="0"/>
              <a:buChar char="•"/>
            </a:pPr>
            <a:r>
              <a:rPr lang="en-US" sz="2000" dirty="0" smtClean="0">
                <a:latin typeface="Verdana" pitchFamily="34" charset="0"/>
                <a:ea typeface="Verdana" pitchFamily="34" charset="0"/>
                <a:cs typeface="Verdana" pitchFamily="34" charset="0"/>
              </a:rPr>
              <a:t>Vision loss</a:t>
            </a:r>
            <a:endParaRPr lang="en-US" sz="2000" dirty="0">
              <a:latin typeface="Verdana" pitchFamily="34" charset="0"/>
              <a:ea typeface="Verdana" pitchFamily="34" charset="0"/>
              <a:cs typeface="Verdana" pitchFamily="34" charset="0"/>
            </a:endParaRPr>
          </a:p>
        </p:txBody>
      </p:sp>
      <p:pic>
        <p:nvPicPr>
          <p:cNvPr id="46082" name="Picture 2" descr="Diabetic Retinopathy"/>
          <p:cNvPicPr>
            <a:picLocks noChangeAspect="1" noChangeArrowheads="1"/>
          </p:cNvPicPr>
          <p:nvPr/>
        </p:nvPicPr>
        <p:blipFill>
          <a:blip r:embed="rId5" cstate="print"/>
          <a:srcRect/>
          <a:stretch>
            <a:fillRect/>
          </a:stretch>
        </p:blipFill>
        <p:spPr bwMode="auto">
          <a:xfrm>
            <a:off x="468713" y="1100047"/>
            <a:ext cx="4356428" cy="2483412"/>
          </a:xfrm>
          <a:prstGeom prst="rect">
            <a:avLst/>
          </a:prstGeom>
          <a:noFill/>
        </p:spPr>
      </p:pic>
    </p:spTree>
    <p:extLst>
      <p:ext uri="{BB962C8B-B14F-4D97-AF65-F5344CB8AC3E}">
        <p14:creationId xmlns:p14="http://schemas.microsoft.com/office/powerpoint/2010/main" xmlns="" val="82348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idx="4294967295"/>
          </p:nvPr>
        </p:nvSpPr>
        <p:spPr>
          <a:xfrm>
            <a:off x="390749" y="-304452"/>
            <a:ext cx="8126412" cy="984250"/>
          </a:xfrm>
        </p:spPr>
        <p:txBody>
          <a:bodyPr/>
          <a:lstStyle/>
          <a:p>
            <a:r>
              <a:rPr lang="en-US" b="1" dirty="0"/>
              <a:t>Types of Diabetic Retinopathy</a:t>
            </a:r>
          </a:p>
        </p:txBody>
      </p:sp>
      <p:sp>
        <p:nvSpPr>
          <p:cNvPr id="7" name="TextBox 6"/>
          <p:cNvSpPr txBox="1"/>
          <p:nvPr/>
        </p:nvSpPr>
        <p:spPr>
          <a:xfrm>
            <a:off x="232232" y="1161150"/>
            <a:ext cx="1677062" cy="338554"/>
          </a:xfrm>
          <a:prstGeom prst="rect">
            <a:avLst/>
          </a:prstGeom>
          <a:noFill/>
        </p:spPr>
        <p:txBody>
          <a:bodyPr wrap="none" rtlCol="0">
            <a:spAutoFit/>
          </a:bodyPr>
          <a:lstStyle/>
          <a:p>
            <a:r>
              <a:rPr lang="en-US" sz="1600" b="1" dirty="0" smtClean="0">
                <a:latin typeface="Verdana" pitchFamily="34" charset="0"/>
                <a:ea typeface="Verdana" pitchFamily="34" charset="0"/>
                <a:cs typeface="Verdana" pitchFamily="34" charset="0"/>
              </a:rPr>
              <a:t>Early stages:</a:t>
            </a:r>
            <a:endParaRPr lang="en-US" sz="1600" b="1" dirty="0">
              <a:latin typeface="Verdana" pitchFamily="34" charset="0"/>
              <a:ea typeface="Verdana" pitchFamily="34" charset="0"/>
              <a:cs typeface="Verdana" pitchFamily="34" charset="0"/>
            </a:endParaRPr>
          </a:p>
        </p:txBody>
      </p:sp>
      <p:sp>
        <p:nvSpPr>
          <p:cNvPr id="8" name="TextBox 7"/>
          <p:cNvSpPr txBox="1"/>
          <p:nvPr/>
        </p:nvSpPr>
        <p:spPr>
          <a:xfrm>
            <a:off x="232232" y="1622815"/>
            <a:ext cx="8443447" cy="338554"/>
          </a:xfrm>
          <a:prstGeom prst="rect">
            <a:avLst/>
          </a:prstGeom>
          <a:noFill/>
        </p:spPr>
        <p:txBody>
          <a:bodyPr wrap="square" rtlCol="0">
            <a:spAutoFit/>
          </a:bodyPr>
          <a:lstStyle/>
          <a:p>
            <a:r>
              <a:rPr lang="en-US" sz="1600" b="1" dirty="0" smtClean="0">
                <a:solidFill>
                  <a:schemeClr val="tx2">
                    <a:lumMod val="75000"/>
                  </a:schemeClr>
                </a:solidFill>
                <a:latin typeface="Verdana" pitchFamily="34" charset="0"/>
                <a:ea typeface="Verdana" pitchFamily="34" charset="0"/>
                <a:cs typeface="Verdana" pitchFamily="34" charset="0"/>
              </a:rPr>
              <a:t>Non-proliferative diabetic retinopathy (</a:t>
            </a:r>
            <a:r>
              <a:rPr lang="zh-CN" altLang="en-US" sz="1600" dirty="0" smtClean="0"/>
              <a:t>非增殖性糖尿病性视网膜病变）</a:t>
            </a:r>
            <a:endParaRPr lang="en-US" sz="1600" b="1" dirty="0">
              <a:solidFill>
                <a:schemeClr val="tx2">
                  <a:lumMod val="75000"/>
                </a:schemeClr>
              </a:solidFill>
              <a:latin typeface="Verdana" pitchFamily="34" charset="0"/>
              <a:ea typeface="Verdana" pitchFamily="34" charset="0"/>
              <a:cs typeface="Verdana" pitchFamily="34" charset="0"/>
            </a:endParaRPr>
          </a:p>
        </p:txBody>
      </p:sp>
      <p:sp>
        <p:nvSpPr>
          <p:cNvPr id="11" name="TextBox 10"/>
          <p:cNvSpPr txBox="1"/>
          <p:nvPr/>
        </p:nvSpPr>
        <p:spPr>
          <a:xfrm>
            <a:off x="232232" y="2093903"/>
            <a:ext cx="8559558" cy="584775"/>
          </a:xfrm>
          <a:prstGeom prst="rect">
            <a:avLst/>
          </a:prstGeom>
          <a:noFill/>
        </p:spPr>
        <p:txBody>
          <a:bodyPr wrap="square" rtlCol="0">
            <a:spAutoFit/>
          </a:bodyPr>
          <a:lstStyle/>
          <a:p>
            <a:pPr marL="342900" indent="-342900">
              <a:buClr>
                <a:schemeClr val="bg2"/>
              </a:buClr>
              <a:buSzPct val="125000"/>
              <a:buFont typeface="Arial" pitchFamily="34" charset="0"/>
              <a:buChar char="•"/>
            </a:pPr>
            <a:r>
              <a:rPr lang="en-US" sz="1600" dirty="0">
                <a:latin typeface="Verdana" pitchFamily="34" charset="0"/>
                <a:ea typeface="Verdana" pitchFamily="34" charset="0"/>
                <a:cs typeface="Verdana" pitchFamily="34" charset="0"/>
              </a:rPr>
              <a:t>Damaged blood vessels in the retina begin to leak fluid and small amounts of blood and cholesterol</a:t>
            </a:r>
            <a:r>
              <a:rPr lang="en-US" sz="1600" dirty="0" smtClean="0">
                <a:latin typeface="Verdana" pitchFamily="34" charset="0"/>
                <a:ea typeface="Verdana" pitchFamily="34" charset="0"/>
                <a:cs typeface="Verdana" pitchFamily="34" charset="0"/>
              </a:rPr>
              <a:t>. </a:t>
            </a:r>
            <a:r>
              <a:rPr lang="zh-CN" altLang="en-US" sz="1600" dirty="0" smtClean="0">
                <a:latin typeface="Verdana" pitchFamily="34" charset="0"/>
                <a:ea typeface="Verdana" pitchFamily="34" charset="0"/>
                <a:cs typeface="Verdana" pitchFamily="34" charset="0"/>
              </a:rPr>
              <a:t>（损伤血管渗出少量血液和胆固醇）</a:t>
            </a:r>
            <a:endParaRPr lang="en-US" sz="1600" dirty="0" smtClean="0">
              <a:latin typeface="Verdana" pitchFamily="34" charset="0"/>
              <a:ea typeface="Verdana" pitchFamily="34" charset="0"/>
              <a:cs typeface="Verdana" pitchFamily="34" charset="0"/>
            </a:endParaRPr>
          </a:p>
        </p:txBody>
      </p:sp>
      <p:sp>
        <p:nvSpPr>
          <p:cNvPr id="13" name="TextBox 12"/>
          <p:cNvSpPr txBox="1"/>
          <p:nvPr/>
        </p:nvSpPr>
        <p:spPr>
          <a:xfrm>
            <a:off x="246746" y="2863432"/>
            <a:ext cx="7952385" cy="338554"/>
          </a:xfrm>
          <a:prstGeom prst="rect">
            <a:avLst/>
          </a:prstGeom>
          <a:noFill/>
        </p:spPr>
        <p:txBody>
          <a:bodyPr wrap="square" rtlCol="0">
            <a:spAutoFit/>
          </a:bodyPr>
          <a:lstStyle/>
          <a:p>
            <a:pPr marL="342900" indent="-342900">
              <a:buClr>
                <a:schemeClr val="bg2"/>
              </a:buClr>
              <a:buSzPct val="125000"/>
              <a:buFont typeface="Arial" pitchFamily="34" charset="0"/>
              <a:buChar char="•"/>
            </a:pPr>
            <a:r>
              <a:rPr lang="en-US" sz="1600" dirty="0" smtClean="0">
                <a:latin typeface="Verdana" pitchFamily="34" charset="0"/>
                <a:ea typeface="Verdana" pitchFamily="34" charset="0"/>
                <a:cs typeface="Verdana" pitchFamily="34" charset="0"/>
              </a:rPr>
              <a:t>Mild NPDR may not necessarily affect vision.</a:t>
            </a:r>
          </a:p>
        </p:txBody>
      </p:sp>
      <p:sp>
        <p:nvSpPr>
          <p:cNvPr id="18" name="TextBox 17"/>
          <p:cNvSpPr txBox="1"/>
          <p:nvPr/>
        </p:nvSpPr>
        <p:spPr>
          <a:xfrm>
            <a:off x="246746" y="3283141"/>
            <a:ext cx="7952385" cy="338554"/>
          </a:xfrm>
          <a:prstGeom prst="rect">
            <a:avLst/>
          </a:prstGeom>
          <a:noFill/>
        </p:spPr>
        <p:txBody>
          <a:bodyPr wrap="square" rtlCol="0">
            <a:spAutoFit/>
          </a:bodyPr>
          <a:lstStyle/>
          <a:p>
            <a:pPr marL="342900" indent="-342900">
              <a:buClr>
                <a:schemeClr val="bg2"/>
              </a:buClr>
              <a:buSzPct val="125000"/>
              <a:buFont typeface="Arial" pitchFamily="34" charset="0"/>
              <a:buChar char="•"/>
            </a:pPr>
            <a:r>
              <a:rPr lang="en-US" sz="1600" dirty="0" smtClean="0">
                <a:latin typeface="Verdana" pitchFamily="34" charset="0"/>
                <a:ea typeface="Verdana" pitchFamily="34" charset="0"/>
                <a:cs typeface="Verdana" pitchFamily="34" charset="0"/>
              </a:rPr>
              <a:t>Results of blurred vision: </a:t>
            </a:r>
          </a:p>
        </p:txBody>
      </p:sp>
      <p:grpSp>
        <p:nvGrpSpPr>
          <p:cNvPr id="2" name="Group 21"/>
          <p:cNvGrpSpPr/>
          <p:nvPr/>
        </p:nvGrpSpPr>
        <p:grpSpPr>
          <a:xfrm>
            <a:off x="1406278" y="3232764"/>
            <a:ext cx="7110883" cy="2900163"/>
            <a:chOff x="1406278" y="3365063"/>
            <a:chExt cx="7110883" cy="2900163"/>
          </a:xfrm>
        </p:grpSpPr>
        <p:sp>
          <p:nvSpPr>
            <p:cNvPr id="14" name="TextBox 13"/>
            <p:cNvSpPr txBox="1"/>
            <p:nvPr/>
          </p:nvSpPr>
          <p:spPr>
            <a:xfrm>
              <a:off x="1774838" y="5742006"/>
              <a:ext cx="1478290" cy="307777"/>
            </a:xfrm>
            <a:prstGeom prst="rect">
              <a:avLst/>
            </a:prstGeom>
            <a:noFill/>
          </p:spPr>
          <p:txBody>
            <a:bodyPr wrap="none" rtlCol="0">
              <a:spAutoFit/>
            </a:bodyPr>
            <a:lstStyle/>
            <a:p>
              <a:r>
                <a:rPr lang="en-US" sz="1400" dirty="0" smtClean="0">
                  <a:latin typeface="Verdana" pitchFamily="34" charset="0"/>
                  <a:ea typeface="Verdana" pitchFamily="34" charset="0"/>
                  <a:cs typeface="Verdana" pitchFamily="34" charset="0"/>
                </a:rPr>
                <a:t>Macula edema</a:t>
              </a:r>
              <a:endParaRPr lang="en-US" sz="1400" dirty="0">
                <a:latin typeface="Verdana" pitchFamily="34" charset="0"/>
                <a:ea typeface="Verdana" pitchFamily="34" charset="0"/>
                <a:cs typeface="Verdana" pitchFamily="34" charset="0"/>
              </a:endParaRPr>
            </a:p>
          </p:txBody>
        </p:sp>
        <p:sp>
          <p:nvSpPr>
            <p:cNvPr id="15" name="TextBox 14"/>
            <p:cNvSpPr txBox="1"/>
            <p:nvPr/>
          </p:nvSpPr>
          <p:spPr>
            <a:xfrm>
              <a:off x="4230174" y="5742006"/>
              <a:ext cx="2966493" cy="523220"/>
            </a:xfrm>
            <a:prstGeom prst="rect">
              <a:avLst/>
            </a:prstGeom>
            <a:noFill/>
          </p:spPr>
          <p:txBody>
            <a:bodyPr wrap="square" rtlCol="0">
              <a:spAutoFit/>
            </a:bodyPr>
            <a:lstStyle/>
            <a:p>
              <a:r>
                <a:rPr lang="en-US" sz="1400" dirty="0" err="1" smtClean="0">
                  <a:latin typeface="Verdana" pitchFamily="34" charset="0"/>
                  <a:ea typeface="Verdana" pitchFamily="34" charset="0"/>
                  <a:cs typeface="Verdana" pitchFamily="34" charset="0"/>
                </a:rPr>
                <a:t>Fluorescein</a:t>
              </a:r>
              <a:r>
                <a:rPr lang="en-US" sz="1400" dirty="0" smtClean="0">
                  <a:latin typeface="Verdana" pitchFamily="34" charset="0"/>
                  <a:ea typeface="Verdana" pitchFamily="34" charset="0"/>
                  <a:cs typeface="Verdana" pitchFamily="34" charset="0"/>
                </a:rPr>
                <a:t> angiogram </a:t>
              </a:r>
            </a:p>
            <a:p>
              <a:r>
                <a:rPr lang="en-US" sz="1400" dirty="0" smtClean="0">
                  <a:latin typeface="Verdana" pitchFamily="34" charset="0"/>
                  <a:ea typeface="Verdana" pitchFamily="34" charset="0"/>
                  <a:cs typeface="Verdana" pitchFamily="34" charset="0"/>
                </a:rPr>
                <a:t>of macular edema</a:t>
              </a:r>
              <a:endParaRPr lang="en-US" sz="1400" dirty="0">
                <a:latin typeface="Verdana" pitchFamily="34" charset="0"/>
                <a:ea typeface="Verdana" pitchFamily="34" charset="0"/>
                <a:cs typeface="Verdana" pitchFamily="34" charset="0"/>
              </a:endParaRPr>
            </a:p>
          </p:txBody>
        </p:sp>
        <p:pic>
          <p:nvPicPr>
            <p:cNvPr id="19" name="Picture 18"/>
            <p:cNvPicPr>
              <a:picLocks noChangeAspect="1"/>
            </p:cNvPicPr>
            <p:nvPr/>
          </p:nvPicPr>
          <p:blipFill rotWithShape="1">
            <a:blip r:embed="rId3" cstate="email">
              <a:extLst>
                <a:ext uri="{28A0092B-C50C-407E-A947-70E740481C1C}">
                  <a14:useLocalDpi xmlns:a14="http://schemas.microsoft.com/office/drawing/2010/main" xmlns="" val="0"/>
                </a:ext>
              </a:extLst>
            </a:blip>
            <a:srcRect t="8066" r="1456" b="29526"/>
            <a:stretch/>
          </p:blipFill>
          <p:spPr>
            <a:xfrm>
              <a:off x="1406278" y="3627120"/>
              <a:ext cx="6475792" cy="2114886"/>
            </a:xfrm>
            <a:prstGeom prst="rect">
              <a:avLst/>
            </a:prstGeom>
          </p:spPr>
        </p:pic>
        <p:sp>
          <p:nvSpPr>
            <p:cNvPr id="20" name="TextBox 19"/>
            <p:cNvSpPr txBox="1"/>
            <p:nvPr/>
          </p:nvSpPr>
          <p:spPr>
            <a:xfrm>
              <a:off x="5224272" y="3365063"/>
              <a:ext cx="3292889" cy="307777"/>
            </a:xfrm>
            <a:prstGeom prst="rect">
              <a:avLst/>
            </a:prstGeom>
            <a:noFill/>
          </p:spPr>
          <p:txBody>
            <a:bodyPr wrap="none" rtlCol="0">
              <a:spAutoFit/>
            </a:bodyPr>
            <a:lstStyle/>
            <a:p>
              <a:r>
                <a:rPr lang="en-US" sz="1400" dirty="0" smtClean="0">
                  <a:latin typeface="Verdana" pitchFamily="34" charset="0"/>
                  <a:ea typeface="Verdana" pitchFamily="34" charset="0"/>
                  <a:cs typeface="Verdana" pitchFamily="34" charset="0"/>
                </a:rPr>
                <a:t>Fluorescein dye leaking in macula </a:t>
              </a:r>
              <a:endParaRPr lang="en-US" sz="1400" dirty="0">
                <a:latin typeface="Verdana" pitchFamily="34" charset="0"/>
                <a:ea typeface="Verdana" pitchFamily="34" charset="0"/>
                <a:cs typeface="Verdana" pitchFamily="34" charset="0"/>
              </a:endParaRPr>
            </a:p>
          </p:txBody>
        </p:sp>
      </p:grpSp>
    </p:spTree>
    <p:extLst>
      <p:ext uri="{BB962C8B-B14F-4D97-AF65-F5344CB8AC3E}">
        <p14:creationId xmlns:p14="http://schemas.microsoft.com/office/powerpoint/2010/main" xmlns="" val="67715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3" grpId="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6160&quot;&gt;&lt;version val=&quot;1798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0&quot;/&gt;&lt;/m_mruColor&gt;&lt;m_agendatheme&gt;&lt;m_aagendaitemprops&gt;&lt;elem&gt;&lt;m_bVisible val=&quot;1&quot;/&gt;&lt;m_font&gt;&lt;m_bBold val=&quot;1&quot;/&gt;&lt;/m_font&gt;&lt;m_colFont&gt;&lt;m_ppcolschidx val=&quot;2&quot;/&gt;&lt;/m_colFont&gt;&lt;m_fill&gt;&lt;m_bVisible val=&quot;0&quot;/&gt;&lt;/m_fill&gt;&lt;m_linestyle&gt;&lt;m_bVisible val=&quot;1&quot;/&gt;&lt;m_nWeight val=&quot;6&quot;/&gt;&lt;m_col&gt;&lt;m_ppcolschidx val=&quot;2&quot;/&gt;&lt;/m_col&gt;&lt;m_msolinedashstyle val=&quot;1&quot;/&gt;&lt;m_msoarrowheadstyleBegin val=&quot;1&quot;/&gt;&lt;m_msoarrowheadstyleEnd val=&quot;1&quot;/&gt;&lt;/m_linestyle&gt;&lt;/elem&gt;&lt;elem&gt;&lt;m_bVisible val=&quot;1&quot;/&gt;&lt;m_font&gt;&lt;m_bBold val=&quot;1&quot;/&gt;&lt;/m_font&gt;&lt;m_colFont&gt;&lt;m_ppcolschidx val=&quot;2&quot;/&gt;&lt;/m_colFont&gt;&lt;m_fill&gt;&lt;m_bVisible val=&quot;0&quot;/&gt;&lt;/m_fill&gt;&lt;m_linestyle&gt;&lt;m_bVisible val=&quot;0&quot;/&gt;&lt;/m_linestyle&gt;&lt;/elem&gt;&lt;elem&gt;&lt;m_bVisible val=&quot;1&quot;/&gt;&lt;m_font&gt;&lt;m_bBold val=&quot;0&quot;/&gt;&lt;/m_font&gt;&lt;m_colFont&gt;&lt;m_ppcolschidx val=&quot;2&quot;/&gt;&lt;/m_colFont&gt;&lt;m_fill&gt;&lt;m_bVisible val=&quot;0&quot;/&gt;&lt;/m_fill&gt;&lt;m_linestyle&gt;&lt;m_bVisible val=&quot;0&quot;/&gt;&lt;/m_linestyle&gt;&lt;/elem&gt;&lt;elem&gt;&lt;m_bVisible val=&quot;1&quot;/&gt;&lt;m_font&gt;&lt;m_bBold val=&quot;1&quot;/&gt;&lt;/m_font&gt;&lt;m_colFont&gt;&lt;m_ppcolschidx val=&quot;2&quot;/&gt;&lt;/m_colFont&gt;&lt;m_fill&gt;&lt;m_bVisible val=&quot;0&quot;/&gt;&lt;/m_fill&gt;&lt;m_linestyle&gt;&lt;m_bVisible val=&quot;1&quot;/&gt;&lt;m_nWeight val=&quot;6&quot;/&gt;&lt;m_col&gt;&lt;m_ppcolschidx val=&quot;2&quot;/&gt;&lt;/m_col&gt;&lt;m_msolinedashstyle val=&quot;1&quot;/&gt;&lt;m_msoarrowheadstyleBegin val=&quot;1&quot;/&gt;&lt;m_msoarrowheadstyleEnd val=&quot;1&quot;/&gt;&lt;/m_linestyle&gt;&lt;/elem&gt;&lt;elem&gt;&lt;m_bVisible val=&quot;1&quot;/&gt;&lt;m_font&gt;&lt;m_bBold val=&quot;0&quot;/&gt;&lt;/m_font&gt;&lt;m_colFont&gt;&lt;m_ppcolschidx val=&quot;2&quot;/&gt;&lt;/m_colFont&gt;&lt;m_fill&gt;&lt;m_bVisible val=&quot;0&quot;/&gt;&lt;/m_fill&gt;&lt;m_linestyle&gt;&lt;m_bVisible val=&quot;0&quot;/&gt;&lt;/m_linestyle&gt;&lt;/elem&gt;&lt;elem&gt;&lt;m_bVisible val=&quot;1&quot;/&gt;&lt;m_font&gt;&lt;m_bBold val=&quot;0&quot;/&gt;&lt;/m_font&gt;&lt;m_colFont&gt;&lt;m_ppcolschidx val=&quot;2&quot;/&gt;&lt;/m_colFont&gt;&lt;m_fill&gt;&lt;m_bVisible val=&quot;0&quot;/&gt;&lt;/m_fill&gt;&lt;m_linestyle&gt;&lt;m_bVisible val=&quot;0&quot;/&gt;&lt;/m_linestyle&gt;&lt;/elem&gt;&lt;elem&gt;&lt;m_bVisible val=&quot;1&quot;/&gt;&lt;m_font&gt;&lt;m_bBold val=&quot;0&quot;/&gt;&lt;/m_font&gt;&lt;m_colFont&gt;&lt;m_ppcolschidx val=&quot;2&quot;/&gt;&lt;/m_colFont&gt;&lt;m_fill&gt;&lt;m_bVisible val=&quot;0&quot;/&gt;&lt;/m_fill&gt;&lt;m_linestyle&gt;&lt;m_bVisible val=&quot;0&quot;/&gt;&lt;/m_linestyle&gt;&lt;/elem&gt;&lt;elem&gt;&lt;m_bVisible val=&quot;1&quot;/&gt;&lt;m_font&gt;&lt;m_bBold val=&quot;0&quot;/&gt;&lt;/m_font&gt;&lt;m_colFont&gt;&lt;m_ppcolschidx val=&quot;2&quot;/&gt;&lt;/m_colFont&gt;&lt;m_fill&gt;&lt;m_bVisible val=&quot;0&quot;/&gt;&lt;/m_fill&gt;&lt;m_linestyle&gt;&lt;m_bVisible val=&quot;0&quot;/&gt;&lt;/m_linestyle&gt;&lt;/elem&gt;&lt;elem&gt;&lt;m_bVisible val=&quot;0&quot;/&gt;&lt;/elem&gt;&lt;elem&gt;&lt;m_bVisible val=&quot;1&quot;/&gt;&lt;m_font&gt;&lt;m_bBold val=&quot;0&quot;/&gt;&lt;/m_font&gt;&lt;m_colFont&gt;&lt;m_ppcolschidx val=&quot;2&quot;/&gt;&lt;/m_colFont&gt;&lt;m_fill&gt;&lt;m_bVisible val=&quot;0&quot;/&gt;&lt;/m_fill&gt;&lt;m_linestyle&gt;&lt;m_bVisible val=&quot;0&quot;/&gt;&lt;/m_linestyle&gt;&lt;/elem&gt;&lt;elem&gt;&lt;m_bVisible val=&quot;0&quot;/&gt;&lt;/elem&gt;&lt;/m_aagendaitemprops&gt;&lt;m_linestyleTopBottomLine&gt;&lt;m_bVisible val=&quot;0&quot;/&gt;&lt;/m_linestyleTopBottomLine&gt;&lt;/m_agendatheme&gt;&lt;m_mapectfillschemeMRU&gt;&lt;key val=&quot;1&quot;/&gt;&lt;elem&gt;&lt;m_nPartnerID val=&quot;530&quot;/&gt;&lt;m_nIndex val=&quot;2&quot;/&gt;&lt;/elem&gt;&lt;/m_mapectfillschemeMRU&gt;&lt;m_eweekdayFirstOfWeek val=&quot;1&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0"/>
</p:tagLst>
</file>

<file path=ppt/theme/theme1.xml><?xml version="1.0" encoding="utf-8"?>
<a:theme xmlns:a="http://schemas.openxmlformats.org/drawingml/2006/main" name="blank">
  <a:themeElements>
    <a:clrScheme name="Custom 6">
      <a:dk1>
        <a:srgbClr val="002868"/>
      </a:dk1>
      <a:lt1>
        <a:sysClr val="window" lastClr="FFFFFF"/>
      </a:lt1>
      <a:dk2>
        <a:srgbClr val="002868"/>
      </a:dk2>
      <a:lt2>
        <a:srgbClr val="C5C19D"/>
      </a:lt2>
      <a:accent1>
        <a:srgbClr val="2E8D9E"/>
      </a:accent1>
      <a:accent2>
        <a:srgbClr val="FAA53A"/>
      </a:accent2>
      <a:accent3>
        <a:srgbClr val="B7CC37"/>
      </a:accent3>
      <a:accent4>
        <a:srgbClr val="A2255F"/>
      </a:accent4>
      <a:accent5>
        <a:srgbClr val="A6A8AC"/>
      </a:accent5>
      <a:accent6>
        <a:srgbClr val="1B8F9E"/>
      </a:accent6>
      <a:hlink>
        <a:srgbClr val="002868"/>
      </a:hlink>
      <a:folHlink>
        <a:srgbClr val="C5C19D"/>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err="1" smtClean="0">
            <a:solidFill>
              <a:schemeClr val="tx2"/>
            </a:solidFill>
          </a:defRPr>
        </a:defPPr>
      </a:lstStyle>
    </a:txDef>
  </a:objectDefaults>
  <a:extraClrSchemeLst/>
  <a:custClrLst>
    <a:custClr name="IMS Orange">
      <a:srgbClr val="F98F1E"/>
    </a:custClr>
    <a:custClr name="IMS Blue">
      <a:srgbClr val="4F8ABE"/>
    </a:custClr>
    <a:custClr name="IMS New Green">
      <a:srgbClr val="9BB819"/>
    </a:custClr>
    <a:custClr name="IMS Dark Blue">
      <a:srgbClr val="002868"/>
    </a:custClr>
    <a:custClr name="IMS Cyan">
      <a:srgbClr val="69C0C9"/>
    </a:custClr>
    <a:custClr name="IMS Gray">
      <a:srgbClr val="848484"/>
    </a:custClr>
    <a:custClr name="IMS Light Blue">
      <a:srgbClr val="D5E4F3"/>
    </a:custClr>
    <a:custClr name="IMS Stone">
      <a:srgbClr val="C5C19D"/>
    </a:custClr>
    <a:custClr name="IMS Red">
      <a:srgbClr val="992135"/>
    </a:custClr>
    <a:custClr name="IMS Clay">
      <a:srgbClr val="B7A08B"/>
    </a:custClr>
    <a:custClr name="IMS New Seafoam">
      <a:srgbClr val="73AFB6"/>
    </a:custClr>
    <a:custClr name="IMS Yellow">
      <a:srgbClr val="FDC630"/>
    </a:custClr>
    <a:custClr name="IMS Brown">
      <a:srgbClr val="80561B"/>
    </a:custClr>
    <a:custClr name="IMS Light Warm Gray">
      <a:srgbClr val="E9E3DC"/>
    </a:custClr>
  </a:custClrLst>
</a:theme>
</file>

<file path=ppt/theme/theme2.xml><?xml version="1.0" encoding="utf-8"?>
<a:theme xmlns:a="http://schemas.openxmlformats.org/drawingml/2006/main" name="IMS CG_Template_All Users">
  <a:themeElements>
    <a:clrScheme name="IMS PPT">
      <a:dk1>
        <a:sysClr val="windowText" lastClr="000000"/>
      </a:dk1>
      <a:lt1>
        <a:sysClr val="window" lastClr="FFFFFF"/>
      </a:lt1>
      <a:dk2>
        <a:srgbClr val="002868"/>
      </a:dk2>
      <a:lt2>
        <a:srgbClr val="C5C19D"/>
      </a:lt2>
      <a:accent1>
        <a:srgbClr val="2E8D9E"/>
      </a:accent1>
      <a:accent2>
        <a:srgbClr val="FAA53A"/>
      </a:accent2>
      <a:accent3>
        <a:srgbClr val="B7CC37"/>
      </a:accent3>
      <a:accent4>
        <a:srgbClr val="A2255F"/>
      </a:accent4>
      <a:accent5>
        <a:srgbClr val="A6A8AC"/>
      </a:accent5>
      <a:accent6>
        <a:srgbClr val="1B8F9E"/>
      </a:accent6>
      <a:hlink>
        <a:srgbClr val="002868"/>
      </a:hlink>
      <a:folHlink>
        <a:srgbClr val="C5C19D"/>
      </a:folHlink>
    </a:clrScheme>
    <a:fontScheme name="IMS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IMS Orange">
      <a:srgbClr val="F98F1E"/>
    </a:custClr>
    <a:custClr name="IMS Blue">
      <a:srgbClr val="4F8ABE"/>
    </a:custClr>
    <a:custClr name="IMS New Green">
      <a:srgbClr val="9BB819"/>
    </a:custClr>
    <a:custClr name="IMS Dark Blue">
      <a:srgbClr val="002868"/>
    </a:custClr>
    <a:custClr name="IMS Cyan">
      <a:srgbClr val="69C0C9"/>
    </a:custClr>
    <a:custClr name="IMS Gray">
      <a:srgbClr val="848484"/>
    </a:custClr>
    <a:custClr name="IMS Light Blue">
      <a:srgbClr val="D5E4F3"/>
    </a:custClr>
    <a:custClr name="IMS Stone">
      <a:srgbClr val="C5C19D"/>
    </a:custClr>
    <a:custClr name="IMS Red">
      <a:srgbClr val="992135"/>
    </a:custClr>
    <a:custClr name="IMS Clay">
      <a:srgbClr val="B7A08B"/>
    </a:custClr>
    <a:custClr name="IMS New Seafoam">
      <a:srgbClr val="73AFB6"/>
    </a:custClr>
    <a:custClr name="IMS Yellow">
      <a:srgbClr val="FDC630"/>
    </a:custClr>
    <a:custClr name="IMS Brown">
      <a:srgbClr val="80561B"/>
    </a:custClr>
    <a:custClr name="IMS Light Warm Gray">
      <a:srgbClr val="E9E3DC"/>
    </a:custClr>
  </a:custClrLst>
</a:theme>
</file>

<file path=ppt/theme/theme3.xml><?xml version="1.0" encoding="utf-8"?>
<a:theme xmlns:a="http://schemas.openxmlformats.org/drawingml/2006/main" name="IMS INSTITUTE_Template_All Users">
  <a:themeElements>
    <a:clrScheme name="IMS PPT">
      <a:dk1>
        <a:sysClr val="windowText" lastClr="000000"/>
      </a:dk1>
      <a:lt1>
        <a:sysClr val="window" lastClr="FFFFFF"/>
      </a:lt1>
      <a:dk2>
        <a:srgbClr val="002868"/>
      </a:dk2>
      <a:lt2>
        <a:srgbClr val="C5C19D"/>
      </a:lt2>
      <a:accent1>
        <a:srgbClr val="2E8D9E"/>
      </a:accent1>
      <a:accent2>
        <a:srgbClr val="FAA53A"/>
      </a:accent2>
      <a:accent3>
        <a:srgbClr val="B7CC37"/>
      </a:accent3>
      <a:accent4>
        <a:srgbClr val="A2255F"/>
      </a:accent4>
      <a:accent5>
        <a:srgbClr val="A6A8AC"/>
      </a:accent5>
      <a:accent6>
        <a:srgbClr val="1B8F9E"/>
      </a:accent6>
      <a:hlink>
        <a:srgbClr val="002868"/>
      </a:hlink>
      <a:folHlink>
        <a:srgbClr val="C5C19D"/>
      </a:folHlink>
    </a:clrScheme>
    <a:fontScheme name="IMS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IMS Orange">
      <a:srgbClr val="F98F1E"/>
    </a:custClr>
    <a:custClr name="IMS Blue">
      <a:srgbClr val="4F8ABE"/>
    </a:custClr>
    <a:custClr name="IMS New Green">
      <a:srgbClr val="9BB819"/>
    </a:custClr>
    <a:custClr name="IMS Dark Blue">
      <a:srgbClr val="002868"/>
    </a:custClr>
    <a:custClr name="IMS Cyan">
      <a:srgbClr val="69C0C9"/>
    </a:custClr>
    <a:custClr name="IMS Gray">
      <a:srgbClr val="848484"/>
    </a:custClr>
    <a:custClr name="IMS Light Blue">
      <a:srgbClr val="D5E4F3"/>
    </a:custClr>
    <a:custClr name="IMS Stone">
      <a:srgbClr val="C5C19D"/>
    </a:custClr>
    <a:custClr name="IMS Red">
      <a:srgbClr val="992135"/>
    </a:custClr>
    <a:custClr name="IMS Clay">
      <a:srgbClr val="B7A08B"/>
    </a:custClr>
    <a:custClr name="IMS New Seafoam">
      <a:srgbClr val="73AFB6"/>
    </a:custClr>
    <a:custClr name="IMS Yellow">
      <a:srgbClr val="FDC630"/>
    </a:custClr>
    <a:custClr name="IMS Brown">
      <a:srgbClr val="80561B"/>
    </a:custClr>
    <a:custClr name="IMS Light Warm Gray">
      <a:srgbClr val="E9E3DC"/>
    </a:custClr>
  </a:custClrLst>
</a:theme>
</file>

<file path=ppt/theme/theme4.xml><?xml version="1.0" encoding="utf-8"?>
<a:theme xmlns:a="http://schemas.openxmlformats.org/drawingml/2006/main" name="IMS HEALTH_Template_EXEC Users">
  <a:themeElements>
    <a:clrScheme name="IMS PPT">
      <a:dk1>
        <a:sysClr val="windowText" lastClr="000000"/>
      </a:dk1>
      <a:lt1>
        <a:sysClr val="window" lastClr="FFFFFF"/>
      </a:lt1>
      <a:dk2>
        <a:srgbClr val="002868"/>
      </a:dk2>
      <a:lt2>
        <a:srgbClr val="C5C19D"/>
      </a:lt2>
      <a:accent1>
        <a:srgbClr val="2E8D9E"/>
      </a:accent1>
      <a:accent2>
        <a:srgbClr val="FAA53A"/>
      </a:accent2>
      <a:accent3>
        <a:srgbClr val="B7CC37"/>
      </a:accent3>
      <a:accent4>
        <a:srgbClr val="A2255F"/>
      </a:accent4>
      <a:accent5>
        <a:srgbClr val="A6A8AC"/>
      </a:accent5>
      <a:accent6>
        <a:srgbClr val="1B8F9E"/>
      </a:accent6>
      <a:hlink>
        <a:srgbClr val="002868"/>
      </a:hlink>
      <a:folHlink>
        <a:srgbClr val="C5C19D"/>
      </a:folHlink>
    </a:clrScheme>
    <a:fontScheme name="IMS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IMS Orange">
      <a:srgbClr val="F98F1E"/>
    </a:custClr>
    <a:custClr name="IMS Blue">
      <a:srgbClr val="4F8ABE"/>
    </a:custClr>
    <a:custClr name="IMS New Green">
      <a:srgbClr val="9BB819"/>
    </a:custClr>
    <a:custClr name="IMS Dark Blue">
      <a:srgbClr val="002868"/>
    </a:custClr>
    <a:custClr name="IMS Cyan">
      <a:srgbClr val="69C0C9"/>
    </a:custClr>
    <a:custClr name="IMS Gray">
      <a:srgbClr val="848484"/>
    </a:custClr>
    <a:custClr name="IMS Light Blue">
      <a:srgbClr val="D5E4F3"/>
    </a:custClr>
    <a:custClr name="IMS Stone">
      <a:srgbClr val="C5C19D"/>
    </a:custClr>
    <a:custClr name="IMS Red">
      <a:srgbClr val="992135"/>
    </a:custClr>
    <a:custClr name="IMS Clay">
      <a:srgbClr val="B7A08B"/>
    </a:custClr>
    <a:custClr name="IMS New Seafoam">
      <a:srgbClr val="73AFB6"/>
    </a:custClr>
    <a:custClr name="IMS Yellow">
      <a:srgbClr val="FDC630"/>
    </a:custClr>
    <a:custClr name="IMS Brown">
      <a:srgbClr val="80561B"/>
    </a:custClr>
    <a:custClr name="IMS Light Warm Gray">
      <a:srgbClr val="E9E3DC"/>
    </a:custClr>
  </a:custClr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6">
    <a:dk1>
      <a:srgbClr val="002868"/>
    </a:dk1>
    <a:lt1>
      <a:sysClr val="window" lastClr="FFFFFF"/>
    </a:lt1>
    <a:dk2>
      <a:srgbClr val="002868"/>
    </a:dk2>
    <a:lt2>
      <a:srgbClr val="C5C19D"/>
    </a:lt2>
    <a:accent1>
      <a:srgbClr val="2E8D9E"/>
    </a:accent1>
    <a:accent2>
      <a:srgbClr val="FAA53A"/>
    </a:accent2>
    <a:accent3>
      <a:srgbClr val="B7CC37"/>
    </a:accent3>
    <a:accent4>
      <a:srgbClr val="A2255F"/>
    </a:accent4>
    <a:accent5>
      <a:srgbClr val="A6A8AC"/>
    </a:accent5>
    <a:accent6>
      <a:srgbClr val="1B8F9E"/>
    </a:accent6>
    <a:hlink>
      <a:srgbClr val="002868"/>
    </a:hlink>
    <a:folHlink>
      <a:srgbClr val="C5C19D"/>
    </a:folHlink>
  </a:clrScheme>
</a:themeOverride>
</file>

<file path=docProps/app.xml><?xml version="1.0" encoding="utf-8"?>
<Properties xmlns="http://schemas.openxmlformats.org/officeDocument/2006/extended-properties" xmlns:vt="http://schemas.openxmlformats.org/officeDocument/2006/docPropsVTypes">
  <Template>blank</Template>
  <TotalTime>1290</TotalTime>
  <Words>3382</Words>
  <Application>Microsoft Office PowerPoint</Application>
  <PresentationFormat>全屏显示(4:3)</PresentationFormat>
  <Paragraphs>400</Paragraphs>
  <Slides>34</Slides>
  <Notes>22</Notes>
  <HiddenSlides>0</HiddenSlides>
  <MMClips>0</MMClips>
  <ScaleCrop>false</ScaleCrop>
  <HeadingPairs>
    <vt:vector size="6" baseType="variant">
      <vt:variant>
        <vt:lpstr>主题</vt:lpstr>
      </vt:variant>
      <vt:variant>
        <vt:i4>4</vt:i4>
      </vt:variant>
      <vt:variant>
        <vt:lpstr>嵌入 OLE 服务器</vt:lpstr>
      </vt:variant>
      <vt:variant>
        <vt:i4>2</vt:i4>
      </vt:variant>
      <vt:variant>
        <vt:lpstr>幻灯片标题</vt:lpstr>
      </vt:variant>
      <vt:variant>
        <vt:i4>34</vt:i4>
      </vt:variant>
    </vt:vector>
  </HeadingPairs>
  <TitlesOfParts>
    <vt:vector size="40" baseType="lpstr">
      <vt:lpstr>blank</vt:lpstr>
      <vt:lpstr>IMS CG_Template_All Users</vt:lpstr>
      <vt:lpstr>IMS INSTITUTE_Template_All Users</vt:lpstr>
      <vt:lpstr>IMS HEALTH_Template_EXEC Users</vt:lpstr>
      <vt:lpstr>think-cell Slide</vt:lpstr>
      <vt:lpstr>Bitmap Image</vt:lpstr>
      <vt:lpstr>糖尿病视网膜病变 (diabetic retinopathy, DR)</vt:lpstr>
      <vt:lpstr>幻灯片 2</vt:lpstr>
      <vt:lpstr> Why it is important to understand DR?</vt:lpstr>
      <vt:lpstr>幻灯片 4</vt:lpstr>
      <vt:lpstr>Anatomy of the Eye</vt:lpstr>
      <vt:lpstr>幻灯片 6</vt:lpstr>
      <vt:lpstr> What Is Diabetic Retinopathy?</vt:lpstr>
      <vt:lpstr>Signs and Symptoms </vt:lpstr>
      <vt:lpstr>Types of Diabetic Retinopathy</vt:lpstr>
      <vt:lpstr> Types of Diabetic Retinopathy </vt:lpstr>
      <vt:lpstr>Diagnostic Tests</vt:lpstr>
      <vt:lpstr>幻灯片 12</vt:lpstr>
      <vt:lpstr>幻灯片 13</vt:lpstr>
      <vt:lpstr>Prevention</vt:lpstr>
      <vt:lpstr>DCCT: NO BASELINE RETINOPATHY </vt:lpstr>
      <vt:lpstr>DCCT: MILD TO MODERATE RETINOPATHY </vt:lpstr>
      <vt:lpstr> Treatments</vt:lpstr>
      <vt:lpstr> Treatments</vt:lpstr>
      <vt:lpstr> Treatments</vt:lpstr>
      <vt:lpstr> Treatments</vt:lpstr>
      <vt:lpstr>幻灯片 21</vt:lpstr>
      <vt:lpstr>PATHOGENESIS</vt:lpstr>
      <vt:lpstr>幻灯片 23</vt:lpstr>
      <vt:lpstr>幻灯片 24</vt:lpstr>
      <vt:lpstr>Gluco-TOX （糖代谢紊乱）  </vt:lpstr>
      <vt:lpstr>幻灯片 26</vt:lpstr>
      <vt:lpstr>幻灯片 27</vt:lpstr>
      <vt:lpstr>幻灯片 28</vt:lpstr>
      <vt:lpstr>幻灯片 29</vt:lpstr>
      <vt:lpstr>幻灯片 30</vt:lpstr>
      <vt:lpstr>幻灯片 31</vt:lpstr>
      <vt:lpstr>幻灯片 32</vt:lpstr>
      <vt:lpstr>幻灯片 33</vt:lpstr>
      <vt:lpstr>Q&amp;A Session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中国类风湿关节炎疾病治疗格局变化及生物药发展趋势</dc:title>
  <dc:creator>czhang1</dc:creator>
  <cp:keywords>PowerPoint Template, POTX</cp:keywords>
  <dc:description>Prepared July 31 2013. Covers IMS Health, IMS Consulting Group &amp; IMS Institute use. Further guidance at http://imsnow/brand.</dc:description>
  <cp:lastModifiedBy>qshen</cp:lastModifiedBy>
  <cp:revision>102</cp:revision>
  <dcterms:created xsi:type="dcterms:W3CDTF">2014-03-04T02:20:21Z</dcterms:created>
  <dcterms:modified xsi:type="dcterms:W3CDTF">2014-04-24T02:45:40Z</dcterms:modified>
</cp:coreProperties>
</file>