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636466"/>
                </a:solidFill>
                <a:latin typeface="楷体"/>
                <a:cs typeface="楷体"/>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636466"/>
                </a:solidFill>
                <a:latin typeface="楷体"/>
                <a:cs typeface="楷体"/>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636466"/>
                </a:solidFill>
                <a:latin typeface="楷体"/>
                <a:cs typeface="楷体"/>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5300" y="891222"/>
            <a:ext cx="6652249" cy="375919"/>
          </a:xfrm>
          <a:prstGeom prst="rect">
            <a:avLst/>
          </a:prstGeom>
        </p:spPr>
        <p:txBody>
          <a:bodyPr wrap="square" lIns="0" tIns="0" rIns="0" bIns="0">
            <a:spAutoFit/>
          </a:bodyPr>
          <a:lstStyle>
            <a:lvl1pPr>
              <a:defRPr sz="2300" b="0" i="0">
                <a:solidFill>
                  <a:srgbClr val="636466"/>
                </a:solidFill>
                <a:latin typeface="楷体"/>
                <a:cs typeface="楷体"/>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5.png"/><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8.png"/><Relationship Id="rId6" Type="http://schemas.openxmlformats.org/officeDocument/2006/relationships/image" Target="../media/image99.png"/><Relationship Id="rId7"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1.png"/><Relationship Id="rId3" Type="http://schemas.openxmlformats.org/officeDocument/2006/relationships/image" Target="../media/image102.png"/><Relationship Id="rId4" Type="http://schemas.openxmlformats.org/officeDocument/2006/relationships/image" Target="../media/image103.png"/><Relationship Id="rId5" Type="http://schemas.openxmlformats.org/officeDocument/2006/relationships/image" Target="../media/image104.png"/><Relationship Id="rId6" Type="http://schemas.openxmlformats.org/officeDocument/2006/relationships/image" Target="../media/image1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image" Target="../media/image1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image" Target="../media/image116.png"/><Relationship Id="rId5" Type="http://schemas.openxmlformats.org/officeDocument/2006/relationships/image" Target="../media/image117.png"/><Relationship Id="rId6" Type="http://schemas.openxmlformats.org/officeDocument/2006/relationships/image" Target="../media/image1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9.png"/><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image" Target="../media/image122.png"/><Relationship Id="rId6" Type="http://schemas.openxmlformats.org/officeDocument/2006/relationships/image" Target="../media/image123.png"/><Relationship Id="rId7" Type="http://schemas.openxmlformats.org/officeDocument/2006/relationships/image" Target="../media/image124.png"/><Relationship Id="rId8" Type="http://schemas.openxmlformats.org/officeDocument/2006/relationships/image" Target="../media/image125.png"/><Relationship Id="rId9" Type="http://schemas.openxmlformats.org/officeDocument/2006/relationships/image" Target="../media/image126.png"/><Relationship Id="rId10" Type="http://schemas.openxmlformats.org/officeDocument/2006/relationships/image" Target="../media/image127.png"/><Relationship Id="rId11" Type="http://schemas.openxmlformats.org/officeDocument/2006/relationships/image" Target="../media/image128.png"/><Relationship Id="rId12" Type="http://schemas.openxmlformats.org/officeDocument/2006/relationships/image" Target="../media/image1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1.png"/><Relationship Id="rId3" Type="http://schemas.openxmlformats.org/officeDocument/2006/relationships/image" Target="../media/image1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6.png"/><Relationship Id="rId6" Type="http://schemas.openxmlformats.org/officeDocument/2006/relationships/image" Target="../media/image137.png"/><Relationship Id="rId7" Type="http://schemas.openxmlformats.org/officeDocument/2006/relationships/image" Target="../media/image1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0.png"/><Relationship Id="rId3" Type="http://schemas.openxmlformats.org/officeDocument/2006/relationships/image" Target="../media/image141.png"/><Relationship Id="rId4" Type="http://schemas.openxmlformats.org/officeDocument/2006/relationships/image" Target="../media/image142.png"/><Relationship Id="rId5" Type="http://schemas.openxmlformats.org/officeDocument/2006/relationships/image" Target="../media/image143.png"/><Relationship Id="rId6" Type="http://schemas.openxmlformats.org/officeDocument/2006/relationships/image" Target="../media/image1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5.png"/><Relationship Id="rId3" Type="http://schemas.openxmlformats.org/officeDocument/2006/relationships/image" Target="../media/image146.png"/><Relationship Id="rId4" Type="http://schemas.openxmlformats.org/officeDocument/2006/relationships/image" Target="../media/image147.png"/><Relationship Id="rId5" Type="http://schemas.openxmlformats.org/officeDocument/2006/relationships/image" Target="../media/image148.png"/><Relationship Id="rId6" Type="http://schemas.openxmlformats.org/officeDocument/2006/relationships/image" Target="../media/image149.png"/><Relationship Id="rId7" Type="http://schemas.openxmlformats.org/officeDocument/2006/relationships/image" Target="../media/image150.png"/><Relationship Id="rId8" Type="http://schemas.openxmlformats.org/officeDocument/2006/relationships/image" Target="../media/image151.png"/><Relationship Id="rId9" Type="http://schemas.openxmlformats.org/officeDocument/2006/relationships/image" Target="../media/image1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3.png"/><Relationship Id="rId3" Type="http://schemas.openxmlformats.org/officeDocument/2006/relationships/image" Target="../media/image154.png"/><Relationship Id="rId4" Type="http://schemas.openxmlformats.org/officeDocument/2006/relationships/image" Target="../media/image155.png"/><Relationship Id="rId5" Type="http://schemas.openxmlformats.org/officeDocument/2006/relationships/image" Target="../media/image156.png"/><Relationship Id="rId6" Type="http://schemas.openxmlformats.org/officeDocument/2006/relationships/image" Target="../media/image157.png"/><Relationship Id="rId7" Type="http://schemas.openxmlformats.org/officeDocument/2006/relationships/image" Target="../media/image158.png"/><Relationship Id="rId8" Type="http://schemas.openxmlformats.org/officeDocument/2006/relationships/image" Target="../media/image159.png"/><Relationship Id="rId9" Type="http://schemas.openxmlformats.org/officeDocument/2006/relationships/image" Target="../media/image160.png"/><Relationship Id="rId10" Type="http://schemas.openxmlformats.org/officeDocument/2006/relationships/image" Target="../media/image161.png"/><Relationship Id="rId11" Type="http://schemas.openxmlformats.org/officeDocument/2006/relationships/image" Target="../media/image162.png"/><Relationship Id="rId12" Type="http://schemas.openxmlformats.org/officeDocument/2006/relationships/image" Target="../media/image163.png"/><Relationship Id="rId13" Type="http://schemas.openxmlformats.org/officeDocument/2006/relationships/image" Target="../media/image164.png"/><Relationship Id="rId14" Type="http://schemas.openxmlformats.org/officeDocument/2006/relationships/image" Target="../media/image165.png"/><Relationship Id="rId15" Type="http://schemas.openxmlformats.org/officeDocument/2006/relationships/image" Target="../media/image166.png"/><Relationship Id="rId16" Type="http://schemas.openxmlformats.org/officeDocument/2006/relationships/image" Target="../media/image167.png"/><Relationship Id="rId17" Type="http://schemas.openxmlformats.org/officeDocument/2006/relationships/image" Target="../media/image168.png"/><Relationship Id="rId18" Type="http://schemas.openxmlformats.org/officeDocument/2006/relationships/image" Target="../media/image16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0.png"/><Relationship Id="rId3" Type="http://schemas.openxmlformats.org/officeDocument/2006/relationships/image" Target="../media/image171.png"/><Relationship Id="rId4" Type="http://schemas.openxmlformats.org/officeDocument/2006/relationships/image" Target="../media/image172.png"/><Relationship Id="rId5" Type="http://schemas.openxmlformats.org/officeDocument/2006/relationships/image" Target="../media/image173.png"/><Relationship Id="rId6" Type="http://schemas.openxmlformats.org/officeDocument/2006/relationships/image" Target="../media/image174.png"/><Relationship Id="rId7" Type="http://schemas.openxmlformats.org/officeDocument/2006/relationships/image" Target="../media/image175.png"/><Relationship Id="rId8" Type="http://schemas.openxmlformats.org/officeDocument/2006/relationships/image" Target="../media/image176.png"/><Relationship Id="rId9" Type="http://schemas.openxmlformats.org/officeDocument/2006/relationships/image" Target="../media/image177.png"/><Relationship Id="rId10" Type="http://schemas.openxmlformats.org/officeDocument/2006/relationships/image" Target="../media/image17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9.png"/><Relationship Id="rId3" Type="http://schemas.openxmlformats.org/officeDocument/2006/relationships/image" Target="../media/image180.png"/><Relationship Id="rId4" Type="http://schemas.openxmlformats.org/officeDocument/2006/relationships/image" Target="../media/image181.png"/><Relationship Id="rId5" Type="http://schemas.openxmlformats.org/officeDocument/2006/relationships/image" Target="../media/image182.png"/><Relationship Id="rId6" Type="http://schemas.openxmlformats.org/officeDocument/2006/relationships/image" Target="../media/image183.png"/><Relationship Id="rId7" Type="http://schemas.openxmlformats.org/officeDocument/2006/relationships/image" Target="../media/image184.png"/><Relationship Id="rId8" Type="http://schemas.openxmlformats.org/officeDocument/2006/relationships/image" Target="../media/image185.png"/><Relationship Id="rId9" Type="http://schemas.openxmlformats.org/officeDocument/2006/relationships/image" Target="../media/image186.png"/><Relationship Id="rId10" Type="http://schemas.openxmlformats.org/officeDocument/2006/relationships/image" Target="../media/image187.png"/><Relationship Id="rId11" Type="http://schemas.openxmlformats.org/officeDocument/2006/relationships/image" Target="../media/image188.png"/><Relationship Id="rId12" Type="http://schemas.openxmlformats.org/officeDocument/2006/relationships/image" Target="../media/image189.png"/><Relationship Id="rId13" Type="http://schemas.openxmlformats.org/officeDocument/2006/relationships/image" Target="../media/image190.png"/><Relationship Id="rId14" Type="http://schemas.openxmlformats.org/officeDocument/2006/relationships/image" Target="../media/image191.png"/><Relationship Id="rId15" Type="http://schemas.openxmlformats.org/officeDocument/2006/relationships/image" Target="../media/image192.png"/><Relationship Id="rId16" Type="http://schemas.openxmlformats.org/officeDocument/2006/relationships/image" Target="../media/image193.png"/><Relationship Id="rId17" Type="http://schemas.openxmlformats.org/officeDocument/2006/relationships/image" Target="../media/image194.png"/><Relationship Id="rId18" Type="http://schemas.openxmlformats.org/officeDocument/2006/relationships/image" Target="../media/image195.png"/><Relationship Id="rId19" Type="http://schemas.openxmlformats.org/officeDocument/2006/relationships/image" Target="../media/image196.png"/><Relationship Id="rId20" Type="http://schemas.openxmlformats.org/officeDocument/2006/relationships/image" Target="../media/image197.png"/><Relationship Id="rId21" Type="http://schemas.openxmlformats.org/officeDocument/2006/relationships/image" Target="../media/image198.png"/><Relationship Id="rId22" Type="http://schemas.openxmlformats.org/officeDocument/2006/relationships/image" Target="../media/image199.png"/><Relationship Id="rId23" Type="http://schemas.openxmlformats.org/officeDocument/2006/relationships/image" Target="../media/image200.png"/><Relationship Id="rId24" Type="http://schemas.openxmlformats.org/officeDocument/2006/relationships/image" Target="../media/image201.png"/><Relationship Id="rId25" Type="http://schemas.openxmlformats.org/officeDocument/2006/relationships/image" Target="../media/image2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3.png"/><Relationship Id="rId3" Type="http://schemas.openxmlformats.org/officeDocument/2006/relationships/image" Target="../media/image204.png"/><Relationship Id="rId4" Type="http://schemas.openxmlformats.org/officeDocument/2006/relationships/image" Target="../media/image205.png"/><Relationship Id="rId5" Type="http://schemas.openxmlformats.org/officeDocument/2006/relationships/image" Target="../media/image206.png"/><Relationship Id="rId6" Type="http://schemas.openxmlformats.org/officeDocument/2006/relationships/image" Target="../media/image207.png"/><Relationship Id="rId7" Type="http://schemas.openxmlformats.org/officeDocument/2006/relationships/image" Target="../media/image208.png"/><Relationship Id="rId8" Type="http://schemas.openxmlformats.org/officeDocument/2006/relationships/image" Target="../media/image209.png"/><Relationship Id="rId9" Type="http://schemas.openxmlformats.org/officeDocument/2006/relationships/image" Target="../media/image210.png"/><Relationship Id="rId10" Type="http://schemas.openxmlformats.org/officeDocument/2006/relationships/image" Target="../media/image2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8.png"/><Relationship Id="rId3" Type="http://schemas.openxmlformats.org/officeDocument/2006/relationships/image" Target="../media/image219.png"/><Relationship Id="rId4" Type="http://schemas.openxmlformats.org/officeDocument/2006/relationships/image" Target="../media/image220.png"/><Relationship Id="rId5" Type="http://schemas.openxmlformats.org/officeDocument/2006/relationships/image" Target="../media/image2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6.png"/><Relationship Id="rId7" Type="http://schemas.openxmlformats.org/officeDocument/2006/relationships/image" Target="../media/image26.png"/><Relationship Id="rId8" Type="http://schemas.openxmlformats.org/officeDocument/2006/relationships/image" Target="../media/image8.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15.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18.png"/><Relationship Id="rId19" Type="http://schemas.openxmlformats.org/officeDocument/2006/relationships/image" Target="../media/image3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5.png"/><Relationship Id="rId3" Type="http://schemas.openxmlformats.org/officeDocument/2006/relationships/image" Target="../media/image226.png"/><Relationship Id="rId4" Type="http://schemas.openxmlformats.org/officeDocument/2006/relationships/image" Target="../media/image130.png"/><Relationship Id="rId5" Type="http://schemas.openxmlformats.org/officeDocument/2006/relationships/image" Target="../media/image227.png"/><Relationship Id="rId6" Type="http://schemas.openxmlformats.org/officeDocument/2006/relationships/image" Target="../media/image228.png"/><Relationship Id="rId7" Type="http://schemas.openxmlformats.org/officeDocument/2006/relationships/image" Target="../media/image2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0.png"/><Relationship Id="rId3" Type="http://schemas.openxmlformats.org/officeDocument/2006/relationships/image" Target="../media/image231.png"/><Relationship Id="rId4" Type="http://schemas.openxmlformats.org/officeDocument/2006/relationships/image" Target="../media/image232.png"/><Relationship Id="rId5" Type="http://schemas.openxmlformats.org/officeDocument/2006/relationships/image" Target="../media/image233.png"/><Relationship Id="rId6" Type="http://schemas.openxmlformats.org/officeDocument/2006/relationships/image" Target="../media/image234.png"/><Relationship Id="rId7" Type="http://schemas.openxmlformats.org/officeDocument/2006/relationships/image" Target="../media/image235.png"/><Relationship Id="rId8" Type="http://schemas.openxmlformats.org/officeDocument/2006/relationships/image" Target="../media/image236.png"/><Relationship Id="rId9" Type="http://schemas.openxmlformats.org/officeDocument/2006/relationships/image" Target="../media/image2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8.png"/><Relationship Id="rId3" Type="http://schemas.openxmlformats.org/officeDocument/2006/relationships/image" Target="../media/image239.png"/><Relationship Id="rId4" Type="http://schemas.openxmlformats.org/officeDocument/2006/relationships/image" Target="../media/image2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1.png"/><Relationship Id="rId3" Type="http://schemas.openxmlformats.org/officeDocument/2006/relationships/image" Target="../media/image242.png"/><Relationship Id="rId4" Type="http://schemas.openxmlformats.org/officeDocument/2006/relationships/image" Target="../media/image243.png"/><Relationship Id="rId5" Type="http://schemas.openxmlformats.org/officeDocument/2006/relationships/image" Target="../media/image244.png"/><Relationship Id="rId6" Type="http://schemas.openxmlformats.org/officeDocument/2006/relationships/image" Target="../media/image245.png"/><Relationship Id="rId7" Type="http://schemas.openxmlformats.org/officeDocument/2006/relationships/image" Target="../media/image246.png"/><Relationship Id="rId8" Type="http://schemas.openxmlformats.org/officeDocument/2006/relationships/image" Target="../media/image247.png"/><Relationship Id="rId9" Type="http://schemas.openxmlformats.org/officeDocument/2006/relationships/image" Target="../media/image2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9.png"/><Relationship Id="rId3" Type="http://schemas.openxmlformats.org/officeDocument/2006/relationships/image" Target="../media/image250.png"/><Relationship Id="rId4" Type="http://schemas.openxmlformats.org/officeDocument/2006/relationships/image" Target="../media/image251.png"/><Relationship Id="rId5" Type="http://schemas.openxmlformats.org/officeDocument/2006/relationships/image" Target="../media/image2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3.png"/><Relationship Id="rId3" Type="http://schemas.openxmlformats.org/officeDocument/2006/relationships/image" Target="../media/image254.png"/><Relationship Id="rId4" Type="http://schemas.openxmlformats.org/officeDocument/2006/relationships/image" Target="../media/image255.png"/><Relationship Id="rId5" Type="http://schemas.openxmlformats.org/officeDocument/2006/relationships/image" Target="../media/image256.png"/><Relationship Id="rId6" Type="http://schemas.openxmlformats.org/officeDocument/2006/relationships/image" Target="../media/image2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8.png"/><Relationship Id="rId3" Type="http://schemas.openxmlformats.org/officeDocument/2006/relationships/image" Target="../media/image259.png"/><Relationship Id="rId4" Type="http://schemas.openxmlformats.org/officeDocument/2006/relationships/image" Target="../media/image260.png"/><Relationship Id="rId5" Type="http://schemas.openxmlformats.org/officeDocument/2006/relationships/image" Target="../media/image261.png"/><Relationship Id="rId6" Type="http://schemas.openxmlformats.org/officeDocument/2006/relationships/image" Target="../media/image262.png"/><Relationship Id="rId7" Type="http://schemas.openxmlformats.org/officeDocument/2006/relationships/image" Target="../media/image263.png"/><Relationship Id="rId8" Type="http://schemas.openxmlformats.org/officeDocument/2006/relationships/image" Target="../media/image264.png"/><Relationship Id="rId9" Type="http://schemas.openxmlformats.org/officeDocument/2006/relationships/image" Target="../media/image265.png"/><Relationship Id="rId10" Type="http://schemas.openxmlformats.org/officeDocument/2006/relationships/image" Target="../media/image266.png"/><Relationship Id="rId11" Type="http://schemas.openxmlformats.org/officeDocument/2006/relationships/image" Target="../media/image267.png"/><Relationship Id="rId12" Type="http://schemas.openxmlformats.org/officeDocument/2006/relationships/image" Target="../media/image268.png"/><Relationship Id="rId13" Type="http://schemas.openxmlformats.org/officeDocument/2006/relationships/image" Target="../media/image269.png"/><Relationship Id="rId14" Type="http://schemas.openxmlformats.org/officeDocument/2006/relationships/image" Target="../media/image270.png"/><Relationship Id="rId15" Type="http://schemas.openxmlformats.org/officeDocument/2006/relationships/image" Target="../media/image271.png"/><Relationship Id="rId16" Type="http://schemas.openxmlformats.org/officeDocument/2006/relationships/image" Target="../media/image272.png"/><Relationship Id="rId17" Type="http://schemas.openxmlformats.org/officeDocument/2006/relationships/image" Target="../media/image27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9.png"/><Relationship Id="rId3" Type="http://schemas.openxmlformats.org/officeDocument/2006/relationships/image" Target="../media/image274.png"/><Relationship Id="rId4" Type="http://schemas.openxmlformats.org/officeDocument/2006/relationships/image" Target="../media/image275.png"/><Relationship Id="rId5" Type="http://schemas.openxmlformats.org/officeDocument/2006/relationships/image" Target="../media/image276.png"/><Relationship Id="rId6" Type="http://schemas.openxmlformats.org/officeDocument/2006/relationships/image" Target="../media/image277.png"/><Relationship Id="rId7" Type="http://schemas.openxmlformats.org/officeDocument/2006/relationships/image" Target="../media/image27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1" Type="http://schemas.openxmlformats.org/officeDocument/2006/relationships/image" Target="../media/image45.png"/><Relationship Id="rId12" Type="http://schemas.openxmlformats.org/officeDocument/2006/relationships/image" Target="../media/image46.png"/><Relationship Id="rId13" Type="http://schemas.openxmlformats.org/officeDocument/2006/relationships/image" Target="../media/image47.png"/><Relationship Id="rId14" Type="http://schemas.openxmlformats.org/officeDocument/2006/relationships/image" Target="../media/image48.png"/><Relationship Id="rId15" Type="http://schemas.openxmlformats.org/officeDocument/2006/relationships/image" Target="../media/image49.png"/><Relationship Id="rId16" Type="http://schemas.openxmlformats.org/officeDocument/2006/relationships/image" Target="../media/image50.png"/><Relationship Id="rId17" Type="http://schemas.openxmlformats.org/officeDocument/2006/relationships/image" Target="../media/image51.png"/><Relationship Id="rId18" Type="http://schemas.openxmlformats.org/officeDocument/2006/relationships/image" Target="../media/image52.png"/><Relationship Id="rId19" Type="http://schemas.openxmlformats.org/officeDocument/2006/relationships/image" Target="../media/image53.png"/><Relationship Id="rId20" Type="http://schemas.openxmlformats.org/officeDocument/2006/relationships/image" Target="../media/image54.png"/><Relationship Id="rId21" Type="http://schemas.openxmlformats.org/officeDocument/2006/relationships/image" Target="../media/image55.png"/><Relationship Id="rId22" Type="http://schemas.openxmlformats.org/officeDocument/2006/relationships/image" Target="../media/image56.png"/><Relationship Id="rId23" Type="http://schemas.openxmlformats.org/officeDocument/2006/relationships/image" Target="../media/image57.png"/><Relationship Id="rId24" Type="http://schemas.openxmlformats.org/officeDocument/2006/relationships/image" Target="../media/image58.png"/><Relationship Id="rId25" Type="http://schemas.openxmlformats.org/officeDocument/2006/relationships/image" Target="../media/image59.png"/><Relationship Id="rId26" Type="http://schemas.openxmlformats.org/officeDocument/2006/relationships/image" Target="../media/image60.png"/><Relationship Id="rId27" Type="http://schemas.openxmlformats.org/officeDocument/2006/relationships/image" Target="../media/image61.png"/><Relationship Id="rId28" Type="http://schemas.openxmlformats.org/officeDocument/2006/relationships/image" Target="../media/image62.png"/><Relationship Id="rId29" Type="http://schemas.openxmlformats.org/officeDocument/2006/relationships/image" Target="../media/image63.png"/><Relationship Id="rId30" Type="http://schemas.openxmlformats.org/officeDocument/2006/relationships/image" Target="../media/image64.png"/><Relationship Id="rId31" Type="http://schemas.openxmlformats.org/officeDocument/2006/relationships/image" Target="../media/image65.png"/><Relationship Id="rId32" Type="http://schemas.openxmlformats.org/officeDocument/2006/relationships/image" Target="../media/image66.png"/><Relationship Id="rId33" Type="http://schemas.openxmlformats.org/officeDocument/2006/relationships/image" Target="../media/image67.png"/><Relationship Id="rId34" Type="http://schemas.openxmlformats.org/officeDocument/2006/relationships/image" Target="../media/image68.png"/><Relationship Id="rId35" Type="http://schemas.openxmlformats.org/officeDocument/2006/relationships/image" Target="../media/image69.png"/><Relationship Id="rId36" Type="http://schemas.openxmlformats.org/officeDocument/2006/relationships/image" Target="../media/image70.png"/><Relationship Id="rId37" Type="http://schemas.openxmlformats.org/officeDocument/2006/relationships/image" Target="../media/image7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0.png"/><Relationship Id="rId3" Type="http://schemas.openxmlformats.org/officeDocument/2006/relationships/image" Target="../media/image281.png"/><Relationship Id="rId4" Type="http://schemas.openxmlformats.org/officeDocument/2006/relationships/image" Target="../media/image28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3.png"/><Relationship Id="rId3" Type="http://schemas.openxmlformats.org/officeDocument/2006/relationships/image" Target="../media/image284.png"/><Relationship Id="rId4" Type="http://schemas.openxmlformats.org/officeDocument/2006/relationships/image" Target="../media/image285.png"/><Relationship Id="rId5" Type="http://schemas.openxmlformats.org/officeDocument/2006/relationships/image" Target="../media/image286.png"/><Relationship Id="rId6" Type="http://schemas.openxmlformats.org/officeDocument/2006/relationships/image" Target="../media/image287.png"/><Relationship Id="rId7" Type="http://schemas.openxmlformats.org/officeDocument/2006/relationships/image" Target="../media/image288.png"/><Relationship Id="rId8" Type="http://schemas.openxmlformats.org/officeDocument/2006/relationships/image" Target="../media/image289.png"/><Relationship Id="rId9" Type="http://schemas.openxmlformats.org/officeDocument/2006/relationships/image" Target="../media/image29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1.png"/><Relationship Id="rId3" Type="http://schemas.openxmlformats.org/officeDocument/2006/relationships/image" Target="../media/image292.png"/><Relationship Id="rId4" Type="http://schemas.openxmlformats.org/officeDocument/2006/relationships/image" Target="../media/image293.png"/><Relationship Id="rId5" Type="http://schemas.openxmlformats.org/officeDocument/2006/relationships/image" Target="../media/image294.png"/><Relationship Id="rId6" Type="http://schemas.openxmlformats.org/officeDocument/2006/relationships/image" Target="../media/image295.png"/><Relationship Id="rId7" Type="http://schemas.openxmlformats.org/officeDocument/2006/relationships/image" Target="../media/image29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7.png"/><Relationship Id="rId3" Type="http://schemas.openxmlformats.org/officeDocument/2006/relationships/image" Target="../media/image298.png"/><Relationship Id="rId4" Type="http://schemas.openxmlformats.org/officeDocument/2006/relationships/image" Target="../media/image299.png"/><Relationship Id="rId5" Type="http://schemas.openxmlformats.org/officeDocument/2006/relationships/image" Target="../media/image300.png"/><Relationship Id="rId6" Type="http://schemas.openxmlformats.org/officeDocument/2006/relationships/image" Target="../media/image30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2.png"/><Relationship Id="rId3" Type="http://schemas.openxmlformats.org/officeDocument/2006/relationships/image" Target="../media/image30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4.png"/><Relationship Id="rId3" Type="http://schemas.openxmlformats.org/officeDocument/2006/relationships/image" Target="../media/image30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6.png"/><Relationship Id="rId3" Type="http://schemas.openxmlformats.org/officeDocument/2006/relationships/image" Target="../media/image307.png"/><Relationship Id="rId4" Type="http://schemas.openxmlformats.org/officeDocument/2006/relationships/image" Target="../media/image308.png"/><Relationship Id="rId5" Type="http://schemas.openxmlformats.org/officeDocument/2006/relationships/image" Target="../media/image309.png"/><Relationship Id="rId6" Type="http://schemas.openxmlformats.org/officeDocument/2006/relationships/image" Target="../media/image310.png"/><Relationship Id="rId7" Type="http://schemas.openxmlformats.org/officeDocument/2006/relationships/image" Target="../media/image3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2.png"/><Relationship Id="rId3" Type="http://schemas.openxmlformats.org/officeDocument/2006/relationships/image" Target="../media/image3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image" Target="../media/image83.png"/><Relationship Id="rId7" Type="http://schemas.openxmlformats.org/officeDocument/2006/relationships/image" Target="../media/image84.png"/><Relationship Id="rId8" Type="http://schemas.openxmlformats.org/officeDocument/2006/relationships/image" Target="../media/image85.png"/><Relationship Id="rId9" Type="http://schemas.openxmlformats.org/officeDocument/2006/relationships/image" Target="../media/image86.png"/><Relationship Id="rId10" Type="http://schemas.openxmlformats.org/officeDocument/2006/relationships/image" Target="../media/image87.png"/><Relationship Id="rId11" Type="http://schemas.openxmlformats.org/officeDocument/2006/relationships/image" Target="../media/image88.png"/><Relationship Id="rId12" Type="http://schemas.openxmlformats.org/officeDocument/2006/relationships/image" Target="../media/image8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224856"/>
            <a:ext cx="7559992" cy="5143144"/>
          </a:xfrm>
          <a:prstGeom prst="rect">
            <a:avLst/>
          </a:prstGeom>
        </p:spPr>
      </p:pic>
      <p:grpSp>
        <p:nvGrpSpPr>
          <p:cNvPr id="3" name="object 3"/>
          <p:cNvGrpSpPr/>
          <p:nvPr/>
        </p:nvGrpSpPr>
        <p:grpSpPr>
          <a:xfrm>
            <a:off x="1060429" y="2535691"/>
            <a:ext cx="538480" cy="426720"/>
            <a:chOff x="1060429" y="2535691"/>
            <a:chExt cx="538480" cy="426720"/>
          </a:xfrm>
        </p:grpSpPr>
        <p:pic>
          <p:nvPicPr>
            <p:cNvPr id="4" name="object 4"/>
            <p:cNvPicPr/>
            <p:nvPr/>
          </p:nvPicPr>
          <p:blipFill>
            <a:blip r:embed="rId3" cstate="print"/>
            <a:stretch>
              <a:fillRect/>
            </a:stretch>
          </p:blipFill>
          <p:spPr>
            <a:xfrm>
              <a:off x="1348817" y="2684019"/>
              <a:ext cx="249826" cy="224575"/>
            </a:xfrm>
            <a:prstGeom prst="rect">
              <a:avLst/>
            </a:prstGeom>
          </p:spPr>
        </p:pic>
        <p:sp>
          <p:nvSpPr>
            <p:cNvPr id="5" name="object 5"/>
            <p:cNvSpPr/>
            <p:nvPr/>
          </p:nvSpPr>
          <p:spPr>
            <a:xfrm>
              <a:off x="1069954" y="2545216"/>
              <a:ext cx="288290" cy="407670"/>
            </a:xfrm>
            <a:custGeom>
              <a:avLst/>
              <a:gdLst/>
              <a:ahLst/>
              <a:cxnLst/>
              <a:rect l="l" t="t" r="r" b="b"/>
              <a:pathLst>
                <a:path w="288290" h="407669">
                  <a:moveTo>
                    <a:pt x="186278" y="126926"/>
                  </a:moveTo>
                  <a:lnTo>
                    <a:pt x="193829" y="90271"/>
                  </a:lnTo>
                  <a:lnTo>
                    <a:pt x="200533" y="62463"/>
                  </a:lnTo>
                  <a:lnTo>
                    <a:pt x="206386" y="43496"/>
                  </a:lnTo>
                  <a:lnTo>
                    <a:pt x="211386" y="33366"/>
                  </a:lnTo>
                  <a:lnTo>
                    <a:pt x="213369" y="27523"/>
                  </a:lnTo>
                  <a:lnTo>
                    <a:pt x="173079" y="1635"/>
                  </a:lnTo>
                  <a:lnTo>
                    <a:pt x="163163" y="0"/>
                  </a:lnTo>
                  <a:lnTo>
                    <a:pt x="158816" y="3350"/>
                  </a:lnTo>
                  <a:lnTo>
                    <a:pt x="160040" y="11687"/>
                  </a:lnTo>
                  <a:lnTo>
                    <a:pt x="163240" y="23388"/>
                  </a:lnTo>
                  <a:lnTo>
                    <a:pt x="164877" y="36796"/>
                  </a:lnTo>
                  <a:lnTo>
                    <a:pt x="160878" y="86073"/>
                  </a:lnTo>
                  <a:lnTo>
                    <a:pt x="149766" y="133772"/>
                  </a:lnTo>
                  <a:lnTo>
                    <a:pt x="85861" y="145480"/>
                  </a:lnTo>
                  <a:lnTo>
                    <a:pt x="44788" y="148605"/>
                  </a:lnTo>
                  <a:lnTo>
                    <a:pt x="33158" y="149112"/>
                  </a:lnTo>
                  <a:lnTo>
                    <a:pt x="27951" y="151755"/>
                  </a:lnTo>
                  <a:lnTo>
                    <a:pt x="29168" y="156531"/>
                  </a:lnTo>
                  <a:lnTo>
                    <a:pt x="36812" y="163439"/>
                  </a:lnTo>
                  <a:lnTo>
                    <a:pt x="47643" y="170002"/>
                  </a:lnTo>
                  <a:lnTo>
                    <a:pt x="58477" y="173710"/>
                  </a:lnTo>
                  <a:lnTo>
                    <a:pt x="69318" y="174565"/>
                  </a:lnTo>
                  <a:lnTo>
                    <a:pt x="80170" y="172570"/>
                  </a:lnTo>
                  <a:lnTo>
                    <a:pt x="92357" y="169002"/>
                  </a:lnTo>
                  <a:lnTo>
                    <a:pt x="107259" y="165153"/>
                  </a:lnTo>
                  <a:lnTo>
                    <a:pt x="124875" y="161019"/>
                  </a:lnTo>
                  <a:lnTo>
                    <a:pt x="145207" y="156594"/>
                  </a:lnTo>
                  <a:lnTo>
                    <a:pt x="131151" y="196679"/>
                  </a:lnTo>
                  <a:lnTo>
                    <a:pt x="116382" y="232483"/>
                  </a:lnTo>
                  <a:lnTo>
                    <a:pt x="84729" y="291226"/>
                  </a:lnTo>
                  <a:lnTo>
                    <a:pt x="51349" y="337172"/>
                  </a:lnTo>
                  <a:lnTo>
                    <a:pt x="17406" y="374526"/>
                  </a:lnTo>
                  <a:lnTo>
                    <a:pt x="4496" y="387797"/>
                  </a:lnTo>
                  <a:lnTo>
                    <a:pt x="0" y="394501"/>
                  </a:lnTo>
                  <a:lnTo>
                    <a:pt x="47921" y="366558"/>
                  </a:lnTo>
                  <a:lnTo>
                    <a:pt x="76741" y="340299"/>
                  </a:lnTo>
                  <a:lnTo>
                    <a:pt x="103271" y="309214"/>
                  </a:lnTo>
                  <a:lnTo>
                    <a:pt x="128087" y="272976"/>
                  </a:lnTo>
                  <a:lnTo>
                    <a:pt x="153469" y="222778"/>
                  </a:lnTo>
                  <a:lnTo>
                    <a:pt x="181719" y="149748"/>
                  </a:lnTo>
                  <a:lnTo>
                    <a:pt x="201104" y="144184"/>
                  </a:lnTo>
                  <a:lnTo>
                    <a:pt x="215936" y="141187"/>
                  </a:lnTo>
                  <a:lnTo>
                    <a:pt x="226210" y="140760"/>
                  </a:lnTo>
                  <a:lnTo>
                    <a:pt x="231922" y="142903"/>
                  </a:lnTo>
                  <a:lnTo>
                    <a:pt x="234555" y="148750"/>
                  </a:lnTo>
                  <a:lnTo>
                    <a:pt x="235618" y="159450"/>
                  </a:lnTo>
                  <a:lnTo>
                    <a:pt x="235119" y="174995"/>
                  </a:lnTo>
                  <a:lnTo>
                    <a:pt x="229987" y="217573"/>
                  </a:lnTo>
                  <a:lnTo>
                    <a:pt x="222567" y="258078"/>
                  </a:lnTo>
                  <a:lnTo>
                    <a:pt x="209086" y="307790"/>
                  </a:lnTo>
                  <a:lnTo>
                    <a:pt x="190263" y="345717"/>
                  </a:lnTo>
                  <a:lnTo>
                    <a:pt x="179433" y="350561"/>
                  </a:lnTo>
                  <a:lnTo>
                    <a:pt x="173147" y="349852"/>
                  </a:lnTo>
                  <a:lnTo>
                    <a:pt x="165733" y="347721"/>
                  </a:lnTo>
                  <a:lnTo>
                    <a:pt x="157180" y="344158"/>
                  </a:lnTo>
                  <a:lnTo>
                    <a:pt x="147480" y="339156"/>
                  </a:lnTo>
                  <a:lnTo>
                    <a:pt x="139493" y="335739"/>
                  </a:lnTo>
                  <a:lnTo>
                    <a:pt x="136070" y="336881"/>
                  </a:lnTo>
                  <a:lnTo>
                    <a:pt x="137212" y="342583"/>
                  </a:lnTo>
                  <a:lnTo>
                    <a:pt x="142921" y="352847"/>
                  </a:lnTo>
                  <a:lnTo>
                    <a:pt x="149969" y="364979"/>
                  </a:lnTo>
                  <a:lnTo>
                    <a:pt x="155171" y="376250"/>
                  </a:lnTo>
                  <a:lnTo>
                    <a:pt x="158528" y="386658"/>
                  </a:lnTo>
                  <a:lnTo>
                    <a:pt x="160040" y="396205"/>
                  </a:lnTo>
                  <a:lnTo>
                    <a:pt x="162031" y="403491"/>
                  </a:lnTo>
                  <a:lnTo>
                    <a:pt x="166877" y="407061"/>
                  </a:lnTo>
                  <a:lnTo>
                    <a:pt x="174579" y="406915"/>
                  </a:lnTo>
                  <a:lnTo>
                    <a:pt x="185135" y="403050"/>
                  </a:lnTo>
                  <a:lnTo>
                    <a:pt x="217857" y="373746"/>
                  </a:lnTo>
                  <a:lnTo>
                    <a:pt x="243033" y="321762"/>
                  </a:lnTo>
                  <a:lnTo>
                    <a:pt x="253601" y="277536"/>
                  </a:lnTo>
                  <a:lnTo>
                    <a:pt x="260718" y="233619"/>
                  </a:lnTo>
                  <a:lnTo>
                    <a:pt x="266149" y="197665"/>
                  </a:lnTo>
                  <a:lnTo>
                    <a:pt x="268852" y="182770"/>
                  </a:lnTo>
                  <a:lnTo>
                    <a:pt x="272413" y="170011"/>
                  </a:lnTo>
                  <a:lnTo>
                    <a:pt x="276836" y="159386"/>
                  </a:lnTo>
                  <a:lnTo>
                    <a:pt x="282125" y="150891"/>
                  </a:lnTo>
                  <a:lnTo>
                    <a:pt x="286397" y="143763"/>
                  </a:lnTo>
                  <a:lnTo>
                    <a:pt x="287821" y="137199"/>
                  </a:lnTo>
                  <a:lnTo>
                    <a:pt x="286397" y="131205"/>
                  </a:lnTo>
                  <a:lnTo>
                    <a:pt x="282125" y="125783"/>
                  </a:lnTo>
                  <a:lnTo>
                    <a:pt x="247031" y="109384"/>
                  </a:lnTo>
                  <a:lnTo>
                    <a:pt x="239895" y="109240"/>
                  </a:lnTo>
                  <a:lnTo>
                    <a:pt x="233334" y="110523"/>
                  </a:lnTo>
                  <a:lnTo>
                    <a:pt x="227350" y="113236"/>
                  </a:lnTo>
                  <a:lnTo>
                    <a:pt x="220495" y="116656"/>
                  </a:lnTo>
                  <a:lnTo>
                    <a:pt x="211362" y="120076"/>
                  </a:lnTo>
                  <a:lnTo>
                    <a:pt x="199956" y="123500"/>
                  </a:lnTo>
                  <a:lnTo>
                    <a:pt x="186278" y="126926"/>
                  </a:lnTo>
                  <a:close/>
                </a:path>
              </a:pathLst>
            </a:custGeom>
            <a:ln w="19050">
              <a:solidFill>
                <a:srgbClr val="639E51"/>
              </a:solidFill>
            </a:ln>
          </p:spPr>
          <p:txBody>
            <a:bodyPr wrap="square" lIns="0" tIns="0" rIns="0" bIns="0" rtlCol="0"/>
            <a:lstStyle/>
            <a:p/>
          </p:txBody>
        </p:sp>
        <p:pic>
          <p:nvPicPr>
            <p:cNvPr id="6" name="object 6"/>
            <p:cNvPicPr/>
            <p:nvPr/>
          </p:nvPicPr>
          <p:blipFill>
            <a:blip r:embed="rId4" cstate="print"/>
            <a:stretch>
              <a:fillRect/>
            </a:stretch>
          </p:blipFill>
          <p:spPr>
            <a:xfrm>
              <a:off x="1395044" y="2716238"/>
              <a:ext cx="138413" cy="154838"/>
            </a:xfrm>
            <a:prstGeom prst="rect">
              <a:avLst/>
            </a:prstGeom>
          </p:spPr>
        </p:pic>
      </p:grpSp>
      <p:grpSp>
        <p:nvGrpSpPr>
          <p:cNvPr id="7" name="object 7"/>
          <p:cNvGrpSpPr/>
          <p:nvPr/>
        </p:nvGrpSpPr>
        <p:grpSpPr>
          <a:xfrm>
            <a:off x="1672302" y="2552725"/>
            <a:ext cx="492759" cy="473709"/>
            <a:chOff x="1672302" y="2552725"/>
            <a:chExt cx="492759" cy="473709"/>
          </a:xfrm>
        </p:grpSpPr>
        <p:sp>
          <p:nvSpPr>
            <p:cNvPr id="8" name="object 8"/>
            <p:cNvSpPr/>
            <p:nvPr/>
          </p:nvSpPr>
          <p:spPr>
            <a:xfrm>
              <a:off x="1681827" y="2562250"/>
              <a:ext cx="473709" cy="454659"/>
            </a:xfrm>
            <a:custGeom>
              <a:avLst/>
              <a:gdLst/>
              <a:ahLst/>
              <a:cxnLst/>
              <a:rect l="l" t="t" r="r" b="b"/>
              <a:pathLst>
                <a:path w="473710" h="454660">
                  <a:moveTo>
                    <a:pt x="391371" y="349503"/>
                  </a:moveTo>
                  <a:lnTo>
                    <a:pt x="371541" y="353648"/>
                  </a:lnTo>
                  <a:lnTo>
                    <a:pt x="355426" y="356935"/>
                  </a:lnTo>
                  <a:lnTo>
                    <a:pt x="343022" y="359357"/>
                  </a:lnTo>
                  <a:lnTo>
                    <a:pt x="334322" y="360908"/>
                  </a:lnTo>
                  <a:lnTo>
                    <a:pt x="334463" y="344089"/>
                  </a:lnTo>
                  <a:lnTo>
                    <a:pt x="334889" y="325554"/>
                  </a:lnTo>
                  <a:lnTo>
                    <a:pt x="335603" y="305301"/>
                  </a:lnTo>
                  <a:lnTo>
                    <a:pt x="336608" y="283324"/>
                  </a:lnTo>
                  <a:lnTo>
                    <a:pt x="418752" y="274192"/>
                  </a:lnTo>
                  <a:lnTo>
                    <a:pt x="426453" y="272066"/>
                  </a:lnTo>
                  <a:lnTo>
                    <a:pt x="429020" y="267935"/>
                  </a:lnTo>
                  <a:lnTo>
                    <a:pt x="426453" y="261798"/>
                  </a:lnTo>
                  <a:lnTo>
                    <a:pt x="418752" y="253657"/>
                  </a:lnTo>
                  <a:lnTo>
                    <a:pt x="431874" y="238252"/>
                  </a:lnTo>
                  <a:lnTo>
                    <a:pt x="443850" y="226272"/>
                  </a:lnTo>
                  <a:lnTo>
                    <a:pt x="454688" y="217716"/>
                  </a:lnTo>
                  <a:lnTo>
                    <a:pt x="464396" y="212585"/>
                  </a:lnTo>
                  <a:lnTo>
                    <a:pt x="471161" y="208662"/>
                  </a:lnTo>
                  <a:lnTo>
                    <a:pt x="444701" y="177795"/>
                  </a:lnTo>
                  <a:lnTo>
                    <a:pt x="413610" y="163812"/>
                  </a:lnTo>
                  <a:lnTo>
                    <a:pt x="407761" y="164450"/>
                  </a:lnTo>
                  <a:lnTo>
                    <a:pt x="402775" y="166941"/>
                  </a:lnTo>
                  <a:lnTo>
                    <a:pt x="395355" y="170648"/>
                  </a:lnTo>
                  <a:lnTo>
                    <a:pt x="382235" y="174928"/>
                  </a:lnTo>
                  <a:lnTo>
                    <a:pt x="363411" y="179777"/>
                  </a:lnTo>
                  <a:lnTo>
                    <a:pt x="338882" y="185191"/>
                  </a:lnTo>
                  <a:lnTo>
                    <a:pt x="340226" y="173294"/>
                  </a:lnTo>
                  <a:lnTo>
                    <a:pt x="342009" y="162674"/>
                  </a:lnTo>
                  <a:lnTo>
                    <a:pt x="344225" y="153330"/>
                  </a:lnTo>
                  <a:lnTo>
                    <a:pt x="346870" y="145262"/>
                  </a:lnTo>
                  <a:lnTo>
                    <a:pt x="347219" y="137780"/>
                  </a:lnTo>
                  <a:lnTo>
                    <a:pt x="342585" y="130152"/>
                  </a:lnTo>
                  <a:lnTo>
                    <a:pt x="332963" y="122377"/>
                  </a:lnTo>
                  <a:lnTo>
                    <a:pt x="318346" y="114452"/>
                  </a:lnTo>
                  <a:lnTo>
                    <a:pt x="398216" y="103047"/>
                  </a:lnTo>
                  <a:lnTo>
                    <a:pt x="404195" y="101062"/>
                  </a:lnTo>
                  <a:lnTo>
                    <a:pt x="406188" y="97355"/>
                  </a:lnTo>
                  <a:lnTo>
                    <a:pt x="404195" y="91928"/>
                  </a:lnTo>
                  <a:lnTo>
                    <a:pt x="398216" y="84785"/>
                  </a:lnTo>
                  <a:lnTo>
                    <a:pt x="403696" y="73888"/>
                  </a:lnTo>
                  <a:lnTo>
                    <a:pt x="411045" y="63981"/>
                  </a:lnTo>
                  <a:lnTo>
                    <a:pt x="420253" y="55061"/>
                  </a:lnTo>
                  <a:lnTo>
                    <a:pt x="431312" y="47129"/>
                  </a:lnTo>
                  <a:lnTo>
                    <a:pt x="440861" y="40081"/>
                  </a:lnTo>
                  <a:lnTo>
                    <a:pt x="445563" y="33739"/>
                  </a:lnTo>
                  <a:lnTo>
                    <a:pt x="445419" y="28104"/>
                  </a:lnTo>
                  <a:lnTo>
                    <a:pt x="440431" y="23177"/>
                  </a:lnTo>
                  <a:lnTo>
                    <a:pt x="433147" y="18693"/>
                  </a:lnTo>
                  <a:lnTo>
                    <a:pt x="426154" y="14346"/>
                  </a:lnTo>
                  <a:lnTo>
                    <a:pt x="419455" y="10134"/>
                  </a:lnTo>
                  <a:lnTo>
                    <a:pt x="413050" y="6057"/>
                  </a:lnTo>
                  <a:lnTo>
                    <a:pt x="404668" y="749"/>
                  </a:lnTo>
                  <a:lnTo>
                    <a:pt x="397429" y="0"/>
                  </a:lnTo>
                  <a:lnTo>
                    <a:pt x="391371" y="3771"/>
                  </a:lnTo>
                  <a:lnTo>
                    <a:pt x="385801" y="6636"/>
                  </a:lnTo>
                  <a:lnTo>
                    <a:pt x="344292" y="17974"/>
                  </a:lnTo>
                  <a:lnTo>
                    <a:pt x="302369" y="25450"/>
                  </a:lnTo>
                  <a:lnTo>
                    <a:pt x="268136" y="28460"/>
                  </a:lnTo>
                  <a:lnTo>
                    <a:pt x="261297" y="27736"/>
                  </a:lnTo>
                  <a:lnTo>
                    <a:pt x="253665" y="26238"/>
                  </a:lnTo>
                  <a:lnTo>
                    <a:pt x="246464" y="24320"/>
                  </a:lnTo>
                  <a:lnTo>
                    <a:pt x="239618" y="22034"/>
                  </a:lnTo>
                  <a:lnTo>
                    <a:pt x="232773" y="19748"/>
                  </a:lnTo>
                  <a:lnTo>
                    <a:pt x="228201" y="20142"/>
                  </a:lnTo>
                  <a:lnTo>
                    <a:pt x="225928" y="23177"/>
                  </a:lnTo>
                  <a:lnTo>
                    <a:pt x="223642" y="26238"/>
                  </a:lnTo>
                  <a:lnTo>
                    <a:pt x="225534" y="31940"/>
                  </a:lnTo>
                  <a:lnTo>
                    <a:pt x="231630" y="40284"/>
                  </a:lnTo>
                  <a:lnTo>
                    <a:pt x="235966" y="47707"/>
                  </a:lnTo>
                  <a:lnTo>
                    <a:pt x="239885" y="57405"/>
                  </a:lnTo>
                  <a:lnTo>
                    <a:pt x="243385" y="69382"/>
                  </a:lnTo>
                  <a:lnTo>
                    <a:pt x="246464" y="83642"/>
                  </a:lnTo>
                  <a:lnTo>
                    <a:pt x="249515" y="98194"/>
                  </a:lnTo>
                  <a:lnTo>
                    <a:pt x="253009" y="111031"/>
                  </a:lnTo>
                  <a:lnTo>
                    <a:pt x="256938" y="122155"/>
                  </a:lnTo>
                  <a:lnTo>
                    <a:pt x="261297" y="131571"/>
                  </a:lnTo>
                  <a:lnTo>
                    <a:pt x="265706" y="137205"/>
                  </a:lnTo>
                  <a:lnTo>
                    <a:pt x="269843" y="136994"/>
                  </a:lnTo>
                  <a:lnTo>
                    <a:pt x="273701" y="130936"/>
                  </a:lnTo>
                  <a:lnTo>
                    <a:pt x="277274" y="119024"/>
                  </a:lnTo>
                  <a:lnTo>
                    <a:pt x="304655" y="114452"/>
                  </a:lnTo>
                  <a:lnTo>
                    <a:pt x="307648" y="130289"/>
                  </a:lnTo>
                  <a:lnTo>
                    <a:pt x="309787" y="148121"/>
                  </a:lnTo>
                  <a:lnTo>
                    <a:pt x="311072" y="167946"/>
                  </a:lnTo>
                  <a:lnTo>
                    <a:pt x="311500" y="189763"/>
                  </a:lnTo>
                  <a:lnTo>
                    <a:pt x="289530" y="193906"/>
                  </a:lnTo>
                  <a:lnTo>
                    <a:pt x="247607" y="201167"/>
                  </a:lnTo>
                  <a:lnTo>
                    <a:pt x="232192" y="202030"/>
                  </a:lnTo>
                  <a:lnTo>
                    <a:pt x="224922" y="201384"/>
                  </a:lnTo>
                  <a:lnTo>
                    <a:pt x="217939" y="200024"/>
                  </a:lnTo>
                  <a:lnTo>
                    <a:pt x="208808" y="197751"/>
                  </a:lnTo>
                  <a:lnTo>
                    <a:pt x="201569" y="197002"/>
                  </a:lnTo>
                  <a:lnTo>
                    <a:pt x="196261" y="197751"/>
                  </a:lnTo>
                  <a:lnTo>
                    <a:pt x="190914" y="198539"/>
                  </a:lnTo>
                  <a:lnTo>
                    <a:pt x="190546" y="201955"/>
                  </a:lnTo>
                  <a:lnTo>
                    <a:pt x="195118" y="208013"/>
                  </a:lnTo>
                  <a:lnTo>
                    <a:pt x="198966" y="214011"/>
                  </a:lnTo>
                  <a:lnTo>
                    <a:pt x="203671" y="222859"/>
                  </a:lnTo>
                  <a:lnTo>
                    <a:pt x="209234" y="234555"/>
                  </a:lnTo>
                  <a:lnTo>
                    <a:pt x="215653" y="249097"/>
                  </a:lnTo>
                  <a:lnTo>
                    <a:pt x="222141" y="264087"/>
                  </a:lnTo>
                  <a:lnTo>
                    <a:pt x="227912" y="277071"/>
                  </a:lnTo>
                  <a:lnTo>
                    <a:pt x="232973" y="288047"/>
                  </a:lnTo>
                  <a:lnTo>
                    <a:pt x="237332" y="297014"/>
                  </a:lnTo>
                  <a:lnTo>
                    <a:pt x="241249" y="302728"/>
                  </a:lnTo>
                  <a:lnTo>
                    <a:pt x="245030" y="303869"/>
                  </a:lnTo>
                  <a:lnTo>
                    <a:pt x="248671" y="300443"/>
                  </a:lnTo>
                  <a:lnTo>
                    <a:pt x="252166" y="292455"/>
                  </a:lnTo>
                  <a:lnTo>
                    <a:pt x="266986" y="290319"/>
                  </a:lnTo>
                  <a:lnTo>
                    <a:pt x="281819" y="288466"/>
                  </a:lnTo>
                  <a:lnTo>
                    <a:pt x="296659" y="286895"/>
                  </a:lnTo>
                  <a:lnTo>
                    <a:pt x="311500" y="285610"/>
                  </a:lnTo>
                  <a:lnTo>
                    <a:pt x="311500" y="363194"/>
                  </a:lnTo>
                  <a:lnTo>
                    <a:pt x="258006" y="375608"/>
                  </a:lnTo>
                  <a:lnTo>
                    <a:pt x="215428" y="382023"/>
                  </a:lnTo>
                  <a:lnTo>
                    <a:pt x="186330" y="384307"/>
                  </a:lnTo>
                  <a:lnTo>
                    <a:pt x="177998" y="383730"/>
                  </a:lnTo>
                  <a:lnTo>
                    <a:pt x="173497" y="383885"/>
                  </a:lnTo>
                  <a:lnTo>
                    <a:pt x="200247" y="417457"/>
                  </a:lnTo>
                  <a:lnTo>
                    <a:pt x="204249" y="419099"/>
                  </a:lnTo>
                  <a:lnTo>
                    <a:pt x="208379" y="419094"/>
                  </a:lnTo>
                  <a:lnTo>
                    <a:pt x="213934" y="417953"/>
                  </a:lnTo>
                  <a:lnTo>
                    <a:pt x="220921" y="415674"/>
                  </a:lnTo>
                  <a:lnTo>
                    <a:pt x="229344" y="412254"/>
                  </a:lnTo>
                  <a:lnTo>
                    <a:pt x="240112" y="407911"/>
                  </a:lnTo>
                  <a:lnTo>
                    <a:pt x="292107" y="390575"/>
                  </a:lnTo>
                  <a:lnTo>
                    <a:pt x="340885" y="376323"/>
                  </a:lnTo>
                  <a:lnTo>
                    <a:pt x="398216" y="360908"/>
                  </a:lnTo>
                  <a:lnTo>
                    <a:pt x="412106" y="384166"/>
                  </a:lnTo>
                  <a:lnTo>
                    <a:pt x="424153" y="403709"/>
                  </a:lnTo>
                  <a:lnTo>
                    <a:pt x="434356" y="419539"/>
                  </a:lnTo>
                  <a:lnTo>
                    <a:pt x="442717" y="431660"/>
                  </a:lnTo>
                  <a:lnTo>
                    <a:pt x="449631" y="439000"/>
                  </a:lnTo>
                  <a:lnTo>
                    <a:pt x="455552" y="440491"/>
                  </a:lnTo>
                  <a:lnTo>
                    <a:pt x="460474" y="436141"/>
                  </a:lnTo>
                  <a:lnTo>
                    <a:pt x="464396" y="425957"/>
                  </a:lnTo>
                  <a:lnTo>
                    <a:pt x="466534" y="412986"/>
                  </a:lnTo>
                  <a:lnTo>
                    <a:pt x="466107" y="400288"/>
                  </a:lnTo>
                  <a:lnTo>
                    <a:pt x="450275" y="364193"/>
                  </a:lnTo>
                  <a:lnTo>
                    <a:pt x="423324" y="334670"/>
                  </a:lnTo>
                  <a:lnTo>
                    <a:pt x="383382" y="309562"/>
                  </a:lnTo>
                  <a:lnTo>
                    <a:pt x="375460" y="307145"/>
                  </a:lnTo>
                  <a:lnTo>
                    <a:pt x="371108" y="307860"/>
                  </a:lnTo>
                  <a:lnTo>
                    <a:pt x="370327" y="311709"/>
                  </a:lnTo>
                  <a:lnTo>
                    <a:pt x="373121" y="318693"/>
                  </a:lnTo>
                  <a:lnTo>
                    <a:pt x="377671" y="327040"/>
                  </a:lnTo>
                  <a:lnTo>
                    <a:pt x="382231" y="334956"/>
                  </a:lnTo>
                  <a:lnTo>
                    <a:pt x="386799" y="342443"/>
                  </a:lnTo>
                  <a:lnTo>
                    <a:pt x="391371" y="349503"/>
                  </a:lnTo>
                  <a:close/>
                </a:path>
                <a:path w="473710" h="454660">
                  <a:moveTo>
                    <a:pt x="122093" y="123583"/>
                  </a:moveTo>
                  <a:lnTo>
                    <a:pt x="95697" y="131225"/>
                  </a:lnTo>
                  <a:lnTo>
                    <a:pt x="73585" y="135863"/>
                  </a:lnTo>
                  <a:lnTo>
                    <a:pt x="55759" y="137497"/>
                  </a:lnTo>
                  <a:lnTo>
                    <a:pt x="42222" y="136131"/>
                  </a:lnTo>
                  <a:lnTo>
                    <a:pt x="32588" y="134291"/>
                  </a:lnTo>
                  <a:lnTo>
                    <a:pt x="26523" y="134435"/>
                  </a:lnTo>
                  <a:lnTo>
                    <a:pt x="24029" y="136570"/>
                  </a:lnTo>
                  <a:lnTo>
                    <a:pt x="25103" y="140703"/>
                  </a:lnTo>
                  <a:lnTo>
                    <a:pt x="27805" y="146551"/>
                  </a:lnTo>
                  <a:lnTo>
                    <a:pt x="30230" y="153825"/>
                  </a:lnTo>
                  <a:lnTo>
                    <a:pt x="32375" y="162523"/>
                  </a:lnTo>
                  <a:lnTo>
                    <a:pt x="34234" y="172643"/>
                  </a:lnTo>
                  <a:lnTo>
                    <a:pt x="35159" y="183495"/>
                  </a:lnTo>
                  <a:lnTo>
                    <a:pt x="34512" y="194336"/>
                  </a:lnTo>
                  <a:lnTo>
                    <a:pt x="18535" y="234840"/>
                  </a:lnTo>
                  <a:lnTo>
                    <a:pt x="6853" y="247954"/>
                  </a:lnTo>
                  <a:lnTo>
                    <a:pt x="1997" y="253590"/>
                  </a:lnTo>
                  <a:lnTo>
                    <a:pt x="0" y="260226"/>
                  </a:lnTo>
                  <a:lnTo>
                    <a:pt x="857" y="267857"/>
                  </a:lnTo>
                  <a:lnTo>
                    <a:pt x="4567" y="276478"/>
                  </a:lnTo>
                  <a:lnTo>
                    <a:pt x="9983" y="283336"/>
                  </a:lnTo>
                  <a:lnTo>
                    <a:pt x="15968" y="285622"/>
                  </a:lnTo>
                  <a:lnTo>
                    <a:pt x="22530" y="283336"/>
                  </a:lnTo>
                  <a:lnTo>
                    <a:pt x="29675" y="276478"/>
                  </a:lnTo>
                  <a:lnTo>
                    <a:pt x="37580" y="268071"/>
                  </a:lnTo>
                  <a:lnTo>
                    <a:pt x="46491" y="261081"/>
                  </a:lnTo>
                  <a:lnTo>
                    <a:pt x="87271" y="246819"/>
                  </a:lnTo>
                  <a:lnTo>
                    <a:pt x="95123" y="246250"/>
                  </a:lnTo>
                  <a:lnTo>
                    <a:pt x="101557" y="246811"/>
                  </a:lnTo>
                  <a:lnTo>
                    <a:pt x="109151" y="248348"/>
                  </a:lnTo>
                  <a:lnTo>
                    <a:pt x="114104" y="254800"/>
                  </a:lnTo>
                  <a:lnTo>
                    <a:pt x="116390" y="266204"/>
                  </a:lnTo>
                  <a:lnTo>
                    <a:pt x="117524" y="276906"/>
                  </a:lnTo>
                  <a:lnTo>
                    <a:pt x="117519" y="291884"/>
                  </a:lnTo>
                  <a:lnTo>
                    <a:pt x="114104" y="334670"/>
                  </a:lnTo>
                  <a:lnTo>
                    <a:pt x="106673" y="375748"/>
                  </a:lnTo>
                  <a:lnTo>
                    <a:pt x="79006" y="401999"/>
                  </a:lnTo>
                  <a:lnTo>
                    <a:pt x="67383" y="401427"/>
                  </a:lnTo>
                  <a:lnTo>
                    <a:pt x="53627" y="398564"/>
                  </a:lnTo>
                  <a:lnTo>
                    <a:pt x="42283" y="396218"/>
                  </a:lnTo>
                  <a:lnTo>
                    <a:pt x="37931" y="397148"/>
                  </a:lnTo>
                  <a:lnTo>
                    <a:pt x="40573" y="401353"/>
                  </a:lnTo>
                  <a:lnTo>
                    <a:pt x="50211" y="408838"/>
                  </a:lnTo>
                  <a:lnTo>
                    <a:pt x="61959" y="417956"/>
                  </a:lnTo>
                  <a:lnTo>
                    <a:pt x="71012" y="427080"/>
                  </a:lnTo>
                  <a:lnTo>
                    <a:pt x="77366" y="436211"/>
                  </a:lnTo>
                  <a:lnTo>
                    <a:pt x="81021" y="445350"/>
                  </a:lnTo>
                  <a:lnTo>
                    <a:pt x="84433" y="452114"/>
                  </a:lnTo>
                  <a:lnTo>
                    <a:pt x="118802" y="433724"/>
                  </a:lnTo>
                  <a:lnTo>
                    <a:pt x="138069" y="392861"/>
                  </a:lnTo>
                  <a:lnTo>
                    <a:pt x="144486" y="338524"/>
                  </a:lnTo>
                  <a:lnTo>
                    <a:pt x="144914" y="317550"/>
                  </a:lnTo>
                  <a:lnTo>
                    <a:pt x="145555" y="297883"/>
                  </a:lnTo>
                  <a:lnTo>
                    <a:pt x="147478" y="282201"/>
                  </a:lnTo>
                  <a:lnTo>
                    <a:pt x="150685" y="270503"/>
                  </a:lnTo>
                  <a:lnTo>
                    <a:pt x="155176" y="262788"/>
                  </a:lnTo>
                  <a:lnTo>
                    <a:pt x="162021" y="255193"/>
                  </a:lnTo>
                  <a:lnTo>
                    <a:pt x="162021" y="248348"/>
                  </a:lnTo>
                  <a:lnTo>
                    <a:pt x="128938" y="225132"/>
                  </a:lnTo>
                  <a:lnTo>
                    <a:pt x="109462" y="220217"/>
                  </a:lnTo>
                  <a:lnTo>
                    <a:pt x="104973" y="221703"/>
                  </a:lnTo>
                  <a:lnTo>
                    <a:pt x="100039" y="224073"/>
                  </a:lnTo>
                  <a:lnTo>
                    <a:pt x="93259" y="226574"/>
                  </a:lnTo>
                  <a:lnTo>
                    <a:pt x="84633" y="229208"/>
                  </a:lnTo>
                  <a:lnTo>
                    <a:pt x="74163" y="231978"/>
                  </a:lnTo>
                  <a:lnTo>
                    <a:pt x="64248" y="233773"/>
                  </a:lnTo>
                  <a:lnTo>
                    <a:pt x="57327" y="233422"/>
                  </a:lnTo>
                  <a:lnTo>
                    <a:pt x="53405" y="230924"/>
                  </a:lnTo>
                  <a:lnTo>
                    <a:pt x="52484" y="226275"/>
                  </a:lnTo>
                  <a:lnTo>
                    <a:pt x="53407" y="217724"/>
                  </a:lnTo>
                  <a:lnTo>
                    <a:pt x="60472" y="157810"/>
                  </a:lnTo>
                  <a:lnTo>
                    <a:pt x="114379" y="146684"/>
                  </a:lnTo>
                  <a:lnTo>
                    <a:pt x="148331" y="140703"/>
                  </a:lnTo>
                  <a:lnTo>
                    <a:pt x="157103" y="137919"/>
                  </a:lnTo>
                  <a:lnTo>
                    <a:pt x="159458" y="132997"/>
                  </a:lnTo>
                  <a:lnTo>
                    <a:pt x="155394" y="125937"/>
                  </a:lnTo>
                  <a:lnTo>
                    <a:pt x="144914" y="116738"/>
                  </a:lnTo>
                  <a:lnTo>
                    <a:pt x="156890" y="87361"/>
                  </a:lnTo>
                  <a:lnTo>
                    <a:pt x="167727" y="65395"/>
                  </a:lnTo>
                  <a:lnTo>
                    <a:pt x="177426" y="50844"/>
                  </a:lnTo>
                  <a:lnTo>
                    <a:pt x="185986" y="43713"/>
                  </a:lnTo>
                  <a:lnTo>
                    <a:pt x="192039" y="40009"/>
                  </a:lnTo>
                  <a:lnTo>
                    <a:pt x="194249" y="35734"/>
                  </a:lnTo>
                  <a:lnTo>
                    <a:pt x="164223" y="11556"/>
                  </a:lnTo>
                  <a:lnTo>
                    <a:pt x="142047" y="6361"/>
                  </a:lnTo>
                  <a:lnTo>
                    <a:pt x="136202" y="8138"/>
                  </a:lnTo>
                  <a:lnTo>
                    <a:pt x="131224" y="11760"/>
                  </a:lnTo>
                  <a:lnTo>
                    <a:pt x="125581" y="16187"/>
                  </a:lnTo>
                  <a:lnTo>
                    <a:pt x="117800" y="20324"/>
                  </a:lnTo>
                  <a:lnTo>
                    <a:pt x="68737" y="32869"/>
                  </a:lnTo>
                  <a:lnTo>
                    <a:pt x="39936" y="34582"/>
                  </a:lnTo>
                  <a:lnTo>
                    <a:pt x="29457" y="35224"/>
                  </a:lnTo>
                  <a:lnTo>
                    <a:pt x="25393" y="37152"/>
                  </a:lnTo>
                  <a:lnTo>
                    <a:pt x="27747" y="40363"/>
                  </a:lnTo>
                  <a:lnTo>
                    <a:pt x="36520" y="44856"/>
                  </a:lnTo>
                  <a:lnTo>
                    <a:pt x="48068" y="49065"/>
                  </a:lnTo>
                  <a:lnTo>
                    <a:pt x="58766" y="51422"/>
                  </a:lnTo>
                  <a:lnTo>
                    <a:pt x="68608" y="51921"/>
                  </a:lnTo>
                  <a:lnTo>
                    <a:pt x="77592" y="50558"/>
                  </a:lnTo>
                  <a:lnTo>
                    <a:pt x="86361" y="48283"/>
                  </a:lnTo>
                  <a:lnTo>
                    <a:pt x="95562" y="46007"/>
                  </a:lnTo>
                  <a:lnTo>
                    <a:pt x="105192" y="43723"/>
                  </a:lnTo>
                  <a:lnTo>
                    <a:pt x="115247" y="41427"/>
                  </a:lnTo>
                  <a:lnTo>
                    <a:pt x="124158" y="40796"/>
                  </a:lnTo>
                  <a:lnTo>
                    <a:pt x="130359" y="43438"/>
                  </a:lnTo>
                  <a:lnTo>
                    <a:pt x="133851" y="49355"/>
                  </a:lnTo>
                  <a:lnTo>
                    <a:pt x="134640" y="58546"/>
                  </a:lnTo>
                  <a:lnTo>
                    <a:pt x="133415" y="70755"/>
                  </a:lnTo>
                  <a:lnTo>
                    <a:pt x="130919" y="85664"/>
                  </a:lnTo>
                  <a:lnTo>
                    <a:pt x="127146" y="103274"/>
                  </a:lnTo>
                  <a:lnTo>
                    <a:pt x="122093" y="123583"/>
                  </a:lnTo>
                  <a:close/>
                </a:path>
              </a:pathLst>
            </a:custGeom>
            <a:ln w="19050">
              <a:solidFill>
                <a:srgbClr val="639E51"/>
              </a:solidFill>
            </a:ln>
          </p:spPr>
          <p:txBody>
            <a:bodyPr wrap="square" lIns="0" tIns="0" rIns="0" bIns="0" rtlCol="0"/>
            <a:lstStyle/>
            <a:p/>
          </p:txBody>
        </p:sp>
        <p:pic>
          <p:nvPicPr>
            <p:cNvPr id="9" name="object 9"/>
            <p:cNvPicPr/>
            <p:nvPr/>
          </p:nvPicPr>
          <p:blipFill>
            <a:blip r:embed="rId5" cstate="print"/>
            <a:stretch>
              <a:fillRect/>
            </a:stretch>
          </p:blipFill>
          <p:spPr>
            <a:xfrm>
              <a:off x="1942731" y="2581398"/>
              <a:ext cx="128193" cy="95698"/>
            </a:xfrm>
            <a:prstGeom prst="rect">
              <a:avLst/>
            </a:prstGeom>
          </p:spPr>
        </p:pic>
        <p:pic>
          <p:nvPicPr>
            <p:cNvPr id="10" name="object 10"/>
            <p:cNvPicPr/>
            <p:nvPr/>
          </p:nvPicPr>
          <p:blipFill>
            <a:blip r:embed="rId6" cstate="print"/>
            <a:stretch>
              <a:fillRect/>
            </a:stretch>
          </p:blipFill>
          <p:spPr>
            <a:xfrm>
              <a:off x="1908492" y="2742882"/>
              <a:ext cx="189814" cy="107657"/>
            </a:xfrm>
            <a:prstGeom prst="rect">
              <a:avLst/>
            </a:prstGeom>
          </p:spPr>
        </p:pic>
      </p:grpSp>
      <p:grpSp>
        <p:nvGrpSpPr>
          <p:cNvPr id="11" name="object 11"/>
          <p:cNvGrpSpPr/>
          <p:nvPr/>
        </p:nvGrpSpPr>
        <p:grpSpPr>
          <a:xfrm>
            <a:off x="2300716" y="2506077"/>
            <a:ext cx="410209" cy="545465"/>
            <a:chOff x="2300716" y="2506077"/>
            <a:chExt cx="410209" cy="545465"/>
          </a:xfrm>
        </p:grpSpPr>
        <p:sp>
          <p:nvSpPr>
            <p:cNvPr id="12" name="object 12"/>
            <p:cNvSpPr/>
            <p:nvPr/>
          </p:nvSpPr>
          <p:spPr>
            <a:xfrm>
              <a:off x="2310241" y="2515602"/>
              <a:ext cx="391160" cy="526415"/>
            </a:xfrm>
            <a:custGeom>
              <a:avLst/>
              <a:gdLst/>
              <a:ahLst/>
              <a:cxnLst/>
              <a:rect l="l" t="t" r="r" b="b"/>
              <a:pathLst>
                <a:path w="391160" h="526414">
                  <a:moveTo>
                    <a:pt x="207952" y="129147"/>
                  </a:moveTo>
                  <a:lnTo>
                    <a:pt x="212221" y="66112"/>
                  </a:lnTo>
                  <a:lnTo>
                    <a:pt x="223710" y="30605"/>
                  </a:lnTo>
                  <a:lnTo>
                    <a:pt x="223070" y="24756"/>
                  </a:lnTo>
                  <a:lnTo>
                    <a:pt x="189122" y="5347"/>
                  </a:lnTo>
                  <a:lnTo>
                    <a:pt x="157814" y="0"/>
                  </a:lnTo>
                  <a:lnTo>
                    <a:pt x="153457" y="2778"/>
                  </a:lnTo>
                  <a:lnTo>
                    <a:pt x="153815" y="8553"/>
                  </a:lnTo>
                  <a:lnTo>
                    <a:pt x="158892" y="17323"/>
                  </a:lnTo>
                  <a:lnTo>
                    <a:pt x="165373" y="32158"/>
                  </a:lnTo>
                  <a:lnTo>
                    <a:pt x="170010" y="56123"/>
                  </a:lnTo>
                  <a:lnTo>
                    <a:pt x="172796" y="89216"/>
                  </a:lnTo>
                  <a:lnTo>
                    <a:pt x="173726" y="131433"/>
                  </a:lnTo>
                  <a:lnTo>
                    <a:pt x="152252" y="134711"/>
                  </a:lnTo>
                  <a:lnTo>
                    <a:pt x="110600" y="140416"/>
                  </a:lnTo>
                  <a:lnTo>
                    <a:pt x="72022" y="144566"/>
                  </a:lnTo>
                  <a:lnTo>
                    <a:pt x="56759" y="145142"/>
                  </a:lnTo>
                  <a:lnTo>
                    <a:pt x="44639" y="144566"/>
                  </a:lnTo>
                  <a:lnTo>
                    <a:pt x="35664" y="142837"/>
                  </a:lnTo>
                  <a:lnTo>
                    <a:pt x="28305" y="140844"/>
                  </a:lnTo>
                  <a:lnTo>
                    <a:pt x="21101" y="139419"/>
                  </a:lnTo>
                  <a:lnTo>
                    <a:pt x="14044" y="138563"/>
                  </a:lnTo>
                  <a:lnTo>
                    <a:pt x="7127" y="138278"/>
                  </a:lnTo>
                  <a:lnTo>
                    <a:pt x="1925" y="139494"/>
                  </a:lnTo>
                  <a:lnTo>
                    <a:pt x="0" y="143136"/>
                  </a:lnTo>
                  <a:lnTo>
                    <a:pt x="1355" y="149197"/>
                  </a:lnTo>
                  <a:lnTo>
                    <a:pt x="5997" y="157671"/>
                  </a:lnTo>
                  <a:lnTo>
                    <a:pt x="12119" y="169156"/>
                  </a:lnTo>
                  <a:lnTo>
                    <a:pt x="28819" y="224993"/>
                  </a:lnTo>
                  <a:lnTo>
                    <a:pt x="37649" y="266926"/>
                  </a:lnTo>
                  <a:lnTo>
                    <a:pt x="43640" y="296875"/>
                  </a:lnTo>
                  <a:lnTo>
                    <a:pt x="45990" y="307646"/>
                  </a:lnTo>
                  <a:lnTo>
                    <a:pt x="48487" y="315991"/>
                  </a:lnTo>
                  <a:lnTo>
                    <a:pt x="51128" y="321909"/>
                  </a:lnTo>
                  <a:lnTo>
                    <a:pt x="53914" y="325400"/>
                  </a:lnTo>
                  <a:lnTo>
                    <a:pt x="57699" y="328473"/>
                  </a:lnTo>
                  <a:lnTo>
                    <a:pt x="60759" y="327686"/>
                  </a:lnTo>
                  <a:lnTo>
                    <a:pt x="68748" y="293459"/>
                  </a:lnTo>
                  <a:lnTo>
                    <a:pt x="98411" y="289330"/>
                  </a:lnTo>
                  <a:lnTo>
                    <a:pt x="125795" y="286050"/>
                  </a:lnTo>
                  <a:lnTo>
                    <a:pt x="150899" y="283620"/>
                  </a:lnTo>
                  <a:lnTo>
                    <a:pt x="173726" y="282042"/>
                  </a:lnTo>
                  <a:lnTo>
                    <a:pt x="173867" y="351867"/>
                  </a:lnTo>
                  <a:lnTo>
                    <a:pt x="174291" y="408424"/>
                  </a:lnTo>
                  <a:lnTo>
                    <a:pt x="175001" y="451711"/>
                  </a:lnTo>
                  <a:lnTo>
                    <a:pt x="177558" y="502036"/>
                  </a:lnTo>
                  <a:lnTo>
                    <a:pt x="187417" y="526225"/>
                  </a:lnTo>
                  <a:lnTo>
                    <a:pt x="191679" y="523008"/>
                  </a:lnTo>
                  <a:lnTo>
                    <a:pt x="203100" y="462243"/>
                  </a:lnTo>
                  <a:lnTo>
                    <a:pt x="204525" y="418672"/>
                  </a:lnTo>
                  <a:lnTo>
                    <a:pt x="205381" y="357846"/>
                  </a:lnTo>
                  <a:lnTo>
                    <a:pt x="205666" y="279756"/>
                  </a:lnTo>
                  <a:lnTo>
                    <a:pt x="245309" y="275634"/>
                  </a:lnTo>
                  <a:lnTo>
                    <a:pt x="279825" y="272358"/>
                  </a:lnTo>
                  <a:lnTo>
                    <a:pt x="309212" y="269930"/>
                  </a:lnTo>
                  <a:lnTo>
                    <a:pt x="333467" y="268351"/>
                  </a:lnTo>
                  <a:lnTo>
                    <a:pt x="350285" y="265511"/>
                  </a:lnTo>
                  <a:lnTo>
                    <a:pt x="357416" y="259237"/>
                  </a:lnTo>
                  <a:lnTo>
                    <a:pt x="354855" y="249533"/>
                  </a:lnTo>
                  <a:lnTo>
                    <a:pt x="342598" y="236398"/>
                  </a:lnTo>
                  <a:lnTo>
                    <a:pt x="354566" y="202743"/>
                  </a:lnTo>
                  <a:lnTo>
                    <a:pt x="365401" y="177076"/>
                  </a:lnTo>
                  <a:lnTo>
                    <a:pt x="375102" y="159392"/>
                  </a:lnTo>
                  <a:lnTo>
                    <a:pt x="383670" y="149682"/>
                  </a:lnTo>
                  <a:lnTo>
                    <a:pt x="389508" y="143913"/>
                  </a:lnTo>
                  <a:lnTo>
                    <a:pt x="391075" y="137995"/>
                  </a:lnTo>
                  <a:lnTo>
                    <a:pt x="355275" y="108830"/>
                  </a:lnTo>
                  <a:lnTo>
                    <a:pt x="330311" y="99771"/>
                  </a:lnTo>
                  <a:lnTo>
                    <a:pt x="321258" y="101263"/>
                  </a:lnTo>
                  <a:lnTo>
                    <a:pt x="311788" y="105182"/>
                  </a:lnTo>
                  <a:lnTo>
                    <a:pt x="298016" y="110530"/>
                  </a:lnTo>
                  <a:lnTo>
                    <a:pt x="276115" y="116307"/>
                  </a:lnTo>
                  <a:lnTo>
                    <a:pt x="246092" y="122512"/>
                  </a:lnTo>
                  <a:lnTo>
                    <a:pt x="207952" y="129147"/>
                  </a:lnTo>
                  <a:close/>
                </a:path>
              </a:pathLst>
            </a:custGeom>
            <a:ln w="19050">
              <a:solidFill>
                <a:srgbClr val="639E51"/>
              </a:solidFill>
            </a:ln>
          </p:spPr>
          <p:txBody>
            <a:bodyPr wrap="square" lIns="0" tIns="0" rIns="0" bIns="0" rtlCol="0"/>
            <a:lstStyle/>
            <a:p/>
          </p:txBody>
        </p:sp>
        <p:pic>
          <p:nvPicPr>
            <p:cNvPr id="13" name="object 13"/>
            <p:cNvPicPr/>
            <p:nvPr/>
          </p:nvPicPr>
          <p:blipFill>
            <a:blip r:embed="rId7" cstate="print"/>
            <a:stretch>
              <a:fillRect/>
            </a:stretch>
          </p:blipFill>
          <p:spPr>
            <a:xfrm>
              <a:off x="2358059" y="2640007"/>
              <a:ext cx="284965" cy="158031"/>
            </a:xfrm>
            <a:prstGeom prst="rect">
              <a:avLst/>
            </a:prstGeom>
          </p:spPr>
        </p:pic>
      </p:grpSp>
      <p:grpSp>
        <p:nvGrpSpPr>
          <p:cNvPr id="14" name="object 14"/>
          <p:cNvGrpSpPr/>
          <p:nvPr/>
        </p:nvGrpSpPr>
        <p:grpSpPr>
          <a:xfrm>
            <a:off x="2888322" y="2529113"/>
            <a:ext cx="410209" cy="502920"/>
            <a:chOff x="2888322" y="2529113"/>
            <a:chExt cx="410209" cy="502920"/>
          </a:xfrm>
        </p:grpSpPr>
        <p:sp>
          <p:nvSpPr>
            <p:cNvPr id="15" name="object 15"/>
            <p:cNvSpPr/>
            <p:nvPr/>
          </p:nvSpPr>
          <p:spPr>
            <a:xfrm>
              <a:off x="2897847" y="2538638"/>
              <a:ext cx="391160" cy="483870"/>
            </a:xfrm>
            <a:custGeom>
              <a:avLst/>
              <a:gdLst/>
              <a:ahLst/>
              <a:cxnLst/>
              <a:rect l="l" t="t" r="r" b="b"/>
              <a:pathLst>
                <a:path w="391160" h="483869">
                  <a:moveTo>
                    <a:pt x="332333" y="407342"/>
                  </a:moveTo>
                  <a:lnTo>
                    <a:pt x="344531" y="456979"/>
                  </a:lnTo>
                  <a:lnTo>
                    <a:pt x="360576" y="483787"/>
                  </a:lnTo>
                  <a:lnTo>
                    <a:pt x="366778" y="478937"/>
                  </a:lnTo>
                  <a:lnTo>
                    <a:pt x="373405" y="466677"/>
                  </a:lnTo>
                  <a:lnTo>
                    <a:pt x="379252" y="450696"/>
                  </a:lnTo>
                  <a:lnTo>
                    <a:pt x="383100" y="434730"/>
                  </a:lnTo>
                  <a:lnTo>
                    <a:pt x="384955" y="418764"/>
                  </a:lnTo>
                  <a:lnTo>
                    <a:pt x="384822" y="402783"/>
                  </a:lnTo>
                  <a:lnTo>
                    <a:pt x="383458" y="379606"/>
                  </a:lnTo>
                  <a:lnTo>
                    <a:pt x="381671" y="342023"/>
                  </a:lnTo>
                  <a:lnTo>
                    <a:pt x="379463" y="290033"/>
                  </a:lnTo>
                  <a:lnTo>
                    <a:pt x="376834" y="223637"/>
                  </a:lnTo>
                  <a:lnTo>
                    <a:pt x="375185" y="158107"/>
                  </a:lnTo>
                  <a:lnTo>
                    <a:pt x="375970" y="108692"/>
                  </a:lnTo>
                  <a:lnTo>
                    <a:pt x="379184" y="75390"/>
                  </a:lnTo>
                  <a:lnTo>
                    <a:pt x="384822" y="58194"/>
                  </a:lnTo>
                  <a:lnTo>
                    <a:pt x="389812" y="49285"/>
                  </a:lnTo>
                  <a:lnTo>
                    <a:pt x="391090" y="40803"/>
                  </a:lnTo>
                  <a:lnTo>
                    <a:pt x="365418" y="12272"/>
                  </a:lnTo>
                  <a:lnTo>
                    <a:pt x="325764" y="0"/>
                  </a:lnTo>
                  <a:lnTo>
                    <a:pt x="315852" y="854"/>
                  </a:lnTo>
                  <a:lnTo>
                    <a:pt x="306095" y="3419"/>
                  </a:lnTo>
                  <a:lnTo>
                    <a:pt x="294602" y="6919"/>
                  </a:lnTo>
                  <a:lnTo>
                    <a:pt x="279553" y="10560"/>
                  </a:lnTo>
                  <a:lnTo>
                    <a:pt x="238772" y="18253"/>
                  </a:lnTo>
                  <a:lnTo>
                    <a:pt x="186275" y="26255"/>
                  </a:lnTo>
                  <a:lnTo>
                    <a:pt x="124663" y="34229"/>
                  </a:lnTo>
                  <a:lnTo>
                    <a:pt x="70456" y="39096"/>
                  </a:lnTo>
                  <a:lnTo>
                    <a:pt x="52347" y="39166"/>
                  </a:lnTo>
                  <a:lnTo>
                    <a:pt x="40233" y="37658"/>
                  </a:lnTo>
                  <a:lnTo>
                    <a:pt x="31308" y="35595"/>
                  </a:lnTo>
                  <a:lnTo>
                    <a:pt x="22820" y="33958"/>
                  </a:lnTo>
                  <a:lnTo>
                    <a:pt x="14767" y="32741"/>
                  </a:lnTo>
                  <a:lnTo>
                    <a:pt x="7150" y="31943"/>
                  </a:lnTo>
                  <a:lnTo>
                    <a:pt x="1643" y="32878"/>
                  </a:lnTo>
                  <a:lnTo>
                    <a:pt x="0" y="36806"/>
                  </a:lnTo>
                  <a:lnTo>
                    <a:pt x="2213" y="43721"/>
                  </a:lnTo>
                  <a:lnTo>
                    <a:pt x="8280" y="53622"/>
                  </a:lnTo>
                  <a:lnTo>
                    <a:pt x="15114" y="72029"/>
                  </a:lnTo>
                  <a:lnTo>
                    <a:pt x="19675" y="104409"/>
                  </a:lnTo>
                  <a:lnTo>
                    <a:pt x="21964" y="150763"/>
                  </a:lnTo>
                  <a:lnTo>
                    <a:pt x="21983" y="211089"/>
                  </a:lnTo>
                  <a:lnTo>
                    <a:pt x="20335" y="271785"/>
                  </a:lnTo>
                  <a:lnTo>
                    <a:pt x="17694" y="319211"/>
                  </a:lnTo>
                  <a:lnTo>
                    <a:pt x="14057" y="353368"/>
                  </a:lnTo>
                  <a:lnTo>
                    <a:pt x="9423" y="374259"/>
                  </a:lnTo>
                  <a:lnTo>
                    <a:pt x="5855" y="389100"/>
                  </a:lnTo>
                  <a:lnTo>
                    <a:pt x="5422" y="405071"/>
                  </a:lnTo>
                  <a:lnTo>
                    <a:pt x="8133" y="422177"/>
                  </a:lnTo>
                  <a:lnTo>
                    <a:pt x="13995" y="440426"/>
                  </a:lnTo>
                  <a:lnTo>
                    <a:pt x="21472" y="453192"/>
                  </a:lnTo>
                  <a:lnTo>
                    <a:pt x="29098" y="453832"/>
                  </a:lnTo>
                  <a:lnTo>
                    <a:pt x="36873" y="442349"/>
                  </a:lnTo>
                  <a:lnTo>
                    <a:pt x="44792" y="418747"/>
                  </a:lnTo>
                  <a:lnTo>
                    <a:pt x="60614" y="419538"/>
                  </a:lnTo>
                  <a:lnTo>
                    <a:pt x="120103" y="417617"/>
                  </a:lnTo>
                  <a:lnTo>
                    <a:pt x="169154" y="413623"/>
                  </a:lnTo>
                  <a:lnTo>
                    <a:pt x="225082" y="408485"/>
                  </a:lnTo>
                  <a:lnTo>
                    <a:pt x="254025" y="406283"/>
                  </a:lnTo>
                  <a:lnTo>
                    <a:pt x="281551" y="405357"/>
                  </a:lnTo>
                  <a:lnTo>
                    <a:pt x="307654" y="405708"/>
                  </a:lnTo>
                  <a:lnTo>
                    <a:pt x="332333" y="407342"/>
                  </a:lnTo>
                  <a:close/>
                </a:path>
                <a:path w="391160" h="483869">
                  <a:moveTo>
                    <a:pt x="44792" y="400497"/>
                  </a:moveTo>
                  <a:lnTo>
                    <a:pt x="46611" y="349967"/>
                  </a:lnTo>
                  <a:lnTo>
                    <a:pt x="48149" y="300091"/>
                  </a:lnTo>
                  <a:lnTo>
                    <a:pt x="49406" y="250869"/>
                  </a:lnTo>
                  <a:lnTo>
                    <a:pt x="50383" y="202298"/>
                  </a:lnTo>
                  <a:lnTo>
                    <a:pt x="51080" y="154378"/>
                  </a:lnTo>
                  <a:lnTo>
                    <a:pt x="51498" y="107105"/>
                  </a:lnTo>
                  <a:lnTo>
                    <a:pt x="51638" y="60480"/>
                  </a:lnTo>
                  <a:lnTo>
                    <a:pt x="129181" y="52179"/>
                  </a:lnTo>
                  <a:lnTo>
                    <a:pt x="192024" y="45517"/>
                  </a:lnTo>
                  <a:lnTo>
                    <a:pt x="240171" y="40496"/>
                  </a:lnTo>
                  <a:lnTo>
                    <a:pt x="292392" y="35372"/>
                  </a:lnTo>
                  <a:lnTo>
                    <a:pt x="305439" y="35313"/>
                  </a:lnTo>
                  <a:lnTo>
                    <a:pt x="316063" y="37384"/>
                  </a:lnTo>
                  <a:lnTo>
                    <a:pt x="338021" y="96710"/>
                  </a:lnTo>
                  <a:lnTo>
                    <a:pt x="341161" y="146554"/>
                  </a:lnTo>
                  <a:lnTo>
                    <a:pt x="343738" y="213375"/>
                  </a:lnTo>
                  <a:lnTo>
                    <a:pt x="345158" y="280838"/>
                  </a:lnTo>
                  <a:lnTo>
                    <a:pt x="344868" y="332614"/>
                  </a:lnTo>
                  <a:lnTo>
                    <a:pt x="342873" y="368700"/>
                  </a:lnTo>
                  <a:lnTo>
                    <a:pt x="339178" y="389093"/>
                  </a:lnTo>
                  <a:lnTo>
                    <a:pt x="318418" y="383674"/>
                  </a:lnTo>
                  <a:lnTo>
                    <a:pt x="292674" y="381111"/>
                  </a:lnTo>
                  <a:lnTo>
                    <a:pt x="261944" y="381395"/>
                  </a:lnTo>
                  <a:lnTo>
                    <a:pt x="226225" y="384521"/>
                  </a:lnTo>
                  <a:lnTo>
                    <a:pt x="186203" y="388948"/>
                  </a:lnTo>
                  <a:lnTo>
                    <a:pt x="142624" y="393085"/>
                  </a:lnTo>
                  <a:lnTo>
                    <a:pt x="95487" y="396935"/>
                  </a:lnTo>
                  <a:lnTo>
                    <a:pt x="44792" y="400497"/>
                  </a:lnTo>
                  <a:close/>
                </a:path>
                <a:path w="391160" h="483869">
                  <a:moveTo>
                    <a:pt x="193128" y="126647"/>
                  </a:moveTo>
                  <a:lnTo>
                    <a:pt x="240466" y="115817"/>
                  </a:lnTo>
                  <a:lnTo>
                    <a:pt x="278701" y="97001"/>
                  </a:lnTo>
                  <a:lnTo>
                    <a:pt x="277848" y="92433"/>
                  </a:lnTo>
                  <a:lnTo>
                    <a:pt x="272999" y="87861"/>
                  </a:lnTo>
                  <a:lnTo>
                    <a:pt x="265724" y="84234"/>
                  </a:lnTo>
                  <a:lnTo>
                    <a:pt x="257595" y="82456"/>
                  </a:lnTo>
                  <a:lnTo>
                    <a:pt x="248612" y="82523"/>
                  </a:lnTo>
                  <a:lnTo>
                    <a:pt x="238772" y="84432"/>
                  </a:lnTo>
                  <a:lnTo>
                    <a:pt x="227147" y="87579"/>
                  </a:lnTo>
                  <a:lnTo>
                    <a:pt x="212810" y="91287"/>
                  </a:lnTo>
                  <a:lnTo>
                    <a:pt x="156246" y="105114"/>
                  </a:lnTo>
                  <a:lnTo>
                    <a:pt x="113258" y="114099"/>
                  </a:lnTo>
                  <a:lnTo>
                    <a:pt x="105343" y="116100"/>
                  </a:lnTo>
                  <a:lnTo>
                    <a:pt x="102133" y="118670"/>
                  </a:lnTo>
                  <a:lnTo>
                    <a:pt x="103628" y="121809"/>
                  </a:lnTo>
                  <a:lnTo>
                    <a:pt x="109829" y="125517"/>
                  </a:lnTo>
                  <a:lnTo>
                    <a:pt x="119741" y="128879"/>
                  </a:lnTo>
                  <a:lnTo>
                    <a:pt x="132359" y="130949"/>
                  </a:lnTo>
                  <a:lnTo>
                    <a:pt x="147691" y="131728"/>
                  </a:lnTo>
                  <a:lnTo>
                    <a:pt x="165747" y="131219"/>
                  </a:lnTo>
                  <a:lnTo>
                    <a:pt x="168740" y="143348"/>
                  </a:lnTo>
                  <a:lnTo>
                    <a:pt x="170880" y="156895"/>
                  </a:lnTo>
                  <a:lnTo>
                    <a:pt x="172164" y="171867"/>
                  </a:lnTo>
                  <a:lnTo>
                    <a:pt x="172593" y="188267"/>
                  </a:lnTo>
                  <a:lnTo>
                    <a:pt x="158326" y="191548"/>
                  </a:lnTo>
                  <a:lnTo>
                    <a:pt x="145205" y="194546"/>
                  </a:lnTo>
                  <a:lnTo>
                    <a:pt x="133227" y="197256"/>
                  </a:lnTo>
                  <a:lnTo>
                    <a:pt x="122389" y="199672"/>
                  </a:lnTo>
                  <a:lnTo>
                    <a:pt x="114260" y="202183"/>
                  </a:lnTo>
                  <a:lnTo>
                    <a:pt x="110409" y="205109"/>
                  </a:lnTo>
                  <a:lnTo>
                    <a:pt x="110836" y="208457"/>
                  </a:lnTo>
                  <a:lnTo>
                    <a:pt x="115544" y="212232"/>
                  </a:lnTo>
                  <a:lnTo>
                    <a:pt x="124238" y="215595"/>
                  </a:lnTo>
                  <a:lnTo>
                    <a:pt x="136644" y="217665"/>
                  </a:lnTo>
                  <a:lnTo>
                    <a:pt x="152761" y="218444"/>
                  </a:lnTo>
                  <a:lnTo>
                    <a:pt x="172593" y="217935"/>
                  </a:lnTo>
                  <a:lnTo>
                    <a:pt x="172593" y="300091"/>
                  </a:lnTo>
                  <a:lnTo>
                    <a:pt x="143922" y="305093"/>
                  </a:lnTo>
                  <a:lnTo>
                    <a:pt x="119533" y="308656"/>
                  </a:lnTo>
                  <a:lnTo>
                    <a:pt x="99424" y="310787"/>
                  </a:lnTo>
                  <a:lnTo>
                    <a:pt x="83591" y="311496"/>
                  </a:lnTo>
                  <a:lnTo>
                    <a:pt x="73667" y="312424"/>
                  </a:lnTo>
                  <a:lnTo>
                    <a:pt x="69034" y="315207"/>
                  </a:lnTo>
                  <a:lnTo>
                    <a:pt x="69682" y="319843"/>
                  </a:lnTo>
                  <a:lnTo>
                    <a:pt x="75603" y="326329"/>
                  </a:lnTo>
                  <a:lnTo>
                    <a:pt x="84660" y="332549"/>
                  </a:lnTo>
                  <a:lnTo>
                    <a:pt x="94710" y="336334"/>
                  </a:lnTo>
                  <a:lnTo>
                    <a:pt x="105760" y="337684"/>
                  </a:lnTo>
                  <a:lnTo>
                    <a:pt x="117817" y="336603"/>
                  </a:lnTo>
                  <a:lnTo>
                    <a:pt x="130435" y="334255"/>
                  </a:lnTo>
                  <a:lnTo>
                    <a:pt x="143200" y="331762"/>
                  </a:lnTo>
                  <a:lnTo>
                    <a:pt x="156110" y="329120"/>
                  </a:lnTo>
                  <a:lnTo>
                    <a:pt x="169164" y="326329"/>
                  </a:lnTo>
                  <a:lnTo>
                    <a:pt x="183058" y="323560"/>
                  </a:lnTo>
                  <a:lnTo>
                    <a:pt x="234200" y="316068"/>
                  </a:lnTo>
                  <a:lnTo>
                    <a:pt x="287905" y="312431"/>
                  </a:lnTo>
                  <a:lnTo>
                    <a:pt x="303809" y="312639"/>
                  </a:lnTo>
                  <a:lnTo>
                    <a:pt x="316357" y="312080"/>
                  </a:lnTo>
                  <a:lnTo>
                    <a:pt x="323199" y="309227"/>
                  </a:lnTo>
                  <a:lnTo>
                    <a:pt x="324340" y="304086"/>
                  </a:lnTo>
                  <a:lnTo>
                    <a:pt x="319786" y="296662"/>
                  </a:lnTo>
                  <a:lnTo>
                    <a:pt x="311425" y="289536"/>
                  </a:lnTo>
                  <a:lnTo>
                    <a:pt x="301221" y="285264"/>
                  </a:lnTo>
                  <a:lnTo>
                    <a:pt x="289175" y="283839"/>
                  </a:lnTo>
                  <a:lnTo>
                    <a:pt x="275285" y="285257"/>
                  </a:lnTo>
                  <a:lnTo>
                    <a:pt x="259306" y="288184"/>
                  </a:lnTo>
                  <a:lnTo>
                    <a:pt x="241049" y="291250"/>
                  </a:lnTo>
                  <a:lnTo>
                    <a:pt x="220510" y="294457"/>
                  </a:lnTo>
                  <a:lnTo>
                    <a:pt x="197688" y="297805"/>
                  </a:lnTo>
                  <a:lnTo>
                    <a:pt x="199974" y="213375"/>
                  </a:lnTo>
                  <a:lnTo>
                    <a:pt x="214512" y="210952"/>
                  </a:lnTo>
                  <a:lnTo>
                    <a:pt x="228485" y="208238"/>
                  </a:lnTo>
                  <a:lnTo>
                    <a:pt x="270419" y="193981"/>
                  </a:lnTo>
                  <a:lnTo>
                    <a:pt x="271206" y="189133"/>
                  </a:lnTo>
                  <a:lnTo>
                    <a:pt x="267296" y="183708"/>
                  </a:lnTo>
                  <a:lnTo>
                    <a:pt x="260870" y="178935"/>
                  </a:lnTo>
                  <a:lnTo>
                    <a:pt x="254163" y="176009"/>
                  </a:lnTo>
                  <a:lnTo>
                    <a:pt x="247178" y="174936"/>
                  </a:lnTo>
                  <a:lnTo>
                    <a:pt x="239915" y="175720"/>
                  </a:lnTo>
                  <a:lnTo>
                    <a:pt x="231842" y="177500"/>
                  </a:lnTo>
                  <a:lnTo>
                    <a:pt x="222497" y="179428"/>
                  </a:lnTo>
                  <a:lnTo>
                    <a:pt x="211876" y="181499"/>
                  </a:lnTo>
                  <a:lnTo>
                    <a:pt x="199974" y="183708"/>
                  </a:lnTo>
                  <a:lnTo>
                    <a:pt x="201177" y="172088"/>
                  </a:lnTo>
                  <a:lnTo>
                    <a:pt x="202534" y="162317"/>
                  </a:lnTo>
                  <a:lnTo>
                    <a:pt x="204037" y="154396"/>
                  </a:lnTo>
                  <a:lnTo>
                    <a:pt x="205676" y="148326"/>
                  </a:lnTo>
                  <a:lnTo>
                    <a:pt x="206175" y="143124"/>
                  </a:lnTo>
                  <a:lnTo>
                    <a:pt x="204246" y="137782"/>
                  </a:lnTo>
                  <a:lnTo>
                    <a:pt x="199895" y="132292"/>
                  </a:lnTo>
                  <a:lnTo>
                    <a:pt x="193128" y="126647"/>
                  </a:lnTo>
                  <a:close/>
                </a:path>
              </a:pathLst>
            </a:custGeom>
            <a:ln w="19050">
              <a:solidFill>
                <a:srgbClr val="639E51"/>
              </a:solidFill>
            </a:ln>
          </p:spPr>
          <p:txBody>
            <a:bodyPr wrap="square" lIns="0" tIns="0" rIns="0" bIns="0" rtlCol="0"/>
            <a:lstStyle/>
            <a:p/>
          </p:txBody>
        </p:sp>
        <p:pic>
          <p:nvPicPr>
            <p:cNvPr id="16" name="object 16"/>
            <p:cNvPicPr/>
            <p:nvPr/>
          </p:nvPicPr>
          <p:blipFill>
            <a:blip r:embed="rId8" cstate="print"/>
            <a:stretch>
              <a:fillRect/>
            </a:stretch>
          </p:blipFill>
          <p:spPr>
            <a:xfrm>
              <a:off x="3127936" y="2750114"/>
              <a:ext cx="77043" cy="72180"/>
            </a:xfrm>
            <a:prstGeom prst="rect">
              <a:avLst/>
            </a:prstGeom>
          </p:spPr>
        </p:pic>
      </p:grpSp>
      <p:grpSp>
        <p:nvGrpSpPr>
          <p:cNvPr id="17" name="object 17"/>
          <p:cNvGrpSpPr/>
          <p:nvPr/>
        </p:nvGrpSpPr>
        <p:grpSpPr>
          <a:xfrm>
            <a:off x="3434313" y="2534462"/>
            <a:ext cx="481965" cy="521970"/>
            <a:chOff x="3434313" y="2534462"/>
            <a:chExt cx="481965" cy="521970"/>
          </a:xfrm>
        </p:grpSpPr>
        <p:sp>
          <p:nvSpPr>
            <p:cNvPr id="18" name="object 18"/>
            <p:cNvSpPr/>
            <p:nvPr/>
          </p:nvSpPr>
          <p:spPr>
            <a:xfrm>
              <a:off x="3443838" y="2543987"/>
              <a:ext cx="462915" cy="502920"/>
            </a:xfrm>
            <a:custGeom>
              <a:avLst/>
              <a:gdLst/>
              <a:ahLst/>
              <a:cxnLst/>
              <a:rect l="l" t="t" r="r" b="b"/>
              <a:pathLst>
                <a:path w="462914" h="502919">
                  <a:moveTo>
                    <a:pt x="226779" y="205740"/>
                  </a:moveTo>
                  <a:lnTo>
                    <a:pt x="278976" y="197770"/>
                  </a:lnTo>
                  <a:lnTo>
                    <a:pt x="322263" y="189413"/>
                  </a:lnTo>
                  <a:lnTo>
                    <a:pt x="329675" y="181994"/>
                  </a:lnTo>
                  <a:lnTo>
                    <a:pt x="327185" y="177215"/>
                  </a:lnTo>
                  <a:lnTo>
                    <a:pt x="322044" y="172722"/>
                  </a:lnTo>
                  <a:lnTo>
                    <a:pt x="315766" y="169511"/>
                  </a:lnTo>
                  <a:lnTo>
                    <a:pt x="308352" y="167584"/>
                  </a:lnTo>
                  <a:lnTo>
                    <a:pt x="299804" y="166941"/>
                  </a:lnTo>
                  <a:lnTo>
                    <a:pt x="289029" y="167657"/>
                  </a:lnTo>
                  <a:lnTo>
                    <a:pt x="272692" y="169802"/>
                  </a:lnTo>
                  <a:lnTo>
                    <a:pt x="250798" y="173370"/>
                  </a:lnTo>
                  <a:lnTo>
                    <a:pt x="223350" y="178358"/>
                  </a:lnTo>
                  <a:lnTo>
                    <a:pt x="195247" y="183507"/>
                  </a:lnTo>
                  <a:lnTo>
                    <a:pt x="171424" y="187504"/>
                  </a:lnTo>
                  <a:lnTo>
                    <a:pt x="151885" y="190351"/>
                  </a:lnTo>
                  <a:lnTo>
                    <a:pt x="136634" y="192049"/>
                  </a:lnTo>
                  <a:lnTo>
                    <a:pt x="125648" y="193481"/>
                  </a:lnTo>
                  <a:lnTo>
                    <a:pt x="118941" y="195476"/>
                  </a:lnTo>
                  <a:lnTo>
                    <a:pt x="116519" y="198041"/>
                  </a:lnTo>
                  <a:lnTo>
                    <a:pt x="118384" y="201180"/>
                  </a:lnTo>
                  <a:lnTo>
                    <a:pt x="155176" y="214167"/>
                  </a:lnTo>
                  <a:lnTo>
                    <a:pt x="168584" y="214309"/>
                  </a:lnTo>
                  <a:lnTo>
                    <a:pt x="184845" y="213017"/>
                  </a:lnTo>
                  <a:lnTo>
                    <a:pt x="203957" y="210299"/>
                  </a:lnTo>
                  <a:lnTo>
                    <a:pt x="205952" y="227133"/>
                  </a:lnTo>
                  <a:lnTo>
                    <a:pt x="207381" y="243400"/>
                  </a:lnTo>
                  <a:lnTo>
                    <a:pt x="208241" y="259092"/>
                  </a:lnTo>
                  <a:lnTo>
                    <a:pt x="208529" y="274205"/>
                  </a:lnTo>
                  <a:lnTo>
                    <a:pt x="178640" y="277484"/>
                  </a:lnTo>
                  <a:lnTo>
                    <a:pt x="124431" y="283188"/>
                  </a:lnTo>
                  <a:lnTo>
                    <a:pt x="77514" y="287692"/>
                  </a:lnTo>
                  <a:lnTo>
                    <a:pt x="37008" y="290537"/>
                  </a:lnTo>
                  <a:lnTo>
                    <a:pt x="19108" y="291312"/>
                  </a:lnTo>
                  <a:lnTo>
                    <a:pt x="5777" y="292751"/>
                  </a:lnTo>
                  <a:lnTo>
                    <a:pt x="0" y="295890"/>
                  </a:lnTo>
                  <a:lnTo>
                    <a:pt x="1783" y="300735"/>
                  </a:lnTo>
                  <a:lnTo>
                    <a:pt x="11133" y="307289"/>
                  </a:lnTo>
                  <a:lnTo>
                    <a:pt x="24238" y="313509"/>
                  </a:lnTo>
                  <a:lnTo>
                    <a:pt x="37357" y="317293"/>
                  </a:lnTo>
                  <a:lnTo>
                    <a:pt x="50482" y="318644"/>
                  </a:lnTo>
                  <a:lnTo>
                    <a:pt x="63609" y="317563"/>
                  </a:lnTo>
                  <a:lnTo>
                    <a:pt x="76793" y="315354"/>
                  </a:lnTo>
                  <a:lnTo>
                    <a:pt x="90130" y="313283"/>
                  </a:lnTo>
                  <a:lnTo>
                    <a:pt x="133216" y="307648"/>
                  </a:lnTo>
                  <a:lnTo>
                    <a:pt x="178852" y="302513"/>
                  </a:lnTo>
                  <a:lnTo>
                    <a:pt x="208529" y="299300"/>
                  </a:lnTo>
                  <a:lnTo>
                    <a:pt x="208668" y="346597"/>
                  </a:lnTo>
                  <a:lnTo>
                    <a:pt x="209089" y="388035"/>
                  </a:lnTo>
                  <a:lnTo>
                    <a:pt x="210802" y="453339"/>
                  </a:lnTo>
                  <a:lnTo>
                    <a:pt x="214496" y="492404"/>
                  </a:lnTo>
                  <a:lnTo>
                    <a:pt x="221076" y="502399"/>
                  </a:lnTo>
                  <a:lnTo>
                    <a:pt x="224846" y="498257"/>
                  </a:lnTo>
                  <a:lnTo>
                    <a:pt x="235617" y="446355"/>
                  </a:lnTo>
                  <a:lnTo>
                    <a:pt x="238183" y="392861"/>
                  </a:lnTo>
                  <a:lnTo>
                    <a:pt x="238324" y="372192"/>
                  </a:lnTo>
                  <a:lnTo>
                    <a:pt x="238750" y="348949"/>
                  </a:lnTo>
                  <a:lnTo>
                    <a:pt x="240469" y="294741"/>
                  </a:lnTo>
                  <a:lnTo>
                    <a:pt x="295506" y="290752"/>
                  </a:lnTo>
                  <a:lnTo>
                    <a:pt x="346590" y="287896"/>
                  </a:lnTo>
                  <a:lnTo>
                    <a:pt x="393068" y="287048"/>
                  </a:lnTo>
                  <a:lnTo>
                    <a:pt x="414394" y="287685"/>
                  </a:lnTo>
                  <a:lnTo>
                    <a:pt x="434449" y="289039"/>
                  </a:lnTo>
                  <a:lnTo>
                    <a:pt x="450484" y="289462"/>
                  </a:lnTo>
                  <a:lnTo>
                    <a:pt x="459822" y="287321"/>
                  </a:lnTo>
                  <a:lnTo>
                    <a:pt x="462461" y="282613"/>
                  </a:lnTo>
                  <a:lnTo>
                    <a:pt x="458401" y="275336"/>
                  </a:lnTo>
                  <a:lnTo>
                    <a:pt x="426461" y="253657"/>
                  </a:lnTo>
                  <a:lnTo>
                    <a:pt x="407628" y="251390"/>
                  </a:lnTo>
                  <a:lnTo>
                    <a:pt x="396930" y="251956"/>
                  </a:lnTo>
                  <a:lnTo>
                    <a:pt x="385376" y="253657"/>
                  </a:lnTo>
                  <a:lnTo>
                    <a:pt x="367332" y="256382"/>
                  </a:lnTo>
                  <a:lnTo>
                    <a:pt x="337164" y="259949"/>
                  </a:lnTo>
                  <a:lnTo>
                    <a:pt x="294876" y="264365"/>
                  </a:lnTo>
                  <a:lnTo>
                    <a:pt x="240469" y="269633"/>
                  </a:lnTo>
                  <a:lnTo>
                    <a:pt x="240751" y="258013"/>
                  </a:lnTo>
                  <a:lnTo>
                    <a:pt x="241601" y="248243"/>
                  </a:lnTo>
                  <a:lnTo>
                    <a:pt x="243025" y="240326"/>
                  </a:lnTo>
                  <a:lnTo>
                    <a:pt x="245029" y="234264"/>
                  </a:lnTo>
                  <a:lnTo>
                    <a:pt x="245593" y="228633"/>
                  </a:lnTo>
                  <a:lnTo>
                    <a:pt x="242738" y="222007"/>
                  </a:lnTo>
                  <a:lnTo>
                    <a:pt x="236465" y="214377"/>
                  </a:lnTo>
                  <a:lnTo>
                    <a:pt x="226779" y="205740"/>
                  </a:lnTo>
                  <a:close/>
                </a:path>
                <a:path w="462914" h="502919">
                  <a:moveTo>
                    <a:pt x="103551" y="39154"/>
                  </a:moveTo>
                  <a:lnTo>
                    <a:pt x="95562" y="0"/>
                  </a:lnTo>
                  <a:lnTo>
                    <a:pt x="92502" y="5308"/>
                  </a:lnTo>
                  <a:lnTo>
                    <a:pt x="88717" y="19748"/>
                  </a:lnTo>
                  <a:lnTo>
                    <a:pt x="85712" y="29959"/>
                  </a:lnTo>
                  <a:lnTo>
                    <a:pt x="82429" y="38877"/>
                  </a:lnTo>
                  <a:lnTo>
                    <a:pt x="78867" y="46505"/>
                  </a:lnTo>
                  <a:lnTo>
                    <a:pt x="75026" y="52844"/>
                  </a:lnTo>
                  <a:lnTo>
                    <a:pt x="70880" y="58989"/>
                  </a:lnTo>
                  <a:lnTo>
                    <a:pt x="66457" y="65978"/>
                  </a:lnTo>
                  <a:lnTo>
                    <a:pt x="61753" y="73816"/>
                  </a:lnTo>
                  <a:lnTo>
                    <a:pt x="56764" y="82511"/>
                  </a:lnTo>
                  <a:lnTo>
                    <a:pt x="52767" y="91936"/>
                  </a:lnTo>
                  <a:lnTo>
                    <a:pt x="51050" y="101923"/>
                  </a:lnTo>
                  <a:lnTo>
                    <a:pt x="51622" y="112472"/>
                  </a:lnTo>
                  <a:lnTo>
                    <a:pt x="54490" y="123583"/>
                  </a:lnTo>
                  <a:lnTo>
                    <a:pt x="59188" y="131579"/>
                  </a:lnTo>
                  <a:lnTo>
                    <a:pt x="65319" y="132726"/>
                  </a:lnTo>
                  <a:lnTo>
                    <a:pt x="72880" y="127021"/>
                  </a:lnTo>
                  <a:lnTo>
                    <a:pt x="96974" y="83088"/>
                  </a:lnTo>
                  <a:lnTo>
                    <a:pt x="103551" y="52844"/>
                  </a:lnTo>
                  <a:lnTo>
                    <a:pt x="116159" y="52562"/>
                  </a:lnTo>
                  <a:lnTo>
                    <a:pt x="168587" y="48285"/>
                  </a:lnTo>
                  <a:lnTo>
                    <a:pt x="216503" y="42872"/>
                  </a:lnTo>
                  <a:lnTo>
                    <a:pt x="275839" y="35725"/>
                  </a:lnTo>
                  <a:lnTo>
                    <a:pt x="304935" y="32451"/>
                  </a:lnTo>
                  <a:lnTo>
                    <a:pt x="327186" y="30597"/>
                  </a:lnTo>
                  <a:lnTo>
                    <a:pt x="342592" y="30167"/>
                  </a:lnTo>
                  <a:lnTo>
                    <a:pt x="351150" y="31165"/>
                  </a:lnTo>
                  <a:lnTo>
                    <a:pt x="357995" y="33451"/>
                  </a:lnTo>
                  <a:lnTo>
                    <a:pt x="359494" y="39547"/>
                  </a:lnTo>
                  <a:lnTo>
                    <a:pt x="355709" y="49415"/>
                  </a:lnTo>
                  <a:lnTo>
                    <a:pt x="352356" y="57133"/>
                  </a:lnTo>
                  <a:lnTo>
                    <a:pt x="348008" y="65411"/>
                  </a:lnTo>
                  <a:lnTo>
                    <a:pt x="342663" y="74250"/>
                  </a:lnTo>
                  <a:lnTo>
                    <a:pt x="336316" y="83654"/>
                  </a:lnTo>
                  <a:lnTo>
                    <a:pt x="332390" y="91075"/>
                  </a:lnTo>
                  <a:lnTo>
                    <a:pt x="334311" y="93926"/>
                  </a:lnTo>
                  <a:lnTo>
                    <a:pt x="342083" y="92209"/>
                  </a:lnTo>
                  <a:lnTo>
                    <a:pt x="355709" y="85928"/>
                  </a:lnTo>
                  <a:lnTo>
                    <a:pt x="371956" y="78376"/>
                  </a:lnTo>
                  <a:lnTo>
                    <a:pt x="387643" y="72821"/>
                  </a:lnTo>
                  <a:lnTo>
                    <a:pt x="402768" y="69258"/>
                  </a:lnTo>
                  <a:lnTo>
                    <a:pt x="417329" y="67678"/>
                  </a:lnTo>
                  <a:lnTo>
                    <a:pt x="428518" y="65832"/>
                  </a:lnTo>
                  <a:lnTo>
                    <a:pt x="433582" y="61415"/>
                  </a:lnTo>
                  <a:lnTo>
                    <a:pt x="432517" y="54424"/>
                  </a:lnTo>
                  <a:lnTo>
                    <a:pt x="425318" y="44856"/>
                  </a:lnTo>
                  <a:lnTo>
                    <a:pt x="395141" y="17483"/>
                  </a:lnTo>
                  <a:lnTo>
                    <a:pt x="358846" y="2084"/>
                  </a:lnTo>
                  <a:lnTo>
                    <a:pt x="351150" y="3784"/>
                  </a:lnTo>
                  <a:lnTo>
                    <a:pt x="342862" y="6570"/>
                  </a:lnTo>
                  <a:lnTo>
                    <a:pt x="332876" y="9210"/>
                  </a:lnTo>
                  <a:lnTo>
                    <a:pt x="291092" y="16557"/>
                  </a:lnTo>
                  <a:lnTo>
                    <a:pt x="243168" y="22831"/>
                  </a:lnTo>
                  <a:lnTo>
                    <a:pt x="179919" y="30395"/>
                  </a:lnTo>
                  <a:lnTo>
                    <a:pt x="125725" y="36664"/>
                  </a:lnTo>
                  <a:lnTo>
                    <a:pt x="103551" y="39154"/>
                  </a:lnTo>
                  <a:close/>
                </a:path>
              </a:pathLst>
            </a:custGeom>
            <a:ln w="19050">
              <a:solidFill>
                <a:srgbClr val="639E51"/>
              </a:solidFill>
            </a:ln>
          </p:spPr>
          <p:txBody>
            <a:bodyPr wrap="square" lIns="0" tIns="0" rIns="0" bIns="0" rtlCol="0"/>
            <a:lstStyle/>
            <a:p/>
          </p:txBody>
        </p:sp>
        <p:pic>
          <p:nvPicPr>
            <p:cNvPr id="19" name="object 19"/>
            <p:cNvPicPr/>
            <p:nvPr/>
          </p:nvPicPr>
          <p:blipFill>
            <a:blip r:embed="rId9" cstate="print"/>
            <a:stretch>
              <a:fillRect/>
            </a:stretch>
          </p:blipFill>
          <p:spPr>
            <a:xfrm>
              <a:off x="3528156" y="2602141"/>
              <a:ext cx="126301" cy="134008"/>
            </a:xfrm>
            <a:prstGeom prst="rect">
              <a:avLst/>
            </a:prstGeom>
          </p:spPr>
        </p:pic>
        <p:pic>
          <p:nvPicPr>
            <p:cNvPr id="20" name="object 20"/>
            <p:cNvPicPr/>
            <p:nvPr/>
          </p:nvPicPr>
          <p:blipFill>
            <a:blip r:embed="rId10" cstate="print"/>
            <a:stretch>
              <a:fillRect/>
            </a:stretch>
          </p:blipFill>
          <p:spPr>
            <a:xfrm>
              <a:off x="3679559" y="2609062"/>
              <a:ext cx="96561" cy="82886"/>
            </a:xfrm>
            <a:prstGeom prst="rect">
              <a:avLst/>
            </a:prstGeom>
          </p:spPr>
        </p:pic>
      </p:grpSp>
      <p:sp>
        <p:nvSpPr>
          <p:cNvPr id="21" name="object 21"/>
          <p:cNvSpPr/>
          <p:nvPr/>
        </p:nvSpPr>
        <p:spPr>
          <a:xfrm>
            <a:off x="4045140" y="2542644"/>
            <a:ext cx="454025" cy="450215"/>
          </a:xfrm>
          <a:custGeom>
            <a:avLst/>
            <a:gdLst/>
            <a:ahLst/>
            <a:cxnLst/>
            <a:rect l="l" t="t" r="r" b="b"/>
            <a:pathLst>
              <a:path w="454025" h="450214">
                <a:moveTo>
                  <a:pt x="193700" y="232178"/>
                </a:moveTo>
                <a:lnTo>
                  <a:pt x="197823" y="207723"/>
                </a:lnTo>
                <a:lnTo>
                  <a:pt x="201102" y="186826"/>
                </a:lnTo>
                <a:lnTo>
                  <a:pt x="203531" y="169491"/>
                </a:lnTo>
                <a:lnTo>
                  <a:pt x="205105" y="155724"/>
                </a:lnTo>
                <a:lnTo>
                  <a:pt x="206522" y="144463"/>
                </a:lnTo>
                <a:lnTo>
                  <a:pt x="208522" y="134624"/>
                </a:lnTo>
                <a:lnTo>
                  <a:pt x="211096" y="126208"/>
                </a:lnTo>
                <a:lnTo>
                  <a:pt x="214236" y="119211"/>
                </a:lnTo>
                <a:lnTo>
                  <a:pt x="216233" y="113302"/>
                </a:lnTo>
                <a:lnTo>
                  <a:pt x="179860" y="91478"/>
                </a:lnTo>
                <a:lnTo>
                  <a:pt x="163665" y="89486"/>
                </a:lnTo>
                <a:lnTo>
                  <a:pt x="160312" y="92700"/>
                </a:lnTo>
                <a:lnTo>
                  <a:pt x="160816" y="99190"/>
                </a:lnTo>
                <a:lnTo>
                  <a:pt x="165176" y="108950"/>
                </a:lnTo>
                <a:lnTo>
                  <a:pt x="170156" y="122722"/>
                </a:lnTo>
                <a:lnTo>
                  <a:pt x="172580" y="141197"/>
                </a:lnTo>
                <a:lnTo>
                  <a:pt x="172441" y="164369"/>
                </a:lnTo>
                <a:lnTo>
                  <a:pt x="169735" y="192236"/>
                </a:lnTo>
                <a:lnTo>
                  <a:pt x="158311" y="248726"/>
                </a:lnTo>
                <a:lnTo>
                  <a:pt x="140068" y="297214"/>
                </a:lnTo>
                <a:lnTo>
                  <a:pt x="113241" y="338869"/>
                </a:lnTo>
                <a:lnTo>
                  <a:pt x="76174" y="374799"/>
                </a:lnTo>
                <a:lnTo>
                  <a:pt x="38222" y="403045"/>
                </a:lnTo>
                <a:lnTo>
                  <a:pt x="8851" y="421586"/>
                </a:lnTo>
                <a:lnTo>
                  <a:pt x="357" y="426936"/>
                </a:lnTo>
                <a:lnTo>
                  <a:pt x="0" y="429291"/>
                </a:lnTo>
                <a:lnTo>
                  <a:pt x="7776" y="428651"/>
                </a:lnTo>
                <a:lnTo>
                  <a:pt x="23685" y="425015"/>
                </a:lnTo>
                <a:lnTo>
                  <a:pt x="66181" y="407331"/>
                </a:lnTo>
                <a:lnTo>
                  <a:pt x="113830" y="374799"/>
                </a:lnTo>
                <a:lnTo>
                  <a:pt x="158318" y="323192"/>
                </a:lnTo>
                <a:lnTo>
                  <a:pt x="176295" y="288602"/>
                </a:lnTo>
                <a:lnTo>
                  <a:pt x="191414" y="248154"/>
                </a:lnTo>
                <a:lnTo>
                  <a:pt x="197261" y="259218"/>
                </a:lnTo>
                <a:lnTo>
                  <a:pt x="201109" y="274124"/>
                </a:lnTo>
                <a:lnTo>
                  <a:pt x="202964" y="292876"/>
                </a:lnTo>
                <a:lnTo>
                  <a:pt x="202831" y="315477"/>
                </a:lnTo>
                <a:lnTo>
                  <a:pt x="202322" y="339449"/>
                </a:lnTo>
                <a:lnTo>
                  <a:pt x="203101" y="362272"/>
                </a:lnTo>
                <a:lnTo>
                  <a:pt x="208534" y="404466"/>
                </a:lnTo>
                <a:lnTo>
                  <a:pt x="236478" y="435560"/>
                </a:lnTo>
                <a:lnTo>
                  <a:pt x="304380" y="448967"/>
                </a:lnTo>
                <a:lnTo>
                  <a:pt x="344946" y="449746"/>
                </a:lnTo>
                <a:lnTo>
                  <a:pt x="378820" y="447532"/>
                </a:lnTo>
                <a:lnTo>
                  <a:pt x="426466" y="434133"/>
                </a:lnTo>
                <a:lnTo>
                  <a:pt x="453415" y="407624"/>
                </a:lnTo>
                <a:lnTo>
                  <a:pt x="451573" y="399907"/>
                </a:lnTo>
                <a:lnTo>
                  <a:pt x="447575" y="390284"/>
                </a:lnTo>
                <a:lnTo>
                  <a:pt x="444722" y="376237"/>
                </a:lnTo>
                <a:lnTo>
                  <a:pt x="443012" y="357766"/>
                </a:lnTo>
                <a:lnTo>
                  <a:pt x="442442" y="334870"/>
                </a:lnTo>
                <a:lnTo>
                  <a:pt x="441587" y="316550"/>
                </a:lnTo>
                <a:lnTo>
                  <a:pt x="439021" y="311770"/>
                </a:lnTo>
                <a:lnTo>
                  <a:pt x="434743" y="320538"/>
                </a:lnTo>
                <a:lnTo>
                  <a:pt x="428752" y="342858"/>
                </a:lnTo>
                <a:lnTo>
                  <a:pt x="421262" y="368819"/>
                </a:lnTo>
                <a:lnTo>
                  <a:pt x="391096" y="409038"/>
                </a:lnTo>
                <a:lnTo>
                  <a:pt x="335250" y="417178"/>
                </a:lnTo>
                <a:lnTo>
                  <a:pt x="307797" y="418169"/>
                </a:lnTo>
                <a:lnTo>
                  <a:pt x="280976" y="417389"/>
                </a:lnTo>
                <a:lnTo>
                  <a:pt x="234772" y="398764"/>
                </a:lnTo>
                <a:lnTo>
                  <a:pt x="223218" y="355128"/>
                </a:lnTo>
                <a:lnTo>
                  <a:pt x="223367" y="334870"/>
                </a:lnTo>
                <a:lnTo>
                  <a:pt x="224997" y="314560"/>
                </a:lnTo>
                <a:lnTo>
                  <a:pt x="227636" y="296951"/>
                </a:lnTo>
                <a:lnTo>
                  <a:pt x="231277" y="282042"/>
                </a:lnTo>
                <a:lnTo>
                  <a:pt x="235915" y="269833"/>
                </a:lnTo>
                <a:lnTo>
                  <a:pt x="237125" y="259356"/>
                </a:lnTo>
                <a:lnTo>
                  <a:pt x="230490" y="249586"/>
                </a:lnTo>
                <a:lnTo>
                  <a:pt x="216014" y="240526"/>
                </a:lnTo>
                <a:lnTo>
                  <a:pt x="193700" y="232178"/>
                </a:lnTo>
                <a:close/>
              </a:path>
              <a:path w="454025" h="450214">
                <a:moveTo>
                  <a:pt x="118389" y="33639"/>
                </a:moveTo>
                <a:lnTo>
                  <a:pt x="76174" y="27187"/>
                </a:lnTo>
                <a:lnTo>
                  <a:pt x="75387" y="31353"/>
                </a:lnTo>
                <a:lnTo>
                  <a:pt x="80733" y="40484"/>
                </a:lnTo>
                <a:lnTo>
                  <a:pt x="84368" y="50328"/>
                </a:lnTo>
                <a:lnTo>
                  <a:pt x="87290" y="66162"/>
                </a:lnTo>
                <a:lnTo>
                  <a:pt x="89502" y="87985"/>
                </a:lnTo>
                <a:lnTo>
                  <a:pt x="91008" y="115795"/>
                </a:lnTo>
                <a:lnTo>
                  <a:pt x="91569" y="144821"/>
                </a:lnTo>
                <a:lnTo>
                  <a:pt x="91000" y="170286"/>
                </a:lnTo>
                <a:lnTo>
                  <a:pt x="89295" y="192181"/>
                </a:lnTo>
                <a:lnTo>
                  <a:pt x="86448" y="210499"/>
                </a:lnTo>
                <a:lnTo>
                  <a:pt x="84091" y="226264"/>
                </a:lnTo>
                <a:lnTo>
                  <a:pt x="89865" y="264131"/>
                </a:lnTo>
                <a:lnTo>
                  <a:pt x="99558" y="273832"/>
                </a:lnTo>
                <a:lnTo>
                  <a:pt x="103981" y="270551"/>
                </a:lnTo>
                <a:lnTo>
                  <a:pt x="114387" y="222488"/>
                </a:lnTo>
                <a:lnTo>
                  <a:pt x="117246" y="150021"/>
                </a:lnTo>
                <a:lnTo>
                  <a:pt x="117667" y="110730"/>
                </a:lnTo>
                <a:lnTo>
                  <a:pt x="117808" y="81853"/>
                </a:lnTo>
                <a:lnTo>
                  <a:pt x="117667" y="63384"/>
                </a:lnTo>
                <a:lnTo>
                  <a:pt x="117246" y="55318"/>
                </a:lnTo>
                <a:lnTo>
                  <a:pt x="116471" y="51546"/>
                </a:lnTo>
                <a:lnTo>
                  <a:pt x="122567" y="48472"/>
                </a:lnTo>
                <a:lnTo>
                  <a:pt x="160313" y="41913"/>
                </a:lnTo>
                <a:lnTo>
                  <a:pt x="214738" y="32858"/>
                </a:lnTo>
                <a:lnTo>
                  <a:pt x="249605" y="27936"/>
                </a:lnTo>
                <a:lnTo>
                  <a:pt x="255515" y="28511"/>
                </a:lnTo>
                <a:lnTo>
                  <a:pt x="273286" y="74717"/>
                </a:lnTo>
                <a:lnTo>
                  <a:pt x="273499" y="100391"/>
                </a:lnTo>
                <a:lnTo>
                  <a:pt x="272427" y="132915"/>
                </a:lnTo>
                <a:lnTo>
                  <a:pt x="270647" y="165430"/>
                </a:lnTo>
                <a:lnTo>
                  <a:pt x="268719" y="191101"/>
                </a:lnTo>
                <a:lnTo>
                  <a:pt x="266648" y="209926"/>
                </a:lnTo>
                <a:lnTo>
                  <a:pt x="264439" y="221903"/>
                </a:lnTo>
                <a:lnTo>
                  <a:pt x="263146" y="230752"/>
                </a:lnTo>
                <a:lnTo>
                  <a:pt x="276699" y="269489"/>
                </a:lnTo>
                <a:lnTo>
                  <a:pt x="285832" y="274627"/>
                </a:lnTo>
                <a:lnTo>
                  <a:pt x="289547" y="270976"/>
                </a:lnTo>
                <a:lnTo>
                  <a:pt x="300951" y="219630"/>
                </a:lnTo>
                <a:lnTo>
                  <a:pt x="304652" y="175426"/>
                </a:lnTo>
                <a:lnTo>
                  <a:pt x="306666" y="122640"/>
                </a:lnTo>
                <a:lnTo>
                  <a:pt x="307864" y="96766"/>
                </a:lnTo>
                <a:lnTo>
                  <a:pt x="310354" y="76160"/>
                </a:lnTo>
                <a:lnTo>
                  <a:pt x="314137" y="60824"/>
                </a:lnTo>
                <a:lnTo>
                  <a:pt x="319214" y="50758"/>
                </a:lnTo>
                <a:lnTo>
                  <a:pt x="323058" y="43415"/>
                </a:lnTo>
                <a:lnTo>
                  <a:pt x="323197" y="36210"/>
                </a:lnTo>
                <a:lnTo>
                  <a:pt x="287546" y="6189"/>
                </a:lnTo>
                <a:lnTo>
                  <a:pt x="266434" y="0"/>
                </a:lnTo>
                <a:lnTo>
                  <a:pt x="259232" y="707"/>
                </a:lnTo>
                <a:lnTo>
                  <a:pt x="251891" y="2828"/>
                </a:lnTo>
                <a:lnTo>
                  <a:pt x="237975" y="6903"/>
                </a:lnTo>
                <a:lnTo>
                  <a:pt x="211086" y="13395"/>
                </a:lnTo>
                <a:lnTo>
                  <a:pt x="171224" y="22306"/>
                </a:lnTo>
                <a:lnTo>
                  <a:pt x="118389" y="33639"/>
                </a:lnTo>
                <a:close/>
              </a:path>
            </a:pathLst>
          </a:custGeom>
          <a:ln w="19050">
            <a:solidFill>
              <a:srgbClr val="639E51"/>
            </a:solidFill>
          </a:ln>
        </p:spPr>
        <p:txBody>
          <a:bodyPr wrap="square" lIns="0" tIns="0" rIns="0" bIns="0" rtlCol="0"/>
          <a:lstStyle/>
          <a:p/>
        </p:txBody>
      </p:sp>
      <p:grpSp>
        <p:nvGrpSpPr>
          <p:cNvPr id="22" name="object 22"/>
          <p:cNvGrpSpPr/>
          <p:nvPr/>
        </p:nvGrpSpPr>
        <p:grpSpPr>
          <a:xfrm>
            <a:off x="4580392" y="2505151"/>
            <a:ext cx="506730" cy="520700"/>
            <a:chOff x="4580392" y="2505151"/>
            <a:chExt cx="506730" cy="520700"/>
          </a:xfrm>
        </p:grpSpPr>
        <p:sp>
          <p:nvSpPr>
            <p:cNvPr id="23" name="object 23"/>
            <p:cNvSpPr/>
            <p:nvPr/>
          </p:nvSpPr>
          <p:spPr>
            <a:xfrm>
              <a:off x="4589917" y="2592554"/>
              <a:ext cx="487680" cy="424180"/>
            </a:xfrm>
            <a:custGeom>
              <a:avLst/>
              <a:gdLst/>
              <a:ahLst/>
              <a:cxnLst/>
              <a:rect l="l" t="t" r="r" b="b"/>
              <a:pathLst>
                <a:path w="487679" h="424180">
                  <a:moveTo>
                    <a:pt x="219432" y="227912"/>
                  </a:moveTo>
                  <a:lnTo>
                    <a:pt x="242394" y="225637"/>
                  </a:lnTo>
                  <a:lnTo>
                    <a:pt x="263354" y="223361"/>
                  </a:lnTo>
                  <a:lnTo>
                    <a:pt x="282320" y="221077"/>
                  </a:lnTo>
                  <a:lnTo>
                    <a:pt x="299303" y="218781"/>
                  </a:lnTo>
                  <a:lnTo>
                    <a:pt x="294235" y="235042"/>
                  </a:lnTo>
                  <a:lnTo>
                    <a:pt x="273064" y="273556"/>
                  </a:lnTo>
                  <a:lnTo>
                    <a:pt x="246738" y="302436"/>
                  </a:lnTo>
                  <a:lnTo>
                    <a:pt x="237682" y="311211"/>
                  </a:lnTo>
                  <a:lnTo>
                    <a:pt x="231826" y="317914"/>
                  </a:lnTo>
                  <a:lnTo>
                    <a:pt x="232540" y="320911"/>
                  </a:lnTo>
                  <a:lnTo>
                    <a:pt x="239820" y="320198"/>
                  </a:lnTo>
                  <a:lnTo>
                    <a:pt x="253659" y="315771"/>
                  </a:lnTo>
                  <a:lnTo>
                    <a:pt x="270202" y="307582"/>
                  </a:lnTo>
                  <a:lnTo>
                    <a:pt x="285602" y="295533"/>
                  </a:lnTo>
                  <a:lnTo>
                    <a:pt x="299865" y="279627"/>
                  </a:lnTo>
                  <a:lnTo>
                    <a:pt x="312993" y="259865"/>
                  </a:lnTo>
                  <a:lnTo>
                    <a:pt x="325470" y="269851"/>
                  </a:lnTo>
                  <a:lnTo>
                    <a:pt x="362053" y="296378"/>
                  </a:lnTo>
                  <a:lnTo>
                    <a:pt x="381160" y="305515"/>
                  </a:lnTo>
                  <a:lnTo>
                    <a:pt x="387081" y="304943"/>
                  </a:lnTo>
                  <a:lnTo>
                    <a:pt x="390590" y="300937"/>
                  </a:lnTo>
                  <a:lnTo>
                    <a:pt x="391935" y="294880"/>
                  </a:lnTo>
                  <a:lnTo>
                    <a:pt x="391433" y="288104"/>
                  </a:lnTo>
                  <a:lnTo>
                    <a:pt x="363482" y="257863"/>
                  </a:lnTo>
                  <a:lnTo>
                    <a:pt x="319838" y="248448"/>
                  </a:lnTo>
                  <a:lnTo>
                    <a:pt x="322978" y="239471"/>
                  </a:lnTo>
                  <a:lnTo>
                    <a:pt x="325542" y="230773"/>
                  </a:lnTo>
                  <a:lnTo>
                    <a:pt x="327538" y="222355"/>
                  </a:lnTo>
                  <a:lnTo>
                    <a:pt x="328970" y="214222"/>
                  </a:lnTo>
                  <a:lnTo>
                    <a:pt x="353928" y="209234"/>
                  </a:lnTo>
                  <a:lnTo>
                    <a:pt x="374036" y="205665"/>
                  </a:lnTo>
                  <a:lnTo>
                    <a:pt x="389295" y="203520"/>
                  </a:lnTo>
                  <a:lnTo>
                    <a:pt x="399709" y="202804"/>
                  </a:lnTo>
                  <a:lnTo>
                    <a:pt x="408336" y="203306"/>
                  </a:lnTo>
                  <a:lnTo>
                    <a:pt x="439145" y="236914"/>
                  </a:lnTo>
                  <a:lnTo>
                    <a:pt x="441641" y="286108"/>
                  </a:lnTo>
                  <a:lnTo>
                    <a:pt x="441004" y="304075"/>
                  </a:lnTo>
                  <a:lnTo>
                    <a:pt x="433657" y="351440"/>
                  </a:lnTo>
                  <a:lnTo>
                    <a:pt x="414683" y="362988"/>
                  </a:lnTo>
                  <a:lnTo>
                    <a:pt x="404838" y="361992"/>
                  </a:lnTo>
                  <a:lnTo>
                    <a:pt x="393000" y="359568"/>
                  </a:lnTo>
                  <a:lnTo>
                    <a:pt x="379173" y="355712"/>
                  </a:lnTo>
                  <a:lnTo>
                    <a:pt x="367902" y="352867"/>
                  </a:lnTo>
                  <a:lnTo>
                    <a:pt x="363766" y="353437"/>
                  </a:lnTo>
                  <a:lnTo>
                    <a:pt x="366762" y="357425"/>
                  </a:lnTo>
                  <a:lnTo>
                    <a:pt x="376887" y="364831"/>
                  </a:lnTo>
                  <a:lnTo>
                    <a:pt x="389439" y="374393"/>
                  </a:lnTo>
                  <a:lnTo>
                    <a:pt x="399706" y="384800"/>
                  </a:lnTo>
                  <a:lnTo>
                    <a:pt x="407691" y="396062"/>
                  </a:lnTo>
                  <a:lnTo>
                    <a:pt x="413399" y="408189"/>
                  </a:lnTo>
                  <a:lnTo>
                    <a:pt x="418312" y="418240"/>
                  </a:lnTo>
                  <a:lnTo>
                    <a:pt x="423944" y="423303"/>
                  </a:lnTo>
                  <a:lnTo>
                    <a:pt x="430294" y="423378"/>
                  </a:lnTo>
                  <a:lnTo>
                    <a:pt x="437364" y="418463"/>
                  </a:lnTo>
                  <a:lnTo>
                    <a:pt x="462472" y="384236"/>
                  </a:lnTo>
                  <a:lnTo>
                    <a:pt x="473374" y="345516"/>
                  </a:lnTo>
                  <a:lnTo>
                    <a:pt x="476434" y="292968"/>
                  </a:lnTo>
                  <a:lnTo>
                    <a:pt x="476511" y="276137"/>
                  </a:lnTo>
                  <a:lnTo>
                    <a:pt x="476163" y="259865"/>
                  </a:lnTo>
                  <a:lnTo>
                    <a:pt x="476222" y="245033"/>
                  </a:lnTo>
                  <a:lnTo>
                    <a:pt x="477576" y="232481"/>
                  </a:lnTo>
                  <a:lnTo>
                    <a:pt x="480220" y="222211"/>
                  </a:lnTo>
                  <a:lnTo>
                    <a:pt x="484151" y="214222"/>
                  </a:lnTo>
                  <a:lnTo>
                    <a:pt x="487062" y="207661"/>
                  </a:lnTo>
                  <a:lnTo>
                    <a:pt x="451765" y="180288"/>
                  </a:lnTo>
                  <a:lnTo>
                    <a:pt x="429933" y="175999"/>
                  </a:lnTo>
                  <a:lnTo>
                    <a:pt x="423234" y="177282"/>
                  </a:lnTo>
                  <a:lnTo>
                    <a:pt x="416828" y="179995"/>
                  </a:lnTo>
                  <a:lnTo>
                    <a:pt x="406624" y="183561"/>
                  </a:lnTo>
                  <a:lnTo>
                    <a:pt x="388582" y="187415"/>
                  </a:lnTo>
                  <a:lnTo>
                    <a:pt x="362698" y="191550"/>
                  </a:lnTo>
                  <a:lnTo>
                    <a:pt x="328970" y="195959"/>
                  </a:lnTo>
                  <a:lnTo>
                    <a:pt x="331177" y="182424"/>
                  </a:lnTo>
                  <a:lnTo>
                    <a:pt x="333245" y="171446"/>
                  </a:lnTo>
                  <a:lnTo>
                    <a:pt x="335172" y="163028"/>
                  </a:lnTo>
                  <a:lnTo>
                    <a:pt x="336958" y="157173"/>
                  </a:lnTo>
                  <a:lnTo>
                    <a:pt x="337742" y="152330"/>
                  </a:lnTo>
                  <a:lnTo>
                    <a:pt x="336669" y="146910"/>
                  </a:lnTo>
                  <a:lnTo>
                    <a:pt x="333743" y="140916"/>
                  </a:lnTo>
                  <a:lnTo>
                    <a:pt x="328970" y="134351"/>
                  </a:lnTo>
                  <a:lnTo>
                    <a:pt x="358551" y="128869"/>
                  </a:lnTo>
                  <a:lnTo>
                    <a:pt x="403627" y="119171"/>
                  </a:lnTo>
                  <a:lnTo>
                    <a:pt x="434780" y="106687"/>
                  </a:lnTo>
                  <a:lnTo>
                    <a:pt x="434713" y="102337"/>
                  </a:lnTo>
                  <a:lnTo>
                    <a:pt x="429376" y="97839"/>
                  </a:lnTo>
                  <a:lnTo>
                    <a:pt x="420528" y="94285"/>
                  </a:lnTo>
                  <a:lnTo>
                    <a:pt x="409970" y="92714"/>
                  </a:lnTo>
                  <a:lnTo>
                    <a:pt x="397708" y="93135"/>
                  </a:lnTo>
                  <a:lnTo>
                    <a:pt x="383745" y="95553"/>
                  </a:lnTo>
                  <a:lnTo>
                    <a:pt x="368043" y="99047"/>
                  </a:lnTo>
                  <a:lnTo>
                    <a:pt x="350636" y="102689"/>
                  </a:lnTo>
                  <a:lnTo>
                    <a:pt x="310707" y="110386"/>
                  </a:lnTo>
                  <a:lnTo>
                    <a:pt x="272764" y="117243"/>
                  </a:lnTo>
                  <a:lnTo>
                    <a:pt x="245670" y="121804"/>
                  </a:lnTo>
                  <a:lnTo>
                    <a:pt x="237320" y="123725"/>
                  </a:lnTo>
                  <a:lnTo>
                    <a:pt x="233966" y="126077"/>
                  </a:lnTo>
                  <a:lnTo>
                    <a:pt x="235610" y="128858"/>
                  </a:lnTo>
                  <a:lnTo>
                    <a:pt x="242254" y="132065"/>
                  </a:lnTo>
                  <a:lnTo>
                    <a:pt x="252800" y="134923"/>
                  </a:lnTo>
                  <a:lnTo>
                    <a:pt x="266206" y="136637"/>
                  </a:lnTo>
                  <a:lnTo>
                    <a:pt x="282470" y="137209"/>
                  </a:lnTo>
                  <a:lnTo>
                    <a:pt x="301589" y="136637"/>
                  </a:lnTo>
                  <a:lnTo>
                    <a:pt x="302432" y="149189"/>
                  </a:lnTo>
                  <a:lnTo>
                    <a:pt x="302713" y="164022"/>
                  </a:lnTo>
                  <a:lnTo>
                    <a:pt x="302432" y="181136"/>
                  </a:lnTo>
                  <a:lnTo>
                    <a:pt x="301589" y="200531"/>
                  </a:lnTo>
                  <a:lnTo>
                    <a:pt x="268915" y="206308"/>
                  </a:lnTo>
                  <a:lnTo>
                    <a:pt x="243951" y="209943"/>
                  </a:lnTo>
                  <a:lnTo>
                    <a:pt x="226695" y="211438"/>
                  </a:lnTo>
                  <a:lnTo>
                    <a:pt x="217146" y="210793"/>
                  </a:lnTo>
                  <a:lnTo>
                    <a:pt x="209514" y="208519"/>
                  </a:lnTo>
                  <a:lnTo>
                    <a:pt x="201538" y="205878"/>
                  </a:lnTo>
                  <a:lnTo>
                    <a:pt x="193194" y="202804"/>
                  </a:lnTo>
                  <a:lnTo>
                    <a:pt x="184812" y="199782"/>
                  </a:lnTo>
                  <a:lnTo>
                    <a:pt x="182920" y="203592"/>
                  </a:lnTo>
                  <a:lnTo>
                    <a:pt x="187479" y="214222"/>
                  </a:lnTo>
                  <a:lnTo>
                    <a:pt x="190333" y="223994"/>
                  </a:lnTo>
                  <a:lnTo>
                    <a:pt x="192042" y="237331"/>
                  </a:lnTo>
                  <a:lnTo>
                    <a:pt x="192612" y="254232"/>
                  </a:lnTo>
                  <a:lnTo>
                    <a:pt x="192051" y="274699"/>
                  </a:lnTo>
                  <a:lnTo>
                    <a:pt x="190685" y="295382"/>
                  </a:lnTo>
                  <a:lnTo>
                    <a:pt x="188895" y="312928"/>
                  </a:lnTo>
                  <a:lnTo>
                    <a:pt x="186686" y="327332"/>
                  </a:lnTo>
                  <a:lnTo>
                    <a:pt x="184063" y="338593"/>
                  </a:lnTo>
                  <a:lnTo>
                    <a:pt x="182482" y="348439"/>
                  </a:lnTo>
                  <a:lnTo>
                    <a:pt x="183475" y="358567"/>
                  </a:lnTo>
                  <a:lnTo>
                    <a:pt x="187045" y="368975"/>
                  </a:lnTo>
                  <a:lnTo>
                    <a:pt x="193194" y="379664"/>
                  </a:lnTo>
                  <a:lnTo>
                    <a:pt x="200028" y="386218"/>
                  </a:lnTo>
                  <a:lnTo>
                    <a:pt x="205729" y="384219"/>
                  </a:lnTo>
                  <a:lnTo>
                    <a:pt x="216212" y="329123"/>
                  </a:lnTo>
                  <a:lnTo>
                    <a:pt x="219072" y="265796"/>
                  </a:lnTo>
                  <a:lnTo>
                    <a:pt x="219432" y="227912"/>
                  </a:lnTo>
                  <a:close/>
                </a:path>
                <a:path w="487679" h="424180">
                  <a:moveTo>
                    <a:pt x="182920" y="59040"/>
                  </a:moveTo>
                  <a:lnTo>
                    <a:pt x="255654" y="54495"/>
                  </a:lnTo>
                  <a:lnTo>
                    <a:pt x="327827" y="45350"/>
                  </a:lnTo>
                  <a:lnTo>
                    <a:pt x="388009" y="34810"/>
                  </a:lnTo>
                  <a:lnTo>
                    <a:pt x="434652" y="21753"/>
                  </a:lnTo>
                  <a:lnTo>
                    <a:pt x="439069" y="17121"/>
                  </a:lnTo>
                  <a:lnTo>
                    <a:pt x="438072" y="12055"/>
                  </a:lnTo>
                  <a:lnTo>
                    <a:pt x="431662" y="6551"/>
                  </a:lnTo>
                  <a:lnTo>
                    <a:pt x="421667" y="2065"/>
                  </a:lnTo>
                  <a:lnTo>
                    <a:pt x="409970" y="0"/>
                  </a:lnTo>
                  <a:lnTo>
                    <a:pt x="396568" y="356"/>
                  </a:lnTo>
                  <a:lnTo>
                    <a:pt x="381459" y="3135"/>
                  </a:lnTo>
                  <a:lnTo>
                    <a:pt x="365044" y="7212"/>
                  </a:lnTo>
                  <a:lnTo>
                    <a:pt x="347783" y="11422"/>
                  </a:lnTo>
                  <a:lnTo>
                    <a:pt x="310707" y="20242"/>
                  </a:lnTo>
                  <a:lnTo>
                    <a:pt x="258290" y="31382"/>
                  </a:lnTo>
                  <a:lnTo>
                    <a:pt x="217984" y="37953"/>
                  </a:lnTo>
                  <a:lnTo>
                    <a:pt x="191185" y="41506"/>
                  </a:lnTo>
                  <a:lnTo>
                    <a:pt x="184053" y="41367"/>
                  </a:lnTo>
                  <a:lnTo>
                    <a:pt x="177497" y="40367"/>
                  </a:lnTo>
                  <a:lnTo>
                    <a:pt x="171515" y="38504"/>
                  </a:lnTo>
                  <a:lnTo>
                    <a:pt x="163882" y="35469"/>
                  </a:lnTo>
                  <a:lnTo>
                    <a:pt x="155894" y="33577"/>
                  </a:lnTo>
                  <a:lnTo>
                    <a:pt x="147550" y="32802"/>
                  </a:lnTo>
                  <a:lnTo>
                    <a:pt x="139168" y="32053"/>
                  </a:lnTo>
                  <a:lnTo>
                    <a:pt x="137632" y="36612"/>
                  </a:lnTo>
                  <a:lnTo>
                    <a:pt x="142978" y="46493"/>
                  </a:lnTo>
                  <a:lnTo>
                    <a:pt x="146398" y="55274"/>
                  </a:lnTo>
                  <a:lnTo>
                    <a:pt x="148679" y="66760"/>
                  </a:lnTo>
                  <a:lnTo>
                    <a:pt x="149824" y="80949"/>
                  </a:lnTo>
                  <a:lnTo>
                    <a:pt x="149836" y="97839"/>
                  </a:lnTo>
                  <a:lnTo>
                    <a:pt x="148751" y="117237"/>
                  </a:lnTo>
                  <a:lnTo>
                    <a:pt x="143612" y="162872"/>
                  </a:lnTo>
                  <a:lnTo>
                    <a:pt x="96908" y="211160"/>
                  </a:lnTo>
                  <a:lnTo>
                    <a:pt x="36437" y="236830"/>
                  </a:lnTo>
                  <a:lnTo>
                    <a:pt x="7414" y="241899"/>
                  </a:lnTo>
                  <a:lnTo>
                    <a:pt x="1210" y="245038"/>
                  </a:lnTo>
                  <a:lnTo>
                    <a:pt x="27738" y="276972"/>
                  </a:lnTo>
                  <a:lnTo>
                    <a:pt x="33367" y="278767"/>
                  </a:lnTo>
                  <a:lnTo>
                    <a:pt x="38859" y="278417"/>
                  </a:lnTo>
                  <a:lnTo>
                    <a:pt x="44210" y="275919"/>
                  </a:lnTo>
                  <a:lnTo>
                    <a:pt x="49417" y="271270"/>
                  </a:lnTo>
                  <a:lnTo>
                    <a:pt x="58616" y="263147"/>
                  </a:lnTo>
                  <a:lnTo>
                    <a:pt x="75946" y="250172"/>
                  </a:lnTo>
                  <a:lnTo>
                    <a:pt x="101408" y="232344"/>
                  </a:lnTo>
                  <a:lnTo>
                    <a:pt x="135003" y="209662"/>
                  </a:lnTo>
                  <a:lnTo>
                    <a:pt x="129287" y="232991"/>
                  </a:lnTo>
                  <a:lnTo>
                    <a:pt x="111035" y="282625"/>
                  </a:lnTo>
                  <a:lnTo>
                    <a:pt x="84079" y="334678"/>
                  </a:lnTo>
                  <a:lnTo>
                    <a:pt x="50986" y="379754"/>
                  </a:lnTo>
                  <a:lnTo>
                    <a:pt x="17462" y="413959"/>
                  </a:lnTo>
                  <a:lnTo>
                    <a:pt x="11756" y="422159"/>
                  </a:lnTo>
                  <a:lnTo>
                    <a:pt x="60535" y="397343"/>
                  </a:lnTo>
                  <a:lnTo>
                    <a:pt x="90502" y="368260"/>
                  </a:lnTo>
                  <a:lnTo>
                    <a:pt x="116732" y="332905"/>
                  </a:lnTo>
                  <a:lnTo>
                    <a:pt x="138419" y="292949"/>
                  </a:lnTo>
                  <a:lnTo>
                    <a:pt x="155801" y="247032"/>
                  </a:lnTo>
                  <a:lnTo>
                    <a:pt x="169229" y="193686"/>
                  </a:lnTo>
                  <a:lnTo>
                    <a:pt x="178346" y="131511"/>
                  </a:lnTo>
                  <a:lnTo>
                    <a:pt x="181200" y="96561"/>
                  </a:lnTo>
                  <a:lnTo>
                    <a:pt x="182920" y="59040"/>
                  </a:lnTo>
                  <a:close/>
                </a:path>
              </a:pathLst>
            </a:custGeom>
            <a:ln w="19050">
              <a:solidFill>
                <a:srgbClr val="639E51"/>
              </a:solidFill>
            </a:ln>
          </p:spPr>
          <p:txBody>
            <a:bodyPr wrap="square" lIns="0" tIns="0" rIns="0" bIns="0" rtlCol="0"/>
            <a:lstStyle/>
            <a:p/>
          </p:txBody>
        </p:sp>
        <p:pic>
          <p:nvPicPr>
            <p:cNvPr id="24" name="object 24"/>
            <p:cNvPicPr/>
            <p:nvPr/>
          </p:nvPicPr>
          <p:blipFill>
            <a:blip r:embed="rId11" cstate="print"/>
            <a:stretch>
              <a:fillRect/>
            </a:stretch>
          </p:blipFill>
          <p:spPr>
            <a:xfrm>
              <a:off x="4838033" y="2505151"/>
              <a:ext cx="88010" cy="87795"/>
            </a:xfrm>
            <a:prstGeom prst="rect">
              <a:avLst/>
            </a:prstGeom>
          </p:spPr>
        </p:pic>
        <p:pic>
          <p:nvPicPr>
            <p:cNvPr id="25" name="object 25"/>
            <p:cNvPicPr/>
            <p:nvPr/>
          </p:nvPicPr>
          <p:blipFill>
            <a:blip r:embed="rId12" cstate="print"/>
            <a:stretch>
              <a:fillRect/>
            </a:stretch>
          </p:blipFill>
          <p:spPr>
            <a:xfrm>
              <a:off x="4629520" y="2656343"/>
              <a:ext cx="77669" cy="90932"/>
            </a:xfrm>
            <a:prstGeom prst="rect">
              <a:avLst/>
            </a:prstGeom>
          </p:spPr>
        </p:pic>
      </p:grpSp>
      <p:grpSp>
        <p:nvGrpSpPr>
          <p:cNvPr id="26" name="object 26"/>
          <p:cNvGrpSpPr/>
          <p:nvPr/>
        </p:nvGrpSpPr>
        <p:grpSpPr>
          <a:xfrm>
            <a:off x="5196608" y="2495242"/>
            <a:ext cx="471805" cy="515620"/>
            <a:chOff x="5196608" y="2495242"/>
            <a:chExt cx="471805" cy="515620"/>
          </a:xfrm>
        </p:grpSpPr>
        <p:sp>
          <p:nvSpPr>
            <p:cNvPr id="27" name="object 27"/>
            <p:cNvSpPr/>
            <p:nvPr/>
          </p:nvSpPr>
          <p:spPr>
            <a:xfrm>
              <a:off x="5262030" y="2504767"/>
              <a:ext cx="396875" cy="496570"/>
            </a:xfrm>
            <a:custGeom>
              <a:avLst/>
              <a:gdLst/>
              <a:ahLst/>
              <a:cxnLst/>
              <a:rect l="l" t="t" r="r" b="b"/>
              <a:pathLst>
                <a:path w="396875" h="496569">
                  <a:moveTo>
                    <a:pt x="165746" y="66956"/>
                  </a:moveTo>
                  <a:lnTo>
                    <a:pt x="172591" y="28158"/>
                  </a:lnTo>
                  <a:lnTo>
                    <a:pt x="175626" y="22100"/>
                  </a:lnTo>
                  <a:lnTo>
                    <a:pt x="172591" y="16753"/>
                  </a:lnTo>
                  <a:lnTo>
                    <a:pt x="132662" y="777"/>
                  </a:lnTo>
                  <a:lnTo>
                    <a:pt x="125879" y="0"/>
                  </a:lnTo>
                  <a:lnTo>
                    <a:pt x="122661" y="2217"/>
                  </a:lnTo>
                  <a:lnTo>
                    <a:pt x="123014" y="7422"/>
                  </a:lnTo>
                  <a:lnTo>
                    <a:pt x="126947" y="15610"/>
                  </a:lnTo>
                  <a:lnTo>
                    <a:pt x="131935" y="26387"/>
                  </a:lnTo>
                  <a:lnTo>
                    <a:pt x="135504" y="39301"/>
                  </a:lnTo>
                  <a:lnTo>
                    <a:pt x="137648" y="54346"/>
                  </a:lnTo>
                  <a:lnTo>
                    <a:pt x="138364" y="71516"/>
                  </a:lnTo>
                  <a:lnTo>
                    <a:pt x="118896" y="75729"/>
                  </a:lnTo>
                  <a:lnTo>
                    <a:pt x="73328" y="84076"/>
                  </a:lnTo>
                  <a:lnTo>
                    <a:pt x="45712" y="86646"/>
                  </a:lnTo>
                  <a:lnTo>
                    <a:pt x="40232" y="86349"/>
                  </a:lnTo>
                  <a:lnTo>
                    <a:pt x="34136" y="85600"/>
                  </a:lnTo>
                  <a:lnTo>
                    <a:pt x="27290" y="85600"/>
                  </a:lnTo>
                  <a:lnTo>
                    <a:pt x="19696" y="86349"/>
                  </a:lnTo>
                  <a:lnTo>
                    <a:pt x="12063" y="87137"/>
                  </a:lnTo>
                  <a:lnTo>
                    <a:pt x="13206" y="91696"/>
                  </a:lnTo>
                  <a:lnTo>
                    <a:pt x="23125" y="100040"/>
                  </a:lnTo>
                  <a:lnTo>
                    <a:pt x="30387" y="107036"/>
                  </a:lnTo>
                  <a:lnTo>
                    <a:pt x="37372" y="115453"/>
                  </a:lnTo>
                  <a:lnTo>
                    <a:pt x="44079" y="125291"/>
                  </a:lnTo>
                  <a:lnTo>
                    <a:pt x="50506" y="136552"/>
                  </a:lnTo>
                  <a:lnTo>
                    <a:pt x="56629" y="148039"/>
                  </a:lnTo>
                  <a:lnTo>
                    <a:pt x="62479" y="158528"/>
                  </a:lnTo>
                  <a:lnTo>
                    <a:pt x="68047" y="168015"/>
                  </a:lnTo>
                  <a:lnTo>
                    <a:pt x="73328" y="176494"/>
                  </a:lnTo>
                  <a:lnTo>
                    <a:pt x="78101" y="181633"/>
                  </a:lnTo>
                  <a:lnTo>
                    <a:pt x="82159" y="181064"/>
                  </a:lnTo>
                  <a:lnTo>
                    <a:pt x="85510" y="174788"/>
                  </a:lnTo>
                  <a:lnTo>
                    <a:pt x="88161" y="162803"/>
                  </a:lnTo>
                  <a:lnTo>
                    <a:pt x="138364" y="153672"/>
                  </a:lnTo>
                  <a:lnTo>
                    <a:pt x="138364" y="197030"/>
                  </a:lnTo>
                  <a:lnTo>
                    <a:pt x="112395" y="203168"/>
                  </a:lnTo>
                  <a:lnTo>
                    <a:pt x="65339" y="213006"/>
                  </a:lnTo>
                  <a:lnTo>
                    <a:pt x="42660" y="214519"/>
                  </a:lnTo>
                  <a:lnTo>
                    <a:pt x="35672" y="214149"/>
                  </a:lnTo>
                  <a:lnTo>
                    <a:pt x="28751" y="213801"/>
                  </a:lnTo>
                  <a:lnTo>
                    <a:pt x="0" y="220717"/>
                  </a:lnTo>
                  <a:lnTo>
                    <a:pt x="2217" y="225778"/>
                  </a:lnTo>
                  <a:lnTo>
                    <a:pt x="8291" y="232399"/>
                  </a:lnTo>
                  <a:lnTo>
                    <a:pt x="16477" y="241615"/>
                  </a:lnTo>
                  <a:lnTo>
                    <a:pt x="25104" y="254385"/>
                  </a:lnTo>
                  <a:lnTo>
                    <a:pt x="34167" y="270710"/>
                  </a:lnTo>
                  <a:lnTo>
                    <a:pt x="43661" y="290591"/>
                  </a:lnTo>
                  <a:lnTo>
                    <a:pt x="52416" y="306998"/>
                  </a:lnTo>
                  <a:lnTo>
                    <a:pt x="59328" y="312846"/>
                  </a:lnTo>
                  <a:lnTo>
                    <a:pt x="64393" y="308138"/>
                  </a:lnTo>
                  <a:lnTo>
                    <a:pt x="67613" y="292877"/>
                  </a:lnTo>
                  <a:lnTo>
                    <a:pt x="84870" y="289455"/>
                  </a:lnTo>
                  <a:lnTo>
                    <a:pt x="102412" y="286031"/>
                  </a:lnTo>
                  <a:lnTo>
                    <a:pt x="120243" y="282608"/>
                  </a:lnTo>
                  <a:lnTo>
                    <a:pt x="138364" y="279186"/>
                  </a:lnTo>
                  <a:lnTo>
                    <a:pt x="138646" y="293889"/>
                  </a:lnTo>
                  <a:lnTo>
                    <a:pt x="139496" y="306013"/>
                  </a:lnTo>
                  <a:lnTo>
                    <a:pt x="140920" y="315564"/>
                  </a:lnTo>
                  <a:lnTo>
                    <a:pt x="142924" y="322544"/>
                  </a:lnTo>
                  <a:lnTo>
                    <a:pt x="145959" y="330177"/>
                  </a:lnTo>
                  <a:lnTo>
                    <a:pt x="150125" y="328640"/>
                  </a:lnTo>
                  <a:lnTo>
                    <a:pt x="162960" y="287606"/>
                  </a:lnTo>
                  <a:lnTo>
                    <a:pt x="163460" y="274627"/>
                  </a:lnTo>
                  <a:lnTo>
                    <a:pt x="194188" y="269498"/>
                  </a:lnTo>
                  <a:lnTo>
                    <a:pt x="220213" y="265504"/>
                  </a:lnTo>
                  <a:lnTo>
                    <a:pt x="241537" y="262645"/>
                  </a:lnTo>
                  <a:lnTo>
                    <a:pt x="258164" y="260924"/>
                  </a:lnTo>
                  <a:lnTo>
                    <a:pt x="269358" y="258517"/>
                  </a:lnTo>
                  <a:lnTo>
                    <a:pt x="274421" y="253529"/>
                  </a:lnTo>
                  <a:lnTo>
                    <a:pt x="273353" y="245965"/>
                  </a:lnTo>
                  <a:lnTo>
                    <a:pt x="266152" y="235828"/>
                  </a:lnTo>
                  <a:lnTo>
                    <a:pt x="278268" y="221501"/>
                  </a:lnTo>
                  <a:lnTo>
                    <a:pt x="289531" y="210447"/>
                  </a:lnTo>
                  <a:lnTo>
                    <a:pt x="299944" y="202671"/>
                  </a:lnTo>
                  <a:lnTo>
                    <a:pt x="309510" y="198173"/>
                  </a:lnTo>
                  <a:lnTo>
                    <a:pt x="316427" y="194902"/>
                  </a:lnTo>
                  <a:lnTo>
                    <a:pt x="318925" y="190767"/>
                  </a:lnTo>
                  <a:lnTo>
                    <a:pt x="317002" y="185773"/>
                  </a:lnTo>
                  <a:lnTo>
                    <a:pt x="310653" y="179923"/>
                  </a:lnTo>
                  <a:lnTo>
                    <a:pt x="271854" y="160517"/>
                  </a:lnTo>
                  <a:lnTo>
                    <a:pt x="253882" y="157679"/>
                  </a:lnTo>
                  <a:lnTo>
                    <a:pt x="247681" y="159249"/>
                  </a:lnTo>
                  <a:lnTo>
                    <a:pt x="243330" y="162803"/>
                  </a:lnTo>
                  <a:lnTo>
                    <a:pt x="235772" y="167944"/>
                  </a:lnTo>
                  <a:lnTo>
                    <a:pt x="219940" y="174222"/>
                  </a:lnTo>
                  <a:lnTo>
                    <a:pt x="195835" y="181636"/>
                  </a:lnTo>
                  <a:lnTo>
                    <a:pt x="163460" y="190185"/>
                  </a:lnTo>
                  <a:lnTo>
                    <a:pt x="163460" y="149113"/>
                  </a:lnTo>
                  <a:lnTo>
                    <a:pt x="193691" y="142980"/>
                  </a:lnTo>
                  <a:lnTo>
                    <a:pt x="218224" y="138277"/>
                  </a:lnTo>
                  <a:lnTo>
                    <a:pt x="237053" y="134997"/>
                  </a:lnTo>
                  <a:lnTo>
                    <a:pt x="250175" y="133136"/>
                  </a:lnTo>
                  <a:lnTo>
                    <a:pt x="258024" y="130863"/>
                  </a:lnTo>
                  <a:lnTo>
                    <a:pt x="261019" y="126297"/>
                  </a:lnTo>
                  <a:lnTo>
                    <a:pt x="259164" y="119445"/>
                  </a:lnTo>
                  <a:lnTo>
                    <a:pt x="252461" y="110314"/>
                  </a:lnTo>
                  <a:lnTo>
                    <a:pt x="264437" y="97065"/>
                  </a:lnTo>
                  <a:lnTo>
                    <a:pt x="275275" y="86943"/>
                  </a:lnTo>
                  <a:lnTo>
                    <a:pt x="284978" y="79950"/>
                  </a:lnTo>
                  <a:lnTo>
                    <a:pt x="293546" y="76088"/>
                  </a:lnTo>
                  <a:lnTo>
                    <a:pt x="299664" y="73384"/>
                  </a:lnTo>
                  <a:lnTo>
                    <a:pt x="302088" y="69824"/>
                  </a:lnTo>
                  <a:lnTo>
                    <a:pt x="272064" y="44936"/>
                  </a:lnTo>
                  <a:lnTo>
                    <a:pt x="246181" y="37016"/>
                  </a:lnTo>
                  <a:lnTo>
                    <a:pt x="240047" y="38368"/>
                  </a:lnTo>
                  <a:lnTo>
                    <a:pt x="235342" y="41849"/>
                  </a:lnTo>
                  <a:lnTo>
                    <a:pt x="227987" y="46854"/>
                  </a:lnTo>
                  <a:lnTo>
                    <a:pt x="213941" y="52707"/>
                  </a:lnTo>
                  <a:lnTo>
                    <a:pt x="193195" y="59408"/>
                  </a:lnTo>
                  <a:lnTo>
                    <a:pt x="165746" y="66956"/>
                  </a:lnTo>
                  <a:close/>
                </a:path>
                <a:path w="396875" h="496569">
                  <a:moveTo>
                    <a:pt x="90435" y="425236"/>
                  </a:moveTo>
                  <a:lnTo>
                    <a:pt x="64760" y="393304"/>
                  </a:lnTo>
                  <a:lnTo>
                    <a:pt x="41728" y="350366"/>
                  </a:lnTo>
                  <a:lnTo>
                    <a:pt x="39377" y="349365"/>
                  </a:lnTo>
                  <a:lnTo>
                    <a:pt x="50360" y="400414"/>
                  </a:lnTo>
                  <a:lnTo>
                    <a:pt x="73170" y="441491"/>
                  </a:lnTo>
                  <a:lnTo>
                    <a:pt x="109256" y="474581"/>
                  </a:lnTo>
                  <a:lnTo>
                    <a:pt x="162890" y="492836"/>
                  </a:lnTo>
                  <a:lnTo>
                    <a:pt x="230282" y="496390"/>
                  </a:lnTo>
                  <a:lnTo>
                    <a:pt x="259588" y="495386"/>
                  </a:lnTo>
                  <a:lnTo>
                    <a:pt x="304950" y="489130"/>
                  </a:lnTo>
                  <a:lnTo>
                    <a:pt x="343662" y="473501"/>
                  </a:lnTo>
                  <a:lnTo>
                    <a:pt x="351509" y="461187"/>
                  </a:lnTo>
                  <a:lnTo>
                    <a:pt x="349721" y="454913"/>
                  </a:lnTo>
                  <a:lnTo>
                    <a:pt x="344090" y="448634"/>
                  </a:lnTo>
                  <a:lnTo>
                    <a:pt x="334618" y="442356"/>
                  </a:lnTo>
                  <a:lnTo>
                    <a:pt x="322769" y="434735"/>
                  </a:lnTo>
                  <a:lnTo>
                    <a:pt x="310068" y="424392"/>
                  </a:lnTo>
                  <a:lnTo>
                    <a:pt x="296520" y="411334"/>
                  </a:lnTo>
                  <a:lnTo>
                    <a:pt x="282128" y="395569"/>
                  </a:lnTo>
                  <a:lnTo>
                    <a:pt x="269788" y="382376"/>
                  </a:lnTo>
                  <a:lnTo>
                    <a:pt x="262445" y="377030"/>
                  </a:lnTo>
                  <a:lnTo>
                    <a:pt x="260095" y="379528"/>
                  </a:lnTo>
                  <a:lnTo>
                    <a:pt x="262736" y="389867"/>
                  </a:lnTo>
                  <a:lnTo>
                    <a:pt x="267509" y="403283"/>
                  </a:lnTo>
                  <a:lnTo>
                    <a:pt x="271567" y="414979"/>
                  </a:lnTo>
                  <a:lnTo>
                    <a:pt x="274917" y="424959"/>
                  </a:lnTo>
                  <a:lnTo>
                    <a:pt x="277569" y="433224"/>
                  </a:lnTo>
                  <a:lnTo>
                    <a:pt x="278487" y="440009"/>
                  </a:lnTo>
                  <a:lnTo>
                    <a:pt x="276704" y="445502"/>
                  </a:lnTo>
                  <a:lnTo>
                    <a:pt x="236194" y="456056"/>
                  </a:lnTo>
                  <a:lnTo>
                    <a:pt x="183996" y="457189"/>
                  </a:lnTo>
                  <a:lnTo>
                    <a:pt x="155043" y="455195"/>
                  </a:lnTo>
                  <a:lnTo>
                    <a:pt x="129795" y="449209"/>
                  </a:lnTo>
                  <a:lnTo>
                    <a:pt x="108257" y="439225"/>
                  </a:lnTo>
                  <a:lnTo>
                    <a:pt x="90435" y="425236"/>
                  </a:lnTo>
                  <a:close/>
                </a:path>
                <a:path w="396875" h="496569">
                  <a:moveTo>
                    <a:pt x="332332" y="297436"/>
                  </a:moveTo>
                  <a:lnTo>
                    <a:pt x="304017" y="295098"/>
                  </a:lnTo>
                  <a:lnTo>
                    <a:pt x="287540" y="297171"/>
                  </a:lnTo>
                  <a:lnTo>
                    <a:pt x="282906" y="303657"/>
                  </a:lnTo>
                  <a:lnTo>
                    <a:pt x="318627" y="338525"/>
                  </a:lnTo>
                  <a:lnTo>
                    <a:pt x="351737" y="357913"/>
                  </a:lnTo>
                  <a:lnTo>
                    <a:pt x="379964" y="367908"/>
                  </a:lnTo>
                  <a:lnTo>
                    <a:pt x="388740" y="367550"/>
                  </a:lnTo>
                  <a:lnTo>
                    <a:pt x="393952" y="363616"/>
                  </a:lnTo>
                  <a:lnTo>
                    <a:pt x="396370" y="357420"/>
                  </a:lnTo>
                  <a:lnTo>
                    <a:pt x="396790" y="350222"/>
                  </a:lnTo>
                  <a:lnTo>
                    <a:pt x="395220" y="342022"/>
                  </a:lnTo>
                  <a:lnTo>
                    <a:pt x="354858" y="305649"/>
                  </a:lnTo>
                  <a:lnTo>
                    <a:pt x="332332" y="297436"/>
                  </a:lnTo>
                  <a:close/>
                </a:path>
                <a:path w="396875" h="496569">
                  <a:moveTo>
                    <a:pt x="163460" y="260924"/>
                  </a:moveTo>
                  <a:lnTo>
                    <a:pt x="163460" y="203875"/>
                  </a:lnTo>
                  <a:lnTo>
                    <a:pt x="188277" y="198748"/>
                  </a:lnTo>
                  <a:lnTo>
                    <a:pt x="207960" y="194758"/>
                  </a:lnTo>
                  <a:lnTo>
                    <a:pt x="222510" y="191904"/>
                  </a:lnTo>
                  <a:lnTo>
                    <a:pt x="231925" y="190185"/>
                  </a:lnTo>
                  <a:lnTo>
                    <a:pt x="241057" y="188686"/>
                  </a:lnTo>
                  <a:lnTo>
                    <a:pt x="245972" y="191328"/>
                  </a:lnTo>
                  <a:lnTo>
                    <a:pt x="246759" y="198173"/>
                  </a:lnTo>
                  <a:lnTo>
                    <a:pt x="246825" y="204664"/>
                  </a:lnTo>
                  <a:lnTo>
                    <a:pt x="245898" y="213865"/>
                  </a:lnTo>
                  <a:lnTo>
                    <a:pt x="223365" y="245965"/>
                  </a:lnTo>
                  <a:lnTo>
                    <a:pt x="184558" y="256233"/>
                  </a:lnTo>
                  <a:lnTo>
                    <a:pt x="163460" y="260924"/>
                  </a:lnTo>
                  <a:close/>
                </a:path>
                <a:path w="396875" h="496569">
                  <a:moveTo>
                    <a:pt x="51649" y="226697"/>
                  </a:moveTo>
                  <a:lnTo>
                    <a:pt x="75031" y="222147"/>
                  </a:lnTo>
                  <a:lnTo>
                    <a:pt x="97274" y="217586"/>
                  </a:lnTo>
                  <a:lnTo>
                    <a:pt x="118382" y="213019"/>
                  </a:lnTo>
                  <a:lnTo>
                    <a:pt x="138364" y="208447"/>
                  </a:lnTo>
                  <a:lnTo>
                    <a:pt x="138364" y="263210"/>
                  </a:lnTo>
                  <a:lnTo>
                    <a:pt x="65339" y="276900"/>
                  </a:lnTo>
                  <a:lnTo>
                    <a:pt x="61913" y="265216"/>
                  </a:lnTo>
                  <a:lnTo>
                    <a:pt x="58489" y="252951"/>
                  </a:lnTo>
                  <a:lnTo>
                    <a:pt x="55068" y="240110"/>
                  </a:lnTo>
                  <a:lnTo>
                    <a:pt x="51649" y="226697"/>
                  </a:lnTo>
                  <a:close/>
                </a:path>
              </a:pathLst>
            </a:custGeom>
            <a:ln w="19050">
              <a:solidFill>
                <a:srgbClr val="639E51"/>
              </a:solidFill>
            </a:ln>
          </p:spPr>
          <p:txBody>
            <a:bodyPr wrap="square" lIns="0" tIns="0" rIns="0" bIns="0" rtlCol="0"/>
            <a:lstStyle/>
            <a:p/>
          </p:txBody>
        </p:sp>
        <p:pic>
          <p:nvPicPr>
            <p:cNvPr id="28" name="object 28"/>
            <p:cNvPicPr/>
            <p:nvPr/>
          </p:nvPicPr>
          <p:blipFill>
            <a:blip r:embed="rId13" cstate="print"/>
            <a:stretch>
              <a:fillRect/>
            </a:stretch>
          </p:blipFill>
          <p:spPr>
            <a:xfrm>
              <a:off x="5196608" y="2816938"/>
              <a:ext cx="73249" cy="155188"/>
            </a:xfrm>
            <a:prstGeom prst="rect">
              <a:avLst/>
            </a:prstGeom>
          </p:spPr>
        </p:pic>
        <p:pic>
          <p:nvPicPr>
            <p:cNvPr id="29" name="object 29"/>
            <p:cNvPicPr/>
            <p:nvPr/>
          </p:nvPicPr>
          <p:blipFill>
            <a:blip r:embed="rId14" cstate="print"/>
            <a:stretch>
              <a:fillRect/>
            </a:stretch>
          </p:blipFill>
          <p:spPr>
            <a:xfrm>
              <a:off x="5315559" y="2561056"/>
              <a:ext cx="191406" cy="102349"/>
            </a:xfrm>
            <a:prstGeom prst="rect">
              <a:avLst/>
            </a:prstGeom>
          </p:spPr>
        </p:pic>
        <p:sp>
          <p:nvSpPr>
            <p:cNvPr id="30" name="object 30"/>
            <p:cNvSpPr/>
            <p:nvPr/>
          </p:nvSpPr>
          <p:spPr>
            <a:xfrm>
              <a:off x="5380694" y="2834454"/>
              <a:ext cx="88265" cy="71120"/>
            </a:xfrm>
            <a:custGeom>
              <a:avLst/>
              <a:gdLst/>
              <a:ahLst/>
              <a:cxnLst/>
              <a:rect l="l" t="t" r="r" b="b"/>
              <a:pathLst>
                <a:path w="88264" h="71119">
                  <a:moveTo>
                    <a:pt x="47082" y="8834"/>
                  </a:moveTo>
                  <a:lnTo>
                    <a:pt x="22825" y="2063"/>
                  </a:lnTo>
                  <a:lnTo>
                    <a:pt x="7130" y="0"/>
                  </a:lnTo>
                  <a:lnTo>
                    <a:pt x="0" y="2639"/>
                  </a:lnTo>
                  <a:lnTo>
                    <a:pt x="23043" y="38430"/>
                  </a:lnTo>
                  <a:lnTo>
                    <a:pt x="60059" y="67317"/>
                  </a:lnTo>
                  <a:lnTo>
                    <a:pt x="76388" y="71101"/>
                  </a:lnTo>
                  <a:lnTo>
                    <a:pt x="82163" y="68470"/>
                  </a:lnTo>
                  <a:lnTo>
                    <a:pt x="86085" y="62548"/>
                  </a:lnTo>
                  <a:lnTo>
                    <a:pt x="88154" y="53335"/>
                  </a:lnTo>
                  <a:lnTo>
                    <a:pt x="86430" y="42431"/>
                  </a:lnTo>
                  <a:lnTo>
                    <a:pt x="79010" y="31380"/>
                  </a:lnTo>
                  <a:lnTo>
                    <a:pt x="65894" y="20181"/>
                  </a:lnTo>
                  <a:lnTo>
                    <a:pt x="47082" y="8834"/>
                  </a:lnTo>
                  <a:close/>
                </a:path>
              </a:pathLst>
            </a:custGeom>
            <a:ln w="19050">
              <a:solidFill>
                <a:srgbClr val="639E51"/>
              </a:solidFill>
            </a:ln>
          </p:spPr>
          <p:txBody>
            <a:bodyPr wrap="square" lIns="0" tIns="0" rIns="0" bIns="0" rtlCol="0"/>
            <a:lstStyle/>
            <a:p/>
          </p:txBody>
        </p:sp>
      </p:grpSp>
      <p:grpSp>
        <p:nvGrpSpPr>
          <p:cNvPr id="31" name="object 31"/>
          <p:cNvGrpSpPr/>
          <p:nvPr/>
        </p:nvGrpSpPr>
        <p:grpSpPr>
          <a:xfrm>
            <a:off x="5745438" y="2500592"/>
            <a:ext cx="523240" cy="530860"/>
            <a:chOff x="5745438" y="2500592"/>
            <a:chExt cx="523240" cy="530860"/>
          </a:xfrm>
        </p:grpSpPr>
        <p:sp>
          <p:nvSpPr>
            <p:cNvPr id="32" name="object 32"/>
            <p:cNvSpPr/>
            <p:nvPr/>
          </p:nvSpPr>
          <p:spPr>
            <a:xfrm>
              <a:off x="5754963" y="2510117"/>
              <a:ext cx="504190" cy="511809"/>
            </a:xfrm>
            <a:custGeom>
              <a:avLst/>
              <a:gdLst/>
              <a:ahLst/>
              <a:cxnLst/>
              <a:rect l="l" t="t" r="r" b="b"/>
              <a:pathLst>
                <a:path w="504189" h="511810">
                  <a:moveTo>
                    <a:pt x="254739" y="107251"/>
                  </a:moveTo>
                  <a:lnTo>
                    <a:pt x="255309" y="81303"/>
                  </a:lnTo>
                  <a:lnTo>
                    <a:pt x="257019" y="60480"/>
                  </a:lnTo>
                  <a:lnTo>
                    <a:pt x="259872" y="44786"/>
                  </a:lnTo>
                  <a:lnTo>
                    <a:pt x="263871" y="34226"/>
                  </a:lnTo>
                  <a:lnTo>
                    <a:pt x="266637" y="26749"/>
                  </a:lnTo>
                  <a:lnTo>
                    <a:pt x="235045" y="3711"/>
                  </a:lnTo>
                  <a:lnTo>
                    <a:pt x="218227" y="0"/>
                  </a:lnTo>
                  <a:lnTo>
                    <a:pt x="211878" y="294"/>
                  </a:lnTo>
                  <a:lnTo>
                    <a:pt x="208813" y="3429"/>
                  </a:lnTo>
                  <a:lnTo>
                    <a:pt x="209029" y="9411"/>
                  </a:lnTo>
                  <a:lnTo>
                    <a:pt x="212524" y="18249"/>
                  </a:lnTo>
                  <a:lnTo>
                    <a:pt x="217016" y="28664"/>
                  </a:lnTo>
                  <a:lnTo>
                    <a:pt x="220222" y="39366"/>
                  </a:lnTo>
                  <a:lnTo>
                    <a:pt x="222145" y="50350"/>
                  </a:lnTo>
                  <a:lnTo>
                    <a:pt x="222786" y="61607"/>
                  </a:lnTo>
                  <a:lnTo>
                    <a:pt x="222786" y="111810"/>
                  </a:lnTo>
                  <a:lnTo>
                    <a:pt x="198671" y="114955"/>
                  </a:lnTo>
                  <a:lnTo>
                    <a:pt x="178844" y="117528"/>
                  </a:lnTo>
                  <a:lnTo>
                    <a:pt x="163304" y="119526"/>
                  </a:lnTo>
                  <a:lnTo>
                    <a:pt x="152047" y="120942"/>
                  </a:lnTo>
                  <a:lnTo>
                    <a:pt x="145121" y="122520"/>
                  </a:lnTo>
                  <a:lnTo>
                    <a:pt x="142627" y="124950"/>
                  </a:lnTo>
                  <a:lnTo>
                    <a:pt x="144557" y="128230"/>
                  </a:lnTo>
                  <a:lnTo>
                    <a:pt x="150904" y="132359"/>
                  </a:lnTo>
                  <a:lnTo>
                    <a:pt x="159392" y="136288"/>
                  </a:lnTo>
                  <a:lnTo>
                    <a:pt x="167733" y="138928"/>
                  </a:lnTo>
                  <a:lnTo>
                    <a:pt x="175934" y="140278"/>
                  </a:lnTo>
                  <a:lnTo>
                    <a:pt x="184000" y="140335"/>
                  </a:lnTo>
                  <a:lnTo>
                    <a:pt x="192400" y="139706"/>
                  </a:lnTo>
                  <a:lnTo>
                    <a:pt x="201669" y="138926"/>
                  </a:lnTo>
                  <a:lnTo>
                    <a:pt x="211800" y="137997"/>
                  </a:lnTo>
                  <a:lnTo>
                    <a:pt x="222786" y="136918"/>
                  </a:lnTo>
                  <a:lnTo>
                    <a:pt x="222786" y="207657"/>
                  </a:lnTo>
                  <a:lnTo>
                    <a:pt x="137642" y="217433"/>
                  </a:lnTo>
                  <a:lnTo>
                    <a:pt x="73890" y="223923"/>
                  </a:lnTo>
                  <a:lnTo>
                    <a:pt x="31528" y="227131"/>
                  </a:lnTo>
                  <a:lnTo>
                    <a:pt x="10556" y="227063"/>
                  </a:lnTo>
                  <a:lnTo>
                    <a:pt x="2782" y="226632"/>
                  </a:lnTo>
                  <a:lnTo>
                    <a:pt x="0" y="228769"/>
                  </a:lnTo>
                  <a:lnTo>
                    <a:pt x="29952" y="252452"/>
                  </a:lnTo>
                  <a:lnTo>
                    <a:pt x="41084" y="254235"/>
                  </a:lnTo>
                  <a:lnTo>
                    <a:pt x="52784" y="253301"/>
                  </a:lnTo>
                  <a:lnTo>
                    <a:pt x="66612" y="250880"/>
                  </a:lnTo>
                  <a:lnTo>
                    <a:pt x="84151" y="248170"/>
                  </a:lnTo>
                  <a:lnTo>
                    <a:pt x="105403" y="245175"/>
                  </a:lnTo>
                  <a:lnTo>
                    <a:pt x="130368" y="241896"/>
                  </a:lnTo>
                  <a:lnTo>
                    <a:pt x="158807" y="238187"/>
                  </a:lnTo>
                  <a:lnTo>
                    <a:pt x="190538" y="233913"/>
                  </a:lnTo>
                  <a:lnTo>
                    <a:pt x="225559" y="229064"/>
                  </a:lnTo>
                  <a:lnTo>
                    <a:pt x="263871" y="223634"/>
                  </a:lnTo>
                  <a:lnTo>
                    <a:pt x="251744" y="237769"/>
                  </a:lnTo>
                  <a:lnTo>
                    <a:pt x="235905" y="255031"/>
                  </a:lnTo>
                  <a:lnTo>
                    <a:pt x="216361" y="275422"/>
                  </a:lnTo>
                  <a:lnTo>
                    <a:pt x="193119" y="298945"/>
                  </a:lnTo>
                  <a:lnTo>
                    <a:pt x="179145" y="296387"/>
                  </a:lnTo>
                  <a:lnTo>
                    <a:pt x="171440" y="297818"/>
                  </a:lnTo>
                  <a:lnTo>
                    <a:pt x="170012" y="303235"/>
                  </a:lnTo>
                  <a:lnTo>
                    <a:pt x="174869" y="312635"/>
                  </a:lnTo>
                  <a:lnTo>
                    <a:pt x="162957" y="322844"/>
                  </a:lnTo>
                  <a:lnTo>
                    <a:pt x="129288" y="349658"/>
                  </a:lnTo>
                  <a:lnTo>
                    <a:pt x="85074" y="382891"/>
                  </a:lnTo>
                  <a:lnTo>
                    <a:pt x="45712" y="409700"/>
                  </a:lnTo>
                  <a:lnTo>
                    <a:pt x="28819" y="419887"/>
                  </a:lnTo>
                  <a:lnTo>
                    <a:pt x="17112" y="427314"/>
                  </a:lnTo>
                  <a:lnTo>
                    <a:pt x="13973" y="431311"/>
                  </a:lnTo>
                  <a:lnTo>
                    <a:pt x="19396" y="431878"/>
                  </a:lnTo>
                  <a:lnTo>
                    <a:pt x="33378" y="429018"/>
                  </a:lnTo>
                  <a:lnTo>
                    <a:pt x="72156" y="414207"/>
                  </a:lnTo>
                  <a:lnTo>
                    <a:pt x="115535" y="387946"/>
                  </a:lnTo>
                  <a:lnTo>
                    <a:pt x="154316" y="359995"/>
                  </a:lnTo>
                  <a:lnTo>
                    <a:pt x="179428" y="340017"/>
                  </a:lnTo>
                  <a:lnTo>
                    <a:pt x="179428" y="392506"/>
                  </a:lnTo>
                  <a:lnTo>
                    <a:pt x="179143" y="404715"/>
                  </a:lnTo>
                  <a:lnTo>
                    <a:pt x="178287" y="416199"/>
                  </a:lnTo>
                  <a:lnTo>
                    <a:pt x="176862" y="426962"/>
                  </a:lnTo>
                  <a:lnTo>
                    <a:pt x="174869" y="437007"/>
                  </a:lnTo>
                  <a:lnTo>
                    <a:pt x="173642" y="446994"/>
                  </a:lnTo>
                  <a:lnTo>
                    <a:pt x="174567" y="457547"/>
                  </a:lnTo>
                  <a:lnTo>
                    <a:pt x="177641" y="468669"/>
                  </a:lnTo>
                  <a:lnTo>
                    <a:pt x="182857" y="480364"/>
                  </a:lnTo>
                  <a:lnTo>
                    <a:pt x="188907" y="487994"/>
                  </a:lnTo>
                  <a:lnTo>
                    <a:pt x="194540" y="486922"/>
                  </a:lnTo>
                  <a:lnTo>
                    <a:pt x="199750" y="477151"/>
                  </a:lnTo>
                  <a:lnTo>
                    <a:pt x="204536" y="458685"/>
                  </a:lnTo>
                  <a:lnTo>
                    <a:pt x="232914" y="457628"/>
                  </a:lnTo>
                  <a:lnTo>
                    <a:pt x="256443" y="456704"/>
                  </a:lnTo>
                  <a:lnTo>
                    <a:pt x="275125" y="455914"/>
                  </a:lnTo>
                  <a:lnTo>
                    <a:pt x="288966" y="455256"/>
                  </a:lnTo>
                  <a:lnTo>
                    <a:pt x="299222" y="455765"/>
                  </a:lnTo>
                  <a:lnTo>
                    <a:pt x="307206" y="458411"/>
                  </a:lnTo>
                  <a:lnTo>
                    <a:pt x="312919" y="463188"/>
                  </a:lnTo>
                  <a:lnTo>
                    <a:pt x="316360" y="470090"/>
                  </a:lnTo>
                  <a:lnTo>
                    <a:pt x="327764" y="504329"/>
                  </a:lnTo>
                  <a:lnTo>
                    <a:pt x="331827" y="510737"/>
                  </a:lnTo>
                  <a:lnTo>
                    <a:pt x="359069" y="483279"/>
                  </a:lnTo>
                  <a:lnTo>
                    <a:pt x="366481" y="445058"/>
                  </a:lnTo>
                  <a:lnTo>
                    <a:pt x="366563" y="421030"/>
                  </a:lnTo>
                  <a:lnTo>
                    <a:pt x="365625" y="397070"/>
                  </a:lnTo>
                  <a:lnTo>
                    <a:pt x="365120" y="376531"/>
                  </a:lnTo>
                  <a:lnTo>
                    <a:pt x="366409" y="334672"/>
                  </a:lnTo>
                  <a:lnTo>
                    <a:pt x="374551" y="312635"/>
                  </a:lnTo>
                  <a:lnTo>
                    <a:pt x="376327" y="307584"/>
                  </a:lnTo>
                  <a:lnTo>
                    <a:pt x="342166" y="279541"/>
                  </a:lnTo>
                  <a:lnTo>
                    <a:pt x="320480" y="276117"/>
                  </a:lnTo>
                  <a:lnTo>
                    <a:pt x="311788" y="279539"/>
                  </a:lnTo>
                  <a:lnTo>
                    <a:pt x="300091" y="284606"/>
                  </a:lnTo>
                  <a:lnTo>
                    <a:pt x="280981" y="289533"/>
                  </a:lnTo>
                  <a:lnTo>
                    <a:pt x="254456" y="294314"/>
                  </a:lnTo>
                  <a:lnTo>
                    <a:pt x="220513" y="298945"/>
                  </a:lnTo>
                  <a:lnTo>
                    <a:pt x="236755" y="285547"/>
                  </a:lnTo>
                  <a:lnTo>
                    <a:pt x="255860" y="268143"/>
                  </a:lnTo>
                  <a:lnTo>
                    <a:pt x="277827" y="246740"/>
                  </a:lnTo>
                  <a:lnTo>
                    <a:pt x="302656" y="221348"/>
                  </a:lnTo>
                  <a:lnTo>
                    <a:pt x="338231" y="219292"/>
                  </a:lnTo>
                  <a:lnTo>
                    <a:pt x="390155" y="216444"/>
                  </a:lnTo>
                  <a:lnTo>
                    <a:pt x="434435" y="215084"/>
                  </a:lnTo>
                  <a:lnTo>
                    <a:pt x="449701" y="215224"/>
                  </a:lnTo>
                  <a:lnTo>
                    <a:pt x="465826" y="215646"/>
                  </a:lnTo>
                  <a:lnTo>
                    <a:pt x="480573" y="215587"/>
                  </a:lnTo>
                  <a:lnTo>
                    <a:pt x="491764" y="214233"/>
                  </a:lnTo>
                  <a:lnTo>
                    <a:pt x="499400" y="211588"/>
                  </a:lnTo>
                  <a:lnTo>
                    <a:pt x="503481" y="207657"/>
                  </a:lnTo>
                  <a:lnTo>
                    <a:pt x="503977" y="203107"/>
                  </a:lnTo>
                  <a:lnTo>
                    <a:pt x="500910" y="198547"/>
                  </a:lnTo>
                  <a:lnTo>
                    <a:pt x="494280" y="193979"/>
                  </a:lnTo>
                  <a:lnTo>
                    <a:pt x="484089" y="189407"/>
                  </a:lnTo>
                  <a:lnTo>
                    <a:pt x="471960" y="185780"/>
                  </a:lnTo>
                  <a:lnTo>
                    <a:pt x="459543" y="184002"/>
                  </a:lnTo>
                  <a:lnTo>
                    <a:pt x="446845" y="184069"/>
                  </a:lnTo>
                  <a:lnTo>
                    <a:pt x="433873" y="185978"/>
                  </a:lnTo>
                  <a:lnTo>
                    <a:pt x="416968" y="189057"/>
                  </a:lnTo>
                  <a:lnTo>
                    <a:pt x="392507" y="192557"/>
                  </a:lnTo>
                  <a:lnTo>
                    <a:pt x="360490" y="196476"/>
                  </a:lnTo>
                  <a:lnTo>
                    <a:pt x="320919" y="200812"/>
                  </a:lnTo>
                  <a:lnTo>
                    <a:pt x="348299" y="168807"/>
                  </a:lnTo>
                  <a:lnTo>
                    <a:pt x="371117" y="143490"/>
                  </a:lnTo>
                  <a:lnTo>
                    <a:pt x="389376" y="124870"/>
                  </a:lnTo>
                  <a:lnTo>
                    <a:pt x="403075" y="112953"/>
                  </a:lnTo>
                  <a:lnTo>
                    <a:pt x="411978" y="104685"/>
                  </a:lnTo>
                  <a:lnTo>
                    <a:pt x="415899" y="96986"/>
                  </a:lnTo>
                  <a:lnTo>
                    <a:pt x="414834" y="89854"/>
                  </a:lnTo>
                  <a:lnTo>
                    <a:pt x="408778" y="83286"/>
                  </a:lnTo>
                  <a:lnTo>
                    <a:pt x="375681" y="63893"/>
                  </a:lnTo>
                  <a:lnTo>
                    <a:pt x="365026" y="59334"/>
                  </a:lnTo>
                  <a:lnTo>
                    <a:pt x="360073" y="61252"/>
                  </a:lnTo>
                  <a:lnTo>
                    <a:pt x="360848" y="69596"/>
                  </a:lnTo>
                  <a:lnTo>
                    <a:pt x="361057" y="76237"/>
                  </a:lnTo>
                  <a:lnTo>
                    <a:pt x="351284" y="113537"/>
                  </a:lnTo>
                  <a:lnTo>
                    <a:pt x="315921" y="163735"/>
                  </a:lnTo>
                  <a:lnTo>
                    <a:pt x="286692" y="200812"/>
                  </a:lnTo>
                  <a:lnTo>
                    <a:pt x="252453" y="205384"/>
                  </a:lnTo>
                  <a:lnTo>
                    <a:pt x="252594" y="188126"/>
                  </a:lnTo>
                  <a:lnTo>
                    <a:pt x="253020" y="170584"/>
                  </a:lnTo>
                  <a:lnTo>
                    <a:pt x="253734" y="152754"/>
                  </a:lnTo>
                  <a:lnTo>
                    <a:pt x="254739" y="134632"/>
                  </a:lnTo>
                  <a:lnTo>
                    <a:pt x="280687" y="131284"/>
                  </a:lnTo>
                  <a:lnTo>
                    <a:pt x="301510" y="128077"/>
                  </a:lnTo>
                  <a:lnTo>
                    <a:pt x="317204" y="125011"/>
                  </a:lnTo>
                  <a:lnTo>
                    <a:pt x="327764" y="122085"/>
                  </a:lnTo>
                  <a:lnTo>
                    <a:pt x="338394" y="118300"/>
                  </a:lnTo>
                  <a:lnTo>
                    <a:pt x="339169" y="113347"/>
                  </a:lnTo>
                  <a:lnTo>
                    <a:pt x="330050" y="107251"/>
                  </a:lnTo>
                  <a:lnTo>
                    <a:pt x="323343" y="103269"/>
                  </a:lnTo>
                  <a:lnTo>
                    <a:pt x="316920" y="100414"/>
                  </a:lnTo>
                  <a:lnTo>
                    <a:pt x="310785" y="98695"/>
                  </a:lnTo>
                  <a:lnTo>
                    <a:pt x="304942" y="98120"/>
                  </a:lnTo>
                  <a:lnTo>
                    <a:pt x="298377" y="98695"/>
                  </a:lnTo>
                  <a:lnTo>
                    <a:pt x="287823" y="100414"/>
                  </a:lnTo>
                  <a:lnTo>
                    <a:pt x="273278" y="103269"/>
                  </a:lnTo>
                  <a:lnTo>
                    <a:pt x="254739" y="107251"/>
                  </a:lnTo>
                  <a:close/>
                </a:path>
              </a:pathLst>
            </a:custGeom>
            <a:ln w="19050">
              <a:solidFill>
                <a:srgbClr val="639E51"/>
              </a:solidFill>
            </a:ln>
          </p:spPr>
          <p:txBody>
            <a:bodyPr wrap="square" lIns="0" tIns="0" rIns="0" bIns="0" rtlCol="0"/>
            <a:lstStyle/>
            <a:p/>
          </p:txBody>
        </p:sp>
        <p:pic>
          <p:nvPicPr>
            <p:cNvPr id="33" name="object 33"/>
            <p:cNvPicPr/>
            <p:nvPr/>
          </p:nvPicPr>
          <p:blipFill>
            <a:blip r:embed="rId15" cstate="print"/>
            <a:stretch>
              <a:fillRect/>
            </a:stretch>
          </p:blipFill>
          <p:spPr>
            <a:xfrm>
              <a:off x="5949975" y="2801887"/>
              <a:ext cx="147686" cy="170663"/>
            </a:xfrm>
            <a:prstGeom prst="rect">
              <a:avLst/>
            </a:prstGeom>
          </p:spPr>
        </p:pic>
      </p:grpSp>
      <p:sp>
        <p:nvSpPr>
          <p:cNvPr id="34" name="object 34"/>
          <p:cNvSpPr/>
          <p:nvPr/>
        </p:nvSpPr>
        <p:spPr>
          <a:xfrm>
            <a:off x="1128144" y="3249244"/>
            <a:ext cx="400685" cy="470534"/>
          </a:xfrm>
          <a:custGeom>
            <a:avLst/>
            <a:gdLst/>
            <a:ahLst/>
            <a:cxnLst/>
            <a:rect l="l" t="t" r="r" b="b"/>
            <a:pathLst>
              <a:path w="400684" h="470535">
                <a:moveTo>
                  <a:pt x="210232" y="39496"/>
                </a:moveTo>
                <a:lnTo>
                  <a:pt x="237753" y="35446"/>
                </a:lnTo>
                <a:lnTo>
                  <a:pt x="260996" y="32383"/>
                </a:lnTo>
                <a:lnTo>
                  <a:pt x="279964" y="30308"/>
                </a:lnTo>
                <a:lnTo>
                  <a:pt x="294662" y="29222"/>
                </a:lnTo>
                <a:lnTo>
                  <a:pt x="306496" y="29731"/>
                </a:lnTo>
                <a:lnTo>
                  <a:pt x="339666" y="57831"/>
                </a:lnTo>
                <a:lnTo>
                  <a:pt x="348225" y="120019"/>
                </a:lnTo>
                <a:lnTo>
                  <a:pt x="350580" y="168427"/>
                </a:lnTo>
                <a:lnTo>
                  <a:pt x="352073" y="218283"/>
                </a:lnTo>
                <a:lnTo>
                  <a:pt x="353140" y="259435"/>
                </a:lnTo>
                <a:lnTo>
                  <a:pt x="353996" y="315620"/>
                </a:lnTo>
                <a:lnTo>
                  <a:pt x="353782" y="333245"/>
                </a:lnTo>
                <a:lnTo>
                  <a:pt x="350580" y="378383"/>
                </a:lnTo>
                <a:lnTo>
                  <a:pt x="324894" y="397850"/>
                </a:lnTo>
                <a:lnTo>
                  <a:pt x="307222" y="395490"/>
                </a:lnTo>
                <a:lnTo>
                  <a:pt x="291881" y="392723"/>
                </a:lnTo>
                <a:lnTo>
                  <a:pt x="285819" y="393512"/>
                </a:lnTo>
                <a:lnTo>
                  <a:pt x="289030" y="397858"/>
                </a:lnTo>
                <a:lnTo>
                  <a:pt x="301507" y="405764"/>
                </a:lnTo>
                <a:lnTo>
                  <a:pt x="317126" y="416180"/>
                </a:lnTo>
                <a:lnTo>
                  <a:pt x="329749" y="428018"/>
                </a:lnTo>
                <a:lnTo>
                  <a:pt x="339376" y="441279"/>
                </a:lnTo>
                <a:lnTo>
                  <a:pt x="346008" y="455967"/>
                </a:lnTo>
                <a:lnTo>
                  <a:pt x="351785" y="467232"/>
                </a:lnTo>
                <a:lnTo>
                  <a:pt x="385590" y="434370"/>
                </a:lnTo>
                <a:lnTo>
                  <a:pt x="394152" y="404133"/>
                </a:lnTo>
                <a:lnTo>
                  <a:pt x="393938" y="390931"/>
                </a:lnTo>
                <a:lnTo>
                  <a:pt x="392223" y="376101"/>
                </a:lnTo>
                <a:lnTo>
                  <a:pt x="390510" y="356703"/>
                </a:lnTo>
                <a:lnTo>
                  <a:pt x="387092" y="304215"/>
                </a:lnTo>
                <a:lnTo>
                  <a:pt x="384521" y="241463"/>
                </a:lnTo>
                <a:lnTo>
                  <a:pt x="383663" y="176415"/>
                </a:lnTo>
                <a:lnTo>
                  <a:pt x="383804" y="146183"/>
                </a:lnTo>
                <a:lnTo>
                  <a:pt x="384944" y="102822"/>
                </a:lnTo>
                <a:lnTo>
                  <a:pt x="393211" y="62748"/>
                </a:lnTo>
                <a:lnTo>
                  <a:pt x="397354" y="55473"/>
                </a:lnTo>
                <a:lnTo>
                  <a:pt x="400340" y="48698"/>
                </a:lnTo>
                <a:lnTo>
                  <a:pt x="372816" y="17255"/>
                </a:lnTo>
                <a:lnTo>
                  <a:pt x="331450" y="141"/>
                </a:lnTo>
                <a:lnTo>
                  <a:pt x="323248" y="0"/>
                </a:lnTo>
                <a:lnTo>
                  <a:pt x="316341" y="1841"/>
                </a:lnTo>
                <a:lnTo>
                  <a:pt x="307495" y="4919"/>
                </a:lnTo>
                <a:lnTo>
                  <a:pt x="293516" y="8419"/>
                </a:lnTo>
                <a:lnTo>
                  <a:pt x="250174" y="16674"/>
                </a:lnTo>
                <a:lnTo>
                  <a:pt x="198526" y="25239"/>
                </a:lnTo>
                <a:lnTo>
                  <a:pt x="150898" y="32651"/>
                </a:lnTo>
                <a:lnTo>
                  <a:pt x="109813" y="36070"/>
                </a:lnTo>
                <a:lnTo>
                  <a:pt x="92705" y="35216"/>
                </a:lnTo>
                <a:lnTo>
                  <a:pt x="77873" y="32651"/>
                </a:lnTo>
                <a:lnTo>
                  <a:pt x="66677" y="30659"/>
                </a:lnTo>
                <a:lnTo>
                  <a:pt x="60469" y="31521"/>
                </a:lnTo>
                <a:lnTo>
                  <a:pt x="59254" y="35230"/>
                </a:lnTo>
                <a:lnTo>
                  <a:pt x="63039" y="41782"/>
                </a:lnTo>
                <a:lnTo>
                  <a:pt x="68520" y="51485"/>
                </a:lnTo>
                <a:lnTo>
                  <a:pt x="72442" y="64611"/>
                </a:lnTo>
                <a:lnTo>
                  <a:pt x="74800" y="81155"/>
                </a:lnTo>
                <a:lnTo>
                  <a:pt x="75587" y="101117"/>
                </a:lnTo>
                <a:lnTo>
                  <a:pt x="75587" y="194678"/>
                </a:lnTo>
                <a:lnTo>
                  <a:pt x="71586" y="250881"/>
                </a:lnTo>
                <a:lnTo>
                  <a:pt x="59623" y="319049"/>
                </a:lnTo>
                <a:lnTo>
                  <a:pt x="39930" y="384089"/>
                </a:lnTo>
                <a:lnTo>
                  <a:pt x="12836" y="430860"/>
                </a:lnTo>
                <a:lnTo>
                  <a:pt x="1926" y="445552"/>
                </a:lnTo>
                <a:lnTo>
                  <a:pt x="0" y="451970"/>
                </a:lnTo>
                <a:lnTo>
                  <a:pt x="42002" y="424382"/>
                </a:lnTo>
                <a:lnTo>
                  <a:pt x="69947" y="385016"/>
                </a:lnTo>
                <a:lnTo>
                  <a:pt x="85857" y="336311"/>
                </a:lnTo>
                <a:lnTo>
                  <a:pt x="96125" y="287240"/>
                </a:lnTo>
                <a:lnTo>
                  <a:pt x="102180" y="232045"/>
                </a:lnTo>
                <a:lnTo>
                  <a:pt x="104389" y="186696"/>
                </a:lnTo>
                <a:lnTo>
                  <a:pt x="106176" y="127078"/>
                </a:lnTo>
                <a:lnTo>
                  <a:pt x="107540" y="53187"/>
                </a:lnTo>
                <a:lnTo>
                  <a:pt x="126354" y="50912"/>
                </a:lnTo>
                <a:lnTo>
                  <a:pt x="146318" y="48636"/>
                </a:lnTo>
                <a:lnTo>
                  <a:pt x="167431" y="46352"/>
                </a:lnTo>
                <a:lnTo>
                  <a:pt x="189696" y="44056"/>
                </a:lnTo>
                <a:lnTo>
                  <a:pt x="192689" y="67460"/>
                </a:lnTo>
                <a:lnTo>
                  <a:pt x="194829" y="91993"/>
                </a:lnTo>
                <a:lnTo>
                  <a:pt x="196113" y="117663"/>
                </a:lnTo>
                <a:lnTo>
                  <a:pt x="196542" y="144475"/>
                </a:lnTo>
                <a:lnTo>
                  <a:pt x="177569" y="148685"/>
                </a:lnTo>
                <a:lnTo>
                  <a:pt x="161731" y="152177"/>
                </a:lnTo>
                <a:lnTo>
                  <a:pt x="149036" y="154954"/>
                </a:lnTo>
                <a:lnTo>
                  <a:pt x="139493" y="157022"/>
                </a:lnTo>
                <a:lnTo>
                  <a:pt x="133780" y="159022"/>
                </a:lnTo>
                <a:lnTo>
                  <a:pt x="167435" y="172718"/>
                </a:lnTo>
                <a:lnTo>
                  <a:pt x="181270" y="172072"/>
                </a:lnTo>
                <a:lnTo>
                  <a:pt x="196542" y="169570"/>
                </a:lnTo>
                <a:lnTo>
                  <a:pt x="196542" y="238035"/>
                </a:lnTo>
                <a:lnTo>
                  <a:pt x="147751" y="250870"/>
                </a:lnTo>
                <a:lnTo>
                  <a:pt x="108683" y="259714"/>
                </a:lnTo>
                <a:lnTo>
                  <a:pt x="108683" y="263131"/>
                </a:lnTo>
                <a:lnTo>
                  <a:pt x="150898" y="274548"/>
                </a:lnTo>
                <a:lnTo>
                  <a:pt x="159590" y="274266"/>
                </a:lnTo>
                <a:lnTo>
                  <a:pt x="169719" y="273414"/>
                </a:lnTo>
                <a:lnTo>
                  <a:pt x="181277" y="271987"/>
                </a:lnTo>
                <a:lnTo>
                  <a:pt x="194256" y="269976"/>
                </a:lnTo>
                <a:lnTo>
                  <a:pt x="193391" y="315775"/>
                </a:lnTo>
                <a:lnTo>
                  <a:pt x="193103" y="352721"/>
                </a:lnTo>
                <a:lnTo>
                  <a:pt x="193391" y="380817"/>
                </a:lnTo>
                <a:lnTo>
                  <a:pt x="194256" y="400062"/>
                </a:lnTo>
                <a:lnTo>
                  <a:pt x="195673" y="412975"/>
                </a:lnTo>
                <a:lnTo>
                  <a:pt x="197673" y="422035"/>
                </a:lnTo>
                <a:lnTo>
                  <a:pt x="200247" y="427239"/>
                </a:lnTo>
                <a:lnTo>
                  <a:pt x="203387" y="428586"/>
                </a:lnTo>
                <a:lnTo>
                  <a:pt x="206808" y="424814"/>
                </a:lnTo>
                <a:lnTo>
                  <a:pt x="217077" y="374954"/>
                </a:lnTo>
                <a:lnTo>
                  <a:pt x="222210" y="321338"/>
                </a:lnTo>
                <a:lnTo>
                  <a:pt x="223923" y="265417"/>
                </a:lnTo>
                <a:lnTo>
                  <a:pt x="243177" y="260002"/>
                </a:lnTo>
                <a:lnTo>
                  <a:pt x="285543" y="247167"/>
                </a:lnTo>
                <a:lnTo>
                  <a:pt x="300295" y="234967"/>
                </a:lnTo>
                <a:lnTo>
                  <a:pt x="298091" y="230047"/>
                </a:lnTo>
                <a:lnTo>
                  <a:pt x="292744" y="223202"/>
                </a:lnTo>
                <a:lnTo>
                  <a:pt x="285149" y="220167"/>
                </a:lnTo>
                <a:lnTo>
                  <a:pt x="275269" y="220916"/>
                </a:lnTo>
                <a:lnTo>
                  <a:pt x="266487" y="222000"/>
                </a:lnTo>
                <a:lnTo>
                  <a:pt x="255001" y="224072"/>
                </a:lnTo>
                <a:lnTo>
                  <a:pt x="240813" y="227134"/>
                </a:lnTo>
                <a:lnTo>
                  <a:pt x="223923" y="231190"/>
                </a:lnTo>
                <a:lnTo>
                  <a:pt x="226209" y="165010"/>
                </a:lnTo>
                <a:lnTo>
                  <a:pt x="233839" y="162589"/>
                </a:lnTo>
                <a:lnTo>
                  <a:pt x="243035" y="159878"/>
                </a:lnTo>
                <a:lnTo>
                  <a:pt x="253800" y="156879"/>
                </a:lnTo>
                <a:lnTo>
                  <a:pt x="266138" y="153593"/>
                </a:lnTo>
                <a:lnTo>
                  <a:pt x="276969" y="150033"/>
                </a:lnTo>
                <a:lnTo>
                  <a:pt x="283246" y="146187"/>
                </a:lnTo>
                <a:lnTo>
                  <a:pt x="284963" y="142054"/>
                </a:lnTo>
                <a:lnTo>
                  <a:pt x="282114" y="137629"/>
                </a:lnTo>
                <a:lnTo>
                  <a:pt x="275269" y="131559"/>
                </a:lnTo>
                <a:lnTo>
                  <a:pt x="268030" y="128498"/>
                </a:lnTo>
                <a:lnTo>
                  <a:pt x="260435" y="128498"/>
                </a:lnTo>
                <a:lnTo>
                  <a:pt x="254868" y="128785"/>
                </a:lnTo>
                <a:lnTo>
                  <a:pt x="247308" y="129644"/>
                </a:lnTo>
                <a:lnTo>
                  <a:pt x="237756" y="131070"/>
                </a:lnTo>
                <a:lnTo>
                  <a:pt x="226209" y="133057"/>
                </a:lnTo>
                <a:lnTo>
                  <a:pt x="226705" y="111171"/>
                </a:lnTo>
                <a:lnTo>
                  <a:pt x="228198" y="93419"/>
                </a:lnTo>
                <a:lnTo>
                  <a:pt x="230693" y="79799"/>
                </a:lnTo>
                <a:lnTo>
                  <a:pt x="234197" y="70307"/>
                </a:lnTo>
                <a:lnTo>
                  <a:pt x="235685" y="62822"/>
                </a:lnTo>
                <a:lnTo>
                  <a:pt x="232187" y="55192"/>
                </a:lnTo>
                <a:lnTo>
                  <a:pt x="223703" y="47416"/>
                </a:lnTo>
                <a:lnTo>
                  <a:pt x="210232" y="39496"/>
                </a:lnTo>
                <a:close/>
              </a:path>
            </a:pathLst>
          </a:custGeom>
          <a:ln w="19050">
            <a:solidFill>
              <a:srgbClr val="639E51"/>
            </a:solidFill>
          </a:ln>
        </p:spPr>
        <p:txBody>
          <a:bodyPr wrap="square" lIns="0" tIns="0" rIns="0" bIns="0" rtlCol="0"/>
          <a:lstStyle/>
          <a:p/>
        </p:txBody>
      </p:sp>
      <p:grpSp>
        <p:nvGrpSpPr>
          <p:cNvPr id="35" name="object 35"/>
          <p:cNvGrpSpPr/>
          <p:nvPr/>
        </p:nvGrpSpPr>
        <p:grpSpPr>
          <a:xfrm>
            <a:off x="1694824" y="3197922"/>
            <a:ext cx="468630" cy="534670"/>
            <a:chOff x="1694824" y="3197922"/>
            <a:chExt cx="468630" cy="534670"/>
          </a:xfrm>
        </p:grpSpPr>
        <p:sp>
          <p:nvSpPr>
            <p:cNvPr id="36" name="object 36"/>
            <p:cNvSpPr/>
            <p:nvPr/>
          </p:nvSpPr>
          <p:spPr>
            <a:xfrm>
              <a:off x="1704349" y="3207447"/>
              <a:ext cx="449580" cy="515620"/>
            </a:xfrm>
            <a:custGeom>
              <a:avLst/>
              <a:gdLst/>
              <a:ahLst/>
              <a:cxnLst/>
              <a:rect l="l" t="t" r="r" b="b"/>
              <a:pathLst>
                <a:path w="449580" h="515620">
                  <a:moveTo>
                    <a:pt x="163464" y="94984"/>
                  </a:moveTo>
                  <a:lnTo>
                    <a:pt x="162600" y="83659"/>
                  </a:lnTo>
                  <a:lnTo>
                    <a:pt x="162312" y="72467"/>
                  </a:lnTo>
                  <a:lnTo>
                    <a:pt x="162600" y="61409"/>
                  </a:lnTo>
                  <a:lnTo>
                    <a:pt x="163464" y="50483"/>
                  </a:lnTo>
                  <a:lnTo>
                    <a:pt x="162240" y="40790"/>
                  </a:lnTo>
                  <a:lnTo>
                    <a:pt x="156319" y="33373"/>
                  </a:lnTo>
                  <a:lnTo>
                    <a:pt x="145700" y="28238"/>
                  </a:lnTo>
                  <a:lnTo>
                    <a:pt x="130381" y="25388"/>
                  </a:lnTo>
                  <a:lnTo>
                    <a:pt x="115749" y="24890"/>
                  </a:lnTo>
                  <a:lnTo>
                    <a:pt x="107264" y="26819"/>
                  </a:lnTo>
                  <a:lnTo>
                    <a:pt x="104917" y="31169"/>
                  </a:lnTo>
                  <a:lnTo>
                    <a:pt x="108702" y="37936"/>
                  </a:lnTo>
                  <a:lnTo>
                    <a:pt x="115397" y="47780"/>
                  </a:lnTo>
                  <a:lnTo>
                    <a:pt x="121807" y="61329"/>
                  </a:lnTo>
                  <a:lnTo>
                    <a:pt x="127938" y="78584"/>
                  </a:lnTo>
                  <a:lnTo>
                    <a:pt x="133797" y="99543"/>
                  </a:lnTo>
                  <a:lnTo>
                    <a:pt x="95787" y="104333"/>
                  </a:lnTo>
                  <a:lnTo>
                    <a:pt x="63904" y="107257"/>
                  </a:lnTo>
                  <a:lnTo>
                    <a:pt x="38158" y="108321"/>
                  </a:lnTo>
                  <a:lnTo>
                    <a:pt x="18557" y="107532"/>
                  </a:lnTo>
                  <a:lnTo>
                    <a:pt x="5640" y="107181"/>
                  </a:lnTo>
                  <a:lnTo>
                    <a:pt x="0" y="109538"/>
                  </a:lnTo>
                  <a:lnTo>
                    <a:pt x="1641" y="114601"/>
                  </a:lnTo>
                  <a:lnTo>
                    <a:pt x="10569" y="122365"/>
                  </a:lnTo>
                  <a:lnTo>
                    <a:pt x="22973" y="130080"/>
                  </a:lnTo>
                  <a:lnTo>
                    <a:pt x="35094" y="134935"/>
                  </a:lnTo>
                  <a:lnTo>
                    <a:pt x="46933" y="136928"/>
                  </a:lnTo>
                  <a:lnTo>
                    <a:pt x="58486" y="136056"/>
                  </a:lnTo>
                  <a:lnTo>
                    <a:pt x="72166" y="133499"/>
                  </a:lnTo>
                  <a:lnTo>
                    <a:pt x="90420" y="130363"/>
                  </a:lnTo>
                  <a:lnTo>
                    <a:pt x="113247" y="126651"/>
                  </a:lnTo>
                  <a:lnTo>
                    <a:pt x="140642" y="122365"/>
                  </a:lnTo>
                  <a:lnTo>
                    <a:pt x="145194" y="138775"/>
                  </a:lnTo>
                  <a:lnTo>
                    <a:pt x="149759" y="151469"/>
                  </a:lnTo>
                  <a:lnTo>
                    <a:pt x="154332" y="160451"/>
                  </a:lnTo>
                  <a:lnTo>
                    <a:pt x="158905" y="165723"/>
                  </a:lnTo>
                  <a:lnTo>
                    <a:pt x="162741" y="165300"/>
                  </a:lnTo>
                  <a:lnTo>
                    <a:pt x="165161" y="157171"/>
                  </a:lnTo>
                  <a:lnTo>
                    <a:pt x="166165" y="141340"/>
                  </a:lnTo>
                  <a:lnTo>
                    <a:pt x="165750" y="117806"/>
                  </a:lnTo>
                  <a:lnTo>
                    <a:pt x="191701" y="115385"/>
                  </a:lnTo>
                  <a:lnTo>
                    <a:pt x="217087" y="112674"/>
                  </a:lnTo>
                  <a:lnTo>
                    <a:pt x="241906" y="109675"/>
                  </a:lnTo>
                  <a:lnTo>
                    <a:pt x="266157" y="106389"/>
                  </a:lnTo>
                  <a:lnTo>
                    <a:pt x="254739" y="152033"/>
                  </a:lnTo>
                  <a:lnTo>
                    <a:pt x="253215" y="161164"/>
                  </a:lnTo>
                  <a:lnTo>
                    <a:pt x="254358" y="165368"/>
                  </a:lnTo>
                  <a:lnTo>
                    <a:pt x="258168" y="164580"/>
                  </a:lnTo>
                  <a:lnTo>
                    <a:pt x="261953" y="163844"/>
                  </a:lnTo>
                  <a:lnTo>
                    <a:pt x="284689" y="125804"/>
                  </a:lnTo>
                  <a:lnTo>
                    <a:pt x="295824" y="104115"/>
                  </a:lnTo>
                  <a:lnTo>
                    <a:pt x="331691" y="102335"/>
                  </a:lnTo>
                  <a:lnTo>
                    <a:pt x="363991" y="101549"/>
                  </a:lnTo>
                  <a:lnTo>
                    <a:pt x="392729" y="101760"/>
                  </a:lnTo>
                  <a:lnTo>
                    <a:pt x="417909" y="102972"/>
                  </a:lnTo>
                  <a:lnTo>
                    <a:pt x="437011" y="103119"/>
                  </a:lnTo>
                  <a:lnTo>
                    <a:pt x="447565" y="100128"/>
                  </a:lnTo>
                  <a:lnTo>
                    <a:pt x="449568" y="93993"/>
                  </a:lnTo>
                  <a:lnTo>
                    <a:pt x="443017" y="84710"/>
                  </a:lnTo>
                  <a:lnTo>
                    <a:pt x="430808" y="75659"/>
                  </a:lnTo>
                  <a:lnTo>
                    <a:pt x="415899" y="70168"/>
                  </a:lnTo>
                  <a:lnTo>
                    <a:pt x="398290" y="68240"/>
                  </a:lnTo>
                  <a:lnTo>
                    <a:pt x="377980" y="69876"/>
                  </a:lnTo>
                  <a:lnTo>
                    <a:pt x="357147" y="73021"/>
                  </a:lnTo>
                  <a:lnTo>
                    <a:pt x="338029" y="75594"/>
                  </a:lnTo>
                  <a:lnTo>
                    <a:pt x="320630" y="77592"/>
                  </a:lnTo>
                  <a:lnTo>
                    <a:pt x="304955" y="79008"/>
                  </a:lnTo>
                  <a:lnTo>
                    <a:pt x="314081" y="57549"/>
                  </a:lnTo>
                  <a:lnTo>
                    <a:pt x="320924" y="41082"/>
                  </a:lnTo>
                  <a:lnTo>
                    <a:pt x="325488" y="29601"/>
                  </a:lnTo>
                  <a:lnTo>
                    <a:pt x="327777" y="23102"/>
                  </a:lnTo>
                  <a:lnTo>
                    <a:pt x="326688" y="18904"/>
                  </a:lnTo>
                  <a:lnTo>
                    <a:pt x="321192" y="14273"/>
                  </a:lnTo>
                  <a:lnTo>
                    <a:pt x="311286" y="9208"/>
                  </a:lnTo>
                  <a:lnTo>
                    <a:pt x="296967" y="3709"/>
                  </a:lnTo>
                  <a:lnTo>
                    <a:pt x="283053" y="0"/>
                  </a:lnTo>
                  <a:lnTo>
                    <a:pt x="274421" y="282"/>
                  </a:lnTo>
                  <a:lnTo>
                    <a:pt x="271071" y="4558"/>
                  </a:lnTo>
                  <a:lnTo>
                    <a:pt x="273002" y="12828"/>
                  </a:lnTo>
                  <a:lnTo>
                    <a:pt x="276268" y="24954"/>
                  </a:lnTo>
                  <a:lnTo>
                    <a:pt x="276979" y="40793"/>
                  </a:lnTo>
                  <a:lnTo>
                    <a:pt x="270716" y="83580"/>
                  </a:lnTo>
                  <a:lnTo>
                    <a:pt x="217652" y="89853"/>
                  </a:lnTo>
                  <a:lnTo>
                    <a:pt x="190702" y="92563"/>
                  </a:lnTo>
                  <a:lnTo>
                    <a:pt x="163464" y="94984"/>
                  </a:lnTo>
                  <a:close/>
                </a:path>
                <a:path w="449580" h="515620">
                  <a:moveTo>
                    <a:pt x="275288" y="243320"/>
                  </a:moveTo>
                  <a:lnTo>
                    <a:pt x="305223" y="205098"/>
                  </a:lnTo>
                  <a:lnTo>
                    <a:pt x="328907" y="180201"/>
                  </a:lnTo>
                  <a:lnTo>
                    <a:pt x="328514" y="173711"/>
                  </a:lnTo>
                  <a:lnTo>
                    <a:pt x="296967" y="149747"/>
                  </a:lnTo>
                  <a:lnTo>
                    <a:pt x="291324" y="148110"/>
                  </a:lnTo>
                  <a:lnTo>
                    <a:pt x="286969" y="150039"/>
                  </a:lnTo>
                  <a:lnTo>
                    <a:pt x="283904" y="155529"/>
                  </a:lnTo>
                  <a:lnTo>
                    <a:pt x="282133" y="164580"/>
                  </a:lnTo>
                  <a:lnTo>
                    <a:pt x="279844" y="176289"/>
                  </a:lnTo>
                  <a:lnTo>
                    <a:pt x="275280" y="189701"/>
                  </a:lnTo>
                  <a:lnTo>
                    <a:pt x="248401" y="239047"/>
                  </a:lnTo>
                  <a:lnTo>
                    <a:pt x="222726" y="272130"/>
                  </a:lnTo>
                  <a:lnTo>
                    <a:pt x="207965" y="287821"/>
                  </a:lnTo>
                  <a:lnTo>
                    <a:pt x="196267" y="300374"/>
                  </a:lnTo>
                  <a:lnTo>
                    <a:pt x="191982" y="307223"/>
                  </a:lnTo>
                  <a:lnTo>
                    <a:pt x="195117" y="308363"/>
                  </a:lnTo>
                  <a:lnTo>
                    <a:pt x="205679" y="303785"/>
                  </a:lnTo>
                  <a:lnTo>
                    <a:pt x="220297" y="295166"/>
                  </a:lnTo>
                  <a:lnTo>
                    <a:pt x="235632" y="284113"/>
                  </a:lnTo>
                  <a:lnTo>
                    <a:pt x="251681" y="270631"/>
                  </a:lnTo>
                  <a:lnTo>
                    <a:pt x="268443" y="254725"/>
                  </a:lnTo>
                  <a:lnTo>
                    <a:pt x="274498" y="257582"/>
                  </a:lnTo>
                  <a:lnTo>
                    <a:pt x="281271" y="259297"/>
                  </a:lnTo>
                  <a:lnTo>
                    <a:pt x="288761" y="259868"/>
                  </a:lnTo>
                  <a:lnTo>
                    <a:pt x="296967" y="259297"/>
                  </a:lnTo>
                  <a:lnTo>
                    <a:pt x="306445" y="257811"/>
                  </a:lnTo>
                  <a:lnTo>
                    <a:pt x="317777" y="255603"/>
                  </a:lnTo>
                  <a:lnTo>
                    <a:pt x="330969" y="252673"/>
                  </a:lnTo>
                  <a:lnTo>
                    <a:pt x="346027" y="249022"/>
                  </a:lnTo>
                  <a:lnTo>
                    <a:pt x="360353" y="246604"/>
                  </a:lnTo>
                  <a:lnTo>
                    <a:pt x="387657" y="280401"/>
                  </a:lnTo>
                  <a:lnTo>
                    <a:pt x="388376" y="295376"/>
                  </a:lnTo>
                  <a:lnTo>
                    <a:pt x="388242" y="312916"/>
                  </a:lnTo>
                  <a:lnTo>
                    <a:pt x="384600" y="366194"/>
                  </a:lnTo>
                  <a:lnTo>
                    <a:pt x="375961" y="412483"/>
                  </a:lnTo>
                  <a:lnTo>
                    <a:pt x="358927" y="448633"/>
                  </a:lnTo>
                  <a:lnTo>
                    <a:pt x="344660" y="458336"/>
                  </a:lnTo>
                  <a:lnTo>
                    <a:pt x="336896" y="457823"/>
                  </a:lnTo>
                  <a:lnTo>
                    <a:pt x="328621" y="455339"/>
                  </a:lnTo>
                  <a:lnTo>
                    <a:pt x="319778" y="452421"/>
                  </a:lnTo>
                  <a:lnTo>
                    <a:pt x="310365" y="449067"/>
                  </a:lnTo>
                  <a:lnTo>
                    <a:pt x="300383" y="445276"/>
                  </a:lnTo>
                  <a:lnTo>
                    <a:pt x="292823" y="443145"/>
                  </a:lnTo>
                  <a:lnTo>
                    <a:pt x="290682" y="444715"/>
                  </a:lnTo>
                  <a:lnTo>
                    <a:pt x="293963" y="449989"/>
                  </a:lnTo>
                  <a:lnTo>
                    <a:pt x="302669" y="458966"/>
                  </a:lnTo>
                  <a:lnTo>
                    <a:pt x="312925" y="469870"/>
                  </a:lnTo>
                  <a:lnTo>
                    <a:pt x="320908" y="480921"/>
                  </a:lnTo>
                  <a:lnTo>
                    <a:pt x="326617" y="492120"/>
                  </a:lnTo>
                  <a:lnTo>
                    <a:pt x="330050" y="503467"/>
                  </a:lnTo>
                  <a:lnTo>
                    <a:pt x="333611" y="512084"/>
                  </a:lnTo>
                  <a:lnTo>
                    <a:pt x="339740" y="515149"/>
                  </a:lnTo>
                  <a:lnTo>
                    <a:pt x="348442" y="512659"/>
                  </a:lnTo>
                  <a:lnTo>
                    <a:pt x="359717" y="504610"/>
                  </a:lnTo>
                  <a:lnTo>
                    <a:pt x="390305" y="466302"/>
                  </a:lnTo>
                  <a:lnTo>
                    <a:pt x="407633" y="419322"/>
                  </a:lnTo>
                  <a:lnTo>
                    <a:pt x="414984" y="372115"/>
                  </a:lnTo>
                  <a:lnTo>
                    <a:pt x="419052" y="315202"/>
                  </a:lnTo>
                  <a:lnTo>
                    <a:pt x="420536" y="296096"/>
                  </a:lnTo>
                  <a:lnTo>
                    <a:pt x="422741" y="280976"/>
                  </a:lnTo>
                  <a:lnTo>
                    <a:pt x="425671" y="269847"/>
                  </a:lnTo>
                  <a:lnTo>
                    <a:pt x="429326" y="262713"/>
                  </a:lnTo>
                  <a:lnTo>
                    <a:pt x="432098" y="257511"/>
                  </a:lnTo>
                  <a:lnTo>
                    <a:pt x="432450" y="252169"/>
                  </a:lnTo>
                  <a:lnTo>
                    <a:pt x="401932" y="222784"/>
                  </a:lnTo>
                  <a:lnTo>
                    <a:pt x="387386" y="219355"/>
                  </a:lnTo>
                  <a:lnTo>
                    <a:pt x="378617" y="220213"/>
                  </a:lnTo>
                  <a:lnTo>
                    <a:pt x="368849" y="222784"/>
                  </a:lnTo>
                  <a:lnTo>
                    <a:pt x="355298" y="226632"/>
                  </a:lnTo>
                  <a:lnTo>
                    <a:pt x="335184" y="231338"/>
                  </a:lnTo>
                  <a:lnTo>
                    <a:pt x="308513" y="236900"/>
                  </a:lnTo>
                  <a:lnTo>
                    <a:pt x="275288" y="243320"/>
                  </a:lnTo>
                  <a:close/>
                </a:path>
                <a:path w="449580" h="515620">
                  <a:moveTo>
                    <a:pt x="126952" y="277547"/>
                  </a:moveTo>
                  <a:lnTo>
                    <a:pt x="109115" y="280540"/>
                  </a:lnTo>
                  <a:lnTo>
                    <a:pt x="94426" y="282679"/>
                  </a:lnTo>
                  <a:lnTo>
                    <a:pt x="82877" y="283964"/>
                  </a:lnTo>
                  <a:lnTo>
                    <a:pt x="74463" y="284392"/>
                  </a:lnTo>
                  <a:lnTo>
                    <a:pt x="65331" y="284392"/>
                  </a:lnTo>
                  <a:lnTo>
                    <a:pt x="62664" y="280976"/>
                  </a:lnTo>
                  <a:lnTo>
                    <a:pt x="66474" y="274118"/>
                  </a:lnTo>
                  <a:lnTo>
                    <a:pt x="69605" y="268984"/>
                  </a:lnTo>
                  <a:lnTo>
                    <a:pt x="73315" y="263850"/>
                  </a:lnTo>
                  <a:lnTo>
                    <a:pt x="77599" y="258716"/>
                  </a:lnTo>
                  <a:lnTo>
                    <a:pt x="82451" y="253582"/>
                  </a:lnTo>
                  <a:lnTo>
                    <a:pt x="87940" y="247739"/>
                  </a:lnTo>
                  <a:lnTo>
                    <a:pt x="94143" y="240474"/>
                  </a:lnTo>
                  <a:lnTo>
                    <a:pt x="101062" y="231777"/>
                  </a:lnTo>
                  <a:lnTo>
                    <a:pt x="108702" y="221641"/>
                  </a:lnTo>
                  <a:lnTo>
                    <a:pt x="116386" y="211452"/>
                  </a:lnTo>
                  <a:lnTo>
                    <a:pt x="123512" y="202540"/>
                  </a:lnTo>
                  <a:lnTo>
                    <a:pt x="130078" y="194906"/>
                  </a:lnTo>
                  <a:lnTo>
                    <a:pt x="136083" y="188545"/>
                  </a:lnTo>
                  <a:lnTo>
                    <a:pt x="140355" y="182916"/>
                  </a:lnTo>
                  <a:lnTo>
                    <a:pt x="141779" y="177425"/>
                  </a:lnTo>
                  <a:lnTo>
                    <a:pt x="140355" y="172073"/>
                  </a:lnTo>
                  <a:lnTo>
                    <a:pt x="136083" y="166866"/>
                  </a:lnTo>
                  <a:lnTo>
                    <a:pt x="101844" y="147118"/>
                  </a:lnTo>
                  <a:lnTo>
                    <a:pt x="98428" y="150534"/>
                  </a:lnTo>
                  <a:lnTo>
                    <a:pt x="100714" y="161164"/>
                  </a:lnTo>
                  <a:lnTo>
                    <a:pt x="101493" y="169798"/>
                  </a:lnTo>
                  <a:lnTo>
                    <a:pt x="86365" y="216297"/>
                  </a:lnTo>
                  <a:lnTo>
                    <a:pt x="59629" y="252439"/>
                  </a:lnTo>
                  <a:lnTo>
                    <a:pt x="24260" y="280976"/>
                  </a:lnTo>
                  <a:lnTo>
                    <a:pt x="18838" y="284476"/>
                  </a:lnTo>
                  <a:lnTo>
                    <a:pt x="16270" y="289258"/>
                  </a:lnTo>
                  <a:lnTo>
                    <a:pt x="16557" y="295319"/>
                  </a:lnTo>
                  <a:lnTo>
                    <a:pt x="19700" y="302655"/>
                  </a:lnTo>
                  <a:lnTo>
                    <a:pt x="25758" y="313310"/>
                  </a:lnTo>
                  <a:lnTo>
                    <a:pt x="30711" y="317488"/>
                  </a:lnTo>
                  <a:lnTo>
                    <a:pt x="34534" y="315202"/>
                  </a:lnTo>
                  <a:lnTo>
                    <a:pt x="38306" y="312916"/>
                  </a:lnTo>
                  <a:lnTo>
                    <a:pt x="45545" y="309894"/>
                  </a:lnTo>
                  <a:lnTo>
                    <a:pt x="95570" y="296875"/>
                  </a:lnTo>
                  <a:lnTo>
                    <a:pt x="115547" y="293523"/>
                  </a:lnTo>
                  <a:lnTo>
                    <a:pt x="91567" y="321911"/>
                  </a:lnTo>
                  <a:lnTo>
                    <a:pt x="72166" y="343161"/>
                  </a:lnTo>
                  <a:lnTo>
                    <a:pt x="57338" y="357278"/>
                  </a:lnTo>
                  <a:lnTo>
                    <a:pt x="47082" y="364262"/>
                  </a:lnTo>
                  <a:lnTo>
                    <a:pt x="36414" y="368822"/>
                  </a:lnTo>
                  <a:lnTo>
                    <a:pt x="31105" y="374930"/>
                  </a:lnTo>
                  <a:lnTo>
                    <a:pt x="31105" y="382525"/>
                  </a:lnTo>
                  <a:lnTo>
                    <a:pt x="31105" y="390145"/>
                  </a:lnTo>
                  <a:lnTo>
                    <a:pt x="32248" y="397003"/>
                  </a:lnTo>
                  <a:lnTo>
                    <a:pt x="34534" y="403061"/>
                  </a:lnTo>
                  <a:lnTo>
                    <a:pt x="36807" y="409157"/>
                  </a:lnTo>
                  <a:lnTo>
                    <a:pt x="43653" y="408763"/>
                  </a:lnTo>
                  <a:lnTo>
                    <a:pt x="81595" y="389370"/>
                  </a:lnTo>
                  <a:lnTo>
                    <a:pt x="126952" y="372251"/>
                  </a:lnTo>
                  <a:lnTo>
                    <a:pt x="151127" y="363281"/>
                  </a:lnTo>
                  <a:lnTo>
                    <a:pt x="168883" y="355726"/>
                  </a:lnTo>
                  <a:lnTo>
                    <a:pt x="180221" y="349589"/>
                  </a:lnTo>
                  <a:lnTo>
                    <a:pt x="185143" y="344869"/>
                  </a:lnTo>
                  <a:lnTo>
                    <a:pt x="185214" y="341735"/>
                  </a:lnTo>
                  <a:lnTo>
                    <a:pt x="182000" y="340312"/>
                  </a:lnTo>
                  <a:lnTo>
                    <a:pt x="175510" y="340596"/>
                  </a:lnTo>
                  <a:lnTo>
                    <a:pt x="165750" y="342583"/>
                  </a:lnTo>
                  <a:lnTo>
                    <a:pt x="154404" y="345375"/>
                  </a:lnTo>
                  <a:lnTo>
                    <a:pt x="143205" y="348016"/>
                  </a:lnTo>
                  <a:lnTo>
                    <a:pt x="103268" y="356576"/>
                  </a:lnTo>
                  <a:lnTo>
                    <a:pt x="88153" y="359347"/>
                  </a:lnTo>
                  <a:lnTo>
                    <a:pt x="90046" y="354775"/>
                  </a:lnTo>
                  <a:lnTo>
                    <a:pt x="117524" y="323768"/>
                  </a:lnTo>
                  <a:lnTo>
                    <a:pt x="149774" y="290094"/>
                  </a:lnTo>
                  <a:lnTo>
                    <a:pt x="181995" y="258735"/>
                  </a:lnTo>
                  <a:lnTo>
                    <a:pt x="201120" y="244463"/>
                  </a:lnTo>
                  <a:lnTo>
                    <a:pt x="205103" y="240690"/>
                  </a:lnTo>
                  <a:lnTo>
                    <a:pt x="179225" y="210370"/>
                  </a:lnTo>
                  <a:lnTo>
                    <a:pt x="171740" y="207378"/>
                  </a:lnTo>
                  <a:lnTo>
                    <a:pt x="167248" y="209231"/>
                  </a:lnTo>
                  <a:lnTo>
                    <a:pt x="165750" y="215926"/>
                  </a:lnTo>
                  <a:lnTo>
                    <a:pt x="163324" y="226642"/>
                  </a:lnTo>
                  <a:lnTo>
                    <a:pt x="156048" y="240483"/>
                  </a:lnTo>
                  <a:lnTo>
                    <a:pt x="143923" y="257451"/>
                  </a:lnTo>
                  <a:lnTo>
                    <a:pt x="126952" y="277547"/>
                  </a:lnTo>
                  <a:close/>
                </a:path>
              </a:pathLst>
            </a:custGeom>
            <a:ln w="19050">
              <a:solidFill>
                <a:srgbClr val="639E51"/>
              </a:solidFill>
            </a:ln>
          </p:spPr>
          <p:txBody>
            <a:bodyPr wrap="square" lIns="0" tIns="0" rIns="0" bIns="0" rtlCol="0"/>
            <a:lstStyle/>
            <a:p/>
          </p:txBody>
        </p:sp>
        <p:pic>
          <p:nvPicPr>
            <p:cNvPr id="37" name="object 37"/>
            <p:cNvPicPr/>
            <p:nvPr/>
          </p:nvPicPr>
          <p:blipFill>
            <a:blip r:embed="rId16" cstate="print"/>
            <a:stretch>
              <a:fillRect/>
            </a:stretch>
          </p:blipFill>
          <p:spPr>
            <a:xfrm>
              <a:off x="1710240" y="3591719"/>
              <a:ext cx="211017" cy="100754"/>
            </a:xfrm>
            <a:prstGeom prst="rect">
              <a:avLst/>
            </a:prstGeom>
          </p:spPr>
        </p:pic>
        <p:pic>
          <p:nvPicPr>
            <p:cNvPr id="38" name="object 38"/>
            <p:cNvPicPr/>
            <p:nvPr/>
          </p:nvPicPr>
          <p:blipFill>
            <a:blip r:embed="rId17" cstate="print"/>
            <a:stretch>
              <a:fillRect/>
            </a:stretch>
          </p:blipFill>
          <p:spPr>
            <a:xfrm>
              <a:off x="1945004" y="3508571"/>
              <a:ext cx="81513" cy="93204"/>
            </a:xfrm>
            <a:prstGeom prst="rect">
              <a:avLst/>
            </a:prstGeom>
          </p:spPr>
        </p:pic>
      </p:grpSp>
      <p:grpSp>
        <p:nvGrpSpPr>
          <p:cNvPr id="39" name="object 39"/>
          <p:cNvGrpSpPr/>
          <p:nvPr/>
        </p:nvGrpSpPr>
        <p:grpSpPr>
          <a:xfrm>
            <a:off x="2229962" y="3222676"/>
            <a:ext cx="556895" cy="500380"/>
            <a:chOff x="2229962" y="3222676"/>
            <a:chExt cx="556895" cy="500380"/>
          </a:xfrm>
        </p:grpSpPr>
        <p:sp>
          <p:nvSpPr>
            <p:cNvPr id="40" name="object 40"/>
            <p:cNvSpPr/>
            <p:nvPr/>
          </p:nvSpPr>
          <p:spPr>
            <a:xfrm>
              <a:off x="2239487" y="3232201"/>
              <a:ext cx="537845" cy="481330"/>
            </a:xfrm>
            <a:custGeom>
              <a:avLst/>
              <a:gdLst/>
              <a:ahLst/>
              <a:cxnLst/>
              <a:rect l="l" t="t" r="r" b="b"/>
              <a:pathLst>
                <a:path w="537844" h="481329">
                  <a:moveTo>
                    <a:pt x="383671" y="118160"/>
                  </a:moveTo>
                  <a:lnTo>
                    <a:pt x="399351" y="78226"/>
                  </a:lnTo>
                  <a:lnTo>
                    <a:pt x="427378" y="46502"/>
                  </a:lnTo>
                  <a:lnTo>
                    <a:pt x="430728" y="39156"/>
                  </a:lnTo>
                  <a:lnTo>
                    <a:pt x="394425" y="11415"/>
                  </a:lnTo>
                  <a:lnTo>
                    <a:pt x="367114" y="6912"/>
                  </a:lnTo>
                  <a:lnTo>
                    <a:pt x="359554" y="8195"/>
                  </a:lnTo>
                  <a:lnTo>
                    <a:pt x="352861" y="10908"/>
                  </a:lnTo>
                  <a:lnTo>
                    <a:pt x="345720" y="14401"/>
                  </a:lnTo>
                  <a:lnTo>
                    <a:pt x="336873" y="18039"/>
                  </a:lnTo>
                  <a:lnTo>
                    <a:pt x="289248" y="32592"/>
                  </a:lnTo>
                  <a:lnTo>
                    <a:pt x="248735" y="39151"/>
                  </a:lnTo>
                  <a:lnTo>
                    <a:pt x="240958" y="39081"/>
                  </a:lnTo>
                  <a:lnTo>
                    <a:pt x="234192" y="38289"/>
                  </a:lnTo>
                  <a:lnTo>
                    <a:pt x="227846" y="37232"/>
                  </a:lnTo>
                  <a:lnTo>
                    <a:pt x="221359" y="36308"/>
                  </a:lnTo>
                  <a:lnTo>
                    <a:pt x="214729" y="35518"/>
                  </a:lnTo>
                  <a:lnTo>
                    <a:pt x="207954" y="34860"/>
                  </a:lnTo>
                  <a:lnTo>
                    <a:pt x="198823" y="34111"/>
                  </a:lnTo>
                  <a:lnTo>
                    <a:pt x="197299" y="39077"/>
                  </a:lnTo>
                  <a:lnTo>
                    <a:pt x="203395" y="49694"/>
                  </a:lnTo>
                  <a:lnTo>
                    <a:pt x="207657" y="57974"/>
                  </a:lnTo>
                  <a:lnTo>
                    <a:pt x="211359" y="66817"/>
                  </a:lnTo>
                  <a:lnTo>
                    <a:pt x="214502" y="76226"/>
                  </a:lnTo>
                  <a:lnTo>
                    <a:pt x="217085" y="86207"/>
                  </a:lnTo>
                  <a:lnTo>
                    <a:pt x="219501" y="97055"/>
                  </a:lnTo>
                  <a:lnTo>
                    <a:pt x="222211" y="109041"/>
                  </a:lnTo>
                  <a:lnTo>
                    <a:pt x="231985" y="149973"/>
                  </a:lnTo>
                  <a:lnTo>
                    <a:pt x="247245" y="177782"/>
                  </a:lnTo>
                  <a:lnTo>
                    <a:pt x="251026" y="176359"/>
                  </a:lnTo>
                  <a:lnTo>
                    <a:pt x="254664" y="170938"/>
                  </a:lnTo>
                  <a:lnTo>
                    <a:pt x="258157" y="161518"/>
                  </a:lnTo>
                  <a:lnTo>
                    <a:pt x="265848" y="160387"/>
                  </a:lnTo>
                  <a:lnTo>
                    <a:pt x="272976" y="159247"/>
                  </a:lnTo>
                  <a:lnTo>
                    <a:pt x="279540" y="158103"/>
                  </a:lnTo>
                  <a:lnTo>
                    <a:pt x="285538" y="156958"/>
                  </a:lnTo>
                  <a:lnTo>
                    <a:pt x="288539" y="171939"/>
                  </a:lnTo>
                  <a:lnTo>
                    <a:pt x="290682" y="187200"/>
                  </a:lnTo>
                  <a:lnTo>
                    <a:pt x="291968" y="202742"/>
                  </a:lnTo>
                  <a:lnTo>
                    <a:pt x="292396" y="218566"/>
                  </a:lnTo>
                  <a:lnTo>
                    <a:pt x="245755" y="226636"/>
                  </a:lnTo>
                  <a:lnTo>
                    <a:pt x="208527" y="232560"/>
                  </a:lnTo>
                  <a:lnTo>
                    <a:pt x="180713" y="236338"/>
                  </a:lnTo>
                  <a:lnTo>
                    <a:pt x="162310" y="237972"/>
                  </a:lnTo>
                  <a:lnTo>
                    <a:pt x="150761" y="238904"/>
                  </a:lnTo>
                  <a:lnTo>
                    <a:pt x="143489" y="240542"/>
                  </a:lnTo>
                  <a:lnTo>
                    <a:pt x="140493" y="242892"/>
                  </a:lnTo>
                  <a:lnTo>
                    <a:pt x="141774" y="245960"/>
                  </a:lnTo>
                  <a:lnTo>
                    <a:pt x="145697" y="249379"/>
                  </a:lnTo>
                  <a:lnTo>
                    <a:pt x="179709" y="263359"/>
                  </a:lnTo>
                  <a:lnTo>
                    <a:pt x="188910" y="262858"/>
                  </a:lnTo>
                  <a:lnTo>
                    <a:pt x="198823" y="260781"/>
                  </a:lnTo>
                  <a:lnTo>
                    <a:pt x="211660" y="257443"/>
                  </a:lnTo>
                  <a:lnTo>
                    <a:pt x="229633" y="253094"/>
                  </a:lnTo>
                  <a:lnTo>
                    <a:pt x="252740" y="247740"/>
                  </a:lnTo>
                  <a:lnTo>
                    <a:pt x="280979" y="241388"/>
                  </a:lnTo>
                  <a:lnTo>
                    <a:pt x="274769" y="255238"/>
                  </a:lnTo>
                  <a:lnTo>
                    <a:pt x="252518" y="290605"/>
                  </a:lnTo>
                  <a:lnTo>
                    <a:pt x="218785" y="334106"/>
                  </a:lnTo>
                  <a:lnTo>
                    <a:pt x="183418" y="372902"/>
                  </a:lnTo>
                  <a:lnTo>
                    <a:pt x="165739" y="389724"/>
                  </a:lnTo>
                  <a:lnTo>
                    <a:pt x="152746" y="402359"/>
                  </a:lnTo>
                  <a:lnTo>
                    <a:pt x="149178" y="408280"/>
                  </a:lnTo>
                  <a:lnTo>
                    <a:pt x="155031" y="407489"/>
                  </a:lnTo>
                  <a:lnTo>
                    <a:pt x="170299" y="399985"/>
                  </a:lnTo>
                  <a:lnTo>
                    <a:pt x="209078" y="374320"/>
                  </a:lnTo>
                  <a:lnTo>
                    <a:pt x="245610" y="340664"/>
                  </a:lnTo>
                  <a:lnTo>
                    <a:pt x="275555" y="306720"/>
                  </a:lnTo>
                  <a:lnTo>
                    <a:pt x="294670" y="280186"/>
                  </a:lnTo>
                  <a:lnTo>
                    <a:pt x="293305" y="325771"/>
                  </a:lnTo>
                  <a:lnTo>
                    <a:pt x="291518" y="362073"/>
                  </a:lnTo>
                  <a:lnTo>
                    <a:pt x="289310" y="389093"/>
                  </a:lnTo>
                  <a:lnTo>
                    <a:pt x="286681" y="406831"/>
                  </a:lnTo>
                  <a:lnTo>
                    <a:pt x="284611" y="419536"/>
                  </a:lnTo>
                  <a:lnTo>
                    <a:pt x="284114" y="431381"/>
                  </a:lnTo>
                  <a:lnTo>
                    <a:pt x="295808" y="469004"/>
                  </a:lnTo>
                  <a:lnTo>
                    <a:pt x="311214" y="481064"/>
                  </a:lnTo>
                  <a:lnTo>
                    <a:pt x="315204" y="476709"/>
                  </a:lnTo>
                  <a:lnTo>
                    <a:pt x="320765" y="433233"/>
                  </a:lnTo>
                  <a:lnTo>
                    <a:pt x="322051" y="380593"/>
                  </a:lnTo>
                  <a:lnTo>
                    <a:pt x="322051" y="257364"/>
                  </a:lnTo>
                  <a:lnTo>
                    <a:pt x="345505" y="292309"/>
                  </a:lnTo>
                  <a:lnTo>
                    <a:pt x="382594" y="345938"/>
                  </a:lnTo>
                  <a:lnTo>
                    <a:pt x="408983" y="378604"/>
                  </a:lnTo>
                  <a:lnTo>
                    <a:pt x="456696" y="396569"/>
                  </a:lnTo>
                  <a:lnTo>
                    <a:pt x="475447" y="396355"/>
                  </a:lnTo>
                  <a:lnTo>
                    <a:pt x="524019" y="393140"/>
                  </a:lnTo>
                  <a:lnTo>
                    <a:pt x="537702" y="388009"/>
                  </a:lnTo>
                  <a:lnTo>
                    <a:pt x="533425" y="384157"/>
                  </a:lnTo>
                  <a:lnTo>
                    <a:pt x="521733" y="379450"/>
                  </a:lnTo>
                  <a:lnTo>
                    <a:pt x="506044" y="373887"/>
                  </a:lnTo>
                  <a:lnTo>
                    <a:pt x="489781" y="367469"/>
                  </a:lnTo>
                  <a:lnTo>
                    <a:pt x="437573" y="342162"/>
                  </a:lnTo>
                  <a:lnTo>
                    <a:pt x="399916" y="314214"/>
                  </a:lnTo>
                  <a:lnTo>
                    <a:pt x="361625" y="277768"/>
                  </a:lnTo>
                  <a:lnTo>
                    <a:pt x="332531" y="246959"/>
                  </a:lnTo>
                  <a:lnTo>
                    <a:pt x="322051" y="234543"/>
                  </a:lnTo>
                  <a:lnTo>
                    <a:pt x="348220" y="231335"/>
                  </a:lnTo>
                  <a:lnTo>
                    <a:pt x="393285" y="226197"/>
                  </a:lnTo>
                  <a:lnTo>
                    <a:pt x="446700" y="221141"/>
                  </a:lnTo>
                  <a:lnTo>
                    <a:pt x="479518" y="218566"/>
                  </a:lnTo>
                  <a:lnTo>
                    <a:pt x="491993" y="216507"/>
                  </a:lnTo>
                  <a:lnTo>
                    <a:pt x="497485" y="212584"/>
                  </a:lnTo>
                  <a:lnTo>
                    <a:pt x="495992" y="206804"/>
                  </a:lnTo>
                  <a:lnTo>
                    <a:pt x="487506" y="199173"/>
                  </a:lnTo>
                  <a:lnTo>
                    <a:pt x="474523" y="192324"/>
                  </a:lnTo>
                  <a:lnTo>
                    <a:pt x="459541" y="188902"/>
                  </a:lnTo>
                  <a:lnTo>
                    <a:pt x="442569" y="188904"/>
                  </a:lnTo>
                  <a:lnTo>
                    <a:pt x="423613" y="192328"/>
                  </a:lnTo>
                  <a:lnTo>
                    <a:pt x="402281" y="197535"/>
                  </a:lnTo>
                  <a:lnTo>
                    <a:pt x="378247" y="202886"/>
                  </a:lnTo>
                  <a:lnTo>
                    <a:pt x="351506" y="208378"/>
                  </a:lnTo>
                  <a:lnTo>
                    <a:pt x="322051" y="214007"/>
                  </a:lnTo>
                  <a:lnTo>
                    <a:pt x="322406" y="205238"/>
                  </a:lnTo>
                  <a:lnTo>
                    <a:pt x="323475" y="197182"/>
                  </a:lnTo>
                  <a:lnTo>
                    <a:pt x="325260" y="189836"/>
                  </a:lnTo>
                  <a:lnTo>
                    <a:pt x="327766" y="183196"/>
                  </a:lnTo>
                  <a:lnTo>
                    <a:pt x="328390" y="176859"/>
                  </a:lnTo>
                  <a:lnTo>
                    <a:pt x="324604" y="170368"/>
                  </a:lnTo>
                  <a:lnTo>
                    <a:pt x="316407" y="163731"/>
                  </a:lnTo>
                  <a:lnTo>
                    <a:pt x="303801" y="156958"/>
                  </a:lnTo>
                  <a:lnTo>
                    <a:pt x="328255" y="151829"/>
                  </a:lnTo>
                  <a:lnTo>
                    <a:pt x="349151" y="147836"/>
                  </a:lnTo>
                  <a:lnTo>
                    <a:pt x="366482" y="144982"/>
                  </a:lnTo>
                  <a:lnTo>
                    <a:pt x="380242" y="143268"/>
                  </a:lnTo>
                  <a:lnTo>
                    <a:pt x="389443" y="140854"/>
                  </a:lnTo>
                  <a:lnTo>
                    <a:pt x="393082" y="135862"/>
                  </a:lnTo>
                  <a:lnTo>
                    <a:pt x="391158" y="128296"/>
                  </a:lnTo>
                  <a:lnTo>
                    <a:pt x="383671" y="118160"/>
                  </a:lnTo>
                  <a:close/>
                </a:path>
                <a:path w="537844" h="481329">
                  <a:moveTo>
                    <a:pt x="107548" y="159232"/>
                  </a:moveTo>
                  <a:lnTo>
                    <a:pt x="119523" y="139195"/>
                  </a:lnTo>
                  <a:lnTo>
                    <a:pt x="130360" y="120158"/>
                  </a:lnTo>
                  <a:lnTo>
                    <a:pt x="140059" y="102119"/>
                  </a:lnTo>
                  <a:lnTo>
                    <a:pt x="148620" y="85076"/>
                  </a:lnTo>
                  <a:lnTo>
                    <a:pt x="156311" y="70034"/>
                  </a:lnTo>
                  <a:lnTo>
                    <a:pt x="163439" y="57981"/>
                  </a:lnTo>
                  <a:lnTo>
                    <a:pt x="170003" y="48918"/>
                  </a:lnTo>
                  <a:lnTo>
                    <a:pt x="176001" y="42849"/>
                  </a:lnTo>
                  <a:lnTo>
                    <a:pt x="180202" y="38084"/>
                  </a:lnTo>
                  <a:lnTo>
                    <a:pt x="152823" y="5557"/>
                  </a:lnTo>
                  <a:lnTo>
                    <a:pt x="136278" y="0"/>
                  </a:lnTo>
                  <a:lnTo>
                    <a:pt x="131214" y="1502"/>
                  </a:lnTo>
                  <a:lnTo>
                    <a:pt x="128866" y="6279"/>
                  </a:lnTo>
                  <a:lnTo>
                    <a:pt x="129227" y="14325"/>
                  </a:lnTo>
                  <a:lnTo>
                    <a:pt x="129724" y="25456"/>
                  </a:lnTo>
                  <a:lnTo>
                    <a:pt x="116679" y="75945"/>
                  </a:lnTo>
                  <a:lnTo>
                    <a:pt x="97262" y="119887"/>
                  </a:lnTo>
                  <a:lnTo>
                    <a:pt x="71035" y="167220"/>
                  </a:lnTo>
                  <a:lnTo>
                    <a:pt x="41935" y="212022"/>
                  </a:lnTo>
                  <a:lnTo>
                    <a:pt x="13987" y="248233"/>
                  </a:lnTo>
                  <a:lnTo>
                    <a:pt x="3641" y="261152"/>
                  </a:lnTo>
                  <a:lnTo>
                    <a:pt x="0" y="267928"/>
                  </a:lnTo>
                  <a:lnTo>
                    <a:pt x="3066" y="268564"/>
                  </a:lnTo>
                  <a:lnTo>
                    <a:pt x="12844" y="263067"/>
                  </a:lnTo>
                  <a:lnTo>
                    <a:pt x="49624" y="233549"/>
                  </a:lnTo>
                  <a:lnTo>
                    <a:pt x="81575" y="197174"/>
                  </a:lnTo>
                  <a:lnTo>
                    <a:pt x="100703" y="170649"/>
                  </a:lnTo>
                  <a:lnTo>
                    <a:pt x="103696" y="180784"/>
                  </a:lnTo>
                  <a:lnTo>
                    <a:pt x="105835" y="192907"/>
                  </a:lnTo>
                  <a:lnTo>
                    <a:pt x="107119" y="207023"/>
                  </a:lnTo>
                  <a:lnTo>
                    <a:pt x="107548" y="223138"/>
                  </a:lnTo>
                  <a:lnTo>
                    <a:pt x="107475" y="241609"/>
                  </a:lnTo>
                  <a:lnTo>
                    <a:pt x="106900" y="286676"/>
                  </a:lnTo>
                  <a:lnTo>
                    <a:pt x="105253" y="339241"/>
                  </a:lnTo>
                  <a:lnTo>
                    <a:pt x="99559" y="379171"/>
                  </a:lnTo>
                  <a:lnTo>
                    <a:pt x="95000" y="393140"/>
                  </a:lnTo>
                  <a:lnTo>
                    <a:pt x="91498" y="405269"/>
                  </a:lnTo>
                  <a:lnTo>
                    <a:pt x="100703" y="443343"/>
                  </a:lnTo>
                  <a:lnTo>
                    <a:pt x="118874" y="460245"/>
                  </a:lnTo>
                  <a:lnTo>
                    <a:pt x="122381" y="455904"/>
                  </a:lnTo>
                  <a:lnTo>
                    <a:pt x="129227" y="411403"/>
                  </a:lnTo>
                  <a:lnTo>
                    <a:pt x="130079" y="368340"/>
                  </a:lnTo>
                  <a:lnTo>
                    <a:pt x="130370" y="300722"/>
                  </a:lnTo>
                  <a:lnTo>
                    <a:pt x="130796" y="264572"/>
                  </a:lnTo>
                  <a:lnTo>
                    <a:pt x="132078" y="235979"/>
                  </a:lnTo>
                  <a:lnTo>
                    <a:pt x="134217" y="214942"/>
                  </a:lnTo>
                  <a:lnTo>
                    <a:pt x="137215" y="201459"/>
                  </a:lnTo>
                  <a:lnTo>
                    <a:pt x="137923" y="191553"/>
                  </a:lnTo>
                  <a:lnTo>
                    <a:pt x="133211" y="181212"/>
                  </a:lnTo>
                  <a:lnTo>
                    <a:pt x="123085" y="170437"/>
                  </a:lnTo>
                  <a:lnTo>
                    <a:pt x="107548" y="159232"/>
                  </a:lnTo>
                  <a:close/>
                </a:path>
              </a:pathLst>
            </a:custGeom>
            <a:ln w="19050">
              <a:solidFill>
                <a:srgbClr val="639E51"/>
              </a:solidFill>
            </a:ln>
          </p:spPr>
          <p:txBody>
            <a:bodyPr wrap="square" lIns="0" tIns="0" rIns="0" bIns="0" rtlCol="0"/>
            <a:lstStyle/>
            <a:p/>
          </p:txBody>
        </p:sp>
        <p:pic>
          <p:nvPicPr>
            <p:cNvPr id="41" name="object 41"/>
            <p:cNvPicPr/>
            <p:nvPr/>
          </p:nvPicPr>
          <p:blipFill>
            <a:blip r:embed="rId18" cstate="print"/>
            <a:stretch>
              <a:fillRect/>
            </a:stretch>
          </p:blipFill>
          <p:spPr>
            <a:xfrm>
              <a:off x="2476715" y="3263252"/>
              <a:ext cx="127444" cy="121742"/>
            </a:xfrm>
            <a:prstGeom prst="rect">
              <a:avLst/>
            </a:prstGeom>
          </p:spPr>
        </p:pic>
      </p:grpSp>
      <p:grpSp>
        <p:nvGrpSpPr>
          <p:cNvPr id="42" name="object 42"/>
          <p:cNvGrpSpPr/>
          <p:nvPr/>
        </p:nvGrpSpPr>
        <p:grpSpPr>
          <a:xfrm>
            <a:off x="2853613" y="3200426"/>
            <a:ext cx="481965" cy="549910"/>
            <a:chOff x="2853613" y="3200426"/>
            <a:chExt cx="481965" cy="549910"/>
          </a:xfrm>
        </p:grpSpPr>
        <p:sp>
          <p:nvSpPr>
            <p:cNvPr id="43" name="object 43"/>
            <p:cNvSpPr/>
            <p:nvPr/>
          </p:nvSpPr>
          <p:spPr>
            <a:xfrm>
              <a:off x="2863138" y="3251400"/>
              <a:ext cx="462915" cy="489584"/>
            </a:xfrm>
            <a:custGeom>
              <a:avLst/>
              <a:gdLst/>
              <a:ahLst/>
              <a:cxnLst/>
              <a:rect l="l" t="t" r="r" b="b"/>
              <a:pathLst>
                <a:path w="462914" h="489585">
                  <a:moveTo>
                    <a:pt x="328256" y="274678"/>
                  </a:moveTo>
                  <a:lnTo>
                    <a:pt x="332816" y="283810"/>
                  </a:lnTo>
                  <a:lnTo>
                    <a:pt x="337743" y="285334"/>
                  </a:lnTo>
                  <a:lnTo>
                    <a:pt x="343090" y="279238"/>
                  </a:lnTo>
                  <a:lnTo>
                    <a:pt x="347501" y="273404"/>
                  </a:lnTo>
                  <a:lnTo>
                    <a:pt x="352772" y="264993"/>
                  </a:lnTo>
                  <a:lnTo>
                    <a:pt x="358908" y="254008"/>
                  </a:lnTo>
                  <a:lnTo>
                    <a:pt x="365912" y="240452"/>
                  </a:lnTo>
                  <a:lnTo>
                    <a:pt x="373467" y="226696"/>
                  </a:lnTo>
                  <a:lnTo>
                    <a:pt x="381311" y="215071"/>
                  </a:lnTo>
                  <a:lnTo>
                    <a:pt x="389440" y="205580"/>
                  </a:lnTo>
                  <a:lnTo>
                    <a:pt x="397852" y="198224"/>
                  </a:lnTo>
                  <a:lnTo>
                    <a:pt x="403059" y="191533"/>
                  </a:lnTo>
                  <a:lnTo>
                    <a:pt x="361341" y="158378"/>
                  </a:lnTo>
                  <a:lnTo>
                    <a:pt x="333958" y="153243"/>
                  </a:lnTo>
                  <a:lnTo>
                    <a:pt x="323697" y="156009"/>
                  </a:lnTo>
                  <a:lnTo>
                    <a:pt x="312555" y="160651"/>
                  </a:lnTo>
                  <a:lnTo>
                    <a:pt x="297432" y="165431"/>
                  </a:lnTo>
                  <a:lnTo>
                    <a:pt x="255231" y="175415"/>
                  </a:lnTo>
                  <a:lnTo>
                    <a:pt x="214715" y="182837"/>
                  </a:lnTo>
                  <a:lnTo>
                    <a:pt x="193611" y="184534"/>
                  </a:lnTo>
                  <a:lnTo>
                    <a:pt x="185991" y="183784"/>
                  </a:lnTo>
                  <a:lnTo>
                    <a:pt x="177647" y="183403"/>
                  </a:lnTo>
                  <a:lnTo>
                    <a:pt x="168516" y="183403"/>
                  </a:lnTo>
                  <a:lnTo>
                    <a:pt x="159385" y="183403"/>
                  </a:lnTo>
                  <a:lnTo>
                    <a:pt x="158242" y="188750"/>
                  </a:lnTo>
                  <a:lnTo>
                    <a:pt x="177922" y="226547"/>
                  </a:lnTo>
                  <a:lnTo>
                    <a:pt x="184194" y="248303"/>
                  </a:lnTo>
                  <a:lnTo>
                    <a:pt x="187904" y="260429"/>
                  </a:lnTo>
                  <a:lnTo>
                    <a:pt x="192188" y="273402"/>
                  </a:lnTo>
                  <a:lnTo>
                    <a:pt x="197040" y="287226"/>
                  </a:lnTo>
                  <a:lnTo>
                    <a:pt x="202101" y="298154"/>
                  </a:lnTo>
                  <a:lnTo>
                    <a:pt x="207017" y="302366"/>
                  </a:lnTo>
                  <a:lnTo>
                    <a:pt x="211794" y="299865"/>
                  </a:lnTo>
                  <a:lnTo>
                    <a:pt x="216433" y="290655"/>
                  </a:lnTo>
                  <a:lnTo>
                    <a:pt x="257517" y="286083"/>
                  </a:lnTo>
                  <a:lnTo>
                    <a:pt x="258505" y="295087"/>
                  </a:lnTo>
                  <a:lnTo>
                    <a:pt x="259216" y="303793"/>
                  </a:lnTo>
                  <a:lnTo>
                    <a:pt x="259646" y="312204"/>
                  </a:lnTo>
                  <a:lnTo>
                    <a:pt x="259791" y="320322"/>
                  </a:lnTo>
                  <a:lnTo>
                    <a:pt x="198393" y="329092"/>
                  </a:lnTo>
                  <a:lnTo>
                    <a:pt x="151112" y="334867"/>
                  </a:lnTo>
                  <a:lnTo>
                    <a:pt x="117950" y="337646"/>
                  </a:lnTo>
                  <a:lnTo>
                    <a:pt x="98907" y="337429"/>
                  </a:lnTo>
                  <a:lnTo>
                    <a:pt x="89927" y="336938"/>
                  </a:lnTo>
                  <a:lnTo>
                    <a:pt x="86934" y="338870"/>
                  </a:lnTo>
                  <a:lnTo>
                    <a:pt x="120869" y="361116"/>
                  </a:lnTo>
                  <a:lnTo>
                    <a:pt x="130354" y="363039"/>
                  </a:lnTo>
                  <a:lnTo>
                    <a:pt x="138849" y="362537"/>
                  </a:lnTo>
                  <a:lnTo>
                    <a:pt x="147609" y="360683"/>
                  </a:lnTo>
                  <a:lnTo>
                    <a:pt x="157946" y="358547"/>
                  </a:lnTo>
                  <a:lnTo>
                    <a:pt x="198817" y="350495"/>
                  </a:lnTo>
                  <a:lnTo>
                    <a:pt x="237044" y="344212"/>
                  </a:lnTo>
                  <a:lnTo>
                    <a:pt x="259791" y="340858"/>
                  </a:lnTo>
                  <a:lnTo>
                    <a:pt x="259791" y="407038"/>
                  </a:lnTo>
                  <a:lnTo>
                    <a:pt x="259932" y="417948"/>
                  </a:lnTo>
                  <a:lnTo>
                    <a:pt x="262077" y="458384"/>
                  </a:lnTo>
                  <a:lnTo>
                    <a:pt x="268922" y="489194"/>
                  </a:lnTo>
                  <a:lnTo>
                    <a:pt x="272276" y="487623"/>
                  </a:lnTo>
                  <a:lnTo>
                    <a:pt x="285746" y="438403"/>
                  </a:lnTo>
                  <a:lnTo>
                    <a:pt x="287325" y="396624"/>
                  </a:lnTo>
                  <a:lnTo>
                    <a:pt x="287750" y="379082"/>
                  </a:lnTo>
                  <a:lnTo>
                    <a:pt x="289458" y="336299"/>
                  </a:lnTo>
                  <a:lnTo>
                    <a:pt x="345074" y="330595"/>
                  </a:lnTo>
                  <a:lnTo>
                    <a:pt x="397852" y="327167"/>
                  </a:lnTo>
                  <a:lnTo>
                    <a:pt x="420675" y="325964"/>
                  </a:lnTo>
                  <a:lnTo>
                    <a:pt x="437789" y="324607"/>
                  </a:lnTo>
                  <a:lnTo>
                    <a:pt x="449200" y="323104"/>
                  </a:lnTo>
                  <a:lnTo>
                    <a:pt x="454914" y="321465"/>
                  </a:lnTo>
                  <a:lnTo>
                    <a:pt x="456112" y="319110"/>
                  </a:lnTo>
                  <a:lnTo>
                    <a:pt x="454045" y="315472"/>
                  </a:lnTo>
                  <a:lnTo>
                    <a:pt x="414970" y="295784"/>
                  </a:lnTo>
                  <a:lnTo>
                    <a:pt x="398994" y="295357"/>
                  </a:lnTo>
                  <a:lnTo>
                    <a:pt x="380746" y="297500"/>
                  </a:lnTo>
                  <a:lnTo>
                    <a:pt x="360619" y="301066"/>
                  </a:lnTo>
                  <a:lnTo>
                    <a:pt x="339078" y="304922"/>
                  </a:lnTo>
                  <a:lnTo>
                    <a:pt x="316121" y="309061"/>
                  </a:lnTo>
                  <a:lnTo>
                    <a:pt x="291744" y="313477"/>
                  </a:lnTo>
                  <a:lnTo>
                    <a:pt x="294164" y="304635"/>
                  </a:lnTo>
                  <a:lnTo>
                    <a:pt x="294587" y="296362"/>
                  </a:lnTo>
                  <a:lnTo>
                    <a:pt x="293017" y="288658"/>
                  </a:lnTo>
                  <a:lnTo>
                    <a:pt x="289458" y="281524"/>
                  </a:lnTo>
                  <a:lnTo>
                    <a:pt x="328256" y="274678"/>
                  </a:lnTo>
                  <a:close/>
                </a:path>
                <a:path w="462914" h="489585">
                  <a:moveTo>
                    <a:pt x="43002" y="51044"/>
                  </a:moveTo>
                  <a:lnTo>
                    <a:pt x="59463" y="46988"/>
                  </a:lnTo>
                  <a:lnTo>
                    <a:pt x="72367" y="43926"/>
                  </a:lnTo>
                  <a:lnTo>
                    <a:pt x="81714" y="41854"/>
                  </a:lnTo>
                  <a:lnTo>
                    <a:pt x="87503" y="40770"/>
                  </a:lnTo>
                  <a:lnTo>
                    <a:pt x="90347" y="43203"/>
                  </a:lnTo>
                  <a:lnTo>
                    <a:pt x="90917" y="51623"/>
                  </a:lnTo>
                  <a:lnTo>
                    <a:pt x="89208" y="66028"/>
                  </a:lnTo>
                  <a:lnTo>
                    <a:pt x="85217" y="86413"/>
                  </a:lnTo>
                  <a:lnTo>
                    <a:pt x="81366" y="108097"/>
                  </a:lnTo>
                  <a:lnTo>
                    <a:pt x="80083" y="126357"/>
                  </a:lnTo>
                  <a:lnTo>
                    <a:pt x="81366" y="141190"/>
                  </a:lnTo>
                  <a:lnTo>
                    <a:pt x="85217" y="152593"/>
                  </a:lnTo>
                  <a:lnTo>
                    <a:pt x="87925" y="161015"/>
                  </a:lnTo>
                  <a:lnTo>
                    <a:pt x="85783" y="166866"/>
                  </a:lnTo>
                  <a:lnTo>
                    <a:pt x="78796" y="170144"/>
                  </a:lnTo>
                  <a:lnTo>
                    <a:pt x="66967" y="170843"/>
                  </a:lnTo>
                  <a:lnTo>
                    <a:pt x="55976" y="171205"/>
                  </a:lnTo>
                  <a:lnTo>
                    <a:pt x="51555" y="173418"/>
                  </a:lnTo>
                  <a:lnTo>
                    <a:pt x="53697" y="177483"/>
                  </a:lnTo>
                  <a:lnTo>
                    <a:pt x="62395" y="183403"/>
                  </a:lnTo>
                  <a:lnTo>
                    <a:pt x="74090" y="190605"/>
                  </a:lnTo>
                  <a:lnTo>
                    <a:pt x="85212" y="198526"/>
                  </a:lnTo>
                  <a:lnTo>
                    <a:pt x="95765" y="207156"/>
                  </a:lnTo>
                  <a:lnTo>
                    <a:pt x="105752" y="216487"/>
                  </a:lnTo>
                  <a:lnTo>
                    <a:pt x="114515" y="223479"/>
                  </a:lnTo>
                  <a:lnTo>
                    <a:pt x="121431" y="225047"/>
                  </a:lnTo>
                  <a:lnTo>
                    <a:pt x="126498" y="221195"/>
                  </a:lnTo>
                  <a:lnTo>
                    <a:pt x="129717" y="211928"/>
                  </a:lnTo>
                  <a:lnTo>
                    <a:pt x="130709" y="200518"/>
                  </a:lnTo>
                  <a:lnTo>
                    <a:pt x="129135" y="190252"/>
                  </a:lnTo>
                  <a:lnTo>
                    <a:pt x="125001" y="181124"/>
                  </a:lnTo>
                  <a:lnTo>
                    <a:pt x="118313" y="173129"/>
                  </a:lnTo>
                  <a:lnTo>
                    <a:pt x="111243" y="164790"/>
                  </a:lnTo>
                  <a:lnTo>
                    <a:pt x="106033" y="154593"/>
                  </a:lnTo>
                  <a:lnTo>
                    <a:pt x="102684" y="142540"/>
                  </a:lnTo>
                  <a:lnTo>
                    <a:pt x="101193" y="128628"/>
                  </a:lnTo>
                  <a:lnTo>
                    <a:pt x="101821" y="113882"/>
                  </a:lnTo>
                  <a:lnTo>
                    <a:pt x="118313" y="70437"/>
                  </a:lnTo>
                  <a:lnTo>
                    <a:pt x="143757" y="40494"/>
                  </a:lnTo>
                  <a:lnTo>
                    <a:pt x="151396" y="36210"/>
                  </a:lnTo>
                  <a:lnTo>
                    <a:pt x="156026" y="32652"/>
                  </a:lnTo>
                  <a:lnTo>
                    <a:pt x="122939" y="6684"/>
                  </a:lnTo>
                  <a:lnTo>
                    <a:pt x="111745" y="3692"/>
                  </a:lnTo>
                  <a:lnTo>
                    <a:pt x="102978" y="4405"/>
                  </a:lnTo>
                  <a:lnTo>
                    <a:pt x="96634" y="8816"/>
                  </a:lnTo>
                  <a:lnTo>
                    <a:pt x="90711" y="14888"/>
                  </a:lnTo>
                  <a:lnTo>
                    <a:pt x="83215" y="20527"/>
                  </a:lnTo>
                  <a:lnTo>
                    <a:pt x="43562" y="36496"/>
                  </a:lnTo>
                  <a:lnTo>
                    <a:pt x="35722" y="37135"/>
                  </a:lnTo>
                  <a:lnTo>
                    <a:pt x="29311" y="36210"/>
                  </a:lnTo>
                  <a:lnTo>
                    <a:pt x="21678" y="33924"/>
                  </a:lnTo>
                  <a:lnTo>
                    <a:pt x="14478" y="32426"/>
                  </a:lnTo>
                  <a:lnTo>
                    <a:pt x="7632" y="31638"/>
                  </a:lnTo>
                  <a:lnTo>
                    <a:pt x="787" y="30889"/>
                  </a:lnTo>
                  <a:lnTo>
                    <a:pt x="0" y="34712"/>
                  </a:lnTo>
                  <a:lnTo>
                    <a:pt x="5346" y="43056"/>
                  </a:lnTo>
                  <a:lnTo>
                    <a:pt x="9054" y="50764"/>
                  </a:lnTo>
                  <a:lnTo>
                    <a:pt x="16764" y="90973"/>
                  </a:lnTo>
                  <a:lnTo>
                    <a:pt x="19034" y="135774"/>
                  </a:lnTo>
                  <a:lnTo>
                    <a:pt x="19317" y="165220"/>
                  </a:lnTo>
                  <a:lnTo>
                    <a:pt x="19037" y="199367"/>
                  </a:lnTo>
                  <a:lnTo>
                    <a:pt x="17324" y="262434"/>
                  </a:lnTo>
                  <a:lnTo>
                    <a:pt x="14478" y="305488"/>
                  </a:lnTo>
                  <a:lnTo>
                    <a:pt x="7416" y="348058"/>
                  </a:lnTo>
                  <a:lnTo>
                    <a:pt x="4203" y="359108"/>
                  </a:lnTo>
                  <a:lnTo>
                    <a:pt x="2067" y="370170"/>
                  </a:lnTo>
                  <a:lnTo>
                    <a:pt x="11049" y="412740"/>
                  </a:lnTo>
                  <a:lnTo>
                    <a:pt x="23307" y="431269"/>
                  </a:lnTo>
                  <a:lnTo>
                    <a:pt x="28369" y="429635"/>
                  </a:lnTo>
                  <a:lnTo>
                    <a:pt x="40216" y="377941"/>
                  </a:lnTo>
                  <a:lnTo>
                    <a:pt x="40784" y="340441"/>
                  </a:lnTo>
                  <a:lnTo>
                    <a:pt x="40992" y="314061"/>
                  </a:lnTo>
                  <a:lnTo>
                    <a:pt x="41348" y="282252"/>
                  </a:lnTo>
                  <a:lnTo>
                    <a:pt x="41859" y="245011"/>
                  </a:lnTo>
                  <a:lnTo>
                    <a:pt x="42353" y="202943"/>
                  </a:lnTo>
                  <a:lnTo>
                    <a:pt x="42711" y="156595"/>
                  </a:lnTo>
                  <a:lnTo>
                    <a:pt x="42928" y="105963"/>
                  </a:lnTo>
                  <a:lnTo>
                    <a:pt x="43002" y="51044"/>
                  </a:lnTo>
                  <a:close/>
                </a:path>
                <a:path w="462914" h="489585">
                  <a:moveTo>
                    <a:pt x="303149" y="37353"/>
                  </a:moveTo>
                  <a:lnTo>
                    <a:pt x="342787" y="28798"/>
                  </a:lnTo>
                  <a:lnTo>
                    <a:pt x="383581" y="13960"/>
                  </a:lnTo>
                  <a:lnTo>
                    <a:pt x="383726" y="9825"/>
                  </a:lnTo>
                  <a:lnTo>
                    <a:pt x="379603" y="5400"/>
                  </a:lnTo>
                  <a:lnTo>
                    <a:pt x="372676" y="1778"/>
                  </a:lnTo>
                  <a:lnTo>
                    <a:pt x="364470" y="0"/>
                  </a:lnTo>
                  <a:lnTo>
                    <a:pt x="354989" y="64"/>
                  </a:lnTo>
                  <a:lnTo>
                    <a:pt x="344233" y="1971"/>
                  </a:lnTo>
                  <a:lnTo>
                    <a:pt x="331248" y="5191"/>
                  </a:lnTo>
                  <a:lnTo>
                    <a:pt x="315131" y="9117"/>
                  </a:lnTo>
                  <a:lnTo>
                    <a:pt x="273494" y="19091"/>
                  </a:lnTo>
                  <a:lnTo>
                    <a:pt x="230976" y="28803"/>
                  </a:lnTo>
                  <a:lnTo>
                    <a:pt x="199326" y="35067"/>
                  </a:lnTo>
                  <a:lnTo>
                    <a:pt x="190258" y="37787"/>
                  </a:lnTo>
                  <a:lnTo>
                    <a:pt x="189326" y="41355"/>
                  </a:lnTo>
                  <a:lnTo>
                    <a:pt x="196531" y="45774"/>
                  </a:lnTo>
                  <a:lnTo>
                    <a:pt x="211874" y="51044"/>
                  </a:lnTo>
                  <a:lnTo>
                    <a:pt x="214650" y="64955"/>
                  </a:lnTo>
                  <a:lnTo>
                    <a:pt x="237337" y="105451"/>
                  </a:lnTo>
                  <a:lnTo>
                    <a:pt x="243039" y="106949"/>
                  </a:lnTo>
                  <a:lnTo>
                    <a:pt x="246100" y="100104"/>
                  </a:lnTo>
                  <a:lnTo>
                    <a:pt x="249135" y="93259"/>
                  </a:lnTo>
                  <a:lnTo>
                    <a:pt x="249529" y="86058"/>
                  </a:lnTo>
                  <a:lnTo>
                    <a:pt x="247243" y="78425"/>
                  </a:lnTo>
                  <a:lnTo>
                    <a:pt x="244601" y="72441"/>
                  </a:lnTo>
                  <a:lnTo>
                    <a:pt x="240104" y="65882"/>
                  </a:lnTo>
                  <a:lnTo>
                    <a:pt x="233757" y="58750"/>
                  </a:lnTo>
                  <a:lnTo>
                    <a:pt x="225564" y="51044"/>
                  </a:lnTo>
                  <a:lnTo>
                    <a:pt x="237544" y="49485"/>
                  </a:lnTo>
                  <a:lnTo>
                    <a:pt x="252949" y="47059"/>
                  </a:lnTo>
                  <a:lnTo>
                    <a:pt x="271777" y="43772"/>
                  </a:lnTo>
                  <a:lnTo>
                    <a:pt x="294030" y="39627"/>
                  </a:lnTo>
                  <a:lnTo>
                    <a:pt x="295803" y="47693"/>
                  </a:lnTo>
                  <a:lnTo>
                    <a:pt x="296587" y="55894"/>
                  </a:lnTo>
                  <a:lnTo>
                    <a:pt x="296378" y="64235"/>
                  </a:lnTo>
                  <a:lnTo>
                    <a:pt x="295173" y="72723"/>
                  </a:lnTo>
                  <a:lnTo>
                    <a:pt x="252015" y="108812"/>
                  </a:lnTo>
                  <a:lnTo>
                    <a:pt x="201245" y="116799"/>
                  </a:lnTo>
                  <a:lnTo>
                    <a:pt x="155109" y="123510"/>
                  </a:lnTo>
                  <a:lnTo>
                    <a:pt x="132003" y="126342"/>
                  </a:lnTo>
                  <a:lnTo>
                    <a:pt x="124370" y="128062"/>
                  </a:lnTo>
                  <a:lnTo>
                    <a:pt x="165652" y="147536"/>
                  </a:lnTo>
                  <a:lnTo>
                    <a:pt x="176504" y="145748"/>
                  </a:lnTo>
                  <a:lnTo>
                    <a:pt x="189834" y="142550"/>
                  </a:lnTo>
                  <a:lnTo>
                    <a:pt x="208160" y="138631"/>
                  </a:lnTo>
                  <a:lnTo>
                    <a:pt x="259791" y="128628"/>
                  </a:lnTo>
                  <a:lnTo>
                    <a:pt x="317133" y="119221"/>
                  </a:lnTo>
                  <a:lnTo>
                    <a:pt x="365912" y="113795"/>
                  </a:lnTo>
                  <a:lnTo>
                    <a:pt x="407552" y="110948"/>
                  </a:lnTo>
                  <a:lnTo>
                    <a:pt x="443496" y="109235"/>
                  </a:lnTo>
                  <a:lnTo>
                    <a:pt x="456465" y="107743"/>
                  </a:lnTo>
                  <a:lnTo>
                    <a:pt x="462316" y="104390"/>
                  </a:lnTo>
                  <a:lnTo>
                    <a:pt x="461039" y="99181"/>
                  </a:lnTo>
                  <a:lnTo>
                    <a:pt x="452628" y="92116"/>
                  </a:lnTo>
                  <a:lnTo>
                    <a:pt x="440359" y="85563"/>
                  </a:lnTo>
                  <a:lnTo>
                    <a:pt x="427521" y="81854"/>
                  </a:lnTo>
                  <a:lnTo>
                    <a:pt x="414114" y="80993"/>
                  </a:lnTo>
                  <a:lnTo>
                    <a:pt x="400138" y="82984"/>
                  </a:lnTo>
                  <a:lnTo>
                    <a:pt x="383225" y="86699"/>
                  </a:lnTo>
                  <a:lnTo>
                    <a:pt x="361041" y="90982"/>
                  </a:lnTo>
                  <a:lnTo>
                    <a:pt x="333591" y="95833"/>
                  </a:lnTo>
                  <a:lnTo>
                    <a:pt x="300875" y="101247"/>
                  </a:lnTo>
                  <a:lnTo>
                    <a:pt x="309638" y="90563"/>
                  </a:lnTo>
                  <a:lnTo>
                    <a:pt x="317695" y="81294"/>
                  </a:lnTo>
                  <a:lnTo>
                    <a:pt x="325044" y="73442"/>
                  </a:lnTo>
                  <a:lnTo>
                    <a:pt x="331685" y="67008"/>
                  </a:lnTo>
                  <a:lnTo>
                    <a:pt x="334599" y="60885"/>
                  </a:lnTo>
                  <a:lnTo>
                    <a:pt x="330819" y="53905"/>
                  </a:lnTo>
                  <a:lnTo>
                    <a:pt x="320338" y="46062"/>
                  </a:lnTo>
                  <a:lnTo>
                    <a:pt x="303149" y="37353"/>
                  </a:lnTo>
                  <a:close/>
                </a:path>
              </a:pathLst>
            </a:custGeom>
            <a:ln w="19050">
              <a:solidFill>
                <a:srgbClr val="639E51"/>
              </a:solidFill>
            </a:ln>
          </p:spPr>
          <p:txBody>
            <a:bodyPr wrap="square" lIns="0" tIns="0" rIns="0" bIns="0" rtlCol="0"/>
            <a:lstStyle/>
            <a:p/>
          </p:txBody>
        </p:sp>
        <p:pic>
          <p:nvPicPr>
            <p:cNvPr id="44" name="object 44"/>
            <p:cNvPicPr/>
            <p:nvPr/>
          </p:nvPicPr>
          <p:blipFill>
            <a:blip r:embed="rId19" cstate="print"/>
            <a:stretch>
              <a:fillRect/>
            </a:stretch>
          </p:blipFill>
          <p:spPr>
            <a:xfrm>
              <a:off x="3083447" y="3200426"/>
              <a:ext cx="91235" cy="66687"/>
            </a:xfrm>
            <a:prstGeom prst="rect">
              <a:avLst/>
            </a:prstGeom>
          </p:spPr>
        </p:pic>
        <p:pic>
          <p:nvPicPr>
            <p:cNvPr id="45" name="object 45"/>
            <p:cNvPicPr/>
            <p:nvPr/>
          </p:nvPicPr>
          <p:blipFill>
            <a:blip r:embed="rId20" cstate="print"/>
            <a:stretch>
              <a:fillRect/>
            </a:stretch>
          </p:blipFill>
          <p:spPr>
            <a:xfrm>
              <a:off x="3056356" y="3420707"/>
              <a:ext cx="155968" cy="117182"/>
            </a:xfrm>
            <a:prstGeom prst="rect">
              <a:avLst/>
            </a:prstGeom>
          </p:spPr>
        </p:pic>
      </p:grpSp>
      <p:sp>
        <p:nvSpPr>
          <p:cNvPr id="46" name="object 46"/>
          <p:cNvSpPr txBox="1">
            <a:spLocks noGrp="1"/>
          </p:cNvSpPr>
          <p:nvPr>
            <p:ph type="title"/>
          </p:nvPr>
        </p:nvSpPr>
        <p:spPr>
          <a:xfrm>
            <a:off x="1031299" y="2381034"/>
            <a:ext cx="5283200" cy="1427480"/>
          </a:xfrm>
          <a:prstGeom prst="rect"/>
        </p:spPr>
        <p:txBody>
          <a:bodyPr wrap="square" lIns="0" tIns="12700" rIns="0" bIns="0" rtlCol="0" vert="horz">
            <a:spAutoFit/>
          </a:bodyPr>
          <a:lstStyle/>
          <a:p>
            <a:pPr marL="12700" marR="5080">
              <a:lnSpc>
                <a:spcPct val="100000"/>
              </a:lnSpc>
              <a:spcBef>
                <a:spcPts val="100"/>
              </a:spcBef>
            </a:pPr>
            <a:r>
              <a:rPr dirty="0" sz="4600">
                <a:solidFill>
                  <a:srgbClr val="639E51"/>
                </a:solidFill>
              </a:rPr>
              <a:t>加强中国罕见病患者 用药保障</a:t>
            </a:r>
            <a:endParaRPr sz="4600"/>
          </a:p>
        </p:txBody>
      </p:sp>
      <p:sp>
        <p:nvSpPr>
          <p:cNvPr id="47" name="object 47"/>
          <p:cNvSpPr txBox="1"/>
          <p:nvPr/>
        </p:nvSpPr>
        <p:spPr>
          <a:xfrm>
            <a:off x="1103299" y="4033151"/>
            <a:ext cx="6160135" cy="1069340"/>
          </a:xfrm>
          <a:prstGeom prst="rect">
            <a:avLst/>
          </a:prstGeom>
        </p:spPr>
        <p:txBody>
          <a:bodyPr wrap="square" lIns="0" tIns="12700" rIns="0" bIns="0" rtlCol="0" vert="horz">
            <a:spAutoFit/>
          </a:bodyPr>
          <a:lstStyle/>
          <a:p>
            <a:pPr marL="12700">
              <a:lnSpc>
                <a:spcPct val="100000"/>
              </a:lnSpc>
              <a:spcBef>
                <a:spcPts val="100"/>
              </a:spcBef>
            </a:pPr>
            <a:r>
              <a:rPr dirty="0" sz="2500">
                <a:solidFill>
                  <a:srgbClr val="639E51"/>
                </a:solidFill>
                <a:latin typeface="楷体"/>
                <a:cs typeface="楷体"/>
              </a:rPr>
              <a:t>行业研究和政策建议报告</a:t>
            </a:r>
            <a:endParaRPr sz="2500">
              <a:latin typeface="楷体"/>
              <a:cs typeface="楷体"/>
            </a:endParaRPr>
          </a:p>
          <a:p>
            <a:pPr>
              <a:lnSpc>
                <a:spcPct val="100000"/>
              </a:lnSpc>
              <a:spcBef>
                <a:spcPts val="45"/>
              </a:spcBef>
            </a:pPr>
            <a:endParaRPr sz="2350">
              <a:latin typeface="楷体"/>
              <a:cs typeface="楷体"/>
            </a:endParaRPr>
          </a:p>
          <a:p>
            <a:pPr algn="r" marR="5080">
              <a:lnSpc>
                <a:spcPct val="100000"/>
              </a:lnSpc>
            </a:pPr>
            <a:r>
              <a:rPr dirty="0" baseline="1543" sz="2700">
                <a:solidFill>
                  <a:srgbClr val="231F20"/>
                </a:solidFill>
                <a:latin typeface="Times New Roman"/>
                <a:cs typeface="Times New Roman"/>
              </a:rPr>
              <a:t>2018 </a:t>
            </a:r>
            <a:r>
              <a:rPr dirty="0" sz="1800">
                <a:solidFill>
                  <a:srgbClr val="231F20"/>
                </a:solidFill>
                <a:latin typeface="楷体"/>
                <a:cs typeface="楷体"/>
              </a:rPr>
              <a:t>年</a:t>
            </a:r>
            <a:r>
              <a:rPr dirty="0" sz="1800" spc="-455">
                <a:solidFill>
                  <a:srgbClr val="231F20"/>
                </a:solidFill>
                <a:latin typeface="楷体"/>
                <a:cs typeface="楷体"/>
              </a:rPr>
              <a:t> </a:t>
            </a:r>
            <a:r>
              <a:rPr dirty="0" baseline="1543" sz="2700">
                <a:solidFill>
                  <a:srgbClr val="231F20"/>
                </a:solidFill>
                <a:latin typeface="Times New Roman"/>
                <a:cs typeface="Times New Roman"/>
              </a:rPr>
              <a:t>12 </a:t>
            </a:r>
            <a:r>
              <a:rPr dirty="0" sz="1800">
                <a:solidFill>
                  <a:srgbClr val="231F20"/>
                </a:solidFill>
                <a:latin typeface="楷体"/>
                <a:cs typeface="楷体"/>
              </a:rPr>
              <a:t>月</a:t>
            </a:r>
            <a:endParaRPr sz="1800">
              <a:latin typeface="楷体"/>
              <a:cs typeface="楷体"/>
            </a:endParaRPr>
          </a:p>
        </p:txBody>
      </p:sp>
      <p:sp>
        <p:nvSpPr>
          <p:cNvPr id="48" name="object 48"/>
          <p:cNvSpPr txBox="1"/>
          <p:nvPr/>
        </p:nvSpPr>
        <p:spPr>
          <a:xfrm>
            <a:off x="5146166" y="10462848"/>
            <a:ext cx="2388870" cy="149225"/>
          </a:xfrm>
          <a:prstGeom prst="rect">
            <a:avLst/>
          </a:prstGeom>
        </p:spPr>
        <p:txBody>
          <a:bodyPr wrap="square" lIns="0" tIns="13970" rIns="0" bIns="0" rtlCol="0" vert="horz">
            <a:spAutoFit/>
          </a:bodyPr>
          <a:lstStyle/>
          <a:p>
            <a:pPr marL="12700">
              <a:lnSpc>
                <a:spcPct val="100000"/>
              </a:lnSpc>
              <a:spcBef>
                <a:spcPts val="110"/>
              </a:spcBef>
            </a:pPr>
            <a:r>
              <a:rPr dirty="0" sz="800" i="1">
                <a:solidFill>
                  <a:srgbClr val="231F20"/>
                </a:solidFill>
                <a:latin typeface="楷体"/>
                <a:cs typeface="楷体"/>
              </a:rPr>
              <a:t>艾社康（上海）健康咨询有限公司版权所有</a:t>
            </a:r>
            <a:r>
              <a:rPr dirty="0" sz="800" spc="-240" i="1">
                <a:solidFill>
                  <a:srgbClr val="231F20"/>
                </a:solidFill>
                <a:latin typeface="楷体"/>
                <a:cs typeface="楷体"/>
              </a:rPr>
              <a:t> </a:t>
            </a:r>
            <a:r>
              <a:rPr dirty="0" sz="800" i="1">
                <a:solidFill>
                  <a:srgbClr val="231F20"/>
                </a:solidFill>
                <a:latin typeface="Times New Roman"/>
                <a:cs typeface="Times New Roman"/>
              </a:rPr>
              <a:t>©2018</a:t>
            </a:r>
            <a:r>
              <a:rPr dirty="0" sz="800" spc="-45" i="1">
                <a:solidFill>
                  <a:srgbClr val="231F20"/>
                </a:solidFill>
                <a:latin typeface="Times New Roman"/>
                <a:cs typeface="Times New Roman"/>
              </a:rPr>
              <a:t> </a:t>
            </a:r>
            <a:r>
              <a:rPr dirty="0" sz="800" i="1">
                <a:solidFill>
                  <a:srgbClr val="231F20"/>
                </a:solidFill>
                <a:latin typeface="楷体"/>
                <a:cs typeface="楷体"/>
              </a:rPr>
              <a:t>年</a:t>
            </a:r>
            <a:endParaRPr sz="800">
              <a:latin typeface="楷体"/>
              <a:cs typeface="楷体"/>
            </a:endParaRPr>
          </a:p>
        </p:txBody>
      </p:sp>
      <p:pic>
        <p:nvPicPr>
          <p:cNvPr id="49" name="object 49"/>
          <p:cNvPicPr/>
          <p:nvPr/>
        </p:nvPicPr>
        <p:blipFill>
          <a:blip r:embed="rId21" cstate="print"/>
          <a:stretch>
            <a:fillRect/>
          </a:stretch>
        </p:blipFill>
        <p:spPr>
          <a:xfrm>
            <a:off x="575999" y="365196"/>
            <a:ext cx="2486369" cy="787747"/>
          </a:xfrm>
          <a:prstGeom prst="rect">
            <a:avLst/>
          </a:prstGeom>
        </p:spPr>
      </p:pic>
      <p:pic>
        <p:nvPicPr>
          <p:cNvPr id="50" name="object 50"/>
          <p:cNvPicPr/>
          <p:nvPr/>
        </p:nvPicPr>
        <p:blipFill>
          <a:blip r:embed="rId22" cstate="print"/>
          <a:stretch>
            <a:fillRect/>
          </a:stretch>
        </p:blipFill>
        <p:spPr>
          <a:xfrm>
            <a:off x="5053495" y="617075"/>
            <a:ext cx="2196934" cy="490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3604"/>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63200" y="10228156"/>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grpSp>
        <p:nvGrpSpPr>
          <p:cNvPr id="5" name="object 5"/>
          <p:cNvGrpSpPr/>
          <p:nvPr/>
        </p:nvGrpSpPr>
        <p:grpSpPr>
          <a:xfrm>
            <a:off x="1794802" y="1688820"/>
            <a:ext cx="210820" cy="133985"/>
            <a:chOff x="1794802" y="1688820"/>
            <a:chExt cx="210820" cy="133985"/>
          </a:xfrm>
        </p:grpSpPr>
        <p:sp>
          <p:nvSpPr>
            <p:cNvPr id="6" name="object 6"/>
            <p:cNvSpPr/>
            <p:nvPr/>
          </p:nvSpPr>
          <p:spPr>
            <a:xfrm>
              <a:off x="1796072" y="1690090"/>
              <a:ext cx="50165" cy="128905"/>
            </a:xfrm>
            <a:custGeom>
              <a:avLst/>
              <a:gdLst/>
              <a:ahLst/>
              <a:cxnLst/>
              <a:rect l="l" t="t" r="r" b="b"/>
              <a:pathLst>
                <a:path w="50164" h="128905">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pic>
          <p:nvPicPr>
            <p:cNvPr id="7" name="object 7"/>
            <p:cNvPicPr/>
            <p:nvPr/>
          </p:nvPicPr>
          <p:blipFill>
            <a:blip r:embed="rId2" cstate="print"/>
            <a:stretch>
              <a:fillRect/>
            </a:stretch>
          </p:blipFill>
          <p:spPr>
            <a:xfrm>
              <a:off x="1881212" y="1688820"/>
              <a:ext cx="124028" cy="133883"/>
            </a:xfrm>
            <a:prstGeom prst="rect">
              <a:avLst/>
            </a:prstGeom>
          </p:spPr>
        </p:pic>
      </p:grpSp>
      <p:pic>
        <p:nvPicPr>
          <p:cNvPr id="8" name="object 8"/>
          <p:cNvPicPr/>
          <p:nvPr/>
        </p:nvPicPr>
        <p:blipFill>
          <a:blip r:embed="rId3" cstate="print"/>
          <a:stretch>
            <a:fillRect/>
          </a:stretch>
        </p:blipFill>
        <p:spPr>
          <a:xfrm>
            <a:off x="2121598" y="1667916"/>
            <a:ext cx="2269197" cy="180886"/>
          </a:xfrm>
          <a:prstGeom prst="rect">
            <a:avLst/>
          </a:prstGeom>
        </p:spPr>
      </p:pic>
      <p:sp>
        <p:nvSpPr>
          <p:cNvPr id="9" name="object 9"/>
          <p:cNvSpPr txBox="1"/>
          <p:nvPr/>
        </p:nvSpPr>
        <p:spPr>
          <a:xfrm>
            <a:off x="1380197" y="6000305"/>
            <a:ext cx="4810760" cy="3454400"/>
          </a:xfrm>
          <a:prstGeom prst="rect">
            <a:avLst/>
          </a:prstGeom>
        </p:spPr>
        <p:txBody>
          <a:bodyPr wrap="square" lIns="0" tIns="12700" rIns="0" bIns="0" rtlCol="0" vert="horz">
            <a:spAutoFit/>
          </a:bodyPr>
          <a:lstStyle/>
          <a:p>
            <a:pPr algn="just" marL="12700" marR="5080" indent="304800">
              <a:lnSpc>
                <a:spcPct val="125000"/>
              </a:lnSpc>
              <a:spcBef>
                <a:spcPts val="100"/>
              </a:spcBef>
            </a:pPr>
            <a:r>
              <a:rPr dirty="0" sz="1200" spc="85">
                <a:solidFill>
                  <a:srgbClr val="231F20"/>
                </a:solidFill>
                <a:latin typeface="楷体"/>
                <a:cs typeface="楷体"/>
              </a:rPr>
              <a:t>罕见病专用的相关药品被称</a:t>
            </a:r>
            <a:r>
              <a:rPr dirty="0" sz="1200">
                <a:solidFill>
                  <a:srgbClr val="231F20"/>
                </a:solidFill>
                <a:latin typeface="楷体"/>
                <a:cs typeface="楷体"/>
              </a:rPr>
              <a:t>为</a:t>
            </a:r>
            <a:r>
              <a:rPr dirty="0" sz="1200" spc="-30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spc="85">
                <a:solidFill>
                  <a:srgbClr val="231F20"/>
                </a:solidFill>
                <a:latin typeface="楷体"/>
                <a:cs typeface="楷体"/>
              </a:rPr>
              <a:t>孤儿</a:t>
            </a:r>
            <a:r>
              <a:rPr dirty="0" sz="1200">
                <a:solidFill>
                  <a:srgbClr val="231F20"/>
                </a:solidFill>
                <a:latin typeface="楷体"/>
                <a:cs typeface="楷体"/>
              </a:rPr>
              <a:t>药</a:t>
            </a:r>
            <a:r>
              <a:rPr dirty="0" sz="1200" spc="-310">
                <a:solidFill>
                  <a:srgbClr val="231F20"/>
                </a:solidFill>
                <a:latin typeface="楷体"/>
                <a:cs typeface="楷体"/>
              </a:rPr>
              <a:t> </a:t>
            </a:r>
            <a:r>
              <a:rPr dirty="0" baseline="2314" sz="1800" spc="60">
                <a:solidFill>
                  <a:srgbClr val="231F20"/>
                </a:solidFill>
                <a:latin typeface="Times New Roman"/>
                <a:cs typeface="Times New Roman"/>
              </a:rPr>
              <a:t>”</a:t>
            </a:r>
            <a:r>
              <a:rPr dirty="0" sz="1200" spc="40">
                <a:solidFill>
                  <a:srgbClr val="231F20"/>
                </a:solidFill>
                <a:latin typeface="楷体"/>
                <a:cs typeface="楷体"/>
              </a:rPr>
              <a:t>，</a:t>
            </a:r>
            <a:r>
              <a:rPr dirty="0" sz="1200" spc="85">
                <a:solidFill>
                  <a:srgbClr val="231F20"/>
                </a:solidFill>
                <a:latin typeface="楷体"/>
                <a:cs typeface="楷体"/>
              </a:rPr>
              <a:t>是用于预</a:t>
            </a:r>
            <a:r>
              <a:rPr dirty="0" sz="1200">
                <a:solidFill>
                  <a:srgbClr val="231F20"/>
                </a:solidFill>
                <a:latin typeface="楷体"/>
                <a:cs typeface="楷体"/>
              </a:rPr>
              <a:t>防</a:t>
            </a:r>
            <a:r>
              <a:rPr dirty="0" sz="1200" spc="85">
                <a:solidFill>
                  <a:srgbClr val="231F20"/>
                </a:solidFill>
                <a:latin typeface="楷体"/>
                <a:cs typeface="楷体"/>
              </a:rPr>
              <a:t>、治疗罕 </a:t>
            </a:r>
            <a:r>
              <a:rPr dirty="0" sz="1200" spc="60">
                <a:solidFill>
                  <a:srgbClr val="231F20"/>
                </a:solidFill>
                <a:latin typeface="楷体"/>
                <a:cs typeface="楷体"/>
              </a:rPr>
              <a:t>见病的药</a:t>
            </a:r>
            <a:r>
              <a:rPr dirty="0" sz="1200">
                <a:solidFill>
                  <a:srgbClr val="231F20"/>
                </a:solidFill>
                <a:latin typeface="楷体"/>
                <a:cs typeface="楷体"/>
              </a:rPr>
              <a:t>物</a:t>
            </a:r>
            <a:r>
              <a:rPr dirty="0" sz="1200" spc="60">
                <a:solidFill>
                  <a:srgbClr val="231F20"/>
                </a:solidFill>
                <a:latin typeface="楷体"/>
                <a:cs typeface="楷体"/>
              </a:rPr>
              <a:t>。这一称谓被赋予了一定比喻意</a:t>
            </a:r>
            <a:r>
              <a:rPr dirty="0" sz="1200">
                <a:solidFill>
                  <a:srgbClr val="231F20"/>
                </a:solidFill>
                <a:latin typeface="楷体"/>
                <a:cs typeface="楷体"/>
              </a:rPr>
              <a:t>义</a:t>
            </a:r>
            <a:r>
              <a:rPr dirty="0" sz="1200" spc="60">
                <a:solidFill>
                  <a:srgbClr val="231F20"/>
                </a:solidFill>
                <a:latin typeface="楷体"/>
                <a:cs typeface="楷体"/>
              </a:rPr>
              <a:t>，因为跟常见病相</a:t>
            </a:r>
            <a:r>
              <a:rPr dirty="0" sz="1200">
                <a:solidFill>
                  <a:srgbClr val="231F20"/>
                </a:solidFill>
                <a:latin typeface="楷体"/>
                <a:cs typeface="楷体"/>
              </a:rPr>
              <a:t>比， </a:t>
            </a:r>
            <a:r>
              <a:rPr dirty="0" sz="1200" spc="55">
                <a:solidFill>
                  <a:srgbClr val="231F20"/>
                </a:solidFill>
                <a:latin typeface="楷体"/>
                <a:cs typeface="楷体"/>
              </a:rPr>
              <a:t>开发罕见病用药的企业和上市药物品种相对较</a:t>
            </a:r>
            <a:r>
              <a:rPr dirty="0" sz="1200">
                <a:solidFill>
                  <a:srgbClr val="231F20"/>
                </a:solidFill>
                <a:latin typeface="楷体"/>
                <a:cs typeface="楷体"/>
              </a:rPr>
              <a:t>少</a:t>
            </a:r>
            <a:r>
              <a:rPr dirty="0" sz="1200" spc="55">
                <a:solidFill>
                  <a:srgbClr val="231F20"/>
                </a:solidFill>
                <a:latin typeface="楷体"/>
                <a:cs typeface="楷体"/>
              </a:rPr>
              <a:t>。很多孤儿药疗效显 </a:t>
            </a:r>
            <a:r>
              <a:rPr dirty="0" sz="1200">
                <a:solidFill>
                  <a:srgbClr val="231F20"/>
                </a:solidFill>
                <a:latin typeface="楷体"/>
                <a:cs typeface="楷体"/>
              </a:rPr>
              <a:t>著</a:t>
            </a:r>
            <a:r>
              <a:rPr dirty="0" sz="1200" spc="10">
                <a:solidFill>
                  <a:srgbClr val="231F20"/>
                </a:solidFill>
                <a:latin typeface="楷体"/>
                <a:cs typeface="楷体"/>
              </a:rPr>
              <a:t>，罕见病患者在经过持续合规治疗之</a:t>
            </a:r>
            <a:r>
              <a:rPr dirty="0" sz="1200">
                <a:solidFill>
                  <a:srgbClr val="231F20"/>
                </a:solidFill>
                <a:latin typeface="楷体"/>
                <a:cs typeface="楷体"/>
              </a:rPr>
              <a:t>后</a:t>
            </a:r>
            <a:r>
              <a:rPr dirty="0" sz="1200" spc="10">
                <a:solidFill>
                  <a:srgbClr val="231F20"/>
                </a:solidFill>
                <a:latin typeface="楷体"/>
                <a:cs typeface="楷体"/>
              </a:rPr>
              <a:t>，可以有效提高生活质</a:t>
            </a:r>
            <a:r>
              <a:rPr dirty="0" sz="1200">
                <a:solidFill>
                  <a:srgbClr val="231F20"/>
                </a:solidFill>
                <a:latin typeface="楷体"/>
                <a:cs typeface="楷体"/>
              </a:rPr>
              <a:t>量</a:t>
            </a:r>
            <a:r>
              <a:rPr dirty="0" sz="1200" spc="10">
                <a:solidFill>
                  <a:srgbClr val="231F20"/>
                </a:solidFill>
                <a:latin typeface="楷体"/>
                <a:cs typeface="楷体"/>
              </a:rPr>
              <a:t>、回 </a:t>
            </a:r>
            <a:r>
              <a:rPr dirty="0" sz="1200" spc="50">
                <a:solidFill>
                  <a:srgbClr val="231F20"/>
                </a:solidFill>
                <a:latin typeface="楷体"/>
                <a:cs typeface="楷体"/>
              </a:rPr>
              <a:t>归正常社会生</a:t>
            </a:r>
            <a:r>
              <a:rPr dirty="0" sz="1200">
                <a:solidFill>
                  <a:srgbClr val="231F20"/>
                </a:solidFill>
                <a:latin typeface="楷体"/>
                <a:cs typeface="楷体"/>
              </a:rPr>
              <a:t>活</a:t>
            </a:r>
            <a:r>
              <a:rPr dirty="0" sz="1200" spc="50">
                <a:solidFill>
                  <a:srgbClr val="231F20"/>
                </a:solidFill>
                <a:latin typeface="楷体"/>
                <a:cs typeface="楷体"/>
              </a:rPr>
              <a:t>。但另一方</a:t>
            </a:r>
            <a:r>
              <a:rPr dirty="0" sz="1200">
                <a:solidFill>
                  <a:srgbClr val="231F20"/>
                </a:solidFill>
                <a:latin typeface="楷体"/>
                <a:cs typeface="楷体"/>
              </a:rPr>
              <a:t>面</a:t>
            </a:r>
            <a:r>
              <a:rPr dirty="0" sz="1200" spc="50">
                <a:solidFill>
                  <a:srgbClr val="231F20"/>
                </a:solidFill>
                <a:latin typeface="楷体"/>
                <a:cs typeface="楷体"/>
              </a:rPr>
              <a:t>，根据医药数据和咨询公</a:t>
            </a:r>
            <a:r>
              <a:rPr dirty="0" sz="1200">
                <a:solidFill>
                  <a:srgbClr val="231F20"/>
                </a:solidFill>
                <a:latin typeface="楷体"/>
                <a:cs typeface="楷体"/>
              </a:rPr>
              <a:t>司</a:t>
            </a:r>
            <a:r>
              <a:rPr dirty="0" sz="1200" spc="-330">
                <a:solidFill>
                  <a:srgbClr val="231F20"/>
                </a:solidFill>
                <a:latin typeface="楷体"/>
                <a:cs typeface="楷体"/>
              </a:rPr>
              <a:t> </a:t>
            </a:r>
            <a:r>
              <a:rPr dirty="0" baseline="2314" sz="1800">
                <a:solidFill>
                  <a:srgbClr val="231F20"/>
                </a:solidFill>
                <a:latin typeface="Times New Roman"/>
                <a:cs typeface="Times New Roman"/>
              </a:rPr>
              <a:t>IQVIA</a:t>
            </a:r>
            <a:r>
              <a:rPr dirty="0" baseline="2314" sz="1800" spc="-52">
                <a:solidFill>
                  <a:srgbClr val="231F20"/>
                </a:solidFill>
                <a:latin typeface="Times New Roman"/>
                <a:cs typeface="Times New Roman"/>
              </a:rPr>
              <a:t> </a:t>
            </a:r>
            <a:r>
              <a:rPr dirty="0" sz="1200" spc="50">
                <a:solidFill>
                  <a:srgbClr val="231F20"/>
                </a:solidFill>
                <a:latin typeface="楷体"/>
                <a:cs typeface="楷体"/>
              </a:rPr>
              <a:t>的研 </a:t>
            </a:r>
            <a:r>
              <a:rPr dirty="0" sz="1200">
                <a:solidFill>
                  <a:srgbClr val="231F20"/>
                </a:solidFill>
                <a:latin typeface="楷体"/>
                <a:cs typeface="楷体"/>
              </a:rPr>
              <a:t>究</a:t>
            </a:r>
            <a:r>
              <a:rPr dirty="0" sz="1200" spc="10">
                <a:solidFill>
                  <a:srgbClr val="231F20"/>
                </a:solidFill>
                <a:latin typeface="楷体"/>
                <a:cs typeface="楷体"/>
              </a:rPr>
              <a:t>，孤儿药的定价水平和罕见病患病人数成负相关关</a:t>
            </a:r>
            <a:r>
              <a:rPr dirty="0" sz="1200">
                <a:solidFill>
                  <a:srgbClr val="231F20"/>
                </a:solidFill>
                <a:latin typeface="楷体"/>
                <a:cs typeface="楷体"/>
              </a:rPr>
              <a:t>系</a:t>
            </a:r>
            <a:r>
              <a:rPr dirty="0" sz="1200" spc="10">
                <a:solidFill>
                  <a:srgbClr val="231F20"/>
                </a:solidFill>
                <a:latin typeface="楷体"/>
                <a:cs typeface="楷体"/>
              </a:rPr>
              <a:t>，即患者人数越 </a:t>
            </a:r>
            <a:r>
              <a:rPr dirty="0" sz="1200">
                <a:solidFill>
                  <a:srgbClr val="231F20"/>
                </a:solidFill>
                <a:latin typeface="楷体"/>
                <a:cs typeface="楷体"/>
              </a:rPr>
              <a:t>少</a:t>
            </a:r>
            <a:r>
              <a:rPr dirty="0" sz="1200" spc="60">
                <a:solidFill>
                  <a:srgbClr val="231F20"/>
                </a:solidFill>
                <a:latin typeface="楷体"/>
                <a:cs typeface="楷体"/>
              </a:rPr>
              <a:t>、定价越</a:t>
            </a:r>
            <a:r>
              <a:rPr dirty="0" sz="1200">
                <a:solidFill>
                  <a:srgbClr val="231F20"/>
                </a:solidFill>
                <a:latin typeface="楷体"/>
                <a:cs typeface="楷体"/>
              </a:rPr>
              <a:t>高</a:t>
            </a:r>
            <a:r>
              <a:rPr dirty="0" sz="1200" spc="60">
                <a:solidFill>
                  <a:srgbClr val="231F20"/>
                </a:solidFill>
                <a:latin typeface="楷体"/>
                <a:cs typeface="楷体"/>
              </a:rPr>
              <a:t>，基本符合成本均摊的经济原</a:t>
            </a:r>
            <a:r>
              <a:rPr dirty="0" sz="1200">
                <a:solidFill>
                  <a:srgbClr val="231F20"/>
                </a:solidFill>
                <a:latin typeface="楷体"/>
                <a:cs typeface="楷体"/>
              </a:rPr>
              <a:t>则</a:t>
            </a:r>
            <a:r>
              <a:rPr dirty="0" sz="1200" spc="60">
                <a:solidFill>
                  <a:srgbClr val="231F20"/>
                </a:solidFill>
                <a:latin typeface="楷体"/>
                <a:cs typeface="楷体"/>
              </a:rPr>
              <a:t>。由于罕见病患病人数 </a:t>
            </a:r>
            <a:r>
              <a:rPr dirty="0" sz="1200" spc="55">
                <a:solidFill>
                  <a:srgbClr val="231F20"/>
                </a:solidFill>
                <a:latin typeface="楷体"/>
                <a:cs typeface="楷体"/>
              </a:rPr>
              <a:t>较少且病情复</a:t>
            </a:r>
            <a:r>
              <a:rPr dirty="0" sz="1200">
                <a:solidFill>
                  <a:srgbClr val="231F20"/>
                </a:solidFill>
                <a:latin typeface="楷体"/>
                <a:cs typeface="楷体"/>
              </a:rPr>
              <a:t>杂</a:t>
            </a:r>
            <a:r>
              <a:rPr dirty="0" sz="1200" spc="55">
                <a:solidFill>
                  <a:srgbClr val="231F20"/>
                </a:solidFill>
                <a:latin typeface="楷体"/>
                <a:cs typeface="楷体"/>
              </a:rPr>
              <a:t>，其药物研发需要制药企业投入较高成</a:t>
            </a:r>
            <a:r>
              <a:rPr dirty="0" sz="1200">
                <a:solidFill>
                  <a:srgbClr val="231F20"/>
                </a:solidFill>
                <a:latin typeface="楷体"/>
                <a:cs typeface="楷体"/>
              </a:rPr>
              <a:t>本</a:t>
            </a:r>
            <a:r>
              <a:rPr dirty="0" sz="1200" spc="55">
                <a:solidFill>
                  <a:srgbClr val="231F20"/>
                </a:solidFill>
                <a:latin typeface="楷体"/>
                <a:cs typeface="楷体"/>
              </a:rPr>
              <a:t>，因此孤儿 药生产企业往往需要通过相对高的药品价格来平衡研发及运营成</a:t>
            </a:r>
            <a:r>
              <a:rPr dirty="0" sz="1200">
                <a:solidFill>
                  <a:srgbClr val="231F20"/>
                </a:solidFill>
                <a:latin typeface="楷体"/>
                <a:cs typeface="楷体"/>
              </a:rPr>
              <a:t>本。</a:t>
            </a:r>
            <a:endParaRPr sz="1200">
              <a:latin typeface="楷体"/>
              <a:cs typeface="楷体"/>
            </a:endParaRPr>
          </a:p>
          <a:p>
            <a:pPr>
              <a:lnSpc>
                <a:spcPct val="100000"/>
              </a:lnSpc>
              <a:spcBef>
                <a:spcPts val="5"/>
              </a:spcBef>
            </a:pPr>
            <a:endParaRPr sz="1400">
              <a:latin typeface="楷体"/>
              <a:cs typeface="楷体"/>
            </a:endParaRPr>
          </a:p>
          <a:p>
            <a:pPr algn="just" marL="12700" marR="12065" indent="304800">
              <a:lnSpc>
                <a:spcPct val="125000"/>
              </a:lnSpc>
            </a:pPr>
            <a:r>
              <a:rPr dirty="0" sz="1200" spc="10">
                <a:solidFill>
                  <a:srgbClr val="231F20"/>
                </a:solidFill>
                <a:latin typeface="楷体"/>
                <a:cs typeface="楷体"/>
              </a:rPr>
              <a:t>这种定价原则导致了孤儿药的单价较</a:t>
            </a:r>
            <a:r>
              <a:rPr dirty="0" sz="1200">
                <a:solidFill>
                  <a:srgbClr val="231F20"/>
                </a:solidFill>
                <a:latin typeface="楷体"/>
                <a:cs typeface="楷体"/>
              </a:rPr>
              <a:t>高</a:t>
            </a:r>
            <a:r>
              <a:rPr dirty="0" sz="1200" spc="10">
                <a:solidFill>
                  <a:srgbClr val="231F20"/>
                </a:solidFill>
                <a:latin typeface="楷体"/>
                <a:cs typeface="楷体"/>
              </a:rPr>
              <a:t>，而罕见病治疗的大部分医 </a:t>
            </a:r>
            <a:r>
              <a:rPr dirty="0" sz="1200" spc="30">
                <a:solidFill>
                  <a:srgbClr val="231F20"/>
                </a:solidFill>
                <a:latin typeface="楷体"/>
                <a:cs typeface="楷体"/>
              </a:rPr>
              <a:t>疗费用都来自高值孤儿药的使</a:t>
            </a:r>
            <a:r>
              <a:rPr dirty="0" sz="1200">
                <a:solidFill>
                  <a:srgbClr val="231F20"/>
                </a:solidFill>
                <a:latin typeface="楷体"/>
                <a:cs typeface="楷体"/>
              </a:rPr>
              <a:t>用</a:t>
            </a:r>
            <a:r>
              <a:rPr dirty="0" sz="1200" spc="30">
                <a:solidFill>
                  <a:srgbClr val="231F20"/>
                </a:solidFill>
                <a:latin typeface="楷体"/>
                <a:cs typeface="楷体"/>
              </a:rPr>
              <a:t>。根</a:t>
            </a:r>
            <a:r>
              <a:rPr dirty="0" sz="1200">
                <a:solidFill>
                  <a:srgbClr val="231F20"/>
                </a:solidFill>
                <a:latin typeface="楷体"/>
                <a:cs typeface="楷体"/>
              </a:rPr>
              <a:t>据</a:t>
            </a:r>
            <a:r>
              <a:rPr dirty="0" sz="1200" spc="-320">
                <a:solidFill>
                  <a:srgbClr val="231F20"/>
                </a:solidFill>
                <a:latin typeface="楷体"/>
                <a:cs typeface="楷体"/>
              </a:rPr>
              <a:t> </a:t>
            </a:r>
            <a:r>
              <a:rPr dirty="0" baseline="2314" sz="1800">
                <a:solidFill>
                  <a:srgbClr val="231F20"/>
                </a:solidFill>
                <a:latin typeface="Times New Roman"/>
                <a:cs typeface="Times New Roman"/>
              </a:rPr>
              <a:t>Evaluate</a:t>
            </a:r>
            <a:r>
              <a:rPr dirty="0" baseline="2314" sz="1800" spc="112">
                <a:solidFill>
                  <a:srgbClr val="231F20"/>
                </a:solidFill>
                <a:latin typeface="Times New Roman"/>
                <a:cs typeface="Times New Roman"/>
              </a:rPr>
              <a:t> </a:t>
            </a:r>
            <a:r>
              <a:rPr dirty="0" baseline="2314" sz="1800" spc="-7">
                <a:solidFill>
                  <a:srgbClr val="231F20"/>
                </a:solidFill>
                <a:latin typeface="Times New Roman"/>
                <a:cs typeface="Times New Roman"/>
              </a:rPr>
              <a:t>Pharma</a:t>
            </a:r>
            <a:r>
              <a:rPr dirty="0" baseline="2314" sz="1800" spc="-22">
                <a:solidFill>
                  <a:srgbClr val="231F20"/>
                </a:solidFill>
                <a:latin typeface="Times New Roman"/>
                <a:cs typeface="Times New Roman"/>
              </a:rPr>
              <a:t> </a:t>
            </a:r>
            <a:r>
              <a:rPr dirty="0" sz="1200" spc="30">
                <a:solidFill>
                  <a:srgbClr val="231F20"/>
                </a:solidFill>
                <a:latin typeface="楷体"/>
                <a:cs typeface="楷体"/>
              </a:rPr>
              <a:t>针</a:t>
            </a:r>
            <a:r>
              <a:rPr dirty="0" sz="1200">
                <a:solidFill>
                  <a:srgbClr val="231F20"/>
                </a:solidFill>
                <a:latin typeface="楷体"/>
                <a:cs typeface="楷体"/>
              </a:rPr>
              <a:t>对</a:t>
            </a:r>
            <a:r>
              <a:rPr dirty="0" sz="1200" spc="-310">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22">
                <a:solidFill>
                  <a:srgbClr val="231F20"/>
                </a:solidFill>
                <a:latin typeface="Times New Roman"/>
                <a:cs typeface="Times New Roman"/>
              </a:rPr>
              <a:t> </a:t>
            </a:r>
            <a:r>
              <a:rPr dirty="0" sz="1200" spc="30">
                <a:solidFill>
                  <a:srgbClr val="231F20"/>
                </a:solidFill>
                <a:latin typeface="楷体"/>
                <a:cs typeface="楷体"/>
              </a:rPr>
              <a:t>年美 </a:t>
            </a:r>
            <a:r>
              <a:rPr dirty="0" sz="1200" spc="40">
                <a:solidFill>
                  <a:srgbClr val="231F20"/>
                </a:solidFill>
                <a:latin typeface="楷体"/>
                <a:cs typeface="楷体"/>
              </a:rPr>
              <a:t>国销量</a:t>
            </a:r>
            <a:r>
              <a:rPr dirty="0" sz="1200">
                <a:solidFill>
                  <a:srgbClr val="231F20"/>
                </a:solidFill>
                <a:latin typeface="楷体"/>
                <a:cs typeface="楷体"/>
              </a:rPr>
              <a:t>前</a:t>
            </a:r>
            <a:r>
              <a:rPr dirty="0" sz="1200" spc="-315">
                <a:solidFill>
                  <a:srgbClr val="231F20"/>
                </a:solidFill>
                <a:latin typeface="楷体"/>
                <a:cs typeface="楷体"/>
              </a:rPr>
              <a:t> </a:t>
            </a:r>
            <a:r>
              <a:rPr dirty="0" baseline="2314" sz="1800">
                <a:solidFill>
                  <a:srgbClr val="231F20"/>
                </a:solidFill>
                <a:latin typeface="Times New Roman"/>
                <a:cs typeface="Times New Roman"/>
              </a:rPr>
              <a:t>100</a:t>
            </a:r>
            <a:r>
              <a:rPr dirty="0" baseline="2314" sz="1800" spc="-22">
                <a:solidFill>
                  <a:srgbClr val="231F20"/>
                </a:solidFill>
                <a:latin typeface="Times New Roman"/>
                <a:cs typeface="Times New Roman"/>
              </a:rPr>
              <a:t> </a:t>
            </a:r>
            <a:r>
              <a:rPr dirty="0" sz="1200" spc="40">
                <a:solidFill>
                  <a:srgbClr val="231F20"/>
                </a:solidFill>
                <a:latin typeface="楷体"/>
                <a:cs typeface="楷体"/>
              </a:rPr>
              <a:t>的特效药分</a:t>
            </a:r>
            <a:r>
              <a:rPr dirty="0" sz="1200">
                <a:solidFill>
                  <a:srgbClr val="231F20"/>
                </a:solidFill>
                <a:latin typeface="楷体"/>
                <a:cs typeface="楷体"/>
              </a:rPr>
              <a:t>析</a:t>
            </a:r>
            <a:r>
              <a:rPr dirty="0" sz="1200" spc="40">
                <a:solidFill>
                  <a:srgbClr val="231F20"/>
                </a:solidFill>
                <a:latin typeface="楷体"/>
                <a:cs typeface="楷体"/>
              </a:rPr>
              <a:t>，孤儿药的平均年支出达到</a:t>
            </a:r>
            <a:r>
              <a:rPr dirty="0" sz="1200">
                <a:solidFill>
                  <a:srgbClr val="231F20"/>
                </a:solidFill>
                <a:latin typeface="楷体"/>
                <a:cs typeface="楷体"/>
              </a:rPr>
              <a:t>了</a:t>
            </a:r>
            <a:r>
              <a:rPr dirty="0" sz="1200" spc="-315">
                <a:solidFill>
                  <a:srgbClr val="231F20"/>
                </a:solidFill>
                <a:latin typeface="楷体"/>
                <a:cs typeface="楷体"/>
              </a:rPr>
              <a:t> </a:t>
            </a:r>
            <a:r>
              <a:rPr dirty="0" baseline="2314" sz="1800">
                <a:solidFill>
                  <a:srgbClr val="231F20"/>
                </a:solidFill>
                <a:latin typeface="Times New Roman"/>
                <a:cs typeface="Times New Roman"/>
              </a:rPr>
              <a:t>15</a:t>
            </a:r>
            <a:r>
              <a:rPr dirty="0" baseline="2314" sz="1800" spc="-22">
                <a:solidFill>
                  <a:srgbClr val="231F20"/>
                </a:solidFill>
                <a:latin typeface="Times New Roman"/>
                <a:cs typeface="Times New Roman"/>
              </a:rPr>
              <a:t> </a:t>
            </a:r>
            <a:r>
              <a:rPr dirty="0" sz="1200" spc="40">
                <a:solidFill>
                  <a:srgbClr val="231F20"/>
                </a:solidFill>
                <a:latin typeface="楷体"/>
                <a:cs typeface="楷体"/>
              </a:rPr>
              <a:t>万美</a:t>
            </a:r>
            <a:r>
              <a:rPr dirty="0" sz="1200">
                <a:solidFill>
                  <a:srgbClr val="231F20"/>
                </a:solidFill>
                <a:latin typeface="楷体"/>
                <a:cs typeface="楷体"/>
              </a:rPr>
              <a:t>金，</a:t>
            </a:r>
            <a:endParaRPr sz="1200">
              <a:latin typeface="楷体"/>
              <a:cs typeface="楷体"/>
            </a:endParaRPr>
          </a:p>
          <a:p>
            <a:pPr algn="just" marL="12700" marR="13970">
              <a:lnSpc>
                <a:spcPct val="125000"/>
              </a:lnSpc>
            </a:pPr>
            <a:r>
              <a:rPr dirty="0" sz="1200" spc="10">
                <a:solidFill>
                  <a:srgbClr val="231F20"/>
                </a:solidFill>
                <a:latin typeface="楷体"/>
                <a:cs typeface="楷体"/>
              </a:rPr>
              <a:t>而非罕见病的特效药平均年支出只</a:t>
            </a:r>
            <a:r>
              <a:rPr dirty="0" sz="1200">
                <a:solidFill>
                  <a:srgbClr val="231F20"/>
                </a:solidFill>
                <a:latin typeface="楷体"/>
                <a:cs typeface="楷体"/>
              </a:rPr>
              <a:t>有</a:t>
            </a:r>
            <a:r>
              <a:rPr dirty="0" sz="1200" spc="-345">
                <a:solidFill>
                  <a:srgbClr val="231F20"/>
                </a:solidFill>
                <a:latin typeface="楷体"/>
                <a:cs typeface="楷体"/>
              </a:rPr>
              <a:t> </a:t>
            </a:r>
            <a:r>
              <a:rPr dirty="0" baseline="2314" sz="1800">
                <a:solidFill>
                  <a:srgbClr val="231F20"/>
                </a:solidFill>
                <a:latin typeface="Times New Roman"/>
                <a:cs typeface="Times New Roman"/>
              </a:rPr>
              <a:t>3</a:t>
            </a:r>
            <a:r>
              <a:rPr dirty="0" baseline="2314" sz="1800" spc="-60">
                <a:solidFill>
                  <a:srgbClr val="231F20"/>
                </a:solidFill>
                <a:latin typeface="Times New Roman"/>
                <a:cs typeface="Times New Roman"/>
              </a:rPr>
              <a:t> </a:t>
            </a:r>
            <a:r>
              <a:rPr dirty="0" sz="1200" spc="10">
                <a:solidFill>
                  <a:srgbClr val="231F20"/>
                </a:solidFill>
                <a:latin typeface="楷体"/>
                <a:cs typeface="楷体"/>
              </a:rPr>
              <a:t>万美</a:t>
            </a:r>
            <a:r>
              <a:rPr dirty="0" sz="1200">
                <a:solidFill>
                  <a:srgbClr val="231F20"/>
                </a:solidFill>
                <a:latin typeface="楷体"/>
                <a:cs typeface="楷体"/>
              </a:rPr>
              <a:t>金</a:t>
            </a:r>
            <a:r>
              <a:rPr dirty="0" sz="1200" spc="10">
                <a:solidFill>
                  <a:srgbClr val="231F20"/>
                </a:solidFill>
                <a:latin typeface="楷体"/>
                <a:cs typeface="楷体"/>
              </a:rPr>
              <a:t>，而普通常见病的仿制药 </a:t>
            </a:r>
            <a:r>
              <a:rPr dirty="0" sz="1200">
                <a:solidFill>
                  <a:srgbClr val="231F20"/>
                </a:solidFill>
                <a:latin typeface="楷体"/>
                <a:cs typeface="楷体"/>
              </a:rPr>
              <a:t>支出水平就更低了</a:t>
            </a:r>
            <a:r>
              <a:rPr dirty="0" sz="1200" spc="-305">
                <a:solidFill>
                  <a:srgbClr val="231F20"/>
                </a:solidFill>
                <a:latin typeface="楷体"/>
                <a:cs typeface="楷体"/>
              </a:rPr>
              <a:t> </a:t>
            </a:r>
            <a:r>
              <a:rPr dirty="0" baseline="2314" sz="1800">
                <a:solidFill>
                  <a:srgbClr val="231F20"/>
                </a:solidFill>
                <a:latin typeface="Times New Roman"/>
                <a:cs typeface="Times New Roman"/>
              </a:rPr>
              <a:t>( </a:t>
            </a:r>
            <a:r>
              <a:rPr dirty="0" sz="1200">
                <a:solidFill>
                  <a:srgbClr val="231F20"/>
                </a:solidFill>
                <a:latin typeface="楷体"/>
                <a:cs typeface="楷体"/>
              </a:rPr>
              <a:t>见图</a:t>
            </a:r>
            <a:r>
              <a:rPr dirty="0" sz="1200" spc="-300">
                <a:solidFill>
                  <a:srgbClr val="231F20"/>
                </a:solidFill>
                <a:latin typeface="楷体"/>
                <a:cs typeface="楷体"/>
              </a:rPr>
              <a:t> </a:t>
            </a:r>
            <a:r>
              <a:rPr dirty="0" baseline="2314" sz="1800">
                <a:solidFill>
                  <a:srgbClr val="231F20"/>
                </a:solidFill>
                <a:latin typeface="Times New Roman"/>
                <a:cs typeface="Times New Roman"/>
              </a:rPr>
              <a:t>1.2</a:t>
            </a:r>
            <a:r>
              <a:rPr dirty="0" sz="1200">
                <a:solidFill>
                  <a:srgbClr val="231F20"/>
                </a:solidFill>
                <a:latin typeface="楷体"/>
                <a:cs typeface="楷体"/>
              </a:rPr>
              <a:t>）。</a:t>
            </a:r>
            <a:endParaRPr sz="1200">
              <a:latin typeface="楷体"/>
              <a:cs typeface="楷体"/>
            </a:endParaRPr>
          </a:p>
        </p:txBody>
      </p:sp>
      <p:sp>
        <p:nvSpPr>
          <p:cNvPr id="10" name="object 10"/>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11" name="object 11"/>
          <p:cNvSpPr/>
          <p:nvPr/>
        </p:nvSpPr>
        <p:spPr>
          <a:xfrm>
            <a:off x="832498" y="5876391"/>
            <a:ext cx="5940425" cy="0"/>
          </a:xfrm>
          <a:custGeom>
            <a:avLst/>
            <a:gdLst/>
            <a:ahLst/>
            <a:cxnLst/>
            <a:rect l="l" t="t" r="r" b="b"/>
            <a:pathLst>
              <a:path w="5940425" h="0">
                <a:moveTo>
                  <a:pt x="0" y="0"/>
                </a:moveTo>
                <a:lnTo>
                  <a:pt x="5940005" y="0"/>
                </a:lnTo>
              </a:path>
            </a:pathLst>
          </a:custGeom>
          <a:ln w="9525">
            <a:solidFill>
              <a:srgbClr val="639E51"/>
            </a:solidFill>
          </a:ln>
        </p:spPr>
        <p:txBody>
          <a:bodyPr wrap="square" lIns="0" tIns="0" rIns="0" bIns="0" rtlCol="0"/>
          <a:lstStyle/>
          <a:p/>
        </p:txBody>
      </p:sp>
      <p:sp>
        <p:nvSpPr>
          <p:cNvPr id="12" name="object 12"/>
          <p:cNvSpPr/>
          <p:nvPr/>
        </p:nvSpPr>
        <p:spPr>
          <a:xfrm>
            <a:off x="832498" y="3084372"/>
            <a:ext cx="5940425" cy="0"/>
          </a:xfrm>
          <a:custGeom>
            <a:avLst/>
            <a:gdLst/>
            <a:ahLst/>
            <a:cxnLst/>
            <a:rect l="l" t="t" r="r" b="b"/>
            <a:pathLst>
              <a:path w="5940425" h="0">
                <a:moveTo>
                  <a:pt x="0" y="0"/>
                </a:moveTo>
                <a:lnTo>
                  <a:pt x="5940005" y="0"/>
                </a:lnTo>
              </a:path>
            </a:pathLst>
          </a:custGeom>
          <a:ln w="9525">
            <a:solidFill>
              <a:srgbClr val="639E51"/>
            </a:solidFill>
          </a:ln>
        </p:spPr>
        <p:txBody>
          <a:bodyPr wrap="square" lIns="0" tIns="0" rIns="0" bIns="0" rtlCol="0"/>
          <a:lstStyle/>
          <a:p/>
        </p:txBody>
      </p:sp>
      <p:sp>
        <p:nvSpPr>
          <p:cNvPr id="13" name="object 13"/>
          <p:cNvSpPr txBox="1"/>
          <p:nvPr/>
        </p:nvSpPr>
        <p:spPr>
          <a:xfrm>
            <a:off x="1380045" y="1621015"/>
            <a:ext cx="4805045" cy="1869439"/>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1.2</a:t>
            </a:r>
            <a:r>
              <a:rPr dirty="0" baseline="1851" sz="2250" spc="555">
                <a:solidFill>
                  <a:srgbClr val="636466"/>
                </a:solidFill>
                <a:latin typeface="Times New Roman"/>
                <a:cs typeface="Times New Roman"/>
              </a:rPr>
              <a:t> </a:t>
            </a:r>
            <a:r>
              <a:rPr dirty="0" sz="1500">
                <a:solidFill>
                  <a:srgbClr val="636466"/>
                </a:solidFill>
                <a:latin typeface="楷体"/>
                <a:cs typeface="楷体"/>
              </a:rPr>
              <a:t>我国罕见病用药可及性现状</a:t>
            </a:r>
            <a:endParaRPr sz="1500">
              <a:latin typeface="楷体"/>
              <a:cs typeface="楷体"/>
            </a:endParaRPr>
          </a:p>
          <a:p>
            <a:pPr algn="just" marL="12700" marR="5080" indent="304800">
              <a:lnSpc>
                <a:spcPct val="125000"/>
              </a:lnSpc>
              <a:spcBef>
                <a:spcPts val="1280"/>
              </a:spcBef>
            </a:pPr>
            <a:r>
              <a:rPr dirty="0" sz="1200" spc="15">
                <a:solidFill>
                  <a:srgbClr val="231F20"/>
                </a:solidFill>
                <a:latin typeface="楷体"/>
                <a:cs typeface="楷体"/>
              </a:rPr>
              <a:t>尽管罕见病发病率</a:t>
            </a:r>
            <a:r>
              <a:rPr dirty="0" sz="1200">
                <a:solidFill>
                  <a:srgbClr val="231F20"/>
                </a:solidFill>
                <a:latin typeface="楷体"/>
                <a:cs typeface="楷体"/>
              </a:rPr>
              <a:t>低</a:t>
            </a:r>
            <a:r>
              <a:rPr dirty="0" sz="1200" spc="15">
                <a:solidFill>
                  <a:srgbClr val="231F20"/>
                </a:solidFill>
                <a:latin typeface="楷体"/>
                <a:cs typeface="楷体"/>
              </a:rPr>
              <a:t>，但因我国人口基数</a:t>
            </a:r>
            <a:r>
              <a:rPr dirty="0" sz="1200">
                <a:solidFill>
                  <a:srgbClr val="231F20"/>
                </a:solidFill>
                <a:latin typeface="楷体"/>
                <a:cs typeface="楷体"/>
              </a:rPr>
              <a:t>大</a:t>
            </a:r>
            <a:r>
              <a:rPr dirty="0" sz="1200" spc="15">
                <a:solidFill>
                  <a:srgbClr val="231F20"/>
                </a:solidFill>
                <a:latin typeface="楷体"/>
                <a:cs typeface="楷体"/>
              </a:rPr>
              <a:t>，罕见病在中国其实并 </a:t>
            </a:r>
            <a:r>
              <a:rPr dirty="0" sz="1200">
                <a:solidFill>
                  <a:srgbClr val="231F20"/>
                </a:solidFill>
                <a:latin typeface="楷体"/>
                <a:cs typeface="楷体"/>
              </a:rPr>
              <a:t>不</a:t>
            </a:r>
            <a:r>
              <a:rPr dirty="0" sz="1200" spc="-33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30">
                <a:solidFill>
                  <a:srgbClr val="231F20"/>
                </a:solidFill>
                <a:latin typeface="楷体"/>
                <a:cs typeface="楷体"/>
              </a:rPr>
              <a:t>罕</a:t>
            </a:r>
            <a:r>
              <a:rPr dirty="0" sz="1200">
                <a:solidFill>
                  <a:srgbClr val="231F20"/>
                </a:solidFill>
                <a:latin typeface="楷体"/>
                <a:cs typeface="楷体"/>
              </a:rPr>
              <a:t>见</a:t>
            </a:r>
            <a:r>
              <a:rPr dirty="0" sz="1200" spc="-325">
                <a:solidFill>
                  <a:srgbClr val="231F20"/>
                </a:solidFill>
                <a:latin typeface="楷体"/>
                <a:cs typeface="楷体"/>
              </a:rPr>
              <a:t> </a:t>
            </a:r>
            <a:r>
              <a:rPr dirty="0" baseline="2314" sz="1800">
                <a:solidFill>
                  <a:srgbClr val="231F20"/>
                </a:solidFill>
                <a:latin typeface="Times New Roman"/>
                <a:cs typeface="Times New Roman"/>
              </a:rPr>
              <a:t>”</a:t>
            </a:r>
            <a:r>
              <a:rPr dirty="0" sz="1200" spc="30">
                <a:solidFill>
                  <a:srgbClr val="231F20"/>
                </a:solidFill>
                <a:latin typeface="楷体"/>
                <a:cs typeface="楷体"/>
              </a:rPr>
              <a:t>。大量的罕见病患者群体需要及时的诊疗和社会救</a:t>
            </a:r>
            <a:r>
              <a:rPr dirty="0" sz="1200">
                <a:solidFill>
                  <a:srgbClr val="231F20"/>
                </a:solidFill>
                <a:latin typeface="楷体"/>
                <a:cs typeface="楷体"/>
              </a:rPr>
              <a:t>助</a:t>
            </a:r>
            <a:r>
              <a:rPr dirty="0" sz="1200" spc="30">
                <a:solidFill>
                  <a:srgbClr val="231F20"/>
                </a:solidFill>
                <a:latin typeface="楷体"/>
                <a:cs typeface="楷体"/>
              </a:rPr>
              <a:t>，尤其 </a:t>
            </a:r>
            <a:r>
              <a:rPr dirty="0" sz="1200" spc="10">
                <a:solidFill>
                  <a:srgbClr val="231F20"/>
                </a:solidFill>
                <a:latin typeface="楷体"/>
                <a:cs typeface="楷体"/>
              </a:rPr>
              <a:t>是特效药的使</a:t>
            </a:r>
            <a:r>
              <a:rPr dirty="0" sz="1200">
                <a:solidFill>
                  <a:srgbClr val="231F20"/>
                </a:solidFill>
                <a:latin typeface="楷体"/>
                <a:cs typeface="楷体"/>
              </a:rPr>
              <a:t>用</a:t>
            </a:r>
            <a:r>
              <a:rPr dirty="0" sz="1200" spc="10">
                <a:solidFill>
                  <a:srgbClr val="231F20"/>
                </a:solidFill>
                <a:latin typeface="楷体"/>
                <a:cs typeface="楷体"/>
              </a:rPr>
              <a:t>，但由于无力负担高昂药费以及部分罕见病用药缺</a:t>
            </a:r>
            <a:r>
              <a:rPr dirty="0" sz="1200">
                <a:solidFill>
                  <a:srgbClr val="231F20"/>
                </a:solidFill>
                <a:latin typeface="楷体"/>
                <a:cs typeface="楷体"/>
              </a:rPr>
              <a:t>乏，  很多患者面临着弃疗、不规范治疗的困境。</a:t>
            </a:r>
            <a:endParaRPr sz="1200">
              <a:latin typeface="楷体"/>
              <a:cs typeface="楷体"/>
            </a:endParaRPr>
          </a:p>
          <a:p>
            <a:pPr>
              <a:lnSpc>
                <a:spcPct val="100000"/>
              </a:lnSpc>
              <a:spcBef>
                <a:spcPts val="5"/>
              </a:spcBef>
            </a:pPr>
            <a:endParaRPr sz="1300">
              <a:latin typeface="楷体"/>
              <a:cs typeface="楷体"/>
            </a:endParaRPr>
          </a:p>
          <a:p>
            <a:pPr algn="ctr" marR="78740">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1.1</a:t>
            </a:r>
            <a:r>
              <a:rPr dirty="0" sz="900" spc="-5" i="1">
                <a:solidFill>
                  <a:srgbClr val="5A5B5D"/>
                </a:solidFill>
                <a:latin typeface="楷体"/>
                <a:cs typeface="楷体"/>
              </a:rPr>
              <a:t>：</a:t>
            </a:r>
            <a:r>
              <a:rPr dirty="0" sz="900" i="1">
                <a:solidFill>
                  <a:srgbClr val="5A5B5D"/>
                </a:solidFill>
                <a:latin typeface="楷体"/>
                <a:cs typeface="楷体"/>
              </a:rPr>
              <a:t>部分中国罕见病患病率及患病人数估算</a:t>
            </a:r>
            <a:endParaRPr sz="900">
              <a:latin typeface="楷体"/>
              <a:cs typeface="楷体"/>
            </a:endParaRPr>
          </a:p>
          <a:p>
            <a:pPr algn="ctr" marR="74295">
              <a:lnSpc>
                <a:spcPct val="100000"/>
              </a:lnSpc>
              <a:spcBef>
                <a:spcPts val="765"/>
              </a:spcBef>
            </a:pPr>
            <a:r>
              <a:rPr dirty="0" sz="600" i="1">
                <a:solidFill>
                  <a:srgbClr val="5A5B5D"/>
                </a:solidFill>
                <a:latin typeface="楷体"/>
                <a:cs typeface="楷体"/>
              </a:rPr>
              <a:t>来源：山东省罕见疾病防治协会、中华实用儿科临床杂志</a:t>
            </a:r>
            <a:endParaRPr sz="600">
              <a:latin typeface="楷体"/>
              <a:cs typeface="楷体"/>
            </a:endParaRPr>
          </a:p>
        </p:txBody>
      </p:sp>
      <p:grpSp>
        <p:nvGrpSpPr>
          <p:cNvPr id="14" name="object 14"/>
          <p:cNvGrpSpPr/>
          <p:nvPr/>
        </p:nvGrpSpPr>
        <p:grpSpPr>
          <a:xfrm>
            <a:off x="1485607" y="3529330"/>
            <a:ext cx="4470400" cy="203835"/>
            <a:chOff x="1485607" y="3529330"/>
            <a:chExt cx="4470400" cy="203835"/>
          </a:xfrm>
        </p:grpSpPr>
        <p:sp>
          <p:nvSpPr>
            <p:cNvPr id="15" name="object 15"/>
            <p:cNvSpPr/>
            <p:nvPr/>
          </p:nvSpPr>
          <p:spPr>
            <a:xfrm>
              <a:off x="1485607" y="3529329"/>
              <a:ext cx="4470400" cy="203835"/>
            </a:xfrm>
            <a:custGeom>
              <a:avLst/>
              <a:gdLst/>
              <a:ahLst/>
              <a:cxnLst/>
              <a:rect l="l" t="t" r="r" b="b"/>
              <a:pathLst>
                <a:path w="4470400" h="203835">
                  <a:moveTo>
                    <a:pt x="1489925" y="0"/>
                  </a:moveTo>
                  <a:lnTo>
                    <a:pt x="0" y="0"/>
                  </a:lnTo>
                  <a:lnTo>
                    <a:pt x="0" y="203415"/>
                  </a:lnTo>
                  <a:lnTo>
                    <a:pt x="1489925" y="203415"/>
                  </a:lnTo>
                  <a:lnTo>
                    <a:pt x="1489925" y="0"/>
                  </a:lnTo>
                  <a:close/>
                </a:path>
                <a:path w="4470400" h="203835">
                  <a:moveTo>
                    <a:pt x="4469828" y="0"/>
                  </a:moveTo>
                  <a:lnTo>
                    <a:pt x="2979902" y="0"/>
                  </a:lnTo>
                  <a:lnTo>
                    <a:pt x="1489951" y="0"/>
                  </a:lnTo>
                  <a:lnTo>
                    <a:pt x="1489951" y="203415"/>
                  </a:lnTo>
                  <a:lnTo>
                    <a:pt x="2979877" y="203415"/>
                  </a:lnTo>
                  <a:lnTo>
                    <a:pt x="4469828" y="203415"/>
                  </a:lnTo>
                  <a:lnTo>
                    <a:pt x="4469828" y="0"/>
                  </a:lnTo>
                  <a:close/>
                </a:path>
              </a:pathLst>
            </a:custGeom>
            <a:solidFill>
              <a:srgbClr val="71A754"/>
            </a:solidFill>
          </p:spPr>
          <p:txBody>
            <a:bodyPr wrap="square" lIns="0" tIns="0" rIns="0" bIns="0" rtlCol="0"/>
            <a:lstStyle/>
            <a:p/>
          </p:txBody>
        </p:sp>
        <p:pic>
          <p:nvPicPr>
            <p:cNvPr id="16" name="object 16"/>
            <p:cNvPicPr/>
            <p:nvPr/>
          </p:nvPicPr>
          <p:blipFill>
            <a:blip r:embed="rId4" cstate="print"/>
            <a:stretch>
              <a:fillRect/>
            </a:stretch>
          </p:blipFill>
          <p:spPr>
            <a:xfrm>
              <a:off x="2040619" y="3589370"/>
              <a:ext cx="377723" cy="87972"/>
            </a:xfrm>
            <a:prstGeom prst="rect">
              <a:avLst/>
            </a:prstGeom>
          </p:spPr>
        </p:pic>
        <p:pic>
          <p:nvPicPr>
            <p:cNvPr id="17" name="object 17"/>
            <p:cNvPicPr/>
            <p:nvPr/>
          </p:nvPicPr>
          <p:blipFill>
            <a:blip r:embed="rId5" cstate="print"/>
            <a:stretch>
              <a:fillRect/>
            </a:stretch>
          </p:blipFill>
          <p:spPr>
            <a:xfrm>
              <a:off x="3044680" y="3587289"/>
              <a:ext cx="1302701" cy="93510"/>
            </a:xfrm>
            <a:prstGeom prst="rect">
              <a:avLst/>
            </a:prstGeom>
          </p:spPr>
        </p:pic>
        <p:pic>
          <p:nvPicPr>
            <p:cNvPr id="18" name="object 18"/>
            <p:cNvPicPr/>
            <p:nvPr/>
          </p:nvPicPr>
          <p:blipFill>
            <a:blip r:embed="rId6" cstate="print"/>
            <a:stretch>
              <a:fillRect/>
            </a:stretch>
          </p:blipFill>
          <p:spPr>
            <a:xfrm>
              <a:off x="4521422" y="3589053"/>
              <a:ext cx="779127" cy="90032"/>
            </a:xfrm>
            <a:prstGeom prst="rect">
              <a:avLst/>
            </a:prstGeom>
          </p:spPr>
        </p:pic>
        <p:pic>
          <p:nvPicPr>
            <p:cNvPr id="19" name="object 19"/>
            <p:cNvPicPr/>
            <p:nvPr/>
          </p:nvPicPr>
          <p:blipFill>
            <a:blip r:embed="rId7" cstate="print"/>
            <a:stretch>
              <a:fillRect/>
            </a:stretch>
          </p:blipFill>
          <p:spPr>
            <a:xfrm>
              <a:off x="5406349" y="3588243"/>
              <a:ext cx="430970" cy="90857"/>
            </a:xfrm>
            <a:prstGeom prst="rect">
              <a:avLst/>
            </a:prstGeom>
          </p:spPr>
        </p:pic>
      </p:grpSp>
      <p:graphicFrame>
        <p:nvGraphicFramePr>
          <p:cNvPr id="20" name="object 20"/>
          <p:cNvGraphicFramePr>
            <a:graphicFrameLocks noGrp="1"/>
          </p:cNvGraphicFramePr>
          <p:nvPr/>
        </p:nvGraphicFramePr>
        <p:xfrm>
          <a:off x="1482115" y="3525847"/>
          <a:ext cx="4480560" cy="2244725"/>
        </p:xfrm>
        <a:graphic>
          <a:graphicData uri="http://schemas.openxmlformats.org/drawingml/2006/table">
            <a:tbl>
              <a:tblPr firstRow="1" bandRow="1">
                <a:tableStyleId>{2D5ABB26-0587-4C30-8999-92F81FD0307C}</a:tableStyleId>
              </a:tblPr>
              <a:tblGrid>
                <a:gridCol w="1489710"/>
                <a:gridCol w="1489710"/>
                <a:gridCol w="1489709"/>
              </a:tblGrid>
              <a:tr h="203410">
                <a:tc>
                  <a:txBody>
                    <a:bodyPr/>
                    <a:lstStyle/>
                    <a:p>
                      <a:pPr algn="ctr">
                        <a:lnSpc>
                          <a:spcPct val="100000"/>
                        </a:lnSpc>
                        <a:spcBef>
                          <a:spcPts val="345"/>
                        </a:spcBef>
                      </a:pPr>
                      <a:r>
                        <a:rPr dirty="0" sz="750" spc="35">
                          <a:solidFill>
                            <a:srgbClr val="FFFFFF"/>
                          </a:solidFill>
                          <a:latin typeface="楷体"/>
                          <a:cs typeface="楷体"/>
                        </a:rPr>
                        <a:t>疾</a:t>
                      </a:r>
                      <a:r>
                        <a:rPr dirty="0" sz="750" spc="5">
                          <a:solidFill>
                            <a:srgbClr val="FFFFFF"/>
                          </a:solidFill>
                          <a:latin typeface="楷体"/>
                          <a:cs typeface="楷体"/>
                        </a:rPr>
                        <a:t>病名称</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algn="ctr">
                        <a:lnSpc>
                          <a:spcPct val="100000"/>
                        </a:lnSpc>
                        <a:spcBef>
                          <a:spcPts val="345"/>
                        </a:spcBef>
                      </a:pPr>
                      <a:r>
                        <a:rPr dirty="0" sz="750" spc="35">
                          <a:solidFill>
                            <a:srgbClr val="FFFFFF"/>
                          </a:solidFill>
                          <a:latin typeface="楷体"/>
                          <a:cs typeface="楷体"/>
                        </a:rPr>
                        <a:t>患</a:t>
                      </a:r>
                      <a:r>
                        <a:rPr dirty="0" sz="750" spc="5">
                          <a:solidFill>
                            <a:srgbClr val="FFFFFF"/>
                          </a:solidFill>
                          <a:latin typeface="楷体"/>
                          <a:cs typeface="楷体"/>
                        </a:rPr>
                        <a:t>病率</a:t>
                      </a:r>
                      <a:r>
                        <a:rPr dirty="0" sz="750" spc="35">
                          <a:solidFill>
                            <a:srgbClr val="FFFFFF"/>
                          </a:solidFill>
                          <a:latin typeface="楷体"/>
                          <a:cs typeface="楷体"/>
                        </a:rPr>
                        <a:t>（</a:t>
                      </a:r>
                      <a:r>
                        <a:rPr dirty="0" sz="750" spc="5">
                          <a:solidFill>
                            <a:srgbClr val="FFFFFF"/>
                          </a:solidFill>
                          <a:latin typeface="楷体"/>
                          <a:cs typeface="楷体"/>
                        </a:rPr>
                        <a:t>以十</a:t>
                      </a:r>
                      <a:r>
                        <a:rPr dirty="0" sz="750" spc="35">
                          <a:solidFill>
                            <a:srgbClr val="FFFFFF"/>
                          </a:solidFill>
                          <a:latin typeface="楷体"/>
                          <a:cs typeface="楷体"/>
                        </a:rPr>
                        <a:t>万</a:t>
                      </a:r>
                      <a:r>
                        <a:rPr dirty="0" sz="750" spc="5">
                          <a:solidFill>
                            <a:srgbClr val="FFFFFF"/>
                          </a:solidFill>
                          <a:latin typeface="楷体"/>
                          <a:cs typeface="楷体"/>
                        </a:rPr>
                        <a:t>分之</a:t>
                      </a:r>
                      <a:r>
                        <a:rPr dirty="0" sz="750" spc="35">
                          <a:solidFill>
                            <a:srgbClr val="FFFFFF"/>
                          </a:solidFill>
                          <a:latin typeface="楷体"/>
                          <a:cs typeface="楷体"/>
                        </a:rPr>
                        <a:t>一</a:t>
                      </a:r>
                      <a:r>
                        <a:rPr dirty="0" sz="750" spc="5">
                          <a:solidFill>
                            <a:srgbClr val="FFFFFF"/>
                          </a:solidFill>
                          <a:latin typeface="楷体"/>
                          <a:cs typeface="楷体"/>
                        </a:rPr>
                        <a:t>为单</a:t>
                      </a:r>
                      <a:r>
                        <a:rPr dirty="0" sz="750" spc="35">
                          <a:solidFill>
                            <a:srgbClr val="FFFFFF"/>
                          </a:solidFill>
                          <a:latin typeface="楷体"/>
                          <a:cs typeface="楷体"/>
                        </a:rPr>
                        <a:t>位</a:t>
                      </a:r>
                      <a:r>
                        <a:rPr dirty="0" sz="750" spc="5">
                          <a:solidFill>
                            <a:srgbClr val="FFFFFF"/>
                          </a:solidFill>
                          <a:latin typeface="楷体"/>
                          <a:cs typeface="楷体"/>
                        </a:rPr>
                        <a:t>）</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algn="ctr" marR="2540">
                        <a:lnSpc>
                          <a:spcPct val="100000"/>
                        </a:lnSpc>
                        <a:spcBef>
                          <a:spcPts val="345"/>
                        </a:spcBef>
                      </a:pPr>
                      <a:r>
                        <a:rPr dirty="0" sz="750" spc="70">
                          <a:solidFill>
                            <a:srgbClr val="FFFFFF"/>
                          </a:solidFill>
                          <a:latin typeface="楷体"/>
                          <a:cs typeface="楷体"/>
                        </a:rPr>
                        <a:t>估</a:t>
                      </a:r>
                      <a:r>
                        <a:rPr dirty="0" sz="750" spc="35">
                          <a:solidFill>
                            <a:srgbClr val="FFFFFF"/>
                          </a:solidFill>
                          <a:latin typeface="楷体"/>
                          <a:cs typeface="楷体"/>
                        </a:rPr>
                        <a:t>算患</a:t>
                      </a:r>
                      <a:r>
                        <a:rPr dirty="0" sz="750" spc="5">
                          <a:solidFill>
                            <a:srgbClr val="FFFFFF"/>
                          </a:solidFill>
                          <a:latin typeface="楷体"/>
                          <a:cs typeface="楷体"/>
                        </a:rPr>
                        <a:t>病</a:t>
                      </a:r>
                      <a:r>
                        <a:rPr dirty="0" sz="750" spc="35">
                          <a:solidFill>
                            <a:srgbClr val="FFFFFF"/>
                          </a:solidFill>
                          <a:latin typeface="楷体"/>
                          <a:cs typeface="楷体"/>
                        </a:rPr>
                        <a:t>人</a:t>
                      </a:r>
                      <a:r>
                        <a:rPr dirty="0" sz="750" spc="5">
                          <a:solidFill>
                            <a:srgbClr val="FFFFFF"/>
                          </a:solidFill>
                          <a:latin typeface="楷体"/>
                          <a:cs typeface="楷体"/>
                        </a:rPr>
                        <a:t>数（</a:t>
                      </a:r>
                      <a:r>
                        <a:rPr dirty="0" sz="750" spc="35">
                          <a:solidFill>
                            <a:srgbClr val="FFFFFF"/>
                          </a:solidFill>
                          <a:latin typeface="楷体"/>
                          <a:cs typeface="楷体"/>
                        </a:rPr>
                        <a:t>以</a:t>
                      </a:r>
                      <a:r>
                        <a:rPr dirty="0" sz="750" spc="-20" b="1">
                          <a:solidFill>
                            <a:srgbClr val="FFFFFF"/>
                          </a:solidFill>
                          <a:latin typeface="Times New Roman"/>
                          <a:cs typeface="Times New Roman"/>
                        </a:rPr>
                        <a:t>14</a:t>
                      </a:r>
                      <a:r>
                        <a:rPr dirty="0" sz="750" spc="35">
                          <a:solidFill>
                            <a:srgbClr val="FFFFFF"/>
                          </a:solidFill>
                          <a:latin typeface="楷体"/>
                          <a:cs typeface="楷体"/>
                        </a:rPr>
                        <a:t>亿为</a:t>
                      </a:r>
                      <a:r>
                        <a:rPr dirty="0" sz="750" spc="5">
                          <a:solidFill>
                            <a:srgbClr val="FFFFFF"/>
                          </a:solidFill>
                          <a:latin typeface="楷体"/>
                          <a:cs typeface="楷体"/>
                        </a:rPr>
                        <a:t>基准）</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r>
              <a:tr h="203410">
                <a:tc>
                  <a:txBody>
                    <a:bodyPr/>
                    <a:lstStyle/>
                    <a:p>
                      <a:pPr algn="ctr">
                        <a:lnSpc>
                          <a:spcPct val="100000"/>
                        </a:lnSpc>
                        <a:spcBef>
                          <a:spcPts val="345"/>
                        </a:spcBef>
                      </a:pPr>
                      <a:r>
                        <a:rPr dirty="0" sz="750" spc="35">
                          <a:solidFill>
                            <a:srgbClr val="050100"/>
                          </a:solidFill>
                          <a:latin typeface="楷体"/>
                          <a:cs typeface="楷体"/>
                        </a:rPr>
                        <a:t>全</a:t>
                      </a:r>
                      <a:r>
                        <a:rPr dirty="0" sz="750" spc="5">
                          <a:solidFill>
                            <a:srgbClr val="050100"/>
                          </a:solidFill>
                          <a:latin typeface="楷体"/>
                          <a:cs typeface="楷体"/>
                        </a:rPr>
                        <a:t>身型</a:t>
                      </a:r>
                      <a:r>
                        <a:rPr dirty="0" sz="750" spc="35">
                          <a:solidFill>
                            <a:srgbClr val="050100"/>
                          </a:solidFill>
                          <a:latin typeface="楷体"/>
                          <a:cs typeface="楷体"/>
                        </a:rPr>
                        <a:t>幼</a:t>
                      </a:r>
                      <a:r>
                        <a:rPr dirty="0" sz="750" spc="5">
                          <a:solidFill>
                            <a:srgbClr val="050100"/>
                          </a:solidFill>
                          <a:latin typeface="楷体"/>
                          <a:cs typeface="楷体"/>
                        </a:rPr>
                        <a:t>年特</a:t>
                      </a:r>
                      <a:r>
                        <a:rPr dirty="0" sz="750" spc="35">
                          <a:solidFill>
                            <a:srgbClr val="050100"/>
                          </a:solidFill>
                          <a:latin typeface="楷体"/>
                          <a:cs typeface="楷体"/>
                        </a:rPr>
                        <a:t>发</a:t>
                      </a:r>
                      <a:r>
                        <a:rPr dirty="0" sz="750" spc="5">
                          <a:solidFill>
                            <a:srgbClr val="050100"/>
                          </a:solidFill>
                          <a:latin typeface="楷体"/>
                          <a:cs typeface="楷体"/>
                        </a:rPr>
                        <a:t>性关</a:t>
                      </a:r>
                      <a:r>
                        <a:rPr dirty="0" sz="750" spc="35">
                          <a:solidFill>
                            <a:srgbClr val="050100"/>
                          </a:solidFill>
                          <a:latin typeface="楷体"/>
                          <a:cs typeface="楷体"/>
                        </a:rPr>
                        <a:t>节</a:t>
                      </a:r>
                      <a:r>
                        <a:rPr dirty="0" sz="750" spc="5">
                          <a:solidFill>
                            <a:srgbClr val="050100"/>
                          </a:solidFill>
                          <a:latin typeface="楷体"/>
                          <a:cs typeface="楷体"/>
                        </a:rPr>
                        <a:t>炎</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EDF0EB"/>
                    </a:solidFill>
                  </a:tcPr>
                </a:tc>
                <a:tc>
                  <a:txBody>
                    <a:bodyPr/>
                    <a:lstStyle/>
                    <a:p>
                      <a:pPr algn="ctr" marR="2540">
                        <a:lnSpc>
                          <a:spcPct val="100000"/>
                        </a:lnSpc>
                        <a:spcBef>
                          <a:spcPts val="345"/>
                        </a:spcBef>
                      </a:pPr>
                      <a:r>
                        <a:rPr dirty="0" sz="750" spc="-5">
                          <a:solidFill>
                            <a:srgbClr val="050100"/>
                          </a:solidFill>
                          <a:latin typeface="Times New Roman"/>
                          <a:cs typeface="Times New Roman"/>
                        </a:rPr>
                        <a:t>6.6-15</a:t>
                      </a:r>
                      <a:r>
                        <a:rPr dirty="0" sz="750" spc="-5">
                          <a:solidFill>
                            <a:srgbClr val="050100"/>
                          </a:solidFill>
                          <a:latin typeface="楷体"/>
                          <a:cs typeface="楷体"/>
                        </a:rPr>
                        <a:t>（</a:t>
                      </a:r>
                      <a:r>
                        <a:rPr dirty="0" sz="750" spc="35">
                          <a:solidFill>
                            <a:srgbClr val="050100"/>
                          </a:solidFill>
                          <a:latin typeface="楷体"/>
                          <a:cs typeface="楷体"/>
                        </a:rPr>
                        <a:t>高发于</a:t>
                      </a:r>
                      <a:r>
                        <a:rPr dirty="0" sz="750" spc="-20">
                          <a:solidFill>
                            <a:srgbClr val="050100"/>
                          </a:solidFill>
                          <a:latin typeface="Times New Roman"/>
                          <a:cs typeface="Times New Roman"/>
                        </a:rPr>
                        <a:t>16</a:t>
                      </a:r>
                      <a:r>
                        <a:rPr dirty="0" sz="750" spc="35">
                          <a:solidFill>
                            <a:srgbClr val="050100"/>
                          </a:solidFill>
                          <a:latin typeface="楷体"/>
                          <a:cs typeface="楷体"/>
                        </a:rPr>
                        <a:t>岁以下患儿</a:t>
                      </a:r>
                      <a:r>
                        <a:rPr dirty="0" sz="750" spc="5">
                          <a:solidFill>
                            <a:srgbClr val="050100"/>
                          </a:solidFill>
                          <a:latin typeface="楷体"/>
                          <a:cs typeface="楷体"/>
                        </a:rPr>
                        <a:t>）</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0">
                          <a:solidFill>
                            <a:srgbClr val="050100"/>
                          </a:solidFill>
                          <a:latin typeface="Times New Roman"/>
                          <a:cs typeface="Times New Roman"/>
                        </a:rPr>
                        <a:t>15,000</a:t>
                      </a:r>
                      <a:r>
                        <a:rPr dirty="0" sz="750" spc="-10">
                          <a:solidFill>
                            <a:srgbClr val="050100"/>
                          </a:solidFill>
                          <a:latin typeface="楷体"/>
                          <a:cs typeface="楷体"/>
                        </a:rPr>
                        <a:t>（</a:t>
                      </a:r>
                      <a:r>
                        <a:rPr dirty="0" sz="750" spc="-10">
                          <a:solidFill>
                            <a:srgbClr val="050100"/>
                          </a:solidFill>
                          <a:latin typeface="Times New Roman"/>
                          <a:cs typeface="Times New Roman"/>
                        </a:rPr>
                        <a:t>16</a:t>
                      </a:r>
                      <a:r>
                        <a:rPr dirty="0" sz="750" spc="35">
                          <a:solidFill>
                            <a:srgbClr val="050100"/>
                          </a:solidFill>
                          <a:latin typeface="楷体"/>
                          <a:cs typeface="楷体"/>
                        </a:rPr>
                        <a:t>岁以下患儿</a:t>
                      </a:r>
                      <a:r>
                        <a:rPr dirty="0" sz="750" spc="5">
                          <a:solidFill>
                            <a:srgbClr val="050100"/>
                          </a:solidFill>
                          <a:latin typeface="楷体"/>
                          <a:cs typeface="楷体"/>
                        </a:rPr>
                        <a:t>）</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EDF0EB"/>
                    </a:solidFill>
                  </a:tcPr>
                </a:tc>
              </a:tr>
              <a:tr h="203411">
                <a:tc>
                  <a:txBody>
                    <a:bodyPr/>
                    <a:lstStyle/>
                    <a:p>
                      <a:pPr algn="ctr">
                        <a:lnSpc>
                          <a:spcPct val="100000"/>
                        </a:lnSpc>
                        <a:spcBef>
                          <a:spcPts val="345"/>
                        </a:spcBef>
                      </a:pPr>
                      <a:r>
                        <a:rPr dirty="0" sz="750" spc="35">
                          <a:solidFill>
                            <a:srgbClr val="050100"/>
                          </a:solidFill>
                          <a:latin typeface="楷体"/>
                          <a:cs typeface="楷体"/>
                        </a:rPr>
                        <a:t>成</a:t>
                      </a:r>
                      <a:r>
                        <a:rPr dirty="0" sz="750" spc="5">
                          <a:solidFill>
                            <a:srgbClr val="050100"/>
                          </a:solidFill>
                          <a:latin typeface="楷体"/>
                          <a:cs typeface="楷体"/>
                        </a:rPr>
                        <a:t>骨不全</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11.3</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158,200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04">
                <a:tc>
                  <a:txBody>
                    <a:bodyPr/>
                    <a:lstStyle/>
                    <a:p>
                      <a:pPr algn="ctr">
                        <a:lnSpc>
                          <a:spcPct val="100000"/>
                        </a:lnSpc>
                        <a:spcBef>
                          <a:spcPts val="345"/>
                        </a:spcBef>
                      </a:pPr>
                      <a:r>
                        <a:rPr dirty="0" sz="750" spc="35">
                          <a:solidFill>
                            <a:srgbClr val="050100"/>
                          </a:solidFill>
                          <a:latin typeface="楷体"/>
                          <a:cs typeface="楷体"/>
                        </a:rPr>
                        <a:t>多</a:t>
                      </a:r>
                      <a:r>
                        <a:rPr dirty="0" sz="750" spc="5">
                          <a:solidFill>
                            <a:srgbClr val="050100"/>
                          </a:solidFill>
                          <a:latin typeface="楷体"/>
                          <a:cs typeface="楷体"/>
                        </a:rPr>
                        <a:t>发性</a:t>
                      </a:r>
                      <a:r>
                        <a:rPr dirty="0" sz="750" spc="35">
                          <a:solidFill>
                            <a:srgbClr val="050100"/>
                          </a:solidFill>
                          <a:latin typeface="楷体"/>
                          <a:cs typeface="楷体"/>
                        </a:rPr>
                        <a:t>硬</a:t>
                      </a:r>
                      <a:r>
                        <a:rPr dirty="0" sz="750" spc="5">
                          <a:solidFill>
                            <a:srgbClr val="050100"/>
                          </a:solidFill>
                          <a:latin typeface="楷体"/>
                          <a:cs typeface="楷体"/>
                        </a:rPr>
                        <a:t>化</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0">
                          <a:solidFill>
                            <a:srgbClr val="050100"/>
                          </a:solidFill>
                          <a:latin typeface="Times New Roman"/>
                          <a:cs typeface="Times New Roman"/>
                        </a:rPr>
                        <a:t>4.85</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67,900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11">
                <a:tc>
                  <a:txBody>
                    <a:bodyPr/>
                    <a:lstStyle/>
                    <a:p>
                      <a:pPr algn="ctr">
                        <a:lnSpc>
                          <a:spcPct val="100000"/>
                        </a:lnSpc>
                        <a:spcBef>
                          <a:spcPts val="345"/>
                        </a:spcBef>
                      </a:pPr>
                      <a:r>
                        <a:rPr dirty="0" sz="750" spc="35">
                          <a:solidFill>
                            <a:srgbClr val="050100"/>
                          </a:solidFill>
                          <a:latin typeface="楷体"/>
                          <a:cs typeface="楷体"/>
                        </a:rPr>
                        <a:t>肝</a:t>
                      </a:r>
                      <a:r>
                        <a:rPr dirty="0" sz="750" spc="5">
                          <a:solidFill>
                            <a:srgbClr val="050100"/>
                          </a:solidFill>
                          <a:latin typeface="楷体"/>
                          <a:cs typeface="楷体"/>
                        </a:rPr>
                        <a:t>豆状</a:t>
                      </a:r>
                      <a:r>
                        <a:rPr dirty="0" sz="750" spc="35">
                          <a:solidFill>
                            <a:srgbClr val="050100"/>
                          </a:solidFill>
                          <a:latin typeface="楷体"/>
                          <a:cs typeface="楷体"/>
                        </a:rPr>
                        <a:t>核</a:t>
                      </a:r>
                      <a:r>
                        <a:rPr dirty="0" sz="750" spc="5">
                          <a:solidFill>
                            <a:srgbClr val="050100"/>
                          </a:solidFill>
                          <a:latin typeface="楷体"/>
                          <a:cs typeface="楷体"/>
                        </a:rPr>
                        <a:t>变性</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5">
                          <a:solidFill>
                            <a:srgbClr val="050100"/>
                          </a:solidFill>
                          <a:latin typeface="Times New Roman"/>
                          <a:cs typeface="Times New Roman"/>
                        </a:rPr>
                        <a:t>3.2</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44,800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13">
                <a:tc>
                  <a:txBody>
                    <a:bodyPr/>
                    <a:lstStyle/>
                    <a:p>
                      <a:pPr algn="ctr">
                        <a:lnSpc>
                          <a:spcPct val="100000"/>
                        </a:lnSpc>
                        <a:spcBef>
                          <a:spcPts val="345"/>
                        </a:spcBef>
                      </a:pPr>
                      <a:r>
                        <a:rPr dirty="0" sz="750" spc="35">
                          <a:solidFill>
                            <a:srgbClr val="050100"/>
                          </a:solidFill>
                          <a:latin typeface="楷体"/>
                          <a:cs typeface="楷体"/>
                        </a:rPr>
                        <a:t>朗</a:t>
                      </a:r>
                      <a:r>
                        <a:rPr dirty="0" sz="750" spc="5">
                          <a:solidFill>
                            <a:srgbClr val="050100"/>
                          </a:solidFill>
                          <a:latin typeface="楷体"/>
                          <a:cs typeface="楷体"/>
                        </a:rPr>
                        <a:t>格汉</a:t>
                      </a:r>
                      <a:r>
                        <a:rPr dirty="0" sz="750" spc="35">
                          <a:solidFill>
                            <a:srgbClr val="050100"/>
                          </a:solidFill>
                          <a:latin typeface="楷体"/>
                          <a:cs typeface="楷体"/>
                        </a:rPr>
                        <a:t>斯</a:t>
                      </a:r>
                      <a:r>
                        <a:rPr dirty="0" sz="750" spc="5">
                          <a:solidFill>
                            <a:srgbClr val="050100"/>
                          </a:solidFill>
                          <a:latin typeface="楷体"/>
                          <a:cs typeface="楷体"/>
                        </a:rPr>
                        <a:t>组织</a:t>
                      </a:r>
                      <a:r>
                        <a:rPr dirty="0" sz="750" spc="35">
                          <a:solidFill>
                            <a:srgbClr val="050100"/>
                          </a:solidFill>
                          <a:latin typeface="楷体"/>
                          <a:cs typeface="楷体"/>
                        </a:rPr>
                        <a:t>细</a:t>
                      </a:r>
                      <a:r>
                        <a:rPr dirty="0" sz="750" spc="5">
                          <a:solidFill>
                            <a:srgbClr val="050100"/>
                          </a:solidFill>
                          <a:latin typeface="楷体"/>
                          <a:cs typeface="楷体"/>
                        </a:rPr>
                        <a:t>胞增</a:t>
                      </a:r>
                      <a:r>
                        <a:rPr dirty="0" sz="750" spc="35">
                          <a:solidFill>
                            <a:srgbClr val="050100"/>
                          </a:solidFill>
                          <a:latin typeface="楷体"/>
                          <a:cs typeface="楷体"/>
                        </a:rPr>
                        <a:t>生</a:t>
                      </a:r>
                      <a:r>
                        <a:rPr dirty="0" sz="750" spc="5">
                          <a:solidFill>
                            <a:srgbClr val="050100"/>
                          </a:solidFill>
                          <a:latin typeface="楷体"/>
                          <a:cs typeface="楷体"/>
                        </a:rPr>
                        <a:t>症</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5">
                          <a:solidFill>
                            <a:srgbClr val="050100"/>
                          </a:solidFill>
                          <a:latin typeface="Times New Roman"/>
                          <a:cs typeface="Times New Roman"/>
                        </a:rPr>
                        <a:t>2.5</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35,000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13">
                <a:tc>
                  <a:txBody>
                    <a:bodyPr/>
                    <a:lstStyle/>
                    <a:p>
                      <a:pPr algn="ctr">
                        <a:lnSpc>
                          <a:spcPct val="100000"/>
                        </a:lnSpc>
                        <a:spcBef>
                          <a:spcPts val="345"/>
                        </a:spcBef>
                      </a:pPr>
                      <a:r>
                        <a:rPr dirty="0" sz="750" spc="35">
                          <a:solidFill>
                            <a:srgbClr val="050100"/>
                          </a:solidFill>
                          <a:latin typeface="楷体"/>
                          <a:cs typeface="楷体"/>
                        </a:rPr>
                        <a:t>原</a:t>
                      </a:r>
                      <a:r>
                        <a:rPr dirty="0" sz="750" spc="5">
                          <a:solidFill>
                            <a:srgbClr val="050100"/>
                          </a:solidFill>
                          <a:latin typeface="楷体"/>
                          <a:cs typeface="楷体"/>
                        </a:rPr>
                        <a:t>发性</a:t>
                      </a:r>
                      <a:r>
                        <a:rPr dirty="0" sz="750" spc="35">
                          <a:solidFill>
                            <a:srgbClr val="050100"/>
                          </a:solidFill>
                          <a:latin typeface="楷体"/>
                          <a:cs typeface="楷体"/>
                        </a:rPr>
                        <a:t>肺</a:t>
                      </a:r>
                      <a:r>
                        <a:rPr dirty="0" sz="750" spc="5">
                          <a:solidFill>
                            <a:srgbClr val="050100"/>
                          </a:solidFill>
                          <a:latin typeface="楷体"/>
                          <a:cs typeface="楷体"/>
                        </a:rPr>
                        <a:t>动脉</a:t>
                      </a:r>
                      <a:r>
                        <a:rPr dirty="0" sz="750" spc="35">
                          <a:solidFill>
                            <a:srgbClr val="050100"/>
                          </a:solidFill>
                          <a:latin typeface="楷体"/>
                          <a:cs typeface="楷体"/>
                        </a:rPr>
                        <a:t>高</a:t>
                      </a:r>
                      <a:r>
                        <a:rPr dirty="0" sz="750" spc="5">
                          <a:solidFill>
                            <a:srgbClr val="050100"/>
                          </a:solidFill>
                          <a:latin typeface="楷体"/>
                          <a:cs typeface="楷体"/>
                        </a:rPr>
                        <a:t>压</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0">
                          <a:solidFill>
                            <a:srgbClr val="050100"/>
                          </a:solidFill>
                          <a:latin typeface="Times New Roman"/>
                          <a:cs typeface="Times New Roman"/>
                        </a:rPr>
                        <a:t>2.05</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28,700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06">
                <a:tc>
                  <a:txBody>
                    <a:bodyPr/>
                    <a:lstStyle/>
                    <a:p>
                      <a:pPr algn="ctr" marR="2540">
                        <a:lnSpc>
                          <a:spcPct val="100000"/>
                        </a:lnSpc>
                        <a:spcBef>
                          <a:spcPts val="345"/>
                        </a:spcBef>
                      </a:pPr>
                      <a:r>
                        <a:rPr dirty="0" sz="750" spc="-20">
                          <a:solidFill>
                            <a:srgbClr val="050100"/>
                          </a:solidFill>
                          <a:latin typeface="Times New Roman"/>
                          <a:cs typeface="Times New Roman"/>
                        </a:rPr>
                        <a:t>A</a:t>
                      </a:r>
                      <a:r>
                        <a:rPr dirty="0" sz="750" spc="35">
                          <a:solidFill>
                            <a:srgbClr val="050100"/>
                          </a:solidFill>
                          <a:latin typeface="楷体"/>
                          <a:cs typeface="楷体"/>
                        </a:rPr>
                        <a:t>型血友</a:t>
                      </a:r>
                      <a:r>
                        <a:rPr dirty="0" sz="750" spc="5">
                          <a:solidFill>
                            <a:srgbClr val="050100"/>
                          </a:solidFill>
                          <a:latin typeface="楷体"/>
                          <a:cs typeface="楷体"/>
                        </a:rPr>
                        <a:t>病</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a:solidFill>
                            <a:srgbClr val="050100"/>
                          </a:solidFill>
                          <a:latin typeface="Times New Roman"/>
                          <a:cs typeface="Times New Roman"/>
                        </a:rPr>
                        <a:t>2</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28,000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13">
                <a:tc>
                  <a:txBody>
                    <a:bodyPr/>
                    <a:lstStyle/>
                    <a:p>
                      <a:pPr algn="ctr">
                        <a:lnSpc>
                          <a:spcPct val="100000"/>
                        </a:lnSpc>
                        <a:spcBef>
                          <a:spcPts val="345"/>
                        </a:spcBef>
                      </a:pPr>
                      <a:r>
                        <a:rPr dirty="0" sz="750" spc="35">
                          <a:solidFill>
                            <a:srgbClr val="050100"/>
                          </a:solidFill>
                          <a:latin typeface="楷体"/>
                          <a:cs typeface="楷体"/>
                        </a:rPr>
                        <a:t>重</a:t>
                      </a:r>
                      <a:r>
                        <a:rPr dirty="0" sz="750" spc="5">
                          <a:solidFill>
                            <a:srgbClr val="050100"/>
                          </a:solidFill>
                          <a:latin typeface="楷体"/>
                          <a:cs typeface="楷体"/>
                        </a:rPr>
                        <a:t>症肌</a:t>
                      </a:r>
                      <a:r>
                        <a:rPr dirty="0" sz="750" spc="35">
                          <a:solidFill>
                            <a:srgbClr val="050100"/>
                          </a:solidFill>
                          <a:latin typeface="楷体"/>
                          <a:cs typeface="楷体"/>
                        </a:rPr>
                        <a:t>无</a:t>
                      </a:r>
                      <a:r>
                        <a:rPr dirty="0" sz="750" spc="5">
                          <a:solidFill>
                            <a:srgbClr val="050100"/>
                          </a:solidFill>
                          <a:latin typeface="楷体"/>
                          <a:cs typeface="楷体"/>
                        </a:rPr>
                        <a:t>力</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0">
                          <a:solidFill>
                            <a:srgbClr val="050100"/>
                          </a:solidFill>
                          <a:latin typeface="Times New Roman"/>
                          <a:cs typeface="Times New Roman"/>
                        </a:rPr>
                        <a:t>1.55</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21,700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398">
                <a:tc>
                  <a:txBody>
                    <a:bodyPr/>
                    <a:lstStyle/>
                    <a:p>
                      <a:pPr algn="ctr">
                        <a:lnSpc>
                          <a:spcPct val="100000"/>
                        </a:lnSpc>
                        <a:spcBef>
                          <a:spcPts val="345"/>
                        </a:spcBef>
                      </a:pPr>
                      <a:r>
                        <a:rPr dirty="0" sz="750" spc="35">
                          <a:solidFill>
                            <a:srgbClr val="050100"/>
                          </a:solidFill>
                          <a:latin typeface="楷体"/>
                          <a:cs typeface="楷体"/>
                        </a:rPr>
                        <a:t>阵</a:t>
                      </a:r>
                      <a:r>
                        <a:rPr dirty="0" sz="750" spc="5">
                          <a:solidFill>
                            <a:srgbClr val="050100"/>
                          </a:solidFill>
                          <a:latin typeface="楷体"/>
                          <a:cs typeface="楷体"/>
                        </a:rPr>
                        <a:t>发性</a:t>
                      </a:r>
                      <a:r>
                        <a:rPr dirty="0" sz="750" spc="35">
                          <a:solidFill>
                            <a:srgbClr val="050100"/>
                          </a:solidFill>
                          <a:latin typeface="楷体"/>
                          <a:cs typeface="楷体"/>
                        </a:rPr>
                        <a:t>睡</a:t>
                      </a:r>
                      <a:r>
                        <a:rPr dirty="0" sz="750" spc="5">
                          <a:solidFill>
                            <a:srgbClr val="050100"/>
                          </a:solidFill>
                          <a:latin typeface="楷体"/>
                          <a:cs typeface="楷体"/>
                        </a:rPr>
                        <a:t>眠性</a:t>
                      </a:r>
                      <a:r>
                        <a:rPr dirty="0" sz="750" spc="35">
                          <a:solidFill>
                            <a:srgbClr val="050100"/>
                          </a:solidFill>
                          <a:latin typeface="楷体"/>
                          <a:cs typeface="楷体"/>
                        </a:rPr>
                        <a:t>血</a:t>
                      </a:r>
                      <a:r>
                        <a:rPr dirty="0" sz="750" spc="5">
                          <a:solidFill>
                            <a:srgbClr val="050100"/>
                          </a:solidFill>
                          <a:latin typeface="楷体"/>
                          <a:cs typeface="楷体"/>
                        </a:rPr>
                        <a:t>红蛋</a:t>
                      </a:r>
                      <a:r>
                        <a:rPr dirty="0" sz="750" spc="35">
                          <a:solidFill>
                            <a:srgbClr val="050100"/>
                          </a:solidFill>
                          <a:latin typeface="楷体"/>
                          <a:cs typeface="楷体"/>
                        </a:rPr>
                        <a:t>白</a:t>
                      </a:r>
                      <a:r>
                        <a:rPr dirty="0" sz="750" spc="5">
                          <a:solidFill>
                            <a:srgbClr val="050100"/>
                          </a:solidFill>
                          <a:latin typeface="楷体"/>
                          <a:cs typeface="楷体"/>
                        </a:rPr>
                        <a:t>尿症</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5">
                          <a:solidFill>
                            <a:srgbClr val="050100"/>
                          </a:solidFill>
                          <a:latin typeface="Times New Roman"/>
                          <a:cs typeface="Times New Roman"/>
                        </a:rPr>
                        <a:t>0.8</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20">
                          <a:solidFill>
                            <a:srgbClr val="050100"/>
                          </a:solidFill>
                          <a:latin typeface="Times New Roman"/>
                          <a:cs typeface="Times New Roman"/>
                        </a:rPr>
                        <a:t>11,200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03414">
                <a:tc>
                  <a:txBody>
                    <a:bodyPr/>
                    <a:lstStyle/>
                    <a:p>
                      <a:pPr algn="ctr">
                        <a:lnSpc>
                          <a:spcPct val="100000"/>
                        </a:lnSpc>
                        <a:spcBef>
                          <a:spcPts val="345"/>
                        </a:spcBef>
                      </a:pPr>
                      <a:r>
                        <a:rPr dirty="0" sz="750" spc="35">
                          <a:solidFill>
                            <a:srgbClr val="050100"/>
                          </a:solidFill>
                          <a:latin typeface="楷体"/>
                          <a:cs typeface="楷体"/>
                        </a:rPr>
                        <a:t>马</a:t>
                      </a:r>
                      <a:r>
                        <a:rPr dirty="0" sz="750" spc="5">
                          <a:solidFill>
                            <a:srgbClr val="050100"/>
                          </a:solidFill>
                          <a:latin typeface="楷体"/>
                          <a:cs typeface="楷体"/>
                        </a:rPr>
                        <a:t>凡氏</a:t>
                      </a:r>
                      <a:r>
                        <a:rPr dirty="0" sz="750" spc="35">
                          <a:solidFill>
                            <a:srgbClr val="050100"/>
                          </a:solidFill>
                          <a:latin typeface="楷体"/>
                          <a:cs typeface="楷体"/>
                        </a:rPr>
                        <a:t>综</a:t>
                      </a:r>
                      <a:r>
                        <a:rPr dirty="0" sz="750" spc="5">
                          <a:solidFill>
                            <a:srgbClr val="050100"/>
                          </a:solidFill>
                          <a:latin typeface="楷体"/>
                          <a:cs typeface="楷体"/>
                        </a:rPr>
                        <a:t>合症</a:t>
                      </a:r>
                      <a:endParaRPr sz="750">
                        <a:latin typeface="楷体"/>
                        <a:cs typeface="楷体"/>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0">
                          <a:solidFill>
                            <a:srgbClr val="050100"/>
                          </a:solidFill>
                          <a:latin typeface="Times New Roman"/>
                          <a:cs typeface="Times New Roman"/>
                        </a:rPr>
                        <a:t>0.75</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345"/>
                        </a:spcBef>
                      </a:pPr>
                      <a:r>
                        <a:rPr dirty="0" sz="750" spc="-15">
                          <a:solidFill>
                            <a:srgbClr val="050100"/>
                          </a:solidFill>
                          <a:latin typeface="Times New Roman"/>
                          <a:cs typeface="Times New Roman"/>
                        </a:rPr>
                        <a:t>10,500</a:t>
                      </a:r>
                      <a:endParaRPr sz="750">
                        <a:latin typeface="Times New Roman"/>
                        <a:cs typeface="Times New Roman"/>
                      </a:endParaRPr>
                    </a:p>
                  </a:txBody>
                  <a:tcPr marL="0" marR="0" marB="0" marT="438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80045" y="3866655"/>
            <a:ext cx="4876165" cy="5283200"/>
          </a:xfrm>
          <a:prstGeom prst="rect">
            <a:avLst/>
          </a:prstGeom>
        </p:spPr>
        <p:txBody>
          <a:bodyPr wrap="square" lIns="0" tIns="12700" rIns="0" bIns="0" rtlCol="0" vert="horz">
            <a:spAutoFit/>
          </a:bodyPr>
          <a:lstStyle/>
          <a:p>
            <a:pPr marL="12700" marR="5080" indent="304800">
              <a:lnSpc>
                <a:spcPct val="125000"/>
              </a:lnSpc>
              <a:spcBef>
                <a:spcPts val="100"/>
              </a:spcBef>
            </a:pPr>
            <a:r>
              <a:rPr dirty="0" sz="1200">
                <a:solidFill>
                  <a:srgbClr val="231F20"/>
                </a:solidFill>
                <a:latin typeface="楷体"/>
                <a:cs typeface="楷体"/>
              </a:rPr>
              <a:t>就国内情况而言，以罕见病中较为常见的血友病为例，其治疗特效 药为重组人凝血因子（例如：诺其</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a:solidFill>
                  <a:srgbClr val="231F20"/>
                </a:solidFill>
                <a:latin typeface="楷体"/>
                <a:cs typeface="楷体"/>
              </a:rPr>
              <a:t>重组人凝血因子</a:t>
            </a:r>
            <a:r>
              <a:rPr dirty="0" sz="1200" spc="-310">
                <a:solidFill>
                  <a:srgbClr val="231F20"/>
                </a:solidFill>
                <a:latin typeface="楷体"/>
                <a:cs typeface="楷体"/>
              </a:rPr>
              <a:t> </a:t>
            </a:r>
            <a:r>
              <a:rPr dirty="0" baseline="2314" sz="1800" spc="-7">
                <a:solidFill>
                  <a:srgbClr val="231F20"/>
                </a:solidFill>
                <a:latin typeface="Times New Roman"/>
                <a:cs typeface="Times New Roman"/>
              </a:rPr>
              <a:t>VIIa</a:t>
            </a:r>
            <a:r>
              <a:rPr dirty="0" baseline="2314" sz="1800" spc="-15">
                <a:solidFill>
                  <a:srgbClr val="231F20"/>
                </a:solidFill>
                <a:latin typeface="Times New Roman"/>
                <a:cs typeface="Times New Roman"/>
              </a:rPr>
              <a:t> </a:t>
            </a:r>
            <a:r>
              <a:rPr dirty="0" sz="1200">
                <a:solidFill>
                  <a:srgbClr val="231F20"/>
                </a:solidFill>
                <a:latin typeface="楷体"/>
                <a:cs typeface="楷体"/>
              </a:rPr>
              <a:t>和拜科奇</a:t>
            </a:r>
            <a:r>
              <a:rPr dirty="0" sz="1200" spc="-31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a:solidFill>
                  <a:srgbClr val="231F20"/>
                </a:solidFill>
                <a:latin typeface="楷体"/>
                <a:cs typeface="楷体"/>
              </a:rPr>
              <a:t>重 组人凝血因子</a:t>
            </a:r>
            <a:r>
              <a:rPr dirty="0" sz="1200" spc="-330">
                <a:solidFill>
                  <a:srgbClr val="231F20"/>
                </a:solidFill>
                <a:latin typeface="楷体"/>
                <a:cs typeface="楷体"/>
              </a:rPr>
              <a:t> </a:t>
            </a:r>
            <a:r>
              <a:rPr dirty="0" baseline="2314" sz="1800" spc="-7">
                <a:solidFill>
                  <a:srgbClr val="231F20"/>
                </a:solidFill>
                <a:latin typeface="Times New Roman"/>
                <a:cs typeface="Times New Roman"/>
              </a:rPr>
              <a:t>Ⅷ)</a:t>
            </a:r>
            <a:r>
              <a:rPr dirty="0" sz="1200" spc="-5">
                <a:solidFill>
                  <a:srgbClr val="231F20"/>
                </a:solidFill>
                <a:latin typeface="楷体"/>
                <a:cs typeface="楷体"/>
              </a:rPr>
              <a:t>，</a:t>
            </a:r>
            <a:r>
              <a:rPr dirty="0" sz="1200">
                <a:solidFill>
                  <a:srgbClr val="231F20"/>
                </a:solidFill>
                <a:latin typeface="楷体"/>
                <a:cs typeface="楷体"/>
              </a:rPr>
              <a:t>国内患者由于治疗费用的问题一直采用低剂量按需 治疗的方式</a:t>
            </a:r>
            <a:r>
              <a:rPr dirty="0" sz="1200" spc="-105">
                <a:solidFill>
                  <a:srgbClr val="231F20"/>
                </a:solidFill>
                <a:latin typeface="楷体"/>
                <a:cs typeface="楷体"/>
              </a:rPr>
              <a:t>，</a:t>
            </a:r>
            <a:r>
              <a:rPr dirty="0" sz="1200">
                <a:solidFill>
                  <a:srgbClr val="231F20"/>
                </a:solidFill>
                <a:latin typeface="楷体"/>
                <a:cs typeface="楷体"/>
              </a:rPr>
              <a:t>每年花费从十几万到几十万不等</a:t>
            </a:r>
            <a:r>
              <a:rPr dirty="0" sz="1200" spc="-105">
                <a:solidFill>
                  <a:srgbClr val="231F20"/>
                </a:solidFill>
                <a:latin typeface="楷体"/>
                <a:cs typeface="楷体"/>
              </a:rPr>
              <a:t>。</a:t>
            </a:r>
            <a:r>
              <a:rPr dirty="0" sz="1200">
                <a:solidFill>
                  <a:srgbClr val="231F20"/>
                </a:solidFill>
                <a:latin typeface="楷体"/>
                <a:cs typeface="楷体"/>
              </a:rPr>
              <a:t>但按照最新的治疗指南， 应把预防治疗作为首选方案，控制关节出血、防止关节病变并最终避免 残疾；如果按照这种规范足量治疗，血友病患者的年均支出将达到</a:t>
            </a:r>
            <a:r>
              <a:rPr dirty="0" sz="1200" spc="-325">
                <a:solidFill>
                  <a:srgbClr val="231F20"/>
                </a:solidFill>
                <a:latin typeface="楷体"/>
                <a:cs typeface="楷体"/>
              </a:rPr>
              <a:t> </a:t>
            </a:r>
            <a:r>
              <a:rPr dirty="0" baseline="2314" sz="1800">
                <a:solidFill>
                  <a:srgbClr val="231F20"/>
                </a:solidFill>
                <a:latin typeface="Times New Roman"/>
                <a:cs typeface="Times New Roman"/>
              </a:rPr>
              <a:t>100-</a:t>
            </a:r>
            <a:endParaRPr baseline="2314" sz="1800">
              <a:latin typeface="Times New Roman"/>
              <a:cs typeface="Times New Roman"/>
            </a:endParaRPr>
          </a:p>
          <a:p>
            <a:pPr algn="just" marL="12700" marR="130810">
              <a:lnSpc>
                <a:spcPct val="125000"/>
              </a:lnSpc>
            </a:pPr>
            <a:r>
              <a:rPr dirty="0" baseline="2314" sz="1800">
                <a:solidFill>
                  <a:srgbClr val="231F20"/>
                </a:solidFill>
                <a:latin typeface="Times New Roman"/>
                <a:cs typeface="Times New Roman"/>
              </a:rPr>
              <a:t>140</a:t>
            </a:r>
            <a:r>
              <a:rPr dirty="0" baseline="2314" sz="1800" spc="-75">
                <a:solidFill>
                  <a:srgbClr val="231F20"/>
                </a:solidFill>
                <a:latin typeface="Times New Roman"/>
                <a:cs typeface="Times New Roman"/>
              </a:rPr>
              <a:t> </a:t>
            </a:r>
            <a:r>
              <a:rPr dirty="0" sz="1200">
                <a:solidFill>
                  <a:srgbClr val="231F20"/>
                </a:solidFill>
                <a:latin typeface="楷体"/>
                <a:cs typeface="楷体"/>
              </a:rPr>
              <a:t>万。发病率更低的罕见病，例如庞贝病和戈谢病（有时候称之为超 级罕见病），都属于需要终身用药的溶酶体贮积症，如果患者合规治疗 用药，一年在相关特效药上的支出分别在</a:t>
            </a:r>
            <a:r>
              <a:rPr dirty="0" sz="1200" spc="-310">
                <a:solidFill>
                  <a:srgbClr val="231F20"/>
                </a:solidFill>
                <a:latin typeface="楷体"/>
                <a:cs typeface="楷体"/>
              </a:rPr>
              <a:t> </a:t>
            </a:r>
            <a:r>
              <a:rPr dirty="0" baseline="2314" sz="1800">
                <a:solidFill>
                  <a:srgbClr val="231F20"/>
                </a:solidFill>
                <a:latin typeface="Times New Roman"/>
                <a:cs typeface="Times New Roman"/>
              </a:rPr>
              <a:t>70</a:t>
            </a:r>
            <a:r>
              <a:rPr dirty="0" baseline="2314" sz="1800" spc="-7">
                <a:solidFill>
                  <a:srgbClr val="231F20"/>
                </a:solidFill>
                <a:latin typeface="Times New Roman"/>
                <a:cs typeface="Times New Roman"/>
              </a:rPr>
              <a:t> </a:t>
            </a:r>
            <a:r>
              <a:rPr dirty="0" sz="1200">
                <a:solidFill>
                  <a:srgbClr val="231F20"/>
                </a:solidFill>
                <a:latin typeface="楷体"/>
                <a:cs typeface="楷体"/>
              </a:rPr>
              <a:t>至</a:t>
            </a:r>
            <a:r>
              <a:rPr dirty="0" sz="1200" spc="-305">
                <a:solidFill>
                  <a:srgbClr val="231F20"/>
                </a:solidFill>
                <a:latin typeface="楷体"/>
                <a:cs typeface="楷体"/>
              </a:rPr>
              <a:t> </a:t>
            </a:r>
            <a:r>
              <a:rPr dirty="0" baseline="2314" sz="1800">
                <a:solidFill>
                  <a:srgbClr val="231F20"/>
                </a:solidFill>
                <a:latin typeface="Times New Roman"/>
                <a:cs typeface="Times New Roman"/>
              </a:rPr>
              <a:t>200</a:t>
            </a:r>
            <a:r>
              <a:rPr dirty="0" baseline="2314" sz="1800" spc="-7">
                <a:solidFill>
                  <a:srgbClr val="231F20"/>
                </a:solidFill>
                <a:latin typeface="Times New Roman"/>
                <a:cs typeface="Times New Roman"/>
              </a:rPr>
              <a:t> </a:t>
            </a:r>
            <a:r>
              <a:rPr dirty="0" sz="1200">
                <a:solidFill>
                  <a:srgbClr val="231F20"/>
                </a:solidFill>
                <a:latin typeface="楷体"/>
                <a:cs typeface="楷体"/>
              </a:rPr>
              <a:t>万元左右。</a:t>
            </a:r>
            <a:endParaRPr sz="1200">
              <a:latin typeface="楷体"/>
              <a:cs typeface="楷体"/>
            </a:endParaRPr>
          </a:p>
          <a:p>
            <a:pPr>
              <a:lnSpc>
                <a:spcPct val="100000"/>
              </a:lnSpc>
              <a:spcBef>
                <a:spcPts val="5"/>
              </a:spcBef>
            </a:pPr>
            <a:endParaRPr sz="1400">
              <a:latin typeface="楷体"/>
              <a:cs typeface="楷体"/>
            </a:endParaRPr>
          </a:p>
          <a:p>
            <a:pPr algn="just" marL="12700" marR="118110" indent="304800">
              <a:lnSpc>
                <a:spcPct val="125000"/>
              </a:lnSpc>
            </a:pPr>
            <a:r>
              <a:rPr dirty="0" sz="1200">
                <a:solidFill>
                  <a:srgbClr val="231F20"/>
                </a:solidFill>
                <a:latin typeface="楷体"/>
                <a:cs typeface="楷体"/>
              </a:rPr>
              <a:t>罕见病长期治疗的费用对普通家庭形成巨大的经济负担，甚至导致 灾难性支出（根据世卫组织定义，家庭灾难性支出指一个家庭当中用于 医疗的支出占整个家庭可支配收入比例超过</a:t>
            </a:r>
            <a:r>
              <a:rPr dirty="0" sz="1200" spc="-400">
                <a:solidFill>
                  <a:srgbClr val="231F20"/>
                </a:solidFill>
                <a:latin typeface="楷体"/>
                <a:cs typeface="楷体"/>
              </a:rPr>
              <a:t> </a:t>
            </a:r>
            <a:r>
              <a:rPr dirty="0" baseline="2314" sz="1800">
                <a:solidFill>
                  <a:srgbClr val="231F20"/>
                </a:solidFill>
                <a:latin typeface="Times New Roman"/>
                <a:cs typeface="Times New Roman"/>
              </a:rPr>
              <a:t>40%</a:t>
            </a:r>
            <a:r>
              <a:rPr dirty="0" sz="1200">
                <a:solidFill>
                  <a:srgbClr val="231F20"/>
                </a:solidFill>
                <a:latin typeface="楷体"/>
                <a:cs typeface="楷体"/>
              </a:rPr>
              <a:t>，各国医疗卫生发展的 目标是有效地防止发生家庭灾难性医疗支出）。面对如此高昂的费用， 大部分患者只能进行最低限度的保守治疗，其治疗效果、生活质量和长 期预后都受到显著影响。以血友病为例，在</a:t>
            </a:r>
            <a:r>
              <a:rPr dirty="0" sz="1200" spc="-325">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37">
                <a:solidFill>
                  <a:srgbClr val="231F20"/>
                </a:solidFill>
                <a:latin typeface="Times New Roman"/>
                <a:cs typeface="Times New Roman"/>
              </a:rPr>
              <a:t> </a:t>
            </a:r>
            <a:r>
              <a:rPr dirty="0" sz="1200">
                <a:solidFill>
                  <a:srgbClr val="231F20"/>
                </a:solidFill>
                <a:latin typeface="楷体"/>
                <a:cs typeface="楷体"/>
              </a:rPr>
              <a:t>年相关药品进入国家</a:t>
            </a:r>
            <a:endParaRPr sz="1200">
              <a:latin typeface="楷体"/>
              <a:cs typeface="楷体"/>
            </a:endParaRPr>
          </a:p>
          <a:p>
            <a:pPr marL="12700">
              <a:lnSpc>
                <a:spcPct val="100000"/>
              </a:lnSpc>
              <a:spcBef>
                <a:spcPts val="360"/>
              </a:spcBef>
            </a:pPr>
            <a:r>
              <a:rPr dirty="0" sz="1200">
                <a:solidFill>
                  <a:srgbClr val="231F20"/>
                </a:solidFill>
                <a:latin typeface="楷体"/>
                <a:cs typeface="楷体"/>
              </a:rPr>
              <a:t>医保药品目录之前，根据</a:t>
            </a:r>
            <a:r>
              <a:rPr dirty="0" sz="1200" spc="-350">
                <a:solidFill>
                  <a:srgbClr val="231F20"/>
                </a:solidFill>
                <a:latin typeface="楷体"/>
                <a:cs typeface="楷体"/>
              </a:rPr>
              <a:t> </a:t>
            </a:r>
            <a:r>
              <a:rPr dirty="0" baseline="2314" sz="1800">
                <a:solidFill>
                  <a:srgbClr val="231F20"/>
                </a:solidFill>
                <a:latin typeface="Times New Roman"/>
                <a:cs typeface="Times New Roman"/>
              </a:rPr>
              <a:t>2016</a:t>
            </a:r>
            <a:r>
              <a:rPr dirty="0" baseline="2314" sz="1800" spc="-75">
                <a:solidFill>
                  <a:srgbClr val="231F20"/>
                </a:solidFill>
                <a:latin typeface="Times New Roman"/>
                <a:cs typeface="Times New Roman"/>
              </a:rPr>
              <a:t> </a:t>
            </a:r>
            <a:r>
              <a:rPr dirty="0" sz="1200">
                <a:solidFill>
                  <a:srgbClr val="231F20"/>
                </a:solidFill>
                <a:latin typeface="楷体"/>
                <a:cs typeface="楷体"/>
              </a:rPr>
              <a:t>年世界血友病联盟调查显示，我国血友</a:t>
            </a:r>
            <a:endParaRPr sz="1200">
              <a:latin typeface="楷体"/>
              <a:cs typeface="楷体"/>
            </a:endParaRPr>
          </a:p>
          <a:p>
            <a:pPr marL="12700">
              <a:lnSpc>
                <a:spcPct val="100000"/>
              </a:lnSpc>
              <a:spcBef>
                <a:spcPts val="360"/>
              </a:spcBef>
            </a:pPr>
            <a:r>
              <a:rPr dirty="0" sz="1200">
                <a:solidFill>
                  <a:srgbClr val="231F20"/>
                </a:solidFill>
                <a:latin typeface="楷体"/>
                <a:cs typeface="楷体"/>
              </a:rPr>
              <a:t>病治疗率非常低</a:t>
            </a:r>
            <a:r>
              <a:rPr dirty="0" sz="1200" spc="-5">
                <a:solidFill>
                  <a:srgbClr val="231F20"/>
                </a:solidFill>
                <a:latin typeface="楷体"/>
                <a:cs typeface="楷体"/>
              </a:rPr>
              <a:t>，</a:t>
            </a:r>
            <a:r>
              <a:rPr dirty="0" sz="1200">
                <a:solidFill>
                  <a:srgbClr val="231F20"/>
                </a:solidFill>
                <a:latin typeface="楷体"/>
                <a:cs typeface="楷体"/>
              </a:rPr>
              <a:t>有超过</a:t>
            </a:r>
            <a:r>
              <a:rPr dirty="0" sz="1200" spc="-330">
                <a:solidFill>
                  <a:srgbClr val="231F20"/>
                </a:solidFill>
                <a:latin typeface="楷体"/>
                <a:cs typeface="楷体"/>
              </a:rPr>
              <a:t> </a:t>
            </a:r>
            <a:r>
              <a:rPr dirty="0" baseline="2314" sz="1800">
                <a:solidFill>
                  <a:srgbClr val="231F20"/>
                </a:solidFill>
                <a:latin typeface="Times New Roman"/>
                <a:cs typeface="Times New Roman"/>
              </a:rPr>
              <a:t>30%</a:t>
            </a:r>
            <a:r>
              <a:rPr dirty="0" baseline="2314" sz="1800" spc="-37">
                <a:solidFill>
                  <a:srgbClr val="231F20"/>
                </a:solidFill>
                <a:latin typeface="Times New Roman"/>
                <a:cs typeface="Times New Roman"/>
              </a:rPr>
              <a:t> </a:t>
            </a:r>
            <a:r>
              <a:rPr dirty="0" sz="1200">
                <a:solidFill>
                  <a:srgbClr val="231F20"/>
                </a:solidFill>
                <a:latin typeface="楷体"/>
                <a:cs typeface="楷体"/>
              </a:rPr>
              <a:t>的患者不治疗或接受不规范治疗</a:t>
            </a:r>
            <a:r>
              <a:rPr dirty="0" sz="1200" spc="-5">
                <a:solidFill>
                  <a:srgbClr val="231F20"/>
                </a:solidFill>
                <a:latin typeface="楷体"/>
                <a:cs typeface="楷体"/>
              </a:rPr>
              <a:t>，</a:t>
            </a:r>
            <a:r>
              <a:rPr dirty="0" sz="1200">
                <a:solidFill>
                  <a:srgbClr val="231F20"/>
                </a:solidFill>
                <a:latin typeface="楷体"/>
                <a:cs typeface="楷体"/>
              </a:rPr>
              <a:t>可能会</a:t>
            </a:r>
            <a:endParaRPr sz="1200">
              <a:latin typeface="楷体"/>
              <a:cs typeface="楷体"/>
            </a:endParaRPr>
          </a:p>
          <a:p>
            <a:pPr marL="12700">
              <a:lnSpc>
                <a:spcPct val="100000"/>
              </a:lnSpc>
              <a:spcBef>
                <a:spcPts val="360"/>
              </a:spcBef>
            </a:pPr>
            <a:r>
              <a:rPr dirty="0" sz="1200">
                <a:solidFill>
                  <a:srgbClr val="231F20"/>
                </a:solidFill>
                <a:latin typeface="楷体"/>
                <a:cs typeface="楷体"/>
              </a:rPr>
              <a:t>导致反复出血和并发症并最终致残。据不完全统计，我国</a:t>
            </a:r>
            <a:r>
              <a:rPr dirty="0" sz="1200" spc="-315">
                <a:solidFill>
                  <a:srgbClr val="231F20"/>
                </a:solidFill>
                <a:latin typeface="楷体"/>
                <a:cs typeface="楷体"/>
              </a:rPr>
              <a:t> </a:t>
            </a:r>
            <a:r>
              <a:rPr dirty="0" baseline="2314" sz="1800">
                <a:solidFill>
                  <a:srgbClr val="231F20"/>
                </a:solidFill>
                <a:latin typeface="Times New Roman"/>
                <a:cs typeface="Times New Roman"/>
              </a:rPr>
              <a:t>18</a:t>
            </a:r>
            <a:r>
              <a:rPr dirty="0" baseline="2314" sz="1800" spc="-22">
                <a:solidFill>
                  <a:srgbClr val="231F20"/>
                </a:solidFill>
                <a:latin typeface="Times New Roman"/>
                <a:cs typeface="Times New Roman"/>
              </a:rPr>
              <a:t> </a:t>
            </a:r>
            <a:r>
              <a:rPr dirty="0" sz="1200">
                <a:solidFill>
                  <a:srgbClr val="231F20"/>
                </a:solidFill>
                <a:latin typeface="楷体"/>
                <a:cs typeface="楷体"/>
              </a:rPr>
              <a:t>岁以上的</a:t>
            </a:r>
            <a:endParaRPr sz="1200">
              <a:latin typeface="楷体"/>
              <a:cs typeface="楷体"/>
            </a:endParaRPr>
          </a:p>
          <a:p>
            <a:pPr marL="12700" marR="80645" indent="-635">
              <a:lnSpc>
                <a:spcPct val="125000"/>
              </a:lnSpc>
            </a:pPr>
            <a:r>
              <a:rPr dirty="0" sz="1200">
                <a:solidFill>
                  <a:srgbClr val="231F20"/>
                </a:solidFill>
                <a:latin typeface="楷体"/>
                <a:cs typeface="楷体"/>
              </a:rPr>
              <a:t>血友病患者残疾率高达</a:t>
            </a:r>
            <a:r>
              <a:rPr dirty="0" sz="1200" spc="-350">
                <a:solidFill>
                  <a:srgbClr val="231F20"/>
                </a:solidFill>
                <a:latin typeface="楷体"/>
                <a:cs typeface="楷体"/>
              </a:rPr>
              <a:t> </a:t>
            </a:r>
            <a:r>
              <a:rPr dirty="0" baseline="2314" sz="1800">
                <a:solidFill>
                  <a:srgbClr val="231F20"/>
                </a:solidFill>
                <a:latin typeface="Times New Roman"/>
                <a:cs typeface="Times New Roman"/>
              </a:rPr>
              <a:t>90%</a:t>
            </a:r>
            <a:r>
              <a:rPr dirty="0" baseline="2314" sz="1800" spc="-75">
                <a:solidFill>
                  <a:srgbClr val="231F20"/>
                </a:solidFill>
                <a:latin typeface="Times New Roman"/>
                <a:cs typeface="Times New Roman"/>
              </a:rPr>
              <a:t> </a:t>
            </a:r>
            <a:r>
              <a:rPr dirty="0" sz="1200">
                <a:solidFill>
                  <a:srgbClr val="231F20"/>
                </a:solidFill>
                <a:latin typeface="楷体"/>
                <a:cs typeface="楷体"/>
              </a:rPr>
              <a:t>以上</a:t>
            </a:r>
            <a:r>
              <a:rPr dirty="0" sz="1200" spc="-5">
                <a:solidFill>
                  <a:srgbClr val="231F20"/>
                </a:solidFill>
                <a:latin typeface="楷体"/>
                <a:cs typeface="楷体"/>
              </a:rPr>
              <a:t>。</a:t>
            </a:r>
            <a:r>
              <a:rPr dirty="0" sz="1200">
                <a:solidFill>
                  <a:srgbClr val="231F20"/>
                </a:solidFill>
                <a:latin typeface="楷体"/>
                <a:cs typeface="楷体"/>
              </a:rPr>
              <a:t>可以看出</a:t>
            </a:r>
            <a:r>
              <a:rPr dirty="0" sz="1200" spc="-5">
                <a:solidFill>
                  <a:srgbClr val="231F20"/>
                </a:solidFill>
                <a:latin typeface="楷体"/>
                <a:cs typeface="楷体"/>
              </a:rPr>
              <a:t>，</a:t>
            </a:r>
            <a:r>
              <a:rPr dirty="0" sz="1200">
                <a:solidFill>
                  <a:srgbClr val="231F20"/>
                </a:solidFill>
                <a:latin typeface="楷体"/>
                <a:cs typeface="楷体"/>
              </a:rPr>
              <a:t>加强罕见病患者用药保障 可以提高患者的治疗水平和生活质量、降低罕见病患者及其家庭的经济 负担，并防止发生家庭灾难性医疗支出、因病致贫或者返贫，因此具有 重要意义。</a:t>
            </a:r>
            <a:endParaRPr sz="1200">
              <a:latin typeface="楷体"/>
              <a:cs typeface="楷体"/>
            </a:endParaRPr>
          </a:p>
        </p:txBody>
      </p:sp>
      <p:sp>
        <p:nvSpPr>
          <p:cNvPr id="3" name="object 3"/>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4" name="object 4"/>
          <p:cNvSpPr txBox="1"/>
          <p:nvPr/>
        </p:nvSpPr>
        <p:spPr>
          <a:xfrm>
            <a:off x="5919063"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5" name="object 5"/>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6" name="object 6"/>
          <p:cNvSpPr txBox="1"/>
          <p:nvPr/>
        </p:nvSpPr>
        <p:spPr>
          <a:xfrm>
            <a:off x="7107008" y="10224555"/>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4</a:t>
            </a:r>
            <a:endParaRPr sz="1200">
              <a:latin typeface="Times New Roman"/>
              <a:cs typeface="Times New Roman"/>
            </a:endParaRPr>
          </a:p>
        </p:txBody>
      </p:sp>
      <p:sp>
        <p:nvSpPr>
          <p:cNvPr id="7" name="object 7"/>
          <p:cNvSpPr txBox="1"/>
          <p:nvPr/>
        </p:nvSpPr>
        <p:spPr>
          <a:xfrm>
            <a:off x="1956600" y="1461518"/>
            <a:ext cx="3463925" cy="353060"/>
          </a:xfrm>
          <a:prstGeom prst="rect">
            <a:avLst/>
          </a:prstGeom>
        </p:spPr>
        <p:txBody>
          <a:bodyPr wrap="square" lIns="0" tIns="13970" rIns="0" bIns="0" rtlCol="0" vert="horz">
            <a:spAutoFit/>
          </a:bodyPr>
          <a:lstStyle/>
          <a:p>
            <a:pPr algn="ctr">
              <a:lnSpc>
                <a:spcPct val="100000"/>
              </a:lnSpc>
              <a:spcBef>
                <a:spcPts val="110"/>
              </a:spcBef>
            </a:pPr>
            <a:r>
              <a:rPr dirty="0" sz="900" i="1">
                <a:solidFill>
                  <a:srgbClr val="5A5B5D"/>
                </a:solidFill>
                <a:latin typeface="楷体"/>
                <a:cs typeface="楷体"/>
              </a:rPr>
              <a:t>图</a:t>
            </a:r>
            <a:r>
              <a:rPr dirty="0" sz="900" spc="-235" i="1">
                <a:solidFill>
                  <a:srgbClr val="5A5B5D"/>
                </a:solidFill>
                <a:latin typeface="楷体"/>
                <a:cs typeface="楷体"/>
              </a:rPr>
              <a:t> </a:t>
            </a:r>
            <a:r>
              <a:rPr dirty="0" baseline="3086" sz="1350" spc="-7" i="1">
                <a:solidFill>
                  <a:srgbClr val="5A5B5D"/>
                </a:solidFill>
                <a:latin typeface="Times New Roman"/>
                <a:cs typeface="Times New Roman"/>
              </a:rPr>
              <a:t>1.2</a:t>
            </a:r>
            <a:r>
              <a:rPr dirty="0" sz="900" spc="-5" i="1">
                <a:solidFill>
                  <a:srgbClr val="5A5B5D"/>
                </a:solidFill>
                <a:latin typeface="楷体"/>
                <a:cs typeface="楷体"/>
              </a:rPr>
              <a:t>：</a:t>
            </a:r>
            <a:r>
              <a:rPr dirty="0" baseline="3086" sz="1350" spc="-7" i="1">
                <a:solidFill>
                  <a:srgbClr val="5A5B5D"/>
                </a:solidFill>
                <a:latin typeface="Times New Roman"/>
                <a:cs typeface="Times New Roman"/>
              </a:rPr>
              <a:t>2013-2017</a:t>
            </a:r>
            <a:r>
              <a:rPr dirty="0" baseline="3086" sz="1350" spc="-22" i="1">
                <a:solidFill>
                  <a:srgbClr val="5A5B5D"/>
                </a:solidFill>
                <a:latin typeface="Times New Roman"/>
                <a:cs typeface="Times New Roman"/>
              </a:rPr>
              <a:t> </a:t>
            </a:r>
            <a:r>
              <a:rPr dirty="0" sz="900" i="1">
                <a:solidFill>
                  <a:srgbClr val="5A5B5D"/>
                </a:solidFill>
                <a:latin typeface="楷体"/>
                <a:cs typeface="楷体"/>
              </a:rPr>
              <a:t>年美国前</a:t>
            </a:r>
            <a:r>
              <a:rPr dirty="0" sz="900" spc="-229" i="1">
                <a:solidFill>
                  <a:srgbClr val="5A5B5D"/>
                </a:solidFill>
                <a:latin typeface="楷体"/>
                <a:cs typeface="楷体"/>
              </a:rPr>
              <a:t> </a:t>
            </a:r>
            <a:r>
              <a:rPr dirty="0" baseline="3086" sz="1350" i="1">
                <a:solidFill>
                  <a:srgbClr val="5A5B5D"/>
                </a:solidFill>
                <a:latin typeface="Times New Roman"/>
                <a:cs typeface="Times New Roman"/>
              </a:rPr>
              <a:t>100</a:t>
            </a:r>
            <a:r>
              <a:rPr dirty="0" baseline="3086" sz="1350" spc="-22" i="1">
                <a:solidFill>
                  <a:srgbClr val="5A5B5D"/>
                </a:solidFill>
                <a:latin typeface="Times New Roman"/>
                <a:cs typeface="Times New Roman"/>
              </a:rPr>
              <a:t> </a:t>
            </a:r>
            <a:r>
              <a:rPr dirty="0" sz="900" i="1">
                <a:solidFill>
                  <a:srgbClr val="5A5B5D"/>
                </a:solidFill>
                <a:latin typeface="楷体"/>
                <a:cs typeface="楷体"/>
              </a:rPr>
              <a:t>特效药平均年费用（以美金为单位）</a:t>
            </a:r>
            <a:endParaRPr sz="900">
              <a:latin typeface="楷体"/>
              <a:cs typeface="楷体"/>
            </a:endParaRPr>
          </a:p>
          <a:p>
            <a:pPr algn="ctr" marL="4445">
              <a:lnSpc>
                <a:spcPct val="100000"/>
              </a:lnSpc>
              <a:spcBef>
                <a:spcPts val="765"/>
              </a:spcBef>
            </a:pPr>
            <a:r>
              <a:rPr dirty="0" sz="600" i="1">
                <a:solidFill>
                  <a:srgbClr val="5A5B5D"/>
                </a:solidFill>
                <a:latin typeface="楷体"/>
                <a:cs typeface="楷体"/>
              </a:rPr>
              <a:t>来源</a:t>
            </a:r>
            <a:r>
              <a:rPr dirty="0" sz="600" spc="-5" i="1">
                <a:solidFill>
                  <a:srgbClr val="5A5B5D"/>
                </a:solidFill>
                <a:latin typeface="楷体"/>
                <a:cs typeface="楷体"/>
              </a:rPr>
              <a:t>：</a:t>
            </a:r>
            <a:r>
              <a:rPr dirty="0" sz="600" spc="-5" i="1">
                <a:solidFill>
                  <a:srgbClr val="5A5B5D"/>
                </a:solidFill>
                <a:latin typeface="Times New Roman"/>
                <a:cs typeface="Times New Roman"/>
              </a:rPr>
              <a:t>Evaluate </a:t>
            </a:r>
            <a:r>
              <a:rPr dirty="0" sz="600" spc="-25" i="1">
                <a:solidFill>
                  <a:srgbClr val="5A5B5D"/>
                </a:solidFill>
                <a:latin typeface="Times New Roman"/>
                <a:cs typeface="Times New Roman"/>
              </a:rPr>
              <a:t>Pharma</a:t>
            </a:r>
            <a:r>
              <a:rPr dirty="0" sz="600" spc="-5" i="1">
                <a:solidFill>
                  <a:srgbClr val="5A5B5D"/>
                </a:solidFill>
                <a:latin typeface="Times New Roman"/>
                <a:cs typeface="Times New Roman"/>
              </a:rPr>
              <a:t> </a:t>
            </a:r>
            <a:r>
              <a:rPr dirty="0" sz="600" i="1">
                <a:solidFill>
                  <a:srgbClr val="5A5B5D"/>
                </a:solidFill>
                <a:latin typeface="Times New Roman"/>
                <a:cs typeface="Times New Roman"/>
              </a:rPr>
              <a:t>2018</a:t>
            </a:r>
            <a:r>
              <a:rPr dirty="0" sz="600" spc="-5" i="1">
                <a:solidFill>
                  <a:srgbClr val="5A5B5D"/>
                </a:solidFill>
                <a:latin typeface="Times New Roman"/>
                <a:cs typeface="Times New Roman"/>
              </a:rPr>
              <a:t> </a:t>
            </a:r>
            <a:r>
              <a:rPr dirty="0" sz="600" i="1">
                <a:solidFill>
                  <a:srgbClr val="5A5B5D"/>
                </a:solidFill>
                <a:latin typeface="楷体"/>
                <a:cs typeface="楷体"/>
              </a:rPr>
              <a:t>年孤儿药报告</a:t>
            </a:r>
            <a:endParaRPr sz="600">
              <a:latin typeface="楷体"/>
              <a:cs typeface="楷体"/>
            </a:endParaRPr>
          </a:p>
        </p:txBody>
      </p:sp>
      <p:grpSp>
        <p:nvGrpSpPr>
          <p:cNvPr id="8" name="object 8"/>
          <p:cNvGrpSpPr/>
          <p:nvPr/>
        </p:nvGrpSpPr>
        <p:grpSpPr>
          <a:xfrm>
            <a:off x="5757208" y="3047028"/>
            <a:ext cx="144145" cy="114300"/>
            <a:chOff x="5757208" y="3047028"/>
            <a:chExt cx="144145" cy="114300"/>
          </a:xfrm>
        </p:grpSpPr>
        <p:sp>
          <p:nvSpPr>
            <p:cNvPr id="9" name="object 9"/>
            <p:cNvSpPr/>
            <p:nvPr/>
          </p:nvSpPr>
          <p:spPr>
            <a:xfrm>
              <a:off x="5759005" y="3048825"/>
              <a:ext cx="140970" cy="110489"/>
            </a:xfrm>
            <a:custGeom>
              <a:avLst/>
              <a:gdLst/>
              <a:ahLst/>
              <a:cxnLst/>
              <a:rect l="l" t="t" r="r" b="b"/>
              <a:pathLst>
                <a:path w="140970" h="110489">
                  <a:moveTo>
                    <a:pt x="140398" y="0"/>
                  </a:moveTo>
                  <a:lnTo>
                    <a:pt x="0" y="0"/>
                  </a:lnTo>
                  <a:lnTo>
                    <a:pt x="0" y="110401"/>
                  </a:lnTo>
                  <a:lnTo>
                    <a:pt x="140398" y="110401"/>
                  </a:lnTo>
                  <a:lnTo>
                    <a:pt x="140398" y="0"/>
                  </a:lnTo>
                  <a:close/>
                </a:path>
              </a:pathLst>
            </a:custGeom>
            <a:solidFill>
              <a:srgbClr val="639E51"/>
            </a:solidFill>
          </p:spPr>
          <p:txBody>
            <a:bodyPr wrap="square" lIns="0" tIns="0" rIns="0" bIns="0" rtlCol="0"/>
            <a:lstStyle/>
            <a:p/>
          </p:txBody>
        </p:sp>
        <p:sp>
          <p:nvSpPr>
            <p:cNvPr id="10" name="object 10"/>
            <p:cNvSpPr/>
            <p:nvPr/>
          </p:nvSpPr>
          <p:spPr>
            <a:xfrm>
              <a:off x="5759005" y="3048825"/>
              <a:ext cx="140970" cy="110489"/>
            </a:xfrm>
            <a:custGeom>
              <a:avLst/>
              <a:gdLst/>
              <a:ahLst/>
              <a:cxnLst/>
              <a:rect l="l" t="t" r="r" b="b"/>
              <a:pathLst>
                <a:path w="140970" h="110489">
                  <a:moveTo>
                    <a:pt x="0" y="110401"/>
                  </a:moveTo>
                  <a:lnTo>
                    <a:pt x="140398" y="110401"/>
                  </a:lnTo>
                  <a:lnTo>
                    <a:pt x="140398" y="0"/>
                  </a:lnTo>
                  <a:lnTo>
                    <a:pt x="0" y="0"/>
                  </a:lnTo>
                  <a:lnTo>
                    <a:pt x="0" y="110401"/>
                  </a:lnTo>
                  <a:close/>
                </a:path>
              </a:pathLst>
            </a:custGeom>
            <a:ln w="3594">
              <a:solidFill>
                <a:srgbClr val="231F20"/>
              </a:solidFill>
            </a:ln>
          </p:spPr>
          <p:txBody>
            <a:bodyPr wrap="square" lIns="0" tIns="0" rIns="0" bIns="0" rtlCol="0"/>
            <a:lstStyle/>
            <a:p/>
          </p:txBody>
        </p:sp>
      </p:grpSp>
      <p:grpSp>
        <p:nvGrpSpPr>
          <p:cNvPr id="11" name="object 11"/>
          <p:cNvGrpSpPr/>
          <p:nvPr/>
        </p:nvGrpSpPr>
        <p:grpSpPr>
          <a:xfrm>
            <a:off x="5757208" y="3251028"/>
            <a:ext cx="144145" cy="114300"/>
            <a:chOff x="5757208" y="3251028"/>
            <a:chExt cx="144145" cy="114300"/>
          </a:xfrm>
        </p:grpSpPr>
        <p:sp>
          <p:nvSpPr>
            <p:cNvPr id="12" name="object 12"/>
            <p:cNvSpPr/>
            <p:nvPr/>
          </p:nvSpPr>
          <p:spPr>
            <a:xfrm>
              <a:off x="5759005" y="3252825"/>
              <a:ext cx="140970" cy="110489"/>
            </a:xfrm>
            <a:custGeom>
              <a:avLst/>
              <a:gdLst/>
              <a:ahLst/>
              <a:cxnLst/>
              <a:rect l="l" t="t" r="r" b="b"/>
              <a:pathLst>
                <a:path w="140970" h="110489">
                  <a:moveTo>
                    <a:pt x="140398" y="0"/>
                  </a:moveTo>
                  <a:lnTo>
                    <a:pt x="0" y="0"/>
                  </a:lnTo>
                  <a:lnTo>
                    <a:pt x="0" y="110401"/>
                  </a:lnTo>
                  <a:lnTo>
                    <a:pt x="140398" y="110401"/>
                  </a:lnTo>
                  <a:lnTo>
                    <a:pt x="140398" y="0"/>
                  </a:lnTo>
                  <a:close/>
                </a:path>
              </a:pathLst>
            </a:custGeom>
            <a:solidFill>
              <a:srgbClr val="B9B8BA"/>
            </a:solidFill>
          </p:spPr>
          <p:txBody>
            <a:bodyPr wrap="square" lIns="0" tIns="0" rIns="0" bIns="0" rtlCol="0"/>
            <a:lstStyle/>
            <a:p/>
          </p:txBody>
        </p:sp>
        <p:sp>
          <p:nvSpPr>
            <p:cNvPr id="13" name="object 13"/>
            <p:cNvSpPr/>
            <p:nvPr/>
          </p:nvSpPr>
          <p:spPr>
            <a:xfrm>
              <a:off x="5759005" y="3252825"/>
              <a:ext cx="140970" cy="110489"/>
            </a:xfrm>
            <a:custGeom>
              <a:avLst/>
              <a:gdLst/>
              <a:ahLst/>
              <a:cxnLst/>
              <a:rect l="l" t="t" r="r" b="b"/>
              <a:pathLst>
                <a:path w="140970" h="110489">
                  <a:moveTo>
                    <a:pt x="0" y="110401"/>
                  </a:moveTo>
                  <a:lnTo>
                    <a:pt x="140398" y="110401"/>
                  </a:lnTo>
                  <a:lnTo>
                    <a:pt x="140398" y="0"/>
                  </a:lnTo>
                  <a:lnTo>
                    <a:pt x="0" y="0"/>
                  </a:lnTo>
                  <a:lnTo>
                    <a:pt x="0" y="110401"/>
                  </a:lnTo>
                  <a:close/>
                </a:path>
              </a:pathLst>
            </a:custGeom>
            <a:ln w="3594">
              <a:solidFill>
                <a:srgbClr val="231F20"/>
              </a:solidFill>
            </a:ln>
          </p:spPr>
          <p:txBody>
            <a:bodyPr wrap="square" lIns="0" tIns="0" rIns="0" bIns="0" rtlCol="0"/>
            <a:lstStyle/>
            <a:p/>
          </p:txBody>
        </p:sp>
      </p:grpSp>
      <p:sp>
        <p:nvSpPr>
          <p:cNvPr id="14" name="object 14"/>
          <p:cNvSpPr txBox="1"/>
          <p:nvPr/>
        </p:nvSpPr>
        <p:spPr>
          <a:xfrm>
            <a:off x="6035065" y="3018104"/>
            <a:ext cx="36830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231F20"/>
                </a:solidFill>
                <a:latin typeface="楷体"/>
                <a:cs typeface="楷体"/>
              </a:rPr>
              <a:t>孤儿药</a:t>
            </a:r>
            <a:endParaRPr sz="900">
              <a:latin typeface="楷体"/>
              <a:cs typeface="楷体"/>
            </a:endParaRPr>
          </a:p>
        </p:txBody>
      </p:sp>
      <p:sp>
        <p:nvSpPr>
          <p:cNvPr id="15" name="object 15"/>
          <p:cNvSpPr txBox="1"/>
          <p:nvPr/>
        </p:nvSpPr>
        <p:spPr>
          <a:xfrm>
            <a:off x="5977915" y="3234131"/>
            <a:ext cx="48260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231F20"/>
                </a:solidFill>
                <a:latin typeface="楷体"/>
                <a:cs typeface="楷体"/>
              </a:rPr>
              <a:t>非孤儿药</a:t>
            </a:r>
            <a:endParaRPr sz="900">
              <a:latin typeface="楷体"/>
              <a:cs typeface="楷体"/>
            </a:endParaRPr>
          </a:p>
        </p:txBody>
      </p:sp>
      <p:sp>
        <p:nvSpPr>
          <p:cNvPr id="16" name="object 16"/>
          <p:cNvSpPr/>
          <p:nvPr/>
        </p:nvSpPr>
        <p:spPr>
          <a:xfrm>
            <a:off x="832500" y="3675240"/>
            <a:ext cx="5940425" cy="0"/>
          </a:xfrm>
          <a:custGeom>
            <a:avLst/>
            <a:gdLst/>
            <a:ahLst/>
            <a:cxnLst/>
            <a:rect l="l" t="t" r="r" b="b"/>
            <a:pathLst>
              <a:path w="5940425" h="0">
                <a:moveTo>
                  <a:pt x="0" y="0"/>
                </a:moveTo>
                <a:lnTo>
                  <a:pt x="5940005" y="0"/>
                </a:lnTo>
              </a:path>
            </a:pathLst>
          </a:custGeom>
          <a:ln w="9525">
            <a:solidFill>
              <a:srgbClr val="639E51"/>
            </a:solidFill>
          </a:ln>
        </p:spPr>
        <p:txBody>
          <a:bodyPr wrap="square" lIns="0" tIns="0" rIns="0" bIns="0" rtlCol="0"/>
          <a:lstStyle/>
          <a:p/>
        </p:txBody>
      </p:sp>
      <p:sp>
        <p:nvSpPr>
          <p:cNvPr id="17" name="object 17"/>
          <p:cNvSpPr/>
          <p:nvPr/>
        </p:nvSpPr>
        <p:spPr>
          <a:xfrm>
            <a:off x="832500" y="1360220"/>
            <a:ext cx="5940425" cy="0"/>
          </a:xfrm>
          <a:custGeom>
            <a:avLst/>
            <a:gdLst/>
            <a:ahLst/>
            <a:cxnLst/>
            <a:rect l="l" t="t" r="r" b="b"/>
            <a:pathLst>
              <a:path w="5940425" h="0">
                <a:moveTo>
                  <a:pt x="0" y="0"/>
                </a:moveTo>
                <a:lnTo>
                  <a:pt x="5940005" y="0"/>
                </a:lnTo>
              </a:path>
            </a:pathLst>
          </a:custGeom>
          <a:ln w="9525">
            <a:solidFill>
              <a:srgbClr val="639E51"/>
            </a:solidFill>
          </a:ln>
        </p:spPr>
        <p:txBody>
          <a:bodyPr wrap="square" lIns="0" tIns="0" rIns="0" bIns="0" rtlCol="0"/>
          <a:lstStyle/>
          <a:p/>
        </p:txBody>
      </p:sp>
      <p:sp>
        <p:nvSpPr>
          <p:cNvPr id="18" name="object 18"/>
          <p:cNvSpPr txBox="1"/>
          <p:nvPr/>
        </p:nvSpPr>
        <p:spPr>
          <a:xfrm>
            <a:off x="1912912" y="1995868"/>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2017</a:t>
            </a:r>
            <a:endParaRPr sz="1000">
              <a:latin typeface="Times New Roman"/>
              <a:cs typeface="Times New Roman"/>
            </a:endParaRPr>
          </a:p>
        </p:txBody>
      </p:sp>
      <p:sp>
        <p:nvSpPr>
          <p:cNvPr id="19" name="object 19"/>
          <p:cNvSpPr txBox="1"/>
          <p:nvPr/>
        </p:nvSpPr>
        <p:spPr>
          <a:xfrm>
            <a:off x="1912912" y="2643822"/>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2015</a:t>
            </a:r>
            <a:endParaRPr sz="1000">
              <a:latin typeface="Times New Roman"/>
              <a:cs typeface="Times New Roman"/>
            </a:endParaRPr>
          </a:p>
        </p:txBody>
      </p:sp>
      <p:sp>
        <p:nvSpPr>
          <p:cNvPr id="20" name="object 20"/>
          <p:cNvSpPr txBox="1"/>
          <p:nvPr/>
        </p:nvSpPr>
        <p:spPr>
          <a:xfrm>
            <a:off x="1912912" y="2970847"/>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2014</a:t>
            </a:r>
            <a:endParaRPr sz="1000">
              <a:latin typeface="Times New Roman"/>
              <a:cs typeface="Times New Roman"/>
            </a:endParaRPr>
          </a:p>
        </p:txBody>
      </p:sp>
      <p:sp>
        <p:nvSpPr>
          <p:cNvPr id="21" name="object 21"/>
          <p:cNvSpPr txBox="1"/>
          <p:nvPr/>
        </p:nvSpPr>
        <p:spPr>
          <a:xfrm>
            <a:off x="1912912" y="3303841"/>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2013</a:t>
            </a:r>
            <a:endParaRPr sz="1000">
              <a:latin typeface="Times New Roman"/>
              <a:cs typeface="Times New Roman"/>
            </a:endParaRPr>
          </a:p>
        </p:txBody>
      </p:sp>
      <p:sp>
        <p:nvSpPr>
          <p:cNvPr id="22" name="object 22"/>
          <p:cNvSpPr txBox="1"/>
          <p:nvPr/>
        </p:nvSpPr>
        <p:spPr>
          <a:xfrm>
            <a:off x="5107914" y="1955165"/>
            <a:ext cx="3556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147,308</a:t>
            </a:r>
            <a:endParaRPr sz="800">
              <a:latin typeface="Times New Roman"/>
              <a:cs typeface="Times New Roman"/>
            </a:endParaRPr>
          </a:p>
        </p:txBody>
      </p:sp>
      <p:sp>
        <p:nvSpPr>
          <p:cNvPr id="23" name="object 23"/>
          <p:cNvSpPr txBox="1"/>
          <p:nvPr/>
        </p:nvSpPr>
        <p:spPr>
          <a:xfrm>
            <a:off x="2938957" y="2082978"/>
            <a:ext cx="3048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30,708</a:t>
            </a:r>
            <a:endParaRPr sz="800">
              <a:latin typeface="Times New Roman"/>
              <a:cs typeface="Times New Roman"/>
            </a:endParaRPr>
          </a:p>
        </p:txBody>
      </p:sp>
      <p:sp>
        <p:nvSpPr>
          <p:cNvPr id="24" name="object 24"/>
          <p:cNvSpPr txBox="1"/>
          <p:nvPr/>
        </p:nvSpPr>
        <p:spPr>
          <a:xfrm>
            <a:off x="5077942" y="2297252"/>
            <a:ext cx="3556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145,262</a:t>
            </a:r>
            <a:endParaRPr sz="800">
              <a:latin typeface="Times New Roman"/>
              <a:cs typeface="Times New Roman"/>
            </a:endParaRPr>
          </a:p>
        </p:txBody>
      </p:sp>
      <p:sp>
        <p:nvSpPr>
          <p:cNvPr id="25" name="object 25"/>
          <p:cNvSpPr txBox="1"/>
          <p:nvPr/>
        </p:nvSpPr>
        <p:spPr>
          <a:xfrm>
            <a:off x="2893948" y="2414295"/>
            <a:ext cx="3048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28,904</a:t>
            </a:r>
            <a:endParaRPr sz="800">
              <a:latin typeface="Times New Roman"/>
              <a:cs typeface="Times New Roman"/>
            </a:endParaRPr>
          </a:p>
        </p:txBody>
      </p:sp>
      <p:sp>
        <p:nvSpPr>
          <p:cNvPr id="26" name="object 26"/>
          <p:cNvSpPr txBox="1"/>
          <p:nvPr/>
        </p:nvSpPr>
        <p:spPr>
          <a:xfrm>
            <a:off x="4853000" y="2621254"/>
            <a:ext cx="3556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134,062</a:t>
            </a:r>
            <a:endParaRPr sz="800">
              <a:latin typeface="Times New Roman"/>
              <a:cs typeface="Times New Roman"/>
            </a:endParaRPr>
          </a:p>
        </p:txBody>
      </p:sp>
      <p:sp>
        <p:nvSpPr>
          <p:cNvPr id="27" name="object 27"/>
          <p:cNvSpPr txBox="1"/>
          <p:nvPr/>
        </p:nvSpPr>
        <p:spPr>
          <a:xfrm>
            <a:off x="2836951" y="2738297"/>
            <a:ext cx="3048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25,504</a:t>
            </a:r>
            <a:endParaRPr sz="800">
              <a:latin typeface="Times New Roman"/>
              <a:cs typeface="Times New Roman"/>
            </a:endParaRPr>
          </a:p>
        </p:txBody>
      </p:sp>
      <p:sp>
        <p:nvSpPr>
          <p:cNvPr id="28" name="object 28"/>
          <p:cNvSpPr txBox="1"/>
          <p:nvPr/>
        </p:nvSpPr>
        <p:spPr>
          <a:xfrm>
            <a:off x="4775580" y="2954299"/>
            <a:ext cx="3556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129,970</a:t>
            </a:r>
            <a:endParaRPr sz="800">
              <a:latin typeface="Times New Roman"/>
              <a:cs typeface="Times New Roman"/>
            </a:endParaRPr>
          </a:p>
        </p:txBody>
      </p:sp>
      <p:sp>
        <p:nvSpPr>
          <p:cNvPr id="29" name="object 29"/>
          <p:cNvSpPr txBox="1"/>
          <p:nvPr/>
        </p:nvSpPr>
        <p:spPr>
          <a:xfrm>
            <a:off x="2777007" y="3074289"/>
            <a:ext cx="3048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23,503</a:t>
            </a:r>
            <a:endParaRPr sz="800">
              <a:latin typeface="Times New Roman"/>
              <a:cs typeface="Times New Roman"/>
            </a:endParaRPr>
          </a:p>
        </p:txBody>
      </p:sp>
      <p:sp>
        <p:nvSpPr>
          <p:cNvPr id="30" name="object 30"/>
          <p:cNvSpPr txBox="1"/>
          <p:nvPr/>
        </p:nvSpPr>
        <p:spPr>
          <a:xfrm>
            <a:off x="4583048" y="3285515"/>
            <a:ext cx="3556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120,382</a:t>
            </a:r>
            <a:endParaRPr sz="800">
              <a:latin typeface="Times New Roman"/>
              <a:cs typeface="Times New Roman"/>
            </a:endParaRPr>
          </a:p>
        </p:txBody>
      </p:sp>
      <p:sp>
        <p:nvSpPr>
          <p:cNvPr id="31" name="object 31"/>
          <p:cNvSpPr txBox="1"/>
          <p:nvPr/>
        </p:nvSpPr>
        <p:spPr>
          <a:xfrm>
            <a:off x="2729052" y="3410280"/>
            <a:ext cx="304800" cy="147320"/>
          </a:xfrm>
          <a:prstGeom prst="rect">
            <a:avLst/>
          </a:prstGeom>
        </p:spPr>
        <p:txBody>
          <a:bodyPr wrap="square" lIns="0" tIns="12700" rIns="0" bIns="0" rtlCol="0" vert="horz">
            <a:spAutoFit/>
          </a:bodyPr>
          <a:lstStyle/>
          <a:p>
            <a:pPr marL="12700">
              <a:lnSpc>
                <a:spcPct val="100000"/>
              </a:lnSpc>
              <a:spcBef>
                <a:spcPts val="100"/>
              </a:spcBef>
            </a:pPr>
            <a:r>
              <a:rPr dirty="0" sz="800">
                <a:solidFill>
                  <a:srgbClr val="231F20"/>
                </a:solidFill>
                <a:latin typeface="Times New Roman"/>
                <a:cs typeface="Times New Roman"/>
              </a:rPr>
              <a:t>21,589</a:t>
            </a:r>
            <a:endParaRPr sz="800">
              <a:latin typeface="Times New Roman"/>
              <a:cs typeface="Times New Roman"/>
            </a:endParaRPr>
          </a:p>
        </p:txBody>
      </p:sp>
      <p:sp>
        <p:nvSpPr>
          <p:cNvPr id="32" name="object 32"/>
          <p:cNvSpPr txBox="1"/>
          <p:nvPr/>
        </p:nvSpPr>
        <p:spPr>
          <a:xfrm>
            <a:off x="1912912" y="2319870"/>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2016</a:t>
            </a:r>
            <a:endParaRPr sz="1000">
              <a:latin typeface="Times New Roman"/>
              <a:cs typeface="Times New Roman"/>
            </a:endParaRPr>
          </a:p>
        </p:txBody>
      </p:sp>
      <p:grpSp>
        <p:nvGrpSpPr>
          <p:cNvPr id="33" name="object 33"/>
          <p:cNvGrpSpPr/>
          <p:nvPr/>
        </p:nvGrpSpPr>
        <p:grpSpPr>
          <a:xfrm>
            <a:off x="2282357" y="1923821"/>
            <a:ext cx="2788920" cy="1664970"/>
            <a:chOff x="2282357" y="1923821"/>
            <a:chExt cx="2788920" cy="1664970"/>
          </a:xfrm>
        </p:grpSpPr>
        <p:sp>
          <p:nvSpPr>
            <p:cNvPr id="34" name="object 34"/>
            <p:cNvSpPr/>
            <p:nvPr/>
          </p:nvSpPr>
          <p:spPr>
            <a:xfrm>
              <a:off x="2282367" y="1969259"/>
              <a:ext cx="2788920" cy="120650"/>
            </a:xfrm>
            <a:custGeom>
              <a:avLst/>
              <a:gdLst/>
              <a:ahLst/>
              <a:cxnLst/>
              <a:rect l="l" t="t" r="r" b="b"/>
              <a:pathLst>
                <a:path w="2788920" h="120650">
                  <a:moveTo>
                    <a:pt x="2788892" y="120177"/>
                  </a:moveTo>
                  <a:lnTo>
                    <a:pt x="0" y="120177"/>
                  </a:lnTo>
                  <a:lnTo>
                    <a:pt x="0" y="0"/>
                  </a:lnTo>
                  <a:lnTo>
                    <a:pt x="2788892" y="0"/>
                  </a:lnTo>
                  <a:lnTo>
                    <a:pt x="2788892" y="120177"/>
                  </a:lnTo>
                  <a:close/>
                </a:path>
              </a:pathLst>
            </a:custGeom>
            <a:solidFill>
              <a:srgbClr val="71A754"/>
            </a:solidFill>
          </p:spPr>
          <p:txBody>
            <a:bodyPr wrap="square" lIns="0" tIns="0" rIns="0" bIns="0" rtlCol="0"/>
            <a:lstStyle/>
            <a:p/>
          </p:txBody>
        </p:sp>
        <p:sp>
          <p:nvSpPr>
            <p:cNvPr id="35" name="object 35"/>
            <p:cNvSpPr/>
            <p:nvPr/>
          </p:nvSpPr>
          <p:spPr>
            <a:xfrm>
              <a:off x="2282367" y="2089439"/>
              <a:ext cx="582295" cy="120650"/>
            </a:xfrm>
            <a:custGeom>
              <a:avLst/>
              <a:gdLst/>
              <a:ahLst/>
              <a:cxnLst/>
              <a:rect l="l" t="t" r="r" b="b"/>
              <a:pathLst>
                <a:path w="582294" h="120650">
                  <a:moveTo>
                    <a:pt x="581870" y="120179"/>
                  </a:moveTo>
                  <a:lnTo>
                    <a:pt x="0" y="120179"/>
                  </a:lnTo>
                  <a:lnTo>
                    <a:pt x="0" y="0"/>
                  </a:lnTo>
                  <a:lnTo>
                    <a:pt x="581870" y="0"/>
                  </a:lnTo>
                  <a:lnTo>
                    <a:pt x="581870" y="120179"/>
                  </a:lnTo>
                  <a:close/>
                </a:path>
              </a:pathLst>
            </a:custGeom>
            <a:solidFill>
              <a:srgbClr val="B9B8BA"/>
            </a:solidFill>
          </p:spPr>
          <p:txBody>
            <a:bodyPr wrap="square" lIns="0" tIns="0" rIns="0" bIns="0" rtlCol="0"/>
            <a:lstStyle/>
            <a:p/>
          </p:txBody>
        </p:sp>
        <p:sp>
          <p:nvSpPr>
            <p:cNvPr id="36" name="object 36"/>
            <p:cNvSpPr/>
            <p:nvPr/>
          </p:nvSpPr>
          <p:spPr>
            <a:xfrm>
              <a:off x="2282367" y="2303413"/>
              <a:ext cx="2748280" cy="120650"/>
            </a:xfrm>
            <a:custGeom>
              <a:avLst/>
              <a:gdLst/>
              <a:ahLst/>
              <a:cxnLst/>
              <a:rect l="l" t="t" r="r" b="b"/>
              <a:pathLst>
                <a:path w="2748279" h="120650">
                  <a:moveTo>
                    <a:pt x="2747751" y="120177"/>
                  </a:moveTo>
                  <a:lnTo>
                    <a:pt x="0" y="120177"/>
                  </a:lnTo>
                  <a:lnTo>
                    <a:pt x="0" y="0"/>
                  </a:lnTo>
                  <a:lnTo>
                    <a:pt x="2747751" y="0"/>
                  </a:lnTo>
                  <a:lnTo>
                    <a:pt x="2747751" y="120177"/>
                  </a:lnTo>
                  <a:close/>
                </a:path>
              </a:pathLst>
            </a:custGeom>
            <a:solidFill>
              <a:srgbClr val="71A754"/>
            </a:solidFill>
          </p:spPr>
          <p:txBody>
            <a:bodyPr wrap="square" lIns="0" tIns="0" rIns="0" bIns="0" rtlCol="0"/>
            <a:lstStyle/>
            <a:p/>
          </p:txBody>
        </p:sp>
        <p:sp>
          <p:nvSpPr>
            <p:cNvPr id="37" name="object 37"/>
            <p:cNvSpPr/>
            <p:nvPr/>
          </p:nvSpPr>
          <p:spPr>
            <a:xfrm>
              <a:off x="2282367" y="2423594"/>
              <a:ext cx="546735" cy="117475"/>
            </a:xfrm>
            <a:custGeom>
              <a:avLst/>
              <a:gdLst/>
              <a:ahLst/>
              <a:cxnLst/>
              <a:rect l="l" t="t" r="r" b="b"/>
              <a:pathLst>
                <a:path w="546735" h="117475">
                  <a:moveTo>
                    <a:pt x="546607" y="117247"/>
                  </a:moveTo>
                  <a:lnTo>
                    <a:pt x="0" y="117247"/>
                  </a:lnTo>
                  <a:lnTo>
                    <a:pt x="0" y="0"/>
                  </a:lnTo>
                  <a:lnTo>
                    <a:pt x="546607" y="0"/>
                  </a:lnTo>
                  <a:lnTo>
                    <a:pt x="546607" y="117247"/>
                  </a:lnTo>
                  <a:close/>
                </a:path>
              </a:pathLst>
            </a:custGeom>
            <a:solidFill>
              <a:srgbClr val="B9B8BA"/>
            </a:solidFill>
          </p:spPr>
          <p:txBody>
            <a:bodyPr wrap="square" lIns="0" tIns="0" rIns="0" bIns="0" rtlCol="0"/>
            <a:lstStyle/>
            <a:p/>
          </p:txBody>
        </p:sp>
        <p:sp>
          <p:nvSpPr>
            <p:cNvPr id="38" name="object 38"/>
            <p:cNvSpPr/>
            <p:nvPr/>
          </p:nvSpPr>
          <p:spPr>
            <a:xfrm>
              <a:off x="2282367" y="2637567"/>
              <a:ext cx="2536190" cy="117475"/>
            </a:xfrm>
            <a:custGeom>
              <a:avLst/>
              <a:gdLst/>
              <a:ahLst/>
              <a:cxnLst/>
              <a:rect l="l" t="t" r="r" b="b"/>
              <a:pathLst>
                <a:path w="2536190" h="117475">
                  <a:moveTo>
                    <a:pt x="2536152" y="117246"/>
                  </a:moveTo>
                  <a:lnTo>
                    <a:pt x="0" y="117246"/>
                  </a:lnTo>
                  <a:lnTo>
                    <a:pt x="0" y="0"/>
                  </a:lnTo>
                  <a:lnTo>
                    <a:pt x="2536152" y="0"/>
                  </a:lnTo>
                  <a:lnTo>
                    <a:pt x="2536152" y="117246"/>
                  </a:lnTo>
                  <a:close/>
                </a:path>
              </a:pathLst>
            </a:custGeom>
            <a:solidFill>
              <a:srgbClr val="71A754"/>
            </a:solidFill>
          </p:spPr>
          <p:txBody>
            <a:bodyPr wrap="square" lIns="0" tIns="0" rIns="0" bIns="0" rtlCol="0"/>
            <a:lstStyle/>
            <a:p/>
          </p:txBody>
        </p:sp>
        <p:sp>
          <p:nvSpPr>
            <p:cNvPr id="39" name="object 39"/>
            <p:cNvSpPr/>
            <p:nvPr/>
          </p:nvSpPr>
          <p:spPr>
            <a:xfrm>
              <a:off x="2282367" y="2754819"/>
              <a:ext cx="481965" cy="120650"/>
            </a:xfrm>
            <a:custGeom>
              <a:avLst/>
              <a:gdLst/>
              <a:ahLst/>
              <a:cxnLst/>
              <a:rect l="l" t="t" r="r" b="b"/>
              <a:pathLst>
                <a:path w="481964" h="120650">
                  <a:moveTo>
                    <a:pt x="481955" y="120179"/>
                  </a:moveTo>
                  <a:lnTo>
                    <a:pt x="0" y="120179"/>
                  </a:lnTo>
                  <a:lnTo>
                    <a:pt x="0" y="0"/>
                  </a:lnTo>
                  <a:lnTo>
                    <a:pt x="481955" y="0"/>
                  </a:lnTo>
                  <a:lnTo>
                    <a:pt x="481955" y="120179"/>
                  </a:lnTo>
                  <a:close/>
                </a:path>
              </a:pathLst>
            </a:custGeom>
            <a:solidFill>
              <a:srgbClr val="B9B8BA"/>
            </a:solidFill>
          </p:spPr>
          <p:txBody>
            <a:bodyPr wrap="square" lIns="0" tIns="0" rIns="0" bIns="0" rtlCol="0"/>
            <a:lstStyle/>
            <a:p/>
          </p:txBody>
        </p:sp>
        <p:sp>
          <p:nvSpPr>
            <p:cNvPr id="40" name="object 40"/>
            <p:cNvSpPr/>
            <p:nvPr/>
          </p:nvSpPr>
          <p:spPr>
            <a:xfrm>
              <a:off x="2282367" y="2971723"/>
              <a:ext cx="2459990" cy="117475"/>
            </a:xfrm>
            <a:custGeom>
              <a:avLst/>
              <a:gdLst/>
              <a:ahLst/>
              <a:cxnLst/>
              <a:rect l="l" t="t" r="r" b="b"/>
              <a:pathLst>
                <a:path w="2459990" h="117475">
                  <a:moveTo>
                    <a:pt x="2459746" y="117246"/>
                  </a:moveTo>
                  <a:lnTo>
                    <a:pt x="0" y="117246"/>
                  </a:lnTo>
                  <a:lnTo>
                    <a:pt x="0" y="0"/>
                  </a:lnTo>
                  <a:lnTo>
                    <a:pt x="2459746" y="0"/>
                  </a:lnTo>
                  <a:lnTo>
                    <a:pt x="2459746" y="117246"/>
                  </a:lnTo>
                  <a:close/>
                </a:path>
              </a:pathLst>
            </a:custGeom>
            <a:solidFill>
              <a:srgbClr val="71A754"/>
            </a:solidFill>
          </p:spPr>
          <p:txBody>
            <a:bodyPr wrap="square" lIns="0" tIns="0" rIns="0" bIns="0" rtlCol="0"/>
            <a:lstStyle/>
            <a:p/>
          </p:txBody>
        </p:sp>
        <p:sp>
          <p:nvSpPr>
            <p:cNvPr id="41" name="object 41"/>
            <p:cNvSpPr/>
            <p:nvPr/>
          </p:nvSpPr>
          <p:spPr>
            <a:xfrm>
              <a:off x="2282367" y="3088973"/>
              <a:ext cx="447040" cy="120650"/>
            </a:xfrm>
            <a:custGeom>
              <a:avLst/>
              <a:gdLst/>
              <a:ahLst/>
              <a:cxnLst/>
              <a:rect l="l" t="t" r="r" b="b"/>
              <a:pathLst>
                <a:path w="447039" h="120650">
                  <a:moveTo>
                    <a:pt x="446690" y="120179"/>
                  </a:moveTo>
                  <a:lnTo>
                    <a:pt x="0" y="120179"/>
                  </a:lnTo>
                  <a:lnTo>
                    <a:pt x="0" y="0"/>
                  </a:lnTo>
                  <a:lnTo>
                    <a:pt x="446690" y="0"/>
                  </a:lnTo>
                  <a:lnTo>
                    <a:pt x="446690" y="120179"/>
                  </a:lnTo>
                  <a:close/>
                </a:path>
              </a:pathLst>
            </a:custGeom>
            <a:solidFill>
              <a:srgbClr val="B9B8BA"/>
            </a:solidFill>
          </p:spPr>
          <p:txBody>
            <a:bodyPr wrap="square" lIns="0" tIns="0" rIns="0" bIns="0" rtlCol="0"/>
            <a:lstStyle/>
            <a:p/>
          </p:txBody>
        </p:sp>
        <p:sp>
          <p:nvSpPr>
            <p:cNvPr id="42" name="object 42"/>
            <p:cNvSpPr/>
            <p:nvPr/>
          </p:nvSpPr>
          <p:spPr>
            <a:xfrm>
              <a:off x="2282367" y="3302944"/>
              <a:ext cx="2277745" cy="120650"/>
            </a:xfrm>
            <a:custGeom>
              <a:avLst/>
              <a:gdLst/>
              <a:ahLst/>
              <a:cxnLst/>
              <a:rect l="l" t="t" r="r" b="b"/>
              <a:pathLst>
                <a:path w="2277745" h="120650">
                  <a:moveTo>
                    <a:pt x="2277546" y="120177"/>
                  </a:moveTo>
                  <a:lnTo>
                    <a:pt x="0" y="120177"/>
                  </a:lnTo>
                  <a:lnTo>
                    <a:pt x="0" y="0"/>
                  </a:lnTo>
                  <a:lnTo>
                    <a:pt x="2277546" y="0"/>
                  </a:lnTo>
                  <a:lnTo>
                    <a:pt x="2277546" y="120177"/>
                  </a:lnTo>
                  <a:close/>
                </a:path>
              </a:pathLst>
            </a:custGeom>
            <a:solidFill>
              <a:srgbClr val="71A754"/>
            </a:solidFill>
          </p:spPr>
          <p:txBody>
            <a:bodyPr wrap="square" lIns="0" tIns="0" rIns="0" bIns="0" rtlCol="0"/>
            <a:lstStyle/>
            <a:p/>
          </p:txBody>
        </p:sp>
        <p:sp>
          <p:nvSpPr>
            <p:cNvPr id="43" name="object 43"/>
            <p:cNvSpPr/>
            <p:nvPr/>
          </p:nvSpPr>
          <p:spPr>
            <a:xfrm>
              <a:off x="2282367" y="3423133"/>
              <a:ext cx="408940" cy="120650"/>
            </a:xfrm>
            <a:custGeom>
              <a:avLst/>
              <a:gdLst/>
              <a:ahLst/>
              <a:cxnLst/>
              <a:rect l="l" t="t" r="r" b="b"/>
              <a:pathLst>
                <a:path w="408939" h="120650">
                  <a:moveTo>
                    <a:pt x="408486" y="120179"/>
                  </a:moveTo>
                  <a:lnTo>
                    <a:pt x="0" y="120179"/>
                  </a:lnTo>
                  <a:lnTo>
                    <a:pt x="0" y="0"/>
                  </a:lnTo>
                  <a:lnTo>
                    <a:pt x="408486" y="0"/>
                  </a:lnTo>
                  <a:lnTo>
                    <a:pt x="408486" y="120179"/>
                  </a:lnTo>
                  <a:close/>
                </a:path>
              </a:pathLst>
            </a:custGeom>
            <a:solidFill>
              <a:srgbClr val="B9B8BA"/>
            </a:solidFill>
          </p:spPr>
          <p:txBody>
            <a:bodyPr wrap="square" lIns="0" tIns="0" rIns="0" bIns="0" rtlCol="0"/>
            <a:lstStyle/>
            <a:p/>
          </p:txBody>
        </p:sp>
        <p:sp>
          <p:nvSpPr>
            <p:cNvPr id="44" name="object 44"/>
            <p:cNvSpPr/>
            <p:nvPr/>
          </p:nvSpPr>
          <p:spPr>
            <a:xfrm>
              <a:off x="2283828" y="1923821"/>
              <a:ext cx="0" cy="1664970"/>
            </a:xfrm>
            <a:custGeom>
              <a:avLst/>
              <a:gdLst/>
              <a:ahLst/>
              <a:cxnLst/>
              <a:rect l="l" t="t" r="r" b="b"/>
              <a:pathLst>
                <a:path w="0" h="1664970">
                  <a:moveTo>
                    <a:pt x="0" y="0"/>
                  </a:moveTo>
                  <a:lnTo>
                    <a:pt x="0" y="1664901"/>
                  </a:lnTo>
                </a:path>
              </a:pathLst>
            </a:custGeom>
            <a:ln w="3175">
              <a:solidFill>
                <a:srgbClr val="050100"/>
              </a:solidFill>
            </a:ln>
          </p:spPr>
          <p:txBody>
            <a:bodyPr wrap="square" lIns="0" tIns="0" rIns="0" bIns="0" rtlCol="0"/>
            <a:lstStyle/>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3604"/>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63200" y="10228156"/>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5</a:t>
            </a:r>
            <a:endParaRPr sz="1200">
              <a:latin typeface="Times New Roman"/>
              <a:cs typeface="Times New Roman"/>
            </a:endParaRPr>
          </a:p>
        </p:txBody>
      </p:sp>
      <p:sp>
        <p:nvSpPr>
          <p:cNvPr id="4" name="object 4"/>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5" name="object 5"/>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6" name="object 6"/>
          <p:cNvPicPr/>
          <p:nvPr/>
        </p:nvPicPr>
        <p:blipFill>
          <a:blip r:embed="rId2" cstate="print"/>
          <a:stretch>
            <a:fillRect/>
          </a:stretch>
        </p:blipFill>
        <p:spPr>
          <a:xfrm>
            <a:off x="1701228" y="2339276"/>
            <a:ext cx="1061491" cy="139763"/>
          </a:xfrm>
          <a:prstGeom prst="rect">
            <a:avLst/>
          </a:prstGeom>
        </p:spPr>
      </p:pic>
      <p:sp>
        <p:nvSpPr>
          <p:cNvPr id="7" name="object 7"/>
          <p:cNvSpPr txBox="1"/>
          <p:nvPr/>
        </p:nvSpPr>
        <p:spPr>
          <a:xfrm>
            <a:off x="1380032" y="1580655"/>
            <a:ext cx="4804410" cy="2286635"/>
          </a:xfrm>
          <a:prstGeom prst="rect">
            <a:avLst/>
          </a:prstGeom>
        </p:spPr>
        <p:txBody>
          <a:bodyPr wrap="square" lIns="0" tIns="12700" rIns="0" bIns="0" rtlCol="0" vert="horz">
            <a:spAutoFit/>
          </a:bodyPr>
          <a:lstStyle/>
          <a:p>
            <a:pPr marL="12700" marR="59055" indent="304800">
              <a:lnSpc>
                <a:spcPct val="125000"/>
              </a:lnSpc>
              <a:spcBef>
                <a:spcPts val="100"/>
              </a:spcBef>
            </a:pPr>
            <a:r>
              <a:rPr dirty="0" sz="1200">
                <a:solidFill>
                  <a:srgbClr val="231F20"/>
                </a:solidFill>
                <a:latin typeface="楷体"/>
                <a:cs typeface="楷体"/>
              </a:rPr>
              <a:t>目前，我国孤儿药可及性仍然不高，在孤儿药上市种类、国家医保 覆盖情况以及整体支出水平等关键指标上均有较大提升空间。</a:t>
            </a:r>
            <a:endParaRPr sz="1200">
              <a:latin typeface="楷体"/>
              <a:cs typeface="楷体"/>
            </a:endParaRPr>
          </a:p>
          <a:p>
            <a:pPr>
              <a:lnSpc>
                <a:spcPct val="100000"/>
              </a:lnSpc>
              <a:spcBef>
                <a:spcPts val="10"/>
              </a:spcBef>
            </a:pPr>
            <a:endParaRPr sz="1600">
              <a:latin typeface="楷体"/>
              <a:cs typeface="楷体"/>
            </a:endParaRPr>
          </a:p>
          <a:p>
            <a:pPr marL="317500">
              <a:lnSpc>
                <a:spcPct val="100000"/>
              </a:lnSpc>
            </a:pPr>
            <a:r>
              <a:rPr dirty="0" sz="1200">
                <a:solidFill>
                  <a:srgbClr val="636466"/>
                </a:solidFill>
                <a:latin typeface="楷体"/>
                <a:cs typeface="楷体"/>
              </a:rPr>
              <a:t>孤儿药获批现状</a:t>
            </a:r>
            <a:endParaRPr sz="1200">
              <a:latin typeface="楷体"/>
              <a:cs typeface="楷体"/>
            </a:endParaRPr>
          </a:p>
          <a:p>
            <a:pPr algn="just" marL="12700" marR="5080" indent="304800">
              <a:lnSpc>
                <a:spcPts val="1800"/>
              </a:lnSpc>
            </a:pPr>
            <a:r>
              <a:rPr dirty="0" sz="1200">
                <a:solidFill>
                  <a:srgbClr val="231F20"/>
                </a:solidFill>
                <a:latin typeface="楷体"/>
                <a:cs typeface="楷体"/>
              </a:rPr>
              <a:t>根据医药数据和咨询公司</a:t>
            </a:r>
            <a:r>
              <a:rPr dirty="0" sz="1200" spc="-350">
                <a:solidFill>
                  <a:srgbClr val="231F20"/>
                </a:solidFill>
                <a:latin typeface="楷体"/>
                <a:cs typeface="楷体"/>
              </a:rPr>
              <a:t> </a:t>
            </a:r>
            <a:r>
              <a:rPr dirty="0" baseline="2314" sz="1800">
                <a:solidFill>
                  <a:srgbClr val="231F20"/>
                </a:solidFill>
                <a:latin typeface="Times New Roman"/>
                <a:cs typeface="Times New Roman"/>
              </a:rPr>
              <a:t>IQVIA</a:t>
            </a:r>
            <a:r>
              <a:rPr dirty="0" baseline="2314" sz="1800" spc="-75">
                <a:solidFill>
                  <a:srgbClr val="231F20"/>
                </a:solidFill>
                <a:latin typeface="Times New Roman"/>
                <a:cs typeface="Times New Roman"/>
              </a:rPr>
              <a:t> </a:t>
            </a:r>
            <a:r>
              <a:rPr dirty="0" sz="1200">
                <a:solidFill>
                  <a:srgbClr val="231F20"/>
                </a:solidFill>
                <a:latin typeface="楷体"/>
                <a:cs typeface="楷体"/>
              </a:rPr>
              <a:t>的调研</a:t>
            </a:r>
            <a:r>
              <a:rPr dirty="0" sz="1200" spc="-5">
                <a:solidFill>
                  <a:srgbClr val="231F20"/>
                </a:solidFill>
                <a:latin typeface="楷体"/>
                <a:cs typeface="楷体"/>
              </a:rPr>
              <a:t>，</a:t>
            </a:r>
            <a:r>
              <a:rPr dirty="0" sz="1200">
                <a:solidFill>
                  <a:srgbClr val="231F20"/>
                </a:solidFill>
                <a:latin typeface="楷体"/>
                <a:cs typeface="楷体"/>
              </a:rPr>
              <a:t>《第一批罕见病目录</a:t>
            </a:r>
            <a:r>
              <a:rPr dirty="0" sz="1200" spc="-5">
                <a:solidFill>
                  <a:srgbClr val="231F20"/>
                </a:solidFill>
                <a:latin typeface="楷体"/>
                <a:cs typeface="楷体"/>
              </a:rPr>
              <a:t>》</a:t>
            </a:r>
            <a:r>
              <a:rPr dirty="0" sz="1200">
                <a:solidFill>
                  <a:srgbClr val="231F20"/>
                </a:solidFill>
                <a:latin typeface="楷体"/>
                <a:cs typeface="楷体"/>
              </a:rPr>
              <a:t>中 </a:t>
            </a:r>
            <a:r>
              <a:rPr dirty="0" sz="1200" spc="30">
                <a:solidFill>
                  <a:srgbClr val="231F20"/>
                </a:solidFill>
                <a:latin typeface="楷体"/>
                <a:cs typeface="楷体"/>
              </a:rPr>
              <a:t>收录</a:t>
            </a:r>
            <a:r>
              <a:rPr dirty="0" sz="1200">
                <a:solidFill>
                  <a:srgbClr val="231F20"/>
                </a:solidFill>
                <a:latin typeface="楷体"/>
                <a:cs typeface="楷体"/>
              </a:rPr>
              <a:t>的</a:t>
            </a:r>
            <a:r>
              <a:rPr dirty="0" sz="1200" spc="-315">
                <a:solidFill>
                  <a:srgbClr val="231F20"/>
                </a:solidFill>
                <a:latin typeface="楷体"/>
                <a:cs typeface="楷体"/>
              </a:rPr>
              <a:t> </a:t>
            </a:r>
            <a:r>
              <a:rPr dirty="0" baseline="2314" sz="1800">
                <a:solidFill>
                  <a:srgbClr val="231F20"/>
                </a:solidFill>
                <a:latin typeface="Times New Roman"/>
                <a:cs typeface="Times New Roman"/>
              </a:rPr>
              <a:t>121</a:t>
            </a:r>
            <a:r>
              <a:rPr dirty="0" baseline="2314" sz="1800" spc="-22">
                <a:solidFill>
                  <a:srgbClr val="231F20"/>
                </a:solidFill>
                <a:latin typeface="Times New Roman"/>
                <a:cs typeface="Times New Roman"/>
              </a:rPr>
              <a:t> </a:t>
            </a:r>
            <a:r>
              <a:rPr dirty="0" sz="1200" spc="30">
                <a:solidFill>
                  <a:srgbClr val="231F20"/>
                </a:solidFill>
                <a:latin typeface="楷体"/>
                <a:cs typeface="楷体"/>
              </a:rPr>
              <a:t>种罕见</a:t>
            </a:r>
            <a:r>
              <a:rPr dirty="0" sz="1200">
                <a:solidFill>
                  <a:srgbClr val="231F20"/>
                </a:solidFill>
                <a:latin typeface="楷体"/>
                <a:cs typeface="楷体"/>
              </a:rPr>
              <a:t>病，</a:t>
            </a:r>
            <a:r>
              <a:rPr dirty="0" baseline="2314" sz="1800">
                <a:solidFill>
                  <a:srgbClr val="231F20"/>
                </a:solidFill>
                <a:latin typeface="Times New Roman"/>
                <a:cs typeface="Times New Roman"/>
              </a:rPr>
              <a:t>44</a:t>
            </a:r>
            <a:r>
              <a:rPr dirty="0" baseline="2314" sz="1800" spc="-22">
                <a:solidFill>
                  <a:srgbClr val="231F20"/>
                </a:solidFill>
                <a:latin typeface="Times New Roman"/>
                <a:cs typeface="Times New Roman"/>
              </a:rPr>
              <a:t> </a:t>
            </a:r>
            <a:r>
              <a:rPr dirty="0" sz="1200" spc="30">
                <a:solidFill>
                  <a:srgbClr val="231F20"/>
                </a:solidFill>
                <a:latin typeface="楷体"/>
                <a:cs typeface="楷体"/>
              </a:rPr>
              <a:t>种疾病在全球范围内</a:t>
            </a:r>
            <a:r>
              <a:rPr dirty="0" sz="1200">
                <a:solidFill>
                  <a:srgbClr val="231F20"/>
                </a:solidFill>
                <a:latin typeface="楷体"/>
                <a:cs typeface="楷体"/>
              </a:rPr>
              <a:t>有</a:t>
            </a:r>
            <a:r>
              <a:rPr dirty="0" sz="1200" spc="-315">
                <a:solidFill>
                  <a:srgbClr val="231F20"/>
                </a:solidFill>
                <a:latin typeface="楷体"/>
                <a:cs typeface="楷体"/>
              </a:rPr>
              <a:t> </a:t>
            </a:r>
            <a:r>
              <a:rPr dirty="0" baseline="2314" sz="1800">
                <a:solidFill>
                  <a:srgbClr val="231F20"/>
                </a:solidFill>
                <a:latin typeface="Times New Roman"/>
                <a:cs typeface="Times New Roman"/>
              </a:rPr>
              <a:t>88</a:t>
            </a:r>
            <a:r>
              <a:rPr dirty="0" baseline="2314" sz="1800" spc="-22">
                <a:solidFill>
                  <a:srgbClr val="231F20"/>
                </a:solidFill>
                <a:latin typeface="Times New Roman"/>
                <a:cs typeface="Times New Roman"/>
              </a:rPr>
              <a:t> </a:t>
            </a:r>
            <a:r>
              <a:rPr dirty="0" sz="1200" spc="30">
                <a:solidFill>
                  <a:srgbClr val="231F20"/>
                </a:solidFill>
                <a:latin typeface="楷体"/>
                <a:cs typeface="楷体"/>
              </a:rPr>
              <a:t>种孤儿药或者有罕 </a:t>
            </a:r>
            <a:r>
              <a:rPr dirty="0" sz="1200" spc="15">
                <a:solidFill>
                  <a:srgbClr val="231F20"/>
                </a:solidFill>
                <a:latin typeface="楷体"/>
                <a:cs typeface="楷体"/>
              </a:rPr>
              <a:t>见病适应症的非孤儿药上</a:t>
            </a:r>
            <a:r>
              <a:rPr dirty="0" sz="1200">
                <a:solidFill>
                  <a:srgbClr val="231F20"/>
                </a:solidFill>
                <a:latin typeface="楷体"/>
                <a:cs typeface="楷体"/>
              </a:rPr>
              <a:t>市</a:t>
            </a:r>
            <a:r>
              <a:rPr dirty="0" sz="1200" spc="15">
                <a:solidFill>
                  <a:srgbClr val="231F20"/>
                </a:solidFill>
                <a:latin typeface="楷体"/>
                <a:cs typeface="楷体"/>
              </a:rPr>
              <a:t>，在中国上市的仅</a:t>
            </a:r>
            <a:r>
              <a:rPr dirty="0" sz="1200">
                <a:solidFill>
                  <a:srgbClr val="231F20"/>
                </a:solidFill>
                <a:latin typeface="楷体"/>
                <a:cs typeface="楷体"/>
              </a:rPr>
              <a:t>有</a:t>
            </a:r>
            <a:r>
              <a:rPr dirty="0" sz="1200" spc="-320">
                <a:solidFill>
                  <a:srgbClr val="231F20"/>
                </a:solidFill>
                <a:latin typeface="楷体"/>
                <a:cs typeface="楷体"/>
              </a:rPr>
              <a:t> </a:t>
            </a:r>
            <a:r>
              <a:rPr dirty="0" baseline="2314" sz="1800">
                <a:solidFill>
                  <a:srgbClr val="231F20"/>
                </a:solidFill>
                <a:latin typeface="Times New Roman"/>
                <a:cs typeface="Times New Roman"/>
              </a:rPr>
              <a:t>35</a:t>
            </a:r>
            <a:r>
              <a:rPr dirty="0" baseline="2314" sz="1800" spc="-37">
                <a:solidFill>
                  <a:srgbClr val="231F20"/>
                </a:solidFill>
                <a:latin typeface="Times New Roman"/>
                <a:cs typeface="Times New Roman"/>
              </a:rPr>
              <a:t> </a:t>
            </a:r>
            <a:r>
              <a:rPr dirty="0" sz="1200">
                <a:solidFill>
                  <a:srgbClr val="231F20"/>
                </a:solidFill>
                <a:latin typeface="楷体"/>
                <a:cs typeface="楷体"/>
              </a:rPr>
              <a:t>种</a:t>
            </a:r>
            <a:r>
              <a:rPr dirty="0" sz="1200" spc="15">
                <a:solidFill>
                  <a:srgbClr val="231F20"/>
                </a:solidFill>
                <a:latin typeface="楷体"/>
                <a:cs typeface="楷体"/>
              </a:rPr>
              <a:t>（见</a:t>
            </a:r>
            <a:r>
              <a:rPr dirty="0" sz="1200">
                <a:solidFill>
                  <a:srgbClr val="231F20"/>
                </a:solidFill>
                <a:latin typeface="楷体"/>
                <a:cs typeface="楷体"/>
              </a:rPr>
              <a:t>图</a:t>
            </a:r>
            <a:r>
              <a:rPr dirty="0" sz="1200" spc="-320">
                <a:solidFill>
                  <a:srgbClr val="231F20"/>
                </a:solidFill>
                <a:latin typeface="楷体"/>
                <a:cs typeface="楷体"/>
              </a:rPr>
              <a:t> </a:t>
            </a:r>
            <a:r>
              <a:rPr dirty="0" baseline="2314" sz="1800">
                <a:solidFill>
                  <a:srgbClr val="231F20"/>
                </a:solidFill>
                <a:latin typeface="Times New Roman"/>
                <a:cs typeface="Times New Roman"/>
              </a:rPr>
              <a:t>1.3</a:t>
            </a:r>
            <a:r>
              <a:rPr dirty="0" sz="1200">
                <a:solidFill>
                  <a:srgbClr val="231F20"/>
                </a:solidFill>
                <a:latin typeface="楷体"/>
                <a:cs typeface="楷体"/>
              </a:rPr>
              <a:t>），很 </a:t>
            </a:r>
            <a:r>
              <a:rPr dirty="0" sz="1200" spc="10">
                <a:solidFill>
                  <a:srgbClr val="231F20"/>
                </a:solidFill>
                <a:latin typeface="楷体"/>
                <a:cs typeface="楷体"/>
              </a:rPr>
              <a:t>多创新罕见病用药仍然没有进入我</a:t>
            </a:r>
            <a:r>
              <a:rPr dirty="0" sz="1200">
                <a:solidFill>
                  <a:srgbClr val="231F20"/>
                </a:solidFill>
                <a:latin typeface="楷体"/>
                <a:cs typeface="楷体"/>
              </a:rPr>
              <a:t>国</a:t>
            </a:r>
            <a:r>
              <a:rPr dirty="0" sz="1200" spc="10">
                <a:solidFill>
                  <a:srgbClr val="231F20"/>
                </a:solidFill>
                <a:latin typeface="楷体"/>
                <a:cs typeface="楷体"/>
              </a:rPr>
              <a:t>。而国内大多数制药企业对孤儿药 的关注度较</a:t>
            </a:r>
            <a:r>
              <a:rPr dirty="0" sz="1200">
                <a:solidFill>
                  <a:srgbClr val="231F20"/>
                </a:solidFill>
                <a:latin typeface="楷体"/>
                <a:cs typeface="楷体"/>
              </a:rPr>
              <a:t>低</a:t>
            </a:r>
            <a:r>
              <a:rPr dirty="0" sz="1200" spc="10">
                <a:solidFill>
                  <a:srgbClr val="231F20"/>
                </a:solidFill>
                <a:latin typeface="楷体"/>
                <a:cs typeface="楷体"/>
              </a:rPr>
              <a:t>，研发能力也相对落</a:t>
            </a:r>
            <a:r>
              <a:rPr dirty="0" sz="1200">
                <a:solidFill>
                  <a:srgbClr val="231F20"/>
                </a:solidFill>
                <a:latin typeface="楷体"/>
                <a:cs typeface="楷体"/>
              </a:rPr>
              <a:t>后</a:t>
            </a:r>
            <a:r>
              <a:rPr dirty="0" sz="1200" spc="10">
                <a:solidFill>
                  <a:srgbClr val="231F20"/>
                </a:solidFill>
                <a:latin typeface="楷体"/>
                <a:cs typeface="楷体"/>
              </a:rPr>
              <a:t>，短期内靠国产制药产业解决罕见 </a:t>
            </a:r>
            <a:r>
              <a:rPr dirty="0" sz="1200">
                <a:solidFill>
                  <a:srgbClr val="231F20"/>
                </a:solidFill>
                <a:latin typeface="楷体"/>
                <a:cs typeface="楷体"/>
              </a:rPr>
              <a:t>病患者用药问题也较为困难。</a:t>
            </a:r>
            <a:endParaRPr sz="1200">
              <a:latin typeface="楷体"/>
              <a:cs typeface="楷体"/>
            </a:endParaRPr>
          </a:p>
        </p:txBody>
      </p:sp>
      <p:sp>
        <p:nvSpPr>
          <p:cNvPr id="8" name="object 8"/>
          <p:cNvSpPr/>
          <p:nvPr/>
        </p:nvSpPr>
        <p:spPr>
          <a:xfrm>
            <a:off x="952468" y="3999306"/>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9" name="object 9"/>
          <p:cNvSpPr txBox="1"/>
          <p:nvPr/>
        </p:nvSpPr>
        <p:spPr>
          <a:xfrm>
            <a:off x="2129231" y="4024403"/>
            <a:ext cx="3511550" cy="353060"/>
          </a:xfrm>
          <a:prstGeom prst="rect">
            <a:avLst/>
          </a:prstGeom>
        </p:spPr>
        <p:txBody>
          <a:bodyPr wrap="square" lIns="0" tIns="13970" rIns="0" bIns="0" rtlCol="0" vert="horz">
            <a:spAutoFit/>
          </a:bodyPr>
          <a:lstStyle/>
          <a:p>
            <a:pPr algn="ctr">
              <a:lnSpc>
                <a:spcPct val="100000"/>
              </a:lnSpc>
              <a:spcBef>
                <a:spcPts val="110"/>
              </a:spcBef>
            </a:pPr>
            <a:r>
              <a:rPr dirty="0" sz="900" i="1">
                <a:solidFill>
                  <a:srgbClr val="5A5B5D"/>
                </a:solidFill>
                <a:latin typeface="楷体"/>
                <a:cs typeface="楷体"/>
              </a:rPr>
              <a:t>图</a:t>
            </a:r>
            <a:r>
              <a:rPr dirty="0" sz="900" spc="-270" i="1">
                <a:solidFill>
                  <a:srgbClr val="5A5B5D"/>
                </a:solidFill>
                <a:latin typeface="楷体"/>
                <a:cs typeface="楷体"/>
              </a:rPr>
              <a:t> </a:t>
            </a:r>
            <a:r>
              <a:rPr dirty="0" baseline="3086" sz="1350" spc="-7" i="1">
                <a:solidFill>
                  <a:srgbClr val="5A5B5D"/>
                </a:solidFill>
                <a:latin typeface="Times New Roman"/>
                <a:cs typeface="Times New Roman"/>
              </a:rPr>
              <a:t>1.3</a:t>
            </a:r>
            <a:r>
              <a:rPr dirty="0" sz="900" spc="-5" i="1">
                <a:solidFill>
                  <a:srgbClr val="5A5B5D"/>
                </a:solidFill>
                <a:latin typeface="楷体"/>
                <a:cs typeface="楷体"/>
              </a:rPr>
              <a:t>：</a:t>
            </a:r>
            <a:r>
              <a:rPr dirty="0" sz="900" i="1">
                <a:solidFill>
                  <a:srgbClr val="5A5B5D"/>
                </a:solidFill>
                <a:latin typeface="楷体"/>
                <a:cs typeface="楷体"/>
              </a:rPr>
              <a:t>国内已上市的《第一批罕见病目录》中包括病种对应的孤儿药</a:t>
            </a:r>
            <a:endParaRPr sz="900">
              <a:latin typeface="楷体"/>
              <a:cs typeface="楷体"/>
            </a:endParaRPr>
          </a:p>
          <a:p>
            <a:pPr algn="ctr" marL="17145">
              <a:lnSpc>
                <a:spcPct val="100000"/>
              </a:lnSpc>
              <a:spcBef>
                <a:spcPts val="765"/>
              </a:spcBef>
            </a:pPr>
            <a:r>
              <a:rPr dirty="0" sz="600" i="1">
                <a:solidFill>
                  <a:srgbClr val="5A5B5D"/>
                </a:solidFill>
                <a:latin typeface="楷体"/>
                <a:cs typeface="楷体"/>
              </a:rPr>
              <a:t>来源</a:t>
            </a:r>
            <a:r>
              <a:rPr dirty="0" sz="600" spc="20" i="1">
                <a:solidFill>
                  <a:srgbClr val="5A5B5D"/>
                </a:solidFill>
                <a:latin typeface="楷体"/>
                <a:cs typeface="楷体"/>
              </a:rPr>
              <a:t>：</a:t>
            </a:r>
            <a:r>
              <a:rPr dirty="0" sz="600" spc="20" i="1">
                <a:solidFill>
                  <a:srgbClr val="5A5B5D"/>
                </a:solidFill>
                <a:latin typeface="Times New Roman"/>
                <a:cs typeface="Times New Roman"/>
              </a:rPr>
              <a:t>IQVIA</a:t>
            </a:r>
            <a:r>
              <a:rPr dirty="0" sz="600" spc="-10" i="1">
                <a:solidFill>
                  <a:srgbClr val="5A5B5D"/>
                </a:solidFill>
                <a:latin typeface="Times New Roman"/>
                <a:cs typeface="Times New Roman"/>
              </a:rPr>
              <a:t> </a:t>
            </a:r>
            <a:r>
              <a:rPr dirty="0" sz="600" i="1">
                <a:solidFill>
                  <a:srgbClr val="5A5B5D"/>
                </a:solidFill>
                <a:latin typeface="楷体"/>
                <a:cs typeface="楷体"/>
              </a:rPr>
              <a:t>数据调研</a:t>
            </a:r>
            <a:endParaRPr sz="600">
              <a:latin typeface="楷体"/>
              <a:cs typeface="楷体"/>
            </a:endParaRPr>
          </a:p>
        </p:txBody>
      </p:sp>
      <p:sp>
        <p:nvSpPr>
          <p:cNvPr id="10" name="object 10"/>
          <p:cNvSpPr txBox="1"/>
          <p:nvPr/>
        </p:nvSpPr>
        <p:spPr>
          <a:xfrm>
            <a:off x="932356" y="9372351"/>
            <a:ext cx="2387600" cy="118745"/>
          </a:xfrm>
          <a:prstGeom prst="rect">
            <a:avLst/>
          </a:prstGeom>
        </p:spPr>
        <p:txBody>
          <a:bodyPr wrap="square" lIns="0" tIns="13970" rIns="0" bIns="0" rtlCol="0" vert="horz">
            <a:spAutoFit/>
          </a:bodyPr>
          <a:lstStyle/>
          <a:p>
            <a:pPr marL="12700">
              <a:lnSpc>
                <a:spcPct val="100000"/>
              </a:lnSpc>
              <a:spcBef>
                <a:spcPts val="110"/>
              </a:spcBef>
            </a:pPr>
            <a:r>
              <a:rPr dirty="0" sz="600" i="1">
                <a:solidFill>
                  <a:srgbClr val="5A5B5D"/>
                </a:solidFill>
                <a:latin typeface="楷体"/>
                <a:cs typeface="楷体"/>
              </a:rPr>
              <a:t>备注：仅统计《第一批罕见病目录》中</a:t>
            </a:r>
            <a:r>
              <a:rPr dirty="0" sz="600" spc="-190" i="1">
                <a:solidFill>
                  <a:srgbClr val="5A5B5D"/>
                </a:solidFill>
                <a:latin typeface="楷体"/>
                <a:cs typeface="楷体"/>
              </a:rPr>
              <a:t> </a:t>
            </a:r>
            <a:r>
              <a:rPr dirty="0" sz="600" i="1">
                <a:solidFill>
                  <a:srgbClr val="5A5B5D"/>
                </a:solidFill>
                <a:latin typeface="Times New Roman"/>
                <a:cs typeface="Times New Roman"/>
              </a:rPr>
              <a:t>121</a:t>
            </a:r>
            <a:r>
              <a:rPr dirty="0" sz="600" spc="-40" i="1">
                <a:solidFill>
                  <a:srgbClr val="5A5B5D"/>
                </a:solidFill>
                <a:latin typeface="Times New Roman"/>
                <a:cs typeface="Times New Roman"/>
              </a:rPr>
              <a:t> </a:t>
            </a:r>
            <a:r>
              <a:rPr dirty="0" sz="600" i="1">
                <a:solidFill>
                  <a:srgbClr val="5A5B5D"/>
                </a:solidFill>
                <a:latin typeface="楷体"/>
                <a:cs typeface="楷体"/>
              </a:rPr>
              <a:t>种罕见病对应药物上市情况</a:t>
            </a:r>
            <a:endParaRPr sz="600">
              <a:latin typeface="楷体"/>
              <a:cs typeface="楷体"/>
            </a:endParaRPr>
          </a:p>
        </p:txBody>
      </p:sp>
      <p:grpSp>
        <p:nvGrpSpPr>
          <p:cNvPr id="11" name="object 11"/>
          <p:cNvGrpSpPr/>
          <p:nvPr/>
        </p:nvGrpSpPr>
        <p:grpSpPr>
          <a:xfrm>
            <a:off x="888686" y="4434941"/>
            <a:ext cx="2843530" cy="249554"/>
            <a:chOff x="888686" y="4434941"/>
            <a:chExt cx="2843530" cy="249554"/>
          </a:xfrm>
        </p:grpSpPr>
        <p:sp>
          <p:nvSpPr>
            <p:cNvPr id="12" name="object 12"/>
            <p:cNvSpPr/>
            <p:nvPr/>
          </p:nvSpPr>
          <p:spPr>
            <a:xfrm>
              <a:off x="888682" y="4434941"/>
              <a:ext cx="2843530" cy="249554"/>
            </a:xfrm>
            <a:custGeom>
              <a:avLst/>
              <a:gdLst/>
              <a:ahLst/>
              <a:cxnLst/>
              <a:rect l="l" t="t" r="r" b="b"/>
              <a:pathLst>
                <a:path w="2843529" h="249554">
                  <a:moveTo>
                    <a:pt x="1241869" y="0"/>
                  </a:moveTo>
                  <a:lnTo>
                    <a:pt x="0" y="0"/>
                  </a:lnTo>
                  <a:lnTo>
                    <a:pt x="0" y="249313"/>
                  </a:lnTo>
                  <a:lnTo>
                    <a:pt x="1241869" y="249313"/>
                  </a:lnTo>
                  <a:lnTo>
                    <a:pt x="1241869" y="0"/>
                  </a:lnTo>
                  <a:close/>
                </a:path>
                <a:path w="2843529" h="249554">
                  <a:moveTo>
                    <a:pt x="2843212" y="0"/>
                  </a:moveTo>
                  <a:lnTo>
                    <a:pt x="1241894" y="0"/>
                  </a:lnTo>
                  <a:lnTo>
                    <a:pt x="1241894" y="249313"/>
                  </a:lnTo>
                  <a:lnTo>
                    <a:pt x="2843212" y="249313"/>
                  </a:lnTo>
                  <a:lnTo>
                    <a:pt x="2843212" y="0"/>
                  </a:lnTo>
                  <a:close/>
                </a:path>
              </a:pathLst>
            </a:custGeom>
            <a:solidFill>
              <a:srgbClr val="639E51"/>
            </a:solidFill>
          </p:spPr>
          <p:txBody>
            <a:bodyPr wrap="square" lIns="0" tIns="0" rIns="0" bIns="0" rtlCol="0"/>
            <a:lstStyle/>
            <a:p/>
          </p:txBody>
        </p:sp>
        <p:pic>
          <p:nvPicPr>
            <p:cNvPr id="13" name="object 13"/>
            <p:cNvPicPr/>
            <p:nvPr/>
          </p:nvPicPr>
          <p:blipFill>
            <a:blip r:embed="rId3" cstate="print"/>
            <a:stretch>
              <a:fillRect/>
            </a:stretch>
          </p:blipFill>
          <p:spPr>
            <a:xfrm>
              <a:off x="1365142" y="4514969"/>
              <a:ext cx="290399" cy="96271"/>
            </a:xfrm>
            <a:prstGeom prst="rect">
              <a:avLst/>
            </a:prstGeom>
          </p:spPr>
        </p:pic>
        <p:pic>
          <p:nvPicPr>
            <p:cNvPr id="14" name="object 14"/>
            <p:cNvPicPr/>
            <p:nvPr/>
          </p:nvPicPr>
          <p:blipFill>
            <a:blip r:embed="rId4" cstate="print"/>
            <a:stretch>
              <a:fillRect/>
            </a:stretch>
          </p:blipFill>
          <p:spPr>
            <a:xfrm>
              <a:off x="2778035" y="4517949"/>
              <a:ext cx="304608" cy="92206"/>
            </a:xfrm>
            <a:prstGeom prst="rect">
              <a:avLst/>
            </a:prstGeom>
          </p:spPr>
        </p:pic>
      </p:grpSp>
      <p:graphicFrame>
        <p:nvGraphicFramePr>
          <p:cNvPr id="15" name="object 15"/>
          <p:cNvGraphicFramePr>
            <a:graphicFrameLocks noGrp="1"/>
          </p:cNvGraphicFramePr>
          <p:nvPr/>
        </p:nvGraphicFramePr>
        <p:xfrm>
          <a:off x="884332" y="4430599"/>
          <a:ext cx="2856865" cy="4892675"/>
        </p:xfrm>
        <a:graphic>
          <a:graphicData uri="http://schemas.openxmlformats.org/drawingml/2006/table">
            <a:tbl>
              <a:tblPr firstRow="1" bandRow="1">
                <a:tableStyleId>{2D5ABB26-0587-4C30-8999-92F81FD0307C}</a:tableStyleId>
              </a:tblPr>
              <a:tblGrid>
                <a:gridCol w="1242060"/>
                <a:gridCol w="1601469"/>
              </a:tblGrid>
              <a:tr h="249304">
                <a:tc>
                  <a:txBody>
                    <a:bodyPr/>
                    <a:lstStyle/>
                    <a:p>
                      <a:pPr algn="ctr" marL="1905">
                        <a:lnSpc>
                          <a:spcPct val="100000"/>
                        </a:lnSpc>
                        <a:spcBef>
                          <a:spcPts val="509"/>
                        </a:spcBef>
                      </a:pPr>
                      <a:r>
                        <a:rPr dirty="0" sz="800" spc="20">
                          <a:solidFill>
                            <a:srgbClr val="FFFFFF"/>
                          </a:solidFill>
                          <a:latin typeface="楷体"/>
                          <a:cs typeface="楷体"/>
                        </a:rPr>
                        <a:t>药品名</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gn="ctr">
                        <a:lnSpc>
                          <a:spcPct val="100000"/>
                        </a:lnSpc>
                        <a:spcBef>
                          <a:spcPts val="509"/>
                        </a:spcBef>
                      </a:pPr>
                      <a:r>
                        <a:rPr dirty="0" sz="800" spc="20">
                          <a:solidFill>
                            <a:srgbClr val="FFFFFF"/>
                          </a:solidFill>
                          <a:latin typeface="楷体"/>
                          <a:cs typeface="楷体"/>
                        </a:rPr>
                        <a:t>适应症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r>
              <a:tr h="327852">
                <a:tc>
                  <a:txBody>
                    <a:bodyPr/>
                    <a:lstStyle/>
                    <a:p>
                      <a:pPr>
                        <a:lnSpc>
                          <a:spcPct val="100000"/>
                        </a:lnSpc>
                        <a:spcBef>
                          <a:spcPts val="10"/>
                        </a:spcBef>
                      </a:pPr>
                      <a:endParaRPr sz="700">
                        <a:latin typeface="Times New Roman"/>
                        <a:cs typeface="Times New Roman"/>
                      </a:endParaRPr>
                    </a:p>
                    <a:p>
                      <a:pPr algn="ctr" marL="1905">
                        <a:lnSpc>
                          <a:spcPct val="100000"/>
                        </a:lnSpc>
                        <a:spcBef>
                          <a:spcPts val="5"/>
                        </a:spcBef>
                      </a:pPr>
                      <a:r>
                        <a:rPr dirty="0" sz="800" spc="20">
                          <a:solidFill>
                            <a:srgbClr val="050100"/>
                          </a:solidFill>
                          <a:latin typeface="楷体"/>
                          <a:cs typeface="楷体"/>
                        </a:rPr>
                        <a:t>依库珠单抗</a:t>
                      </a:r>
                      <a:endParaRPr sz="800">
                        <a:latin typeface="楷体"/>
                        <a:cs typeface="楷体"/>
                      </a:endParaRPr>
                    </a:p>
                  </a:txBody>
                  <a:tcPr marL="0" marR="0" marB="0" marT="127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marL="67310" marR="62865">
                        <a:lnSpc>
                          <a:spcPts val="940"/>
                        </a:lnSpc>
                        <a:spcBef>
                          <a:spcPts val="415"/>
                        </a:spcBef>
                      </a:pPr>
                      <a:r>
                        <a:rPr dirty="0" sz="800">
                          <a:solidFill>
                            <a:srgbClr val="050100"/>
                          </a:solidFill>
                          <a:latin typeface="楷体"/>
                          <a:cs typeface="楷体"/>
                        </a:rPr>
                        <a:t>非典型溶血性尿毒症、阵发性睡 眠性血红蛋白尿、视神经脊髓炎</a:t>
                      </a:r>
                      <a:endParaRPr sz="800">
                        <a:latin typeface="楷体"/>
                        <a:cs typeface="楷体"/>
                      </a:endParaRPr>
                    </a:p>
                  </a:txBody>
                  <a:tcPr marL="0" marR="0" marB="0" marT="52705">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r>
              <a:tr h="270703">
                <a:tc>
                  <a:txBody>
                    <a:bodyPr/>
                    <a:lstStyle/>
                    <a:p>
                      <a:pPr algn="ctr">
                        <a:lnSpc>
                          <a:spcPct val="100000"/>
                        </a:lnSpc>
                        <a:spcBef>
                          <a:spcPts val="575"/>
                        </a:spcBef>
                      </a:pPr>
                      <a:r>
                        <a:rPr dirty="0" sz="800" spc="20">
                          <a:solidFill>
                            <a:srgbClr val="050100"/>
                          </a:solidFill>
                          <a:latin typeface="楷体"/>
                          <a:cs typeface="楷体"/>
                        </a:rPr>
                        <a:t>重组人凝血因</a:t>
                      </a:r>
                      <a:r>
                        <a:rPr dirty="0" sz="800" spc="15">
                          <a:solidFill>
                            <a:srgbClr val="050100"/>
                          </a:solidFill>
                          <a:latin typeface="楷体"/>
                          <a:cs typeface="楷体"/>
                        </a:rPr>
                        <a:t>子</a:t>
                      </a:r>
                      <a:r>
                        <a:rPr dirty="0" sz="800" spc="-30">
                          <a:solidFill>
                            <a:srgbClr val="050100"/>
                          </a:solidFill>
                          <a:latin typeface="Times New Roman"/>
                          <a:cs typeface="Times New Roman"/>
                        </a:rPr>
                        <a:t>VIII</a:t>
                      </a:r>
                      <a:endParaRPr sz="800">
                        <a:latin typeface="Times New Roman"/>
                        <a:cs typeface="Times New Roman"/>
                      </a:endParaRPr>
                    </a:p>
                  </a:txBody>
                  <a:tcPr marL="0" marR="0" marB="0" marT="7302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95"/>
                        </a:spcBef>
                      </a:pPr>
                      <a:r>
                        <a:rPr dirty="0" sz="800" spc="20">
                          <a:solidFill>
                            <a:srgbClr val="050100"/>
                          </a:solidFill>
                          <a:latin typeface="楷体"/>
                          <a:cs typeface="楷体"/>
                        </a:rPr>
                        <a:t>血友病</a:t>
                      </a:r>
                      <a:endParaRPr sz="800">
                        <a:latin typeface="楷体"/>
                        <a:cs typeface="楷体"/>
                      </a:endParaRPr>
                    </a:p>
                  </a:txBody>
                  <a:tcPr marL="0" marR="0" marB="0" marT="755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72783">
                <a:tc>
                  <a:txBody>
                    <a:bodyPr/>
                    <a:lstStyle/>
                    <a:p>
                      <a:pPr algn="ctr">
                        <a:lnSpc>
                          <a:spcPct val="100000"/>
                        </a:lnSpc>
                        <a:spcBef>
                          <a:spcPts val="585"/>
                        </a:spcBef>
                      </a:pPr>
                      <a:r>
                        <a:rPr dirty="0" sz="800" spc="20">
                          <a:solidFill>
                            <a:srgbClr val="050100"/>
                          </a:solidFill>
                          <a:latin typeface="楷体"/>
                          <a:cs typeface="楷体"/>
                        </a:rPr>
                        <a:t>注射用重组人凝血因子</a:t>
                      </a:r>
                      <a:r>
                        <a:rPr dirty="0" sz="800" spc="-20">
                          <a:solidFill>
                            <a:srgbClr val="050100"/>
                          </a:solidFill>
                          <a:latin typeface="Times New Roman"/>
                          <a:cs typeface="Times New Roman"/>
                        </a:rPr>
                        <a:t>IX</a:t>
                      </a:r>
                      <a:endParaRPr sz="800">
                        <a:latin typeface="Times New Roman"/>
                        <a:cs typeface="Times New Roman"/>
                      </a:endParaRPr>
                    </a:p>
                  </a:txBody>
                  <a:tcPr marL="0" marR="0" marB="0" marT="7429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00"/>
                        </a:spcBef>
                      </a:pPr>
                      <a:r>
                        <a:rPr dirty="0" sz="800" spc="20">
                          <a:solidFill>
                            <a:srgbClr val="050100"/>
                          </a:solidFill>
                          <a:latin typeface="楷体"/>
                          <a:cs typeface="楷体"/>
                        </a:rPr>
                        <a:t>血友病</a:t>
                      </a:r>
                      <a:endParaRPr sz="800">
                        <a:latin typeface="楷体"/>
                        <a:cs typeface="楷体"/>
                      </a:endParaRPr>
                    </a:p>
                  </a:txBody>
                  <a:tcPr marL="0" marR="0" marB="0" marT="7620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72777">
                <a:tc>
                  <a:txBody>
                    <a:bodyPr/>
                    <a:lstStyle/>
                    <a:p>
                      <a:pPr algn="ctr" marR="1270">
                        <a:lnSpc>
                          <a:spcPct val="100000"/>
                        </a:lnSpc>
                        <a:spcBef>
                          <a:spcPts val="585"/>
                        </a:spcBef>
                      </a:pPr>
                      <a:r>
                        <a:rPr dirty="0" sz="800" spc="20">
                          <a:solidFill>
                            <a:srgbClr val="050100"/>
                          </a:solidFill>
                          <a:latin typeface="楷体"/>
                          <a:cs typeface="楷体"/>
                        </a:rPr>
                        <a:t>重组人凝血因子</a:t>
                      </a:r>
                      <a:r>
                        <a:rPr dirty="0" sz="800" spc="-30">
                          <a:solidFill>
                            <a:srgbClr val="050100"/>
                          </a:solidFill>
                          <a:latin typeface="Times New Roman"/>
                          <a:cs typeface="Times New Roman"/>
                        </a:rPr>
                        <a:t>VIIa</a:t>
                      </a:r>
                      <a:endParaRPr sz="800">
                        <a:latin typeface="Times New Roman"/>
                        <a:cs typeface="Times New Roman"/>
                      </a:endParaRPr>
                    </a:p>
                  </a:txBody>
                  <a:tcPr marL="0" marR="0" marB="0" marT="7429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00"/>
                        </a:spcBef>
                      </a:pPr>
                      <a:r>
                        <a:rPr dirty="0" sz="800" spc="20">
                          <a:solidFill>
                            <a:srgbClr val="050100"/>
                          </a:solidFill>
                          <a:latin typeface="楷体"/>
                          <a:cs typeface="楷体"/>
                        </a:rPr>
                        <a:t>血友病</a:t>
                      </a:r>
                      <a:endParaRPr sz="800">
                        <a:latin typeface="楷体"/>
                        <a:cs typeface="楷体"/>
                      </a:endParaRPr>
                    </a:p>
                  </a:txBody>
                  <a:tcPr marL="0" marR="0" marB="0" marT="7620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7">
                <a:tc>
                  <a:txBody>
                    <a:bodyPr/>
                    <a:lstStyle/>
                    <a:p>
                      <a:pPr algn="ctr">
                        <a:lnSpc>
                          <a:spcPct val="100000"/>
                        </a:lnSpc>
                        <a:spcBef>
                          <a:spcPts val="495"/>
                        </a:spcBef>
                      </a:pPr>
                      <a:r>
                        <a:rPr dirty="0" sz="800" spc="20">
                          <a:solidFill>
                            <a:srgbClr val="050100"/>
                          </a:solidFill>
                          <a:latin typeface="楷体"/>
                          <a:cs typeface="楷体"/>
                        </a:rPr>
                        <a:t>去氨加压素</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血友病</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9">
                <a:tc>
                  <a:txBody>
                    <a:bodyPr/>
                    <a:lstStyle/>
                    <a:p>
                      <a:pPr algn="ctr">
                        <a:lnSpc>
                          <a:spcPct val="100000"/>
                        </a:lnSpc>
                        <a:spcBef>
                          <a:spcPts val="495"/>
                        </a:spcBef>
                      </a:pPr>
                      <a:r>
                        <a:rPr dirty="0" sz="800" spc="20">
                          <a:solidFill>
                            <a:srgbClr val="050100"/>
                          </a:solidFill>
                          <a:latin typeface="楷体"/>
                          <a:cs typeface="楷体"/>
                        </a:rPr>
                        <a:t>氢化可的松</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先天性肾上腺发育不良</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6">
                <a:tc>
                  <a:txBody>
                    <a:bodyPr/>
                    <a:lstStyle/>
                    <a:p>
                      <a:pPr algn="ctr">
                        <a:lnSpc>
                          <a:spcPct val="100000"/>
                        </a:lnSpc>
                        <a:spcBef>
                          <a:spcPts val="495"/>
                        </a:spcBef>
                      </a:pPr>
                      <a:r>
                        <a:rPr dirty="0" sz="800" spc="20">
                          <a:solidFill>
                            <a:srgbClr val="050100"/>
                          </a:solidFill>
                          <a:latin typeface="楷体"/>
                          <a:cs typeface="楷体"/>
                        </a:rPr>
                        <a:t>伊米苷酶</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戈谢病</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0">
                <a:tc>
                  <a:txBody>
                    <a:bodyPr/>
                    <a:lstStyle/>
                    <a:p>
                      <a:pPr algn="ctr">
                        <a:lnSpc>
                          <a:spcPct val="100000"/>
                        </a:lnSpc>
                        <a:spcBef>
                          <a:spcPts val="495"/>
                        </a:spcBef>
                      </a:pPr>
                      <a:r>
                        <a:rPr dirty="0" sz="800" spc="20">
                          <a:solidFill>
                            <a:srgbClr val="050100"/>
                          </a:solidFill>
                          <a:latin typeface="楷体"/>
                          <a:cs typeface="楷体"/>
                        </a:rPr>
                        <a:t>麦格司他</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戈谢病</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9">
                <a:tc>
                  <a:txBody>
                    <a:bodyPr/>
                    <a:lstStyle/>
                    <a:p>
                      <a:pPr algn="ctr">
                        <a:lnSpc>
                          <a:spcPct val="100000"/>
                        </a:lnSpc>
                        <a:spcBef>
                          <a:spcPts val="495"/>
                        </a:spcBef>
                      </a:pPr>
                      <a:r>
                        <a:rPr dirty="0" sz="800" spc="20">
                          <a:solidFill>
                            <a:srgbClr val="050100"/>
                          </a:solidFill>
                          <a:latin typeface="楷体"/>
                          <a:cs typeface="楷体"/>
                        </a:rPr>
                        <a:t>乙酸锌</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肝豆状核变性</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6">
                <a:tc>
                  <a:txBody>
                    <a:bodyPr/>
                    <a:lstStyle/>
                    <a:p>
                      <a:pPr algn="ctr" marL="1905">
                        <a:lnSpc>
                          <a:spcPct val="100000"/>
                        </a:lnSpc>
                        <a:spcBef>
                          <a:spcPts val="509"/>
                        </a:spcBef>
                      </a:pPr>
                      <a:r>
                        <a:rPr dirty="0" sz="800" spc="20">
                          <a:solidFill>
                            <a:srgbClr val="050100"/>
                          </a:solidFill>
                          <a:latin typeface="楷体"/>
                          <a:cs typeface="楷体"/>
                        </a:rPr>
                        <a:t>沙丙蝶呤</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高苯丙氨酸血症、苯丙酮尿症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23">
                <a:tc>
                  <a:txBody>
                    <a:bodyPr/>
                    <a:lstStyle/>
                    <a:p>
                      <a:pPr algn="ctr">
                        <a:lnSpc>
                          <a:spcPct val="100000"/>
                        </a:lnSpc>
                        <a:spcBef>
                          <a:spcPts val="495"/>
                        </a:spcBef>
                      </a:pPr>
                      <a:r>
                        <a:rPr dirty="0" sz="800" spc="20">
                          <a:solidFill>
                            <a:srgbClr val="050100"/>
                          </a:solidFill>
                          <a:latin typeface="楷体"/>
                          <a:cs typeface="楷体"/>
                        </a:rPr>
                        <a:t>安立生坦</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1">
                <a:tc>
                  <a:txBody>
                    <a:bodyPr/>
                    <a:lstStyle/>
                    <a:p>
                      <a:pPr algn="ctr">
                        <a:lnSpc>
                          <a:spcPct val="100000"/>
                        </a:lnSpc>
                        <a:spcBef>
                          <a:spcPts val="495"/>
                        </a:spcBef>
                      </a:pPr>
                      <a:r>
                        <a:rPr dirty="0" sz="800" spc="20">
                          <a:solidFill>
                            <a:srgbClr val="050100"/>
                          </a:solidFill>
                          <a:latin typeface="楷体"/>
                          <a:cs typeface="楷体"/>
                        </a:rPr>
                        <a:t>伊洛前列素</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30">
                <a:tc>
                  <a:txBody>
                    <a:bodyPr/>
                    <a:lstStyle/>
                    <a:p>
                      <a:pPr algn="ctr">
                        <a:lnSpc>
                          <a:spcPct val="100000"/>
                        </a:lnSpc>
                        <a:spcBef>
                          <a:spcPts val="495"/>
                        </a:spcBef>
                      </a:pPr>
                      <a:r>
                        <a:rPr dirty="0" sz="800" spc="20">
                          <a:solidFill>
                            <a:srgbClr val="050100"/>
                          </a:solidFill>
                          <a:latin typeface="楷体"/>
                          <a:cs typeface="楷体"/>
                        </a:rPr>
                        <a:t>马西替坦</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70">
                <a:tc>
                  <a:txBody>
                    <a:bodyPr/>
                    <a:lstStyle/>
                    <a:p>
                      <a:pPr algn="ctr">
                        <a:lnSpc>
                          <a:spcPct val="100000"/>
                        </a:lnSpc>
                        <a:spcBef>
                          <a:spcPts val="495"/>
                        </a:spcBef>
                      </a:pPr>
                      <a:r>
                        <a:rPr dirty="0" sz="800" spc="20">
                          <a:solidFill>
                            <a:srgbClr val="050100"/>
                          </a:solidFill>
                          <a:latin typeface="楷体"/>
                          <a:cs typeface="楷体"/>
                        </a:rPr>
                        <a:t>利奥西呱</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24">
                <a:tc>
                  <a:txBody>
                    <a:bodyPr/>
                    <a:lstStyle/>
                    <a:p>
                      <a:pPr algn="ctr">
                        <a:lnSpc>
                          <a:spcPct val="100000"/>
                        </a:lnSpc>
                        <a:spcBef>
                          <a:spcPts val="495"/>
                        </a:spcBef>
                      </a:pPr>
                      <a:r>
                        <a:rPr dirty="0" sz="800" spc="20">
                          <a:solidFill>
                            <a:srgbClr val="050100"/>
                          </a:solidFill>
                          <a:latin typeface="楷体"/>
                          <a:cs typeface="楷体"/>
                        </a:rPr>
                        <a:t>他达拉非</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1">
                <a:tc>
                  <a:txBody>
                    <a:bodyPr/>
                    <a:lstStyle/>
                    <a:p>
                      <a:pPr algn="ctr">
                        <a:lnSpc>
                          <a:spcPct val="100000"/>
                        </a:lnSpc>
                        <a:spcBef>
                          <a:spcPts val="495"/>
                        </a:spcBef>
                      </a:pPr>
                      <a:r>
                        <a:rPr dirty="0" sz="800" spc="20">
                          <a:solidFill>
                            <a:srgbClr val="050100"/>
                          </a:solidFill>
                          <a:latin typeface="楷体"/>
                          <a:cs typeface="楷体"/>
                        </a:rPr>
                        <a:t>曲前列尼尔</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4">
                <a:tc>
                  <a:txBody>
                    <a:bodyPr/>
                    <a:lstStyle/>
                    <a:p>
                      <a:pPr algn="ctr" marL="1905">
                        <a:lnSpc>
                          <a:spcPct val="100000"/>
                        </a:lnSpc>
                        <a:spcBef>
                          <a:spcPts val="509"/>
                        </a:spcBef>
                      </a:pPr>
                      <a:r>
                        <a:rPr dirty="0" sz="800" spc="20">
                          <a:solidFill>
                            <a:srgbClr val="050100"/>
                          </a:solidFill>
                          <a:latin typeface="楷体"/>
                          <a:cs typeface="楷体"/>
                        </a:rPr>
                        <a:t>波生坦</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肺动脉高压症、系统性硬化症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9">
                <a:tc>
                  <a:txBody>
                    <a:bodyPr/>
                    <a:lstStyle/>
                    <a:p>
                      <a:pPr algn="ctr" marL="1905">
                        <a:lnSpc>
                          <a:spcPct val="100000"/>
                        </a:lnSpc>
                        <a:spcBef>
                          <a:spcPts val="509"/>
                        </a:spcBef>
                      </a:pPr>
                      <a:r>
                        <a:rPr dirty="0" sz="800" spc="20">
                          <a:solidFill>
                            <a:srgbClr val="050100"/>
                          </a:solidFill>
                          <a:latin typeface="楷体"/>
                          <a:cs typeface="楷体"/>
                        </a:rPr>
                        <a:t>利鲁唑</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肌萎缩侧索硬化症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bl>
          </a:graphicData>
        </a:graphic>
      </p:graphicFrame>
      <p:grpSp>
        <p:nvGrpSpPr>
          <p:cNvPr id="16" name="object 16"/>
          <p:cNvGrpSpPr/>
          <p:nvPr/>
        </p:nvGrpSpPr>
        <p:grpSpPr>
          <a:xfrm>
            <a:off x="3863466" y="4434941"/>
            <a:ext cx="3094355" cy="249554"/>
            <a:chOff x="3863466" y="4434941"/>
            <a:chExt cx="3094355" cy="249554"/>
          </a:xfrm>
        </p:grpSpPr>
        <p:sp>
          <p:nvSpPr>
            <p:cNvPr id="17" name="object 17"/>
            <p:cNvSpPr/>
            <p:nvPr/>
          </p:nvSpPr>
          <p:spPr>
            <a:xfrm>
              <a:off x="3863467" y="4434941"/>
              <a:ext cx="3094355" cy="249554"/>
            </a:xfrm>
            <a:custGeom>
              <a:avLst/>
              <a:gdLst/>
              <a:ahLst/>
              <a:cxnLst/>
              <a:rect l="l" t="t" r="r" b="b"/>
              <a:pathLst>
                <a:path w="3094354" h="249554">
                  <a:moveTo>
                    <a:pt x="3093910" y="0"/>
                  </a:moveTo>
                  <a:lnTo>
                    <a:pt x="1241869" y="0"/>
                  </a:lnTo>
                  <a:lnTo>
                    <a:pt x="0" y="0"/>
                  </a:lnTo>
                  <a:lnTo>
                    <a:pt x="0" y="249313"/>
                  </a:lnTo>
                  <a:lnTo>
                    <a:pt x="1241869" y="249313"/>
                  </a:lnTo>
                  <a:lnTo>
                    <a:pt x="3093910" y="249313"/>
                  </a:lnTo>
                  <a:lnTo>
                    <a:pt x="3093910" y="0"/>
                  </a:lnTo>
                  <a:close/>
                </a:path>
              </a:pathLst>
            </a:custGeom>
            <a:solidFill>
              <a:srgbClr val="639E51"/>
            </a:solidFill>
          </p:spPr>
          <p:txBody>
            <a:bodyPr wrap="square" lIns="0" tIns="0" rIns="0" bIns="0" rtlCol="0"/>
            <a:lstStyle/>
            <a:p/>
          </p:txBody>
        </p:sp>
        <p:pic>
          <p:nvPicPr>
            <p:cNvPr id="18" name="object 18"/>
            <p:cNvPicPr/>
            <p:nvPr/>
          </p:nvPicPr>
          <p:blipFill>
            <a:blip r:embed="rId5" cstate="print"/>
            <a:stretch>
              <a:fillRect/>
            </a:stretch>
          </p:blipFill>
          <p:spPr>
            <a:xfrm>
              <a:off x="4339926" y="4514970"/>
              <a:ext cx="290398" cy="96271"/>
            </a:xfrm>
            <a:prstGeom prst="rect">
              <a:avLst/>
            </a:prstGeom>
          </p:spPr>
        </p:pic>
        <p:pic>
          <p:nvPicPr>
            <p:cNvPr id="19" name="object 19"/>
            <p:cNvPicPr/>
            <p:nvPr/>
          </p:nvPicPr>
          <p:blipFill>
            <a:blip r:embed="rId6" cstate="print"/>
            <a:stretch>
              <a:fillRect/>
            </a:stretch>
          </p:blipFill>
          <p:spPr>
            <a:xfrm>
              <a:off x="5878400" y="4517950"/>
              <a:ext cx="304608" cy="92206"/>
            </a:xfrm>
            <a:prstGeom prst="rect">
              <a:avLst/>
            </a:prstGeom>
          </p:spPr>
        </p:pic>
      </p:grpSp>
      <p:graphicFrame>
        <p:nvGraphicFramePr>
          <p:cNvPr id="20" name="object 20"/>
          <p:cNvGraphicFramePr>
            <a:graphicFrameLocks noGrp="1"/>
          </p:cNvGraphicFramePr>
          <p:nvPr/>
        </p:nvGraphicFramePr>
        <p:xfrm>
          <a:off x="3859113" y="4430599"/>
          <a:ext cx="3107055" cy="4892675"/>
        </p:xfrm>
        <a:graphic>
          <a:graphicData uri="http://schemas.openxmlformats.org/drawingml/2006/table">
            <a:tbl>
              <a:tblPr firstRow="1" bandRow="1">
                <a:tableStyleId>{2D5ABB26-0587-4C30-8999-92F81FD0307C}</a:tableStyleId>
              </a:tblPr>
              <a:tblGrid>
                <a:gridCol w="1242060"/>
                <a:gridCol w="1852294"/>
              </a:tblGrid>
              <a:tr h="249303">
                <a:tc>
                  <a:txBody>
                    <a:bodyPr/>
                    <a:lstStyle/>
                    <a:p>
                      <a:pPr algn="ctr" marL="1905">
                        <a:lnSpc>
                          <a:spcPct val="100000"/>
                        </a:lnSpc>
                        <a:spcBef>
                          <a:spcPts val="509"/>
                        </a:spcBef>
                      </a:pPr>
                      <a:r>
                        <a:rPr dirty="0" sz="800" spc="20">
                          <a:solidFill>
                            <a:srgbClr val="FFFFFF"/>
                          </a:solidFill>
                          <a:latin typeface="楷体"/>
                          <a:cs typeface="楷体"/>
                        </a:rPr>
                        <a:t>药品名</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gn="ctr">
                        <a:lnSpc>
                          <a:spcPct val="100000"/>
                        </a:lnSpc>
                        <a:spcBef>
                          <a:spcPts val="509"/>
                        </a:spcBef>
                      </a:pPr>
                      <a:r>
                        <a:rPr dirty="0" sz="800" spc="20">
                          <a:solidFill>
                            <a:srgbClr val="FFFFFF"/>
                          </a:solidFill>
                          <a:latin typeface="楷体"/>
                          <a:cs typeface="楷体"/>
                        </a:rPr>
                        <a:t>适应症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r>
              <a:tr h="327851">
                <a:tc>
                  <a:txBody>
                    <a:bodyPr/>
                    <a:lstStyle/>
                    <a:p>
                      <a:pPr>
                        <a:lnSpc>
                          <a:spcPct val="100000"/>
                        </a:lnSpc>
                        <a:spcBef>
                          <a:spcPts val="55"/>
                        </a:spcBef>
                      </a:pPr>
                      <a:endParaRPr sz="650">
                        <a:latin typeface="Times New Roman"/>
                        <a:cs typeface="Times New Roman"/>
                      </a:endParaRPr>
                    </a:p>
                    <a:p>
                      <a:pPr algn="ctr">
                        <a:lnSpc>
                          <a:spcPct val="100000"/>
                        </a:lnSpc>
                      </a:pPr>
                      <a:r>
                        <a:rPr dirty="0" sz="800" spc="20">
                          <a:solidFill>
                            <a:srgbClr val="050100"/>
                          </a:solidFill>
                          <a:latin typeface="楷体"/>
                          <a:cs typeface="楷体"/>
                        </a:rPr>
                        <a:t>重组人生长激素</a:t>
                      </a:r>
                      <a:endParaRPr sz="800">
                        <a:latin typeface="楷体"/>
                        <a:cs typeface="楷体"/>
                      </a:endParaRPr>
                    </a:p>
                  </a:txBody>
                  <a:tcPr marL="0" marR="0" marB="0" marT="6985">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nSpc>
                          <a:spcPct val="100000"/>
                        </a:lnSpc>
                        <a:spcBef>
                          <a:spcPts val="10"/>
                        </a:spcBef>
                      </a:pPr>
                      <a:endParaRPr sz="700">
                        <a:latin typeface="Times New Roman"/>
                        <a:cs typeface="Times New Roman"/>
                      </a:endParaRPr>
                    </a:p>
                    <a:p>
                      <a:pPr algn="ctr">
                        <a:lnSpc>
                          <a:spcPct val="100000"/>
                        </a:lnSpc>
                        <a:spcBef>
                          <a:spcPts val="5"/>
                        </a:spcBef>
                      </a:pPr>
                      <a:r>
                        <a:rPr dirty="0" sz="800" spc="20">
                          <a:solidFill>
                            <a:srgbClr val="050100"/>
                          </a:solidFill>
                          <a:latin typeface="楷体"/>
                          <a:cs typeface="楷体"/>
                        </a:rPr>
                        <a:t>莱伦氏综合征</a:t>
                      </a:r>
                      <a:endParaRPr sz="800">
                        <a:latin typeface="楷体"/>
                        <a:cs typeface="楷体"/>
                      </a:endParaRPr>
                    </a:p>
                  </a:txBody>
                  <a:tcPr marL="0" marR="0" marB="0" marT="127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r>
              <a:tr h="270702">
                <a:tc>
                  <a:txBody>
                    <a:bodyPr/>
                    <a:lstStyle/>
                    <a:p>
                      <a:pPr algn="ctr">
                        <a:lnSpc>
                          <a:spcPct val="100000"/>
                        </a:lnSpc>
                        <a:spcBef>
                          <a:spcPts val="575"/>
                        </a:spcBef>
                      </a:pPr>
                      <a:r>
                        <a:rPr dirty="0" sz="800" spc="20">
                          <a:solidFill>
                            <a:srgbClr val="050100"/>
                          </a:solidFill>
                          <a:latin typeface="楷体"/>
                          <a:cs typeface="楷体"/>
                        </a:rPr>
                        <a:t>艾地苯醌</a:t>
                      </a:r>
                      <a:endParaRPr sz="800">
                        <a:latin typeface="楷体"/>
                        <a:cs typeface="楷体"/>
                      </a:endParaRPr>
                    </a:p>
                  </a:txBody>
                  <a:tcPr marL="0" marR="0" marB="0" marT="7302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95"/>
                        </a:spcBef>
                      </a:pPr>
                      <a:r>
                        <a:rPr dirty="0" sz="800">
                          <a:solidFill>
                            <a:srgbClr val="050100"/>
                          </a:solidFill>
                          <a:latin typeface="Times New Roman"/>
                          <a:cs typeface="Times New Roman"/>
                        </a:rPr>
                        <a:t>Leber</a:t>
                      </a:r>
                      <a:r>
                        <a:rPr dirty="0" sz="800" spc="20">
                          <a:solidFill>
                            <a:srgbClr val="050100"/>
                          </a:solidFill>
                          <a:latin typeface="楷体"/>
                          <a:cs typeface="楷体"/>
                        </a:rPr>
                        <a:t>遗传性视神经病变</a:t>
                      </a:r>
                      <a:endParaRPr sz="800">
                        <a:latin typeface="楷体"/>
                        <a:cs typeface="楷体"/>
                      </a:endParaRPr>
                    </a:p>
                  </a:txBody>
                  <a:tcPr marL="0" marR="0" marB="0" marT="755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72775">
                <a:tc>
                  <a:txBody>
                    <a:bodyPr/>
                    <a:lstStyle/>
                    <a:p>
                      <a:pPr algn="ctr">
                        <a:lnSpc>
                          <a:spcPct val="100000"/>
                        </a:lnSpc>
                        <a:spcBef>
                          <a:spcPts val="585"/>
                        </a:spcBef>
                      </a:pPr>
                      <a:r>
                        <a:rPr dirty="0" sz="800" spc="20">
                          <a:solidFill>
                            <a:srgbClr val="050100"/>
                          </a:solidFill>
                          <a:latin typeface="楷体"/>
                          <a:cs typeface="楷体"/>
                        </a:rPr>
                        <a:t>重组人干扰</a:t>
                      </a:r>
                      <a:r>
                        <a:rPr dirty="0" sz="800" spc="15">
                          <a:solidFill>
                            <a:srgbClr val="050100"/>
                          </a:solidFill>
                          <a:latin typeface="楷体"/>
                          <a:cs typeface="楷体"/>
                        </a:rPr>
                        <a:t>素</a:t>
                      </a:r>
                      <a:r>
                        <a:rPr dirty="0" sz="800" spc="10">
                          <a:solidFill>
                            <a:srgbClr val="050100"/>
                          </a:solidFill>
                          <a:latin typeface="Times New Roman"/>
                          <a:cs typeface="Times New Roman"/>
                        </a:rPr>
                        <a:t>β-1a</a:t>
                      </a:r>
                      <a:endParaRPr sz="800">
                        <a:latin typeface="Times New Roman"/>
                        <a:cs typeface="Times New Roman"/>
                      </a:endParaRPr>
                    </a:p>
                  </a:txBody>
                  <a:tcPr marL="0" marR="0" marB="0" marT="7429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00"/>
                        </a:spcBef>
                      </a:pPr>
                      <a:r>
                        <a:rPr dirty="0" sz="800" spc="20">
                          <a:solidFill>
                            <a:srgbClr val="050100"/>
                          </a:solidFill>
                          <a:latin typeface="楷体"/>
                          <a:cs typeface="楷体"/>
                        </a:rPr>
                        <a:t>多发性硬化</a:t>
                      </a:r>
                      <a:endParaRPr sz="800">
                        <a:latin typeface="楷体"/>
                        <a:cs typeface="楷体"/>
                      </a:endParaRPr>
                    </a:p>
                  </a:txBody>
                  <a:tcPr marL="0" marR="0" marB="0" marT="7620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72796">
                <a:tc>
                  <a:txBody>
                    <a:bodyPr/>
                    <a:lstStyle/>
                    <a:p>
                      <a:pPr algn="ctr">
                        <a:lnSpc>
                          <a:spcPct val="100000"/>
                        </a:lnSpc>
                        <a:spcBef>
                          <a:spcPts val="585"/>
                        </a:spcBef>
                      </a:pPr>
                      <a:r>
                        <a:rPr dirty="0" sz="800" spc="20">
                          <a:solidFill>
                            <a:srgbClr val="050100"/>
                          </a:solidFill>
                          <a:latin typeface="楷体"/>
                          <a:cs typeface="楷体"/>
                        </a:rPr>
                        <a:t>重组人干扰素</a:t>
                      </a:r>
                      <a:r>
                        <a:rPr dirty="0" sz="800" spc="10">
                          <a:solidFill>
                            <a:srgbClr val="050100"/>
                          </a:solidFill>
                          <a:latin typeface="Times New Roman"/>
                          <a:cs typeface="Times New Roman"/>
                        </a:rPr>
                        <a:t>β-1b</a:t>
                      </a:r>
                      <a:endParaRPr sz="800">
                        <a:latin typeface="Times New Roman"/>
                        <a:cs typeface="Times New Roman"/>
                      </a:endParaRPr>
                    </a:p>
                  </a:txBody>
                  <a:tcPr marL="0" marR="0" marB="0" marT="7429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00"/>
                        </a:spcBef>
                      </a:pPr>
                      <a:r>
                        <a:rPr dirty="0" sz="800" spc="20">
                          <a:solidFill>
                            <a:srgbClr val="050100"/>
                          </a:solidFill>
                          <a:latin typeface="楷体"/>
                          <a:cs typeface="楷体"/>
                        </a:rPr>
                        <a:t>多发性硬化</a:t>
                      </a:r>
                      <a:endParaRPr sz="800">
                        <a:latin typeface="楷体"/>
                        <a:cs typeface="楷体"/>
                      </a:endParaRPr>
                    </a:p>
                  </a:txBody>
                  <a:tcPr marL="0" marR="0" marB="0" marT="7620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9">
                <a:tc>
                  <a:txBody>
                    <a:bodyPr/>
                    <a:lstStyle/>
                    <a:p>
                      <a:pPr algn="ctr">
                        <a:lnSpc>
                          <a:spcPct val="100000"/>
                        </a:lnSpc>
                        <a:spcBef>
                          <a:spcPts val="495"/>
                        </a:spcBef>
                      </a:pPr>
                      <a:r>
                        <a:rPr dirty="0" sz="800" spc="20">
                          <a:solidFill>
                            <a:srgbClr val="050100"/>
                          </a:solidFill>
                          <a:latin typeface="楷体"/>
                          <a:cs typeface="楷体"/>
                        </a:rPr>
                        <a:t>盐酸米托蒽醌</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多发性硬化</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5">
                <a:tc>
                  <a:txBody>
                    <a:bodyPr/>
                    <a:lstStyle/>
                    <a:p>
                      <a:pPr algn="ctr">
                        <a:lnSpc>
                          <a:spcPct val="100000"/>
                        </a:lnSpc>
                        <a:spcBef>
                          <a:spcPts val="495"/>
                        </a:spcBef>
                      </a:pPr>
                      <a:r>
                        <a:rPr dirty="0" sz="800" spc="20">
                          <a:solidFill>
                            <a:srgbClr val="050100"/>
                          </a:solidFill>
                          <a:latin typeface="楷体"/>
                          <a:cs typeface="楷体"/>
                        </a:rPr>
                        <a:t>依达拉奉</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肌萎缩侧索硬化症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15">
                <a:tc>
                  <a:txBody>
                    <a:bodyPr/>
                    <a:lstStyle/>
                    <a:p>
                      <a:pPr algn="ctr">
                        <a:lnSpc>
                          <a:spcPct val="100000"/>
                        </a:lnSpc>
                        <a:spcBef>
                          <a:spcPts val="495"/>
                        </a:spcBef>
                      </a:pPr>
                      <a:r>
                        <a:rPr dirty="0" sz="800" spc="20">
                          <a:solidFill>
                            <a:srgbClr val="050100"/>
                          </a:solidFill>
                          <a:latin typeface="楷体"/>
                          <a:cs typeface="楷体"/>
                        </a:rPr>
                        <a:t>静注人免疫球蛋白</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遗传性大疱性表皮松解症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2">
                <a:tc>
                  <a:txBody>
                    <a:bodyPr/>
                    <a:lstStyle/>
                    <a:p>
                      <a:pPr algn="ctr">
                        <a:lnSpc>
                          <a:spcPct val="100000"/>
                        </a:lnSpc>
                        <a:spcBef>
                          <a:spcPts val="495"/>
                        </a:spcBef>
                      </a:pPr>
                      <a:r>
                        <a:rPr dirty="0" sz="800" spc="20">
                          <a:solidFill>
                            <a:srgbClr val="050100"/>
                          </a:solidFill>
                          <a:latin typeface="楷体"/>
                          <a:cs typeface="楷体"/>
                        </a:rPr>
                        <a:t>依洛尤单抗注射液</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纯合子家族性高胆固醇血症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29">
                <a:tc>
                  <a:txBody>
                    <a:bodyPr/>
                    <a:lstStyle/>
                    <a:p>
                      <a:pPr algn="ctr">
                        <a:lnSpc>
                          <a:spcPct val="100000"/>
                        </a:lnSpc>
                        <a:spcBef>
                          <a:spcPts val="495"/>
                        </a:spcBef>
                      </a:pPr>
                      <a:r>
                        <a:rPr dirty="0" sz="800" spc="20">
                          <a:solidFill>
                            <a:srgbClr val="050100"/>
                          </a:solidFill>
                          <a:latin typeface="楷体"/>
                          <a:cs typeface="楷体"/>
                        </a:rPr>
                        <a:t>重组人促卵泡激素</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性低促性腺激素性性腺功能减退症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9">
                <a:tc>
                  <a:txBody>
                    <a:bodyPr/>
                    <a:lstStyle/>
                    <a:p>
                      <a:pPr algn="ctr">
                        <a:lnSpc>
                          <a:spcPct val="100000"/>
                        </a:lnSpc>
                        <a:spcBef>
                          <a:spcPts val="495"/>
                        </a:spcBef>
                      </a:pPr>
                      <a:r>
                        <a:rPr dirty="0" sz="800" spc="20">
                          <a:solidFill>
                            <a:srgbClr val="050100"/>
                          </a:solidFill>
                          <a:latin typeface="楷体"/>
                          <a:cs typeface="楷体"/>
                        </a:rPr>
                        <a:t>盐酸阿扑吗啡</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帕金森病（青年型，早发型）</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4">
                <a:tc>
                  <a:txBody>
                    <a:bodyPr/>
                    <a:lstStyle/>
                    <a:p>
                      <a:pPr algn="ctr">
                        <a:lnSpc>
                          <a:spcPct val="100000"/>
                        </a:lnSpc>
                        <a:spcBef>
                          <a:spcPts val="495"/>
                        </a:spcBef>
                      </a:pPr>
                      <a:r>
                        <a:rPr dirty="0" sz="800" spc="20">
                          <a:solidFill>
                            <a:srgbClr val="050100"/>
                          </a:solidFill>
                          <a:latin typeface="楷体"/>
                          <a:cs typeface="楷体"/>
                        </a:rPr>
                        <a:t>美法轮</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视网膜母细胞瘤</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15">
                <a:tc>
                  <a:txBody>
                    <a:bodyPr/>
                    <a:lstStyle/>
                    <a:p>
                      <a:pPr algn="ctr">
                        <a:lnSpc>
                          <a:spcPct val="100000"/>
                        </a:lnSpc>
                        <a:spcBef>
                          <a:spcPts val="495"/>
                        </a:spcBef>
                      </a:pPr>
                      <a:r>
                        <a:rPr dirty="0" sz="800" spc="20">
                          <a:solidFill>
                            <a:srgbClr val="050100"/>
                          </a:solidFill>
                          <a:latin typeface="楷体"/>
                          <a:cs typeface="楷体"/>
                        </a:rPr>
                        <a:t>依维莫司</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509"/>
                        </a:spcBef>
                      </a:pPr>
                      <a:r>
                        <a:rPr dirty="0" sz="800" spc="20">
                          <a:solidFill>
                            <a:srgbClr val="050100"/>
                          </a:solidFill>
                          <a:latin typeface="楷体"/>
                          <a:cs typeface="楷体"/>
                        </a:rPr>
                        <a:t>结节性硬化症</a:t>
                      </a:r>
                      <a:endParaRPr sz="800">
                        <a:latin typeface="楷体"/>
                        <a:cs typeface="楷体"/>
                      </a:endParaRPr>
                    </a:p>
                  </a:txBody>
                  <a:tcPr marL="0" marR="0" marB="0" marT="6476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7">
                <a:tc>
                  <a:txBody>
                    <a:bodyPr/>
                    <a:lstStyle/>
                    <a:p>
                      <a:pPr algn="ctr">
                        <a:lnSpc>
                          <a:spcPct val="100000"/>
                        </a:lnSpc>
                        <a:spcBef>
                          <a:spcPts val="495"/>
                        </a:spcBef>
                      </a:pPr>
                      <a:r>
                        <a:rPr dirty="0" sz="800" spc="20">
                          <a:solidFill>
                            <a:srgbClr val="050100"/>
                          </a:solidFill>
                          <a:latin typeface="楷体"/>
                          <a:cs typeface="楷体"/>
                        </a:rPr>
                        <a:t>他克莫司</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重症肌无力</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7">
                <a:tc>
                  <a:txBody>
                    <a:bodyPr/>
                    <a:lstStyle/>
                    <a:p>
                      <a:pPr algn="ctr">
                        <a:lnSpc>
                          <a:spcPct val="100000"/>
                        </a:lnSpc>
                        <a:spcBef>
                          <a:spcPts val="495"/>
                        </a:spcBef>
                      </a:pPr>
                      <a:r>
                        <a:rPr dirty="0" sz="800" spc="20">
                          <a:solidFill>
                            <a:srgbClr val="050100"/>
                          </a:solidFill>
                          <a:latin typeface="楷体"/>
                          <a:cs typeface="楷体"/>
                        </a:rPr>
                        <a:t>薄芝糖肽</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肌强直性营养不良</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1">
                <a:tc>
                  <a:txBody>
                    <a:bodyPr/>
                    <a:lstStyle/>
                    <a:p>
                      <a:pPr algn="ctr">
                        <a:lnSpc>
                          <a:spcPct val="100000"/>
                        </a:lnSpc>
                        <a:spcBef>
                          <a:spcPts val="495"/>
                        </a:spcBef>
                      </a:pPr>
                      <a:r>
                        <a:rPr dirty="0" sz="800" spc="20">
                          <a:solidFill>
                            <a:srgbClr val="050100"/>
                          </a:solidFill>
                          <a:latin typeface="楷体"/>
                          <a:cs typeface="楷体"/>
                        </a:rPr>
                        <a:t>帕米磷酸二钠</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成骨不全症（脆骨病）</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294">
                <a:tc>
                  <a:txBody>
                    <a:bodyPr/>
                    <a:lstStyle/>
                    <a:p>
                      <a:pPr algn="ctr">
                        <a:lnSpc>
                          <a:spcPct val="100000"/>
                        </a:lnSpc>
                        <a:spcBef>
                          <a:spcPts val="495"/>
                        </a:spcBef>
                      </a:pPr>
                      <a:r>
                        <a:rPr dirty="0" sz="800" spc="20">
                          <a:solidFill>
                            <a:srgbClr val="050100"/>
                          </a:solidFill>
                          <a:latin typeface="楷体"/>
                          <a:cs typeface="楷体"/>
                        </a:rPr>
                        <a:t>依折麦布</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谷固醇血症</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0">
                <a:tc>
                  <a:txBody>
                    <a:bodyPr/>
                    <a:lstStyle/>
                    <a:p>
                      <a:pPr algn="ctr">
                        <a:lnSpc>
                          <a:spcPct val="100000"/>
                        </a:lnSpc>
                        <a:spcBef>
                          <a:spcPts val="495"/>
                        </a:spcBef>
                      </a:pPr>
                      <a:r>
                        <a:rPr dirty="0" sz="800" spc="20">
                          <a:solidFill>
                            <a:srgbClr val="050100"/>
                          </a:solidFill>
                          <a:latin typeface="楷体"/>
                          <a:cs typeface="楷体"/>
                        </a:rPr>
                        <a:t>氨曲南</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肺囊性纤维化</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r h="249308">
                <a:tc>
                  <a:txBody>
                    <a:bodyPr/>
                    <a:lstStyle/>
                    <a:p>
                      <a:pPr algn="ctr">
                        <a:lnSpc>
                          <a:spcPct val="100000"/>
                        </a:lnSpc>
                        <a:spcBef>
                          <a:spcPts val="495"/>
                        </a:spcBef>
                      </a:pPr>
                      <a:r>
                        <a:rPr dirty="0" sz="800" spc="20">
                          <a:solidFill>
                            <a:srgbClr val="050100"/>
                          </a:solidFill>
                          <a:latin typeface="楷体"/>
                          <a:cs typeface="楷体"/>
                        </a:rPr>
                        <a:t>甘露醇</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gn="ctr" marL="635">
                        <a:lnSpc>
                          <a:spcPct val="100000"/>
                        </a:lnSpc>
                        <a:spcBef>
                          <a:spcPts val="495"/>
                        </a:spcBef>
                      </a:pPr>
                      <a:r>
                        <a:rPr dirty="0" sz="800" spc="20">
                          <a:solidFill>
                            <a:srgbClr val="050100"/>
                          </a:solidFill>
                          <a:latin typeface="楷体"/>
                          <a:cs typeface="楷体"/>
                        </a:rPr>
                        <a:t>肺囊性纤维化</a:t>
                      </a:r>
                      <a:endParaRPr sz="800">
                        <a:latin typeface="楷体"/>
                        <a:cs typeface="楷体"/>
                      </a:endParaRPr>
                    </a:p>
                  </a:txBody>
                  <a:tcPr marL="0" marR="0" marB="0" marT="628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107008" y="10224555"/>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6</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5" name="object 5"/>
          <p:cNvPicPr/>
          <p:nvPr/>
        </p:nvPicPr>
        <p:blipFill>
          <a:blip r:embed="rId2" cstate="print"/>
          <a:stretch>
            <a:fillRect/>
          </a:stretch>
        </p:blipFill>
        <p:spPr>
          <a:xfrm>
            <a:off x="1701241" y="1666176"/>
            <a:ext cx="1056830" cy="140754"/>
          </a:xfrm>
          <a:prstGeom prst="rect">
            <a:avLst/>
          </a:prstGeom>
        </p:spPr>
      </p:pic>
      <p:pic>
        <p:nvPicPr>
          <p:cNvPr id="6" name="object 6"/>
          <p:cNvPicPr/>
          <p:nvPr/>
        </p:nvPicPr>
        <p:blipFill>
          <a:blip r:embed="rId3" cstate="print"/>
          <a:stretch>
            <a:fillRect/>
          </a:stretch>
        </p:blipFill>
        <p:spPr>
          <a:xfrm>
            <a:off x="1701241" y="4292981"/>
            <a:ext cx="1359738" cy="144322"/>
          </a:xfrm>
          <a:prstGeom prst="rect">
            <a:avLst/>
          </a:prstGeom>
        </p:spPr>
      </p:pic>
      <p:sp>
        <p:nvSpPr>
          <p:cNvPr id="7" name="object 7"/>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8" name="object 8"/>
          <p:cNvSpPr/>
          <p:nvPr/>
        </p:nvSpPr>
        <p:spPr>
          <a:xfrm>
            <a:off x="828240" y="6952246"/>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9" name="object 9"/>
          <p:cNvSpPr txBox="1"/>
          <p:nvPr/>
        </p:nvSpPr>
        <p:spPr>
          <a:xfrm>
            <a:off x="1303083" y="1557337"/>
            <a:ext cx="4953000" cy="5641340"/>
          </a:xfrm>
          <a:prstGeom prst="rect">
            <a:avLst/>
          </a:prstGeom>
        </p:spPr>
        <p:txBody>
          <a:bodyPr wrap="square" lIns="0" tIns="81280" rIns="0" bIns="0" rtlCol="0" vert="horz">
            <a:spAutoFit/>
          </a:bodyPr>
          <a:lstStyle/>
          <a:p>
            <a:pPr marL="394335">
              <a:lnSpc>
                <a:spcPct val="100000"/>
              </a:lnSpc>
              <a:spcBef>
                <a:spcPts val="640"/>
              </a:spcBef>
            </a:pPr>
            <a:r>
              <a:rPr dirty="0" sz="1200">
                <a:solidFill>
                  <a:srgbClr val="636466"/>
                </a:solidFill>
                <a:latin typeface="楷体"/>
                <a:cs typeface="楷体"/>
              </a:rPr>
              <a:t>孤儿药医保覆盖</a:t>
            </a:r>
            <a:endParaRPr sz="1200">
              <a:latin typeface="楷体"/>
              <a:cs typeface="楷体"/>
            </a:endParaRPr>
          </a:p>
          <a:p>
            <a:pPr algn="just" marL="89535" marR="77470" indent="304165">
              <a:lnSpc>
                <a:spcPct val="118100"/>
              </a:lnSpc>
              <a:spcBef>
                <a:spcPts val="285"/>
              </a:spcBef>
            </a:pPr>
            <a:r>
              <a:rPr dirty="0" sz="1200">
                <a:solidFill>
                  <a:srgbClr val="231F20"/>
                </a:solidFill>
                <a:latin typeface="楷体"/>
                <a:cs typeface="楷体"/>
              </a:rPr>
              <a:t>根据</a:t>
            </a:r>
            <a:r>
              <a:rPr dirty="0" sz="1200" spc="-320">
                <a:solidFill>
                  <a:srgbClr val="231F20"/>
                </a:solidFill>
                <a:latin typeface="楷体"/>
                <a:cs typeface="楷体"/>
              </a:rPr>
              <a:t> </a:t>
            </a:r>
            <a:r>
              <a:rPr dirty="0" baseline="2314" sz="1800">
                <a:solidFill>
                  <a:srgbClr val="231F20"/>
                </a:solidFill>
                <a:latin typeface="Times New Roman"/>
                <a:cs typeface="Times New Roman"/>
              </a:rPr>
              <a:t>IQVIA</a:t>
            </a:r>
            <a:r>
              <a:rPr dirty="0" baseline="2314" sz="1800" spc="-30">
                <a:solidFill>
                  <a:srgbClr val="231F20"/>
                </a:solidFill>
                <a:latin typeface="Times New Roman"/>
                <a:cs typeface="Times New Roman"/>
              </a:rPr>
              <a:t> </a:t>
            </a:r>
            <a:r>
              <a:rPr dirty="0" sz="1200">
                <a:solidFill>
                  <a:srgbClr val="231F20"/>
                </a:solidFill>
                <a:latin typeface="楷体"/>
                <a:cs typeface="楷体"/>
              </a:rPr>
              <a:t>的测算</a:t>
            </a:r>
            <a:r>
              <a:rPr dirty="0" sz="1200" spc="-5">
                <a:solidFill>
                  <a:srgbClr val="231F20"/>
                </a:solidFill>
                <a:latin typeface="楷体"/>
                <a:cs typeface="楷体"/>
              </a:rPr>
              <a:t>，</a:t>
            </a:r>
            <a:r>
              <a:rPr dirty="0" sz="1200">
                <a:solidFill>
                  <a:srgbClr val="231F20"/>
                </a:solidFill>
                <a:latin typeface="楷体"/>
                <a:cs typeface="楷体"/>
              </a:rPr>
              <a:t>上述</a:t>
            </a:r>
            <a:r>
              <a:rPr dirty="0" sz="1200" spc="-320">
                <a:solidFill>
                  <a:srgbClr val="231F20"/>
                </a:solidFill>
                <a:latin typeface="楷体"/>
                <a:cs typeface="楷体"/>
              </a:rPr>
              <a:t> </a:t>
            </a:r>
            <a:r>
              <a:rPr dirty="0" baseline="2314" sz="1800">
                <a:solidFill>
                  <a:srgbClr val="231F20"/>
                </a:solidFill>
                <a:latin typeface="Times New Roman"/>
                <a:cs typeface="Times New Roman"/>
              </a:rPr>
              <a:t>35</a:t>
            </a:r>
            <a:r>
              <a:rPr dirty="0" baseline="2314" sz="1800" spc="-22">
                <a:solidFill>
                  <a:srgbClr val="231F20"/>
                </a:solidFill>
                <a:latin typeface="Times New Roman"/>
                <a:cs typeface="Times New Roman"/>
              </a:rPr>
              <a:t> </a:t>
            </a:r>
            <a:r>
              <a:rPr dirty="0" sz="1200">
                <a:solidFill>
                  <a:srgbClr val="231F20"/>
                </a:solidFill>
                <a:latin typeface="楷体"/>
                <a:cs typeface="楷体"/>
              </a:rPr>
              <a:t>种孤儿药中有</a:t>
            </a:r>
            <a:r>
              <a:rPr dirty="0" sz="1200" spc="-320">
                <a:solidFill>
                  <a:srgbClr val="231F20"/>
                </a:solidFill>
                <a:latin typeface="楷体"/>
                <a:cs typeface="楷体"/>
              </a:rPr>
              <a:t> </a:t>
            </a:r>
            <a:r>
              <a:rPr dirty="0" baseline="2314" sz="1800">
                <a:solidFill>
                  <a:srgbClr val="231F20"/>
                </a:solidFill>
                <a:latin typeface="Times New Roman"/>
                <a:cs typeface="Times New Roman"/>
              </a:rPr>
              <a:t>24</a:t>
            </a:r>
            <a:r>
              <a:rPr dirty="0" baseline="2314" sz="1800" spc="-22">
                <a:solidFill>
                  <a:srgbClr val="231F20"/>
                </a:solidFill>
                <a:latin typeface="Times New Roman"/>
                <a:cs typeface="Times New Roman"/>
              </a:rPr>
              <a:t> </a:t>
            </a:r>
            <a:r>
              <a:rPr dirty="0" sz="1200">
                <a:solidFill>
                  <a:srgbClr val="231F20"/>
                </a:solidFill>
                <a:latin typeface="楷体"/>
                <a:cs typeface="楷体"/>
              </a:rPr>
              <a:t>种属于月均治疗费用 </a:t>
            </a:r>
            <a:r>
              <a:rPr dirty="0" sz="1200" spc="10">
                <a:solidFill>
                  <a:srgbClr val="231F20"/>
                </a:solidFill>
                <a:latin typeface="楷体"/>
                <a:cs typeface="楷体"/>
              </a:rPr>
              <a:t>较高的特药品</a:t>
            </a:r>
            <a:r>
              <a:rPr dirty="0" sz="1200">
                <a:solidFill>
                  <a:srgbClr val="231F20"/>
                </a:solidFill>
                <a:latin typeface="楷体"/>
                <a:cs typeface="楷体"/>
              </a:rPr>
              <a:t>种</a:t>
            </a:r>
            <a:r>
              <a:rPr dirty="0" sz="1200" spc="10">
                <a:solidFill>
                  <a:srgbClr val="231F20"/>
                </a:solidFill>
                <a:latin typeface="楷体"/>
                <a:cs typeface="楷体"/>
              </a:rPr>
              <a:t>（例如重组人凝血因</a:t>
            </a:r>
            <a:r>
              <a:rPr dirty="0" sz="1200">
                <a:solidFill>
                  <a:srgbClr val="231F20"/>
                </a:solidFill>
                <a:latin typeface="楷体"/>
                <a:cs typeface="楷体"/>
              </a:rPr>
              <a:t>子</a:t>
            </a:r>
            <a:r>
              <a:rPr dirty="0" sz="1200" spc="10">
                <a:solidFill>
                  <a:srgbClr val="231F20"/>
                </a:solidFill>
                <a:latin typeface="楷体"/>
                <a:cs typeface="楷体"/>
              </a:rPr>
              <a:t>、依库珠单抗</a:t>
            </a:r>
            <a:r>
              <a:rPr dirty="0" sz="1200" spc="5">
                <a:solidFill>
                  <a:srgbClr val="231F20"/>
                </a:solidFill>
                <a:latin typeface="楷体"/>
                <a:cs typeface="楷体"/>
              </a:rPr>
              <a:t>等），</a:t>
            </a:r>
            <a:r>
              <a:rPr dirty="0" sz="1200" spc="10">
                <a:solidFill>
                  <a:srgbClr val="231F20"/>
                </a:solidFill>
                <a:latin typeface="楷体"/>
                <a:cs typeface="楷体"/>
              </a:rPr>
              <a:t>其它是相对 </a:t>
            </a:r>
            <a:r>
              <a:rPr dirty="0" sz="1200">
                <a:solidFill>
                  <a:srgbClr val="231F20"/>
                </a:solidFill>
                <a:latin typeface="楷体"/>
                <a:cs typeface="楷体"/>
              </a:rPr>
              <a:t>平价的常用药（例如他克莫司、依折麦布等）</a:t>
            </a:r>
            <a:r>
              <a:rPr dirty="0" sz="1200" spc="5">
                <a:solidFill>
                  <a:srgbClr val="231F20"/>
                </a:solidFill>
                <a:latin typeface="楷体"/>
                <a:cs typeface="楷体"/>
              </a:rPr>
              <a:t>。</a:t>
            </a:r>
            <a:r>
              <a:rPr dirty="0" baseline="2314" sz="1800">
                <a:solidFill>
                  <a:srgbClr val="231F20"/>
                </a:solidFill>
                <a:latin typeface="Times New Roman"/>
                <a:cs typeface="Times New Roman"/>
              </a:rPr>
              <a:t>24</a:t>
            </a:r>
            <a:r>
              <a:rPr dirty="0" baseline="2314" sz="1800" spc="-44">
                <a:solidFill>
                  <a:srgbClr val="231F20"/>
                </a:solidFill>
                <a:latin typeface="Times New Roman"/>
                <a:cs typeface="Times New Roman"/>
              </a:rPr>
              <a:t> </a:t>
            </a:r>
            <a:r>
              <a:rPr dirty="0" sz="1200">
                <a:solidFill>
                  <a:srgbClr val="231F20"/>
                </a:solidFill>
                <a:latin typeface="楷体"/>
                <a:cs typeface="楷体"/>
              </a:rPr>
              <a:t>种特药中</a:t>
            </a:r>
            <a:r>
              <a:rPr dirty="0" sz="1200" spc="-330">
                <a:solidFill>
                  <a:srgbClr val="231F20"/>
                </a:solidFill>
                <a:latin typeface="楷体"/>
                <a:cs typeface="楷体"/>
              </a:rPr>
              <a:t> </a:t>
            </a:r>
            <a:r>
              <a:rPr dirty="0" baseline="2314" sz="1800">
                <a:solidFill>
                  <a:srgbClr val="231F20"/>
                </a:solidFill>
                <a:latin typeface="Times New Roman"/>
                <a:cs typeface="Times New Roman"/>
              </a:rPr>
              <a:t>6</a:t>
            </a:r>
            <a:r>
              <a:rPr dirty="0" baseline="2314" sz="1800" spc="-44">
                <a:solidFill>
                  <a:srgbClr val="231F20"/>
                </a:solidFill>
                <a:latin typeface="Times New Roman"/>
                <a:cs typeface="Times New Roman"/>
              </a:rPr>
              <a:t> </a:t>
            </a:r>
            <a:r>
              <a:rPr dirty="0" sz="1200">
                <a:solidFill>
                  <a:srgbClr val="231F20"/>
                </a:solidFill>
                <a:latin typeface="楷体"/>
                <a:cs typeface="楷体"/>
              </a:rPr>
              <a:t>种在国家 医保目录中，</a:t>
            </a:r>
            <a:r>
              <a:rPr dirty="0" baseline="2314" sz="1800">
                <a:solidFill>
                  <a:srgbClr val="231F20"/>
                </a:solidFill>
                <a:latin typeface="Times New Roman"/>
                <a:cs typeface="Times New Roman"/>
              </a:rPr>
              <a:t>3</a:t>
            </a:r>
            <a:r>
              <a:rPr dirty="0" baseline="2314" sz="1800" spc="-44">
                <a:solidFill>
                  <a:srgbClr val="231F20"/>
                </a:solidFill>
                <a:latin typeface="Times New Roman"/>
                <a:cs typeface="Times New Roman"/>
              </a:rPr>
              <a:t> </a:t>
            </a:r>
            <a:r>
              <a:rPr dirty="0" sz="1200">
                <a:solidFill>
                  <a:srgbClr val="231F20"/>
                </a:solidFill>
                <a:latin typeface="楷体"/>
                <a:cs typeface="楷体"/>
              </a:rPr>
              <a:t>种是</a:t>
            </a:r>
            <a:r>
              <a:rPr dirty="0" sz="1200" spc="-330">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44">
                <a:solidFill>
                  <a:srgbClr val="231F20"/>
                </a:solidFill>
                <a:latin typeface="Times New Roman"/>
                <a:cs typeface="Times New Roman"/>
              </a:rPr>
              <a:t> </a:t>
            </a:r>
            <a:r>
              <a:rPr dirty="0" sz="1200">
                <a:solidFill>
                  <a:srgbClr val="231F20"/>
                </a:solidFill>
                <a:latin typeface="楷体"/>
                <a:cs typeface="楷体"/>
              </a:rPr>
              <a:t>年国家谈判品种，而其余大部分罕见病特药目 </a:t>
            </a:r>
            <a:r>
              <a:rPr dirty="0" sz="1200" spc="10">
                <a:solidFill>
                  <a:srgbClr val="231F20"/>
                </a:solidFill>
                <a:latin typeface="楷体"/>
                <a:cs typeface="楷体"/>
              </a:rPr>
              <a:t>前未进入国家医保覆盖范</a:t>
            </a:r>
            <a:r>
              <a:rPr dirty="0" sz="1200">
                <a:solidFill>
                  <a:srgbClr val="231F20"/>
                </a:solidFill>
                <a:latin typeface="楷体"/>
                <a:cs typeface="楷体"/>
              </a:rPr>
              <a:t>围</a:t>
            </a:r>
            <a:r>
              <a:rPr dirty="0" sz="1200" spc="10">
                <a:solidFill>
                  <a:srgbClr val="231F20"/>
                </a:solidFill>
                <a:latin typeface="楷体"/>
                <a:cs typeface="楷体"/>
              </a:rPr>
              <a:t>。近年</a:t>
            </a:r>
            <a:r>
              <a:rPr dirty="0" sz="1200">
                <a:solidFill>
                  <a:srgbClr val="231F20"/>
                </a:solidFill>
                <a:latin typeface="楷体"/>
                <a:cs typeface="楷体"/>
              </a:rPr>
              <a:t>来</a:t>
            </a:r>
            <a:r>
              <a:rPr dirty="0" sz="1200" spc="10">
                <a:solidFill>
                  <a:srgbClr val="231F20"/>
                </a:solidFill>
                <a:latin typeface="楷体"/>
                <a:cs typeface="楷体"/>
              </a:rPr>
              <a:t>，部分省市的医保部门开始主动将 孤儿药纳入地方医保目录之</a:t>
            </a:r>
            <a:r>
              <a:rPr dirty="0" sz="1200">
                <a:solidFill>
                  <a:srgbClr val="231F20"/>
                </a:solidFill>
                <a:latin typeface="楷体"/>
                <a:cs typeface="楷体"/>
              </a:rPr>
              <a:t>中</a:t>
            </a:r>
            <a:r>
              <a:rPr dirty="0" sz="1200" spc="10">
                <a:solidFill>
                  <a:srgbClr val="231F20"/>
                </a:solidFill>
                <a:latin typeface="楷体"/>
                <a:cs typeface="楷体"/>
              </a:rPr>
              <a:t>，但其覆盖病种和保障力度仍有一定的提 升空</a:t>
            </a:r>
            <a:r>
              <a:rPr dirty="0" sz="1200">
                <a:solidFill>
                  <a:srgbClr val="231F20"/>
                </a:solidFill>
                <a:latin typeface="楷体"/>
                <a:cs typeface="楷体"/>
              </a:rPr>
              <a:t>间</a:t>
            </a:r>
            <a:r>
              <a:rPr dirty="0" sz="1200" spc="10">
                <a:solidFill>
                  <a:srgbClr val="231F20"/>
                </a:solidFill>
                <a:latin typeface="楷体"/>
                <a:cs typeface="楷体"/>
              </a:rPr>
              <a:t>。而其它省市地区的医保部门由于缺乏本地区的罕见病流行病学 数据和相关用药经济测</a:t>
            </a:r>
            <a:r>
              <a:rPr dirty="0" sz="1200">
                <a:solidFill>
                  <a:srgbClr val="231F20"/>
                </a:solidFill>
                <a:latin typeface="楷体"/>
                <a:cs typeface="楷体"/>
              </a:rPr>
              <a:t>算</a:t>
            </a:r>
            <a:r>
              <a:rPr dirty="0" sz="1200" spc="10">
                <a:solidFill>
                  <a:srgbClr val="231F20"/>
                </a:solidFill>
                <a:latin typeface="楷体"/>
                <a:cs typeface="楷体"/>
              </a:rPr>
              <a:t>，对罕见病保障体系是否能够可持续发展也较 不确</a:t>
            </a:r>
            <a:r>
              <a:rPr dirty="0" sz="1200">
                <a:solidFill>
                  <a:srgbClr val="231F20"/>
                </a:solidFill>
                <a:latin typeface="楷体"/>
                <a:cs typeface="楷体"/>
              </a:rPr>
              <a:t>定</a:t>
            </a:r>
            <a:r>
              <a:rPr dirty="0" sz="1200" spc="10">
                <a:solidFill>
                  <a:srgbClr val="231F20"/>
                </a:solidFill>
                <a:latin typeface="楷体"/>
                <a:cs typeface="楷体"/>
              </a:rPr>
              <a:t>，因此在孤儿药纳入和罕见病保障政策制定方面尚未开展相关工 </a:t>
            </a:r>
            <a:r>
              <a:rPr dirty="0" sz="1200">
                <a:solidFill>
                  <a:srgbClr val="231F20"/>
                </a:solidFill>
                <a:latin typeface="楷体"/>
                <a:cs typeface="楷体"/>
              </a:rPr>
              <a:t>作。</a:t>
            </a:r>
            <a:endParaRPr sz="1200">
              <a:latin typeface="楷体"/>
              <a:cs typeface="楷体"/>
            </a:endParaRPr>
          </a:p>
          <a:p>
            <a:pPr>
              <a:lnSpc>
                <a:spcPct val="100000"/>
              </a:lnSpc>
              <a:spcBef>
                <a:spcPts val="35"/>
              </a:spcBef>
            </a:pPr>
            <a:endParaRPr sz="1500">
              <a:latin typeface="楷体"/>
              <a:cs typeface="楷体"/>
            </a:endParaRPr>
          </a:p>
          <a:p>
            <a:pPr marL="394335">
              <a:lnSpc>
                <a:spcPct val="100000"/>
              </a:lnSpc>
            </a:pPr>
            <a:r>
              <a:rPr dirty="0" sz="1200">
                <a:solidFill>
                  <a:srgbClr val="636466"/>
                </a:solidFill>
                <a:latin typeface="楷体"/>
                <a:cs typeface="楷体"/>
              </a:rPr>
              <a:t>孤儿药医保支出水平</a:t>
            </a:r>
            <a:endParaRPr sz="1200">
              <a:latin typeface="楷体"/>
              <a:cs typeface="楷体"/>
            </a:endParaRPr>
          </a:p>
          <a:p>
            <a:pPr marL="88900" marR="5080" indent="304800">
              <a:lnSpc>
                <a:spcPct val="118100"/>
              </a:lnSpc>
              <a:spcBef>
                <a:spcPts val="280"/>
              </a:spcBef>
            </a:pPr>
            <a:r>
              <a:rPr dirty="0" sz="1200" spc="10">
                <a:solidFill>
                  <a:srgbClr val="231F20"/>
                </a:solidFill>
                <a:latin typeface="楷体"/>
                <a:cs typeface="楷体"/>
              </a:rPr>
              <a:t>我国罕见病用药的医保支出数据较为欠</a:t>
            </a:r>
            <a:r>
              <a:rPr dirty="0" sz="1200">
                <a:solidFill>
                  <a:srgbClr val="231F20"/>
                </a:solidFill>
                <a:latin typeface="楷体"/>
                <a:cs typeface="楷体"/>
              </a:rPr>
              <a:t>缺</a:t>
            </a:r>
            <a:r>
              <a:rPr dirty="0" sz="1200" spc="10">
                <a:solidFill>
                  <a:srgbClr val="231F20"/>
                </a:solidFill>
                <a:latin typeface="楷体"/>
                <a:cs typeface="楷体"/>
              </a:rPr>
              <a:t>，但从国家医保和地方医 保纳入的病种和药品品种整体来</a:t>
            </a:r>
            <a:r>
              <a:rPr dirty="0" sz="1200">
                <a:solidFill>
                  <a:srgbClr val="231F20"/>
                </a:solidFill>
                <a:latin typeface="楷体"/>
                <a:cs typeface="楷体"/>
              </a:rPr>
              <a:t>看</a:t>
            </a:r>
            <a:r>
              <a:rPr dirty="0" sz="1200" spc="10">
                <a:solidFill>
                  <a:srgbClr val="231F20"/>
                </a:solidFill>
                <a:latin typeface="楷体"/>
                <a:cs typeface="楷体"/>
              </a:rPr>
              <a:t>，目前整体支出水平应该较</a:t>
            </a:r>
            <a:r>
              <a:rPr dirty="0" sz="1200">
                <a:solidFill>
                  <a:srgbClr val="231F20"/>
                </a:solidFill>
                <a:latin typeface="楷体"/>
                <a:cs typeface="楷体"/>
              </a:rPr>
              <a:t>低</a:t>
            </a:r>
            <a:r>
              <a:rPr dirty="0" sz="1200" spc="10">
                <a:solidFill>
                  <a:srgbClr val="231F20"/>
                </a:solidFill>
                <a:latin typeface="楷体"/>
                <a:cs typeface="楷体"/>
              </a:rPr>
              <a:t>。地方 医保中以北京市为</a:t>
            </a:r>
            <a:r>
              <a:rPr dirty="0" sz="1200">
                <a:solidFill>
                  <a:srgbClr val="231F20"/>
                </a:solidFill>
                <a:latin typeface="楷体"/>
                <a:cs typeface="楷体"/>
              </a:rPr>
              <a:t>例</a:t>
            </a:r>
            <a:r>
              <a:rPr dirty="0" sz="1200" spc="10">
                <a:solidFill>
                  <a:srgbClr val="231F20"/>
                </a:solidFill>
                <a:latin typeface="楷体"/>
                <a:cs typeface="楷体"/>
              </a:rPr>
              <a:t>，参考癌症等特殊病种的管理办</a:t>
            </a:r>
            <a:r>
              <a:rPr dirty="0" sz="1200">
                <a:solidFill>
                  <a:srgbClr val="231F20"/>
                </a:solidFill>
                <a:latin typeface="楷体"/>
                <a:cs typeface="楷体"/>
              </a:rPr>
              <a:t>法</a:t>
            </a:r>
            <a:r>
              <a:rPr dirty="0" sz="1200" spc="10">
                <a:solidFill>
                  <a:srgbClr val="231F20"/>
                </a:solidFill>
                <a:latin typeface="楷体"/>
                <a:cs typeface="楷体"/>
              </a:rPr>
              <a:t>，对部分罕见病 </a:t>
            </a:r>
            <a:r>
              <a:rPr dirty="0" sz="1200">
                <a:solidFill>
                  <a:srgbClr val="231F20"/>
                </a:solidFill>
                <a:latin typeface="楷体"/>
                <a:cs typeface="楷体"/>
              </a:rPr>
              <a:t>进行了纳入和政策倾斜</a:t>
            </a:r>
            <a:r>
              <a:rPr dirty="0" sz="1200" spc="-50">
                <a:solidFill>
                  <a:srgbClr val="231F20"/>
                </a:solidFill>
                <a:latin typeface="楷体"/>
                <a:cs typeface="楷体"/>
              </a:rPr>
              <a:t>，</a:t>
            </a:r>
            <a:r>
              <a:rPr dirty="0" sz="1200">
                <a:solidFill>
                  <a:srgbClr val="231F20"/>
                </a:solidFill>
                <a:latin typeface="楷体"/>
                <a:cs typeface="楷体"/>
              </a:rPr>
              <a:t>并建立了多层次的保障体系</a:t>
            </a:r>
            <a:r>
              <a:rPr dirty="0" sz="1200" spc="-50">
                <a:solidFill>
                  <a:srgbClr val="231F20"/>
                </a:solidFill>
                <a:latin typeface="楷体"/>
                <a:cs typeface="楷体"/>
              </a:rPr>
              <a:t>。</a:t>
            </a:r>
            <a:r>
              <a:rPr dirty="0" sz="1200">
                <a:solidFill>
                  <a:srgbClr val="231F20"/>
                </a:solidFill>
                <a:latin typeface="楷体"/>
                <a:cs typeface="楷体"/>
              </a:rPr>
              <a:t>根据</a:t>
            </a:r>
            <a:r>
              <a:rPr dirty="0" sz="1200" spc="-335">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52">
                <a:solidFill>
                  <a:srgbClr val="231F20"/>
                </a:solidFill>
                <a:latin typeface="Times New Roman"/>
                <a:cs typeface="Times New Roman"/>
              </a:rPr>
              <a:t> </a:t>
            </a:r>
            <a:r>
              <a:rPr dirty="0" sz="1200" spc="285">
                <a:solidFill>
                  <a:srgbClr val="231F20"/>
                </a:solidFill>
                <a:latin typeface="楷体"/>
                <a:cs typeface="楷体"/>
              </a:rPr>
              <a:t>年</a:t>
            </a:r>
            <a:r>
              <a:rPr dirty="0" baseline="2314" sz="1800">
                <a:solidFill>
                  <a:srgbClr val="231F20"/>
                </a:solidFill>
                <a:latin typeface="Times New Roman"/>
                <a:cs typeface="Times New Roman"/>
              </a:rPr>
              <a:t>“</a:t>
            </a:r>
            <a:r>
              <a:rPr dirty="0" baseline="2314" sz="1800" spc="-52">
                <a:solidFill>
                  <a:srgbClr val="231F20"/>
                </a:solidFill>
                <a:latin typeface="Times New Roman"/>
                <a:cs typeface="Times New Roman"/>
              </a:rPr>
              <a:t> </a:t>
            </a:r>
            <a:r>
              <a:rPr dirty="0" sz="1200">
                <a:solidFill>
                  <a:srgbClr val="231F20"/>
                </a:solidFill>
                <a:latin typeface="楷体"/>
                <a:cs typeface="楷体"/>
              </a:rPr>
              <a:t>第 </a:t>
            </a:r>
            <a:r>
              <a:rPr dirty="0" sz="1200" spc="5">
                <a:solidFill>
                  <a:srgbClr val="231F20"/>
                </a:solidFill>
                <a:latin typeface="楷体"/>
                <a:cs typeface="楷体"/>
              </a:rPr>
              <a:t>七届中国罕见病高峰论</a:t>
            </a:r>
            <a:r>
              <a:rPr dirty="0" sz="1200" spc="295">
                <a:solidFill>
                  <a:srgbClr val="231F20"/>
                </a:solidFill>
                <a:latin typeface="楷体"/>
                <a:cs typeface="楷体"/>
              </a:rPr>
              <a:t>坛</a:t>
            </a: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spc="5">
                <a:solidFill>
                  <a:srgbClr val="231F20"/>
                </a:solidFill>
                <a:latin typeface="楷体"/>
                <a:cs typeface="楷体"/>
              </a:rPr>
              <a:t>大会上公布的数</a:t>
            </a:r>
            <a:r>
              <a:rPr dirty="0" sz="1200">
                <a:solidFill>
                  <a:srgbClr val="231F20"/>
                </a:solidFill>
                <a:latin typeface="楷体"/>
                <a:cs typeface="楷体"/>
              </a:rPr>
              <a:t>据</a:t>
            </a:r>
            <a:r>
              <a:rPr dirty="0" sz="1200" spc="-5">
                <a:solidFill>
                  <a:srgbClr val="231F20"/>
                </a:solidFill>
                <a:latin typeface="楷体"/>
                <a:cs typeface="楷体"/>
              </a:rPr>
              <a:t>，</a:t>
            </a:r>
            <a:r>
              <a:rPr dirty="0" baseline="2314" sz="1800" spc="-7">
                <a:solidFill>
                  <a:srgbClr val="231F20"/>
                </a:solidFill>
                <a:latin typeface="Times New Roman"/>
                <a:cs typeface="Times New Roman"/>
              </a:rPr>
              <a:t>2017</a:t>
            </a:r>
            <a:r>
              <a:rPr dirty="0" baseline="2314" sz="1800" spc="-22">
                <a:solidFill>
                  <a:srgbClr val="231F20"/>
                </a:solidFill>
                <a:latin typeface="Times New Roman"/>
                <a:cs typeface="Times New Roman"/>
              </a:rPr>
              <a:t> </a:t>
            </a:r>
            <a:r>
              <a:rPr dirty="0" sz="1200" spc="5">
                <a:solidFill>
                  <a:srgbClr val="231F20"/>
                </a:solidFill>
                <a:latin typeface="楷体"/>
                <a:cs typeface="楷体"/>
              </a:rPr>
              <a:t>年北京</a:t>
            </a:r>
            <a:r>
              <a:rPr dirty="0" sz="1200">
                <a:solidFill>
                  <a:srgbClr val="231F20"/>
                </a:solidFill>
                <a:latin typeface="楷体"/>
                <a:cs typeface="楷体"/>
              </a:rPr>
              <a:t>市</a:t>
            </a:r>
            <a:r>
              <a:rPr dirty="0" sz="1200" spc="-310">
                <a:solidFill>
                  <a:srgbClr val="231F20"/>
                </a:solidFill>
                <a:latin typeface="楷体"/>
                <a:cs typeface="楷体"/>
              </a:rPr>
              <a:t> </a:t>
            </a:r>
            <a:r>
              <a:rPr dirty="0" baseline="2314" sz="1800">
                <a:solidFill>
                  <a:srgbClr val="231F20"/>
                </a:solidFill>
                <a:latin typeface="Times New Roman"/>
                <a:cs typeface="Times New Roman"/>
              </a:rPr>
              <a:t>7</a:t>
            </a:r>
            <a:r>
              <a:rPr dirty="0" baseline="2314" sz="1800" spc="-22">
                <a:solidFill>
                  <a:srgbClr val="231F20"/>
                </a:solidFill>
                <a:latin typeface="Times New Roman"/>
                <a:cs typeface="Times New Roman"/>
              </a:rPr>
              <a:t> </a:t>
            </a:r>
            <a:r>
              <a:rPr dirty="0" sz="1200" spc="5">
                <a:solidFill>
                  <a:srgbClr val="231F20"/>
                </a:solidFill>
                <a:latin typeface="楷体"/>
                <a:cs typeface="楷体"/>
              </a:rPr>
              <a:t>种罕见 </a:t>
            </a:r>
            <a:r>
              <a:rPr dirty="0" sz="1200">
                <a:solidFill>
                  <a:srgbClr val="231F20"/>
                </a:solidFill>
                <a:latin typeface="楷体"/>
                <a:cs typeface="楷体"/>
              </a:rPr>
              <a:t>病医保患者</a:t>
            </a:r>
            <a:r>
              <a:rPr dirty="0" sz="1200" spc="160">
                <a:solidFill>
                  <a:srgbClr val="231F20"/>
                </a:solidFill>
                <a:latin typeface="楷体"/>
                <a:cs typeface="楷体"/>
              </a:rPr>
              <a:t>共</a:t>
            </a:r>
            <a:r>
              <a:rPr dirty="0" baseline="2314" sz="1800">
                <a:solidFill>
                  <a:srgbClr val="231F20"/>
                </a:solidFill>
                <a:latin typeface="Times New Roman"/>
                <a:cs typeface="Times New Roman"/>
              </a:rPr>
              <a:t>2,124</a:t>
            </a:r>
            <a:r>
              <a:rPr dirty="0" baseline="2314" sz="1800" spc="-284">
                <a:solidFill>
                  <a:srgbClr val="231F20"/>
                </a:solidFill>
                <a:latin typeface="Times New Roman"/>
                <a:cs typeface="Times New Roman"/>
              </a:rPr>
              <a:t> </a:t>
            </a:r>
            <a:r>
              <a:rPr dirty="0" sz="1200">
                <a:solidFill>
                  <a:srgbClr val="231F20"/>
                </a:solidFill>
                <a:latin typeface="楷体"/>
                <a:cs typeface="楷体"/>
              </a:rPr>
              <a:t>人</a:t>
            </a:r>
            <a:r>
              <a:rPr dirty="0" sz="1200" spc="-560">
                <a:solidFill>
                  <a:srgbClr val="231F20"/>
                </a:solidFill>
                <a:latin typeface="楷体"/>
                <a:cs typeface="楷体"/>
              </a:rPr>
              <a:t>，</a:t>
            </a:r>
            <a:r>
              <a:rPr dirty="0" sz="1200">
                <a:solidFill>
                  <a:srgbClr val="231F20"/>
                </a:solidFill>
                <a:latin typeface="楷体"/>
                <a:cs typeface="楷体"/>
              </a:rPr>
              <a:t>发生总费</a:t>
            </a:r>
            <a:r>
              <a:rPr dirty="0" sz="1200" spc="160">
                <a:solidFill>
                  <a:srgbClr val="231F20"/>
                </a:solidFill>
                <a:latin typeface="楷体"/>
                <a:cs typeface="楷体"/>
              </a:rPr>
              <a:t>用</a:t>
            </a:r>
            <a:r>
              <a:rPr dirty="0" baseline="2314" sz="1800">
                <a:solidFill>
                  <a:srgbClr val="231F20"/>
                </a:solidFill>
                <a:latin typeface="Times New Roman"/>
                <a:cs typeface="Times New Roman"/>
              </a:rPr>
              <a:t>3,923</a:t>
            </a:r>
            <a:r>
              <a:rPr dirty="0" baseline="2314" sz="1800" spc="-277">
                <a:solidFill>
                  <a:srgbClr val="231F20"/>
                </a:solidFill>
                <a:latin typeface="Times New Roman"/>
                <a:cs typeface="Times New Roman"/>
              </a:rPr>
              <a:t> </a:t>
            </a:r>
            <a:r>
              <a:rPr dirty="0" sz="1200">
                <a:solidFill>
                  <a:srgbClr val="231F20"/>
                </a:solidFill>
                <a:latin typeface="楷体"/>
                <a:cs typeface="楷体"/>
              </a:rPr>
              <a:t>万元</a:t>
            </a:r>
            <a:r>
              <a:rPr dirty="0" sz="1200" spc="-560">
                <a:solidFill>
                  <a:srgbClr val="231F20"/>
                </a:solidFill>
                <a:latin typeface="楷体"/>
                <a:cs typeface="楷体"/>
              </a:rPr>
              <a:t>，</a:t>
            </a:r>
            <a:r>
              <a:rPr dirty="0" sz="1200">
                <a:solidFill>
                  <a:srgbClr val="231F20"/>
                </a:solidFill>
                <a:latin typeface="楷体"/>
                <a:cs typeface="楷体"/>
              </a:rPr>
              <a:t>占全市医保费用</a:t>
            </a:r>
            <a:r>
              <a:rPr dirty="0" sz="1200" spc="160">
                <a:solidFill>
                  <a:srgbClr val="231F20"/>
                </a:solidFill>
                <a:latin typeface="楷体"/>
                <a:cs typeface="楷体"/>
              </a:rPr>
              <a:t>的</a:t>
            </a:r>
            <a:r>
              <a:rPr dirty="0" baseline="2314" sz="1800">
                <a:solidFill>
                  <a:srgbClr val="231F20"/>
                </a:solidFill>
                <a:latin typeface="Times New Roman"/>
                <a:cs typeface="Times New Roman"/>
              </a:rPr>
              <a:t>0.04%</a:t>
            </a:r>
            <a:r>
              <a:rPr dirty="0" sz="1200">
                <a:solidFill>
                  <a:srgbClr val="231F20"/>
                </a:solidFill>
                <a:latin typeface="楷体"/>
                <a:cs typeface="楷体"/>
              </a:rPr>
              <a:t>。 相比之下</a:t>
            </a:r>
            <a:r>
              <a:rPr dirty="0" sz="1200" spc="-35">
                <a:solidFill>
                  <a:srgbClr val="231F20"/>
                </a:solidFill>
                <a:latin typeface="楷体"/>
                <a:cs typeface="楷体"/>
              </a:rPr>
              <a:t>，</a:t>
            </a:r>
            <a:r>
              <a:rPr dirty="0" baseline="2314" sz="1800" spc="-52">
                <a:solidFill>
                  <a:srgbClr val="231F20"/>
                </a:solidFill>
                <a:latin typeface="Times New Roman"/>
                <a:cs typeface="Times New Roman"/>
              </a:rPr>
              <a:t>2016</a:t>
            </a:r>
            <a:r>
              <a:rPr dirty="0" baseline="2314" sz="1800" spc="-179">
                <a:solidFill>
                  <a:srgbClr val="231F20"/>
                </a:solidFill>
                <a:latin typeface="Times New Roman"/>
                <a:cs typeface="Times New Roman"/>
              </a:rPr>
              <a:t> </a:t>
            </a:r>
            <a:r>
              <a:rPr dirty="0" sz="1200">
                <a:solidFill>
                  <a:srgbClr val="231F20"/>
                </a:solidFill>
                <a:latin typeface="楷体"/>
                <a:cs typeface="楷体"/>
              </a:rPr>
              <a:t>年我国台湾地区的健保中</a:t>
            </a:r>
            <a:r>
              <a:rPr dirty="0" sz="1200" spc="-160">
                <a:solidFill>
                  <a:srgbClr val="231F20"/>
                </a:solidFill>
                <a:latin typeface="楷体"/>
                <a:cs typeface="楷体"/>
              </a:rPr>
              <a:t>，</a:t>
            </a:r>
            <a:r>
              <a:rPr dirty="0" sz="1200">
                <a:solidFill>
                  <a:srgbClr val="231F20"/>
                </a:solidFill>
                <a:latin typeface="楷体"/>
                <a:cs typeface="楷体"/>
              </a:rPr>
              <a:t>罕见病专</a:t>
            </a:r>
            <a:r>
              <a:rPr dirty="0" sz="1200" spc="-160">
                <a:solidFill>
                  <a:srgbClr val="231F20"/>
                </a:solidFill>
                <a:latin typeface="楷体"/>
                <a:cs typeface="楷体"/>
              </a:rPr>
              <a:t>款</a:t>
            </a:r>
            <a:r>
              <a:rPr dirty="0" sz="1200">
                <a:solidFill>
                  <a:srgbClr val="231F20"/>
                </a:solidFill>
                <a:latin typeface="楷体"/>
                <a:cs typeface="楷体"/>
              </a:rPr>
              <a:t>（不包含血友病）  </a:t>
            </a:r>
            <a:r>
              <a:rPr dirty="0" sz="1200" spc="25">
                <a:solidFill>
                  <a:srgbClr val="231F20"/>
                </a:solidFill>
                <a:latin typeface="楷体"/>
                <a:cs typeface="楷体"/>
              </a:rPr>
              <a:t>占整体健保支出</a:t>
            </a:r>
            <a:r>
              <a:rPr dirty="0" sz="1200">
                <a:solidFill>
                  <a:srgbClr val="231F20"/>
                </a:solidFill>
                <a:latin typeface="楷体"/>
                <a:cs typeface="楷体"/>
              </a:rPr>
              <a:t>的</a:t>
            </a:r>
            <a:r>
              <a:rPr dirty="0" sz="1200" spc="-320">
                <a:solidFill>
                  <a:srgbClr val="231F20"/>
                </a:solidFill>
                <a:latin typeface="楷体"/>
                <a:cs typeface="楷体"/>
              </a:rPr>
              <a:t> </a:t>
            </a:r>
            <a:r>
              <a:rPr dirty="0" baseline="2314" sz="1800" spc="7">
                <a:solidFill>
                  <a:srgbClr val="231F20"/>
                </a:solidFill>
                <a:latin typeface="Times New Roman"/>
                <a:cs typeface="Times New Roman"/>
              </a:rPr>
              <a:t>2.6%</a:t>
            </a:r>
            <a:r>
              <a:rPr dirty="0" sz="1200" spc="5">
                <a:solidFill>
                  <a:srgbClr val="231F20"/>
                </a:solidFill>
                <a:latin typeface="楷体"/>
                <a:cs typeface="楷体"/>
              </a:rPr>
              <a:t>，</a:t>
            </a:r>
            <a:r>
              <a:rPr dirty="0" sz="1200" spc="25">
                <a:solidFill>
                  <a:srgbClr val="231F20"/>
                </a:solidFill>
                <a:latin typeface="楷体"/>
                <a:cs typeface="楷体"/>
              </a:rPr>
              <a:t>而欧美地区的孤儿药支出占比</a:t>
            </a:r>
            <a:r>
              <a:rPr dirty="0" sz="1200">
                <a:solidFill>
                  <a:srgbClr val="231F20"/>
                </a:solidFill>
                <a:latin typeface="楷体"/>
                <a:cs typeface="楷体"/>
              </a:rPr>
              <a:t>在</a:t>
            </a:r>
            <a:r>
              <a:rPr dirty="0" sz="1200" spc="-320">
                <a:solidFill>
                  <a:srgbClr val="231F20"/>
                </a:solidFill>
                <a:latin typeface="楷体"/>
                <a:cs typeface="楷体"/>
              </a:rPr>
              <a:t> </a:t>
            </a:r>
            <a:r>
              <a:rPr dirty="0" baseline="2314" sz="1800">
                <a:solidFill>
                  <a:srgbClr val="231F20"/>
                </a:solidFill>
                <a:latin typeface="Times New Roman"/>
                <a:cs typeface="Times New Roman"/>
              </a:rPr>
              <a:t>4%-8%</a:t>
            </a:r>
            <a:r>
              <a:rPr dirty="0" baseline="2314" sz="1800" spc="-22">
                <a:solidFill>
                  <a:srgbClr val="231F20"/>
                </a:solidFill>
                <a:latin typeface="Times New Roman"/>
                <a:cs typeface="Times New Roman"/>
              </a:rPr>
              <a:t> </a:t>
            </a:r>
            <a:r>
              <a:rPr dirty="0" sz="1200" spc="25">
                <a:solidFill>
                  <a:srgbClr val="231F20"/>
                </a:solidFill>
                <a:latin typeface="楷体"/>
                <a:cs typeface="楷体"/>
              </a:rPr>
              <a:t>之间</a:t>
            </a:r>
            <a:endParaRPr sz="1200">
              <a:latin typeface="楷体"/>
              <a:cs typeface="楷体"/>
            </a:endParaRPr>
          </a:p>
          <a:p>
            <a:pPr marL="88900" marR="5080" indent="-76200">
              <a:lnSpc>
                <a:spcPct val="118100"/>
              </a:lnSpc>
            </a:pPr>
            <a:r>
              <a:rPr dirty="0" sz="1200">
                <a:solidFill>
                  <a:srgbClr val="231F20"/>
                </a:solidFill>
                <a:latin typeface="楷体"/>
                <a:cs typeface="楷体"/>
              </a:rPr>
              <a:t>（见图</a:t>
            </a:r>
            <a:r>
              <a:rPr dirty="0" sz="1200" spc="-400">
                <a:solidFill>
                  <a:srgbClr val="231F20"/>
                </a:solidFill>
                <a:latin typeface="楷体"/>
                <a:cs typeface="楷体"/>
              </a:rPr>
              <a:t> </a:t>
            </a:r>
            <a:r>
              <a:rPr dirty="0" baseline="2314" sz="1800" spc="-22">
                <a:solidFill>
                  <a:srgbClr val="231F20"/>
                </a:solidFill>
                <a:latin typeface="Times New Roman"/>
                <a:cs typeface="Times New Roman"/>
              </a:rPr>
              <a:t>1.4</a:t>
            </a:r>
            <a:r>
              <a:rPr dirty="0" sz="1200" spc="-15">
                <a:solidFill>
                  <a:srgbClr val="231F20"/>
                </a:solidFill>
                <a:latin typeface="楷体"/>
                <a:cs typeface="楷体"/>
              </a:rPr>
              <a:t>）</a:t>
            </a:r>
            <a:r>
              <a:rPr dirty="0" sz="1200" spc="-50">
                <a:solidFill>
                  <a:srgbClr val="231F20"/>
                </a:solidFill>
                <a:latin typeface="楷体"/>
                <a:cs typeface="楷体"/>
              </a:rPr>
              <a:t>。</a:t>
            </a:r>
            <a:r>
              <a:rPr dirty="0" sz="1200">
                <a:solidFill>
                  <a:srgbClr val="231F20"/>
                </a:solidFill>
                <a:latin typeface="楷体"/>
                <a:cs typeface="楷体"/>
              </a:rPr>
              <a:t>尽管不同地区罕见病患病人数</a:t>
            </a:r>
            <a:r>
              <a:rPr dirty="0" sz="1200" spc="-50">
                <a:solidFill>
                  <a:srgbClr val="231F20"/>
                </a:solidFill>
                <a:latin typeface="楷体"/>
                <a:cs typeface="楷体"/>
              </a:rPr>
              <a:t>、</a:t>
            </a:r>
            <a:r>
              <a:rPr dirty="0" sz="1200">
                <a:solidFill>
                  <a:srgbClr val="231F20"/>
                </a:solidFill>
                <a:latin typeface="楷体"/>
                <a:cs typeface="楷体"/>
              </a:rPr>
              <a:t>病种</a:t>
            </a:r>
            <a:r>
              <a:rPr dirty="0" sz="1200" spc="-50">
                <a:solidFill>
                  <a:srgbClr val="231F20"/>
                </a:solidFill>
                <a:latin typeface="楷体"/>
                <a:cs typeface="楷体"/>
              </a:rPr>
              <a:t>、</a:t>
            </a:r>
            <a:r>
              <a:rPr dirty="0" sz="1200">
                <a:solidFill>
                  <a:srgbClr val="231F20"/>
                </a:solidFill>
                <a:latin typeface="楷体"/>
                <a:cs typeface="楷体"/>
              </a:rPr>
              <a:t>经济水平有所差异，  </a:t>
            </a:r>
            <a:r>
              <a:rPr dirty="0" sz="1200" spc="10">
                <a:solidFill>
                  <a:srgbClr val="231F20"/>
                </a:solidFill>
                <a:latin typeface="楷体"/>
                <a:cs typeface="楷体"/>
              </a:rPr>
              <a:t>但整体来看我国的罕见病用药支出占总体医保费用的比例较</a:t>
            </a:r>
            <a:r>
              <a:rPr dirty="0" sz="1200">
                <a:solidFill>
                  <a:srgbClr val="231F20"/>
                </a:solidFill>
                <a:latin typeface="楷体"/>
                <a:cs typeface="楷体"/>
              </a:rPr>
              <a:t>低</a:t>
            </a:r>
            <a:r>
              <a:rPr dirty="0" sz="1200" spc="10">
                <a:solidFill>
                  <a:srgbClr val="231F20"/>
                </a:solidFill>
                <a:latin typeface="楷体"/>
                <a:cs typeface="楷体"/>
              </a:rPr>
              <a:t>，未来有 </a:t>
            </a:r>
            <a:r>
              <a:rPr dirty="0" sz="1200">
                <a:solidFill>
                  <a:srgbClr val="231F20"/>
                </a:solidFill>
                <a:latin typeface="楷体"/>
                <a:cs typeface="楷体"/>
              </a:rPr>
              <a:t>很大的提升空间。</a:t>
            </a:r>
            <a:endParaRPr sz="1200">
              <a:latin typeface="楷体"/>
              <a:cs typeface="楷体"/>
            </a:endParaRPr>
          </a:p>
          <a:p>
            <a:pPr>
              <a:lnSpc>
                <a:spcPct val="100000"/>
              </a:lnSpc>
              <a:spcBef>
                <a:spcPts val="10"/>
              </a:spcBef>
            </a:pPr>
            <a:endParaRPr sz="1150">
              <a:latin typeface="楷体"/>
              <a:cs typeface="楷体"/>
            </a:endParaRPr>
          </a:p>
          <a:p>
            <a:pPr algn="ctr" marL="231775">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1.4</a:t>
            </a:r>
            <a:r>
              <a:rPr dirty="0" sz="900" spc="-5" i="1">
                <a:solidFill>
                  <a:srgbClr val="5A5B5D"/>
                </a:solidFill>
                <a:latin typeface="楷体"/>
                <a:cs typeface="楷体"/>
              </a:rPr>
              <a:t>：</a:t>
            </a:r>
            <a:r>
              <a:rPr dirty="0" sz="900" i="1">
                <a:solidFill>
                  <a:srgbClr val="5A5B5D"/>
                </a:solidFill>
                <a:latin typeface="楷体"/>
                <a:cs typeface="楷体"/>
              </a:rPr>
              <a:t>罕见病用药占医保或者医药市场整体支出的比例</a:t>
            </a:r>
            <a:endParaRPr sz="900">
              <a:latin typeface="楷体"/>
              <a:cs typeface="楷体"/>
            </a:endParaRPr>
          </a:p>
        </p:txBody>
      </p:sp>
      <p:pic>
        <p:nvPicPr>
          <p:cNvPr id="10" name="object 10"/>
          <p:cNvPicPr/>
          <p:nvPr/>
        </p:nvPicPr>
        <p:blipFill>
          <a:blip r:embed="rId4" cstate="print"/>
          <a:stretch>
            <a:fillRect/>
          </a:stretch>
        </p:blipFill>
        <p:spPr>
          <a:xfrm>
            <a:off x="2118118" y="7164006"/>
            <a:ext cx="3963860" cy="2040001"/>
          </a:xfrm>
          <a:prstGeom prst="rect">
            <a:avLst/>
          </a:prstGeom>
        </p:spPr>
      </p:pic>
      <p:sp>
        <p:nvSpPr>
          <p:cNvPr id="11" name="object 11"/>
          <p:cNvSpPr txBox="1"/>
          <p:nvPr/>
        </p:nvSpPr>
        <p:spPr>
          <a:xfrm>
            <a:off x="1846046" y="7413421"/>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楷体"/>
                <a:cs typeface="楷体"/>
              </a:rPr>
              <a:t>北京</a:t>
            </a:r>
            <a:endParaRPr sz="1000">
              <a:latin typeface="楷体"/>
              <a:cs typeface="楷体"/>
            </a:endParaRPr>
          </a:p>
        </p:txBody>
      </p:sp>
      <p:sp>
        <p:nvSpPr>
          <p:cNvPr id="12" name="object 12"/>
          <p:cNvSpPr txBox="1"/>
          <p:nvPr/>
        </p:nvSpPr>
        <p:spPr>
          <a:xfrm>
            <a:off x="1846046" y="7873669"/>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楷体"/>
                <a:cs typeface="楷体"/>
              </a:rPr>
              <a:t>台湾</a:t>
            </a:r>
            <a:endParaRPr sz="1000">
              <a:latin typeface="楷体"/>
              <a:cs typeface="楷体"/>
            </a:endParaRPr>
          </a:p>
        </p:txBody>
      </p:sp>
      <p:sp>
        <p:nvSpPr>
          <p:cNvPr id="13" name="object 13"/>
          <p:cNvSpPr txBox="1"/>
          <p:nvPr/>
        </p:nvSpPr>
        <p:spPr>
          <a:xfrm>
            <a:off x="1846046" y="8347888"/>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楷体"/>
                <a:cs typeface="楷体"/>
              </a:rPr>
              <a:t>欧盟</a:t>
            </a:r>
            <a:endParaRPr sz="1000">
              <a:latin typeface="楷体"/>
              <a:cs typeface="楷体"/>
            </a:endParaRPr>
          </a:p>
        </p:txBody>
      </p:sp>
      <p:sp>
        <p:nvSpPr>
          <p:cNvPr id="14" name="object 14"/>
          <p:cNvSpPr txBox="1"/>
          <p:nvPr/>
        </p:nvSpPr>
        <p:spPr>
          <a:xfrm>
            <a:off x="1846046" y="8851951"/>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楷体"/>
                <a:cs typeface="楷体"/>
              </a:rPr>
              <a:t>美国</a:t>
            </a:r>
            <a:endParaRPr sz="1000">
              <a:latin typeface="楷体"/>
              <a:cs typeface="楷体"/>
            </a:endParaRPr>
          </a:p>
        </p:txBody>
      </p:sp>
      <p:sp>
        <p:nvSpPr>
          <p:cNvPr id="15" name="object 15"/>
          <p:cNvSpPr txBox="1"/>
          <p:nvPr/>
        </p:nvSpPr>
        <p:spPr>
          <a:xfrm>
            <a:off x="4447108" y="8343442"/>
            <a:ext cx="263525"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231F20"/>
                </a:solidFill>
                <a:latin typeface="Times New Roman"/>
                <a:cs typeface="Times New Roman"/>
              </a:rPr>
              <a:t>4.6%</a:t>
            </a:r>
            <a:endParaRPr sz="900">
              <a:latin typeface="Times New Roman"/>
              <a:cs typeface="Times New Roman"/>
            </a:endParaRPr>
          </a:p>
        </p:txBody>
      </p:sp>
      <p:sp>
        <p:nvSpPr>
          <p:cNvPr id="16" name="object 16"/>
          <p:cNvSpPr txBox="1"/>
          <p:nvPr/>
        </p:nvSpPr>
        <p:spPr>
          <a:xfrm>
            <a:off x="6028105" y="8835390"/>
            <a:ext cx="263525"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231F20"/>
                </a:solidFill>
                <a:latin typeface="Times New Roman"/>
                <a:cs typeface="Times New Roman"/>
              </a:rPr>
              <a:t>7.9%</a:t>
            </a:r>
            <a:endParaRPr sz="900">
              <a:latin typeface="Times New Roman"/>
              <a:cs typeface="Times New Roman"/>
            </a:endParaRPr>
          </a:p>
        </p:txBody>
      </p:sp>
      <p:sp>
        <p:nvSpPr>
          <p:cNvPr id="17" name="object 17"/>
          <p:cNvSpPr txBox="1"/>
          <p:nvPr/>
        </p:nvSpPr>
        <p:spPr>
          <a:xfrm>
            <a:off x="2267597" y="7392466"/>
            <a:ext cx="1492250" cy="320675"/>
          </a:xfrm>
          <a:prstGeom prst="rect">
            <a:avLst/>
          </a:prstGeom>
        </p:spPr>
        <p:txBody>
          <a:bodyPr wrap="square" lIns="0" tIns="12700" rIns="0" bIns="0" rtlCol="0" vert="horz">
            <a:spAutoFit/>
          </a:bodyPr>
          <a:lstStyle/>
          <a:p>
            <a:pPr marL="22860">
              <a:lnSpc>
                <a:spcPct val="100000"/>
              </a:lnSpc>
              <a:spcBef>
                <a:spcPts val="100"/>
              </a:spcBef>
            </a:pPr>
            <a:r>
              <a:rPr dirty="0" sz="900">
                <a:solidFill>
                  <a:srgbClr val="231F20"/>
                </a:solidFill>
                <a:latin typeface="Times New Roman"/>
                <a:cs typeface="Times New Roman"/>
              </a:rPr>
              <a:t>0.04%</a:t>
            </a:r>
            <a:endParaRPr sz="900">
              <a:latin typeface="Times New Roman"/>
              <a:cs typeface="Times New Roman"/>
            </a:endParaRPr>
          </a:p>
          <a:p>
            <a:pPr marL="12700">
              <a:lnSpc>
                <a:spcPct val="100000"/>
              </a:lnSpc>
              <a:spcBef>
                <a:spcPts val="520"/>
              </a:spcBef>
            </a:pPr>
            <a:r>
              <a:rPr dirty="0" sz="600" i="1">
                <a:solidFill>
                  <a:srgbClr val="231F20"/>
                </a:solidFill>
                <a:latin typeface="Times New Roman"/>
                <a:cs typeface="Times New Roman"/>
              </a:rPr>
              <a:t>2017</a:t>
            </a:r>
            <a:r>
              <a:rPr dirty="0" sz="600" spc="-65" i="1">
                <a:solidFill>
                  <a:srgbClr val="231F20"/>
                </a:solidFill>
                <a:latin typeface="Times New Roman"/>
                <a:cs typeface="Times New Roman"/>
              </a:rPr>
              <a:t> </a:t>
            </a:r>
            <a:r>
              <a:rPr dirty="0" sz="600" i="1">
                <a:solidFill>
                  <a:srgbClr val="231F20"/>
                </a:solidFill>
                <a:latin typeface="楷体"/>
                <a:cs typeface="楷体"/>
              </a:rPr>
              <a:t>年罕见病报销费用占全市医保支出比例</a:t>
            </a:r>
            <a:endParaRPr sz="600">
              <a:latin typeface="楷体"/>
              <a:cs typeface="楷体"/>
            </a:endParaRPr>
          </a:p>
        </p:txBody>
      </p:sp>
      <p:sp>
        <p:nvSpPr>
          <p:cNvPr id="18" name="object 18"/>
          <p:cNvSpPr txBox="1"/>
          <p:nvPr/>
        </p:nvSpPr>
        <p:spPr>
          <a:xfrm>
            <a:off x="2267615" y="8574398"/>
            <a:ext cx="1606550" cy="118745"/>
          </a:xfrm>
          <a:prstGeom prst="rect">
            <a:avLst/>
          </a:prstGeom>
        </p:spPr>
        <p:txBody>
          <a:bodyPr wrap="square" lIns="0" tIns="13970" rIns="0" bIns="0" rtlCol="0" vert="horz">
            <a:spAutoFit/>
          </a:bodyPr>
          <a:lstStyle/>
          <a:p>
            <a:pPr marL="12700">
              <a:lnSpc>
                <a:spcPct val="100000"/>
              </a:lnSpc>
              <a:spcBef>
                <a:spcPts val="110"/>
              </a:spcBef>
            </a:pPr>
            <a:r>
              <a:rPr dirty="0" sz="600" i="1">
                <a:solidFill>
                  <a:srgbClr val="231F20"/>
                </a:solidFill>
                <a:latin typeface="Times New Roman"/>
                <a:cs typeface="Times New Roman"/>
              </a:rPr>
              <a:t>2016</a:t>
            </a:r>
            <a:r>
              <a:rPr dirty="0" sz="600" spc="-30" i="1">
                <a:solidFill>
                  <a:srgbClr val="231F20"/>
                </a:solidFill>
                <a:latin typeface="Times New Roman"/>
                <a:cs typeface="Times New Roman"/>
              </a:rPr>
              <a:t> </a:t>
            </a:r>
            <a:r>
              <a:rPr dirty="0" sz="600" i="1">
                <a:solidFill>
                  <a:srgbClr val="231F20"/>
                </a:solidFill>
                <a:latin typeface="楷体"/>
                <a:cs typeface="楷体"/>
              </a:rPr>
              <a:t>年</a:t>
            </a:r>
            <a:r>
              <a:rPr dirty="0" sz="600" spc="-175" i="1">
                <a:solidFill>
                  <a:srgbClr val="231F20"/>
                </a:solidFill>
                <a:latin typeface="楷体"/>
                <a:cs typeface="楷体"/>
              </a:rPr>
              <a:t> </a:t>
            </a:r>
            <a:r>
              <a:rPr dirty="0" sz="600" spc="5" i="1">
                <a:solidFill>
                  <a:srgbClr val="231F20"/>
                </a:solidFill>
                <a:latin typeface="Times New Roman"/>
                <a:cs typeface="Times New Roman"/>
              </a:rPr>
              <a:t>FDA</a:t>
            </a:r>
            <a:r>
              <a:rPr dirty="0" sz="600" spc="-30" i="1">
                <a:solidFill>
                  <a:srgbClr val="231F20"/>
                </a:solidFill>
                <a:latin typeface="Times New Roman"/>
                <a:cs typeface="Times New Roman"/>
              </a:rPr>
              <a:t> </a:t>
            </a:r>
            <a:r>
              <a:rPr dirty="0" sz="600" i="1">
                <a:solidFill>
                  <a:srgbClr val="231F20"/>
                </a:solidFill>
                <a:latin typeface="楷体"/>
                <a:cs typeface="楷体"/>
              </a:rPr>
              <a:t>批准的孤儿药花费占总体药费比例</a:t>
            </a:r>
            <a:endParaRPr sz="600">
              <a:latin typeface="楷体"/>
              <a:cs typeface="楷体"/>
            </a:endParaRPr>
          </a:p>
        </p:txBody>
      </p:sp>
      <p:sp>
        <p:nvSpPr>
          <p:cNvPr id="19" name="object 19"/>
          <p:cNvSpPr txBox="1"/>
          <p:nvPr/>
        </p:nvSpPr>
        <p:spPr>
          <a:xfrm>
            <a:off x="2267594" y="7857439"/>
            <a:ext cx="1797050" cy="355600"/>
          </a:xfrm>
          <a:prstGeom prst="rect">
            <a:avLst/>
          </a:prstGeom>
        </p:spPr>
        <p:txBody>
          <a:bodyPr wrap="square" lIns="0" tIns="12700" rIns="0" bIns="0" rtlCol="0" vert="horz">
            <a:spAutoFit/>
          </a:bodyPr>
          <a:lstStyle/>
          <a:p>
            <a:pPr algn="r" marR="279400">
              <a:lnSpc>
                <a:spcPct val="100000"/>
              </a:lnSpc>
              <a:spcBef>
                <a:spcPts val="100"/>
              </a:spcBef>
            </a:pPr>
            <a:r>
              <a:rPr dirty="0" sz="900">
                <a:solidFill>
                  <a:srgbClr val="231F20"/>
                </a:solidFill>
                <a:latin typeface="Times New Roman"/>
                <a:cs typeface="Times New Roman"/>
              </a:rPr>
              <a:t>2.6%</a:t>
            </a:r>
            <a:endParaRPr sz="900">
              <a:latin typeface="Times New Roman"/>
              <a:cs typeface="Times New Roman"/>
            </a:endParaRPr>
          </a:p>
          <a:p>
            <a:pPr marL="12700">
              <a:lnSpc>
                <a:spcPct val="100000"/>
              </a:lnSpc>
              <a:spcBef>
                <a:spcPts val="795"/>
              </a:spcBef>
            </a:pPr>
            <a:r>
              <a:rPr dirty="0" sz="600" i="1">
                <a:solidFill>
                  <a:srgbClr val="231F20"/>
                </a:solidFill>
                <a:latin typeface="Times New Roman"/>
                <a:cs typeface="Times New Roman"/>
              </a:rPr>
              <a:t>2016</a:t>
            </a:r>
            <a:r>
              <a:rPr dirty="0" sz="600" spc="-65" i="1">
                <a:solidFill>
                  <a:srgbClr val="231F20"/>
                </a:solidFill>
                <a:latin typeface="Times New Roman"/>
                <a:cs typeface="Times New Roman"/>
              </a:rPr>
              <a:t> </a:t>
            </a:r>
            <a:r>
              <a:rPr dirty="0" sz="600" i="1">
                <a:solidFill>
                  <a:srgbClr val="231F20"/>
                </a:solidFill>
                <a:latin typeface="楷体"/>
                <a:cs typeface="楷体"/>
              </a:rPr>
              <a:t>年罕见病专款占健保支出比例（不包括血友病）</a:t>
            </a:r>
            <a:endParaRPr sz="600">
              <a:latin typeface="楷体"/>
              <a:cs typeface="楷体"/>
            </a:endParaRPr>
          </a:p>
        </p:txBody>
      </p:sp>
      <p:sp>
        <p:nvSpPr>
          <p:cNvPr id="20" name="object 20"/>
          <p:cNvSpPr txBox="1"/>
          <p:nvPr/>
        </p:nvSpPr>
        <p:spPr>
          <a:xfrm>
            <a:off x="1318218" y="9068021"/>
            <a:ext cx="4750435" cy="530225"/>
          </a:xfrm>
          <a:prstGeom prst="rect">
            <a:avLst/>
          </a:prstGeom>
        </p:spPr>
        <p:txBody>
          <a:bodyPr wrap="square" lIns="0" tIns="13970" rIns="0" bIns="0" rtlCol="0" vert="horz">
            <a:spAutoFit/>
          </a:bodyPr>
          <a:lstStyle/>
          <a:p>
            <a:pPr marL="962025">
              <a:lnSpc>
                <a:spcPct val="100000"/>
              </a:lnSpc>
              <a:spcBef>
                <a:spcPts val="110"/>
              </a:spcBef>
            </a:pPr>
            <a:r>
              <a:rPr dirty="0" sz="600" i="1">
                <a:solidFill>
                  <a:srgbClr val="231F20"/>
                </a:solidFill>
                <a:latin typeface="Times New Roman"/>
                <a:cs typeface="Times New Roman"/>
              </a:rPr>
              <a:t>2016</a:t>
            </a:r>
            <a:r>
              <a:rPr dirty="0" sz="600" spc="-10" i="1">
                <a:solidFill>
                  <a:srgbClr val="231F20"/>
                </a:solidFill>
                <a:latin typeface="Times New Roman"/>
                <a:cs typeface="Times New Roman"/>
              </a:rPr>
              <a:t> </a:t>
            </a:r>
            <a:r>
              <a:rPr dirty="0" sz="600" i="1">
                <a:solidFill>
                  <a:srgbClr val="231F20"/>
                </a:solidFill>
                <a:latin typeface="楷体"/>
                <a:cs typeface="楷体"/>
              </a:rPr>
              <a:t>年孤儿药花费占总体药费比例</a:t>
            </a:r>
            <a:endParaRPr sz="600">
              <a:latin typeface="楷体"/>
              <a:cs typeface="楷体"/>
            </a:endParaRPr>
          </a:p>
          <a:p>
            <a:pPr>
              <a:lnSpc>
                <a:spcPct val="100000"/>
              </a:lnSpc>
              <a:spcBef>
                <a:spcPts val="55"/>
              </a:spcBef>
            </a:pPr>
            <a:endParaRPr sz="800">
              <a:latin typeface="楷体"/>
              <a:cs typeface="楷体"/>
            </a:endParaRPr>
          </a:p>
          <a:p>
            <a:pPr algn="just" marL="12700" marR="5080" indent="-635">
              <a:lnSpc>
                <a:spcPct val="100000"/>
              </a:lnSpc>
            </a:pPr>
            <a:r>
              <a:rPr dirty="0" sz="600" i="1">
                <a:solidFill>
                  <a:srgbClr val="5A5B5D"/>
                </a:solidFill>
                <a:latin typeface="楷体"/>
                <a:cs typeface="楷体"/>
              </a:rPr>
              <a:t>备注：北京和台湾数据为罕见病用药占医保支出；欧盟和美国的数据为罕见病用药占总体医药支出的比例，其中大部分支出由医保负担，小部 分为个人自费。另外，北京医保支出数据仅统计其对</a:t>
            </a:r>
            <a:r>
              <a:rPr dirty="0" sz="600" spc="-175" i="1">
                <a:solidFill>
                  <a:srgbClr val="5A5B5D"/>
                </a:solidFill>
                <a:latin typeface="楷体"/>
                <a:cs typeface="楷体"/>
              </a:rPr>
              <a:t> </a:t>
            </a:r>
            <a:r>
              <a:rPr dirty="0" sz="600" i="1">
                <a:solidFill>
                  <a:srgbClr val="5A5B5D"/>
                </a:solidFill>
                <a:latin typeface="Times New Roman"/>
                <a:cs typeface="Times New Roman"/>
              </a:rPr>
              <a:t>7</a:t>
            </a:r>
            <a:r>
              <a:rPr dirty="0" sz="600" spc="-30" i="1">
                <a:solidFill>
                  <a:srgbClr val="5A5B5D"/>
                </a:solidFill>
                <a:latin typeface="Times New Roman"/>
                <a:cs typeface="Times New Roman"/>
              </a:rPr>
              <a:t> </a:t>
            </a:r>
            <a:r>
              <a:rPr dirty="0" sz="600" i="1">
                <a:solidFill>
                  <a:srgbClr val="5A5B5D"/>
                </a:solidFill>
                <a:latin typeface="楷体"/>
                <a:cs typeface="楷体"/>
              </a:rPr>
              <a:t>种罕见病的报销水平，而台湾、欧盟与美国的数据则体现了这些地区对远多于</a:t>
            </a:r>
            <a:r>
              <a:rPr dirty="0" sz="600" spc="-175" i="1">
                <a:solidFill>
                  <a:srgbClr val="5A5B5D"/>
                </a:solidFill>
                <a:latin typeface="楷体"/>
                <a:cs typeface="楷体"/>
              </a:rPr>
              <a:t> </a:t>
            </a:r>
            <a:r>
              <a:rPr dirty="0" sz="600" i="1">
                <a:solidFill>
                  <a:srgbClr val="5A5B5D"/>
                </a:solidFill>
                <a:latin typeface="Times New Roman"/>
                <a:cs typeface="Times New Roman"/>
              </a:rPr>
              <a:t>7</a:t>
            </a:r>
            <a:r>
              <a:rPr dirty="0" sz="600" spc="-30" i="1">
                <a:solidFill>
                  <a:srgbClr val="5A5B5D"/>
                </a:solidFill>
                <a:latin typeface="Times New Roman"/>
                <a:cs typeface="Times New Roman"/>
              </a:rPr>
              <a:t> </a:t>
            </a:r>
            <a:r>
              <a:rPr dirty="0" sz="600" i="1">
                <a:solidFill>
                  <a:srgbClr val="5A5B5D"/>
                </a:solidFill>
                <a:latin typeface="楷体"/>
                <a:cs typeface="楷体"/>
              </a:rPr>
              <a:t>种的罕 见病药物覆盖程度。由此看出，我国部分地方在医保对孤儿药覆盖程度及报销程度两项指标上均有一定的提升空间</a:t>
            </a:r>
            <a:endParaRPr sz="600">
              <a:latin typeface="楷体"/>
              <a:cs typeface="楷体"/>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3604"/>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63200" y="10228156"/>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7</a:t>
            </a:r>
            <a:endParaRPr sz="1200">
              <a:latin typeface="Times New Roman"/>
              <a:cs typeface="Times New Roman"/>
            </a:endParaRPr>
          </a:p>
        </p:txBody>
      </p:sp>
      <p:sp>
        <p:nvSpPr>
          <p:cNvPr id="4" name="object 4"/>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5" name="object 5"/>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6" name="object 6"/>
          <p:cNvPicPr/>
          <p:nvPr/>
        </p:nvPicPr>
        <p:blipFill>
          <a:blip r:embed="rId2" cstate="print"/>
          <a:stretch>
            <a:fillRect/>
          </a:stretch>
        </p:blipFill>
        <p:spPr>
          <a:xfrm>
            <a:off x="1701520" y="1666176"/>
            <a:ext cx="2576182" cy="145211"/>
          </a:xfrm>
          <a:prstGeom prst="rect">
            <a:avLst/>
          </a:prstGeom>
        </p:spPr>
      </p:pic>
      <p:sp>
        <p:nvSpPr>
          <p:cNvPr id="7" name="object 7"/>
          <p:cNvSpPr txBox="1"/>
          <p:nvPr/>
        </p:nvSpPr>
        <p:spPr>
          <a:xfrm>
            <a:off x="1379880" y="6900024"/>
            <a:ext cx="4876165" cy="939800"/>
          </a:xfrm>
          <a:prstGeom prst="rect">
            <a:avLst/>
          </a:prstGeom>
        </p:spPr>
        <p:txBody>
          <a:bodyPr wrap="square" lIns="0" tIns="12700" rIns="0" bIns="0" rtlCol="0" vert="horz">
            <a:spAutoFit/>
          </a:bodyPr>
          <a:lstStyle/>
          <a:p>
            <a:pPr marL="12700" marR="5080" indent="304800">
              <a:lnSpc>
                <a:spcPct val="125000"/>
              </a:lnSpc>
              <a:spcBef>
                <a:spcPts val="100"/>
              </a:spcBef>
            </a:pPr>
            <a:r>
              <a:rPr dirty="0" sz="1200">
                <a:solidFill>
                  <a:srgbClr val="231F20"/>
                </a:solidFill>
                <a:latin typeface="楷体"/>
                <a:cs typeface="楷体"/>
              </a:rPr>
              <a:t>从以上这些问题中可以看出</a:t>
            </a:r>
            <a:r>
              <a:rPr dirty="0" sz="1200" spc="-210">
                <a:solidFill>
                  <a:srgbClr val="231F20"/>
                </a:solidFill>
                <a:latin typeface="楷体"/>
                <a:cs typeface="楷体"/>
              </a:rPr>
              <a:t>，</a:t>
            </a:r>
            <a:r>
              <a:rPr dirty="0" sz="1200">
                <a:solidFill>
                  <a:srgbClr val="231F20"/>
                </a:solidFill>
                <a:latin typeface="楷体"/>
                <a:cs typeface="楷体"/>
              </a:rPr>
              <a:t>孤儿药可及性不仅仅是一个医疗问题， </a:t>
            </a:r>
            <a:r>
              <a:rPr dirty="0" sz="1200" spc="10">
                <a:solidFill>
                  <a:srgbClr val="231F20"/>
                </a:solidFill>
                <a:latin typeface="楷体"/>
                <a:cs typeface="楷体"/>
              </a:rPr>
              <a:t>更带有独特的社会属</a:t>
            </a:r>
            <a:r>
              <a:rPr dirty="0" sz="1200">
                <a:solidFill>
                  <a:srgbClr val="231F20"/>
                </a:solidFill>
                <a:latin typeface="楷体"/>
                <a:cs typeface="楷体"/>
              </a:rPr>
              <a:t>性</a:t>
            </a:r>
            <a:r>
              <a:rPr dirty="0" sz="1200" spc="10">
                <a:solidFill>
                  <a:srgbClr val="231F20"/>
                </a:solidFill>
                <a:latin typeface="楷体"/>
                <a:cs typeface="楷体"/>
              </a:rPr>
              <a:t>。在推动罕见病用药保障体系建设的过程之</a:t>
            </a:r>
            <a:r>
              <a:rPr dirty="0" sz="1200">
                <a:solidFill>
                  <a:srgbClr val="231F20"/>
                </a:solidFill>
                <a:latin typeface="楷体"/>
                <a:cs typeface="楷体"/>
              </a:rPr>
              <a:t>中，  </a:t>
            </a:r>
            <a:r>
              <a:rPr dirty="0" sz="1200" spc="10">
                <a:solidFill>
                  <a:srgbClr val="231F20"/>
                </a:solidFill>
                <a:latin typeface="楷体"/>
                <a:cs typeface="楷体"/>
              </a:rPr>
              <a:t>各方应将罕见病的疾病特点和社会属性纳入考</a:t>
            </a:r>
            <a:r>
              <a:rPr dirty="0" sz="1200">
                <a:solidFill>
                  <a:srgbClr val="231F20"/>
                </a:solidFill>
                <a:latin typeface="楷体"/>
                <a:cs typeface="楷体"/>
              </a:rPr>
              <a:t>虑</a:t>
            </a:r>
            <a:r>
              <a:rPr dirty="0" sz="1200" spc="10">
                <a:solidFill>
                  <a:srgbClr val="231F20"/>
                </a:solidFill>
                <a:latin typeface="楷体"/>
                <a:cs typeface="楷体"/>
              </a:rPr>
              <a:t>，制定公</a:t>
            </a:r>
            <a:r>
              <a:rPr dirty="0" sz="1200">
                <a:solidFill>
                  <a:srgbClr val="231F20"/>
                </a:solidFill>
                <a:latin typeface="楷体"/>
                <a:cs typeface="楷体"/>
              </a:rPr>
              <a:t>平</a:t>
            </a:r>
            <a:r>
              <a:rPr dirty="0" sz="1200" spc="10">
                <a:solidFill>
                  <a:srgbClr val="231F20"/>
                </a:solidFill>
                <a:latin typeface="楷体"/>
                <a:cs typeface="楷体"/>
              </a:rPr>
              <a:t>、合</a:t>
            </a:r>
            <a:r>
              <a:rPr dirty="0" sz="1200">
                <a:solidFill>
                  <a:srgbClr val="231F20"/>
                </a:solidFill>
                <a:latin typeface="楷体"/>
                <a:cs typeface="楷体"/>
              </a:rPr>
              <a:t>理</a:t>
            </a:r>
            <a:r>
              <a:rPr dirty="0" sz="1200" spc="10">
                <a:solidFill>
                  <a:srgbClr val="231F20"/>
                </a:solidFill>
                <a:latin typeface="楷体"/>
                <a:cs typeface="楷体"/>
              </a:rPr>
              <a:t>、有 </a:t>
            </a:r>
            <a:r>
              <a:rPr dirty="0" sz="1200">
                <a:solidFill>
                  <a:srgbClr val="231F20"/>
                </a:solidFill>
                <a:latin typeface="楷体"/>
                <a:cs typeface="楷体"/>
              </a:rPr>
              <a:t>效的保障政策，切实提高患者的用药可及性。</a:t>
            </a:r>
            <a:endParaRPr sz="1200">
              <a:latin typeface="楷体"/>
              <a:cs typeface="楷体"/>
            </a:endParaRPr>
          </a:p>
        </p:txBody>
      </p:sp>
      <p:sp>
        <p:nvSpPr>
          <p:cNvPr id="8" name="object 8"/>
          <p:cNvSpPr/>
          <p:nvPr/>
        </p:nvSpPr>
        <p:spPr>
          <a:xfrm>
            <a:off x="1043999" y="3466770"/>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9" name="object 9"/>
          <p:cNvSpPr/>
          <p:nvPr/>
        </p:nvSpPr>
        <p:spPr>
          <a:xfrm>
            <a:off x="1043999" y="6728828"/>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10" name="object 10"/>
          <p:cNvPicPr/>
          <p:nvPr/>
        </p:nvPicPr>
        <p:blipFill>
          <a:blip r:embed="rId3" cstate="print"/>
          <a:stretch>
            <a:fillRect/>
          </a:stretch>
        </p:blipFill>
        <p:spPr>
          <a:xfrm>
            <a:off x="1763607" y="3985869"/>
            <a:ext cx="2633458" cy="1954129"/>
          </a:xfrm>
          <a:prstGeom prst="rect">
            <a:avLst/>
          </a:prstGeom>
        </p:spPr>
      </p:pic>
      <p:sp>
        <p:nvSpPr>
          <p:cNvPr id="11" name="object 11"/>
          <p:cNvSpPr txBox="1"/>
          <p:nvPr/>
        </p:nvSpPr>
        <p:spPr>
          <a:xfrm>
            <a:off x="4148594" y="4096475"/>
            <a:ext cx="90805" cy="182245"/>
          </a:xfrm>
          <a:prstGeom prst="rect">
            <a:avLst/>
          </a:prstGeom>
        </p:spPr>
        <p:txBody>
          <a:bodyPr wrap="square" lIns="0" tIns="15875" rIns="0" bIns="0" rtlCol="0" vert="horz">
            <a:spAutoFit/>
          </a:bodyPr>
          <a:lstStyle/>
          <a:p>
            <a:pPr marL="12700">
              <a:lnSpc>
                <a:spcPct val="100000"/>
              </a:lnSpc>
              <a:spcBef>
                <a:spcPts val="125"/>
              </a:spcBef>
            </a:pPr>
            <a:r>
              <a:rPr dirty="0" sz="1000" spc="10" b="1" i="1">
                <a:solidFill>
                  <a:srgbClr val="FFFFFF"/>
                </a:solidFill>
                <a:latin typeface="Times New Roman"/>
                <a:cs typeface="Times New Roman"/>
              </a:rPr>
              <a:t>1</a:t>
            </a:r>
            <a:endParaRPr sz="1000">
              <a:latin typeface="Times New Roman"/>
              <a:cs typeface="Times New Roman"/>
            </a:endParaRPr>
          </a:p>
        </p:txBody>
      </p:sp>
      <p:sp>
        <p:nvSpPr>
          <p:cNvPr id="12" name="object 12"/>
          <p:cNvSpPr txBox="1"/>
          <p:nvPr/>
        </p:nvSpPr>
        <p:spPr>
          <a:xfrm>
            <a:off x="3717569" y="4611066"/>
            <a:ext cx="90805" cy="182245"/>
          </a:xfrm>
          <a:prstGeom prst="rect">
            <a:avLst/>
          </a:prstGeom>
        </p:spPr>
        <p:txBody>
          <a:bodyPr wrap="square" lIns="0" tIns="15875" rIns="0" bIns="0" rtlCol="0" vert="horz">
            <a:spAutoFit/>
          </a:bodyPr>
          <a:lstStyle/>
          <a:p>
            <a:pPr marL="12700">
              <a:lnSpc>
                <a:spcPct val="100000"/>
              </a:lnSpc>
              <a:spcBef>
                <a:spcPts val="125"/>
              </a:spcBef>
            </a:pPr>
            <a:r>
              <a:rPr dirty="0" sz="1000" spc="10" b="1" i="1">
                <a:solidFill>
                  <a:srgbClr val="FFFFFF"/>
                </a:solidFill>
                <a:latin typeface="Times New Roman"/>
                <a:cs typeface="Times New Roman"/>
              </a:rPr>
              <a:t>2</a:t>
            </a:r>
            <a:endParaRPr sz="1000">
              <a:latin typeface="Times New Roman"/>
              <a:cs typeface="Times New Roman"/>
            </a:endParaRPr>
          </a:p>
        </p:txBody>
      </p:sp>
      <p:sp>
        <p:nvSpPr>
          <p:cNvPr id="13" name="object 13"/>
          <p:cNvSpPr txBox="1"/>
          <p:nvPr/>
        </p:nvSpPr>
        <p:spPr>
          <a:xfrm>
            <a:off x="3717569" y="5640236"/>
            <a:ext cx="90805" cy="182245"/>
          </a:xfrm>
          <a:prstGeom prst="rect">
            <a:avLst/>
          </a:prstGeom>
        </p:spPr>
        <p:txBody>
          <a:bodyPr wrap="square" lIns="0" tIns="15875" rIns="0" bIns="0" rtlCol="0" vert="horz">
            <a:spAutoFit/>
          </a:bodyPr>
          <a:lstStyle/>
          <a:p>
            <a:pPr marL="12700">
              <a:lnSpc>
                <a:spcPct val="100000"/>
              </a:lnSpc>
              <a:spcBef>
                <a:spcPts val="125"/>
              </a:spcBef>
            </a:pPr>
            <a:r>
              <a:rPr dirty="0" sz="1000" spc="10" b="1" i="1">
                <a:solidFill>
                  <a:srgbClr val="FFFFFF"/>
                </a:solidFill>
                <a:latin typeface="Times New Roman"/>
                <a:cs typeface="Times New Roman"/>
              </a:rPr>
              <a:t>4</a:t>
            </a:r>
            <a:endParaRPr sz="1000">
              <a:latin typeface="Times New Roman"/>
              <a:cs typeface="Times New Roman"/>
            </a:endParaRPr>
          </a:p>
        </p:txBody>
      </p:sp>
      <p:sp>
        <p:nvSpPr>
          <p:cNvPr id="14" name="object 14"/>
          <p:cNvSpPr txBox="1"/>
          <p:nvPr/>
        </p:nvSpPr>
        <p:spPr>
          <a:xfrm>
            <a:off x="4148594" y="5125645"/>
            <a:ext cx="90805" cy="182245"/>
          </a:xfrm>
          <a:prstGeom prst="rect">
            <a:avLst/>
          </a:prstGeom>
        </p:spPr>
        <p:txBody>
          <a:bodyPr wrap="square" lIns="0" tIns="15875" rIns="0" bIns="0" rtlCol="0" vert="horz">
            <a:spAutoFit/>
          </a:bodyPr>
          <a:lstStyle/>
          <a:p>
            <a:pPr marL="12700">
              <a:lnSpc>
                <a:spcPct val="100000"/>
              </a:lnSpc>
              <a:spcBef>
                <a:spcPts val="125"/>
              </a:spcBef>
            </a:pPr>
            <a:r>
              <a:rPr dirty="0" sz="1000" spc="10" b="1" i="1">
                <a:solidFill>
                  <a:srgbClr val="FFFFFF"/>
                </a:solidFill>
                <a:latin typeface="Times New Roman"/>
                <a:cs typeface="Times New Roman"/>
              </a:rPr>
              <a:t>3</a:t>
            </a:r>
            <a:endParaRPr sz="1000">
              <a:latin typeface="Times New Roman"/>
              <a:cs typeface="Times New Roman"/>
            </a:endParaRPr>
          </a:p>
        </p:txBody>
      </p:sp>
      <p:sp>
        <p:nvSpPr>
          <p:cNvPr id="15" name="object 15"/>
          <p:cNvSpPr txBox="1"/>
          <p:nvPr/>
        </p:nvSpPr>
        <p:spPr>
          <a:xfrm>
            <a:off x="4479378" y="4003355"/>
            <a:ext cx="1958975" cy="898525"/>
          </a:xfrm>
          <a:prstGeom prst="rect">
            <a:avLst/>
          </a:prstGeom>
        </p:spPr>
        <p:txBody>
          <a:bodyPr wrap="square" lIns="0" tIns="11430" rIns="0" bIns="0" rtlCol="0" vert="horz">
            <a:spAutoFit/>
          </a:bodyPr>
          <a:lstStyle/>
          <a:p>
            <a:pPr marL="116839" marR="130810">
              <a:lnSpc>
                <a:spcPct val="125400"/>
              </a:lnSpc>
              <a:spcBef>
                <a:spcPts val="90"/>
              </a:spcBef>
            </a:pPr>
            <a:r>
              <a:rPr dirty="0" sz="750" spc="65">
                <a:solidFill>
                  <a:srgbClr val="313C43"/>
                </a:solidFill>
                <a:latin typeface="楷体"/>
                <a:cs typeface="楷体"/>
              </a:rPr>
              <a:t>病</a:t>
            </a:r>
            <a:r>
              <a:rPr dirty="0" sz="750" spc="20">
                <a:solidFill>
                  <a:srgbClr val="313C43"/>
                </a:solidFill>
                <a:latin typeface="楷体"/>
                <a:cs typeface="楷体"/>
              </a:rPr>
              <a:t>，</a:t>
            </a:r>
            <a:r>
              <a:rPr dirty="0" sz="750" spc="20">
                <a:solidFill>
                  <a:srgbClr val="313C43"/>
                </a:solidFill>
                <a:latin typeface="Times New Roman"/>
                <a:cs typeface="Times New Roman"/>
              </a:rPr>
              <a:t>30%</a:t>
            </a:r>
            <a:r>
              <a:rPr dirty="0" sz="750" spc="65">
                <a:solidFill>
                  <a:srgbClr val="313C43"/>
                </a:solidFill>
                <a:latin typeface="楷体"/>
                <a:cs typeface="楷体"/>
              </a:rPr>
              <a:t>死于</a:t>
            </a:r>
            <a:r>
              <a:rPr dirty="0" sz="750" spc="-5">
                <a:solidFill>
                  <a:srgbClr val="313C43"/>
                </a:solidFill>
                <a:latin typeface="Times New Roman"/>
                <a:cs typeface="Times New Roman"/>
              </a:rPr>
              <a:t>5</a:t>
            </a:r>
            <a:r>
              <a:rPr dirty="0" sz="750" spc="65">
                <a:solidFill>
                  <a:srgbClr val="313C43"/>
                </a:solidFill>
                <a:latin typeface="楷体"/>
                <a:cs typeface="楷体"/>
              </a:rPr>
              <a:t>岁前</a:t>
            </a:r>
            <a:r>
              <a:rPr dirty="0" sz="750" spc="20">
                <a:solidFill>
                  <a:srgbClr val="313C43"/>
                </a:solidFill>
                <a:latin typeface="Times New Roman"/>
                <a:cs typeface="Times New Roman"/>
              </a:rPr>
              <a:t>(</a:t>
            </a:r>
            <a:r>
              <a:rPr dirty="0" sz="750" spc="65">
                <a:solidFill>
                  <a:srgbClr val="313C43"/>
                </a:solidFill>
                <a:latin typeface="楷体"/>
                <a:cs typeface="楷体"/>
              </a:rPr>
              <a:t>由于</a:t>
            </a:r>
            <a:r>
              <a:rPr dirty="0" sz="750" spc="35">
                <a:solidFill>
                  <a:srgbClr val="313C43"/>
                </a:solidFill>
                <a:latin typeface="楷体"/>
                <a:cs typeface="楷体"/>
              </a:rPr>
              <a:t>疾病</a:t>
            </a:r>
            <a:r>
              <a:rPr dirty="0" sz="750" spc="65">
                <a:solidFill>
                  <a:srgbClr val="313C43"/>
                </a:solidFill>
                <a:latin typeface="楷体"/>
                <a:cs typeface="楷体"/>
              </a:rPr>
              <a:t>或</a:t>
            </a:r>
            <a:r>
              <a:rPr dirty="0" sz="750" spc="35">
                <a:solidFill>
                  <a:srgbClr val="313C43"/>
                </a:solidFill>
                <a:latin typeface="楷体"/>
                <a:cs typeface="楷体"/>
              </a:rPr>
              <a:t>者未及 </a:t>
            </a:r>
            <a:r>
              <a:rPr dirty="0" sz="750" spc="65">
                <a:solidFill>
                  <a:srgbClr val="313C43"/>
                </a:solidFill>
                <a:latin typeface="楷体"/>
                <a:cs typeface="楷体"/>
              </a:rPr>
              <a:t>时治疗等原</a:t>
            </a:r>
            <a:r>
              <a:rPr dirty="0" sz="750" spc="35">
                <a:solidFill>
                  <a:srgbClr val="313C43"/>
                </a:solidFill>
                <a:latin typeface="楷体"/>
                <a:cs typeface="楷体"/>
              </a:rPr>
              <a:t>因</a:t>
            </a:r>
            <a:r>
              <a:rPr dirty="0" sz="750" spc="10">
                <a:solidFill>
                  <a:srgbClr val="313C43"/>
                </a:solidFill>
                <a:latin typeface="Times New Roman"/>
                <a:cs typeface="Times New Roman"/>
              </a:rPr>
              <a:t>)</a:t>
            </a:r>
            <a:endParaRPr sz="750">
              <a:latin typeface="Times New Roman"/>
              <a:cs typeface="Times New Roman"/>
            </a:endParaRPr>
          </a:p>
          <a:p>
            <a:pPr marL="116839" marR="5080" indent="-104775">
              <a:lnSpc>
                <a:spcPct val="127899"/>
              </a:lnSpc>
              <a:spcBef>
                <a:spcPts val="10"/>
              </a:spcBef>
              <a:buFont typeface="Arial"/>
              <a:buChar char="•"/>
              <a:tabLst>
                <a:tab pos="117475" algn="l"/>
              </a:tabLst>
            </a:pPr>
            <a:r>
              <a:rPr dirty="0" sz="750" spc="65">
                <a:solidFill>
                  <a:srgbClr val="313C43"/>
                </a:solidFill>
                <a:latin typeface="楷体"/>
                <a:cs typeface="楷体"/>
              </a:rPr>
              <a:t>习</a:t>
            </a:r>
            <a:r>
              <a:rPr dirty="0" sz="750" spc="35">
                <a:solidFill>
                  <a:srgbClr val="313C43"/>
                </a:solidFill>
                <a:latin typeface="楷体"/>
                <a:cs typeface="楷体"/>
              </a:rPr>
              <a:t>近平</a:t>
            </a:r>
            <a:r>
              <a:rPr dirty="0" sz="750" spc="65">
                <a:solidFill>
                  <a:srgbClr val="313C43"/>
                </a:solidFill>
                <a:latin typeface="楷体"/>
                <a:cs typeface="楷体"/>
              </a:rPr>
              <a:t>总</a:t>
            </a:r>
            <a:r>
              <a:rPr dirty="0" sz="750" spc="35">
                <a:solidFill>
                  <a:srgbClr val="313C43"/>
                </a:solidFill>
                <a:latin typeface="楷体"/>
                <a:cs typeface="楷体"/>
              </a:rPr>
              <a:t>书记</a:t>
            </a:r>
            <a:r>
              <a:rPr dirty="0" sz="750" spc="65">
                <a:solidFill>
                  <a:srgbClr val="313C43"/>
                </a:solidFill>
                <a:latin typeface="楷体"/>
                <a:cs typeface="楷体"/>
              </a:rPr>
              <a:t>在</a:t>
            </a:r>
            <a:r>
              <a:rPr dirty="0" sz="750" spc="35">
                <a:solidFill>
                  <a:srgbClr val="313C43"/>
                </a:solidFill>
                <a:latin typeface="楷体"/>
                <a:cs typeface="楷体"/>
              </a:rPr>
              <a:t>中央</a:t>
            </a:r>
            <a:r>
              <a:rPr dirty="0" sz="750" spc="65">
                <a:solidFill>
                  <a:srgbClr val="313C43"/>
                </a:solidFill>
                <a:latin typeface="楷体"/>
                <a:cs typeface="楷体"/>
              </a:rPr>
              <a:t>深</a:t>
            </a:r>
            <a:r>
              <a:rPr dirty="0" sz="750" spc="35">
                <a:solidFill>
                  <a:srgbClr val="313C43"/>
                </a:solidFill>
                <a:latin typeface="楷体"/>
                <a:cs typeface="楷体"/>
              </a:rPr>
              <a:t>改组</a:t>
            </a:r>
            <a:r>
              <a:rPr dirty="0" sz="750" spc="65">
                <a:solidFill>
                  <a:srgbClr val="313C43"/>
                </a:solidFill>
                <a:latin typeface="楷体"/>
                <a:cs typeface="楷体"/>
              </a:rPr>
              <a:t>会</a:t>
            </a:r>
            <a:r>
              <a:rPr dirty="0" sz="750" spc="35">
                <a:solidFill>
                  <a:srgbClr val="313C43"/>
                </a:solidFill>
                <a:latin typeface="楷体"/>
                <a:cs typeface="楷体"/>
              </a:rPr>
              <a:t>议上</a:t>
            </a:r>
            <a:r>
              <a:rPr dirty="0" sz="750" spc="65">
                <a:solidFill>
                  <a:srgbClr val="313C43"/>
                </a:solidFill>
                <a:latin typeface="楷体"/>
                <a:cs typeface="楷体"/>
              </a:rPr>
              <a:t>提</a:t>
            </a:r>
            <a:r>
              <a:rPr dirty="0" sz="750" spc="25">
                <a:solidFill>
                  <a:srgbClr val="313C43"/>
                </a:solidFill>
                <a:latin typeface="楷体"/>
                <a:cs typeface="楷体"/>
              </a:rPr>
              <a:t>出，  </a:t>
            </a:r>
            <a:r>
              <a:rPr dirty="0" sz="750" spc="65">
                <a:solidFill>
                  <a:srgbClr val="313C43"/>
                </a:solidFill>
                <a:latin typeface="楷体"/>
                <a:cs typeface="楷体"/>
              </a:rPr>
              <a:t>“</a:t>
            </a:r>
            <a:r>
              <a:rPr dirty="0" sz="750" spc="35">
                <a:solidFill>
                  <a:srgbClr val="313C43"/>
                </a:solidFill>
                <a:latin typeface="楷体"/>
                <a:cs typeface="楷体"/>
              </a:rPr>
              <a:t>要密</a:t>
            </a:r>
            <a:r>
              <a:rPr dirty="0" sz="750" spc="65">
                <a:solidFill>
                  <a:srgbClr val="313C43"/>
                </a:solidFill>
                <a:latin typeface="楷体"/>
                <a:cs typeface="楷体"/>
              </a:rPr>
              <a:t>切</a:t>
            </a:r>
            <a:r>
              <a:rPr dirty="0" sz="750" spc="35">
                <a:solidFill>
                  <a:srgbClr val="313C43"/>
                </a:solidFill>
                <a:latin typeface="楷体"/>
                <a:cs typeface="楷体"/>
              </a:rPr>
              <a:t>监测</a:t>
            </a:r>
            <a:r>
              <a:rPr dirty="0" sz="750" spc="65">
                <a:solidFill>
                  <a:srgbClr val="313C43"/>
                </a:solidFill>
                <a:latin typeface="楷体"/>
                <a:cs typeface="楷体"/>
              </a:rPr>
              <a:t>药</a:t>
            </a:r>
            <a:r>
              <a:rPr dirty="0" sz="750" spc="35">
                <a:solidFill>
                  <a:srgbClr val="313C43"/>
                </a:solidFill>
                <a:latin typeface="楷体"/>
                <a:cs typeface="楷体"/>
              </a:rPr>
              <a:t>品短</a:t>
            </a:r>
            <a:r>
              <a:rPr dirty="0" sz="750" spc="65">
                <a:solidFill>
                  <a:srgbClr val="313C43"/>
                </a:solidFill>
                <a:latin typeface="楷体"/>
                <a:cs typeface="楷体"/>
              </a:rPr>
              <a:t>缺</a:t>
            </a:r>
            <a:r>
              <a:rPr dirty="0" sz="750" spc="35">
                <a:solidFill>
                  <a:srgbClr val="313C43"/>
                </a:solidFill>
                <a:latin typeface="楷体"/>
                <a:cs typeface="楷体"/>
              </a:rPr>
              <a:t>情况</a:t>
            </a:r>
            <a:r>
              <a:rPr dirty="0" sz="750" spc="65">
                <a:solidFill>
                  <a:srgbClr val="313C43"/>
                </a:solidFill>
                <a:latin typeface="楷体"/>
                <a:cs typeface="楷体"/>
              </a:rPr>
              <a:t>，</a:t>
            </a:r>
            <a:r>
              <a:rPr dirty="0" sz="750" spc="35">
                <a:solidFill>
                  <a:srgbClr val="313C43"/>
                </a:solidFill>
                <a:latin typeface="楷体"/>
                <a:cs typeface="楷体"/>
              </a:rPr>
              <a:t>采取</a:t>
            </a:r>
            <a:r>
              <a:rPr dirty="0" sz="750" spc="65">
                <a:solidFill>
                  <a:srgbClr val="313C43"/>
                </a:solidFill>
                <a:latin typeface="楷体"/>
                <a:cs typeface="楷体"/>
              </a:rPr>
              <a:t>有</a:t>
            </a:r>
            <a:r>
              <a:rPr dirty="0" sz="750" spc="35">
                <a:solidFill>
                  <a:srgbClr val="313C43"/>
                </a:solidFill>
                <a:latin typeface="楷体"/>
                <a:cs typeface="楷体"/>
              </a:rPr>
              <a:t>效 </a:t>
            </a:r>
            <a:r>
              <a:rPr dirty="0" sz="750" spc="65">
                <a:solidFill>
                  <a:srgbClr val="313C43"/>
                </a:solidFill>
                <a:latin typeface="楷体"/>
                <a:cs typeface="楷体"/>
              </a:rPr>
              <a:t>措</a:t>
            </a:r>
            <a:r>
              <a:rPr dirty="0" sz="750" spc="35">
                <a:solidFill>
                  <a:srgbClr val="313C43"/>
                </a:solidFill>
                <a:latin typeface="楷体"/>
                <a:cs typeface="楷体"/>
              </a:rPr>
              <a:t>施，</a:t>
            </a:r>
            <a:r>
              <a:rPr dirty="0" sz="750" spc="65">
                <a:solidFill>
                  <a:srgbClr val="313C43"/>
                </a:solidFill>
                <a:latin typeface="楷体"/>
                <a:cs typeface="楷体"/>
              </a:rPr>
              <a:t>解</a:t>
            </a:r>
            <a:r>
              <a:rPr dirty="0" sz="750" spc="35">
                <a:solidFill>
                  <a:srgbClr val="313C43"/>
                </a:solidFill>
                <a:latin typeface="楷体"/>
                <a:cs typeface="楷体"/>
              </a:rPr>
              <a:t>决好</a:t>
            </a:r>
            <a:r>
              <a:rPr dirty="0" sz="750" spc="65">
                <a:solidFill>
                  <a:srgbClr val="313C43"/>
                </a:solidFill>
                <a:latin typeface="楷体"/>
                <a:cs typeface="楷体"/>
              </a:rPr>
              <a:t>低</a:t>
            </a:r>
            <a:r>
              <a:rPr dirty="0" sz="750" spc="35">
                <a:solidFill>
                  <a:srgbClr val="313C43"/>
                </a:solidFill>
                <a:latin typeface="楷体"/>
                <a:cs typeface="楷体"/>
              </a:rPr>
              <a:t>价药</a:t>
            </a:r>
            <a:r>
              <a:rPr dirty="0" sz="750" spc="65">
                <a:solidFill>
                  <a:srgbClr val="313C43"/>
                </a:solidFill>
                <a:latin typeface="楷体"/>
                <a:cs typeface="楷体"/>
              </a:rPr>
              <a:t>、</a:t>
            </a:r>
            <a:r>
              <a:rPr dirty="0" sz="750" spc="35">
                <a:solidFill>
                  <a:srgbClr val="313C43"/>
                </a:solidFill>
                <a:latin typeface="楷体"/>
                <a:cs typeface="楷体"/>
              </a:rPr>
              <a:t>救命</a:t>
            </a:r>
            <a:r>
              <a:rPr dirty="0" sz="750" spc="65">
                <a:solidFill>
                  <a:srgbClr val="313C43"/>
                </a:solidFill>
                <a:latin typeface="楷体"/>
                <a:cs typeface="楷体"/>
              </a:rPr>
              <a:t>药</a:t>
            </a:r>
            <a:r>
              <a:rPr dirty="0" sz="750" spc="35">
                <a:solidFill>
                  <a:srgbClr val="313C43"/>
                </a:solidFill>
                <a:latin typeface="楷体"/>
                <a:cs typeface="楷体"/>
              </a:rPr>
              <a:t>、孤</a:t>
            </a:r>
            <a:r>
              <a:rPr dirty="0" sz="750" spc="65">
                <a:solidFill>
                  <a:srgbClr val="313C43"/>
                </a:solidFill>
                <a:latin typeface="楷体"/>
                <a:cs typeface="楷体"/>
              </a:rPr>
              <a:t>儿</a:t>
            </a:r>
            <a:r>
              <a:rPr dirty="0" sz="750" spc="35">
                <a:solidFill>
                  <a:srgbClr val="313C43"/>
                </a:solidFill>
                <a:latin typeface="楷体"/>
                <a:cs typeface="楷体"/>
              </a:rPr>
              <a:t>药 </a:t>
            </a:r>
            <a:r>
              <a:rPr dirty="0" sz="750" spc="65">
                <a:solidFill>
                  <a:srgbClr val="313C43"/>
                </a:solidFill>
                <a:latin typeface="楷体"/>
                <a:cs typeface="楷体"/>
              </a:rPr>
              <a:t>以</a:t>
            </a:r>
            <a:r>
              <a:rPr dirty="0" sz="750" spc="35">
                <a:solidFill>
                  <a:srgbClr val="313C43"/>
                </a:solidFill>
                <a:latin typeface="楷体"/>
                <a:cs typeface="楷体"/>
              </a:rPr>
              <a:t>及儿</a:t>
            </a:r>
            <a:r>
              <a:rPr dirty="0" sz="750" spc="65">
                <a:solidFill>
                  <a:srgbClr val="313C43"/>
                </a:solidFill>
                <a:latin typeface="楷体"/>
                <a:cs typeface="楷体"/>
              </a:rPr>
              <a:t>童</a:t>
            </a:r>
            <a:r>
              <a:rPr dirty="0" sz="750" spc="35">
                <a:solidFill>
                  <a:srgbClr val="313C43"/>
                </a:solidFill>
                <a:latin typeface="楷体"/>
                <a:cs typeface="楷体"/>
              </a:rPr>
              <a:t>用药</a:t>
            </a:r>
            <a:r>
              <a:rPr dirty="0" sz="750" spc="65">
                <a:solidFill>
                  <a:srgbClr val="313C43"/>
                </a:solidFill>
                <a:latin typeface="楷体"/>
                <a:cs typeface="楷体"/>
              </a:rPr>
              <a:t>的</a:t>
            </a:r>
            <a:r>
              <a:rPr dirty="0" sz="750" spc="35">
                <a:solidFill>
                  <a:srgbClr val="313C43"/>
                </a:solidFill>
                <a:latin typeface="楷体"/>
                <a:cs typeface="楷体"/>
              </a:rPr>
              <a:t>供应</a:t>
            </a:r>
            <a:r>
              <a:rPr dirty="0" sz="750" spc="65">
                <a:solidFill>
                  <a:srgbClr val="313C43"/>
                </a:solidFill>
                <a:latin typeface="楷体"/>
                <a:cs typeface="楷体"/>
              </a:rPr>
              <a:t>问</a:t>
            </a:r>
            <a:r>
              <a:rPr dirty="0" sz="750" spc="35">
                <a:solidFill>
                  <a:srgbClr val="313C43"/>
                </a:solidFill>
                <a:latin typeface="楷体"/>
                <a:cs typeface="楷体"/>
              </a:rPr>
              <a:t>题。”</a:t>
            </a:r>
            <a:endParaRPr sz="750">
              <a:latin typeface="楷体"/>
              <a:cs typeface="楷体"/>
            </a:endParaRPr>
          </a:p>
        </p:txBody>
      </p:sp>
      <p:sp>
        <p:nvSpPr>
          <p:cNvPr id="16" name="object 16"/>
          <p:cNvSpPr txBox="1"/>
          <p:nvPr/>
        </p:nvSpPr>
        <p:spPr>
          <a:xfrm>
            <a:off x="1379880" y="1544536"/>
            <a:ext cx="4958080" cy="2480310"/>
          </a:xfrm>
          <a:prstGeom prst="rect">
            <a:avLst/>
          </a:prstGeom>
        </p:spPr>
        <p:txBody>
          <a:bodyPr wrap="square" lIns="0" tIns="94615" rIns="0" bIns="0" rtlCol="0" vert="horz">
            <a:spAutoFit/>
          </a:bodyPr>
          <a:lstStyle/>
          <a:p>
            <a:pPr marL="317500">
              <a:lnSpc>
                <a:spcPct val="100000"/>
              </a:lnSpc>
              <a:spcBef>
                <a:spcPts val="745"/>
              </a:spcBef>
            </a:pPr>
            <a:r>
              <a:rPr dirty="0" sz="1200">
                <a:solidFill>
                  <a:srgbClr val="636466"/>
                </a:solidFill>
                <a:latin typeface="楷体"/>
                <a:cs typeface="楷体"/>
              </a:rPr>
              <a:t>加强罕见病用药保障的必要性和紧迫性</a:t>
            </a:r>
            <a:endParaRPr sz="1200">
              <a:latin typeface="楷体"/>
              <a:cs typeface="楷体"/>
            </a:endParaRPr>
          </a:p>
          <a:p>
            <a:pPr algn="just" marL="12700" marR="157480" indent="304800">
              <a:lnSpc>
                <a:spcPct val="125000"/>
              </a:lnSpc>
              <a:spcBef>
                <a:spcPts val="280"/>
              </a:spcBef>
            </a:pPr>
            <a:r>
              <a:rPr dirty="0" sz="1200" spc="10">
                <a:solidFill>
                  <a:srgbClr val="231F20"/>
                </a:solidFill>
                <a:latin typeface="楷体"/>
                <a:cs typeface="楷体"/>
              </a:rPr>
              <a:t>目前我国罕见病用药可及性的问</a:t>
            </a:r>
            <a:r>
              <a:rPr dirty="0" sz="1200">
                <a:solidFill>
                  <a:srgbClr val="231F20"/>
                </a:solidFill>
                <a:latin typeface="楷体"/>
                <a:cs typeface="楷体"/>
              </a:rPr>
              <a:t>题</a:t>
            </a:r>
            <a:r>
              <a:rPr dirty="0" sz="1200" spc="10">
                <a:solidFill>
                  <a:srgbClr val="231F20"/>
                </a:solidFill>
                <a:latin typeface="楷体"/>
                <a:cs typeface="楷体"/>
              </a:rPr>
              <a:t>，给患者和家庭带来无药可用的 </a:t>
            </a:r>
            <a:r>
              <a:rPr dirty="0" sz="1200" spc="25">
                <a:solidFill>
                  <a:srgbClr val="231F20"/>
                </a:solidFill>
                <a:latin typeface="楷体"/>
                <a:cs typeface="楷体"/>
              </a:rPr>
              <a:t>医疗风险和因病致贫的经济风</a:t>
            </a:r>
            <a:r>
              <a:rPr dirty="0" sz="1200">
                <a:solidFill>
                  <a:srgbClr val="231F20"/>
                </a:solidFill>
                <a:latin typeface="楷体"/>
                <a:cs typeface="楷体"/>
              </a:rPr>
              <a:t>险</a:t>
            </a:r>
            <a:r>
              <a:rPr dirty="0" sz="1200" spc="25">
                <a:solidFill>
                  <a:srgbClr val="231F20"/>
                </a:solidFill>
                <a:latin typeface="楷体"/>
                <a:cs typeface="楷体"/>
              </a:rPr>
              <a:t>。另</a:t>
            </a:r>
            <a:r>
              <a:rPr dirty="0" sz="1200">
                <a:solidFill>
                  <a:srgbClr val="231F20"/>
                </a:solidFill>
                <a:latin typeface="楷体"/>
                <a:cs typeface="楷体"/>
              </a:rPr>
              <a:t>外</a:t>
            </a:r>
            <a:r>
              <a:rPr dirty="0" sz="1200" spc="-34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0">
                <a:solidFill>
                  <a:srgbClr val="231F20"/>
                </a:solidFill>
                <a:latin typeface="Times New Roman"/>
                <a:cs typeface="Times New Roman"/>
              </a:rPr>
              <a:t> </a:t>
            </a:r>
            <a:r>
              <a:rPr dirty="0" sz="1200" spc="25">
                <a:solidFill>
                  <a:srgbClr val="231F20"/>
                </a:solidFill>
                <a:latin typeface="楷体"/>
                <a:cs typeface="楷体"/>
              </a:rPr>
              <a:t>由于罕见病多发于少儿</a:t>
            </a:r>
            <a:r>
              <a:rPr dirty="0" sz="1200">
                <a:solidFill>
                  <a:srgbClr val="231F20"/>
                </a:solidFill>
                <a:latin typeface="楷体"/>
                <a:cs typeface="楷体"/>
              </a:rPr>
              <a:t>期</a:t>
            </a:r>
            <a:r>
              <a:rPr dirty="0" sz="1200" spc="25">
                <a:solidFill>
                  <a:srgbClr val="231F20"/>
                </a:solidFill>
                <a:latin typeface="楷体"/>
                <a:cs typeface="楷体"/>
              </a:rPr>
              <a:t>，并 </a:t>
            </a:r>
            <a:r>
              <a:rPr dirty="0" sz="1200" spc="10">
                <a:solidFill>
                  <a:srgbClr val="231F20"/>
                </a:solidFill>
                <a:latin typeface="楷体"/>
                <a:cs typeface="楷体"/>
              </a:rPr>
              <a:t>且需要长期治</a:t>
            </a:r>
            <a:r>
              <a:rPr dirty="0" sz="1200">
                <a:solidFill>
                  <a:srgbClr val="231F20"/>
                </a:solidFill>
                <a:latin typeface="楷体"/>
                <a:cs typeface="楷体"/>
              </a:rPr>
              <a:t>疗</a:t>
            </a:r>
            <a:r>
              <a:rPr dirty="0" sz="1200" spc="10">
                <a:solidFill>
                  <a:srgbClr val="231F20"/>
                </a:solidFill>
                <a:latin typeface="楷体"/>
                <a:cs typeface="楷体"/>
              </a:rPr>
              <a:t>，罕见病患者及其家庭面临着来自疾病本</a:t>
            </a:r>
            <a:r>
              <a:rPr dirty="0" sz="1200">
                <a:solidFill>
                  <a:srgbClr val="231F20"/>
                </a:solidFill>
                <a:latin typeface="楷体"/>
                <a:cs typeface="楷体"/>
              </a:rPr>
              <a:t>身</a:t>
            </a:r>
            <a:r>
              <a:rPr dirty="0" sz="1200" spc="10">
                <a:solidFill>
                  <a:srgbClr val="231F20"/>
                </a:solidFill>
                <a:latin typeface="楷体"/>
                <a:cs typeface="楷体"/>
              </a:rPr>
              <a:t>、照顾者身 </a:t>
            </a:r>
            <a:r>
              <a:rPr dirty="0" sz="1200" spc="40">
                <a:solidFill>
                  <a:srgbClr val="231F20"/>
                </a:solidFill>
                <a:latin typeface="楷体"/>
                <a:cs typeface="楷体"/>
              </a:rPr>
              <a:t>心负</a:t>
            </a:r>
            <a:r>
              <a:rPr dirty="0" sz="1200">
                <a:solidFill>
                  <a:srgbClr val="231F20"/>
                </a:solidFill>
                <a:latin typeface="楷体"/>
                <a:cs typeface="楷体"/>
              </a:rPr>
              <a:t>荷</a:t>
            </a:r>
            <a:r>
              <a:rPr dirty="0" sz="1200" spc="40">
                <a:solidFill>
                  <a:srgbClr val="231F20"/>
                </a:solidFill>
                <a:latin typeface="楷体"/>
                <a:cs typeface="楷体"/>
              </a:rPr>
              <a:t>、就学就业及社会参与等方面的诸多压</a:t>
            </a:r>
            <a:r>
              <a:rPr dirty="0" sz="1200">
                <a:solidFill>
                  <a:srgbClr val="231F20"/>
                </a:solidFill>
                <a:latin typeface="楷体"/>
                <a:cs typeface="楷体"/>
              </a:rPr>
              <a:t>力</a:t>
            </a:r>
            <a:r>
              <a:rPr dirty="0" sz="1200" spc="40">
                <a:solidFill>
                  <a:srgbClr val="231F20"/>
                </a:solidFill>
                <a:latin typeface="楷体"/>
                <a:cs typeface="楷体"/>
              </a:rPr>
              <a:t>（见</a:t>
            </a:r>
            <a:r>
              <a:rPr dirty="0" sz="1200">
                <a:solidFill>
                  <a:srgbClr val="231F20"/>
                </a:solidFill>
                <a:latin typeface="楷体"/>
                <a:cs typeface="楷体"/>
              </a:rPr>
              <a:t>图</a:t>
            </a:r>
            <a:r>
              <a:rPr dirty="0" sz="1200" spc="-380">
                <a:solidFill>
                  <a:srgbClr val="231F20"/>
                </a:solidFill>
                <a:latin typeface="楷体"/>
                <a:cs typeface="楷体"/>
              </a:rPr>
              <a:t> </a:t>
            </a:r>
            <a:r>
              <a:rPr dirty="0" baseline="2314" sz="1800">
                <a:solidFill>
                  <a:srgbClr val="231F20"/>
                </a:solidFill>
                <a:latin typeface="Times New Roman"/>
                <a:cs typeface="Times New Roman"/>
              </a:rPr>
              <a:t>1.5</a:t>
            </a:r>
            <a:r>
              <a:rPr dirty="0" sz="1200">
                <a:solidFill>
                  <a:srgbClr val="231F20"/>
                </a:solidFill>
                <a:latin typeface="楷体"/>
                <a:cs typeface="楷体"/>
              </a:rPr>
              <a:t>）</a:t>
            </a:r>
            <a:r>
              <a:rPr dirty="0" sz="1200" spc="40">
                <a:solidFill>
                  <a:srgbClr val="231F20"/>
                </a:solidFill>
                <a:latin typeface="楷体"/>
                <a:cs typeface="楷体"/>
              </a:rPr>
              <a:t>。而随着 </a:t>
            </a:r>
            <a:r>
              <a:rPr dirty="0" sz="1200" spc="10">
                <a:solidFill>
                  <a:srgbClr val="231F20"/>
                </a:solidFill>
                <a:latin typeface="楷体"/>
                <a:cs typeface="楷体"/>
              </a:rPr>
              <a:t>我国经济实力和社会人文关怀水平的不断提</a:t>
            </a:r>
            <a:r>
              <a:rPr dirty="0" sz="1200" spc="-5">
                <a:solidFill>
                  <a:srgbClr val="231F20"/>
                </a:solidFill>
                <a:latin typeface="楷体"/>
                <a:cs typeface="楷体"/>
              </a:rPr>
              <a:t>升</a:t>
            </a:r>
            <a:r>
              <a:rPr dirty="0" sz="1200" spc="10">
                <a:solidFill>
                  <a:srgbClr val="231F20"/>
                </a:solidFill>
                <a:latin typeface="楷体"/>
                <a:cs typeface="楷体"/>
              </a:rPr>
              <a:t>，加强罕见病用药保障的 </a:t>
            </a:r>
            <a:r>
              <a:rPr dirty="0" sz="1200">
                <a:solidFill>
                  <a:srgbClr val="231F20"/>
                </a:solidFill>
                <a:latin typeface="楷体"/>
                <a:cs typeface="楷体"/>
              </a:rPr>
              <a:t>必要性和紧迫性也应得到社会各界的关注。</a:t>
            </a:r>
            <a:endParaRPr sz="1200">
              <a:latin typeface="楷体"/>
              <a:cs typeface="楷体"/>
            </a:endParaRPr>
          </a:p>
          <a:p>
            <a:pPr>
              <a:lnSpc>
                <a:spcPct val="100000"/>
              </a:lnSpc>
              <a:spcBef>
                <a:spcPts val="10"/>
              </a:spcBef>
            </a:pPr>
            <a:endParaRPr sz="1650">
              <a:latin typeface="楷体"/>
              <a:cs typeface="楷体"/>
            </a:endParaRPr>
          </a:p>
          <a:p>
            <a:pPr algn="ctr" marL="250825">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1.5</a:t>
            </a:r>
            <a:r>
              <a:rPr dirty="0" sz="900" spc="-5" i="1">
                <a:solidFill>
                  <a:srgbClr val="5A5B5D"/>
                </a:solidFill>
                <a:latin typeface="楷体"/>
                <a:cs typeface="楷体"/>
              </a:rPr>
              <a:t>：</a:t>
            </a:r>
            <a:r>
              <a:rPr dirty="0" sz="900" i="1">
                <a:solidFill>
                  <a:srgbClr val="5A5B5D"/>
                </a:solidFill>
                <a:latin typeface="楷体"/>
                <a:cs typeface="楷体"/>
              </a:rPr>
              <a:t>罕见病的特点</a:t>
            </a:r>
            <a:endParaRPr sz="900">
              <a:latin typeface="楷体"/>
              <a:cs typeface="楷体"/>
            </a:endParaRPr>
          </a:p>
          <a:p>
            <a:pPr marL="3055620">
              <a:lnSpc>
                <a:spcPct val="100000"/>
              </a:lnSpc>
              <a:spcBef>
                <a:spcPts val="585"/>
              </a:spcBef>
            </a:pPr>
            <a:r>
              <a:rPr dirty="0" sz="900" spc="25">
                <a:solidFill>
                  <a:srgbClr val="313C43"/>
                </a:solidFill>
                <a:latin typeface="楷体"/>
                <a:cs typeface="楷体"/>
              </a:rPr>
              <a:t>多发于儿童等弱势群体</a:t>
            </a:r>
            <a:r>
              <a:rPr dirty="0" sz="900" spc="-10">
                <a:solidFill>
                  <a:srgbClr val="313C43"/>
                </a:solidFill>
                <a:latin typeface="楷体"/>
                <a:cs typeface="楷体"/>
              </a:rPr>
              <a:t>，</a:t>
            </a:r>
            <a:r>
              <a:rPr dirty="0" sz="900" spc="25">
                <a:solidFill>
                  <a:srgbClr val="313C43"/>
                </a:solidFill>
                <a:latin typeface="楷体"/>
                <a:cs typeface="楷体"/>
              </a:rPr>
              <a:t>需社会扶助</a:t>
            </a:r>
            <a:endParaRPr sz="900">
              <a:latin typeface="楷体"/>
              <a:cs typeface="楷体"/>
            </a:endParaRPr>
          </a:p>
          <a:p>
            <a:pPr marL="3216275" indent="-104775">
              <a:lnSpc>
                <a:spcPct val="100000"/>
              </a:lnSpc>
              <a:spcBef>
                <a:spcPts val="385"/>
              </a:spcBef>
              <a:buFont typeface="Arial"/>
              <a:buChar char="•"/>
              <a:tabLst>
                <a:tab pos="3216910" algn="l"/>
              </a:tabLst>
            </a:pPr>
            <a:r>
              <a:rPr dirty="0" sz="750" spc="5">
                <a:solidFill>
                  <a:srgbClr val="313C43"/>
                </a:solidFill>
                <a:latin typeface="Times New Roman"/>
                <a:cs typeface="Times New Roman"/>
              </a:rPr>
              <a:t>80%</a:t>
            </a:r>
            <a:r>
              <a:rPr dirty="0" sz="750" spc="65">
                <a:solidFill>
                  <a:srgbClr val="313C43"/>
                </a:solidFill>
                <a:latin typeface="楷体"/>
                <a:cs typeface="楷体"/>
              </a:rPr>
              <a:t>为遗传性疾病</a:t>
            </a:r>
            <a:r>
              <a:rPr dirty="0" sz="750" spc="35">
                <a:solidFill>
                  <a:srgbClr val="313C43"/>
                </a:solidFill>
                <a:latin typeface="楷体"/>
                <a:cs typeface="楷体"/>
              </a:rPr>
              <a:t>，</a:t>
            </a:r>
            <a:r>
              <a:rPr dirty="0" sz="750" spc="-245">
                <a:solidFill>
                  <a:srgbClr val="313C43"/>
                </a:solidFill>
                <a:latin typeface="楷体"/>
                <a:cs typeface="楷体"/>
              </a:rPr>
              <a:t> </a:t>
            </a:r>
            <a:r>
              <a:rPr dirty="0" sz="750" spc="5">
                <a:solidFill>
                  <a:srgbClr val="313C43"/>
                </a:solidFill>
                <a:latin typeface="Times New Roman"/>
                <a:cs typeface="Times New Roman"/>
              </a:rPr>
              <a:t>50%</a:t>
            </a:r>
            <a:r>
              <a:rPr dirty="0" sz="750" spc="65">
                <a:solidFill>
                  <a:srgbClr val="313C43"/>
                </a:solidFill>
                <a:latin typeface="楷体"/>
                <a:cs typeface="楷体"/>
              </a:rPr>
              <a:t>于儿童时期</a:t>
            </a:r>
            <a:r>
              <a:rPr dirty="0" sz="750" spc="35">
                <a:solidFill>
                  <a:srgbClr val="313C43"/>
                </a:solidFill>
                <a:latin typeface="楷体"/>
                <a:cs typeface="楷体"/>
              </a:rPr>
              <a:t>发</a:t>
            </a:r>
            <a:endParaRPr sz="750">
              <a:latin typeface="楷体"/>
              <a:cs typeface="楷体"/>
            </a:endParaRPr>
          </a:p>
        </p:txBody>
      </p:sp>
      <p:pic>
        <p:nvPicPr>
          <p:cNvPr id="17" name="object 17"/>
          <p:cNvPicPr/>
          <p:nvPr/>
        </p:nvPicPr>
        <p:blipFill>
          <a:blip r:embed="rId4" cstate="print"/>
          <a:stretch>
            <a:fillRect/>
          </a:stretch>
        </p:blipFill>
        <p:spPr>
          <a:xfrm>
            <a:off x="4435547" y="3727139"/>
            <a:ext cx="1872112" cy="115893"/>
          </a:xfrm>
          <a:prstGeom prst="rect">
            <a:avLst/>
          </a:prstGeom>
        </p:spPr>
      </p:pic>
      <p:sp>
        <p:nvSpPr>
          <p:cNvPr id="18" name="object 18"/>
          <p:cNvSpPr txBox="1"/>
          <p:nvPr/>
        </p:nvSpPr>
        <p:spPr>
          <a:xfrm>
            <a:off x="1600606" y="4011159"/>
            <a:ext cx="1989455" cy="1133475"/>
          </a:xfrm>
          <a:prstGeom prst="rect">
            <a:avLst/>
          </a:prstGeom>
        </p:spPr>
        <p:txBody>
          <a:bodyPr wrap="square" lIns="0" tIns="67310" rIns="0" bIns="0" rtlCol="0" vert="horz">
            <a:spAutoFit/>
          </a:bodyPr>
          <a:lstStyle/>
          <a:p>
            <a:pPr marL="135890">
              <a:lnSpc>
                <a:spcPct val="100000"/>
              </a:lnSpc>
              <a:spcBef>
                <a:spcPts val="530"/>
              </a:spcBef>
            </a:pPr>
            <a:r>
              <a:rPr dirty="0" sz="900" spc="25">
                <a:solidFill>
                  <a:srgbClr val="313C43"/>
                </a:solidFill>
                <a:latin typeface="楷体"/>
                <a:cs typeface="楷体"/>
              </a:rPr>
              <a:t>病情严重需终身治疗，</a:t>
            </a:r>
            <a:r>
              <a:rPr dirty="0" sz="900" spc="-10">
                <a:solidFill>
                  <a:srgbClr val="313C43"/>
                </a:solidFill>
                <a:latin typeface="楷体"/>
                <a:cs typeface="楷体"/>
              </a:rPr>
              <a:t>疾</a:t>
            </a:r>
            <a:r>
              <a:rPr dirty="0" sz="900" spc="25">
                <a:solidFill>
                  <a:srgbClr val="313C43"/>
                </a:solidFill>
                <a:latin typeface="楷体"/>
                <a:cs typeface="楷体"/>
              </a:rPr>
              <a:t>病负担重</a:t>
            </a:r>
            <a:endParaRPr sz="900">
              <a:latin typeface="楷体"/>
              <a:cs typeface="楷体"/>
            </a:endParaRPr>
          </a:p>
          <a:p>
            <a:pPr algn="just" marL="112395" marR="39370" indent="-100330">
              <a:lnSpc>
                <a:spcPct val="127899"/>
              </a:lnSpc>
              <a:spcBef>
                <a:spcPts val="140"/>
              </a:spcBef>
              <a:buFont typeface="Arial"/>
              <a:buChar char="•"/>
              <a:tabLst>
                <a:tab pos="113030" algn="l"/>
              </a:tabLst>
            </a:pPr>
            <a:r>
              <a:rPr dirty="0" sz="750" spc="65">
                <a:solidFill>
                  <a:srgbClr val="313C43"/>
                </a:solidFill>
                <a:latin typeface="楷体"/>
                <a:cs typeface="楷体"/>
              </a:rPr>
              <a:t>病</a:t>
            </a:r>
            <a:r>
              <a:rPr dirty="0" sz="750" spc="35">
                <a:solidFill>
                  <a:srgbClr val="313C43"/>
                </a:solidFill>
                <a:latin typeface="楷体"/>
                <a:cs typeface="楷体"/>
              </a:rPr>
              <a:t>情严</a:t>
            </a:r>
            <a:r>
              <a:rPr dirty="0" sz="750" spc="65">
                <a:solidFill>
                  <a:srgbClr val="313C43"/>
                </a:solidFill>
                <a:latin typeface="楷体"/>
                <a:cs typeface="楷体"/>
              </a:rPr>
              <a:t>重</a:t>
            </a:r>
            <a:r>
              <a:rPr dirty="0" sz="750" spc="35">
                <a:solidFill>
                  <a:srgbClr val="313C43"/>
                </a:solidFill>
                <a:latin typeface="楷体"/>
                <a:cs typeface="楷体"/>
              </a:rPr>
              <a:t>，一</a:t>
            </a:r>
            <a:r>
              <a:rPr dirty="0" sz="750" spc="65">
                <a:solidFill>
                  <a:srgbClr val="313C43"/>
                </a:solidFill>
                <a:latin typeface="楷体"/>
                <a:cs typeface="楷体"/>
              </a:rPr>
              <a:t>般</a:t>
            </a:r>
            <a:r>
              <a:rPr dirty="0" sz="750" spc="35">
                <a:solidFill>
                  <a:srgbClr val="313C43"/>
                </a:solidFill>
                <a:latin typeface="楷体"/>
                <a:cs typeface="楷体"/>
              </a:rPr>
              <a:t>危及</a:t>
            </a:r>
            <a:r>
              <a:rPr dirty="0" sz="750" spc="65">
                <a:solidFill>
                  <a:srgbClr val="313C43"/>
                </a:solidFill>
                <a:latin typeface="楷体"/>
                <a:cs typeface="楷体"/>
              </a:rPr>
              <a:t>人</a:t>
            </a:r>
            <a:r>
              <a:rPr dirty="0" sz="750" spc="35">
                <a:solidFill>
                  <a:srgbClr val="313C43"/>
                </a:solidFill>
                <a:latin typeface="楷体"/>
                <a:cs typeface="楷体"/>
              </a:rPr>
              <a:t>体多</a:t>
            </a:r>
            <a:r>
              <a:rPr dirty="0" sz="750" spc="65">
                <a:solidFill>
                  <a:srgbClr val="313C43"/>
                </a:solidFill>
                <a:latin typeface="楷体"/>
                <a:cs typeface="楷体"/>
              </a:rPr>
              <a:t>个</a:t>
            </a:r>
            <a:r>
              <a:rPr dirty="0" sz="750" spc="35">
                <a:solidFill>
                  <a:srgbClr val="313C43"/>
                </a:solidFill>
                <a:latin typeface="楷体"/>
                <a:cs typeface="楷体"/>
              </a:rPr>
              <a:t>系统</a:t>
            </a:r>
            <a:r>
              <a:rPr dirty="0" sz="750" spc="65">
                <a:solidFill>
                  <a:srgbClr val="313C43"/>
                </a:solidFill>
                <a:latin typeface="楷体"/>
                <a:cs typeface="楷体"/>
              </a:rPr>
              <a:t>，</a:t>
            </a:r>
            <a:r>
              <a:rPr dirty="0" sz="750" spc="30">
                <a:solidFill>
                  <a:srgbClr val="313C43"/>
                </a:solidFill>
                <a:latin typeface="楷体"/>
                <a:cs typeface="楷体"/>
              </a:rPr>
              <a:t>呈慢 </a:t>
            </a:r>
            <a:r>
              <a:rPr dirty="0" sz="750" spc="65">
                <a:solidFill>
                  <a:srgbClr val="313C43"/>
                </a:solidFill>
                <a:latin typeface="楷体"/>
                <a:cs typeface="楷体"/>
              </a:rPr>
              <a:t>性</a:t>
            </a:r>
            <a:r>
              <a:rPr dirty="0" sz="750" spc="35">
                <a:solidFill>
                  <a:srgbClr val="313C43"/>
                </a:solidFill>
                <a:latin typeface="楷体"/>
                <a:cs typeface="楷体"/>
              </a:rPr>
              <a:t>、进</a:t>
            </a:r>
            <a:r>
              <a:rPr dirty="0" sz="750" spc="65">
                <a:solidFill>
                  <a:srgbClr val="313C43"/>
                </a:solidFill>
                <a:latin typeface="楷体"/>
                <a:cs typeface="楷体"/>
              </a:rPr>
              <a:t>行</a:t>
            </a:r>
            <a:r>
              <a:rPr dirty="0" sz="750" spc="35">
                <a:solidFill>
                  <a:srgbClr val="313C43"/>
                </a:solidFill>
                <a:latin typeface="楷体"/>
                <a:cs typeface="楷体"/>
              </a:rPr>
              <a:t>性</a:t>
            </a:r>
            <a:r>
              <a:rPr dirty="0" sz="750" spc="30">
                <a:solidFill>
                  <a:srgbClr val="313C43"/>
                </a:solidFill>
                <a:latin typeface="楷体"/>
                <a:cs typeface="楷体"/>
              </a:rPr>
              <a:t>和</a:t>
            </a:r>
            <a:r>
              <a:rPr dirty="0" sz="750" spc="65">
                <a:solidFill>
                  <a:srgbClr val="313C43"/>
                </a:solidFill>
                <a:latin typeface="楷体"/>
                <a:cs typeface="楷体"/>
              </a:rPr>
              <a:t>耗</a:t>
            </a:r>
            <a:r>
              <a:rPr dirty="0" sz="750" spc="35">
                <a:solidFill>
                  <a:srgbClr val="313C43"/>
                </a:solidFill>
                <a:latin typeface="楷体"/>
                <a:cs typeface="楷体"/>
              </a:rPr>
              <a:t>竭性</a:t>
            </a:r>
            <a:r>
              <a:rPr dirty="0" sz="750" spc="65">
                <a:solidFill>
                  <a:srgbClr val="313C43"/>
                </a:solidFill>
                <a:latin typeface="楷体"/>
                <a:cs typeface="楷体"/>
              </a:rPr>
              <a:t>发</a:t>
            </a:r>
            <a:r>
              <a:rPr dirty="0" sz="750" spc="35">
                <a:solidFill>
                  <a:srgbClr val="313C43"/>
                </a:solidFill>
                <a:latin typeface="楷体"/>
                <a:cs typeface="楷体"/>
              </a:rPr>
              <a:t>展，</a:t>
            </a:r>
            <a:r>
              <a:rPr dirty="0" sz="750" spc="65">
                <a:solidFill>
                  <a:srgbClr val="313C43"/>
                </a:solidFill>
                <a:latin typeface="楷体"/>
                <a:cs typeface="楷体"/>
              </a:rPr>
              <a:t>造</a:t>
            </a:r>
            <a:r>
              <a:rPr dirty="0" sz="750" spc="35">
                <a:solidFill>
                  <a:srgbClr val="313C43"/>
                </a:solidFill>
                <a:latin typeface="楷体"/>
                <a:cs typeface="楷体"/>
              </a:rPr>
              <a:t>成残</a:t>
            </a:r>
            <a:r>
              <a:rPr dirty="0" sz="750" spc="65">
                <a:solidFill>
                  <a:srgbClr val="313C43"/>
                </a:solidFill>
                <a:latin typeface="楷体"/>
                <a:cs typeface="楷体"/>
              </a:rPr>
              <a:t>疾</a:t>
            </a:r>
            <a:r>
              <a:rPr dirty="0" sz="750" spc="30">
                <a:solidFill>
                  <a:srgbClr val="313C43"/>
                </a:solidFill>
                <a:latin typeface="楷体"/>
                <a:cs typeface="楷体"/>
              </a:rPr>
              <a:t>甚至 </a:t>
            </a:r>
            <a:r>
              <a:rPr dirty="0" sz="750" spc="65">
                <a:solidFill>
                  <a:srgbClr val="313C43"/>
                </a:solidFill>
                <a:latin typeface="楷体"/>
                <a:cs typeface="楷体"/>
              </a:rPr>
              <a:t>危</a:t>
            </a:r>
            <a:r>
              <a:rPr dirty="0" sz="750" spc="35">
                <a:solidFill>
                  <a:srgbClr val="313C43"/>
                </a:solidFill>
                <a:latin typeface="楷体"/>
                <a:cs typeface="楷体"/>
              </a:rPr>
              <a:t>及生</a:t>
            </a:r>
            <a:r>
              <a:rPr dirty="0" sz="750" spc="65">
                <a:solidFill>
                  <a:srgbClr val="313C43"/>
                </a:solidFill>
                <a:latin typeface="楷体"/>
                <a:cs typeface="楷体"/>
              </a:rPr>
              <a:t>命</a:t>
            </a:r>
            <a:r>
              <a:rPr dirty="0" sz="750" spc="35">
                <a:solidFill>
                  <a:srgbClr val="313C43"/>
                </a:solidFill>
                <a:latin typeface="楷体"/>
                <a:cs typeface="楷体"/>
              </a:rPr>
              <a:t>。多</a:t>
            </a:r>
            <a:r>
              <a:rPr dirty="0" sz="750" spc="65">
                <a:solidFill>
                  <a:srgbClr val="313C43"/>
                </a:solidFill>
                <a:latin typeface="楷体"/>
                <a:cs typeface="楷体"/>
              </a:rPr>
              <a:t>为</a:t>
            </a:r>
            <a:r>
              <a:rPr dirty="0" sz="750" spc="35">
                <a:solidFill>
                  <a:srgbClr val="313C43"/>
                </a:solidFill>
                <a:latin typeface="楷体"/>
                <a:cs typeface="楷体"/>
              </a:rPr>
              <a:t>终身</a:t>
            </a:r>
            <a:r>
              <a:rPr dirty="0" sz="750" spc="65">
                <a:solidFill>
                  <a:srgbClr val="313C43"/>
                </a:solidFill>
                <a:latin typeface="楷体"/>
                <a:cs typeface="楷体"/>
              </a:rPr>
              <a:t>患</a:t>
            </a:r>
            <a:r>
              <a:rPr dirty="0" sz="750" spc="35">
                <a:solidFill>
                  <a:srgbClr val="313C43"/>
                </a:solidFill>
                <a:latin typeface="楷体"/>
                <a:cs typeface="楷体"/>
              </a:rPr>
              <a:t>病需</a:t>
            </a:r>
            <a:r>
              <a:rPr dirty="0" sz="750" spc="65">
                <a:solidFill>
                  <a:srgbClr val="313C43"/>
                </a:solidFill>
                <a:latin typeface="楷体"/>
                <a:cs typeface="楷体"/>
              </a:rPr>
              <a:t>长</a:t>
            </a:r>
            <a:r>
              <a:rPr dirty="0" sz="750" spc="35">
                <a:solidFill>
                  <a:srgbClr val="313C43"/>
                </a:solidFill>
                <a:latin typeface="楷体"/>
                <a:cs typeface="楷体"/>
              </a:rPr>
              <a:t>期治</a:t>
            </a:r>
            <a:r>
              <a:rPr dirty="0" sz="750" spc="65">
                <a:solidFill>
                  <a:srgbClr val="313C43"/>
                </a:solidFill>
                <a:latin typeface="楷体"/>
                <a:cs typeface="楷体"/>
              </a:rPr>
              <a:t>疗</a:t>
            </a:r>
            <a:r>
              <a:rPr dirty="0" sz="750" spc="30">
                <a:solidFill>
                  <a:srgbClr val="313C43"/>
                </a:solidFill>
                <a:latin typeface="楷体"/>
                <a:cs typeface="楷体"/>
              </a:rPr>
              <a:t>，患 </a:t>
            </a:r>
            <a:r>
              <a:rPr dirty="0" sz="750" spc="65">
                <a:solidFill>
                  <a:srgbClr val="313C43"/>
                </a:solidFill>
                <a:latin typeface="楷体"/>
                <a:cs typeface="楷体"/>
              </a:rPr>
              <a:t>者</a:t>
            </a:r>
            <a:r>
              <a:rPr dirty="0" sz="750" spc="35">
                <a:solidFill>
                  <a:srgbClr val="313C43"/>
                </a:solidFill>
                <a:latin typeface="楷体"/>
                <a:cs typeface="楷体"/>
              </a:rPr>
              <a:t>及家</a:t>
            </a:r>
            <a:r>
              <a:rPr dirty="0" sz="750" spc="65">
                <a:solidFill>
                  <a:srgbClr val="313C43"/>
                </a:solidFill>
                <a:latin typeface="楷体"/>
                <a:cs typeface="楷体"/>
              </a:rPr>
              <a:t>庭</a:t>
            </a:r>
            <a:r>
              <a:rPr dirty="0" sz="750" spc="35">
                <a:solidFill>
                  <a:srgbClr val="313C43"/>
                </a:solidFill>
                <a:latin typeface="楷体"/>
                <a:cs typeface="楷体"/>
              </a:rPr>
              <a:t>造成</a:t>
            </a:r>
            <a:r>
              <a:rPr dirty="0" sz="750" spc="65">
                <a:solidFill>
                  <a:srgbClr val="313C43"/>
                </a:solidFill>
                <a:latin typeface="楷体"/>
                <a:cs typeface="楷体"/>
              </a:rPr>
              <a:t>的</a:t>
            </a:r>
            <a:r>
              <a:rPr dirty="0" sz="750" spc="35">
                <a:solidFill>
                  <a:srgbClr val="313C43"/>
                </a:solidFill>
                <a:latin typeface="楷体"/>
                <a:cs typeface="楷体"/>
              </a:rPr>
              <a:t>痛苦</a:t>
            </a:r>
            <a:r>
              <a:rPr dirty="0" sz="750" spc="65">
                <a:solidFill>
                  <a:srgbClr val="313C43"/>
                </a:solidFill>
                <a:latin typeface="楷体"/>
                <a:cs typeface="楷体"/>
              </a:rPr>
              <a:t>与</a:t>
            </a:r>
            <a:r>
              <a:rPr dirty="0" sz="750" spc="35">
                <a:solidFill>
                  <a:srgbClr val="313C43"/>
                </a:solidFill>
                <a:latin typeface="楷体"/>
                <a:cs typeface="楷体"/>
              </a:rPr>
              <a:t>负担</a:t>
            </a:r>
            <a:r>
              <a:rPr dirty="0" sz="750" spc="65">
                <a:solidFill>
                  <a:srgbClr val="313C43"/>
                </a:solidFill>
                <a:latin typeface="楷体"/>
                <a:cs typeface="楷体"/>
              </a:rPr>
              <a:t>远</a:t>
            </a:r>
            <a:r>
              <a:rPr dirty="0" sz="750" spc="35">
                <a:solidFill>
                  <a:srgbClr val="313C43"/>
                </a:solidFill>
                <a:latin typeface="楷体"/>
                <a:cs typeface="楷体"/>
              </a:rPr>
              <a:t>高于</a:t>
            </a:r>
            <a:r>
              <a:rPr dirty="0" sz="750" spc="65">
                <a:solidFill>
                  <a:srgbClr val="313C43"/>
                </a:solidFill>
                <a:latin typeface="楷体"/>
                <a:cs typeface="楷体"/>
              </a:rPr>
              <a:t>肿</a:t>
            </a:r>
            <a:r>
              <a:rPr dirty="0" sz="750" spc="35">
                <a:solidFill>
                  <a:srgbClr val="313C43"/>
                </a:solidFill>
                <a:latin typeface="楷体"/>
                <a:cs typeface="楷体"/>
              </a:rPr>
              <a:t>瘤</a:t>
            </a:r>
            <a:endParaRPr sz="750">
              <a:latin typeface="楷体"/>
              <a:cs typeface="楷体"/>
            </a:endParaRPr>
          </a:p>
          <a:p>
            <a:pPr algn="just" marL="112395" marR="5080" indent="-100330">
              <a:lnSpc>
                <a:spcPct val="125400"/>
              </a:lnSpc>
              <a:spcBef>
                <a:spcPts val="204"/>
              </a:spcBef>
              <a:buFont typeface="Arial"/>
              <a:buChar char="•"/>
              <a:tabLst>
                <a:tab pos="113030" algn="l"/>
              </a:tabLst>
            </a:pPr>
            <a:r>
              <a:rPr dirty="0" sz="750" spc="65">
                <a:solidFill>
                  <a:srgbClr val="313C43"/>
                </a:solidFill>
                <a:latin typeface="楷体"/>
                <a:cs typeface="楷体"/>
              </a:rPr>
              <a:t>缺医少药，</a:t>
            </a:r>
            <a:r>
              <a:rPr dirty="0" sz="750" spc="30">
                <a:solidFill>
                  <a:srgbClr val="313C43"/>
                </a:solidFill>
                <a:latin typeface="楷体"/>
                <a:cs typeface="楷体"/>
              </a:rPr>
              <a:t>目</a:t>
            </a:r>
            <a:r>
              <a:rPr dirty="0" sz="750" spc="35">
                <a:solidFill>
                  <a:srgbClr val="313C43"/>
                </a:solidFill>
                <a:latin typeface="楷体"/>
                <a:cs typeface="楷体"/>
              </a:rPr>
              <a:t>前</a:t>
            </a:r>
            <a:r>
              <a:rPr dirty="0" sz="750" spc="65">
                <a:solidFill>
                  <a:srgbClr val="313C43"/>
                </a:solidFill>
                <a:latin typeface="楷体"/>
                <a:cs typeface="楷体"/>
              </a:rPr>
              <a:t>发</a:t>
            </a:r>
            <a:r>
              <a:rPr dirty="0" sz="750" spc="35">
                <a:solidFill>
                  <a:srgbClr val="313C43"/>
                </a:solidFill>
                <a:latin typeface="楷体"/>
                <a:cs typeface="楷体"/>
              </a:rPr>
              <a:t>现的</a:t>
            </a:r>
            <a:r>
              <a:rPr dirty="0" sz="750">
                <a:solidFill>
                  <a:srgbClr val="313C43"/>
                </a:solidFill>
                <a:latin typeface="Times New Roman"/>
                <a:cs typeface="Times New Roman"/>
              </a:rPr>
              <a:t>7,000</a:t>
            </a:r>
            <a:r>
              <a:rPr dirty="0" sz="750" spc="65">
                <a:solidFill>
                  <a:srgbClr val="313C43"/>
                </a:solidFill>
                <a:latin typeface="楷体"/>
                <a:cs typeface="楷体"/>
              </a:rPr>
              <a:t>余种罕见</a:t>
            </a:r>
            <a:r>
              <a:rPr dirty="0" sz="750" spc="35">
                <a:solidFill>
                  <a:srgbClr val="313C43"/>
                </a:solidFill>
                <a:latin typeface="楷体"/>
                <a:cs typeface="楷体"/>
              </a:rPr>
              <a:t>病中 </a:t>
            </a:r>
            <a:r>
              <a:rPr dirty="0" sz="750" spc="65">
                <a:solidFill>
                  <a:srgbClr val="313C43"/>
                </a:solidFill>
                <a:latin typeface="楷体"/>
                <a:cs typeface="楷体"/>
              </a:rPr>
              <a:t>仅有约</a:t>
            </a:r>
            <a:r>
              <a:rPr dirty="0" sz="750" spc="10">
                <a:solidFill>
                  <a:srgbClr val="313C43"/>
                </a:solidFill>
                <a:latin typeface="Times New Roman"/>
                <a:cs typeface="Times New Roman"/>
              </a:rPr>
              <a:t>1%</a:t>
            </a:r>
            <a:r>
              <a:rPr dirty="0" sz="750" spc="65">
                <a:solidFill>
                  <a:srgbClr val="313C43"/>
                </a:solidFill>
                <a:latin typeface="楷体"/>
                <a:cs typeface="楷体"/>
              </a:rPr>
              <a:t>的病种</a:t>
            </a:r>
            <a:r>
              <a:rPr dirty="0" sz="750" spc="35">
                <a:solidFill>
                  <a:srgbClr val="313C43"/>
                </a:solidFill>
                <a:latin typeface="楷体"/>
                <a:cs typeface="楷体"/>
              </a:rPr>
              <a:t>存</a:t>
            </a:r>
            <a:r>
              <a:rPr dirty="0" sz="750" spc="65">
                <a:solidFill>
                  <a:srgbClr val="313C43"/>
                </a:solidFill>
                <a:latin typeface="楷体"/>
                <a:cs typeface="楷体"/>
              </a:rPr>
              <a:t>在</a:t>
            </a:r>
            <a:r>
              <a:rPr dirty="0" sz="750" spc="35">
                <a:solidFill>
                  <a:srgbClr val="313C43"/>
                </a:solidFill>
                <a:latin typeface="楷体"/>
                <a:cs typeface="楷体"/>
              </a:rPr>
              <a:t>对应</a:t>
            </a:r>
            <a:r>
              <a:rPr dirty="0" sz="750" spc="65">
                <a:solidFill>
                  <a:srgbClr val="313C43"/>
                </a:solidFill>
                <a:latin typeface="楷体"/>
                <a:cs typeface="楷体"/>
              </a:rPr>
              <a:t>药</a:t>
            </a:r>
            <a:r>
              <a:rPr dirty="0" sz="750" spc="35">
                <a:solidFill>
                  <a:srgbClr val="313C43"/>
                </a:solidFill>
                <a:latin typeface="楷体"/>
                <a:cs typeface="楷体"/>
              </a:rPr>
              <a:t>物治疗</a:t>
            </a:r>
            <a:endParaRPr sz="750">
              <a:latin typeface="楷体"/>
              <a:cs typeface="楷体"/>
            </a:endParaRPr>
          </a:p>
        </p:txBody>
      </p:sp>
      <p:pic>
        <p:nvPicPr>
          <p:cNvPr id="19" name="object 19"/>
          <p:cNvPicPr/>
          <p:nvPr/>
        </p:nvPicPr>
        <p:blipFill>
          <a:blip r:embed="rId5" cstate="print"/>
          <a:stretch>
            <a:fillRect/>
          </a:stretch>
        </p:blipFill>
        <p:spPr>
          <a:xfrm>
            <a:off x="1737110" y="4096202"/>
            <a:ext cx="1754565" cy="114812"/>
          </a:xfrm>
          <a:prstGeom prst="rect">
            <a:avLst/>
          </a:prstGeom>
        </p:spPr>
      </p:pic>
      <p:pic>
        <p:nvPicPr>
          <p:cNvPr id="20" name="object 20"/>
          <p:cNvPicPr/>
          <p:nvPr/>
        </p:nvPicPr>
        <p:blipFill>
          <a:blip r:embed="rId6" cstate="print"/>
          <a:stretch>
            <a:fillRect/>
          </a:stretch>
        </p:blipFill>
        <p:spPr>
          <a:xfrm>
            <a:off x="4505325" y="5130510"/>
            <a:ext cx="1874903" cy="115844"/>
          </a:xfrm>
          <a:prstGeom prst="rect">
            <a:avLst/>
          </a:prstGeom>
        </p:spPr>
      </p:pic>
      <p:sp>
        <p:nvSpPr>
          <p:cNvPr id="21" name="object 21"/>
          <p:cNvSpPr txBox="1"/>
          <p:nvPr/>
        </p:nvSpPr>
        <p:spPr>
          <a:xfrm>
            <a:off x="4437456" y="5023750"/>
            <a:ext cx="1957070" cy="1323340"/>
          </a:xfrm>
          <a:prstGeom prst="rect">
            <a:avLst/>
          </a:prstGeom>
        </p:spPr>
        <p:txBody>
          <a:bodyPr wrap="square" lIns="0" tIns="90170" rIns="0" bIns="0" rtlCol="0" vert="horz">
            <a:spAutoFit/>
          </a:bodyPr>
          <a:lstStyle/>
          <a:p>
            <a:pPr marL="67310">
              <a:lnSpc>
                <a:spcPct val="100000"/>
              </a:lnSpc>
              <a:spcBef>
                <a:spcPts val="710"/>
              </a:spcBef>
            </a:pPr>
            <a:r>
              <a:rPr dirty="0" sz="900" spc="25">
                <a:solidFill>
                  <a:srgbClr val="313C43"/>
                </a:solidFill>
                <a:latin typeface="楷体"/>
                <a:cs typeface="楷体"/>
              </a:rPr>
              <a:t>罕见病不罕见，规范治</a:t>
            </a:r>
            <a:r>
              <a:rPr dirty="0" sz="900" spc="-10">
                <a:solidFill>
                  <a:srgbClr val="313C43"/>
                </a:solidFill>
                <a:latin typeface="楷体"/>
                <a:cs typeface="楷体"/>
              </a:rPr>
              <a:t>疗</a:t>
            </a:r>
            <a:r>
              <a:rPr dirty="0" sz="900" spc="25">
                <a:solidFill>
                  <a:srgbClr val="313C43"/>
                </a:solidFill>
                <a:latin typeface="楷体"/>
                <a:cs typeface="楷体"/>
              </a:rPr>
              <a:t>可回归社会</a:t>
            </a:r>
            <a:endParaRPr sz="900">
              <a:latin typeface="楷体"/>
              <a:cs typeface="楷体"/>
            </a:endParaRPr>
          </a:p>
          <a:p>
            <a:pPr algn="just" marL="112395" marR="107950" indent="-100330">
              <a:lnSpc>
                <a:spcPct val="127299"/>
              </a:lnSpc>
              <a:spcBef>
                <a:spcPts val="295"/>
              </a:spcBef>
              <a:buFont typeface="Arial"/>
              <a:buChar char="•"/>
              <a:tabLst>
                <a:tab pos="113030" algn="l"/>
              </a:tabLst>
            </a:pPr>
            <a:r>
              <a:rPr dirty="0" sz="750" spc="65">
                <a:solidFill>
                  <a:srgbClr val="313C43"/>
                </a:solidFill>
                <a:latin typeface="楷体"/>
                <a:cs typeface="楷体"/>
              </a:rPr>
              <a:t>罕</a:t>
            </a:r>
            <a:r>
              <a:rPr dirty="0" sz="750" spc="35">
                <a:solidFill>
                  <a:srgbClr val="313C43"/>
                </a:solidFill>
                <a:latin typeface="楷体"/>
                <a:cs typeface="楷体"/>
              </a:rPr>
              <a:t>见病</a:t>
            </a:r>
            <a:r>
              <a:rPr dirty="0" sz="750" spc="65">
                <a:solidFill>
                  <a:srgbClr val="313C43"/>
                </a:solidFill>
                <a:latin typeface="楷体"/>
                <a:cs typeface="楷体"/>
              </a:rPr>
              <a:t>患</a:t>
            </a:r>
            <a:r>
              <a:rPr dirty="0" sz="750" spc="35">
                <a:solidFill>
                  <a:srgbClr val="313C43"/>
                </a:solidFill>
                <a:latin typeface="楷体"/>
                <a:cs typeface="楷体"/>
              </a:rPr>
              <a:t>者虽</a:t>
            </a:r>
            <a:r>
              <a:rPr dirty="0" sz="750" spc="65">
                <a:solidFill>
                  <a:srgbClr val="313C43"/>
                </a:solidFill>
                <a:latin typeface="楷体"/>
                <a:cs typeface="楷体"/>
              </a:rPr>
              <a:t>然</a:t>
            </a:r>
            <a:r>
              <a:rPr dirty="0" sz="750" spc="35">
                <a:solidFill>
                  <a:srgbClr val="313C43"/>
                </a:solidFill>
                <a:latin typeface="楷体"/>
                <a:cs typeface="楷体"/>
              </a:rPr>
              <a:t>分散</a:t>
            </a:r>
            <a:r>
              <a:rPr dirty="0" sz="750" spc="65">
                <a:solidFill>
                  <a:srgbClr val="313C43"/>
                </a:solidFill>
                <a:latin typeface="楷体"/>
                <a:cs typeface="楷体"/>
              </a:rPr>
              <a:t>在</a:t>
            </a:r>
            <a:r>
              <a:rPr dirty="0" sz="750" spc="35">
                <a:solidFill>
                  <a:srgbClr val="313C43"/>
                </a:solidFill>
                <a:latin typeface="楷体"/>
                <a:cs typeface="楷体"/>
              </a:rPr>
              <a:t>不同</a:t>
            </a:r>
            <a:r>
              <a:rPr dirty="0" sz="750" spc="65">
                <a:solidFill>
                  <a:srgbClr val="313C43"/>
                </a:solidFill>
                <a:latin typeface="楷体"/>
                <a:cs typeface="楷体"/>
              </a:rPr>
              <a:t>疾</a:t>
            </a:r>
            <a:r>
              <a:rPr dirty="0" sz="750" spc="35">
                <a:solidFill>
                  <a:srgbClr val="313C43"/>
                </a:solidFill>
                <a:latin typeface="楷体"/>
                <a:cs typeface="楷体"/>
              </a:rPr>
              <a:t>病领</a:t>
            </a:r>
            <a:r>
              <a:rPr dirty="0" sz="750" spc="65">
                <a:solidFill>
                  <a:srgbClr val="313C43"/>
                </a:solidFill>
                <a:latin typeface="楷体"/>
                <a:cs typeface="楷体"/>
              </a:rPr>
              <a:t>域</a:t>
            </a:r>
            <a:r>
              <a:rPr dirty="0" sz="750" spc="25">
                <a:solidFill>
                  <a:srgbClr val="313C43"/>
                </a:solidFill>
                <a:latin typeface="楷体"/>
                <a:cs typeface="楷体"/>
              </a:rPr>
              <a:t>， </a:t>
            </a:r>
            <a:r>
              <a:rPr dirty="0" sz="750" spc="65">
                <a:solidFill>
                  <a:srgbClr val="313C43"/>
                </a:solidFill>
                <a:latin typeface="楷体"/>
                <a:cs typeface="楷体"/>
              </a:rPr>
              <a:t>但</a:t>
            </a:r>
            <a:r>
              <a:rPr dirty="0" sz="750" spc="35">
                <a:solidFill>
                  <a:srgbClr val="313C43"/>
                </a:solidFill>
                <a:latin typeface="楷体"/>
                <a:cs typeface="楷体"/>
              </a:rPr>
              <a:t>按照</a:t>
            </a:r>
            <a:r>
              <a:rPr dirty="0" sz="750" spc="65">
                <a:solidFill>
                  <a:srgbClr val="313C43"/>
                </a:solidFill>
                <a:latin typeface="楷体"/>
                <a:cs typeface="楷体"/>
              </a:rPr>
              <a:t>发</a:t>
            </a:r>
            <a:r>
              <a:rPr dirty="0" sz="750" spc="35">
                <a:solidFill>
                  <a:srgbClr val="313C43"/>
                </a:solidFill>
                <a:latin typeface="楷体"/>
                <a:cs typeface="楷体"/>
              </a:rPr>
              <a:t>病率</a:t>
            </a:r>
            <a:r>
              <a:rPr dirty="0" sz="750" spc="65">
                <a:solidFill>
                  <a:srgbClr val="313C43"/>
                </a:solidFill>
                <a:latin typeface="楷体"/>
                <a:cs typeface="楷体"/>
              </a:rPr>
              <a:t>估</a:t>
            </a:r>
            <a:r>
              <a:rPr dirty="0" sz="750" spc="35">
                <a:solidFill>
                  <a:srgbClr val="313C43"/>
                </a:solidFill>
                <a:latin typeface="楷体"/>
                <a:cs typeface="楷体"/>
              </a:rPr>
              <a:t>算这</a:t>
            </a:r>
            <a:r>
              <a:rPr dirty="0" sz="750" spc="65">
                <a:solidFill>
                  <a:srgbClr val="313C43"/>
                </a:solidFill>
                <a:latin typeface="楷体"/>
                <a:cs typeface="楷体"/>
              </a:rPr>
              <a:t>一</a:t>
            </a:r>
            <a:r>
              <a:rPr dirty="0" sz="750" spc="35">
                <a:solidFill>
                  <a:srgbClr val="313C43"/>
                </a:solidFill>
                <a:latin typeface="楷体"/>
                <a:cs typeface="楷体"/>
              </a:rPr>
              <a:t>群体</a:t>
            </a:r>
            <a:r>
              <a:rPr dirty="0" sz="750" spc="65">
                <a:solidFill>
                  <a:srgbClr val="313C43"/>
                </a:solidFill>
                <a:latin typeface="楷体"/>
                <a:cs typeface="楷体"/>
              </a:rPr>
              <a:t>在</a:t>
            </a:r>
            <a:r>
              <a:rPr dirty="0" sz="750" spc="35">
                <a:solidFill>
                  <a:srgbClr val="313C43"/>
                </a:solidFill>
                <a:latin typeface="楷体"/>
                <a:cs typeface="楷体"/>
              </a:rPr>
              <a:t>中国</a:t>
            </a:r>
            <a:r>
              <a:rPr dirty="0" sz="750" spc="65">
                <a:solidFill>
                  <a:srgbClr val="313C43"/>
                </a:solidFill>
                <a:latin typeface="楷体"/>
                <a:cs typeface="楷体"/>
              </a:rPr>
              <a:t>总</a:t>
            </a:r>
            <a:r>
              <a:rPr dirty="0" sz="750" spc="25">
                <a:solidFill>
                  <a:srgbClr val="313C43"/>
                </a:solidFill>
                <a:latin typeface="楷体"/>
                <a:cs typeface="楷体"/>
              </a:rPr>
              <a:t>数 </a:t>
            </a:r>
            <a:r>
              <a:rPr dirty="0" sz="750" spc="65">
                <a:solidFill>
                  <a:srgbClr val="313C43"/>
                </a:solidFill>
                <a:latin typeface="楷体"/>
                <a:cs typeface="楷体"/>
              </a:rPr>
              <a:t>高达</a:t>
            </a:r>
            <a:r>
              <a:rPr dirty="0" sz="750">
                <a:solidFill>
                  <a:srgbClr val="313C43"/>
                </a:solidFill>
                <a:latin typeface="Times New Roman"/>
                <a:cs typeface="Times New Roman"/>
              </a:rPr>
              <a:t>1,700</a:t>
            </a:r>
            <a:r>
              <a:rPr dirty="0" sz="750" spc="65">
                <a:solidFill>
                  <a:srgbClr val="313C43"/>
                </a:solidFill>
                <a:latin typeface="楷体"/>
                <a:cs typeface="楷体"/>
              </a:rPr>
              <a:t>万，总体需求</a:t>
            </a:r>
            <a:r>
              <a:rPr dirty="0" sz="750" spc="35">
                <a:solidFill>
                  <a:srgbClr val="313C43"/>
                </a:solidFill>
                <a:latin typeface="楷体"/>
                <a:cs typeface="楷体"/>
              </a:rPr>
              <a:t>不</a:t>
            </a:r>
            <a:r>
              <a:rPr dirty="0" sz="750" spc="65">
                <a:solidFill>
                  <a:srgbClr val="313C43"/>
                </a:solidFill>
                <a:latin typeface="楷体"/>
                <a:cs typeface="楷体"/>
              </a:rPr>
              <a:t>容</a:t>
            </a:r>
            <a:r>
              <a:rPr dirty="0" sz="750" spc="35">
                <a:solidFill>
                  <a:srgbClr val="313C43"/>
                </a:solidFill>
                <a:latin typeface="楷体"/>
                <a:cs typeface="楷体"/>
              </a:rPr>
              <a:t>忽视</a:t>
            </a:r>
            <a:endParaRPr sz="750">
              <a:latin typeface="楷体"/>
              <a:cs typeface="楷体"/>
            </a:endParaRPr>
          </a:p>
          <a:p>
            <a:pPr algn="just" marL="112395" marR="107950" indent="-100330">
              <a:lnSpc>
                <a:spcPct val="127899"/>
              </a:lnSpc>
              <a:spcBef>
                <a:spcPts val="185"/>
              </a:spcBef>
              <a:buFont typeface="Arial"/>
              <a:buChar char="•"/>
              <a:tabLst>
                <a:tab pos="113030" algn="l"/>
              </a:tabLst>
            </a:pPr>
            <a:r>
              <a:rPr dirty="0" sz="750" spc="65">
                <a:solidFill>
                  <a:srgbClr val="313C43"/>
                </a:solidFill>
                <a:latin typeface="楷体"/>
                <a:cs typeface="楷体"/>
              </a:rPr>
              <a:t>罕</a:t>
            </a:r>
            <a:r>
              <a:rPr dirty="0" sz="750" spc="35">
                <a:solidFill>
                  <a:srgbClr val="313C43"/>
                </a:solidFill>
                <a:latin typeface="楷体"/>
                <a:cs typeface="楷体"/>
              </a:rPr>
              <a:t>见病</a:t>
            </a:r>
            <a:r>
              <a:rPr dirty="0" sz="750" spc="65">
                <a:solidFill>
                  <a:srgbClr val="313C43"/>
                </a:solidFill>
                <a:latin typeface="楷体"/>
                <a:cs typeface="楷体"/>
              </a:rPr>
              <a:t>虽</a:t>
            </a:r>
            <a:r>
              <a:rPr dirty="0" sz="750" spc="35">
                <a:solidFill>
                  <a:srgbClr val="313C43"/>
                </a:solidFill>
                <a:latin typeface="楷体"/>
                <a:cs typeface="楷体"/>
              </a:rPr>
              <a:t>不易</a:t>
            </a:r>
            <a:r>
              <a:rPr dirty="0" sz="750" spc="65">
                <a:solidFill>
                  <a:srgbClr val="313C43"/>
                </a:solidFill>
                <a:latin typeface="楷体"/>
                <a:cs typeface="楷体"/>
              </a:rPr>
              <a:t>治</a:t>
            </a:r>
            <a:r>
              <a:rPr dirty="0" sz="750" spc="35">
                <a:solidFill>
                  <a:srgbClr val="313C43"/>
                </a:solidFill>
                <a:latin typeface="楷体"/>
                <a:cs typeface="楷体"/>
              </a:rPr>
              <a:t>疗，</a:t>
            </a:r>
            <a:r>
              <a:rPr dirty="0" sz="750" spc="65">
                <a:solidFill>
                  <a:srgbClr val="313C43"/>
                </a:solidFill>
                <a:latin typeface="楷体"/>
                <a:cs typeface="楷体"/>
              </a:rPr>
              <a:t>但</a:t>
            </a:r>
            <a:r>
              <a:rPr dirty="0" sz="750" spc="35">
                <a:solidFill>
                  <a:srgbClr val="313C43"/>
                </a:solidFill>
                <a:latin typeface="楷体"/>
                <a:cs typeface="楷体"/>
              </a:rPr>
              <a:t>部分</a:t>
            </a:r>
            <a:r>
              <a:rPr dirty="0" sz="750" spc="65">
                <a:solidFill>
                  <a:srgbClr val="313C43"/>
                </a:solidFill>
                <a:latin typeface="楷体"/>
                <a:cs typeface="楷体"/>
              </a:rPr>
              <a:t>罕</a:t>
            </a:r>
            <a:r>
              <a:rPr dirty="0" sz="750" spc="35">
                <a:solidFill>
                  <a:srgbClr val="313C43"/>
                </a:solidFill>
                <a:latin typeface="楷体"/>
                <a:cs typeface="楷体"/>
              </a:rPr>
              <a:t>见病</a:t>
            </a:r>
            <a:r>
              <a:rPr dirty="0" sz="750" spc="65">
                <a:solidFill>
                  <a:srgbClr val="313C43"/>
                </a:solidFill>
                <a:latin typeface="楷体"/>
                <a:cs typeface="楷体"/>
              </a:rPr>
              <a:t>通</a:t>
            </a:r>
            <a:r>
              <a:rPr dirty="0" sz="750" spc="25">
                <a:solidFill>
                  <a:srgbClr val="313C43"/>
                </a:solidFill>
                <a:latin typeface="楷体"/>
                <a:cs typeface="楷体"/>
              </a:rPr>
              <a:t>过 </a:t>
            </a:r>
            <a:r>
              <a:rPr dirty="0" sz="750" spc="65">
                <a:solidFill>
                  <a:srgbClr val="313C43"/>
                </a:solidFill>
                <a:latin typeface="楷体"/>
                <a:cs typeface="楷体"/>
              </a:rPr>
              <a:t>特</a:t>
            </a:r>
            <a:r>
              <a:rPr dirty="0" sz="750" spc="35">
                <a:solidFill>
                  <a:srgbClr val="313C43"/>
                </a:solidFill>
                <a:latin typeface="楷体"/>
                <a:cs typeface="楷体"/>
              </a:rPr>
              <a:t>效药</a:t>
            </a:r>
            <a:r>
              <a:rPr dirty="0" sz="750" spc="65">
                <a:solidFill>
                  <a:srgbClr val="313C43"/>
                </a:solidFill>
                <a:latin typeface="楷体"/>
                <a:cs typeface="楷体"/>
              </a:rPr>
              <a:t>的</a:t>
            </a:r>
            <a:r>
              <a:rPr dirty="0" sz="750" spc="35">
                <a:solidFill>
                  <a:srgbClr val="313C43"/>
                </a:solidFill>
                <a:latin typeface="楷体"/>
                <a:cs typeface="楷体"/>
              </a:rPr>
              <a:t>规范</a:t>
            </a:r>
            <a:r>
              <a:rPr dirty="0" sz="750" spc="65">
                <a:solidFill>
                  <a:srgbClr val="313C43"/>
                </a:solidFill>
                <a:latin typeface="楷体"/>
                <a:cs typeface="楷体"/>
              </a:rPr>
              <a:t>治</a:t>
            </a:r>
            <a:r>
              <a:rPr dirty="0" sz="750" spc="35">
                <a:solidFill>
                  <a:srgbClr val="313C43"/>
                </a:solidFill>
                <a:latin typeface="楷体"/>
                <a:cs typeface="楷体"/>
              </a:rPr>
              <a:t>疗，</a:t>
            </a:r>
            <a:r>
              <a:rPr dirty="0" sz="750" spc="65">
                <a:solidFill>
                  <a:srgbClr val="313C43"/>
                </a:solidFill>
                <a:latin typeface="楷体"/>
                <a:cs typeface="楷体"/>
              </a:rPr>
              <a:t>可</a:t>
            </a:r>
            <a:r>
              <a:rPr dirty="0" sz="750" spc="35">
                <a:solidFill>
                  <a:srgbClr val="313C43"/>
                </a:solidFill>
                <a:latin typeface="楷体"/>
                <a:cs typeface="楷体"/>
              </a:rPr>
              <a:t>以显</a:t>
            </a:r>
            <a:r>
              <a:rPr dirty="0" sz="750" spc="65">
                <a:solidFill>
                  <a:srgbClr val="313C43"/>
                </a:solidFill>
                <a:latin typeface="楷体"/>
                <a:cs typeface="楷体"/>
              </a:rPr>
              <a:t>著</a:t>
            </a:r>
            <a:r>
              <a:rPr dirty="0" sz="750" spc="35">
                <a:solidFill>
                  <a:srgbClr val="313C43"/>
                </a:solidFill>
                <a:latin typeface="楷体"/>
                <a:cs typeface="楷体"/>
              </a:rPr>
              <a:t>提高</a:t>
            </a:r>
            <a:r>
              <a:rPr dirty="0" sz="750" spc="65">
                <a:solidFill>
                  <a:srgbClr val="313C43"/>
                </a:solidFill>
                <a:latin typeface="楷体"/>
                <a:cs typeface="楷体"/>
              </a:rPr>
              <a:t>患</a:t>
            </a:r>
            <a:r>
              <a:rPr dirty="0" sz="750" spc="25">
                <a:solidFill>
                  <a:srgbClr val="313C43"/>
                </a:solidFill>
                <a:latin typeface="楷体"/>
                <a:cs typeface="楷体"/>
              </a:rPr>
              <a:t>者 </a:t>
            </a:r>
            <a:r>
              <a:rPr dirty="0" sz="750" spc="65">
                <a:solidFill>
                  <a:srgbClr val="313C43"/>
                </a:solidFill>
                <a:latin typeface="楷体"/>
                <a:cs typeface="楷体"/>
              </a:rPr>
              <a:t>生</a:t>
            </a:r>
            <a:r>
              <a:rPr dirty="0" sz="750" spc="35">
                <a:solidFill>
                  <a:srgbClr val="313C43"/>
                </a:solidFill>
                <a:latin typeface="楷体"/>
                <a:cs typeface="楷体"/>
              </a:rPr>
              <a:t>活治</a:t>
            </a:r>
            <a:r>
              <a:rPr dirty="0" sz="750" spc="65">
                <a:solidFill>
                  <a:srgbClr val="313C43"/>
                </a:solidFill>
                <a:latin typeface="楷体"/>
                <a:cs typeface="楷体"/>
              </a:rPr>
              <a:t>疗</a:t>
            </a:r>
            <a:r>
              <a:rPr dirty="0" sz="750" spc="35">
                <a:solidFill>
                  <a:srgbClr val="313C43"/>
                </a:solidFill>
                <a:latin typeface="楷体"/>
                <a:cs typeface="楷体"/>
              </a:rPr>
              <a:t>、使</a:t>
            </a:r>
            <a:r>
              <a:rPr dirty="0" sz="750" spc="65">
                <a:solidFill>
                  <a:srgbClr val="313C43"/>
                </a:solidFill>
                <a:latin typeface="楷体"/>
                <a:cs typeface="楷体"/>
              </a:rPr>
              <a:t>其</a:t>
            </a:r>
            <a:r>
              <a:rPr dirty="0" sz="750" spc="35">
                <a:solidFill>
                  <a:srgbClr val="313C43"/>
                </a:solidFill>
                <a:latin typeface="楷体"/>
                <a:cs typeface="楷体"/>
              </a:rPr>
              <a:t>回归</a:t>
            </a:r>
            <a:r>
              <a:rPr dirty="0" sz="750" spc="65">
                <a:solidFill>
                  <a:srgbClr val="313C43"/>
                </a:solidFill>
                <a:latin typeface="楷体"/>
                <a:cs typeface="楷体"/>
              </a:rPr>
              <a:t>社</a:t>
            </a:r>
            <a:r>
              <a:rPr dirty="0" sz="750" spc="35">
                <a:solidFill>
                  <a:srgbClr val="313C43"/>
                </a:solidFill>
                <a:latin typeface="楷体"/>
                <a:cs typeface="楷体"/>
              </a:rPr>
              <a:t>会生</a:t>
            </a:r>
            <a:r>
              <a:rPr dirty="0" sz="750" spc="65">
                <a:solidFill>
                  <a:srgbClr val="313C43"/>
                </a:solidFill>
                <a:latin typeface="楷体"/>
                <a:cs typeface="楷体"/>
              </a:rPr>
              <a:t>活</a:t>
            </a:r>
            <a:r>
              <a:rPr dirty="0" sz="750" spc="35">
                <a:solidFill>
                  <a:srgbClr val="313C43"/>
                </a:solidFill>
                <a:latin typeface="楷体"/>
                <a:cs typeface="楷体"/>
              </a:rPr>
              <a:t>，社</a:t>
            </a:r>
            <a:r>
              <a:rPr dirty="0" sz="750" spc="65">
                <a:solidFill>
                  <a:srgbClr val="313C43"/>
                </a:solidFill>
                <a:latin typeface="楷体"/>
                <a:cs typeface="楷体"/>
              </a:rPr>
              <a:t>会</a:t>
            </a:r>
            <a:r>
              <a:rPr dirty="0" sz="750" spc="25">
                <a:solidFill>
                  <a:srgbClr val="313C43"/>
                </a:solidFill>
                <a:latin typeface="楷体"/>
                <a:cs typeface="楷体"/>
              </a:rPr>
              <a:t>意 </a:t>
            </a:r>
            <a:r>
              <a:rPr dirty="0" sz="750" spc="65">
                <a:solidFill>
                  <a:srgbClr val="313C43"/>
                </a:solidFill>
                <a:latin typeface="楷体"/>
                <a:cs typeface="楷体"/>
              </a:rPr>
              <a:t>义</a:t>
            </a:r>
            <a:r>
              <a:rPr dirty="0" sz="750" spc="35">
                <a:solidFill>
                  <a:srgbClr val="313C43"/>
                </a:solidFill>
                <a:latin typeface="楷体"/>
                <a:cs typeface="楷体"/>
              </a:rPr>
              <a:t>显著</a:t>
            </a:r>
            <a:endParaRPr sz="750">
              <a:latin typeface="楷体"/>
              <a:cs typeface="楷体"/>
            </a:endParaRPr>
          </a:p>
        </p:txBody>
      </p:sp>
      <p:sp>
        <p:nvSpPr>
          <p:cNvPr id="22" name="object 22"/>
          <p:cNvSpPr txBox="1"/>
          <p:nvPr/>
        </p:nvSpPr>
        <p:spPr>
          <a:xfrm>
            <a:off x="1600606" y="5237538"/>
            <a:ext cx="1934845" cy="1413510"/>
          </a:xfrm>
          <a:prstGeom prst="rect">
            <a:avLst/>
          </a:prstGeom>
        </p:spPr>
        <p:txBody>
          <a:bodyPr wrap="square" lIns="0" tIns="60960" rIns="0" bIns="0" rtlCol="0" vert="horz">
            <a:spAutoFit/>
          </a:bodyPr>
          <a:lstStyle/>
          <a:p>
            <a:pPr marL="162560">
              <a:lnSpc>
                <a:spcPct val="100000"/>
              </a:lnSpc>
              <a:spcBef>
                <a:spcPts val="480"/>
              </a:spcBef>
            </a:pPr>
            <a:r>
              <a:rPr dirty="0" sz="900" spc="25">
                <a:solidFill>
                  <a:srgbClr val="313C43"/>
                </a:solidFill>
                <a:latin typeface="楷体"/>
                <a:cs typeface="楷体"/>
              </a:rPr>
              <a:t>重视程度与时俱进，建</a:t>
            </a:r>
            <a:r>
              <a:rPr dirty="0" sz="900" spc="-10">
                <a:solidFill>
                  <a:srgbClr val="313C43"/>
                </a:solidFill>
                <a:latin typeface="楷体"/>
                <a:cs typeface="楷体"/>
              </a:rPr>
              <a:t>设</a:t>
            </a:r>
            <a:r>
              <a:rPr dirty="0" sz="900" spc="25">
                <a:solidFill>
                  <a:srgbClr val="313C43"/>
                </a:solidFill>
                <a:latin typeface="楷体"/>
                <a:cs typeface="楷体"/>
              </a:rPr>
              <a:t>和谐社会</a:t>
            </a:r>
            <a:endParaRPr sz="900">
              <a:latin typeface="楷体"/>
              <a:cs typeface="楷体"/>
            </a:endParaRPr>
          </a:p>
          <a:p>
            <a:pPr algn="just" marL="112395" marR="85725" indent="-100330">
              <a:lnSpc>
                <a:spcPct val="127899"/>
              </a:lnSpc>
              <a:spcBef>
                <a:spcPts val="100"/>
              </a:spcBef>
              <a:buFont typeface="Arial"/>
              <a:buChar char="•"/>
              <a:tabLst>
                <a:tab pos="113030" algn="l"/>
              </a:tabLst>
            </a:pPr>
            <a:r>
              <a:rPr dirty="0" sz="750" spc="65">
                <a:solidFill>
                  <a:srgbClr val="313C43"/>
                </a:solidFill>
                <a:latin typeface="楷体"/>
                <a:cs typeface="楷体"/>
              </a:rPr>
              <a:t>罕</a:t>
            </a:r>
            <a:r>
              <a:rPr dirty="0" sz="750" spc="35">
                <a:solidFill>
                  <a:srgbClr val="313C43"/>
                </a:solidFill>
                <a:latin typeface="楷体"/>
                <a:cs typeface="楷体"/>
              </a:rPr>
              <a:t>见病</a:t>
            </a:r>
            <a:r>
              <a:rPr dirty="0" sz="750" spc="65">
                <a:solidFill>
                  <a:srgbClr val="313C43"/>
                </a:solidFill>
                <a:latin typeface="楷体"/>
                <a:cs typeface="楷体"/>
              </a:rPr>
              <a:t>由</a:t>
            </a:r>
            <a:r>
              <a:rPr dirty="0" sz="750" spc="35">
                <a:solidFill>
                  <a:srgbClr val="313C43"/>
                </a:solidFill>
                <a:latin typeface="楷体"/>
                <a:cs typeface="楷体"/>
              </a:rPr>
              <a:t>于其</a:t>
            </a:r>
            <a:r>
              <a:rPr dirty="0" sz="750" spc="65">
                <a:solidFill>
                  <a:srgbClr val="313C43"/>
                </a:solidFill>
                <a:latin typeface="楷体"/>
                <a:cs typeface="楷体"/>
              </a:rPr>
              <a:t>特</a:t>
            </a:r>
            <a:r>
              <a:rPr dirty="0" sz="750" spc="35">
                <a:solidFill>
                  <a:srgbClr val="313C43"/>
                </a:solidFill>
                <a:latin typeface="楷体"/>
                <a:cs typeface="楷体"/>
              </a:rPr>
              <a:t>点，</a:t>
            </a:r>
            <a:r>
              <a:rPr dirty="0" sz="750" spc="65">
                <a:solidFill>
                  <a:srgbClr val="313C43"/>
                </a:solidFill>
                <a:latin typeface="楷体"/>
                <a:cs typeface="楷体"/>
              </a:rPr>
              <a:t>兼</a:t>
            </a:r>
            <a:r>
              <a:rPr dirty="0" sz="750" spc="35">
                <a:solidFill>
                  <a:srgbClr val="313C43"/>
                </a:solidFill>
                <a:latin typeface="楷体"/>
                <a:cs typeface="楷体"/>
              </a:rPr>
              <a:t>具疾</a:t>
            </a:r>
            <a:r>
              <a:rPr dirty="0" sz="750" spc="65">
                <a:solidFill>
                  <a:srgbClr val="313C43"/>
                </a:solidFill>
                <a:latin typeface="楷体"/>
                <a:cs typeface="楷体"/>
              </a:rPr>
              <a:t>病</a:t>
            </a:r>
            <a:r>
              <a:rPr dirty="0" sz="750" spc="35">
                <a:solidFill>
                  <a:srgbClr val="313C43"/>
                </a:solidFill>
                <a:latin typeface="楷体"/>
                <a:cs typeface="楷体"/>
              </a:rPr>
              <a:t>和社</a:t>
            </a:r>
            <a:r>
              <a:rPr dirty="0" sz="750" spc="65">
                <a:solidFill>
                  <a:srgbClr val="313C43"/>
                </a:solidFill>
                <a:latin typeface="楷体"/>
                <a:cs typeface="楷体"/>
              </a:rPr>
              <a:t>会</a:t>
            </a:r>
            <a:r>
              <a:rPr dirty="0" sz="750" spc="25">
                <a:solidFill>
                  <a:srgbClr val="313C43"/>
                </a:solidFill>
                <a:latin typeface="楷体"/>
                <a:cs typeface="楷体"/>
              </a:rPr>
              <a:t>属 </a:t>
            </a:r>
            <a:r>
              <a:rPr dirty="0" sz="750" spc="65">
                <a:solidFill>
                  <a:srgbClr val="313C43"/>
                </a:solidFill>
                <a:latin typeface="楷体"/>
                <a:cs typeface="楷体"/>
              </a:rPr>
              <a:t>性</a:t>
            </a:r>
            <a:r>
              <a:rPr dirty="0" sz="750" spc="35">
                <a:solidFill>
                  <a:srgbClr val="313C43"/>
                </a:solidFill>
                <a:latin typeface="楷体"/>
                <a:cs typeface="楷体"/>
              </a:rPr>
              <a:t>。从</a:t>
            </a:r>
            <a:r>
              <a:rPr dirty="0" sz="750" spc="65">
                <a:solidFill>
                  <a:srgbClr val="313C43"/>
                </a:solidFill>
                <a:latin typeface="楷体"/>
                <a:cs typeface="楷体"/>
              </a:rPr>
              <a:t>国</a:t>
            </a:r>
            <a:r>
              <a:rPr dirty="0" sz="750" spc="35">
                <a:solidFill>
                  <a:srgbClr val="313C43"/>
                </a:solidFill>
                <a:latin typeface="楷体"/>
                <a:cs typeface="楷体"/>
              </a:rPr>
              <a:t>外发</a:t>
            </a:r>
            <a:r>
              <a:rPr dirty="0" sz="750" spc="65">
                <a:solidFill>
                  <a:srgbClr val="313C43"/>
                </a:solidFill>
                <a:latin typeface="楷体"/>
                <a:cs typeface="楷体"/>
              </a:rPr>
              <a:t>展</a:t>
            </a:r>
            <a:r>
              <a:rPr dirty="0" sz="750" spc="35">
                <a:solidFill>
                  <a:srgbClr val="313C43"/>
                </a:solidFill>
                <a:latin typeface="楷体"/>
                <a:cs typeface="楷体"/>
              </a:rPr>
              <a:t>来看</a:t>
            </a:r>
            <a:r>
              <a:rPr dirty="0" sz="750" spc="65">
                <a:solidFill>
                  <a:srgbClr val="313C43"/>
                </a:solidFill>
                <a:latin typeface="楷体"/>
                <a:cs typeface="楷体"/>
              </a:rPr>
              <a:t>，</a:t>
            </a:r>
            <a:r>
              <a:rPr dirty="0" sz="750" spc="35">
                <a:solidFill>
                  <a:srgbClr val="313C43"/>
                </a:solidFill>
                <a:latin typeface="楷体"/>
                <a:cs typeface="楷体"/>
              </a:rPr>
              <a:t>随着</a:t>
            </a:r>
            <a:r>
              <a:rPr dirty="0" sz="750" spc="65">
                <a:solidFill>
                  <a:srgbClr val="313C43"/>
                </a:solidFill>
                <a:latin typeface="楷体"/>
                <a:cs typeface="楷体"/>
              </a:rPr>
              <a:t>经</a:t>
            </a:r>
            <a:r>
              <a:rPr dirty="0" sz="750" spc="35">
                <a:solidFill>
                  <a:srgbClr val="313C43"/>
                </a:solidFill>
                <a:latin typeface="楷体"/>
                <a:cs typeface="楷体"/>
              </a:rPr>
              <a:t>济发</a:t>
            </a:r>
            <a:r>
              <a:rPr dirty="0" sz="750" spc="65">
                <a:solidFill>
                  <a:srgbClr val="313C43"/>
                </a:solidFill>
                <a:latin typeface="楷体"/>
                <a:cs typeface="楷体"/>
              </a:rPr>
              <a:t>展</a:t>
            </a:r>
            <a:r>
              <a:rPr dirty="0" sz="750" spc="25">
                <a:solidFill>
                  <a:srgbClr val="313C43"/>
                </a:solidFill>
                <a:latin typeface="楷体"/>
                <a:cs typeface="楷体"/>
              </a:rPr>
              <a:t>和 </a:t>
            </a:r>
            <a:r>
              <a:rPr dirty="0" sz="750" spc="65">
                <a:solidFill>
                  <a:srgbClr val="313C43"/>
                </a:solidFill>
                <a:latin typeface="楷体"/>
                <a:cs typeface="楷体"/>
              </a:rPr>
              <a:t>人</a:t>
            </a:r>
            <a:r>
              <a:rPr dirty="0" sz="750" spc="35">
                <a:solidFill>
                  <a:srgbClr val="313C43"/>
                </a:solidFill>
                <a:latin typeface="楷体"/>
                <a:cs typeface="楷体"/>
              </a:rPr>
              <a:t>文关</a:t>
            </a:r>
            <a:r>
              <a:rPr dirty="0" sz="750" spc="65">
                <a:solidFill>
                  <a:srgbClr val="313C43"/>
                </a:solidFill>
                <a:latin typeface="楷体"/>
                <a:cs typeface="楷体"/>
              </a:rPr>
              <a:t>怀</a:t>
            </a:r>
            <a:r>
              <a:rPr dirty="0" sz="750" spc="35">
                <a:solidFill>
                  <a:srgbClr val="313C43"/>
                </a:solidFill>
                <a:latin typeface="楷体"/>
                <a:cs typeface="楷体"/>
              </a:rPr>
              <a:t>水平</a:t>
            </a:r>
            <a:r>
              <a:rPr dirty="0" sz="750" spc="65">
                <a:solidFill>
                  <a:srgbClr val="313C43"/>
                </a:solidFill>
                <a:latin typeface="楷体"/>
                <a:cs typeface="楷体"/>
              </a:rPr>
              <a:t>的</a:t>
            </a:r>
            <a:r>
              <a:rPr dirty="0" sz="750" spc="35">
                <a:solidFill>
                  <a:srgbClr val="313C43"/>
                </a:solidFill>
                <a:latin typeface="楷体"/>
                <a:cs typeface="楷体"/>
              </a:rPr>
              <a:t>不断</a:t>
            </a:r>
            <a:r>
              <a:rPr dirty="0" sz="750" spc="65">
                <a:solidFill>
                  <a:srgbClr val="313C43"/>
                </a:solidFill>
                <a:latin typeface="楷体"/>
                <a:cs typeface="楷体"/>
              </a:rPr>
              <a:t>提</a:t>
            </a:r>
            <a:r>
              <a:rPr dirty="0" sz="750" spc="35">
                <a:solidFill>
                  <a:srgbClr val="313C43"/>
                </a:solidFill>
                <a:latin typeface="楷体"/>
                <a:cs typeface="楷体"/>
              </a:rPr>
              <a:t>高，</a:t>
            </a:r>
            <a:r>
              <a:rPr dirty="0" sz="750" spc="65">
                <a:solidFill>
                  <a:srgbClr val="313C43"/>
                </a:solidFill>
                <a:latin typeface="楷体"/>
                <a:cs typeface="楷体"/>
              </a:rPr>
              <a:t>其</a:t>
            </a:r>
            <a:r>
              <a:rPr dirty="0" sz="750" spc="35">
                <a:solidFill>
                  <a:srgbClr val="313C43"/>
                </a:solidFill>
                <a:latin typeface="楷体"/>
                <a:cs typeface="楷体"/>
              </a:rPr>
              <a:t>重视</a:t>
            </a:r>
            <a:r>
              <a:rPr dirty="0" sz="750" spc="65">
                <a:solidFill>
                  <a:srgbClr val="313C43"/>
                </a:solidFill>
                <a:latin typeface="楷体"/>
                <a:cs typeface="楷体"/>
              </a:rPr>
              <a:t>程</a:t>
            </a:r>
            <a:r>
              <a:rPr dirty="0" sz="750" spc="25">
                <a:solidFill>
                  <a:srgbClr val="313C43"/>
                </a:solidFill>
                <a:latin typeface="楷体"/>
                <a:cs typeface="楷体"/>
              </a:rPr>
              <a:t>度 </a:t>
            </a:r>
            <a:r>
              <a:rPr dirty="0" sz="750" spc="65">
                <a:solidFill>
                  <a:srgbClr val="313C43"/>
                </a:solidFill>
                <a:latin typeface="楷体"/>
                <a:cs typeface="楷体"/>
              </a:rPr>
              <a:t>和</a:t>
            </a:r>
            <a:r>
              <a:rPr dirty="0" sz="750" spc="35">
                <a:solidFill>
                  <a:srgbClr val="313C43"/>
                </a:solidFill>
                <a:latin typeface="楷体"/>
                <a:cs typeface="楷体"/>
              </a:rPr>
              <a:t>社会</a:t>
            </a:r>
            <a:r>
              <a:rPr dirty="0" sz="750" spc="65">
                <a:solidFill>
                  <a:srgbClr val="313C43"/>
                </a:solidFill>
                <a:latin typeface="楷体"/>
                <a:cs typeface="楷体"/>
              </a:rPr>
              <a:t>救</a:t>
            </a:r>
            <a:r>
              <a:rPr dirty="0" sz="750" spc="35">
                <a:solidFill>
                  <a:srgbClr val="313C43"/>
                </a:solidFill>
                <a:latin typeface="楷体"/>
                <a:cs typeface="楷体"/>
              </a:rPr>
              <a:t>助也</a:t>
            </a:r>
            <a:r>
              <a:rPr dirty="0" sz="750" spc="65">
                <a:solidFill>
                  <a:srgbClr val="313C43"/>
                </a:solidFill>
                <a:latin typeface="楷体"/>
                <a:cs typeface="楷体"/>
              </a:rPr>
              <a:t>随</a:t>
            </a:r>
            <a:r>
              <a:rPr dirty="0" sz="750" spc="35">
                <a:solidFill>
                  <a:srgbClr val="313C43"/>
                </a:solidFill>
                <a:latin typeface="楷体"/>
                <a:cs typeface="楷体"/>
              </a:rPr>
              <a:t>之不</a:t>
            </a:r>
            <a:r>
              <a:rPr dirty="0" sz="750" spc="65">
                <a:solidFill>
                  <a:srgbClr val="313C43"/>
                </a:solidFill>
                <a:latin typeface="楷体"/>
                <a:cs typeface="楷体"/>
              </a:rPr>
              <a:t>断</a:t>
            </a:r>
            <a:r>
              <a:rPr dirty="0" sz="750" spc="35">
                <a:solidFill>
                  <a:srgbClr val="313C43"/>
                </a:solidFill>
                <a:latin typeface="楷体"/>
                <a:cs typeface="楷体"/>
              </a:rPr>
              <a:t>提高</a:t>
            </a:r>
            <a:endParaRPr sz="750">
              <a:latin typeface="楷体"/>
              <a:cs typeface="楷体"/>
            </a:endParaRPr>
          </a:p>
          <a:p>
            <a:pPr algn="just" marL="112395" marR="84455" indent="-100330">
              <a:lnSpc>
                <a:spcPct val="126600"/>
              </a:lnSpc>
              <a:spcBef>
                <a:spcPts val="195"/>
              </a:spcBef>
              <a:buFont typeface="Arial"/>
              <a:buChar char="•"/>
              <a:tabLst>
                <a:tab pos="113030" algn="l"/>
              </a:tabLst>
            </a:pPr>
            <a:r>
              <a:rPr dirty="0" sz="750" spc="65">
                <a:solidFill>
                  <a:srgbClr val="313C43"/>
                </a:solidFill>
                <a:latin typeface="楷体"/>
                <a:cs typeface="楷体"/>
              </a:rPr>
              <a:t>随着我国快</a:t>
            </a:r>
            <a:r>
              <a:rPr dirty="0" sz="750" spc="30">
                <a:solidFill>
                  <a:srgbClr val="313C43"/>
                </a:solidFill>
                <a:latin typeface="楷体"/>
                <a:cs typeface="楷体"/>
              </a:rPr>
              <a:t>速</a:t>
            </a:r>
            <a:r>
              <a:rPr dirty="0" sz="750" spc="35">
                <a:solidFill>
                  <a:srgbClr val="313C43"/>
                </a:solidFill>
                <a:latin typeface="楷体"/>
                <a:cs typeface="楷体"/>
              </a:rPr>
              <a:t>发</a:t>
            </a:r>
            <a:r>
              <a:rPr dirty="0" sz="750" spc="65">
                <a:solidFill>
                  <a:srgbClr val="313C43"/>
                </a:solidFill>
                <a:latin typeface="楷体"/>
                <a:cs typeface="楷体"/>
              </a:rPr>
              <a:t>展</a:t>
            </a:r>
            <a:r>
              <a:rPr dirty="0" sz="750" spc="35">
                <a:solidFill>
                  <a:srgbClr val="313C43"/>
                </a:solidFill>
                <a:latin typeface="楷体"/>
                <a:cs typeface="楷体"/>
              </a:rPr>
              <a:t>，部</a:t>
            </a:r>
            <a:r>
              <a:rPr dirty="0" sz="750" spc="65">
                <a:solidFill>
                  <a:srgbClr val="313C43"/>
                </a:solidFill>
                <a:latin typeface="楷体"/>
                <a:cs typeface="楷体"/>
              </a:rPr>
              <a:t>分</a:t>
            </a:r>
            <a:r>
              <a:rPr dirty="0" sz="750" spc="35">
                <a:solidFill>
                  <a:srgbClr val="313C43"/>
                </a:solidFill>
                <a:latin typeface="楷体"/>
                <a:cs typeface="楷体"/>
              </a:rPr>
              <a:t>地区</a:t>
            </a:r>
            <a:r>
              <a:rPr dirty="0" sz="750" spc="65">
                <a:solidFill>
                  <a:srgbClr val="313C43"/>
                </a:solidFill>
                <a:latin typeface="楷体"/>
                <a:cs typeface="楷体"/>
              </a:rPr>
              <a:t>人</a:t>
            </a:r>
            <a:r>
              <a:rPr dirty="0" sz="750" spc="35">
                <a:solidFill>
                  <a:srgbClr val="313C43"/>
                </a:solidFill>
                <a:latin typeface="楷体"/>
                <a:cs typeface="楷体"/>
              </a:rPr>
              <a:t>均</a:t>
            </a:r>
            <a:r>
              <a:rPr dirty="0" sz="750">
                <a:solidFill>
                  <a:srgbClr val="313C43"/>
                </a:solidFill>
                <a:latin typeface="Times New Roman"/>
                <a:cs typeface="Times New Roman"/>
              </a:rPr>
              <a:t>GDP  </a:t>
            </a:r>
            <a:r>
              <a:rPr dirty="0" sz="750" spc="65">
                <a:solidFill>
                  <a:srgbClr val="313C43"/>
                </a:solidFill>
                <a:latin typeface="楷体"/>
                <a:cs typeface="楷体"/>
              </a:rPr>
              <a:t>已</a:t>
            </a:r>
            <a:r>
              <a:rPr dirty="0" sz="750" spc="35">
                <a:solidFill>
                  <a:srgbClr val="313C43"/>
                </a:solidFill>
                <a:latin typeface="楷体"/>
                <a:cs typeface="楷体"/>
              </a:rPr>
              <a:t>经接</a:t>
            </a:r>
            <a:r>
              <a:rPr dirty="0" sz="750" spc="65">
                <a:solidFill>
                  <a:srgbClr val="313C43"/>
                </a:solidFill>
                <a:latin typeface="楷体"/>
                <a:cs typeface="楷体"/>
              </a:rPr>
              <a:t>近</a:t>
            </a:r>
            <a:r>
              <a:rPr dirty="0" sz="750" spc="35">
                <a:solidFill>
                  <a:srgbClr val="313C43"/>
                </a:solidFill>
                <a:latin typeface="楷体"/>
                <a:cs typeface="楷体"/>
              </a:rPr>
              <a:t>甚至</a:t>
            </a:r>
            <a:r>
              <a:rPr dirty="0" sz="750" spc="65">
                <a:solidFill>
                  <a:srgbClr val="313C43"/>
                </a:solidFill>
                <a:latin typeface="楷体"/>
                <a:cs typeface="楷体"/>
              </a:rPr>
              <a:t>超</a:t>
            </a:r>
            <a:r>
              <a:rPr dirty="0" sz="750" spc="35">
                <a:solidFill>
                  <a:srgbClr val="313C43"/>
                </a:solidFill>
                <a:latin typeface="楷体"/>
                <a:cs typeface="楷体"/>
              </a:rPr>
              <a:t>过中</a:t>
            </a:r>
            <a:r>
              <a:rPr dirty="0" sz="750" spc="65">
                <a:solidFill>
                  <a:srgbClr val="313C43"/>
                </a:solidFill>
                <a:latin typeface="楷体"/>
                <a:cs typeface="楷体"/>
              </a:rPr>
              <a:t>等</a:t>
            </a:r>
            <a:r>
              <a:rPr dirty="0" sz="750" spc="35">
                <a:solidFill>
                  <a:srgbClr val="313C43"/>
                </a:solidFill>
                <a:latin typeface="楷体"/>
                <a:cs typeface="楷体"/>
              </a:rPr>
              <a:t>发达</a:t>
            </a:r>
            <a:r>
              <a:rPr dirty="0" sz="750" spc="65">
                <a:solidFill>
                  <a:srgbClr val="313C43"/>
                </a:solidFill>
                <a:latin typeface="楷体"/>
                <a:cs typeface="楷体"/>
              </a:rPr>
              <a:t>国</a:t>
            </a:r>
            <a:r>
              <a:rPr dirty="0" sz="750" spc="35">
                <a:solidFill>
                  <a:srgbClr val="313C43"/>
                </a:solidFill>
                <a:latin typeface="楷体"/>
                <a:cs typeface="楷体"/>
              </a:rPr>
              <a:t>家，</a:t>
            </a:r>
            <a:r>
              <a:rPr dirty="0" sz="750" spc="65">
                <a:solidFill>
                  <a:srgbClr val="313C43"/>
                </a:solidFill>
                <a:latin typeface="楷体"/>
                <a:cs typeface="楷体"/>
              </a:rPr>
              <a:t>我</a:t>
            </a:r>
            <a:r>
              <a:rPr dirty="0" sz="750" spc="25">
                <a:solidFill>
                  <a:srgbClr val="313C43"/>
                </a:solidFill>
                <a:latin typeface="楷体"/>
                <a:cs typeface="楷体"/>
              </a:rPr>
              <a:t>们 </a:t>
            </a:r>
            <a:r>
              <a:rPr dirty="0" sz="750" spc="65">
                <a:solidFill>
                  <a:srgbClr val="313C43"/>
                </a:solidFill>
                <a:latin typeface="楷体"/>
                <a:cs typeface="楷体"/>
              </a:rPr>
              <a:t>在</a:t>
            </a:r>
            <a:r>
              <a:rPr dirty="0" sz="750" spc="35">
                <a:solidFill>
                  <a:srgbClr val="313C43"/>
                </a:solidFill>
                <a:latin typeface="楷体"/>
                <a:cs typeface="楷体"/>
              </a:rPr>
              <a:t>社会</a:t>
            </a:r>
            <a:r>
              <a:rPr dirty="0" sz="750" spc="65">
                <a:solidFill>
                  <a:srgbClr val="313C43"/>
                </a:solidFill>
                <a:latin typeface="楷体"/>
                <a:cs typeface="楷体"/>
              </a:rPr>
              <a:t>保</a:t>
            </a:r>
            <a:r>
              <a:rPr dirty="0" sz="750" spc="35">
                <a:solidFill>
                  <a:srgbClr val="313C43"/>
                </a:solidFill>
                <a:latin typeface="楷体"/>
                <a:cs typeface="楷体"/>
              </a:rPr>
              <a:t>障体</a:t>
            </a:r>
            <a:r>
              <a:rPr dirty="0" sz="750" spc="65">
                <a:solidFill>
                  <a:srgbClr val="313C43"/>
                </a:solidFill>
                <a:latin typeface="楷体"/>
                <a:cs typeface="楷体"/>
              </a:rPr>
              <a:t>系</a:t>
            </a:r>
            <a:r>
              <a:rPr dirty="0" sz="750" spc="35">
                <a:solidFill>
                  <a:srgbClr val="313C43"/>
                </a:solidFill>
                <a:latin typeface="楷体"/>
                <a:cs typeface="楷体"/>
              </a:rPr>
              <a:t>方面</a:t>
            </a:r>
            <a:r>
              <a:rPr dirty="0" sz="750" spc="65">
                <a:solidFill>
                  <a:srgbClr val="313C43"/>
                </a:solidFill>
                <a:latin typeface="楷体"/>
                <a:cs typeface="楷体"/>
              </a:rPr>
              <a:t>也</a:t>
            </a:r>
            <a:r>
              <a:rPr dirty="0" sz="750" spc="35">
                <a:solidFill>
                  <a:srgbClr val="313C43"/>
                </a:solidFill>
                <a:latin typeface="楷体"/>
                <a:cs typeface="楷体"/>
              </a:rPr>
              <a:t>应该</a:t>
            </a:r>
            <a:r>
              <a:rPr dirty="0" sz="750" spc="65">
                <a:solidFill>
                  <a:srgbClr val="313C43"/>
                </a:solidFill>
                <a:latin typeface="楷体"/>
                <a:cs typeface="楷体"/>
              </a:rPr>
              <a:t>对</a:t>
            </a:r>
            <a:r>
              <a:rPr dirty="0" sz="750" spc="35">
                <a:solidFill>
                  <a:srgbClr val="313C43"/>
                </a:solidFill>
                <a:latin typeface="楷体"/>
                <a:cs typeface="楷体"/>
              </a:rPr>
              <a:t>标周</a:t>
            </a:r>
            <a:r>
              <a:rPr dirty="0" sz="750" spc="65">
                <a:solidFill>
                  <a:srgbClr val="313C43"/>
                </a:solidFill>
                <a:latin typeface="楷体"/>
                <a:cs typeface="楷体"/>
              </a:rPr>
              <a:t>边</a:t>
            </a:r>
            <a:r>
              <a:rPr dirty="0" sz="750" spc="25">
                <a:solidFill>
                  <a:srgbClr val="313C43"/>
                </a:solidFill>
                <a:latin typeface="楷体"/>
                <a:cs typeface="楷体"/>
              </a:rPr>
              <a:t>国 </a:t>
            </a:r>
            <a:r>
              <a:rPr dirty="0" sz="750" spc="65">
                <a:solidFill>
                  <a:srgbClr val="313C43"/>
                </a:solidFill>
                <a:latin typeface="楷体"/>
                <a:cs typeface="楷体"/>
              </a:rPr>
              <a:t>家</a:t>
            </a:r>
            <a:r>
              <a:rPr dirty="0" sz="750" spc="35">
                <a:solidFill>
                  <a:srgbClr val="313C43"/>
                </a:solidFill>
                <a:latin typeface="楷体"/>
                <a:cs typeface="楷体"/>
              </a:rPr>
              <a:t>，改</a:t>
            </a:r>
            <a:r>
              <a:rPr dirty="0" sz="750" spc="65">
                <a:solidFill>
                  <a:srgbClr val="313C43"/>
                </a:solidFill>
                <a:latin typeface="楷体"/>
                <a:cs typeface="楷体"/>
              </a:rPr>
              <a:t>善</a:t>
            </a:r>
            <a:r>
              <a:rPr dirty="0" sz="750" spc="35">
                <a:solidFill>
                  <a:srgbClr val="313C43"/>
                </a:solidFill>
                <a:latin typeface="楷体"/>
                <a:cs typeface="楷体"/>
              </a:rPr>
              <a:t>罕见</a:t>
            </a:r>
            <a:r>
              <a:rPr dirty="0" sz="750" spc="65">
                <a:solidFill>
                  <a:srgbClr val="313C43"/>
                </a:solidFill>
                <a:latin typeface="楷体"/>
                <a:cs typeface="楷体"/>
              </a:rPr>
              <a:t>病</a:t>
            </a:r>
            <a:r>
              <a:rPr dirty="0" sz="750" spc="35">
                <a:solidFill>
                  <a:srgbClr val="313C43"/>
                </a:solidFill>
                <a:latin typeface="楷体"/>
                <a:cs typeface="楷体"/>
              </a:rPr>
              <a:t>患者</a:t>
            </a:r>
            <a:r>
              <a:rPr dirty="0" sz="750" spc="65">
                <a:solidFill>
                  <a:srgbClr val="313C43"/>
                </a:solidFill>
                <a:latin typeface="楷体"/>
                <a:cs typeface="楷体"/>
              </a:rPr>
              <a:t>的</a:t>
            </a:r>
            <a:r>
              <a:rPr dirty="0" sz="750" spc="35">
                <a:solidFill>
                  <a:srgbClr val="313C43"/>
                </a:solidFill>
                <a:latin typeface="楷体"/>
                <a:cs typeface="楷体"/>
              </a:rPr>
              <a:t>保障</a:t>
            </a:r>
            <a:r>
              <a:rPr dirty="0" sz="750" spc="65">
                <a:solidFill>
                  <a:srgbClr val="313C43"/>
                </a:solidFill>
                <a:latin typeface="楷体"/>
                <a:cs typeface="楷体"/>
              </a:rPr>
              <a:t>水</a:t>
            </a:r>
            <a:r>
              <a:rPr dirty="0" sz="750" spc="35">
                <a:solidFill>
                  <a:srgbClr val="313C43"/>
                </a:solidFill>
                <a:latin typeface="楷体"/>
                <a:cs typeface="楷体"/>
              </a:rPr>
              <a:t>平</a:t>
            </a:r>
            <a:endParaRPr sz="750">
              <a:latin typeface="楷体"/>
              <a:cs typeface="楷体"/>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107008" y="10224555"/>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8</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5" name="object 5"/>
          <p:cNvPicPr/>
          <p:nvPr/>
        </p:nvPicPr>
        <p:blipFill>
          <a:blip r:embed="rId2" cstate="print"/>
          <a:stretch>
            <a:fillRect/>
          </a:stretch>
        </p:blipFill>
        <p:spPr>
          <a:xfrm>
            <a:off x="1424079" y="1667929"/>
            <a:ext cx="757882" cy="253593"/>
          </a:xfrm>
          <a:prstGeom prst="rect">
            <a:avLst/>
          </a:prstGeom>
        </p:spPr>
      </p:pic>
      <p:pic>
        <p:nvPicPr>
          <p:cNvPr id="6" name="object 6"/>
          <p:cNvPicPr/>
          <p:nvPr/>
        </p:nvPicPr>
        <p:blipFill>
          <a:blip r:embed="rId3" cstate="print"/>
          <a:stretch>
            <a:fillRect/>
          </a:stretch>
        </p:blipFill>
        <p:spPr>
          <a:xfrm>
            <a:off x="1433144" y="2055520"/>
            <a:ext cx="187439" cy="248208"/>
          </a:xfrm>
          <a:prstGeom prst="rect">
            <a:avLst/>
          </a:prstGeom>
        </p:spPr>
      </p:pic>
      <p:pic>
        <p:nvPicPr>
          <p:cNvPr id="7" name="object 7"/>
          <p:cNvPicPr/>
          <p:nvPr/>
        </p:nvPicPr>
        <p:blipFill>
          <a:blip r:embed="rId4" cstate="print"/>
          <a:stretch>
            <a:fillRect/>
          </a:stretch>
        </p:blipFill>
        <p:spPr>
          <a:xfrm>
            <a:off x="1701228" y="2050491"/>
            <a:ext cx="3931157" cy="254634"/>
          </a:xfrm>
          <a:prstGeom prst="rect">
            <a:avLst/>
          </a:prstGeom>
        </p:spPr>
      </p:pic>
      <p:sp>
        <p:nvSpPr>
          <p:cNvPr id="8" name="object 8"/>
          <p:cNvSpPr txBox="1"/>
          <p:nvPr/>
        </p:nvSpPr>
        <p:spPr>
          <a:xfrm>
            <a:off x="1380045" y="1549337"/>
            <a:ext cx="4292600" cy="787400"/>
          </a:xfrm>
          <a:prstGeom prst="rect">
            <a:avLst/>
          </a:prstGeom>
        </p:spPr>
        <p:txBody>
          <a:bodyPr wrap="square" lIns="0" tIns="73660" rIns="0" bIns="0" rtlCol="0" vert="horz">
            <a:spAutoFit/>
          </a:bodyPr>
          <a:lstStyle/>
          <a:p>
            <a:pPr marL="12700">
              <a:lnSpc>
                <a:spcPct val="100000"/>
              </a:lnSpc>
              <a:spcBef>
                <a:spcPts val="580"/>
              </a:spcBef>
            </a:pPr>
            <a:r>
              <a:rPr dirty="0" sz="2100">
                <a:solidFill>
                  <a:srgbClr val="636466"/>
                </a:solidFill>
                <a:latin typeface="楷体"/>
                <a:cs typeface="楷体"/>
              </a:rPr>
              <a:t>第二章</a:t>
            </a:r>
            <a:endParaRPr sz="2100">
              <a:latin typeface="楷体"/>
              <a:cs typeface="楷体"/>
            </a:endParaRPr>
          </a:p>
          <a:p>
            <a:pPr marL="12700">
              <a:lnSpc>
                <a:spcPct val="100000"/>
              </a:lnSpc>
              <a:spcBef>
                <a:spcPts val="480"/>
              </a:spcBef>
            </a:pPr>
            <a:r>
              <a:rPr dirty="0" sz="2100">
                <a:solidFill>
                  <a:srgbClr val="636466"/>
                </a:solidFill>
                <a:latin typeface="楷体"/>
                <a:cs typeface="楷体"/>
              </a:rPr>
              <a:t>中国罕见病药物保障体系建设与探索</a:t>
            </a:r>
            <a:endParaRPr sz="2100">
              <a:latin typeface="楷体"/>
              <a:cs typeface="楷体"/>
            </a:endParaRPr>
          </a:p>
        </p:txBody>
      </p:sp>
      <p:sp>
        <p:nvSpPr>
          <p:cNvPr id="9" name="object 9"/>
          <p:cNvSpPr txBox="1"/>
          <p:nvPr/>
        </p:nvSpPr>
        <p:spPr>
          <a:xfrm>
            <a:off x="1380045" y="2573909"/>
            <a:ext cx="393700" cy="467359"/>
          </a:xfrm>
          <a:prstGeom prst="rect">
            <a:avLst/>
          </a:prstGeom>
        </p:spPr>
        <p:txBody>
          <a:bodyPr wrap="square" lIns="0" tIns="12700" rIns="0" bIns="0" rtlCol="0" vert="horz">
            <a:spAutoFit/>
          </a:bodyPr>
          <a:lstStyle/>
          <a:p>
            <a:pPr marL="12700">
              <a:lnSpc>
                <a:spcPct val="100000"/>
              </a:lnSpc>
              <a:spcBef>
                <a:spcPts val="100"/>
              </a:spcBef>
            </a:pPr>
            <a:r>
              <a:rPr dirty="0" sz="2900">
                <a:solidFill>
                  <a:srgbClr val="231F20"/>
                </a:solidFill>
                <a:latin typeface="楷体"/>
                <a:cs typeface="楷体"/>
              </a:rPr>
              <a:t>由</a:t>
            </a:r>
            <a:endParaRPr sz="2900">
              <a:latin typeface="楷体"/>
              <a:cs typeface="楷体"/>
            </a:endParaRPr>
          </a:p>
        </p:txBody>
      </p:sp>
      <p:sp>
        <p:nvSpPr>
          <p:cNvPr id="10" name="object 10"/>
          <p:cNvSpPr txBox="1"/>
          <p:nvPr/>
        </p:nvSpPr>
        <p:spPr>
          <a:xfrm>
            <a:off x="1748345" y="2604275"/>
            <a:ext cx="4436745" cy="208279"/>
          </a:xfrm>
          <a:prstGeom prst="rect">
            <a:avLst/>
          </a:prstGeom>
        </p:spPr>
        <p:txBody>
          <a:bodyPr wrap="square" lIns="0" tIns="12700" rIns="0" bIns="0" rtlCol="0" vert="horz">
            <a:spAutoFit/>
          </a:bodyPr>
          <a:lstStyle/>
          <a:p>
            <a:pPr marL="12700">
              <a:lnSpc>
                <a:spcPct val="100000"/>
              </a:lnSpc>
              <a:spcBef>
                <a:spcPts val="100"/>
              </a:spcBef>
            </a:pPr>
            <a:r>
              <a:rPr dirty="0" sz="1200" spc="40">
                <a:solidFill>
                  <a:srgbClr val="231F20"/>
                </a:solidFill>
                <a:latin typeface="楷体"/>
                <a:cs typeface="楷体"/>
              </a:rPr>
              <a:t>于罕见病的特殊</a:t>
            </a:r>
            <a:r>
              <a:rPr dirty="0" sz="1200">
                <a:solidFill>
                  <a:srgbClr val="231F20"/>
                </a:solidFill>
                <a:latin typeface="楷体"/>
                <a:cs typeface="楷体"/>
              </a:rPr>
              <a:t>性</a:t>
            </a:r>
            <a:r>
              <a:rPr dirty="0" sz="1200" spc="40">
                <a:solidFill>
                  <a:srgbClr val="231F20"/>
                </a:solidFill>
                <a:latin typeface="楷体"/>
                <a:cs typeface="楷体"/>
              </a:rPr>
              <a:t>，罕见病用药可及性的提高涉及从鼓励药企进</a:t>
            </a:r>
            <a:endParaRPr sz="1200">
              <a:latin typeface="楷体"/>
              <a:cs typeface="楷体"/>
            </a:endParaRPr>
          </a:p>
        </p:txBody>
      </p:sp>
      <p:sp>
        <p:nvSpPr>
          <p:cNvPr id="11" name="object 11"/>
          <p:cNvSpPr txBox="1"/>
          <p:nvPr/>
        </p:nvSpPr>
        <p:spPr>
          <a:xfrm>
            <a:off x="1748345" y="2820225"/>
            <a:ext cx="4431665" cy="208279"/>
          </a:xfrm>
          <a:prstGeom prst="rect">
            <a:avLst/>
          </a:prstGeom>
        </p:spPr>
        <p:txBody>
          <a:bodyPr wrap="square" lIns="0" tIns="12700" rIns="0" bIns="0" rtlCol="0" vert="horz">
            <a:spAutoFit/>
          </a:bodyPr>
          <a:lstStyle/>
          <a:p>
            <a:pPr marL="12700">
              <a:lnSpc>
                <a:spcPct val="100000"/>
              </a:lnSpc>
              <a:spcBef>
                <a:spcPts val="100"/>
              </a:spcBef>
            </a:pPr>
            <a:r>
              <a:rPr dirty="0" sz="1200" spc="40">
                <a:solidFill>
                  <a:srgbClr val="231F20"/>
                </a:solidFill>
                <a:latin typeface="楷体"/>
                <a:cs typeface="楷体"/>
              </a:rPr>
              <a:t>行孤儿药研发到医保孤儿药纳入等诸多环</a:t>
            </a:r>
            <a:r>
              <a:rPr dirty="0" sz="1200">
                <a:solidFill>
                  <a:srgbClr val="231F20"/>
                </a:solidFill>
                <a:latin typeface="楷体"/>
                <a:cs typeface="楷体"/>
              </a:rPr>
              <a:t>节</a:t>
            </a:r>
            <a:r>
              <a:rPr dirty="0" sz="1200" spc="40">
                <a:solidFill>
                  <a:srgbClr val="231F20"/>
                </a:solidFill>
                <a:latin typeface="楷体"/>
                <a:cs typeface="楷体"/>
              </a:rPr>
              <a:t>。包括美</a:t>
            </a:r>
            <a:r>
              <a:rPr dirty="0" sz="1200">
                <a:solidFill>
                  <a:srgbClr val="231F20"/>
                </a:solidFill>
                <a:latin typeface="楷体"/>
                <a:cs typeface="楷体"/>
              </a:rPr>
              <a:t>国</a:t>
            </a:r>
            <a:r>
              <a:rPr dirty="0" sz="1200" spc="40">
                <a:solidFill>
                  <a:srgbClr val="231F20"/>
                </a:solidFill>
                <a:latin typeface="楷体"/>
                <a:cs typeface="楷体"/>
              </a:rPr>
              <a:t>、欧盟</a:t>
            </a:r>
            <a:r>
              <a:rPr dirty="0" sz="1200">
                <a:solidFill>
                  <a:srgbClr val="231F20"/>
                </a:solidFill>
                <a:latin typeface="楷体"/>
                <a:cs typeface="楷体"/>
              </a:rPr>
              <a:t>国</a:t>
            </a:r>
            <a:endParaRPr sz="1200">
              <a:latin typeface="楷体"/>
              <a:cs typeface="楷体"/>
            </a:endParaRPr>
          </a:p>
        </p:txBody>
      </p:sp>
      <p:sp>
        <p:nvSpPr>
          <p:cNvPr id="12" name="object 12"/>
          <p:cNvSpPr txBox="1"/>
          <p:nvPr/>
        </p:nvSpPr>
        <p:spPr>
          <a:xfrm>
            <a:off x="1379994" y="3003106"/>
            <a:ext cx="4803140" cy="1537335"/>
          </a:xfrm>
          <a:prstGeom prst="rect">
            <a:avLst/>
          </a:prstGeom>
        </p:spPr>
        <p:txBody>
          <a:bodyPr wrap="square" lIns="0" tIns="12700" rIns="0" bIns="0" rtlCol="0" vert="horz">
            <a:spAutoFit/>
          </a:bodyPr>
          <a:lstStyle/>
          <a:p>
            <a:pPr algn="just" marL="12700" marR="5080">
              <a:lnSpc>
                <a:spcPct val="118100"/>
              </a:lnSpc>
              <a:spcBef>
                <a:spcPts val="100"/>
              </a:spcBef>
            </a:pPr>
            <a:r>
              <a:rPr dirty="0" sz="1200" spc="10">
                <a:solidFill>
                  <a:srgbClr val="231F20"/>
                </a:solidFill>
                <a:latin typeface="楷体"/>
                <a:cs typeface="楷体"/>
              </a:rPr>
              <a:t>家和中国台湾在内的许多国家和地</a:t>
            </a:r>
            <a:r>
              <a:rPr dirty="0" sz="1200">
                <a:solidFill>
                  <a:srgbClr val="231F20"/>
                </a:solidFill>
                <a:latin typeface="楷体"/>
                <a:cs typeface="楷体"/>
              </a:rPr>
              <a:t>区</a:t>
            </a:r>
            <a:r>
              <a:rPr dirty="0" sz="1200" spc="10">
                <a:solidFill>
                  <a:srgbClr val="231F20"/>
                </a:solidFill>
                <a:latin typeface="楷体"/>
                <a:cs typeface="楷体"/>
              </a:rPr>
              <a:t>，通过制定罕见病计划及立法推动 各个环节的工</a:t>
            </a:r>
            <a:r>
              <a:rPr dirty="0" sz="1200">
                <a:solidFill>
                  <a:srgbClr val="231F20"/>
                </a:solidFill>
                <a:latin typeface="楷体"/>
                <a:cs typeface="楷体"/>
              </a:rPr>
              <a:t>作</a:t>
            </a:r>
            <a:r>
              <a:rPr dirty="0" sz="1200" spc="10">
                <a:solidFill>
                  <a:srgbClr val="231F20"/>
                </a:solidFill>
                <a:latin typeface="楷体"/>
                <a:cs typeface="楷体"/>
              </a:rPr>
              <a:t>，建立起了较为全面完整的罕见病用药保障体</a:t>
            </a:r>
            <a:r>
              <a:rPr dirty="0" sz="1200">
                <a:solidFill>
                  <a:srgbClr val="231F20"/>
                </a:solidFill>
                <a:latin typeface="楷体"/>
                <a:cs typeface="楷体"/>
              </a:rPr>
              <a:t>系</a:t>
            </a:r>
            <a:r>
              <a:rPr dirty="0" sz="1200" spc="10">
                <a:solidFill>
                  <a:srgbClr val="231F20"/>
                </a:solidFill>
                <a:latin typeface="楷体"/>
                <a:cs typeface="楷体"/>
              </a:rPr>
              <a:t>。我国 尚且缺乏罕见病立法统筹各个环节的工作推</a:t>
            </a:r>
            <a:r>
              <a:rPr dirty="0" sz="1200">
                <a:solidFill>
                  <a:srgbClr val="231F20"/>
                </a:solidFill>
                <a:latin typeface="楷体"/>
                <a:cs typeface="楷体"/>
              </a:rPr>
              <a:t>进</a:t>
            </a:r>
            <a:r>
              <a:rPr dirty="0" sz="1200" spc="10">
                <a:solidFill>
                  <a:srgbClr val="231F20"/>
                </a:solidFill>
                <a:latin typeface="楷体"/>
                <a:cs typeface="楷体"/>
              </a:rPr>
              <a:t>，但近年来在其中一些环 </a:t>
            </a:r>
            <a:r>
              <a:rPr dirty="0" sz="1200">
                <a:solidFill>
                  <a:srgbClr val="231F20"/>
                </a:solidFill>
                <a:latin typeface="楷体"/>
                <a:cs typeface="楷体"/>
              </a:rPr>
              <a:t>节上进行了尝试，取得了一定突破。</a:t>
            </a:r>
            <a:endParaRPr sz="1200">
              <a:latin typeface="楷体"/>
              <a:cs typeface="楷体"/>
            </a:endParaRPr>
          </a:p>
          <a:p>
            <a:pPr>
              <a:lnSpc>
                <a:spcPct val="100000"/>
              </a:lnSpc>
              <a:spcBef>
                <a:spcPts val="30"/>
              </a:spcBef>
            </a:pPr>
            <a:endParaRPr sz="1300">
              <a:latin typeface="楷体"/>
              <a:cs typeface="楷体"/>
            </a:endParaRPr>
          </a:p>
          <a:p>
            <a:pPr marL="12700" marR="6350" indent="304800">
              <a:lnSpc>
                <a:spcPct val="118100"/>
              </a:lnSpc>
            </a:pPr>
            <a:r>
              <a:rPr dirty="0" sz="1200" spc="10">
                <a:solidFill>
                  <a:srgbClr val="231F20"/>
                </a:solidFill>
                <a:latin typeface="楷体"/>
                <a:cs typeface="楷体"/>
              </a:rPr>
              <a:t>影响罕见病用药可及性的环节包括以下几方</a:t>
            </a:r>
            <a:r>
              <a:rPr dirty="0" sz="1200">
                <a:solidFill>
                  <a:srgbClr val="231F20"/>
                </a:solidFill>
                <a:latin typeface="楷体"/>
                <a:cs typeface="楷体"/>
              </a:rPr>
              <a:t>面</a:t>
            </a:r>
            <a:r>
              <a:rPr dirty="0" sz="1200" spc="10">
                <a:solidFill>
                  <a:srgbClr val="231F20"/>
                </a:solidFill>
                <a:latin typeface="楷体"/>
                <a:cs typeface="楷体"/>
              </a:rPr>
              <a:t>，本章节将重点阐述 </a:t>
            </a:r>
            <a:r>
              <a:rPr dirty="0" sz="1200">
                <a:solidFill>
                  <a:srgbClr val="231F20"/>
                </a:solidFill>
                <a:latin typeface="楷体"/>
                <a:cs typeface="楷体"/>
              </a:rPr>
              <a:t>其中的医保纳入和支付环节：</a:t>
            </a:r>
            <a:endParaRPr sz="1200">
              <a:latin typeface="楷体"/>
              <a:cs typeface="楷体"/>
            </a:endParaRPr>
          </a:p>
        </p:txBody>
      </p:sp>
      <p:sp>
        <p:nvSpPr>
          <p:cNvPr id="13" name="object 13"/>
          <p:cNvSpPr txBox="1"/>
          <p:nvPr/>
        </p:nvSpPr>
        <p:spPr>
          <a:xfrm>
            <a:off x="1547329" y="4760125"/>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sp>
        <p:nvSpPr>
          <p:cNvPr id="14" name="object 14"/>
          <p:cNvSpPr txBox="1"/>
          <p:nvPr/>
        </p:nvSpPr>
        <p:spPr>
          <a:xfrm>
            <a:off x="1775929" y="4730407"/>
            <a:ext cx="4480560" cy="3265170"/>
          </a:xfrm>
          <a:prstGeom prst="rect">
            <a:avLst/>
          </a:prstGeom>
        </p:spPr>
        <p:txBody>
          <a:bodyPr wrap="square" lIns="0" tIns="12700" rIns="0" bIns="0" rtlCol="0" vert="horz">
            <a:spAutoFit/>
          </a:bodyPr>
          <a:lstStyle/>
          <a:p>
            <a:pPr marL="12700" marR="5080">
              <a:lnSpc>
                <a:spcPct val="118100"/>
              </a:lnSpc>
              <a:spcBef>
                <a:spcPts val="100"/>
              </a:spcBef>
            </a:pPr>
            <a:r>
              <a:rPr dirty="0" sz="1200" spc="35">
                <a:solidFill>
                  <a:srgbClr val="231F20"/>
                </a:solidFill>
                <a:latin typeface="楷体"/>
                <a:cs typeface="楷体"/>
              </a:rPr>
              <a:t>药物研</a:t>
            </a:r>
            <a:r>
              <a:rPr dirty="0" sz="1200">
                <a:solidFill>
                  <a:srgbClr val="231F20"/>
                </a:solidFill>
                <a:latin typeface="楷体"/>
                <a:cs typeface="楷体"/>
              </a:rPr>
              <a:t>发</a:t>
            </a:r>
            <a:r>
              <a:rPr dirty="0" sz="1200" spc="35">
                <a:solidFill>
                  <a:srgbClr val="231F20"/>
                </a:solidFill>
                <a:latin typeface="楷体"/>
                <a:cs typeface="楷体"/>
              </a:rPr>
              <a:t>：政府部门通过研发补</a:t>
            </a:r>
            <a:r>
              <a:rPr dirty="0" sz="1200">
                <a:solidFill>
                  <a:srgbClr val="231F20"/>
                </a:solidFill>
                <a:latin typeface="楷体"/>
                <a:cs typeface="楷体"/>
              </a:rPr>
              <a:t>贴</a:t>
            </a:r>
            <a:r>
              <a:rPr dirty="0" sz="1200" spc="35">
                <a:solidFill>
                  <a:srgbClr val="231F20"/>
                </a:solidFill>
                <a:latin typeface="楷体"/>
                <a:cs typeface="楷体"/>
              </a:rPr>
              <a:t>、税收优</a:t>
            </a:r>
            <a:r>
              <a:rPr dirty="0" sz="1200">
                <a:solidFill>
                  <a:srgbClr val="231F20"/>
                </a:solidFill>
                <a:latin typeface="楷体"/>
                <a:cs typeface="楷体"/>
              </a:rPr>
              <a:t>惠</a:t>
            </a:r>
            <a:r>
              <a:rPr dirty="0" sz="1200" spc="35">
                <a:solidFill>
                  <a:srgbClr val="231F20"/>
                </a:solidFill>
                <a:latin typeface="楷体"/>
                <a:cs typeface="楷体"/>
              </a:rPr>
              <a:t>、产品独占期等财 </a:t>
            </a:r>
            <a:r>
              <a:rPr dirty="0" sz="1200">
                <a:solidFill>
                  <a:srgbClr val="231F20"/>
                </a:solidFill>
                <a:latin typeface="楷体"/>
                <a:cs typeface="楷体"/>
              </a:rPr>
              <a:t>政与行政手段</a:t>
            </a:r>
            <a:r>
              <a:rPr dirty="0" sz="1200" spc="-465">
                <a:solidFill>
                  <a:srgbClr val="231F20"/>
                </a:solidFill>
                <a:latin typeface="楷体"/>
                <a:cs typeface="楷体"/>
              </a:rPr>
              <a:t>，</a:t>
            </a:r>
            <a:r>
              <a:rPr dirty="0" sz="1200">
                <a:solidFill>
                  <a:srgbClr val="231F20"/>
                </a:solidFill>
                <a:latin typeface="楷体"/>
                <a:cs typeface="楷体"/>
              </a:rPr>
              <a:t>可激励制药企业投入孤儿药的研发</a:t>
            </a:r>
            <a:r>
              <a:rPr dirty="0" sz="1200" spc="-465">
                <a:solidFill>
                  <a:srgbClr val="231F20"/>
                </a:solidFill>
                <a:latin typeface="楷体"/>
                <a:cs typeface="楷体"/>
              </a:rPr>
              <a:t>，</a:t>
            </a:r>
            <a:r>
              <a:rPr dirty="0" sz="1200">
                <a:solidFill>
                  <a:srgbClr val="231F20"/>
                </a:solidFill>
                <a:latin typeface="楷体"/>
                <a:cs typeface="楷体"/>
              </a:rPr>
              <a:t>推动产业发展， 使更多罕见病变得可诊可治</a:t>
            </a:r>
            <a:endParaRPr sz="1200">
              <a:latin typeface="楷体"/>
              <a:cs typeface="楷体"/>
            </a:endParaRPr>
          </a:p>
          <a:p>
            <a:pPr marL="12700" marR="77470">
              <a:lnSpc>
                <a:spcPct val="118100"/>
              </a:lnSpc>
            </a:pPr>
            <a:r>
              <a:rPr dirty="0" sz="1200" spc="30">
                <a:solidFill>
                  <a:srgbClr val="231F20"/>
                </a:solidFill>
                <a:latin typeface="楷体"/>
                <a:cs typeface="楷体"/>
              </a:rPr>
              <a:t>新药审批上</a:t>
            </a:r>
            <a:r>
              <a:rPr dirty="0" sz="1200">
                <a:solidFill>
                  <a:srgbClr val="231F20"/>
                </a:solidFill>
                <a:latin typeface="楷体"/>
                <a:cs typeface="楷体"/>
              </a:rPr>
              <a:t>市</a:t>
            </a:r>
            <a:r>
              <a:rPr dirty="0" sz="1200" spc="30">
                <a:solidFill>
                  <a:srgbClr val="231F20"/>
                </a:solidFill>
                <a:latin typeface="楷体"/>
                <a:cs typeface="楷体"/>
              </a:rPr>
              <a:t>：药品监督管理部门可通过绿色审批通</a:t>
            </a:r>
            <a:r>
              <a:rPr dirty="0" sz="1200">
                <a:solidFill>
                  <a:srgbClr val="231F20"/>
                </a:solidFill>
                <a:latin typeface="楷体"/>
                <a:cs typeface="楷体"/>
              </a:rPr>
              <a:t>道</a:t>
            </a:r>
            <a:r>
              <a:rPr dirty="0" sz="1200" spc="30">
                <a:solidFill>
                  <a:srgbClr val="231F20"/>
                </a:solidFill>
                <a:latin typeface="楷体"/>
                <a:cs typeface="楷体"/>
              </a:rPr>
              <a:t>，将孤儿 </a:t>
            </a:r>
            <a:r>
              <a:rPr dirty="0" sz="1200">
                <a:solidFill>
                  <a:srgbClr val="231F20"/>
                </a:solidFill>
                <a:latin typeface="楷体"/>
                <a:cs typeface="楷体"/>
              </a:rPr>
              <a:t>药快速引进市场，让患者有药可医</a:t>
            </a:r>
            <a:endParaRPr sz="1200">
              <a:latin typeface="楷体"/>
              <a:cs typeface="楷体"/>
            </a:endParaRPr>
          </a:p>
          <a:p>
            <a:pPr algn="just" marL="12700" marR="77470">
              <a:lnSpc>
                <a:spcPct val="118100"/>
              </a:lnSpc>
            </a:pPr>
            <a:r>
              <a:rPr dirty="0" sz="1200">
                <a:solidFill>
                  <a:srgbClr val="231F20"/>
                </a:solidFill>
                <a:latin typeface="楷体"/>
                <a:cs typeface="楷体"/>
              </a:rPr>
              <a:t>流行病学和基础医学研</a:t>
            </a:r>
            <a:r>
              <a:rPr dirty="0" sz="1200" spc="-85">
                <a:solidFill>
                  <a:srgbClr val="231F20"/>
                </a:solidFill>
                <a:latin typeface="楷体"/>
                <a:cs typeface="楷体"/>
              </a:rPr>
              <a:t>究：</a:t>
            </a:r>
            <a:r>
              <a:rPr dirty="0" sz="1200">
                <a:solidFill>
                  <a:srgbClr val="231F20"/>
                </a:solidFill>
                <a:latin typeface="楷体"/>
                <a:cs typeface="楷体"/>
              </a:rPr>
              <a:t>系统性</a:t>
            </a:r>
            <a:r>
              <a:rPr dirty="0" sz="1200" spc="-165">
                <a:solidFill>
                  <a:srgbClr val="231F20"/>
                </a:solidFill>
                <a:latin typeface="楷体"/>
                <a:cs typeface="楷体"/>
              </a:rPr>
              <a:t>、</a:t>
            </a:r>
            <a:r>
              <a:rPr dirty="0" sz="1200">
                <a:solidFill>
                  <a:srgbClr val="231F20"/>
                </a:solidFill>
                <a:latin typeface="楷体"/>
                <a:cs typeface="楷体"/>
              </a:rPr>
              <a:t>大规模的罕见病的流病调研、 </a:t>
            </a:r>
            <a:r>
              <a:rPr dirty="0" sz="1200" spc="35">
                <a:solidFill>
                  <a:srgbClr val="231F20"/>
                </a:solidFill>
                <a:latin typeface="楷体"/>
                <a:cs typeface="楷体"/>
              </a:rPr>
              <a:t>注册登记和基础医学研</a:t>
            </a:r>
            <a:r>
              <a:rPr dirty="0" sz="1200">
                <a:solidFill>
                  <a:srgbClr val="231F20"/>
                </a:solidFill>
                <a:latin typeface="楷体"/>
                <a:cs typeface="楷体"/>
              </a:rPr>
              <a:t>究</a:t>
            </a:r>
            <a:r>
              <a:rPr dirty="0" sz="1200" spc="35">
                <a:solidFill>
                  <a:srgbClr val="231F20"/>
                </a:solidFill>
                <a:latin typeface="楷体"/>
                <a:cs typeface="楷体"/>
              </a:rPr>
              <a:t>，对临床紧缺药物的研</a:t>
            </a:r>
            <a:r>
              <a:rPr dirty="0" sz="1200">
                <a:solidFill>
                  <a:srgbClr val="231F20"/>
                </a:solidFill>
                <a:latin typeface="楷体"/>
                <a:cs typeface="楷体"/>
              </a:rPr>
              <a:t>发</a:t>
            </a:r>
            <a:r>
              <a:rPr dirty="0" sz="1200" spc="35">
                <a:solidFill>
                  <a:srgbClr val="231F20"/>
                </a:solidFill>
                <a:latin typeface="楷体"/>
                <a:cs typeface="楷体"/>
              </a:rPr>
              <a:t>、审</a:t>
            </a:r>
            <a:r>
              <a:rPr dirty="0" sz="1200">
                <a:solidFill>
                  <a:srgbClr val="231F20"/>
                </a:solidFill>
                <a:latin typeface="楷体"/>
                <a:cs typeface="楷体"/>
              </a:rPr>
              <a:t>批</a:t>
            </a:r>
            <a:r>
              <a:rPr dirty="0" sz="1200" spc="35">
                <a:solidFill>
                  <a:srgbClr val="231F20"/>
                </a:solidFill>
                <a:latin typeface="楷体"/>
                <a:cs typeface="楷体"/>
              </a:rPr>
              <a:t>、准入 </a:t>
            </a:r>
            <a:r>
              <a:rPr dirty="0" sz="1200" spc="30">
                <a:solidFill>
                  <a:srgbClr val="231F20"/>
                </a:solidFill>
                <a:latin typeface="楷体"/>
                <a:cs typeface="楷体"/>
              </a:rPr>
              <a:t>具有重要指导意</a:t>
            </a:r>
            <a:r>
              <a:rPr dirty="0" sz="1200">
                <a:solidFill>
                  <a:srgbClr val="231F20"/>
                </a:solidFill>
                <a:latin typeface="楷体"/>
                <a:cs typeface="楷体"/>
              </a:rPr>
              <a:t>义</a:t>
            </a:r>
            <a:r>
              <a:rPr dirty="0" sz="1200" spc="30">
                <a:solidFill>
                  <a:srgbClr val="231F20"/>
                </a:solidFill>
                <a:latin typeface="楷体"/>
                <a:cs typeface="楷体"/>
              </a:rPr>
              <a:t>。从长远来</a:t>
            </a:r>
            <a:r>
              <a:rPr dirty="0" sz="1200">
                <a:solidFill>
                  <a:srgbClr val="231F20"/>
                </a:solidFill>
                <a:latin typeface="楷体"/>
                <a:cs typeface="楷体"/>
              </a:rPr>
              <a:t>看</a:t>
            </a:r>
            <a:r>
              <a:rPr dirty="0" sz="1200" spc="30">
                <a:solidFill>
                  <a:srgbClr val="231F20"/>
                </a:solidFill>
                <a:latin typeface="楷体"/>
                <a:cs typeface="楷体"/>
              </a:rPr>
              <a:t>，罕见病流行病学与基础医学研 </a:t>
            </a:r>
            <a:r>
              <a:rPr dirty="0" sz="1200">
                <a:solidFill>
                  <a:srgbClr val="231F20"/>
                </a:solidFill>
                <a:latin typeface="楷体"/>
                <a:cs typeface="楷体"/>
              </a:rPr>
              <a:t>究是提高孤儿药可及性的基础</a:t>
            </a:r>
            <a:endParaRPr sz="1200">
              <a:latin typeface="楷体"/>
              <a:cs typeface="楷体"/>
            </a:endParaRPr>
          </a:p>
          <a:p>
            <a:pPr algn="just" marL="12700" marR="76835">
              <a:lnSpc>
                <a:spcPct val="118100"/>
              </a:lnSpc>
            </a:pPr>
            <a:r>
              <a:rPr dirty="0" sz="1200" spc="30">
                <a:solidFill>
                  <a:srgbClr val="231F20"/>
                </a:solidFill>
                <a:latin typeface="楷体"/>
                <a:cs typeface="楷体"/>
              </a:rPr>
              <a:t>诊疗体系的建</a:t>
            </a:r>
            <a:r>
              <a:rPr dirty="0" sz="1200">
                <a:solidFill>
                  <a:srgbClr val="231F20"/>
                </a:solidFill>
                <a:latin typeface="楷体"/>
                <a:cs typeface="楷体"/>
              </a:rPr>
              <a:t>设</a:t>
            </a:r>
            <a:r>
              <a:rPr dirty="0" sz="1200" spc="30">
                <a:solidFill>
                  <a:srgbClr val="231F20"/>
                </a:solidFill>
                <a:latin typeface="楷体"/>
                <a:cs typeface="楷体"/>
              </a:rPr>
              <a:t>：建立更多罕见病的规范诊疗路径可帮助医护人 员明确可诊可治的病</a:t>
            </a:r>
            <a:r>
              <a:rPr dirty="0" sz="1200">
                <a:solidFill>
                  <a:srgbClr val="231F20"/>
                </a:solidFill>
                <a:latin typeface="楷体"/>
                <a:cs typeface="楷体"/>
              </a:rPr>
              <a:t>种</a:t>
            </a:r>
            <a:r>
              <a:rPr dirty="0" sz="1200" spc="30">
                <a:solidFill>
                  <a:srgbClr val="231F20"/>
                </a:solidFill>
                <a:latin typeface="楷体"/>
                <a:cs typeface="楷体"/>
              </a:rPr>
              <a:t>，对医保等相关部门推进对应药品纳入保 </a:t>
            </a:r>
            <a:r>
              <a:rPr dirty="0" sz="1200">
                <a:solidFill>
                  <a:srgbClr val="231F20"/>
                </a:solidFill>
                <a:latin typeface="楷体"/>
                <a:cs typeface="楷体"/>
              </a:rPr>
              <a:t>障范围内具有指导意义</a:t>
            </a:r>
            <a:endParaRPr sz="1200">
              <a:latin typeface="楷体"/>
              <a:cs typeface="楷体"/>
            </a:endParaRPr>
          </a:p>
          <a:p>
            <a:pPr algn="just" marL="12700" marR="78105">
              <a:lnSpc>
                <a:spcPct val="118100"/>
              </a:lnSpc>
            </a:pPr>
            <a:r>
              <a:rPr dirty="0" sz="1200" spc="35">
                <a:solidFill>
                  <a:srgbClr val="231F20"/>
                </a:solidFill>
                <a:latin typeface="楷体"/>
                <a:cs typeface="楷体"/>
              </a:rPr>
              <a:t>医保纳入与支</a:t>
            </a:r>
            <a:r>
              <a:rPr dirty="0" sz="1200">
                <a:solidFill>
                  <a:srgbClr val="231F20"/>
                </a:solidFill>
                <a:latin typeface="楷体"/>
                <a:cs typeface="楷体"/>
              </a:rPr>
              <a:t>付</a:t>
            </a:r>
            <a:r>
              <a:rPr dirty="0" sz="1200" spc="35">
                <a:solidFill>
                  <a:srgbClr val="231F20"/>
                </a:solidFill>
                <a:latin typeface="楷体"/>
                <a:cs typeface="楷体"/>
              </a:rPr>
              <a:t>：通过纳入疗效明</a:t>
            </a:r>
            <a:r>
              <a:rPr dirty="0" sz="1200">
                <a:solidFill>
                  <a:srgbClr val="231F20"/>
                </a:solidFill>
                <a:latin typeface="楷体"/>
                <a:cs typeface="楷体"/>
              </a:rPr>
              <a:t>确</a:t>
            </a:r>
            <a:r>
              <a:rPr dirty="0" sz="1200" spc="35">
                <a:solidFill>
                  <a:srgbClr val="231F20"/>
                </a:solidFill>
                <a:latin typeface="楷体"/>
                <a:cs typeface="楷体"/>
              </a:rPr>
              <a:t>、临床急需的孤儿</a:t>
            </a:r>
            <a:r>
              <a:rPr dirty="0" sz="1200">
                <a:solidFill>
                  <a:srgbClr val="231F20"/>
                </a:solidFill>
                <a:latin typeface="楷体"/>
                <a:cs typeface="楷体"/>
              </a:rPr>
              <a:t>药</a:t>
            </a:r>
            <a:r>
              <a:rPr dirty="0" sz="1200" spc="35">
                <a:solidFill>
                  <a:srgbClr val="231F20"/>
                </a:solidFill>
                <a:latin typeface="楷体"/>
                <a:cs typeface="楷体"/>
              </a:rPr>
              <a:t>，并采 </a:t>
            </a:r>
            <a:r>
              <a:rPr dirty="0" sz="1200">
                <a:solidFill>
                  <a:srgbClr val="231F20"/>
                </a:solidFill>
                <a:latin typeface="楷体"/>
                <a:cs typeface="楷体"/>
              </a:rPr>
              <a:t>用多元筹资的模式保障资金来源</a:t>
            </a:r>
            <a:r>
              <a:rPr dirty="0" sz="1200" spc="-325">
                <a:solidFill>
                  <a:srgbClr val="231F20"/>
                </a:solidFill>
                <a:latin typeface="楷体"/>
                <a:cs typeface="楷体"/>
              </a:rPr>
              <a:t>，</a:t>
            </a:r>
            <a:r>
              <a:rPr dirty="0" sz="1200">
                <a:solidFill>
                  <a:srgbClr val="231F20"/>
                </a:solidFill>
                <a:latin typeface="楷体"/>
                <a:cs typeface="楷体"/>
              </a:rPr>
              <a:t>医保部门可扩大支付覆盖范围， 极大降低病人负担</a:t>
            </a:r>
            <a:endParaRPr sz="1200">
              <a:latin typeface="楷体"/>
              <a:cs typeface="楷体"/>
            </a:endParaRPr>
          </a:p>
        </p:txBody>
      </p:sp>
      <p:sp>
        <p:nvSpPr>
          <p:cNvPr id="15" name="object 15"/>
          <p:cNvSpPr txBox="1"/>
          <p:nvPr/>
        </p:nvSpPr>
        <p:spPr>
          <a:xfrm>
            <a:off x="1547329" y="5407977"/>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sp>
        <p:nvSpPr>
          <p:cNvPr id="16" name="object 16"/>
          <p:cNvSpPr txBox="1"/>
          <p:nvPr/>
        </p:nvSpPr>
        <p:spPr>
          <a:xfrm>
            <a:off x="1547329" y="5839879"/>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sp>
        <p:nvSpPr>
          <p:cNvPr id="17" name="object 17"/>
          <p:cNvSpPr txBox="1"/>
          <p:nvPr/>
        </p:nvSpPr>
        <p:spPr>
          <a:xfrm>
            <a:off x="1547329" y="6703682"/>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sp>
        <p:nvSpPr>
          <p:cNvPr id="18" name="object 18"/>
          <p:cNvSpPr txBox="1"/>
          <p:nvPr/>
        </p:nvSpPr>
        <p:spPr>
          <a:xfrm>
            <a:off x="1547329" y="7351534"/>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grpSp>
        <p:nvGrpSpPr>
          <p:cNvPr id="19" name="object 19"/>
          <p:cNvGrpSpPr/>
          <p:nvPr/>
        </p:nvGrpSpPr>
        <p:grpSpPr>
          <a:xfrm>
            <a:off x="1776577" y="8496007"/>
            <a:ext cx="213360" cy="133985"/>
            <a:chOff x="1776577" y="8496007"/>
            <a:chExt cx="213360" cy="133985"/>
          </a:xfrm>
        </p:grpSpPr>
        <p:pic>
          <p:nvPicPr>
            <p:cNvPr id="20" name="object 20"/>
            <p:cNvPicPr/>
            <p:nvPr/>
          </p:nvPicPr>
          <p:blipFill>
            <a:blip r:embed="rId5" cstate="print"/>
            <a:stretch>
              <a:fillRect/>
            </a:stretch>
          </p:blipFill>
          <p:spPr>
            <a:xfrm>
              <a:off x="1776577" y="8496007"/>
              <a:ext cx="127825" cy="133896"/>
            </a:xfrm>
            <a:prstGeom prst="rect">
              <a:avLst/>
            </a:prstGeom>
          </p:spPr>
        </p:pic>
        <p:sp>
          <p:nvSpPr>
            <p:cNvPr id="21" name="object 21"/>
            <p:cNvSpPr/>
            <p:nvPr/>
          </p:nvSpPr>
          <p:spPr>
            <a:xfrm>
              <a:off x="1938947" y="8497290"/>
              <a:ext cx="50165" cy="128905"/>
            </a:xfrm>
            <a:custGeom>
              <a:avLst/>
              <a:gdLst/>
              <a:ahLst/>
              <a:cxnLst/>
              <a:rect l="l" t="t" r="r" b="b"/>
              <a:pathLst>
                <a:path w="50164" h="128904">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grpSp>
      <p:pic>
        <p:nvPicPr>
          <p:cNvPr id="22" name="object 22"/>
          <p:cNvPicPr/>
          <p:nvPr/>
        </p:nvPicPr>
        <p:blipFill>
          <a:blip r:embed="rId6" cstate="print"/>
          <a:stretch>
            <a:fillRect/>
          </a:stretch>
        </p:blipFill>
        <p:spPr>
          <a:xfrm>
            <a:off x="2113419" y="8476475"/>
            <a:ext cx="3038132" cy="179527"/>
          </a:xfrm>
          <a:prstGeom prst="rect">
            <a:avLst/>
          </a:prstGeom>
        </p:spPr>
      </p:pic>
      <p:sp>
        <p:nvSpPr>
          <p:cNvPr id="23" name="object 23"/>
          <p:cNvSpPr txBox="1"/>
          <p:nvPr/>
        </p:nvSpPr>
        <p:spPr>
          <a:xfrm>
            <a:off x="1380045" y="8428215"/>
            <a:ext cx="4803775" cy="861694"/>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2.1</a:t>
            </a:r>
            <a:r>
              <a:rPr dirty="0" baseline="1851" sz="2250" spc="547">
                <a:solidFill>
                  <a:srgbClr val="636466"/>
                </a:solidFill>
                <a:latin typeface="Times New Roman"/>
                <a:cs typeface="Times New Roman"/>
              </a:rPr>
              <a:t> </a:t>
            </a:r>
            <a:r>
              <a:rPr dirty="0" sz="1500">
                <a:solidFill>
                  <a:srgbClr val="636466"/>
                </a:solidFill>
                <a:latin typeface="楷体"/>
                <a:cs typeface="楷体"/>
              </a:rPr>
              <a:t>各部门加速出台罕见病保障相关政策</a:t>
            </a:r>
            <a:endParaRPr sz="1500">
              <a:latin typeface="楷体"/>
              <a:cs typeface="楷体"/>
            </a:endParaRPr>
          </a:p>
          <a:p>
            <a:pPr marL="12700" marR="5080" indent="304800">
              <a:lnSpc>
                <a:spcPct val="118100"/>
              </a:lnSpc>
              <a:spcBef>
                <a:spcPts val="1380"/>
              </a:spcBef>
            </a:pPr>
            <a:r>
              <a:rPr dirty="0" sz="1200" spc="15">
                <a:solidFill>
                  <a:srgbClr val="231F20"/>
                </a:solidFill>
                <a:latin typeface="楷体"/>
                <a:cs typeface="楷体"/>
              </a:rPr>
              <a:t>相对欧美国</a:t>
            </a:r>
            <a:r>
              <a:rPr dirty="0" sz="1200">
                <a:solidFill>
                  <a:srgbClr val="231F20"/>
                </a:solidFill>
                <a:latin typeface="楷体"/>
                <a:cs typeface="楷体"/>
              </a:rPr>
              <a:t>家</a:t>
            </a:r>
            <a:r>
              <a:rPr dirty="0" sz="1200" spc="15">
                <a:solidFill>
                  <a:srgbClr val="231F20"/>
                </a:solidFill>
                <a:latin typeface="楷体"/>
                <a:cs typeface="楷体"/>
              </a:rPr>
              <a:t>，我国在罕见病保障体系的建设方面起步较</a:t>
            </a:r>
            <a:r>
              <a:rPr dirty="0" sz="1200">
                <a:solidFill>
                  <a:srgbClr val="231F20"/>
                </a:solidFill>
                <a:latin typeface="楷体"/>
                <a:cs typeface="楷体"/>
              </a:rPr>
              <a:t>晚</a:t>
            </a:r>
            <a:r>
              <a:rPr dirty="0" sz="1200" spc="15">
                <a:solidFill>
                  <a:srgbClr val="231F20"/>
                </a:solidFill>
                <a:latin typeface="楷体"/>
                <a:cs typeface="楷体"/>
              </a:rPr>
              <a:t>，但最 </a:t>
            </a:r>
            <a:r>
              <a:rPr dirty="0" sz="1200">
                <a:solidFill>
                  <a:srgbClr val="231F20"/>
                </a:solidFill>
                <a:latin typeface="楷体"/>
                <a:cs typeface="楷体"/>
              </a:rPr>
              <a:t>近几年呈现加速发展的趋势，主要政策和工作推进如图</a:t>
            </a:r>
            <a:r>
              <a:rPr dirty="0" sz="1200" spc="-310">
                <a:solidFill>
                  <a:srgbClr val="231F20"/>
                </a:solidFill>
                <a:latin typeface="楷体"/>
                <a:cs typeface="楷体"/>
              </a:rPr>
              <a:t> </a:t>
            </a:r>
            <a:r>
              <a:rPr dirty="0" baseline="2314" sz="1800">
                <a:solidFill>
                  <a:srgbClr val="231F20"/>
                </a:solidFill>
                <a:latin typeface="Times New Roman"/>
                <a:cs typeface="Times New Roman"/>
              </a:rPr>
              <a:t>2.1</a:t>
            </a:r>
            <a:r>
              <a:rPr dirty="0" baseline="2314" sz="1800" spc="-15">
                <a:solidFill>
                  <a:srgbClr val="231F20"/>
                </a:solidFill>
                <a:latin typeface="Times New Roman"/>
                <a:cs typeface="Times New Roman"/>
              </a:rPr>
              <a:t> </a:t>
            </a:r>
            <a:r>
              <a:rPr dirty="0" sz="1200">
                <a:solidFill>
                  <a:srgbClr val="231F20"/>
                </a:solidFill>
                <a:latin typeface="楷体"/>
                <a:cs typeface="楷体"/>
              </a:rPr>
              <a:t>所示：</a:t>
            </a:r>
            <a:endParaRPr sz="1200">
              <a:latin typeface="楷体"/>
              <a:cs typeface="楷体"/>
            </a:endParaRPr>
          </a:p>
        </p:txBody>
      </p:sp>
      <p:sp>
        <p:nvSpPr>
          <p:cNvPr id="24" name="object 2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63200" y="10224555"/>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9</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5022303"/>
            <a:ext cx="4803775" cy="2185035"/>
          </a:xfrm>
          <a:prstGeom prst="rect">
            <a:avLst/>
          </a:prstGeom>
        </p:spPr>
        <p:txBody>
          <a:bodyPr wrap="square" lIns="0" tIns="12700" rIns="0" bIns="0" rtlCol="0" vert="horz">
            <a:spAutoFit/>
          </a:bodyPr>
          <a:lstStyle/>
          <a:p>
            <a:pPr algn="just" marL="12700" marR="5080" indent="304800">
              <a:lnSpc>
                <a:spcPct val="118100"/>
              </a:lnSpc>
              <a:spcBef>
                <a:spcPts val="100"/>
              </a:spcBef>
            </a:pPr>
            <a:r>
              <a:rPr dirty="0" sz="1200" spc="15">
                <a:solidFill>
                  <a:srgbClr val="231F20"/>
                </a:solidFill>
                <a:latin typeface="楷体"/>
                <a:cs typeface="楷体"/>
              </a:rPr>
              <a:t>从近年来的政策发展和重大事件来</a:t>
            </a:r>
            <a:r>
              <a:rPr dirty="0" sz="1200">
                <a:solidFill>
                  <a:srgbClr val="231F20"/>
                </a:solidFill>
                <a:latin typeface="楷体"/>
                <a:cs typeface="楷体"/>
              </a:rPr>
              <a:t>看</a:t>
            </a:r>
            <a:r>
              <a:rPr dirty="0" sz="1200" spc="15">
                <a:solidFill>
                  <a:srgbClr val="231F20"/>
                </a:solidFill>
                <a:latin typeface="楷体"/>
                <a:cs typeface="楷体"/>
              </a:rPr>
              <a:t>，药品监督管</a:t>
            </a:r>
            <a:r>
              <a:rPr dirty="0" sz="1200">
                <a:solidFill>
                  <a:srgbClr val="231F20"/>
                </a:solidFill>
                <a:latin typeface="楷体"/>
                <a:cs typeface="楷体"/>
              </a:rPr>
              <a:t>理</a:t>
            </a:r>
            <a:r>
              <a:rPr dirty="0" sz="1200" spc="15">
                <a:solidFill>
                  <a:srgbClr val="231F20"/>
                </a:solidFill>
                <a:latin typeface="楷体"/>
                <a:cs typeface="楷体"/>
              </a:rPr>
              <a:t>、卫健和医保 </a:t>
            </a:r>
            <a:r>
              <a:rPr dirty="0" sz="1200" spc="10">
                <a:solidFill>
                  <a:srgbClr val="231F20"/>
                </a:solidFill>
                <a:latin typeface="楷体"/>
                <a:cs typeface="楷体"/>
              </a:rPr>
              <a:t>等部门都针对罕见病用药保障做出了努</a:t>
            </a:r>
            <a:r>
              <a:rPr dirty="0" sz="1200">
                <a:solidFill>
                  <a:srgbClr val="231F20"/>
                </a:solidFill>
                <a:latin typeface="楷体"/>
                <a:cs typeface="楷体"/>
              </a:rPr>
              <a:t>力</a:t>
            </a:r>
            <a:r>
              <a:rPr dirty="0" sz="1200" spc="10">
                <a:solidFill>
                  <a:srgbClr val="231F20"/>
                </a:solidFill>
                <a:latin typeface="楷体"/>
                <a:cs typeface="楷体"/>
              </a:rPr>
              <a:t>，推动了我国罕见病用药可及 性的提</a:t>
            </a:r>
            <a:r>
              <a:rPr dirty="0" sz="1200">
                <a:solidFill>
                  <a:srgbClr val="231F20"/>
                </a:solidFill>
                <a:latin typeface="楷体"/>
                <a:cs typeface="楷体"/>
              </a:rPr>
              <a:t>高</a:t>
            </a:r>
            <a:r>
              <a:rPr dirty="0" sz="1200" spc="10">
                <a:solidFill>
                  <a:srgbClr val="231F20"/>
                </a:solidFill>
                <a:latin typeface="楷体"/>
                <a:cs typeface="楷体"/>
              </a:rPr>
              <a:t>。而政府和国家领导人对罕见病的关</a:t>
            </a:r>
            <a:r>
              <a:rPr dirty="0" sz="1200">
                <a:solidFill>
                  <a:srgbClr val="231F20"/>
                </a:solidFill>
                <a:latin typeface="楷体"/>
                <a:cs typeface="楷体"/>
              </a:rPr>
              <a:t>注</a:t>
            </a:r>
            <a:r>
              <a:rPr dirty="0" sz="1200" spc="10">
                <a:solidFill>
                  <a:srgbClr val="231F20"/>
                </a:solidFill>
                <a:latin typeface="楷体"/>
                <a:cs typeface="楷体"/>
              </a:rPr>
              <a:t>，也进一步体现出政府 对民生的关注和其以实际行动增强群众对改革的获得感的决</a:t>
            </a:r>
            <a:r>
              <a:rPr dirty="0" sz="1200">
                <a:solidFill>
                  <a:srgbClr val="231F20"/>
                </a:solidFill>
                <a:latin typeface="楷体"/>
                <a:cs typeface="楷体"/>
              </a:rPr>
              <a:t>心</a:t>
            </a:r>
            <a:r>
              <a:rPr dirty="0" sz="1200" spc="10">
                <a:solidFill>
                  <a:srgbClr val="231F20"/>
                </a:solidFill>
                <a:latin typeface="楷体"/>
                <a:cs typeface="楷体"/>
              </a:rPr>
              <a:t>。但另一 方</a:t>
            </a:r>
            <a:r>
              <a:rPr dirty="0" sz="1200">
                <a:solidFill>
                  <a:srgbClr val="231F20"/>
                </a:solidFill>
                <a:latin typeface="楷体"/>
                <a:cs typeface="楷体"/>
              </a:rPr>
              <a:t>面</a:t>
            </a:r>
            <a:r>
              <a:rPr dirty="0" sz="1200" spc="10">
                <a:solidFill>
                  <a:srgbClr val="231F20"/>
                </a:solidFill>
                <a:latin typeface="楷体"/>
                <a:cs typeface="楷体"/>
              </a:rPr>
              <a:t>，罕见病国家计划和立法等顶层设计还未被提上日</a:t>
            </a:r>
            <a:r>
              <a:rPr dirty="0" sz="1200">
                <a:solidFill>
                  <a:srgbClr val="231F20"/>
                </a:solidFill>
                <a:latin typeface="楷体"/>
                <a:cs typeface="楷体"/>
              </a:rPr>
              <a:t>程</a:t>
            </a:r>
            <a:r>
              <a:rPr dirty="0" sz="1200" spc="10">
                <a:solidFill>
                  <a:srgbClr val="231F20"/>
                </a:solidFill>
                <a:latin typeface="楷体"/>
                <a:cs typeface="楷体"/>
              </a:rPr>
              <a:t>。全国政协委 </a:t>
            </a:r>
            <a:r>
              <a:rPr dirty="0" sz="1200">
                <a:solidFill>
                  <a:srgbClr val="231F20"/>
                </a:solidFill>
                <a:latin typeface="楷体"/>
                <a:cs typeface="楷体"/>
              </a:rPr>
              <a:t>员</a:t>
            </a:r>
            <a:r>
              <a:rPr dirty="0" sz="1200" spc="10">
                <a:solidFill>
                  <a:srgbClr val="231F20"/>
                </a:solidFill>
                <a:latin typeface="楷体"/>
                <a:cs typeface="楷体"/>
              </a:rPr>
              <a:t>、卫健委罕见病专家委员会委员丁洁教</a:t>
            </a:r>
            <a:r>
              <a:rPr dirty="0" sz="1200">
                <a:solidFill>
                  <a:srgbClr val="231F20"/>
                </a:solidFill>
                <a:latin typeface="楷体"/>
                <a:cs typeface="楷体"/>
              </a:rPr>
              <a:t>授</a:t>
            </a:r>
            <a:r>
              <a:rPr dirty="0" sz="1200" spc="10">
                <a:solidFill>
                  <a:srgbClr val="231F20"/>
                </a:solidFill>
                <a:latin typeface="楷体"/>
                <a:cs typeface="楷体"/>
              </a:rPr>
              <a:t>、李定国教</a:t>
            </a:r>
            <a:r>
              <a:rPr dirty="0" sz="1200">
                <a:solidFill>
                  <a:srgbClr val="231F20"/>
                </a:solidFill>
                <a:latin typeface="楷体"/>
                <a:cs typeface="楷体"/>
              </a:rPr>
              <a:t>授</a:t>
            </a:r>
            <a:r>
              <a:rPr dirty="0" sz="1200" spc="10">
                <a:solidFill>
                  <a:srgbClr val="231F20"/>
                </a:solidFill>
                <a:latin typeface="楷体"/>
                <a:cs typeface="楷体"/>
              </a:rPr>
              <a:t>，全国人大代 表孙兆奇等专家就曾多次建言献</a:t>
            </a:r>
            <a:r>
              <a:rPr dirty="0" sz="1200">
                <a:solidFill>
                  <a:srgbClr val="231F20"/>
                </a:solidFill>
                <a:latin typeface="楷体"/>
                <a:cs typeface="楷体"/>
              </a:rPr>
              <a:t>策</a:t>
            </a:r>
            <a:r>
              <a:rPr dirty="0" sz="1200" spc="10">
                <a:solidFill>
                  <a:srgbClr val="231F20"/>
                </a:solidFill>
                <a:latin typeface="楷体"/>
                <a:cs typeface="楷体"/>
              </a:rPr>
              <a:t>，提出关于制</a:t>
            </a:r>
            <a:r>
              <a:rPr dirty="0" sz="1200">
                <a:solidFill>
                  <a:srgbClr val="231F20"/>
                </a:solidFill>
                <a:latin typeface="楷体"/>
                <a:cs typeface="楷体"/>
              </a:rPr>
              <a:t>定</a:t>
            </a:r>
            <a:r>
              <a:rPr dirty="0" sz="1200" spc="10">
                <a:solidFill>
                  <a:srgbClr val="231F20"/>
                </a:solidFill>
                <a:latin typeface="楷体"/>
                <a:cs typeface="楷体"/>
              </a:rPr>
              <a:t>《罕见病医疗保障制 </a:t>
            </a:r>
            <a:r>
              <a:rPr dirty="0" sz="1200" spc="5">
                <a:solidFill>
                  <a:srgbClr val="231F20"/>
                </a:solidFill>
                <a:latin typeface="楷体"/>
                <a:cs typeface="楷体"/>
              </a:rPr>
              <a:t>度</a:t>
            </a:r>
            <a:r>
              <a:rPr dirty="0" sz="1200">
                <a:solidFill>
                  <a:srgbClr val="231F20"/>
                </a:solidFill>
                <a:latin typeface="楷体"/>
                <a:cs typeface="楷体"/>
              </a:rPr>
              <a:t>》、</a:t>
            </a:r>
            <a:r>
              <a:rPr dirty="0" sz="1200" spc="15">
                <a:solidFill>
                  <a:srgbClr val="231F20"/>
                </a:solidFill>
                <a:latin typeface="楷体"/>
                <a:cs typeface="楷体"/>
              </a:rPr>
              <a:t>《罕见病患者救助条</a:t>
            </a:r>
            <a:r>
              <a:rPr dirty="0" sz="1200" spc="5">
                <a:solidFill>
                  <a:srgbClr val="231F20"/>
                </a:solidFill>
                <a:latin typeface="楷体"/>
                <a:cs typeface="楷体"/>
              </a:rPr>
              <a:t>例</a:t>
            </a:r>
            <a:r>
              <a:rPr dirty="0" sz="1200" spc="15">
                <a:solidFill>
                  <a:srgbClr val="231F20"/>
                </a:solidFill>
                <a:latin typeface="楷体"/>
                <a:cs typeface="楷体"/>
              </a:rPr>
              <a:t>》</a:t>
            </a:r>
            <a:r>
              <a:rPr dirty="0" sz="1200">
                <a:solidFill>
                  <a:srgbClr val="231F20"/>
                </a:solidFill>
                <a:latin typeface="楷体"/>
                <a:cs typeface="楷体"/>
              </a:rPr>
              <a:t>和</a:t>
            </a:r>
            <a:r>
              <a:rPr dirty="0" sz="1200" spc="15">
                <a:solidFill>
                  <a:srgbClr val="231F20"/>
                </a:solidFill>
                <a:latin typeface="楷体"/>
                <a:cs typeface="楷体"/>
              </a:rPr>
              <a:t>《孤儿药方</a:t>
            </a:r>
            <a:r>
              <a:rPr dirty="0" sz="1200" spc="5">
                <a:solidFill>
                  <a:srgbClr val="231F20"/>
                </a:solidFill>
                <a:latin typeface="楷体"/>
                <a:cs typeface="楷体"/>
              </a:rPr>
              <a:t>案</a:t>
            </a:r>
            <a:r>
              <a:rPr dirty="0" sz="1200" spc="15">
                <a:solidFill>
                  <a:srgbClr val="231F20"/>
                </a:solidFill>
                <a:latin typeface="楷体"/>
                <a:cs typeface="楷体"/>
              </a:rPr>
              <a:t>》等多项建</a:t>
            </a:r>
            <a:r>
              <a:rPr dirty="0" sz="1200">
                <a:solidFill>
                  <a:srgbClr val="231F20"/>
                </a:solidFill>
                <a:latin typeface="楷体"/>
                <a:cs typeface="楷体"/>
              </a:rPr>
              <a:t>议</a:t>
            </a:r>
            <a:r>
              <a:rPr dirty="0" sz="1200" spc="15">
                <a:solidFill>
                  <a:srgbClr val="231F20"/>
                </a:solidFill>
                <a:latin typeface="楷体"/>
                <a:cs typeface="楷体"/>
              </a:rPr>
              <a:t>。未</a:t>
            </a:r>
            <a:r>
              <a:rPr dirty="0" sz="1200">
                <a:solidFill>
                  <a:srgbClr val="231F20"/>
                </a:solidFill>
                <a:latin typeface="楷体"/>
                <a:cs typeface="楷体"/>
              </a:rPr>
              <a:t>来， </a:t>
            </a:r>
            <a:r>
              <a:rPr dirty="0" sz="1200" spc="10">
                <a:solidFill>
                  <a:srgbClr val="231F20"/>
                </a:solidFill>
                <a:latin typeface="楷体"/>
                <a:cs typeface="楷体"/>
              </a:rPr>
              <a:t>我们期待能够通过推动罕见病立</a:t>
            </a:r>
            <a:r>
              <a:rPr dirty="0" sz="1200">
                <a:solidFill>
                  <a:srgbClr val="231F20"/>
                </a:solidFill>
                <a:latin typeface="楷体"/>
                <a:cs typeface="楷体"/>
              </a:rPr>
              <a:t>法</a:t>
            </a:r>
            <a:r>
              <a:rPr dirty="0" sz="1200" spc="10">
                <a:solidFill>
                  <a:srgbClr val="231F20"/>
                </a:solidFill>
                <a:latin typeface="楷体"/>
                <a:cs typeface="楷体"/>
              </a:rPr>
              <a:t>，促进罕见病管理体系整</a:t>
            </a:r>
            <a:r>
              <a:rPr dirty="0" sz="1200">
                <a:solidFill>
                  <a:srgbClr val="231F20"/>
                </a:solidFill>
                <a:latin typeface="楷体"/>
                <a:cs typeface="楷体"/>
              </a:rPr>
              <a:t>合</a:t>
            </a:r>
            <a:r>
              <a:rPr dirty="0" sz="1200" spc="10">
                <a:solidFill>
                  <a:srgbClr val="231F20"/>
                </a:solidFill>
                <a:latin typeface="楷体"/>
                <a:cs typeface="楷体"/>
              </a:rPr>
              <a:t>，增强罕 </a:t>
            </a:r>
            <a:r>
              <a:rPr dirty="0" sz="1200">
                <a:solidFill>
                  <a:srgbClr val="231F20"/>
                </a:solidFill>
                <a:latin typeface="楷体"/>
                <a:cs typeface="楷体"/>
              </a:rPr>
              <a:t>见病防治和保障支持体系的整体性。</a:t>
            </a:r>
            <a:endParaRPr sz="1200">
              <a:latin typeface="楷体"/>
              <a:cs typeface="楷体"/>
            </a:endParaRPr>
          </a:p>
        </p:txBody>
      </p:sp>
      <p:pic>
        <p:nvPicPr>
          <p:cNvPr id="7" name="object 7"/>
          <p:cNvPicPr/>
          <p:nvPr/>
        </p:nvPicPr>
        <p:blipFill>
          <a:blip r:embed="rId2" cstate="print"/>
          <a:stretch>
            <a:fillRect/>
          </a:stretch>
        </p:blipFill>
        <p:spPr>
          <a:xfrm>
            <a:off x="1776552" y="7708620"/>
            <a:ext cx="228663" cy="133883"/>
          </a:xfrm>
          <a:prstGeom prst="rect">
            <a:avLst/>
          </a:prstGeom>
        </p:spPr>
      </p:pic>
      <p:pic>
        <p:nvPicPr>
          <p:cNvPr id="8" name="object 8"/>
          <p:cNvPicPr/>
          <p:nvPr/>
        </p:nvPicPr>
        <p:blipFill>
          <a:blip r:embed="rId3" cstate="print"/>
          <a:stretch>
            <a:fillRect/>
          </a:stretch>
        </p:blipFill>
        <p:spPr>
          <a:xfrm>
            <a:off x="2118486" y="7687716"/>
            <a:ext cx="2830753" cy="180009"/>
          </a:xfrm>
          <a:prstGeom prst="rect">
            <a:avLst/>
          </a:prstGeom>
        </p:spPr>
      </p:pic>
      <p:sp>
        <p:nvSpPr>
          <p:cNvPr id="9" name="object 9"/>
          <p:cNvSpPr txBox="1"/>
          <p:nvPr/>
        </p:nvSpPr>
        <p:spPr>
          <a:xfrm>
            <a:off x="1380032" y="7640815"/>
            <a:ext cx="4876165" cy="1725295"/>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2.2</a:t>
            </a:r>
            <a:r>
              <a:rPr dirty="0" baseline="1851" sz="2250" spc="547">
                <a:solidFill>
                  <a:srgbClr val="636466"/>
                </a:solidFill>
                <a:latin typeface="Times New Roman"/>
                <a:cs typeface="Times New Roman"/>
              </a:rPr>
              <a:t> </a:t>
            </a:r>
            <a:r>
              <a:rPr dirty="0" sz="1500">
                <a:solidFill>
                  <a:srgbClr val="636466"/>
                </a:solidFill>
                <a:latin typeface="楷体"/>
                <a:cs typeface="楷体"/>
              </a:rPr>
              <a:t>新药审批加速推动孤儿药中国上市</a:t>
            </a:r>
            <a:endParaRPr sz="1500">
              <a:latin typeface="楷体"/>
              <a:cs typeface="楷体"/>
            </a:endParaRPr>
          </a:p>
          <a:p>
            <a:pPr marL="12700" marR="5080" indent="304800">
              <a:lnSpc>
                <a:spcPct val="118100"/>
              </a:lnSpc>
              <a:spcBef>
                <a:spcPts val="1380"/>
              </a:spcBef>
            </a:pPr>
            <a:r>
              <a:rPr dirty="0" sz="1200" spc="10">
                <a:solidFill>
                  <a:srgbClr val="231F20"/>
                </a:solidFill>
                <a:latin typeface="楷体"/>
                <a:cs typeface="楷体"/>
              </a:rPr>
              <a:t>对孤儿药实行加速审评审批是提高孤儿药可及性工作中的重要环节 </a:t>
            </a:r>
            <a:r>
              <a:rPr dirty="0" sz="1200" spc="40">
                <a:solidFill>
                  <a:srgbClr val="231F20"/>
                </a:solidFill>
                <a:latin typeface="楷体"/>
                <a:cs typeface="楷体"/>
              </a:rPr>
              <a:t>之</a:t>
            </a:r>
            <a:r>
              <a:rPr dirty="0" sz="1200">
                <a:solidFill>
                  <a:srgbClr val="231F20"/>
                </a:solidFill>
                <a:latin typeface="楷体"/>
                <a:cs typeface="楷体"/>
              </a:rPr>
              <a:t>一</a:t>
            </a:r>
            <a:r>
              <a:rPr dirty="0" sz="1200" spc="40">
                <a:solidFill>
                  <a:srgbClr val="231F20"/>
                </a:solidFill>
                <a:latin typeface="楷体"/>
                <a:cs typeface="楷体"/>
              </a:rPr>
              <a:t>，主管部门为我国药品监督管理部</a:t>
            </a:r>
            <a:r>
              <a:rPr dirty="0" sz="1200">
                <a:solidFill>
                  <a:srgbClr val="231F20"/>
                </a:solidFill>
                <a:latin typeface="楷体"/>
                <a:cs typeface="楷体"/>
              </a:rPr>
              <a:t>门</a:t>
            </a:r>
            <a:r>
              <a:rPr dirty="0" sz="1200" spc="40">
                <a:solidFill>
                  <a:srgbClr val="231F20"/>
                </a:solidFill>
                <a:latin typeface="楷体"/>
                <a:cs typeface="楷体"/>
              </a:rPr>
              <a:t>。我国早</a:t>
            </a:r>
            <a:r>
              <a:rPr dirty="0" sz="1200">
                <a:solidFill>
                  <a:srgbClr val="231F20"/>
                </a:solidFill>
                <a:latin typeface="楷体"/>
                <a:cs typeface="楷体"/>
              </a:rPr>
              <a:t>在</a:t>
            </a:r>
            <a:r>
              <a:rPr dirty="0" sz="1200" spc="-315">
                <a:solidFill>
                  <a:srgbClr val="231F20"/>
                </a:solidFill>
                <a:latin typeface="楷体"/>
                <a:cs typeface="楷体"/>
              </a:rPr>
              <a:t> </a:t>
            </a:r>
            <a:r>
              <a:rPr dirty="0" baseline="2314" sz="1800">
                <a:solidFill>
                  <a:srgbClr val="231F20"/>
                </a:solidFill>
                <a:latin typeface="Times New Roman"/>
                <a:cs typeface="Times New Roman"/>
              </a:rPr>
              <a:t>1999</a:t>
            </a:r>
            <a:r>
              <a:rPr dirty="0" baseline="2314" sz="1800" spc="-22">
                <a:solidFill>
                  <a:srgbClr val="231F20"/>
                </a:solidFill>
                <a:latin typeface="Times New Roman"/>
                <a:cs typeface="Times New Roman"/>
              </a:rPr>
              <a:t> </a:t>
            </a:r>
            <a:r>
              <a:rPr dirty="0" sz="1200" spc="40">
                <a:solidFill>
                  <a:srgbClr val="231F20"/>
                </a:solidFill>
                <a:latin typeface="楷体"/>
                <a:cs typeface="楷体"/>
              </a:rPr>
              <a:t>年</a:t>
            </a:r>
            <a:r>
              <a:rPr dirty="0" sz="1200">
                <a:solidFill>
                  <a:srgbClr val="231F20"/>
                </a:solidFill>
                <a:latin typeface="楷体"/>
                <a:cs typeface="楷体"/>
              </a:rPr>
              <a:t>的</a:t>
            </a:r>
            <a:r>
              <a:rPr dirty="0" sz="1200" spc="40">
                <a:solidFill>
                  <a:srgbClr val="231F20"/>
                </a:solidFill>
                <a:latin typeface="楷体"/>
                <a:cs typeface="楷体"/>
              </a:rPr>
              <a:t>《新药 </a:t>
            </a:r>
            <a:r>
              <a:rPr dirty="0" sz="1200">
                <a:solidFill>
                  <a:srgbClr val="231F20"/>
                </a:solidFill>
                <a:latin typeface="楷体"/>
                <a:cs typeface="楷体"/>
              </a:rPr>
              <a:t>审批办法</a:t>
            </a:r>
            <a:r>
              <a:rPr dirty="0" sz="1200" spc="-105">
                <a:solidFill>
                  <a:srgbClr val="231F20"/>
                </a:solidFill>
                <a:latin typeface="楷体"/>
                <a:cs typeface="楷体"/>
              </a:rPr>
              <a:t>》</a:t>
            </a:r>
            <a:r>
              <a:rPr dirty="0" sz="1200">
                <a:solidFill>
                  <a:srgbClr val="231F20"/>
                </a:solidFill>
                <a:latin typeface="楷体"/>
                <a:cs typeface="楷体"/>
              </a:rPr>
              <a:t>之中就提出</a:t>
            </a:r>
            <a:r>
              <a:rPr dirty="0" sz="1200" spc="-105">
                <a:solidFill>
                  <a:srgbClr val="231F20"/>
                </a:solidFill>
                <a:latin typeface="楷体"/>
                <a:cs typeface="楷体"/>
              </a:rPr>
              <a:t>，</a:t>
            </a:r>
            <a:r>
              <a:rPr dirty="0" sz="1200">
                <a:solidFill>
                  <a:srgbClr val="231F20"/>
                </a:solidFill>
                <a:latin typeface="楷体"/>
                <a:cs typeface="楷体"/>
              </a:rPr>
              <a:t>对包括孤儿药在内的治疗疑难危重疾病的新药， 应加速审评进度。</a:t>
            </a:r>
            <a:r>
              <a:rPr dirty="0" baseline="2314" sz="1800">
                <a:solidFill>
                  <a:srgbClr val="231F20"/>
                </a:solidFill>
                <a:latin typeface="Times New Roman"/>
                <a:cs typeface="Times New Roman"/>
              </a:rPr>
              <a:t>2007</a:t>
            </a:r>
            <a:r>
              <a:rPr dirty="0" baseline="2314" sz="1800" spc="-44">
                <a:solidFill>
                  <a:srgbClr val="231F20"/>
                </a:solidFill>
                <a:latin typeface="Times New Roman"/>
                <a:cs typeface="Times New Roman"/>
              </a:rPr>
              <a:t> </a:t>
            </a:r>
            <a:r>
              <a:rPr dirty="0" sz="1200">
                <a:solidFill>
                  <a:srgbClr val="231F20"/>
                </a:solidFill>
                <a:latin typeface="楷体"/>
                <a:cs typeface="楷体"/>
              </a:rPr>
              <a:t>年的《药品注册管理办法》再次规定，国家食品 </a:t>
            </a:r>
            <a:r>
              <a:rPr dirty="0" sz="1200" spc="15">
                <a:solidFill>
                  <a:srgbClr val="231F20"/>
                </a:solidFill>
                <a:latin typeface="楷体"/>
                <a:cs typeface="楷体"/>
              </a:rPr>
              <a:t>药品监督管理总局药品审评中</a:t>
            </a:r>
            <a:r>
              <a:rPr dirty="0" sz="1200">
                <a:solidFill>
                  <a:srgbClr val="231F20"/>
                </a:solidFill>
                <a:latin typeface="楷体"/>
                <a:cs typeface="楷体"/>
              </a:rPr>
              <a:t>心（</a:t>
            </a:r>
            <a:r>
              <a:rPr dirty="0" baseline="2314" sz="1800">
                <a:solidFill>
                  <a:srgbClr val="231F20"/>
                </a:solidFill>
                <a:latin typeface="Times New Roman"/>
                <a:cs typeface="Times New Roman"/>
              </a:rPr>
              <a:t>CDE</a:t>
            </a:r>
            <a:r>
              <a:rPr dirty="0" sz="1200">
                <a:solidFill>
                  <a:srgbClr val="231F20"/>
                </a:solidFill>
                <a:latin typeface="楷体"/>
                <a:cs typeface="楷体"/>
              </a:rPr>
              <a:t>）</a:t>
            </a:r>
            <a:r>
              <a:rPr dirty="0" sz="1200" spc="15">
                <a:solidFill>
                  <a:srgbClr val="231F20"/>
                </a:solidFill>
                <a:latin typeface="楷体"/>
                <a:cs typeface="楷体"/>
              </a:rPr>
              <a:t>可对治疗艾滋</a:t>
            </a:r>
            <a:r>
              <a:rPr dirty="0" sz="1200">
                <a:solidFill>
                  <a:srgbClr val="231F20"/>
                </a:solidFill>
                <a:latin typeface="楷体"/>
                <a:cs typeface="楷体"/>
              </a:rPr>
              <a:t>病</a:t>
            </a:r>
            <a:r>
              <a:rPr dirty="0" sz="1200" spc="15">
                <a:solidFill>
                  <a:srgbClr val="231F20"/>
                </a:solidFill>
                <a:latin typeface="楷体"/>
                <a:cs typeface="楷体"/>
              </a:rPr>
              <a:t>、恶性肿</a:t>
            </a:r>
            <a:r>
              <a:rPr dirty="0" sz="1200">
                <a:solidFill>
                  <a:srgbClr val="231F20"/>
                </a:solidFill>
                <a:latin typeface="楷体"/>
                <a:cs typeface="楷体"/>
              </a:rPr>
              <a:t>瘤、 罕见病等疾病且具有明显临床治疗优势的新药实行特殊审批。</a:t>
            </a:r>
            <a:endParaRPr sz="1200">
              <a:latin typeface="楷体"/>
              <a:cs typeface="楷体"/>
            </a:endParaRPr>
          </a:p>
        </p:txBody>
      </p:sp>
      <p:sp>
        <p:nvSpPr>
          <p:cNvPr id="10" name="object 10"/>
          <p:cNvSpPr/>
          <p:nvPr/>
        </p:nvSpPr>
        <p:spPr>
          <a:xfrm>
            <a:off x="832498" y="136023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grpSp>
        <p:nvGrpSpPr>
          <p:cNvPr id="11" name="object 11"/>
          <p:cNvGrpSpPr/>
          <p:nvPr/>
        </p:nvGrpSpPr>
        <p:grpSpPr>
          <a:xfrm>
            <a:off x="702538" y="1788744"/>
            <a:ext cx="6069965" cy="3168650"/>
            <a:chOff x="702538" y="1788744"/>
            <a:chExt cx="6069965" cy="3168650"/>
          </a:xfrm>
        </p:grpSpPr>
        <p:sp>
          <p:nvSpPr>
            <p:cNvPr id="12" name="object 12"/>
            <p:cNvSpPr/>
            <p:nvPr/>
          </p:nvSpPr>
          <p:spPr>
            <a:xfrm>
              <a:off x="832500" y="4940998"/>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13" name="object 13"/>
            <p:cNvPicPr/>
            <p:nvPr/>
          </p:nvPicPr>
          <p:blipFill>
            <a:blip r:embed="rId4" cstate="print"/>
            <a:stretch>
              <a:fillRect/>
            </a:stretch>
          </p:blipFill>
          <p:spPr>
            <a:xfrm>
              <a:off x="715357" y="1788744"/>
              <a:ext cx="470030" cy="760932"/>
            </a:xfrm>
            <a:prstGeom prst="rect">
              <a:avLst/>
            </a:prstGeom>
          </p:spPr>
        </p:pic>
        <p:sp>
          <p:nvSpPr>
            <p:cNvPr id="14" name="object 14"/>
            <p:cNvSpPr/>
            <p:nvPr/>
          </p:nvSpPr>
          <p:spPr>
            <a:xfrm>
              <a:off x="741321" y="1814538"/>
              <a:ext cx="414020" cy="709930"/>
            </a:xfrm>
            <a:custGeom>
              <a:avLst/>
              <a:gdLst/>
              <a:ahLst/>
              <a:cxnLst/>
              <a:rect l="l" t="t" r="r" b="b"/>
              <a:pathLst>
                <a:path w="414019" h="709930">
                  <a:moveTo>
                    <a:pt x="0" y="634247"/>
                  </a:moveTo>
                  <a:lnTo>
                    <a:pt x="0" y="0"/>
                  </a:lnTo>
                  <a:lnTo>
                    <a:pt x="206895" y="75110"/>
                  </a:lnTo>
                  <a:lnTo>
                    <a:pt x="413790" y="0"/>
                  </a:lnTo>
                  <a:lnTo>
                    <a:pt x="413790" y="634247"/>
                  </a:lnTo>
                  <a:lnTo>
                    <a:pt x="206895" y="709356"/>
                  </a:lnTo>
                  <a:lnTo>
                    <a:pt x="0" y="634247"/>
                  </a:lnTo>
                  <a:close/>
                </a:path>
              </a:pathLst>
            </a:custGeom>
            <a:solidFill>
              <a:srgbClr val="639E51"/>
            </a:solidFill>
          </p:spPr>
          <p:txBody>
            <a:bodyPr wrap="square" lIns="0" tIns="0" rIns="0" bIns="0" rtlCol="0"/>
            <a:lstStyle/>
            <a:p/>
          </p:txBody>
        </p:sp>
        <p:pic>
          <p:nvPicPr>
            <p:cNvPr id="15" name="object 15"/>
            <p:cNvPicPr/>
            <p:nvPr/>
          </p:nvPicPr>
          <p:blipFill>
            <a:blip r:embed="rId5" cstate="print"/>
            <a:stretch>
              <a:fillRect/>
            </a:stretch>
          </p:blipFill>
          <p:spPr>
            <a:xfrm>
              <a:off x="702538" y="2433606"/>
              <a:ext cx="495668" cy="434206"/>
            </a:xfrm>
            <a:prstGeom prst="rect">
              <a:avLst/>
            </a:prstGeom>
          </p:spPr>
        </p:pic>
        <p:sp>
          <p:nvSpPr>
            <p:cNvPr id="16" name="object 16"/>
            <p:cNvSpPr/>
            <p:nvPr/>
          </p:nvSpPr>
          <p:spPr>
            <a:xfrm>
              <a:off x="741321" y="2476601"/>
              <a:ext cx="414020" cy="348615"/>
            </a:xfrm>
            <a:custGeom>
              <a:avLst/>
              <a:gdLst/>
              <a:ahLst/>
              <a:cxnLst/>
              <a:rect l="l" t="t" r="r" b="b"/>
              <a:pathLst>
                <a:path w="414019" h="348614">
                  <a:moveTo>
                    <a:pt x="0" y="284847"/>
                  </a:moveTo>
                  <a:lnTo>
                    <a:pt x="0" y="0"/>
                  </a:lnTo>
                  <a:lnTo>
                    <a:pt x="206895" y="63372"/>
                  </a:lnTo>
                  <a:lnTo>
                    <a:pt x="413790" y="0"/>
                  </a:lnTo>
                  <a:lnTo>
                    <a:pt x="413790" y="284847"/>
                  </a:lnTo>
                  <a:lnTo>
                    <a:pt x="206895" y="348220"/>
                  </a:lnTo>
                  <a:lnTo>
                    <a:pt x="0" y="284847"/>
                  </a:lnTo>
                  <a:close/>
                </a:path>
              </a:pathLst>
            </a:custGeom>
            <a:solidFill>
              <a:srgbClr val="639E51"/>
            </a:solidFill>
          </p:spPr>
          <p:txBody>
            <a:bodyPr wrap="square" lIns="0" tIns="0" rIns="0" bIns="0" rtlCol="0"/>
            <a:lstStyle/>
            <a:p/>
          </p:txBody>
        </p:sp>
        <p:pic>
          <p:nvPicPr>
            <p:cNvPr id="17" name="object 17"/>
            <p:cNvPicPr/>
            <p:nvPr/>
          </p:nvPicPr>
          <p:blipFill>
            <a:blip r:embed="rId6" cstate="print"/>
            <a:stretch>
              <a:fillRect/>
            </a:stretch>
          </p:blipFill>
          <p:spPr>
            <a:xfrm>
              <a:off x="702538" y="2730247"/>
              <a:ext cx="495668" cy="842618"/>
            </a:xfrm>
            <a:prstGeom prst="rect">
              <a:avLst/>
            </a:prstGeom>
          </p:spPr>
        </p:pic>
        <p:sp>
          <p:nvSpPr>
            <p:cNvPr id="18" name="object 18"/>
            <p:cNvSpPr/>
            <p:nvPr/>
          </p:nvSpPr>
          <p:spPr>
            <a:xfrm>
              <a:off x="741336" y="2773235"/>
              <a:ext cx="414020" cy="756920"/>
            </a:xfrm>
            <a:custGeom>
              <a:avLst/>
              <a:gdLst/>
              <a:ahLst/>
              <a:cxnLst/>
              <a:rect l="l" t="t" r="r" b="b"/>
              <a:pathLst>
                <a:path w="414019" h="756920">
                  <a:moveTo>
                    <a:pt x="0" y="681520"/>
                  </a:moveTo>
                  <a:lnTo>
                    <a:pt x="0" y="0"/>
                  </a:lnTo>
                  <a:lnTo>
                    <a:pt x="206888" y="75108"/>
                  </a:lnTo>
                  <a:lnTo>
                    <a:pt x="413775" y="0"/>
                  </a:lnTo>
                  <a:lnTo>
                    <a:pt x="413775" y="681520"/>
                  </a:lnTo>
                  <a:lnTo>
                    <a:pt x="206888" y="756630"/>
                  </a:lnTo>
                  <a:lnTo>
                    <a:pt x="0" y="681520"/>
                  </a:lnTo>
                  <a:close/>
                </a:path>
              </a:pathLst>
            </a:custGeom>
            <a:solidFill>
              <a:srgbClr val="639E51"/>
            </a:solidFill>
          </p:spPr>
          <p:txBody>
            <a:bodyPr wrap="square" lIns="0" tIns="0" rIns="0" bIns="0" rtlCol="0"/>
            <a:lstStyle/>
            <a:p/>
          </p:txBody>
        </p:sp>
        <p:pic>
          <p:nvPicPr>
            <p:cNvPr id="19" name="object 19"/>
            <p:cNvPicPr/>
            <p:nvPr/>
          </p:nvPicPr>
          <p:blipFill>
            <a:blip r:embed="rId7" cstate="print"/>
            <a:stretch>
              <a:fillRect/>
            </a:stretch>
          </p:blipFill>
          <p:spPr>
            <a:xfrm>
              <a:off x="702538" y="3439591"/>
              <a:ext cx="495668" cy="1517700"/>
            </a:xfrm>
            <a:prstGeom prst="rect">
              <a:avLst/>
            </a:prstGeom>
          </p:spPr>
        </p:pic>
        <p:sp>
          <p:nvSpPr>
            <p:cNvPr id="20" name="object 20"/>
            <p:cNvSpPr/>
            <p:nvPr/>
          </p:nvSpPr>
          <p:spPr>
            <a:xfrm>
              <a:off x="741330" y="3482581"/>
              <a:ext cx="414020" cy="1440815"/>
            </a:xfrm>
            <a:custGeom>
              <a:avLst/>
              <a:gdLst/>
              <a:ahLst/>
              <a:cxnLst/>
              <a:rect l="l" t="t" r="r" b="b"/>
              <a:pathLst>
                <a:path w="414019" h="1440814">
                  <a:moveTo>
                    <a:pt x="0" y="1365098"/>
                  </a:moveTo>
                  <a:lnTo>
                    <a:pt x="0" y="0"/>
                  </a:lnTo>
                  <a:lnTo>
                    <a:pt x="206890" y="75109"/>
                  </a:lnTo>
                  <a:lnTo>
                    <a:pt x="413781" y="0"/>
                  </a:lnTo>
                  <a:lnTo>
                    <a:pt x="413781" y="1365098"/>
                  </a:lnTo>
                  <a:lnTo>
                    <a:pt x="206890" y="1440207"/>
                  </a:lnTo>
                  <a:lnTo>
                    <a:pt x="0" y="1365098"/>
                  </a:lnTo>
                  <a:close/>
                </a:path>
              </a:pathLst>
            </a:custGeom>
            <a:solidFill>
              <a:srgbClr val="639E51"/>
            </a:solidFill>
          </p:spPr>
          <p:txBody>
            <a:bodyPr wrap="square" lIns="0" tIns="0" rIns="0" bIns="0" rtlCol="0"/>
            <a:lstStyle/>
            <a:p/>
          </p:txBody>
        </p:sp>
      </p:grpSp>
      <p:sp>
        <p:nvSpPr>
          <p:cNvPr id="21" name="object 21"/>
          <p:cNvSpPr txBox="1"/>
          <p:nvPr/>
        </p:nvSpPr>
        <p:spPr>
          <a:xfrm>
            <a:off x="2632976" y="1398526"/>
            <a:ext cx="2597150" cy="165100"/>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图</a:t>
            </a:r>
            <a:r>
              <a:rPr dirty="0" sz="900" spc="-285" i="1">
                <a:solidFill>
                  <a:srgbClr val="5A5B5D"/>
                </a:solidFill>
                <a:latin typeface="楷体"/>
                <a:cs typeface="楷体"/>
              </a:rPr>
              <a:t> </a:t>
            </a:r>
            <a:r>
              <a:rPr dirty="0" baseline="3086" sz="1350" spc="-7" i="1">
                <a:solidFill>
                  <a:srgbClr val="5A5B5D"/>
                </a:solidFill>
                <a:latin typeface="Times New Roman"/>
                <a:cs typeface="Times New Roman"/>
              </a:rPr>
              <a:t>2.1</a:t>
            </a:r>
            <a:r>
              <a:rPr dirty="0" sz="900" spc="-5" i="1">
                <a:solidFill>
                  <a:srgbClr val="5A5B5D"/>
                </a:solidFill>
                <a:latin typeface="楷体"/>
                <a:cs typeface="楷体"/>
              </a:rPr>
              <a:t>：</a:t>
            </a:r>
            <a:r>
              <a:rPr dirty="0" sz="900" i="1">
                <a:solidFill>
                  <a:srgbClr val="5A5B5D"/>
                </a:solidFill>
                <a:latin typeface="楷体"/>
                <a:cs typeface="楷体"/>
              </a:rPr>
              <a:t>近年来国家层面罕见病政策及相关工作重点</a:t>
            </a:r>
            <a:endParaRPr sz="900">
              <a:latin typeface="楷体"/>
              <a:cs typeface="楷体"/>
            </a:endParaRPr>
          </a:p>
        </p:txBody>
      </p:sp>
      <p:grpSp>
        <p:nvGrpSpPr>
          <p:cNvPr id="22" name="object 22"/>
          <p:cNvGrpSpPr/>
          <p:nvPr/>
        </p:nvGrpSpPr>
        <p:grpSpPr>
          <a:xfrm>
            <a:off x="3920300" y="1595094"/>
            <a:ext cx="2940685" cy="208915"/>
            <a:chOff x="3920300" y="1595094"/>
            <a:chExt cx="2940685" cy="208915"/>
          </a:xfrm>
        </p:grpSpPr>
        <p:sp>
          <p:nvSpPr>
            <p:cNvPr id="23" name="object 23"/>
            <p:cNvSpPr/>
            <p:nvPr/>
          </p:nvSpPr>
          <p:spPr>
            <a:xfrm>
              <a:off x="3920299" y="1595094"/>
              <a:ext cx="2940685" cy="208915"/>
            </a:xfrm>
            <a:custGeom>
              <a:avLst/>
              <a:gdLst/>
              <a:ahLst/>
              <a:cxnLst/>
              <a:rect l="l" t="t" r="r" b="b"/>
              <a:pathLst>
                <a:path w="2940684" h="208914">
                  <a:moveTo>
                    <a:pt x="488048" y="0"/>
                  </a:moveTo>
                  <a:lnTo>
                    <a:pt x="0" y="0"/>
                  </a:lnTo>
                  <a:lnTo>
                    <a:pt x="0" y="208584"/>
                  </a:lnTo>
                  <a:lnTo>
                    <a:pt x="488048" y="208584"/>
                  </a:lnTo>
                  <a:lnTo>
                    <a:pt x="488048" y="0"/>
                  </a:lnTo>
                  <a:close/>
                </a:path>
                <a:path w="2940684" h="208914">
                  <a:moveTo>
                    <a:pt x="2940456" y="0"/>
                  </a:moveTo>
                  <a:lnTo>
                    <a:pt x="1799856" y="0"/>
                  </a:lnTo>
                  <a:lnTo>
                    <a:pt x="1242771" y="0"/>
                  </a:lnTo>
                  <a:lnTo>
                    <a:pt x="488061" y="0"/>
                  </a:lnTo>
                  <a:lnTo>
                    <a:pt x="488061" y="208584"/>
                  </a:lnTo>
                  <a:lnTo>
                    <a:pt x="1242745" y="208584"/>
                  </a:lnTo>
                  <a:lnTo>
                    <a:pt x="1799856" y="208584"/>
                  </a:lnTo>
                  <a:lnTo>
                    <a:pt x="2940456" y="208584"/>
                  </a:lnTo>
                  <a:lnTo>
                    <a:pt x="2940456" y="0"/>
                  </a:lnTo>
                  <a:close/>
                </a:path>
              </a:pathLst>
            </a:custGeom>
            <a:solidFill>
              <a:srgbClr val="639E51"/>
            </a:solidFill>
          </p:spPr>
          <p:txBody>
            <a:bodyPr wrap="square" lIns="0" tIns="0" rIns="0" bIns="0" rtlCol="0"/>
            <a:lstStyle/>
            <a:p/>
          </p:txBody>
        </p:sp>
        <p:pic>
          <p:nvPicPr>
            <p:cNvPr id="24" name="object 24"/>
            <p:cNvPicPr/>
            <p:nvPr/>
          </p:nvPicPr>
          <p:blipFill>
            <a:blip r:embed="rId8" cstate="print"/>
            <a:stretch>
              <a:fillRect/>
            </a:stretch>
          </p:blipFill>
          <p:spPr>
            <a:xfrm>
              <a:off x="3989734" y="1663026"/>
              <a:ext cx="343737" cy="82111"/>
            </a:xfrm>
            <a:prstGeom prst="rect">
              <a:avLst/>
            </a:prstGeom>
          </p:spPr>
        </p:pic>
        <p:pic>
          <p:nvPicPr>
            <p:cNvPr id="25" name="object 25"/>
            <p:cNvPicPr/>
            <p:nvPr/>
          </p:nvPicPr>
          <p:blipFill>
            <a:blip r:embed="rId9" cstate="print"/>
            <a:stretch>
              <a:fillRect/>
            </a:stretch>
          </p:blipFill>
          <p:spPr>
            <a:xfrm>
              <a:off x="4530706" y="1661797"/>
              <a:ext cx="500770" cy="82217"/>
            </a:xfrm>
            <a:prstGeom prst="rect">
              <a:avLst/>
            </a:prstGeom>
          </p:spPr>
        </p:pic>
        <p:pic>
          <p:nvPicPr>
            <p:cNvPr id="26" name="object 26"/>
            <p:cNvPicPr/>
            <p:nvPr/>
          </p:nvPicPr>
          <p:blipFill>
            <a:blip r:embed="rId10" cstate="print"/>
            <a:stretch>
              <a:fillRect/>
            </a:stretch>
          </p:blipFill>
          <p:spPr>
            <a:xfrm>
              <a:off x="5280523" y="1662742"/>
              <a:ext cx="330292" cy="80375"/>
            </a:xfrm>
            <a:prstGeom prst="rect">
              <a:avLst/>
            </a:prstGeom>
          </p:spPr>
        </p:pic>
        <p:pic>
          <p:nvPicPr>
            <p:cNvPr id="27" name="object 27"/>
            <p:cNvPicPr/>
            <p:nvPr/>
          </p:nvPicPr>
          <p:blipFill>
            <a:blip r:embed="rId11" cstate="print"/>
            <a:stretch>
              <a:fillRect/>
            </a:stretch>
          </p:blipFill>
          <p:spPr>
            <a:xfrm>
              <a:off x="6120700" y="1663693"/>
              <a:ext cx="328424" cy="81145"/>
            </a:xfrm>
            <a:prstGeom prst="rect">
              <a:avLst/>
            </a:prstGeom>
          </p:spPr>
        </p:pic>
      </p:grpSp>
      <p:pic>
        <p:nvPicPr>
          <p:cNvPr id="28" name="object 28"/>
          <p:cNvPicPr/>
          <p:nvPr/>
        </p:nvPicPr>
        <p:blipFill>
          <a:blip r:embed="rId12" cstate="print"/>
          <a:stretch>
            <a:fillRect/>
          </a:stretch>
        </p:blipFill>
        <p:spPr>
          <a:xfrm>
            <a:off x="1661252" y="1651612"/>
            <a:ext cx="1850749" cy="99364"/>
          </a:xfrm>
          <a:prstGeom prst="rect">
            <a:avLst/>
          </a:prstGeom>
        </p:spPr>
      </p:pic>
      <p:graphicFrame>
        <p:nvGraphicFramePr>
          <p:cNvPr id="29" name="object 29"/>
          <p:cNvGraphicFramePr>
            <a:graphicFrameLocks noGrp="1"/>
          </p:cNvGraphicFramePr>
          <p:nvPr/>
        </p:nvGraphicFramePr>
        <p:xfrm>
          <a:off x="1248499" y="1591563"/>
          <a:ext cx="5619750" cy="3271520"/>
        </p:xfrm>
        <a:graphic>
          <a:graphicData uri="http://schemas.openxmlformats.org/drawingml/2006/table">
            <a:tbl>
              <a:tblPr firstRow="1" bandRow="1">
                <a:tableStyleId>{2D5ABB26-0587-4C30-8999-92F81FD0307C}</a:tableStyleId>
              </a:tblPr>
              <a:tblGrid>
                <a:gridCol w="2668270"/>
                <a:gridCol w="488315"/>
                <a:gridCol w="755014"/>
                <a:gridCol w="557529"/>
                <a:gridCol w="1141095"/>
              </a:tblGrid>
              <a:tr h="208561">
                <a:tc>
                  <a:txBody>
                    <a:bodyPr/>
                    <a:lstStyle/>
                    <a:p>
                      <a:pPr marL="405130">
                        <a:lnSpc>
                          <a:spcPct val="100000"/>
                        </a:lnSpc>
                        <a:spcBef>
                          <a:spcPts val="315"/>
                        </a:spcBef>
                      </a:pPr>
                      <a:r>
                        <a:rPr dirty="0" sz="800" spc="10">
                          <a:solidFill>
                            <a:srgbClr val="050100"/>
                          </a:solidFill>
                          <a:latin typeface="楷体"/>
                          <a:cs typeface="楷体"/>
                        </a:rPr>
                        <a:t>近年国家层面罕见病政策及相关工作重点</a:t>
                      </a:r>
                      <a:endParaRPr sz="800">
                        <a:latin typeface="楷体"/>
                        <a:cs typeface="楷体"/>
                      </a:endParaRPr>
                    </a:p>
                  </a:txBody>
                  <a:tcPr marL="0" marR="0" marB="0" marT="40005">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marL="68580">
                        <a:lnSpc>
                          <a:spcPct val="100000"/>
                        </a:lnSpc>
                        <a:spcBef>
                          <a:spcPts val="440"/>
                        </a:spcBef>
                      </a:pPr>
                      <a:r>
                        <a:rPr dirty="0" sz="650" spc="25">
                          <a:solidFill>
                            <a:srgbClr val="FFFFFF"/>
                          </a:solidFill>
                          <a:latin typeface="楷体"/>
                          <a:cs typeface="楷体"/>
                        </a:rPr>
                        <a:t>研发审批</a:t>
                      </a:r>
                      <a:endParaRPr sz="650">
                        <a:latin typeface="楷体"/>
                        <a:cs typeface="楷体"/>
                      </a:endParaRPr>
                    </a:p>
                  </a:txBody>
                  <a:tcPr marL="0" marR="0" marB="0" marT="55880">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marL="116205">
                        <a:lnSpc>
                          <a:spcPct val="100000"/>
                        </a:lnSpc>
                        <a:spcBef>
                          <a:spcPts val="440"/>
                        </a:spcBef>
                      </a:pPr>
                      <a:r>
                        <a:rPr dirty="0" sz="650" spc="25">
                          <a:solidFill>
                            <a:srgbClr val="FFFFFF"/>
                          </a:solidFill>
                          <a:latin typeface="楷体"/>
                          <a:cs typeface="楷体"/>
                        </a:rPr>
                        <a:t>流行病学诊疗</a:t>
                      </a:r>
                      <a:endParaRPr sz="650">
                        <a:latin typeface="楷体"/>
                        <a:cs typeface="楷体"/>
                      </a:endParaRPr>
                    </a:p>
                  </a:txBody>
                  <a:tcPr marL="0" marR="0" marB="0" marT="55880">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marL="103505">
                        <a:lnSpc>
                          <a:spcPct val="100000"/>
                        </a:lnSpc>
                        <a:spcBef>
                          <a:spcPts val="440"/>
                        </a:spcBef>
                      </a:pPr>
                      <a:r>
                        <a:rPr dirty="0" sz="650" spc="25">
                          <a:solidFill>
                            <a:srgbClr val="FFFFFF"/>
                          </a:solidFill>
                          <a:latin typeface="楷体"/>
                          <a:cs typeface="楷体"/>
                        </a:rPr>
                        <a:t>医保准入</a:t>
                      </a:r>
                      <a:endParaRPr sz="650">
                        <a:latin typeface="楷体"/>
                        <a:cs typeface="楷体"/>
                      </a:endParaRPr>
                    </a:p>
                  </a:txBody>
                  <a:tcPr marL="0" marR="0" marB="0" marT="55880">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c>
                  <a:txBody>
                    <a:bodyPr/>
                    <a:lstStyle/>
                    <a:p>
                      <a:pPr algn="ctr">
                        <a:lnSpc>
                          <a:spcPct val="100000"/>
                        </a:lnSpc>
                        <a:spcBef>
                          <a:spcPts val="440"/>
                        </a:spcBef>
                      </a:pPr>
                      <a:r>
                        <a:rPr dirty="0" sz="650" spc="25">
                          <a:solidFill>
                            <a:srgbClr val="FFFFFF"/>
                          </a:solidFill>
                          <a:latin typeface="楷体"/>
                          <a:cs typeface="楷体"/>
                        </a:rPr>
                        <a:t>相关部门</a:t>
                      </a:r>
                      <a:endParaRPr sz="650">
                        <a:latin typeface="楷体"/>
                        <a:cs typeface="楷体"/>
                      </a:endParaRPr>
                    </a:p>
                  </a:txBody>
                  <a:tcPr marL="0" marR="0" marB="0" marT="55880">
                    <a:lnL w="9525">
                      <a:solidFill>
                        <a:srgbClr val="FFFFFF"/>
                      </a:solidFill>
                      <a:prstDash val="solid"/>
                    </a:lnL>
                    <a:lnR w="9525">
                      <a:solidFill>
                        <a:srgbClr val="FFFFFF"/>
                      </a:solidFill>
                      <a:prstDash val="solid"/>
                    </a:lnR>
                    <a:lnT w="9525">
                      <a:solidFill>
                        <a:srgbClr val="FFFFFF"/>
                      </a:solidFill>
                      <a:prstDash val="solid"/>
                    </a:lnT>
                    <a:lnB w="19050">
                      <a:solidFill>
                        <a:srgbClr val="FFFFFF"/>
                      </a:solidFill>
                      <a:prstDash val="solid"/>
                    </a:lnB>
                  </a:tcPr>
                </a:tc>
              </a:tr>
              <a:tr h="257944">
                <a:tc>
                  <a:txBody>
                    <a:bodyPr/>
                    <a:lstStyle/>
                    <a:p>
                      <a:pPr marL="150495" marR="95885" indent="-99695">
                        <a:lnSpc>
                          <a:spcPct val="100000"/>
                        </a:lnSpc>
                        <a:spcBef>
                          <a:spcPts val="260"/>
                        </a:spcBef>
                        <a:buFont typeface="Arial"/>
                        <a:buChar char="•"/>
                        <a:tabLst>
                          <a:tab pos="151130" algn="l"/>
                        </a:tabLst>
                      </a:pPr>
                      <a:r>
                        <a:rPr dirty="0" sz="650" spc="25">
                          <a:solidFill>
                            <a:srgbClr val="050100"/>
                          </a:solidFill>
                          <a:latin typeface="楷体"/>
                          <a:cs typeface="楷体"/>
                        </a:rPr>
                        <a:t>《关于药品注册审评审批若干政策的公告</a:t>
                      </a:r>
                      <a:r>
                        <a:rPr dirty="0" sz="650" spc="20">
                          <a:solidFill>
                            <a:srgbClr val="050100"/>
                          </a:solidFill>
                          <a:latin typeface="楷体"/>
                          <a:cs typeface="楷体"/>
                        </a:rPr>
                        <a:t>》</a:t>
                      </a:r>
                      <a:r>
                        <a:rPr dirty="0" sz="650" spc="25">
                          <a:solidFill>
                            <a:srgbClr val="050100"/>
                          </a:solidFill>
                          <a:latin typeface="楷体"/>
                          <a:cs typeface="楷体"/>
                        </a:rPr>
                        <a:t>明确罕见病新药注册 可以加快</a:t>
                      </a:r>
                      <a:endParaRPr sz="650">
                        <a:latin typeface="楷体"/>
                        <a:cs typeface="楷体"/>
                      </a:endParaRPr>
                    </a:p>
                  </a:txBody>
                  <a:tcPr marL="0" marR="0" marB="0" marT="33020">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550">
                        <a:latin typeface="Times New Roman"/>
                        <a:cs typeface="Times New Roman"/>
                      </a:endParaRPr>
                    </a:p>
                    <a:p>
                      <a:pPr algn="ctr">
                        <a:lnSpc>
                          <a:spcPct val="100000"/>
                        </a:lnSpc>
                      </a:pPr>
                      <a:r>
                        <a:rPr dirty="0" sz="650" spc="25">
                          <a:solidFill>
                            <a:srgbClr val="050100"/>
                          </a:solidFill>
                          <a:latin typeface="楷体"/>
                          <a:cs typeface="楷体"/>
                        </a:rPr>
                        <a:t>国家药品监督管理局</a:t>
                      </a:r>
                      <a:endParaRPr sz="650">
                        <a:latin typeface="楷体"/>
                        <a:cs typeface="楷体"/>
                      </a:endParaRPr>
                    </a:p>
                  </a:txBody>
                  <a:tcPr marL="0" marR="0" marB="0" marT="0">
                    <a:lnL w="9525">
                      <a:solidFill>
                        <a:srgbClr val="FFFFFF"/>
                      </a:solidFill>
                      <a:prstDash val="solid"/>
                    </a:lnL>
                    <a:lnR w="9525">
                      <a:solidFill>
                        <a:srgbClr val="FFFFFF"/>
                      </a:solidFill>
                      <a:prstDash val="solid"/>
                    </a:lnR>
                    <a:lnT w="19050">
                      <a:solidFill>
                        <a:srgbClr val="FFFFFF"/>
                      </a:solidFill>
                      <a:prstDash val="solid"/>
                    </a:lnT>
                    <a:lnB w="9525">
                      <a:solidFill>
                        <a:srgbClr val="FFFFFF"/>
                      </a:solidFill>
                      <a:prstDash val="solid"/>
                    </a:lnB>
                  </a:tcPr>
                </a:tc>
              </a:tr>
              <a:tr h="209232">
                <a:tc>
                  <a:txBody>
                    <a:bodyPr/>
                    <a:lstStyle/>
                    <a:p>
                      <a:pPr marL="150495" indent="-99695">
                        <a:lnSpc>
                          <a:spcPct val="100000"/>
                        </a:lnSpc>
                        <a:spcBef>
                          <a:spcPts val="445"/>
                        </a:spcBef>
                        <a:buFont typeface="Arial"/>
                        <a:buChar char="•"/>
                        <a:tabLst>
                          <a:tab pos="151130" algn="l"/>
                        </a:tabLst>
                      </a:pPr>
                      <a:r>
                        <a:rPr dirty="0" sz="650" spc="25">
                          <a:solidFill>
                            <a:srgbClr val="050100"/>
                          </a:solidFill>
                          <a:latin typeface="楷体"/>
                          <a:cs typeface="楷体"/>
                        </a:rPr>
                        <a:t>罕见病用药首次列入加快审批名单中</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gn="ctr">
                        <a:lnSpc>
                          <a:spcPct val="100000"/>
                        </a:lnSpc>
                        <a:spcBef>
                          <a:spcPts val="445"/>
                        </a:spcBef>
                      </a:pPr>
                      <a:r>
                        <a:rPr dirty="0" sz="650" spc="25">
                          <a:solidFill>
                            <a:srgbClr val="050100"/>
                          </a:solidFill>
                          <a:latin typeface="楷体"/>
                          <a:cs typeface="楷体"/>
                        </a:rPr>
                        <a:t>国家药品监督管理局</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09220">
                <a:tc>
                  <a:txBody>
                    <a:bodyPr/>
                    <a:lstStyle/>
                    <a:p>
                      <a:pPr marL="150495" indent="-99695">
                        <a:lnSpc>
                          <a:spcPct val="100000"/>
                        </a:lnSpc>
                        <a:spcBef>
                          <a:spcPts val="445"/>
                        </a:spcBef>
                        <a:buFont typeface="Arial"/>
                        <a:buChar char="•"/>
                        <a:tabLst>
                          <a:tab pos="151130" algn="l"/>
                        </a:tabLst>
                      </a:pPr>
                      <a:r>
                        <a:rPr dirty="0" sz="650" spc="25">
                          <a:solidFill>
                            <a:srgbClr val="050100"/>
                          </a:solidFill>
                          <a:latin typeface="楷体"/>
                          <a:cs typeface="楷体"/>
                        </a:rPr>
                        <a:t>罕见病诊疗与保障专家委员会成立</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12700">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gn="ctr">
                        <a:lnSpc>
                          <a:spcPct val="100000"/>
                        </a:lnSpc>
                        <a:spcBef>
                          <a:spcPts val="445"/>
                        </a:spcBef>
                      </a:pPr>
                      <a:r>
                        <a:rPr dirty="0" sz="650" spc="25">
                          <a:solidFill>
                            <a:srgbClr val="050100"/>
                          </a:solidFill>
                          <a:latin typeface="楷体"/>
                          <a:cs typeface="楷体"/>
                        </a:rPr>
                        <a:t>国家卫生健康委员会</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57947">
                <a:tc>
                  <a:txBody>
                    <a:bodyPr/>
                    <a:lstStyle/>
                    <a:p>
                      <a:pPr>
                        <a:lnSpc>
                          <a:spcPct val="100000"/>
                        </a:lnSpc>
                      </a:pPr>
                      <a:endParaRPr sz="550">
                        <a:latin typeface="Times New Roman"/>
                        <a:cs typeface="Times New Roman"/>
                      </a:endParaRPr>
                    </a:p>
                    <a:p>
                      <a:pPr marL="150495" indent="-99695">
                        <a:lnSpc>
                          <a:spcPct val="100000"/>
                        </a:lnSpc>
                        <a:buFont typeface="Arial"/>
                        <a:buChar char="•"/>
                        <a:tabLst>
                          <a:tab pos="151130" algn="l"/>
                        </a:tabLst>
                      </a:pPr>
                      <a:r>
                        <a:rPr dirty="0" sz="650" spc="25">
                          <a:solidFill>
                            <a:srgbClr val="050100"/>
                          </a:solidFill>
                          <a:latin typeface="楷体"/>
                          <a:cs typeface="楷体"/>
                        </a:rPr>
                        <a:t>罕见病临床队列研究启动，国家罕见病注册登记平台建立</a:t>
                      </a:r>
                      <a:endParaRPr sz="650">
                        <a:latin typeface="楷体"/>
                        <a:cs typeface="楷体"/>
                      </a:endParaRPr>
                    </a:p>
                  </a:txBody>
                  <a:tcPr marL="0" marR="0" marB="0" marT="0">
                    <a:lnL w="9525">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marL="439420" marR="175895" indent="-259079">
                        <a:lnSpc>
                          <a:spcPct val="104200"/>
                        </a:lnSpc>
                        <a:spcBef>
                          <a:spcPts val="195"/>
                        </a:spcBef>
                      </a:pPr>
                      <a:r>
                        <a:rPr dirty="0" sz="650">
                          <a:solidFill>
                            <a:srgbClr val="050100"/>
                          </a:solidFill>
                          <a:latin typeface="楷体"/>
                          <a:cs typeface="楷体"/>
                        </a:rPr>
                        <a:t>国家卫生健康委员会 </a:t>
                      </a:r>
                      <a:r>
                        <a:rPr dirty="0" sz="650" spc="25">
                          <a:solidFill>
                            <a:srgbClr val="050100"/>
                          </a:solidFill>
                          <a:latin typeface="楷体"/>
                          <a:cs typeface="楷体"/>
                        </a:rPr>
                        <a:t>科技部</a:t>
                      </a:r>
                      <a:endParaRPr sz="650">
                        <a:latin typeface="楷体"/>
                        <a:cs typeface="楷体"/>
                      </a:endParaRPr>
                    </a:p>
                  </a:txBody>
                  <a:tcPr marL="0" marR="0" marB="0" marT="247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57945">
                <a:tc>
                  <a:txBody>
                    <a:bodyPr/>
                    <a:lstStyle/>
                    <a:p>
                      <a:pPr marL="150495" marR="95885" indent="-99695">
                        <a:lnSpc>
                          <a:spcPct val="100000"/>
                        </a:lnSpc>
                        <a:spcBef>
                          <a:spcPts val="260"/>
                        </a:spcBef>
                        <a:buFont typeface="Arial"/>
                        <a:buChar char="•"/>
                        <a:tabLst>
                          <a:tab pos="151130" algn="l"/>
                        </a:tabLst>
                      </a:pPr>
                      <a:r>
                        <a:rPr dirty="0" sz="650" spc="25">
                          <a:solidFill>
                            <a:srgbClr val="050100"/>
                          </a:solidFill>
                          <a:latin typeface="楷体"/>
                          <a:cs typeface="楷体"/>
                        </a:rPr>
                        <a:t>国务院印发《关于深化审评审批制度改革鼓励药品医疗器械创新 的意见</a:t>
                      </a:r>
                      <a:r>
                        <a:rPr dirty="0" sz="650" spc="20">
                          <a:solidFill>
                            <a:srgbClr val="050100"/>
                          </a:solidFill>
                          <a:latin typeface="楷体"/>
                          <a:cs typeface="楷体"/>
                        </a:rPr>
                        <a:t>》</a:t>
                      </a:r>
                      <a:r>
                        <a:rPr dirty="0" sz="650" spc="25">
                          <a:solidFill>
                            <a:srgbClr val="050100"/>
                          </a:solidFill>
                          <a:latin typeface="楷体"/>
                          <a:cs typeface="楷体"/>
                        </a:rPr>
                        <a:t>，明确提出支持罕见病药品研发</a:t>
                      </a:r>
                      <a:endParaRPr sz="650">
                        <a:latin typeface="楷体"/>
                        <a:cs typeface="楷体"/>
                      </a:endParaRPr>
                    </a:p>
                  </a:txBody>
                  <a:tcPr marL="0" marR="0" marB="0" marT="3302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gn="ctr">
                        <a:lnSpc>
                          <a:spcPct val="100000"/>
                        </a:lnSpc>
                        <a:spcBef>
                          <a:spcPts val="229"/>
                        </a:spcBef>
                      </a:pPr>
                      <a:r>
                        <a:rPr dirty="0" sz="650" spc="25">
                          <a:solidFill>
                            <a:srgbClr val="050100"/>
                          </a:solidFill>
                          <a:latin typeface="楷体"/>
                          <a:cs typeface="楷体"/>
                        </a:rPr>
                        <a:t>国务院办公厅</a:t>
                      </a:r>
                      <a:endParaRPr sz="650">
                        <a:latin typeface="楷体"/>
                        <a:cs typeface="楷体"/>
                      </a:endParaRPr>
                    </a:p>
                    <a:p>
                      <a:pPr algn="ctr">
                        <a:lnSpc>
                          <a:spcPct val="100000"/>
                        </a:lnSpc>
                        <a:spcBef>
                          <a:spcPts val="30"/>
                        </a:spcBef>
                      </a:pPr>
                      <a:r>
                        <a:rPr dirty="0" sz="650" spc="25">
                          <a:solidFill>
                            <a:srgbClr val="050100"/>
                          </a:solidFill>
                          <a:latin typeface="楷体"/>
                          <a:cs typeface="楷体"/>
                        </a:rPr>
                        <a:t>国家药品监督管理局</a:t>
                      </a:r>
                      <a:endParaRPr sz="650">
                        <a:latin typeface="楷体"/>
                        <a:cs typeface="楷体"/>
                      </a:endParaRPr>
                    </a:p>
                  </a:txBody>
                  <a:tcPr marL="0" marR="0" marB="0" marT="29209">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57946">
                <a:tc>
                  <a:txBody>
                    <a:bodyPr/>
                    <a:lstStyle/>
                    <a:p>
                      <a:pPr marL="150495" marR="95885" indent="-99695">
                        <a:lnSpc>
                          <a:spcPct val="100000"/>
                        </a:lnSpc>
                        <a:spcBef>
                          <a:spcPts val="260"/>
                        </a:spcBef>
                        <a:buFont typeface="Arial"/>
                        <a:buChar char="•"/>
                        <a:tabLst>
                          <a:tab pos="151130" algn="l"/>
                        </a:tabLst>
                      </a:pPr>
                      <a:r>
                        <a:rPr dirty="0" sz="650" spc="25">
                          <a:solidFill>
                            <a:srgbClr val="050100"/>
                          </a:solidFill>
                          <a:latin typeface="楷体"/>
                          <a:cs typeface="楷体"/>
                        </a:rPr>
                        <a:t>食药监局发布《关于鼓励药品创新实行优先审评审批的意见</a:t>
                      </a:r>
                      <a:r>
                        <a:rPr dirty="0" sz="650" spc="20">
                          <a:solidFill>
                            <a:srgbClr val="050100"/>
                          </a:solidFill>
                          <a:latin typeface="楷体"/>
                          <a:cs typeface="楷体"/>
                        </a:rPr>
                        <a:t>》</a:t>
                      </a:r>
                      <a:r>
                        <a:rPr dirty="0" sz="650" spc="25">
                          <a:solidFill>
                            <a:srgbClr val="050100"/>
                          </a:solidFill>
                          <a:latin typeface="楷体"/>
                          <a:cs typeface="楷体"/>
                        </a:rPr>
                        <a:t>，  明确优先审批的范围、程序和要求</a:t>
                      </a:r>
                      <a:endParaRPr sz="650">
                        <a:latin typeface="楷体"/>
                        <a:cs typeface="楷体"/>
                      </a:endParaRPr>
                    </a:p>
                  </a:txBody>
                  <a:tcPr marL="0" marR="0" marB="0" marT="3302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550">
                        <a:latin typeface="Times New Roman"/>
                        <a:cs typeface="Times New Roman"/>
                      </a:endParaRPr>
                    </a:p>
                    <a:p>
                      <a:pPr algn="ctr">
                        <a:lnSpc>
                          <a:spcPct val="100000"/>
                        </a:lnSpc>
                      </a:pPr>
                      <a:r>
                        <a:rPr dirty="0" sz="650" spc="25">
                          <a:solidFill>
                            <a:srgbClr val="050100"/>
                          </a:solidFill>
                          <a:latin typeface="楷体"/>
                          <a:cs typeface="楷体"/>
                        </a:rPr>
                        <a:t>国家药品监督管理局</a:t>
                      </a:r>
                      <a:endParaRPr sz="65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09210">
                <a:tc>
                  <a:txBody>
                    <a:bodyPr/>
                    <a:lstStyle/>
                    <a:p>
                      <a:pPr marL="150495" indent="-99695">
                        <a:lnSpc>
                          <a:spcPct val="100000"/>
                        </a:lnSpc>
                        <a:spcBef>
                          <a:spcPts val="445"/>
                        </a:spcBef>
                        <a:buFont typeface="Arial"/>
                        <a:buChar char="•"/>
                        <a:tabLst>
                          <a:tab pos="151130" algn="l"/>
                        </a:tabLst>
                      </a:pPr>
                      <a:r>
                        <a:rPr dirty="0" sz="650" spc="10">
                          <a:solidFill>
                            <a:srgbClr val="050100"/>
                          </a:solidFill>
                          <a:latin typeface="Times New Roman"/>
                          <a:cs typeface="Times New Roman"/>
                        </a:rPr>
                        <a:t>2017</a:t>
                      </a:r>
                      <a:r>
                        <a:rPr dirty="0" sz="650" spc="25">
                          <a:solidFill>
                            <a:srgbClr val="050100"/>
                          </a:solidFill>
                          <a:latin typeface="楷体"/>
                          <a:cs typeface="楷体"/>
                        </a:rPr>
                        <a:t>年国家医保谈判纳入罕见病药品</a:t>
                      </a:r>
                      <a:r>
                        <a:rPr dirty="0" sz="650" spc="15">
                          <a:solidFill>
                            <a:srgbClr val="050100"/>
                          </a:solidFill>
                          <a:latin typeface="Times New Roman"/>
                          <a:cs typeface="Times New Roman"/>
                        </a:rPr>
                        <a:t>(</a:t>
                      </a:r>
                      <a:r>
                        <a:rPr dirty="0" sz="650" spc="25">
                          <a:solidFill>
                            <a:srgbClr val="050100"/>
                          </a:solidFill>
                          <a:latin typeface="楷体"/>
                          <a:cs typeface="楷体"/>
                        </a:rPr>
                        <a:t>血友病和多发性硬化</a:t>
                      </a:r>
                      <a:r>
                        <a:rPr dirty="0" sz="650" spc="5">
                          <a:solidFill>
                            <a:srgbClr val="050100"/>
                          </a:solidFill>
                          <a:latin typeface="Times New Roman"/>
                          <a:cs typeface="Times New Roman"/>
                        </a:rPr>
                        <a:t>)</a:t>
                      </a:r>
                      <a:endParaRPr sz="650">
                        <a:latin typeface="Times New Roman"/>
                        <a:cs typeface="Times New Roman"/>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12700">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gn="ctr">
                        <a:lnSpc>
                          <a:spcPct val="100000"/>
                        </a:lnSpc>
                        <a:spcBef>
                          <a:spcPts val="445"/>
                        </a:spcBef>
                      </a:pPr>
                      <a:r>
                        <a:rPr dirty="0" sz="650" spc="25">
                          <a:solidFill>
                            <a:srgbClr val="050100"/>
                          </a:solidFill>
                          <a:latin typeface="楷体"/>
                          <a:cs typeface="楷体"/>
                        </a:rPr>
                        <a:t>国家人力资源和社会保障部</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361119">
                <a:tc>
                  <a:txBody>
                    <a:bodyPr/>
                    <a:lstStyle/>
                    <a:p>
                      <a:pPr marL="150495" marR="52705" indent="-99695">
                        <a:lnSpc>
                          <a:spcPct val="104200"/>
                        </a:lnSpc>
                        <a:spcBef>
                          <a:spcPts val="195"/>
                        </a:spcBef>
                        <a:buFont typeface="Arial"/>
                        <a:buChar char="•"/>
                        <a:tabLst>
                          <a:tab pos="151130" algn="l"/>
                        </a:tabLst>
                      </a:pPr>
                      <a:r>
                        <a:rPr dirty="0" sz="650" spc="10">
                          <a:solidFill>
                            <a:srgbClr val="050100"/>
                          </a:solidFill>
                          <a:latin typeface="Times New Roman"/>
                          <a:cs typeface="Times New Roman"/>
                        </a:rPr>
                        <a:t>2018</a:t>
                      </a:r>
                      <a:r>
                        <a:rPr dirty="0" sz="650" spc="25">
                          <a:solidFill>
                            <a:srgbClr val="050100"/>
                          </a:solidFill>
                          <a:latin typeface="楷体"/>
                          <a:cs typeface="楷体"/>
                        </a:rPr>
                        <a:t>年</a:t>
                      </a:r>
                      <a:r>
                        <a:rPr dirty="0" sz="650" spc="5">
                          <a:solidFill>
                            <a:srgbClr val="050100"/>
                          </a:solidFill>
                          <a:latin typeface="Times New Roman"/>
                          <a:cs typeface="Times New Roman"/>
                        </a:rPr>
                        <a:t>1</a:t>
                      </a:r>
                      <a:r>
                        <a:rPr dirty="0" sz="650" spc="25">
                          <a:solidFill>
                            <a:srgbClr val="050100"/>
                          </a:solidFill>
                          <a:latin typeface="楷体"/>
                          <a:cs typeface="楷体"/>
                        </a:rPr>
                        <a:t>月，习近平总书记在深化改革领导小组会议发表讲话“把 临床必需、疗效确切、供应短缺、防治重大传染病和罕见病</a:t>
                      </a:r>
                      <a:r>
                        <a:rPr dirty="0" sz="650" spc="25">
                          <a:solidFill>
                            <a:srgbClr val="050100"/>
                          </a:solidFill>
                          <a:latin typeface="Times New Roman"/>
                          <a:cs typeface="Times New Roman"/>
                        </a:rPr>
                        <a:t>……  </a:t>
                      </a:r>
                      <a:r>
                        <a:rPr dirty="0" sz="650" spc="25">
                          <a:solidFill>
                            <a:srgbClr val="050100"/>
                          </a:solidFill>
                          <a:latin typeface="楷体"/>
                          <a:cs typeface="楷体"/>
                        </a:rPr>
                        <a:t>作为重点，提高药品供应保障能力”</a:t>
                      </a:r>
                      <a:endParaRPr sz="650">
                        <a:latin typeface="楷体"/>
                        <a:cs typeface="楷体"/>
                      </a:endParaRPr>
                    </a:p>
                  </a:txBody>
                  <a:tcPr marL="0" marR="0" marB="0" marT="24765">
                    <a:lnL w="9525">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a:lnSpc>
                          <a:spcPct val="100000"/>
                        </a:lnSpc>
                        <a:spcBef>
                          <a:spcPts val="5"/>
                        </a:spcBef>
                      </a:pPr>
                      <a:endParaRPr sz="900">
                        <a:latin typeface="Times New Roman"/>
                        <a:cs typeface="Times New Roman"/>
                      </a:endParaRPr>
                    </a:p>
                    <a:p>
                      <a:pPr algn="ctr">
                        <a:lnSpc>
                          <a:spcPct val="100000"/>
                        </a:lnSpc>
                      </a:pPr>
                      <a:r>
                        <a:rPr dirty="0" sz="650" spc="25">
                          <a:solidFill>
                            <a:srgbClr val="050100"/>
                          </a:solidFill>
                          <a:latin typeface="楷体"/>
                          <a:cs typeface="楷体"/>
                        </a:rPr>
                        <a:t>国家领导人对罕见病的关注</a:t>
                      </a:r>
                      <a:endParaRPr sz="650">
                        <a:latin typeface="楷体"/>
                        <a:cs typeface="楷体"/>
                      </a:endParaRPr>
                    </a:p>
                  </a:txBody>
                  <a:tcPr marL="0" marR="0" marB="0" marT="63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57952">
                <a:tc>
                  <a:txBody>
                    <a:bodyPr/>
                    <a:lstStyle/>
                    <a:p>
                      <a:pPr marL="150495" marR="95885" indent="-99695">
                        <a:lnSpc>
                          <a:spcPct val="100000"/>
                        </a:lnSpc>
                        <a:spcBef>
                          <a:spcPts val="260"/>
                        </a:spcBef>
                        <a:buFont typeface="Arial"/>
                        <a:buChar char="•"/>
                        <a:tabLst>
                          <a:tab pos="151130" algn="l"/>
                        </a:tabLst>
                      </a:pPr>
                      <a:r>
                        <a:rPr dirty="0" sz="650" spc="25">
                          <a:solidFill>
                            <a:srgbClr val="050100"/>
                          </a:solidFill>
                          <a:latin typeface="楷体"/>
                          <a:cs typeface="楷体"/>
                        </a:rPr>
                        <a:t>《关于优化药品注册审评审批有关事宜》</a:t>
                      </a:r>
                      <a:r>
                        <a:rPr dirty="0" sz="650" spc="20">
                          <a:solidFill>
                            <a:srgbClr val="050100"/>
                          </a:solidFill>
                          <a:latin typeface="楷体"/>
                          <a:cs typeface="楷体"/>
                        </a:rPr>
                        <a:t>、</a:t>
                      </a:r>
                      <a:r>
                        <a:rPr dirty="0" sz="650" spc="25">
                          <a:solidFill>
                            <a:srgbClr val="050100"/>
                          </a:solidFill>
                          <a:latin typeface="楷体"/>
                          <a:cs typeface="楷体"/>
                        </a:rPr>
                        <a:t>《接受境外数据指导 原则》</a:t>
                      </a:r>
                      <a:r>
                        <a:rPr dirty="0" sz="650" spc="20">
                          <a:solidFill>
                            <a:srgbClr val="050100"/>
                          </a:solidFill>
                          <a:latin typeface="楷体"/>
                          <a:cs typeface="楷体"/>
                        </a:rPr>
                        <a:t>、</a:t>
                      </a:r>
                      <a:r>
                        <a:rPr dirty="0" sz="650" spc="25">
                          <a:solidFill>
                            <a:srgbClr val="050100"/>
                          </a:solidFill>
                          <a:latin typeface="楷体"/>
                          <a:cs typeface="楷体"/>
                        </a:rPr>
                        <a:t>《境外已上市临床急需新药名单</a:t>
                      </a:r>
                      <a:r>
                        <a:rPr dirty="0" sz="650" spc="20">
                          <a:solidFill>
                            <a:srgbClr val="050100"/>
                          </a:solidFill>
                          <a:latin typeface="楷体"/>
                          <a:cs typeface="楷体"/>
                        </a:rPr>
                        <a:t>》</a:t>
                      </a:r>
                      <a:r>
                        <a:rPr dirty="0" sz="650" spc="25">
                          <a:solidFill>
                            <a:srgbClr val="050100"/>
                          </a:solidFill>
                          <a:latin typeface="楷体"/>
                          <a:cs typeface="楷体"/>
                        </a:rPr>
                        <a:t>等发布</a:t>
                      </a:r>
                      <a:endParaRPr sz="650">
                        <a:latin typeface="楷体"/>
                        <a:cs typeface="楷体"/>
                      </a:endParaRPr>
                    </a:p>
                  </a:txBody>
                  <a:tcPr marL="0" marR="0" marB="0" marT="3302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FF5ED"/>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a:lnSpc>
                          <a:spcPct val="100000"/>
                        </a:lnSpc>
                      </a:pPr>
                      <a:endParaRPr sz="550">
                        <a:latin typeface="Times New Roman"/>
                        <a:cs typeface="Times New Roman"/>
                      </a:endParaRPr>
                    </a:p>
                    <a:p>
                      <a:pPr algn="ctr">
                        <a:lnSpc>
                          <a:spcPct val="100000"/>
                        </a:lnSpc>
                      </a:pPr>
                      <a:r>
                        <a:rPr dirty="0" sz="650" spc="25">
                          <a:solidFill>
                            <a:srgbClr val="050100"/>
                          </a:solidFill>
                          <a:latin typeface="楷体"/>
                          <a:cs typeface="楷体"/>
                        </a:rPr>
                        <a:t>国家药品监督管理局</a:t>
                      </a:r>
                      <a:endParaRPr sz="65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567491">
                <a:tc>
                  <a:txBody>
                    <a:bodyPr/>
                    <a:lstStyle/>
                    <a:p>
                      <a:pPr>
                        <a:lnSpc>
                          <a:spcPct val="100000"/>
                        </a:lnSpc>
                      </a:pPr>
                      <a:endParaRPr sz="700">
                        <a:latin typeface="Times New Roman"/>
                        <a:cs typeface="Times New Roman"/>
                      </a:endParaRPr>
                    </a:p>
                    <a:p>
                      <a:pPr>
                        <a:lnSpc>
                          <a:spcPct val="100000"/>
                        </a:lnSpc>
                        <a:spcBef>
                          <a:spcPts val="10"/>
                        </a:spcBef>
                      </a:pPr>
                      <a:endParaRPr sz="900">
                        <a:latin typeface="Times New Roman"/>
                        <a:cs typeface="Times New Roman"/>
                      </a:endParaRPr>
                    </a:p>
                    <a:p>
                      <a:pPr marL="150495" indent="-99695">
                        <a:lnSpc>
                          <a:spcPct val="100000"/>
                        </a:lnSpc>
                        <a:spcBef>
                          <a:spcPts val="5"/>
                        </a:spcBef>
                        <a:buFont typeface="Arial"/>
                        <a:buChar char="•"/>
                        <a:tabLst>
                          <a:tab pos="151130" algn="l"/>
                        </a:tabLst>
                      </a:pPr>
                      <a:r>
                        <a:rPr dirty="0" sz="650" spc="25">
                          <a:solidFill>
                            <a:srgbClr val="050100"/>
                          </a:solidFill>
                          <a:latin typeface="楷体"/>
                          <a:cs typeface="楷体"/>
                        </a:rPr>
                        <a:t>五部委制定的《第一批罕见病目</a:t>
                      </a:r>
                      <a:r>
                        <a:rPr dirty="0" sz="650" spc="20">
                          <a:solidFill>
                            <a:srgbClr val="050100"/>
                          </a:solidFill>
                          <a:latin typeface="楷体"/>
                          <a:cs typeface="楷体"/>
                        </a:rPr>
                        <a:t>录</a:t>
                      </a:r>
                      <a:r>
                        <a:rPr dirty="0" sz="650" spc="25">
                          <a:solidFill>
                            <a:srgbClr val="050100"/>
                          </a:solidFill>
                          <a:latin typeface="楷体"/>
                          <a:cs typeface="楷体"/>
                        </a:rPr>
                        <a:t>》发布</a:t>
                      </a:r>
                      <a:endParaRPr sz="65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marL="439420" marR="175895" indent="-259079">
                        <a:lnSpc>
                          <a:spcPct val="104200"/>
                        </a:lnSpc>
                        <a:spcBef>
                          <a:spcPts val="195"/>
                        </a:spcBef>
                      </a:pPr>
                      <a:r>
                        <a:rPr dirty="0" sz="650">
                          <a:solidFill>
                            <a:srgbClr val="050100"/>
                          </a:solidFill>
                          <a:latin typeface="楷体"/>
                          <a:cs typeface="楷体"/>
                        </a:rPr>
                        <a:t>国家卫生健康委员会 </a:t>
                      </a:r>
                      <a:r>
                        <a:rPr dirty="0" sz="650" spc="25">
                          <a:solidFill>
                            <a:srgbClr val="050100"/>
                          </a:solidFill>
                          <a:latin typeface="楷体"/>
                          <a:cs typeface="楷体"/>
                        </a:rPr>
                        <a:t>科技部</a:t>
                      </a:r>
                      <a:endParaRPr sz="650">
                        <a:latin typeface="楷体"/>
                        <a:cs typeface="楷体"/>
                      </a:endParaRPr>
                    </a:p>
                    <a:p>
                      <a:pPr marL="180975" marR="175895" indent="85725">
                        <a:lnSpc>
                          <a:spcPct val="104200"/>
                        </a:lnSpc>
                      </a:pPr>
                      <a:r>
                        <a:rPr dirty="0" sz="650" spc="25">
                          <a:solidFill>
                            <a:srgbClr val="050100"/>
                          </a:solidFill>
                          <a:latin typeface="楷体"/>
                          <a:cs typeface="楷体"/>
                        </a:rPr>
                        <a:t>工业和信息化部 </a:t>
                      </a:r>
                      <a:r>
                        <a:rPr dirty="0" sz="650">
                          <a:solidFill>
                            <a:srgbClr val="050100"/>
                          </a:solidFill>
                          <a:latin typeface="楷体"/>
                          <a:cs typeface="楷体"/>
                        </a:rPr>
                        <a:t>国家药品监督管理局 </a:t>
                      </a:r>
                      <a:r>
                        <a:rPr dirty="0" sz="650" spc="25">
                          <a:solidFill>
                            <a:srgbClr val="050100"/>
                          </a:solidFill>
                          <a:latin typeface="楷体"/>
                          <a:cs typeface="楷体"/>
                        </a:rPr>
                        <a:t>国家中医药管理局</a:t>
                      </a:r>
                      <a:endParaRPr sz="650">
                        <a:latin typeface="楷体"/>
                        <a:cs typeface="楷体"/>
                      </a:endParaRPr>
                    </a:p>
                  </a:txBody>
                  <a:tcPr marL="0" marR="0" marB="0" marT="2476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r h="209213">
                <a:tc>
                  <a:txBody>
                    <a:bodyPr/>
                    <a:lstStyle/>
                    <a:p>
                      <a:pPr marL="150495" indent="-99695">
                        <a:lnSpc>
                          <a:spcPct val="100000"/>
                        </a:lnSpc>
                        <a:spcBef>
                          <a:spcPts val="445"/>
                        </a:spcBef>
                        <a:buFont typeface="Arial"/>
                        <a:buChar char="•"/>
                        <a:tabLst>
                          <a:tab pos="151130" algn="l"/>
                        </a:tabLst>
                      </a:pPr>
                      <a:r>
                        <a:rPr dirty="0" sz="650" spc="25">
                          <a:solidFill>
                            <a:srgbClr val="050100"/>
                          </a:solidFill>
                          <a:latin typeface="楷体"/>
                          <a:cs typeface="楷体"/>
                        </a:rPr>
                        <a:t>《罕见病目录制定工作程序》发布，规定入选和更新机制</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639E51"/>
                    </a:solidFill>
                  </a:tcPr>
                </a:tc>
                <a:tc>
                  <a:txBody>
                    <a:bodyPr/>
                    <a:lstStyle/>
                    <a:p>
                      <a:pPr>
                        <a:lnSpc>
                          <a:spcPct val="100000"/>
                        </a:lnSpc>
                      </a:pPr>
                      <a:endParaRPr sz="9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6EFE4"/>
                    </a:solidFill>
                  </a:tcPr>
                </a:tc>
                <a:tc>
                  <a:txBody>
                    <a:bodyPr/>
                    <a:lstStyle/>
                    <a:p>
                      <a:pPr algn="ctr">
                        <a:lnSpc>
                          <a:spcPct val="100000"/>
                        </a:lnSpc>
                        <a:spcBef>
                          <a:spcPts val="445"/>
                        </a:spcBef>
                      </a:pPr>
                      <a:r>
                        <a:rPr dirty="0" sz="650" spc="25">
                          <a:solidFill>
                            <a:srgbClr val="050100"/>
                          </a:solidFill>
                          <a:latin typeface="楷体"/>
                          <a:cs typeface="楷体"/>
                        </a:rPr>
                        <a:t>国家卫生健康委员会</a:t>
                      </a:r>
                      <a:endParaRPr sz="650">
                        <a:latin typeface="楷体"/>
                        <a:cs typeface="楷体"/>
                      </a:endParaRPr>
                    </a:p>
                  </a:txBody>
                  <a:tcPr marL="0" marR="0" marB="0" marT="565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r>
            </a:tbl>
          </a:graphicData>
        </a:graphic>
      </p:graphicFrame>
      <p:sp>
        <p:nvSpPr>
          <p:cNvPr id="30" name="object 30"/>
          <p:cNvSpPr txBox="1"/>
          <p:nvPr/>
        </p:nvSpPr>
        <p:spPr>
          <a:xfrm>
            <a:off x="831033" y="2093960"/>
            <a:ext cx="232410" cy="149225"/>
          </a:xfrm>
          <a:prstGeom prst="rect">
            <a:avLst/>
          </a:prstGeom>
        </p:spPr>
        <p:txBody>
          <a:bodyPr wrap="square" lIns="0" tIns="13970" rIns="0" bIns="0" rtlCol="0" vert="horz">
            <a:spAutoFit/>
          </a:bodyPr>
          <a:lstStyle/>
          <a:p>
            <a:pPr marL="12700">
              <a:lnSpc>
                <a:spcPct val="100000"/>
              </a:lnSpc>
              <a:spcBef>
                <a:spcPts val="110"/>
              </a:spcBef>
            </a:pPr>
            <a:r>
              <a:rPr dirty="0" sz="800" spc="5" b="1">
                <a:solidFill>
                  <a:srgbClr val="FFFFFF"/>
                </a:solidFill>
                <a:latin typeface="Times New Roman"/>
                <a:cs typeface="Times New Roman"/>
              </a:rPr>
              <a:t>2015</a:t>
            </a:r>
            <a:endParaRPr sz="800">
              <a:latin typeface="Times New Roman"/>
              <a:cs typeface="Times New Roman"/>
            </a:endParaRPr>
          </a:p>
        </p:txBody>
      </p:sp>
      <p:sp>
        <p:nvSpPr>
          <p:cNvPr id="31" name="object 31"/>
          <p:cNvSpPr txBox="1"/>
          <p:nvPr/>
        </p:nvSpPr>
        <p:spPr>
          <a:xfrm>
            <a:off x="831033" y="2571404"/>
            <a:ext cx="232410" cy="149225"/>
          </a:xfrm>
          <a:prstGeom prst="rect">
            <a:avLst/>
          </a:prstGeom>
        </p:spPr>
        <p:txBody>
          <a:bodyPr wrap="square" lIns="0" tIns="13970" rIns="0" bIns="0" rtlCol="0" vert="horz">
            <a:spAutoFit/>
          </a:bodyPr>
          <a:lstStyle/>
          <a:p>
            <a:pPr marL="12700">
              <a:lnSpc>
                <a:spcPct val="100000"/>
              </a:lnSpc>
              <a:spcBef>
                <a:spcPts val="110"/>
              </a:spcBef>
            </a:pPr>
            <a:r>
              <a:rPr dirty="0" sz="800" spc="5" b="1">
                <a:solidFill>
                  <a:srgbClr val="FFFFFF"/>
                </a:solidFill>
                <a:latin typeface="Times New Roman"/>
                <a:cs typeface="Times New Roman"/>
              </a:rPr>
              <a:t>2016</a:t>
            </a:r>
            <a:endParaRPr sz="800">
              <a:latin typeface="Times New Roman"/>
              <a:cs typeface="Times New Roman"/>
            </a:endParaRPr>
          </a:p>
        </p:txBody>
      </p:sp>
      <p:sp>
        <p:nvSpPr>
          <p:cNvPr id="32" name="object 32"/>
          <p:cNvSpPr txBox="1"/>
          <p:nvPr/>
        </p:nvSpPr>
        <p:spPr>
          <a:xfrm>
            <a:off x="831033" y="3040605"/>
            <a:ext cx="232410" cy="149225"/>
          </a:xfrm>
          <a:prstGeom prst="rect">
            <a:avLst/>
          </a:prstGeom>
        </p:spPr>
        <p:txBody>
          <a:bodyPr wrap="square" lIns="0" tIns="13970" rIns="0" bIns="0" rtlCol="0" vert="horz">
            <a:spAutoFit/>
          </a:bodyPr>
          <a:lstStyle/>
          <a:p>
            <a:pPr marL="12700">
              <a:lnSpc>
                <a:spcPct val="100000"/>
              </a:lnSpc>
              <a:spcBef>
                <a:spcPts val="110"/>
              </a:spcBef>
            </a:pPr>
            <a:r>
              <a:rPr dirty="0" sz="800" spc="5" b="1">
                <a:solidFill>
                  <a:srgbClr val="FFFFFF"/>
                </a:solidFill>
                <a:latin typeface="Times New Roman"/>
                <a:cs typeface="Times New Roman"/>
              </a:rPr>
              <a:t>2017</a:t>
            </a:r>
            <a:endParaRPr sz="800">
              <a:latin typeface="Times New Roman"/>
              <a:cs typeface="Times New Roman"/>
            </a:endParaRPr>
          </a:p>
        </p:txBody>
      </p:sp>
      <p:sp>
        <p:nvSpPr>
          <p:cNvPr id="33" name="object 33"/>
          <p:cNvSpPr txBox="1"/>
          <p:nvPr/>
        </p:nvSpPr>
        <p:spPr>
          <a:xfrm>
            <a:off x="831033" y="4054599"/>
            <a:ext cx="232410" cy="149225"/>
          </a:xfrm>
          <a:prstGeom prst="rect">
            <a:avLst/>
          </a:prstGeom>
        </p:spPr>
        <p:txBody>
          <a:bodyPr wrap="square" lIns="0" tIns="13970" rIns="0" bIns="0" rtlCol="0" vert="horz">
            <a:spAutoFit/>
          </a:bodyPr>
          <a:lstStyle/>
          <a:p>
            <a:pPr marL="12700">
              <a:lnSpc>
                <a:spcPct val="100000"/>
              </a:lnSpc>
              <a:spcBef>
                <a:spcPts val="110"/>
              </a:spcBef>
            </a:pPr>
            <a:r>
              <a:rPr dirty="0" sz="800" spc="5" b="1">
                <a:solidFill>
                  <a:srgbClr val="FFFFFF"/>
                </a:solidFill>
                <a:latin typeface="Times New Roman"/>
                <a:cs typeface="Times New Roman"/>
              </a:rPr>
              <a:t>2018</a:t>
            </a:r>
            <a:endParaRPr sz="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10</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p:nvPr/>
        </p:nvSpPr>
        <p:spPr>
          <a:xfrm>
            <a:off x="1492707" y="6814591"/>
            <a:ext cx="4561840" cy="2621280"/>
          </a:xfrm>
          <a:custGeom>
            <a:avLst/>
            <a:gdLst/>
            <a:ahLst/>
            <a:cxnLst/>
            <a:rect l="l" t="t" r="r" b="b"/>
            <a:pathLst>
              <a:path w="4561840" h="2621279">
                <a:moveTo>
                  <a:pt x="0" y="151751"/>
                </a:moveTo>
                <a:lnTo>
                  <a:pt x="8067" y="103786"/>
                </a:lnTo>
                <a:lnTo>
                  <a:pt x="30530" y="62129"/>
                </a:lnTo>
                <a:lnTo>
                  <a:pt x="64784" y="29279"/>
                </a:lnTo>
                <a:lnTo>
                  <a:pt x="108221" y="7736"/>
                </a:lnTo>
                <a:lnTo>
                  <a:pt x="158236" y="0"/>
                </a:lnTo>
                <a:lnTo>
                  <a:pt x="4403436" y="0"/>
                </a:lnTo>
                <a:lnTo>
                  <a:pt x="4453450" y="7736"/>
                </a:lnTo>
                <a:lnTo>
                  <a:pt x="4496886" y="29279"/>
                </a:lnTo>
                <a:lnTo>
                  <a:pt x="4531137" y="62129"/>
                </a:lnTo>
                <a:lnTo>
                  <a:pt x="4553599" y="103786"/>
                </a:lnTo>
                <a:lnTo>
                  <a:pt x="4561665" y="151751"/>
                </a:lnTo>
                <a:lnTo>
                  <a:pt x="4561665" y="2469131"/>
                </a:lnTo>
                <a:lnTo>
                  <a:pt x="4553599" y="2517098"/>
                </a:lnTo>
                <a:lnTo>
                  <a:pt x="4531137" y="2558757"/>
                </a:lnTo>
                <a:lnTo>
                  <a:pt x="4496886" y="2591609"/>
                </a:lnTo>
                <a:lnTo>
                  <a:pt x="4453450" y="2613154"/>
                </a:lnTo>
                <a:lnTo>
                  <a:pt x="4403436" y="2620891"/>
                </a:lnTo>
                <a:lnTo>
                  <a:pt x="158236" y="2620891"/>
                </a:lnTo>
                <a:lnTo>
                  <a:pt x="108221" y="2613154"/>
                </a:lnTo>
                <a:lnTo>
                  <a:pt x="64784" y="2591609"/>
                </a:lnTo>
                <a:lnTo>
                  <a:pt x="30530" y="2558757"/>
                </a:lnTo>
                <a:lnTo>
                  <a:pt x="8067" y="2517098"/>
                </a:lnTo>
                <a:lnTo>
                  <a:pt x="0" y="2469131"/>
                </a:lnTo>
                <a:lnTo>
                  <a:pt x="0" y="151751"/>
                </a:lnTo>
                <a:close/>
              </a:path>
            </a:pathLst>
          </a:custGeom>
          <a:ln w="14936">
            <a:solidFill>
              <a:srgbClr val="71A754"/>
            </a:solidFill>
          </a:ln>
        </p:spPr>
        <p:txBody>
          <a:bodyPr wrap="square" lIns="0" tIns="0" rIns="0" bIns="0" rtlCol="0"/>
          <a:lstStyle/>
          <a:p/>
        </p:txBody>
      </p:sp>
      <p:sp>
        <p:nvSpPr>
          <p:cNvPr id="7" name="object 7"/>
          <p:cNvSpPr txBox="1"/>
          <p:nvPr/>
        </p:nvSpPr>
        <p:spPr>
          <a:xfrm>
            <a:off x="1604429" y="8202663"/>
            <a:ext cx="70485" cy="177800"/>
          </a:xfrm>
          <a:prstGeom prst="rect">
            <a:avLst/>
          </a:prstGeom>
        </p:spPr>
        <p:txBody>
          <a:bodyPr wrap="square" lIns="0" tIns="12700" rIns="0" bIns="0" rtlCol="0" vert="horz">
            <a:spAutoFit/>
          </a:bodyPr>
          <a:lstStyle/>
          <a:p>
            <a:pPr marL="12700">
              <a:lnSpc>
                <a:spcPct val="100000"/>
              </a:lnSpc>
              <a:spcBef>
                <a:spcPts val="100"/>
              </a:spcBef>
            </a:pPr>
            <a:r>
              <a:rPr dirty="0" sz="1000">
                <a:solidFill>
                  <a:srgbClr val="231F20"/>
                </a:solidFill>
                <a:latin typeface="Times New Roman"/>
                <a:cs typeface="Times New Roman"/>
              </a:rPr>
              <a:t>•</a:t>
            </a:r>
            <a:endParaRPr sz="1000">
              <a:latin typeface="Times New Roman"/>
              <a:cs typeface="Times New Roman"/>
            </a:endParaRPr>
          </a:p>
        </p:txBody>
      </p:sp>
      <p:sp>
        <p:nvSpPr>
          <p:cNvPr id="8" name="object 8"/>
          <p:cNvSpPr txBox="1"/>
          <p:nvPr/>
        </p:nvSpPr>
        <p:spPr>
          <a:xfrm>
            <a:off x="1833029" y="8206219"/>
            <a:ext cx="4011929" cy="939800"/>
          </a:xfrm>
          <a:prstGeom prst="rect">
            <a:avLst/>
          </a:prstGeom>
        </p:spPr>
        <p:txBody>
          <a:bodyPr wrap="square" lIns="0" tIns="12700" rIns="0" bIns="0" rtlCol="0" vert="horz">
            <a:spAutoFit/>
          </a:bodyPr>
          <a:lstStyle/>
          <a:p>
            <a:pPr algn="just" marL="12700" marR="5080">
              <a:lnSpc>
                <a:spcPct val="100000"/>
              </a:lnSpc>
              <a:spcBef>
                <a:spcPts val="100"/>
              </a:spcBef>
            </a:pPr>
            <a:r>
              <a:rPr dirty="0" baseline="2777" sz="1500">
                <a:solidFill>
                  <a:srgbClr val="231F20"/>
                </a:solidFill>
                <a:latin typeface="Times New Roman"/>
                <a:cs typeface="Times New Roman"/>
              </a:rPr>
              <a:t>2018</a:t>
            </a:r>
            <a:r>
              <a:rPr dirty="0" baseline="2777" sz="1500" spc="-52">
                <a:solidFill>
                  <a:srgbClr val="231F20"/>
                </a:solidFill>
                <a:latin typeface="Times New Roman"/>
                <a:cs typeface="Times New Roman"/>
              </a:rPr>
              <a:t> </a:t>
            </a:r>
            <a:r>
              <a:rPr dirty="0" sz="1000">
                <a:solidFill>
                  <a:srgbClr val="231F20"/>
                </a:solidFill>
                <a:latin typeface="楷体"/>
                <a:cs typeface="楷体"/>
              </a:rPr>
              <a:t>年</a:t>
            </a:r>
            <a:r>
              <a:rPr dirty="0" sz="1000" spc="-280">
                <a:solidFill>
                  <a:srgbClr val="231F20"/>
                </a:solidFill>
                <a:latin typeface="楷体"/>
                <a:cs typeface="楷体"/>
              </a:rPr>
              <a:t> </a:t>
            </a:r>
            <a:r>
              <a:rPr dirty="0" baseline="2777" sz="1500">
                <a:solidFill>
                  <a:srgbClr val="231F20"/>
                </a:solidFill>
                <a:latin typeface="Times New Roman"/>
                <a:cs typeface="Times New Roman"/>
              </a:rPr>
              <a:t>9</a:t>
            </a:r>
            <a:r>
              <a:rPr dirty="0" baseline="2777" sz="1500" spc="-52">
                <a:solidFill>
                  <a:srgbClr val="231F20"/>
                </a:solidFill>
                <a:latin typeface="Times New Roman"/>
                <a:cs typeface="Times New Roman"/>
              </a:rPr>
              <a:t> </a:t>
            </a:r>
            <a:r>
              <a:rPr dirty="0" sz="1000">
                <a:solidFill>
                  <a:srgbClr val="231F20"/>
                </a:solidFill>
                <a:latin typeface="楷体"/>
                <a:cs typeface="楷体"/>
              </a:rPr>
              <a:t>月</a:t>
            </a:r>
            <a:r>
              <a:rPr dirty="0" sz="1000" spc="5">
                <a:solidFill>
                  <a:srgbClr val="231F20"/>
                </a:solidFill>
                <a:latin typeface="楷体"/>
                <a:cs typeface="楷体"/>
              </a:rPr>
              <a:t>，经国家药品监督管理局批</a:t>
            </a:r>
            <a:r>
              <a:rPr dirty="0" sz="1000">
                <a:solidFill>
                  <a:srgbClr val="231F20"/>
                </a:solidFill>
                <a:latin typeface="楷体"/>
                <a:cs typeface="楷体"/>
              </a:rPr>
              <a:t>准</a:t>
            </a:r>
            <a:r>
              <a:rPr dirty="0" sz="1000" spc="5">
                <a:solidFill>
                  <a:srgbClr val="231F20"/>
                </a:solidFill>
                <a:latin typeface="楷体"/>
                <a:cs typeface="楷体"/>
              </a:rPr>
              <a:t>，用于治疗成人和儿童阵发性 </a:t>
            </a:r>
            <a:r>
              <a:rPr dirty="0" sz="1000" spc="40">
                <a:solidFill>
                  <a:srgbClr val="231F20"/>
                </a:solidFill>
                <a:latin typeface="楷体"/>
                <a:cs typeface="楷体"/>
              </a:rPr>
              <a:t>睡眠性血红蛋白尿</a:t>
            </a:r>
            <a:r>
              <a:rPr dirty="0" sz="1000">
                <a:solidFill>
                  <a:srgbClr val="231F20"/>
                </a:solidFill>
                <a:latin typeface="楷体"/>
                <a:cs typeface="楷体"/>
              </a:rPr>
              <a:t>症（</a:t>
            </a:r>
            <a:r>
              <a:rPr dirty="0" baseline="2777" sz="1500">
                <a:solidFill>
                  <a:srgbClr val="231F20"/>
                </a:solidFill>
                <a:latin typeface="Times New Roman"/>
                <a:cs typeface="Times New Roman"/>
              </a:rPr>
              <a:t>PNH</a:t>
            </a:r>
            <a:r>
              <a:rPr dirty="0" sz="1000">
                <a:solidFill>
                  <a:srgbClr val="231F20"/>
                </a:solidFill>
                <a:latin typeface="楷体"/>
                <a:cs typeface="楷体"/>
              </a:rPr>
              <a:t>）</a:t>
            </a:r>
            <a:r>
              <a:rPr dirty="0" sz="1000" spc="40">
                <a:solidFill>
                  <a:srgbClr val="231F20"/>
                </a:solidFill>
                <a:latin typeface="楷体"/>
                <a:cs typeface="楷体"/>
              </a:rPr>
              <a:t>和非典型溶血性尿毒症综合</a:t>
            </a:r>
            <a:r>
              <a:rPr dirty="0" sz="1000">
                <a:solidFill>
                  <a:srgbClr val="231F20"/>
                </a:solidFill>
                <a:latin typeface="楷体"/>
                <a:cs typeface="楷体"/>
              </a:rPr>
              <a:t>征</a:t>
            </a:r>
            <a:r>
              <a:rPr dirty="0" sz="1000" spc="-5">
                <a:solidFill>
                  <a:srgbClr val="231F20"/>
                </a:solidFill>
                <a:latin typeface="楷体"/>
                <a:cs typeface="楷体"/>
              </a:rPr>
              <a:t>（</a:t>
            </a:r>
            <a:r>
              <a:rPr dirty="0" baseline="2777" sz="1500" spc="-7">
                <a:solidFill>
                  <a:srgbClr val="231F20"/>
                </a:solidFill>
                <a:latin typeface="Times New Roman"/>
                <a:cs typeface="Times New Roman"/>
              </a:rPr>
              <a:t>aHUS</a:t>
            </a:r>
            <a:r>
              <a:rPr dirty="0" sz="1000" spc="-5">
                <a:solidFill>
                  <a:srgbClr val="231F20"/>
                </a:solidFill>
                <a:latin typeface="楷体"/>
                <a:cs typeface="楷体"/>
              </a:rPr>
              <a:t>）  </a:t>
            </a:r>
            <a:r>
              <a:rPr dirty="0" sz="1000" spc="10">
                <a:solidFill>
                  <a:srgbClr val="231F20"/>
                </a:solidFill>
                <a:latin typeface="楷体"/>
                <a:cs typeface="楷体"/>
              </a:rPr>
              <a:t>的孤儿药依库珠单抗获批上</a:t>
            </a:r>
            <a:r>
              <a:rPr dirty="0" sz="1000">
                <a:solidFill>
                  <a:srgbClr val="231F20"/>
                </a:solidFill>
                <a:latin typeface="楷体"/>
                <a:cs typeface="楷体"/>
              </a:rPr>
              <a:t>市</a:t>
            </a:r>
            <a:r>
              <a:rPr dirty="0" sz="1000" spc="10">
                <a:solidFill>
                  <a:srgbClr val="231F20"/>
                </a:solidFill>
                <a:latin typeface="楷体"/>
                <a:cs typeface="楷体"/>
              </a:rPr>
              <a:t>。考虑到该产品属于临床急需品</a:t>
            </a:r>
            <a:r>
              <a:rPr dirty="0" sz="1000">
                <a:solidFill>
                  <a:srgbClr val="231F20"/>
                </a:solidFill>
                <a:latin typeface="楷体"/>
                <a:cs typeface="楷体"/>
              </a:rPr>
              <a:t>种</a:t>
            </a:r>
            <a:r>
              <a:rPr dirty="0" sz="1000" spc="10">
                <a:solidFill>
                  <a:srgbClr val="231F20"/>
                </a:solidFill>
                <a:latin typeface="楷体"/>
                <a:cs typeface="楷体"/>
              </a:rPr>
              <a:t>，并且 能够对儿童患病人群带来很大获</a:t>
            </a:r>
            <a:r>
              <a:rPr dirty="0" sz="1000">
                <a:solidFill>
                  <a:srgbClr val="231F20"/>
                </a:solidFill>
                <a:latin typeface="楷体"/>
                <a:cs typeface="楷体"/>
              </a:rPr>
              <a:t>益</a:t>
            </a:r>
            <a:r>
              <a:rPr dirty="0" sz="1000" spc="10">
                <a:solidFill>
                  <a:srgbClr val="231F20"/>
                </a:solidFill>
                <a:latin typeface="楷体"/>
                <a:cs typeface="楷体"/>
              </a:rPr>
              <a:t>，国家药品监督管理局药品审评中心 依</a:t>
            </a:r>
            <a:r>
              <a:rPr dirty="0" sz="1000">
                <a:solidFill>
                  <a:srgbClr val="231F20"/>
                </a:solidFill>
                <a:latin typeface="楷体"/>
                <a:cs typeface="楷体"/>
              </a:rPr>
              <a:t>据</a:t>
            </a:r>
            <a:r>
              <a:rPr dirty="0" sz="1000" spc="10">
                <a:solidFill>
                  <a:srgbClr val="231F20"/>
                </a:solidFill>
                <a:latin typeface="楷体"/>
                <a:cs typeface="楷体"/>
              </a:rPr>
              <a:t>《关于鼓励药品创新实行优先审评审批的意</a:t>
            </a:r>
            <a:r>
              <a:rPr dirty="0" sz="1000" spc="5">
                <a:solidFill>
                  <a:srgbClr val="231F20"/>
                </a:solidFill>
                <a:latin typeface="楷体"/>
                <a:cs typeface="楷体"/>
              </a:rPr>
              <a:t>见</a:t>
            </a:r>
            <a:r>
              <a:rPr dirty="0" sz="1000" spc="10">
                <a:solidFill>
                  <a:srgbClr val="231F20"/>
                </a:solidFill>
                <a:latin typeface="楷体"/>
                <a:cs typeface="楷体"/>
              </a:rPr>
              <a:t>》将其纳入优先审评 </a:t>
            </a:r>
            <a:r>
              <a:rPr dirty="0" sz="1000">
                <a:solidFill>
                  <a:srgbClr val="231F20"/>
                </a:solidFill>
                <a:latin typeface="楷体"/>
                <a:cs typeface="楷体"/>
              </a:rPr>
              <a:t>程序，同时组织专家召开咨询会，经讨论同意豁免其注册临床试验。</a:t>
            </a:r>
            <a:endParaRPr sz="1000">
              <a:latin typeface="楷体"/>
              <a:cs typeface="楷体"/>
            </a:endParaRPr>
          </a:p>
        </p:txBody>
      </p:sp>
      <p:grpSp>
        <p:nvGrpSpPr>
          <p:cNvPr id="9" name="object 9"/>
          <p:cNvGrpSpPr/>
          <p:nvPr/>
        </p:nvGrpSpPr>
        <p:grpSpPr>
          <a:xfrm>
            <a:off x="1769998" y="6624002"/>
            <a:ext cx="1665605" cy="288290"/>
            <a:chOff x="1769998" y="6624002"/>
            <a:chExt cx="1665605" cy="288290"/>
          </a:xfrm>
        </p:grpSpPr>
        <p:sp>
          <p:nvSpPr>
            <p:cNvPr id="10" name="object 10"/>
            <p:cNvSpPr/>
            <p:nvPr/>
          </p:nvSpPr>
          <p:spPr>
            <a:xfrm>
              <a:off x="1769998" y="6624002"/>
              <a:ext cx="277495" cy="252095"/>
            </a:xfrm>
            <a:custGeom>
              <a:avLst/>
              <a:gdLst/>
              <a:ahLst/>
              <a:cxnLst/>
              <a:rect l="l" t="t" r="r" b="b"/>
              <a:pathLst>
                <a:path w="277494" h="252095">
                  <a:moveTo>
                    <a:pt x="276961" y="0"/>
                  </a:moveTo>
                  <a:lnTo>
                    <a:pt x="0" y="0"/>
                  </a:lnTo>
                  <a:lnTo>
                    <a:pt x="0" y="252006"/>
                  </a:lnTo>
                  <a:lnTo>
                    <a:pt x="276961" y="252006"/>
                  </a:lnTo>
                  <a:lnTo>
                    <a:pt x="276961" y="0"/>
                  </a:lnTo>
                  <a:close/>
                </a:path>
              </a:pathLst>
            </a:custGeom>
            <a:solidFill>
              <a:srgbClr val="FFFFFF"/>
            </a:solidFill>
          </p:spPr>
          <p:txBody>
            <a:bodyPr wrap="square" lIns="0" tIns="0" rIns="0" bIns="0" rtlCol="0"/>
            <a:lstStyle/>
            <a:p/>
          </p:txBody>
        </p:sp>
        <p:pic>
          <p:nvPicPr>
            <p:cNvPr id="11" name="object 11"/>
            <p:cNvPicPr/>
            <p:nvPr/>
          </p:nvPicPr>
          <p:blipFill>
            <a:blip r:embed="rId2" cstate="print"/>
            <a:stretch>
              <a:fillRect/>
            </a:stretch>
          </p:blipFill>
          <p:spPr>
            <a:xfrm>
              <a:off x="1786904" y="6663829"/>
              <a:ext cx="258729" cy="208260"/>
            </a:xfrm>
            <a:prstGeom prst="rect">
              <a:avLst/>
            </a:prstGeom>
          </p:spPr>
        </p:pic>
        <p:sp>
          <p:nvSpPr>
            <p:cNvPr id="12" name="object 12"/>
            <p:cNvSpPr/>
            <p:nvPr/>
          </p:nvSpPr>
          <p:spPr>
            <a:xfrm>
              <a:off x="2037956" y="6700316"/>
              <a:ext cx="1397635" cy="212090"/>
            </a:xfrm>
            <a:custGeom>
              <a:avLst/>
              <a:gdLst/>
              <a:ahLst/>
              <a:cxnLst/>
              <a:rect l="l" t="t" r="r" b="b"/>
              <a:pathLst>
                <a:path w="1397635" h="212090">
                  <a:moveTo>
                    <a:pt x="1397038" y="0"/>
                  </a:moveTo>
                  <a:lnTo>
                    <a:pt x="0" y="0"/>
                  </a:lnTo>
                  <a:lnTo>
                    <a:pt x="0" y="211683"/>
                  </a:lnTo>
                  <a:lnTo>
                    <a:pt x="1397038" y="211683"/>
                  </a:lnTo>
                  <a:lnTo>
                    <a:pt x="1397038" y="0"/>
                  </a:lnTo>
                  <a:close/>
                </a:path>
              </a:pathLst>
            </a:custGeom>
            <a:solidFill>
              <a:srgbClr val="FFFFFF"/>
            </a:solidFill>
          </p:spPr>
          <p:txBody>
            <a:bodyPr wrap="square" lIns="0" tIns="0" rIns="0" bIns="0" rtlCol="0"/>
            <a:lstStyle/>
            <a:p/>
          </p:txBody>
        </p:sp>
      </p:grpSp>
      <p:sp>
        <p:nvSpPr>
          <p:cNvPr id="13" name="object 13"/>
          <p:cNvSpPr txBox="1"/>
          <p:nvPr/>
        </p:nvSpPr>
        <p:spPr>
          <a:xfrm>
            <a:off x="1380032" y="1580655"/>
            <a:ext cx="4805045" cy="6507480"/>
          </a:xfrm>
          <a:prstGeom prst="rect">
            <a:avLst/>
          </a:prstGeom>
        </p:spPr>
        <p:txBody>
          <a:bodyPr wrap="square" lIns="0" tIns="12700" rIns="0" bIns="0" rtlCol="0" vert="horz">
            <a:spAutoFit/>
          </a:bodyPr>
          <a:lstStyle/>
          <a:p>
            <a:pPr algn="just" marL="12700" marR="5080" indent="304800">
              <a:lnSpc>
                <a:spcPct val="125000"/>
              </a:lnSpc>
              <a:spcBef>
                <a:spcPts val="100"/>
              </a:spcBef>
            </a:pPr>
            <a:r>
              <a:rPr dirty="0" sz="1200" spc="10">
                <a:solidFill>
                  <a:srgbClr val="231F20"/>
                </a:solidFill>
                <a:latin typeface="楷体"/>
                <a:cs typeface="楷体"/>
              </a:rPr>
              <a:t>随着社会对罕见病关注越来越</a:t>
            </a:r>
            <a:r>
              <a:rPr dirty="0" sz="1200">
                <a:solidFill>
                  <a:srgbClr val="231F20"/>
                </a:solidFill>
                <a:latin typeface="楷体"/>
                <a:cs typeface="楷体"/>
              </a:rPr>
              <a:t>高</a:t>
            </a:r>
            <a:r>
              <a:rPr dirty="0" sz="1200" spc="10">
                <a:solidFill>
                  <a:srgbClr val="231F20"/>
                </a:solidFill>
                <a:latin typeface="楷体"/>
                <a:cs typeface="楷体"/>
              </a:rPr>
              <a:t>，近年来国家药品监督管理部门不 </a:t>
            </a:r>
            <a:r>
              <a:rPr dirty="0" sz="1200">
                <a:solidFill>
                  <a:srgbClr val="231F20"/>
                </a:solidFill>
                <a:latin typeface="楷体"/>
                <a:cs typeface="楷体"/>
              </a:rPr>
              <a:t>断出台新政策</a:t>
            </a:r>
            <a:r>
              <a:rPr dirty="0" sz="1200" spc="-135">
                <a:solidFill>
                  <a:srgbClr val="231F20"/>
                </a:solidFill>
                <a:latin typeface="楷体"/>
                <a:cs typeface="楷体"/>
              </a:rPr>
              <a:t>。</a:t>
            </a:r>
            <a:r>
              <a:rPr dirty="0" baseline="2314" sz="1800">
                <a:solidFill>
                  <a:srgbClr val="231F20"/>
                </a:solidFill>
                <a:latin typeface="Times New Roman"/>
                <a:cs typeface="Times New Roman"/>
              </a:rPr>
              <a:t>2015</a:t>
            </a:r>
            <a:r>
              <a:rPr dirty="0" baseline="2314" sz="1800" spc="-165">
                <a:solidFill>
                  <a:srgbClr val="231F20"/>
                </a:solidFill>
                <a:latin typeface="Times New Roman"/>
                <a:cs typeface="Times New Roman"/>
              </a:rPr>
              <a:t> </a:t>
            </a:r>
            <a:r>
              <a:rPr dirty="0" sz="1200">
                <a:solidFill>
                  <a:srgbClr val="231F20"/>
                </a:solidFill>
                <a:latin typeface="楷体"/>
                <a:cs typeface="楷体"/>
              </a:rPr>
              <a:t>年</a:t>
            </a:r>
            <a:r>
              <a:rPr dirty="0" sz="1200" spc="-135">
                <a:solidFill>
                  <a:srgbClr val="231F20"/>
                </a:solidFill>
                <a:latin typeface="楷体"/>
                <a:cs typeface="楷体"/>
              </a:rPr>
              <a:t>，</a:t>
            </a:r>
            <a:r>
              <a:rPr dirty="0" sz="1200">
                <a:solidFill>
                  <a:srgbClr val="231F20"/>
                </a:solidFill>
                <a:latin typeface="楷体"/>
                <a:cs typeface="楷体"/>
              </a:rPr>
              <a:t>国家食品药品监督管理总</a:t>
            </a:r>
            <a:r>
              <a:rPr dirty="0" sz="1200" spc="-135">
                <a:solidFill>
                  <a:srgbClr val="231F20"/>
                </a:solidFill>
                <a:latin typeface="楷体"/>
                <a:cs typeface="楷体"/>
              </a:rPr>
              <a:t>局</a:t>
            </a:r>
            <a:r>
              <a:rPr dirty="0" sz="1200" spc="-25">
                <a:solidFill>
                  <a:srgbClr val="231F20"/>
                </a:solidFill>
                <a:latin typeface="楷体"/>
                <a:cs typeface="楷体"/>
              </a:rPr>
              <a:t>（</a:t>
            </a:r>
            <a:r>
              <a:rPr dirty="0" baseline="2314" sz="1800" spc="-37">
                <a:solidFill>
                  <a:srgbClr val="231F20"/>
                </a:solidFill>
                <a:latin typeface="Times New Roman"/>
                <a:cs typeface="Times New Roman"/>
              </a:rPr>
              <a:t>CFDA</a:t>
            </a:r>
            <a:r>
              <a:rPr dirty="0" sz="1200" spc="-25">
                <a:solidFill>
                  <a:srgbClr val="231F20"/>
                </a:solidFill>
                <a:latin typeface="楷体"/>
                <a:cs typeface="楷体"/>
              </a:rPr>
              <a:t>）</a:t>
            </a:r>
            <a:r>
              <a:rPr dirty="0" sz="1200">
                <a:solidFill>
                  <a:srgbClr val="231F20"/>
                </a:solidFill>
                <a:latin typeface="楷体"/>
                <a:cs typeface="楷体"/>
              </a:rPr>
              <a:t>发</a:t>
            </a:r>
            <a:r>
              <a:rPr dirty="0" sz="1200" spc="-135">
                <a:solidFill>
                  <a:srgbClr val="231F20"/>
                </a:solidFill>
                <a:latin typeface="楷体"/>
                <a:cs typeface="楷体"/>
              </a:rPr>
              <a:t>布</a:t>
            </a:r>
            <a:r>
              <a:rPr dirty="0" sz="1200">
                <a:solidFill>
                  <a:srgbClr val="231F20"/>
                </a:solidFill>
                <a:latin typeface="楷体"/>
                <a:cs typeface="楷体"/>
              </a:rPr>
              <a:t>《关 </a:t>
            </a:r>
            <a:r>
              <a:rPr dirty="0" sz="1200" spc="10">
                <a:solidFill>
                  <a:srgbClr val="231F20"/>
                </a:solidFill>
                <a:latin typeface="楷体"/>
                <a:cs typeface="楷体"/>
              </a:rPr>
              <a:t>于药品注册审评审批若干政策的公</a:t>
            </a:r>
            <a:r>
              <a:rPr dirty="0" sz="1200" spc="5">
                <a:solidFill>
                  <a:srgbClr val="231F20"/>
                </a:solidFill>
                <a:latin typeface="楷体"/>
                <a:cs typeface="楷体"/>
              </a:rPr>
              <a:t>告</a:t>
            </a:r>
            <a:r>
              <a:rPr dirty="0" sz="1200">
                <a:solidFill>
                  <a:srgbClr val="231F20"/>
                </a:solidFill>
                <a:latin typeface="楷体"/>
                <a:cs typeface="楷体"/>
              </a:rPr>
              <a:t>》</a:t>
            </a:r>
            <a:r>
              <a:rPr dirty="0" sz="1200" spc="10">
                <a:solidFill>
                  <a:srgbClr val="231F20"/>
                </a:solidFill>
                <a:latin typeface="楷体"/>
                <a:cs typeface="楷体"/>
              </a:rPr>
              <a:t>，其中明确提出对创新孤儿药</a:t>
            </a:r>
            <a:r>
              <a:rPr dirty="0" sz="1200">
                <a:solidFill>
                  <a:srgbClr val="231F20"/>
                </a:solidFill>
                <a:latin typeface="楷体"/>
                <a:cs typeface="楷体"/>
              </a:rPr>
              <a:t>的 </a:t>
            </a:r>
            <a:r>
              <a:rPr dirty="0" sz="1200" spc="30">
                <a:solidFill>
                  <a:srgbClr val="231F20"/>
                </a:solidFill>
                <a:latin typeface="楷体"/>
                <a:cs typeface="楷体"/>
              </a:rPr>
              <a:t>申请实行单独排</a:t>
            </a:r>
            <a:r>
              <a:rPr dirty="0" sz="1200">
                <a:solidFill>
                  <a:srgbClr val="231F20"/>
                </a:solidFill>
                <a:latin typeface="楷体"/>
                <a:cs typeface="楷体"/>
              </a:rPr>
              <a:t>队</a:t>
            </a:r>
            <a:r>
              <a:rPr dirty="0" sz="1200" spc="30">
                <a:solidFill>
                  <a:srgbClr val="231F20"/>
                </a:solidFill>
                <a:latin typeface="楷体"/>
                <a:cs typeface="楷体"/>
              </a:rPr>
              <a:t>，加快审评审</a:t>
            </a:r>
            <a:r>
              <a:rPr dirty="0" sz="1200">
                <a:solidFill>
                  <a:srgbClr val="231F20"/>
                </a:solidFill>
                <a:latin typeface="楷体"/>
                <a:cs typeface="楷体"/>
              </a:rPr>
              <a:t>批</a:t>
            </a:r>
            <a:r>
              <a:rPr dirty="0" sz="1200" spc="-10">
                <a:solidFill>
                  <a:srgbClr val="231F20"/>
                </a:solidFill>
                <a:latin typeface="楷体"/>
                <a:cs typeface="楷体"/>
              </a:rPr>
              <a:t>。</a:t>
            </a:r>
            <a:r>
              <a:rPr dirty="0" baseline="2314" sz="1800">
                <a:solidFill>
                  <a:srgbClr val="231F20"/>
                </a:solidFill>
                <a:latin typeface="Times New Roman"/>
                <a:cs typeface="Times New Roman"/>
              </a:rPr>
              <a:t>2017</a:t>
            </a:r>
            <a:r>
              <a:rPr dirty="0" baseline="2314" sz="1800" spc="-44">
                <a:solidFill>
                  <a:srgbClr val="231F20"/>
                </a:solidFill>
                <a:latin typeface="Times New Roman"/>
                <a:cs typeface="Times New Roman"/>
              </a:rPr>
              <a:t> </a:t>
            </a:r>
            <a:r>
              <a:rPr dirty="0" sz="1200">
                <a:solidFill>
                  <a:srgbClr val="231F20"/>
                </a:solidFill>
                <a:latin typeface="楷体"/>
                <a:cs typeface="楷体"/>
              </a:rPr>
              <a:t>年</a:t>
            </a:r>
            <a:r>
              <a:rPr dirty="0" sz="1200" spc="-330">
                <a:solidFill>
                  <a:srgbClr val="231F20"/>
                </a:solidFill>
                <a:latin typeface="楷体"/>
                <a:cs typeface="楷体"/>
              </a:rPr>
              <a:t> </a:t>
            </a:r>
            <a:r>
              <a:rPr dirty="0" baseline="2314" sz="1800">
                <a:solidFill>
                  <a:srgbClr val="231F20"/>
                </a:solidFill>
                <a:latin typeface="Times New Roman"/>
                <a:cs typeface="Times New Roman"/>
              </a:rPr>
              <a:t>10</a:t>
            </a:r>
            <a:r>
              <a:rPr dirty="0" baseline="2314" sz="1800" spc="-37">
                <a:solidFill>
                  <a:srgbClr val="231F20"/>
                </a:solidFill>
                <a:latin typeface="Times New Roman"/>
                <a:cs typeface="Times New Roman"/>
              </a:rPr>
              <a:t> </a:t>
            </a:r>
            <a:r>
              <a:rPr dirty="0" sz="1200">
                <a:solidFill>
                  <a:srgbClr val="231F20"/>
                </a:solidFill>
                <a:latin typeface="楷体"/>
                <a:cs typeface="楷体"/>
              </a:rPr>
              <a:t>月</a:t>
            </a:r>
            <a:r>
              <a:rPr dirty="0" sz="1200" spc="30">
                <a:solidFill>
                  <a:srgbClr val="231F20"/>
                </a:solidFill>
                <a:latin typeface="楷体"/>
                <a:cs typeface="楷体"/>
              </a:rPr>
              <a:t>，国务院办公厅印发</a:t>
            </a:r>
            <a:endParaRPr sz="1200">
              <a:latin typeface="楷体"/>
              <a:cs typeface="楷体"/>
            </a:endParaRPr>
          </a:p>
          <a:p>
            <a:pPr algn="just" marL="12700" marR="5080">
              <a:lnSpc>
                <a:spcPct val="125000"/>
              </a:lnSpc>
            </a:pPr>
            <a:r>
              <a:rPr dirty="0" sz="1200" spc="10">
                <a:solidFill>
                  <a:srgbClr val="231F20"/>
                </a:solidFill>
                <a:latin typeface="楷体"/>
                <a:cs typeface="楷体"/>
              </a:rPr>
              <a:t>《关于深化审评审批制度改革鼓励药品医疗器械创新的意</a:t>
            </a:r>
            <a:r>
              <a:rPr dirty="0" sz="1200" spc="5">
                <a:solidFill>
                  <a:srgbClr val="231F20"/>
                </a:solidFill>
                <a:latin typeface="楷体"/>
                <a:cs typeface="楷体"/>
              </a:rPr>
              <a:t>见</a:t>
            </a:r>
            <a:r>
              <a:rPr dirty="0" sz="1200">
                <a:solidFill>
                  <a:srgbClr val="231F20"/>
                </a:solidFill>
                <a:latin typeface="楷体"/>
                <a:cs typeface="楷体"/>
              </a:rPr>
              <a:t>》</a:t>
            </a:r>
            <a:r>
              <a:rPr dirty="0" sz="1200" spc="10">
                <a:solidFill>
                  <a:srgbClr val="231F20"/>
                </a:solidFill>
                <a:latin typeface="楷体"/>
                <a:cs typeface="楷体"/>
              </a:rPr>
              <a:t>，提出</a:t>
            </a:r>
            <a:r>
              <a:rPr dirty="0" sz="1200">
                <a:solidFill>
                  <a:srgbClr val="231F20"/>
                </a:solidFill>
                <a:latin typeface="楷体"/>
                <a:cs typeface="楷体"/>
              </a:rPr>
              <a:t>罕 </a:t>
            </a:r>
            <a:r>
              <a:rPr dirty="0" sz="1200" spc="15">
                <a:solidFill>
                  <a:srgbClr val="231F20"/>
                </a:solidFill>
                <a:latin typeface="楷体"/>
                <a:cs typeface="楷体"/>
              </a:rPr>
              <a:t>见病治疗药</a:t>
            </a:r>
            <a:r>
              <a:rPr dirty="0" sz="1200">
                <a:solidFill>
                  <a:srgbClr val="231F20"/>
                </a:solidFill>
                <a:latin typeface="楷体"/>
                <a:cs typeface="楷体"/>
              </a:rPr>
              <a:t>品</a:t>
            </a:r>
            <a:r>
              <a:rPr dirty="0" sz="1200" spc="15">
                <a:solidFill>
                  <a:srgbClr val="231F20"/>
                </a:solidFill>
                <a:latin typeface="楷体"/>
                <a:cs typeface="楷体"/>
              </a:rPr>
              <a:t>、医疗器械注册申请人可提出减免临床试验的申</a:t>
            </a:r>
            <a:r>
              <a:rPr dirty="0" sz="1200">
                <a:solidFill>
                  <a:srgbClr val="231F20"/>
                </a:solidFill>
                <a:latin typeface="楷体"/>
                <a:cs typeface="楷体"/>
              </a:rPr>
              <a:t>请</a:t>
            </a:r>
            <a:r>
              <a:rPr dirty="0" sz="1200" spc="-15">
                <a:solidFill>
                  <a:srgbClr val="231F20"/>
                </a:solidFill>
                <a:latin typeface="楷体"/>
                <a:cs typeface="楷体"/>
              </a:rPr>
              <a:t>。</a:t>
            </a:r>
            <a:r>
              <a:rPr dirty="0" baseline="2314" sz="1800">
                <a:solidFill>
                  <a:srgbClr val="231F20"/>
                </a:solidFill>
                <a:latin typeface="Times New Roman"/>
                <a:cs typeface="Times New Roman"/>
              </a:rPr>
              <a:t>2017 </a:t>
            </a:r>
            <a:r>
              <a:rPr dirty="0" sz="1200">
                <a:solidFill>
                  <a:srgbClr val="231F20"/>
                </a:solidFill>
                <a:latin typeface="楷体"/>
                <a:cs typeface="楷体"/>
              </a:rPr>
              <a:t>年</a:t>
            </a:r>
            <a:r>
              <a:rPr dirty="0" sz="1200" spc="-335">
                <a:solidFill>
                  <a:srgbClr val="231F20"/>
                </a:solidFill>
                <a:latin typeface="楷体"/>
                <a:cs typeface="楷体"/>
              </a:rPr>
              <a:t> </a:t>
            </a:r>
            <a:r>
              <a:rPr dirty="0" baseline="2314" sz="1800">
                <a:solidFill>
                  <a:srgbClr val="231F20"/>
                </a:solidFill>
                <a:latin typeface="Times New Roman"/>
                <a:cs typeface="Times New Roman"/>
              </a:rPr>
              <a:t>12</a:t>
            </a:r>
            <a:r>
              <a:rPr dirty="0" baseline="2314" sz="1800" spc="-52">
                <a:solidFill>
                  <a:srgbClr val="231F20"/>
                </a:solidFill>
                <a:latin typeface="Times New Roman"/>
                <a:cs typeface="Times New Roman"/>
              </a:rPr>
              <a:t> </a:t>
            </a:r>
            <a:r>
              <a:rPr dirty="0" sz="1200">
                <a:solidFill>
                  <a:srgbClr val="231F20"/>
                </a:solidFill>
                <a:latin typeface="楷体"/>
                <a:cs typeface="楷体"/>
              </a:rPr>
              <a:t>月</a:t>
            </a:r>
            <a:r>
              <a:rPr dirty="0" sz="1200" spc="35">
                <a:solidFill>
                  <a:srgbClr val="231F20"/>
                </a:solidFill>
                <a:latin typeface="楷体"/>
                <a:cs typeface="楷体"/>
              </a:rPr>
              <a:t>，国家食品药品监督管理总局发</a:t>
            </a:r>
            <a:r>
              <a:rPr dirty="0" sz="1200">
                <a:solidFill>
                  <a:srgbClr val="231F20"/>
                </a:solidFill>
                <a:latin typeface="楷体"/>
                <a:cs typeface="楷体"/>
              </a:rPr>
              <a:t>布</a:t>
            </a:r>
            <a:r>
              <a:rPr dirty="0" sz="1200" spc="35">
                <a:solidFill>
                  <a:srgbClr val="231F20"/>
                </a:solidFill>
                <a:latin typeface="楷体"/>
                <a:cs typeface="楷体"/>
              </a:rPr>
              <a:t>《关于鼓励药品创新实行</a:t>
            </a:r>
            <a:r>
              <a:rPr dirty="0" sz="1200">
                <a:solidFill>
                  <a:srgbClr val="231F20"/>
                </a:solidFill>
                <a:latin typeface="楷体"/>
                <a:cs typeface="楷体"/>
              </a:rPr>
              <a:t>优 </a:t>
            </a:r>
            <a:r>
              <a:rPr dirty="0" sz="1200" spc="10">
                <a:solidFill>
                  <a:srgbClr val="231F20"/>
                </a:solidFill>
                <a:latin typeface="楷体"/>
                <a:cs typeface="楷体"/>
              </a:rPr>
              <a:t>先审评审批的意</a:t>
            </a:r>
            <a:r>
              <a:rPr dirty="0" sz="1200" spc="5">
                <a:solidFill>
                  <a:srgbClr val="231F20"/>
                </a:solidFill>
                <a:latin typeface="楷体"/>
                <a:cs typeface="楷体"/>
              </a:rPr>
              <a:t>见</a:t>
            </a:r>
            <a:r>
              <a:rPr dirty="0" sz="1200">
                <a:solidFill>
                  <a:srgbClr val="231F20"/>
                </a:solidFill>
                <a:latin typeface="楷体"/>
                <a:cs typeface="楷体"/>
              </a:rPr>
              <a:t>》</a:t>
            </a:r>
            <a:r>
              <a:rPr dirty="0" sz="1200" spc="10">
                <a:solidFill>
                  <a:srgbClr val="231F20"/>
                </a:solidFill>
                <a:latin typeface="楷体"/>
                <a:cs typeface="楷体"/>
              </a:rPr>
              <a:t>，将具有明显临床优势的孤儿药明确纳入优先审</a:t>
            </a:r>
            <a:r>
              <a:rPr dirty="0" sz="1200">
                <a:solidFill>
                  <a:srgbClr val="231F20"/>
                </a:solidFill>
                <a:latin typeface="楷体"/>
                <a:cs typeface="楷体"/>
              </a:rPr>
              <a:t>评 </a:t>
            </a:r>
            <a:r>
              <a:rPr dirty="0" sz="1200" spc="10">
                <a:solidFill>
                  <a:srgbClr val="231F20"/>
                </a:solidFill>
                <a:latin typeface="楷体"/>
                <a:cs typeface="楷体"/>
              </a:rPr>
              <a:t>审批范</a:t>
            </a:r>
            <a:r>
              <a:rPr dirty="0" sz="1200">
                <a:solidFill>
                  <a:srgbClr val="231F20"/>
                </a:solidFill>
                <a:latin typeface="楷体"/>
                <a:cs typeface="楷体"/>
              </a:rPr>
              <a:t>围</a:t>
            </a:r>
            <a:r>
              <a:rPr dirty="0" sz="1200" spc="10">
                <a:solidFill>
                  <a:srgbClr val="231F20"/>
                </a:solidFill>
                <a:latin typeface="楷体"/>
                <a:cs typeface="楷体"/>
              </a:rPr>
              <a:t>，并再次强调药品注册申请人在新药临床试验申请阶</a:t>
            </a:r>
            <a:r>
              <a:rPr dirty="0" sz="1200">
                <a:solidFill>
                  <a:srgbClr val="231F20"/>
                </a:solidFill>
                <a:latin typeface="楷体"/>
                <a:cs typeface="楷体"/>
              </a:rPr>
              <a:t>段</a:t>
            </a:r>
            <a:r>
              <a:rPr dirty="0" sz="1200" spc="10">
                <a:solidFill>
                  <a:srgbClr val="231F20"/>
                </a:solidFill>
                <a:latin typeface="楷体"/>
                <a:cs typeface="楷体"/>
              </a:rPr>
              <a:t>，对于 </a:t>
            </a:r>
            <a:r>
              <a:rPr dirty="0" sz="1200">
                <a:solidFill>
                  <a:srgbClr val="231F20"/>
                </a:solidFill>
                <a:latin typeface="楷体"/>
                <a:cs typeface="楷体"/>
              </a:rPr>
              <a:t>罕见病可提出减少临床试验病例数或免临床试验的申请。</a:t>
            </a:r>
            <a:r>
              <a:rPr dirty="0" baseline="2314" sz="1800">
                <a:solidFill>
                  <a:srgbClr val="231F20"/>
                </a:solidFill>
                <a:latin typeface="Times New Roman"/>
                <a:cs typeface="Times New Roman"/>
              </a:rPr>
              <a:t>2018</a:t>
            </a:r>
            <a:r>
              <a:rPr dirty="0" baseline="2314" sz="1800" spc="-104">
                <a:solidFill>
                  <a:srgbClr val="231F20"/>
                </a:solidFill>
                <a:latin typeface="Times New Roman"/>
                <a:cs typeface="Times New Roman"/>
              </a:rPr>
              <a:t> </a:t>
            </a:r>
            <a:r>
              <a:rPr dirty="0" sz="1200">
                <a:solidFill>
                  <a:srgbClr val="231F20"/>
                </a:solidFill>
                <a:latin typeface="楷体"/>
                <a:cs typeface="楷体"/>
              </a:rPr>
              <a:t>年，孤儿 药注册审批优惠政策进一步迎来井喷</a:t>
            </a:r>
            <a:r>
              <a:rPr dirty="0" sz="1200" spc="5">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44">
                <a:solidFill>
                  <a:srgbClr val="231F20"/>
                </a:solidFill>
                <a:latin typeface="Times New Roman"/>
                <a:cs typeface="Times New Roman"/>
              </a:rPr>
              <a:t> </a:t>
            </a:r>
            <a:r>
              <a:rPr dirty="0" sz="1200">
                <a:solidFill>
                  <a:srgbClr val="231F20"/>
                </a:solidFill>
                <a:latin typeface="楷体"/>
                <a:cs typeface="楷体"/>
              </a:rPr>
              <a:t>年</a:t>
            </a:r>
            <a:r>
              <a:rPr dirty="0" sz="1200" spc="-330">
                <a:solidFill>
                  <a:srgbClr val="231F20"/>
                </a:solidFill>
                <a:latin typeface="楷体"/>
                <a:cs typeface="楷体"/>
              </a:rPr>
              <a:t> </a:t>
            </a:r>
            <a:r>
              <a:rPr dirty="0" baseline="2314" sz="1800">
                <a:solidFill>
                  <a:srgbClr val="231F20"/>
                </a:solidFill>
                <a:latin typeface="Times New Roman"/>
                <a:cs typeface="Times New Roman"/>
              </a:rPr>
              <a:t>7</a:t>
            </a:r>
            <a:r>
              <a:rPr dirty="0" baseline="2314" sz="1800" spc="-44">
                <a:solidFill>
                  <a:srgbClr val="231F20"/>
                </a:solidFill>
                <a:latin typeface="Times New Roman"/>
                <a:cs typeface="Times New Roman"/>
              </a:rPr>
              <a:t> </a:t>
            </a:r>
            <a:r>
              <a:rPr dirty="0" sz="1200">
                <a:solidFill>
                  <a:srgbClr val="231F20"/>
                </a:solidFill>
                <a:latin typeface="楷体"/>
                <a:cs typeface="楷体"/>
              </a:rPr>
              <a:t>月，国家药品监督管理 </a:t>
            </a:r>
            <a:r>
              <a:rPr dirty="0" sz="1200" spc="-175">
                <a:solidFill>
                  <a:srgbClr val="231F20"/>
                </a:solidFill>
                <a:latin typeface="楷体"/>
                <a:cs typeface="楷体"/>
              </a:rPr>
              <a:t>局</a:t>
            </a:r>
            <a:r>
              <a:rPr dirty="0" sz="1200">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104">
                <a:solidFill>
                  <a:srgbClr val="231F20"/>
                </a:solidFill>
                <a:latin typeface="Times New Roman"/>
                <a:cs typeface="Times New Roman"/>
              </a:rPr>
              <a:t> </a:t>
            </a:r>
            <a:r>
              <a:rPr dirty="0" sz="1200">
                <a:solidFill>
                  <a:srgbClr val="231F20"/>
                </a:solidFill>
                <a:latin typeface="楷体"/>
                <a:cs typeface="楷体"/>
              </a:rPr>
              <a:t>年国家机构改革取</a:t>
            </a:r>
            <a:r>
              <a:rPr dirty="0" sz="1200" spc="254">
                <a:solidFill>
                  <a:srgbClr val="231F20"/>
                </a:solidFill>
                <a:latin typeface="楷体"/>
                <a:cs typeface="楷体"/>
              </a:rPr>
              <a:t>消</a:t>
            </a:r>
            <a:r>
              <a:rPr dirty="0" baseline="2314" sz="1800">
                <a:solidFill>
                  <a:srgbClr val="231F20"/>
                </a:solidFill>
                <a:latin typeface="Times New Roman"/>
                <a:cs typeface="Times New Roman"/>
              </a:rPr>
              <a:t>“</a:t>
            </a:r>
            <a:r>
              <a:rPr dirty="0" baseline="2314" sz="1800" spc="-97">
                <a:solidFill>
                  <a:srgbClr val="231F20"/>
                </a:solidFill>
                <a:latin typeface="Times New Roman"/>
                <a:cs typeface="Times New Roman"/>
              </a:rPr>
              <a:t> </a:t>
            </a:r>
            <a:r>
              <a:rPr dirty="0" sz="1200">
                <a:solidFill>
                  <a:srgbClr val="231F20"/>
                </a:solidFill>
                <a:latin typeface="楷体"/>
                <a:cs typeface="楷体"/>
              </a:rPr>
              <a:t>国家食品药品监督管理总</a:t>
            </a:r>
            <a:r>
              <a:rPr dirty="0" sz="1200" spc="254">
                <a:solidFill>
                  <a:srgbClr val="231F20"/>
                </a:solidFill>
                <a:latin typeface="楷体"/>
                <a:cs typeface="楷体"/>
              </a:rPr>
              <a:t>局</a:t>
            </a:r>
            <a:r>
              <a:rPr dirty="0" baseline="2314" sz="1800" spc="-135">
                <a:solidFill>
                  <a:srgbClr val="231F20"/>
                </a:solidFill>
                <a:latin typeface="Times New Roman"/>
                <a:cs typeface="Times New Roman"/>
              </a:rPr>
              <a:t>”</a:t>
            </a:r>
            <a:r>
              <a:rPr dirty="0" sz="1200" spc="-90">
                <a:solidFill>
                  <a:srgbClr val="231F20"/>
                </a:solidFill>
                <a:latin typeface="楷体"/>
                <a:cs typeface="楷体"/>
              </a:rPr>
              <a:t>，</a:t>
            </a:r>
            <a:r>
              <a:rPr dirty="0" sz="1200">
                <a:solidFill>
                  <a:srgbClr val="231F20"/>
                </a:solidFill>
                <a:latin typeface="楷体"/>
                <a:cs typeface="楷体"/>
              </a:rPr>
              <a:t>组建</a:t>
            </a:r>
            <a:r>
              <a:rPr dirty="0" sz="1200" spc="-37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97">
                <a:solidFill>
                  <a:srgbClr val="231F20"/>
                </a:solidFill>
                <a:latin typeface="Times New Roman"/>
                <a:cs typeface="Times New Roman"/>
              </a:rPr>
              <a:t> </a:t>
            </a:r>
            <a:r>
              <a:rPr dirty="0" sz="1200">
                <a:solidFill>
                  <a:srgbClr val="231F20"/>
                </a:solidFill>
                <a:latin typeface="楷体"/>
                <a:cs typeface="楷体"/>
              </a:rPr>
              <a:t>国 </a:t>
            </a:r>
            <a:r>
              <a:rPr dirty="0" sz="1200" spc="30">
                <a:solidFill>
                  <a:srgbClr val="231F20"/>
                </a:solidFill>
                <a:latin typeface="楷体"/>
                <a:cs typeface="楷体"/>
              </a:rPr>
              <a:t>家药品监督管理</a:t>
            </a:r>
            <a:r>
              <a:rPr dirty="0" sz="1200">
                <a:solidFill>
                  <a:srgbClr val="231F20"/>
                </a:solidFill>
                <a:latin typeface="楷体"/>
                <a:cs typeface="楷体"/>
              </a:rPr>
              <a:t>局</a:t>
            </a:r>
            <a:r>
              <a:rPr dirty="0" sz="1200" spc="-390">
                <a:solidFill>
                  <a:srgbClr val="231F20"/>
                </a:solidFill>
                <a:latin typeface="楷体"/>
                <a:cs typeface="楷体"/>
              </a:rPr>
              <a:t> </a:t>
            </a:r>
            <a:r>
              <a:rPr dirty="0" baseline="2314" sz="1800" spc="22">
                <a:solidFill>
                  <a:srgbClr val="231F20"/>
                </a:solidFill>
                <a:latin typeface="Times New Roman"/>
                <a:cs typeface="Times New Roman"/>
              </a:rPr>
              <a:t>”</a:t>
            </a:r>
            <a:r>
              <a:rPr dirty="0" sz="1200" spc="15">
                <a:solidFill>
                  <a:srgbClr val="231F20"/>
                </a:solidFill>
                <a:latin typeface="楷体"/>
                <a:cs typeface="楷体"/>
              </a:rPr>
              <a:t>）</a:t>
            </a:r>
            <a:r>
              <a:rPr dirty="0" sz="1200" spc="30">
                <a:solidFill>
                  <a:srgbClr val="231F20"/>
                </a:solidFill>
                <a:latin typeface="楷体"/>
                <a:cs typeface="楷体"/>
              </a:rPr>
              <a:t>发</a:t>
            </a:r>
            <a:r>
              <a:rPr dirty="0" sz="1200">
                <a:solidFill>
                  <a:srgbClr val="231F20"/>
                </a:solidFill>
                <a:latin typeface="楷体"/>
                <a:cs typeface="楷体"/>
              </a:rPr>
              <a:t>布</a:t>
            </a:r>
            <a:r>
              <a:rPr dirty="0" sz="1200" spc="30">
                <a:solidFill>
                  <a:srgbClr val="231F20"/>
                </a:solidFill>
                <a:latin typeface="楷体"/>
                <a:cs typeface="楷体"/>
              </a:rPr>
              <a:t>《关于优化药品注册审评审批有关事</a:t>
            </a:r>
            <a:r>
              <a:rPr dirty="0" sz="1200" spc="10">
                <a:solidFill>
                  <a:srgbClr val="231F20"/>
                </a:solidFill>
                <a:latin typeface="楷体"/>
                <a:cs typeface="楷体"/>
              </a:rPr>
              <a:t>宜</a:t>
            </a:r>
            <a:r>
              <a:rPr dirty="0" sz="1200">
                <a:solidFill>
                  <a:srgbClr val="231F20"/>
                </a:solidFill>
                <a:latin typeface="楷体"/>
                <a:cs typeface="楷体"/>
              </a:rPr>
              <a:t>》，  </a:t>
            </a:r>
            <a:r>
              <a:rPr dirty="0" sz="1200" spc="15">
                <a:solidFill>
                  <a:srgbClr val="231F20"/>
                </a:solidFill>
                <a:latin typeface="楷体"/>
                <a:cs typeface="楷体"/>
              </a:rPr>
              <a:t>提</a:t>
            </a:r>
            <a:r>
              <a:rPr dirty="0" sz="1200">
                <a:solidFill>
                  <a:srgbClr val="231F20"/>
                </a:solidFill>
                <a:latin typeface="楷体"/>
                <a:cs typeface="楷体"/>
              </a:rPr>
              <a:t>出</a:t>
            </a:r>
            <a:r>
              <a:rPr dirty="0" sz="1200" spc="-34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7">
                <a:solidFill>
                  <a:srgbClr val="231F20"/>
                </a:solidFill>
                <a:latin typeface="Times New Roman"/>
                <a:cs typeface="Times New Roman"/>
              </a:rPr>
              <a:t> </a:t>
            </a:r>
            <a:r>
              <a:rPr dirty="0" sz="1200" spc="15">
                <a:solidFill>
                  <a:srgbClr val="231F20"/>
                </a:solidFill>
                <a:latin typeface="楷体"/>
                <a:cs typeface="楷体"/>
              </a:rPr>
              <a:t>对于境外已上市的防治严重危及生命且尚无有效治疗手段疾病</a:t>
            </a:r>
            <a:r>
              <a:rPr dirty="0" sz="1200">
                <a:solidFill>
                  <a:srgbClr val="231F20"/>
                </a:solidFill>
                <a:latin typeface="楷体"/>
                <a:cs typeface="楷体"/>
              </a:rPr>
              <a:t>以 </a:t>
            </a:r>
            <a:r>
              <a:rPr dirty="0" sz="1200" spc="10">
                <a:solidFill>
                  <a:srgbClr val="231F20"/>
                </a:solidFill>
                <a:latin typeface="楷体"/>
                <a:cs typeface="楷体"/>
              </a:rPr>
              <a:t>及罕见病药</a:t>
            </a:r>
            <a:r>
              <a:rPr dirty="0" sz="1200">
                <a:solidFill>
                  <a:srgbClr val="231F20"/>
                </a:solidFill>
                <a:latin typeface="楷体"/>
                <a:cs typeface="楷体"/>
              </a:rPr>
              <a:t>品</a:t>
            </a:r>
            <a:r>
              <a:rPr dirty="0" sz="1200" spc="10">
                <a:solidFill>
                  <a:srgbClr val="231F20"/>
                </a:solidFill>
                <a:latin typeface="楷体"/>
                <a:cs typeface="楷体"/>
              </a:rPr>
              <a:t>，进口药品注册申请人经研究认为不存在人种差异</a:t>
            </a:r>
            <a:r>
              <a:rPr dirty="0" sz="1200">
                <a:solidFill>
                  <a:srgbClr val="231F20"/>
                </a:solidFill>
                <a:latin typeface="楷体"/>
                <a:cs typeface="楷体"/>
              </a:rPr>
              <a:t>的</a:t>
            </a:r>
            <a:r>
              <a:rPr dirty="0" sz="1200" spc="10">
                <a:solidFill>
                  <a:srgbClr val="231F20"/>
                </a:solidFill>
                <a:latin typeface="楷体"/>
                <a:cs typeface="楷体"/>
              </a:rPr>
              <a:t>，可 </a:t>
            </a:r>
            <a:r>
              <a:rPr dirty="0" sz="1200">
                <a:solidFill>
                  <a:srgbClr val="231F20"/>
                </a:solidFill>
                <a:latin typeface="楷体"/>
                <a:cs typeface="楷体"/>
              </a:rPr>
              <a:t>以提交境外取得的临床试验数据直接申报药品上市注册申请</a:t>
            </a:r>
            <a:r>
              <a:rPr dirty="0" sz="1200" spc="-330">
                <a:solidFill>
                  <a:srgbClr val="231F20"/>
                </a:solidFill>
                <a:latin typeface="楷体"/>
                <a:cs typeface="楷体"/>
              </a:rPr>
              <a:t> </a:t>
            </a:r>
            <a:r>
              <a:rPr dirty="0" baseline="2314" sz="1800">
                <a:solidFill>
                  <a:srgbClr val="231F20"/>
                </a:solidFill>
                <a:latin typeface="Times New Roman"/>
                <a:cs typeface="Times New Roman"/>
              </a:rPr>
              <a:t>”</a:t>
            </a:r>
            <a:r>
              <a:rPr dirty="0" sz="1200">
                <a:solidFill>
                  <a:srgbClr val="231F20"/>
                </a:solidFill>
                <a:latin typeface="楷体"/>
                <a:cs typeface="楷体"/>
              </a:rPr>
              <a:t>。</a:t>
            </a:r>
            <a:r>
              <a:rPr dirty="0" sz="1200" spc="-240">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37">
                <a:solidFill>
                  <a:srgbClr val="231F20"/>
                </a:solidFill>
                <a:latin typeface="Times New Roman"/>
                <a:cs typeface="Times New Roman"/>
              </a:rPr>
              <a:t> </a:t>
            </a:r>
            <a:r>
              <a:rPr dirty="0" sz="1200">
                <a:solidFill>
                  <a:srgbClr val="231F20"/>
                </a:solidFill>
                <a:latin typeface="楷体"/>
                <a:cs typeface="楷体"/>
              </a:rPr>
              <a:t>年 </a:t>
            </a:r>
            <a:r>
              <a:rPr dirty="0" baseline="2314" sz="1800" spc="-37">
                <a:solidFill>
                  <a:srgbClr val="231F20"/>
                </a:solidFill>
                <a:latin typeface="Times New Roman"/>
                <a:cs typeface="Times New Roman"/>
              </a:rPr>
              <a:t>11</a:t>
            </a:r>
            <a:r>
              <a:rPr dirty="0" baseline="2314" sz="1800" spc="-44">
                <a:solidFill>
                  <a:srgbClr val="231F20"/>
                </a:solidFill>
                <a:latin typeface="Times New Roman"/>
                <a:cs typeface="Times New Roman"/>
              </a:rPr>
              <a:t> </a:t>
            </a:r>
            <a:r>
              <a:rPr dirty="0" sz="1200">
                <a:solidFill>
                  <a:srgbClr val="231F20"/>
                </a:solidFill>
                <a:latin typeface="楷体"/>
                <a:cs typeface="楷体"/>
              </a:rPr>
              <a:t>月</a:t>
            </a:r>
            <a:r>
              <a:rPr dirty="0" sz="1200" spc="30">
                <a:solidFill>
                  <a:srgbClr val="231F20"/>
                </a:solidFill>
                <a:latin typeface="楷体"/>
                <a:cs typeface="楷体"/>
              </a:rPr>
              <a:t>，药品审评中心发</a:t>
            </a:r>
            <a:r>
              <a:rPr dirty="0" sz="1200">
                <a:solidFill>
                  <a:srgbClr val="231F20"/>
                </a:solidFill>
                <a:latin typeface="楷体"/>
                <a:cs typeface="楷体"/>
              </a:rPr>
              <a:t>布</a:t>
            </a:r>
            <a:r>
              <a:rPr dirty="0" sz="1200" spc="-325">
                <a:solidFill>
                  <a:srgbClr val="231F20"/>
                </a:solidFill>
                <a:latin typeface="楷体"/>
                <a:cs typeface="楷体"/>
              </a:rPr>
              <a:t> </a:t>
            </a:r>
            <a:r>
              <a:rPr dirty="0" baseline="2314" sz="1800">
                <a:solidFill>
                  <a:srgbClr val="231F20"/>
                </a:solidFill>
                <a:latin typeface="Times New Roman"/>
                <a:cs typeface="Times New Roman"/>
              </a:rPr>
              <a:t>40</a:t>
            </a:r>
            <a:r>
              <a:rPr dirty="0" baseline="2314" sz="1800" spc="-37">
                <a:solidFill>
                  <a:srgbClr val="231F20"/>
                </a:solidFill>
                <a:latin typeface="Times New Roman"/>
                <a:cs typeface="Times New Roman"/>
              </a:rPr>
              <a:t> </a:t>
            </a:r>
            <a:r>
              <a:rPr dirty="0" sz="1200" spc="30">
                <a:solidFill>
                  <a:srgbClr val="231F20"/>
                </a:solidFill>
                <a:latin typeface="楷体"/>
                <a:cs typeface="楷体"/>
              </a:rPr>
              <a:t>种境外已上市临床急需新药名</a:t>
            </a:r>
            <a:r>
              <a:rPr dirty="0" sz="1200">
                <a:solidFill>
                  <a:srgbClr val="231F20"/>
                </a:solidFill>
                <a:latin typeface="楷体"/>
                <a:cs typeface="楷体"/>
              </a:rPr>
              <a:t>单</a:t>
            </a:r>
            <a:r>
              <a:rPr dirty="0" sz="1200" spc="30">
                <a:solidFill>
                  <a:srgbClr val="231F20"/>
                </a:solidFill>
                <a:latin typeface="楷体"/>
                <a:cs typeface="楷体"/>
              </a:rPr>
              <a:t>，其中包</a:t>
            </a:r>
            <a:endParaRPr sz="1200">
              <a:latin typeface="楷体"/>
              <a:cs typeface="楷体"/>
            </a:endParaRPr>
          </a:p>
          <a:p>
            <a:pPr algn="just" marL="12700" marR="8255">
              <a:lnSpc>
                <a:spcPct val="125000"/>
              </a:lnSpc>
            </a:pPr>
            <a:r>
              <a:rPr dirty="0" sz="1200">
                <a:solidFill>
                  <a:srgbClr val="231F20"/>
                </a:solidFill>
                <a:latin typeface="楷体"/>
                <a:cs typeface="楷体"/>
              </a:rPr>
              <a:t>含</a:t>
            </a:r>
            <a:r>
              <a:rPr dirty="0" sz="1200" spc="-340">
                <a:solidFill>
                  <a:srgbClr val="231F20"/>
                </a:solidFill>
                <a:latin typeface="楷体"/>
                <a:cs typeface="楷体"/>
              </a:rPr>
              <a:t> </a:t>
            </a:r>
            <a:r>
              <a:rPr dirty="0" baseline="2314" sz="1800">
                <a:solidFill>
                  <a:srgbClr val="231F20"/>
                </a:solidFill>
                <a:latin typeface="Times New Roman"/>
                <a:cs typeface="Times New Roman"/>
              </a:rPr>
              <a:t>25</a:t>
            </a:r>
            <a:r>
              <a:rPr dirty="0" baseline="2314" sz="1800" spc="-52">
                <a:solidFill>
                  <a:srgbClr val="231F20"/>
                </a:solidFill>
                <a:latin typeface="Times New Roman"/>
                <a:cs typeface="Times New Roman"/>
              </a:rPr>
              <a:t> </a:t>
            </a:r>
            <a:r>
              <a:rPr dirty="0" sz="1200" spc="35">
                <a:solidFill>
                  <a:srgbClr val="231F20"/>
                </a:solidFill>
                <a:latin typeface="楷体"/>
                <a:cs typeface="楷体"/>
              </a:rPr>
              <a:t>种近年来国外已上</a:t>
            </a:r>
            <a:r>
              <a:rPr dirty="0" sz="1200">
                <a:solidFill>
                  <a:srgbClr val="231F20"/>
                </a:solidFill>
                <a:latin typeface="楷体"/>
                <a:cs typeface="楷体"/>
              </a:rPr>
              <a:t>市</a:t>
            </a:r>
            <a:r>
              <a:rPr dirty="0" sz="1200" spc="35">
                <a:solidFill>
                  <a:srgbClr val="231F20"/>
                </a:solidFill>
                <a:latin typeface="楷体"/>
                <a:cs typeface="楷体"/>
              </a:rPr>
              <a:t>、而我国未上市的孤儿</a:t>
            </a:r>
            <a:r>
              <a:rPr dirty="0" sz="1200">
                <a:solidFill>
                  <a:srgbClr val="231F20"/>
                </a:solidFill>
                <a:latin typeface="楷体"/>
                <a:cs typeface="楷体"/>
              </a:rPr>
              <a:t>药</a:t>
            </a:r>
            <a:r>
              <a:rPr dirty="0" sz="1200" spc="35">
                <a:solidFill>
                  <a:srgbClr val="231F20"/>
                </a:solidFill>
                <a:latin typeface="楷体"/>
                <a:cs typeface="楷体"/>
              </a:rPr>
              <a:t>，包括治疗黏多</a:t>
            </a:r>
            <a:r>
              <a:rPr dirty="0" sz="1200">
                <a:solidFill>
                  <a:srgbClr val="231F20"/>
                </a:solidFill>
                <a:latin typeface="楷体"/>
                <a:cs typeface="楷体"/>
              </a:rPr>
              <a:t>糖 </a:t>
            </a:r>
            <a:r>
              <a:rPr dirty="0" sz="1200" spc="10">
                <a:solidFill>
                  <a:srgbClr val="231F20"/>
                </a:solidFill>
                <a:latin typeface="楷体"/>
                <a:cs typeface="楷体"/>
              </a:rPr>
              <a:t>贮积</a:t>
            </a:r>
            <a:r>
              <a:rPr dirty="0" sz="1200">
                <a:solidFill>
                  <a:srgbClr val="231F20"/>
                </a:solidFill>
                <a:latin typeface="楷体"/>
                <a:cs typeface="楷体"/>
              </a:rPr>
              <a:t>症</a:t>
            </a:r>
            <a:r>
              <a:rPr dirty="0" sz="1200" spc="10">
                <a:solidFill>
                  <a:srgbClr val="231F20"/>
                </a:solidFill>
                <a:latin typeface="楷体"/>
                <a:cs typeface="楷体"/>
              </a:rPr>
              <a:t>、多发性硬化</a:t>
            </a:r>
            <a:r>
              <a:rPr dirty="0" sz="1200">
                <a:solidFill>
                  <a:srgbClr val="231F20"/>
                </a:solidFill>
                <a:latin typeface="楷体"/>
                <a:cs typeface="楷体"/>
              </a:rPr>
              <a:t>症</a:t>
            </a:r>
            <a:r>
              <a:rPr dirty="0" sz="1200" spc="10">
                <a:solidFill>
                  <a:srgbClr val="231F20"/>
                </a:solidFill>
                <a:latin typeface="楷体"/>
                <a:cs typeface="楷体"/>
              </a:rPr>
              <a:t>、戈谢</a:t>
            </a:r>
            <a:r>
              <a:rPr dirty="0" sz="1200">
                <a:solidFill>
                  <a:srgbClr val="231F20"/>
                </a:solidFill>
                <a:latin typeface="楷体"/>
                <a:cs typeface="楷体"/>
              </a:rPr>
              <a:t>病</a:t>
            </a:r>
            <a:r>
              <a:rPr dirty="0" sz="1200" spc="10">
                <a:solidFill>
                  <a:srgbClr val="231F20"/>
                </a:solidFill>
                <a:latin typeface="楷体"/>
                <a:cs typeface="楷体"/>
              </a:rPr>
              <a:t>、亨廷顿氏舞蹈症和克罗恩病等罕见病 的药</a:t>
            </a:r>
            <a:r>
              <a:rPr dirty="0" sz="1200">
                <a:solidFill>
                  <a:srgbClr val="231F20"/>
                </a:solidFill>
                <a:latin typeface="楷体"/>
                <a:cs typeface="楷体"/>
              </a:rPr>
              <a:t>物</a:t>
            </a:r>
            <a:r>
              <a:rPr dirty="0" sz="1200" spc="10">
                <a:solidFill>
                  <a:srgbClr val="231F20"/>
                </a:solidFill>
                <a:latin typeface="楷体"/>
                <a:cs typeface="楷体"/>
              </a:rPr>
              <a:t>。纳入名单的药品在按规定提交相关材料之后可申请直接上</a:t>
            </a:r>
            <a:r>
              <a:rPr dirty="0" sz="1200">
                <a:solidFill>
                  <a:srgbClr val="231F20"/>
                </a:solidFill>
                <a:latin typeface="楷体"/>
                <a:cs typeface="楷体"/>
              </a:rPr>
              <a:t>市， 并纳入专门通道审评审批。</a:t>
            </a:r>
            <a:endParaRPr sz="1200">
              <a:latin typeface="楷体"/>
              <a:cs typeface="楷体"/>
            </a:endParaRPr>
          </a:p>
          <a:p>
            <a:pPr>
              <a:lnSpc>
                <a:spcPct val="100000"/>
              </a:lnSpc>
            </a:pPr>
            <a:endParaRPr sz="1200">
              <a:latin typeface="楷体"/>
              <a:cs typeface="楷体"/>
            </a:endParaRPr>
          </a:p>
          <a:p>
            <a:pPr>
              <a:lnSpc>
                <a:spcPct val="100000"/>
              </a:lnSpc>
              <a:spcBef>
                <a:spcPts val="40"/>
              </a:spcBef>
            </a:pPr>
            <a:endParaRPr sz="850">
              <a:latin typeface="楷体"/>
              <a:cs typeface="楷体"/>
            </a:endParaRPr>
          </a:p>
          <a:p>
            <a:pPr marL="691515">
              <a:lnSpc>
                <a:spcPct val="100000"/>
              </a:lnSpc>
            </a:pPr>
            <a:r>
              <a:rPr dirty="0" sz="900" i="1">
                <a:solidFill>
                  <a:srgbClr val="58595B"/>
                </a:solidFill>
                <a:latin typeface="楷体"/>
                <a:cs typeface="楷体"/>
              </a:rPr>
              <a:t>案例</a:t>
            </a:r>
            <a:r>
              <a:rPr dirty="0" sz="900" spc="-229" i="1">
                <a:solidFill>
                  <a:srgbClr val="58595B"/>
                </a:solidFill>
                <a:latin typeface="楷体"/>
                <a:cs typeface="楷体"/>
              </a:rPr>
              <a:t> </a:t>
            </a:r>
            <a:r>
              <a:rPr dirty="0" baseline="3086" sz="1350" spc="-7" i="1">
                <a:solidFill>
                  <a:srgbClr val="58595B"/>
                </a:solidFill>
                <a:latin typeface="Times New Roman"/>
                <a:cs typeface="Times New Roman"/>
              </a:rPr>
              <a:t>2.1</a:t>
            </a:r>
            <a:r>
              <a:rPr dirty="0" sz="900" spc="-5" i="1">
                <a:solidFill>
                  <a:srgbClr val="58595B"/>
                </a:solidFill>
                <a:latin typeface="楷体"/>
                <a:cs typeface="楷体"/>
              </a:rPr>
              <a:t>：</a:t>
            </a:r>
            <a:r>
              <a:rPr dirty="0" sz="900" i="1">
                <a:solidFill>
                  <a:srgbClr val="58595B"/>
                </a:solidFill>
                <a:latin typeface="楷体"/>
                <a:cs typeface="楷体"/>
              </a:rPr>
              <a:t>孤儿药加速审批</a:t>
            </a:r>
            <a:endParaRPr sz="900">
              <a:latin typeface="楷体"/>
              <a:cs typeface="楷体"/>
            </a:endParaRPr>
          </a:p>
          <a:p>
            <a:pPr>
              <a:lnSpc>
                <a:spcPct val="100000"/>
              </a:lnSpc>
            </a:pPr>
            <a:endParaRPr sz="1000">
              <a:latin typeface="楷体"/>
              <a:cs typeface="楷体"/>
            </a:endParaRPr>
          </a:p>
          <a:p>
            <a:pPr>
              <a:lnSpc>
                <a:spcPct val="100000"/>
              </a:lnSpc>
              <a:spcBef>
                <a:spcPts val="45"/>
              </a:spcBef>
            </a:pPr>
            <a:endParaRPr sz="750">
              <a:latin typeface="楷体"/>
              <a:cs typeface="楷体"/>
            </a:endParaRPr>
          </a:p>
          <a:p>
            <a:pPr marL="465455" marR="284480" indent="-229235">
              <a:lnSpc>
                <a:spcPct val="100000"/>
              </a:lnSpc>
              <a:buChar char="•"/>
              <a:tabLst>
                <a:tab pos="465455" algn="l"/>
                <a:tab pos="466090" algn="l"/>
              </a:tabLst>
            </a:pPr>
            <a:r>
              <a:rPr dirty="0" baseline="2777" sz="1500">
                <a:solidFill>
                  <a:srgbClr val="231F20"/>
                </a:solidFill>
                <a:latin typeface="Times New Roman"/>
                <a:cs typeface="Times New Roman"/>
              </a:rPr>
              <a:t>2016</a:t>
            </a:r>
            <a:r>
              <a:rPr dirty="0" baseline="2777" sz="1500" spc="-142">
                <a:solidFill>
                  <a:srgbClr val="231F20"/>
                </a:solidFill>
                <a:latin typeface="Times New Roman"/>
                <a:cs typeface="Times New Roman"/>
              </a:rPr>
              <a:t> </a:t>
            </a:r>
            <a:r>
              <a:rPr dirty="0" sz="1000">
                <a:solidFill>
                  <a:srgbClr val="231F20"/>
                </a:solidFill>
                <a:latin typeface="楷体"/>
                <a:cs typeface="楷体"/>
              </a:rPr>
              <a:t>年</a:t>
            </a:r>
            <a:r>
              <a:rPr dirty="0" sz="1000" spc="-340">
                <a:solidFill>
                  <a:srgbClr val="231F20"/>
                </a:solidFill>
                <a:latin typeface="楷体"/>
                <a:cs typeface="楷体"/>
              </a:rPr>
              <a:t> </a:t>
            </a:r>
            <a:r>
              <a:rPr dirty="0" baseline="2777" sz="1500">
                <a:solidFill>
                  <a:srgbClr val="231F20"/>
                </a:solidFill>
                <a:latin typeface="Times New Roman"/>
                <a:cs typeface="Times New Roman"/>
              </a:rPr>
              <a:t>10</a:t>
            </a:r>
            <a:r>
              <a:rPr dirty="0" baseline="2777" sz="1500" spc="-135">
                <a:solidFill>
                  <a:srgbClr val="231F20"/>
                </a:solidFill>
                <a:latin typeface="Times New Roman"/>
                <a:cs typeface="Times New Roman"/>
              </a:rPr>
              <a:t> </a:t>
            </a:r>
            <a:r>
              <a:rPr dirty="0" sz="1000">
                <a:solidFill>
                  <a:srgbClr val="231F20"/>
                </a:solidFill>
                <a:latin typeface="楷体"/>
                <a:cs typeface="楷体"/>
              </a:rPr>
              <a:t>月</a:t>
            </a:r>
            <a:r>
              <a:rPr dirty="0" sz="1000" spc="-265">
                <a:solidFill>
                  <a:srgbClr val="231F20"/>
                </a:solidFill>
                <a:latin typeface="楷体"/>
                <a:cs typeface="楷体"/>
              </a:rPr>
              <a:t>，</a:t>
            </a:r>
            <a:r>
              <a:rPr dirty="0" sz="1000">
                <a:solidFill>
                  <a:srgbClr val="231F20"/>
                </a:solidFill>
                <a:latin typeface="楷体"/>
                <a:cs typeface="楷体"/>
              </a:rPr>
              <a:t>罗氏制药旗下雅美罗治疗全身型幼年特发性关节</a:t>
            </a:r>
            <a:r>
              <a:rPr dirty="0" sz="1000" spc="-265">
                <a:solidFill>
                  <a:srgbClr val="231F20"/>
                </a:solidFill>
                <a:latin typeface="楷体"/>
                <a:cs typeface="楷体"/>
              </a:rPr>
              <a:t>炎</a:t>
            </a:r>
            <a:r>
              <a:rPr dirty="0" sz="1000" spc="-5">
                <a:solidFill>
                  <a:srgbClr val="231F20"/>
                </a:solidFill>
                <a:latin typeface="楷体"/>
                <a:cs typeface="楷体"/>
              </a:rPr>
              <a:t>（</a:t>
            </a:r>
            <a:r>
              <a:rPr dirty="0" baseline="2777" sz="1500" spc="-7">
                <a:solidFill>
                  <a:srgbClr val="231F20"/>
                </a:solidFill>
                <a:latin typeface="Times New Roman"/>
                <a:cs typeface="Times New Roman"/>
              </a:rPr>
              <a:t>sJIA</a:t>
            </a:r>
            <a:r>
              <a:rPr dirty="0" sz="1000" spc="-5">
                <a:solidFill>
                  <a:srgbClr val="231F20"/>
                </a:solidFill>
                <a:latin typeface="楷体"/>
                <a:cs typeface="楷体"/>
              </a:rPr>
              <a:t>）  </a:t>
            </a:r>
            <a:r>
              <a:rPr dirty="0" sz="1000" spc="50">
                <a:solidFill>
                  <a:srgbClr val="231F20"/>
                </a:solidFill>
                <a:latin typeface="楷体"/>
                <a:cs typeface="楷体"/>
              </a:rPr>
              <a:t>适应症获得原国家食药监总局免三期临床试验优先审</a:t>
            </a:r>
            <a:r>
              <a:rPr dirty="0" sz="1000">
                <a:solidFill>
                  <a:srgbClr val="231F20"/>
                </a:solidFill>
                <a:latin typeface="楷体"/>
                <a:cs typeface="楷体"/>
              </a:rPr>
              <a:t>批</a:t>
            </a:r>
            <a:r>
              <a:rPr dirty="0" sz="1000" spc="50">
                <a:solidFill>
                  <a:srgbClr val="231F20"/>
                </a:solidFill>
                <a:latin typeface="楷体"/>
                <a:cs typeface="楷体"/>
              </a:rPr>
              <a:t>，提</a:t>
            </a:r>
            <a:r>
              <a:rPr dirty="0" sz="1000">
                <a:solidFill>
                  <a:srgbClr val="231F20"/>
                </a:solidFill>
                <a:latin typeface="楷体"/>
                <a:cs typeface="楷体"/>
              </a:rPr>
              <a:t>前</a:t>
            </a:r>
            <a:r>
              <a:rPr dirty="0" sz="1000" spc="-265">
                <a:solidFill>
                  <a:srgbClr val="231F20"/>
                </a:solidFill>
                <a:latin typeface="楷体"/>
                <a:cs typeface="楷体"/>
              </a:rPr>
              <a:t> </a:t>
            </a:r>
            <a:r>
              <a:rPr dirty="0" baseline="2777" sz="1500">
                <a:solidFill>
                  <a:srgbClr val="231F20"/>
                </a:solidFill>
                <a:latin typeface="Times New Roman"/>
                <a:cs typeface="Times New Roman"/>
              </a:rPr>
              <a:t>4</a:t>
            </a:r>
            <a:r>
              <a:rPr dirty="0" baseline="2777" sz="1500" spc="-22">
                <a:solidFill>
                  <a:srgbClr val="231F20"/>
                </a:solidFill>
                <a:latin typeface="Times New Roman"/>
                <a:cs typeface="Times New Roman"/>
              </a:rPr>
              <a:t> </a:t>
            </a:r>
            <a:r>
              <a:rPr dirty="0" sz="1000" spc="50">
                <a:solidFill>
                  <a:srgbClr val="231F20"/>
                </a:solidFill>
                <a:latin typeface="楷体"/>
                <a:cs typeface="楷体"/>
              </a:rPr>
              <a:t>年</a:t>
            </a:r>
            <a:r>
              <a:rPr dirty="0" sz="1000">
                <a:solidFill>
                  <a:srgbClr val="231F20"/>
                </a:solidFill>
                <a:latin typeface="楷体"/>
                <a:cs typeface="楷体"/>
              </a:rPr>
              <a:t>在 </a:t>
            </a:r>
            <a:r>
              <a:rPr dirty="0" sz="1000" spc="20">
                <a:solidFill>
                  <a:srgbClr val="231F20"/>
                </a:solidFill>
                <a:latin typeface="楷体"/>
                <a:cs typeface="楷体"/>
              </a:rPr>
              <a:t>国内上</a:t>
            </a:r>
            <a:r>
              <a:rPr dirty="0" sz="1000">
                <a:solidFill>
                  <a:srgbClr val="231F20"/>
                </a:solidFill>
                <a:latin typeface="楷体"/>
                <a:cs typeface="楷体"/>
              </a:rPr>
              <a:t>市</a:t>
            </a:r>
            <a:r>
              <a:rPr dirty="0" sz="1000" spc="-5">
                <a:solidFill>
                  <a:srgbClr val="231F20"/>
                </a:solidFill>
                <a:latin typeface="楷体"/>
                <a:cs typeface="楷体"/>
              </a:rPr>
              <a:t>。</a:t>
            </a:r>
            <a:r>
              <a:rPr dirty="0" baseline="2777" sz="1500" spc="-7">
                <a:solidFill>
                  <a:srgbClr val="231F20"/>
                </a:solidFill>
                <a:latin typeface="Times New Roman"/>
                <a:cs typeface="Times New Roman"/>
              </a:rPr>
              <a:t>sJIA</a:t>
            </a:r>
            <a:r>
              <a:rPr dirty="0" baseline="2777" sz="1500" spc="-22">
                <a:solidFill>
                  <a:srgbClr val="231F20"/>
                </a:solidFill>
                <a:latin typeface="Times New Roman"/>
                <a:cs typeface="Times New Roman"/>
              </a:rPr>
              <a:t> </a:t>
            </a:r>
            <a:r>
              <a:rPr dirty="0" sz="1000" spc="20">
                <a:solidFill>
                  <a:srgbClr val="231F20"/>
                </a:solidFill>
                <a:latin typeface="楷体"/>
                <a:cs typeface="楷体"/>
              </a:rPr>
              <a:t>是一种自身免疫性疾</a:t>
            </a:r>
            <a:r>
              <a:rPr dirty="0" sz="1000">
                <a:solidFill>
                  <a:srgbClr val="231F20"/>
                </a:solidFill>
                <a:latin typeface="楷体"/>
                <a:cs typeface="楷体"/>
              </a:rPr>
              <a:t>病</a:t>
            </a:r>
            <a:r>
              <a:rPr dirty="0" sz="1000" spc="20">
                <a:solidFill>
                  <a:srgbClr val="231F20"/>
                </a:solidFill>
                <a:latin typeface="楷体"/>
                <a:cs typeface="楷体"/>
              </a:rPr>
              <a:t>，发病高峰集中</a:t>
            </a:r>
            <a:r>
              <a:rPr dirty="0" sz="1000">
                <a:solidFill>
                  <a:srgbClr val="231F20"/>
                </a:solidFill>
                <a:latin typeface="楷体"/>
                <a:cs typeface="楷体"/>
              </a:rPr>
              <a:t>在</a:t>
            </a:r>
            <a:r>
              <a:rPr dirty="0" sz="1000" spc="-275">
                <a:solidFill>
                  <a:srgbClr val="231F20"/>
                </a:solidFill>
                <a:latin typeface="楷体"/>
                <a:cs typeface="楷体"/>
              </a:rPr>
              <a:t> </a:t>
            </a:r>
            <a:r>
              <a:rPr dirty="0" baseline="2777" sz="1500">
                <a:solidFill>
                  <a:srgbClr val="231F20"/>
                </a:solidFill>
                <a:latin typeface="Times New Roman"/>
                <a:cs typeface="Times New Roman"/>
              </a:rPr>
              <a:t>5-7</a:t>
            </a:r>
            <a:r>
              <a:rPr dirty="0" baseline="2777" sz="1500" spc="-22">
                <a:solidFill>
                  <a:srgbClr val="231F20"/>
                </a:solidFill>
                <a:latin typeface="Times New Roman"/>
                <a:cs typeface="Times New Roman"/>
              </a:rPr>
              <a:t> </a:t>
            </a:r>
            <a:r>
              <a:rPr dirty="0" sz="1000">
                <a:solidFill>
                  <a:srgbClr val="231F20"/>
                </a:solidFill>
                <a:latin typeface="楷体"/>
                <a:cs typeface="楷体"/>
              </a:rPr>
              <a:t>岁</a:t>
            </a:r>
            <a:r>
              <a:rPr dirty="0" sz="1000" spc="20">
                <a:solidFill>
                  <a:srgbClr val="231F20"/>
                </a:solidFill>
                <a:latin typeface="楷体"/>
                <a:cs typeface="楷体"/>
              </a:rPr>
              <a:t>，严重 </a:t>
            </a:r>
            <a:r>
              <a:rPr dirty="0" sz="1000" spc="10">
                <a:solidFill>
                  <a:srgbClr val="231F20"/>
                </a:solidFill>
                <a:latin typeface="楷体"/>
                <a:cs typeface="楷体"/>
              </a:rPr>
              <a:t>影响儿童的生长发</a:t>
            </a:r>
            <a:r>
              <a:rPr dirty="0" sz="1000">
                <a:solidFill>
                  <a:srgbClr val="231F20"/>
                </a:solidFill>
                <a:latin typeface="楷体"/>
                <a:cs typeface="楷体"/>
              </a:rPr>
              <a:t>育</a:t>
            </a:r>
            <a:r>
              <a:rPr dirty="0" sz="1000" spc="10">
                <a:solidFill>
                  <a:srgbClr val="231F20"/>
                </a:solidFill>
                <a:latin typeface="楷体"/>
                <a:cs typeface="楷体"/>
              </a:rPr>
              <a:t>，致残率和死亡率都很</a:t>
            </a:r>
            <a:r>
              <a:rPr dirty="0" sz="1000">
                <a:solidFill>
                  <a:srgbClr val="231F20"/>
                </a:solidFill>
                <a:latin typeface="楷体"/>
                <a:cs typeface="楷体"/>
              </a:rPr>
              <a:t>高</a:t>
            </a:r>
            <a:r>
              <a:rPr dirty="0" sz="1000" spc="10">
                <a:solidFill>
                  <a:srgbClr val="231F20"/>
                </a:solidFill>
                <a:latin typeface="楷体"/>
                <a:cs typeface="楷体"/>
              </a:rPr>
              <a:t>，在雅美罗批准之</a:t>
            </a:r>
            <a:r>
              <a:rPr dirty="0" sz="1000">
                <a:solidFill>
                  <a:srgbClr val="231F20"/>
                </a:solidFill>
                <a:latin typeface="楷体"/>
                <a:cs typeface="楷体"/>
              </a:rPr>
              <a:t>前</a:t>
            </a:r>
            <a:r>
              <a:rPr dirty="0" sz="1000" spc="10">
                <a:solidFill>
                  <a:srgbClr val="231F20"/>
                </a:solidFill>
                <a:latin typeface="楷体"/>
                <a:cs typeface="楷体"/>
              </a:rPr>
              <a:t>，</a:t>
            </a:r>
            <a:r>
              <a:rPr dirty="0" sz="1000">
                <a:solidFill>
                  <a:srgbClr val="231F20"/>
                </a:solidFill>
                <a:latin typeface="楷体"/>
                <a:cs typeface="楷体"/>
              </a:rPr>
              <a:t>国 </a:t>
            </a:r>
            <a:r>
              <a:rPr dirty="0" sz="1000" spc="10">
                <a:solidFill>
                  <a:srgbClr val="231F20"/>
                </a:solidFill>
                <a:latin typeface="楷体"/>
                <a:cs typeface="楷体"/>
              </a:rPr>
              <a:t>内尚无有效治疗药</a:t>
            </a:r>
            <a:r>
              <a:rPr dirty="0" sz="1000">
                <a:solidFill>
                  <a:srgbClr val="231F20"/>
                </a:solidFill>
                <a:latin typeface="楷体"/>
                <a:cs typeface="楷体"/>
              </a:rPr>
              <a:t>物</a:t>
            </a:r>
            <a:r>
              <a:rPr dirty="0" sz="1000" spc="10">
                <a:solidFill>
                  <a:srgbClr val="231F20"/>
                </a:solidFill>
                <a:latin typeface="楷体"/>
                <a:cs typeface="楷体"/>
              </a:rPr>
              <a:t>。目</a:t>
            </a:r>
            <a:r>
              <a:rPr dirty="0" sz="1000">
                <a:solidFill>
                  <a:srgbClr val="231F20"/>
                </a:solidFill>
                <a:latin typeface="楷体"/>
                <a:cs typeface="楷体"/>
              </a:rPr>
              <a:t>前</a:t>
            </a:r>
            <a:r>
              <a:rPr dirty="0" sz="1000" spc="10">
                <a:solidFill>
                  <a:srgbClr val="231F20"/>
                </a:solidFill>
                <a:latin typeface="楷体"/>
                <a:cs typeface="楷体"/>
              </a:rPr>
              <a:t>，雅美罗仍是国内唯一一个被批准用于治疗 </a:t>
            </a:r>
            <a:r>
              <a:rPr dirty="0" baseline="2777" sz="1500" spc="-7">
                <a:solidFill>
                  <a:srgbClr val="231F20"/>
                </a:solidFill>
                <a:latin typeface="Times New Roman"/>
                <a:cs typeface="Times New Roman"/>
              </a:rPr>
              <a:t>sJIA </a:t>
            </a:r>
            <a:r>
              <a:rPr dirty="0" sz="1000">
                <a:solidFill>
                  <a:srgbClr val="231F20"/>
                </a:solidFill>
                <a:latin typeface="楷体"/>
                <a:cs typeface="楷体"/>
              </a:rPr>
              <a:t>的单抗药物。</a:t>
            </a:r>
            <a:endParaRPr sz="1000">
              <a:latin typeface="楷体"/>
              <a:cs typeface="楷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7927" y="10224555"/>
            <a:ext cx="167005" cy="208279"/>
          </a:xfrm>
          <a:prstGeom prst="rect">
            <a:avLst/>
          </a:prstGeom>
        </p:spPr>
        <p:txBody>
          <a:bodyPr wrap="square" lIns="0" tIns="12700" rIns="0" bIns="0" rtlCol="0" vert="horz">
            <a:spAutoFit/>
          </a:bodyPr>
          <a:lstStyle/>
          <a:p>
            <a:pPr marL="12700">
              <a:lnSpc>
                <a:spcPct val="100000"/>
              </a:lnSpc>
              <a:spcBef>
                <a:spcPts val="100"/>
              </a:spcBef>
            </a:pPr>
            <a:r>
              <a:rPr dirty="0" sz="1200" spc="-45">
                <a:solidFill>
                  <a:srgbClr val="FFFFFF"/>
                </a:solidFill>
                <a:latin typeface="Times New Roman"/>
                <a:cs typeface="Times New Roman"/>
              </a:rPr>
              <a:t>11</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1593304"/>
            <a:ext cx="4803140" cy="889635"/>
          </a:xfrm>
          <a:prstGeom prst="rect">
            <a:avLst/>
          </a:prstGeom>
        </p:spPr>
        <p:txBody>
          <a:bodyPr wrap="square" lIns="0" tIns="12700" rIns="0" bIns="0" rtlCol="0" vert="horz">
            <a:spAutoFit/>
          </a:bodyPr>
          <a:lstStyle/>
          <a:p>
            <a:pPr algn="just" marL="12700" marR="5080" indent="304800">
              <a:lnSpc>
                <a:spcPct val="118100"/>
              </a:lnSpc>
              <a:spcBef>
                <a:spcPts val="100"/>
              </a:spcBef>
            </a:pPr>
            <a:r>
              <a:rPr dirty="0" sz="1200" spc="10">
                <a:solidFill>
                  <a:srgbClr val="231F20"/>
                </a:solidFill>
                <a:latin typeface="楷体"/>
                <a:cs typeface="楷体"/>
              </a:rPr>
              <a:t>在孤儿药审批上市环</a:t>
            </a:r>
            <a:r>
              <a:rPr dirty="0" sz="1200">
                <a:solidFill>
                  <a:srgbClr val="231F20"/>
                </a:solidFill>
                <a:latin typeface="楷体"/>
                <a:cs typeface="楷体"/>
              </a:rPr>
              <a:t>节</a:t>
            </a:r>
            <a:r>
              <a:rPr dirty="0" sz="1200" spc="10">
                <a:solidFill>
                  <a:srgbClr val="231F20"/>
                </a:solidFill>
                <a:latin typeface="楷体"/>
                <a:cs typeface="楷体"/>
              </a:rPr>
              <a:t>，国家药品监督管理部门对于符合相关规定 的孤儿药已给予大量政策倾</a:t>
            </a:r>
            <a:r>
              <a:rPr dirty="0" sz="1200">
                <a:solidFill>
                  <a:srgbClr val="231F20"/>
                </a:solidFill>
                <a:latin typeface="楷体"/>
                <a:cs typeface="楷体"/>
              </a:rPr>
              <a:t>斜</a:t>
            </a:r>
            <a:r>
              <a:rPr dirty="0" sz="1200" spc="10">
                <a:solidFill>
                  <a:srgbClr val="231F20"/>
                </a:solidFill>
                <a:latin typeface="楷体"/>
                <a:cs typeface="楷体"/>
              </a:rPr>
              <a:t>，助力孤儿药审批上市加</a:t>
            </a:r>
            <a:r>
              <a:rPr dirty="0" sz="1200">
                <a:solidFill>
                  <a:srgbClr val="231F20"/>
                </a:solidFill>
                <a:latin typeface="楷体"/>
                <a:cs typeface="楷体"/>
              </a:rPr>
              <a:t>速</a:t>
            </a:r>
            <a:r>
              <a:rPr dirty="0" sz="1200" spc="10">
                <a:solidFill>
                  <a:srgbClr val="231F20"/>
                </a:solidFill>
                <a:latin typeface="楷体"/>
                <a:cs typeface="楷体"/>
              </a:rPr>
              <a:t>。这些举措能 将有限的审评资源导向创新药和临床急需药</a:t>
            </a:r>
            <a:r>
              <a:rPr dirty="0" sz="1200" spc="-5">
                <a:solidFill>
                  <a:srgbClr val="231F20"/>
                </a:solidFill>
                <a:latin typeface="楷体"/>
                <a:cs typeface="楷体"/>
              </a:rPr>
              <a:t>物</a:t>
            </a:r>
            <a:r>
              <a:rPr dirty="0" sz="1200" spc="10">
                <a:solidFill>
                  <a:srgbClr val="231F20"/>
                </a:solidFill>
                <a:latin typeface="楷体"/>
                <a:cs typeface="楷体"/>
              </a:rPr>
              <a:t>，有望解决罕见病国外有 </a:t>
            </a:r>
            <a:r>
              <a:rPr dirty="0" sz="1200">
                <a:solidFill>
                  <a:srgbClr val="231F20"/>
                </a:solidFill>
                <a:latin typeface="楷体"/>
                <a:cs typeface="楷体"/>
              </a:rPr>
              <a:t>药、国内无药的困境，极大程度地提升罕见病患者的用药可及性。</a:t>
            </a:r>
            <a:endParaRPr sz="1200">
              <a:latin typeface="楷体"/>
              <a:cs typeface="楷体"/>
            </a:endParaRPr>
          </a:p>
        </p:txBody>
      </p:sp>
      <p:pic>
        <p:nvPicPr>
          <p:cNvPr id="7" name="object 7"/>
          <p:cNvPicPr/>
          <p:nvPr/>
        </p:nvPicPr>
        <p:blipFill>
          <a:blip r:embed="rId2" cstate="print"/>
          <a:stretch>
            <a:fillRect/>
          </a:stretch>
        </p:blipFill>
        <p:spPr>
          <a:xfrm>
            <a:off x="1776552" y="2984208"/>
            <a:ext cx="220751" cy="133896"/>
          </a:xfrm>
          <a:prstGeom prst="rect">
            <a:avLst/>
          </a:prstGeom>
        </p:spPr>
      </p:pic>
      <p:pic>
        <p:nvPicPr>
          <p:cNvPr id="8" name="object 8"/>
          <p:cNvPicPr/>
          <p:nvPr/>
        </p:nvPicPr>
        <p:blipFill>
          <a:blip r:embed="rId3" cstate="print"/>
          <a:stretch>
            <a:fillRect/>
          </a:stretch>
        </p:blipFill>
        <p:spPr>
          <a:xfrm>
            <a:off x="2114638" y="2961703"/>
            <a:ext cx="3415779" cy="180136"/>
          </a:xfrm>
          <a:prstGeom prst="rect">
            <a:avLst/>
          </a:prstGeom>
        </p:spPr>
      </p:pic>
      <p:sp>
        <p:nvSpPr>
          <p:cNvPr id="9" name="object 9"/>
          <p:cNvSpPr txBox="1"/>
          <p:nvPr/>
        </p:nvSpPr>
        <p:spPr>
          <a:xfrm>
            <a:off x="1379880" y="2916415"/>
            <a:ext cx="4876800" cy="6043930"/>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2.3</a:t>
            </a:r>
            <a:r>
              <a:rPr dirty="0" baseline="1851" sz="2250" spc="540">
                <a:solidFill>
                  <a:srgbClr val="636466"/>
                </a:solidFill>
                <a:latin typeface="Times New Roman"/>
                <a:cs typeface="Times New Roman"/>
              </a:rPr>
              <a:t> </a:t>
            </a:r>
            <a:r>
              <a:rPr dirty="0" sz="1500">
                <a:solidFill>
                  <a:srgbClr val="636466"/>
                </a:solidFill>
                <a:latin typeface="楷体"/>
                <a:cs typeface="楷体"/>
              </a:rPr>
              <a:t>基础研究和诊疗体系为药品准入提供支撑</a:t>
            </a:r>
            <a:endParaRPr sz="1500">
              <a:latin typeface="楷体"/>
              <a:cs typeface="楷体"/>
            </a:endParaRPr>
          </a:p>
          <a:p>
            <a:pPr marL="12700" marR="5080" indent="304800">
              <a:lnSpc>
                <a:spcPct val="118100"/>
              </a:lnSpc>
              <a:spcBef>
                <a:spcPts val="1380"/>
              </a:spcBef>
            </a:pPr>
            <a:r>
              <a:rPr dirty="0" sz="1200" spc="55">
                <a:solidFill>
                  <a:srgbClr val="231F20"/>
                </a:solidFill>
                <a:latin typeface="楷体"/>
                <a:cs typeface="楷体"/>
              </a:rPr>
              <a:t>罕见病医疗和科研水平的提升对提高孤儿药可及性也有着重要意 </a:t>
            </a:r>
            <a:r>
              <a:rPr dirty="0" sz="1200">
                <a:solidFill>
                  <a:srgbClr val="231F20"/>
                </a:solidFill>
                <a:latin typeface="楷体"/>
                <a:cs typeface="楷体"/>
              </a:rPr>
              <a:t>义</a:t>
            </a:r>
            <a:r>
              <a:rPr dirty="0" sz="1200" spc="-470">
                <a:solidFill>
                  <a:srgbClr val="231F20"/>
                </a:solidFill>
                <a:latin typeface="楷体"/>
                <a:cs typeface="楷体"/>
              </a:rPr>
              <a:t>。</a:t>
            </a:r>
            <a:r>
              <a:rPr dirty="0" sz="1200">
                <a:solidFill>
                  <a:srgbClr val="231F20"/>
                </a:solidFill>
                <a:latin typeface="楷体"/>
                <a:cs typeface="楷体"/>
              </a:rPr>
              <a:t>首先</a:t>
            </a:r>
            <a:r>
              <a:rPr dirty="0" sz="1200" spc="-470">
                <a:solidFill>
                  <a:srgbClr val="231F20"/>
                </a:solidFill>
                <a:latin typeface="楷体"/>
                <a:cs typeface="楷体"/>
              </a:rPr>
              <a:t>，</a:t>
            </a:r>
            <a:r>
              <a:rPr dirty="0" sz="1200">
                <a:solidFill>
                  <a:srgbClr val="231F20"/>
                </a:solidFill>
                <a:latin typeface="楷体"/>
                <a:cs typeface="楷体"/>
              </a:rPr>
              <a:t>罕见病流行病学调研及病例注册登记工作</a:t>
            </a:r>
            <a:r>
              <a:rPr dirty="0" sz="1200" spc="-470">
                <a:solidFill>
                  <a:srgbClr val="231F20"/>
                </a:solidFill>
                <a:latin typeface="楷体"/>
                <a:cs typeface="楷体"/>
              </a:rPr>
              <a:t>，</a:t>
            </a:r>
            <a:r>
              <a:rPr dirty="0" sz="1200">
                <a:solidFill>
                  <a:srgbClr val="231F20"/>
                </a:solidFill>
                <a:latin typeface="楷体"/>
                <a:cs typeface="楷体"/>
              </a:rPr>
              <a:t>为制定罕见病目录、 </a:t>
            </a:r>
            <a:r>
              <a:rPr dirty="0" sz="1200" spc="10">
                <a:solidFill>
                  <a:srgbClr val="231F20"/>
                </a:solidFill>
                <a:latin typeface="楷体"/>
                <a:cs typeface="楷体"/>
              </a:rPr>
              <a:t>孤儿药研发和医保准入提供严谨数据支</a:t>
            </a:r>
            <a:r>
              <a:rPr dirty="0" sz="1200">
                <a:solidFill>
                  <a:srgbClr val="231F20"/>
                </a:solidFill>
                <a:latin typeface="楷体"/>
                <a:cs typeface="楷体"/>
              </a:rPr>
              <a:t>持</a:t>
            </a:r>
            <a:r>
              <a:rPr dirty="0" sz="1200" spc="10">
                <a:solidFill>
                  <a:srgbClr val="231F20"/>
                </a:solidFill>
                <a:latin typeface="楷体"/>
                <a:cs typeface="楷体"/>
              </a:rPr>
              <a:t>。其</a:t>
            </a:r>
            <a:r>
              <a:rPr dirty="0" sz="1200">
                <a:solidFill>
                  <a:srgbClr val="231F20"/>
                </a:solidFill>
                <a:latin typeface="楷体"/>
                <a:cs typeface="楷体"/>
              </a:rPr>
              <a:t>次</a:t>
            </a:r>
            <a:r>
              <a:rPr dirty="0" sz="1200" spc="10">
                <a:solidFill>
                  <a:srgbClr val="231F20"/>
                </a:solidFill>
                <a:latin typeface="楷体"/>
                <a:cs typeface="楷体"/>
              </a:rPr>
              <a:t>，通过制定罕见病临床 诊疗规</a:t>
            </a:r>
            <a:r>
              <a:rPr dirty="0" sz="1200">
                <a:solidFill>
                  <a:srgbClr val="231F20"/>
                </a:solidFill>
                <a:latin typeface="楷体"/>
                <a:cs typeface="楷体"/>
              </a:rPr>
              <a:t>范</a:t>
            </a:r>
            <a:r>
              <a:rPr dirty="0" sz="1200" spc="10">
                <a:solidFill>
                  <a:srgbClr val="231F20"/>
                </a:solidFill>
                <a:latin typeface="楷体"/>
                <a:cs typeface="楷体"/>
              </a:rPr>
              <a:t>，相关部门能够更加明确可诊可治的罕见病病</a:t>
            </a:r>
            <a:r>
              <a:rPr dirty="0" sz="1200">
                <a:solidFill>
                  <a:srgbClr val="231F20"/>
                </a:solidFill>
                <a:latin typeface="楷体"/>
                <a:cs typeface="楷体"/>
              </a:rPr>
              <a:t>种</a:t>
            </a:r>
            <a:r>
              <a:rPr dirty="0" sz="1200" spc="10">
                <a:solidFill>
                  <a:srgbClr val="231F20"/>
                </a:solidFill>
                <a:latin typeface="楷体"/>
                <a:cs typeface="楷体"/>
              </a:rPr>
              <a:t>，为理解罕见 病临床需求和孤儿药医保纳入等相关工作提供科学的决策依</a:t>
            </a:r>
            <a:r>
              <a:rPr dirty="0" sz="1200">
                <a:solidFill>
                  <a:srgbClr val="231F20"/>
                </a:solidFill>
                <a:latin typeface="楷体"/>
                <a:cs typeface="楷体"/>
              </a:rPr>
              <a:t>据</a:t>
            </a:r>
            <a:r>
              <a:rPr dirty="0" sz="1200" spc="10">
                <a:solidFill>
                  <a:srgbClr val="231F20"/>
                </a:solidFill>
                <a:latin typeface="楷体"/>
                <a:cs typeface="楷体"/>
              </a:rPr>
              <a:t>。另</a:t>
            </a:r>
            <a:r>
              <a:rPr dirty="0" sz="1200">
                <a:solidFill>
                  <a:srgbClr val="231F20"/>
                </a:solidFill>
                <a:latin typeface="楷体"/>
                <a:cs typeface="楷体"/>
              </a:rPr>
              <a:t>外，  罕见病基础医学研究工作的开展可以推动新药研发及药品适应症拓展。</a:t>
            </a:r>
            <a:endParaRPr sz="1200">
              <a:latin typeface="楷体"/>
              <a:cs typeface="楷体"/>
            </a:endParaRPr>
          </a:p>
          <a:p>
            <a:pPr>
              <a:lnSpc>
                <a:spcPct val="100000"/>
              </a:lnSpc>
              <a:spcBef>
                <a:spcPts val="30"/>
              </a:spcBef>
            </a:pPr>
            <a:endParaRPr sz="1300">
              <a:latin typeface="楷体"/>
              <a:cs typeface="楷体"/>
            </a:endParaRPr>
          </a:p>
          <a:p>
            <a:pPr algn="just" marL="12700" marR="74295" indent="304800">
              <a:lnSpc>
                <a:spcPct val="118100"/>
              </a:lnSpc>
              <a:spcBef>
                <a:spcPts val="5"/>
              </a:spcBef>
            </a:pPr>
            <a:r>
              <a:rPr dirty="0" sz="1200" spc="55">
                <a:solidFill>
                  <a:srgbClr val="231F20"/>
                </a:solidFill>
                <a:latin typeface="楷体"/>
                <a:cs typeface="楷体"/>
              </a:rPr>
              <a:t>我国近年来在罕见病研究与诊疗体系建设领域已有许多尝试与突 </a:t>
            </a:r>
            <a:r>
              <a:rPr dirty="0" sz="1200">
                <a:solidFill>
                  <a:srgbClr val="231F20"/>
                </a:solidFill>
                <a:latin typeface="楷体"/>
                <a:cs typeface="楷体"/>
              </a:rPr>
              <a:t>破</a:t>
            </a:r>
            <a:r>
              <a:rPr dirty="0" sz="1200" spc="10">
                <a:solidFill>
                  <a:srgbClr val="231F20"/>
                </a:solidFill>
                <a:latin typeface="楷体"/>
                <a:cs typeface="楷体"/>
              </a:rPr>
              <a:t>。在罕见病基础研究领</a:t>
            </a:r>
            <a:r>
              <a:rPr dirty="0" sz="1200">
                <a:solidFill>
                  <a:srgbClr val="231F20"/>
                </a:solidFill>
                <a:latin typeface="楷体"/>
                <a:cs typeface="楷体"/>
              </a:rPr>
              <a:t>域</a:t>
            </a:r>
            <a:r>
              <a:rPr dirty="0" sz="1200" spc="10">
                <a:solidFill>
                  <a:srgbClr val="231F20"/>
                </a:solidFill>
                <a:latin typeface="楷体"/>
                <a:cs typeface="楷体"/>
              </a:rPr>
              <a:t>，国家在近几年投入大量资源支持罕见病科 研立</a:t>
            </a:r>
            <a:r>
              <a:rPr dirty="0" sz="1200">
                <a:solidFill>
                  <a:srgbClr val="231F20"/>
                </a:solidFill>
                <a:latin typeface="楷体"/>
                <a:cs typeface="楷体"/>
              </a:rPr>
              <a:t>项</a:t>
            </a:r>
            <a:r>
              <a:rPr dirty="0" sz="1200" spc="10">
                <a:solidFill>
                  <a:srgbClr val="231F20"/>
                </a:solidFill>
                <a:latin typeface="楷体"/>
                <a:cs typeface="楷体"/>
              </a:rPr>
              <a:t>。同</a:t>
            </a:r>
            <a:r>
              <a:rPr dirty="0" sz="1200">
                <a:solidFill>
                  <a:srgbClr val="231F20"/>
                </a:solidFill>
                <a:latin typeface="楷体"/>
                <a:cs typeface="楷体"/>
              </a:rPr>
              <a:t>时</a:t>
            </a:r>
            <a:r>
              <a:rPr dirty="0" sz="1200" spc="10">
                <a:solidFill>
                  <a:srgbClr val="231F20"/>
                </a:solidFill>
                <a:latin typeface="楷体"/>
                <a:cs typeface="楷体"/>
              </a:rPr>
              <a:t>，包括北</a:t>
            </a:r>
            <a:r>
              <a:rPr dirty="0" sz="1200">
                <a:solidFill>
                  <a:srgbClr val="231F20"/>
                </a:solidFill>
                <a:latin typeface="楷体"/>
                <a:cs typeface="楷体"/>
              </a:rPr>
              <a:t>京</a:t>
            </a:r>
            <a:r>
              <a:rPr dirty="0" sz="1200" spc="10">
                <a:solidFill>
                  <a:srgbClr val="231F20"/>
                </a:solidFill>
                <a:latin typeface="楷体"/>
                <a:cs typeface="楷体"/>
              </a:rPr>
              <a:t>、山东在内的部分省市也已开展地方性罕见病 流行病学调研与病例注册登记工</a:t>
            </a:r>
            <a:r>
              <a:rPr dirty="0" sz="1200">
                <a:solidFill>
                  <a:srgbClr val="231F20"/>
                </a:solidFill>
                <a:latin typeface="楷体"/>
                <a:cs typeface="楷体"/>
              </a:rPr>
              <a:t>作</a:t>
            </a:r>
            <a:r>
              <a:rPr dirty="0" sz="1200" spc="10">
                <a:solidFill>
                  <a:srgbClr val="231F20"/>
                </a:solidFill>
                <a:latin typeface="楷体"/>
                <a:cs typeface="楷体"/>
              </a:rPr>
              <a:t>，而国家层面的罕见病注册登记系统 </a:t>
            </a:r>
            <a:r>
              <a:rPr dirty="0" sz="1200" spc="40">
                <a:solidFill>
                  <a:srgbClr val="231F20"/>
                </a:solidFill>
                <a:latin typeface="楷体"/>
                <a:cs typeface="楷体"/>
              </a:rPr>
              <a:t>也预计将</a:t>
            </a:r>
            <a:r>
              <a:rPr dirty="0" sz="1200">
                <a:solidFill>
                  <a:srgbClr val="231F20"/>
                </a:solidFill>
                <a:latin typeface="楷体"/>
                <a:cs typeface="楷体"/>
              </a:rPr>
              <a:t>在</a:t>
            </a:r>
            <a:r>
              <a:rPr dirty="0" sz="1200" spc="-345">
                <a:solidFill>
                  <a:srgbClr val="231F20"/>
                </a:solidFill>
                <a:latin typeface="楷体"/>
                <a:cs typeface="楷体"/>
              </a:rPr>
              <a:t> </a:t>
            </a:r>
            <a:r>
              <a:rPr dirty="0" baseline="2314" sz="1800">
                <a:solidFill>
                  <a:srgbClr val="231F20"/>
                </a:solidFill>
                <a:latin typeface="Times New Roman"/>
                <a:cs typeface="Times New Roman"/>
              </a:rPr>
              <a:t>2020</a:t>
            </a:r>
            <a:r>
              <a:rPr dirty="0" baseline="2314" sz="1800" spc="-60">
                <a:solidFill>
                  <a:srgbClr val="231F20"/>
                </a:solidFill>
                <a:latin typeface="Times New Roman"/>
                <a:cs typeface="Times New Roman"/>
              </a:rPr>
              <a:t> </a:t>
            </a:r>
            <a:r>
              <a:rPr dirty="0" sz="1200" spc="40">
                <a:solidFill>
                  <a:srgbClr val="231F20"/>
                </a:solidFill>
                <a:latin typeface="楷体"/>
                <a:cs typeface="楷体"/>
              </a:rPr>
              <a:t>年前完成建</a:t>
            </a:r>
            <a:r>
              <a:rPr dirty="0" sz="1200">
                <a:solidFill>
                  <a:srgbClr val="231F20"/>
                </a:solidFill>
                <a:latin typeface="楷体"/>
                <a:cs typeface="楷体"/>
              </a:rPr>
              <a:t>设</a:t>
            </a:r>
            <a:r>
              <a:rPr dirty="0" sz="1200" spc="40">
                <a:solidFill>
                  <a:srgbClr val="231F20"/>
                </a:solidFill>
                <a:latin typeface="楷体"/>
                <a:cs typeface="楷体"/>
              </a:rPr>
              <a:t>。在罕见病诊疗体系建设方</a:t>
            </a:r>
            <a:r>
              <a:rPr dirty="0" sz="1200">
                <a:solidFill>
                  <a:srgbClr val="231F20"/>
                </a:solidFill>
                <a:latin typeface="楷体"/>
                <a:cs typeface="楷体"/>
              </a:rPr>
              <a:t>面</a:t>
            </a:r>
            <a:r>
              <a:rPr dirty="0" sz="1200" spc="40">
                <a:solidFill>
                  <a:srgbClr val="231F20"/>
                </a:solidFill>
                <a:latin typeface="楷体"/>
                <a:cs typeface="楷体"/>
              </a:rPr>
              <a:t>，以四川 </a:t>
            </a:r>
            <a:r>
              <a:rPr dirty="0" sz="1200" spc="10">
                <a:solidFill>
                  <a:srgbClr val="231F20"/>
                </a:solidFill>
                <a:latin typeface="楷体"/>
                <a:cs typeface="楷体"/>
              </a:rPr>
              <a:t>华西医</a:t>
            </a:r>
            <a:r>
              <a:rPr dirty="0" sz="1200">
                <a:solidFill>
                  <a:srgbClr val="231F20"/>
                </a:solidFill>
                <a:latin typeface="楷体"/>
                <a:cs typeface="楷体"/>
              </a:rPr>
              <a:t>院</a:t>
            </a:r>
            <a:r>
              <a:rPr dirty="0" sz="1200" spc="10">
                <a:solidFill>
                  <a:srgbClr val="231F20"/>
                </a:solidFill>
                <a:latin typeface="楷体"/>
                <a:cs typeface="楷体"/>
              </a:rPr>
              <a:t>、北京大学第一医院为代表的高水平医疗及医学研究机构已在 全国多地建立罕见病多学科诊疗中</a:t>
            </a:r>
            <a:r>
              <a:rPr dirty="0" sz="1200">
                <a:solidFill>
                  <a:srgbClr val="231F20"/>
                </a:solidFill>
                <a:latin typeface="楷体"/>
                <a:cs typeface="楷体"/>
              </a:rPr>
              <a:t>心</a:t>
            </a:r>
            <a:r>
              <a:rPr dirty="0" sz="1200" spc="10">
                <a:solidFill>
                  <a:srgbClr val="231F20"/>
                </a:solidFill>
                <a:latin typeface="楷体"/>
                <a:cs typeface="楷体"/>
              </a:rPr>
              <a:t>，希望汇聚多学科专家力</a:t>
            </a:r>
            <a:r>
              <a:rPr dirty="0" sz="1200">
                <a:solidFill>
                  <a:srgbClr val="231F20"/>
                </a:solidFill>
                <a:latin typeface="楷体"/>
                <a:cs typeface="楷体"/>
              </a:rPr>
              <a:t>量</a:t>
            </a:r>
            <a:r>
              <a:rPr dirty="0" sz="1200" spc="10">
                <a:solidFill>
                  <a:srgbClr val="231F20"/>
                </a:solidFill>
                <a:latin typeface="楷体"/>
                <a:cs typeface="楷体"/>
              </a:rPr>
              <a:t>，改善 罕见病诊疗服务水</a:t>
            </a:r>
            <a:r>
              <a:rPr dirty="0" sz="1200">
                <a:solidFill>
                  <a:srgbClr val="231F20"/>
                </a:solidFill>
                <a:latin typeface="楷体"/>
                <a:cs typeface="楷体"/>
              </a:rPr>
              <a:t>平</a:t>
            </a:r>
            <a:r>
              <a:rPr dirty="0" sz="1200" spc="10">
                <a:solidFill>
                  <a:srgbClr val="231F20"/>
                </a:solidFill>
                <a:latin typeface="楷体"/>
                <a:cs typeface="楷体"/>
              </a:rPr>
              <a:t>。部分专家也正积极探索罕见病诊疗路径的制定与 </a:t>
            </a:r>
            <a:r>
              <a:rPr dirty="0" sz="1200" spc="40">
                <a:solidFill>
                  <a:srgbClr val="231F20"/>
                </a:solidFill>
                <a:latin typeface="楷体"/>
                <a:cs typeface="楷体"/>
              </a:rPr>
              <a:t>规</a:t>
            </a:r>
            <a:r>
              <a:rPr dirty="0" sz="1200">
                <a:solidFill>
                  <a:srgbClr val="231F20"/>
                </a:solidFill>
                <a:latin typeface="楷体"/>
                <a:cs typeface="楷体"/>
              </a:rPr>
              <a:t>范</a:t>
            </a:r>
            <a:r>
              <a:rPr dirty="0" sz="1200" spc="40">
                <a:solidFill>
                  <a:srgbClr val="231F20"/>
                </a:solidFill>
                <a:latin typeface="楷体"/>
                <a:cs typeface="楷体"/>
              </a:rPr>
              <a:t>，例如上海儿童医学中心</a:t>
            </a:r>
            <a:r>
              <a:rPr dirty="0" sz="1200">
                <a:solidFill>
                  <a:srgbClr val="231F20"/>
                </a:solidFill>
                <a:latin typeface="楷体"/>
                <a:cs typeface="楷体"/>
              </a:rPr>
              <a:t>于</a:t>
            </a:r>
            <a:r>
              <a:rPr dirty="0" sz="1200" spc="-335">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52">
                <a:solidFill>
                  <a:srgbClr val="231F20"/>
                </a:solidFill>
                <a:latin typeface="Times New Roman"/>
                <a:cs typeface="Times New Roman"/>
              </a:rPr>
              <a:t> </a:t>
            </a:r>
            <a:r>
              <a:rPr dirty="0" sz="1200" spc="40">
                <a:solidFill>
                  <a:srgbClr val="231F20"/>
                </a:solidFill>
                <a:latin typeface="楷体"/>
                <a:cs typeface="楷体"/>
              </a:rPr>
              <a:t>年编写</a:t>
            </a:r>
            <a:r>
              <a:rPr dirty="0" sz="1200">
                <a:solidFill>
                  <a:srgbClr val="231F20"/>
                </a:solidFill>
                <a:latin typeface="楷体"/>
                <a:cs typeface="楷体"/>
              </a:rPr>
              <a:t>了</a:t>
            </a:r>
            <a:r>
              <a:rPr dirty="0" sz="1200" spc="40">
                <a:solidFill>
                  <a:srgbClr val="231F20"/>
                </a:solidFill>
                <a:latin typeface="楷体"/>
                <a:cs typeface="楷体"/>
              </a:rPr>
              <a:t>《可治性罕见</a:t>
            </a:r>
            <a:r>
              <a:rPr dirty="0" sz="1200" spc="20">
                <a:solidFill>
                  <a:srgbClr val="231F20"/>
                </a:solidFill>
                <a:latin typeface="楷体"/>
                <a:cs typeface="楷体"/>
              </a:rPr>
              <a:t>病</a:t>
            </a:r>
            <a:r>
              <a:rPr dirty="0" sz="1200">
                <a:solidFill>
                  <a:srgbClr val="231F20"/>
                </a:solidFill>
                <a:latin typeface="楷体"/>
                <a:cs typeface="楷体"/>
              </a:rPr>
              <a:t>》</a:t>
            </a:r>
            <a:r>
              <a:rPr dirty="0" sz="1200" spc="40">
                <a:solidFill>
                  <a:srgbClr val="231F20"/>
                </a:solidFill>
                <a:latin typeface="楷体"/>
                <a:cs typeface="楷体"/>
              </a:rPr>
              <a:t>，为</a:t>
            </a:r>
            <a:endParaRPr sz="1200">
              <a:latin typeface="楷体"/>
              <a:cs typeface="楷体"/>
            </a:endParaRPr>
          </a:p>
          <a:p>
            <a:pPr algn="just" marL="12700">
              <a:lnSpc>
                <a:spcPct val="100000"/>
              </a:lnSpc>
              <a:spcBef>
                <a:spcPts val="260"/>
              </a:spcBef>
            </a:pPr>
            <a:r>
              <a:rPr dirty="0" sz="1200">
                <a:solidFill>
                  <a:srgbClr val="231F20"/>
                </a:solidFill>
                <a:latin typeface="楷体"/>
                <a:cs typeface="楷体"/>
              </a:rPr>
              <a:t>医务人员提供</a:t>
            </a:r>
            <a:r>
              <a:rPr dirty="0" sz="1200" spc="-350">
                <a:solidFill>
                  <a:srgbClr val="231F20"/>
                </a:solidFill>
                <a:latin typeface="楷体"/>
                <a:cs typeface="楷体"/>
              </a:rPr>
              <a:t> </a:t>
            </a:r>
            <a:r>
              <a:rPr dirty="0" baseline="2314" sz="1800" spc="-22">
                <a:solidFill>
                  <a:srgbClr val="231F20"/>
                </a:solidFill>
                <a:latin typeface="Times New Roman"/>
                <a:cs typeface="Times New Roman"/>
              </a:rPr>
              <a:t>117</a:t>
            </a:r>
            <a:r>
              <a:rPr dirty="0" baseline="2314" sz="1800" spc="-75">
                <a:solidFill>
                  <a:srgbClr val="231F20"/>
                </a:solidFill>
                <a:latin typeface="Times New Roman"/>
                <a:cs typeface="Times New Roman"/>
              </a:rPr>
              <a:t> </a:t>
            </a:r>
            <a:r>
              <a:rPr dirty="0" sz="1200">
                <a:solidFill>
                  <a:srgbClr val="231F20"/>
                </a:solidFill>
                <a:latin typeface="楷体"/>
                <a:cs typeface="楷体"/>
              </a:rPr>
              <a:t>种罕见病诊疗的指导意见。</a:t>
            </a:r>
            <a:endParaRPr sz="1200">
              <a:latin typeface="楷体"/>
              <a:cs typeface="楷体"/>
            </a:endParaRPr>
          </a:p>
          <a:p>
            <a:pPr>
              <a:lnSpc>
                <a:spcPct val="100000"/>
              </a:lnSpc>
              <a:spcBef>
                <a:spcPts val="30"/>
              </a:spcBef>
            </a:pPr>
            <a:endParaRPr sz="1300">
              <a:latin typeface="楷体"/>
              <a:cs typeface="楷体"/>
            </a:endParaRPr>
          </a:p>
          <a:p>
            <a:pPr marL="12700" marR="5080" indent="304800">
              <a:lnSpc>
                <a:spcPct val="118100"/>
              </a:lnSpc>
            </a:pPr>
            <a:r>
              <a:rPr dirty="0" sz="1200" spc="35">
                <a:solidFill>
                  <a:srgbClr val="231F20"/>
                </a:solidFill>
                <a:latin typeface="楷体"/>
                <a:cs typeface="楷体"/>
              </a:rPr>
              <a:t>另</a:t>
            </a:r>
            <a:r>
              <a:rPr dirty="0" sz="1200">
                <a:solidFill>
                  <a:srgbClr val="231F20"/>
                </a:solidFill>
                <a:latin typeface="楷体"/>
                <a:cs typeface="楷体"/>
              </a:rPr>
              <a:t>外</a:t>
            </a:r>
            <a:r>
              <a:rPr dirty="0" sz="1200" spc="-5">
                <a:solidFill>
                  <a:srgbClr val="231F20"/>
                </a:solidFill>
                <a:latin typeface="楷体"/>
                <a:cs typeface="楷体"/>
              </a:rPr>
              <a:t>，</a:t>
            </a:r>
            <a:r>
              <a:rPr dirty="0" baseline="2314" sz="1800" spc="-7">
                <a:solidFill>
                  <a:srgbClr val="231F20"/>
                </a:solidFill>
                <a:latin typeface="Times New Roman"/>
                <a:cs typeface="Times New Roman"/>
              </a:rPr>
              <a:t>2018</a:t>
            </a:r>
            <a:r>
              <a:rPr dirty="0" baseline="2314" sz="1800" spc="-22">
                <a:solidFill>
                  <a:srgbClr val="231F20"/>
                </a:solidFill>
                <a:latin typeface="Times New Roman"/>
                <a:cs typeface="Times New Roman"/>
              </a:rPr>
              <a:t> </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10</a:t>
            </a:r>
            <a:r>
              <a:rPr dirty="0" baseline="2314" sz="1800" spc="-15">
                <a:solidFill>
                  <a:srgbClr val="231F20"/>
                </a:solidFill>
                <a:latin typeface="Times New Roman"/>
                <a:cs typeface="Times New Roman"/>
              </a:rPr>
              <a:t> </a:t>
            </a:r>
            <a:r>
              <a:rPr dirty="0" sz="1200">
                <a:solidFill>
                  <a:srgbClr val="231F20"/>
                </a:solidFill>
                <a:latin typeface="楷体"/>
                <a:cs typeface="楷体"/>
              </a:rPr>
              <a:t>月</a:t>
            </a:r>
            <a:r>
              <a:rPr dirty="0" sz="1200" spc="30">
                <a:solidFill>
                  <a:srgbClr val="231F20"/>
                </a:solidFill>
                <a:latin typeface="楷体"/>
                <a:cs typeface="楷体"/>
              </a:rPr>
              <a:t>，经国家卫健委医政医管局批</a:t>
            </a:r>
            <a:r>
              <a:rPr dirty="0" sz="1200">
                <a:solidFill>
                  <a:srgbClr val="231F20"/>
                </a:solidFill>
                <a:latin typeface="楷体"/>
                <a:cs typeface="楷体"/>
              </a:rPr>
              <a:t>准</a:t>
            </a:r>
            <a:r>
              <a:rPr dirty="0" sz="1200" spc="30">
                <a:solidFill>
                  <a:srgbClr val="231F20"/>
                </a:solidFill>
                <a:latin typeface="楷体"/>
                <a:cs typeface="楷体"/>
              </a:rPr>
              <a:t>，由北京协和 </a:t>
            </a:r>
            <a:r>
              <a:rPr dirty="0" sz="1200" spc="10">
                <a:solidFill>
                  <a:srgbClr val="231F20"/>
                </a:solidFill>
                <a:latin typeface="楷体"/>
                <a:cs typeface="楷体"/>
              </a:rPr>
              <a:t>医</a:t>
            </a:r>
            <a:r>
              <a:rPr dirty="0" sz="1200">
                <a:solidFill>
                  <a:srgbClr val="231F20"/>
                </a:solidFill>
                <a:latin typeface="楷体"/>
                <a:cs typeface="楷体"/>
              </a:rPr>
              <a:t>院</a:t>
            </a:r>
            <a:r>
              <a:rPr dirty="0" sz="1200" spc="10">
                <a:solidFill>
                  <a:srgbClr val="231F20"/>
                </a:solidFill>
                <a:latin typeface="楷体"/>
                <a:cs typeface="楷体"/>
              </a:rPr>
              <a:t>、中国医药创新促进</a:t>
            </a:r>
            <a:r>
              <a:rPr dirty="0" sz="1200">
                <a:solidFill>
                  <a:srgbClr val="231F20"/>
                </a:solidFill>
                <a:latin typeface="楷体"/>
                <a:cs typeface="楷体"/>
              </a:rPr>
              <a:t>会</a:t>
            </a:r>
            <a:r>
              <a:rPr dirty="0" sz="1200" spc="10">
                <a:solidFill>
                  <a:srgbClr val="231F20"/>
                </a:solidFill>
                <a:latin typeface="楷体"/>
                <a:cs typeface="楷体"/>
              </a:rPr>
              <a:t>、中国医院协</a:t>
            </a:r>
            <a:r>
              <a:rPr dirty="0" sz="1200">
                <a:solidFill>
                  <a:srgbClr val="231F20"/>
                </a:solidFill>
                <a:latin typeface="楷体"/>
                <a:cs typeface="楷体"/>
              </a:rPr>
              <a:t>会</a:t>
            </a:r>
            <a:r>
              <a:rPr dirty="0" sz="1200" spc="10">
                <a:solidFill>
                  <a:srgbClr val="231F20"/>
                </a:solidFill>
                <a:latin typeface="楷体"/>
                <a:cs typeface="楷体"/>
              </a:rPr>
              <a:t>、中国研究型医院学会共同 发起的中国罕见病联盟于北京成</a:t>
            </a:r>
            <a:r>
              <a:rPr dirty="0" sz="1200">
                <a:solidFill>
                  <a:srgbClr val="231F20"/>
                </a:solidFill>
                <a:latin typeface="楷体"/>
                <a:cs typeface="楷体"/>
              </a:rPr>
              <a:t>立</a:t>
            </a:r>
            <a:r>
              <a:rPr dirty="0" sz="1200" spc="10">
                <a:solidFill>
                  <a:srgbClr val="231F20"/>
                </a:solidFill>
                <a:latin typeface="楷体"/>
                <a:cs typeface="楷体"/>
              </a:rPr>
              <a:t>。北京协和医院院长赵玉沛院士担任 联盟首任理事</a:t>
            </a:r>
            <a:r>
              <a:rPr dirty="0" sz="1200">
                <a:solidFill>
                  <a:srgbClr val="231F20"/>
                </a:solidFill>
                <a:latin typeface="楷体"/>
                <a:cs typeface="楷体"/>
              </a:rPr>
              <a:t>长</a:t>
            </a:r>
            <a:r>
              <a:rPr dirty="0" sz="1200" spc="10">
                <a:solidFill>
                  <a:srgbClr val="231F20"/>
                </a:solidFill>
                <a:latin typeface="楷体"/>
                <a:cs typeface="楷体"/>
              </a:rPr>
              <a:t>。作为中国首个全国</a:t>
            </a:r>
            <a:r>
              <a:rPr dirty="0" sz="1200">
                <a:solidFill>
                  <a:srgbClr val="231F20"/>
                </a:solidFill>
                <a:latin typeface="楷体"/>
                <a:cs typeface="楷体"/>
              </a:rPr>
              <a:t>性</a:t>
            </a:r>
            <a:r>
              <a:rPr dirty="0" sz="1200" spc="10">
                <a:solidFill>
                  <a:srgbClr val="231F20"/>
                </a:solidFill>
                <a:latin typeface="楷体"/>
                <a:cs typeface="楷体"/>
              </a:rPr>
              <a:t>、非营利性的罕见病合作交流平 </a:t>
            </a:r>
            <a:r>
              <a:rPr dirty="0" sz="1200">
                <a:solidFill>
                  <a:srgbClr val="231F20"/>
                </a:solidFill>
                <a:latin typeface="楷体"/>
                <a:cs typeface="楷体"/>
              </a:rPr>
              <a:t>台</a:t>
            </a:r>
            <a:r>
              <a:rPr dirty="0" sz="1200" spc="-210">
                <a:solidFill>
                  <a:srgbClr val="231F20"/>
                </a:solidFill>
                <a:latin typeface="楷体"/>
                <a:cs typeface="楷体"/>
              </a:rPr>
              <a:t>，</a:t>
            </a:r>
            <a:r>
              <a:rPr dirty="0" sz="1200">
                <a:solidFill>
                  <a:srgbClr val="231F20"/>
                </a:solidFill>
                <a:latin typeface="楷体"/>
                <a:cs typeface="楷体"/>
              </a:rPr>
              <a:t>中国罕见病联盟旨在汇聚全国范围内对罕见病有所关注的科研机构、 </a:t>
            </a:r>
            <a:r>
              <a:rPr dirty="0" sz="1200" spc="15">
                <a:solidFill>
                  <a:srgbClr val="231F20"/>
                </a:solidFill>
                <a:latin typeface="楷体"/>
                <a:cs typeface="楷体"/>
              </a:rPr>
              <a:t>医疗机</a:t>
            </a:r>
            <a:r>
              <a:rPr dirty="0" sz="1200">
                <a:solidFill>
                  <a:srgbClr val="231F20"/>
                </a:solidFill>
                <a:latin typeface="楷体"/>
                <a:cs typeface="楷体"/>
              </a:rPr>
              <a:t>构</a:t>
            </a:r>
            <a:r>
              <a:rPr dirty="0" sz="1200" spc="15">
                <a:solidFill>
                  <a:srgbClr val="231F20"/>
                </a:solidFill>
                <a:latin typeface="楷体"/>
                <a:cs typeface="楷体"/>
              </a:rPr>
              <a:t>、高等院</a:t>
            </a:r>
            <a:r>
              <a:rPr dirty="0" sz="1200">
                <a:solidFill>
                  <a:srgbClr val="231F20"/>
                </a:solidFill>
                <a:latin typeface="楷体"/>
                <a:cs typeface="楷体"/>
              </a:rPr>
              <a:t>校</a:t>
            </a:r>
            <a:r>
              <a:rPr dirty="0" sz="1200" spc="15">
                <a:solidFill>
                  <a:srgbClr val="231F20"/>
                </a:solidFill>
                <a:latin typeface="楷体"/>
                <a:cs typeface="楷体"/>
              </a:rPr>
              <a:t>、企业</a:t>
            </a:r>
            <a:r>
              <a:rPr dirty="0" sz="1200">
                <a:solidFill>
                  <a:srgbClr val="231F20"/>
                </a:solidFill>
                <a:latin typeface="楷体"/>
                <a:cs typeface="楷体"/>
              </a:rPr>
              <a:t>等</a:t>
            </a:r>
            <a:r>
              <a:rPr dirty="0" sz="1200" spc="15">
                <a:solidFill>
                  <a:srgbClr val="231F20"/>
                </a:solidFill>
                <a:latin typeface="楷体"/>
                <a:cs typeface="楷体"/>
              </a:rPr>
              <a:t>，进一步推动罕见病基础医学研</a:t>
            </a:r>
            <a:r>
              <a:rPr dirty="0" sz="1200">
                <a:solidFill>
                  <a:srgbClr val="231F20"/>
                </a:solidFill>
                <a:latin typeface="楷体"/>
                <a:cs typeface="楷体"/>
              </a:rPr>
              <a:t>究</a:t>
            </a:r>
            <a:r>
              <a:rPr dirty="0" sz="1200" spc="15">
                <a:solidFill>
                  <a:srgbClr val="231F20"/>
                </a:solidFill>
                <a:latin typeface="楷体"/>
                <a:cs typeface="楷体"/>
              </a:rPr>
              <a:t>，提高 </a:t>
            </a:r>
            <a:r>
              <a:rPr dirty="0" sz="1200" spc="10">
                <a:solidFill>
                  <a:srgbClr val="231F20"/>
                </a:solidFill>
                <a:latin typeface="楷体"/>
                <a:cs typeface="楷体"/>
              </a:rPr>
              <a:t>罕见病诊疗水</a:t>
            </a:r>
            <a:r>
              <a:rPr dirty="0" sz="1200">
                <a:solidFill>
                  <a:srgbClr val="231F20"/>
                </a:solidFill>
                <a:latin typeface="楷体"/>
                <a:cs typeface="楷体"/>
              </a:rPr>
              <a:t>平</a:t>
            </a:r>
            <a:r>
              <a:rPr dirty="0" sz="1200" spc="10">
                <a:solidFill>
                  <a:srgbClr val="231F20"/>
                </a:solidFill>
                <a:latin typeface="楷体"/>
                <a:cs typeface="楷体"/>
              </a:rPr>
              <a:t>，促进孤儿药研发创</a:t>
            </a:r>
            <a:r>
              <a:rPr dirty="0" sz="1200">
                <a:solidFill>
                  <a:srgbClr val="231F20"/>
                </a:solidFill>
                <a:latin typeface="楷体"/>
                <a:cs typeface="楷体"/>
              </a:rPr>
              <a:t>新</a:t>
            </a:r>
            <a:r>
              <a:rPr dirty="0" sz="1200" spc="10">
                <a:solidFill>
                  <a:srgbClr val="231F20"/>
                </a:solidFill>
                <a:latin typeface="楷体"/>
                <a:cs typeface="楷体"/>
              </a:rPr>
              <a:t>。该联盟的成立是我国罕见病基 </a:t>
            </a:r>
            <a:r>
              <a:rPr dirty="0" sz="1200">
                <a:solidFill>
                  <a:srgbClr val="231F20"/>
                </a:solidFill>
                <a:latin typeface="楷体"/>
                <a:cs typeface="楷体"/>
              </a:rPr>
              <a:t>础研究与诊疗水平提升过程中的重要里程碑。</a:t>
            </a:r>
            <a:endParaRPr sz="1200">
              <a:latin typeface="楷体"/>
              <a:cs typeface="楷体"/>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12</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76552" y="1688808"/>
            <a:ext cx="229971" cy="133896"/>
          </a:xfrm>
          <a:prstGeom prst="rect">
            <a:avLst/>
          </a:prstGeom>
        </p:spPr>
      </p:pic>
      <p:pic>
        <p:nvPicPr>
          <p:cNvPr id="7" name="object 7"/>
          <p:cNvPicPr/>
          <p:nvPr/>
        </p:nvPicPr>
        <p:blipFill>
          <a:blip r:embed="rId3" cstate="print"/>
          <a:stretch>
            <a:fillRect/>
          </a:stretch>
        </p:blipFill>
        <p:spPr>
          <a:xfrm>
            <a:off x="2139327" y="1667916"/>
            <a:ext cx="3007004" cy="176034"/>
          </a:xfrm>
          <a:prstGeom prst="rect">
            <a:avLst/>
          </a:prstGeom>
        </p:spPr>
      </p:pic>
      <p:grpSp>
        <p:nvGrpSpPr>
          <p:cNvPr id="8" name="object 8"/>
          <p:cNvGrpSpPr/>
          <p:nvPr/>
        </p:nvGrpSpPr>
        <p:grpSpPr>
          <a:xfrm>
            <a:off x="1699539" y="3841902"/>
            <a:ext cx="297815" cy="107950"/>
            <a:chOff x="1699539" y="3841902"/>
            <a:chExt cx="297815" cy="107950"/>
          </a:xfrm>
        </p:grpSpPr>
        <p:pic>
          <p:nvPicPr>
            <p:cNvPr id="9" name="object 9"/>
            <p:cNvPicPr/>
            <p:nvPr/>
          </p:nvPicPr>
          <p:blipFill>
            <a:blip r:embed="rId4" cstate="print"/>
            <a:stretch>
              <a:fillRect/>
            </a:stretch>
          </p:blipFill>
          <p:spPr>
            <a:xfrm>
              <a:off x="1699539" y="3841902"/>
              <a:ext cx="146227" cy="107315"/>
            </a:xfrm>
            <a:prstGeom prst="rect">
              <a:avLst/>
            </a:prstGeom>
          </p:spPr>
        </p:pic>
        <p:sp>
          <p:nvSpPr>
            <p:cNvPr id="10" name="object 10"/>
            <p:cNvSpPr/>
            <p:nvPr/>
          </p:nvSpPr>
          <p:spPr>
            <a:xfrm>
              <a:off x="1867789" y="3843172"/>
              <a:ext cx="40005" cy="103505"/>
            </a:xfrm>
            <a:custGeom>
              <a:avLst/>
              <a:gdLst/>
              <a:ahLst/>
              <a:cxnLst/>
              <a:rect l="l" t="t" r="r" b="b"/>
              <a:pathLst>
                <a:path w="40005" h="103504">
                  <a:moveTo>
                    <a:pt x="1117" y="14287"/>
                  </a:moveTo>
                  <a:lnTo>
                    <a:pt x="4394" y="12750"/>
                  </a:lnTo>
                  <a:lnTo>
                    <a:pt x="6946" y="11976"/>
                  </a:lnTo>
                  <a:lnTo>
                    <a:pt x="8788" y="11976"/>
                  </a:lnTo>
                  <a:lnTo>
                    <a:pt x="10071" y="11976"/>
                  </a:lnTo>
                  <a:lnTo>
                    <a:pt x="13995" y="16598"/>
                  </a:lnTo>
                  <a:lnTo>
                    <a:pt x="14490" y="18681"/>
                  </a:lnTo>
                  <a:lnTo>
                    <a:pt x="14731" y="23393"/>
                  </a:lnTo>
                  <a:lnTo>
                    <a:pt x="14731" y="30734"/>
                  </a:lnTo>
                  <a:lnTo>
                    <a:pt x="14731" y="85204"/>
                  </a:lnTo>
                  <a:lnTo>
                    <a:pt x="14731" y="91262"/>
                  </a:lnTo>
                  <a:lnTo>
                    <a:pt x="14465" y="94894"/>
                  </a:lnTo>
                  <a:lnTo>
                    <a:pt x="13919" y="96100"/>
                  </a:lnTo>
                  <a:lnTo>
                    <a:pt x="13373" y="97320"/>
                  </a:lnTo>
                  <a:lnTo>
                    <a:pt x="12407" y="98285"/>
                  </a:lnTo>
                  <a:lnTo>
                    <a:pt x="11010" y="99009"/>
                  </a:lnTo>
                  <a:lnTo>
                    <a:pt x="9626" y="99733"/>
                  </a:lnTo>
                  <a:lnTo>
                    <a:pt x="6553" y="100139"/>
                  </a:lnTo>
                  <a:lnTo>
                    <a:pt x="1790" y="100241"/>
                  </a:lnTo>
                  <a:lnTo>
                    <a:pt x="1790" y="102984"/>
                  </a:lnTo>
                  <a:lnTo>
                    <a:pt x="39738" y="102984"/>
                  </a:lnTo>
                  <a:lnTo>
                    <a:pt x="39738" y="100241"/>
                  </a:lnTo>
                  <a:lnTo>
                    <a:pt x="35178" y="100139"/>
                  </a:lnTo>
                  <a:lnTo>
                    <a:pt x="32143" y="99720"/>
                  </a:lnTo>
                  <a:lnTo>
                    <a:pt x="30657" y="98971"/>
                  </a:lnTo>
                  <a:lnTo>
                    <a:pt x="29171" y="98221"/>
                  </a:lnTo>
                  <a:lnTo>
                    <a:pt x="28193" y="97155"/>
                  </a:lnTo>
                  <a:lnTo>
                    <a:pt x="27724" y="95770"/>
                  </a:lnTo>
                  <a:lnTo>
                    <a:pt x="27254" y="94386"/>
                  </a:lnTo>
                  <a:lnTo>
                    <a:pt x="27012" y="90855"/>
                  </a:lnTo>
                  <a:lnTo>
                    <a:pt x="27012" y="85204"/>
                  </a:lnTo>
                  <a:lnTo>
                    <a:pt x="27012" y="0"/>
                  </a:lnTo>
                  <a:lnTo>
                    <a:pt x="24561" y="0"/>
                  </a:lnTo>
                  <a:lnTo>
                    <a:pt x="0" y="11976"/>
                  </a:lnTo>
                  <a:lnTo>
                    <a:pt x="1117" y="14287"/>
                  </a:lnTo>
                  <a:close/>
                </a:path>
              </a:pathLst>
            </a:custGeom>
            <a:ln w="3175">
              <a:solidFill>
                <a:srgbClr val="636466"/>
              </a:solidFill>
            </a:ln>
          </p:spPr>
          <p:txBody>
            <a:bodyPr wrap="square" lIns="0" tIns="0" rIns="0" bIns="0" rtlCol="0"/>
            <a:lstStyle/>
            <a:p/>
          </p:txBody>
        </p:sp>
        <p:pic>
          <p:nvPicPr>
            <p:cNvPr id="11" name="object 11"/>
            <p:cNvPicPr/>
            <p:nvPr/>
          </p:nvPicPr>
          <p:blipFill>
            <a:blip r:embed="rId5" cstate="print"/>
            <a:stretch>
              <a:fillRect/>
            </a:stretch>
          </p:blipFill>
          <p:spPr>
            <a:xfrm>
              <a:off x="1930514" y="3843972"/>
              <a:ext cx="66306" cy="105537"/>
            </a:xfrm>
            <a:prstGeom prst="rect">
              <a:avLst/>
            </a:prstGeom>
          </p:spPr>
        </p:pic>
      </p:grpSp>
      <p:pic>
        <p:nvPicPr>
          <p:cNvPr id="12" name="object 12"/>
          <p:cNvPicPr/>
          <p:nvPr/>
        </p:nvPicPr>
        <p:blipFill>
          <a:blip r:embed="rId6" cstate="print"/>
          <a:stretch>
            <a:fillRect/>
          </a:stretch>
        </p:blipFill>
        <p:spPr>
          <a:xfrm>
            <a:off x="2064854" y="3825176"/>
            <a:ext cx="1848510" cy="147789"/>
          </a:xfrm>
          <a:prstGeom prst="rect">
            <a:avLst/>
          </a:prstGeom>
        </p:spPr>
      </p:pic>
      <p:pic>
        <p:nvPicPr>
          <p:cNvPr id="13" name="object 13"/>
          <p:cNvPicPr/>
          <p:nvPr/>
        </p:nvPicPr>
        <p:blipFill>
          <a:blip r:embed="rId7" cstate="print"/>
          <a:stretch>
            <a:fillRect/>
          </a:stretch>
        </p:blipFill>
        <p:spPr>
          <a:xfrm>
            <a:off x="4033761" y="3824986"/>
            <a:ext cx="1797494" cy="143128"/>
          </a:xfrm>
          <a:prstGeom prst="rect">
            <a:avLst/>
          </a:prstGeom>
        </p:spPr>
      </p:pic>
      <p:sp>
        <p:nvSpPr>
          <p:cNvPr id="14" name="object 14"/>
          <p:cNvSpPr txBox="1"/>
          <p:nvPr/>
        </p:nvSpPr>
        <p:spPr>
          <a:xfrm>
            <a:off x="1380032" y="1621015"/>
            <a:ext cx="4806950" cy="7807325"/>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2.4</a:t>
            </a:r>
            <a:r>
              <a:rPr dirty="0" baseline="1851" sz="2250" spc="547">
                <a:solidFill>
                  <a:srgbClr val="636466"/>
                </a:solidFill>
                <a:latin typeface="Times New Roman"/>
                <a:cs typeface="Times New Roman"/>
              </a:rPr>
              <a:t> </a:t>
            </a:r>
            <a:r>
              <a:rPr dirty="0" sz="1500">
                <a:solidFill>
                  <a:srgbClr val="636466"/>
                </a:solidFill>
                <a:latin typeface="楷体"/>
                <a:cs typeface="楷体"/>
              </a:rPr>
              <a:t>医保纳入孤儿药的顶层设计亟待建立</a:t>
            </a:r>
            <a:endParaRPr sz="1500">
              <a:latin typeface="楷体"/>
              <a:cs typeface="楷体"/>
            </a:endParaRPr>
          </a:p>
          <a:p>
            <a:pPr algn="just" marL="12700" marR="8255" indent="304165">
              <a:lnSpc>
                <a:spcPct val="118100"/>
              </a:lnSpc>
              <a:spcBef>
                <a:spcPts val="1380"/>
              </a:spcBef>
            </a:pPr>
            <a:r>
              <a:rPr dirty="0" sz="1200" spc="20">
                <a:solidFill>
                  <a:srgbClr val="231F20"/>
                </a:solidFill>
                <a:latin typeface="楷体"/>
                <a:cs typeface="楷体"/>
              </a:rPr>
              <a:t>由于我国医</a:t>
            </a:r>
            <a:r>
              <a:rPr dirty="0" sz="1200">
                <a:solidFill>
                  <a:srgbClr val="231F20"/>
                </a:solidFill>
                <a:latin typeface="楷体"/>
                <a:cs typeface="楷体"/>
              </a:rPr>
              <a:t>保</a:t>
            </a:r>
            <a:r>
              <a:rPr dirty="0" sz="1200" spc="-32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0">
                <a:solidFill>
                  <a:srgbClr val="231F20"/>
                </a:solidFill>
                <a:latin typeface="Times New Roman"/>
                <a:cs typeface="Times New Roman"/>
              </a:rPr>
              <a:t> </a:t>
            </a:r>
            <a:r>
              <a:rPr dirty="0" sz="1200" spc="20">
                <a:solidFill>
                  <a:srgbClr val="231F20"/>
                </a:solidFill>
                <a:latin typeface="楷体"/>
                <a:cs typeface="楷体"/>
              </a:rPr>
              <a:t>广覆</a:t>
            </a:r>
            <a:r>
              <a:rPr dirty="0" sz="1200">
                <a:solidFill>
                  <a:srgbClr val="231F20"/>
                </a:solidFill>
                <a:latin typeface="楷体"/>
                <a:cs typeface="楷体"/>
              </a:rPr>
              <a:t>盖</a:t>
            </a:r>
            <a:r>
              <a:rPr dirty="0" sz="1200" spc="20">
                <a:solidFill>
                  <a:srgbClr val="231F20"/>
                </a:solidFill>
                <a:latin typeface="楷体"/>
                <a:cs typeface="楷体"/>
              </a:rPr>
              <a:t>、保基</a:t>
            </a:r>
            <a:r>
              <a:rPr dirty="0" sz="1200">
                <a:solidFill>
                  <a:srgbClr val="231F20"/>
                </a:solidFill>
                <a:latin typeface="楷体"/>
                <a:cs typeface="楷体"/>
              </a:rPr>
              <a:t>本</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0">
                <a:solidFill>
                  <a:srgbClr val="231F20"/>
                </a:solidFill>
                <a:latin typeface="Times New Roman"/>
                <a:cs typeface="Times New Roman"/>
              </a:rPr>
              <a:t> </a:t>
            </a:r>
            <a:r>
              <a:rPr dirty="0" sz="1200" spc="20">
                <a:solidFill>
                  <a:srgbClr val="231F20"/>
                </a:solidFill>
                <a:latin typeface="楷体"/>
                <a:cs typeface="楷体"/>
              </a:rPr>
              <a:t>的模</a:t>
            </a:r>
            <a:r>
              <a:rPr dirty="0" sz="1200">
                <a:solidFill>
                  <a:srgbClr val="231F20"/>
                </a:solidFill>
                <a:latin typeface="楷体"/>
                <a:cs typeface="楷体"/>
              </a:rPr>
              <a:t>式</a:t>
            </a:r>
            <a:r>
              <a:rPr dirty="0" sz="1200" spc="20">
                <a:solidFill>
                  <a:srgbClr val="231F20"/>
                </a:solidFill>
                <a:latin typeface="楷体"/>
                <a:cs typeface="楷体"/>
              </a:rPr>
              <a:t>，医保资金的传统保障重 </a:t>
            </a:r>
            <a:r>
              <a:rPr dirty="0" sz="1200" spc="10">
                <a:solidFill>
                  <a:srgbClr val="231F20"/>
                </a:solidFill>
                <a:latin typeface="楷体"/>
                <a:cs typeface="楷体"/>
              </a:rPr>
              <a:t>点在于对常见病和基本药物的保</a:t>
            </a:r>
            <a:r>
              <a:rPr dirty="0" sz="1200">
                <a:solidFill>
                  <a:srgbClr val="231F20"/>
                </a:solidFill>
                <a:latin typeface="楷体"/>
                <a:cs typeface="楷体"/>
              </a:rPr>
              <a:t>障</a:t>
            </a:r>
            <a:r>
              <a:rPr dirty="0" sz="1200" spc="10">
                <a:solidFill>
                  <a:srgbClr val="231F20"/>
                </a:solidFill>
                <a:latin typeface="楷体"/>
                <a:cs typeface="楷体"/>
              </a:rPr>
              <a:t>。近几</a:t>
            </a:r>
            <a:r>
              <a:rPr dirty="0" sz="1200">
                <a:solidFill>
                  <a:srgbClr val="231F20"/>
                </a:solidFill>
                <a:latin typeface="楷体"/>
                <a:cs typeface="楷体"/>
              </a:rPr>
              <a:t>年</a:t>
            </a:r>
            <a:r>
              <a:rPr dirty="0" sz="1200" spc="10">
                <a:solidFill>
                  <a:srgbClr val="231F20"/>
                </a:solidFill>
                <a:latin typeface="楷体"/>
                <a:cs typeface="楷体"/>
              </a:rPr>
              <a:t>，国家医保根据临床需</a:t>
            </a:r>
            <a:r>
              <a:rPr dirty="0" sz="1200">
                <a:solidFill>
                  <a:srgbClr val="231F20"/>
                </a:solidFill>
                <a:latin typeface="楷体"/>
                <a:cs typeface="楷体"/>
              </a:rPr>
              <a:t>求、 </a:t>
            </a:r>
            <a:r>
              <a:rPr dirty="0" sz="1200" spc="10">
                <a:solidFill>
                  <a:srgbClr val="231F20"/>
                </a:solidFill>
                <a:latin typeface="楷体"/>
                <a:cs typeface="楷体"/>
              </a:rPr>
              <a:t>药物疗效和基金承担能</a:t>
            </a:r>
            <a:r>
              <a:rPr dirty="0" sz="1200">
                <a:solidFill>
                  <a:srgbClr val="231F20"/>
                </a:solidFill>
                <a:latin typeface="楷体"/>
                <a:cs typeface="楷体"/>
              </a:rPr>
              <a:t>力</a:t>
            </a:r>
            <a:r>
              <a:rPr dirty="0" sz="1200" spc="10">
                <a:solidFill>
                  <a:srgbClr val="231F20"/>
                </a:solidFill>
                <a:latin typeface="楷体"/>
                <a:cs typeface="楷体"/>
              </a:rPr>
              <a:t>，积极开展高值药物的谈判和纳</a:t>
            </a:r>
            <a:r>
              <a:rPr dirty="0" sz="1200">
                <a:solidFill>
                  <a:srgbClr val="231F20"/>
                </a:solidFill>
                <a:latin typeface="楷体"/>
                <a:cs typeface="楷体"/>
              </a:rPr>
              <a:t>入</a:t>
            </a:r>
            <a:r>
              <a:rPr dirty="0" sz="1200" spc="10">
                <a:solidFill>
                  <a:srgbClr val="231F20"/>
                </a:solidFill>
                <a:latin typeface="楷体"/>
                <a:cs typeface="楷体"/>
              </a:rPr>
              <a:t>，并首次于  </a:t>
            </a:r>
            <a:r>
              <a:rPr dirty="0" baseline="2314" sz="1800">
                <a:solidFill>
                  <a:srgbClr val="231F20"/>
                </a:solidFill>
                <a:latin typeface="Times New Roman"/>
                <a:cs typeface="Times New Roman"/>
              </a:rPr>
              <a:t>2017</a:t>
            </a:r>
            <a:r>
              <a:rPr dirty="0" baseline="2314" sz="1800" spc="-104">
                <a:solidFill>
                  <a:srgbClr val="231F20"/>
                </a:solidFill>
                <a:latin typeface="Times New Roman"/>
                <a:cs typeface="Times New Roman"/>
              </a:rPr>
              <a:t> </a:t>
            </a:r>
            <a:r>
              <a:rPr dirty="0" sz="1200">
                <a:solidFill>
                  <a:srgbClr val="231F20"/>
                </a:solidFill>
                <a:latin typeface="楷体"/>
                <a:cs typeface="楷体"/>
              </a:rPr>
              <a:t>年通过国家谈判机制把两种孤儿药纳入医保目录。另一方面，从各 </a:t>
            </a:r>
            <a:r>
              <a:rPr dirty="0" sz="1200" spc="10">
                <a:solidFill>
                  <a:srgbClr val="231F20"/>
                </a:solidFill>
                <a:latin typeface="楷体"/>
                <a:cs typeface="楷体"/>
              </a:rPr>
              <a:t>省实际落地和国家医保谈判的后续发展来</a:t>
            </a:r>
            <a:r>
              <a:rPr dirty="0" sz="1200">
                <a:solidFill>
                  <a:srgbClr val="231F20"/>
                </a:solidFill>
                <a:latin typeface="楷体"/>
                <a:cs typeface="楷体"/>
              </a:rPr>
              <a:t>看</a:t>
            </a:r>
            <a:r>
              <a:rPr dirty="0" sz="1200" spc="10">
                <a:solidFill>
                  <a:srgbClr val="231F20"/>
                </a:solidFill>
                <a:latin typeface="楷体"/>
                <a:cs typeface="楷体"/>
              </a:rPr>
              <a:t>，孤儿药在常态化的医保纳 入以及进院处方等药品准入环节仍有一定提升空</a:t>
            </a:r>
            <a:r>
              <a:rPr dirty="0" sz="1200">
                <a:solidFill>
                  <a:srgbClr val="231F20"/>
                </a:solidFill>
                <a:latin typeface="楷体"/>
                <a:cs typeface="楷体"/>
              </a:rPr>
              <a:t>间</a:t>
            </a:r>
            <a:r>
              <a:rPr dirty="0" sz="1200" spc="10">
                <a:solidFill>
                  <a:srgbClr val="231F20"/>
                </a:solidFill>
                <a:latin typeface="楷体"/>
                <a:cs typeface="楷体"/>
              </a:rPr>
              <a:t>，孤儿药医保准入的 </a:t>
            </a:r>
            <a:r>
              <a:rPr dirty="0" sz="1200">
                <a:solidFill>
                  <a:srgbClr val="231F20"/>
                </a:solidFill>
                <a:latin typeface="楷体"/>
                <a:cs typeface="楷体"/>
              </a:rPr>
              <a:t>顶层设计亟待建立。</a:t>
            </a:r>
            <a:endParaRPr sz="1200">
              <a:latin typeface="楷体"/>
              <a:cs typeface="楷体"/>
            </a:endParaRPr>
          </a:p>
          <a:p>
            <a:pPr>
              <a:lnSpc>
                <a:spcPct val="100000"/>
              </a:lnSpc>
              <a:spcBef>
                <a:spcPts val="35"/>
              </a:spcBef>
            </a:pPr>
            <a:endParaRPr sz="1500">
              <a:latin typeface="楷体"/>
              <a:cs typeface="楷体"/>
            </a:endParaRPr>
          </a:p>
          <a:p>
            <a:pPr algn="just" marL="317500">
              <a:lnSpc>
                <a:spcPct val="100000"/>
              </a:lnSpc>
            </a:pPr>
            <a:r>
              <a:rPr dirty="0" baseline="2314" sz="1800">
                <a:solidFill>
                  <a:srgbClr val="636466"/>
                </a:solidFill>
                <a:latin typeface="Times New Roman"/>
                <a:cs typeface="Times New Roman"/>
              </a:rPr>
              <a:t>2017</a:t>
            </a:r>
            <a:r>
              <a:rPr dirty="0" baseline="2314" sz="1800" spc="-22">
                <a:solidFill>
                  <a:srgbClr val="636466"/>
                </a:solidFill>
                <a:latin typeface="Times New Roman"/>
                <a:cs typeface="Times New Roman"/>
              </a:rPr>
              <a:t> </a:t>
            </a:r>
            <a:r>
              <a:rPr dirty="0" sz="1200">
                <a:solidFill>
                  <a:srgbClr val="636466"/>
                </a:solidFill>
                <a:latin typeface="楷体"/>
                <a:cs typeface="楷体"/>
              </a:rPr>
              <a:t>国家谈判突破性纳入孤儿药，未来期待常态化的纳入机制</a:t>
            </a:r>
            <a:endParaRPr sz="1200">
              <a:latin typeface="楷体"/>
              <a:cs typeface="楷体"/>
            </a:endParaRPr>
          </a:p>
          <a:p>
            <a:pPr algn="just" marL="12700" marR="5080" indent="304800">
              <a:lnSpc>
                <a:spcPct val="118100"/>
              </a:lnSpc>
              <a:spcBef>
                <a:spcPts val="285"/>
              </a:spcBef>
            </a:pPr>
            <a:r>
              <a:rPr dirty="0" sz="1200" spc="15">
                <a:solidFill>
                  <a:srgbClr val="231F20"/>
                </a:solidFill>
                <a:latin typeface="楷体"/>
                <a:cs typeface="楷体"/>
              </a:rPr>
              <a:t>从过去几年发展来</a:t>
            </a:r>
            <a:r>
              <a:rPr dirty="0" sz="1200">
                <a:solidFill>
                  <a:srgbClr val="231F20"/>
                </a:solidFill>
                <a:latin typeface="楷体"/>
                <a:cs typeface="楷体"/>
              </a:rPr>
              <a:t>看</a:t>
            </a:r>
            <a:r>
              <a:rPr dirty="0" sz="1200" spc="15">
                <a:solidFill>
                  <a:srgbClr val="231F20"/>
                </a:solidFill>
                <a:latin typeface="楷体"/>
                <a:cs typeface="楷体"/>
              </a:rPr>
              <a:t>，国家高值药谈判的甄选机</a:t>
            </a:r>
            <a:r>
              <a:rPr dirty="0" sz="1200">
                <a:solidFill>
                  <a:srgbClr val="231F20"/>
                </a:solidFill>
                <a:latin typeface="楷体"/>
                <a:cs typeface="楷体"/>
              </a:rPr>
              <a:t>制</a:t>
            </a:r>
            <a:r>
              <a:rPr dirty="0" sz="1200" spc="15">
                <a:solidFill>
                  <a:srgbClr val="231F20"/>
                </a:solidFill>
                <a:latin typeface="楷体"/>
                <a:cs typeface="楷体"/>
              </a:rPr>
              <a:t>、评审标准和谈 </a:t>
            </a:r>
            <a:r>
              <a:rPr dirty="0" sz="1200" spc="40">
                <a:solidFill>
                  <a:srgbClr val="231F20"/>
                </a:solidFill>
                <a:latin typeface="楷体"/>
                <a:cs typeface="楷体"/>
              </a:rPr>
              <a:t>判方法不断趋于成</a:t>
            </a:r>
            <a:r>
              <a:rPr dirty="0" sz="1200">
                <a:solidFill>
                  <a:srgbClr val="231F20"/>
                </a:solidFill>
                <a:latin typeface="楷体"/>
                <a:cs typeface="楷体"/>
              </a:rPr>
              <a:t>熟</a:t>
            </a:r>
            <a:r>
              <a:rPr dirty="0" sz="1200" spc="40">
                <a:solidFill>
                  <a:srgbClr val="231F20"/>
                </a:solidFill>
                <a:latin typeface="楷体"/>
                <a:cs typeface="楷体"/>
              </a:rPr>
              <a:t>。高值药的国家谈判最早始</a:t>
            </a:r>
            <a:r>
              <a:rPr dirty="0" sz="1200">
                <a:solidFill>
                  <a:srgbClr val="231F20"/>
                </a:solidFill>
                <a:latin typeface="楷体"/>
                <a:cs typeface="楷体"/>
              </a:rPr>
              <a:t>于</a:t>
            </a:r>
            <a:r>
              <a:rPr dirty="0" sz="1200" spc="-345">
                <a:solidFill>
                  <a:srgbClr val="231F20"/>
                </a:solidFill>
                <a:latin typeface="楷体"/>
                <a:cs typeface="楷体"/>
              </a:rPr>
              <a:t> </a:t>
            </a:r>
            <a:r>
              <a:rPr dirty="0" baseline="2314" sz="1800">
                <a:solidFill>
                  <a:srgbClr val="231F20"/>
                </a:solidFill>
                <a:latin typeface="Times New Roman"/>
                <a:cs typeface="Times New Roman"/>
              </a:rPr>
              <a:t>2015</a:t>
            </a:r>
            <a:r>
              <a:rPr dirty="0" baseline="2314" sz="1800" spc="-60">
                <a:solidFill>
                  <a:srgbClr val="231F20"/>
                </a:solidFill>
                <a:latin typeface="Times New Roman"/>
                <a:cs typeface="Times New Roman"/>
              </a:rPr>
              <a:t> </a:t>
            </a:r>
            <a:r>
              <a:rPr dirty="0" sz="1200">
                <a:solidFill>
                  <a:srgbClr val="231F20"/>
                </a:solidFill>
                <a:latin typeface="楷体"/>
                <a:cs typeface="楷体"/>
              </a:rPr>
              <a:t>年</a:t>
            </a:r>
            <a:r>
              <a:rPr dirty="0" sz="1200" spc="40">
                <a:solidFill>
                  <a:srgbClr val="231F20"/>
                </a:solidFill>
                <a:latin typeface="楷体"/>
                <a:cs typeface="楷体"/>
              </a:rPr>
              <a:t>，当时由卫 </a:t>
            </a:r>
            <a:r>
              <a:rPr dirty="0" sz="1200" spc="55">
                <a:solidFill>
                  <a:srgbClr val="231F20"/>
                </a:solidFill>
                <a:latin typeface="楷体"/>
                <a:cs typeface="楷体"/>
              </a:rPr>
              <a:t>计委和人社部牵</a:t>
            </a:r>
            <a:r>
              <a:rPr dirty="0" sz="1200">
                <a:solidFill>
                  <a:srgbClr val="231F20"/>
                </a:solidFill>
                <a:latin typeface="楷体"/>
                <a:cs typeface="楷体"/>
              </a:rPr>
              <a:t>头</a:t>
            </a:r>
            <a:r>
              <a:rPr dirty="0" sz="1200" spc="55">
                <a:solidFill>
                  <a:srgbClr val="231F20"/>
                </a:solidFill>
                <a:latin typeface="楷体"/>
                <a:cs typeface="楷体"/>
              </a:rPr>
              <a:t>，针对三个抗癌药品开展第一次国家谈</a:t>
            </a:r>
            <a:r>
              <a:rPr dirty="0" sz="1200">
                <a:solidFill>
                  <a:srgbClr val="231F20"/>
                </a:solidFill>
                <a:latin typeface="楷体"/>
                <a:cs typeface="楷体"/>
              </a:rPr>
              <a:t>判</a:t>
            </a:r>
            <a:r>
              <a:rPr dirty="0" sz="1200" spc="55">
                <a:solidFill>
                  <a:srgbClr val="231F20"/>
                </a:solidFill>
                <a:latin typeface="楷体"/>
                <a:cs typeface="楷体"/>
              </a:rPr>
              <a:t>。之后的  </a:t>
            </a:r>
            <a:r>
              <a:rPr dirty="0" baseline="2314" sz="1800">
                <a:solidFill>
                  <a:srgbClr val="231F20"/>
                </a:solidFill>
                <a:latin typeface="Times New Roman"/>
                <a:cs typeface="Times New Roman"/>
              </a:rPr>
              <a:t>2017</a:t>
            </a:r>
            <a:r>
              <a:rPr dirty="0" baseline="2314" sz="1800" spc="-37">
                <a:solidFill>
                  <a:srgbClr val="231F20"/>
                </a:solidFill>
                <a:latin typeface="Times New Roman"/>
                <a:cs typeface="Times New Roman"/>
              </a:rPr>
              <a:t> </a:t>
            </a:r>
            <a:r>
              <a:rPr dirty="0" sz="1200">
                <a:solidFill>
                  <a:srgbClr val="231F20"/>
                </a:solidFill>
                <a:latin typeface="楷体"/>
                <a:cs typeface="楷体"/>
              </a:rPr>
              <a:t>年</a:t>
            </a:r>
            <a:r>
              <a:rPr dirty="0" sz="1200" spc="15">
                <a:solidFill>
                  <a:srgbClr val="231F20"/>
                </a:solidFill>
                <a:latin typeface="楷体"/>
                <a:cs typeface="楷体"/>
              </a:rPr>
              <a:t>，人社部主导开展</a:t>
            </a:r>
            <a:r>
              <a:rPr dirty="0" sz="1200">
                <a:solidFill>
                  <a:srgbClr val="231F20"/>
                </a:solidFill>
                <a:latin typeface="楷体"/>
                <a:cs typeface="楷体"/>
              </a:rPr>
              <a:t>了</a:t>
            </a:r>
            <a:r>
              <a:rPr dirty="0" sz="1200" spc="-320">
                <a:solidFill>
                  <a:srgbClr val="231F20"/>
                </a:solidFill>
                <a:latin typeface="楷体"/>
                <a:cs typeface="楷体"/>
              </a:rPr>
              <a:t> </a:t>
            </a:r>
            <a:r>
              <a:rPr dirty="0" baseline="2314" sz="1800">
                <a:solidFill>
                  <a:srgbClr val="231F20"/>
                </a:solidFill>
                <a:latin typeface="Times New Roman"/>
                <a:cs typeface="Times New Roman"/>
              </a:rPr>
              <a:t>36</a:t>
            </a:r>
            <a:r>
              <a:rPr dirty="0" baseline="2314" sz="1800" spc="-37">
                <a:solidFill>
                  <a:srgbClr val="231F20"/>
                </a:solidFill>
                <a:latin typeface="Times New Roman"/>
                <a:cs typeface="Times New Roman"/>
              </a:rPr>
              <a:t> </a:t>
            </a:r>
            <a:r>
              <a:rPr dirty="0" sz="1200" spc="15">
                <a:solidFill>
                  <a:srgbClr val="231F20"/>
                </a:solidFill>
                <a:latin typeface="楷体"/>
                <a:cs typeface="楷体"/>
              </a:rPr>
              <a:t>种高值药的谈判和准入工</a:t>
            </a:r>
            <a:r>
              <a:rPr dirty="0" sz="1200">
                <a:solidFill>
                  <a:srgbClr val="231F20"/>
                </a:solidFill>
                <a:latin typeface="楷体"/>
                <a:cs typeface="楷体"/>
              </a:rPr>
              <a:t>作</a:t>
            </a:r>
            <a:r>
              <a:rPr dirty="0" sz="1200" spc="-5">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30">
                <a:solidFill>
                  <a:srgbClr val="231F20"/>
                </a:solidFill>
                <a:latin typeface="Times New Roman"/>
                <a:cs typeface="Times New Roman"/>
              </a:rPr>
              <a:t> </a:t>
            </a:r>
            <a:r>
              <a:rPr dirty="0" sz="1200" spc="15">
                <a:solidFill>
                  <a:srgbClr val="231F20"/>
                </a:solidFill>
                <a:latin typeface="楷体"/>
                <a:cs typeface="楷体"/>
              </a:rPr>
              <a:t>年国 </a:t>
            </a:r>
            <a:r>
              <a:rPr dirty="0" sz="1200" spc="10">
                <a:solidFill>
                  <a:srgbClr val="231F20"/>
                </a:solidFill>
                <a:latin typeface="楷体"/>
                <a:cs typeface="楷体"/>
              </a:rPr>
              <a:t>家医保局正式挂牌后以继续推动常态</a:t>
            </a:r>
            <a:r>
              <a:rPr dirty="0" sz="1200">
                <a:solidFill>
                  <a:srgbClr val="231F20"/>
                </a:solidFill>
                <a:latin typeface="楷体"/>
                <a:cs typeface="楷体"/>
              </a:rPr>
              <a:t>化</a:t>
            </a:r>
            <a:r>
              <a:rPr dirty="0" sz="1200" spc="10">
                <a:solidFill>
                  <a:srgbClr val="231F20"/>
                </a:solidFill>
                <a:latin typeface="楷体"/>
                <a:cs typeface="楷体"/>
              </a:rPr>
              <a:t>、动态化医保用药准入机制的建 </a:t>
            </a:r>
            <a:r>
              <a:rPr dirty="0" sz="1200">
                <a:solidFill>
                  <a:srgbClr val="231F20"/>
                </a:solidFill>
                <a:latin typeface="楷体"/>
                <a:cs typeface="楷体"/>
              </a:rPr>
              <a:t>立作为重点，并开展了</a:t>
            </a:r>
            <a:r>
              <a:rPr dirty="0" sz="1200" spc="-310">
                <a:solidFill>
                  <a:srgbClr val="231F20"/>
                </a:solidFill>
                <a:latin typeface="楷体"/>
                <a:cs typeface="楷体"/>
              </a:rPr>
              <a:t> </a:t>
            </a:r>
            <a:r>
              <a:rPr dirty="0" baseline="2314" sz="1800">
                <a:solidFill>
                  <a:srgbClr val="231F20"/>
                </a:solidFill>
                <a:latin typeface="Times New Roman"/>
                <a:cs typeface="Times New Roman"/>
              </a:rPr>
              <a:t>18</a:t>
            </a:r>
            <a:r>
              <a:rPr dirty="0" baseline="2314" sz="1800" spc="-7">
                <a:solidFill>
                  <a:srgbClr val="231F20"/>
                </a:solidFill>
                <a:latin typeface="Times New Roman"/>
                <a:cs typeface="Times New Roman"/>
              </a:rPr>
              <a:t> </a:t>
            </a:r>
            <a:r>
              <a:rPr dirty="0" sz="1200">
                <a:solidFill>
                  <a:srgbClr val="231F20"/>
                </a:solidFill>
                <a:latin typeface="楷体"/>
                <a:cs typeface="楷体"/>
              </a:rPr>
              <a:t>种抗癌药的谈判和国家医保纳入工作。</a:t>
            </a:r>
            <a:endParaRPr sz="1200">
              <a:latin typeface="楷体"/>
              <a:cs typeface="楷体"/>
            </a:endParaRPr>
          </a:p>
          <a:p>
            <a:pPr>
              <a:lnSpc>
                <a:spcPct val="100000"/>
              </a:lnSpc>
              <a:spcBef>
                <a:spcPts val="30"/>
              </a:spcBef>
            </a:pPr>
            <a:endParaRPr sz="1300">
              <a:latin typeface="楷体"/>
              <a:cs typeface="楷体"/>
            </a:endParaRPr>
          </a:p>
          <a:p>
            <a:pPr algn="just" marL="12700" marR="7620" indent="304800">
              <a:lnSpc>
                <a:spcPct val="118100"/>
              </a:lnSpc>
              <a:spcBef>
                <a:spcPts val="5"/>
              </a:spcBef>
            </a:pPr>
            <a:r>
              <a:rPr dirty="0" sz="1200">
                <a:solidFill>
                  <a:srgbClr val="231F20"/>
                </a:solidFill>
                <a:latin typeface="楷体"/>
                <a:cs typeface="楷体"/>
              </a:rPr>
              <a:t>从甄选机制来看，</a:t>
            </a:r>
            <a:r>
              <a:rPr dirty="0" baseline="2314" sz="1800">
                <a:solidFill>
                  <a:srgbClr val="231F20"/>
                </a:solidFill>
                <a:latin typeface="Times New Roman"/>
                <a:cs typeface="Times New Roman"/>
              </a:rPr>
              <a:t>2017</a:t>
            </a:r>
            <a:r>
              <a:rPr dirty="0" baseline="2314" sz="1800" spc="-104">
                <a:solidFill>
                  <a:srgbClr val="231F20"/>
                </a:solidFill>
                <a:latin typeface="Times New Roman"/>
                <a:cs typeface="Times New Roman"/>
              </a:rPr>
              <a:t> </a:t>
            </a:r>
            <a:r>
              <a:rPr dirty="0" sz="1200">
                <a:solidFill>
                  <a:srgbClr val="231F20"/>
                </a:solidFill>
                <a:latin typeface="楷体"/>
                <a:cs typeface="楷体"/>
              </a:rPr>
              <a:t>年的高值药谈判中涉及到的药品和疾病种类 </a:t>
            </a:r>
            <a:r>
              <a:rPr dirty="0" sz="1200" spc="10">
                <a:solidFill>
                  <a:srgbClr val="231F20"/>
                </a:solidFill>
                <a:latin typeface="楷体"/>
                <a:cs typeface="楷体"/>
              </a:rPr>
              <a:t>比较</a:t>
            </a:r>
            <a:r>
              <a:rPr dirty="0" sz="1200">
                <a:solidFill>
                  <a:srgbClr val="231F20"/>
                </a:solidFill>
                <a:latin typeface="楷体"/>
                <a:cs typeface="楷体"/>
              </a:rPr>
              <a:t>多</a:t>
            </a:r>
            <a:r>
              <a:rPr dirty="0" sz="1200" spc="10">
                <a:solidFill>
                  <a:srgbClr val="231F20"/>
                </a:solidFill>
                <a:latin typeface="楷体"/>
                <a:cs typeface="楷体"/>
              </a:rPr>
              <a:t>，肿瘤用药占比最</a:t>
            </a:r>
            <a:r>
              <a:rPr dirty="0" sz="1200">
                <a:solidFill>
                  <a:srgbClr val="231F20"/>
                </a:solidFill>
                <a:latin typeface="楷体"/>
                <a:cs typeface="楷体"/>
              </a:rPr>
              <a:t>高</a:t>
            </a:r>
            <a:r>
              <a:rPr dirty="0" sz="1200" spc="10">
                <a:solidFill>
                  <a:srgbClr val="231F20"/>
                </a:solidFill>
                <a:latin typeface="楷体"/>
                <a:cs typeface="楷体"/>
              </a:rPr>
              <a:t>，也包含了心血</a:t>
            </a:r>
            <a:r>
              <a:rPr dirty="0" sz="1200">
                <a:solidFill>
                  <a:srgbClr val="231F20"/>
                </a:solidFill>
                <a:latin typeface="楷体"/>
                <a:cs typeface="楷体"/>
              </a:rPr>
              <a:t>管</a:t>
            </a:r>
            <a:r>
              <a:rPr dirty="0" sz="1200" spc="10">
                <a:solidFill>
                  <a:srgbClr val="231F20"/>
                </a:solidFill>
                <a:latin typeface="楷体"/>
                <a:cs typeface="楷体"/>
              </a:rPr>
              <a:t>、中枢神经系统和抗感染 等品</a:t>
            </a:r>
            <a:r>
              <a:rPr dirty="0" sz="1200">
                <a:solidFill>
                  <a:srgbClr val="231F20"/>
                </a:solidFill>
                <a:latin typeface="楷体"/>
                <a:cs typeface="楷体"/>
              </a:rPr>
              <a:t>类</a:t>
            </a:r>
            <a:r>
              <a:rPr dirty="0" sz="1200" spc="10">
                <a:solidFill>
                  <a:srgbClr val="231F20"/>
                </a:solidFill>
                <a:latin typeface="楷体"/>
                <a:cs typeface="楷体"/>
              </a:rPr>
              <a:t>。其中的亮点是罕见病用药得到了更多的关</a:t>
            </a:r>
            <a:r>
              <a:rPr dirty="0" sz="1200">
                <a:solidFill>
                  <a:srgbClr val="231F20"/>
                </a:solidFill>
                <a:latin typeface="楷体"/>
                <a:cs typeface="楷体"/>
              </a:rPr>
              <a:t>注</a:t>
            </a:r>
            <a:r>
              <a:rPr dirty="0" sz="1200" spc="10">
                <a:solidFill>
                  <a:srgbClr val="231F20"/>
                </a:solidFill>
                <a:latin typeface="楷体"/>
                <a:cs typeface="楷体"/>
              </a:rPr>
              <a:t>，包括重组人凝血 </a:t>
            </a:r>
            <a:r>
              <a:rPr dirty="0" sz="1200" spc="25">
                <a:solidFill>
                  <a:srgbClr val="231F20"/>
                </a:solidFill>
                <a:latin typeface="楷体"/>
                <a:cs typeface="楷体"/>
              </a:rPr>
              <a:t>因</a:t>
            </a:r>
            <a:r>
              <a:rPr dirty="0" sz="1200">
                <a:solidFill>
                  <a:srgbClr val="231F20"/>
                </a:solidFill>
                <a:latin typeface="楷体"/>
                <a:cs typeface="楷体"/>
              </a:rPr>
              <a:t>子</a:t>
            </a:r>
            <a:r>
              <a:rPr dirty="0" sz="1200" spc="-340">
                <a:solidFill>
                  <a:srgbClr val="231F20"/>
                </a:solidFill>
                <a:latin typeface="楷体"/>
                <a:cs typeface="楷体"/>
              </a:rPr>
              <a:t> </a:t>
            </a:r>
            <a:r>
              <a:rPr dirty="0" baseline="2314" sz="1800">
                <a:solidFill>
                  <a:srgbClr val="231F20"/>
                </a:solidFill>
                <a:latin typeface="Times New Roman"/>
                <a:cs typeface="Times New Roman"/>
              </a:rPr>
              <a:t>VIIa</a:t>
            </a:r>
            <a:r>
              <a:rPr dirty="0" sz="1200">
                <a:solidFill>
                  <a:srgbClr val="231F20"/>
                </a:solidFill>
                <a:latin typeface="楷体"/>
                <a:cs typeface="楷体"/>
              </a:rPr>
              <a:t>（</a:t>
            </a:r>
            <a:r>
              <a:rPr dirty="0" sz="1200" spc="25">
                <a:solidFill>
                  <a:srgbClr val="231F20"/>
                </a:solidFill>
                <a:latin typeface="楷体"/>
                <a:cs typeface="楷体"/>
              </a:rPr>
              <a:t>治疗血友</a:t>
            </a:r>
            <a:r>
              <a:rPr dirty="0" sz="1200" spc="10">
                <a:solidFill>
                  <a:srgbClr val="231F20"/>
                </a:solidFill>
                <a:latin typeface="楷体"/>
                <a:cs typeface="楷体"/>
              </a:rPr>
              <a:t>病</a:t>
            </a:r>
            <a:r>
              <a:rPr dirty="0" sz="1200" spc="25">
                <a:solidFill>
                  <a:srgbClr val="231F20"/>
                </a:solidFill>
                <a:latin typeface="楷体"/>
                <a:cs typeface="楷体"/>
              </a:rPr>
              <a:t>）和重组人干扰</a:t>
            </a:r>
            <a:r>
              <a:rPr dirty="0" sz="1200">
                <a:solidFill>
                  <a:srgbClr val="231F20"/>
                </a:solidFill>
                <a:latin typeface="楷体"/>
                <a:cs typeface="楷体"/>
              </a:rPr>
              <a:t>素</a:t>
            </a:r>
            <a:r>
              <a:rPr dirty="0" sz="1200" spc="-340">
                <a:solidFill>
                  <a:srgbClr val="231F20"/>
                </a:solidFill>
                <a:latin typeface="楷体"/>
                <a:cs typeface="楷体"/>
              </a:rPr>
              <a:t> </a:t>
            </a:r>
            <a:r>
              <a:rPr dirty="0" baseline="2314" sz="1800" spc="7">
                <a:solidFill>
                  <a:srgbClr val="231F20"/>
                </a:solidFill>
                <a:latin typeface="Times New Roman"/>
                <a:cs typeface="Times New Roman"/>
              </a:rPr>
              <a:t>β1b</a:t>
            </a:r>
            <a:r>
              <a:rPr dirty="0" sz="1200" spc="5">
                <a:solidFill>
                  <a:srgbClr val="231F20"/>
                </a:solidFill>
                <a:latin typeface="楷体"/>
                <a:cs typeface="楷体"/>
              </a:rPr>
              <a:t>（</a:t>
            </a:r>
            <a:r>
              <a:rPr dirty="0" sz="1200" spc="25">
                <a:solidFill>
                  <a:srgbClr val="231F20"/>
                </a:solidFill>
                <a:latin typeface="楷体"/>
                <a:cs typeface="楷体"/>
              </a:rPr>
              <a:t>治疗多发性硬</a:t>
            </a:r>
            <a:r>
              <a:rPr dirty="0" sz="1200" spc="10">
                <a:solidFill>
                  <a:srgbClr val="231F20"/>
                </a:solidFill>
                <a:latin typeface="楷体"/>
                <a:cs typeface="楷体"/>
              </a:rPr>
              <a:t>化</a:t>
            </a:r>
            <a:r>
              <a:rPr dirty="0" sz="1200" spc="25">
                <a:solidFill>
                  <a:srgbClr val="231F20"/>
                </a:solidFill>
                <a:latin typeface="楷体"/>
                <a:cs typeface="楷体"/>
              </a:rPr>
              <a:t>）在内 </a:t>
            </a:r>
            <a:r>
              <a:rPr dirty="0" sz="1200" spc="40">
                <a:solidFill>
                  <a:srgbClr val="231F20"/>
                </a:solidFill>
                <a:latin typeface="楷体"/>
                <a:cs typeface="楷体"/>
              </a:rPr>
              <a:t>的孤儿药进入到了国家医保目录</a:t>
            </a:r>
            <a:r>
              <a:rPr dirty="0" sz="1200">
                <a:solidFill>
                  <a:srgbClr val="231F20"/>
                </a:solidFill>
                <a:latin typeface="楷体"/>
                <a:cs typeface="楷体"/>
              </a:rPr>
              <a:t>中</a:t>
            </a:r>
            <a:r>
              <a:rPr dirty="0" sz="1200" spc="40">
                <a:solidFill>
                  <a:srgbClr val="231F20"/>
                </a:solidFill>
                <a:latin typeface="楷体"/>
                <a:cs typeface="楷体"/>
              </a:rPr>
              <a:t>。</a:t>
            </a:r>
            <a:r>
              <a:rPr dirty="0" sz="1200">
                <a:solidFill>
                  <a:srgbClr val="231F20"/>
                </a:solidFill>
                <a:latin typeface="楷体"/>
                <a:cs typeface="楷体"/>
              </a:rPr>
              <a:t>而</a:t>
            </a:r>
            <a:r>
              <a:rPr dirty="0" sz="1200" spc="-340">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60">
                <a:solidFill>
                  <a:srgbClr val="231F20"/>
                </a:solidFill>
                <a:latin typeface="Times New Roman"/>
                <a:cs typeface="Times New Roman"/>
              </a:rPr>
              <a:t> </a:t>
            </a:r>
            <a:r>
              <a:rPr dirty="0" sz="1200" spc="40">
                <a:solidFill>
                  <a:srgbClr val="231F20"/>
                </a:solidFill>
                <a:latin typeface="楷体"/>
                <a:cs typeface="楷体"/>
              </a:rPr>
              <a:t>年的谈判聚焦于抗癌</a:t>
            </a:r>
            <a:r>
              <a:rPr dirty="0" sz="1200">
                <a:solidFill>
                  <a:srgbClr val="231F20"/>
                </a:solidFill>
                <a:latin typeface="楷体"/>
                <a:cs typeface="楷体"/>
              </a:rPr>
              <a:t>药，  </a:t>
            </a:r>
            <a:r>
              <a:rPr dirty="0" sz="1200" spc="10">
                <a:solidFill>
                  <a:srgbClr val="231F20"/>
                </a:solidFill>
                <a:latin typeface="楷体"/>
                <a:cs typeface="楷体"/>
              </a:rPr>
              <a:t>没有对其它疾病领域的临床急需药物进行甄选和谈</a:t>
            </a:r>
            <a:r>
              <a:rPr dirty="0" sz="1200" spc="-5">
                <a:solidFill>
                  <a:srgbClr val="231F20"/>
                </a:solidFill>
                <a:latin typeface="楷体"/>
                <a:cs typeface="楷体"/>
              </a:rPr>
              <a:t>判</a:t>
            </a:r>
            <a:r>
              <a:rPr dirty="0" sz="1200" spc="10">
                <a:solidFill>
                  <a:srgbClr val="231F20"/>
                </a:solidFill>
                <a:latin typeface="楷体"/>
                <a:cs typeface="楷体"/>
              </a:rPr>
              <a:t>。国家医保局副局 长陈金甫曾表</a:t>
            </a:r>
            <a:r>
              <a:rPr dirty="0" sz="1200">
                <a:solidFill>
                  <a:srgbClr val="231F20"/>
                </a:solidFill>
                <a:latin typeface="楷体"/>
                <a:cs typeface="楷体"/>
              </a:rPr>
              <a:t>示</a:t>
            </a:r>
            <a:r>
              <a:rPr dirty="0" sz="1200" spc="10">
                <a:solidFill>
                  <a:srgbClr val="231F20"/>
                </a:solidFill>
                <a:latin typeface="楷体"/>
                <a:cs typeface="楷体"/>
              </a:rPr>
              <a:t>，未来将建立常态</a:t>
            </a:r>
            <a:r>
              <a:rPr dirty="0" sz="1200">
                <a:solidFill>
                  <a:srgbClr val="231F20"/>
                </a:solidFill>
                <a:latin typeface="楷体"/>
                <a:cs typeface="楷体"/>
              </a:rPr>
              <a:t>化</a:t>
            </a:r>
            <a:r>
              <a:rPr dirty="0" sz="1200" spc="10">
                <a:solidFill>
                  <a:srgbClr val="231F20"/>
                </a:solidFill>
                <a:latin typeface="楷体"/>
                <a:cs typeface="楷体"/>
              </a:rPr>
              <a:t>、动态化的医保用药准入机</a:t>
            </a:r>
            <a:r>
              <a:rPr dirty="0" sz="1200">
                <a:solidFill>
                  <a:srgbClr val="231F20"/>
                </a:solidFill>
                <a:latin typeface="楷体"/>
                <a:cs typeface="楷体"/>
              </a:rPr>
              <a:t>制</a:t>
            </a:r>
            <a:r>
              <a:rPr dirty="0" sz="1200" spc="10">
                <a:solidFill>
                  <a:srgbClr val="231F20"/>
                </a:solidFill>
                <a:latin typeface="楷体"/>
                <a:cs typeface="楷体"/>
              </a:rPr>
              <a:t>，创 新</a:t>
            </a:r>
            <a:r>
              <a:rPr dirty="0" sz="1200">
                <a:solidFill>
                  <a:srgbClr val="231F20"/>
                </a:solidFill>
                <a:latin typeface="楷体"/>
                <a:cs typeface="楷体"/>
              </a:rPr>
              <a:t>药</a:t>
            </a:r>
            <a:r>
              <a:rPr dirty="0" sz="1200" spc="10">
                <a:solidFill>
                  <a:srgbClr val="231F20"/>
                </a:solidFill>
                <a:latin typeface="楷体"/>
                <a:cs typeface="楷体"/>
              </a:rPr>
              <a:t>、高值药以及临床急需药将优先纳入药品招标采购范围之</a:t>
            </a:r>
            <a:r>
              <a:rPr dirty="0" sz="1200">
                <a:solidFill>
                  <a:srgbClr val="231F20"/>
                </a:solidFill>
                <a:latin typeface="楷体"/>
                <a:cs typeface="楷体"/>
              </a:rPr>
              <a:t>内</a:t>
            </a:r>
            <a:r>
              <a:rPr dirty="0" sz="1200" spc="10">
                <a:solidFill>
                  <a:srgbClr val="231F20"/>
                </a:solidFill>
                <a:latin typeface="楷体"/>
                <a:cs typeface="楷体"/>
              </a:rPr>
              <a:t>。随着 国家药品监督管理局对孤儿药的审批加</a:t>
            </a:r>
            <a:r>
              <a:rPr dirty="0" sz="1200">
                <a:solidFill>
                  <a:srgbClr val="231F20"/>
                </a:solidFill>
                <a:latin typeface="楷体"/>
                <a:cs typeface="楷体"/>
              </a:rPr>
              <a:t>速</a:t>
            </a:r>
            <a:r>
              <a:rPr dirty="0" sz="1200" spc="10">
                <a:solidFill>
                  <a:srgbClr val="231F20"/>
                </a:solidFill>
                <a:latin typeface="楷体"/>
                <a:cs typeface="楷体"/>
              </a:rPr>
              <a:t>，创新孤儿药的不断上</a:t>
            </a:r>
            <a:r>
              <a:rPr dirty="0" sz="1200">
                <a:solidFill>
                  <a:srgbClr val="231F20"/>
                </a:solidFill>
                <a:latin typeface="楷体"/>
                <a:cs typeface="楷体"/>
              </a:rPr>
              <a:t>市</a:t>
            </a:r>
            <a:r>
              <a:rPr dirty="0" sz="1200" spc="10">
                <a:solidFill>
                  <a:srgbClr val="231F20"/>
                </a:solidFill>
                <a:latin typeface="楷体"/>
                <a:cs typeface="楷体"/>
              </a:rPr>
              <a:t>，未 来国家医保谈判的药物种类甄选机制将不可避免的要考虑到罕见病的临 </a:t>
            </a:r>
            <a:r>
              <a:rPr dirty="0" sz="1200">
                <a:solidFill>
                  <a:srgbClr val="231F20"/>
                </a:solidFill>
                <a:latin typeface="楷体"/>
                <a:cs typeface="楷体"/>
              </a:rPr>
              <a:t>床紧急需求。</a:t>
            </a:r>
            <a:endParaRPr sz="1200">
              <a:latin typeface="楷体"/>
              <a:cs typeface="楷体"/>
            </a:endParaRPr>
          </a:p>
          <a:p>
            <a:pPr>
              <a:lnSpc>
                <a:spcPct val="100000"/>
              </a:lnSpc>
              <a:spcBef>
                <a:spcPts val="30"/>
              </a:spcBef>
            </a:pPr>
            <a:endParaRPr sz="1300">
              <a:latin typeface="楷体"/>
              <a:cs typeface="楷体"/>
            </a:endParaRPr>
          </a:p>
          <a:p>
            <a:pPr algn="just" marL="12700" marR="8255" indent="304800">
              <a:lnSpc>
                <a:spcPct val="118100"/>
              </a:lnSpc>
            </a:pPr>
            <a:r>
              <a:rPr dirty="0" sz="1200" spc="10">
                <a:solidFill>
                  <a:srgbClr val="231F20"/>
                </a:solidFill>
                <a:latin typeface="楷体"/>
                <a:cs typeface="楷体"/>
              </a:rPr>
              <a:t>从评审标准来</a:t>
            </a:r>
            <a:r>
              <a:rPr dirty="0" sz="1200">
                <a:solidFill>
                  <a:srgbClr val="231F20"/>
                </a:solidFill>
                <a:latin typeface="楷体"/>
                <a:cs typeface="楷体"/>
              </a:rPr>
              <a:t>看</a:t>
            </a:r>
            <a:r>
              <a:rPr dirty="0" sz="1200" spc="10">
                <a:solidFill>
                  <a:srgbClr val="231F20"/>
                </a:solidFill>
                <a:latin typeface="楷体"/>
                <a:cs typeface="楷体"/>
              </a:rPr>
              <a:t>，国家医保部门也逐步引入了国际通行的卫生技术 </a:t>
            </a:r>
            <a:r>
              <a:rPr dirty="0" sz="1200" spc="5">
                <a:solidFill>
                  <a:srgbClr val="231F20"/>
                </a:solidFill>
                <a:latin typeface="楷体"/>
                <a:cs typeface="楷体"/>
              </a:rPr>
              <a:t>评估方</a:t>
            </a:r>
            <a:r>
              <a:rPr dirty="0" sz="1200">
                <a:solidFill>
                  <a:srgbClr val="231F20"/>
                </a:solidFill>
                <a:latin typeface="楷体"/>
                <a:cs typeface="楷体"/>
              </a:rPr>
              <a:t>法</a:t>
            </a:r>
            <a:r>
              <a:rPr dirty="0" sz="1200" spc="-25">
                <a:solidFill>
                  <a:srgbClr val="231F20"/>
                </a:solidFill>
                <a:latin typeface="楷体"/>
                <a:cs typeface="楷体"/>
              </a:rPr>
              <a:t>（</a:t>
            </a:r>
            <a:r>
              <a:rPr dirty="0" baseline="2314" sz="1800" spc="-37">
                <a:solidFill>
                  <a:srgbClr val="231F20"/>
                </a:solidFill>
                <a:latin typeface="Times New Roman"/>
                <a:cs typeface="Times New Roman"/>
              </a:rPr>
              <a:t>HTA,</a:t>
            </a:r>
            <a:r>
              <a:rPr dirty="0" baseline="2314" sz="1800" spc="120">
                <a:solidFill>
                  <a:srgbClr val="231F20"/>
                </a:solidFill>
                <a:latin typeface="Times New Roman"/>
                <a:cs typeface="Times New Roman"/>
              </a:rPr>
              <a:t> </a:t>
            </a:r>
            <a:r>
              <a:rPr dirty="0" baseline="2314" sz="1800" spc="-7">
                <a:solidFill>
                  <a:srgbClr val="231F20"/>
                </a:solidFill>
                <a:latin typeface="Times New Roman"/>
                <a:cs typeface="Times New Roman"/>
              </a:rPr>
              <a:t>Health</a:t>
            </a:r>
            <a:r>
              <a:rPr dirty="0" baseline="2314" sz="1800" spc="89">
                <a:solidFill>
                  <a:srgbClr val="231F20"/>
                </a:solidFill>
                <a:latin typeface="Times New Roman"/>
                <a:cs typeface="Times New Roman"/>
              </a:rPr>
              <a:t> </a:t>
            </a:r>
            <a:r>
              <a:rPr dirty="0" baseline="2314" sz="1800" spc="-15">
                <a:solidFill>
                  <a:srgbClr val="231F20"/>
                </a:solidFill>
                <a:latin typeface="Times New Roman"/>
                <a:cs typeface="Times New Roman"/>
              </a:rPr>
              <a:t>Technology</a:t>
            </a:r>
            <a:r>
              <a:rPr dirty="0" baseline="2314" sz="1800" spc="30">
                <a:solidFill>
                  <a:srgbClr val="231F20"/>
                </a:solidFill>
                <a:latin typeface="Times New Roman"/>
                <a:cs typeface="Times New Roman"/>
              </a:rPr>
              <a:t> </a:t>
            </a:r>
            <a:r>
              <a:rPr dirty="0" baseline="2314" sz="1800" spc="-7">
                <a:solidFill>
                  <a:srgbClr val="231F20"/>
                </a:solidFill>
                <a:latin typeface="Times New Roman"/>
                <a:cs typeface="Times New Roman"/>
              </a:rPr>
              <a:t>Assessment</a:t>
            </a:r>
            <a:r>
              <a:rPr dirty="0" sz="1200" spc="-5">
                <a:solidFill>
                  <a:srgbClr val="231F20"/>
                </a:solidFill>
                <a:latin typeface="楷体"/>
                <a:cs typeface="楷体"/>
              </a:rPr>
              <a:t>），</a:t>
            </a:r>
            <a:r>
              <a:rPr dirty="0" sz="1200" spc="5">
                <a:solidFill>
                  <a:srgbClr val="231F20"/>
                </a:solidFill>
                <a:latin typeface="楷体"/>
                <a:cs typeface="楷体"/>
              </a:rPr>
              <a:t>鼓励企业采用成本效 </a:t>
            </a:r>
            <a:r>
              <a:rPr dirty="0" sz="1200" spc="10">
                <a:solidFill>
                  <a:srgbClr val="231F20"/>
                </a:solidFill>
                <a:latin typeface="楷体"/>
                <a:cs typeface="楷体"/>
              </a:rPr>
              <a:t>益等药物经济学方法测算药品进入国家目录后的预期支付标</a:t>
            </a:r>
            <a:r>
              <a:rPr dirty="0" sz="1200">
                <a:solidFill>
                  <a:srgbClr val="231F20"/>
                </a:solidFill>
                <a:latin typeface="楷体"/>
                <a:cs typeface="楷体"/>
              </a:rPr>
              <a:t>准</a:t>
            </a:r>
            <a:r>
              <a:rPr dirty="0" sz="1200" spc="10">
                <a:solidFill>
                  <a:srgbClr val="231F20"/>
                </a:solidFill>
                <a:latin typeface="楷体"/>
                <a:cs typeface="楷体"/>
              </a:rPr>
              <a:t>，并就销 量增加情况作出定量预</a:t>
            </a:r>
            <a:r>
              <a:rPr dirty="0" sz="1200">
                <a:solidFill>
                  <a:srgbClr val="231F20"/>
                </a:solidFill>
                <a:latin typeface="楷体"/>
                <a:cs typeface="楷体"/>
              </a:rPr>
              <a:t>测</a:t>
            </a:r>
            <a:r>
              <a:rPr dirty="0" sz="1200" spc="10">
                <a:solidFill>
                  <a:srgbClr val="231F20"/>
                </a:solidFill>
                <a:latin typeface="楷体"/>
                <a:cs typeface="楷体"/>
              </a:rPr>
              <a:t>，推动国家药品谈判机制的系统</a:t>
            </a:r>
            <a:r>
              <a:rPr dirty="0" sz="1200">
                <a:solidFill>
                  <a:srgbClr val="231F20"/>
                </a:solidFill>
                <a:latin typeface="楷体"/>
                <a:cs typeface="楷体"/>
              </a:rPr>
              <a:t>化</a:t>
            </a:r>
            <a:r>
              <a:rPr dirty="0" sz="1200" spc="10">
                <a:solidFill>
                  <a:srgbClr val="231F20"/>
                </a:solidFill>
                <a:latin typeface="楷体"/>
                <a:cs typeface="楷体"/>
              </a:rPr>
              <a:t>、科学化建 </a:t>
            </a:r>
            <a:r>
              <a:rPr dirty="0" sz="1200">
                <a:solidFill>
                  <a:srgbClr val="231F20"/>
                </a:solidFill>
                <a:latin typeface="楷体"/>
                <a:cs typeface="楷体"/>
              </a:rPr>
              <a:t>设</a:t>
            </a:r>
            <a:r>
              <a:rPr dirty="0" sz="1200" spc="10">
                <a:solidFill>
                  <a:srgbClr val="231F20"/>
                </a:solidFill>
                <a:latin typeface="楷体"/>
                <a:cs typeface="楷体"/>
              </a:rPr>
              <a:t>。卫生技术评估方法在我国的研究起步较</a:t>
            </a:r>
            <a:r>
              <a:rPr dirty="0" sz="1200">
                <a:solidFill>
                  <a:srgbClr val="231F20"/>
                </a:solidFill>
                <a:latin typeface="楷体"/>
                <a:cs typeface="楷体"/>
              </a:rPr>
              <a:t>晚</a:t>
            </a:r>
            <a:r>
              <a:rPr dirty="0" sz="1200" spc="10">
                <a:solidFill>
                  <a:srgbClr val="231F20"/>
                </a:solidFill>
                <a:latin typeface="楷体"/>
                <a:cs typeface="楷体"/>
              </a:rPr>
              <a:t>、规范性较</a:t>
            </a:r>
            <a:r>
              <a:rPr dirty="0" sz="1200">
                <a:solidFill>
                  <a:srgbClr val="231F20"/>
                </a:solidFill>
                <a:latin typeface="楷体"/>
                <a:cs typeface="楷体"/>
              </a:rPr>
              <a:t>弱</a:t>
            </a:r>
            <a:r>
              <a:rPr dirty="0" sz="1200" spc="10">
                <a:solidFill>
                  <a:srgbClr val="231F20"/>
                </a:solidFill>
                <a:latin typeface="楷体"/>
                <a:cs typeface="楷体"/>
              </a:rPr>
              <a:t>。国家谈判 </a:t>
            </a:r>
            <a:r>
              <a:rPr dirty="0" sz="1200">
                <a:solidFill>
                  <a:srgbClr val="231F20"/>
                </a:solidFill>
                <a:latin typeface="楷体"/>
                <a:cs typeface="楷体"/>
              </a:rPr>
              <a:t>对卫生技术评估的应用，是从</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a:solidFill>
                  <a:srgbClr val="231F20"/>
                </a:solidFill>
                <a:latin typeface="楷体"/>
                <a:cs typeface="楷体"/>
              </a:rPr>
              <a:t>专家定性评价</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a:solidFill>
                  <a:srgbClr val="231F20"/>
                </a:solidFill>
                <a:latin typeface="楷体"/>
                <a:cs typeface="楷体"/>
              </a:rPr>
              <a:t>向</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15">
                <a:solidFill>
                  <a:srgbClr val="231F20"/>
                </a:solidFill>
                <a:latin typeface="Times New Roman"/>
                <a:cs typeface="Times New Roman"/>
              </a:rPr>
              <a:t> </a:t>
            </a:r>
            <a:r>
              <a:rPr dirty="0" sz="1200">
                <a:solidFill>
                  <a:srgbClr val="231F20"/>
                </a:solidFill>
                <a:latin typeface="楷体"/>
                <a:cs typeface="楷体"/>
              </a:rPr>
              <a:t>以证据支持的定量</a:t>
            </a:r>
            <a:endParaRPr sz="1200">
              <a:latin typeface="楷体"/>
              <a:cs typeface="楷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44792"/>
            <a:ext cx="7560309" cy="320675"/>
          </a:xfrm>
          <a:custGeom>
            <a:avLst/>
            <a:gdLst/>
            <a:ahLst/>
            <a:cxnLst/>
            <a:rect l="l" t="t" r="r" b="b"/>
            <a:pathLst>
              <a:path w="7560309" h="320675">
                <a:moveTo>
                  <a:pt x="7559992" y="0"/>
                </a:moveTo>
                <a:lnTo>
                  <a:pt x="0" y="0"/>
                </a:lnTo>
                <a:lnTo>
                  <a:pt x="0" y="320408"/>
                </a:lnTo>
                <a:lnTo>
                  <a:pt x="7559992" y="320408"/>
                </a:lnTo>
                <a:lnTo>
                  <a:pt x="7559992" y="0"/>
                </a:lnTo>
                <a:close/>
              </a:path>
            </a:pathLst>
          </a:custGeom>
          <a:solidFill>
            <a:srgbClr val="639E51"/>
          </a:solid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13</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14512" y="4903978"/>
            <a:ext cx="2255202" cy="144526"/>
          </a:xfrm>
          <a:prstGeom prst="rect">
            <a:avLst/>
          </a:prstGeom>
        </p:spPr>
      </p:pic>
      <p:sp>
        <p:nvSpPr>
          <p:cNvPr id="7" name="object 7"/>
          <p:cNvSpPr txBox="1"/>
          <p:nvPr/>
        </p:nvSpPr>
        <p:spPr>
          <a:xfrm>
            <a:off x="1379727" y="1593304"/>
            <a:ext cx="4876800" cy="7618730"/>
          </a:xfrm>
          <a:prstGeom prst="rect">
            <a:avLst/>
          </a:prstGeom>
        </p:spPr>
        <p:txBody>
          <a:bodyPr wrap="square" lIns="0" tIns="12700" rIns="0" bIns="0" rtlCol="0" vert="horz">
            <a:spAutoFit/>
          </a:bodyPr>
          <a:lstStyle/>
          <a:p>
            <a:pPr algn="just" marL="12700" marR="78740">
              <a:lnSpc>
                <a:spcPct val="118100"/>
              </a:lnSpc>
              <a:spcBef>
                <a:spcPts val="100"/>
              </a:spcBef>
            </a:pPr>
            <a:r>
              <a:rPr dirty="0" sz="1200" spc="35">
                <a:solidFill>
                  <a:srgbClr val="231F20"/>
                </a:solidFill>
                <a:latin typeface="楷体"/>
                <a:cs typeface="楷体"/>
              </a:rPr>
              <a:t>评价</a:t>
            </a:r>
            <a:r>
              <a:rPr dirty="0" baseline="2314" sz="1800" spc="52">
                <a:solidFill>
                  <a:srgbClr val="231F20"/>
                </a:solidFill>
                <a:latin typeface="Times New Roman"/>
                <a:cs typeface="Times New Roman"/>
              </a:rPr>
              <a:t>”</a:t>
            </a:r>
            <a:r>
              <a:rPr dirty="0" sz="1200" spc="35">
                <a:solidFill>
                  <a:srgbClr val="231F20"/>
                </a:solidFill>
                <a:latin typeface="楷体"/>
                <a:cs typeface="楷体"/>
              </a:rPr>
              <a:t>迈出的重要一步，预计对今后科学设计医保目录动态调整机制</a:t>
            </a:r>
            <a:r>
              <a:rPr dirty="0" sz="1200">
                <a:solidFill>
                  <a:srgbClr val="231F20"/>
                </a:solidFill>
                <a:latin typeface="楷体"/>
                <a:cs typeface="楷体"/>
              </a:rPr>
              <a:t>、 </a:t>
            </a:r>
            <a:r>
              <a:rPr dirty="0" sz="1200" spc="10">
                <a:solidFill>
                  <a:srgbClr val="231F20"/>
                </a:solidFill>
                <a:latin typeface="楷体"/>
                <a:cs typeface="楷体"/>
              </a:rPr>
              <a:t>推动我国卫生技术评估和药物经济学发展有着不可估量的意义。而另一 方面，孤儿药由于其患病人群少、用药人均成本高，一般性的成本效益 分析测算方法和阈值不完全适用于孤儿药的医保准入谈判。未来随着更 多孤儿药上市进入甄选和谈判范围，有关部门应建立专门针对于罕见病 和孤儿药的评审标准。这需要专业的卫生技术评估机构进行前期研究、 数据收集、国际对标和评估体系的建立，而国家有关部门也在积极推动 这一方面的工作。</a:t>
            </a:r>
            <a:r>
              <a:rPr dirty="0" baseline="2314" sz="1800" spc="15">
                <a:solidFill>
                  <a:srgbClr val="231F20"/>
                </a:solidFill>
                <a:latin typeface="Times New Roman"/>
                <a:cs typeface="Times New Roman"/>
              </a:rPr>
              <a:t>2018</a:t>
            </a:r>
            <a:r>
              <a:rPr dirty="0" sz="1200" spc="10">
                <a:solidFill>
                  <a:srgbClr val="231F20"/>
                </a:solidFill>
                <a:latin typeface="楷体"/>
                <a:cs typeface="楷体"/>
              </a:rPr>
              <a:t>年</a:t>
            </a:r>
            <a:r>
              <a:rPr dirty="0" baseline="2314" sz="1800" spc="15">
                <a:solidFill>
                  <a:srgbClr val="231F20"/>
                </a:solidFill>
                <a:latin typeface="Times New Roman"/>
                <a:cs typeface="Times New Roman"/>
              </a:rPr>
              <a:t>10</a:t>
            </a:r>
            <a:r>
              <a:rPr dirty="0" sz="1200" spc="10">
                <a:solidFill>
                  <a:srgbClr val="231F20"/>
                </a:solidFill>
                <a:latin typeface="楷体"/>
                <a:cs typeface="楷体"/>
              </a:rPr>
              <a:t>月，国家卫健委所属的国家药物与卫生技术 综合评价中心在北京宣布成立，标志着我国第一个国</a:t>
            </a:r>
            <a:r>
              <a:rPr dirty="0" sz="1200" spc="25">
                <a:solidFill>
                  <a:srgbClr val="231F20"/>
                </a:solidFill>
                <a:latin typeface="楷体"/>
                <a:cs typeface="楷体"/>
              </a:rPr>
              <a:t>家</a:t>
            </a:r>
            <a:r>
              <a:rPr dirty="0" baseline="2314" sz="1800" spc="15">
                <a:solidFill>
                  <a:srgbClr val="231F20"/>
                </a:solidFill>
                <a:latin typeface="Times New Roman"/>
                <a:cs typeface="Times New Roman"/>
              </a:rPr>
              <a:t>H</a:t>
            </a:r>
            <a:r>
              <a:rPr dirty="0" baseline="2314" sz="1800" spc="-127">
                <a:solidFill>
                  <a:srgbClr val="231F20"/>
                </a:solidFill>
                <a:latin typeface="Times New Roman"/>
                <a:cs typeface="Times New Roman"/>
              </a:rPr>
              <a:t>T</a:t>
            </a:r>
            <a:r>
              <a:rPr dirty="0" baseline="2314" sz="1800" spc="15">
                <a:solidFill>
                  <a:srgbClr val="231F20"/>
                </a:solidFill>
                <a:latin typeface="Times New Roman"/>
                <a:cs typeface="Times New Roman"/>
              </a:rPr>
              <a:t>A</a:t>
            </a:r>
            <a:r>
              <a:rPr dirty="0" sz="1200" spc="10">
                <a:solidFill>
                  <a:srgbClr val="231F20"/>
                </a:solidFill>
                <a:latin typeface="楷体"/>
                <a:cs typeface="楷体"/>
              </a:rPr>
              <a:t>中心的正式 建立。我们期待中心的建立能够继续推动孤儿药准入评估机制的建立和 应用，为国家高值药谈判和地方医保准入提供指导。在现阶段，相关部 门或可考虑将孤儿药的临床疗效作为现有评估环节中的重要考量因素， 将罕见病独特的社会属性纳入考虑范围，结合已有数据，对孤儿药进行 </a:t>
            </a:r>
            <a:r>
              <a:rPr dirty="0" sz="1200">
                <a:solidFill>
                  <a:srgbClr val="231F20"/>
                </a:solidFill>
                <a:latin typeface="楷体"/>
                <a:cs typeface="楷体"/>
              </a:rPr>
              <a:t>更加全面完善的评估。</a:t>
            </a:r>
            <a:endParaRPr sz="1200">
              <a:latin typeface="楷体"/>
              <a:cs typeface="楷体"/>
            </a:endParaRPr>
          </a:p>
          <a:p>
            <a:pPr>
              <a:lnSpc>
                <a:spcPct val="100000"/>
              </a:lnSpc>
              <a:spcBef>
                <a:spcPts val="30"/>
              </a:spcBef>
            </a:pPr>
            <a:endParaRPr sz="1500">
              <a:latin typeface="楷体"/>
              <a:cs typeface="楷体"/>
            </a:endParaRPr>
          </a:p>
          <a:p>
            <a:pPr marL="317500">
              <a:lnSpc>
                <a:spcPct val="100000"/>
              </a:lnSpc>
            </a:pPr>
            <a:r>
              <a:rPr dirty="0" sz="1200">
                <a:solidFill>
                  <a:srgbClr val="636466"/>
                </a:solidFill>
                <a:latin typeface="楷体"/>
                <a:cs typeface="楷体"/>
              </a:rPr>
              <a:t>药占比制度改革有望打通进院环节</a:t>
            </a:r>
            <a:endParaRPr sz="1200">
              <a:latin typeface="楷体"/>
              <a:cs typeface="楷体"/>
            </a:endParaRPr>
          </a:p>
          <a:p>
            <a:pPr algn="just" marL="12700" marR="78105" indent="304800">
              <a:lnSpc>
                <a:spcPct val="118100"/>
              </a:lnSpc>
              <a:spcBef>
                <a:spcPts val="285"/>
              </a:spcBef>
            </a:pPr>
            <a:r>
              <a:rPr dirty="0" sz="1200" spc="10">
                <a:solidFill>
                  <a:srgbClr val="231F20"/>
                </a:solidFill>
                <a:latin typeface="楷体"/>
                <a:cs typeface="楷体"/>
              </a:rPr>
              <a:t>在药品进院和医生处方环</a:t>
            </a:r>
            <a:r>
              <a:rPr dirty="0" sz="1200">
                <a:solidFill>
                  <a:srgbClr val="231F20"/>
                </a:solidFill>
                <a:latin typeface="楷体"/>
                <a:cs typeface="楷体"/>
              </a:rPr>
              <a:t>节</a:t>
            </a:r>
            <a:r>
              <a:rPr dirty="0" sz="1200" spc="10">
                <a:solidFill>
                  <a:srgbClr val="231F20"/>
                </a:solidFill>
                <a:latin typeface="楷体"/>
                <a:cs typeface="楷体"/>
              </a:rPr>
              <a:t>，由于药占比的考核机制以及医保费用 的总额控</a:t>
            </a:r>
            <a:r>
              <a:rPr dirty="0" sz="1200">
                <a:solidFill>
                  <a:srgbClr val="231F20"/>
                </a:solidFill>
                <a:latin typeface="楷体"/>
                <a:cs typeface="楷体"/>
              </a:rPr>
              <a:t>制</a:t>
            </a:r>
            <a:r>
              <a:rPr dirty="0" sz="1200" spc="10">
                <a:solidFill>
                  <a:srgbClr val="231F20"/>
                </a:solidFill>
                <a:latin typeface="楷体"/>
                <a:cs typeface="楷体"/>
              </a:rPr>
              <a:t>，许多高值药在进入医保目录</a:t>
            </a:r>
            <a:r>
              <a:rPr dirty="0" sz="1200">
                <a:solidFill>
                  <a:srgbClr val="231F20"/>
                </a:solidFill>
                <a:latin typeface="楷体"/>
                <a:cs typeface="楷体"/>
              </a:rPr>
              <a:t>后</a:t>
            </a:r>
            <a:r>
              <a:rPr dirty="0" sz="1200" spc="10">
                <a:solidFill>
                  <a:srgbClr val="231F20"/>
                </a:solidFill>
                <a:latin typeface="楷体"/>
                <a:cs typeface="楷体"/>
              </a:rPr>
              <a:t>，遇到进院困难或者处方额 </a:t>
            </a:r>
            <a:r>
              <a:rPr dirty="0" sz="1200">
                <a:solidFill>
                  <a:srgbClr val="231F20"/>
                </a:solidFill>
                <a:latin typeface="楷体"/>
                <a:cs typeface="楷体"/>
              </a:rPr>
              <a:t>度受限的问题。例如，据报道，</a:t>
            </a:r>
            <a:r>
              <a:rPr dirty="0" baseline="2314" sz="1800">
                <a:solidFill>
                  <a:srgbClr val="231F20"/>
                </a:solidFill>
                <a:latin typeface="Times New Roman"/>
                <a:cs typeface="Times New Roman"/>
              </a:rPr>
              <a:t>2017</a:t>
            </a:r>
            <a:r>
              <a:rPr dirty="0" baseline="2314" sz="1800" spc="-104">
                <a:solidFill>
                  <a:srgbClr val="231F20"/>
                </a:solidFill>
                <a:latin typeface="Times New Roman"/>
                <a:cs typeface="Times New Roman"/>
              </a:rPr>
              <a:t> </a:t>
            </a:r>
            <a:r>
              <a:rPr dirty="0" sz="1200">
                <a:solidFill>
                  <a:srgbClr val="231F20"/>
                </a:solidFill>
                <a:latin typeface="楷体"/>
                <a:cs typeface="楷体"/>
              </a:rPr>
              <a:t>年治疗多发性硬化的倍泰龙纳入了 </a:t>
            </a:r>
            <a:r>
              <a:rPr dirty="0" sz="1200" spc="10">
                <a:solidFill>
                  <a:srgbClr val="231F20"/>
                </a:solidFill>
                <a:latin typeface="楷体"/>
                <a:cs typeface="楷体"/>
              </a:rPr>
              <a:t>国家医保目录</a:t>
            </a:r>
            <a:r>
              <a:rPr dirty="0" sz="1200">
                <a:solidFill>
                  <a:srgbClr val="231F20"/>
                </a:solidFill>
                <a:latin typeface="楷体"/>
                <a:cs typeface="楷体"/>
              </a:rPr>
              <a:t>后</a:t>
            </a:r>
            <a:r>
              <a:rPr dirty="0" sz="1200" spc="10">
                <a:solidFill>
                  <a:srgbClr val="231F20"/>
                </a:solidFill>
                <a:latin typeface="楷体"/>
                <a:cs typeface="楷体"/>
              </a:rPr>
              <a:t>，在很多地区的大型三甲医院内患者无法购买倍泰</a:t>
            </a:r>
            <a:r>
              <a:rPr dirty="0" sz="1200">
                <a:solidFill>
                  <a:srgbClr val="231F20"/>
                </a:solidFill>
                <a:latin typeface="楷体"/>
                <a:cs typeface="楷体"/>
              </a:rPr>
              <a:t>龙，  </a:t>
            </a:r>
            <a:r>
              <a:rPr dirty="0" sz="1200" spc="10">
                <a:solidFill>
                  <a:srgbClr val="231F20"/>
                </a:solidFill>
                <a:latin typeface="楷体"/>
                <a:cs typeface="楷体"/>
              </a:rPr>
              <a:t>而在药店购买则需全额自</a:t>
            </a:r>
            <a:r>
              <a:rPr dirty="0" sz="1200">
                <a:solidFill>
                  <a:srgbClr val="231F20"/>
                </a:solidFill>
                <a:latin typeface="楷体"/>
                <a:cs typeface="楷体"/>
              </a:rPr>
              <a:t>费</a:t>
            </a:r>
            <a:r>
              <a:rPr dirty="0" sz="1200" spc="10">
                <a:solidFill>
                  <a:srgbClr val="231F20"/>
                </a:solidFill>
                <a:latin typeface="楷体"/>
                <a:cs typeface="楷体"/>
              </a:rPr>
              <a:t>。这一问题也得到了政府部门的重</a:t>
            </a:r>
            <a:r>
              <a:rPr dirty="0" sz="1200">
                <a:solidFill>
                  <a:srgbClr val="231F20"/>
                </a:solidFill>
                <a:latin typeface="楷体"/>
                <a:cs typeface="楷体"/>
              </a:rPr>
              <a:t>视</a:t>
            </a:r>
            <a:r>
              <a:rPr dirty="0" sz="1200" spc="10">
                <a:solidFill>
                  <a:srgbClr val="231F20"/>
                </a:solidFill>
                <a:latin typeface="楷体"/>
                <a:cs typeface="楷体"/>
              </a:rPr>
              <a:t>，在部 </a:t>
            </a:r>
            <a:r>
              <a:rPr dirty="0" sz="1200">
                <a:solidFill>
                  <a:srgbClr val="231F20"/>
                </a:solidFill>
                <a:latin typeface="楷体"/>
                <a:cs typeface="楷体"/>
              </a:rPr>
              <a:t>分地区类似困境通过调整药占比考核机制有望得到解决。例如，</a:t>
            </a:r>
            <a:r>
              <a:rPr dirty="0" baseline="2314" sz="1800">
                <a:solidFill>
                  <a:srgbClr val="231F20"/>
                </a:solidFill>
                <a:latin typeface="Times New Roman"/>
                <a:cs typeface="Times New Roman"/>
              </a:rPr>
              <a:t>2017</a:t>
            </a:r>
            <a:r>
              <a:rPr dirty="0" baseline="2314" sz="1800" spc="-104">
                <a:solidFill>
                  <a:srgbClr val="231F20"/>
                </a:solidFill>
                <a:latin typeface="Times New Roman"/>
                <a:cs typeface="Times New Roman"/>
              </a:rPr>
              <a:t> </a:t>
            </a:r>
            <a:r>
              <a:rPr dirty="0" sz="1200">
                <a:solidFill>
                  <a:srgbClr val="231F20"/>
                </a:solidFill>
                <a:latin typeface="楷体"/>
                <a:cs typeface="楷体"/>
              </a:rPr>
              <a:t>年 </a:t>
            </a:r>
            <a:r>
              <a:rPr dirty="0" baseline="2314" sz="1800" spc="-37">
                <a:solidFill>
                  <a:srgbClr val="231F20"/>
                </a:solidFill>
                <a:latin typeface="Times New Roman"/>
                <a:cs typeface="Times New Roman"/>
              </a:rPr>
              <a:t>11</a:t>
            </a:r>
            <a:r>
              <a:rPr dirty="0" baseline="2314" sz="1800" spc="-30">
                <a:solidFill>
                  <a:srgbClr val="231F20"/>
                </a:solidFill>
                <a:latin typeface="Times New Roman"/>
                <a:cs typeface="Times New Roman"/>
              </a:rPr>
              <a:t> </a:t>
            </a:r>
            <a:r>
              <a:rPr dirty="0" sz="1200" spc="5">
                <a:solidFill>
                  <a:srgbClr val="231F20"/>
                </a:solidFill>
                <a:latin typeface="楷体"/>
                <a:cs typeface="楷体"/>
              </a:rPr>
              <a:t>月四川省人社厅就执</a:t>
            </a:r>
            <a:r>
              <a:rPr dirty="0" sz="1200">
                <a:solidFill>
                  <a:srgbClr val="231F20"/>
                </a:solidFill>
                <a:latin typeface="楷体"/>
                <a:cs typeface="楷体"/>
              </a:rPr>
              <a:t>行</a:t>
            </a:r>
            <a:r>
              <a:rPr dirty="0" sz="1200" spc="-325">
                <a:solidFill>
                  <a:srgbClr val="231F20"/>
                </a:solidFill>
                <a:latin typeface="楷体"/>
                <a:cs typeface="楷体"/>
              </a:rPr>
              <a:t> </a:t>
            </a:r>
            <a:r>
              <a:rPr dirty="0" baseline="2314" sz="1800">
                <a:solidFill>
                  <a:srgbClr val="231F20"/>
                </a:solidFill>
                <a:latin typeface="Times New Roman"/>
                <a:cs typeface="Times New Roman"/>
              </a:rPr>
              <a:t>36</a:t>
            </a:r>
            <a:r>
              <a:rPr dirty="0" baseline="2314" sz="1800" spc="-30">
                <a:solidFill>
                  <a:srgbClr val="231F20"/>
                </a:solidFill>
                <a:latin typeface="Times New Roman"/>
                <a:cs typeface="Times New Roman"/>
              </a:rPr>
              <a:t> </a:t>
            </a:r>
            <a:r>
              <a:rPr dirty="0" sz="1200" spc="5">
                <a:solidFill>
                  <a:srgbClr val="231F20"/>
                </a:solidFill>
                <a:latin typeface="楷体"/>
                <a:cs typeface="楷体"/>
              </a:rPr>
              <a:t>种国家谈判药品</a:t>
            </a:r>
            <a:r>
              <a:rPr dirty="0" sz="1200">
                <a:solidFill>
                  <a:srgbClr val="231F20"/>
                </a:solidFill>
                <a:latin typeface="楷体"/>
                <a:cs typeface="楷体"/>
              </a:rPr>
              <a:t>和</a:t>
            </a:r>
            <a:r>
              <a:rPr dirty="0" sz="1200" spc="-320">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22">
                <a:solidFill>
                  <a:srgbClr val="231F20"/>
                </a:solidFill>
                <a:latin typeface="Times New Roman"/>
                <a:cs typeface="Times New Roman"/>
              </a:rPr>
              <a:t> </a:t>
            </a:r>
            <a:r>
              <a:rPr dirty="0" sz="1200" spc="5">
                <a:solidFill>
                  <a:srgbClr val="231F20"/>
                </a:solidFill>
                <a:latin typeface="楷体"/>
                <a:cs typeface="楷体"/>
              </a:rPr>
              <a:t>版国家目录有关问</a:t>
            </a:r>
            <a:endParaRPr sz="1200">
              <a:latin typeface="楷体"/>
              <a:cs typeface="楷体"/>
            </a:endParaRPr>
          </a:p>
          <a:p>
            <a:pPr marL="12700">
              <a:lnSpc>
                <a:spcPct val="100000"/>
              </a:lnSpc>
              <a:spcBef>
                <a:spcPts val="260"/>
              </a:spcBef>
            </a:pPr>
            <a:r>
              <a:rPr dirty="0" sz="1200" spc="15">
                <a:solidFill>
                  <a:srgbClr val="231F20"/>
                </a:solidFill>
                <a:latin typeface="楷体"/>
                <a:cs typeface="楷体"/>
              </a:rPr>
              <a:t>题发布通</a:t>
            </a:r>
            <a:r>
              <a:rPr dirty="0" sz="1200" spc="-5">
                <a:solidFill>
                  <a:srgbClr val="231F20"/>
                </a:solidFill>
                <a:latin typeface="楷体"/>
                <a:cs typeface="楷体"/>
              </a:rPr>
              <a:t>知</a:t>
            </a:r>
            <a:r>
              <a:rPr dirty="0" sz="1200" spc="15">
                <a:solidFill>
                  <a:srgbClr val="231F20"/>
                </a:solidFill>
                <a:latin typeface="楷体"/>
                <a:cs typeface="楷体"/>
              </a:rPr>
              <a:t>，规定定点医疗机构</a:t>
            </a:r>
            <a:r>
              <a:rPr dirty="0" sz="1200">
                <a:solidFill>
                  <a:srgbClr val="231F20"/>
                </a:solidFill>
                <a:latin typeface="楷体"/>
                <a:cs typeface="楷体"/>
              </a:rPr>
              <a:t>在</a:t>
            </a:r>
            <a:r>
              <a:rPr dirty="0" sz="1200" spc="-330">
                <a:solidFill>
                  <a:srgbClr val="231F20"/>
                </a:solidFill>
                <a:latin typeface="楷体"/>
                <a:cs typeface="楷体"/>
              </a:rPr>
              <a:t> </a:t>
            </a:r>
            <a:r>
              <a:rPr dirty="0" baseline="2314" sz="1800">
                <a:solidFill>
                  <a:srgbClr val="231F20"/>
                </a:solidFill>
                <a:latin typeface="Times New Roman"/>
                <a:cs typeface="Times New Roman"/>
              </a:rPr>
              <a:t>2017</a:t>
            </a:r>
            <a:r>
              <a:rPr dirty="0" baseline="2314" sz="1800" spc="-37">
                <a:solidFill>
                  <a:srgbClr val="231F20"/>
                </a:solidFill>
                <a:latin typeface="Times New Roman"/>
                <a:cs typeface="Times New Roman"/>
              </a:rPr>
              <a:t> </a:t>
            </a:r>
            <a:r>
              <a:rPr dirty="0" sz="1200" spc="15">
                <a:solidFill>
                  <a:srgbClr val="231F20"/>
                </a:solidFill>
                <a:latin typeface="楷体"/>
                <a:cs typeface="楷体"/>
              </a:rPr>
              <a:t>年产生</a:t>
            </a:r>
            <a:r>
              <a:rPr dirty="0" sz="1200">
                <a:solidFill>
                  <a:srgbClr val="231F20"/>
                </a:solidFill>
                <a:latin typeface="楷体"/>
                <a:cs typeface="楷体"/>
              </a:rPr>
              <a:t>的</a:t>
            </a:r>
            <a:r>
              <a:rPr dirty="0" sz="1200" spc="-325">
                <a:solidFill>
                  <a:srgbClr val="231F20"/>
                </a:solidFill>
                <a:latin typeface="楷体"/>
                <a:cs typeface="楷体"/>
              </a:rPr>
              <a:t> </a:t>
            </a:r>
            <a:r>
              <a:rPr dirty="0" baseline="2314" sz="1800">
                <a:solidFill>
                  <a:srgbClr val="231F20"/>
                </a:solidFill>
                <a:latin typeface="Times New Roman"/>
                <a:cs typeface="Times New Roman"/>
              </a:rPr>
              <a:t>36</a:t>
            </a:r>
            <a:r>
              <a:rPr dirty="0" baseline="2314" sz="1800" spc="-37">
                <a:solidFill>
                  <a:srgbClr val="231F20"/>
                </a:solidFill>
                <a:latin typeface="Times New Roman"/>
                <a:cs typeface="Times New Roman"/>
              </a:rPr>
              <a:t> </a:t>
            </a:r>
            <a:r>
              <a:rPr dirty="0" sz="1200" spc="15">
                <a:solidFill>
                  <a:srgbClr val="231F20"/>
                </a:solidFill>
                <a:latin typeface="楷体"/>
                <a:cs typeface="楷体"/>
              </a:rPr>
              <a:t>种国家谈判药品费</a:t>
            </a:r>
            <a:endParaRPr sz="1200">
              <a:latin typeface="楷体"/>
              <a:cs typeface="楷体"/>
            </a:endParaRPr>
          </a:p>
          <a:p>
            <a:pPr marL="12700">
              <a:lnSpc>
                <a:spcPct val="100000"/>
              </a:lnSpc>
              <a:spcBef>
                <a:spcPts val="260"/>
              </a:spcBef>
            </a:pPr>
            <a:r>
              <a:rPr dirty="0" sz="1200">
                <a:solidFill>
                  <a:srgbClr val="231F20"/>
                </a:solidFill>
                <a:latin typeface="楷体"/>
                <a:cs typeface="楷体"/>
              </a:rPr>
              <a:t>用不计入总额控制，其中就包括倍泰龙。据不完全统计，截至</a:t>
            </a:r>
            <a:r>
              <a:rPr dirty="0" sz="1200" spc="-330">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52">
                <a:solidFill>
                  <a:srgbClr val="231F20"/>
                </a:solidFill>
                <a:latin typeface="Times New Roman"/>
                <a:cs typeface="Times New Roman"/>
              </a:rPr>
              <a:t> </a:t>
            </a:r>
            <a:r>
              <a:rPr dirty="0" sz="1200">
                <a:solidFill>
                  <a:srgbClr val="231F20"/>
                </a:solidFill>
                <a:latin typeface="楷体"/>
                <a:cs typeface="楷体"/>
              </a:rPr>
              <a:t>年</a:t>
            </a:r>
            <a:r>
              <a:rPr dirty="0" sz="1200" spc="-330">
                <a:solidFill>
                  <a:srgbClr val="231F20"/>
                </a:solidFill>
                <a:latin typeface="楷体"/>
                <a:cs typeface="楷体"/>
              </a:rPr>
              <a:t> </a:t>
            </a:r>
            <a:r>
              <a:rPr dirty="0" baseline="2314" sz="1800">
                <a:solidFill>
                  <a:srgbClr val="231F20"/>
                </a:solidFill>
                <a:latin typeface="Times New Roman"/>
                <a:cs typeface="Times New Roman"/>
              </a:rPr>
              <a:t>7</a:t>
            </a:r>
            <a:endParaRPr baseline="2314" sz="1800">
              <a:latin typeface="Times New Roman"/>
              <a:cs typeface="Times New Roman"/>
            </a:endParaRPr>
          </a:p>
          <a:p>
            <a:pPr marL="12700">
              <a:lnSpc>
                <a:spcPct val="100000"/>
              </a:lnSpc>
              <a:spcBef>
                <a:spcPts val="260"/>
              </a:spcBef>
            </a:pPr>
            <a:r>
              <a:rPr dirty="0" sz="1200">
                <a:solidFill>
                  <a:srgbClr val="231F20"/>
                </a:solidFill>
                <a:latin typeface="楷体"/>
                <a:cs typeface="楷体"/>
              </a:rPr>
              <a:t>月已有</a:t>
            </a:r>
            <a:r>
              <a:rPr dirty="0" sz="1200" spc="-425">
                <a:solidFill>
                  <a:srgbClr val="231F20"/>
                </a:solidFill>
                <a:latin typeface="楷体"/>
                <a:cs typeface="楷体"/>
              </a:rPr>
              <a:t> </a:t>
            </a:r>
            <a:r>
              <a:rPr dirty="0" baseline="2314" sz="1800">
                <a:solidFill>
                  <a:srgbClr val="231F20"/>
                </a:solidFill>
                <a:latin typeface="Times New Roman"/>
                <a:cs typeface="Times New Roman"/>
              </a:rPr>
              <a:t>22</a:t>
            </a:r>
            <a:r>
              <a:rPr dirty="0" baseline="2314" sz="1800" spc="-187">
                <a:solidFill>
                  <a:srgbClr val="231F20"/>
                </a:solidFill>
                <a:latin typeface="Times New Roman"/>
                <a:cs typeface="Times New Roman"/>
              </a:rPr>
              <a:t> </a:t>
            </a:r>
            <a:r>
              <a:rPr dirty="0" sz="1200" spc="-325">
                <a:solidFill>
                  <a:srgbClr val="231F20"/>
                </a:solidFill>
                <a:latin typeface="楷体"/>
                <a:cs typeface="楷体"/>
              </a:rPr>
              <a:t>省</a:t>
            </a:r>
            <a:r>
              <a:rPr dirty="0" sz="1200">
                <a:solidFill>
                  <a:srgbClr val="231F20"/>
                </a:solidFill>
                <a:latin typeface="楷体"/>
                <a:cs typeface="楷体"/>
              </a:rPr>
              <a:t>（市</a:t>
            </a:r>
            <a:r>
              <a:rPr dirty="0" sz="1200" spc="-325">
                <a:solidFill>
                  <a:srgbClr val="231F20"/>
                </a:solidFill>
                <a:latin typeface="楷体"/>
                <a:cs typeface="楷体"/>
              </a:rPr>
              <a:t>）</a:t>
            </a:r>
            <a:r>
              <a:rPr dirty="0" sz="1200">
                <a:solidFill>
                  <a:srgbClr val="231F20"/>
                </a:solidFill>
                <a:latin typeface="楷体"/>
                <a:cs typeface="楷体"/>
              </a:rPr>
              <a:t>发文明确国家谈判药品不纳入药占比或实行单独核算。</a:t>
            </a:r>
            <a:endParaRPr sz="1200">
              <a:latin typeface="楷体"/>
              <a:cs typeface="楷体"/>
            </a:endParaRPr>
          </a:p>
          <a:p>
            <a:pPr>
              <a:lnSpc>
                <a:spcPct val="100000"/>
              </a:lnSpc>
              <a:spcBef>
                <a:spcPts val="35"/>
              </a:spcBef>
            </a:pPr>
            <a:endParaRPr sz="1300">
              <a:latin typeface="楷体"/>
              <a:cs typeface="楷体"/>
            </a:endParaRPr>
          </a:p>
          <a:p>
            <a:pPr algn="just" marL="12700" marR="77470" indent="304800">
              <a:lnSpc>
                <a:spcPct val="118100"/>
              </a:lnSpc>
            </a:pPr>
            <a:r>
              <a:rPr dirty="0" sz="1200" spc="15">
                <a:solidFill>
                  <a:srgbClr val="231F20"/>
                </a:solidFill>
                <a:latin typeface="楷体"/>
                <a:cs typeface="楷体"/>
              </a:rPr>
              <a:t>据</a:t>
            </a:r>
            <a:r>
              <a:rPr dirty="0" sz="1200">
                <a:solidFill>
                  <a:srgbClr val="231F20"/>
                </a:solidFill>
                <a:latin typeface="楷体"/>
                <a:cs typeface="楷体"/>
              </a:rPr>
              <a:t>悉</a:t>
            </a:r>
            <a:r>
              <a:rPr dirty="0" sz="1200" spc="15">
                <a:solidFill>
                  <a:srgbClr val="231F20"/>
                </a:solidFill>
                <a:latin typeface="楷体"/>
                <a:cs typeface="楷体"/>
              </a:rPr>
              <a:t>，为了进一步解决国家医保谈判和地方医院进</a:t>
            </a:r>
            <a:r>
              <a:rPr dirty="0" sz="1200">
                <a:solidFill>
                  <a:srgbClr val="231F20"/>
                </a:solidFill>
                <a:latin typeface="楷体"/>
                <a:cs typeface="楷体"/>
              </a:rPr>
              <a:t>院</a:t>
            </a:r>
            <a:r>
              <a:rPr dirty="0" sz="1200" spc="15">
                <a:solidFill>
                  <a:srgbClr val="231F20"/>
                </a:solidFill>
                <a:latin typeface="楷体"/>
                <a:cs typeface="楷体"/>
              </a:rPr>
              <a:t>、处方的衔接 </a:t>
            </a:r>
            <a:r>
              <a:rPr dirty="0" sz="1200" spc="10">
                <a:solidFill>
                  <a:srgbClr val="231F20"/>
                </a:solidFill>
                <a:latin typeface="楷体"/>
                <a:cs typeface="楷体"/>
              </a:rPr>
              <a:t>问</a:t>
            </a:r>
            <a:r>
              <a:rPr dirty="0" sz="1200">
                <a:solidFill>
                  <a:srgbClr val="231F20"/>
                </a:solidFill>
                <a:latin typeface="楷体"/>
                <a:cs typeface="楷体"/>
              </a:rPr>
              <a:t>题</a:t>
            </a:r>
            <a:r>
              <a:rPr dirty="0" sz="1200" spc="10">
                <a:solidFill>
                  <a:srgbClr val="231F20"/>
                </a:solidFill>
                <a:latin typeface="楷体"/>
                <a:cs typeface="楷体"/>
              </a:rPr>
              <a:t>，国家医保局正与国家卫生健康委员会协调配</a:t>
            </a:r>
            <a:r>
              <a:rPr dirty="0" sz="1200">
                <a:solidFill>
                  <a:srgbClr val="231F20"/>
                </a:solidFill>
                <a:latin typeface="楷体"/>
                <a:cs typeface="楷体"/>
              </a:rPr>
              <a:t>合</a:t>
            </a:r>
            <a:r>
              <a:rPr dirty="0" sz="1200" spc="10">
                <a:solidFill>
                  <a:srgbClr val="231F20"/>
                </a:solidFill>
                <a:latin typeface="楷体"/>
                <a:cs typeface="楷体"/>
              </a:rPr>
              <a:t>，计划出台推动进 入医保目录高值药落地的相关文</a:t>
            </a:r>
            <a:r>
              <a:rPr dirty="0" sz="1200">
                <a:solidFill>
                  <a:srgbClr val="231F20"/>
                </a:solidFill>
                <a:latin typeface="楷体"/>
                <a:cs typeface="楷体"/>
              </a:rPr>
              <a:t>件</a:t>
            </a:r>
            <a:r>
              <a:rPr dirty="0" sz="1200" spc="10">
                <a:solidFill>
                  <a:srgbClr val="231F20"/>
                </a:solidFill>
                <a:latin typeface="楷体"/>
                <a:cs typeface="楷体"/>
              </a:rPr>
              <a:t>，短期内推动医保谈判成功的高值药 不纳入药占比考</a:t>
            </a:r>
            <a:r>
              <a:rPr dirty="0" sz="1200">
                <a:solidFill>
                  <a:srgbClr val="231F20"/>
                </a:solidFill>
                <a:latin typeface="楷体"/>
                <a:cs typeface="楷体"/>
              </a:rPr>
              <a:t>核</a:t>
            </a:r>
            <a:r>
              <a:rPr dirty="0" sz="1200" spc="10">
                <a:solidFill>
                  <a:srgbClr val="231F20"/>
                </a:solidFill>
                <a:latin typeface="楷体"/>
                <a:cs typeface="楷体"/>
              </a:rPr>
              <a:t>，中长期围绕医保目录的动态调</a:t>
            </a:r>
            <a:r>
              <a:rPr dirty="0" sz="1200">
                <a:solidFill>
                  <a:srgbClr val="231F20"/>
                </a:solidFill>
                <a:latin typeface="楷体"/>
                <a:cs typeface="楷体"/>
              </a:rPr>
              <a:t>整</a:t>
            </a:r>
            <a:r>
              <a:rPr dirty="0" sz="1200" spc="10">
                <a:solidFill>
                  <a:srgbClr val="231F20"/>
                </a:solidFill>
                <a:latin typeface="楷体"/>
                <a:cs typeface="楷体"/>
              </a:rPr>
              <a:t>，对公立医院合理 用</a:t>
            </a:r>
            <a:r>
              <a:rPr dirty="0" sz="1200">
                <a:solidFill>
                  <a:srgbClr val="231F20"/>
                </a:solidFill>
                <a:latin typeface="楷体"/>
                <a:cs typeface="楷体"/>
              </a:rPr>
              <a:t>药</a:t>
            </a:r>
            <a:r>
              <a:rPr dirty="0" sz="1200" spc="10">
                <a:solidFill>
                  <a:srgbClr val="231F20"/>
                </a:solidFill>
                <a:latin typeface="楷体"/>
                <a:cs typeface="楷体"/>
              </a:rPr>
              <a:t>（尤其是药占比考</a:t>
            </a:r>
            <a:r>
              <a:rPr dirty="0" sz="1200" spc="5">
                <a:solidFill>
                  <a:srgbClr val="231F20"/>
                </a:solidFill>
                <a:latin typeface="楷体"/>
                <a:cs typeface="楷体"/>
              </a:rPr>
              <a:t>核</a:t>
            </a:r>
            <a:r>
              <a:rPr dirty="0" sz="1200" spc="10">
                <a:solidFill>
                  <a:srgbClr val="231F20"/>
                </a:solidFill>
                <a:latin typeface="楷体"/>
                <a:cs typeface="楷体"/>
              </a:rPr>
              <a:t>）建立长效机</a:t>
            </a:r>
            <a:r>
              <a:rPr dirty="0" sz="1200">
                <a:solidFill>
                  <a:srgbClr val="231F20"/>
                </a:solidFill>
                <a:latin typeface="楷体"/>
                <a:cs typeface="楷体"/>
              </a:rPr>
              <a:t>制</a:t>
            </a:r>
            <a:r>
              <a:rPr dirty="0" sz="1200" spc="10">
                <a:solidFill>
                  <a:srgbClr val="231F20"/>
                </a:solidFill>
                <a:latin typeface="楷体"/>
                <a:cs typeface="楷体"/>
              </a:rPr>
              <a:t>，而不是每次医保目录调整后 </a:t>
            </a:r>
            <a:r>
              <a:rPr dirty="0" sz="1200" spc="30">
                <a:solidFill>
                  <a:srgbClr val="231F20"/>
                </a:solidFill>
                <a:latin typeface="楷体"/>
                <a:cs typeface="楷体"/>
              </a:rPr>
              <a:t>争取药占比考</a:t>
            </a:r>
            <a:r>
              <a:rPr dirty="0" sz="1200">
                <a:solidFill>
                  <a:srgbClr val="231F20"/>
                </a:solidFill>
                <a:latin typeface="楷体"/>
                <a:cs typeface="楷体"/>
              </a:rPr>
              <a:t>核</a:t>
            </a:r>
            <a:r>
              <a:rPr dirty="0" sz="1200" spc="-31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7">
                <a:solidFill>
                  <a:srgbClr val="231F20"/>
                </a:solidFill>
                <a:latin typeface="Times New Roman"/>
                <a:cs typeface="Times New Roman"/>
              </a:rPr>
              <a:t> </a:t>
            </a:r>
            <a:r>
              <a:rPr dirty="0" sz="1200" spc="30">
                <a:solidFill>
                  <a:srgbClr val="231F20"/>
                </a:solidFill>
                <a:latin typeface="楷体"/>
                <a:cs typeface="楷体"/>
              </a:rPr>
              <a:t>豁免</a:t>
            </a:r>
            <a:r>
              <a:rPr dirty="0" sz="1200">
                <a:solidFill>
                  <a:srgbClr val="231F20"/>
                </a:solidFill>
                <a:latin typeface="楷体"/>
                <a:cs typeface="楷体"/>
              </a:rPr>
              <a:t>权</a:t>
            </a:r>
            <a:r>
              <a:rPr dirty="0" sz="1200" spc="-310">
                <a:solidFill>
                  <a:srgbClr val="231F20"/>
                </a:solidFill>
                <a:latin typeface="楷体"/>
                <a:cs typeface="楷体"/>
              </a:rPr>
              <a:t> </a:t>
            </a:r>
            <a:r>
              <a:rPr dirty="0" baseline="2314" sz="1800">
                <a:solidFill>
                  <a:srgbClr val="231F20"/>
                </a:solidFill>
                <a:latin typeface="Times New Roman"/>
                <a:cs typeface="Times New Roman"/>
              </a:rPr>
              <a:t>”</a:t>
            </a:r>
            <a:r>
              <a:rPr dirty="0" sz="1200">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7">
                <a:solidFill>
                  <a:srgbClr val="231F20"/>
                </a:solidFill>
                <a:latin typeface="Times New Roman"/>
                <a:cs typeface="Times New Roman"/>
              </a:rPr>
              <a:t> </a:t>
            </a:r>
            <a:r>
              <a:rPr dirty="0" sz="1200">
                <a:solidFill>
                  <a:srgbClr val="231F20"/>
                </a:solidFill>
                <a:latin typeface="楷体"/>
                <a:cs typeface="楷体"/>
              </a:rPr>
              <a:t>年</a:t>
            </a:r>
            <a:r>
              <a:rPr dirty="0" sz="1200" spc="-305">
                <a:solidFill>
                  <a:srgbClr val="231F20"/>
                </a:solidFill>
                <a:latin typeface="楷体"/>
                <a:cs typeface="楷体"/>
              </a:rPr>
              <a:t> </a:t>
            </a:r>
            <a:r>
              <a:rPr dirty="0" baseline="2314" sz="1800">
                <a:solidFill>
                  <a:srgbClr val="231F20"/>
                </a:solidFill>
                <a:latin typeface="Times New Roman"/>
                <a:cs typeface="Times New Roman"/>
              </a:rPr>
              <a:t>10</a:t>
            </a:r>
            <a:r>
              <a:rPr dirty="0" baseline="2314" sz="1800" spc="-15">
                <a:solidFill>
                  <a:srgbClr val="231F20"/>
                </a:solidFill>
                <a:latin typeface="Times New Roman"/>
                <a:cs typeface="Times New Roman"/>
              </a:rPr>
              <a:t> </a:t>
            </a:r>
            <a:r>
              <a:rPr dirty="0" sz="1200">
                <a:solidFill>
                  <a:srgbClr val="231F20"/>
                </a:solidFill>
                <a:latin typeface="楷体"/>
                <a:cs typeface="楷体"/>
              </a:rPr>
              <a:t>月</a:t>
            </a:r>
            <a:r>
              <a:rPr dirty="0" sz="1200" spc="-305">
                <a:solidFill>
                  <a:srgbClr val="231F20"/>
                </a:solidFill>
                <a:latin typeface="楷体"/>
                <a:cs typeface="楷体"/>
              </a:rPr>
              <a:t> </a:t>
            </a:r>
            <a:r>
              <a:rPr dirty="0" baseline="2314" sz="1800" spc="-37">
                <a:solidFill>
                  <a:srgbClr val="231F20"/>
                </a:solidFill>
                <a:latin typeface="Times New Roman"/>
                <a:cs typeface="Times New Roman"/>
              </a:rPr>
              <a:t>11</a:t>
            </a:r>
            <a:r>
              <a:rPr dirty="0" baseline="2314" sz="1800" spc="-7">
                <a:solidFill>
                  <a:srgbClr val="231F20"/>
                </a:solidFill>
                <a:latin typeface="Times New Roman"/>
                <a:cs typeface="Times New Roman"/>
              </a:rPr>
              <a:t> </a:t>
            </a:r>
            <a:r>
              <a:rPr dirty="0" sz="1200">
                <a:solidFill>
                  <a:srgbClr val="231F20"/>
                </a:solidFill>
                <a:latin typeface="楷体"/>
                <a:cs typeface="楷体"/>
              </a:rPr>
              <a:t>日</a:t>
            </a:r>
            <a:r>
              <a:rPr dirty="0" sz="1200" spc="30">
                <a:solidFill>
                  <a:srgbClr val="231F20"/>
                </a:solidFill>
                <a:latin typeface="楷体"/>
                <a:cs typeface="楷体"/>
              </a:rPr>
              <a:t>，国家医保局举行成立 </a:t>
            </a:r>
            <a:r>
              <a:rPr dirty="0" sz="1200" spc="35">
                <a:solidFill>
                  <a:srgbClr val="231F20"/>
                </a:solidFill>
                <a:latin typeface="楷体"/>
                <a:cs typeface="楷体"/>
              </a:rPr>
              <a:t>以来的首场新闻通气</a:t>
            </a:r>
            <a:r>
              <a:rPr dirty="0" sz="1200" spc="-5">
                <a:solidFill>
                  <a:srgbClr val="231F20"/>
                </a:solidFill>
                <a:latin typeface="楷体"/>
                <a:cs typeface="楷体"/>
              </a:rPr>
              <a:t>会</a:t>
            </a:r>
            <a:r>
              <a:rPr dirty="0" sz="1200" spc="35">
                <a:solidFill>
                  <a:srgbClr val="231F20"/>
                </a:solidFill>
                <a:latin typeface="楷体"/>
                <a:cs typeface="楷体"/>
              </a:rPr>
              <a:t>。国家医保局新闻通稿显</a:t>
            </a:r>
            <a:r>
              <a:rPr dirty="0" sz="1200">
                <a:solidFill>
                  <a:srgbClr val="231F20"/>
                </a:solidFill>
                <a:latin typeface="楷体"/>
                <a:cs typeface="楷体"/>
              </a:rPr>
              <a:t>示</a:t>
            </a:r>
            <a:r>
              <a:rPr dirty="0" sz="1200" spc="35">
                <a:solidFill>
                  <a:srgbClr val="231F20"/>
                </a:solidFill>
                <a:latin typeface="楷体"/>
                <a:cs typeface="楷体"/>
              </a:rPr>
              <a:t>，</a:t>
            </a:r>
            <a:r>
              <a:rPr dirty="0" sz="1200">
                <a:solidFill>
                  <a:srgbClr val="231F20"/>
                </a:solidFill>
                <a:latin typeface="楷体"/>
                <a:cs typeface="楷体"/>
              </a:rPr>
              <a:t>在</a:t>
            </a:r>
            <a:r>
              <a:rPr dirty="0" sz="1200" spc="-335">
                <a:solidFill>
                  <a:srgbClr val="231F20"/>
                </a:solidFill>
                <a:latin typeface="楷体"/>
                <a:cs typeface="楷体"/>
              </a:rPr>
              <a:t> </a:t>
            </a:r>
            <a:r>
              <a:rPr dirty="0" baseline="2314" sz="1800">
                <a:solidFill>
                  <a:srgbClr val="231F20"/>
                </a:solidFill>
                <a:latin typeface="Times New Roman"/>
                <a:cs typeface="Times New Roman"/>
              </a:rPr>
              <a:t>18</a:t>
            </a:r>
            <a:r>
              <a:rPr dirty="0" baseline="2314" sz="1800" spc="-52">
                <a:solidFill>
                  <a:srgbClr val="231F20"/>
                </a:solidFill>
                <a:latin typeface="Times New Roman"/>
                <a:cs typeface="Times New Roman"/>
              </a:rPr>
              <a:t> </a:t>
            </a:r>
            <a:r>
              <a:rPr dirty="0" sz="1200" spc="35">
                <a:solidFill>
                  <a:srgbClr val="231F20"/>
                </a:solidFill>
                <a:latin typeface="楷体"/>
                <a:cs typeface="楷体"/>
              </a:rPr>
              <a:t>款谈判药</a:t>
            </a:r>
            <a:r>
              <a:rPr dirty="0" sz="1200">
                <a:solidFill>
                  <a:srgbClr val="231F20"/>
                </a:solidFill>
                <a:latin typeface="楷体"/>
                <a:cs typeface="楷体"/>
              </a:rPr>
              <a:t>统 一纳入药品目录乙类范围之后，国家医保局将协调配合有关部门加强对</a:t>
            </a:r>
            <a:endParaRPr sz="1200">
              <a:latin typeface="楷体"/>
              <a:cs typeface="楷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14</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09661" y="3394570"/>
            <a:ext cx="584949" cy="142328"/>
          </a:xfrm>
          <a:prstGeom prst="rect">
            <a:avLst/>
          </a:prstGeom>
        </p:spPr>
      </p:pic>
      <p:sp>
        <p:nvSpPr>
          <p:cNvPr id="7" name="object 7"/>
          <p:cNvSpPr txBox="1"/>
          <p:nvPr/>
        </p:nvSpPr>
        <p:spPr>
          <a:xfrm>
            <a:off x="1380032" y="1593304"/>
            <a:ext cx="4876165" cy="3732529"/>
          </a:xfrm>
          <a:prstGeom prst="rect">
            <a:avLst/>
          </a:prstGeom>
        </p:spPr>
        <p:txBody>
          <a:bodyPr wrap="square" lIns="0" tIns="12700" rIns="0" bIns="0" rtlCol="0" vert="horz">
            <a:spAutoFit/>
          </a:bodyPr>
          <a:lstStyle/>
          <a:p>
            <a:pPr marL="12700" marR="77470">
              <a:lnSpc>
                <a:spcPct val="118100"/>
              </a:lnSpc>
              <a:spcBef>
                <a:spcPts val="100"/>
              </a:spcBef>
            </a:pPr>
            <a:r>
              <a:rPr dirty="0" sz="1200" spc="10">
                <a:solidFill>
                  <a:srgbClr val="231F20"/>
                </a:solidFill>
                <a:latin typeface="楷体"/>
                <a:cs typeface="楷体"/>
              </a:rPr>
              <a:t>医生用药的指导，保障采购和合理使用，确保患者11月底前逐步能买到 </a:t>
            </a:r>
            <a:r>
              <a:rPr dirty="0" sz="1200">
                <a:solidFill>
                  <a:srgbClr val="231F20"/>
                </a:solidFill>
                <a:latin typeface="楷体"/>
                <a:cs typeface="楷体"/>
              </a:rPr>
              <a:t>这些药品。</a:t>
            </a:r>
            <a:endParaRPr sz="1200">
              <a:latin typeface="楷体"/>
              <a:cs typeface="楷体"/>
            </a:endParaRPr>
          </a:p>
          <a:p>
            <a:pPr>
              <a:lnSpc>
                <a:spcPct val="100000"/>
              </a:lnSpc>
              <a:spcBef>
                <a:spcPts val="30"/>
              </a:spcBef>
            </a:pPr>
            <a:endParaRPr sz="1300">
              <a:latin typeface="楷体"/>
              <a:cs typeface="楷体"/>
            </a:endParaRPr>
          </a:p>
          <a:p>
            <a:pPr algn="just" marL="12700" marR="78105" indent="304800">
              <a:lnSpc>
                <a:spcPct val="118100"/>
              </a:lnSpc>
            </a:pPr>
            <a:r>
              <a:rPr dirty="0" sz="1200" spc="15">
                <a:solidFill>
                  <a:srgbClr val="231F20"/>
                </a:solidFill>
                <a:latin typeface="楷体"/>
                <a:cs typeface="楷体"/>
              </a:rPr>
              <a:t>目前来</a:t>
            </a:r>
            <a:r>
              <a:rPr dirty="0" sz="1200">
                <a:solidFill>
                  <a:srgbClr val="231F20"/>
                </a:solidFill>
                <a:latin typeface="楷体"/>
                <a:cs typeface="楷体"/>
              </a:rPr>
              <a:t>看</a:t>
            </a:r>
            <a:r>
              <a:rPr dirty="0" sz="1200" spc="15">
                <a:solidFill>
                  <a:srgbClr val="231F20"/>
                </a:solidFill>
                <a:latin typeface="楷体"/>
                <a:cs typeface="楷体"/>
              </a:rPr>
              <a:t>，药占比制度改革的长效政策何时出台仍存在不确定</a:t>
            </a:r>
            <a:r>
              <a:rPr dirty="0" sz="1200">
                <a:solidFill>
                  <a:srgbClr val="231F20"/>
                </a:solidFill>
                <a:latin typeface="楷体"/>
                <a:cs typeface="楷体"/>
              </a:rPr>
              <a:t>性， </a:t>
            </a:r>
            <a:r>
              <a:rPr dirty="0" sz="1200" spc="10">
                <a:solidFill>
                  <a:srgbClr val="231F20"/>
                </a:solidFill>
                <a:latin typeface="楷体"/>
                <a:cs typeface="楷体"/>
              </a:rPr>
              <a:t>但整体政策发展方向将逐步去除过度行政</a:t>
            </a:r>
            <a:r>
              <a:rPr dirty="0" sz="1200">
                <a:solidFill>
                  <a:srgbClr val="231F20"/>
                </a:solidFill>
                <a:latin typeface="楷体"/>
                <a:cs typeface="楷体"/>
              </a:rPr>
              <a:t>化</a:t>
            </a:r>
            <a:r>
              <a:rPr dirty="0" sz="1200" spc="10">
                <a:solidFill>
                  <a:srgbClr val="231F20"/>
                </a:solidFill>
                <a:latin typeface="楷体"/>
                <a:cs typeface="楷体"/>
              </a:rPr>
              <a:t>、一刀切的管理方</a:t>
            </a:r>
            <a:r>
              <a:rPr dirty="0" sz="1200">
                <a:solidFill>
                  <a:srgbClr val="231F20"/>
                </a:solidFill>
                <a:latin typeface="楷体"/>
                <a:cs typeface="楷体"/>
              </a:rPr>
              <a:t>式</a:t>
            </a:r>
            <a:r>
              <a:rPr dirty="0" sz="1200" spc="10">
                <a:solidFill>
                  <a:srgbClr val="231F20"/>
                </a:solidFill>
                <a:latin typeface="楷体"/>
                <a:cs typeface="楷体"/>
              </a:rPr>
              <a:t>，推动 医院用药的科学</a:t>
            </a:r>
            <a:r>
              <a:rPr dirty="0" sz="1200">
                <a:solidFill>
                  <a:srgbClr val="231F20"/>
                </a:solidFill>
                <a:latin typeface="楷体"/>
                <a:cs typeface="楷体"/>
              </a:rPr>
              <a:t>化</a:t>
            </a:r>
            <a:r>
              <a:rPr dirty="0" sz="1200" spc="10">
                <a:solidFill>
                  <a:srgbClr val="231F20"/>
                </a:solidFill>
                <a:latin typeface="楷体"/>
                <a:cs typeface="楷体"/>
              </a:rPr>
              <a:t>、精细化考</a:t>
            </a:r>
            <a:r>
              <a:rPr dirty="0" sz="1200">
                <a:solidFill>
                  <a:srgbClr val="231F20"/>
                </a:solidFill>
                <a:latin typeface="楷体"/>
                <a:cs typeface="楷体"/>
              </a:rPr>
              <a:t>核</a:t>
            </a:r>
            <a:r>
              <a:rPr dirty="0" sz="1200" spc="10">
                <a:solidFill>
                  <a:srgbClr val="231F20"/>
                </a:solidFill>
                <a:latin typeface="楷体"/>
                <a:cs typeface="楷体"/>
              </a:rPr>
              <a:t>，这对于包括孤儿药在内的高值药物未 </a:t>
            </a:r>
            <a:r>
              <a:rPr dirty="0" sz="1200">
                <a:solidFill>
                  <a:srgbClr val="231F20"/>
                </a:solidFill>
                <a:latin typeface="楷体"/>
                <a:cs typeface="楷体"/>
              </a:rPr>
              <a:t>来顺利进院处方将带来重要的积极意义。</a:t>
            </a:r>
            <a:endParaRPr sz="1200">
              <a:latin typeface="楷体"/>
              <a:cs typeface="楷体"/>
            </a:endParaRPr>
          </a:p>
          <a:p>
            <a:pPr>
              <a:lnSpc>
                <a:spcPct val="100000"/>
              </a:lnSpc>
              <a:spcBef>
                <a:spcPts val="40"/>
              </a:spcBef>
            </a:pPr>
            <a:endParaRPr sz="1500">
              <a:latin typeface="楷体"/>
              <a:cs typeface="楷体"/>
            </a:endParaRPr>
          </a:p>
          <a:p>
            <a:pPr marL="317500">
              <a:lnSpc>
                <a:spcPct val="100000"/>
              </a:lnSpc>
            </a:pPr>
            <a:r>
              <a:rPr dirty="0" sz="1200">
                <a:solidFill>
                  <a:srgbClr val="636466"/>
                </a:solidFill>
                <a:latin typeface="楷体"/>
                <a:cs typeface="楷体"/>
              </a:rPr>
              <a:t>未来展望</a:t>
            </a:r>
            <a:endParaRPr sz="1200">
              <a:latin typeface="楷体"/>
              <a:cs typeface="楷体"/>
            </a:endParaRPr>
          </a:p>
          <a:p>
            <a:pPr marL="12700" marR="5080" indent="304800">
              <a:lnSpc>
                <a:spcPct val="118100"/>
              </a:lnSpc>
              <a:spcBef>
                <a:spcPts val="280"/>
              </a:spcBef>
            </a:pPr>
            <a:r>
              <a:rPr dirty="0" sz="1200" spc="10">
                <a:solidFill>
                  <a:srgbClr val="231F20"/>
                </a:solidFill>
                <a:latin typeface="楷体"/>
                <a:cs typeface="楷体"/>
              </a:rPr>
              <a:t>从国家药品谈判工作的发展来</a:t>
            </a:r>
            <a:r>
              <a:rPr dirty="0" sz="1200">
                <a:solidFill>
                  <a:srgbClr val="231F20"/>
                </a:solidFill>
                <a:latin typeface="楷体"/>
                <a:cs typeface="楷体"/>
              </a:rPr>
              <a:t>看</a:t>
            </a:r>
            <a:r>
              <a:rPr dirty="0" sz="1200" spc="10">
                <a:solidFill>
                  <a:srgbClr val="231F20"/>
                </a:solidFill>
                <a:latin typeface="楷体"/>
                <a:cs typeface="楷体"/>
              </a:rPr>
              <a:t>，高值药尤其是肿瘤药的常态化准 入机制和后续落地方法还在逐步建立和完</a:t>
            </a:r>
            <a:r>
              <a:rPr dirty="0" sz="1200">
                <a:solidFill>
                  <a:srgbClr val="231F20"/>
                </a:solidFill>
                <a:latin typeface="楷体"/>
                <a:cs typeface="楷体"/>
              </a:rPr>
              <a:t>善</a:t>
            </a:r>
            <a:r>
              <a:rPr dirty="0" sz="1200" spc="10">
                <a:solidFill>
                  <a:srgbClr val="231F20"/>
                </a:solidFill>
                <a:latin typeface="楷体"/>
                <a:cs typeface="楷体"/>
              </a:rPr>
              <a:t>，而由于孤儿药的特殊</a:t>
            </a:r>
            <a:r>
              <a:rPr dirty="0" sz="1200">
                <a:solidFill>
                  <a:srgbClr val="231F20"/>
                </a:solidFill>
                <a:latin typeface="楷体"/>
                <a:cs typeface="楷体"/>
              </a:rPr>
              <a:t>性，  其甄选标准</a:t>
            </a:r>
            <a:r>
              <a:rPr dirty="0" sz="1200" spc="-470">
                <a:solidFill>
                  <a:srgbClr val="231F20"/>
                </a:solidFill>
                <a:latin typeface="楷体"/>
                <a:cs typeface="楷体"/>
              </a:rPr>
              <a:t>、</a:t>
            </a:r>
            <a:r>
              <a:rPr dirty="0" sz="1200">
                <a:solidFill>
                  <a:srgbClr val="231F20"/>
                </a:solidFill>
                <a:latin typeface="楷体"/>
                <a:cs typeface="楷体"/>
              </a:rPr>
              <a:t>评审规则</a:t>
            </a:r>
            <a:r>
              <a:rPr dirty="0" sz="1200" spc="-470">
                <a:solidFill>
                  <a:srgbClr val="231F20"/>
                </a:solidFill>
                <a:latin typeface="楷体"/>
                <a:cs typeface="楷体"/>
              </a:rPr>
              <a:t>、</a:t>
            </a:r>
            <a:r>
              <a:rPr dirty="0" sz="1200">
                <a:solidFill>
                  <a:srgbClr val="231F20"/>
                </a:solidFill>
                <a:latin typeface="楷体"/>
                <a:cs typeface="楷体"/>
              </a:rPr>
              <a:t>医保后续落地等顶层设计还亟待完善</a:t>
            </a:r>
            <a:r>
              <a:rPr dirty="0" sz="1200" spc="-470">
                <a:solidFill>
                  <a:srgbClr val="231F20"/>
                </a:solidFill>
                <a:latin typeface="楷体"/>
                <a:cs typeface="楷体"/>
              </a:rPr>
              <a:t>。</a:t>
            </a:r>
            <a:r>
              <a:rPr dirty="0" sz="1200">
                <a:solidFill>
                  <a:srgbClr val="231F20"/>
                </a:solidFill>
                <a:latin typeface="楷体"/>
                <a:cs typeface="楷体"/>
              </a:rPr>
              <a:t>目前来看， </a:t>
            </a:r>
            <a:r>
              <a:rPr dirty="0" sz="1200" spc="10">
                <a:solidFill>
                  <a:srgbClr val="231F20"/>
                </a:solidFill>
                <a:latin typeface="楷体"/>
                <a:cs typeface="楷体"/>
              </a:rPr>
              <a:t>虽然国家层面的罕见病药物保障政策出台是一项长期工</a:t>
            </a:r>
            <a:r>
              <a:rPr dirty="0" sz="1200">
                <a:solidFill>
                  <a:srgbClr val="231F20"/>
                </a:solidFill>
                <a:latin typeface="楷体"/>
                <a:cs typeface="楷体"/>
              </a:rPr>
              <a:t>程</a:t>
            </a:r>
            <a:r>
              <a:rPr dirty="0" sz="1200" spc="10">
                <a:solidFill>
                  <a:srgbClr val="231F20"/>
                </a:solidFill>
                <a:latin typeface="楷体"/>
                <a:cs typeface="楷体"/>
              </a:rPr>
              <a:t>，但从不同部 门的工作推进来</a:t>
            </a:r>
            <a:r>
              <a:rPr dirty="0" sz="1200">
                <a:solidFill>
                  <a:srgbClr val="231F20"/>
                </a:solidFill>
                <a:latin typeface="楷体"/>
                <a:cs typeface="楷体"/>
              </a:rPr>
              <a:t>看</a:t>
            </a:r>
            <a:r>
              <a:rPr dirty="0" sz="1200" spc="10">
                <a:solidFill>
                  <a:srgbClr val="231F20"/>
                </a:solidFill>
                <a:latin typeface="楷体"/>
                <a:cs typeface="楷体"/>
              </a:rPr>
              <a:t>，卫健委罕见病目录的推</a:t>
            </a:r>
            <a:r>
              <a:rPr dirty="0" sz="1200">
                <a:solidFill>
                  <a:srgbClr val="231F20"/>
                </a:solidFill>
                <a:latin typeface="楷体"/>
                <a:cs typeface="楷体"/>
              </a:rPr>
              <a:t>出</a:t>
            </a:r>
            <a:r>
              <a:rPr dirty="0" sz="1200" spc="10">
                <a:solidFill>
                  <a:srgbClr val="231F20"/>
                </a:solidFill>
                <a:latin typeface="楷体"/>
                <a:cs typeface="楷体"/>
              </a:rPr>
              <a:t>、国家药品监督管理局临 床急需药品目录的出</a:t>
            </a:r>
            <a:r>
              <a:rPr dirty="0" sz="1200">
                <a:solidFill>
                  <a:srgbClr val="231F20"/>
                </a:solidFill>
                <a:latin typeface="楷体"/>
                <a:cs typeface="楷体"/>
              </a:rPr>
              <a:t>台</a:t>
            </a:r>
            <a:r>
              <a:rPr dirty="0" sz="1200" spc="10">
                <a:solidFill>
                  <a:srgbClr val="231F20"/>
                </a:solidFill>
                <a:latin typeface="楷体"/>
                <a:cs typeface="楷体"/>
              </a:rPr>
              <a:t>、药物与卫生技术综合评价中心的建立及国家医 保局对罕见病的关</a:t>
            </a:r>
            <a:r>
              <a:rPr dirty="0" sz="1200">
                <a:solidFill>
                  <a:srgbClr val="231F20"/>
                </a:solidFill>
                <a:latin typeface="楷体"/>
                <a:cs typeface="楷体"/>
              </a:rPr>
              <a:t>注</a:t>
            </a:r>
            <a:r>
              <a:rPr dirty="0" sz="1200" spc="10">
                <a:solidFill>
                  <a:srgbClr val="231F20"/>
                </a:solidFill>
                <a:latin typeface="楷体"/>
                <a:cs typeface="楷体"/>
              </a:rPr>
              <a:t>，这些努力将有望共同推进罕见病用药保障体系顶 </a:t>
            </a:r>
            <a:r>
              <a:rPr dirty="0" sz="1200">
                <a:solidFill>
                  <a:srgbClr val="231F20"/>
                </a:solidFill>
                <a:latin typeface="楷体"/>
                <a:cs typeface="楷体"/>
              </a:rPr>
              <a:t>层设计的完善。</a:t>
            </a:r>
            <a:endParaRPr sz="1200">
              <a:latin typeface="楷体"/>
              <a:cs typeface="楷体"/>
            </a:endParaRPr>
          </a:p>
        </p:txBody>
      </p:sp>
      <p:grpSp>
        <p:nvGrpSpPr>
          <p:cNvPr id="8" name="object 8"/>
          <p:cNvGrpSpPr/>
          <p:nvPr/>
        </p:nvGrpSpPr>
        <p:grpSpPr>
          <a:xfrm>
            <a:off x="1776552" y="5826912"/>
            <a:ext cx="224154" cy="133985"/>
            <a:chOff x="1776552" y="5826912"/>
            <a:chExt cx="224154" cy="133985"/>
          </a:xfrm>
        </p:grpSpPr>
        <p:pic>
          <p:nvPicPr>
            <p:cNvPr id="9" name="object 9"/>
            <p:cNvPicPr/>
            <p:nvPr/>
          </p:nvPicPr>
          <p:blipFill>
            <a:blip r:embed="rId3" cstate="print"/>
            <a:stretch>
              <a:fillRect/>
            </a:stretch>
          </p:blipFill>
          <p:spPr>
            <a:xfrm>
              <a:off x="1776552" y="5826912"/>
              <a:ext cx="127838" cy="133883"/>
            </a:xfrm>
            <a:prstGeom prst="rect">
              <a:avLst/>
            </a:prstGeom>
          </p:spPr>
        </p:pic>
        <p:pic>
          <p:nvPicPr>
            <p:cNvPr id="10" name="object 10"/>
            <p:cNvPicPr/>
            <p:nvPr/>
          </p:nvPicPr>
          <p:blipFill>
            <a:blip r:embed="rId4" cstate="print"/>
            <a:stretch>
              <a:fillRect/>
            </a:stretch>
          </p:blipFill>
          <p:spPr>
            <a:xfrm>
              <a:off x="1924456" y="5829516"/>
              <a:ext cx="76123" cy="130898"/>
            </a:xfrm>
            <a:prstGeom prst="rect">
              <a:avLst/>
            </a:prstGeom>
          </p:spPr>
        </p:pic>
      </p:grpSp>
      <p:pic>
        <p:nvPicPr>
          <p:cNvPr id="11" name="object 11"/>
          <p:cNvPicPr/>
          <p:nvPr/>
        </p:nvPicPr>
        <p:blipFill>
          <a:blip r:embed="rId5" cstate="print"/>
          <a:stretch>
            <a:fillRect/>
          </a:stretch>
        </p:blipFill>
        <p:spPr>
          <a:xfrm>
            <a:off x="2114384" y="5806021"/>
            <a:ext cx="3228263" cy="180873"/>
          </a:xfrm>
          <a:prstGeom prst="rect">
            <a:avLst/>
          </a:prstGeom>
        </p:spPr>
      </p:pic>
      <p:pic>
        <p:nvPicPr>
          <p:cNvPr id="12" name="object 12"/>
          <p:cNvPicPr/>
          <p:nvPr/>
        </p:nvPicPr>
        <p:blipFill>
          <a:blip r:embed="rId6" cstate="print"/>
          <a:stretch>
            <a:fillRect/>
          </a:stretch>
        </p:blipFill>
        <p:spPr>
          <a:xfrm>
            <a:off x="1707070" y="7962201"/>
            <a:ext cx="1345768" cy="145110"/>
          </a:xfrm>
          <a:prstGeom prst="rect">
            <a:avLst/>
          </a:prstGeom>
        </p:spPr>
      </p:pic>
      <p:sp>
        <p:nvSpPr>
          <p:cNvPr id="13" name="object 13"/>
          <p:cNvSpPr txBox="1"/>
          <p:nvPr/>
        </p:nvSpPr>
        <p:spPr>
          <a:xfrm>
            <a:off x="1380032" y="5759120"/>
            <a:ext cx="4876165" cy="3272790"/>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2.5</a:t>
            </a:r>
            <a:r>
              <a:rPr dirty="0" baseline="1851" sz="2250" spc="547">
                <a:solidFill>
                  <a:srgbClr val="636466"/>
                </a:solidFill>
                <a:latin typeface="Times New Roman"/>
                <a:cs typeface="Times New Roman"/>
              </a:rPr>
              <a:t> </a:t>
            </a:r>
            <a:r>
              <a:rPr dirty="0" sz="1500">
                <a:solidFill>
                  <a:srgbClr val="636466"/>
                </a:solidFill>
                <a:latin typeface="楷体"/>
                <a:cs typeface="楷体"/>
              </a:rPr>
              <a:t>地方先行探索罕见病用药保障体系建设</a:t>
            </a:r>
            <a:endParaRPr sz="1500">
              <a:latin typeface="楷体"/>
              <a:cs typeface="楷体"/>
            </a:endParaRPr>
          </a:p>
          <a:p>
            <a:pPr marL="12700" marR="5080" indent="304800">
              <a:lnSpc>
                <a:spcPct val="118100"/>
              </a:lnSpc>
              <a:spcBef>
                <a:spcPts val="1380"/>
              </a:spcBef>
            </a:pPr>
            <a:r>
              <a:rPr dirty="0" sz="1200" spc="10">
                <a:solidFill>
                  <a:srgbClr val="231F20"/>
                </a:solidFill>
                <a:latin typeface="楷体"/>
                <a:cs typeface="楷体"/>
              </a:rPr>
              <a:t>在中国的医保制度创新和改革过程</a:t>
            </a:r>
            <a:r>
              <a:rPr dirty="0" sz="1200">
                <a:solidFill>
                  <a:srgbClr val="231F20"/>
                </a:solidFill>
                <a:latin typeface="楷体"/>
                <a:cs typeface="楷体"/>
              </a:rPr>
              <a:t>中</a:t>
            </a:r>
            <a:r>
              <a:rPr dirty="0" sz="1200" spc="10">
                <a:solidFill>
                  <a:srgbClr val="231F20"/>
                </a:solidFill>
                <a:latin typeface="楷体"/>
                <a:cs typeface="楷体"/>
              </a:rPr>
              <a:t>，地方医保一直以来承担着重 要的先行先试和示范作</a:t>
            </a:r>
            <a:r>
              <a:rPr dirty="0" sz="1200">
                <a:solidFill>
                  <a:srgbClr val="231F20"/>
                </a:solidFill>
                <a:latin typeface="楷体"/>
                <a:cs typeface="楷体"/>
              </a:rPr>
              <a:t>用</a:t>
            </a:r>
            <a:r>
              <a:rPr dirty="0" sz="1200" spc="10">
                <a:solidFill>
                  <a:srgbClr val="231F20"/>
                </a:solidFill>
                <a:latin typeface="楷体"/>
                <a:cs typeface="楷体"/>
              </a:rPr>
              <a:t>，推动着国家医保顶层设计的创新与升</a:t>
            </a:r>
            <a:r>
              <a:rPr dirty="0" sz="1200">
                <a:solidFill>
                  <a:srgbClr val="231F20"/>
                </a:solidFill>
                <a:latin typeface="楷体"/>
                <a:cs typeface="楷体"/>
              </a:rPr>
              <a:t>级</a:t>
            </a:r>
            <a:r>
              <a:rPr dirty="0" sz="1200" spc="10">
                <a:solidFill>
                  <a:srgbClr val="231F20"/>
                </a:solidFill>
                <a:latin typeface="楷体"/>
                <a:cs typeface="楷体"/>
              </a:rPr>
              <a:t>。在 罕见病用药保障体系建设领域也是如</a:t>
            </a:r>
            <a:r>
              <a:rPr dirty="0" sz="1200">
                <a:solidFill>
                  <a:srgbClr val="231F20"/>
                </a:solidFill>
                <a:latin typeface="楷体"/>
                <a:cs typeface="楷体"/>
              </a:rPr>
              <a:t>此</a:t>
            </a:r>
            <a:r>
              <a:rPr dirty="0" sz="1200" spc="10">
                <a:solidFill>
                  <a:srgbClr val="231F20"/>
                </a:solidFill>
                <a:latin typeface="楷体"/>
                <a:cs typeface="楷体"/>
              </a:rPr>
              <a:t>。包括青</a:t>
            </a:r>
            <a:r>
              <a:rPr dirty="0" sz="1200">
                <a:solidFill>
                  <a:srgbClr val="231F20"/>
                </a:solidFill>
                <a:latin typeface="楷体"/>
                <a:cs typeface="楷体"/>
              </a:rPr>
              <a:t>岛</a:t>
            </a:r>
            <a:r>
              <a:rPr dirty="0" sz="1200" spc="10">
                <a:solidFill>
                  <a:srgbClr val="231F20"/>
                </a:solidFill>
                <a:latin typeface="楷体"/>
                <a:cs typeface="楷体"/>
              </a:rPr>
              <a:t>、浙江在内的很多省 </a:t>
            </a:r>
            <a:r>
              <a:rPr dirty="0" sz="1200" spc="35">
                <a:solidFill>
                  <a:srgbClr val="231F20"/>
                </a:solidFill>
                <a:latin typeface="楷体"/>
                <a:cs typeface="楷体"/>
              </a:rPr>
              <a:t>市地</a:t>
            </a:r>
            <a:r>
              <a:rPr dirty="0" sz="1200">
                <a:solidFill>
                  <a:srgbClr val="231F20"/>
                </a:solidFill>
                <a:latin typeface="楷体"/>
                <a:cs typeface="楷体"/>
              </a:rPr>
              <a:t>区</a:t>
            </a:r>
            <a:r>
              <a:rPr dirty="0" sz="1200" spc="35">
                <a:solidFill>
                  <a:srgbClr val="231F20"/>
                </a:solidFill>
                <a:latin typeface="楷体"/>
                <a:cs typeface="楷体"/>
              </a:rPr>
              <a:t>，最早</a:t>
            </a:r>
            <a:r>
              <a:rPr dirty="0" sz="1200">
                <a:solidFill>
                  <a:srgbClr val="231F20"/>
                </a:solidFill>
                <a:latin typeface="楷体"/>
                <a:cs typeface="楷体"/>
              </a:rPr>
              <a:t>从</a:t>
            </a:r>
            <a:r>
              <a:rPr dirty="0" sz="1200" spc="-315">
                <a:solidFill>
                  <a:srgbClr val="231F20"/>
                </a:solidFill>
                <a:latin typeface="楷体"/>
                <a:cs typeface="楷体"/>
              </a:rPr>
              <a:t> </a:t>
            </a:r>
            <a:r>
              <a:rPr dirty="0" baseline="2314" sz="1800">
                <a:solidFill>
                  <a:srgbClr val="231F20"/>
                </a:solidFill>
                <a:latin typeface="Times New Roman"/>
                <a:cs typeface="Times New Roman"/>
              </a:rPr>
              <a:t>2005</a:t>
            </a:r>
            <a:r>
              <a:rPr dirty="0" baseline="2314" sz="1800" spc="-30">
                <a:solidFill>
                  <a:srgbClr val="231F20"/>
                </a:solidFill>
                <a:latin typeface="Times New Roman"/>
                <a:cs typeface="Times New Roman"/>
              </a:rPr>
              <a:t> </a:t>
            </a:r>
            <a:r>
              <a:rPr dirty="0" sz="1200" spc="35">
                <a:solidFill>
                  <a:srgbClr val="231F20"/>
                </a:solidFill>
                <a:latin typeface="楷体"/>
                <a:cs typeface="楷体"/>
              </a:rPr>
              <a:t>年开始就对罕见病用药的保障体系设计进行了</a:t>
            </a:r>
            <a:r>
              <a:rPr dirty="0" sz="1200">
                <a:solidFill>
                  <a:srgbClr val="231F20"/>
                </a:solidFill>
                <a:latin typeface="楷体"/>
                <a:cs typeface="楷体"/>
              </a:rPr>
              <a:t>多 方面的探索</a:t>
            </a:r>
            <a:r>
              <a:rPr dirty="0" sz="1200" spc="-105">
                <a:solidFill>
                  <a:srgbClr val="231F20"/>
                </a:solidFill>
                <a:latin typeface="楷体"/>
                <a:cs typeface="楷体"/>
              </a:rPr>
              <a:t>，</a:t>
            </a:r>
            <a:r>
              <a:rPr dirty="0" sz="1200">
                <a:solidFill>
                  <a:srgbClr val="231F20"/>
                </a:solidFill>
                <a:latin typeface="楷体"/>
                <a:cs typeface="楷体"/>
              </a:rPr>
              <a:t>将很多孤儿药纳入了省市级的医保目录之中</a:t>
            </a:r>
            <a:r>
              <a:rPr dirty="0" sz="1200" spc="-105">
                <a:solidFill>
                  <a:srgbClr val="231F20"/>
                </a:solidFill>
                <a:latin typeface="楷体"/>
                <a:cs typeface="楷体"/>
              </a:rPr>
              <a:t>。</a:t>
            </a:r>
            <a:r>
              <a:rPr dirty="0" sz="1200">
                <a:solidFill>
                  <a:srgbClr val="231F20"/>
                </a:solidFill>
                <a:latin typeface="楷体"/>
                <a:cs typeface="楷体"/>
              </a:rPr>
              <a:t>但另一方面， </a:t>
            </a:r>
            <a:r>
              <a:rPr dirty="0" sz="1200" spc="10">
                <a:solidFill>
                  <a:srgbClr val="231F20"/>
                </a:solidFill>
                <a:latin typeface="楷体"/>
                <a:cs typeface="楷体"/>
              </a:rPr>
              <a:t>在很多地区仍存在对罕见病本身和罕见病用药保障制度了解程度较</a:t>
            </a:r>
            <a:r>
              <a:rPr dirty="0" sz="1200">
                <a:solidFill>
                  <a:srgbClr val="231F20"/>
                </a:solidFill>
                <a:latin typeface="楷体"/>
                <a:cs typeface="楷体"/>
              </a:rPr>
              <a:t>低、 罕见病患者用药保障程度低的现象。</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青岛等地的前期探索</a:t>
            </a:r>
            <a:endParaRPr sz="1200">
              <a:latin typeface="楷体"/>
              <a:cs typeface="楷体"/>
            </a:endParaRPr>
          </a:p>
          <a:p>
            <a:pPr algn="just" marL="12700" marR="77470" indent="304800">
              <a:lnSpc>
                <a:spcPct val="118100"/>
              </a:lnSpc>
              <a:spcBef>
                <a:spcPts val="285"/>
              </a:spcBef>
            </a:pPr>
            <a:r>
              <a:rPr dirty="0" sz="1200" spc="15">
                <a:solidFill>
                  <a:srgbClr val="231F20"/>
                </a:solidFill>
                <a:latin typeface="楷体"/>
                <a:cs typeface="楷体"/>
              </a:rPr>
              <a:t>包括青</a:t>
            </a:r>
            <a:r>
              <a:rPr dirty="0" sz="1200">
                <a:solidFill>
                  <a:srgbClr val="231F20"/>
                </a:solidFill>
                <a:latin typeface="楷体"/>
                <a:cs typeface="楷体"/>
              </a:rPr>
              <a:t>岛</a:t>
            </a:r>
            <a:r>
              <a:rPr dirty="0" sz="1200" spc="15">
                <a:solidFill>
                  <a:srgbClr val="231F20"/>
                </a:solidFill>
                <a:latin typeface="楷体"/>
                <a:cs typeface="楷体"/>
              </a:rPr>
              <a:t>、浙</a:t>
            </a:r>
            <a:r>
              <a:rPr dirty="0" sz="1200">
                <a:solidFill>
                  <a:srgbClr val="231F20"/>
                </a:solidFill>
                <a:latin typeface="楷体"/>
                <a:cs typeface="楷体"/>
              </a:rPr>
              <a:t>江</a:t>
            </a:r>
            <a:r>
              <a:rPr dirty="0" sz="1200" spc="15">
                <a:solidFill>
                  <a:srgbClr val="231F20"/>
                </a:solidFill>
                <a:latin typeface="楷体"/>
                <a:cs typeface="楷体"/>
              </a:rPr>
              <a:t>、上海在内的部门省</a:t>
            </a:r>
            <a:r>
              <a:rPr dirty="0" sz="1200">
                <a:solidFill>
                  <a:srgbClr val="231F20"/>
                </a:solidFill>
                <a:latin typeface="楷体"/>
                <a:cs typeface="楷体"/>
              </a:rPr>
              <a:t>市</a:t>
            </a:r>
            <a:r>
              <a:rPr dirty="0" sz="1200" spc="15">
                <a:solidFill>
                  <a:srgbClr val="231F20"/>
                </a:solidFill>
                <a:latin typeface="楷体"/>
                <a:cs typeface="楷体"/>
              </a:rPr>
              <a:t>，从部门分工协</a:t>
            </a:r>
            <a:r>
              <a:rPr dirty="0" sz="1200">
                <a:solidFill>
                  <a:srgbClr val="231F20"/>
                </a:solidFill>
                <a:latin typeface="楷体"/>
                <a:cs typeface="楷体"/>
              </a:rPr>
              <a:t>调</a:t>
            </a:r>
            <a:r>
              <a:rPr dirty="0" sz="1200" spc="15">
                <a:solidFill>
                  <a:srgbClr val="231F20"/>
                </a:solidFill>
                <a:latin typeface="楷体"/>
                <a:cs typeface="楷体"/>
              </a:rPr>
              <a:t>、病种和 </a:t>
            </a:r>
            <a:r>
              <a:rPr dirty="0" sz="1200" spc="10">
                <a:solidFill>
                  <a:srgbClr val="231F20"/>
                </a:solidFill>
                <a:latin typeface="楷体"/>
                <a:cs typeface="楷体"/>
              </a:rPr>
              <a:t>药物种类纳</a:t>
            </a:r>
            <a:r>
              <a:rPr dirty="0" sz="1200">
                <a:solidFill>
                  <a:srgbClr val="231F20"/>
                </a:solidFill>
                <a:latin typeface="楷体"/>
                <a:cs typeface="楷体"/>
              </a:rPr>
              <a:t>入</a:t>
            </a:r>
            <a:r>
              <a:rPr dirty="0" sz="1200" spc="10">
                <a:solidFill>
                  <a:srgbClr val="231F20"/>
                </a:solidFill>
                <a:latin typeface="楷体"/>
                <a:cs typeface="楷体"/>
              </a:rPr>
              <a:t>、筹资来</a:t>
            </a:r>
            <a:r>
              <a:rPr dirty="0" sz="1200">
                <a:solidFill>
                  <a:srgbClr val="231F20"/>
                </a:solidFill>
                <a:latin typeface="楷体"/>
                <a:cs typeface="楷体"/>
              </a:rPr>
              <a:t>源</a:t>
            </a:r>
            <a:r>
              <a:rPr dirty="0" sz="1200" spc="10">
                <a:solidFill>
                  <a:srgbClr val="231F20"/>
                </a:solidFill>
                <a:latin typeface="楷体"/>
                <a:cs typeface="楷体"/>
              </a:rPr>
              <a:t>、药品管理模式等方面进行了地方罕见病用药 保障的相关探</a:t>
            </a:r>
            <a:r>
              <a:rPr dirty="0" sz="1200">
                <a:solidFill>
                  <a:srgbClr val="231F20"/>
                </a:solidFill>
                <a:latin typeface="楷体"/>
                <a:cs typeface="楷体"/>
              </a:rPr>
              <a:t>索</a:t>
            </a:r>
            <a:r>
              <a:rPr dirty="0" sz="1200" spc="10">
                <a:solidFill>
                  <a:srgbClr val="231F20"/>
                </a:solidFill>
                <a:latin typeface="楷体"/>
                <a:cs typeface="楷体"/>
              </a:rPr>
              <a:t>，并取得了一定进</a:t>
            </a:r>
            <a:r>
              <a:rPr dirty="0" sz="1200">
                <a:solidFill>
                  <a:srgbClr val="231F20"/>
                </a:solidFill>
                <a:latin typeface="楷体"/>
                <a:cs typeface="楷体"/>
              </a:rPr>
              <a:t>展</a:t>
            </a:r>
            <a:r>
              <a:rPr dirty="0" sz="1200" spc="10">
                <a:solidFill>
                  <a:srgbClr val="231F20"/>
                </a:solidFill>
                <a:latin typeface="楷体"/>
                <a:cs typeface="楷体"/>
              </a:rPr>
              <a:t>。其罕见病用药保障制度总结见下 </a:t>
            </a:r>
            <a:r>
              <a:rPr dirty="0" sz="1200">
                <a:solidFill>
                  <a:srgbClr val="231F20"/>
                </a:solidFill>
                <a:latin typeface="楷体"/>
                <a:cs typeface="楷体"/>
              </a:rPr>
              <a:t>表：</a:t>
            </a:r>
            <a:endParaRPr sz="1200">
              <a:latin typeface="楷体"/>
              <a:cs typeface="楷体"/>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15</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6127305"/>
            <a:ext cx="4876800" cy="3048635"/>
          </a:xfrm>
          <a:prstGeom prst="rect">
            <a:avLst/>
          </a:prstGeom>
        </p:spPr>
        <p:txBody>
          <a:bodyPr wrap="square" lIns="0" tIns="12700" rIns="0" bIns="0" rtlCol="0" vert="horz">
            <a:spAutoFit/>
          </a:bodyPr>
          <a:lstStyle/>
          <a:p>
            <a:pPr algn="just" marL="12700" marR="80645" indent="304800">
              <a:lnSpc>
                <a:spcPct val="118100"/>
              </a:lnSpc>
              <a:spcBef>
                <a:spcPts val="100"/>
              </a:spcBef>
            </a:pPr>
            <a:r>
              <a:rPr dirty="0" sz="1200" spc="15">
                <a:solidFill>
                  <a:srgbClr val="231F20"/>
                </a:solidFill>
                <a:latin typeface="楷体"/>
                <a:cs typeface="楷体"/>
              </a:rPr>
              <a:t>青岛市是国内最先开始关注建设罕见病保障制度的地区之</a:t>
            </a:r>
            <a:r>
              <a:rPr dirty="0" sz="1200">
                <a:solidFill>
                  <a:srgbClr val="231F20"/>
                </a:solidFill>
                <a:latin typeface="楷体"/>
                <a:cs typeface="楷体"/>
              </a:rPr>
              <a:t>一。</a:t>
            </a:r>
            <a:r>
              <a:rPr dirty="0" baseline="2314" sz="1800">
                <a:solidFill>
                  <a:srgbClr val="231F20"/>
                </a:solidFill>
                <a:latin typeface="Times New Roman"/>
                <a:cs typeface="Times New Roman"/>
              </a:rPr>
              <a:t>2005 </a:t>
            </a:r>
            <a:r>
              <a:rPr dirty="0" sz="1200">
                <a:solidFill>
                  <a:srgbClr val="231F20"/>
                </a:solidFill>
                <a:latin typeface="楷体"/>
                <a:cs typeface="楷体"/>
              </a:rPr>
              <a:t>年，青岛率先开始通过职工门诊大病保险纳入三种罕见病；</a:t>
            </a:r>
            <a:r>
              <a:rPr dirty="0" baseline="2314" sz="1800">
                <a:solidFill>
                  <a:srgbClr val="231F20"/>
                </a:solidFill>
                <a:latin typeface="Times New Roman"/>
                <a:cs typeface="Times New Roman"/>
              </a:rPr>
              <a:t>2012</a:t>
            </a:r>
            <a:r>
              <a:rPr dirty="0" baseline="2314" sz="1800" spc="-112">
                <a:solidFill>
                  <a:srgbClr val="231F20"/>
                </a:solidFill>
                <a:latin typeface="Times New Roman"/>
                <a:cs typeface="Times New Roman"/>
              </a:rPr>
              <a:t> </a:t>
            </a:r>
            <a:r>
              <a:rPr dirty="0" sz="1200">
                <a:solidFill>
                  <a:srgbClr val="231F20"/>
                </a:solidFill>
                <a:latin typeface="楷体"/>
                <a:cs typeface="楷体"/>
              </a:rPr>
              <a:t>年实施 </a:t>
            </a:r>
            <a:r>
              <a:rPr dirty="0" sz="1200" spc="10">
                <a:solidFill>
                  <a:srgbClr val="231F20"/>
                </a:solidFill>
                <a:latin typeface="楷体"/>
                <a:cs typeface="楷体"/>
              </a:rPr>
              <a:t>大病医疗救助制度纳入部分罕见</a:t>
            </a:r>
            <a:r>
              <a:rPr dirty="0" sz="1200">
                <a:solidFill>
                  <a:srgbClr val="231F20"/>
                </a:solidFill>
                <a:latin typeface="楷体"/>
                <a:cs typeface="楷体"/>
              </a:rPr>
              <a:t>病</a:t>
            </a:r>
            <a:r>
              <a:rPr dirty="0" sz="1200" spc="10">
                <a:solidFill>
                  <a:srgbClr val="231F20"/>
                </a:solidFill>
                <a:latin typeface="楷体"/>
                <a:cs typeface="楷体"/>
              </a:rPr>
              <a:t>，通过财政投入对孤儿药实施特药救 </a:t>
            </a:r>
            <a:r>
              <a:rPr dirty="0" sz="1200">
                <a:solidFill>
                  <a:srgbClr val="231F20"/>
                </a:solidFill>
                <a:latin typeface="楷体"/>
                <a:cs typeface="楷体"/>
              </a:rPr>
              <a:t>助；</a:t>
            </a:r>
            <a:r>
              <a:rPr dirty="0" baseline="2314" sz="1800">
                <a:solidFill>
                  <a:srgbClr val="231F20"/>
                </a:solidFill>
                <a:latin typeface="Times New Roman"/>
                <a:cs typeface="Times New Roman"/>
              </a:rPr>
              <a:t>2017</a:t>
            </a:r>
            <a:r>
              <a:rPr dirty="0" baseline="2314" sz="1800" spc="-112">
                <a:solidFill>
                  <a:srgbClr val="231F20"/>
                </a:solidFill>
                <a:latin typeface="Times New Roman"/>
                <a:cs typeface="Times New Roman"/>
              </a:rPr>
              <a:t> </a:t>
            </a:r>
            <a:r>
              <a:rPr dirty="0" sz="1200">
                <a:solidFill>
                  <a:srgbClr val="231F20"/>
                </a:solidFill>
                <a:latin typeface="楷体"/>
                <a:cs typeface="楷体"/>
              </a:rPr>
              <a:t>年开始实施补充医疗保险制度，由单一财政资金转变为多元筹 资，保障水平进一步提高，制度可持续性进一步增强。</a:t>
            </a:r>
            <a:endParaRPr sz="1200">
              <a:latin typeface="楷体"/>
              <a:cs typeface="楷体"/>
            </a:endParaRPr>
          </a:p>
          <a:p>
            <a:pPr>
              <a:lnSpc>
                <a:spcPct val="100000"/>
              </a:lnSpc>
              <a:spcBef>
                <a:spcPts val="30"/>
              </a:spcBef>
            </a:pPr>
            <a:endParaRPr sz="1300">
              <a:latin typeface="楷体"/>
              <a:cs typeface="楷体"/>
            </a:endParaRPr>
          </a:p>
          <a:p>
            <a:pPr marL="12700" marR="5080" indent="304165">
              <a:lnSpc>
                <a:spcPct val="118100"/>
              </a:lnSpc>
            </a:pPr>
            <a:r>
              <a:rPr dirty="0" sz="1200" spc="40">
                <a:solidFill>
                  <a:srgbClr val="231F20"/>
                </a:solidFill>
                <a:latin typeface="楷体"/>
                <a:cs typeface="楷体"/>
              </a:rPr>
              <a:t>浙江省</a:t>
            </a:r>
            <a:r>
              <a:rPr dirty="0" sz="1200">
                <a:solidFill>
                  <a:srgbClr val="231F20"/>
                </a:solidFill>
                <a:latin typeface="楷体"/>
                <a:cs typeface="楷体"/>
              </a:rPr>
              <a:t>于</a:t>
            </a:r>
            <a:r>
              <a:rPr dirty="0" sz="1200" spc="-315">
                <a:solidFill>
                  <a:srgbClr val="231F20"/>
                </a:solidFill>
                <a:latin typeface="楷体"/>
                <a:cs typeface="楷体"/>
              </a:rPr>
              <a:t> </a:t>
            </a:r>
            <a:r>
              <a:rPr dirty="0" baseline="2314" sz="1800">
                <a:solidFill>
                  <a:srgbClr val="231F20"/>
                </a:solidFill>
                <a:latin typeface="Times New Roman"/>
                <a:cs typeface="Times New Roman"/>
              </a:rPr>
              <a:t>2016</a:t>
            </a:r>
            <a:r>
              <a:rPr dirty="0" baseline="2314" sz="1800" spc="-22">
                <a:solidFill>
                  <a:srgbClr val="231F20"/>
                </a:solidFill>
                <a:latin typeface="Times New Roman"/>
                <a:cs typeface="Times New Roman"/>
              </a:rPr>
              <a:t> </a:t>
            </a:r>
            <a:r>
              <a:rPr dirty="0" sz="1200" spc="40">
                <a:solidFill>
                  <a:srgbClr val="231F20"/>
                </a:solidFill>
                <a:latin typeface="楷体"/>
                <a:cs typeface="楷体"/>
              </a:rPr>
              <a:t>年建立了覆盖全省的罕见病保障机</a:t>
            </a:r>
            <a:r>
              <a:rPr dirty="0" sz="1200">
                <a:solidFill>
                  <a:srgbClr val="231F20"/>
                </a:solidFill>
                <a:latin typeface="楷体"/>
                <a:cs typeface="楷体"/>
              </a:rPr>
              <a:t>制</a:t>
            </a:r>
            <a:r>
              <a:rPr dirty="0" sz="1200" spc="40">
                <a:solidFill>
                  <a:srgbClr val="231F20"/>
                </a:solidFill>
                <a:latin typeface="楷体"/>
                <a:cs typeface="楷体"/>
              </a:rPr>
              <a:t>，主要通过五 </a:t>
            </a:r>
            <a:r>
              <a:rPr dirty="0" sz="1200" spc="10">
                <a:solidFill>
                  <a:srgbClr val="231F20"/>
                </a:solidFill>
                <a:latin typeface="楷体"/>
                <a:cs typeface="楷体"/>
              </a:rPr>
              <a:t>个方</a:t>
            </a:r>
            <a:r>
              <a:rPr dirty="0" sz="1200">
                <a:solidFill>
                  <a:srgbClr val="231F20"/>
                </a:solidFill>
                <a:latin typeface="楷体"/>
                <a:cs typeface="楷体"/>
              </a:rPr>
              <a:t>面</a:t>
            </a:r>
            <a:r>
              <a:rPr dirty="0" sz="1200" spc="10">
                <a:solidFill>
                  <a:srgbClr val="231F20"/>
                </a:solidFill>
                <a:latin typeface="楷体"/>
                <a:cs typeface="楷体"/>
              </a:rPr>
              <a:t>（明确各部门的职</a:t>
            </a:r>
            <a:r>
              <a:rPr dirty="0" sz="1200">
                <a:solidFill>
                  <a:srgbClr val="231F20"/>
                </a:solidFill>
                <a:latin typeface="楷体"/>
                <a:cs typeface="楷体"/>
              </a:rPr>
              <a:t>责</a:t>
            </a:r>
            <a:r>
              <a:rPr dirty="0" sz="1200" spc="10">
                <a:solidFill>
                  <a:srgbClr val="231F20"/>
                </a:solidFill>
                <a:latin typeface="楷体"/>
                <a:cs typeface="楷体"/>
              </a:rPr>
              <a:t>、确定列入罕见病医疗保障的病</a:t>
            </a:r>
            <a:r>
              <a:rPr dirty="0" sz="1200">
                <a:solidFill>
                  <a:srgbClr val="231F20"/>
                </a:solidFill>
                <a:latin typeface="楷体"/>
                <a:cs typeface="楷体"/>
              </a:rPr>
              <a:t>种</a:t>
            </a:r>
            <a:r>
              <a:rPr dirty="0" sz="1200" spc="10">
                <a:solidFill>
                  <a:srgbClr val="231F20"/>
                </a:solidFill>
                <a:latin typeface="楷体"/>
                <a:cs typeface="楷体"/>
              </a:rPr>
              <a:t>、确定罕 见病医疗费用保障组</a:t>
            </a:r>
            <a:r>
              <a:rPr dirty="0" sz="1200">
                <a:solidFill>
                  <a:srgbClr val="231F20"/>
                </a:solidFill>
                <a:latin typeface="楷体"/>
                <a:cs typeface="楷体"/>
              </a:rPr>
              <a:t>成</a:t>
            </a:r>
            <a:r>
              <a:rPr dirty="0" sz="1200" spc="10">
                <a:solidFill>
                  <a:srgbClr val="231F20"/>
                </a:solidFill>
                <a:latin typeface="楷体"/>
                <a:cs typeface="楷体"/>
              </a:rPr>
              <a:t>、明确罕见病医疗保障对</a:t>
            </a:r>
            <a:r>
              <a:rPr dirty="0" sz="1200">
                <a:solidFill>
                  <a:srgbClr val="231F20"/>
                </a:solidFill>
                <a:latin typeface="楷体"/>
                <a:cs typeface="楷体"/>
              </a:rPr>
              <a:t>象</a:t>
            </a:r>
            <a:r>
              <a:rPr dirty="0" sz="1200" spc="10">
                <a:solidFill>
                  <a:srgbClr val="231F20"/>
                </a:solidFill>
                <a:latin typeface="楷体"/>
                <a:cs typeface="楷体"/>
              </a:rPr>
              <a:t>、建立罕见病特殊药 </a:t>
            </a:r>
            <a:r>
              <a:rPr dirty="0" sz="1200">
                <a:solidFill>
                  <a:srgbClr val="231F20"/>
                </a:solidFill>
                <a:latin typeface="楷体"/>
                <a:cs typeface="楷体"/>
              </a:rPr>
              <a:t>品的管理模式</a:t>
            </a:r>
            <a:r>
              <a:rPr dirty="0" sz="1200" spc="-70">
                <a:solidFill>
                  <a:srgbClr val="231F20"/>
                </a:solidFill>
                <a:latin typeface="楷体"/>
                <a:cs typeface="楷体"/>
              </a:rPr>
              <a:t>）</a:t>
            </a:r>
            <a:r>
              <a:rPr dirty="0" sz="1200">
                <a:solidFill>
                  <a:srgbClr val="231F20"/>
                </a:solidFill>
                <a:latin typeface="楷体"/>
                <a:cs typeface="楷体"/>
              </a:rPr>
              <a:t>的制度建设</a:t>
            </a:r>
            <a:r>
              <a:rPr dirty="0" sz="1200" spc="-70">
                <a:solidFill>
                  <a:srgbClr val="231F20"/>
                </a:solidFill>
                <a:latin typeface="楷体"/>
                <a:cs typeface="楷体"/>
              </a:rPr>
              <a:t>，</a:t>
            </a:r>
            <a:r>
              <a:rPr dirty="0" sz="1200">
                <a:solidFill>
                  <a:srgbClr val="231F20"/>
                </a:solidFill>
                <a:latin typeface="楷体"/>
                <a:cs typeface="楷体"/>
              </a:rPr>
              <a:t>来确保罕见病保障体系的有效运行</a:t>
            </a:r>
            <a:r>
              <a:rPr dirty="0" sz="1200" spc="-70">
                <a:solidFill>
                  <a:srgbClr val="231F20"/>
                </a:solidFill>
                <a:latin typeface="楷体"/>
                <a:cs typeface="楷体"/>
              </a:rPr>
              <a:t>。</a:t>
            </a:r>
            <a:r>
              <a:rPr dirty="0" sz="1200">
                <a:solidFill>
                  <a:srgbClr val="231F20"/>
                </a:solidFill>
                <a:latin typeface="楷体"/>
                <a:cs typeface="楷体"/>
              </a:rPr>
              <a:t>其中， </a:t>
            </a:r>
            <a:r>
              <a:rPr dirty="0" sz="1200" spc="10">
                <a:solidFill>
                  <a:srgbClr val="231F20"/>
                </a:solidFill>
                <a:latin typeface="楷体"/>
                <a:cs typeface="楷体"/>
              </a:rPr>
              <a:t>在药品谈判和纳入的制度设计</a:t>
            </a:r>
            <a:r>
              <a:rPr dirty="0" sz="1200">
                <a:solidFill>
                  <a:srgbClr val="231F20"/>
                </a:solidFill>
                <a:latin typeface="楷体"/>
                <a:cs typeface="楷体"/>
              </a:rPr>
              <a:t>上</a:t>
            </a:r>
            <a:r>
              <a:rPr dirty="0" sz="1200" spc="10">
                <a:solidFill>
                  <a:srgbClr val="231F20"/>
                </a:solidFill>
                <a:latin typeface="楷体"/>
                <a:cs typeface="楷体"/>
              </a:rPr>
              <a:t>，浙江采取与大病特药类似的谈判准入 模</a:t>
            </a:r>
            <a:r>
              <a:rPr dirty="0" sz="1200">
                <a:solidFill>
                  <a:srgbClr val="231F20"/>
                </a:solidFill>
                <a:latin typeface="楷体"/>
                <a:cs typeface="楷体"/>
              </a:rPr>
              <a:t>式</a:t>
            </a:r>
            <a:r>
              <a:rPr dirty="0" sz="1200" spc="10">
                <a:solidFill>
                  <a:srgbClr val="231F20"/>
                </a:solidFill>
                <a:latin typeface="楷体"/>
                <a:cs typeface="楷体"/>
              </a:rPr>
              <a:t>，规定孤儿药不做竞争性谈</a:t>
            </a:r>
            <a:r>
              <a:rPr dirty="0" sz="1200">
                <a:solidFill>
                  <a:srgbClr val="231F20"/>
                </a:solidFill>
                <a:latin typeface="楷体"/>
                <a:cs typeface="楷体"/>
              </a:rPr>
              <a:t>判</a:t>
            </a:r>
            <a:r>
              <a:rPr dirty="0" sz="1200" spc="10">
                <a:solidFill>
                  <a:srgbClr val="231F20"/>
                </a:solidFill>
                <a:latin typeface="楷体"/>
                <a:cs typeface="楷体"/>
              </a:rPr>
              <a:t>。同</a:t>
            </a:r>
            <a:r>
              <a:rPr dirty="0" sz="1200">
                <a:solidFill>
                  <a:srgbClr val="231F20"/>
                </a:solidFill>
                <a:latin typeface="楷体"/>
                <a:cs typeface="楷体"/>
              </a:rPr>
              <a:t>时</a:t>
            </a:r>
            <a:r>
              <a:rPr dirty="0" sz="1200" spc="10">
                <a:solidFill>
                  <a:srgbClr val="231F20"/>
                </a:solidFill>
                <a:latin typeface="楷体"/>
                <a:cs typeface="楷体"/>
              </a:rPr>
              <a:t>，浙江省医保部门也与制药企 业通过设定量价挂</a:t>
            </a:r>
            <a:r>
              <a:rPr dirty="0" sz="1200">
                <a:solidFill>
                  <a:srgbClr val="231F20"/>
                </a:solidFill>
                <a:latin typeface="楷体"/>
                <a:cs typeface="楷体"/>
              </a:rPr>
              <a:t>钩</a:t>
            </a:r>
            <a:r>
              <a:rPr dirty="0" sz="1200" spc="10">
                <a:solidFill>
                  <a:srgbClr val="231F20"/>
                </a:solidFill>
                <a:latin typeface="楷体"/>
                <a:cs typeface="楷体"/>
              </a:rPr>
              <a:t>、梯度支付等风险共担机</a:t>
            </a:r>
            <a:r>
              <a:rPr dirty="0" sz="1200">
                <a:solidFill>
                  <a:srgbClr val="231F20"/>
                </a:solidFill>
                <a:latin typeface="楷体"/>
                <a:cs typeface="楷体"/>
              </a:rPr>
              <a:t>制</a:t>
            </a:r>
            <a:r>
              <a:rPr dirty="0" sz="1200" spc="10">
                <a:solidFill>
                  <a:srgbClr val="231F20"/>
                </a:solidFill>
                <a:latin typeface="楷体"/>
                <a:cs typeface="楷体"/>
              </a:rPr>
              <a:t>，在保障罕见病患者用 </a:t>
            </a:r>
            <a:r>
              <a:rPr dirty="0" sz="1200">
                <a:solidFill>
                  <a:srgbClr val="231F20"/>
                </a:solidFill>
                <a:latin typeface="楷体"/>
                <a:cs typeface="楷体"/>
              </a:rPr>
              <a:t>药可及性的同时也保证了保障体系的可持续发展。（见图</a:t>
            </a:r>
            <a:r>
              <a:rPr dirty="0" sz="1200" spc="-310">
                <a:solidFill>
                  <a:srgbClr val="231F20"/>
                </a:solidFill>
                <a:latin typeface="楷体"/>
                <a:cs typeface="楷体"/>
              </a:rPr>
              <a:t> </a:t>
            </a:r>
            <a:r>
              <a:rPr dirty="0" baseline="2314" sz="1800">
                <a:solidFill>
                  <a:srgbClr val="231F20"/>
                </a:solidFill>
                <a:latin typeface="Times New Roman"/>
                <a:cs typeface="Times New Roman"/>
              </a:rPr>
              <a:t>2.3</a:t>
            </a:r>
            <a:r>
              <a:rPr dirty="0" sz="1200">
                <a:solidFill>
                  <a:srgbClr val="231F20"/>
                </a:solidFill>
                <a:latin typeface="楷体"/>
                <a:cs typeface="楷体"/>
              </a:rPr>
              <a:t>）。</a:t>
            </a:r>
            <a:endParaRPr sz="1200">
              <a:latin typeface="楷体"/>
              <a:cs typeface="楷体"/>
            </a:endParaRPr>
          </a:p>
        </p:txBody>
      </p:sp>
      <p:sp>
        <p:nvSpPr>
          <p:cNvPr id="7" name="object 7"/>
          <p:cNvSpPr/>
          <p:nvPr/>
        </p:nvSpPr>
        <p:spPr>
          <a:xfrm>
            <a:off x="832498" y="136023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8" name="object 8"/>
          <p:cNvSpPr/>
          <p:nvPr/>
        </p:nvSpPr>
        <p:spPr>
          <a:xfrm>
            <a:off x="832498" y="5924346"/>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9" name="object 9"/>
          <p:cNvPicPr/>
          <p:nvPr/>
        </p:nvPicPr>
        <p:blipFill>
          <a:blip r:embed="rId2" cstate="print"/>
          <a:stretch>
            <a:fillRect/>
          </a:stretch>
        </p:blipFill>
        <p:spPr>
          <a:xfrm>
            <a:off x="1405166" y="2242502"/>
            <a:ext cx="1724066" cy="347397"/>
          </a:xfrm>
          <a:prstGeom prst="rect">
            <a:avLst/>
          </a:prstGeom>
        </p:spPr>
      </p:pic>
      <p:sp>
        <p:nvSpPr>
          <p:cNvPr id="10" name="object 10"/>
          <p:cNvSpPr txBox="1"/>
          <p:nvPr/>
        </p:nvSpPr>
        <p:spPr>
          <a:xfrm>
            <a:off x="2050084" y="2239736"/>
            <a:ext cx="577215" cy="347345"/>
          </a:xfrm>
          <a:prstGeom prst="rect">
            <a:avLst/>
          </a:prstGeom>
        </p:spPr>
        <p:txBody>
          <a:bodyPr wrap="square" lIns="0" tIns="12065" rIns="0" bIns="0" rtlCol="0" vert="horz">
            <a:spAutoFit/>
          </a:bodyPr>
          <a:lstStyle/>
          <a:p>
            <a:pPr algn="ctr">
              <a:lnSpc>
                <a:spcPct val="100000"/>
              </a:lnSpc>
              <a:spcBef>
                <a:spcPts val="95"/>
              </a:spcBef>
            </a:pPr>
            <a:r>
              <a:rPr dirty="0" sz="1050" spc="45">
                <a:solidFill>
                  <a:srgbClr val="FFFFFF"/>
                </a:solidFill>
                <a:latin typeface="楷体"/>
                <a:cs typeface="楷体"/>
              </a:rPr>
              <a:t>青</a:t>
            </a:r>
            <a:r>
              <a:rPr dirty="0" sz="1050">
                <a:solidFill>
                  <a:srgbClr val="FFFFFF"/>
                </a:solidFill>
                <a:latin typeface="楷体"/>
                <a:cs typeface="楷体"/>
              </a:rPr>
              <a:t>岛</a:t>
            </a:r>
            <a:endParaRPr sz="1050">
              <a:latin typeface="楷体"/>
              <a:cs typeface="楷体"/>
            </a:endParaRPr>
          </a:p>
          <a:p>
            <a:pPr algn="ctr">
              <a:lnSpc>
                <a:spcPct val="100000"/>
              </a:lnSpc>
              <a:spcBef>
                <a:spcPts val="20"/>
              </a:spcBef>
            </a:pPr>
            <a:r>
              <a:rPr dirty="0" sz="1050" spc="20" b="1">
                <a:solidFill>
                  <a:srgbClr val="FFFFFF"/>
                </a:solidFill>
                <a:latin typeface="Times New Roman"/>
                <a:cs typeface="Times New Roman"/>
              </a:rPr>
              <a:t>2005</a:t>
            </a:r>
            <a:r>
              <a:rPr dirty="0" sz="1050" spc="45">
                <a:solidFill>
                  <a:srgbClr val="FFFFFF"/>
                </a:solidFill>
                <a:latin typeface="楷体"/>
                <a:cs typeface="楷体"/>
              </a:rPr>
              <a:t>年</a:t>
            </a:r>
            <a:r>
              <a:rPr dirty="0" sz="1050">
                <a:solidFill>
                  <a:srgbClr val="FFFFFF"/>
                </a:solidFill>
                <a:latin typeface="楷体"/>
                <a:cs typeface="楷体"/>
              </a:rPr>
              <a:t>起</a:t>
            </a:r>
            <a:endParaRPr sz="1050">
              <a:latin typeface="楷体"/>
              <a:cs typeface="楷体"/>
            </a:endParaRPr>
          </a:p>
        </p:txBody>
      </p:sp>
      <p:pic>
        <p:nvPicPr>
          <p:cNvPr id="11" name="object 11"/>
          <p:cNvPicPr/>
          <p:nvPr/>
        </p:nvPicPr>
        <p:blipFill>
          <a:blip r:embed="rId3" cstate="print"/>
          <a:stretch>
            <a:fillRect/>
          </a:stretch>
        </p:blipFill>
        <p:spPr>
          <a:xfrm>
            <a:off x="3367265" y="1761934"/>
            <a:ext cx="1706686" cy="347399"/>
          </a:xfrm>
          <a:prstGeom prst="rect">
            <a:avLst/>
          </a:prstGeom>
        </p:spPr>
      </p:pic>
      <p:sp>
        <p:nvSpPr>
          <p:cNvPr id="12" name="object 12"/>
          <p:cNvSpPr txBox="1"/>
          <p:nvPr/>
        </p:nvSpPr>
        <p:spPr>
          <a:xfrm>
            <a:off x="2623223" y="1443255"/>
            <a:ext cx="2597150" cy="581660"/>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图</a:t>
            </a:r>
            <a:r>
              <a:rPr dirty="0" sz="900" spc="-285" i="1">
                <a:solidFill>
                  <a:srgbClr val="5A5B5D"/>
                </a:solidFill>
                <a:latin typeface="楷体"/>
                <a:cs typeface="楷体"/>
              </a:rPr>
              <a:t> </a:t>
            </a:r>
            <a:r>
              <a:rPr dirty="0" baseline="3086" sz="1350" spc="-7" i="1">
                <a:solidFill>
                  <a:srgbClr val="5A5B5D"/>
                </a:solidFill>
                <a:latin typeface="Times New Roman"/>
                <a:cs typeface="Times New Roman"/>
              </a:rPr>
              <a:t>2.2</a:t>
            </a:r>
            <a:r>
              <a:rPr dirty="0" sz="900" spc="-5" i="1">
                <a:solidFill>
                  <a:srgbClr val="5A5B5D"/>
                </a:solidFill>
                <a:latin typeface="楷体"/>
                <a:cs typeface="楷体"/>
              </a:rPr>
              <a:t>：</a:t>
            </a:r>
            <a:r>
              <a:rPr dirty="0" sz="900" i="1">
                <a:solidFill>
                  <a:srgbClr val="5A5B5D"/>
                </a:solidFill>
                <a:latin typeface="楷体"/>
                <a:cs typeface="楷体"/>
              </a:rPr>
              <a:t>近年来国家层面罕见病政策及相关工作重点</a:t>
            </a:r>
            <a:endParaRPr sz="900">
              <a:latin typeface="楷体"/>
              <a:cs typeface="楷体"/>
            </a:endParaRPr>
          </a:p>
          <a:p>
            <a:pPr>
              <a:lnSpc>
                <a:spcPct val="100000"/>
              </a:lnSpc>
            </a:pPr>
            <a:endParaRPr sz="1000">
              <a:latin typeface="楷体"/>
              <a:cs typeface="楷体"/>
            </a:endParaRPr>
          </a:p>
          <a:p>
            <a:pPr marL="921385">
              <a:lnSpc>
                <a:spcPct val="100000"/>
              </a:lnSpc>
              <a:spcBef>
                <a:spcPts val="745"/>
              </a:spcBef>
            </a:pPr>
            <a:r>
              <a:rPr dirty="0" sz="1050" spc="45">
                <a:solidFill>
                  <a:srgbClr val="FFFFFF"/>
                </a:solidFill>
                <a:latin typeface="楷体"/>
                <a:cs typeface="楷体"/>
              </a:rPr>
              <a:t>各</a:t>
            </a:r>
            <a:r>
              <a:rPr dirty="0" sz="1050">
                <a:solidFill>
                  <a:srgbClr val="FFFFFF"/>
                </a:solidFill>
                <a:latin typeface="楷体"/>
                <a:cs typeface="楷体"/>
              </a:rPr>
              <a:t>地区</a:t>
            </a:r>
            <a:r>
              <a:rPr dirty="0" sz="1050" spc="45">
                <a:solidFill>
                  <a:srgbClr val="FFFFFF"/>
                </a:solidFill>
                <a:latin typeface="楷体"/>
                <a:cs typeface="楷体"/>
              </a:rPr>
              <a:t>的</a:t>
            </a:r>
            <a:r>
              <a:rPr dirty="0" sz="1050">
                <a:solidFill>
                  <a:srgbClr val="FFFFFF"/>
                </a:solidFill>
                <a:latin typeface="楷体"/>
                <a:cs typeface="楷体"/>
              </a:rPr>
              <a:t>不同</a:t>
            </a:r>
            <a:r>
              <a:rPr dirty="0" sz="1050" spc="45">
                <a:solidFill>
                  <a:srgbClr val="FFFFFF"/>
                </a:solidFill>
                <a:latin typeface="楷体"/>
                <a:cs typeface="楷体"/>
              </a:rPr>
              <a:t>模</a:t>
            </a:r>
            <a:r>
              <a:rPr dirty="0" sz="1050">
                <a:solidFill>
                  <a:srgbClr val="FFFFFF"/>
                </a:solidFill>
                <a:latin typeface="楷体"/>
                <a:cs typeface="楷体"/>
              </a:rPr>
              <a:t>式探索</a:t>
            </a:r>
            <a:endParaRPr sz="1050">
              <a:latin typeface="楷体"/>
              <a:cs typeface="楷体"/>
            </a:endParaRPr>
          </a:p>
        </p:txBody>
      </p:sp>
      <p:pic>
        <p:nvPicPr>
          <p:cNvPr id="13" name="object 13"/>
          <p:cNvPicPr/>
          <p:nvPr/>
        </p:nvPicPr>
        <p:blipFill>
          <a:blip r:embed="rId4" cstate="print"/>
          <a:stretch>
            <a:fillRect/>
          </a:stretch>
        </p:blipFill>
        <p:spPr>
          <a:xfrm>
            <a:off x="3361448" y="2236711"/>
            <a:ext cx="1724066" cy="347397"/>
          </a:xfrm>
          <a:prstGeom prst="rect">
            <a:avLst/>
          </a:prstGeom>
        </p:spPr>
      </p:pic>
      <p:sp>
        <p:nvSpPr>
          <p:cNvPr id="14" name="object 14"/>
          <p:cNvSpPr txBox="1"/>
          <p:nvPr/>
        </p:nvSpPr>
        <p:spPr>
          <a:xfrm>
            <a:off x="3931792" y="2235634"/>
            <a:ext cx="577215" cy="347345"/>
          </a:xfrm>
          <a:prstGeom prst="rect">
            <a:avLst/>
          </a:prstGeom>
        </p:spPr>
        <p:txBody>
          <a:bodyPr wrap="square" lIns="0" tIns="12065" rIns="0" bIns="0" rtlCol="0" vert="horz">
            <a:spAutoFit/>
          </a:bodyPr>
          <a:lstStyle/>
          <a:p>
            <a:pPr algn="ctr" marL="11430">
              <a:lnSpc>
                <a:spcPct val="100000"/>
              </a:lnSpc>
              <a:spcBef>
                <a:spcPts val="95"/>
              </a:spcBef>
            </a:pPr>
            <a:r>
              <a:rPr dirty="0" sz="1050" spc="45">
                <a:solidFill>
                  <a:srgbClr val="FFFFFF"/>
                </a:solidFill>
                <a:latin typeface="楷体"/>
                <a:cs typeface="楷体"/>
              </a:rPr>
              <a:t>上</a:t>
            </a:r>
            <a:r>
              <a:rPr dirty="0" sz="1050">
                <a:solidFill>
                  <a:srgbClr val="FFFFFF"/>
                </a:solidFill>
                <a:latin typeface="楷体"/>
                <a:cs typeface="楷体"/>
              </a:rPr>
              <a:t>海</a:t>
            </a:r>
            <a:endParaRPr sz="1050">
              <a:latin typeface="楷体"/>
              <a:cs typeface="楷体"/>
            </a:endParaRPr>
          </a:p>
          <a:p>
            <a:pPr algn="ctr">
              <a:lnSpc>
                <a:spcPct val="100000"/>
              </a:lnSpc>
              <a:spcBef>
                <a:spcPts val="20"/>
              </a:spcBef>
            </a:pPr>
            <a:r>
              <a:rPr dirty="0" sz="1050" spc="20" b="1">
                <a:solidFill>
                  <a:srgbClr val="FFFFFF"/>
                </a:solidFill>
                <a:latin typeface="Times New Roman"/>
                <a:cs typeface="Times New Roman"/>
              </a:rPr>
              <a:t>2011</a:t>
            </a:r>
            <a:r>
              <a:rPr dirty="0" sz="1050" spc="45">
                <a:solidFill>
                  <a:srgbClr val="FFFFFF"/>
                </a:solidFill>
                <a:latin typeface="楷体"/>
                <a:cs typeface="楷体"/>
              </a:rPr>
              <a:t>年</a:t>
            </a:r>
            <a:r>
              <a:rPr dirty="0" sz="1050">
                <a:solidFill>
                  <a:srgbClr val="FFFFFF"/>
                </a:solidFill>
                <a:latin typeface="楷体"/>
                <a:cs typeface="楷体"/>
              </a:rPr>
              <a:t>起</a:t>
            </a:r>
            <a:endParaRPr sz="1050">
              <a:latin typeface="楷体"/>
              <a:cs typeface="楷体"/>
            </a:endParaRPr>
          </a:p>
        </p:txBody>
      </p:sp>
      <p:pic>
        <p:nvPicPr>
          <p:cNvPr id="15" name="object 15"/>
          <p:cNvPicPr/>
          <p:nvPr/>
        </p:nvPicPr>
        <p:blipFill>
          <a:blip r:embed="rId5" cstate="print"/>
          <a:stretch>
            <a:fillRect/>
          </a:stretch>
        </p:blipFill>
        <p:spPr>
          <a:xfrm>
            <a:off x="5317744" y="2242502"/>
            <a:ext cx="1724066" cy="347397"/>
          </a:xfrm>
          <a:prstGeom prst="rect">
            <a:avLst/>
          </a:prstGeom>
        </p:spPr>
      </p:pic>
      <p:sp>
        <p:nvSpPr>
          <p:cNvPr id="16" name="object 16"/>
          <p:cNvSpPr txBox="1"/>
          <p:nvPr/>
        </p:nvSpPr>
        <p:spPr>
          <a:xfrm>
            <a:off x="5886246" y="2240359"/>
            <a:ext cx="577215" cy="347345"/>
          </a:xfrm>
          <a:prstGeom prst="rect">
            <a:avLst/>
          </a:prstGeom>
        </p:spPr>
        <p:txBody>
          <a:bodyPr wrap="square" lIns="0" tIns="12065" rIns="0" bIns="0" rtlCol="0" vert="horz">
            <a:spAutoFit/>
          </a:bodyPr>
          <a:lstStyle/>
          <a:p>
            <a:pPr algn="ctr" marL="11430">
              <a:lnSpc>
                <a:spcPct val="100000"/>
              </a:lnSpc>
              <a:spcBef>
                <a:spcPts val="95"/>
              </a:spcBef>
            </a:pPr>
            <a:r>
              <a:rPr dirty="0" sz="1050" spc="45">
                <a:solidFill>
                  <a:srgbClr val="FFFFFF"/>
                </a:solidFill>
                <a:latin typeface="楷体"/>
                <a:cs typeface="楷体"/>
              </a:rPr>
              <a:t>浙</a:t>
            </a:r>
            <a:r>
              <a:rPr dirty="0" sz="1050">
                <a:solidFill>
                  <a:srgbClr val="FFFFFF"/>
                </a:solidFill>
                <a:latin typeface="楷体"/>
                <a:cs typeface="楷体"/>
              </a:rPr>
              <a:t>江</a:t>
            </a:r>
            <a:endParaRPr sz="1050">
              <a:latin typeface="楷体"/>
              <a:cs typeface="楷体"/>
            </a:endParaRPr>
          </a:p>
          <a:p>
            <a:pPr algn="ctr">
              <a:lnSpc>
                <a:spcPct val="100000"/>
              </a:lnSpc>
              <a:spcBef>
                <a:spcPts val="20"/>
              </a:spcBef>
            </a:pPr>
            <a:r>
              <a:rPr dirty="0" sz="1050" spc="20" b="1">
                <a:solidFill>
                  <a:srgbClr val="FFFFFF"/>
                </a:solidFill>
                <a:latin typeface="Times New Roman"/>
                <a:cs typeface="Times New Roman"/>
              </a:rPr>
              <a:t>2016</a:t>
            </a:r>
            <a:r>
              <a:rPr dirty="0" sz="1050" spc="45">
                <a:solidFill>
                  <a:srgbClr val="FFFFFF"/>
                </a:solidFill>
                <a:latin typeface="楷体"/>
                <a:cs typeface="楷体"/>
              </a:rPr>
              <a:t>年</a:t>
            </a:r>
            <a:r>
              <a:rPr dirty="0" sz="1050">
                <a:solidFill>
                  <a:srgbClr val="FFFFFF"/>
                </a:solidFill>
                <a:latin typeface="楷体"/>
                <a:cs typeface="楷体"/>
              </a:rPr>
              <a:t>起</a:t>
            </a:r>
            <a:endParaRPr sz="1050">
              <a:latin typeface="楷体"/>
              <a:cs typeface="楷体"/>
            </a:endParaRPr>
          </a:p>
        </p:txBody>
      </p:sp>
      <p:grpSp>
        <p:nvGrpSpPr>
          <p:cNvPr id="17" name="object 17"/>
          <p:cNvGrpSpPr/>
          <p:nvPr/>
        </p:nvGrpSpPr>
        <p:grpSpPr>
          <a:xfrm>
            <a:off x="429746" y="2101748"/>
            <a:ext cx="6775450" cy="1217930"/>
            <a:chOff x="429746" y="2101748"/>
            <a:chExt cx="6775450" cy="1217930"/>
          </a:xfrm>
        </p:grpSpPr>
        <p:sp>
          <p:nvSpPr>
            <p:cNvPr id="18" name="object 18"/>
            <p:cNvSpPr/>
            <p:nvPr/>
          </p:nvSpPr>
          <p:spPr>
            <a:xfrm>
              <a:off x="2273023" y="2112226"/>
              <a:ext cx="1954530" cy="133985"/>
            </a:xfrm>
            <a:custGeom>
              <a:avLst/>
              <a:gdLst/>
              <a:ahLst/>
              <a:cxnLst/>
              <a:rect l="l" t="t" r="r" b="b"/>
              <a:pathLst>
                <a:path w="1954529" h="133985">
                  <a:moveTo>
                    <a:pt x="1954158" y="0"/>
                  </a:moveTo>
                  <a:lnTo>
                    <a:pt x="1954158" y="66898"/>
                  </a:lnTo>
                  <a:lnTo>
                    <a:pt x="0" y="66898"/>
                  </a:lnTo>
                  <a:lnTo>
                    <a:pt x="0" y="133796"/>
                  </a:lnTo>
                </a:path>
              </a:pathLst>
            </a:custGeom>
            <a:ln w="17414">
              <a:solidFill>
                <a:srgbClr val="7E7F83"/>
              </a:solidFill>
            </a:ln>
          </p:spPr>
          <p:txBody>
            <a:bodyPr wrap="square" lIns="0" tIns="0" rIns="0" bIns="0" rtlCol="0"/>
            <a:lstStyle/>
            <a:p/>
          </p:txBody>
        </p:sp>
        <p:sp>
          <p:nvSpPr>
            <p:cNvPr id="19" name="object 19"/>
            <p:cNvSpPr/>
            <p:nvPr/>
          </p:nvSpPr>
          <p:spPr>
            <a:xfrm>
              <a:off x="4223499" y="2112226"/>
              <a:ext cx="1957705" cy="134620"/>
            </a:xfrm>
            <a:custGeom>
              <a:avLst/>
              <a:gdLst/>
              <a:ahLst/>
              <a:cxnLst/>
              <a:rect l="l" t="t" r="r" b="b"/>
              <a:pathLst>
                <a:path w="1957704" h="134619">
                  <a:moveTo>
                    <a:pt x="0" y="0"/>
                  </a:moveTo>
                  <a:lnTo>
                    <a:pt x="0" y="67207"/>
                  </a:lnTo>
                  <a:lnTo>
                    <a:pt x="1957438" y="67207"/>
                  </a:lnTo>
                  <a:lnTo>
                    <a:pt x="1957438" y="134414"/>
                  </a:lnTo>
                </a:path>
              </a:pathLst>
            </a:custGeom>
            <a:ln w="17414">
              <a:solidFill>
                <a:srgbClr val="7E7F83"/>
              </a:solidFill>
            </a:ln>
          </p:spPr>
          <p:txBody>
            <a:bodyPr wrap="square" lIns="0" tIns="0" rIns="0" bIns="0" rtlCol="0"/>
            <a:lstStyle/>
            <a:p/>
          </p:txBody>
        </p:sp>
        <p:sp>
          <p:nvSpPr>
            <p:cNvPr id="20" name="object 20"/>
            <p:cNvSpPr/>
            <p:nvPr/>
          </p:nvSpPr>
          <p:spPr>
            <a:xfrm>
              <a:off x="4223499" y="2112226"/>
              <a:ext cx="3175" cy="130175"/>
            </a:xfrm>
            <a:custGeom>
              <a:avLst/>
              <a:gdLst/>
              <a:ahLst/>
              <a:cxnLst/>
              <a:rect l="l" t="t" r="r" b="b"/>
              <a:pathLst>
                <a:path w="3175" h="130175">
                  <a:moveTo>
                    <a:pt x="1503" y="-8707"/>
                  </a:moveTo>
                  <a:lnTo>
                    <a:pt x="1503" y="138401"/>
                  </a:lnTo>
                </a:path>
              </a:pathLst>
            </a:custGeom>
            <a:ln w="20421">
              <a:solidFill>
                <a:srgbClr val="7E7F83"/>
              </a:solidFill>
            </a:ln>
          </p:spPr>
          <p:txBody>
            <a:bodyPr wrap="square" lIns="0" tIns="0" rIns="0" bIns="0" rtlCol="0"/>
            <a:lstStyle/>
            <a:p/>
          </p:txBody>
        </p:sp>
        <p:sp>
          <p:nvSpPr>
            <p:cNvPr id="21" name="object 21"/>
            <p:cNvSpPr/>
            <p:nvPr/>
          </p:nvSpPr>
          <p:spPr>
            <a:xfrm>
              <a:off x="438636" y="2621750"/>
              <a:ext cx="6757670" cy="0"/>
            </a:xfrm>
            <a:custGeom>
              <a:avLst/>
              <a:gdLst/>
              <a:ahLst/>
              <a:cxnLst/>
              <a:rect l="l" t="t" r="r" b="b"/>
              <a:pathLst>
                <a:path w="6757670" h="0">
                  <a:moveTo>
                    <a:pt x="0" y="0"/>
                  </a:moveTo>
                  <a:lnTo>
                    <a:pt x="6757271" y="0"/>
                  </a:lnTo>
                </a:path>
              </a:pathLst>
            </a:custGeom>
            <a:ln w="17369">
              <a:solidFill>
                <a:srgbClr val="7E7F83"/>
              </a:solidFill>
              <a:prstDash val="lgDash"/>
            </a:ln>
          </p:spPr>
          <p:txBody>
            <a:bodyPr wrap="square" lIns="0" tIns="0" rIns="0" bIns="0" rtlCol="0"/>
            <a:lstStyle/>
            <a:p/>
          </p:txBody>
        </p:sp>
        <p:pic>
          <p:nvPicPr>
            <p:cNvPr id="22" name="object 22"/>
            <p:cNvPicPr/>
            <p:nvPr/>
          </p:nvPicPr>
          <p:blipFill>
            <a:blip r:embed="rId6" cstate="print"/>
            <a:stretch>
              <a:fillRect/>
            </a:stretch>
          </p:blipFill>
          <p:spPr>
            <a:xfrm>
              <a:off x="435734" y="2642006"/>
              <a:ext cx="754653" cy="677421"/>
            </a:xfrm>
            <a:prstGeom prst="rect">
              <a:avLst/>
            </a:prstGeom>
          </p:spPr>
        </p:pic>
      </p:grpSp>
      <p:sp>
        <p:nvSpPr>
          <p:cNvPr id="23" name="object 23"/>
          <p:cNvSpPr txBox="1"/>
          <p:nvPr/>
        </p:nvSpPr>
        <p:spPr>
          <a:xfrm>
            <a:off x="567232" y="2899027"/>
            <a:ext cx="490220" cy="164465"/>
          </a:xfrm>
          <a:prstGeom prst="rect">
            <a:avLst/>
          </a:prstGeom>
        </p:spPr>
        <p:txBody>
          <a:bodyPr wrap="square" lIns="0" tIns="13970" rIns="0" bIns="0" rtlCol="0" vert="horz">
            <a:spAutoFit/>
          </a:bodyPr>
          <a:lstStyle/>
          <a:p>
            <a:pPr marL="12700">
              <a:lnSpc>
                <a:spcPct val="100000"/>
              </a:lnSpc>
              <a:spcBef>
                <a:spcPts val="110"/>
              </a:spcBef>
            </a:pPr>
            <a:r>
              <a:rPr dirty="0" sz="900" spc="10">
                <a:solidFill>
                  <a:srgbClr val="FFFFFF"/>
                </a:solidFill>
                <a:latin typeface="楷体"/>
                <a:cs typeface="楷体"/>
              </a:rPr>
              <a:t>部门参与</a:t>
            </a:r>
            <a:endParaRPr sz="900">
              <a:latin typeface="楷体"/>
              <a:cs typeface="楷体"/>
            </a:endParaRPr>
          </a:p>
        </p:txBody>
      </p:sp>
      <p:sp>
        <p:nvSpPr>
          <p:cNvPr id="24" name="object 24"/>
          <p:cNvSpPr txBox="1"/>
          <p:nvPr/>
        </p:nvSpPr>
        <p:spPr>
          <a:xfrm>
            <a:off x="1394650" y="2671786"/>
            <a:ext cx="1621790" cy="442595"/>
          </a:xfrm>
          <a:prstGeom prst="rect">
            <a:avLst/>
          </a:prstGeom>
        </p:spPr>
        <p:txBody>
          <a:bodyPr wrap="square" lIns="0" tIns="13970" rIns="0" bIns="0" rtlCol="0" vert="horz">
            <a:spAutoFit/>
          </a:bodyPr>
          <a:lstStyle/>
          <a:p>
            <a:pPr marL="99695" indent="-87630">
              <a:lnSpc>
                <a:spcPct val="100000"/>
              </a:lnSpc>
              <a:spcBef>
                <a:spcPts val="110"/>
              </a:spcBef>
              <a:buClr>
                <a:srgbClr val="2C5B8C"/>
              </a:buClr>
              <a:buFont typeface="Wingdings"/>
              <a:buChar char=""/>
              <a:tabLst>
                <a:tab pos="100330" algn="l"/>
              </a:tabLst>
            </a:pPr>
            <a:r>
              <a:rPr dirty="0" sz="900" spc="10">
                <a:solidFill>
                  <a:srgbClr val="050100"/>
                </a:solidFill>
                <a:latin typeface="楷体"/>
                <a:cs typeface="楷体"/>
              </a:rPr>
              <a:t>医保部门为主导推动</a:t>
            </a:r>
            <a:endParaRPr sz="900">
              <a:latin typeface="楷体"/>
              <a:cs typeface="楷体"/>
            </a:endParaRPr>
          </a:p>
          <a:p>
            <a:pPr marL="99695" marR="5080" indent="-87630">
              <a:lnSpc>
                <a:spcPts val="1050"/>
              </a:lnSpc>
              <a:spcBef>
                <a:spcPts val="120"/>
              </a:spcBef>
              <a:buClr>
                <a:srgbClr val="2C5B8C"/>
              </a:buClr>
              <a:buFont typeface="Wingdings"/>
              <a:buChar char=""/>
              <a:tabLst>
                <a:tab pos="100330" algn="l"/>
              </a:tabLst>
            </a:pPr>
            <a:r>
              <a:rPr dirty="0" sz="900" spc="10">
                <a:solidFill>
                  <a:srgbClr val="050100"/>
                </a:solidFill>
                <a:latin typeface="楷体"/>
                <a:cs typeface="楷体"/>
              </a:rPr>
              <a:t>多部门协作（财政、人社、卫 </a:t>
            </a:r>
            <a:r>
              <a:rPr dirty="0" sz="900" spc="10">
                <a:solidFill>
                  <a:srgbClr val="050100"/>
                </a:solidFill>
                <a:latin typeface="楷体"/>
                <a:cs typeface="楷体"/>
              </a:rPr>
              <a:t>计、民政、慈善）</a:t>
            </a:r>
            <a:endParaRPr sz="900">
              <a:latin typeface="楷体"/>
              <a:cs typeface="楷体"/>
            </a:endParaRPr>
          </a:p>
        </p:txBody>
      </p:sp>
      <p:grpSp>
        <p:nvGrpSpPr>
          <p:cNvPr id="25" name="object 25"/>
          <p:cNvGrpSpPr/>
          <p:nvPr/>
        </p:nvGrpSpPr>
        <p:grpSpPr>
          <a:xfrm>
            <a:off x="435734" y="3394710"/>
            <a:ext cx="755015" cy="1685289"/>
            <a:chOff x="435734" y="3394710"/>
            <a:chExt cx="755015" cy="1685289"/>
          </a:xfrm>
        </p:grpSpPr>
        <p:pic>
          <p:nvPicPr>
            <p:cNvPr id="26" name="object 26"/>
            <p:cNvPicPr/>
            <p:nvPr/>
          </p:nvPicPr>
          <p:blipFill>
            <a:blip r:embed="rId7" cstate="print"/>
            <a:stretch>
              <a:fillRect/>
            </a:stretch>
          </p:blipFill>
          <p:spPr>
            <a:xfrm>
              <a:off x="435734" y="3394710"/>
              <a:ext cx="754653" cy="677421"/>
            </a:xfrm>
            <a:prstGeom prst="rect">
              <a:avLst/>
            </a:prstGeom>
          </p:spPr>
        </p:pic>
        <p:pic>
          <p:nvPicPr>
            <p:cNvPr id="27" name="object 27"/>
            <p:cNvPicPr/>
            <p:nvPr/>
          </p:nvPicPr>
          <p:blipFill>
            <a:blip r:embed="rId8" cstate="print"/>
            <a:stretch>
              <a:fillRect/>
            </a:stretch>
          </p:blipFill>
          <p:spPr>
            <a:xfrm>
              <a:off x="435734" y="4153205"/>
              <a:ext cx="754653" cy="926385"/>
            </a:xfrm>
            <a:prstGeom prst="rect">
              <a:avLst/>
            </a:prstGeom>
          </p:spPr>
        </p:pic>
      </p:grpSp>
      <p:sp>
        <p:nvSpPr>
          <p:cNvPr id="28" name="object 28"/>
          <p:cNvSpPr txBox="1"/>
          <p:nvPr/>
        </p:nvSpPr>
        <p:spPr>
          <a:xfrm>
            <a:off x="567232" y="3653217"/>
            <a:ext cx="490220" cy="164465"/>
          </a:xfrm>
          <a:prstGeom prst="rect">
            <a:avLst/>
          </a:prstGeom>
        </p:spPr>
        <p:txBody>
          <a:bodyPr wrap="square" lIns="0" tIns="13970" rIns="0" bIns="0" rtlCol="0" vert="horz">
            <a:spAutoFit/>
          </a:bodyPr>
          <a:lstStyle/>
          <a:p>
            <a:pPr marL="12700">
              <a:lnSpc>
                <a:spcPct val="100000"/>
              </a:lnSpc>
              <a:spcBef>
                <a:spcPts val="110"/>
              </a:spcBef>
            </a:pPr>
            <a:r>
              <a:rPr dirty="0" sz="900" spc="10">
                <a:solidFill>
                  <a:srgbClr val="FFFFFF"/>
                </a:solidFill>
                <a:latin typeface="楷体"/>
                <a:cs typeface="楷体"/>
              </a:rPr>
              <a:t>病种确定</a:t>
            </a:r>
            <a:endParaRPr sz="900">
              <a:latin typeface="楷体"/>
              <a:cs typeface="楷体"/>
            </a:endParaRPr>
          </a:p>
        </p:txBody>
      </p:sp>
      <p:sp>
        <p:nvSpPr>
          <p:cNvPr id="29" name="object 29"/>
          <p:cNvSpPr txBox="1"/>
          <p:nvPr/>
        </p:nvSpPr>
        <p:spPr>
          <a:xfrm>
            <a:off x="567232" y="4394732"/>
            <a:ext cx="490220" cy="442595"/>
          </a:xfrm>
          <a:prstGeom prst="rect">
            <a:avLst/>
          </a:prstGeom>
        </p:spPr>
        <p:txBody>
          <a:bodyPr wrap="square" lIns="0" tIns="12065" rIns="0" bIns="0" rtlCol="0" vert="horz">
            <a:spAutoFit/>
          </a:bodyPr>
          <a:lstStyle/>
          <a:p>
            <a:pPr marL="186690" marR="5080" indent="-174625">
              <a:lnSpc>
                <a:spcPct val="101299"/>
              </a:lnSpc>
              <a:spcBef>
                <a:spcPts val="95"/>
              </a:spcBef>
            </a:pPr>
            <a:r>
              <a:rPr dirty="0" sz="900" spc="10">
                <a:solidFill>
                  <a:srgbClr val="FFFFFF"/>
                </a:solidFill>
                <a:latin typeface="楷体"/>
                <a:cs typeface="楷体"/>
              </a:rPr>
              <a:t>费用保障 </a:t>
            </a:r>
            <a:r>
              <a:rPr dirty="0" sz="900" spc="10">
                <a:solidFill>
                  <a:srgbClr val="FFFFFF"/>
                </a:solidFill>
                <a:latin typeface="楷体"/>
                <a:cs typeface="楷体"/>
              </a:rPr>
              <a:t>与</a:t>
            </a:r>
            <a:endParaRPr sz="900">
              <a:latin typeface="楷体"/>
              <a:cs typeface="楷体"/>
            </a:endParaRPr>
          </a:p>
          <a:p>
            <a:pPr marL="12700">
              <a:lnSpc>
                <a:spcPct val="100000"/>
              </a:lnSpc>
              <a:spcBef>
                <a:spcPts val="15"/>
              </a:spcBef>
            </a:pPr>
            <a:r>
              <a:rPr dirty="0" sz="900" spc="10">
                <a:solidFill>
                  <a:srgbClr val="FFFFFF"/>
                </a:solidFill>
                <a:latin typeface="楷体"/>
                <a:cs typeface="楷体"/>
              </a:rPr>
              <a:t>报销比例</a:t>
            </a:r>
            <a:endParaRPr sz="900">
              <a:latin typeface="楷体"/>
              <a:cs typeface="楷体"/>
            </a:endParaRPr>
          </a:p>
        </p:txBody>
      </p:sp>
      <p:pic>
        <p:nvPicPr>
          <p:cNvPr id="30" name="object 30"/>
          <p:cNvPicPr/>
          <p:nvPr/>
        </p:nvPicPr>
        <p:blipFill>
          <a:blip r:embed="rId9" cstate="print"/>
          <a:stretch>
            <a:fillRect/>
          </a:stretch>
        </p:blipFill>
        <p:spPr>
          <a:xfrm>
            <a:off x="435734" y="5166448"/>
            <a:ext cx="754633" cy="497938"/>
          </a:xfrm>
          <a:prstGeom prst="rect">
            <a:avLst/>
          </a:prstGeom>
        </p:spPr>
      </p:pic>
      <p:sp>
        <p:nvSpPr>
          <p:cNvPr id="31" name="object 31"/>
          <p:cNvSpPr txBox="1"/>
          <p:nvPr/>
        </p:nvSpPr>
        <p:spPr>
          <a:xfrm>
            <a:off x="567232" y="5263882"/>
            <a:ext cx="490220" cy="303530"/>
          </a:xfrm>
          <a:prstGeom prst="rect">
            <a:avLst/>
          </a:prstGeom>
        </p:spPr>
        <p:txBody>
          <a:bodyPr wrap="square" lIns="0" tIns="12065" rIns="0" bIns="0" rtlCol="0" vert="horz">
            <a:spAutoFit/>
          </a:bodyPr>
          <a:lstStyle/>
          <a:p>
            <a:pPr marL="12700" marR="5080" indent="115570">
              <a:lnSpc>
                <a:spcPct val="101299"/>
              </a:lnSpc>
              <a:spcBef>
                <a:spcPts val="95"/>
              </a:spcBef>
            </a:pPr>
            <a:r>
              <a:rPr dirty="0" sz="900" spc="10">
                <a:solidFill>
                  <a:srgbClr val="FFFFFF"/>
                </a:solidFill>
                <a:latin typeface="楷体"/>
                <a:cs typeface="楷体"/>
              </a:rPr>
              <a:t>药物 </a:t>
            </a:r>
            <a:r>
              <a:rPr dirty="0" sz="900" spc="10">
                <a:solidFill>
                  <a:srgbClr val="FFFFFF"/>
                </a:solidFill>
                <a:latin typeface="楷体"/>
                <a:cs typeface="楷体"/>
              </a:rPr>
              <a:t>管理模式</a:t>
            </a:r>
            <a:endParaRPr sz="900">
              <a:latin typeface="楷体"/>
              <a:cs typeface="楷体"/>
            </a:endParaRPr>
          </a:p>
        </p:txBody>
      </p:sp>
      <p:sp>
        <p:nvSpPr>
          <p:cNvPr id="32" name="object 32"/>
          <p:cNvSpPr txBox="1"/>
          <p:nvPr/>
        </p:nvSpPr>
        <p:spPr>
          <a:xfrm>
            <a:off x="1394650" y="4197221"/>
            <a:ext cx="1621790" cy="575945"/>
          </a:xfrm>
          <a:prstGeom prst="rect">
            <a:avLst/>
          </a:prstGeom>
        </p:spPr>
        <p:txBody>
          <a:bodyPr wrap="square" lIns="0" tIns="15240" rIns="0" bIns="0" rtlCol="0" vert="horz">
            <a:spAutoFit/>
          </a:bodyPr>
          <a:lstStyle/>
          <a:p>
            <a:pPr algn="just" marL="99695" marR="5080" indent="-87630">
              <a:lnSpc>
                <a:spcPct val="99200"/>
              </a:lnSpc>
              <a:spcBef>
                <a:spcPts val="120"/>
              </a:spcBef>
              <a:buClr>
                <a:srgbClr val="2C5B8C"/>
              </a:buClr>
              <a:buFont typeface="Wingdings"/>
              <a:buChar char=""/>
              <a:tabLst>
                <a:tab pos="100330" algn="l"/>
              </a:tabLst>
            </a:pPr>
            <a:r>
              <a:rPr dirty="0" sz="900" spc="10">
                <a:solidFill>
                  <a:srgbClr val="050100"/>
                </a:solidFill>
                <a:latin typeface="楷体"/>
                <a:cs typeface="楷体"/>
              </a:rPr>
              <a:t>政府主导、多方参与共付。以 财政资金为主，以及社保、个 </a:t>
            </a:r>
            <a:r>
              <a:rPr dirty="0" sz="900" spc="10">
                <a:solidFill>
                  <a:srgbClr val="050100"/>
                </a:solidFill>
                <a:latin typeface="楷体"/>
                <a:cs typeface="楷体"/>
              </a:rPr>
              <a:t>人自付和社会捐款</a:t>
            </a:r>
            <a:endParaRPr sz="900">
              <a:latin typeface="楷体"/>
              <a:cs typeface="楷体"/>
            </a:endParaRPr>
          </a:p>
          <a:p>
            <a:pPr algn="just" marL="99695" indent="-87630">
              <a:lnSpc>
                <a:spcPct val="100000"/>
              </a:lnSpc>
              <a:spcBef>
                <a:spcPts val="15"/>
              </a:spcBef>
              <a:buClr>
                <a:srgbClr val="2C5B8C"/>
              </a:buClr>
              <a:buFont typeface="Wingdings"/>
              <a:buChar char=""/>
              <a:tabLst>
                <a:tab pos="100330" algn="l"/>
              </a:tabLst>
            </a:pPr>
            <a:r>
              <a:rPr dirty="0" sz="900" spc="10">
                <a:solidFill>
                  <a:srgbClr val="050100"/>
                </a:solidFill>
                <a:latin typeface="楷体"/>
                <a:cs typeface="楷体"/>
              </a:rPr>
              <a:t>经多层保障，个人自付比例低</a:t>
            </a:r>
            <a:endParaRPr sz="900">
              <a:latin typeface="楷体"/>
              <a:cs typeface="楷体"/>
            </a:endParaRPr>
          </a:p>
        </p:txBody>
      </p:sp>
      <p:sp>
        <p:nvSpPr>
          <p:cNvPr id="33" name="object 33"/>
          <p:cNvSpPr txBox="1"/>
          <p:nvPr/>
        </p:nvSpPr>
        <p:spPr>
          <a:xfrm>
            <a:off x="1394650" y="3446029"/>
            <a:ext cx="1621790" cy="303530"/>
          </a:xfrm>
          <a:prstGeom prst="rect">
            <a:avLst/>
          </a:prstGeom>
        </p:spPr>
        <p:txBody>
          <a:bodyPr wrap="square" lIns="0" tIns="12065" rIns="0" bIns="0" rtlCol="0" vert="horz">
            <a:spAutoFit/>
          </a:bodyPr>
          <a:lstStyle/>
          <a:p>
            <a:pPr marL="99695" marR="5080" indent="-87630">
              <a:lnSpc>
                <a:spcPct val="101299"/>
              </a:lnSpc>
              <a:spcBef>
                <a:spcPts val="95"/>
              </a:spcBef>
              <a:buClr>
                <a:srgbClr val="2C5B8C"/>
              </a:buClr>
              <a:buFont typeface="Wingdings"/>
              <a:buChar char=""/>
              <a:tabLst>
                <a:tab pos="100330" algn="l"/>
              </a:tabLst>
            </a:pPr>
            <a:r>
              <a:rPr dirty="0" sz="900" spc="10">
                <a:solidFill>
                  <a:srgbClr val="050100"/>
                </a:solidFill>
                <a:latin typeface="楷体"/>
                <a:cs typeface="楷体"/>
              </a:rPr>
              <a:t>陆续纳入</a:t>
            </a:r>
            <a:r>
              <a:rPr dirty="0" sz="900" spc="5">
                <a:solidFill>
                  <a:srgbClr val="050100"/>
                </a:solidFill>
                <a:latin typeface="Times New Roman"/>
                <a:cs typeface="Times New Roman"/>
              </a:rPr>
              <a:t>20</a:t>
            </a:r>
            <a:r>
              <a:rPr dirty="0" sz="900" spc="10">
                <a:solidFill>
                  <a:srgbClr val="050100"/>
                </a:solidFill>
                <a:latin typeface="楷体"/>
                <a:cs typeface="楷体"/>
              </a:rPr>
              <a:t>多种“临床急需、 疗效明确”的罕见病特药特材</a:t>
            </a:r>
            <a:endParaRPr sz="900">
              <a:latin typeface="楷体"/>
              <a:cs typeface="楷体"/>
            </a:endParaRPr>
          </a:p>
        </p:txBody>
      </p:sp>
      <p:grpSp>
        <p:nvGrpSpPr>
          <p:cNvPr id="34" name="object 34"/>
          <p:cNvGrpSpPr/>
          <p:nvPr/>
        </p:nvGrpSpPr>
        <p:grpSpPr>
          <a:xfrm>
            <a:off x="438636" y="3342603"/>
            <a:ext cx="6757670" cy="2379980"/>
            <a:chOff x="438636" y="3342603"/>
            <a:chExt cx="6757670" cy="2379980"/>
          </a:xfrm>
        </p:grpSpPr>
        <p:sp>
          <p:nvSpPr>
            <p:cNvPr id="35" name="object 35"/>
            <p:cNvSpPr/>
            <p:nvPr/>
          </p:nvSpPr>
          <p:spPr>
            <a:xfrm>
              <a:off x="438636" y="3351288"/>
              <a:ext cx="6757670" cy="0"/>
            </a:xfrm>
            <a:custGeom>
              <a:avLst/>
              <a:gdLst/>
              <a:ahLst/>
              <a:cxnLst/>
              <a:rect l="l" t="t" r="r" b="b"/>
              <a:pathLst>
                <a:path w="6757670" h="0">
                  <a:moveTo>
                    <a:pt x="0" y="0"/>
                  </a:moveTo>
                  <a:lnTo>
                    <a:pt x="6757271" y="0"/>
                  </a:lnTo>
                </a:path>
              </a:pathLst>
            </a:custGeom>
            <a:ln w="17369">
              <a:solidFill>
                <a:srgbClr val="7E7F83"/>
              </a:solidFill>
              <a:prstDash val="lgDash"/>
            </a:ln>
          </p:spPr>
          <p:txBody>
            <a:bodyPr wrap="square" lIns="0" tIns="0" rIns="0" bIns="0" rtlCol="0"/>
            <a:lstStyle/>
            <a:p/>
          </p:txBody>
        </p:sp>
        <p:sp>
          <p:nvSpPr>
            <p:cNvPr id="36" name="object 36"/>
            <p:cNvSpPr/>
            <p:nvPr/>
          </p:nvSpPr>
          <p:spPr>
            <a:xfrm>
              <a:off x="438636" y="4103992"/>
              <a:ext cx="6757670" cy="0"/>
            </a:xfrm>
            <a:custGeom>
              <a:avLst/>
              <a:gdLst/>
              <a:ahLst/>
              <a:cxnLst/>
              <a:rect l="l" t="t" r="r" b="b"/>
              <a:pathLst>
                <a:path w="6757670" h="0">
                  <a:moveTo>
                    <a:pt x="0" y="0"/>
                  </a:moveTo>
                  <a:lnTo>
                    <a:pt x="6757271" y="0"/>
                  </a:lnTo>
                </a:path>
              </a:pathLst>
            </a:custGeom>
            <a:ln w="17369">
              <a:solidFill>
                <a:srgbClr val="7E7F83"/>
              </a:solidFill>
              <a:prstDash val="lgDash"/>
            </a:ln>
          </p:spPr>
          <p:txBody>
            <a:bodyPr wrap="square" lIns="0" tIns="0" rIns="0" bIns="0" rtlCol="0"/>
            <a:lstStyle/>
            <a:p/>
          </p:txBody>
        </p:sp>
        <p:sp>
          <p:nvSpPr>
            <p:cNvPr id="37" name="object 37"/>
            <p:cNvSpPr/>
            <p:nvPr/>
          </p:nvSpPr>
          <p:spPr>
            <a:xfrm>
              <a:off x="438636" y="5128818"/>
              <a:ext cx="6757670" cy="0"/>
            </a:xfrm>
            <a:custGeom>
              <a:avLst/>
              <a:gdLst/>
              <a:ahLst/>
              <a:cxnLst/>
              <a:rect l="l" t="t" r="r" b="b"/>
              <a:pathLst>
                <a:path w="6757670" h="0">
                  <a:moveTo>
                    <a:pt x="0" y="0"/>
                  </a:moveTo>
                  <a:lnTo>
                    <a:pt x="6757271" y="0"/>
                  </a:lnTo>
                </a:path>
              </a:pathLst>
            </a:custGeom>
            <a:ln w="17369">
              <a:solidFill>
                <a:srgbClr val="7E7F83"/>
              </a:solidFill>
              <a:prstDash val="lgDash"/>
            </a:ln>
          </p:spPr>
          <p:txBody>
            <a:bodyPr wrap="square" lIns="0" tIns="0" rIns="0" bIns="0" rtlCol="0"/>
            <a:lstStyle/>
            <a:p/>
          </p:txBody>
        </p:sp>
        <p:sp>
          <p:nvSpPr>
            <p:cNvPr id="38" name="object 38"/>
            <p:cNvSpPr/>
            <p:nvPr/>
          </p:nvSpPr>
          <p:spPr>
            <a:xfrm>
              <a:off x="438636" y="5713602"/>
              <a:ext cx="6757670" cy="0"/>
            </a:xfrm>
            <a:custGeom>
              <a:avLst/>
              <a:gdLst/>
              <a:ahLst/>
              <a:cxnLst/>
              <a:rect l="l" t="t" r="r" b="b"/>
              <a:pathLst>
                <a:path w="6757670" h="0">
                  <a:moveTo>
                    <a:pt x="0" y="0"/>
                  </a:moveTo>
                  <a:lnTo>
                    <a:pt x="6757271" y="0"/>
                  </a:lnTo>
                </a:path>
              </a:pathLst>
            </a:custGeom>
            <a:ln w="17369">
              <a:solidFill>
                <a:srgbClr val="7E7F83"/>
              </a:solidFill>
              <a:prstDash val="lgDash"/>
            </a:ln>
          </p:spPr>
          <p:txBody>
            <a:bodyPr wrap="square" lIns="0" tIns="0" rIns="0" bIns="0" rtlCol="0"/>
            <a:lstStyle/>
            <a:p/>
          </p:txBody>
        </p:sp>
      </p:grpSp>
      <p:sp>
        <p:nvSpPr>
          <p:cNvPr id="39" name="object 39"/>
          <p:cNvSpPr txBox="1"/>
          <p:nvPr/>
        </p:nvSpPr>
        <p:spPr>
          <a:xfrm>
            <a:off x="3342678" y="2657892"/>
            <a:ext cx="1621790" cy="581660"/>
          </a:xfrm>
          <a:prstGeom prst="rect">
            <a:avLst/>
          </a:prstGeom>
        </p:spPr>
        <p:txBody>
          <a:bodyPr wrap="square" lIns="0" tIns="13970" rIns="0" bIns="0" rtlCol="0" vert="horz">
            <a:spAutoFit/>
          </a:bodyPr>
          <a:lstStyle/>
          <a:p>
            <a:pPr algn="just" marL="99695" indent="-87630">
              <a:lnSpc>
                <a:spcPct val="100000"/>
              </a:lnSpc>
              <a:spcBef>
                <a:spcPts val="110"/>
              </a:spcBef>
              <a:buClr>
                <a:srgbClr val="2C5B8C"/>
              </a:buClr>
              <a:buFont typeface="Wingdings"/>
              <a:buChar char=""/>
              <a:tabLst>
                <a:tab pos="100330" algn="l"/>
              </a:tabLst>
            </a:pPr>
            <a:r>
              <a:rPr dirty="0" sz="900" spc="10">
                <a:solidFill>
                  <a:srgbClr val="050100"/>
                </a:solidFill>
                <a:latin typeface="楷体"/>
                <a:cs typeface="楷体"/>
              </a:rPr>
              <a:t>政府主导、多方参与</a:t>
            </a:r>
            <a:endParaRPr sz="900">
              <a:latin typeface="楷体"/>
              <a:cs typeface="楷体"/>
            </a:endParaRPr>
          </a:p>
          <a:p>
            <a:pPr algn="just" marL="99695" marR="5080" indent="-87630">
              <a:lnSpc>
                <a:spcPct val="99200"/>
              </a:lnSpc>
              <a:spcBef>
                <a:spcPts val="70"/>
              </a:spcBef>
              <a:buClr>
                <a:srgbClr val="2C5B8C"/>
              </a:buClr>
              <a:buFont typeface="Wingdings"/>
              <a:buChar char=""/>
              <a:tabLst>
                <a:tab pos="100330" algn="l"/>
              </a:tabLst>
            </a:pPr>
            <a:r>
              <a:rPr dirty="0" sz="900" spc="10">
                <a:solidFill>
                  <a:srgbClr val="050100"/>
                </a:solidFill>
                <a:latin typeface="楷体"/>
                <a:cs typeface="楷体"/>
              </a:rPr>
              <a:t>卫计委、教委、红十字等创建 的“少儿住院互助基金”负责 </a:t>
            </a:r>
            <a:r>
              <a:rPr dirty="0" sz="900" spc="10">
                <a:solidFill>
                  <a:srgbClr val="050100"/>
                </a:solidFill>
                <a:latin typeface="楷体"/>
                <a:cs typeface="楷体"/>
              </a:rPr>
              <a:t>罕见病特异性药物的支付</a:t>
            </a:r>
            <a:endParaRPr sz="900">
              <a:latin typeface="楷体"/>
              <a:cs typeface="楷体"/>
            </a:endParaRPr>
          </a:p>
        </p:txBody>
      </p:sp>
      <p:sp>
        <p:nvSpPr>
          <p:cNvPr id="40" name="object 40"/>
          <p:cNvSpPr txBox="1"/>
          <p:nvPr/>
        </p:nvSpPr>
        <p:spPr>
          <a:xfrm>
            <a:off x="5308536" y="2671786"/>
            <a:ext cx="1621790" cy="442595"/>
          </a:xfrm>
          <a:prstGeom prst="rect">
            <a:avLst/>
          </a:prstGeom>
        </p:spPr>
        <p:txBody>
          <a:bodyPr wrap="square" lIns="0" tIns="13970" rIns="0" bIns="0" rtlCol="0" vert="horz">
            <a:spAutoFit/>
          </a:bodyPr>
          <a:lstStyle/>
          <a:p>
            <a:pPr marL="99695" indent="-87630">
              <a:lnSpc>
                <a:spcPct val="100000"/>
              </a:lnSpc>
              <a:spcBef>
                <a:spcPts val="110"/>
              </a:spcBef>
              <a:buClr>
                <a:srgbClr val="2C5B8C"/>
              </a:buClr>
              <a:buFont typeface="Wingdings"/>
              <a:buChar char=""/>
              <a:tabLst>
                <a:tab pos="100330" algn="l"/>
              </a:tabLst>
            </a:pPr>
            <a:r>
              <a:rPr dirty="0" sz="900" spc="10">
                <a:solidFill>
                  <a:srgbClr val="050100"/>
                </a:solidFill>
                <a:latin typeface="楷体"/>
                <a:cs typeface="楷体"/>
              </a:rPr>
              <a:t>政府整体推动</a:t>
            </a:r>
            <a:endParaRPr sz="900">
              <a:latin typeface="楷体"/>
              <a:cs typeface="楷体"/>
            </a:endParaRPr>
          </a:p>
          <a:p>
            <a:pPr marL="99695" marR="5080" indent="-87630">
              <a:lnSpc>
                <a:spcPts val="1050"/>
              </a:lnSpc>
              <a:spcBef>
                <a:spcPts val="120"/>
              </a:spcBef>
              <a:buClr>
                <a:srgbClr val="2C5B8C"/>
              </a:buClr>
              <a:buFont typeface="Wingdings"/>
              <a:buChar char=""/>
              <a:tabLst>
                <a:tab pos="100330" algn="l"/>
              </a:tabLst>
            </a:pPr>
            <a:r>
              <a:rPr dirty="0" sz="900" spc="10">
                <a:solidFill>
                  <a:srgbClr val="050100"/>
                </a:solidFill>
                <a:latin typeface="楷体"/>
                <a:cs typeface="楷体"/>
              </a:rPr>
              <a:t>多部门协作，财政出资、医保 </a:t>
            </a:r>
            <a:r>
              <a:rPr dirty="0" sz="900" spc="10">
                <a:solidFill>
                  <a:srgbClr val="050100"/>
                </a:solidFill>
                <a:latin typeface="楷体"/>
                <a:cs typeface="楷体"/>
              </a:rPr>
              <a:t>经办</a:t>
            </a:r>
            <a:endParaRPr sz="900">
              <a:latin typeface="楷体"/>
              <a:cs typeface="楷体"/>
            </a:endParaRPr>
          </a:p>
        </p:txBody>
      </p:sp>
      <p:sp>
        <p:nvSpPr>
          <p:cNvPr id="41" name="object 41"/>
          <p:cNvSpPr txBox="1"/>
          <p:nvPr/>
        </p:nvSpPr>
        <p:spPr>
          <a:xfrm>
            <a:off x="3296665" y="3451821"/>
            <a:ext cx="1621790" cy="575945"/>
          </a:xfrm>
          <a:prstGeom prst="rect">
            <a:avLst/>
          </a:prstGeom>
        </p:spPr>
        <p:txBody>
          <a:bodyPr wrap="square" lIns="0" tIns="13970" rIns="0" bIns="0" rtlCol="0" vert="horz">
            <a:spAutoFit/>
          </a:bodyPr>
          <a:lstStyle/>
          <a:p>
            <a:pPr algn="just" marL="99695" marR="5080" indent="-87630">
              <a:lnSpc>
                <a:spcPct val="99900"/>
              </a:lnSpc>
              <a:spcBef>
                <a:spcPts val="110"/>
              </a:spcBef>
              <a:buClr>
                <a:srgbClr val="2C5B8C"/>
              </a:buClr>
              <a:buFont typeface="Wingdings"/>
              <a:buChar char=""/>
              <a:tabLst>
                <a:tab pos="100330" algn="l"/>
              </a:tabLst>
            </a:pPr>
            <a:r>
              <a:rPr dirty="0" sz="900" spc="10">
                <a:solidFill>
                  <a:srgbClr val="050100"/>
                </a:solidFill>
                <a:latin typeface="楷体"/>
                <a:cs typeface="楷体"/>
              </a:rPr>
              <a:t>“经国内外医疗实践证明，具 有特异性药物治疗且疗效较为 稳定”。例如庞贝病、戈谢氏 </a:t>
            </a:r>
            <a:r>
              <a:rPr dirty="0" sz="900" spc="10">
                <a:solidFill>
                  <a:srgbClr val="050100"/>
                </a:solidFill>
                <a:latin typeface="楷体"/>
                <a:cs typeface="楷体"/>
              </a:rPr>
              <a:t>病、黏多糖病、法布雷病</a:t>
            </a:r>
            <a:endParaRPr sz="900">
              <a:latin typeface="楷体"/>
              <a:cs typeface="楷体"/>
            </a:endParaRPr>
          </a:p>
        </p:txBody>
      </p:sp>
      <p:sp>
        <p:nvSpPr>
          <p:cNvPr id="42" name="object 42"/>
          <p:cNvSpPr txBox="1"/>
          <p:nvPr/>
        </p:nvSpPr>
        <p:spPr>
          <a:xfrm>
            <a:off x="5316207" y="3451821"/>
            <a:ext cx="1621790" cy="436880"/>
          </a:xfrm>
          <a:prstGeom prst="rect">
            <a:avLst/>
          </a:prstGeom>
        </p:spPr>
        <p:txBody>
          <a:bodyPr wrap="square" lIns="0" tIns="15240" rIns="0" bIns="0" rtlCol="0" vert="horz">
            <a:spAutoFit/>
          </a:bodyPr>
          <a:lstStyle/>
          <a:p>
            <a:pPr algn="just" marL="99695" marR="5080" indent="-87630">
              <a:lnSpc>
                <a:spcPct val="99200"/>
              </a:lnSpc>
              <a:spcBef>
                <a:spcPts val="120"/>
              </a:spcBef>
              <a:buClr>
                <a:srgbClr val="2C5B8C"/>
              </a:buClr>
              <a:buFont typeface="Wingdings"/>
              <a:buChar char=""/>
              <a:tabLst>
                <a:tab pos="100330" algn="l"/>
              </a:tabLst>
            </a:pPr>
            <a:r>
              <a:rPr dirty="0" sz="900" spc="10">
                <a:solidFill>
                  <a:srgbClr val="050100"/>
                </a:solidFill>
                <a:latin typeface="楷体"/>
                <a:cs typeface="楷体"/>
              </a:rPr>
              <a:t>根据“临床急需、疗效明确” 原则，首先确定渐冻症、戈谢 </a:t>
            </a:r>
            <a:r>
              <a:rPr dirty="0" sz="900" spc="10">
                <a:solidFill>
                  <a:srgbClr val="050100"/>
                </a:solidFill>
                <a:latin typeface="楷体"/>
                <a:cs typeface="楷体"/>
              </a:rPr>
              <a:t>病、苯丙酮尿三种罕见病</a:t>
            </a:r>
            <a:endParaRPr sz="900">
              <a:latin typeface="楷体"/>
              <a:cs typeface="楷体"/>
            </a:endParaRPr>
          </a:p>
        </p:txBody>
      </p:sp>
      <p:sp>
        <p:nvSpPr>
          <p:cNvPr id="43" name="object 43"/>
          <p:cNvSpPr txBox="1"/>
          <p:nvPr/>
        </p:nvSpPr>
        <p:spPr>
          <a:xfrm>
            <a:off x="3308781" y="4115001"/>
            <a:ext cx="1737995" cy="998219"/>
          </a:xfrm>
          <a:prstGeom prst="rect">
            <a:avLst/>
          </a:prstGeom>
        </p:spPr>
        <p:txBody>
          <a:bodyPr wrap="square" lIns="0" tIns="12065" rIns="0" bIns="0" rtlCol="0" vert="horz">
            <a:spAutoFit/>
          </a:bodyPr>
          <a:lstStyle/>
          <a:p>
            <a:pPr algn="just" marL="99695" marR="22225" indent="-87630">
              <a:lnSpc>
                <a:spcPct val="101299"/>
              </a:lnSpc>
              <a:spcBef>
                <a:spcPts val="95"/>
              </a:spcBef>
              <a:buClr>
                <a:srgbClr val="2C5B8C"/>
              </a:buClr>
              <a:buFont typeface="Wingdings"/>
              <a:buChar char=""/>
              <a:tabLst>
                <a:tab pos="100330" algn="l"/>
              </a:tabLst>
            </a:pPr>
            <a:r>
              <a:rPr dirty="0" sz="900" spc="10">
                <a:solidFill>
                  <a:srgbClr val="050100"/>
                </a:solidFill>
                <a:latin typeface="楷体"/>
                <a:cs typeface="楷体"/>
              </a:rPr>
              <a:t>医保对个别疾病进行报销</a:t>
            </a:r>
            <a:r>
              <a:rPr dirty="0" sz="900" spc="5">
                <a:solidFill>
                  <a:srgbClr val="050100"/>
                </a:solidFill>
                <a:latin typeface="Times New Roman"/>
                <a:cs typeface="Times New Roman"/>
              </a:rPr>
              <a:t>85</a:t>
            </a:r>
            <a:r>
              <a:rPr dirty="0" sz="900" spc="25">
                <a:solidFill>
                  <a:srgbClr val="050100"/>
                </a:solidFill>
                <a:latin typeface="Times New Roman"/>
                <a:cs typeface="Times New Roman"/>
              </a:rPr>
              <a:t>%</a:t>
            </a:r>
            <a:r>
              <a:rPr dirty="0" sz="900" spc="10">
                <a:solidFill>
                  <a:srgbClr val="050100"/>
                </a:solidFill>
                <a:latin typeface="楷体"/>
                <a:cs typeface="楷体"/>
              </a:rPr>
              <a:t>报 </a:t>
            </a:r>
            <a:r>
              <a:rPr dirty="0" sz="900" spc="10">
                <a:solidFill>
                  <a:srgbClr val="050100"/>
                </a:solidFill>
                <a:latin typeface="楷体"/>
                <a:cs typeface="楷体"/>
              </a:rPr>
              <a:t>销，“先垫付，后报销“</a:t>
            </a:r>
            <a:endParaRPr sz="900">
              <a:latin typeface="楷体"/>
              <a:cs typeface="楷体"/>
            </a:endParaRPr>
          </a:p>
          <a:p>
            <a:pPr algn="just" marL="99695" marR="5080" indent="-87630">
              <a:lnSpc>
                <a:spcPct val="100299"/>
              </a:lnSpc>
              <a:spcBef>
                <a:spcPts val="60"/>
              </a:spcBef>
              <a:buClr>
                <a:srgbClr val="2C5B8C"/>
              </a:buClr>
              <a:buFont typeface="Wingdings"/>
              <a:buChar char=""/>
              <a:tabLst>
                <a:tab pos="100330" algn="l"/>
              </a:tabLst>
            </a:pPr>
            <a:r>
              <a:rPr dirty="0" sz="900" spc="10">
                <a:solidFill>
                  <a:srgbClr val="050100"/>
                </a:solidFill>
                <a:latin typeface="楷体"/>
                <a:cs typeface="楷体"/>
              </a:rPr>
              <a:t>由互助基金实行全市少年儿童住 院和大病门诊医疗费用的统筹， 罕见病特异性药物每学年最高报 销</a:t>
            </a:r>
            <a:r>
              <a:rPr dirty="0" sz="900" spc="5">
                <a:solidFill>
                  <a:srgbClr val="050100"/>
                </a:solidFill>
                <a:latin typeface="Times New Roman"/>
                <a:cs typeface="Times New Roman"/>
              </a:rPr>
              <a:t>10</a:t>
            </a:r>
            <a:r>
              <a:rPr dirty="0" sz="900" spc="10">
                <a:solidFill>
                  <a:srgbClr val="050100"/>
                </a:solidFill>
                <a:latin typeface="楷体"/>
                <a:cs typeface="楷体"/>
              </a:rPr>
              <a:t>万，罕见病特殊食品每月最 </a:t>
            </a:r>
            <a:r>
              <a:rPr dirty="0" sz="900" spc="10">
                <a:solidFill>
                  <a:srgbClr val="050100"/>
                </a:solidFill>
                <a:latin typeface="楷体"/>
                <a:cs typeface="楷体"/>
              </a:rPr>
              <a:t>高支付</a:t>
            </a:r>
            <a:r>
              <a:rPr dirty="0" sz="900" spc="5">
                <a:solidFill>
                  <a:srgbClr val="050100"/>
                </a:solidFill>
                <a:latin typeface="Times New Roman"/>
                <a:cs typeface="Times New Roman"/>
              </a:rPr>
              <a:t>500</a:t>
            </a:r>
            <a:r>
              <a:rPr dirty="0" sz="900" spc="10">
                <a:solidFill>
                  <a:srgbClr val="050100"/>
                </a:solidFill>
                <a:latin typeface="楷体"/>
                <a:cs typeface="楷体"/>
              </a:rPr>
              <a:t>元</a:t>
            </a:r>
            <a:endParaRPr sz="900">
              <a:latin typeface="楷体"/>
              <a:cs typeface="楷体"/>
            </a:endParaRPr>
          </a:p>
        </p:txBody>
      </p:sp>
      <p:sp>
        <p:nvSpPr>
          <p:cNvPr id="44" name="object 44"/>
          <p:cNvSpPr txBox="1"/>
          <p:nvPr/>
        </p:nvSpPr>
        <p:spPr>
          <a:xfrm>
            <a:off x="5304091" y="4124717"/>
            <a:ext cx="1621790" cy="715010"/>
          </a:xfrm>
          <a:prstGeom prst="rect">
            <a:avLst/>
          </a:prstGeom>
        </p:spPr>
        <p:txBody>
          <a:bodyPr wrap="square" lIns="0" tIns="15240" rIns="0" bIns="0" rtlCol="0" vert="horz">
            <a:spAutoFit/>
          </a:bodyPr>
          <a:lstStyle/>
          <a:p>
            <a:pPr algn="just" marL="99695" marR="5080" indent="-87630">
              <a:lnSpc>
                <a:spcPct val="99200"/>
              </a:lnSpc>
              <a:spcBef>
                <a:spcPts val="120"/>
              </a:spcBef>
              <a:buClr>
                <a:srgbClr val="2C5B8C"/>
              </a:buClr>
              <a:buFont typeface="Wingdings"/>
              <a:buChar char=""/>
              <a:tabLst>
                <a:tab pos="100330" algn="l"/>
              </a:tabLst>
            </a:pPr>
            <a:r>
              <a:rPr dirty="0" sz="900" spc="10">
                <a:solidFill>
                  <a:srgbClr val="050100"/>
                </a:solidFill>
                <a:latin typeface="楷体"/>
                <a:cs typeface="楷体"/>
              </a:rPr>
              <a:t>财政资金为主，由基本医保、 大病保险（特殊药品）、医疗 </a:t>
            </a:r>
            <a:r>
              <a:rPr dirty="0" sz="900" spc="10">
                <a:solidFill>
                  <a:srgbClr val="050100"/>
                </a:solidFill>
                <a:latin typeface="楷体"/>
                <a:cs typeface="楷体"/>
              </a:rPr>
              <a:t>救助逐层化解合规医疗费用</a:t>
            </a:r>
            <a:endParaRPr sz="900">
              <a:latin typeface="楷体"/>
              <a:cs typeface="楷体"/>
            </a:endParaRPr>
          </a:p>
          <a:p>
            <a:pPr algn="just" marL="99695" marR="5080" indent="-87630">
              <a:lnSpc>
                <a:spcPts val="1050"/>
              </a:lnSpc>
              <a:spcBef>
                <a:spcPts val="120"/>
              </a:spcBef>
              <a:buClr>
                <a:srgbClr val="2C5B8C"/>
              </a:buClr>
              <a:buFont typeface="Wingdings"/>
              <a:buChar char=""/>
              <a:tabLst>
                <a:tab pos="100330" algn="l"/>
              </a:tabLst>
            </a:pPr>
            <a:r>
              <a:rPr dirty="0" sz="900" spc="10">
                <a:solidFill>
                  <a:srgbClr val="050100"/>
                </a:solidFill>
                <a:latin typeface="楷体"/>
                <a:cs typeface="楷体"/>
              </a:rPr>
              <a:t>按基本医保、大病保险规定的 </a:t>
            </a:r>
            <a:r>
              <a:rPr dirty="0" sz="900" spc="10">
                <a:solidFill>
                  <a:srgbClr val="050100"/>
                </a:solidFill>
                <a:latin typeface="楷体"/>
                <a:cs typeface="楷体"/>
              </a:rPr>
              <a:t>比例予以核销</a:t>
            </a:r>
            <a:endParaRPr sz="900">
              <a:latin typeface="楷体"/>
              <a:cs typeface="楷体"/>
            </a:endParaRPr>
          </a:p>
        </p:txBody>
      </p:sp>
      <p:sp>
        <p:nvSpPr>
          <p:cNvPr id="45" name="object 45"/>
          <p:cNvSpPr txBox="1"/>
          <p:nvPr/>
        </p:nvSpPr>
        <p:spPr>
          <a:xfrm>
            <a:off x="1394650" y="5205805"/>
            <a:ext cx="1621790" cy="436880"/>
          </a:xfrm>
          <a:prstGeom prst="rect">
            <a:avLst/>
          </a:prstGeom>
        </p:spPr>
        <p:txBody>
          <a:bodyPr wrap="square" lIns="0" tIns="15240" rIns="0" bIns="0" rtlCol="0" vert="horz">
            <a:spAutoFit/>
          </a:bodyPr>
          <a:lstStyle/>
          <a:p>
            <a:pPr algn="just" marL="99695" marR="5080" indent="-87630">
              <a:lnSpc>
                <a:spcPct val="99200"/>
              </a:lnSpc>
              <a:spcBef>
                <a:spcPts val="120"/>
              </a:spcBef>
              <a:buClr>
                <a:srgbClr val="2C5B8C"/>
              </a:buClr>
              <a:buFont typeface="Wingdings"/>
              <a:buChar char=""/>
              <a:tabLst>
                <a:tab pos="100330" algn="l"/>
              </a:tabLst>
            </a:pPr>
            <a:r>
              <a:rPr dirty="0" sz="900" spc="10">
                <a:solidFill>
                  <a:srgbClr val="050100"/>
                </a:solidFill>
                <a:latin typeface="楷体"/>
                <a:cs typeface="楷体"/>
              </a:rPr>
              <a:t>青岛市特药特材保障政策较早 地运用谈判机制降低高值药品 </a:t>
            </a:r>
            <a:r>
              <a:rPr dirty="0" sz="900" spc="10">
                <a:solidFill>
                  <a:srgbClr val="050100"/>
                </a:solidFill>
                <a:latin typeface="楷体"/>
                <a:cs typeface="楷体"/>
              </a:rPr>
              <a:t>价格</a:t>
            </a:r>
            <a:endParaRPr sz="900">
              <a:latin typeface="楷体"/>
              <a:cs typeface="楷体"/>
            </a:endParaRPr>
          </a:p>
        </p:txBody>
      </p:sp>
      <p:sp>
        <p:nvSpPr>
          <p:cNvPr id="46" name="object 46"/>
          <p:cNvSpPr txBox="1"/>
          <p:nvPr/>
        </p:nvSpPr>
        <p:spPr>
          <a:xfrm>
            <a:off x="3308781" y="5322391"/>
            <a:ext cx="330835" cy="164465"/>
          </a:xfrm>
          <a:prstGeom prst="rect">
            <a:avLst/>
          </a:prstGeom>
        </p:spPr>
        <p:txBody>
          <a:bodyPr wrap="square" lIns="0" tIns="13970" rIns="0" bIns="0" rtlCol="0" vert="horz">
            <a:spAutoFit/>
          </a:bodyPr>
          <a:lstStyle/>
          <a:p>
            <a:pPr marL="99695" indent="-87630">
              <a:lnSpc>
                <a:spcPct val="100000"/>
              </a:lnSpc>
              <a:spcBef>
                <a:spcPts val="110"/>
              </a:spcBef>
              <a:buClr>
                <a:srgbClr val="2C5B8C"/>
              </a:buClr>
              <a:buFont typeface="Wingdings"/>
              <a:buChar char=""/>
              <a:tabLst>
                <a:tab pos="100330" algn="l"/>
              </a:tabLst>
            </a:pPr>
            <a:r>
              <a:rPr dirty="0" sz="900" spc="-15">
                <a:solidFill>
                  <a:srgbClr val="050100"/>
                </a:solidFill>
                <a:latin typeface="Times New Roman"/>
                <a:cs typeface="Times New Roman"/>
              </a:rPr>
              <a:t>N</a:t>
            </a:r>
            <a:r>
              <a:rPr dirty="0" sz="900" spc="-5">
                <a:solidFill>
                  <a:srgbClr val="050100"/>
                </a:solidFill>
                <a:latin typeface="Times New Roman"/>
                <a:cs typeface="Times New Roman"/>
              </a:rPr>
              <a:t>.</a:t>
            </a:r>
            <a:r>
              <a:rPr dirty="0" sz="900" spc="-20">
                <a:solidFill>
                  <a:srgbClr val="050100"/>
                </a:solidFill>
                <a:latin typeface="Times New Roman"/>
                <a:cs typeface="Times New Roman"/>
              </a:rPr>
              <a:t>A.</a:t>
            </a:r>
            <a:endParaRPr sz="900">
              <a:latin typeface="Times New Roman"/>
              <a:cs typeface="Times New Roman"/>
            </a:endParaRPr>
          </a:p>
        </p:txBody>
      </p:sp>
      <p:sp>
        <p:nvSpPr>
          <p:cNvPr id="47" name="object 47"/>
          <p:cNvSpPr txBox="1"/>
          <p:nvPr/>
        </p:nvSpPr>
        <p:spPr>
          <a:xfrm>
            <a:off x="5304091" y="5124855"/>
            <a:ext cx="1621790" cy="575945"/>
          </a:xfrm>
          <a:prstGeom prst="rect">
            <a:avLst/>
          </a:prstGeom>
        </p:spPr>
        <p:txBody>
          <a:bodyPr wrap="square" lIns="0" tIns="21590" rIns="0" bIns="0" rtlCol="0" vert="horz">
            <a:spAutoFit/>
          </a:bodyPr>
          <a:lstStyle/>
          <a:p>
            <a:pPr marL="99695" marR="5080" indent="-87630">
              <a:lnSpc>
                <a:spcPts val="1050"/>
              </a:lnSpc>
              <a:spcBef>
                <a:spcPts val="170"/>
              </a:spcBef>
              <a:buClr>
                <a:srgbClr val="2C5B8C"/>
              </a:buClr>
              <a:buFont typeface="Wingdings"/>
              <a:buChar char=""/>
              <a:tabLst>
                <a:tab pos="100330" algn="l"/>
              </a:tabLst>
            </a:pPr>
            <a:r>
              <a:rPr dirty="0" sz="900" spc="10">
                <a:solidFill>
                  <a:srgbClr val="050100"/>
                </a:solidFill>
                <a:latin typeface="楷体"/>
                <a:cs typeface="楷体"/>
              </a:rPr>
              <a:t>采取大病保险特药类似的准入 谈判，孤儿药不做竞争性谈判</a:t>
            </a:r>
            <a:endParaRPr sz="900">
              <a:latin typeface="楷体"/>
              <a:cs typeface="楷体"/>
            </a:endParaRPr>
          </a:p>
          <a:p>
            <a:pPr marL="99695" indent="-87630">
              <a:lnSpc>
                <a:spcPts val="1065"/>
              </a:lnSpc>
              <a:buClr>
                <a:srgbClr val="2C5B8C"/>
              </a:buClr>
              <a:buFont typeface="Wingdings"/>
              <a:buChar char=""/>
              <a:tabLst>
                <a:tab pos="100330" algn="l"/>
              </a:tabLst>
            </a:pPr>
            <a:r>
              <a:rPr dirty="0" sz="900" spc="10">
                <a:solidFill>
                  <a:srgbClr val="050100"/>
                </a:solidFill>
                <a:latin typeface="楷体"/>
                <a:cs typeface="楷体"/>
              </a:rPr>
              <a:t>明确风险共担机制</a:t>
            </a:r>
            <a:endParaRPr sz="900">
              <a:latin typeface="楷体"/>
              <a:cs typeface="楷体"/>
            </a:endParaRPr>
          </a:p>
          <a:p>
            <a:pPr marL="99695" indent="-87630">
              <a:lnSpc>
                <a:spcPct val="100000"/>
              </a:lnSpc>
              <a:spcBef>
                <a:spcPts val="15"/>
              </a:spcBef>
              <a:buClr>
                <a:srgbClr val="2C5B8C"/>
              </a:buClr>
              <a:buFont typeface="Wingdings"/>
              <a:buChar char=""/>
              <a:tabLst>
                <a:tab pos="100330" algn="l"/>
              </a:tabLst>
            </a:pPr>
            <a:r>
              <a:rPr dirty="0" sz="900" spc="10">
                <a:solidFill>
                  <a:srgbClr val="050100"/>
                </a:solidFill>
                <a:latin typeface="楷体"/>
                <a:cs typeface="楷体"/>
              </a:rPr>
              <a:t>不纳入药占比考核</a:t>
            </a:r>
            <a:endParaRPr sz="900">
              <a:latin typeface="楷体"/>
              <a:cs typeface="楷体"/>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16</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p:nvPr/>
        </p:nvSpPr>
        <p:spPr>
          <a:xfrm>
            <a:off x="832500" y="136023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7" name="object 7"/>
          <p:cNvSpPr txBox="1"/>
          <p:nvPr/>
        </p:nvSpPr>
        <p:spPr>
          <a:xfrm>
            <a:off x="3012630" y="1402793"/>
            <a:ext cx="1911350" cy="165100"/>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图</a:t>
            </a:r>
            <a:r>
              <a:rPr dirty="0" sz="900" spc="-285" i="1">
                <a:solidFill>
                  <a:srgbClr val="5A5B5D"/>
                </a:solidFill>
                <a:latin typeface="楷体"/>
                <a:cs typeface="楷体"/>
              </a:rPr>
              <a:t> </a:t>
            </a:r>
            <a:r>
              <a:rPr dirty="0" baseline="3086" sz="1350" spc="-7" i="1">
                <a:solidFill>
                  <a:srgbClr val="5A5B5D"/>
                </a:solidFill>
                <a:latin typeface="Times New Roman"/>
                <a:cs typeface="Times New Roman"/>
              </a:rPr>
              <a:t>2.3</a:t>
            </a:r>
            <a:r>
              <a:rPr dirty="0" sz="900" spc="-5" i="1">
                <a:solidFill>
                  <a:srgbClr val="5A5B5D"/>
                </a:solidFill>
                <a:latin typeface="楷体"/>
                <a:cs typeface="楷体"/>
              </a:rPr>
              <a:t>：</a:t>
            </a:r>
            <a:r>
              <a:rPr dirty="0" sz="900" i="1">
                <a:solidFill>
                  <a:srgbClr val="5A5B5D"/>
                </a:solidFill>
                <a:latin typeface="楷体"/>
                <a:cs typeface="楷体"/>
              </a:rPr>
              <a:t>浙江罕见病医保政策制度设计</a:t>
            </a:r>
            <a:endParaRPr sz="900">
              <a:latin typeface="楷体"/>
              <a:cs typeface="楷体"/>
            </a:endParaRPr>
          </a:p>
        </p:txBody>
      </p:sp>
      <p:pic>
        <p:nvPicPr>
          <p:cNvPr id="8" name="object 8"/>
          <p:cNvPicPr/>
          <p:nvPr/>
        </p:nvPicPr>
        <p:blipFill>
          <a:blip r:embed="rId2" cstate="print"/>
          <a:stretch>
            <a:fillRect/>
          </a:stretch>
        </p:blipFill>
        <p:spPr>
          <a:xfrm>
            <a:off x="1249271" y="3896068"/>
            <a:ext cx="517232" cy="1464293"/>
          </a:xfrm>
          <a:prstGeom prst="rect">
            <a:avLst/>
          </a:prstGeom>
        </p:spPr>
      </p:pic>
      <p:sp>
        <p:nvSpPr>
          <p:cNvPr id="9" name="object 9"/>
          <p:cNvSpPr txBox="1"/>
          <p:nvPr/>
        </p:nvSpPr>
        <p:spPr>
          <a:xfrm>
            <a:off x="1436522" y="3999934"/>
            <a:ext cx="146050" cy="1229360"/>
          </a:xfrm>
          <a:prstGeom prst="rect">
            <a:avLst/>
          </a:prstGeom>
        </p:spPr>
        <p:txBody>
          <a:bodyPr wrap="square" lIns="0" tIns="12700" rIns="0" bIns="0" rtlCol="0" vert="horz">
            <a:spAutoFit/>
          </a:bodyPr>
          <a:lstStyle/>
          <a:p>
            <a:pPr algn="just" marL="12700" marR="5080">
              <a:lnSpc>
                <a:spcPct val="118800"/>
              </a:lnSpc>
              <a:spcBef>
                <a:spcPts val="100"/>
              </a:spcBef>
            </a:pPr>
            <a:r>
              <a:rPr dirty="0" sz="950" spc="-5">
                <a:solidFill>
                  <a:srgbClr val="FFFFFF"/>
                </a:solidFill>
                <a:latin typeface="楷体"/>
                <a:cs typeface="楷体"/>
              </a:rPr>
              <a:t>费 用 和 保 障 对 象</a:t>
            </a:r>
            <a:endParaRPr sz="950">
              <a:latin typeface="楷体"/>
              <a:cs typeface="楷体"/>
            </a:endParaRPr>
          </a:p>
        </p:txBody>
      </p:sp>
      <p:pic>
        <p:nvPicPr>
          <p:cNvPr id="10" name="object 10"/>
          <p:cNvPicPr/>
          <p:nvPr/>
        </p:nvPicPr>
        <p:blipFill>
          <a:blip r:embed="rId3" cstate="print"/>
          <a:stretch>
            <a:fillRect/>
          </a:stretch>
        </p:blipFill>
        <p:spPr>
          <a:xfrm>
            <a:off x="1946731" y="4007118"/>
            <a:ext cx="396654" cy="100482"/>
          </a:xfrm>
          <a:prstGeom prst="rect">
            <a:avLst/>
          </a:prstGeom>
        </p:spPr>
      </p:pic>
      <p:sp>
        <p:nvSpPr>
          <p:cNvPr id="11" name="object 11"/>
          <p:cNvSpPr txBox="1"/>
          <p:nvPr/>
        </p:nvSpPr>
        <p:spPr>
          <a:xfrm>
            <a:off x="1920011" y="3920874"/>
            <a:ext cx="4518660" cy="510540"/>
          </a:xfrm>
          <a:prstGeom prst="rect">
            <a:avLst/>
          </a:prstGeom>
        </p:spPr>
        <p:txBody>
          <a:bodyPr wrap="square" lIns="0" tIns="72390" rIns="0" bIns="0" rtlCol="0" vert="horz">
            <a:spAutoFit/>
          </a:bodyPr>
          <a:lstStyle/>
          <a:p>
            <a:pPr marL="12700">
              <a:lnSpc>
                <a:spcPct val="100000"/>
              </a:lnSpc>
              <a:spcBef>
                <a:spcPts val="570"/>
              </a:spcBef>
            </a:pPr>
            <a:r>
              <a:rPr dirty="0" sz="800" spc="20">
                <a:solidFill>
                  <a:srgbClr val="639E51"/>
                </a:solidFill>
                <a:latin typeface="楷体"/>
                <a:cs typeface="楷体"/>
              </a:rPr>
              <a:t>费用保障</a:t>
            </a:r>
            <a:endParaRPr sz="800">
              <a:latin typeface="楷体"/>
              <a:cs typeface="楷体"/>
            </a:endParaRPr>
          </a:p>
          <a:p>
            <a:pPr marL="12700" marR="5080">
              <a:lnSpc>
                <a:spcPts val="940"/>
              </a:lnSpc>
              <a:spcBef>
                <a:spcPts val="525"/>
              </a:spcBef>
            </a:pPr>
            <a:r>
              <a:rPr dirty="0" sz="800" spc="20">
                <a:solidFill>
                  <a:srgbClr val="050100"/>
                </a:solidFill>
                <a:latin typeface="楷体"/>
                <a:cs typeface="楷体"/>
              </a:rPr>
              <a:t>在费用保障上，纳入保障范围的罕见病患者，由基本医保、大病保险、医疗救助逐层化解患者医疗 费用，剩余费用通过专项救助解决。</a:t>
            </a:r>
            <a:endParaRPr sz="800">
              <a:latin typeface="楷体"/>
              <a:cs typeface="楷体"/>
            </a:endParaRPr>
          </a:p>
        </p:txBody>
      </p:sp>
      <p:pic>
        <p:nvPicPr>
          <p:cNvPr id="12" name="object 12"/>
          <p:cNvPicPr/>
          <p:nvPr/>
        </p:nvPicPr>
        <p:blipFill>
          <a:blip r:embed="rId4" cstate="print"/>
          <a:stretch>
            <a:fillRect/>
          </a:stretch>
        </p:blipFill>
        <p:spPr>
          <a:xfrm>
            <a:off x="1935230" y="4540948"/>
            <a:ext cx="411960" cy="98173"/>
          </a:xfrm>
          <a:prstGeom prst="rect">
            <a:avLst/>
          </a:prstGeom>
        </p:spPr>
      </p:pic>
      <p:sp>
        <p:nvSpPr>
          <p:cNvPr id="13" name="object 13"/>
          <p:cNvSpPr txBox="1"/>
          <p:nvPr/>
        </p:nvSpPr>
        <p:spPr>
          <a:xfrm>
            <a:off x="1920011" y="4457601"/>
            <a:ext cx="4534535" cy="859790"/>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保障对象</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在保障对象确定上浙江省较为严格，要求：</a:t>
            </a:r>
            <a:endParaRPr sz="800">
              <a:latin typeface="楷体"/>
              <a:cs typeface="楷体"/>
            </a:endParaRPr>
          </a:p>
          <a:p>
            <a:pPr marL="132715" indent="-120650">
              <a:lnSpc>
                <a:spcPct val="100000"/>
              </a:lnSpc>
              <a:spcBef>
                <a:spcPts val="434"/>
              </a:spcBef>
              <a:buClr>
                <a:srgbClr val="2C5B8C"/>
              </a:buClr>
              <a:buFont typeface="Arial"/>
              <a:buChar char="▪"/>
              <a:tabLst>
                <a:tab pos="133350" algn="l"/>
              </a:tabLst>
            </a:pPr>
            <a:r>
              <a:rPr dirty="0" sz="800" spc="20">
                <a:solidFill>
                  <a:srgbClr val="050100"/>
                </a:solidFill>
                <a:latin typeface="楷体"/>
                <a:cs typeface="楷体"/>
              </a:rPr>
              <a:t>参加浙江省基本医疗保险，并获得浙江省户籍</a:t>
            </a:r>
            <a:r>
              <a:rPr dirty="0" sz="800" spc="15">
                <a:solidFill>
                  <a:srgbClr val="050100"/>
                </a:solidFill>
                <a:latin typeface="楷体"/>
                <a:cs typeface="楷体"/>
              </a:rPr>
              <a:t>满</a:t>
            </a:r>
            <a:r>
              <a:rPr dirty="0" sz="800" spc="10">
                <a:solidFill>
                  <a:srgbClr val="050100"/>
                </a:solidFill>
                <a:latin typeface="Times New Roman"/>
                <a:cs typeface="Times New Roman"/>
              </a:rPr>
              <a:t>5</a:t>
            </a:r>
            <a:r>
              <a:rPr dirty="0" sz="800" spc="20">
                <a:solidFill>
                  <a:srgbClr val="050100"/>
                </a:solidFill>
                <a:latin typeface="楷体"/>
                <a:cs typeface="楷体"/>
              </a:rPr>
              <a:t>年的患者</a:t>
            </a:r>
            <a:endParaRPr sz="800">
              <a:latin typeface="楷体"/>
              <a:cs typeface="楷体"/>
            </a:endParaRPr>
          </a:p>
          <a:p>
            <a:pPr marL="132715" marR="5080" indent="-120650">
              <a:lnSpc>
                <a:spcPct val="102600"/>
              </a:lnSpc>
              <a:spcBef>
                <a:spcPts val="409"/>
              </a:spcBef>
              <a:buClr>
                <a:srgbClr val="2C5B8C"/>
              </a:buClr>
              <a:buFont typeface="Arial"/>
              <a:buChar char="▪"/>
              <a:tabLst>
                <a:tab pos="133350" algn="l"/>
              </a:tabLst>
            </a:pPr>
            <a:r>
              <a:rPr dirty="0" sz="800" spc="20">
                <a:solidFill>
                  <a:srgbClr val="050100"/>
                </a:solidFill>
                <a:latin typeface="楷体"/>
                <a:cs typeface="楷体"/>
              </a:rPr>
              <a:t>或参加浙江省基本医疗保险，年龄不</a:t>
            </a:r>
            <a:r>
              <a:rPr dirty="0" sz="800" spc="15">
                <a:solidFill>
                  <a:srgbClr val="050100"/>
                </a:solidFill>
                <a:latin typeface="楷体"/>
                <a:cs typeface="楷体"/>
              </a:rPr>
              <a:t>满</a:t>
            </a:r>
            <a:r>
              <a:rPr dirty="0" sz="800" spc="10">
                <a:solidFill>
                  <a:srgbClr val="050100"/>
                </a:solidFill>
                <a:latin typeface="Times New Roman"/>
                <a:cs typeface="Times New Roman"/>
              </a:rPr>
              <a:t>5</a:t>
            </a:r>
            <a:r>
              <a:rPr dirty="0" sz="800" spc="20">
                <a:solidFill>
                  <a:srgbClr val="050100"/>
                </a:solidFill>
                <a:latin typeface="楷体"/>
                <a:cs typeface="楷体"/>
              </a:rPr>
              <a:t>周岁，但其父母一方获得浙江省户籍满</a:t>
            </a:r>
            <a:r>
              <a:rPr dirty="0" sz="800" spc="5">
                <a:solidFill>
                  <a:srgbClr val="050100"/>
                </a:solidFill>
                <a:latin typeface="Times New Roman"/>
                <a:cs typeface="Times New Roman"/>
              </a:rPr>
              <a:t>5</a:t>
            </a:r>
            <a:r>
              <a:rPr dirty="0" sz="800" spc="20">
                <a:solidFill>
                  <a:srgbClr val="050100"/>
                </a:solidFill>
                <a:latin typeface="楷体"/>
                <a:cs typeface="楷体"/>
              </a:rPr>
              <a:t>年的浙江省户籍 患者。</a:t>
            </a:r>
            <a:endParaRPr sz="800">
              <a:latin typeface="楷体"/>
              <a:cs typeface="楷体"/>
            </a:endParaRPr>
          </a:p>
        </p:txBody>
      </p:sp>
      <p:pic>
        <p:nvPicPr>
          <p:cNvPr id="14" name="object 14"/>
          <p:cNvPicPr/>
          <p:nvPr/>
        </p:nvPicPr>
        <p:blipFill>
          <a:blip r:embed="rId5" cstate="print"/>
          <a:stretch>
            <a:fillRect/>
          </a:stretch>
        </p:blipFill>
        <p:spPr>
          <a:xfrm>
            <a:off x="1240271" y="5718200"/>
            <a:ext cx="517222" cy="1698798"/>
          </a:xfrm>
          <a:prstGeom prst="rect">
            <a:avLst/>
          </a:prstGeom>
        </p:spPr>
      </p:pic>
      <p:sp>
        <p:nvSpPr>
          <p:cNvPr id="15" name="object 15"/>
          <p:cNvSpPr txBox="1"/>
          <p:nvPr/>
        </p:nvSpPr>
        <p:spPr>
          <a:xfrm>
            <a:off x="1427518" y="5931299"/>
            <a:ext cx="146050" cy="1214120"/>
          </a:xfrm>
          <a:prstGeom prst="rect">
            <a:avLst/>
          </a:prstGeom>
        </p:spPr>
        <p:txBody>
          <a:bodyPr wrap="square" lIns="0" tIns="12700" rIns="0" bIns="0" rtlCol="0" vert="horz">
            <a:spAutoFit/>
          </a:bodyPr>
          <a:lstStyle/>
          <a:p>
            <a:pPr algn="just" marL="12700" marR="5080">
              <a:lnSpc>
                <a:spcPct val="136800"/>
              </a:lnSpc>
              <a:spcBef>
                <a:spcPts val="100"/>
              </a:spcBef>
            </a:pPr>
            <a:r>
              <a:rPr dirty="0" sz="950" spc="-5">
                <a:solidFill>
                  <a:srgbClr val="FFFFFF"/>
                </a:solidFill>
                <a:latin typeface="楷体"/>
                <a:cs typeface="楷体"/>
              </a:rPr>
              <a:t>明 确 部 门 职 责</a:t>
            </a:r>
            <a:endParaRPr sz="950">
              <a:latin typeface="楷体"/>
              <a:cs typeface="楷体"/>
            </a:endParaRPr>
          </a:p>
        </p:txBody>
      </p:sp>
      <p:sp>
        <p:nvSpPr>
          <p:cNvPr id="16" name="object 16"/>
          <p:cNvSpPr txBox="1"/>
          <p:nvPr/>
        </p:nvSpPr>
        <p:spPr>
          <a:xfrm>
            <a:off x="1911007" y="5736116"/>
            <a:ext cx="652780" cy="150495"/>
          </a:xfrm>
          <a:prstGeom prst="rect">
            <a:avLst/>
          </a:prstGeom>
        </p:spPr>
        <p:txBody>
          <a:bodyPr wrap="square" lIns="0" tIns="15240" rIns="0" bIns="0" rtlCol="0" vert="horz">
            <a:spAutoFit/>
          </a:bodyPr>
          <a:lstStyle/>
          <a:p>
            <a:pPr marL="12700">
              <a:lnSpc>
                <a:spcPct val="100000"/>
              </a:lnSpc>
              <a:spcBef>
                <a:spcPts val="120"/>
              </a:spcBef>
            </a:pPr>
            <a:r>
              <a:rPr dirty="0" sz="800" spc="20">
                <a:solidFill>
                  <a:srgbClr val="639E51"/>
                </a:solidFill>
                <a:latin typeface="楷体"/>
                <a:cs typeface="楷体"/>
              </a:rPr>
              <a:t>人力社保部门</a:t>
            </a:r>
            <a:endParaRPr sz="800">
              <a:latin typeface="楷体"/>
              <a:cs typeface="楷体"/>
            </a:endParaRPr>
          </a:p>
        </p:txBody>
      </p:sp>
      <p:pic>
        <p:nvPicPr>
          <p:cNvPr id="17" name="object 17"/>
          <p:cNvPicPr/>
          <p:nvPr/>
        </p:nvPicPr>
        <p:blipFill>
          <a:blip r:embed="rId6" cstate="print"/>
          <a:stretch>
            <a:fillRect/>
          </a:stretch>
        </p:blipFill>
        <p:spPr>
          <a:xfrm>
            <a:off x="1926030" y="5770596"/>
            <a:ext cx="609586" cy="95866"/>
          </a:xfrm>
          <a:prstGeom prst="rect">
            <a:avLst/>
          </a:prstGeom>
        </p:spPr>
      </p:pic>
      <p:sp>
        <p:nvSpPr>
          <p:cNvPr id="18" name="object 18"/>
          <p:cNvSpPr txBox="1"/>
          <p:nvPr/>
        </p:nvSpPr>
        <p:spPr>
          <a:xfrm>
            <a:off x="1911007" y="5918501"/>
            <a:ext cx="4518660" cy="270510"/>
          </a:xfrm>
          <a:prstGeom prst="rect">
            <a:avLst/>
          </a:prstGeom>
        </p:spPr>
        <p:txBody>
          <a:bodyPr wrap="square" lIns="0" tIns="20955" rIns="0" bIns="0" rtlCol="0" vert="horz">
            <a:spAutoFit/>
          </a:bodyPr>
          <a:lstStyle/>
          <a:p>
            <a:pPr marL="12700" marR="5080">
              <a:lnSpc>
                <a:spcPts val="940"/>
              </a:lnSpc>
              <a:spcBef>
                <a:spcPts val="165"/>
              </a:spcBef>
            </a:pPr>
            <a:r>
              <a:rPr dirty="0" sz="800" spc="20">
                <a:solidFill>
                  <a:srgbClr val="050100"/>
                </a:solidFill>
                <a:latin typeface="楷体"/>
                <a:cs typeface="楷体"/>
              </a:rPr>
              <a:t>会同省卫计委确定罕见病保障病种及特殊用药范围，并将其纳入大病保险支付范围，做好患者基本 医疗保险和大病保险段的医疗费用报销工作</a:t>
            </a:r>
            <a:endParaRPr sz="800">
              <a:latin typeface="楷体"/>
              <a:cs typeface="楷体"/>
            </a:endParaRPr>
          </a:p>
        </p:txBody>
      </p:sp>
      <p:pic>
        <p:nvPicPr>
          <p:cNvPr id="19" name="object 19"/>
          <p:cNvPicPr/>
          <p:nvPr/>
        </p:nvPicPr>
        <p:blipFill>
          <a:blip r:embed="rId7" cstate="print"/>
          <a:stretch>
            <a:fillRect/>
          </a:stretch>
        </p:blipFill>
        <p:spPr>
          <a:xfrm>
            <a:off x="1939497" y="6300418"/>
            <a:ext cx="387138" cy="97566"/>
          </a:xfrm>
          <a:prstGeom prst="rect">
            <a:avLst/>
          </a:prstGeom>
        </p:spPr>
      </p:pic>
      <p:sp>
        <p:nvSpPr>
          <p:cNvPr id="20" name="object 20"/>
          <p:cNvSpPr txBox="1"/>
          <p:nvPr/>
        </p:nvSpPr>
        <p:spPr>
          <a:xfrm>
            <a:off x="1911007" y="6215535"/>
            <a:ext cx="3055620" cy="379730"/>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民政部门</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负责罕见病保障对象的资格审查、档案管理、救助资金报销等工作</a:t>
            </a:r>
            <a:endParaRPr sz="800">
              <a:latin typeface="楷体"/>
              <a:cs typeface="楷体"/>
            </a:endParaRPr>
          </a:p>
        </p:txBody>
      </p:sp>
      <p:pic>
        <p:nvPicPr>
          <p:cNvPr id="21" name="object 21"/>
          <p:cNvPicPr/>
          <p:nvPr/>
        </p:nvPicPr>
        <p:blipFill>
          <a:blip r:embed="rId8" cstate="print"/>
          <a:stretch>
            <a:fillRect/>
          </a:stretch>
        </p:blipFill>
        <p:spPr>
          <a:xfrm>
            <a:off x="1929294" y="6706808"/>
            <a:ext cx="305967" cy="94981"/>
          </a:xfrm>
          <a:prstGeom prst="rect">
            <a:avLst/>
          </a:prstGeom>
        </p:spPr>
      </p:pic>
      <p:sp>
        <p:nvSpPr>
          <p:cNvPr id="22" name="object 22"/>
          <p:cNvSpPr txBox="1"/>
          <p:nvPr/>
        </p:nvSpPr>
        <p:spPr>
          <a:xfrm>
            <a:off x="1911007" y="6621973"/>
            <a:ext cx="2428875" cy="380365"/>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卫计委</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指导定点医疗机构做好诊断、诊疗和信息管理等工作</a:t>
            </a:r>
            <a:endParaRPr sz="800">
              <a:latin typeface="楷体"/>
              <a:cs typeface="楷体"/>
            </a:endParaRPr>
          </a:p>
        </p:txBody>
      </p:sp>
      <p:pic>
        <p:nvPicPr>
          <p:cNvPr id="23" name="object 23"/>
          <p:cNvPicPr/>
          <p:nvPr/>
        </p:nvPicPr>
        <p:blipFill>
          <a:blip r:embed="rId9" cstate="print"/>
          <a:stretch>
            <a:fillRect/>
          </a:stretch>
        </p:blipFill>
        <p:spPr>
          <a:xfrm>
            <a:off x="1929570" y="7113334"/>
            <a:ext cx="397065" cy="97566"/>
          </a:xfrm>
          <a:prstGeom prst="rect">
            <a:avLst/>
          </a:prstGeom>
        </p:spPr>
      </p:pic>
      <p:sp>
        <p:nvSpPr>
          <p:cNvPr id="24" name="object 24"/>
          <p:cNvSpPr txBox="1"/>
          <p:nvPr/>
        </p:nvSpPr>
        <p:spPr>
          <a:xfrm>
            <a:off x="1911007" y="7028437"/>
            <a:ext cx="2115820" cy="380365"/>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财政部门</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负责罕见病救助资金的筹集、拨划和管理工作</a:t>
            </a:r>
            <a:endParaRPr sz="800">
              <a:latin typeface="楷体"/>
              <a:cs typeface="楷体"/>
            </a:endParaRPr>
          </a:p>
        </p:txBody>
      </p:sp>
      <p:pic>
        <p:nvPicPr>
          <p:cNvPr id="25" name="object 25"/>
          <p:cNvPicPr/>
          <p:nvPr/>
        </p:nvPicPr>
        <p:blipFill>
          <a:blip r:embed="rId10" cstate="print"/>
          <a:stretch>
            <a:fillRect/>
          </a:stretch>
        </p:blipFill>
        <p:spPr>
          <a:xfrm>
            <a:off x="1247219" y="1818538"/>
            <a:ext cx="517222" cy="1698798"/>
          </a:xfrm>
          <a:prstGeom prst="rect">
            <a:avLst/>
          </a:prstGeom>
        </p:spPr>
      </p:pic>
      <p:sp>
        <p:nvSpPr>
          <p:cNvPr id="26" name="object 26"/>
          <p:cNvSpPr txBox="1"/>
          <p:nvPr/>
        </p:nvSpPr>
        <p:spPr>
          <a:xfrm>
            <a:off x="1434464" y="2130659"/>
            <a:ext cx="146050" cy="1016000"/>
          </a:xfrm>
          <a:prstGeom prst="rect">
            <a:avLst/>
          </a:prstGeom>
        </p:spPr>
        <p:txBody>
          <a:bodyPr wrap="square" lIns="0" tIns="12700" rIns="0" bIns="0" rtlCol="0" vert="horz">
            <a:spAutoFit/>
          </a:bodyPr>
          <a:lstStyle/>
          <a:p>
            <a:pPr algn="just" marL="12700" marR="5080">
              <a:lnSpc>
                <a:spcPct val="136800"/>
              </a:lnSpc>
              <a:spcBef>
                <a:spcPts val="100"/>
              </a:spcBef>
            </a:pPr>
            <a:r>
              <a:rPr dirty="0" sz="950" spc="-5">
                <a:solidFill>
                  <a:srgbClr val="FFFFFF"/>
                </a:solidFill>
                <a:latin typeface="楷体"/>
                <a:cs typeface="楷体"/>
              </a:rPr>
              <a:t>罕 见 病 纳 入</a:t>
            </a:r>
            <a:endParaRPr sz="950">
              <a:latin typeface="楷体"/>
              <a:cs typeface="楷体"/>
            </a:endParaRPr>
          </a:p>
        </p:txBody>
      </p:sp>
      <p:pic>
        <p:nvPicPr>
          <p:cNvPr id="27" name="object 27"/>
          <p:cNvPicPr/>
          <p:nvPr/>
        </p:nvPicPr>
        <p:blipFill>
          <a:blip r:embed="rId11" cstate="print"/>
          <a:stretch>
            <a:fillRect/>
          </a:stretch>
        </p:blipFill>
        <p:spPr>
          <a:xfrm>
            <a:off x="1939577" y="1806559"/>
            <a:ext cx="402637" cy="97424"/>
          </a:xfrm>
          <a:prstGeom prst="rect">
            <a:avLst/>
          </a:prstGeom>
        </p:spPr>
      </p:pic>
      <p:sp>
        <p:nvSpPr>
          <p:cNvPr id="28" name="object 28"/>
          <p:cNvSpPr txBox="1"/>
          <p:nvPr/>
        </p:nvSpPr>
        <p:spPr>
          <a:xfrm>
            <a:off x="1917954" y="1718427"/>
            <a:ext cx="4518660" cy="510540"/>
          </a:xfrm>
          <a:prstGeom prst="rect">
            <a:avLst/>
          </a:prstGeom>
        </p:spPr>
        <p:txBody>
          <a:bodyPr wrap="square" lIns="0" tIns="72390" rIns="0" bIns="0" rtlCol="0" vert="horz">
            <a:spAutoFit/>
          </a:bodyPr>
          <a:lstStyle/>
          <a:p>
            <a:pPr marL="12700">
              <a:lnSpc>
                <a:spcPct val="100000"/>
              </a:lnSpc>
              <a:spcBef>
                <a:spcPts val="570"/>
              </a:spcBef>
            </a:pPr>
            <a:r>
              <a:rPr dirty="0" sz="800" spc="20">
                <a:solidFill>
                  <a:srgbClr val="639E51"/>
                </a:solidFill>
                <a:latin typeface="楷体"/>
                <a:cs typeface="楷体"/>
              </a:rPr>
              <a:t>纳入标准</a:t>
            </a:r>
            <a:endParaRPr sz="800">
              <a:latin typeface="楷体"/>
              <a:cs typeface="楷体"/>
            </a:endParaRPr>
          </a:p>
          <a:p>
            <a:pPr marL="12700" marR="5080">
              <a:lnSpc>
                <a:spcPts val="940"/>
              </a:lnSpc>
              <a:spcBef>
                <a:spcPts val="525"/>
              </a:spcBef>
            </a:pPr>
            <a:r>
              <a:rPr dirty="0" sz="800" spc="20">
                <a:solidFill>
                  <a:srgbClr val="050100"/>
                </a:solidFill>
                <a:latin typeface="楷体"/>
                <a:cs typeface="楷体"/>
              </a:rPr>
              <a:t>临床有明确的诊断路径的遗传性罕见病；可获得有效药品治愈或明显控制、缓解症状；国际上其他 国家已经普遍纳入保障范围；浙江省群众和社会各界呼声比较强烈</a:t>
            </a:r>
            <a:endParaRPr sz="800">
              <a:latin typeface="楷体"/>
              <a:cs typeface="楷体"/>
            </a:endParaRPr>
          </a:p>
        </p:txBody>
      </p:sp>
      <p:pic>
        <p:nvPicPr>
          <p:cNvPr id="29" name="object 29"/>
          <p:cNvPicPr/>
          <p:nvPr/>
        </p:nvPicPr>
        <p:blipFill>
          <a:blip r:embed="rId12" cstate="print"/>
          <a:stretch>
            <a:fillRect/>
          </a:stretch>
        </p:blipFill>
        <p:spPr>
          <a:xfrm>
            <a:off x="1936787" y="2337878"/>
            <a:ext cx="613998" cy="98304"/>
          </a:xfrm>
          <a:prstGeom prst="rect">
            <a:avLst/>
          </a:prstGeom>
        </p:spPr>
      </p:pic>
      <p:sp>
        <p:nvSpPr>
          <p:cNvPr id="30" name="object 30"/>
          <p:cNvSpPr txBox="1"/>
          <p:nvPr/>
        </p:nvSpPr>
        <p:spPr>
          <a:xfrm>
            <a:off x="1917954" y="2255168"/>
            <a:ext cx="4100829" cy="379730"/>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综合专家意见</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综合以上条件，充分听取了临床专家、高等院校、保险专家的意见，结合浙江省实际情况</a:t>
            </a:r>
            <a:endParaRPr sz="800">
              <a:latin typeface="楷体"/>
              <a:cs typeface="楷体"/>
            </a:endParaRPr>
          </a:p>
        </p:txBody>
      </p:sp>
      <p:pic>
        <p:nvPicPr>
          <p:cNvPr id="31" name="object 31"/>
          <p:cNvPicPr/>
          <p:nvPr/>
        </p:nvPicPr>
        <p:blipFill>
          <a:blip r:embed="rId13" cstate="print"/>
          <a:stretch>
            <a:fillRect/>
          </a:stretch>
        </p:blipFill>
        <p:spPr>
          <a:xfrm>
            <a:off x="1936927" y="2744338"/>
            <a:ext cx="1137877" cy="100542"/>
          </a:xfrm>
          <a:prstGeom prst="rect">
            <a:avLst/>
          </a:prstGeom>
        </p:spPr>
      </p:pic>
      <p:sp>
        <p:nvSpPr>
          <p:cNvPr id="32" name="object 32"/>
          <p:cNvSpPr txBox="1"/>
          <p:nvPr/>
        </p:nvSpPr>
        <p:spPr>
          <a:xfrm>
            <a:off x="1917954" y="2656398"/>
            <a:ext cx="4518660" cy="510540"/>
          </a:xfrm>
          <a:prstGeom prst="rect">
            <a:avLst/>
          </a:prstGeom>
        </p:spPr>
        <p:txBody>
          <a:bodyPr wrap="square" lIns="0" tIns="72390" rIns="0" bIns="0" rtlCol="0" vert="horz">
            <a:spAutoFit/>
          </a:bodyPr>
          <a:lstStyle/>
          <a:p>
            <a:pPr marL="12700">
              <a:lnSpc>
                <a:spcPct val="100000"/>
              </a:lnSpc>
              <a:spcBef>
                <a:spcPts val="570"/>
              </a:spcBef>
            </a:pPr>
            <a:r>
              <a:rPr dirty="0" sz="800" spc="20">
                <a:solidFill>
                  <a:srgbClr val="639E51"/>
                </a:solidFill>
                <a:latin typeface="楷体"/>
                <a:cs typeface="楷体"/>
              </a:rPr>
              <a:t>首次纳入三种罕见病药物</a:t>
            </a:r>
            <a:endParaRPr sz="800">
              <a:latin typeface="楷体"/>
              <a:cs typeface="楷体"/>
            </a:endParaRPr>
          </a:p>
          <a:p>
            <a:pPr marL="12700" marR="5080">
              <a:lnSpc>
                <a:spcPts val="940"/>
              </a:lnSpc>
              <a:spcBef>
                <a:spcPts val="525"/>
              </a:spcBef>
            </a:pPr>
            <a:r>
              <a:rPr dirty="0" sz="800" spc="20">
                <a:solidFill>
                  <a:srgbClr val="050100"/>
                </a:solidFill>
                <a:latin typeface="楷体"/>
                <a:cs typeface="楷体"/>
              </a:rPr>
              <a:t>将戈谢氏病（注射用药物伊米苷酶，商品名：思而赞）、苯丙酮尿症（盐酸沙丙蝶呤，商品名：科 望）、渐冻症（利鲁唑）纳入罕见病医疗保障范围</a:t>
            </a:r>
            <a:endParaRPr sz="800">
              <a:latin typeface="楷体"/>
              <a:cs typeface="楷体"/>
            </a:endParaRPr>
          </a:p>
        </p:txBody>
      </p:sp>
      <p:pic>
        <p:nvPicPr>
          <p:cNvPr id="33" name="object 33"/>
          <p:cNvPicPr/>
          <p:nvPr/>
        </p:nvPicPr>
        <p:blipFill>
          <a:blip r:embed="rId14" cstate="print"/>
          <a:stretch>
            <a:fillRect/>
          </a:stretch>
        </p:blipFill>
        <p:spPr>
          <a:xfrm>
            <a:off x="1938353" y="3276671"/>
            <a:ext cx="409032" cy="98580"/>
          </a:xfrm>
          <a:prstGeom prst="rect">
            <a:avLst/>
          </a:prstGeom>
        </p:spPr>
      </p:pic>
      <p:sp>
        <p:nvSpPr>
          <p:cNvPr id="34" name="object 34"/>
          <p:cNvSpPr txBox="1"/>
          <p:nvPr/>
        </p:nvSpPr>
        <p:spPr>
          <a:xfrm>
            <a:off x="1917954" y="3193126"/>
            <a:ext cx="3474085" cy="380365"/>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未来发展</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其他罕见病将根据浙江省的经费保</a:t>
            </a:r>
            <a:r>
              <a:rPr dirty="0" sz="800" spc="15">
                <a:solidFill>
                  <a:srgbClr val="050100"/>
                </a:solidFill>
                <a:latin typeface="楷体"/>
                <a:cs typeface="楷体"/>
              </a:rPr>
              <a:t>障</a:t>
            </a:r>
            <a:r>
              <a:rPr dirty="0" sz="800" spc="20">
                <a:solidFill>
                  <a:srgbClr val="050100"/>
                </a:solidFill>
                <a:latin typeface="楷体"/>
                <a:cs typeface="楷体"/>
              </a:rPr>
              <a:t>能力、医学治疗可及性等因素综合考虑</a:t>
            </a:r>
            <a:endParaRPr sz="800">
              <a:latin typeface="楷体"/>
              <a:cs typeface="楷体"/>
            </a:endParaRPr>
          </a:p>
        </p:txBody>
      </p:sp>
      <p:pic>
        <p:nvPicPr>
          <p:cNvPr id="35" name="object 35"/>
          <p:cNvPicPr/>
          <p:nvPr/>
        </p:nvPicPr>
        <p:blipFill>
          <a:blip r:embed="rId15" cstate="print"/>
          <a:stretch>
            <a:fillRect/>
          </a:stretch>
        </p:blipFill>
        <p:spPr>
          <a:xfrm>
            <a:off x="1248119" y="7778483"/>
            <a:ext cx="517222" cy="1693621"/>
          </a:xfrm>
          <a:prstGeom prst="rect">
            <a:avLst/>
          </a:prstGeom>
        </p:spPr>
      </p:pic>
      <p:sp>
        <p:nvSpPr>
          <p:cNvPr id="36" name="object 36"/>
          <p:cNvSpPr txBox="1"/>
          <p:nvPr/>
        </p:nvSpPr>
        <p:spPr>
          <a:xfrm>
            <a:off x="1435366" y="7827599"/>
            <a:ext cx="146050" cy="1573530"/>
          </a:xfrm>
          <a:prstGeom prst="rect">
            <a:avLst/>
          </a:prstGeom>
        </p:spPr>
        <p:txBody>
          <a:bodyPr wrap="square" lIns="0" tIns="12700" rIns="0" bIns="0" rtlCol="0" vert="horz">
            <a:spAutoFit/>
          </a:bodyPr>
          <a:lstStyle/>
          <a:p>
            <a:pPr algn="just" marL="12700" marR="5080">
              <a:lnSpc>
                <a:spcPct val="118800"/>
              </a:lnSpc>
              <a:spcBef>
                <a:spcPts val="100"/>
              </a:spcBef>
            </a:pPr>
            <a:r>
              <a:rPr dirty="0" sz="950" spc="-5">
                <a:solidFill>
                  <a:srgbClr val="FFFFFF"/>
                </a:solidFill>
                <a:latin typeface="楷体"/>
                <a:cs typeface="楷体"/>
              </a:rPr>
              <a:t>罕 见 病 特 药 管 理 模 式</a:t>
            </a:r>
            <a:endParaRPr sz="950">
              <a:latin typeface="楷体"/>
              <a:cs typeface="楷体"/>
            </a:endParaRPr>
          </a:p>
        </p:txBody>
      </p:sp>
      <p:pic>
        <p:nvPicPr>
          <p:cNvPr id="37" name="object 37"/>
          <p:cNvPicPr/>
          <p:nvPr/>
        </p:nvPicPr>
        <p:blipFill>
          <a:blip r:embed="rId16" cstate="print"/>
          <a:stretch>
            <a:fillRect/>
          </a:stretch>
        </p:blipFill>
        <p:spPr>
          <a:xfrm>
            <a:off x="1928400" y="7902846"/>
            <a:ext cx="414272" cy="97424"/>
          </a:xfrm>
          <a:prstGeom prst="rect">
            <a:avLst/>
          </a:prstGeom>
        </p:spPr>
      </p:pic>
      <p:sp>
        <p:nvSpPr>
          <p:cNvPr id="38" name="object 38"/>
          <p:cNvSpPr txBox="1"/>
          <p:nvPr/>
        </p:nvSpPr>
        <p:spPr>
          <a:xfrm>
            <a:off x="1912772" y="7814706"/>
            <a:ext cx="4518660" cy="510540"/>
          </a:xfrm>
          <a:prstGeom prst="rect">
            <a:avLst/>
          </a:prstGeom>
        </p:spPr>
        <p:txBody>
          <a:bodyPr wrap="square" lIns="0" tIns="72390" rIns="0" bIns="0" rtlCol="0" vert="horz">
            <a:spAutoFit/>
          </a:bodyPr>
          <a:lstStyle/>
          <a:p>
            <a:pPr marL="12700">
              <a:lnSpc>
                <a:spcPct val="100000"/>
              </a:lnSpc>
              <a:spcBef>
                <a:spcPts val="570"/>
              </a:spcBef>
            </a:pPr>
            <a:r>
              <a:rPr dirty="0" sz="800" spc="20">
                <a:solidFill>
                  <a:srgbClr val="639E51"/>
                </a:solidFill>
                <a:latin typeface="楷体"/>
                <a:cs typeface="楷体"/>
              </a:rPr>
              <a:t>谈判准入</a:t>
            </a:r>
            <a:endParaRPr sz="800">
              <a:latin typeface="楷体"/>
              <a:cs typeface="楷体"/>
            </a:endParaRPr>
          </a:p>
          <a:p>
            <a:pPr marL="12700" marR="5080">
              <a:lnSpc>
                <a:spcPts val="940"/>
              </a:lnSpc>
              <a:spcBef>
                <a:spcPts val="525"/>
              </a:spcBef>
            </a:pPr>
            <a:r>
              <a:rPr dirty="0" sz="800" spc="20">
                <a:solidFill>
                  <a:srgbClr val="050100"/>
                </a:solidFill>
                <a:latin typeface="楷体"/>
                <a:cs typeface="楷体"/>
              </a:rPr>
              <a:t>采取大病保险特药类似的准入谈判，孤儿药不做竞争性谈判；但政府代表全省与企业谈判，争取企 </a:t>
            </a:r>
            <a:r>
              <a:rPr dirty="0" sz="800" spc="15">
                <a:solidFill>
                  <a:srgbClr val="050100"/>
                </a:solidFill>
                <a:latin typeface="楷体"/>
                <a:cs typeface="楷体"/>
              </a:rPr>
              <a:t>业</a:t>
            </a:r>
            <a:r>
              <a:rPr dirty="0" sz="800" spc="20">
                <a:solidFill>
                  <a:srgbClr val="050100"/>
                </a:solidFill>
                <a:latin typeface="楷体"/>
                <a:cs typeface="楷体"/>
              </a:rPr>
              <a:t>让利</a:t>
            </a:r>
            <a:endParaRPr sz="800">
              <a:latin typeface="楷体"/>
              <a:cs typeface="楷体"/>
            </a:endParaRPr>
          </a:p>
        </p:txBody>
      </p:sp>
      <p:pic>
        <p:nvPicPr>
          <p:cNvPr id="39" name="object 39"/>
          <p:cNvPicPr/>
          <p:nvPr/>
        </p:nvPicPr>
        <p:blipFill>
          <a:blip r:embed="rId17" cstate="print"/>
          <a:stretch>
            <a:fillRect/>
          </a:stretch>
        </p:blipFill>
        <p:spPr>
          <a:xfrm>
            <a:off x="1928944" y="8437285"/>
            <a:ext cx="412912" cy="91593"/>
          </a:xfrm>
          <a:prstGeom prst="rect">
            <a:avLst/>
          </a:prstGeom>
        </p:spPr>
      </p:pic>
      <p:sp>
        <p:nvSpPr>
          <p:cNvPr id="40" name="object 40"/>
          <p:cNvSpPr txBox="1"/>
          <p:nvPr/>
        </p:nvSpPr>
        <p:spPr>
          <a:xfrm>
            <a:off x="1912772" y="8346227"/>
            <a:ext cx="4518660" cy="635635"/>
          </a:xfrm>
          <a:prstGeom prst="rect">
            <a:avLst/>
          </a:prstGeom>
        </p:spPr>
        <p:txBody>
          <a:bodyPr wrap="square" lIns="0" tIns="72390" rIns="0" bIns="0" rtlCol="0" vert="horz">
            <a:spAutoFit/>
          </a:bodyPr>
          <a:lstStyle/>
          <a:p>
            <a:pPr marL="12700">
              <a:lnSpc>
                <a:spcPct val="100000"/>
              </a:lnSpc>
              <a:spcBef>
                <a:spcPts val="570"/>
              </a:spcBef>
            </a:pPr>
            <a:r>
              <a:rPr dirty="0" sz="800" spc="20">
                <a:solidFill>
                  <a:srgbClr val="639E51"/>
                </a:solidFill>
                <a:latin typeface="楷体"/>
                <a:cs typeface="楷体"/>
              </a:rPr>
              <a:t>风险共担</a:t>
            </a:r>
            <a:endParaRPr sz="800">
              <a:latin typeface="楷体"/>
              <a:cs typeface="楷体"/>
            </a:endParaRPr>
          </a:p>
          <a:p>
            <a:pPr algn="just" marL="12700" marR="5080">
              <a:lnSpc>
                <a:spcPct val="100400"/>
              </a:lnSpc>
              <a:spcBef>
                <a:spcPts val="475"/>
              </a:spcBef>
            </a:pPr>
            <a:r>
              <a:rPr dirty="0" sz="800" spc="20">
                <a:solidFill>
                  <a:srgbClr val="050100"/>
                </a:solidFill>
                <a:latin typeface="楷体"/>
                <a:cs typeface="楷体"/>
              </a:rPr>
              <a:t>由省级医保经办机构签订药品管理服务协议，双方签订量价挂钩、梯度支付等风险共担机制。用药 管理上考虑相应的管理风险与责任，通过设计相应管控措施来遏制临床可能发生的过度医疗和药物 流通风险</a:t>
            </a:r>
            <a:endParaRPr sz="800">
              <a:latin typeface="楷体"/>
              <a:cs typeface="楷体"/>
            </a:endParaRPr>
          </a:p>
        </p:txBody>
      </p:sp>
      <p:pic>
        <p:nvPicPr>
          <p:cNvPr id="41" name="object 41"/>
          <p:cNvPicPr/>
          <p:nvPr/>
        </p:nvPicPr>
        <p:blipFill>
          <a:blip r:embed="rId18" cstate="print"/>
          <a:stretch>
            <a:fillRect/>
          </a:stretch>
        </p:blipFill>
        <p:spPr>
          <a:xfrm>
            <a:off x="1939493" y="9089053"/>
            <a:ext cx="398692" cy="100482"/>
          </a:xfrm>
          <a:prstGeom prst="rect">
            <a:avLst/>
          </a:prstGeom>
        </p:spPr>
      </p:pic>
      <p:sp>
        <p:nvSpPr>
          <p:cNvPr id="42" name="object 42"/>
          <p:cNvSpPr txBox="1"/>
          <p:nvPr/>
        </p:nvSpPr>
        <p:spPr>
          <a:xfrm>
            <a:off x="1912772" y="9008036"/>
            <a:ext cx="2115820" cy="379730"/>
          </a:xfrm>
          <a:prstGeom prst="rect">
            <a:avLst/>
          </a:prstGeom>
        </p:spPr>
        <p:txBody>
          <a:bodyPr wrap="square" lIns="0" tIns="67310" rIns="0" bIns="0" rtlCol="0" vert="horz">
            <a:spAutoFit/>
          </a:bodyPr>
          <a:lstStyle/>
          <a:p>
            <a:pPr marL="12700">
              <a:lnSpc>
                <a:spcPct val="100000"/>
              </a:lnSpc>
              <a:spcBef>
                <a:spcPts val="530"/>
              </a:spcBef>
            </a:pPr>
            <a:r>
              <a:rPr dirty="0" sz="800" spc="20">
                <a:solidFill>
                  <a:srgbClr val="639E51"/>
                </a:solidFill>
                <a:latin typeface="楷体"/>
                <a:cs typeface="楷体"/>
              </a:rPr>
              <a:t>费用考核</a:t>
            </a:r>
            <a:endParaRPr sz="800">
              <a:latin typeface="楷体"/>
              <a:cs typeface="楷体"/>
            </a:endParaRPr>
          </a:p>
          <a:p>
            <a:pPr marL="12700">
              <a:lnSpc>
                <a:spcPct val="100000"/>
              </a:lnSpc>
              <a:spcBef>
                <a:spcPts val="434"/>
              </a:spcBef>
            </a:pPr>
            <a:r>
              <a:rPr dirty="0" sz="800" spc="20">
                <a:solidFill>
                  <a:srgbClr val="050100"/>
                </a:solidFill>
                <a:latin typeface="楷体"/>
                <a:cs typeface="楷体"/>
              </a:rPr>
              <a:t>罕见病用药不纳入药占比和医保均次费用考核</a:t>
            </a:r>
            <a:endParaRPr sz="800">
              <a:latin typeface="楷体"/>
              <a:cs typeface="楷体"/>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17</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1593304"/>
            <a:ext cx="4876165" cy="1799589"/>
          </a:xfrm>
          <a:prstGeom prst="rect">
            <a:avLst/>
          </a:prstGeom>
        </p:spPr>
        <p:txBody>
          <a:bodyPr wrap="square" lIns="0" tIns="12700" rIns="0" bIns="0" rtlCol="0" vert="horz">
            <a:spAutoFit/>
          </a:bodyPr>
          <a:lstStyle/>
          <a:p>
            <a:pPr marL="12700" marR="5080" indent="304800">
              <a:lnSpc>
                <a:spcPct val="118100"/>
              </a:lnSpc>
              <a:spcBef>
                <a:spcPts val="100"/>
              </a:spcBef>
            </a:pPr>
            <a:r>
              <a:rPr dirty="0" sz="1200" spc="10">
                <a:solidFill>
                  <a:srgbClr val="231F20"/>
                </a:solidFill>
                <a:latin typeface="楷体"/>
                <a:cs typeface="楷体"/>
              </a:rPr>
              <a:t>青</a:t>
            </a:r>
            <a:r>
              <a:rPr dirty="0" sz="1200">
                <a:solidFill>
                  <a:srgbClr val="231F20"/>
                </a:solidFill>
                <a:latin typeface="楷体"/>
                <a:cs typeface="楷体"/>
              </a:rPr>
              <a:t>岛</a:t>
            </a:r>
            <a:r>
              <a:rPr dirty="0" sz="1200" spc="10">
                <a:solidFill>
                  <a:srgbClr val="231F20"/>
                </a:solidFill>
                <a:latin typeface="楷体"/>
                <a:cs typeface="楷体"/>
              </a:rPr>
              <a:t>、浙江以外的其它地区主要采用两种模式对当地罕见病患者进 </a:t>
            </a:r>
            <a:r>
              <a:rPr dirty="0" sz="1200">
                <a:solidFill>
                  <a:srgbClr val="231F20"/>
                </a:solidFill>
                <a:latin typeface="楷体"/>
                <a:cs typeface="楷体"/>
              </a:rPr>
              <a:t>行保障</a:t>
            </a:r>
            <a:r>
              <a:rPr dirty="0" sz="1200" spc="-165">
                <a:solidFill>
                  <a:srgbClr val="231F20"/>
                </a:solidFill>
                <a:latin typeface="楷体"/>
                <a:cs typeface="楷体"/>
              </a:rPr>
              <a:t>。</a:t>
            </a:r>
            <a:r>
              <a:rPr dirty="0" baseline="2314" sz="1800">
                <a:solidFill>
                  <a:srgbClr val="231F20"/>
                </a:solidFill>
                <a:latin typeface="Times New Roman"/>
                <a:cs typeface="Times New Roman"/>
              </a:rPr>
              <a:t>1</a:t>
            </a:r>
            <a:r>
              <a:rPr dirty="0" sz="1200" spc="-245">
                <a:solidFill>
                  <a:srgbClr val="231F20"/>
                </a:solidFill>
                <a:latin typeface="楷体"/>
                <a:cs typeface="楷体"/>
              </a:rPr>
              <a:t>）</a:t>
            </a:r>
            <a:r>
              <a:rPr dirty="0" sz="1200" spc="-85">
                <a:solidFill>
                  <a:srgbClr val="231F20"/>
                </a:solidFill>
                <a:latin typeface="楷体"/>
                <a:cs typeface="楷体"/>
              </a:rPr>
              <a:t>：</a:t>
            </a:r>
            <a:r>
              <a:rPr dirty="0" sz="1200">
                <a:solidFill>
                  <a:srgbClr val="231F20"/>
                </a:solidFill>
                <a:latin typeface="楷体"/>
                <a:cs typeface="楷体"/>
              </a:rPr>
              <a:t>成都</a:t>
            </a:r>
            <a:r>
              <a:rPr dirty="0" sz="1200" spc="-165">
                <a:solidFill>
                  <a:srgbClr val="231F20"/>
                </a:solidFill>
                <a:latin typeface="楷体"/>
                <a:cs typeface="楷体"/>
              </a:rPr>
              <a:t>、</a:t>
            </a:r>
            <a:r>
              <a:rPr dirty="0" sz="1200">
                <a:solidFill>
                  <a:srgbClr val="231F20"/>
                </a:solidFill>
                <a:latin typeface="楷体"/>
                <a:cs typeface="楷体"/>
              </a:rPr>
              <a:t>深圳等地区将部分较为熟知的罕见</a:t>
            </a:r>
            <a:r>
              <a:rPr dirty="0" sz="1200" spc="-165">
                <a:solidFill>
                  <a:srgbClr val="231F20"/>
                </a:solidFill>
                <a:latin typeface="楷体"/>
                <a:cs typeface="楷体"/>
              </a:rPr>
              <a:t>病</a:t>
            </a:r>
            <a:r>
              <a:rPr dirty="0" sz="1200">
                <a:solidFill>
                  <a:srgbClr val="231F20"/>
                </a:solidFill>
                <a:latin typeface="楷体"/>
                <a:cs typeface="楷体"/>
              </a:rPr>
              <a:t>（例如血友病、 </a:t>
            </a:r>
            <a:r>
              <a:rPr dirty="0" sz="1200" spc="10">
                <a:solidFill>
                  <a:srgbClr val="231F20"/>
                </a:solidFill>
                <a:latin typeface="楷体"/>
                <a:cs typeface="楷体"/>
              </a:rPr>
              <a:t>苯丙酮尿</a:t>
            </a:r>
            <a:r>
              <a:rPr dirty="0" sz="1200">
                <a:solidFill>
                  <a:srgbClr val="231F20"/>
                </a:solidFill>
                <a:latin typeface="楷体"/>
                <a:cs typeface="楷体"/>
              </a:rPr>
              <a:t>症</a:t>
            </a:r>
            <a:r>
              <a:rPr dirty="0" sz="1200" spc="10">
                <a:solidFill>
                  <a:srgbClr val="231F20"/>
                </a:solidFill>
                <a:latin typeface="楷体"/>
                <a:cs typeface="楷体"/>
              </a:rPr>
              <a:t>、肺动脉高</a:t>
            </a:r>
            <a:r>
              <a:rPr dirty="0" sz="1200" spc="5">
                <a:solidFill>
                  <a:srgbClr val="231F20"/>
                </a:solidFill>
                <a:latin typeface="楷体"/>
                <a:cs typeface="楷体"/>
              </a:rPr>
              <a:t>压</a:t>
            </a:r>
            <a:r>
              <a:rPr dirty="0" sz="1200" spc="10">
                <a:solidFill>
                  <a:srgbClr val="231F20"/>
                </a:solidFill>
                <a:latin typeface="楷体"/>
                <a:cs typeface="楷体"/>
              </a:rPr>
              <a:t>）纳入重特大疾病目录的模式对罕见病进行</a:t>
            </a:r>
            <a:r>
              <a:rPr dirty="0" sz="1200">
                <a:solidFill>
                  <a:srgbClr val="231F20"/>
                </a:solidFill>
                <a:latin typeface="楷体"/>
                <a:cs typeface="楷体"/>
              </a:rPr>
              <a:t>保 </a:t>
            </a:r>
            <a:r>
              <a:rPr dirty="0" sz="1200" spc="-105">
                <a:solidFill>
                  <a:srgbClr val="231F20"/>
                </a:solidFill>
                <a:latin typeface="楷体"/>
                <a:cs typeface="楷体"/>
              </a:rPr>
              <a:t>障；</a:t>
            </a:r>
            <a:r>
              <a:rPr dirty="0" baseline="2314" sz="1800">
                <a:solidFill>
                  <a:srgbClr val="231F20"/>
                </a:solidFill>
                <a:latin typeface="Times New Roman"/>
                <a:cs typeface="Times New Roman"/>
              </a:rPr>
              <a:t>2</a:t>
            </a:r>
            <a:r>
              <a:rPr dirty="0" sz="1200" spc="-204">
                <a:solidFill>
                  <a:srgbClr val="231F20"/>
                </a:solidFill>
                <a:latin typeface="楷体"/>
                <a:cs typeface="楷体"/>
              </a:rPr>
              <a:t>）</a:t>
            </a:r>
            <a:r>
              <a:rPr dirty="0" sz="1200">
                <a:solidFill>
                  <a:srgbClr val="231F20"/>
                </a:solidFill>
                <a:latin typeface="楷体"/>
                <a:cs typeface="楷体"/>
              </a:rPr>
              <a:t>宁夏</a:t>
            </a:r>
            <a:r>
              <a:rPr dirty="0" sz="1200" spc="-204">
                <a:solidFill>
                  <a:srgbClr val="231F20"/>
                </a:solidFill>
                <a:latin typeface="楷体"/>
                <a:cs typeface="楷体"/>
              </a:rPr>
              <a:t>、</a:t>
            </a:r>
            <a:r>
              <a:rPr dirty="0" sz="1200">
                <a:solidFill>
                  <a:srgbClr val="231F20"/>
                </a:solidFill>
                <a:latin typeface="楷体"/>
                <a:cs typeface="楷体"/>
              </a:rPr>
              <a:t>河南等地采取为部分社会呼声特别高罕见</a:t>
            </a:r>
            <a:r>
              <a:rPr dirty="0" sz="1200" spc="-204">
                <a:solidFill>
                  <a:srgbClr val="231F20"/>
                </a:solidFill>
                <a:latin typeface="楷体"/>
                <a:cs typeface="楷体"/>
              </a:rPr>
              <a:t>病</a:t>
            </a:r>
            <a:r>
              <a:rPr dirty="0" sz="1200">
                <a:solidFill>
                  <a:srgbClr val="231F20"/>
                </a:solidFill>
                <a:latin typeface="楷体"/>
                <a:cs typeface="楷体"/>
              </a:rPr>
              <a:t>（例如戈谢病） 单独纳入大病救助的做</a:t>
            </a:r>
            <a:r>
              <a:rPr dirty="0" sz="1200" spc="-50">
                <a:solidFill>
                  <a:srgbClr val="231F20"/>
                </a:solidFill>
                <a:latin typeface="楷体"/>
                <a:cs typeface="楷体"/>
              </a:rPr>
              <a:t>法</a:t>
            </a:r>
            <a:r>
              <a:rPr dirty="0" sz="1200">
                <a:solidFill>
                  <a:srgbClr val="231F20"/>
                </a:solidFill>
                <a:latin typeface="楷体"/>
                <a:cs typeface="楷体"/>
              </a:rPr>
              <a:t>（见图</a:t>
            </a:r>
            <a:r>
              <a:rPr dirty="0" sz="1200" spc="-345">
                <a:solidFill>
                  <a:srgbClr val="231F20"/>
                </a:solidFill>
                <a:latin typeface="楷体"/>
                <a:cs typeface="楷体"/>
              </a:rPr>
              <a:t> </a:t>
            </a:r>
            <a:r>
              <a:rPr dirty="0" baseline="2314" sz="1800" spc="-22">
                <a:solidFill>
                  <a:srgbClr val="231F20"/>
                </a:solidFill>
                <a:latin typeface="Times New Roman"/>
                <a:cs typeface="Times New Roman"/>
              </a:rPr>
              <a:t>2.4</a:t>
            </a:r>
            <a:r>
              <a:rPr dirty="0" sz="1200" spc="-15">
                <a:solidFill>
                  <a:srgbClr val="231F20"/>
                </a:solidFill>
                <a:latin typeface="楷体"/>
                <a:cs typeface="楷体"/>
              </a:rPr>
              <a:t>）</a:t>
            </a:r>
            <a:r>
              <a:rPr dirty="0" sz="1200" spc="-50">
                <a:solidFill>
                  <a:srgbClr val="231F20"/>
                </a:solidFill>
                <a:latin typeface="楷体"/>
                <a:cs typeface="楷体"/>
              </a:rPr>
              <a:t>。</a:t>
            </a:r>
            <a:r>
              <a:rPr dirty="0" sz="1200">
                <a:solidFill>
                  <a:srgbClr val="231F20"/>
                </a:solidFill>
                <a:latin typeface="楷体"/>
                <a:cs typeface="楷体"/>
              </a:rPr>
              <a:t>除此以外</a:t>
            </a:r>
            <a:r>
              <a:rPr dirty="0" sz="1200" spc="-50">
                <a:solidFill>
                  <a:srgbClr val="231F20"/>
                </a:solidFill>
                <a:latin typeface="楷体"/>
                <a:cs typeface="楷体"/>
              </a:rPr>
              <a:t>，</a:t>
            </a:r>
            <a:r>
              <a:rPr dirty="0" sz="1200">
                <a:solidFill>
                  <a:srgbClr val="231F20"/>
                </a:solidFill>
                <a:latin typeface="楷体"/>
                <a:cs typeface="楷体"/>
              </a:rPr>
              <a:t>很多地区迄今为止，  还没有开展国家医保目录外的孤儿药医保纳入工作。</a:t>
            </a:r>
            <a:endParaRPr sz="1200">
              <a:latin typeface="楷体"/>
              <a:cs typeface="楷体"/>
            </a:endParaRPr>
          </a:p>
          <a:p>
            <a:pPr>
              <a:lnSpc>
                <a:spcPct val="100000"/>
              </a:lnSpc>
            </a:pPr>
            <a:endParaRPr sz="1200">
              <a:latin typeface="楷体"/>
              <a:cs typeface="楷体"/>
            </a:endParaRPr>
          </a:p>
          <a:p>
            <a:pPr>
              <a:lnSpc>
                <a:spcPct val="100000"/>
              </a:lnSpc>
              <a:spcBef>
                <a:spcPts val="55"/>
              </a:spcBef>
            </a:pPr>
            <a:endParaRPr sz="850">
              <a:latin typeface="楷体"/>
              <a:cs typeface="楷体"/>
            </a:endParaRPr>
          </a:p>
          <a:p>
            <a:pPr algn="ctr" marR="13335">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2.4</a:t>
            </a:r>
            <a:r>
              <a:rPr dirty="0" sz="900" spc="-5" i="1">
                <a:solidFill>
                  <a:srgbClr val="5A5B5D"/>
                </a:solidFill>
                <a:latin typeface="楷体"/>
                <a:cs typeface="楷体"/>
              </a:rPr>
              <a:t>：</a:t>
            </a:r>
            <a:r>
              <a:rPr dirty="0" sz="900" i="1">
                <a:solidFill>
                  <a:srgbClr val="5A5B5D"/>
                </a:solidFill>
                <a:latin typeface="楷体"/>
                <a:cs typeface="楷体"/>
              </a:rPr>
              <a:t>其它地区罕见病保障政策</a:t>
            </a:r>
            <a:endParaRPr sz="900">
              <a:latin typeface="楷体"/>
              <a:cs typeface="楷体"/>
            </a:endParaRPr>
          </a:p>
        </p:txBody>
      </p:sp>
      <p:pic>
        <p:nvPicPr>
          <p:cNvPr id="7" name="object 7"/>
          <p:cNvPicPr/>
          <p:nvPr/>
        </p:nvPicPr>
        <p:blipFill>
          <a:blip r:embed="rId2" cstate="print"/>
          <a:stretch>
            <a:fillRect/>
          </a:stretch>
        </p:blipFill>
        <p:spPr>
          <a:xfrm>
            <a:off x="1701520" y="8611286"/>
            <a:ext cx="2576969" cy="145211"/>
          </a:xfrm>
          <a:prstGeom prst="rect">
            <a:avLst/>
          </a:prstGeom>
        </p:spPr>
      </p:pic>
      <p:sp>
        <p:nvSpPr>
          <p:cNvPr id="8" name="object 8"/>
          <p:cNvSpPr txBox="1"/>
          <p:nvPr/>
        </p:nvSpPr>
        <p:spPr>
          <a:xfrm>
            <a:off x="1380032" y="6955345"/>
            <a:ext cx="4805680" cy="2292350"/>
          </a:xfrm>
          <a:prstGeom prst="rect">
            <a:avLst/>
          </a:prstGeom>
        </p:spPr>
        <p:txBody>
          <a:bodyPr wrap="square" lIns="0" tIns="12700" rIns="0" bIns="0" rtlCol="0" vert="horz">
            <a:spAutoFit/>
          </a:bodyPr>
          <a:lstStyle/>
          <a:p>
            <a:pPr algn="just" marL="12700" marR="5715" indent="304800">
              <a:lnSpc>
                <a:spcPct val="118100"/>
              </a:lnSpc>
              <a:spcBef>
                <a:spcPts val="100"/>
              </a:spcBef>
            </a:pPr>
            <a:r>
              <a:rPr dirty="0" sz="1200" spc="15">
                <a:solidFill>
                  <a:srgbClr val="231F20"/>
                </a:solidFill>
                <a:latin typeface="楷体"/>
                <a:cs typeface="楷体"/>
              </a:rPr>
              <a:t>总体而</a:t>
            </a:r>
            <a:r>
              <a:rPr dirty="0" sz="1200">
                <a:solidFill>
                  <a:srgbClr val="231F20"/>
                </a:solidFill>
                <a:latin typeface="楷体"/>
                <a:cs typeface="楷体"/>
              </a:rPr>
              <a:t>言</a:t>
            </a:r>
            <a:r>
              <a:rPr dirty="0" sz="1200" spc="15">
                <a:solidFill>
                  <a:srgbClr val="231F20"/>
                </a:solidFill>
                <a:latin typeface="楷体"/>
                <a:cs typeface="楷体"/>
              </a:rPr>
              <a:t>，在罕见病用药保障体系建设方</a:t>
            </a:r>
            <a:r>
              <a:rPr dirty="0" sz="1200">
                <a:solidFill>
                  <a:srgbClr val="231F20"/>
                </a:solidFill>
                <a:latin typeface="楷体"/>
                <a:cs typeface="楷体"/>
              </a:rPr>
              <a:t>面</a:t>
            </a:r>
            <a:r>
              <a:rPr dirty="0" sz="1200" spc="15">
                <a:solidFill>
                  <a:srgbClr val="231F20"/>
                </a:solidFill>
                <a:latin typeface="楷体"/>
                <a:cs typeface="楷体"/>
              </a:rPr>
              <a:t>，地方医保部门面临着 </a:t>
            </a:r>
            <a:r>
              <a:rPr dirty="0" sz="1200" spc="35">
                <a:solidFill>
                  <a:srgbClr val="231F20"/>
                </a:solidFill>
                <a:latin typeface="楷体"/>
                <a:cs typeface="楷体"/>
              </a:rPr>
              <a:t>以下四项主要挑</a:t>
            </a:r>
            <a:r>
              <a:rPr dirty="0" sz="1200">
                <a:solidFill>
                  <a:srgbClr val="231F20"/>
                </a:solidFill>
                <a:latin typeface="楷体"/>
                <a:cs typeface="楷体"/>
              </a:rPr>
              <a:t>战</a:t>
            </a:r>
            <a:r>
              <a:rPr dirty="0" sz="1200" spc="5">
                <a:solidFill>
                  <a:srgbClr val="231F20"/>
                </a:solidFill>
                <a:latin typeface="楷体"/>
                <a:cs typeface="楷体"/>
              </a:rPr>
              <a:t>：（</a:t>
            </a:r>
            <a:r>
              <a:rPr dirty="0" baseline="2314" sz="1800" spc="7">
                <a:solidFill>
                  <a:srgbClr val="231F20"/>
                </a:solidFill>
                <a:latin typeface="Times New Roman"/>
                <a:cs typeface="Times New Roman"/>
              </a:rPr>
              <a:t>1</a:t>
            </a:r>
            <a:r>
              <a:rPr dirty="0" sz="1200" spc="5">
                <a:solidFill>
                  <a:srgbClr val="231F20"/>
                </a:solidFill>
                <a:latin typeface="楷体"/>
                <a:cs typeface="楷体"/>
              </a:rPr>
              <a:t>）</a:t>
            </a:r>
            <a:r>
              <a:rPr dirty="0" sz="1200" spc="35">
                <a:solidFill>
                  <a:srgbClr val="231F20"/>
                </a:solidFill>
                <a:latin typeface="楷体"/>
                <a:cs typeface="楷体"/>
              </a:rPr>
              <a:t>对罕见病和临床需求不了</a:t>
            </a:r>
            <a:r>
              <a:rPr dirty="0" sz="1200">
                <a:solidFill>
                  <a:srgbClr val="231F20"/>
                </a:solidFill>
                <a:latin typeface="楷体"/>
                <a:cs typeface="楷体"/>
              </a:rPr>
              <a:t>解</a:t>
            </a:r>
            <a:r>
              <a:rPr dirty="0" sz="1200" spc="35">
                <a:solidFill>
                  <a:srgbClr val="231F20"/>
                </a:solidFill>
                <a:latin typeface="楷体"/>
                <a:cs typeface="楷体"/>
              </a:rPr>
              <a:t>，包括地区的流 </a:t>
            </a:r>
            <a:r>
              <a:rPr dirty="0" sz="1200" spc="10">
                <a:solidFill>
                  <a:srgbClr val="231F20"/>
                </a:solidFill>
                <a:latin typeface="楷体"/>
                <a:cs typeface="楷体"/>
              </a:rPr>
              <a:t>行病学情</a:t>
            </a:r>
            <a:r>
              <a:rPr dirty="0" sz="1200">
                <a:solidFill>
                  <a:srgbClr val="231F20"/>
                </a:solidFill>
                <a:latin typeface="楷体"/>
                <a:cs typeface="楷体"/>
              </a:rPr>
              <a:t>况</a:t>
            </a:r>
            <a:r>
              <a:rPr dirty="0" sz="1200" spc="10">
                <a:solidFill>
                  <a:srgbClr val="231F20"/>
                </a:solidFill>
                <a:latin typeface="楷体"/>
                <a:cs typeface="楷体"/>
              </a:rPr>
              <a:t>、各病种是否可诊可</a:t>
            </a:r>
            <a:r>
              <a:rPr dirty="0" sz="1200">
                <a:solidFill>
                  <a:srgbClr val="231F20"/>
                </a:solidFill>
                <a:latin typeface="楷体"/>
                <a:cs typeface="楷体"/>
              </a:rPr>
              <a:t>疗</a:t>
            </a:r>
            <a:r>
              <a:rPr dirty="0" sz="1200" spc="10">
                <a:solidFill>
                  <a:srgbClr val="231F20"/>
                </a:solidFill>
                <a:latin typeface="楷体"/>
                <a:cs typeface="楷体"/>
              </a:rPr>
              <a:t>、不同病种的临床需求程度差异</a:t>
            </a:r>
            <a:r>
              <a:rPr dirty="0" sz="1200">
                <a:solidFill>
                  <a:srgbClr val="231F20"/>
                </a:solidFill>
                <a:latin typeface="楷体"/>
                <a:cs typeface="楷体"/>
              </a:rPr>
              <a:t>等；</a:t>
            </a:r>
            <a:endParaRPr sz="1200">
              <a:latin typeface="楷体"/>
              <a:cs typeface="楷体"/>
            </a:endParaRPr>
          </a:p>
          <a:p>
            <a:pPr algn="just" marL="12700" marR="5080">
              <a:lnSpc>
                <a:spcPct val="118100"/>
              </a:lnSpc>
            </a:pPr>
            <a:r>
              <a:rPr dirty="0" sz="1200">
                <a:solidFill>
                  <a:srgbClr val="231F20"/>
                </a:solidFill>
                <a:latin typeface="楷体"/>
                <a:cs typeface="楷体"/>
              </a:rPr>
              <a:t>（</a:t>
            </a:r>
            <a:r>
              <a:rPr dirty="0" baseline="2314" sz="1800">
                <a:solidFill>
                  <a:srgbClr val="231F20"/>
                </a:solidFill>
                <a:latin typeface="Times New Roman"/>
                <a:cs typeface="Times New Roman"/>
              </a:rPr>
              <a:t>2</a:t>
            </a:r>
            <a:r>
              <a:rPr dirty="0" sz="1200" spc="15">
                <a:solidFill>
                  <a:srgbClr val="231F20"/>
                </a:solidFill>
                <a:latin typeface="楷体"/>
                <a:cs typeface="楷体"/>
              </a:rPr>
              <a:t>）对罕见病用药预算影响不了</a:t>
            </a:r>
            <a:r>
              <a:rPr dirty="0" sz="1200">
                <a:solidFill>
                  <a:srgbClr val="231F20"/>
                </a:solidFill>
                <a:latin typeface="楷体"/>
                <a:cs typeface="楷体"/>
              </a:rPr>
              <a:t>解；（</a:t>
            </a:r>
            <a:r>
              <a:rPr dirty="0" baseline="2314" sz="1800">
                <a:solidFill>
                  <a:srgbClr val="231F20"/>
                </a:solidFill>
                <a:latin typeface="Times New Roman"/>
                <a:cs typeface="Times New Roman"/>
              </a:rPr>
              <a:t>3</a:t>
            </a:r>
            <a:r>
              <a:rPr dirty="0" sz="1200" spc="15">
                <a:solidFill>
                  <a:srgbClr val="231F20"/>
                </a:solidFill>
                <a:latin typeface="楷体"/>
                <a:cs typeface="楷体"/>
              </a:rPr>
              <a:t>）对孤儿药纳入医保的评估标 </a:t>
            </a:r>
            <a:r>
              <a:rPr dirty="0" sz="1200" spc="35">
                <a:solidFill>
                  <a:srgbClr val="231F20"/>
                </a:solidFill>
                <a:latin typeface="楷体"/>
                <a:cs typeface="楷体"/>
              </a:rPr>
              <a:t>准不了</a:t>
            </a:r>
            <a:r>
              <a:rPr dirty="0" sz="1200">
                <a:solidFill>
                  <a:srgbClr val="231F20"/>
                </a:solidFill>
                <a:latin typeface="楷体"/>
                <a:cs typeface="楷体"/>
              </a:rPr>
              <a:t>解；（</a:t>
            </a:r>
            <a:r>
              <a:rPr dirty="0" baseline="2314" sz="1800">
                <a:solidFill>
                  <a:srgbClr val="231F20"/>
                </a:solidFill>
                <a:latin typeface="Times New Roman"/>
                <a:cs typeface="Times New Roman"/>
              </a:rPr>
              <a:t>4</a:t>
            </a:r>
            <a:r>
              <a:rPr dirty="0" sz="1200" spc="35">
                <a:solidFill>
                  <a:srgbClr val="231F20"/>
                </a:solidFill>
                <a:latin typeface="楷体"/>
                <a:cs typeface="楷体"/>
              </a:rPr>
              <a:t>）对如何确保罕见病用药保障体系的公平性和可持续性 </a:t>
            </a:r>
            <a:r>
              <a:rPr dirty="0" sz="1200">
                <a:solidFill>
                  <a:srgbClr val="231F20"/>
                </a:solidFill>
                <a:latin typeface="楷体"/>
                <a:cs typeface="楷体"/>
              </a:rPr>
              <a:t>不了解等。下文将进一步阐述以上问题。</a:t>
            </a:r>
            <a:endParaRPr sz="1200">
              <a:latin typeface="楷体"/>
              <a:cs typeface="楷体"/>
            </a:endParaRPr>
          </a:p>
          <a:p>
            <a:pPr>
              <a:lnSpc>
                <a:spcPct val="100000"/>
              </a:lnSpc>
            </a:pPr>
            <a:endParaRPr sz="1200">
              <a:latin typeface="楷体"/>
              <a:cs typeface="楷体"/>
            </a:endParaRPr>
          </a:p>
          <a:p>
            <a:pPr marL="317500">
              <a:lnSpc>
                <a:spcPct val="100000"/>
              </a:lnSpc>
              <a:spcBef>
                <a:spcPts val="985"/>
              </a:spcBef>
            </a:pPr>
            <a:r>
              <a:rPr dirty="0" sz="1200">
                <a:solidFill>
                  <a:srgbClr val="636466"/>
                </a:solidFill>
                <a:latin typeface="楷体"/>
                <a:cs typeface="楷体"/>
              </a:rPr>
              <a:t>加强对罕见病和孤儿药纳入标准的研究</a:t>
            </a:r>
            <a:endParaRPr sz="1200">
              <a:latin typeface="楷体"/>
              <a:cs typeface="楷体"/>
            </a:endParaRPr>
          </a:p>
          <a:p>
            <a:pPr marL="12700" marR="10795" indent="304800">
              <a:lnSpc>
                <a:spcPct val="118100"/>
              </a:lnSpc>
              <a:spcBef>
                <a:spcPts val="280"/>
              </a:spcBef>
            </a:pPr>
            <a:r>
              <a:rPr dirty="0" sz="1200" spc="15">
                <a:solidFill>
                  <a:srgbClr val="231F20"/>
                </a:solidFill>
                <a:latin typeface="楷体"/>
                <a:cs typeface="楷体"/>
              </a:rPr>
              <a:t>由于罕见病的特殊</a:t>
            </a:r>
            <a:r>
              <a:rPr dirty="0" sz="1200">
                <a:solidFill>
                  <a:srgbClr val="231F20"/>
                </a:solidFill>
                <a:latin typeface="楷体"/>
                <a:cs typeface="楷体"/>
              </a:rPr>
              <a:t>性</a:t>
            </a:r>
            <a:r>
              <a:rPr dirty="0" sz="1200" spc="15">
                <a:solidFill>
                  <a:srgbClr val="231F20"/>
                </a:solidFill>
                <a:latin typeface="楷体"/>
                <a:cs typeface="楷体"/>
              </a:rPr>
              <a:t>，加上我国罕见病基础研究起步较</a:t>
            </a:r>
            <a:r>
              <a:rPr dirty="0" sz="1200">
                <a:solidFill>
                  <a:srgbClr val="231F20"/>
                </a:solidFill>
                <a:latin typeface="楷体"/>
                <a:cs typeface="楷体"/>
              </a:rPr>
              <a:t>晚</a:t>
            </a:r>
            <a:r>
              <a:rPr dirty="0" sz="1200" spc="15">
                <a:solidFill>
                  <a:srgbClr val="231F20"/>
                </a:solidFill>
                <a:latin typeface="楷体"/>
                <a:cs typeface="楷体"/>
              </a:rPr>
              <a:t>，医</a:t>
            </a:r>
            <a:r>
              <a:rPr dirty="0" sz="1200">
                <a:solidFill>
                  <a:srgbClr val="231F20"/>
                </a:solidFill>
                <a:latin typeface="楷体"/>
                <a:cs typeface="楷体"/>
              </a:rPr>
              <a:t>生、 患者以及政府部门对罕见病的了解程度都比较低。另一方面，孤儿药的</a:t>
            </a:r>
            <a:endParaRPr sz="1200">
              <a:latin typeface="楷体"/>
              <a:cs typeface="楷体"/>
            </a:endParaRPr>
          </a:p>
        </p:txBody>
      </p:sp>
      <p:sp>
        <p:nvSpPr>
          <p:cNvPr id="9" name="object 9"/>
          <p:cNvSpPr/>
          <p:nvPr/>
        </p:nvSpPr>
        <p:spPr>
          <a:xfrm>
            <a:off x="832500" y="3118866"/>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0" name="object 10"/>
          <p:cNvSpPr/>
          <p:nvPr/>
        </p:nvSpPr>
        <p:spPr>
          <a:xfrm>
            <a:off x="832500" y="6799859"/>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grpSp>
        <p:nvGrpSpPr>
          <p:cNvPr id="11" name="object 11"/>
          <p:cNvGrpSpPr/>
          <p:nvPr/>
        </p:nvGrpSpPr>
        <p:grpSpPr>
          <a:xfrm>
            <a:off x="4351934" y="3800271"/>
            <a:ext cx="2651760" cy="1143635"/>
            <a:chOff x="4351934" y="3800271"/>
            <a:chExt cx="2651760" cy="1143635"/>
          </a:xfrm>
        </p:grpSpPr>
        <p:sp>
          <p:nvSpPr>
            <p:cNvPr id="12" name="object 12"/>
            <p:cNvSpPr/>
            <p:nvPr/>
          </p:nvSpPr>
          <p:spPr>
            <a:xfrm>
              <a:off x="4351934" y="3800271"/>
              <a:ext cx="2651760" cy="1143635"/>
            </a:xfrm>
            <a:custGeom>
              <a:avLst/>
              <a:gdLst/>
              <a:ahLst/>
              <a:cxnLst/>
              <a:rect l="l" t="t" r="r" b="b"/>
              <a:pathLst>
                <a:path w="2651759" h="1143635">
                  <a:moveTo>
                    <a:pt x="2651641" y="1143222"/>
                  </a:moveTo>
                  <a:lnTo>
                    <a:pt x="0" y="1143222"/>
                  </a:lnTo>
                  <a:lnTo>
                    <a:pt x="0" y="0"/>
                  </a:lnTo>
                  <a:lnTo>
                    <a:pt x="2651641" y="0"/>
                  </a:lnTo>
                  <a:lnTo>
                    <a:pt x="2651641" y="1143222"/>
                  </a:lnTo>
                  <a:close/>
                </a:path>
              </a:pathLst>
            </a:custGeom>
            <a:solidFill>
              <a:srgbClr val="EDF0EB"/>
            </a:solidFill>
          </p:spPr>
          <p:txBody>
            <a:bodyPr wrap="square" lIns="0" tIns="0" rIns="0" bIns="0" rtlCol="0"/>
            <a:lstStyle/>
            <a:p/>
          </p:txBody>
        </p:sp>
        <p:pic>
          <p:nvPicPr>
            <p:cNvPr id="13" name="object 13"/>
            <p:cNvPicPr/>
            <p:nvPr/>
          </p:nvPicPr>
          <p:blipFill>
            <a:blip r:embed="rId3" cstate="print"/>
            <a:stretch>
              <a:fillRect/>
            </a:stretch>
          </p:blipFill>
          <p:spPr>
            <a:xfrm>
              <a:off x="4411763" y="3959320"/>
              <a:ext cx="761602" cy="122714"/>
            </a:xfrm>
            <a:prstGeom prst="rect">
              <a:avLst/>
            </a:prstGeom>
          </p:spPr>
        </p:pic>
      </p:grpSp>
      <p:sp>
        <p:nvSpPr>
          <p:cNvPr id="14" name="object 14"/>
          <p:cNvSpPr txBox="1"/>
          <p:nvPr/>
        </p:nvSpPr>
        <p:spPr>
          <a:xfrm>
            <a:off x="4334824" y="3840696"/>
            <a:ext cx="2668905" cy="975360"/>
          </a:xfrm>
          <a:prstGeom prst="rect">
            <a:avLst/>
          </a:prstGeom>
        </p:spPr>
        <p:txBody>
          <a:bodyPr wrap="square" lIns="0" tIns="98425" rIns="0" bIns="0" rtlCol="0" vert="horz">
            <a:spAutoFit/>
          </a:bodyPr>
          <a:lstStyle/>
          <a:p>
            <a:pPr marL="69215">
              <a:lnSpc>
                <a:spcPct val="100000"/>
              </a:lnSpc>
              <a:spcBef>
                <a:spcPts val="775"/>
              </a:spcBef>
            </a:pPr>
            <a:r>
              <a:rPr dirty="0" sz="1000" spc="70">
                <a:solidFill>
                  <a:srgbClr val="313C43"/>
                </a:solidFill>
                <a:latin typeface="楷体"/>
                <a:cs typeface="楷体"/>
              </a:rPr>
              <a:t>某</a:t>
            </a:r>
            <a:r>
              <a:rPr dirty="0" sz="1000" spc="25">
                <a:solidFill>
                  <a:srgbClr val="313C43"/>
                </a:solidFill>
                <a:latin typeface="楷体"/>
                <a:cs typeface="楷体"/>
              </a:rPr>
              <a:t>省</a:t>
            </a:r>
            <a:r>
              <a:rPr dirty="0" sz="1000" spc="30">
                <a:solidFill>
                  <a:srgbClr val="313C43"/>
                </a:solidFill>
                <a:latin typeface="楷体"/>
                <a:cs typeface="楷体"/>
              </a:rPr>
              <a:t>医</a:t>
            </a:r>
            <a:r>
              <a:rPr dirty="0" sz="1000" spc="70">
                <a:solidFill>
                  <a:srgbClr val="313C43"/>
                </a:solidFill>
                <a:latin typeface="楷体"/>
                <a:cs typeface="楷体"/>
              </a:rPr>
              <a:t>保</a:t>
            </a:r>
            <a:r>
              <a:rPr dirty="0" sz="1000" spc="30">
                <a:solidFill>
                  <a:srgbClr val="313C43"/>
                </a:solidFill>
                <a:latin typeface="楷体"/>
                <a:cs typeface="楷体"/>
              </a:rPr>
              <a:t>官员</a:t>
            </a:r>
            <a:endParaRPr sz="1000">
              <a:latin typeface="楷体"/>
              <a:cs typeface="楷体"/>
            </a:endParaRPr>
          </a:p>
          <a:p>
            <a:pPr algn="just" marL="69215" marR="64769">
              <a:lnSpc>
                <a:spcPct val="103299"/>
              </a:lnSpc>
              <a:spcBef>
                <a:spcPts val="640"/>
              </a:spcBef>
            </a:pPr>
            <a:r>
              <a:rPr dirty="0" sz="1000" spc="70">
                <a:solidFill>
                  <a:srgbClr val="050100"/>
                </a:solidFill>
                <a:latin typeface="楷体"/>
                <a:cs typeface="楷体"/>
              </a:rPr>
              <a:t>“</a:t>
            </a:r>
            <a:r>
              <a:rPr dirty="0" sz="1000" spc="30">
                <a:solidFill>
                  <a:srgbClr val="050100"/>
                </a:solidFill>
                <a:latin typeface="楷体"/>
                <a:cs typeface="楷体"/>
              </a:rPr>
              <a:t>我们</a:t>
            </a:r>
            <a:r>
              <a:rPr dirty="0" sz="1000" spc="70">
                <a:solidFill>
                  <a:srgbClr val="050100"/>
                </a:solidFill>
                <a:latin typeface="楷体"/>
                <a:cs typeface="楷体"/>
              </a:rPr>
              <a:t>对</a:t>
            </a:r>
            <a:r>
              <a:rPr dirty="0" sz="1000" spc="30">
                <a:solidFill>
                  <a:srgbClr val="050100"/>
                </a:solidFill>
                <a:latin typeface="楷体"/>
                <a:cs typeface="楷体"/>
              </a:rPr>
              <a:t>罕见</a:t>
            </a:r>
            <a:r>
              <a:rPr dirty="0" sz="1000" spc="70">
                <a:solidFill>
                  <a:srgbClr val="050100"/>
                </a:solidFill>
                <a:latin typeface="楷体"/>
                <a:cs typeface="楷体"/>
              </a:rPr>
              <a:t>病</a:t>
            </a:r>
            <a:r>
              <a:rPr dirty="0" sz="1000" spc="30">
                <a:solidFill>
                  <a:srgbClr val="050100"/>
                </a:solidFill>
                <a:latin typeface="楷体"/>
                <a:cs typeface="楷体"/>
              </a:rPr>
              <a:t>还不</a:t>
            </a:r>
            <a:r>
              <a:rPr dirty="0" sz="1000" spc="70">
                <a:solidFill>
                  <a:srgbClr val="050100"/>
                </a:solidFill>
                <a:latin typeface="楷体"/>
                <a:cs typeface="楷体"/>
              </a:rPr>
              <a:t>太</a:t>
            </a:r>
            <a:r>
              <a:rPr dirty="0" sz="1000" spc="30">
                <a:solidFill>
                  <a:srgbClr val="050100"/>
                </a:solidFill>
                <a:latin typeface="楷体"/>
                <a:cs typeface="楷体"/>
              </a:rPr>
              <a:t>了解</a:t>
            </a:r>
            <a:r>
              <a:rPr dirty="0" sz="1000" spc="70">
                <a:solidFill>
                  <a:srgbClr val="050100"/>
                </a:solidFill>
                <a:latin typeface="楷体"/>
                <a:cs typeface="楷体"/>
              </a:rPr>
              <a:t>，</a:t>
            </a:r>
            <a:r>
              <a:rPr dirty="0" sz="1000" spc="30">
                <a:solidFill>
                  <a:srgbClr val="050100"/>
                </a:solidFill>
                <a:latin typeface="楷体"/>
                <a:cs typeface="楷体"/>
              </a:rPr>
              <a:t>目前</a:t>
            </a:r>
            <a:r>
              <a:rPr dirty="0" sz="1000" spc="70">
                <a:solidFill>
                  <a:srgbClr val="050100"/>
                </a:solidFill>
                <a:latin typeface="楷体"/>
                <a:cs typeface="楷体"/>
              </a:rPr>
              <a:t>最</a:t>
            </a:r>
            <a:r>
              <a:rPr dirty="0" sz="1000" spc="25">
                <a:solidFill>
                  <a:srgbClr val="050100"/>
                </a:solidFill>
                <a:latin typeface="楷体"/>
                <a:cs typeface="楷体"/>
              </a:rPr>
              <a:t>关注的 </a:t>
            </a:r>
            <a:r>
              <a:rPr dirty="0" sz="1000" spc="70">
                <a:solidFill>
                  <a:srgbClr val="050100"/>
                </a:solidFill>
                <a:latin typeface="楷体"/>
                <a:cs typeface="楷体"/>
              </a:rPr>
              <a:t>还</a:t>
            </a:r>
            <a:r>
              <a:rPr dirty="0" sz="1000" spc="30">
                <a:solidFill>
                  <a:srgbClr val="050100"/>
                </a:solidFill>
                <a:latin typeface="楷体"/>
                <a:cs typeface="楷体"/>
              </a:rPr>
              <a:t>是基</a:t>
            </a:r>
            <a:r>
              <a:rPr dirty="0" sz="1000" spc="70">
                <a:solidFill>
                  <a:srgbClr val="050100"/>
                </a:solidFill>
                <a:latin typeface="楷体"/>
                <a:cs typeface="楷体"/>
              </a:rPr>
              <a:t>本</a:t>
            </a:r>
            <a:r>
              <a:rPr dirty="0" sz="1000" spc="30">
                <a:solidFill>
                  <a:srgbClr val="050100"/>
                </a:solidFill>
                <a:latin typeface="楷体"/>
                <a:cs typeface="楷体"/>
              </a:rPr>
              <a:t>医保</a:t>
            </a:r>
            <a:r>
              <a:rPr dirty="0" sz="1000" spc="70">
                <a:solidFill>
                  <a:srgbClr val="050100"/>
                </a:solidFill>
                <a:latin typeface="楷体"/>
                <a:cs typeface="楷体"/>
              </a:rPr>
              <a:t>的</a:t>
            </a:r>
            <a:r>
              <a:rPr dirty="0" sz="1000" spc="30">
                <a:solidFill>
                  <a:srgbClr val="050100"/>
                </a:solidFill>
                <a:latin typeface="楷体"/>
                <a:cs typeface="楷体"/>
              </a:rPr>
              <a:t>覆盖</a:t>
            </a:r>
            <a:r>
              <a:rPr dirty="0" sz="1000" spc="70">
                <a:solidFill>
                  <a:srgbClr val="050100"/>
                </a:solidFill>
                <a:latin typeface="楷体"/>
                <a:cs typeface="楷体"/>
              </a:rPr>
              <a:t>；</a:t>
            </a:r>
            <a:r>
              <a:rPr dirty="0" sz="1000" spc="30">
                <a:solidFill>
                  <a:srgbClr val="050100"/>
                </a:solidFill>
                <a:latin typeface="楷体"/>
                <a:cs typeface="楷体"/>
              </a:rPr>
              <a:t>在成</a:t>
            </a:r>
            <a:r>
              <a:rPr dirty="0" sz="1000" spc="70">
                <a:solidFill>
                  <a:srgbClr val="050100"/>
                </a:solidFill>
                <a:latin typeface="楷体"/>
                <a:cs typeface="楷体"/>
              </a:rPr>
              <a:t>都</a:t>
            </a:r>
            <a:r>
              <a:rPr dirty="0" sz="1000" spc="30">
                <a:solidFill>
                  <a:srgbClr val="050100"/>
                </a:solidFill>
                <a:latin typeface="楷体"/>
                <a:cs typeface="楷体"/>
              </a:rPr>
              <a:t>这种</a:t>
            </a:r>
            <a:r>
              <a:rPr dirty="0" sz="1000" spc="70">
                <a:solidFill>
                  <a:srgbClr val="050100"/>
                </a:solidFill>
                <a:latin typeface="楷体"/>
                <a:cs typeface="楷体"/>
              </a:rPr>
              <a:t>较</a:t>
            </a:r>
            <a:r>
              <a:rPr dirty="0" sz="1000" spc="25">
                <a:solidFill>
                  <a:srgbClr val="050100"/>
                </a:solidFill>
                <a:latin typeface="楷体"/>
                <a:cs typeface="楷体"/>
              </a:rPr>
              <a:t>为发达 </a:t>
            </a:r>
            <a:r>
              <a:rPr dirty="0" sz="1000" spc="70">
                <a:solidFill>
                  <a:srgbClr val="050100"/>
                </a:solidFill>
                <a:latin typeface="楷体"/>
                <a:cs typeface="楷体"/>
              </a:rPr>
              <a:t>的</a:t>
            </a:r>
            <a:r>
              <a:rPr dirty="0" sz="1000" spc="30">
                <a:solidFill>
                  <a:srgbClr val="050100"/>
                </a:solidFill>
                <a:latin typeface="楷体"/>
                <a:cs typeface="楷体"/>
              </a:rPr>
              <a:t>城市</a:t>
            </a:r>
            <a:r>
              <a:rPr dirty="0" sz="1000" spc="70">
                <a:solidFill>
                  <a:srgbClr val="050100"/>
                </a:solidFill>
                <a:latin typeface="楷体"/>
                <a:cs typeface="楷体"/>
              </a:rPr>
              <a:t>，</a:t>
            </a:r>
            <a:r>
              <a:rPr dirty="0" sz="1000" spc="30">
                <a:solidFill>
                  <a:srgbClr val="050100"/>
                </a:solidFill>
                <a:latin typeface="楷体"/>
                <a:cs typeface="楷体"/>
              </a:rPr>
              <a:t>会有</a:t>
            </a:r>
            <a:r>
              <a:rPr dirty="0" sz="1000" spc="70">
                <a:solidFill>
                  <a:srgbClr val="050100"/>
                </a:solidFill>
                <a:latin typeface="楷体"/>
                <a:cs typeface="楷体"/>
              </a:rPr>
              <a:t>较</a:t>
            </a:r>
            <a:r>
              <a:rPr dirty="0" sz="1000" spc="30">
                <a:solidFill>
                  <a:srgbClr val="050100"/>
                </a:solidFill>
                <a:latin typeface="楷体"/>
                <a:cs typeface="楷体"/>
              </a:rPr>
              <a:t>好的</a:t>
            </a:r>
            <a:r>
              <a:rPr dirty="0" sz="1000" spc="70">
                <a:solidFill>
                  <a:srgbClr val="050100"/>
                </a:solidFill>
                <a:latin typeface="楷体"/>
                <a:cs typeface="楷体"/>
              </a:rPr>
              <a:t>这</a:t>
            </a:r>
            <a:r>
              <a:rPr dirty="0" sz="1000" spc="30">
                <a:solidFill>
                  <a:srgbClr val="050100"/>
                </a:solidFill>
                <a:latin typeface="楷体"/>
                <a:cs typeface="楷体"/>
              </a:rPr>
              <a:t>方面</a:t>
            </a:r>
            <a:r>
              <a:rPr dirty="0" sz="1000" spc="70">
                <a:solidFill>
                  <a:srgbClr val="050100"/>
                </a:solidFill>
                <a:latin typeface="楷体"/>
                <a:cs typeface="楷体"/>
              </a:rPr>
              <a:t>的</a:t>
            </a:r>
            <a:r>
              <a:rPr dirty="0" sz="1000" spc="30">
                <a:solidFill>
                  <a:srgbClr val="050100"/>
                </a:solidFill>
                <a:latin typeface="楷体"/>
                <a:cs typeface="楷体"/>
              </a:rPr>
              <a:t>制度</a:t>
            </a:r>
            <a:r>
              <a:rPr dirty="0" sz="1000" spc="70">
                <a:solidFill>
                  <a:srgbClr val="050100"/>
                </a:solidFill>
                <a:latin typeface="楷体"/>
                <a:cs typeface="楷体"/>
              </a:rPr>
              <a:t>设</a:t>
            </a:r>
            <a:r>
              <a:rPr dirty="0" sz="1000" spc="25">
                <a:solidFill>
                  <a:srgbClr val="050100"/>
                </a:solidFill>
                <a:latin typeface="楷体"/>
                <a:cs typeface="楷体"/>
              </a:rPr>
              <a:t>计，其 </a:t>
            </a:r>
            <a:r>
              <a:rPr dirty="0" sz="1000" spc="70">
                <a:solidFill>
                  <a:srgbClr val="050100"/>
                </a:solidFill>
                <a:latin typeface="楷体"/>
                <a:cs typeface="楷体"/>
              </a:rPr>
              <a:t>他</a:t>
            </a:r>
            <a:r>
              <a:rPr dirty="0" sz="1000" spc="30">
                <a:solidFill>
                  <a:srgbClr val="050100"/>
                </a:solidFill>
                <a:latin typeface="楷体"/>
                <a:cs typeface="楷体"/>
              </a:rPr>
              <a:t>地区</a:t>
            </a:r>
            <a:r>
              <a:rPr dirty="0" sz="1000" spc="70">
                <a:solidFill>
                  <a:srgbClr val="050100"/>
                </a:solidFill>
                <a:latin typeface="楷体"/>
                <a:cs typeface="楷体"/>
              </a:rPr>
              <a:t>还</a:t>
            </a:r>
            <a:r>
              <a:rPr dirty="0" sz="1000" spc="30">
                <a:solidFill>
                  <a:srgbClr val="050100"/>
                </a:solidFill>
                <a:latin typeface="楷体"/>
                <a:cs typeface="楷体"/>
              </a:rPr>
              <a:t>没这</a:t>
            </a:r>
            <a:r>
              <a:rPr dirty="0" sz="1000" spc="70">
                <a:solidFill>
                  <a:srgbClr val="050100"/>
                </a:solidFill>
                <a:latin typeface="楷体"/>
                <a:cs typeface="楷体"/>
              </a:rPr>
              <a:t>个</a:t>
            </a:r>
            <a:r>
              <a:rPr dirty="0" sz="1000" spc="30">
                <a:solidFill>
                  <a:srgbClr val="050100"/>
                </a:solidFill>
                <a:latin typeface="楷体"/>
                <a:cs typeface="楷体"/>
              </a:rPr>
              <a:t>条件”</a:t>
            </a:r>
            <a:endParaRPr sz="1000">
              <a:latin typeface="楷体"/>
              <a:cs typeface="楷体"/>
            </a:endParaRPr>
          </a:p>
        </p:txBody>
      </p:sp>
      <p:grpSp>
        <p:nvGrpSpPr>
          <p:cNvPr id="15" name="object 15"/>
          <p:cNvGrpSpPr/>
          <p:nvPr/>
        </p:nvGrpSpPr>
        <p:grpSpPr>
          <a:xfrm>
            <a:off x="4303458" y="3774676"/>
            <a:ext cx="57150" cy="1172210"/>
            <a:chOff x="4303458" y="3774676"/>
            <a:chExt cx="57150" cy="1172210"/>
          </a:xfrm>
        </p:grpSpPr>
        <p:sp>
          <p:nvSpPr>
            <p:cNvPr id="16" name="object 16"/>
            <p:cNvSpPr/>
            <p:nvPr/>
          </p:nvSpPr>
          <p:spPr>
            <a:xfrm>
              <a:off x="4331969" y="3803126"/>
              <a:ext cx="0" cy="1143635"/>
            </a:xfrm>
            <a:custGeom>
              <a:avLst/>
              <a:gdLst/>
              <a:ahLst/>
              <a:cxnLst/>
              <a:rect l="l" t="t" r="r" b="b"/>
              <a:pathLst>
                <a:path w="0" h="1143635">
                  <a:moveTo>
                    <a:pt x="0" y="1143447"/>
                  </a:moveTo>
                  <a:lnTo>
                    <a:pt x="0" y="28436"/>
                  </a:lnTo>
                  <a:lnTo>
                    <a:pt x="0" y="0"/>
                  </a:lnTo>
                </a:path>
              </a:pathLst>
            </a:custGeom>
            <a:ln w="5708">
              <a:solidFill>
                <a:srgbClr val="639E51"/>
              </a:solidFill>
            </a:ln>
          </p:spPr>
          <p:txBody>
            <a:bodyPr wrap="square" lIns="0" tIns="0" rIns="0" bIns="0" rtlCol="0"/>
            <a:lstStyle/>
            <a:p/>
          </p:txBody>
        </p:sp>
        <p:sp>
          <p:nvSpPr>
            <p:cNvPr id="17" name="object 17"/>
            <p:cNvSpPr/>
            <p:nvPr/>
          </p:nvSpPr>
          <p:spPr>
            <a:xfrm>
              <a:off x="4303458" y="3774676"/>
              <a:ext cx="57150" cy="57150"/>
            </a:xfrm>
            <a:custGeom>
              <a:avLst/>
              <a:gdLst/>
              <a:ahLst/>
              <a:cxnLst/>
              <a:rect l="l" t="t" r="r" b="b"/>
              <a:pathLst>
                <a:path w="57150" h="57150">
                  <a:moveTo>
                    <a:pt x="28510" y="0"/>
                  </a:moveTo>
                  <a:lnTo>
                    <a:pt x="0" y="28439"/>
                  </a:lnTo>
                  <a:lnTo>
                    <a:pt x="28513" y="56876"/>
                  </a:lnTo>
                  <a:lnTo>
                    <a:pt x="57024" y="28437"/>
                  </a:lnTo>
                  <a:lnTo>
                    <a:pt x="28510" y="0"/>
                  </a:lnTo>
                  <a:close/>
                </a:path>
              </a:pathLst>
            </a:custGeom>
            <a:solidFill>
              <a:srgbClr val="639E51"/>
            </a:solidFill>
          </p:spPr>
          <p:txBody>
            <a:bodyPr wrap="square" lIns="0" tIns="0" rIns="0" bIns="0" rtlCol="0"/>
            <a:lstStyle/>
            <a:p/>
          </p:txBody>
        </p:sp>
      </p:grpSp>
      <p:grpSp>
        <p:nvGrpSpPr>
          <p:cNvPr id="18" name="object 18"/>
          <p:cNvGrpSpPr/>
          <p:nvPr/>
        </p:nvGrpSpPr>
        <p:grpSpPr>
          <a:xfrm>
            <a:off x="4351934" y="5068633"/>
            <a:ext cx="2651760" cy="1143635"/>
            <a:chOff x="4351934" y="5068633"/>
            <a:chExt cx="2651760" cy="1143635"/>
          </a:xfrm>
        </p:grpSpPr>
        <p:sp>
          <p:nvSpPr>
            <p:cNvPr id="19" name="object 19"/>
            <p:cNvSpPr/>
            <p:nvPr/>
          </p:nvSpPr>
          <p:spPr>
            <a:xfrm>
              <a:off x="4351934" y="5068633"/>
              <a:ext cx="2651760" cy="1143635"/>
            </a:xfrm>
            <a:custGeom>
              <a:avLst/>
              <a:gdLst/>
              <a:ahLst/>
              <a:cxnLst/>
              <a:rect l="l" t="t" r="r" b="b"/>
              <a:pathLst>
                <a:path w="2651759" h="1143635">
                  <a:moveTo>
                    <a:pt x="2651641" y="1143222"/>
                  </a:moveTo>
                  <a:lnTo>
                    <a:pt x="0" y="1143222"/>
                  </a:lnTo>
                  <a:lnTo>
                    <a:pt x="0" y="0"/>
                  </a:lnTo>
                  <a:lnTo>
                    <a:pt x="2651641" y="0"/>
                  </a:lnTo>
                  <a:lnTo>
                    <a:pt x="2651641" y="1143222"/>
                  </a:lnTo>
                  <a:close/>
                </a:path>
              </a:pathLst>
            </a:custGeom>
            <a:solidFill>
              <a:srgbClr val="EDF0EB"/>
            </a:solidFill>
          </p:spPr>
          <p:txBody>
            <a:bodyPr wrap="square" lIns="0" tIns="0" rIns="0" bIns="0" rtlCol="0"/>
            <a:lstStyle/>
            <a:p/>
          </p:txBody>
        </p:sp>
        <p:pic>
          <p:nvPicPr>
            <p:cNvPr id="20" name="object 20"/>
            <p:cNvPicPr/>
            <p:nvPr/>
          </p:nvPicPr>
          <p:blipFill>
            <a:blip r:embed="rId4" cstate="print"/>
            <a:stretch>
              <a:fillRect/>
            </a:stretch>
          </p:blipFill>
          <p:spPr>
            <a:xfrm>
              <a:off x="4411763" y="5311666"/>
              <a:ext cx="761607" cy="122714"/>
            </a:xfrm>
            <a:prstGeom prst="rect">
              <a:avLst/>
            </a:prstGeom>
          </p:spPr>
        </p:pic>
      </p:grpSp>
      <p:sp>
        <p:nvSpPr>
          <p:cNvPr id="21" name="object 21"/>
          <p:cNvSpPr txBox="1"/>
          <p:nvPr/>
        </p:nvSpPr>
        <p:spPr>
          <a:xfrm>
            <a:off x="4334824" y="5193031"/>
            <a:ext cx="2668905" cy="816610"/>
          </a:xfrm>
          <a:prstGeom prst="rect">
            <a:avLst/>
          </a:prstGeom>
        </p:spPr>
        <p:txBody>
          <a:bodyPr wrap="square" lIns="0" tIns="98425" rIns="0" bIns="0" rtlCol="0" vert="horz">
            <a:spAutoFit/>
          </a:bodyPr>
          <a:lstStyle/>
          <a:p>
            <a:pPr marL="69215">
              <a:lnSpc>
                <a:spcPct val="100000"/>
              </a:lnSpc>
              <a:spcBef>
                <a:spcPts val="775"/>
              </a:spcBef>
            </a:pPr>
            <a:r>
              <a:rPr dirty="0" sz="1000" spc="70">
                <a:solidFill>
                  <a:srgbClr val="313C43"/>
                </a:solidFill>
                <a:latin typeface="楷体"/>
                <a:cs typeface="楷体"/>
              </a:rPr>
              <a:t>某</a:t>
            </a:r>
            <a:r>
              <a:rPr dirty="0" sz="1000" spc="25">
                <a:solidFill>
                  <a:srgbClr val="313C43"/>
                </a:solidFill>
                <a:latin typeface="楷体"/>
                <a:cs typeface="楷体"/>
              </a:rPr>
              <a:t>省</a:t>
            </a:r>
            <a:r>
              <a:rPr dirty="0" sz="1000" spc="30">
                <a:solidFill>
                  <a:srgbClr val="313C43"/>
                </a:solidFill>
                <a:latin typeface="楷体"/>
                <a:cs typeface="楷体"/>
              </a:rPr>
              <a:t>医</a:t>
            </a:r>
            <a:r>
              <a:rPr dirty="0" sz="1000" spc="70">
                <a:solidFill>
                  <a:srgbClr val="313C43"/>
                </a:solidFill>
                <a:latin typeface="楷体"/>
                <a:cs typeface="楷体"/>
              </a:rPr>
              <a:t>保</a:t>
            </a:r>
            <a:r>
              <a:rPr dirty="0" sz="1000" spc="30">
                <a:solidFill>
                  <a:srgbClr val="313C43"/>
                </a:solidFill>
                <a:latin typeface="楷体"/>
                <a:cs typeface="楷体"/>
              </a:rPr>
              <a:t>官员</a:t>
            </a:r>
            <a:endParaRPr sz="1000">
              <a:latin typeface="楷体"/>
              <a:cs typeface="楷体"/>
            </a:endParaRPr>
          </a:p>
          <a:p>
            <a:pPr algn="just" marL="69215" marR="64769">
              <a:lnSpc>
                <a:spcPct val="102600"/>
              </a:lnSpc>
              <a:spcBef>
                <a:spcPts val="650"/>
              </a:spcBef>
            </a:pPr>
            <a:r>
              <a:rPr dirty="0" sz="1000" spc="70">
                <a:solidFill>
                  <a:srgbClr val="050100"/>
                </a:solidFill>
                <a:latin typeface="楷体"/>
                <a:cs typeface="楷体"/>
              </a:rPr>
              <a:t>“</a:t>
            </a:r>
            <a:r>
              <a:rPr dirty="0" sz="1000" spc="30">
                <a:solidFill>
                  <a:srgbClr val="050100"/>
                </a:solidFill>
                <a:latin typeface="楷体"/>
                <a:cs typeface="楷体"/>
              </a:rPr>
              <a:t>我们</a:t>
            </a:r>
            <a:r>
              <a:rPr dirty="0" sz="1000" spc="70">
                <a:solidFill>
                  <a:srgbClr val="050100"/>
                </a:solidFill>
                <a:latin typeface="楷体"/>
                <a:cs typeface="楷体"/>
              </a:rPr>
              <a:t>省</a:t>
            </a:r>
            <a:r>
              <a:rPr dirty="0" sz="1000" spc="30">
                <a:solidFill>
                  <a:srgbClr val="050100"/>
                </a:solidFill>
                <a:latin typeface="楷体"/>
                <a:cs typeface="楷体"/>
              </a:rPr>
              <a:t>只有</a:t>
            </a:r>
            <a:r>
              <a:rPr dirty="0" sz="1000" spc="70">
                <a:solidFill>
                  <a:srgbClr val="050100"/>
                </a:solidFill>
                <a:latin typeface="楷体"/>
                <a:cs typeface="楷体"/>
              </a:rPr>
              <a:t>铜</a:t>
            </a:r>
            <a:r>
              <a:rPr dirty="0" sz="1000" spc="30">
                <a:solidFill>
                  <a:srgbClr val="050100"/>
                </a:solidFill>
                <a:latin typeface="楷体"/>
                <a:cs typeface="楷体"/>
              </a:rPr>
              <a:t>陵市</a:t>
            </a:r>
            <a:r>
              <a:rPr dirty="0" sz="1000" spc="70">
                <a:solidFill>
                  <a:srgbClr val="050100"/>
                </a:solidFill>
                <a:latin typeface="楷体"/>
                <a:cs typeface="楷体"/>
              </a:rPr>
              <a:t>针</a:t>
            </a:r>
            <a:r>
              <a:rPr dirty="0" sz="1000" spc="30">
                <a:solidFill>
                  <a:srgbClr val="050100"/>
                </a:solidFill>
                <a:latin typeface="楷体"/>
                <a:cs typeface="楷体"/>
              </a:rPr>
              <a:t>对部</a:t>
            </a:r>
            <a:r>
              <a:rPr dirty="0" sz="1000" spc="70">
                <a:solidFill>
                  <a:srgbClr val="050100"/>
                </a:solidFill>
                <a:latin typeface="楷体"/>
                <a:cs typeface="楷体"/>
              </a:rPr>
              <a:t>分</a:t>
            </a:r>
            <a:r>
              <a:rPr dirty="0" sz="1000" spc="30">
                <a:solidFill>
                  <a:srgbClr val="050100"/>
                </a:solidFill>
                <a:latin typeface="楷体"/>
                <a:cs typeface="楷体"/>
              </a:rPr>
              <a:t>病种</a:t>
            </a:r>
            <a:r>
              <a:rPr dirty="0" sz="1000" spc="70">
                <a:solidFill>
                  <a:srgbClr val="050100"/>
                </a:solidFill>
                <a:latin typeface="楷体"/>
                <a:cs typeface="楷体"/>
              </a:rPr>
              <a:t>进</a:t>
            </a:r>
            <a:r>
              <a:rPr dirty="0" sz="1000" spc="25">
                <a:solidFill>
                  <a:srgbClr val="050100"/>
                </a:solidFill>
                <a:latin typeface="楷体"/>
                <a:cs typeface="楷体"/>
              </a:rPr>
              <a:t>行了相 </a:t>
            </a:r>
            <a:r>
              <a:rPr dirty="0" sz="1000" spc="70">
                <a:solidFill>
                  <a:srgbClr val="050100"/>
                </a:solidFill>
                <a:latin typeface="楷体"/>
                <a:cs typeface="楷体"/>
              </a:rPr>
              <a:t>关</a:t>
            </a:r>
            <a:r>
              <a:rPr dirty="0" sz="1000" spc="30">
                <a:solidFill>
                  <a:srgbClr val="050100"/>
                </a:solidFill>
                <a:latin typeface="楷体"/>
                <a:cs typeface="楷体"/>
              </a:rPr>
              <a:t>尝试</a:t>
            </a:r>
            <a:r>
              <a:rPr dirty="0" sz="1000" spc="70">
                <a:solidFill>
                  <a:srgbClr val="050100"/>
                </a:solidFill>
                <a:latin typeface="楷体"/>
                <a:cs typeface="楷体"/>
              </a:rPr>
              <a:t>，</a:t>
            </a:r>
            <a:r>
              <a:rPr dirty="0" sz="1000" spc="30">
                <a:solidFill>
                  <a:srgbClr val="050100"/>
                </a:solidFill>
                <a:latin typeface="楷体"/>
                <a:cs typeface="楷体"/>
              </a:rPr>
              <a:t>省医</a:t>
            </a:r>
            <a:r>
              <a:rPr dirty="0" sz="1000" spc="70">
                <a:solidFill>
                  <a:srgbClr val="050100"/>
                </a:solidFill>
                <a:latin typeface="楷体"/>
                <a:cs typeface="楷体"/>
              </a:rPr>
              <a:t>保</a:t>
            </a:r>
            <a:r>
              <a:rPr dirty="0" sz="1000" spc="30">
                <a:solidFill>
                  <a:srgbClr val="050100"/>
                </a:solidFill>
                <a:latin typeface="楷体"/>
                <a:cs typeface="楷体"/>
              </a:rPr>
              <a:t>部门</a:t>
            </a:r>
            <a:r>
              <a:rPr dirty="0" sz="1000" spc="70">
                <a:solidFill>
                  <a:srgbClr val="050100"/>
                </a:solidFill>
                <a:latin typeface="楷体"/>
                <a:cs typeface="楷体"/>
              </a:rPr>
              <a:t>在</a:t>
            </a:r>
            <a:r>
              <a:rPr dirty="0" sz="1000" spc="30">
                <a:solidFill>
                  <a:srgbClr val="050100"/>
                </a:solidFill>
                <a:latin typeface="楷体"/>
                <a:cs typeface="楷体"/>
              </a:rPr>
              <a:t>这方</a:t>
            </a:r>
            <a:r>
              <a:rPr dirty="0" sz="1000" spc="70">
                <a:solidFill>
                  <a:srgbClr val="050100"/>
                </a:solidFill>
                <a:latin typeface="楷体"/>
                <a:cs typeface="楷体"/>
              </a:rPr>
              <a:t>面</a:t>
            </a:r>
            <a:r>
              <a:rPr dirty="0" sz="1000" spc="30">
                <a:solidFill>
                  <a:srgbClr val="050100"/>
                </a:solidFill>
                <a:latin typeface="楷体"/>
                <a:cs typeface="楷体"/>
              </a:rPr>
              <a:t>还没</a:t>
            </a:r>
            <a:r>
              <a:rPr dirty="0" sz="1000" spc="70">
                <a:solidFill>
                  <a:srgbClr val="050100"/>
                </a:solidFill>
                <a:latin typeface="楷体"/>
                <a:cs typeface="楷体"/>
              </a:rPr>
              <a:t>有</a:t>
            </a:r>
            <a:r>
              <a:rPr dirty="0" sz="1000" spc="25">
                <a:solidFill>
                  <a:srgbClr val="050100"/>
                </a:solidFill>
                <a:latin typeface="楷体"/>
                <a:cs typeface="楷体"/>
              </a:rPr>
              <a:t>很好的 </a:t>
            </a:r>
            <a:r>
              <a:rPr dirty="0" sz="1000" spc="70">
                <a:solidFill>
                  <a:srgbClr val="050100"/>
                </a:solidFill>
                <a:latin typeface="楷体"/>
                <a:cs typeface="楷体"/>
              </a:rPr>
              <a:t>系</a:t>
            </a:r>
            <a:r>
              <a:rPr dirty="0" sz="1000" spc="30">
                <a:solidFill>
                  <a:srgbClr val="050100"/>
                </a:solidFill>
                <a:latin typeface="楷体"/>
                <a:cs typeface="楷体"/>
              </a:rPr>
              <a:t>统性</a:t>
            </a:r>
            <a:r>
              <a:rPr dirty="0" sz="1000" spc="70">
                <a:solidFill>
                  <a:srgbClr val="050100"/>
                </a:solidFill>
                <a:latin typeface="楷体"/>
                <a:cs typeface="楷体"/>
              </a:rPr>
              <a:t>的</a:t>
            </a:r>
            <a:r>
              <a:rPr dirty="0" sz="1000" spc="30">
                <a:solidFill>
                  <a:srgbClr val="050100"/>
                </a:solidFill>
                <a:latin typeface="楷体"/>
                <a:cs typeface="楷体"/>
              </a:rPr>
              <a:t>思考”</a:t>
            </a:r>
            <a:endParaRPr sz="1000">
              <a:latin typeface="楷体"/>
              <a:cs typeface="楷体"/>
            </a:endParaRPr>
          </a:p>
        </p:txBody>
      </p:sp>
      <p:grpSp>
        <p:nvGrpSpPr>
          <p:cNvPr id="22" name="object 22"/>
          <p:cNvGrpSpPr/>
          <p:nvPr/>
        </p:nvGrpSpPr>
        <p:grpSpPr>
          <a:xfrm>
            <a:off x="4303458" y="5043038"/>
            <a:ext cx="57150" cy="1172210"/>
            <a:chOff x="4303458" y="5043038"/>
            <a:chExt cx="57150" cy="1172210"/>
          </a:xfrm>
        </p:grpSpPr>
        <p:sp>
          <p:nvSpPr>
            <p:cNvPr id="23" name="object 23"/>
            <p:cNvSpPr/>
            <p:nvPr/>
          </p:nvSpPr>
          <p:spPr>
            <a:xfrm>
              <a:off x="4331969" y="5071488"/>
              <a:ext cx="0" cy="1143635"/>
            </a:xfrm>
            <a:custGeom>
              <a:avLst/>
              <a:gdLst/>
              <a:ahLst/>
              <a:cxnLst/>
              <a:rect l="l" t="t" r="r" b="b"/>
              <a:pathLst>
                <a:path w="0" h="1143635">
                  <a:moveTo>
                    <a:pt x="0" y="1143447"/>
                  </a:moveTo>
                  <a:lnTo>
                    <a:pt x="0" y="28436"/>
                  </a:lnTo>
                  <a:lnTo>
                    <a:pt x="0" y="0"/>
                  </a:lnTo>
                </a:path>
              </a:pathLst>
            </a:custGeom>
            <a:ln w="5708">
              <a:solidFill>
                <a:srgbClr val="639E51"/>
              </a:solidFill>
            </a:ln>
          </p:spPr>
          <p:txBody>
            <a:bodyPr wrap="square" lIns="0" tIns="0" rIns="0" bIns="0" rtlCol="0"/>
            <a:lstStyle/>
            <a:p/>
          </p:txBody>
        </p:sp>
        <p:sp>
          <p:nvSpPr>
            <p:cNvPr id="24" name="object 24"/>
            <p:cNvSpPr/>
            <p:nvPr/>
          </p:nvSpPr>
          <p:spPr>
            <a:xfrm>
              <a:off x="4303458" y="5043038"/>
              <a:ext cx="57150" cy="57150"/>
            </a:xfrm>
            <a:custGeom>
              <a:avLst/>
              <a:gdLst/>
              <a:ahLst/>
              <a:cxnLst/>
              <a:rect l="l" t="t" r="r" b="b"/>
              <a:pathLst>
                <a:path w="57150" h="57150">
                  <a:moveTo>
                    <a:pt x="28510" y="0"/>
                  </a:moveTo>
                  <a:lnTo>
                    <a:pt x="0" y="28439"/>
                  </a:lnTo>
                  <a:lnTo>
                    <a:pt x="28513" y="56876"/>
                  </a:lnTo>
                  <a:lnTo>
                    <a:pt x="57024" y="28437"/>
                  </a:lnTo>
                  <a:lnTo>
                    <a:pt x="28510" y="0"/>
                  </a:lnTo>
                  <a:close/>
                </a:path>
              </a:pathLst>
            </a:custGeom>
            <a:solidFill>
              <a:srgbClr val="639E51"/>
            </a:solidFill>
          </p:spPr>
          <p:txBody>
            <a:bodyPr wrap="square" lIns="0" tIns="0" rIns="0" bIns="0" rtlCol="0"/>
            <a:lstStyle/>
            <a:p/>
          </p:txBody>
        </p:sp>
      </p:grpSp>
      <p:sp>
        <p:nvSpPr>
          <p:cNvPr id="25" name="object 25"/>
          <p:cNvSpPr/>
          <p:nvPr/>
        </p:nvSpPr>
        <p:spPr>
          <a:xfrm>
            <a:off x="499950" y="3410673"/>
            <a:ext cx="918210" cy="637540"/>
          </a:xfrm>
          <a:custGeom>
            <a:avLst/>
            <a:gdLst/>
            <a:ahLst/>
            <a:cxnLst/>
            <a:rect l="l" t="t" r="r" b="b"/>
            <a:pathLst>
              <a:path w="918210" h="637539">
                <a:moveTo>
                  <a:pt x="918104" y="637007"/>
                </a:moveTo>
                <a:lnTo>
                  <a:pt x="0" y="637007"/>
                </a:lnTo>
                <a:lnTo>
                  <a:pt x="0" y="0"/>
                </a:lnTo>
                <a:lnTo>
                  <a:pt x="918104" y="0"/>
                </a:lnTo>
                <a:lnTo>
                  <a:pt x="918104" y="637007"/>
                </a:lnTo>
                <a:close/>
              </a:path>
            </a:pathLst>
          </a:custGeom>
          <a:solidFill>
            <a:srgbClr val="639E51"/>
          </a:solidFill>
        </p:spPr>
        <p:txBody>
          <a:bodyPr wrap="square" lIns="0" tIns="0" rIns="0" bIns="0" rtlCol="0"/>
          <a:lstStyle/>
          <a:p/>
        </p:txBody>
      </p:sp>
      <p:sp>
        <p:nvSpPr>
          <p:cNvPr id="26" name="object 26"/>
          <p:cNvSpPr txBox="1"/>
          <p:nvPr/>
        </p:nvSpPr>
        <p:spPr>
          <a:xfrm>
            <a:off x="499950" y="3410673"/>
            <a:ext cx="918210" cy="637540"/>
          </a:xfrm>
          <a:prstGeom prst="rect">
            <a:avLst/>
          </a:prstGeom>
          <a:ln w="5698">
            <a:solidFill>
              <a:srgbClr val="229CCD"/>
            </a:solidFill>
          </a:ln>
        </p:spPr>
        <p:txBody>
          <a:bodyPr wrap="square" lIns="0" tIns="1270" rIns="0" bIns="0" rtlCol="0" vert="horz">
            <a:spAutoFit/>
          </a:bodyPr>
          <a:lstStyle/>
          <a:p>
            <a:pPr>
              <a:lnSpc>
                <a:spcPct val="100000"/>
              </a:lnSpc>
              <a:spcBef>
                <a:spcPts val="10"/>
              </a:spcBef>
            </a:pPr>
            <a:endParaRPr sz="1500">
              <a:latin typeface="Times New Roman"/>
              <a:cs typeface="Times New Roman"/>
            </a:endParaRPr>
          </a:p>
          <a:p>
            <a:pPr marL="298450">
              <a:lnSpc>
                <a:spcPct val="100000"/>
              </a:lnSpc>
            </a:pPr>
            <a:r>
              <a:rPr dirty="0" sz="1200" spc="10">
                <a:solidFill>
                  <a:srgbClr val="FFFFFF"/>
                </a:solidFill>
                <a:latin typeface="楷体"/>
                <a:cs typeface="楷体"/>
              </a:rPr>
              <a:t>宁夏</a:t>
            </a:r>
            <a:endParaRPr sz="1200">
              <a:latin typeface="楷体"/>
              <a:cs typeface="楷体"/>
            </a:endParaRPr>
          </a:p>
        </p:txBody>
      </p:sp>
      <p:grpSp>
        <p:nvGrpSpPr>
          <p:cNvPr id="27" name="object 27"/>
          <p:cNvGrpSpPr/>
          <p:nvPr/>
        </p:nvGrpSpPr>
        <p:grpSpPr>
          <a:xfrm>
            <a:off x="814091" y="3660721"/>
            <a:ext cx="286385" cy="140335"/>
            <a:chOff x="814091" y="3660721"/>
            <a:chExt cx="286385" cy="140335"/>
          </a:xfrm>
        </p:grpSpPr>
        <p:pic>
          <p:nvPicPr>
            <p:cNvPr id="28" name="object 28"/>
            <p:cNvPicPr/>
            <p:nvPr/>
          </p:nvPicPr>
          <p:blipFill>
            <a:blip r:embed="rId5" cstate="print"/>
            <a:stretch>
              <a:fillRect/>
            </a:stretch>
          </p:blipFill>
          <p:spPr>
            <a:xfrm>
              <a:off x="814091" y="3660761"/>
              <a:ext cx="127678" cy="139063"/>
            </a:xfrm>
            <a:prstGeom prst="rect">
              <a:avLst/>
            </a:prstGeom>
          </p:spPr>
        </p:pic>
        <p:pic>
          <p:nvPicPr>
            <p:cNvPr id="29" name="object 29"/>
            <p:cNvPicPr/>
            <p:nvPr/>
          </p:nvPicPr>
          <p:blipFill>
            <a:blip r:embed="rId6" cstate="print"/>
            <a:stretch>
              <a:fillRect/>
            </a:stretch>
          </p:blipFill>
          <p:spPr>
            <a:xfrm>
              <a:off x="963949" y="3660721"/>
              <a:ext cx="136099" cy="139859"/>
            </a:xfrm>
            <a:prstGeom prst="rect">
              <a:avLst/>
            </a:prstGeom>
          </p:spPr>
        </p:pic>
      </p:grpSp>
      <p:grpSp>
        <p:nvGrpSpPr>
          <p:cNvPr id="30" name="object 30"/>
          <p:cNvGrpSpPr/>
          <p:nvPr/>
        </p:nvGrpSpPr>
        <p:grpSpPr>
          <a:xfrm>
            <a:off x="497093" y="6092393"/>
            <a:ext cx="923925" cy="645795"/>
            <a:chOff x="497093" y="6092393"/>
            <a:chExt cx="923925" cy="645795"/>
          </a:xfrm>
        </p:grpSpPr>
        <p:sp>
          <p:nvSpPr>
            <p:cNvPr id="31" name="object 31"/>
            <p:cNvSpPr/>
            <p:nvPr/>
          </p:nvSpPr>
          <p:spPr>
            <a:xfrm>
              <a:off x="499950" y="6095250"/>
              <a:ext cx="918210" cy="640080"/>
            </a:xfrm>
            <a:custGeom>
              <a:avLst/>
              <a:gdLst/>
              <a:ahLst/>
              <a:cxnLst/>
              <a:rect l="l" t="t" r="r" b="b"/>
              <a:pathLst>
                <a:path w="918210" h="640079">
                  <a:moveTo>
                    <a:pt x="0" y="0"/>
                  </a:moveTo>
                  <a:lnTo>
                    <a:pt x="918104" y="0"/>
                  </a:lnTo>
                  <a:lnTo>
                    <a:pt x="918104" y="639749"/>
                  </a:lnTo>
                  <a:lnTo>
                    <a:pt x="0" y="639749"/>
                  </a:lnTo>
                  <a:lnTo>
                    <a:pt x="0" y="0"/>
                  </a:lnTo>
                  <a:close/>
                </a:path>
              </a:pathLst>
            </a:custGeom>
            <a:solidFill>
              <a:srgbClr val="639E51"/>
            </a:solidFill>
          </p:spPr>
          <p:txBody>
            <a:bodyPr wrap="square" lIns="0" tIns="0" rIns="0" bIns="0" rtlCol="0"/>
            <a:lstStyle/>
            <a:p/>
          </p:txBody>
        </p:sp>
        <p:sp>
          <p:nvSpPr>
            <p:cNvPr id="32" name="object 32"/>
            <p:cNvSpPr/>
            <p:nvPr/>
          </p:nvSpPr>
          <p:spPr>
            <a:xfrm>
              <a:off x="499950" y="6095250"/>
              <a:ext cx="918210" cy="640080"/>
            </a:xfrm>
            <a:custGeom>
              <a:avLst/>
              <a:gdLst/>
              <a:ahLst/>
              <a:cxnLst/>
              <a:rect l="l" t="t" r="r" b="b"/>
              <a:pathLst>
                <a:path w="918210" h="640079">
                  <a:moveTo>
                    <a:pt x="0" y="0"/>
                  </a:moveTo>
                  <a:lnTo>
                    <a:pt x="918104" y="0"/>
                  </a:lnTo>
                  <a:lnTo>
                    <a:pt x="918104" y="639749"/>
                  </a:lnTo>
                  <a:lnTo>
                    <a:pt x="0" y="639749"/>
                  </a:lnTo>
                  <a:lnTo>
                    <a:pt x="0" y="0"/>
                  </a:lnTo>
                </a:path>
              </a:pathLst>
            </a:custGeom>
            <a:ln w="5698">
              <a:solidFill>
                <a:srgbClr val="229CCD"/>
              </a:solidFill>
            </a:ln>
          </p:spPr>
          <p:txBody>
            <a:bodyPr wrap="square" lIns="0" tIns="0" rIns="0" bIns="0" rtlCol="0"/>
            <a:lstStyle/>
            <a:p/>
          </p:txBody>
        </p:sp>
      </p:grpSp>
      <p:sp>
        <p:nvSpPr>
          <p:cNvPr id="33" name="object 33"/>
          <p:cNvSpPr txBox="1"/>
          <p:nvPr/>
        </p:nvSpPr>
        <p:spPr>
          <a:xfrm>
            <a:off x="502799" y="6304688"/>
            <a:ext cx="912494" cy="210185"/>
          </a:xfrm>
          <a:prstGeom prst="rect">
            <a:avLst/>
          </a:prstGeom>
        </p:spPr>
        <p:txBody>
          <a:bodyPr wrap="square" lIns="0" tIns="13970" rIns="0" bIns="0" rtlCol="0" vert="horz">
            <a:spAutoFit/>
          </a:bodyPr>
          <a:lstStyle/>
          <a:p>
            <a:pPr marL="295275">
              <a:lnSpc>
                <a:spcPct val="100000"/>
              </a:lnSpc>
              <a:spcBef>
                <a:spcPts val="110"/>
              </a:spcBef>
            </a:pPr>
            <a:r>
              <a:rPr dirty="0" sz="1200" spc="10">
                <a:solidFill>
                  <a:srgbClr val="FFFFFF"/>
                </a:solidFill>
                <a:latin typeface="楷体"/>
                <a:cs typeface="楷体"/>
              </a:rPr>
              <a:t>成都</a:t>
            </a:r>
            <a:endParaRPr sz="1200">
              <a:latin typeface="楷体"/>
              <a:cs typeface="楷体"/>
            </a:endParaRPr>
          </a:p>
        </p:txBody>
      </p:sp>
      <p:pic>
        <p:nvPicPr>
          <p:cNvPr id="34" name="object 34"/>
          <p:cNvPicPr/>
          <p:nvPr/>
        </p:nvPicPr>
        <p:blipFill>
          <a:blip r:embed="rId7" cstate="print"/>
          <a:stretch>
            <a:fillRect/>
          </a:stretch>
        </p:blipFill>
        <p:spPr>
          <a:xfrm>
            <a:off x="805069" y="6345392"/>
            <a:ext cx="291571" cy="145458"/>
          </a:xfrm>
          <a:prstGeom prst="rect">
            <a:avLst/>
          </a:prstGeom>
        </p:spPr>
      </p:pic>
      <p:sp>
        <p:nvSpPr>
          <p:cNvPr id="35" name="object 35"/>
          <p:cNvSpPr/>
          <p:nvPr/>
        </p:nvSpPr>
        <p:spPr>
          <a:xfrm>
            <a:off x="499950" y="4969091"/>
            <a:ext cx="918210" cy="984250"/>
          </a:xfrm>
          <a:custGeom>
            <a:avLst/>
            <a:gdLst/>
            <a:ahLst/>
            <a:cxnLst/>
            <a:rect l="l" t="t" r="r" b="b"/>
            <a:pathLst>
              <a:path w="918210" h="984250">
                <a:moveTo>
                  <a:pt x="918094" y="983968"/>
                </a:moveTo>
                <a:lnTo>
                  <a:pt x="0" y="983968"/>
                </a:lnTo>
                <a:lnTo>
                  <a:pt x="0" y="0"/>
                </a:lnTo>
                <a:lnTo>
                  <a:pt x="918094" y="0"/>
                </a:lnTo>
                <a:lnTo>
                  <a:pt x="918094" y="983968"/>
                </a:lnTo>
                <a:close/>
              </a:path>
            </a:pathLst>
          </a:custGeom>
          <a:solidFill>
            <a:srgbClr val="639E51"/>
          </a:solidFill>
        </p:spPr>
        <p:txBody>
          <a:bodyPr wrap="square" lIns="0" tIns="0" rIns="0" bIns="0" rtlCol="0"/>
          <a:lstStyle/>
          <a:p/>
        </p:txBody>
      </p:sp>
      <p:sp>
        <p:nvSpPr>
          <p:cNvPr id="36" name="object 36"/>
          <p:cNvSpPr txBox="1"/>
          <p:nvPr/>
        </p:nvSpPr>
        <p:spPr>
          <a:xfrm>
            <a:off x="499950" y="4969091"/>
            <a:ext cx="918210" cy="984250"/>
          </a:xfrm>
          <a:prstGeom prst="rect">
            <a:avLst/>
          </a:prstGeom>
          <a:ln w="5701">
            <a:solidFill>
              <a:srgbClr val="229CCD"/>
            </a:solidFill>
          </a:ln>
        </p:spPr>
        <p:txBody>
          <a:bodyPr wrap="square" lIns="0" tIns="0" rIns="0" bIns="0" rtlCol="0" vert="horz">
            <a:spAutoFit/>
          </a:bodyPr>
          <a:lstStyle/>
          <a:p>
            <a:pPr>
              <a:lnSpc>
                <a:spcPct val="100000"/>
              </a:lnSpc>
            </a:pPr>
            <a:endParaRPr sz="1200">
              <a:latin typeface="Times New Roman"/>
              <a:cs typeface="Times New Roman"/>
            </a:endParaRPr>
          </a:p>
          <a:p>
            <a:pPr>
              <a:lnSpc>
                <a:spcPct val="100000"/>
              </a:lnSpc>
              <a:spcBef>
                <a:spcPts val="40"/>
              </a:spcBef>
            </a:pPr>
            <a:endParaRPr sz="1450">
              <a:latin typeface="Times New Roman"/>
              <a:cs typeface="Times New Roman"/>
            </a:endParaRPr>
          </a:p>
          <a:p>
            <a:pPr marL="298450">
              <a:lnSpc>
                <a:spcPct val="100000"/>
              </a:lnSpc>
            </a:pPr>
            <a:r>
              <a:rPr dirty="0" sz="1200" spc="10">
                <a:solidFill>
                  <a:srgbClr val="FFFFFF"/>
                </a:solidFill>
                <a:latin typeface="楷体"/>
                <a:cs typeface="楷体"/>
              </a:rPr>
              <a:t>深圳</a:t>
            </a:r>
            <a:endParaRPr sz="1200">
              <a:latin typeface="楷体"/>
              <a:cs typeface="楷体"/>
            </a:endParaRPr>
          </a:p>
        </p:txBody>
      </p:sp>
      <p:pic>
        <p:nvPicPr>
          <p:cNvPr id="37" name="object 37"/>
          <p:cNvPicPr/>
          <p:nvPr/>
        </p:nvPicPr>
        <p:blipFill>
          <a:blip r:embed="rId8" cstate="print"/>
          <a:stretch>
            <a:fillRect/>
          </a:stretch>
        </p:blipFill>
        <p:spPr>
          <a:xfrm>
            <a:off x="808581" y="5389224"/>
            <a:ext cx="279338" cy="140963"/>
          </a:xfrm>
          <a:prstGeom prst="rect">
            <a:avLst/>
          </a:prstGeom>
        </p:spPr>
      </p:pic>
      <p:sp>
        <p:nvSpPr>
          <p:cNvPr id="38" name="object 38"/>
          <p:cNvSpPr/>
          <p:nvPr/>
        </p:nvSpPr>
        <p:spPr>
          <a:xfrm>
            <a:off x="499950" y="4110253"/>
            <a:ext cx="3739515" cy="0"/>
          </a:xfrm>
          <a:custGeom>
            <a:avLst/>
            <a:gdLst/>
            <a:ahLst/>
            <a:cxnLst/>
            <a:rect l="l" t="t" r="r" b="b"/>
            <a:pathLst>
              <a:path w="3739515" h="0">
                <a:moveTo>
                  <a:pt x="0" y="0"/>
                </a:moveTo>
                <a:lnTo>
                  <a:pt x="3739421" y="0"/>
                </a:lnTo>
              </a:path>
            </a:pathLst>
          </a:custGeom>
          <a:ln w="17062">
            <a:solidFill>
              <a:srgbClr val="7E7F83"/>
            </a:solidFill>
            <a:prstDash val="lgDash"/>
          </a:ln>
        </p:spPr>
        <p:txBody>
          <a:bodyPr wrap="square" lIns="0" tIns="0" rIns="0" bIns="0" rtlCol="0"/>
          <a:lstStyle/>
          <a:p/>
        </p:txBody>
      </p:sp>
      <p:sp>
        <p:nvSpPr>
          <p:cNvPr id="39" name="object 39"/>
          <p:cNvSpPr/>
          <p:nvPr/>
        </p:nvSpPr>
        <p:spPr>
          <a:xfrm>
            <a:off x="499950" y="4895151"/>
            <a:ext cx="3739515" cy="0"/>
          </a:xfrm>
          <a:custGeom>
            <a:avLst/>
            <a:gdLst/>
            <a:ahLst/>
            <a:cxnLst/>
            <a:rect l="l" t="t" r="r" b="b"/>
            <a:pathLst>
              <a:path w="3739515" h="0">
                <a:moveTo>
                  <a:pt x="0" y="0"/>
                </a:moveTo>
                <a:lnTo>
                  <a:pt x="3739421" y="0"/>
                </a:lnTo>
              </a:path>
            </a:pathLst>
          </a:custGeom>
          <a:ln w="17062">
            <a:solidFill>
              <a:srgbClr val="7E7F83"/>
            </a:solidFill>
            <a:prstDash val="lgDash"/>
          </a:ln>
        </p:spPr>
        <p:txBody>
          <a:bodyPr wrap="square" lIns="0" tIns="0" rIns="0" bIns="0" rtlCol="0"/>
          <a:lstStyle/>
          <a:p/>
        </p:txBody>
      </p:sp>
      <p:sp>
        <p:nvSpPr>
          <p:cNvPr id="40" name="object 40"/>
          <p:cNvSpPr/>
          <p:nvPr/>
        </p:nvSpPr>
        <p:spPr>
          <a:xfrm>
            <a:off x="499950" y="6027001"/>
            <a:ext cx="3739515" cy="0"/>
          </a:xfrm>
          <a:custGeom>
            <a:avLst/>
            <a:gdLst/>
            <a:ahLst/>
            <a:cxnLst/>
            <a:rect l="l" t="t" r="r" b="b"/>
            <a:pathLst>
              <a:path w="3739515" h="0">
                <a:moveTo>
                  <a:pt x="0" y="0"/>
                </a:moveTo>
                <a:lnTo>
                  <a:pt x="3739421" y="0"/>
                </a:lnTo>
              </a:path>
            </a:pathLst>
          </a:custGeom>
          <a:ln w="17062">
            <a:solidFill>
              <a:srgbClr val="7E7F83"/>
            </a:solidFill>
            <a:prstDash val="lgDash"/>
          </a:ln>
        </p:spPr>
        <p:txBody>
          <a:bodyPr wrap="square" lIns="0" tIns="0" rIns="0" bIns="0" rtlCol="0"/>
          <a:lstStyle/>
          <a:p/>
        </p:txBody>
      </p:sp>
      <p:sp>
        <p:nvSpPr>
          <p:cNvPr id="41" name="object 41"/>
          <p:cNvSpPr txBox="1"/>
          <p:nvPr/>
        </p:nvSpPr>
        <p:spPr>
          <a:xfrm>
            <a:off x="1663014" y="3514674"/>
            <a:ext cx="2078355" cy="434975"/>
          </a:xfrm>
          <a:prstGeom prst="rect">
            <a:avLst/>
          </a:prstGeom>
        </p:spPr>
        <p:txBody>
          <a:bodyPr wrap="square" lIns="0" tIns="12700" rIns="0" bIns="0" rtlCol="0" vert="horz">
            <a:spAutoFit/>
          </a:bodyPr>
          <a:lstStyle/>
          <a:p>
            <a:pPr marL="12700" marR="5080">
              <a:lnSpc>
                <a:spcPct val="99500"/>
              </a:lnSpc>
              <a:spcBef>
                <a:spcPts val="100"/>
              </a:spcBef>
            </a:pPr>
            <a:r>
              <a:rPr dirty="0" sz="900" spc="-5">
                <a:solidFill>
                  <a:srgbClr val="050100"/>
                </a:solidFill>
                <a:latin typeface="楷体"/>
                <a:cs typeface="楷体"/>
              </a:rPr>
              <a:t>四部门为一例戈谢病病人于</a:t>
            </a:r>
            <a:r>
              <a:rPr dirty="0" sz="900" spc="-5">
                <a:solidFill>
                  <a:srgbClr val="050100"/>
                </a:solidFill>
                <a:latin typeface="Times New Roman"/>
                <a:cs typeface="Times New Roman"/>
              </a:rPr>
              <a:t>2014</a:t>
            </a:r>
            <a:r>
              <a:rPr dirty="0" sz="900" spc="-5">
                <a:solidFill>
                  <a:srgbClr val="050100"/>
                </a:solidFill>
                <a:latin typeface="楷体"/>
                <a:cs typeface="楷体"/>
              </a:rPr>
              <a:t>年发文将 </a:t>
            </a:r>
            <a:r>
              <a:rPr dirty="0" sz="900" spc="-5">
                <a:solidFill>
                  <a:srgbClr val="050100"/>
                </a:solidFill>
                <a:latin typeface="楷体"/>
                <a:cs typeface="楷体"/>
              </a:rPr>
              <a:t>戈谢病纳入大病医保，患者最多可报销 </a:t>
            </a:r>
            <a:r>
              <a:rPr dirty="0" sz="900">
                <a:solidFill>
                  <a:srgbClr val="050100"/>
                </a:solidFill>
                <a:latin typeface="Times New Roman"/>
                <a:cs typeface="Times New Roman"/>
              </a:rPr>
              <a:t>85%</a:t>
            </a:r>
            <a:r>
              <a:rPr dirty="0" sz="900" spc="-5">
                <a:solidFill>
                  <a:srgbClr val="050100"/>
                </a:solidFill>
                <a:latin typeface="楷体"/>
                <a:cs typeface="楷体"/>
              </a:rPr>
              <a:t>的医疗费用</a:t>
            </a:r>
            <a:endParaRPr sz="900">
              <a:latin typeface="楷体"/>
              <a:cs typeface="楷体"/>
            </a:endParaRPr>
          </a:p>
        </p:txBody>
      </p:sp>
      <p:sp>
        <p:nvSpPr>
          <p:cNvPr id="42" name="object 42"/>
          <p:cNvSpPr txBox="1"/>
          <p:nvPr/>
        </p:nvSpPr>
        <p:spPr>
          <a:xfrm>
            <a:off x="1655495" y="4205909"/>
            <a:ext cx="2192655" cy="571500"/>
          </a:xfrm>
          <a:prstGeom prst="rect">
            <a:avLst/>
          </a:prstGeom>
        </p:spPr>
        <p:txBody>
          <a:bodyPr wrap="square" lIns="0" tIns="12700" rIns="0" bIns="0" rtlCol="0" vert="horz">
            <a:spAutoFit/>
          </a:bodyPr>
          <a:lstStyle/>
          <a:p>
            <a:pPr algn="just" marL="12700" marR="5080">
              <a:lnSpc>
                <a:spcPct val="99500"/>
              </a:lnSpc>
              <a:spcBef>
                <a:spcPts val="100"/>
              </a:spcBef>
            </a:pPr>
            <a:r>
              <a:rPr dirty="0" sz="900" spc="-5">
                <a:solidFill>
                  <a:srgbClr val="050100"/>
                </a:solidFill>
                <a:latin typeface="楷体"/>
                <a:cs typeface="楷体"/>
              </a:rPr>
              <a:t>将部分罕见病纳入重特大疾病目录，包</a:t>
            </a:r>
            <a:r>
              <a:rPr dirty="0" sz="900" spc="-10">
                <a:solidFill>
                  <a:srgbClr val="050100"/>
                </a:solidFill>
                <a:latin typeface="楷体"/>
                <a:cs typeface="楷体"/>
              </a:rPr>
              <a:t>括</a:t>
            </a:r>
            <a:r>
              <a:rPr dirty="0" sz="900" spc="-5">
                <a:solidFill>
                  <a:srgbClr val="050100"/>
                </a:solidFill>
                <a:latin typeface="Times New Roman"/>
                <a:cs typeface="Times New Roman"/>
              </a:rPr>
              <a:t>33 </a:t>
            </a:r>
            <a:r>
              <a:rPr dirty="0" sz="900" spc="-5">
                <a:solidFill>
                  <a:srgbClr val="050100"/>
                </a:solidFill>
                <a:latin typeface="楷体"/>
                <a:cs typeface="楷体"/>
              </a:rPr>
              <a:t>种住院病种和</a:t>
            </a:r>
            <a:r>
              <a:rPr dirty="0" sz="900" spc="-5">
                <a:solidFill>
                  <a:srgbClr val="050100"/>
                </a:solidFill>
                <a:latin typeface="Times New Roman"/>
                <a:cs typeface="Times New Roman"/>
              </a:rPr>
              <a:t>10</a:t>
            </a:r>
            <a:r>
              <a:rPr dirty="0" sz="900" spc="-5">
                <a:solidFill>
                  <a:srgbClr val="050100"/>
                </a:solidFill>
                <a:latin typeface="楷体"/>
                <a:cs typeface="楷体"/>
              </a:rPr>
              <a:t>种门诊病种。其中包括血友 病、苯丙酮尿症等罕见病。治疗重特大疾病 </a:t>
            </a:r>
            <a:r>
              <a:rPr dirty="0" sz="900" spc="-5">
                <a:solidFill>
                  <a:srgbClr val="050100"/>
                </a:solidFill>
                <a:latin typeface="楷体"/>
                <a:cs typeface="楷体"/>
              </a:rPr>
              <a:t>发生的医疗费用均不设起付线。</a:t>
            </a:r>
            <a:endParaRPr sz="900">
              <a:latin typeface="楷体"/>
              <a:cs typeface="楷体"/>
            </a:endParaRPr>
          </a:p>
        </p:txBody>
      </p:sp>
      <p:sp>
        <p:nvSpPr>
          <p:cNvPr id="43" name="object 43"/>
          <p:cNvSpPr/>
          <p:nvPr/>
        </p:nvSpPr>
        <p:spPr>
          <a:xfrm>
            <a:off x="499950" y="4167136"/>
            <a:ext cx="918210" cy="643255"/>
          </a:xfrm>
          <a:custGeom>
            <a:avLst/>
            <a:gdLst/>
            <a:ahLst/>
            <a:cxnLst/>
            <a:rect l="l" t="t" r="r" b="b"/>
            <a:pathLst>
              <a:path w="918210" h="643254">
                <a:moveTo>
                  <a:pt x="918104" y="642696"/>
                </a:moveTo>
                <a:lnTo>
                  <a:pt x="0" y="642696"/>
                </a:lnTo>
                <a:lnTo>
                  <a:pt x="0" y="0"/>
                </a:lnTo>
                <a:lnTo>
                  <a:pt x="918104" y="0"/>
                </a:lnTo>
                <a:lnTo>
                  <a:pt x="918104" y="642696"/>
                </a:lnTo>
                <a:close/>
              </a:path>
            </a:pathLst>
          </a:custGeom>
          <a:solidFill>
            <a:srgbClr val="639E51"/>
          </a:solidFill>
        </p:spPr>
        <p:txBody>
          <a:bodyPr wrap="square" lIns="0" tIns="0" rIns="0" bIns="0" rtlCol="0"/>
          <a:lstStyle/>
          <a:p/>
        </p:txBody>
      </p:sp>
      <p:sp>
        <p:nvSpPr>
          <p:cNvPr id="44" name="object 44"/>
          <p:cNvSpPr txBox="1"/>
          <p:nvPr/>
        </p:nvSpPr>
        <p:spPr>
          <a:xfrm>
            <a:off x="499950" y="4167136"/>
            <a:ext cx="918210" cy="643255"/>
          </a:xfrm>
          <a:prstGeom prst="rect">
            <a:avLst/>
          </a:prstGeom>
          <a:ln w="5698">
            <a:solidFill>
              <a:srgbClr val="229CCD"/>
            </a:solidFill>
          </a:ln>
        </p:spPr>
        <p:txBody>
          <a:bodyPr wrap="square" lIns="0" tIns="5080" rIns="0" bIns="0" rtlCol="0" vert="horz">
            <a:spAutoFit/>
          </a:bodyPr>
          <a:lstStyle/>
          <a:p>
            <a:pPr>
              <a:lnSpc>
                <a:spcPct val="100000"/>
              </a:lnSpc>
              <a:spcBef>
                <a:spcPts val="40"/>
              </a:spcBef>
            </a:pPr>
            <a:endParaRPr sz="1500">
              <a:latin typeface="Times New Roman"/>
              <a:cs typeface="Times New Roman"/>
            </a:endParaRPr>
          </a:p>
          <a:p>
            <a:pPr marL="298450">
              <a:lnSpc>
                <a:spcPct val="100000"/>
              </a:lnSpc>
            </a:pPr>
            <a:r>
              <a:rPr dirty="0" sz="1200" spc="10">
                <a:solidFill>
                  <a:srgbClr val="FFFFFF"/>
                </a:solidFill>
                <a:latin typeface="楷体"/>
                <a:cs typeface="楷体"/>
              </a:rPr>
              <a:t>河南</a:t>
            </a:r>
            <a:endParaRPr sz="1200">
              <a:latin typeface="楷体"/>
              <a:cs typeface="楷体"/>
            </a:endParaRPr>
          </a:p>
        </p:txBody>
      </p:sp>
      <p:grpSp>
        <p:nvGrpSpPr>
          <p:cNvPr id="45" name="object 45"/>
          <p:cNvGrpSpPr/>
          <p:nvPr/>
        </p:nvGrpSpPr>
        <p:grpSpPr>
          <a:xfrm>
            <a:off x="812488" y="4418546"/>
            <a:ext cx="278130" cy="142875"/>
            <a:chOff x="812488" y="4418546"/>
            <a:chExt cx="278130" cy="142875"/>
          </a:xfrm>
        </p:grpSpPr>
        <p:pic>
          <p:nvPicPr>
            <p:cNvPr id="46" name="object 46"/>
            <p:cNvPicPr/>
            <p:nvPr/>
          </p:nvPicPr>
          <p:blipFill>
            <a:blip r:embed="rId9" cstate="print"/>
            <a:stretch>
              <a:fillRect/>
            </a:stretch>
          </p:blipFill>
          <p:spPr>
            <a:xfrm>
              <a:off x="812488" y="4425940"/>
              <a:ext cx="133699" cy="129560"/>
            </a:xfrm>
            <a:prstGeom prst="rect">
              <a:avLst/>
            </a:prstGeom>
          </p:spPr>
        </p:pic>
        <p:pic>
          <p:nvPicPr>
            <p:cNvPr id="47" name="object 47"/>
            <p:cNvPicPr/>
            <p:nvPr/>
          </p:nvPicPr>
          <p:blipFill>
            <a:blip r:embed="rId10" cstate="print"/>
            <a:stretch>
              <a:fillRect/>
            </a:stretch>
          </p:blipFill>
          <p:spPr>
            <a:xfrm>
              <a:off x="969559" y="4418546"/>
              <a:ext cx="120766" cy="142556"/>
            </a:xfrm>
            <a:prstGeom prst="rect">
              <a:avLst/>
            </a:prstGeom>
          </p:spPr>
        </p:pic>
      </p:grpSp>
      <p:sp>
        <p:nvSpPr>
          <p:cNvPr id="48" name="object 48"/>
          <p:cNvSpPr txBox="1"/>
          <p:nvPr/>
        </p:nvSpPr>
        <p:spPr>
          <a:xfrm>
            <a:off x="1516913" y="4942789"/>
            <a:ext cx="2437765" cy="1009650"/>
          </a:xfrm>
          <a:prstGeom prst="rect">
            <a:avLst/>
          </a:prstGeom>
        </p:spPr>
        <p:txBody>
          <a:bodyPr wrap="square" lIns="0" tIns="12700" rIns="0" bIns="0" rtlCol="0" vert="horz">
            <a:spAutoFit/>
          </a:bodyPr>
          <a:lstStyle/>
          <a:p>
            <a:pPr marL="143510" marR="21590" indent="-131445">
              <a:lnSpc>
                <a:spcPct val="99500"/>
              </a:lnSpc>
              <a:spcBef>
                <a:spcPts val="100"/>
              </a:spcBef>
              <a:buClr>
                <a:srgbClr val="2C5B8C"/>
              </a:buClr>
              <a:buFont typeface="Arial"/>
              <a:buChar char="•"/>
              <a:tabLst>
                <a:tab pos="144145" algn="l"/>
              </a:tabLst>
            </a:pPr>
            <a:r>
              <a:rPr dirty="0" sz="900" spc="-5">
                <a:solidFill>
                  <a:srgbClr val="050100"/>
                </a:solidFill>
                <a:latin typeface="Times New Roman"/>
                <a:cs typeface="Times New Roman"/>
              </a:rPr>
              <a:t>2017</a:t>
            </a:r>
            <a:r>
              <a:rPr dirty="0" sz="900" spc="-5">
                <a:solidFill>
                  <a:srgbClr val="050100"/>
                </a:solidFill>
                <a:latin typeface="楷体"/>
                <a:cs typeface="楷体"/>
              </a:rPr>
              <a:t>年</a:t>
            </a:r>
            <a:r>
              <a:rPr dirty="0" sz="900" spc="-5">
                <a:solidFill>
                  <a:srgbClr val="050100"/>
                </a:solidFill>
                <a:latin typeface="Times New Roman"/>
                <a:cs typeface="Times New Roman"/>
              </a:rPr>
              <a:t>9</a:t>
            </a:r>
            <a:r>
              <a:rPr dirty="0" sz="900" spc="-5">
                <a:solidFill>
                  <a:srgbClr val="050100"/>
                </a:solidFill>
                <a:latin typeface="楷体"/>
                <a:cs typeface="楷体"/>
              </a:rPr>
              <a:t>月</a:t>
            </a:r>
            <a:r>
              <a:rPr dirty="0" sz="900" spc="-5">
                <a:solidFill>
                  <a:srgbClr val="050100"/>
                </a:solidFill>
                <a:latin typeface="Times New Roman"/>
                <a:cs typeface="Times New Roman"/>
              </a:rPr>
              <a:t>27</a:t>
            </a:r>
            <a:r>
              <a:rPr dirty="0" sz="900" spc="-5">
                <a:solidFill>
                  <a:srgbClr val="050100"/>
                </a:solidFill>
                <a:latin typeface="楷体"/>
                <a:cs typeface="楷体"/>
              </a:rPr>
              <a:t>日，深圳卫计委发文通报，对该 </a:t>
            </a:r>
            <a:r>
              <a:rPr dirty="0" sz="900" spc="-5">
                <a:solidFill>
                  <a:srgbClr val="050100"/>
                </a:solidFill>
                <a:latin typeface="楷体"/>
                <a:cs typeface="楷体"/>
              </a:rPr>
              <a:t>市</a:t>
            </a:r>
            <a:r>
              <a:rPr dirty="0" sz="900" spc="-5">
                <a:solidFill>
                  <a:srgbClr val="050100"/>
                </a:solidFill>
                <a:latin typeface="Times New Roman"/>
                <a:cs typeface="Times New Roman"/>
              </a:rPr>
              <a:t>0</a:t>
            </a:r>
            <a:r>
              <a:rPr dirty="0" sz="900" spc="10">
                <a:solidFill>
                  <a:srgbClr val="050100"/>
                </a:solidFill>
                <a:latin typeface="Times New Roman"/>
                <a:cs typeface="Times New Roman"/>
              </a:rPr>
              <a:t>-</a:t>
            </a:r>
            <a:r>
              <a:rPr dirty="0" sz="900" spc="-5">
                <a:solidFill>
                  <a:srgbClr val="050100"/>
                </a:solidFill>
                <a:latin typeface="Times New Roman"/>
                <a:cs typeface="Times New Roman"/>
              </a:rPr>
              <a:t>18</a:t>
            </a:r>
            <a:r>
              <a:rPr dirty="0" sz="900" spc="-5">
                <a:solidFill>
                  <a:srgbClr val="050100"/>
                </a:solidFill>
                <a:latin typeface="楷体"/>
                <a:cs typeface="楷体"/>
              </a:rPr>
              <a:t>岁的遗传罕见病苯丙酮尿症（以下简称  </a:t>
            </a:r>
            <a:r>
              <a:rPr dirty="0" sz="900" spc="-20">
                <a:solidFill>
                  <a:srgbClr val="050100"/>
                </a:solidFill>
                <a:latin typeface="楷体"/>
                <a:cs typeface="楷体"/>
              </a:rPr>
              <a:t>“</a:t>
            </a:r>
            <a:r>
              <a:rPr dirty="0" sz="900" spc="-20">
                <a:solidFill>
                  <a:srgbClr val="050100"/>
                </a:solidFill>
                <a:latin typeface="Times New Roman"/>
                <a:cs typeface="Times New Roman"/>
              </a:rPr>
              <a:t>PKU”</a:t>
            </a:r>
            <a:r>
              <a:rPr dirty="0" sz="900" spc="-20">
                <a:solidFill>
                  <a:srgbClr val="050100"/>
                </a:solidFill>
                <a:latin typeface="楷体"/>
                <a:cs typeface="楷体"/>
              </a:rPr>
              <a:t>）</a:t>
            </a:r>
            <a:r>
              <a:rPr dirty="0" sz="900" spc="-5">
                <a:solidFill>
                  <a:srgbClr val="050100"/>
                </a:solidFill>
                <a:latin typeface="楷体"/>
                <a:cs typeface="楷体"/>
              </a:rPr>
              <a:t>患者，深圳市将根据每个孩子的年 龄、病情、食量不同，财政预计每年为每个 </a:t>
            </a:r>
            <a:r>
              <a:rPr dirty="0" sz="900" spc="-35">
                <a:solidFill>
                  <a:srgbClr val="050100"/>
                </a:solidFill>
                <a:latin typeface="Times New Roman"/>
                <a:cs typeface="Times New Roman"/>
              </a:rPr>
              <a:t>PKU</a:t>
            </a:r>
            <a:r>
              <a:rPr dirty="0" sz="900" spc="-5">
                <a:solidFill>
                  <a:srgbClr val="050100"/>
                </a:solidFill>
                <a:latin typeface="楷体"/>
                <a:cs typeface="楷体"/>
              </a:rPr>
              <a:t>患儿提供</a:t>
            </a:r>
            <a:r>
              <a:rPr dirty="0" sz="900" spc="-5">
                <a:solidFill>
                  <a:srgbClr val="050100"/>
                </a:solidFill>
                <a:latin typeface="Times New Roman"/>
                <a:cs typeface="Times New Roman"/>
              </a:rPr>
              <a:t>5000</a:t>
            </a:r>
            <a:r>
              <a:rPr dirty="0" sz="900" spc="-5">
                <a:solidFill>
                  <a:srgbClr val="050100"/>
                </a:solidFill>
                <a:latin typeface="楷体"/>
                <a:cs typeface="楷体"/>
              </a:rPr>
              <a:t>元</a:t>
            </a:r>
            <a:r>
              <a:rPr dirty="0" sz="900">
                <a:solidFill>
                  <a:srgbClr val="050100"/>
                </a:solidFill>
                <a:latin typeface="Times New Roman"/>
                <a:cs typeface="Times New Roman"/>
              </a:rPr>
              <a:t>-20000</a:t>
            </a:r>
            <a:r>
              <a:rPr dirty="0" sz="900" spc="-5">
                <a:solidFill>
                  <a:srgbClr val="050100"/>
                </a:solidFill>
                <a:latin typeface="楷体"/>
                <a:cs typeface="楷体"/>
              </a:rPr>
              <a:t>元的保障。</a:t>
            </a:r>
            <a:endParaRPr sz="900">
              <a:latin typeface="楷体"/>
              <a:cs typeface="楷体"/>
            </a:endParaRPr>
          </a:p>
          <a:p>
            <a:pPr marL="143510" marR="5080" indent="-131445">
              <a:lnSpc>
                <a:spcPts val="1030"/>
              </a:lnSpc>
              <a:spcBef>
                <a:spcPts val="340"/>
              </a:spcBef>
              <a:buClr>
                <a:srgbClr val="2C5B8C"/>
              </a:buClr>
              <a:buFont typeface="Arial"/>
              <a:buChar char="•"/>
              <a:tabLst>
                <a:tab pos="144145" algn="l"/>
              </a:tabLst>
            </a:pPr>
            <a:r>
              <a:rPr dirty="0" sz="900" spc="-5">
                <a:solidFill>
                  <a:srgbClr val="050100"/>
                </a:solidFill>
                <a:latin typeface="楷体"/>
                <a:cs typeface="楷体"/>
              </a:rPr>
              <a:t>部分罕见病用药纳入补充医疗保险目录（全可 </a:t>
            </a:r>
            <a:r>
              <a:rPr dirty="0" sz="900" spc="-5">
                <a:solidFill>
                  <a:srgbClr val="050100"/>
                </a:solidFill>
                <a:latin typeface="楷体"/>
                <a:cs typeface="楷体"/>
              </a:rPr>
              <a:t>利</a:t>
            </a:r>
            <a:r>
              <a:rPr dirty="0" sz="900" spc="-235">
                <a:solidFill>
                  <a:srgbClr val="050100"/>
                </a:solidFill>
                <a:latin typeface="楷体"/>
                <a:cs typeface="楷体"/>
              </a:rPr>
              <a:t> </a:t>
            </a:r>
            <a:r>
              <a:rPr dirty="0" sz="900" spc="-5">
                <a:solidFill>
                  <a:srgbClr val="050100"/>
                </a:solidFill>
                <a:latin typeface="Times New Roman"/>
                <a:cs typeface="Times New Roman"/>
              </a:rPr>
              <a:t>-</a:t>
            </a:r>
            <a:r>
              <a:rPr dirty="0" sz="900" spc="10">
                <a:solidFill>
                  <a:srgbClr val="050100"/>
                </a:solidFill>
                <a:latin typeface="Times New Roman"/>
                <a:cs typeface="Times New Roman"/>
              </a:rPr>
              <a:t> </a:t>
            </a:r>
            <a:r>
              <a:rPr dirty="0" sz="900" spc="-5">
                <a:solidFill>
                  <a:srgbClr val="050100"/>
                </a:solidFill>
                <a:latin typeface="楷体"/>
                <a:cs typeface="楷体"/>
              </a:rPr>
              <a:t>肺动脉高压、类克</a:t>
            </a:r>
            <a:r>
              <a:rPr dirty="0" sz="900" spc="-235">
                <a:solidFill>
                  <a:srgbClr val="050100"/>
                </a:solidFill>
                <a:latin typeface="楷体"/>
                <a:cs typeface="楷体"/>
              </a:rPr>
              <a:t> </a:t>
            </a:r>
            <a:r>
              <a:rPr dirty="0" sz="900" spc="-5">
                <a:solidFill>
                  <a:srgbClr val="050100"/>
                </a:solidFill>
                <a:latin typeface="Times New Roman"/>
                <a:cs typeface="Times New Roman"/>
              </a:rPr>
              <a:t>-</a:t>
            </a:r>
            <a:r>
              <a:rPr dirty="0" sz="900" spc="-35">
                <a:solidFill>
                  <a:srgbClr val="050100"/>
                </a:solidFill>
                <a:latin typeface="Times New Roman"/>
                <a:cs typeface="Times New Roman"/>
              </a:rPr>
              <a:t> </a:t>
            </a:r>
            <a:r>
              <a:rPr dirty="0" sz="900" spc="-5">
                <a:solidFill>
                  <a:srgbClr val="050100"/>
                </a:solidFill>
                <a:latin typeface="楷体"/>
                <a:cs typeface="楷体"/>
              </a:rPr>
              <a:t>克罗恩病）</a:t>
            </a:r>
            <a:endParaRPr sz="900">
              <a:latin typeface="楷体"/>
              <a:cs typeface="楷体"/>
            </a:endParaRPr>
          </a:p>
        </p:txBody>
      </p:sp>
      <p:sp>
        <p:nvSpPr>
          <p:cNvPr id="49" name="object 49"/>
          <p:cNvSpPr txBox="1"/>
          <p:nvPr/>
        </p:nvSpPr>
        <p:spPr>
          <a:xfrm>
            <a:off x="1663014" y="6110300"/>
            <a:ext cx="2078355" cy="565785"/>
          </a:xfrm>
          <a:prstGeom prst="rect">
            <a:avLst/>
          </a:prstGeom>
        </p:spPr>
        <p:txBody>
          <a:bodyPr wrap="square" lIns="0" tIns="14604" rIns="0" bIns="0" rtlCol="0" vert="horz">
            <a:spAutoFit/>
          </a:bodyPr>
          <a:lstStyle/>
          <a:p>
            <a:pPr algn="just" marL="12700" marR="5080">
              <a:lnSpc>
                <a:spcPct val="98100"/>
              </a:lnSpc>
              <a:spcBef>
                <a:spcPts val="114"/>
              </a:spcBef>
            </a:pPr>
            <a:r>
              <a:rPr dirty="0" sz="900" spc="-5">
                <a:solidFill>
                  <a:srgbClr val="050100"/>
                </a:solidFill>
                <a:latin typeface="楷体"/>
                <a:cs typeface="楷体"/>
              </a:rPr>
              <a:t>部分孤儿药纳入重特大疾病医疗保险药品 目录，进入重特大疾病医疗保险药品目录 </a:t>
            </a:r>
            <a:r>
              <a:rPr dirty="0" sz="900" spc="-5">
                <a:solidFill>
                  <a:srgbClr val="050100"/>
                </a:solidFill>
                <a:latin typeface="楷体"/>
                <a:cs typeface="楷体"/>
              </a:rPr>
              <a:t>的药品</a:t>
            </a:r>
            <a:r>
              <a:rPr dirty="0" sz="900" spc="-10">
                <a:solidFill>
                  <a:srgbClr val="050100"/>
                </a:solidFill>
                <a:latin typeface="楷体"/>
                <a:cs typeface="楷体"/>
              </a:rPr>
              <a:t>按</a:t>
            </a:r>
            <a:r>
              <a:rPr dirty="0" sz="900">
                <a:solidFill>
                  <a:srgbClr val="050100"/>
                </a:solidFill>
                <a:latin typeface="Times New Roman"/>
                <a:cs typeface="Times New Roman"/>
              </a:rPr>
              <a:t>70%</a:t>
            </a:r>
            <a:r>
              <a:rPr dirty="0" sz="900" spc="-5">
                <a:solidFill>
                  <a:srgbClr val="050100"/>
                </a:solidFill>
                <a:latin typeface="楷体"/>
                <a:cs typeface="楷体"/>
              </a:rPr>
              <a:t>报销，一个治疗年度内最高 支付限额</a:t>
            </a:r>
            <a:r>
              <a:rPr dirty="0" sz="900" spc="-10">
                <a:solidFill>
                  <a:srgbClr val="050100"/>
                </a:solidFill>
                <a:latin typeface="楷体"/>
                <a:cs typeface="楷体"/>
              </a:rPr>
              <a:t>为</a:t>
            </a:r>
            <a:r>
              <a:rPr dirty="0" sz="900" spc="-5">
                <a:solidFill>
                  <a:srgbClr val="050100"/>
                </a:solidFill>
                <a:latin typeface="Times New Roman"/>
                <a:cs typeface="Times New Roman"/>
              </a:rPr>
              <a:t>15</a:t>
            </a:r>
            <a:r>
              <a:rPr dirty="0" sz="900" spc="-5">
                <a:solidFill>
                  <a:srgbClr val="050100"/>
                </a:solidFill>
                <a:latin typeface="楷体"/>
                <a:cs typeface="楷体"/>
              </a:rPr>
              <a:t>万</a:t>
            </a:r>
            <a:endParaRPr sz="900">
              <a:latin typeface="楷体"/>
              <a:cs typeface="楷体"/>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18</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06321" y="2746324"/>
            <a:ext cx="963739" cy="141554"/>
          </a:xfrm>
          <a:prstGeom prst="rect">
            <a:avLst/>
          </a:prstGeom>
        </p:spPr>
      </p:pic>
      <p:pic>
        <p:nvPicPr>
          <p:cNvPr id="7" name="object 7"/>
          <p:cNvPicPr/>
          <p:nvPr/>
        </p:nvPicPr>
        <p:blipFill>
          <a:blip r:embed="rId3" cstate="print"/>
          <a:stretch>
            <a:fillRect/>
          </a:stretch>
        </p:blipFill>
        <p:spPr>
          <a:xfrm>
            <a:off x="1707603" y="3476841"/>
            <a:ext cx="962825" cy="141566"/>
          </a:xfrm>
          <a:prstGeom prst="rect">
            <a:avLst/>
          </a:prstGeom>
        </p:spPr>
      </p:pic>
      <p:pic>
        <p:nvPicPr>
          <p:cNvPr id="8" name="object 8"/>
          <p:cNvPicPr/>
          <p:nvPr/>
        </p:nvPicPr>
        <p:blipFill>
          <a:blip r:embed="rId4" cstate="print"/>
          <a:stretch>
            <a:fillRect/>
          </a:stretch>
        </p:blipFill>
        <p:spPr>
          <a:xfrm>
            <a:off x="1719516" y="4206875"/>
            <a:ext cx="950544" cy="143852"/>
          </a:xfrm>
          <a:prstGeom prst="rect">
            <a:avLst/>
          </a:prstGeom>
        </p:spPr>
      </p:pic>
      <p:sp>
        <p:nvSpPr>
          <p:cNvPr id="9" name="object 9"/>
          <p:cNvSpPr/>
          <p:nvPr/>
        </p:nvSpPr>
        <p:spPr>
          <a:xfrm>
            <a:off x="832500" y="4909934"/>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0" name="object 10"/>
          <p:cNvSpPr txBox="1"/>
          <p:nvPr/>
        </p:nvSpPr>
        <p:spPr>
          <a:xfrm>
            <a:off x="1380032" y="1593304"/>
            <a:ext cx="4803775" cy="3855720"/>
          </a:xfrm>
          <a:prstGeom prst="rect">
            <a:avLst/>
          </a:prstGeom>
        </p:spPr>
        <p:txBody>
          <a:bodyPr wrap="square" lIns="0" tIns="12700" rIns="0" bIns="0" rtlCol="0" vert="horz">
            <a:spAutoFit/>
          </a:bodyPr>
          <a:lstStyle/>
          <a:p>
            <a:pPr algn="just" marL="12700" marR="5080">
              <a:lnSpc>
                <a:spcPct val="118100"/>
              </a:lnSpc>
              <a:spcBef>
                <a:spcPts val="100"/>
              </a:spcBef>
            </a:pPr>
            <a:r>
              <a:rPr dirty="0" sz="1200" spc="10">
                <a:solidFill>
                  <a:srgbClr val="231F20"/>
                </a:solidFill>
                <a:latin typeface="楷体"/>
                <a:cs typeface="楷体"/>
              </a:rPr>
              <a:t>准入评估标准与抗癌药等其它高值药的评估标准存在一定差</a:t>
            </a:r>
            <a:r>
              <a:rPr dirty="0" sz="1200">
                <a:solidFill>
                  <a:srgbClr val="231F20"/>
                </a:solidFill>
                <a:latin typeface="楷体"/>
                <a:cs typeface="楷体"/>
              </a:rPr>
              <a:t>异</a:t>
            </a:r>
            <a:r>
              <a:rPr dirty="0" sz="1200" spc="10">
                <a:solidFill>
                  <a:srgbClr val="231F20"/>
                </a:solidFill>
                <a:latin typeface="楷体"/>
                <a:cs typeface="楷体"/>
              </a:rPr>
              <a:t>，因此需 要卫生技术评估专家和政府部门一起推动建立专门评估标</a:t>
            </a:r>
            <a:r>
              <a:rPr dirty="0" sz="1200">
                <a:solidFill>
                  <a:srgbClr val="231F20"/>
                </a:solidFill>
                <a:latin typeface="楷体"/>
                <a:cs typeface="楷体"/>
              </a:rPr>
              <a:t>准</a:t>
            </a:r>
            <a:r>
              <a:rPr dirty="0" sz="1200" spc="10">
                <a:solidFill>
                  <a:srgbClr val="231F20"/>
                </a:solidFill>
                <a:latin typeface="楷体"/>
                <a:cs typeface="楷体"/>
              </a:rPr>
              <a:t>。为达到这 个目</a:t>
            </a:r>
            <a:r>
              <a:rPr dirty="0" sz="1200">
                <a:solidFill>
                  <a:srgbClr val="231F20"/>
                </a:solidFill>
                <a:latin typeface="楷体"/>
                <a:cs typeface="楷体"/>
              </a:rPr>
              <a:t>标</a:t>
            </a:r>
            <a:r>
              <a:rPr dirty="0" sz="1200" spc="10">
                <a:solidFill>
                  <a:srgbClr val="231F20"/>
                </a:solidFill>
                <a:latin typeface="楷体"/>
                <a:cs typeface="楷体"/>
              </a:rPr>
              <a:t>，相关部门应进行相应的前期调</a:t>
            </a:r>
            <a:r>
              <a:rPr dirty="0" sz="1200">
                <a:solidFill>
                  <a:srgbClr val="231F20"/>
                </a:solidFill>
                <a:latin typeface="楷体"/>
                <a:cs typeface="楷体"/>
              </a:rPr>
              <a:t>研</a:t>
            </a:r>
            <a:r>
              <a:rPr dirty="0" sz="1200" spc="10">
                <a:solidFill>
                  <a:srgbClr val="231F20"/>
                </a:solidFill>
                <a:latin typeface="楷体"/>
                <a:cs typeface="楷体"/>
              </a:rPr>
              <a:t>，并参考现有的地方试点制度 </a:t>
            </a:r>
            <a:r>
              <a:rPr dirty="0" sz="1200">
                <a:solidFill>
                  <a:srgbClr val="231F20"/>
                </a:solidFill>
                <a:latin typeface="楷体"/>
                <a:cs typeface="楷体"/>
              </a:rPr>
              <a:t>范例，进行相关可行性研究。</a:t>
            </a:r>
            <a:endParaRPr sz="1200">
              <a:latin typeface="楷体"/>
              <a:cs typeface="楷体"/>
            </a:endParaRPr>
          </a:p>
          <a:p>
            <a:pPr>
              <a:lnSpc>
                <a:spcPct val="100000"/>
              </a:lnSpc>
              <a:spcBef>
                <a:spcPts val="35"/>
              </a:spcBef>
            </a:pPr>
            <a:endParaRPr sz="1500">
              <a:latin typeface="楷体"/>
              <a:cs typeface="楷体"/>
            </a:endParaRPr>
          </a:p>
          <a:p>
            <a:pPr algn="just" marL="12700" marR="5080" indent="304800">
              <a:lnSpc>
                <a:spcPct val="100000"/>
              </a:lnSpc>
            </a:pPr>
            <a:r>
              <a:rPr dirty="0" sz="1200" spc="10">
                <a:solidFill>
                  <a:srgbClr val="636466"/>
                </a:solidFill>
                <a:latin typeface="楷体"/>
                <a:cs typeface="楷体"/>
              </a:rPr>
              <a:t>病种前期调</a:t>
            </a:r>
            <a:r>
              <a:rPr dirty="0" sz="1200">
                <a:solidFill>
                  <a:srgbClr val="636466"/>
                </a:solidFill>
                <a:latin typeface="楷体"/>
                <a:cs typeface="楷体"/>
              </a:rPr>
              <a:t>研</a:t>
            </a:r>
            <a:r>
              <a:rPr dirty="0" sz="1200" spc="10">
                <a:solidFill>
                  <a:srgbClr val="636466"/>
                </a:solidFill>
                <a:latin typeface="楷体"/>
                <a:cs typeface="楷体"/>
              </a:rPr>
              <a:t>：</a:t>
            </a:r>
            <a:r>
              <a:rPr dirty="0" sz="1200" spc="10">
                <a:solidFill>
                  <a:srgbClr val="231F20"/>
                </a:solidFill>
                <a:latin typeface="楷体"/>
                <a:cs typeface="楷体"/>
              </a:rPr>
              <a:t>与地方罕见病专家和医学机构共同推进本地罕见病 基础数据的收集和整理工</a:t>
            </a:r>
            <a:r>
              <a:rPr dirty="0" sz="1200">
                <a:solidFill>
                  <a:srgbClr val="231F20"/>
                </a:solidFill>
                <a:latin typeface="楷体"/>
                <a:cs typeface="楷体"/>
              </a:rPr>
              <a:t>作</a:t>
            </a:r>
            <a:r>
              <a:rPr dirty="0" sz="1200" spc="10">
                <a:solidFill>
                  <a:srgbClr val="231F20"/>
                </a:solidFill>
                <a:latin typeface="楷体"/>
                <a:cs typeface="楷体"/>
              </a:rPr>
              <a:t>；与制药企业开展对</a:t>
            </a:r>
            <a:r>
              <a:rPr dirty="0" sz="1200">
                <a:solidFill>
                  <a:srgbClr val="231F20"/>
                </a:solidFill>
                <a:latin typeface="楷体"/>
                <a:cs typeface="楷体"/>
              </a:rPr>
              <a:t>话</a:t>
            </a:r>
            <a:r>
              <a:rPr dirty="0" sz="1200" spc="10">
                <a:solidFill>
                  <a:srgbClr val="231F20"/>
                </a:solidFill>
                <a:latin typeface="楷体"/>
                <a:cs typeface="楷体"/>
              </a:rPr>
              <a:t>，明确可诊可疗的病 </a:t>
            </a:r>
            <a:r>
              <a:rPr dirty="0" sz="1200">
                <a:solidFill>
                  <a:srgbClr val="231F20"/>
                </a:solidFill>
                <a:latin typeface="楷体"/>
                <a:cs typeface="楷体"/>
              </a:rPr>
              <a:t>种及现有治疗药物和市场情况</a:t>
            </a:r>
            <a:endParaRPr sz="1200">
              <a:latin typeface="楷体"/>
              <a:cs typeface="楷体"/>
            </a:endParaRPr>
          </a:p>
          <a:p>
            <a:pPr>
              <a:lnSpc>
                <a:spcPct val="100000"/>
              </a:lnSpc>
              <a:spcBef>
                <a:spcPts val="30"/>
              </a:spcBef>
            </a:pPr>
            <a:endParaRPr sz="1100">
              <a:latin typeface="楷体"/>
              <a:cs typeface="楷体"/>
            </a:endParaRPr>
          </a:p>
          <a:p>
            <a:pPr algn="just" marL="12700" marR="5080" indent="304800">
              <a:lnSpc>
                <a:spcPct val="100000"/>
              </a:lnSpc>
            </a:pPr>
            <a:r>
              <a:rPr dirty="0" sz="1200" spc="15">
                <a:solidFill>
                  <a:srgbClr val="636466"/>
                </a:solidFill>
                <a:latin typeface="楷体"/>
                <a:cs typeface="楷体"/>
              </a:rPr>
              <a:t>制度设计参</a:t>
            </a:r>
            <a:r>
              <a:rPr dirty="0" sz="1200">
                <a:solidFill>
                  <a:srgbClr val="636466"/>
                </a:solidFill>
                <a:latin typeface="楷体"/>
                <a:cs typeface="楷体"/>
              </a:rPr>
              <a:t>考</a:t>
            </a:r>
            <a:r>
              <a:rPr dirty="0" sz="1200" spc="15">
                <a:solidFill>
                  <a:srgbClr val="636466"/>
                </a:solidFill>
                <a:latin typeface="楷体"/>
                <a:cs typeface="楷体"/>
              </a:rPr>
              <a:t>：</a:t>
            </a:r>
            <a:r>
              <a:rPr dirty="0" sz="1200" spc="15">
                <a:solidFill>
                  <a:srgbClr val="231F20"/>
                </a:solidFill>
                <a:latin typeface="楷体"/>
                <a:cs typeface="楷体"/>
              </a:rPr>
              <a:t>浙江等省市从相对成</a:t>
            </a:r>
            <a:r>
              <a:rPr dirty="0" sz="1200">
                <a:solidFill>
                  <a:srgbClr val="231F20"/>
                </a:solidFill>
                <a:latin typeface="楷体"/>
                <a:cs typeface="楷体"/>
              </a:rPr>
              <a:t>熟</a:t>
            </a:r>
            <a:r>
              <a:rPr dirty="0" sz="1200" spc="15">
                <a:solidFill>
                  <a:srgbClr val="231F20"/>
                </a:solidFill>
                <a:latin typeface="楷体"/>
                <a:cs typeface="楷体"/>
              </a:rPr>
              <a:t>、临床急需几个罕见病种和 </a:t>
            </a:r>
            <a:r>
              <a:rPr dirty="0" sz="1200" spc="10">
                <a:solidFill>
                  <a:srgbClr val="231F20"/>
                </a:solidFill>
                <a:latin typeface="楷体"/>
                <a:cs typeface="楷体"/>
              </a:rPr>
              <a:t>药品开始推动罕见病用药保障体系的建</a:t>
            </a:r>
            <a:r>
              <a:rPr dirty="0" sz="1200">
                <a:solidFill>
                  <a:srgbClr val="231F20"/>
                </a:solidFill>
                <a:latin typeface="楷体"/>
                <a:cs typeface="楷体"/>
              </a:rPr>
              <a:t>设</a:t>
            </a:r>
            <a:r>
              <a:rPr dirty="0" sz="1200" spc="10">
                <a:solidFill>
                  <a:srgbClr val="231F20"/>
                </a:solidFill>
                <a:latin typeface="楷体"/>
                <a:cs typeface="楷体"/>
              </a:rPr>
              <a:t>，制度设计和落地运作相对成 </a:t>
            </a:r>
            <a:r>
              <a:rPr dirty="0" sz="1200">
                <a:solidFill>
                  <a:srgbClr val="231F20"/>
                </a:solidFill>
                <a:latin typeface="楷体"/>
                <a:cs typeface="楷体"/>
              </a:rPr>
              <a:t>熟，可供其它地区的参考</a:t>
            </a:r>
            <a:endParaRPr sz="1200">
              <a:latin typeface="楷体"/>
              <a:cs typeface="楷体"/>
            </a:endParaRPr>
          </a:p>
          <a:p>
            <a:pPr>
              <a:lnSpc>
                <a:spcPct val="100000"/>
              </a:lnSpc>
              <a:spcBef>
                <a:spcPts val="30"/>
              </a:spcBef>
            </a:pPr>
            <a:endParaRPr sz="1100">
              <a:latin typeface="楷体"/>
              <a:cs typeface="楷体"/>
            </a:endParaRPr>
          </a:p>
          <a:p>
            <a:pPr algn="just" marL="12700" marR="5080" indent="304800">
              <a:lnSpc>
                <a:spcPct val="100000"/>
              </a:lnSpc>
            </a:pPr>
            <a:r>
              <a:rPr dirty="0" sz="1200" spc="10">
                <a:solidFill>
                  <a:srgbClr val="636466"/>
                </a:solidFill>
                <a:latin typeface="楷体"/>
                <a:cs typeface="楷体"/>
              </a:rPr>
              <a:t>费用预算测</a:t>
            </a:r>
            <a:r>
              <a:rPr dirty="0" sz="1200">
                <a:solidFill>
                  <a:srgbClr val="636466"/>
                </a:solidFill>
                <a:latin typeface="楷体"/>
                <a:cs typeface="楷体"/>
              </a:rPr>
              <a:t>算</a:t>
            </a:r>
            <a:r>
              <a:rPr dirty="0" sz="1200" spc="10">
                <a:solidFill>
                  <a:srgbClr val="636466"/>
                </a:solidFill>
                <a:latin typeface="楷体"/>
                <a:cs typeface="楷体"/>
              </a:rPr>
              <a:t>：</a:t>
            </a:r>
            <a:r>
              <a:rPr dirty="0" sz="1200" spc="10">
                <a:solidFill>
                  <a:srgbClr val="231F20"/>
                </a:solidFill>
                <a:latin typeface="楷体"/>
                <a:cs typeface="楷体"/>
              </a:rPr>
              <a:t>通过参考先行地区的罕见病用药费用测算以及风险 共担机</a:t>
            </a:r>
            <a:r>
              <a:rPr dirty="0" sz="1200">
                <a:solidFill>
                  <a:srgbClr val="231F20"/>
                </a:solidFill>
                <a:latin typeface="楷体"/>
                <a:cs typeface="楷体"/>
              </a:rPr>
              <a:t>制</a:t>
            </a:r>
            <a:r>
              <a:rPr dirty="0" sz="1200" spc="10">
                <a:solidFill>
                  <a:srgbClr val="231F20"/>
                </a:solidFill>
                <a:latin typeface="楷体"/>
                <a:cs typeface="楷体"/>
              </a:rPr>
              <a:t>，其它地方政府可确保相关病种的预算可</a:t>
            </a:r>
            <a:r>
              <a:rPr dirty="0" sz="1200">
                <a:solidFill>
                  <a:srgbClr val="231F20"/>
                </a:solidFill>
                <a:latin typeface="楷体"/>
                <a:cs typeface="楷体"/>
              </a:rPr>
              <a:t>控</a:t>
            </a:r>
            <a:r>
              <a:rPr dirty="0" sz="1200" spc="10">
                <a:solidFill>
                  <a:srgbClr val="231F20"/>
                </a:solidFill>
                <a:latin typeface="楷体"/>
                <a:cs typeface="楷体"/>
              </a:rPr>
              <a:t>。在先行建立罕见 </a:t>
            </a:r>
            <a:r>
              <a:rPr dirty="0" sz="1200">
                <a:solidFill>
                  <a:srgbClr val="231F20"/>
                </a:solidFill>
                <a:latin typeface="楷体"/>
                <a:cs typeface="楷体"/>
              </a:rPr>
              <a:t>病保障体系的地区中，青岛和北京的单病种的医保支出情况如图</a:t>
            </a:r>
            <a:r>
              <a:rPr dirty="0" sz="1200" spc="-325">
                <a:solidFill>
                  <a:srgbClr val="231F20"/>
                </a:solidFill>
                <a:latin typeface="楷体"/>
                <a:cs typeface="楷体"/>
              </a:rPr>
              <a:t> </a:t>
            </a:r>
            <a:r>
              <a:rPr dirty="0" baseline="2314" sz="1800">
                <a:solidFill>
                  <a:srgbClr val="231F20"/>
                </a:solidFill>
                <a:latin typeface="Times New Roman"/>
                <a:cs typeface="Times New Roman"/>
              </a:rPr>
              <a:t>2.5</a:t>
            </a:r>
            <a:r>
              <a:rPr dirty="0" sz="1200">
                <a:solidFill>
                  <a:srgbClr val="231F20"/>
                </a:solidFill>
                <a:latin typeface="楷体"/>
                <a:cs typeface="楷体"/>
              </a:rPr>
              <a:t>：</a:t>
            </a:r>
            <a:endParaRPr sz="1200">
              <a:latin typeface="楷体"/>
              <a:cs typeface="楷体"/>
            </a:endParaRPr>
          </a:p>
          <a:p>
            <a:pPr>
              <a:lnSpc>
                <a:spcPct val="100000"/>
              </a:lnSpc>
              <a:spcBef>
                <a:spcPts val="25"/>
              </a:spcBef>
            </a:pPr>
            <a:endParaRPr sz="1700">
              <a:latin typeface="楷体"/>
              <a:cs typeface="楷体"/>
            </a:endParaRPr>
          </a:p>
          <a:p>
            <a:pPr algn="ctr" marL="50800">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2.5</a:t>
            </a:r>
            <a:r>
              <a:rPr dirty="0" sz="900" spc="-5" i="1">
                <a:solidFill>
                  <a:srgbClr val="5A5B5D"/>
                </a:solidFill>
                <a:latin typeface="楷体"/>
                <a:cs typeface="楷体"/>
              </a:rPr>
              <a:t>：</a:t>
            </a:r>
            <a:r>
              <a:rPr dirty="0" sz="900" i="1">
                <a:solidFill>
                  <a:srgbClr val="5A5B5D"/>
                </a:solidFill>
                <a:latin typeface="楷体"/>
                <a:cs typeface="楷体"/>
              </a:rPr>
              <a:t>青岛与北京</a:t>
            </a:r>
            <a:r>
              <a:rPr dirty="0" sz="900" spc="-225" i="1">
                <a:solidFill>
                  <a:srgbClr val="5A5B5D"/>
                </a:solidFill>
                <a:latin typeface="楷体"/>
                <a:cs typeface="楷体"/>
              </a:rPr>
              <a:t> </a:t>
            </a:r>
            <a:r>
              <a:rPr dirty="0" baseline="3086" sz="1350" i="1">
                <a:solidFill>
                  <a:srgbClr val="5A5B5D"/>
                </a:solidFill>
                <a:latin typeface="Times New Roman"/>
                <a:cs typeface="Times New Roman"/>
              </a:rPr>
              <a:t>2017</a:t>
            </a:r>
            <a:r>
              <a:rPr dirty="0" baseline="3086" sz="1350" spc="-7" i="1">
                <a:solidFill>
                  <a:srgbClr val="5A5B5D"/>
                </a:solidFill>
                <a:latin typeface="Times New Roman"/>
                <a:cs typeface="Times New Roman"/>
              </a:rPr>
              <a:t> </a:t>
            </a:r>
            <a:r>
              <a:rPr dirty="0" sz="900" i="1">
                <a:solidFill>
                  <a:srgbClr val="5A5B5D"/>
                </a:solidFill>
                <a:latin typeface="楷体"/>
                <a:cs typeface="楷体"/>
              </a:rPr>
              <a:t>年部分罕见病特药使用情况</a:t>
            </a:r>
            <a:endParaRPr sz="900">
              <a:latin typeface="楷体"/>
              <a:cs typeface="楷体"/>
            </a:endParaRPr>
          </a:p>
          <a:p>
            <a:pPr>
              <a:lnSpc>
                <a:spcPct val="100000"/>
              </a:lnSpc>
              <a:spcBef>
                <a:spcPts val="40"/>
              </a:spcBef>
            </a:pPr>
            <a:endParaRPr sz="900">
              <a:latin typeface="楷体"/>
              <a:cs typeface="楷体"/>
            </a:endParaRPr>
          </a:p>
          <a:p>
            <a:pPr algn="ctr" marL="50800">
              <a:lnSpc>
                <a:spcPct val="100000"/>
              </a:lnSpc>
            </a:pPr>
            <a:r>
              <a:rPr dirty="0" sz="900" i="1">
                <a:solidFill>
                  <a:srgbClr val="5A5B5D"/>
                </a:solidFill>
                <a:latin typeface="楷体"/>
                <a:cs typeface="楷体"/>
              </a:rPr>
              <a:t>青岛市</a:t>
            </a:r>
            <a:r>
              <a:rPr dirty="0" sz="900" spc="-229" i="1">
                <a:solidFill>
                  <a:srgbClr val="5A5B5D"/>
                </a:solidFill>
                <a:latin typeface="楷体"/>
                <a:cs typeface="楷体"/>
              </a:rPr>
              <a:t> </a:t>
            </a:r>
            <a:r>
              <a:rPr dirty="0" baseline="3086" sz="1350" i="1">
                <a:solidFill>
                  <a:srgbClr val="5A5B5D"/>
                </a:solidFill>
                <a:latin typeface="Times New Roman"/>
                <a:cs typeface="Times New Roman"/>
              </a:rPr>
              <a:t>2017</a:t>
            </a:r>
            <a:r>
              <a:rPr dirty="0" baseline="3086" sz="1350" spc="-15" i="1">
                <a:solidFill>
                  <a:srgbClr val="5A5B5D"/>
                </a:solidFill>
                <a:latin typeface="Times New Roman"/>
                <a:cs typeface="Times New Roman"/>
              </a:rPr>
              <a:t> </a:t>
            </a:r>
            <a:r>
              <a:rPr dirty="0" sz="900" i="1">
                <a:solidFill>
                  <a:srgbClr val="5A5B5D"/>
                </a:solidFill>
                <a:latin typeface="楷体"/>
                <a:cs typeface="楷体"/>
              </a:rPr>
              <a:t>年部分罕见病特药使用情况（来源：</a:t>
            </a:r>
            <a:r>
              <a:rPr dirty="0" baseline="3086" sz="1350" i="1">
                <a:solidFill>
                  <a:srgbClr val="5A5B5D"/>
                </a:solidFill>
                <a:latin typeface="Times New Roman"/>
                <a:cs typeface="Times New Roman"/>
              </a:rPr>
              <a:t>2018</a:t>
            </a:r>
            <a:r>
              <a:rPr dirty="0" baseline="3086" sz="1350" spc="-7" i="1">
                <a:solidFill>
                  <a:srgbClr val="5A5B5D"/>
                </a:solidFill>
                <a:latin typeface="Times New Roman"/>
                <a:cs typeface="Times New Roman"/>
              </a:rPr>
              <a:t> </a:t>
            </a:r>
            <a:r>
              <a:rPr dirty="0" sz="900" i="1">
                <a:solidFill>
                  <a:srgbClr val="5A5B5D"/>
                </a:solidFill>
                <a:latin typeface="楷体"/>
                <a:cs typeface="楷体"/>
              </a:rPr>
              <a:t>年第八届中美健康论坛）</a:t>
            </a:r>
            <a:endParaRPr sz="900">
              <a:latin typeface="楷体"/>
              <a:cs typeface="楷体"/>
            </a:endParaRPr>
          </a:p>
        </p:txBody>
      </p:sp>
      <p:sp>
        <p:nvSpPr>
          <p:cNvPr id="11" name="object 11"/>
          <p:cNvSpPr txBox="1"/>
          <p:nvPr/>
        </p:nvSpPr>
        <p:spPr>
          <a:xfrm>
            <a:off x="1637273" y="7263640"/>
            <a:ext cx="4340225" cy="165100"/>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北京市</a:t>
            </a:r>
            <a:r>
              <a:rPr dirty="0" sz="900" spc="-254" i="1">
                <a:solidFill>
                  <a:srgbClr val="5A5B5D"/>
                </a:solidFill>
                <a:latin typeface="楷体"/>
                <a:cs typeface="楷体"/>
              </a:rPr>
              <a:t> </a:t>
            </a:r>
            <a:r>
              <a:rPr dirty="0" baseline="3086" sz="1350" i="1">
                <a:solidFill>
                  <a:srgbClr val="5A5B5D"/>
                </a:solidFill>
                <a:latin typeface="Times New Roman"/>
                <a:cs typeface="Times New Roman"/>
              </a:rPr>
              <a:t>2017</a:t>
            </a:r>
            <a:r>
              <a:rPr dirty="0" baseline="3086" sz="1350" spc="-52" i="1">
                <a:solidFill>
                  <a:srgbClr val="5A5B5D"/>
                </a:solidFill>
                <a:latin typeface="Times New Roman"/>
                <a:cs typeface="Times New Roman"/>
              </a:rPr>
              <a:t> </a:t>
            </a:r>
            <a:r>
              <a:rPr dirty="0" sz="900" i="1">
                <a:solidFill>
                  <a:srgbClr val="5A5B5D"/>
                </a:solidFill>
                <a:latin typeface="楷体"/>
                <a:cs typeface="楷体"/>
              </a:rPr>
              <a:t>年部分罕见病特药使用情况（来源：</a:t>
            </a:r>
            <a:r>
              <a:rPr dirty="0" baseline="3086" sz="1350" i="1">
                <a:solidFill>
                  <a:srgbClr val="5A5B5D"/>
                </a:solidFill>
                <a:latin typeface="Times New Roman"/>
                <a:cs typeface="Times New Roman"/>
              </a:rPr>
              <a:t>2018</a:t>
            </a:r>
            <a:r>
              <a:rPr dirty="0" baseline="3086" sz="1350" spc="-52" i="1">
                <a:solidFill>
                  <a:srgbClr val="5A5B5D"/>
                </a:solidFill>
                <a:latin typeface="Times New Roman"/>
                <a:cs typeface="Times New Roman"/>
              </a:rPr>
              <a:t> </a:t>
            </a:r>
            <a:r>
              <a:rPr dirty="0" sz="900" i="1">
                <a:solidFill>
                  <a:srgbClr val="5A5B5D"/>
                </a:solidFill>
                <a:latin typeface="楷体"/>
                <a:cs typeface="楷体"/>
              </a:rPr>
              <a:t>年第七届中国罕见病高峰论坛）</a:t>
            </a:r>
            <a:endParaRPr sz="900">
              <a:latin typeface="楷体"/>
              <a:cs typeface="楷体"/>
            </a:endParaRPr>
          </a:p>
        </p:txBody>
      </p:sp>
      <p:sp>
        <p:nvSpPr>
          <p:cNvPr id="12" name="object 12"/>
          <p:cNvSpPr txBox="1"/>
          <p:nvPr/>
        </p:nvSpPr>
        <p:spPr>
          <a:xfrm>
            <a:off x="1218765" y="8783211"/>
            <a:ext cx="5130800" cy="210185"/>
          </a:xfrm>
          <a:prstGeom prst="rect">
            <a:avLst/>
          </a:prstGeom>
        </p:spPr>
        <p:txBody>
          <a:bodyPr wrap="square" lIns="0" tIns="13970" rIns="0" bIns="0" rtlCol="0" vert="horz">
            <a:spAutoFit/>
          </a:bodyPr>
          <a:lstStyle/>
          <a:p>
            <a:pPr marL="12700" marR="5080" indent="-635">
              <a:lnSpc>
                <a:spcPct val="100000"/>
              </a:lnSpc>
              <a:spcBef>
                <a:spcPts val="110"/>
              </a:spcBef>
            </a:pPr>
            <a:r>
              <a:rPr dirty="0" sz="600" i="1">
                <a:solidFill>
                  <a:srgbClr val="5A5B5D"/>
                </a:solidFill>
                <a:latin typeface="楷体"/>
                <a:cs typeface="楷体"/>
              </a:rPr>
              <a:t>备注：</a:t>
            </a:r>
            <a:r>
              <a:rPr dirty="0" sz="600" i="1">
                <a:solidFill>
                  <a:srgbClr val="5A5B5D"/>
                </a:solidFill>
                <a:latin typeface="Times New Roman"/>
                <a:cs typeface="Times New Roman"/>
              </a:rPr>
              <a:t>2017</a:t>
            </a:r>
            <a:r>
              <a:rPr dirty="0" sz="600" spc="-10" i="1">
                <a:solidFill>
                  <a:srgbClr val="5A5B5D"/>
                </a:solidFill>
                <a:latin typeface="Times New Roman"/>
                <a:cs typeface="Times New Roman"/>
              </a:rPr>
              <a:t> </a:t>
            </a:r>
            <a:r>
              <a:rPr dirty="0" sz="600" i="1">
                <a:solidFill>
                  <a:srgbClr val="5A5B5D"/>
                </a:solidFill>
                <a:latin typeface="楷体"/>
                <a:cs typeface="楷体"/>
              </a:rPr>
              <a:t>年北京市七种罕见病患者共</a:t>
            </a:r>
            <a:r>
              <a:rPr dirty="0" sz="600" spc="-155" i="1">
                <a:solidFill>
                  <a:srgbClr val="5A5B5D"/>
                </a:solidFill>
                <a:latin typeface="楷体"/>
                <a:cs typeface="楷体"/>
              </a:rPr>
              <a:t> </a:t>
            </a:r>
            <a:r>
              <a:rPr dirty="0" sz="600" i="1">
                <a:solidFill>
                  <a:srgbClr val="5A5B5D"/>
                </a:solidFill>
                <a:latin typeface="Times New Roman"/>
                <a:cs typeface="Times New Roman"/>
              </a:rPr>
              <a:t>2124</a:t>
            </a:r>
            <a:r>
              <a:rPr dirty="0" sz="600" spc="-10" i="1">
                <a:solidFill>
                  <a:srgbClr val="5A5B5D"/>
                </a:solidFill>
                <a:latin typeface="Times New Roman"/>
                <a:cs typeface="Times New Roman"/>
              </a:rPr>
              <a:t> </a:t>
            </a:r>
            <a:r>
              <a:rPr dirty="0" sz="600" i="1">
                <a:solidFill>
                  <a:srgbClr val="5A5B5D"/>
                </a:solidFill>
                <a:latin typeface="楷体"/>
                <a:cs typeface="楷体"/>
              </a:rPr>
              <a:t>人，按全部医保患者</a:t>
            </a:r>
            <a:r>
              <a:rPr dirty="0" sz="600" spc="-155" i="1">
                <a:solidFill>
                  <a:srgbClr val="5A5B5D"/>
                </a:solidFill>
                <a:latin typeface="楷体"/>
                <a:cs typeface="楷体"/>
              </a:rPr>
              <a:t> </a:t>
            </a:r>
            <a:r>
              <a:rPr dirty="0" sz="600" spc="-5" i="1">
                <a:solidFill>
                  <a:srgbClr val="5A5B5D"/>
                </a:solidFill>
                <a:latin typeface="Times New Roman"/>
                <a:cs typeface="Times New Roman"/>
              </a:rPr>
              <a:t>0.02%</a:t>
            </a:r>
            <a:r>
              <a:rPr dirty="0" sz="600" spc="-5" i="1">
                <a:solidFill>
                  <a:srgbClr val="5A5B5D"/>
                </a:solidFill>
                <a:latin typeface="楷体"/>
                <a:cs typeface="楷体"/>
              </a:rPr>
              <a:t>，</a:t>
            </a:r>
            <a:r>
              <a:rPr dirty="0" sz="600" i="1">
                <a:solidFill>
                  <a:srgbClr val="5A5B5D"/>
                </a:solidFill>
                <a:latin typeface="楷体"/>
                <a:cs typeface="楷体"/>
              </a:rPr>
              <a:t>同比增长</a:t>
            </a:r>
            <a:r>
              <a:rPr dirty="0" sz="600" spc="-155" i="1">
                <a:solidFill>
                  <a:srgbClr val="5A5B5D"/>
                </a:solidFill>
                <a:latin typeface="楷体"/>
                <a:cs typeface="楷体"/>
              </a:rPr>
              <a:t> </a:t>
            </a:r>
            <a:r>
              <a:rPr dirty="0" sz="600" spc="-5" i="1">
                <a:solidFill>
                  <a:srgbClr val="5A5B5D"/>
                </a:solidFill>
                <a:latin typeface="Times New Roman"/>
                <a:cs typeface="Times New Roman"/>
              </a:rPr>
              <a:t>36%</a:t>
            </a:r>
            <a:r>
              <a:rPr dirty="0" sz="600" spc="-5" i="1">
                <a:solidFill>
                  <a:srgbClr val="5A5B5D"/>
                </a:solidFill>
                <a:latin typeface="楷体"/>
                <a:cs typeface="楷体"/>
              </a:rPr>
              <a:t>；</a:t>
            </a:r>
            <a:r>
              <a:rPr dirty="0" sz="600" i="1">
                <a:solidFill>
                  <a:srgbClr val="5A5B5D"/>
                </a:solidFill>
                <a:latin typeface="楷体"/>
                <a:cs typeface="楷体"/>
              </a:rPr>
              <a:t>医保患者发生总费用</a:t>
            </a:r>
            <a:r>
              <a:rPr dirty="0" sz="600" spc="-155" i="1">
                <a:solidFill>
                  <a:srgbClr val="5A5B5D"/>
                </a:solidFill>
                <a:latin typeface="楷体"/>
                <a:cs typeface="楷体"/>
              </a:rPr>
              <a:t> </a:t>
            </a:r>
            <a:r>
              <a:rPr dirty="0" sz="600" i="1">
                <a:solidFill>
                  <a:srgbClr val="5A5B5D"/>
                </a:solidFill>
                <a:latin typeface="Times New Roman"/>
                <a:cs typeface="Times New Roman"/>
              </a:rPr>
              <a:t>3923</a:t>
            </a:r>
            <a:r>
              <a:rPr dirty="0" sz="600" spc="-5" i="1">
                <a:solidFill>
                  <a:srgbClr val="5A5B5D"/>
                </a:solidFill>
                <a:latin typeface="Times New Roman"/>
                <a:cs typeface="Times New Roman"/>
              </a:rPr>
              <a:t> </a:t>
            </a:r>
            <a:r>
              <a:rPr dirty="0" sz="600" i="1">
                <a:solidFill>
                  <a:srgbClr val="5A5B5D"/>
                </a:solidFill>
                <a:latin typeface="楷体"/>
                <a:cs typeface="楷体"/>
              </a:rPr>
              <a:t>万元，占全市医保费用</a:t>
            </a:r>
            <a:r>
              <a:rPr dirty="0" sz="600" spc="-155" i="1">
                <a:solidFill>
                  <a:srgbClr val="5A5B5D"/>
                </a:solidFill>
                <a:latin typeface="楷体"/>
                <a:cs typeface="楷体"/>
              </a:rPr>
              <a:t> </a:t>
            </a:r>
            <a:r>
              <a:rPr dirty="0" sz="600" spc="-5" i="1">
                <a:solidFill>
                  <a:srgbClr val="5A5B5D"/>
                </a:solidFill>
                <a:latin typeface="Times New Roman"/>
                <a:cs typeface="Times New Roman"/>
              </a:rPr>
              <a:t>0.04%</a:t>
            </a:r>
            <a:r>
              <a:rPr dirty="0" sz="600" spc="-5" i="1">
                <a:solidFill>
                  <a:srgbClr val="5A5B5D"/>
                </a:solidFill>
                <a:latin typeface="楷体"/>
                <a:cs typeface="楷体"/>
              </a:rPr>
              <a:t>，</a:t>
            </a:r>
            <a:r>
              <a:rPr dirty="0" sz="600" i="1">
                <a:solidFill>
                  <a:srgbClr val="5A5B5D"/>
                </a:solidFill>
                <a:latin typeface="楷体"/>
                <a:cs typeface="楷体"/>
              </a:rPr>
              <a:t>同比 增长</a:t>
            </a:r>
            <a:r>
              <a:rPr dirty="0" sz="600" spc="-155" i="1">
                <a:solidFill>
                  <a:srgbClr val="5A5B5D"/>
                </a:solidFill>
                <a:latin typeface="楷体"/>
                <a:cs typeface="楷体"/>
              </a:rPr>
              <a:t> </a:t>
            </a:r>
            <a:r>
              <a:rPr dirty="0" sz="600" spc="-5" i="1">
                <a:solidFill>
                  <a:srgbClr val="5A5B5D"/>
                </a:solidFill>
                <a:latin typeface="Times New Roman"/>
                <a:cs typeface="Times New Roman"/>
              </a:rPr>
              <a:t>22%</a:t>
            </a:r>
            <a:r>
              <a:rPr dirty="0" sz="600" i="1">
                <a:solidFill>
                  <a:srgbClr val="5A5B5D"/>
                </a:solidFill>
                <a:latin typeface="楷体"/>
                <a:cs typeface="楷体"/>
              </a:rPr>
              <a:t>。个案和人均费用差异较大，例如血友病和肌萎缩侧索硬化最高超过</a:t>
            </a:r>
            <a:r>
              <a:rPr dirty="0" sz="600" spc="-150" i="1">
                <a:solidFill>
                  <a:srgbClr val="5A5B5D"/>
                </a:solidFill>
                <a:latin typeface="楷体"/>
                <a:cs typeface="楷体"/>
              </a:rPr>
              <a:t> </a:t>
            </a:r>
            <a:r>
              <a:rPr dirty="0" sz="600" i="1">
                <a:solidFill>
                  <a:srgbClr val="5A5B5D"/>
                </a:solidFill>
                <a:latin typeface="Times New Roman"/>
                <a:cs typeface="Times New Roman"/>
              </a:rPr>
              <a:t>40</a:t>
            </a:r>
            <a:r>
              <a:rPr dirty="0" sz="600" spc="-5" i="1">
                <a:solidFill>
                  <a:srgbClr val="5A5B5D"/>
                </a:solidFill>
                <a:latin typeface="Times New Roman"/>
                <a:cs typeface="Times New Roman"/>
              </a:rPr>
              <a:t> </a:t>
            </a:r>
            <a:r>
              <a:rPr dirty="0" sz="600" i="1">
                <a:solidFill>
                  <a:srgbClr val="5A5B5D"/>
                </a:solidFill>
                <a:latin typeface="楷体"/>
                <a:cs typeface="楷体"/>
              </a:rPr>
              <a:t>万元，肢端肥大最高超过</a:t>
            </a:r>
            <a:r>
              <a:rPr dirty="0" sz="600" spc="-150" i="1">
                <a:solidFill>
                  <a:srgbClr val="5A5B5D"/>
                </a:solidFill>
                <a:latin typeface="楷体"/>
                <a:cs typeface="楷体"/>
              </a:rPr>
              <a:t> </a:t>
            </a:r>
            <a:r>
              <a:rPr dirty="0" sz="600" i="1">
                <a:solidFill>
                  <a:srgbClr val="5A5B5D"/>
                </a:solidFill>
                <a:latin typeface="Times New Roman"/>
                <a:cs typeface="Times New Roman"/>
              </a:rPr>
              <a:t>22</a:t>
            </a:r>
            <a:r>
              <a:rPr dirty="0" sz="600" spc="-10" i="1">
                <a:solidFill>
                  <a:srgbClr val="5A5B5D"/>
                </a:solidFill>
                <a:latin typeface="Times New Roman"/>
                <a:cs typeface="Times New Roman"/>
              </a:rPr>
              <a:t> </a:t>
            </a:r>
            <a:r>
              <a:rPr dirty="0" sz="600" i="1">
                <a:solidFill>
                  <a:srgbClr val="5A5B5D"/>
                </a:solidFill>
                <a:latin typeface="楷体"/>
                <a:cs typeface="楷体"/>
              </a:rPr>
              <a:t>万元</a:t>
            </a:r>
            <a:endParaRPr sz="600">
              <a:latin typeface="楷体"/>
              <a:cs typeface="楷体"/>
            </a:endParaRPr>
          </a:p>
        </p:txBody>
      </p:sp>
      <p:grpSp>
        <p:nvGrpSpPr>
          <p:cNvPr id="13" name="object 13"/>
          <p:cNvGrpSpPr/>
          <p:nvPr/>
        </p:nvGrpSpPr>
        <p:grpSpPr>
          <a:xfrm>
            <a:off x="1330705" y="5481091"/>
            <a:ext cx="5047615" cy="1593215"/>
            <a:chOff x="1330705" y="5481091"/>
            <a:chExt cx="5047615" cy="1593215"/>
          </a:xfrm>
        </p:grpSpPr>
        <p:sp>
          <p:nvSpPr>
            <p:cNvPr id="14" name="object 14"/>
            <p:cNvSpPr/>
            <p:nvPr/>
          </p:nvSpPr>
          <p:spPr>
            <a:xfrm>
              <a:off x="1330706" y="5481091"/>
              <a:ext cx="5047615" cy="1593215"/>
            </a:xfrm>
            <a:custGeom>
              <a:avLst/>
              <a:gdLst/>
              <a:ahLst/>
              <a:cxnLst/>
              <a:rect l="l" t="t" r="r" b="b"/>
              <a:pathLst>
                <a:path w="5047615" h="1593215">
                  <a:moveTo>
                    <a:pt x="4273334" y="0"/>
                  </a:moveTo>
                  <a:lnTo>
                    <a:pt x="4273334" y="0"/>
                  </a:lnTo>
                  <a:lnTo>
                    <a:pt x="0" y="0"/>
                  </a:lnTo>
                  <a:lnTo>
                    <a:pt x="0" y="514578"/>
                  </a:lnTo>
                  <a:lnTo>
                    <a:pt x="647534" y="514578"/>
                  </a:lnTo>
                  <a:lnTo>
                    <a:pt x="0" y="514591"/>
                  </a:lnTo>
                  <a:lnTo>
                    <a:pt x="0" y="784136"/>
                  </a:lnTo>
                  <a:lnTo>
                    <a:pt x="0" y="1053680"/>
                  </a:lnTo>
                  <a:lnTo>
                    <a:pt x="0" y="1323225"/>
                  </a:lnTo>
                  <a:lnTo>
                    <a:pt x="0" y="1592770"/>
                  </a:lnTo>
                  <a:lnTo>
                    <a:pt x="647534" y="1592770"/>
                  </a:lnTo>
                  <a:lnTo>
                    <a:pt x="647534" y="1323225"/>
                  </a:lnTo>
                  <a:lnTo>
                    <a:pt x="647534" y="1053680"/>
                  </a:lnTo>
                  <a:lnTo>
                    <a:pt x="647547" y="784148"/>
                  </a:lnTo>
                  <a:lnTo>
                    <a:pt x="647547" y="514591"/>
                  </a:lnTo>
                  <a:lnTo>
                    <a:pt x="1485633" y="514591"/>
                  </a:lnTo>
                  <a:lnTo>
                    <a:pt x="2131682" y="514591"/>
                  </a:lnTo>
                  <a:lnTo>
                    <a:pt x="3206267" y="514591"/>
                  </a:lnTo>
                  <a:lnTo>
                    <a:pt x="4273334" y="514591"/>
                  </a:lnTo>
                  <a:lnTo>
                    <a:pt x="4273334" y="0"/>
                  </a:lnTo>
                  <a:close/>
                </a:path>
                <a:path w="5047615" h="1593215">
                  <a:moveTo>
                    <a:pt x="5047348" y="0"/>
                  </a:moveTo>
                  <a:lnTo>
                    <a:pt x="4273347" y="0"/>
                  </a:lnTo>
                  <a:lnTo>
                    <a:pt x="4273347" y="514591"/>
                  </a:lnTo>
                  <a:lnTo>
                    <a:pt x="5047348" y="514591"/>
                  </a:lnTo>
                  <a:lnTo>
                    <a:pt x="5047348" y="0"/>
                  </a:lnTo>
                  <a:close/>
                </a:path>
              </a:pathLst>
            </a:custGeom>
            <a:solidFill>
              <a:srgbClr val="71A754"/>
            </a:solidFill>
          </p:spPr>
          <p:txBody>
            <a:bodyPr wrap="square" lIns="0" tIns="0" rIns="0" bIns="0" rtlCol="0"/>
            <a:lstStyle/>
            <a:p/>
          </p:txBody>
        </p:sp>
        <p:pic>
          <p:nvPicPr>
            <p:cNvPr id="15" name="object 15"/>
            <p:cNvPicPr/>
            <p:nvPr/>
          </p:nvPicPr>
          <p:blipFill>
            <a:blip r:embed="rId5" cstate="print"/>
            <a:stretch>
              <a:fillRect/>
            </a:stretch>
          </p:blipFill>
          <p:spPr>
            <a:xfrm>
              <a:off x="1470643" y="5682958"/>
              <a:ext cx="361543" cy="121864"/>
            </a:xfrm>
            <a:prstGeom prst="rect">
              <a:avLst/>
            </a:prstGeom>
          </p:spPr>
        </p:pic>
        <p:pic>
          <p:nvPicPr>
            <p:cNvPr id="16" name="object 16"/>
            <p:cNvPicPr/>
            <p:nvPr/>
          </p:nvPicPr>
          <p:blipFill>
            <a:blip r:embed="rId6" cstate="print"/>
            <a:stretch>
              <a:fillRect/>
            </a:stretch>
          </p:blipFill>
          <p:spPr>
            <a:xfrm>
              <a:off x="2274863" y="5685640"/>
              <a:ext cx="244638" cy="118430"/>
            </a:xfrm>
            <a:prstGeom prst="rect">
              <a:avLst/>
            </a:prstGeom>
          </p:spPr>
        </p:pic>
        <p:pic>
          <p:nvPicPr>
            <p:cNvPr id="17" name="object 17"/>
            <p:cNvPicPr/>
            <p:nvPr/>
          </p:nvPicPr>
          <p:blipFill>
            <a:blip r:embed="rId7" cstate="print"/>
            <a:stretch>
              <a:fillRect/>
            </a:stretch>
          </p:blipFill>
          <p:spPr>
            <a:xfrm>
              <a:off x="2894803" y="5683292"/>
              <a:ext cx="498602" cy="119105"/>
            </a:xfrm>
            <a:prstGeom prst="rect">
              <a:avLst/>
            </a:prstGeom>
          </p:spPr>
        </p:pic>
        <p:pic>
          <p:nvPicPr>
            <p:cNvPr id="18" name="object 18"/>
            <p:cNvPicPr/>
            <p:nvPr/>
          </p:nvPicPr>
          <p:blipFill>
            <a:blip r:embed="rId8" cstate="print"/>
            <a:stretch>
              <a:fillRect/>
            </a:stretch>
          </p:blipFill>
          <p:spPr>
            <a:xfrm>
              <a:off x="3550847" y="5603996"/>
              <a:ext cx="879130" cy="279789"/>
            </a:xfrm>
            <a:prstGeom prst="rect">
              <a:avLst/>
            </a:prstGeom>
          </p:spPr>
        </p:pic>
        <p:pic>
          <p:nvPicPr>
            <p:cNvPr id="19" name="object 19"/>
            <p:cNvPicPr/>
            <p:nvPr/>
          </p:nvPicPr>
          <p:blipFill>
            <a:blip r:embed="rId9" cstate="print"/>
            <a:stretch>
              <a:fillRect/>
            </a:stretch>
          </p:blipFill>
          <p:spPr>
            <a:xfrm>
              <a:off x="4619250" y="5610430"/>
              <a:ext cx="885353" cy="273356"/>
            </a:xfrm>
            <a:prstGeom prst="rect">
              <a:avLst/>
            </a:prstGeom>
          </p:spPr>
        </p:pic>
        <p:pic>
          <p:nvPicPr>
            <p:cNvPr id="20" name="object 20"/>
            <p:cNvPicPr/>
            <p:nvPr/>
          </p:nvPicPr>
          <p:blipFill>
            <a:blip r:embed="rId10" cstate="print"/>
            <a:stretch>
              <a:fillRect/>
            </a:stretch>
          </p:blipFill>
          <p:spPr>
            <a:xfrm>
              <a:off x="5735505" y="5688567"/>
              <a:ext cx="500873" cy="113247"/>
            </a:xfrm>
            <a:prstGeom prst="rect">
              <a:avLst/>
            </a:prstGeom>
          </p:spPr>
        </p:pic>
        <p:pic>
          <p:nvPicPr>
            <p:cNvPr id="21" name="object 21"/>
            <p:cNvPicPr/>
            <p:nvPr/>
          </p:nvPicPr>
          <p:blipFill>
            <a:blip r:embed="rId11" cstate="print"/>
            <a:stretch>
              <a:fillRect/>
            </a:stretch>
          </p:blipFill>
          <p:spPr>
            <a:xfrm>
              <a:off x="1409005" y="6075609"/>
              <a:ext cx="504472" cy="122033"/>
            </a:xfrm>
            <a:prstGeom prst="rect">
              <a:avLst/>
            </a:prstGeom>
          </p:spPr>
        </p:pic>
        <p:pic>
          <p:nvPicPr>
            <p:cNvPr id="22" name="object 22"/>
            <p:cNvPicPr/>
            <p:nvPr/>
          </p:nvPicPr>
          <p:blipFill>
            <a:blip r:embed="rId12" cstate="print"/>
            <a:stretch>
              <a:fillRect/>
            </a:stretch>
          </p:blipFill>
          <p:spPr>
            <a:xfrm>
              <a:off x="1527836" y="6347919"/>
              <a:ext cx="244886" cy="118264"/>
            </a:xfrm>
            <a:prstGeom prst="rect">
              <a:avLst/>
            </a:prstGeom>
          </p:spPr>
        </p:pic>
        <p:pic>
          <p:nvPicPr>
            <p:cNvPr id="23" name="object 23"/>
            <p:cNvPicPr/>
            <p:nvPr/>
          </p:nvPicPr>
          <p:blipFill>
            <a:blip r:embed="rId13" cstate="print"/>
            <a:stretch>
              <a:fillRect/>
            </a:stretch>
          </p:blipFill>
          <p:spPr>
            <a:xfrm>
              <a:off x="1468803" y="6619640"/>
              <a:ext cx="364806" cy="110225"/>
            </a:xfrm>
            <a:prstGeom prst="rect">
              <a:avLst/>
            </a:prstGeom>
          </p:spPr>
        </p:pic>
        <p:pic>
          <p:nvPicPr>
            <p:cNvPr id="24" name="object 24"/>
            <p:cNvPicPr/>
            <p:nvPr/>
          </p:nvPicPr>
          <p:blipFill>
            <a:blip r:embed="rId14" cstate="print"/>
            <a:stretch>
              <a:fillRect/>
            </a:stretch>
          </p:blipFill>
          <p:spPr>
            <a:xfrm>
              <a:off x="1473504" y="6883238"/>
              <a:ext cx="368342" cy="122624"/>
            </a:xfrm>
            <a:prstGeom prst="rect">
              <a:avLst/>
            </a:prstGeom>
          </p:spPr>
        </p:pic>
      </p:grpSp>
      <p:graphicFrame>
        <p:nvGraphicFramePr>
          <p:cNvPr id="25" name="object 25"/>
          <p:cNvGraphicFramePr>
            <a:graphicFrameLocks noGrp="1"/>
          </p:cNvGraphicFramePr>
          <p:nvPr/>
        </p:nvGraphicFramePr>
        <p:xfrm>
          <a:off x="1325331" y="5475730"/>
          <a:ext cx="5063490" cy="1604010"/>
        </p:xfrm>
        <a:graphic>
          <a:graphicData uri="http://schemas.openxmlformats.org/drawingml/2006/table">
            <a:tbl>
              <a:tblPr firstRow="1" bandRow="1">
                <a:tableStyleId>{2D5ABB26-0587-4C30-8999-92F81FD0307C}</a:tableStyleId>
              </a:tblPr>
              <a:tblGrid>
                <a:gridCol w="647700"/>
                <a:gridCol w="838200"/>
                <a:gridCol w="646430"/>
                <a:gridCol w="1075055"/>
                <a:gridCol w="1067435"/>
                <a:gridCol w="774064"/>
              </a:tblGrid>
              <a:tr h="514583">
                <a:tc>
                  <a:txBody>
                    <a:bodyPr/>
                    <a:lstStyle/>
                    <a:p>
                      <a:pPr>
                        <a:lnSpc>
                          <a:spcPct val="100000"/>
                        </a:lnSpc>
                        <a:spcBef>
                          <a:spcPts val="50"/>
                        </a:spcBef>
                      </a:pPr>
                      <a:endParaRPr sz="1200">
                        <a:latin typeface="Times New Roman"/>
                        <a:cs typeface="Times New Roman"/>
                      </a:endParaRPr>
                    </a:p>
                    <a:p>
                      <a:pPr algn="ctr">
                        <a:lnSpc>
                          <a:spcPct val="100000"/>
                        </a:lnSpc>
                      </a:pPr>
                      <a:r>
                        <a:rPr dirty="0" sz="1000" spc="15">
                          <a:solidFill>
                            <a:srgbClr val="FFFFFF"/>
                          </a:solidFill>
                          <a:latin typeface="楷体"/>
                          <a:cs typeface="楷体"/>
                        </a:rPr>
                        <a:t>商品名</a:t>
                      </a:r>
                      <a:endParaRPr sz="1000">
                        <a:latin typeface="楷体"/>
                        <a:cs typeface="楷体"/>
                      </a:endParaRPr>
                    </a:p>
                  </a:txBody>
                  <a:tcPr marL="0" marR="0" marB="0" marT="635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spcBef>
                          <a:spcPts val="50"/>
                        </a:spcBef>
                      </a:pPr>
                      <a:endParaRPr sz="1200">
                        <a:latin typeface="Times New Roman"/>
                        <a:cs typeface="Times New Roman"/>
                      </a:endParaRPr>
                    </a:p>
                    <a:p>
                      <a:pPr algn="ctr" marL="635">
                        <a:lnSpc>
                          <a:spcPct val="100000"/>
                        </a:lnSpc>
                      </a:pPr>
                      <a:r>
                        <a:rPr dirty="0" sz="1000" spc="15">
                          <a:solidFill>
                            <a:srgbClr val="FFFFFF"/>
                          </a:solidFill>
                          <a:latin typeface="楷体"/>
                          <a:cs typeface="楷体"/>
                        </a:rPr>
                        <a:t>病种</a:t>
                      </a:r>
                      <a:endParaRPr sz="1000">
                        <a:latin typeface="楷体"/>
                        <a:cs typeface="楷体"/>
                      </a:endParaRPr>
                    </a:p>
                  </a:txBody>
                  <a:tcPr marL="0" marR="0" marB="0" marT="635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spcBef>
                          <a:spcPts val="50"/>
                        </a:spcBef>
                      </a:pPr>
                      <a:endParaRPr sz="1200">
                        <a:latin typeface="Times New Roman"/>
                        <a:cs typeface="Times New Roman"/>
                      </a:endParaRPr>
                    </a:p>
                    <a:p>
                      <a:pPr algn="ctr">
                        <a:lnSpc>
                          <a:spcPct val="100000"/>
                        </a:lnSpc>
                      </a:pPr>
                      <a:r>
                        <a:rPr dirty="0" sz="1000" spc="15">
                          <a:solidFill>
                            <a:srgbClr val="FFFFFF"/>
                          </a:solidFill>
                          <a:latin typeface="楷体"/>
                          <a:cs typeface="楷体"/>
                        </a:rPr>
                        <a:t>患者人数</a:t>
                      </a:r>
                      <a:endParaRPr sz="1000">
                        <a:latin typeface="楷体"/>
                        <a:cs typeface="楷体"/>
                      </a:endParaRPr>
                    </a:p>
                  </a:txBody>
                  <a:tcPr marL="0" marR="0" marB="0" marT="635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marL="147955" marR="79375" indent="-64769">
                        <a:lnSpc>
                          <a:spcPct val="101299"/>
                        </a:lnSpc>
                        <a:spcBef>
                          <a:spcPts val="805"/>
                        </a:spcBef>
                      </a:pPr>
                      <a:r>
                        <a:rPr dirty="0" sz="1000">
                          <a:solidFill>
                            <a:srgbClr val="FFFFFF"/>
                          </a:solidFill>
                          <a:latin typeface="楷体"/>
                          <a:cs typeface="楷体"/>
                        </a:rPr>
                        <a:t>年度治疗总费用 </a:t>
                      </a:r>
                      <a:r>
                        <a:rPr dirty="0" sz="1000" spc="15">
                          <a:solidFill>
                            <a:srgbClr val="FFFFFF"/>
                          </a:solidFill>
                          <a:latin typeface="楷体"/>
                          <a:cs typeface="楷体"/>
                        </a:rPr>
                        <a:t>人民</a:t>
                      </a:r>
                      <a:r>
                        <a:rPr dirty="0" sz="1000" spc="10">
                          <a:solidFill>
                            <a:srgbClr val="FFFFFF"/>
                          </a:solidFill>
                          <a:latin typeface="楷体"/>
                          <a:cs typeface="楷体"/>
                        </a:rPr>
                        <a:t>币</a:t>
                      </a:r>
                      <a:r>
                        <a:rPr dirty="0" sz="1000" spc="15">
                          <a:solidFill>
                            <a:srgbClr val="FFFFFF"/>
                          </a:solidFill>
                          <a:latin typeface="楷体"/>
                          <a:cs typeface="楷体"/>
                        </a:rPr>
                        <a:t>（</a:t>
                      </a:r>
                      <a:r>
                        <a:rPr dirty="0" sz="1000" spc="10">
                          <a:solidFill>
                            <a:srgbClr val="FFFFFF"/>
                          </a:solidFill>
                          <a:latin typeface="楷体"/>
                          <a:cs typeface="楷体"/>
                        </a:rPr>
                        <a:t>千</a:t>
                      </a:r>
                      <a:r>
                        <a:rPr dirty="0" sz="1000" spc="15">
                          <a:solidFill>
                            <a:srgbClr val="FFFFFF"/>
                          </a:solidFill>
                          <a:latin typeface="楷体"/>
                          <a:cs typeface="楷体"/>
                        </a:rPr>
                        <a:t>）</a:t>
                      </a:r>
                      <a:endParaRPr sz="1000">
                        <a:latin typeface="楷体"/>
                        <a:cs typeface="楷体"/>
                      </a:endParaRPr>
                    </a:p>
                  </a:txBody>
                  <a:tcPr marL="0" marR="0" marB="0" marT="102235">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spcBef>
                          <a:spcPts val="15"/>
                        </a:spcBef>
                      </a:pPr>
                      <a:endParaRPr sz="800">
                        <a:latin typeface="Times New Roman"/>
                        <a:cs typeface="Times New Roman"/>
                      </a:endParaRPr>
                    </a:p>
                    <a:p>
                      <a:pPr marL="77470" marR="78105">
                        <a:lnSpc>
                          <a:spcPts val="1170"/>
                        </a:lnSpc>
                      </a:pPr>
                      <a:r>
                        <a:rPr dirty="0" sz="1000">
                          <a:solidFill>
                            <a:srgbClr val="FFFFFF"/>
                          </a:solidFill>
                          <a:latin typeface="楷体"/>
                          <a:cs typeface="楷体"/>
                        </a:rPr>
                        <a:t>年度医保报销费 用人民币（</a:t>
                      </a:r>
                      <a:r>
                        <a:rPr dirty="0" sz="1000" spc="-5">
                          <a:solidFill>
                            <a:srgbClr val="FFFFFF"/>
                          </a:solidFill>
                          <a:latin typeface="楷体"/>
                          <a:cs typeface="楷体"/>
                        </a:rPr>
                        <a:t>千</a:t>
                      </a:r>
                      <a:r>
                        <a:rPr dirty="0" sz="1000">
                          <a:solidFill>
                            <a:srgbClr val="FFFFFF"/>
                          </a:solidFill>
                          <a:latin typeface="楷体"/>
                          <a:cs typeface="楷体"/>
                        </a:rPr>
                        <a:t>）</a:t>
                      </a:r>
                      <a:endParaRPr sz="1000">
                        <a:latin typeface="楷体"/>
                        <a:cs typeface="楷体"/>
                      </a:endParaRPr>
                    </a:p>
                  </a:txBody>
                  <a:tcPr marL="0" marR="0" marB="0" marT="1905">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c>
                  <a:txBody>
                    <a:bodyPr/>
                    <a:lstStyle/>
                    <a:p>
                      <a:pPr>
                        <a:lnSpc>
                          <a:spcPct val="100000"/>
                        </a:lnSpc>
                        <a:spcBef>
                          <a:spcPts val="50"/>
                        </a:spcBef>
                      </a:pPr>
                      <a:endParaRPr sz="1200">
                        <a:latin typeface="Times New Roman"/>
                        <a:cs typeface="Times New Roman"/>
                      </a:endParaRPr>
                    </a:p>
                    <a:p>
                      <a:pPr algn="ctr" marL="635">
                        <a:lnSpc>
                          <a:spcPct val="100000"/>
                        </a:lnSpc>
                      </a:pPr>
                      <a:r>
                        <a:rPr dirty="0" sz="1000" spc="15">
                          <a:solidFill>
                            <a:srgbClr val="FFFFFF"/>
                          </a:solidFill>
                          <a:latin typeface="楷体"/>
                          <a:cs typeface="楷体"/>
                        </a:rPr>
                        <a:t>报销比例</a:t>
                      </a:r>
                      <a:endParaRPr sz="1000">
                        <a:latin typeface="楷体"/>
                        <a:cs typeface="楷体"/>
                      </a:endParaRPr>
                    </a:p>
                  </a:txBody>
                  <a:tcPr marL="0" marR="0" marB="0" marT="6350">
                    <a:lnL w="12700">
                      <a:solidFill>
                        <a:srgbClr val="FFFFFF"/>
                      </a:solidFill>
                      <a:prstDash val="solid"/>
                    </a:lnL>
                    <a:lnR w="12700">
                      <a:solidFill>
                        <a:srgbClr val="FFFFFF"/>
                      </a:solidFill>
                      <a:prstDash val="solid"/>
                    </a:lnR>
                    <a:lnT w="12700">
                      <a:solidFill>
                        <a:srgbClr val="FFFFFF"/>
                      </a:solidFill>
                      <a:prstDash val="solid"/>
                    </a:lnT>
                    <a:lnB w="28575">
                      <a:solidFill>
                        <a:srgbClr val="FFFFFF"/>
                      </a:solidFill>
                      <a:prstDash val="solid"/>
                    </a:lnB>
                  </a:tcPr>
                </a:tc>
              </a:tr>
              <a:tr h="269546">
                <a:tc>
                  <a:txBody>
                    <a:bodyPr/>
                    <a:lstStyle/>
                    <a:p>
                      <a:pPr algn="ctr">
                        <a:lnSpc>
                          <a:spcPct val="100000"/>
                        </a:lnSpc>
                        <a:spcBef>
                          <a:spcPts val="465"/>
                        </a:spcBef>
                      </a:pPr>
                      <a:r>
                        <a:rPr dirty="0" sz="1000" spc="15">
                          <a:solidFill>
                            <a:srgbClr val="FFFFFF"/>
                          </a:solidFill>
                          <a:latin typeface="楷体"/>
                          <a:cs typeface="楷体"/>
                        </a:rPr>
                        <a:t>索马杜林</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tcPr>
                </a:tc>
                <a:tc>
                  <a:txBody>
                    <a:bodyPr/>
                    <a:lstStyle/>
                    <a:p>
                      <a:pPr algn="ctr" marL="635">
                        <a:lnSpc>
                          <a:spcPct val="100000"/>
                        </a:lnSpc>
                        <a:spcBef>
                          <a:spcPts val="465"/>
                        </a:spcBef>
                      </a:pPr>
                      <a:r>
                        <a:rPr dirty="0" sz="1000" spc="15">
                          <a:solidFill>
                            <a:srgbClr val="050100"/>
                          </a:solidFill>
                          <a:latin typeface="楷体"/>
                          <a:cs typeface="楷体"/>
                        </a:rPr>
                        <a:t>肢端肥大症</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a:solidFill>
                            <a:srgbClr val="050100"/>
                          </a:solidFill>
                          <a:latin typeface="Times New Roman"/>
                          <a:cs typeface="Times New Roman"/>
                        </a:rPr>
                        <a:t>9</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EDF0EB"/>
                    </a:solidFill>
                  </a:tcPr>
                </a:tc>
                <a:tc>
                  <a:txBody>
                    <a:bodyPr/>
                    <a:lstStyle/>
                    <a:p>
                      <a:pPr algn="ctr" marL="2540">
                        <a:lnSpc>
                          <a:spcPct val="100000"/>
                        </a:lnSpc>
                        <a:spcBef>
                          <a:spcPts val="515"/>
                        </a:spcBef>
                      </a:pPr>
                      <a:r>
                        <a:rPr dirty="0" sz="900" spc="5">
                          <a:solidFill>
                            <a:srgbClr val="050100"/>
                          </a:solidFill>
                          <a:latin typeface="Times New Roman"/>
                          <a:cs typeface="Times New Roman"/>
                        </a:rPr>
                        <a:t>292</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234</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80%</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28575">
                      <a:solidFill>
                        <a:srgbClr val="FFFFFF"/>
                      </a:solidFill>
                      <a:prstDash val="solid"/>
                    </a:lnT>
                    <a:lnB w="12700">
                      <a:solidFill>
                        <a:srgbClr val="FFFFFF"/>
                      </a:solidFill>
                      <a:prstDash val="solid"/>
                    </a:lnB>
                    <a:solidFill>
                      <a:srgbClr val="EDF0EB"/>
                    </a:solidFill>
                  </a:tcPr>
                </a:tc>
              </a:tr>
              <a:tr h="269548">
                <a:tc>
                  <a:txBody>
                    <a:bodyPr/>
                    <a:lstStyle/>
                    <a:p>
                      <a:pPr algn="ctr">
                        <a:lnSpc>
                          <a:spcPct val="100000"/>
                        </a:lnSpc>
                        <a:spcBef>
                          <a:spcPts val="465"/>
                        </a:spcBef>
                      </a:pPr>
                      <a:r>
                        <a:rPr dirty="0" sz="1000" spc="15">
                          <a:solidFill>
                            <a:srgbClr val="FFFFFF"/>
                          </a:solidFill>
                          <a:latin typeface="楷体"/>
                          <a:cs typeface="楷体"/>
                        </a:rPr>
                        <a:t>科望</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gn="ctr">
                        <a:lnSpc>
                          <a:spcPct val="100000"/>
                        </a:lnSpc>
                        <a:spcBef>
                          <a:spcPts val="465"/>
                        </a:spcBef>
                      </a:pPr>
                      <a:r>
                        <a:rPr dirty="0" sz="1000" spc="-10">
                          <a:solidFill>
                            <a:srgbClr val="050100"/>
                          </a:solidFill>
                          <a:latin typeface="Times New Roman"/>
                          <a:cs typeface="Times New Roman"/>
                        </a:rPr>
                        <a:t>BH4</a:t>
                      </a:r>
                      <a:r>
                        <a:rPr dirty="0" sz="1000" spc="15">
                          <a:solidFill>
                            <a:srgbClr val="050100"/>
                          </a:solidFill>
                          <a:latin typeface="楷体"/>
                          <a:cs typeface="楷体"/>
                        </a:rPr>
                        <a:t>缺乏症</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marR="5715">
                        <a:lnSpc>
                          <a:spcPct val="100000"/>
                        </a:lnSpc>
                        <a:spcBef>
                          <a:spcPts val="515"/>
                        </a:spcBef>
                      </a:pPr>
                      <a:r>
                        <a:rPr dirty="0" sz="900" spc="-50">
                          <a:solidFill>
                            <a:srgbClr val="050100"/>
                          </a:solidFill>
                          <a:latin typeface="Times New Roman"/>
                          <a:cs typeface="Times New Roman"/>
                        </a:rPr>
                        <a:t>11</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marL="2540">
                        <a:lnSpc>
                          <a:spcPct val="100000"/>
                        </a:lnSpc>
                        <a:spcBef>
                          <a:spcPts val="515"/>
                        </a:spcBef>
                      </a:pPr>
                      <a:r>
                        <a:rPr dirty="0" sz="900" spc="5">
                          <a:solidFill>
                            <a:srgbClr val="050100"/>
                          </a:solidFill>
                          <a:latin typeface="Times New Roman"/>
                          <a:cs typeface="Times New Roman"/>
                        </a:rPr>
                        <a:t>619</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495</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80%</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r>
              <a:tr h="269539">
                <a:tc>
                  <a:txBody>
                    <a:bodyPr/>
                    <a:lstStyle/>
                    <a:p>
                      <a:pPr algn="ctr">
                        <a:lnSpc>
                          <a:spcPct val="100000"/>
                        </a:lnSpc>
                        <a:spcBef>
                          <a:spcPts val="465"/>
                        </a:spcBef>
                      </a:pPr>
                      <a:r>
                        <a:rPr dirty="0" sz="1000" spc="15">
                          <a:solidFill>
                            <a:srgbClr val="FFFFFF"/>
                          </a:solidFill>
                          <a:latin typeface="楷体"/>
                          <a:cs typeface="楷体"/>
                        </a:rPr>
                        <a:t>全可利</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gn="ctr" marL="635">
                        <a:lnSpc>
                          <a:spcPct val="100000"/>
                        </a:lnSpc>
                        <a:spcBef>
                          <a:spcPts val="465"/>
                        </a:spcBef>
                      </a:pPr>
                      <a:r>
                        <a:rPr dirty="0" sz="1000" spc="15">
                          <a:solidFill>
                            <a:srgbClr val="050100"/>
                          </a:solidFill>
                          <a:latin typeface="楷体"/>
                          <a:cs typeface="楷体"/>
                        </a:rPr>
                        <a:t>肺动脉高压</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83</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marL="2540">
                        <a:lnSpc>
                          <a:spcPct val="100000"/>
                        </a:lnSpc>
                        <a:spcBef>
                          <a:spcPts val="515"/>
                        </a:spcBef>
                      </a:pPr>
                      <a:r>
                        <a:rPr dirty="0" sz="900" spc="10">
                          <a:solidFill>
                            <a:srgbClr val="050100"/>
                          </a:solidFill>
                          <a:latin typeface="Times New Roman"/>
                          <a:cs typeface="Times New Roman"/>
                        </a:rPr>
                        <a:t>2,319</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10">
                          <a:solidFill>
                            <a:srgbClr val="050100"/>
                          </a:solidFill>
                          <a:latin typeface="Times New Roman"/>
                          <a:cs typeface="Times New Roman"/>
                        </a:rPr>
                        <a:t>1,855</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80%</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r>
              <a:tr h="269552">
                <a:tc>
                  <a:txBody>
                    <a:bodyPr/>
                    <a:lstStyle/>
                    <a:p>
                      <a:pPr algn="ctr">
                        <a:lnSpc>
                          <a:spcPct val="100000"/>
                        </a:lnSpc>
                        <a:spcBef>
                          <a:spcPts val="465"/>
                        </a:spcBef>
                      </a:pPr>
                      <a:r>
                        <a:rPr dirty="0" sz="1000" spc="15">
                          <a:solidFill>
                            <a:srgbClr val="FFFFFF"/>
                          </a:solidFill>
                          <a:latin typeface="楷体"/>
                          <a:cs typeface="楷体"/>
                        </a:rPr>
                        <a:t>思而赞</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algn="ctr" marL="635">
                        <a:lnSpc>
                          <a:spcPct val="100000"/>
                        </a:lnSpc>
                        <a:spcBef>
                          <a:spcPts val="465"/>
                        </a:spcBef>
                      </a:pPr>
                      <a:r>
                        <a:rPr dirty="0" sz="1000" spc="15">
                          <a:solidFill>
                            <a:srgbClr val="050100"/>
                          </a:solidFill>
                          <a:latin typeface="楷体"/>
                          <a:cs typeface="楷体"/>
                        </a:rPr>
                        <a:t>戈谢病</a:t>
                      </a:r>
                      <a:endParaRPr sz="1000">
                        <a:latin typeface="楷体"/>
                        <a:cs typeface="楷体"/>
                      </a:endParaRPr>
                    </a:p>
                  </a:txBody>
                  <a:tcPr marL="0" marR="0" marB="0" marT="5905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a:solidFill>
                            <a:srgbClr val="050100"/>
                          </a:solidFill>
                          <a:latin typeface="Times New Roman"/>
                          <a:cs typeface="Times New Roman"/>
                        </a:rPr>
                        <a:t>9</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marL="2540">
                        <a:lnSpc>
                          <a:spcPct val="100000"/>
                        </a:lnSpc>
                        <a:spcBef>
                          <a:spcPts val="515"/>
                        </a:spcBef>
                      </a:pPr>
                      <a:r>
                        <a:rPr dirty="0" sz="900" spc="10">
                          <a:solidFill>
                            <a:srgbClr val="050100"/>
                          </a:solidFill>
                          <a:latin typeface="Times New Roman"/>
                          <a:cs typeface="Times New Roman"/>
                        </a:rPr>
                        <a:t>9,584</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10">
                          <a:solidFill>
                            <a:srgbClr val="050100"/>
                          </a:solidFill>
                          <a:latin typeface="Times New Roman"/>
                          <a:cs typeface="Times New Roman"/>
                        </a:rPr>
                        <a:t>8,657</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c>
                  <a:txBody>
                    <a:bodyPr/>
                    <a:lstStyle/>
                    <a:p>
                      <a:pPr algn="ctr">
                        <a:lnSpc>
                          <a:spcPct val="100000"/>
                        </a:lnSpc>
                        <a:spcBef>
                          <a:spcPts val="515"/>
                        </a:spcBef>
                      </a:pPr>
                      <a:r>
                        <a:rPr dirty="0" sz="900" spc="5">
                          <a:solidFill>
                            <a:srgbClr val="050100"/>
                          </a:solidFill>
                          <a:latin typeface="Times New Roman"/>
                          <a:cs typeface="Times New Roman"/>
                        </a:rPr>
                        <a:t>90%</a:t>
                      </a:r>
                      <a:endParaRPr sz="900">
                        <a:latin typeface="Times New Roman"/>
                        <a:cs typeface="Times New Roman"/>
                      </a:endParaRPr>
                    </a:p>
                  </a:txBody>
                  <a:tcPr marL="0" marR="0" marB="0" marT="654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EB"/>
                    </a:solidFill>
                  </a:tcPr>
                </a:tc>
              </a:tr>
            </a:tbl>
          </a:graphicData>
        </a:graphic>
      </p:graphicFrame>
      <p:grpSp>
        <p:nvGrpSpPr>
          <p:cNvPr id="26" name="object 26"/>
          <p:cNvGrpSpPr/>
          <p:nvPr/>
        </p:nvGrpSpPr>
        <p:grpSpPr>
          <a:xfrm>
            <a:off x="1067955" y="7455369"/>
            <a:ext cx="5502910" cy="1290320"/>
            <a:chOff x="1067955" y="7455369"/>
            <a:chExt cx="5502910" cy="1290320"/>
          </a:xfrm>
        </p:grpSpPr>
        <p:sp>
          <p:nvSpPr>
            <p:cNvPr id="27" name="object 27"/>
            <p:cNvSpPr/>
            <p:nvPr/>
          </p:nvSpPr>
          <p:spPr>
            <a:xfrm>
              <a:off x="1067955" y="7455369"/>
              <a:ext cx="5502910" cy="1290320"/>
            </a:xfrm>
            <a:custGeom>
              <a:avLst/>
              <a:gdLst/>
              <a:ahLst/>
              <a:cxnLst/>
              <a:rect l="l" t="t" r="r" b="b"/>
              <a:pathLst>
                <a:path w="5502909" h="1290320">
                  <a:moveTo>
                    <a:pt x="572160" y="764540"/>
                  </a:moveTo>
                  <a:lnTo>
                    <a:pt x="0" y="764540"/>
                  </a:lnTo>
                  <a:lnTo>
                    <a:pt x="0" y="1290154"/>
                  </a:lnTo>
                  <a:lnTo>
                    <a:pt x="572160" y="1290154"/>
                  </a:lnTo>
                  <a:lnTo>
                    <a:pt x="572160" y="764540"/>
                  </a:lnTo>
                  <a:close/>
                </a:path>
                <a:path w="5502909" h="1290320">
                  <a:moveTo>
                    <a:pt x="1728635" y="0"/>
                  </a:moveTo>
                  <a:lnTo>
                    <a:pt x="1253883" y="0"/>
                  </a:lnTo>
                  <a:lnTo>
                    <a:pt x="572147" y="0"/>
                  </a:lnTo>
                  <a:lnTo>
                    <a:pt x="572147" y="501726"/>
                  </a:lnTo>
                  <a:lnTo>
                    <a:pt x="572135" y="0"/>
                  </a:lnTo>
                  <a:lnTo>
                    <a:pt x="0" y="0"/>
                  </a:lnTo>
                  <a:lnTo>
                    <a:pt x="0" y="501726"/>
                  </a:lnTo>
                  <a:lnTo>
                    <a:pt x="0" y="764527"/>
                  </a:lnTo>
                  <a:lnTo>
                    <a:pt x="572147" y="764527"/>
                  </a:lnTo>
                  <a:lnTo>
                    <a:pt x="572147" y="501738"/>
                  </a:lnTo>
                  <a:lnTo>
                    <a:pt x="1253883" y="501738"/>
                  </a:lnTo>
                  <a:lnTo>
                    <a:pt x="1728635" y="501726"/>
                  </a:lnTo>
                  <a:lnTo>
                    <a:pt x="1728635" y="0"/>
                  </a:lnTo>
                  <a:close/>
                </a:path>
                <a:path w="5502909" h="1290320">
                  <a:moveTo>
                    <a:pt x="3572929" y="0"/>
                  </a:moveTo>
                  <a:lnTo>
                    <a:pt x="3098165" y="0"/>
                  </a:lnTo>
                  <a:lnTo>
                    <a:pt x="2337333" y="0"/>
                  </a:lnTo>
                  <a:lnTo>
                    <a:pt x="1728660" y="0"/>
                  </a:lnTo>
                  <a:lnTo>
                    <a:pt x="1728660" y="501726"/>
                  </a:lnTo>
                  <a:lnTo>
                    <a:pt x="2337320" y="501726"/>
                  </a:lnTo>
                  <a:lnTo>
                    <a:pt x="3098165" y="501726"/>
                  </a:lnTo>
                  <a:lnTo>
                    <a:pt x="3572929" y="501726"/>
                  </a:lnTo>
                  <a:lnTo>
                    <a:pt x="3572929" y="0"/>
                  </a:lnTo>
                  <a:close/>
                </a:path>
                <a:path w="5502909" h="1290320">
                  <a:moveTo>
                    <a:pt x="5502453" y="0"/>
                  </a:moveTo>
                  <a:lnTo>
                    <a:pt x="4832909" y="0"/>
                  </a:lnTo>
                  <a:lnTo>
                    <a:pt x="4175544" y="0"/>
                  </a:lnTo>
                  <a:lnTo>
                    <a:pt x="3572954" y="0"/>
                  </a:lnTo>
                  <a:lnTo>
                    <a:pt x="3572954" y="501726"/>
                  </a:lnTo>
                  <a:lnTo>
                    <a:pt x="4175544" y="501726"/>
                  </a:lnTo>
                  <a:lnTo>
                    <a:pt x="4832896" y="501726"/>
                  </a:lnTo>
                  <a:lnTo>
                    <a:pt x="5502453" y="501726"/>
                  </a:lnTo>
                  <a:lnTo>
                    <a:pt x="5502453" y="0"/>
                  </a:lnTo>
                  <a:close/>
                </a:path>
              </a:pathLst>
            </a:custGeom>
            <a:solidFill>
              <a:srgbClr val="71A754"/>
            </a:solidFill>
          </p:spPr>
          <p:txBody>
            <a:bodyPr wrap="square" lIns="0" tIns="0" rIns="0" bIns="0" rtlCol="0"/>
            <a:lstStyle/>
            <a:p/>
          </p:txBody>
        </p:sp>
        <p:pic>
          <p:nvPicPr>
            <p:cNvPr id="28" name="object 28"/>
            <p:cNvPicPr/>
            <p:nvPr/>
          </p:nvPicPr>
          <p:blipFill>
            <a:blip r:embed="rId15" cstate="print"/>
            <a:stretch>
              <a:fillRect/>
            </a:stretch>
          </p:blipFill>
          <p:spPr>
            <a:xfrm>
              <a:off x="1250725" y="7663522"/>
              <a:ext cx="198155" cy="95929"/>
            </a:xfrm>
            <a:prstGeom prst="rect">
              <a:avLst/>
            </a:prstGeom>
          </p:spPr>
        </p:pic>
        <p:pic>
          <p:nvPicPr>
            <p:cNvPr id="29" name="object 29"/>
            <p:cNvPicPr/>
            <p:nvPr/>
          </p:nvPicPr>
          <p:blipFill>
            <a:blip r:embed="rId16" cstate="print"/>
            <a:stretch>
              <a:fillRect/>
            </a:stretch>
          </p:blipFill>
          <p:spPr>
            <a:xfrm>
              <a:off x="1729625" y="7660876"/>
              <a:ext cx="507059" cy="97901"/>
            </a:xfrm>
            <a:prstGeom prst="rect">
              <a:avLst/>
            </a:prstGeom>
          </p:spPr>
        </p:pic>
        <p:pic>
          <p:nvPicPr>
            <p:cNvPr id="30" name="object 30"/>
            <p:cNvPicPr/>
            <p:nvPr/>
          </p:nvPicPr>
          <p:blipFill>
            <a:blip r:embed="rId17" cstate="print"/>
            <a:stretch>
              <a:fillRect/>
            </a:stretch>
          </p:blipFill>
          <p:spPr>
            <a:xfrm>
              <a:off x="2402228" y="7663523"/>
              <a:ext cx="303857" cy="93827"/>
            </a:xfrm>
            <a:prstGeom prst="rect">
              <a:avLst/>
            </a:prstGeom>
          </p:spPr>
        </p:pic>
        <p:pic>
          <p:nvPicPr>
            <p:cNvPr id="31" name="object 31"/>
            <p:cNvPicPr/>
            <p:nvPr/>
          </p:nvPicPr>
          <p:blipFill>
            <a:blip r:embed="rId18" cstate="print"/>
            <a:stretch>
              <a:fillRect/>
            </a:stretch>
          </p:blipFill>
          <p:spPr>
            <a:xfrm>
              <a:off x="2892117" y="7607358"/>
              <a:ext cx="413866" cy="211914"/>
            </a:xfrm>
            <a:prstGeom prst="rect">
              <a:avLst/>
            </a:prstGeom>
          </p:spPr>
        </p:pic>
        <p:pic>
          <p:nvPicPr>
            <p:cNvPr id="32" name="object 32"/>
            <p:cNvPicPr/>
            <p:nvPr/>
          </p:nvPicPr>
          <p:blipFill>
            <a:blip r:embed="rId19" cstate="print"/>
            <a:stretch>
              <a:fillRect/>
            </a:stretch>
          </p:blipFill>
          <p:spPr>
            <a:xfrm>
              <a:off x="3474706" y="7604503"/>
              <a:ext cx="624618" cy="211577"/>
            </a:xfrm>
            <a:prstGeom prst="rect">
              <a:avLst/>
            </a:prstGeom>
          </p:spPr>
        </p:pic>
        <p:pic>
          <p:nvPicPr>
            <p:cNvPr id="33" name="object 33"/>
            <p:cNvPicPr/>
            <p:nvPr/>
          </p:nvPicPr>
          <p:blipFill>
            <a:blip r:embed="rId20" cstate="print"/>
            <a:stretch>
              <a:fillRect/>
            </a:stretch>
          </p:blipFill>
          <p:spPr>
            <a:xfrm>
              <a:off x="4262854" y="7663523"/>
              <a:ext cx="287532" cy="93827"/>
            </a:xfrm>
            <a:prstGeom prst="rect">
              <a:avLst/>
            </a:prstGeom>
          </p:spPr>
        </p:pic>
        <p:pic>
          <p:nvPicPr>
            <p:cNvPr id="34" name="object 34"/>
            <p:cNvPicPr/>
            <p:nvPr/>
          </p:nvPicPr>
          <p:blipFill>
            <a:blip r:embed="rId21" cstate="print"/>
            <a:stretch>
              <a:fillRect/>
            </a:stretch>
          </p:blipFill>
          <p:spPr>
            <a:xfrm>
              <a:off x="4741033" y="7663523"/>
              <a:ext cx="398755" cy="93827"/>
            </a:xfrm>
            <a:prstGeom prst="rect">
              <a:avLst/>
            </a:prstGeom>
          </p:spPr>
        </p:pic>
        <p:pic>
          <p:nvPicPr>
            <p:cNvPr id="35" name="object 35"/>
            <p:cNvPicPr/>
            <p:nvPr/>
          </p:nvPicPr>
          <p:blipFill>
            <a:blip r:embed="rId22" cstate="print"/>
            <a:stretch>
              <a:fillRect/>
            </a:stretch>
          </p:blipFill>
          <p:spPr>
            <a:xfrm>
              <a:off x="5368479" y="7662710"/>
              <a:ext cx="410735" cy="97017"/>
            </a:xfrm>
            <a:prstGeom prst="rect">
              <a:avLst/>
            </a:prstGeom>
          </p:spPr>
        </p:pic>
        <p:pic>
          <p:nvPicPr>
            <p:cNvPr id="36" name="object 36"/>
            <p:cNvPicPr/>
            <p:nvPr/>
          </p:nvPicPr>
          <p:blipFill>
            <a:blip r:embed="rId23" cstate="print"/>
            <a:stretch>
              <a:fillRect/>
            </a:stretch>
          </p:blipFill>
          <p:spPr>
            <a:xfrm>
              <a:off x="6089324" y="7663454"/>
              <a:ext cx="295039" cy="94237"/>
            </a:xfrm>
            <a:prstGeom prst="rect">
              <a:avLst/>
            </a:prstGeom>
          </p:spPr>
        </p:pic>
        <p:pic>
          <p:nvPicPr>
            <p:cNvPr id="37" name="object 37"/>
            <p:cNvPicPr/>
            <p:nvPr/>
          </p:nvPicPr>
          <p:blipFill>
            <a:blip r:embed="rId24" cstate="print"/>
            <a:stretch>
              <a:fillRect/>
            </a:stretch>
          </p:blipFill>
          <p:spPr>
            <a:xfrm>
              <a:off x="1248073" y="8047349"/>
              <a:ext cx="203663" cy="89482"/>
            </a:xfrm>
            <a:prstGeom prst="rect">
              <a:avLst/>
            </a:prstGeom>
          </p:spPr>
        </p:pic>
        <p:pic>
          <p:nvPicPr>
            <p:cNvPr id="38" name="object 38"/>
            <p:cNvPicPr/>
            <p:nvPr/>
          </p:nvPicPr>
          <p:blipFill>
            <a:blip r:embed="rId25" cstate="print"/>
            <a:stretch>
              <a:fillRect/>
            </a:stretch>
          </p:blipFill>
          <p:spPr>
            <a:xfrm>
              <a:off x="1106829" y="8378137"/>
              <a:ext cx="446245" cy="221274"/>
            </a:xfrm>
            <a:prstGeom prst="rect">
              <a:avLst/>
            </a:prstGeom>
          </p:spPr>
        </p:pic>
      </p:grpSp>
      <p:graphicFrame>
        <p:nvGraphicFramePr>
          <p:cNvPr id="39" name="object 39"/>
          <p:cNvGraphicFramePr>
            <a:graphicFrameLocks noGrp="1"/>
          </p:cNvGraphicFramePr>
          <p:nvPr/>
        </p:nvGraphicFramePr>
        <p:xfrm>
          <a:off x="1063601" y="7451027"/>
          <a:ext cx="5515610" cy="1299210"/>
        </p:xfrm>
        <a:graphic>
          <a:graphicData uri="http://schemas.openxmlformats.org/drawingml/2006/table">
            <a:tbl>
              <a:tblPr firstRow="1" bandRow="1">
                <a:tableStyleId>{2D5ABB26-0587-4C30-8999-92F81FD0307C}</a:tableStyleId>
              </a:tblPr>
              <a:tblGrid>
                <a:gridCol w="572135"/>
                <a:gridCol w="681990"/>
                <a:gridCol w="474980"/>
                <a:gridCol w="608965"/>
                <a:gridCol w="761364"/>
                <a:gridCol w="474979"/>
                <a:gridCol w="602614"/>
                <a:gridCol w="657225"/>
                <a:gridCol w="669289"/>
              </a:tblGrid>
              <a:tr h="501720">
                <a:tc>
                  <a:txBody>
                    <a:bodyPr/>
                    <a:lstStyle/>
                    <a:p>
                      <a:pPr>
                        <a:lnSpc>
                          <a:spcPct val="100000"/>
                        </a:lnSpc>
                      </a:pPr>
                      <a:endParaRPr sz="800">
                        <a:latin typeface="Times New Roman"/>
                        <a:cs typeface="Times New Roman"/>
                      </a:endParaRPr>
                    </a:p>
                    <a:p>
                      <a:pPr algn="r" marR="177165">
                        <a:lnSpc>
                          <a:spcPct val="100000"/>
                        </a:lnSpc>
                        <a:spcBef>
                          <a:spcPts val="580"/>
                        </a:spcBef>
                      </a:pPr>
                      <a:r>
                        <a:rPr dirty="0" sz="800" spc="20">
                          <a:solidFill>
                            <a:srgbClr val="FFFFFF"/>
                          </a:solidFill>
                          <a:latin typeface="楷体"/>
                          <a:cs typeface="楷体"/>
                        </a:rPr>
                        <a:t>病种</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a:lnSpc>
                          <a:spcPct val="100000"/>
                        </a:lnSpc>
                        <a:spcBef>
                          <a:spcPts val="580"/>
                        </a:spcBef>
                      </a:pPr>
                      <a:r>
                        <a:rPr dirty="0" sz="800" spc="20">
                          <a:solidFill>
                            <a:srgbClr val="FFFFFF"/>
                          </a:solidFill>
                          <a:latin typeface="楷体"/>
                          <a:cs typeface="楷体"/>
                        </a:rPr>
                        <a:t>多发性硬化</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a:lnSpc>
                          <a:spcPct val="100000"/>
                        </a:lnSpc>
                        <a:spcBef>
                          <a:spcPts val="580"/>
                        </a:spcBef>
                      </a:pPr>
                      <a:r>
                        <a:rPr dirty="0" sz="800" spc="20">
                          <a:solidFill>
                            <a:srgbClr val="FFFFFF"/>
                          </a:solidFill>
                          <a:latin typeface="楷体"/>
                          <a:cs typeface="楷体"/>
                        </a:rPr>
                        <a:t>血友病</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spcBef>
                          <a:spcPts val="5"/>
                        </a:spcBef>
                      </a:pPr>
                      <a:endParaRPr sz="950">
                        <a:latin typeface="Times New Roman"/>
                        <a:cs typeface="Times New Roman"/>
                      </a:endParaRPr>
                    </a:p>
                    <a:p>
                      <a:pPr marL="250825" marR="88265" indent="-156845">
                        <a:lnSpc>
                          <a:spcPts val="940"/>
                        </a:lnSpc>
                      </a:pPr>
                      <a:r>
                        <a:rPr dirty="0" sz="800">
                          <a:solidFill>
                            <a:srgbClr val="FFFFFF"/>
                          </a:solidFill>
                          <a:latin typeface="楷体"/>
                          <a:cs typeface="楷体"/>
                        </a:rPr>
                        <a:t>肢端肥大 </a:t>
                      </a:r>
                      <a:r>
                        <a:rPr dirty="0" sz="800" spc="20">
                          <a:solidFill>
                            <a:srgbClr val="FFFFFF"/>
                          </a:solidFill>
                          <a:latin typeface="楷体"/>
                          <a:cs typeface="楷体"/>
                        </a:rPr>
                        <a:t>症</a:t>
                      </a:r>
                      <a:endParaRPr sz="800">
                        <a:latin typeface="楷体"/>
                        <a:cs typeface="楷体"/>
                      </a:endParaRPr>
                    </a:p>
                  </a:txBody>
                  <a:tcPr marL="0" marR="0" marB="0" marT="635">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spcBef>
                          <a:spcPts val="5"/>
                        </a:spcBef>
                      </a:pPr>
                      <a:endParaRPr sz="950">
                        <a:latin typeface="Times New Roman"/>
                        <a:cs typeface="Times New Roman"/>
                      </a:endParaRPr>
                    </a:p>
                    <a:p>
                      <a:pPr marL="328930" marR="57785" indent="-261620">
                        <a:lnSpc>
                          <a:spcPts val="940"/>
                        </a:lnSpc>
                      </a:pPr>
                      <a:r>
                        <a:rPr dirty="0" sz="800">
                          <a:solidFill>
                            <a:srgbClr val="FFFFFF"/>
                          </a:solidFill>
                          <a:latin typeface="楷体"/>
                          <a:cs typeface="楷体"/>
                        </a:rPr>
                        <a:t>肌萎缩侧索硬 </a:t>
                      </a:r>
                      <a:r>
                        <a:rPr dirty="0" sz="800" spc="20">
                          <a:solidFill>
                            <a:srgbClr val="FFFFFF"/>
                          </a:solidFill>
                          <a:latin typeface="楷体"/>
                          <a:cs typeface="楷体"/>
                        </a:rPr>
                        <a:t>化</a:t>
                      </a:r>
                      <a:endParaRPr sz="800">
                        <a:latin typeface="楷体"/>
                        <a:cs typeface="楷体"/>
                      </a:endParaRPr>
                    </a:p>
                  </a:txBody>
                  <a:tcPr marL="0" marR="0" marB="0" marT="635">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a:lnSpc>
                          <a:spcPct val="100000"/>
                        </a:lnSpc>
                        <a:spcBef>
                          <a:spcPts val="580"/>
                        </a:spcBef>
                      </a:pPr>
                      <a:r>
                        <a:rPr dirty="0" sz="800" spc="20">
                          <a:solidFill>
                            <a:srgbClr val="FFFFFF"/>
                          </a:solidFill>
                          <a:latin typeface="楷体"/>
                          <a:cs typeface="楷体"/>
                        </a:rPr>
                        <a:t>白化病</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a:lnSpc>
                          <a:spcPct val="100000"/>
                        </a:lnSpc>
                        <a:spcBef>
                          <a:spcPts val="580"/>
                        </a:spcBef>
                      </a:pPr>
                      <a:r>
                        <a:rPr dirty="0" sz="800" spc="20">
                          <a:solidFill>
                            <a:srgbClr val="FFFFFF"/>
                          </a:solidFill>
                          <a:latin typeface="楷体"/>
                          <a:cs typeface="楷体"/>
                        </a:rPr>
                        <a:t>线粒体病</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marL="1270">
                        <a:lnSpc>
                          <a:spcPct val="100000"/>
                        </a:lnSpc>
                        <a:spcBef>
                          <a:spcPts val="580"/>
                        </a:spcBef>
                      </a:pPr>
                      <a:r>
                        <a:rPr dirty="0" sz="800" spc="20">
                          <a:solidFill>
                            <a:srgbClr val="FFFFFF"/>
                          </a:solidFill>
                          <a:latin typeface="楷体"/>
                          <a:cs typeface="楷体"/>
                        </a:rPr>
                        <a:t>成骨不全</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c>
                  <a:txBody>
                    <a:bodyPr/>
                    <a:lstStyle/>
                    <a:p>
                      <a:pPr>
                        <a:lnSpc>
                          <a:spcPct val="100000"/>
                        </a:lnSpc>
                      </a:pPr>
                      <a:endParaRPr sz="800">
                        <a:latin typeface="Times New Roman"/>
                        <a:cs typeface="Times New Roman"/>
                      </a:endParaRPr>
                    </a:p>
                    <a:p>
                      <a:pPr algn="ctr">
                        <a:lnSpc>
                          <a:spcPct val="100000"/>
                        </a:lnSpc>
                        <a:spcBef>
                          <a:spcPts val="580"/>
                        </a:spcBef>
                      </a:pPr>
                      <a:r>
                        <a:rPr dirty="0" sz="800" spc="20">
                          <a:solidFill>
                            <a:srgbClr val="FFFFFF"/>
                          </a:solidFill>
                          <a:latin typeface="楷体"/>
                          <a:cs typeface="楷体"/>
                        </a:rPr>
                        <a:t>戈谢病</a:t>
                      </a:r>
                      <a:endParaRPr sz="800">
                        <a:latin typeface="楷体"/>
                        <a:cs typeface="楷体"/>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tcPr>
                </a:tc>
              </a:tr>
              <a:tr h="262807">
                <a:tc>
                  <a:txBody>
                    <a:bodyPr/>
                    <a:lstStyle/>
                    <a:p>
                      <a:pPr algn="r" marR="177165">
                        <a:lnSpc>
                          <a:spcPct val="100000"/>
                        </a:lnSpc>
                        <a:spcBef>
                          <a:spcPts val="560"/>
                        </a:spcBef>
                      </a:pPr>
                      <a:r>
                        <a:rPr dirty="0" sz="800" spc="20">
                          <a:solidFill>
                            <a:srgbClr val="FFFFFF"/>
                          </a:solidFill>
                          <a:latin typeface="楷体"/>
                          <a:cs typeface="楷体"/>
                        </a:rPr>
                        <a:t>人数</a:t>
                      </a:r>
                      <a:endParaRPr sz="800">
                        <a:latin typeface="楷体"/>
                        <a:cs typeface="楷体"/>
                      </a:endParaRPr>
                    </a:p>
                  </a:txBody>
                  <a:tcPr marL="0" marR="0" marB="0" marT="7112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tcPr>
                </a:tc>
                <a:tc>
                  <a:txBody>
                    <a:bodyPr/>
                    <a:lstStyle/>
                    <a:p>
                      <a:pPr algn="ctr">
                        <a:lnSpc>
                          <a:spcPct val="100000"/>
                        </a:lnSpc>
                        <a:spcBef>
                          <a:spcPts val="620"/>
                        </a:spcBef>
                      </a:pPr>
                      <a:r>
                        <a:rPr dirty="0" sz="700" spc="20">
                          <a:solidFill>
                            <a:srgbClr val="050100"/>
                          </a:solidFill>
                          <a:latin typeface="Times New Roman"/>
                          <a:cs typeface="Times New Roman"/>
                        </a:rPr>
                        <a:t>670</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marL="1270">
                        <a:lnSpc>
                          <a:spcPct val="100000"/>
                        </a:lnSpc>
                        <a:spcBef>
                          <a:spcPts val="620"/>
                        </a:spcBef>
                      </a:pPr>
                      <a:r>
                        <a:rPr dirty="0" sz="700" spc="20">
                          <a:solidFill>
                            <a:srgbClr val="050100"/>
                          </a:solidFill>
                          <a:latin typeface="Times New Roman"/>
                          <a:cs typeface="Times New Roman"/>
                        </a:rPr>
                        <a:t>433</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spc="20">
                          <a:solidFill>
                            <a:srgbClr val="050100"/>
                          </a:solidFill>
                          <a:latin typeface="Times New Roman"/>
                          <a:cs typeface="Times New Roman"/>
                        </a:rPr>
                        <a:t>294</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spc="20">
                          <a:solidFill>
                            <a:srgbClr val="050100"/>
                          </a:solidFill>
                          <a:latin typeface="Times New Roman"/>
                          <a:cs typeface="Times New Roman"/>
                        </a:rPr>
                        <a:t>207</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spc="20">
                          <a:solidFill>
                            <a:srgbClr val="050100"/>
                          </a:solidFill>
                          <a:latin typeface="Times New Roman"/>
                          <a:cs typeface="Times New Roman"/>
                        </a:rPr>
                        <a:t>50</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spc="20">
                          <a:solidFill>
                            <a:srgbClr val="050100"/>
                          </a:solidFill>
                          <a:latin typeface="Times New Roman"/>
                          <a:cs typeface="Times New Roman"/>
                        </a:rPr>
                        <a:t>33</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a:solidFill>
                            <a:srgbClr val="050100"/>
                          </a:solidFill>
                          <a:latin typeface="Times New Roman"/>
                          <a:cs typeface="Times New Roman"/>
                        </a:rPr>
                        <a:t>4</a:t>
                      </a:r>
                      <a:endParaRPr sz="700">
                        <a:latin typeface="Times New Roman"/>
                        <a:cs typeface="Times New Roman"/>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c>
                  <a:txBody>
                    <a:bodyPr/>
                    <a:lstStyle/>
                    <a:p>
                      <a:pPr algn="ctr">
                        <a:lnSpc>
                          <a:spcPct val="100000"/>
                        </a:lnSpc>
                        <a:spcBef>
                          <a:spcPts val="620"/>
                        </a:spcBef>
                      </a:pPr>
                      <a:r>
                        <a:rPr dirty="0" sz="700" spc="40">
                          <a:solidFill>
                            <a:srgbClr val="050100"/>
                          </a:solidFill>
                          <a:latin typeface="楷体"/>
                          <a:cs typeface="楷体"/>
                        </a:rPr>
                        <a:t>三</a:t>
                      </a:r>
                      <a:r>
                        <a:rPr dirty="0" sz="700" spc="35">
                          <a:solidFill>
                            <a:srgbClr val="050100"/>
                          </a:solidFill>
                          <a:latin typeface="楷体"/>
                          <a:cs typeface="楷体"/>
                        </a:rPr>
                        <a:t>年</a:t>
                      </a:r>
                      <a:r>
                        <a:rPr dirty="0" sz="700" spc="20">
                          <a:solidFill>
                            <a:srgbClr val="050100"/>
                          </a:solidFill>
                          <a:latin typeface="Times New Roman"/>
                          <a:cs typeface="Times New Roman"/>
                        </a:rPr>
                        <a:t>1</a:t>
                      </a:r>
                      <a:r>
                        <a:rPr dirty="0" sz="700" spc="40">
                          <a:solidFill>
                            <a:srgbClr val="050100"/>
                          </a:solidFill>
                          <a:latin typeface="楷体"/>
                          <a:cs typeface="楷体"/>
                        </a:rPr>
                        <a:t>例</a:t>
                      </a:r>
                      <a:endParaRPr sz="700">
                        <a:latin typeface="楷体"/>
                        <a:cs typeface="楷体"/>
                      </a:endParaRPr>
                    </a:p>
                  </a:txBody>
                  <a:tcPr marL="0" marR="0" marB="0" marT="78740">
                    <a:lnL w="9525">
                      <a:solidFill>
                        <a:srgbClr val="FFFFFF"/>
                      </a:solidFill>
                      <a:prstDash val="solid"/>
                    </a:lnL>
                    <a:lnR w="9525">
                      <a:solidFill>
                        <a:srgbClr val="FFFFFF"/>
                      </a:solidFill>
                      <a:prstDash val="solid"/>
                    </a:lnR>
                    <a:lnT w="28575">
                      <a:solidFill>
                        <a:srgbClr val="FFFFFF"/>
                      </a:solidFill>
                      <a:prstDash val="solid"/>
                    </a:lnT>
                    <a:lnB w="9525">
                      <a:solidFill>
                        <a:srgbClr val="FFFFFF"/>
                      </a:solidFill>
                      <a:prstDash val="solid"/>
                    </a:lnB>
                    <a:solidFill>
                      <a:srgbClr val="EDF0EB"/>
                    </a:solidFill>
                  </a:tcPr>
                </a:tc>
              </a:tr>
              <a:tr h="525614">
                <a:tc>
                  <a:txBody>
                    <a:bodyPr/>
                    <a:lstStyle/>
                    <a:p>
                      <a:pPr>
                        <a:lnSpc>
                          <a:spcPct val="100000"/>
                        </a:lnSpc>
                        <a:spcBef>
                          <a:spcPts val="45"/>
                        </a:spcBef>
                      </a:pPr>
                      <a:endParaRPr sz="900">
                        <a:latin typeface="Times New Roman"/>
                        <a:cs typeface="Times New Roman"/>
                      </a:endParaRPr>
                    </a:p>
                    <a:p>
                      <a:pPr marL="24765" marR="17145" indent="26034">
                        <a:lnSpc>
                          <a:spcPct val="102600"/>
                        </a:lnSpc>
                      </a:pPr>
                      <a:r>
                        <a:rPr dirty="0" sz="800" spc="20">
                          <a:solidFill>
                            <a:srgbClr val="FFFFFF"/>
                          </a:solidFill>
                          <a:latin typeface="楷体"/>
                          <a:cs typeface="楷体"/>
                        </a:rPr>
                        <a:t>人均医保 </a:t>
                      </a:r>
                      <a:r>
                        <a:rPr dirty="0" sz="800">
                          <a:solidFill>
                            <a:srgbClr val="FFFFFF"/>
                          </a:solidFill>
                          <a:latin typeface="楷体"/>
                          <a:cs typeface="楷体"/>
                        </a:rPr>
                        <a:t>费用（</a:t>
                      </a:r>
                      <a:r>
                        <a:rPr dirty="0" sz="800" spc="-5">
                          <a:solidFill>
                            <a:srgbClr val="FFFFFF"/>
                          </a:solidFill>
                          <a:latin typeface="楷体"/>
                          <a:cs typeface="楷体"/>
                        </a:rPr>
                        <a:t>元</a:t>
                      </a:r>
                      <a:r>
                        <a:rPr dirty="0" sz="800">
                          <a:solidFill>
                            <a:srgbClr val="FFFFFF"/>
                          </a:solidFill>
                          <a:latin typeface="楷体"/>
                          <a:cs typeface="楷体"/>
                        </a:rPr>
                        <a:t>）</a:t>
                      </a:r>
                      <a:endParaRPr sz="800">
                        <a:latin typeface="楷体"/>
                        <a:cs typeface="楷体"/>
                      </a:endParaRPr>
                    </a:p>
                  </a:txBody>
                  <a:tcPr marL="0" marR="0" marB="0" marT="5715">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20">
                          <a:solidFill>
                            <a:srgbClr val="050100"/>
                          </a:solidFill>
                          <a:latin typeface="Times New Roman"/>
                          <a:cs typeface="Times New Roman"/>
                        </a:rPr>
                        <a:t>6,045</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20">
                          <a:solidFill>
                            <a:srgbClr val="050100"/>
                          </a:solidFill>
                          <a:latin typeface="Times New Roman"/>
                          <a:cs typeface="Times New Roman"/>
                        </a:rPr>
                        <a:t>56,032</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20">
                          <a:solidFill>
                            <a:srgbClr val="050100"/>
                          </a:solidFill>
                          <a:latin typeface="Times New Roman"/>
                          <a:cs typeface="Times New Roman"/>
                        </a:rPr>
                        <a:t>24,039</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10">
                          <a:solidFill>
                            <a:srgbClr val="050100"/>
                          </a:solidFill>
                          <a:latin typeface="Times New Roman"/>
                          <a:cs typeface="Times New Roman"/>
                        </a:rPr>
                        <a:t>17,611</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marL="1270">
                        <a:lnSpc>
                          <a:spcPct val="100000"/>
                        </a:lnSpc>
                      </a:pPr>
                      <a:r>
                        <a:rPr dirty="0" sz="700" spc="20">
                          <a:solidFill>
                            <a:srgbClr val="050100"/>
                          </a:solidFill>
                          <a:latin typeface="Times New Roman"/>
                          <a:cs typeface="Times New Roman"/>
                        </a:rPr>
                        <a:t>799</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20">
                          <a:solidFill>
                            <a:srgbClr val="050100"/>
                          </a:solidFill>
                          <a:latin typeface="Times New Roman"/>
                          <a:cs typeface="Times New Roman"/>
                        </a:rPr>
                        <a:t>4,217</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20">
                          <a:solidFill>
                            <a:srgbClr val="050100"/>
                          </a:solidFill>
                          <a:latin typeface="Times New Roman"/>
                          <a:cs typeface="Times New Roman"/>
                        </a:rPr>
                        <a:t>5,399</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c>
                  <a:txBody>
                    <a:bodyPr/>
                    <a:lstStyle/>
                    <a:p>
                      <a:pPr>
                        <a:lnSpc>
                          <a:spcPct val="100000"/>
                        </a:lnSpc>
                      </a:pPr>
                      <a:endParaRPr sz="800">
                        <a:latin typeface="Times New Roman"/>
                        <a:cs typeface="Times New Roman"/>
                      </a:endParaRPr>
                    </a:p>
                    <a:p>
                      <a:pPr>
                        <a:lnSpc>
                          <a:spcPct val="100000"/>
                        </a:lnSpc>
                        <a:spcBef>
                          <a:spcPts val="45"/>
                        </a:spcBef>
                      </a:pPr>
                      <a:endParaRPr sz="600">
                        <a:latin typeface="Times New Roman"/>
                        <a:cs typeface="Times New Roman"/>
                      </a:endParaRPr>
                    </a:p>
                    <a:p>
                      <a:pPr algn="ctr">
                        <a:lnSpc>
                          <a:spcPct val="100000"/>
                        </a:lnSpc>
                      </a:pPr>
                      <a:r>
                        <a:rPr dirty="0" sz="700" spc="15">
                          <a:solidFill>
                            <a:srgbClr val="050100"/>
                          </a:solidFill>
                          <a:latin typeface="Times New Roman"/>
                          <a:cs typeface="Times New Roman"/>
                        </a:rPr>
                        <a:t>n.a.</a:t>
                      </a:r>
                      <a:endParaRPr sz="700">
                        <a:latin typeface="Times New Roman"/>
                        <a:cs typeface="Times New Roman"/>
                      </a:endParaRPr>
                    </a:p>
                  </a:txBody>
                  <a:tcPr marL="0" marR="0" marB="0" marT="0">
                    <a:lnL w="9525">
                      <a:solidFill>
                        <a:srgbClr val="FFFFFF"/>
                      </a:solidFill>
                      <a:prstDash val="solid"/>
                    </a:lnL>
                    <a:lnR w="9525">
                      <a:solidFill>
                        <a:srgbClr val="FFFFFF"/>
                      </a:solidFill>
                      <a:prstDash val="solid"/>
                    </a:lnR>
                    <a:lnT w="9525">
                      <a:solidFill>
                        <a:srgbClr val="FFFFFF"/>
                      </a:solidFill>
                      <a:prstDash val="solid"/>
                    </a:lnT>
                    <a:lnB w="9525">
                      <a:solidFill>
                        <a:srgbClr val="FFFFFF"/>
                      </a:solidFill>
                      <a:prstDash val="solid"/>
                    </a:lnB>
                    <a:solidFill>
                      <a:srgbClr val="EDF0EB"/>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19</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05381" y="1665097"/>
            <a:ext cx="961707" cy="143408"/>
          </a:xfrm>
          <a:prstGeom prst="rect">
            <a:avLst/>
          </a:prstGeom>
        </p:spPr>
      </p:pic>
      <p:pic>
        <p:nvPicPr>
          <p:cNvPr id="7" name="object 7"/>
          <p:cNvPicPr/>
          <p:nvPr/>
        </p:nvPicPr>
        <p:blipFill>
          <a:blip r:embed="rId3" cstate="print"/>
          <a:stretch>
            <a:fillRect/>
          </a:stretch>
        </p:blipFill>
        <p:spPr>
          <a:xfrm>
            <a:off x="2772676" y="1669758"/>
            <a:ext cx="1053769" cy="140741"/>
          </a:xfrm>
          <a:prstGeom prst="rect">
            <a:avLst/>
          </a:prstGeom>
        </p:spPr>
      </p:pic>
      <p:pic>
        <p:nvPicPr>
          <p:cNvPr id="8" name="object 8"/>
          <p:cNvPicPr/>
          <p:nvPr/>
        </p:nvPicPr>
        <p:blipFill>
          <a:blip r:embed="rId4" cstate="print"/>
          <a:stretch>
            <a:fillRect/>
          </a:stretch>
        </p:blipFill>
        <p:spPr>
          <a:xfrm>
            <a:off x="1703641" y="3215703"/>
            <a:ext cx="658012" cy="141058"/>
          </a:xfrm>
          <a:prstGeom prst="rect">
            <a:avLst/>
          </a:prstGeom>
        </p:spPr>
      </p:pic>
      <p:pic>
        <p:nvPicPr>
          <p:cNvPr id="9" name="object 9"/>
          <p:cNvPicPr/>
          <p:nvPr/>
        </p:nvPicPr>
        <p:blipFill>
          <a:blip r:embed="rId5" cstate="print"/>
          <a:stretch>
            <a:fillRect/>
          </a:stretch>
        </p:blipFill>
        <p:spPr>
          <a:xfrm>
            <a:off x="2465743" y="3219780"/>
            <a:ext cx="657910" cy="136296"/>
          </a:xfrm>
          <a:prstGeom prst="rect">
            <a:avLst/>
          </a:prstGeom>
        </p:spPr>
      </p:pic>
      <p:pic>
        <p:nvPicPr>
          <p:cNvPr id="10" name="object 10"/>
          <p:cNvPicPr/>
          <p:nvPr/>
        </p:nvPicPr>
        <p:blipFill>
          <a:blip r:embed="rId6" cstate="print"/>
          <a:stretch>
            <a:fillRect/>
          </a:stretch>
        </p:blipFill>
        <p:spPr>
          <a:xfrm>
            <a:off x="3238550" y="3213024"/>
            <a:ext cx="641438" cy="140068"/>
          </a:xfrm>
          <a:prstGeom prst="rect">
            <a:avLst/>
          </a:prstGeom>
        </p:spPr>
      </p:pic>
      <p:pic>
        <p:nvPicPr>
          <p:cNvPr id="11" name="object 11"/>
          <p:cNvPicPr/>
          <p:nvPr/>
        </p:nvPicPr>
        <p:blipFill>
          <a:blip r:embed="rId7" cstate="print"/>
          <a:stretch>
            <a:fillRect/>
          </a:stretch>
        </p:blipFill>
        <p:spPr>
          <a:xfrm>
            <a:off x="1701660" y="5372709"/>
            <a:ext cx="964793" cy="142163"/>
          </a:xfrm>
          <a:prstGeom prst="rect">
            <a:avLst/>
          </a:prstGeom>
        </p:spPr>
      </p:pic>
      <p:pic>
        <p:nvPicPr>
          <p:cNvPr id="12" name="object 12"/>
          <p:cNvPicPr/>
          <p:nvPr/>
        </p:nvPicPr>
        <p:blipFill>
          <a:blip r:embed="rId8" cstate="print"/>
          <a:stretch>
            <a:fillRect/>
          </a:stretch>
        </p:blipFill>
        <p:spPr>
          <a:xfrm>
            <a:off x="2776499" y="5371833"/>
            <a:ext cx="1713090" cy="142354"/>
          </a:xfrm>
          <a:prstGeom prst="rect">
            <a:avLst/>
          </a:prstGeom>
        </p:spPr>
      </p:pic>
      <p:pic>
        <p:nvPicPr>
          <p:cNvPr id="13" name="object 13"/>
          <p:cNvPicPr/>
          <p:nvPr/>
        </p:nvPicPr>
        <p:blipFill>
          <a:blip r:embed="rId9" cstate="print"/>
          <a:stretch>
            <a:fillRect/>
          </a:stretch>
        </p:blipFill>
        <p:spPr>
          <a:xfrm>
            <a:off x="1704987" y="6452374"/>
            <a:ext cx="1255877" cy="147396"/>
          </a:xfrm>
          <a:prstGeom prst="rect">
            <a:avLst/>
          </a:prstGeom>
        </p:spPr>
      </p:pic>
      <p:pic>
        <p:nvPicPr>
          <p:cNvPr id="14" name="object 14"/>
          <p:cNvPicPr/>
          <p:nvPr/>
        </p:nvPicPr>
        <p:blipFill>
          <a:blip r:embed="rId10" cstate="print"/>
          <a:stretch>
            <a:fillRect/>
          </a:stretch>
        </p:blipFill>
        <p:spPr>
          <a:xfrm>
            <a:off x="3071926" y="6453060"/>
            <a:ext cx="1366113" cy="142443"/>
          </a:xfrm>
          <a:prstGeom prst="rect">
            <a:avLst/>
          </a:prstGeom>
        </p:spPr>
      </p:pic>
      <p:sp>
        <p:nvSpPr>
          <p:cNvPr id="15" name="object 15"/>
          <p:cNvSpPr txBox="1"/>
          <p:nvPr/>
        </p:nvSpPr>
        <p:spPr>
          <a:xfrm>
            <a:off x="1380032" y="1557337"/>
            <a:ext cx="4876165" cy="7474584"/>
          </a:xfrm>
          <a:prstGeom prst="rect">
            <a:avLst/>
          </a:prstGeom>
        </p:spPr>
        <p:txBody>
          <a:bodyPr wrap="square" lIns="0" tIns="81280" rIns="0" bIns="0" rtlCol="0" vert="horz">
            <a:spAutoFit/>
          </a:bodyPr>
          <a:lstStyle/>
          <a:p>
            <a:pPr marL="317500">
              <a:lnSpc>
                <a:spcPct val="100000"/>
              </a:lnSpc>
              <a:spcBef>
                <a:spcPts val="640"/>
              </a:spcBef>
            </a:pPr>
            <a:r>
              <a:rPr dirty="0" sz="1200">
                <a:solidFill>
                  <a:srgbClr val="636466"/>
                </a:solidFill>
                <a:latin typeface="楷体"/>
                <a:cs typeface="楷体"/>
              </a:rPr>
              <a:t>推动多元筹资、解决公平性问题</a:t>
            </a:r>
            <a:endParaRPr sz="1200">
              <a:latin typeface="楷体"/>
              <a:cs typeface="楷体"/>
            </a:endParaRPr>
          </a:p>
          <a:p>
            <a:pPr marL="12700" marR="5080" indent="304800">
              <a:lnSpc>
                <a:spcPct val="118100"/>
              </a:lnSpc>
              <a:spcBef>
                <a:spcPts val="285"/>
              </a:spcBef>
            </a:pPr>
            <a:r>
              <a:rPr dirty="0" sz="1200">
                <a:solidFill>
                  <a:srgbClr val="231F20"/>
                </a:solidFill>
                <a:latin typeface="楷体"/>
                <a:cs typeface="楷体"/>
              </a:rPr>
              <a:t>由于罕见病发病人群少</a:t>
            </a:r>
            <a:r>
              <a:rPr dirty="0" sz="1200" spc="-105">
                <a:solidFill>
                  <a:srgbClr val="231F20"/>
                </a:solidFill>
                <a:latin typeface="楷体"/>
                <a:cs typeface="楷体"/>
              </a:rPr>
              <a:t>，</a:t>
            </a:r>
            <a:r>
              <a:rPr dirty="0" sz="1200">
                <a:solidFill>
                  <a:srgbClr val="231F20"/>
                </a:solidFill>
                <a:latin typeface="楷体"/>
                <a:cs typeface="楷体"/>
              </a:rPr>
              <a:t>人均费用高</a:t>
            </a:r>
            <a:r>
              <a:rPr dirty="0" sz="1200" spc="-105">
                <a:solidFill>
                  <a:srgbClr val="231F20"/>
                </a:solidFill>
                <a:latin typeface="楷体"/>
                <a:cs typeface="楷体"/>
              </a:rPr>
              <a:t>，</a:t>
            </a:r>
            <a:r>
              <a:rPr dirty="0" sz="1200">
                <a:solidFill>
                  <a:srgbClr val="231F20"/>
                </a:solidFill>
                <a:latin typeface="楷体"/>
                <a:cs typeface="楷体"/>
              </a:rPr>
              <a:t>地方医保在设计政策的时候， </a:t>
            </a:r>
            <a:r>
              <a:rPr dirty="0" sz="1200" spc="10">
                <a:solidFill>
                  <a:srgbClr val="231F20"/>
                </a:solidFill>
                <a:latin typeface="楷体"/>
                <a:cs typeface="楷体"/>
              </a:rPr>
              <a:t>会面临罕见病与非罕见</a:t>
            </a:r>
            <a:r>
              <a:rPr dirty="0" sz="1200">
                <a:solidFill>
                  <a:srgbClr val="231F20"/>
                </a:solidFill>
                <a:latin typeface="楷体"/>
                <a:cs typeface="楷体"/>
              </a:rPr>
              <a:t>病</a:t>
            </a:r>
            <a:r>
              <a:rPr dirty="0" sz="1200" spc="10">
                <a:solidFill>
                  <a:srgbClr val="231F20"/>
                </a:solidFill>
                <a:latin typeface="楷体"/>
                <a:cs typeface="楷体"/>
              </a:rPr>
              <a:t>、甚至与其它罕见病之间的公平问</a:t>
            </a:r>
            <a:r>
              <a:rPr dirty="0" sz="1200">
                <a:solidFill>
                  <a:srgbClr val="231F20"/>
                </a:solidFill>
                <a:latin typeface="楷体"/>
                <a:cs typeface="楷体"/>
              </a:rPr>
              <a:t>题</a:t>
            </a:r>
            <a:r>
              <a:rPr dirty="0" sz="1200" spc="10">
                <a:solidFill>
                  <a:srgbClr val="231F20"/>
                </a:solidFill>
                <a:latin typeface="楷体"/>
                <a:cs typeface="楷体"/>
              </a:rPr>
              <a:t>。目前青 </a:t>
            </a:r>
            <a:r>
              <a:rPr dirty="0" sz="1200">
                <a:solidFill>
                  <a:srgbClr val="231F20"/>
                </a:solidFill>
                <a:latin typeface="楷体"/>
                <a:cs typeface="楷体"/>
              </a:rPr>
              <a:t>岛</a:t>
            </a:r>
            <a:r>
              <a:rPr dirty="0" sz="1200" spc="10">
                <a:solidFill>
                  <a:srgbClr val="231F20"/>
                </a:solidFill>
                <a:latin typeface="楷体"/>
                <a:cs typeface="楷体"/>
              </a:rPr>
              <a:t>、浙江等地方模式采取的方式是通过多元筹资的模</a:t>
            </a:r>
            <a:r>
              <a:rPr dirty="0" sz="1200">
                <a:solidFill>
                  <a:srgbClr val="231F20"/>
                </a:solidFill>
                <a:latin typeface="楷体"/>
                <a:cs typeface="楷体"/>
              </a:rPr>
              <a:t>式</a:t>
            </a:r>
            <a:r>
              <a:rPr dirty="0" sz="1200" spc="10">
                <a:solidFill>
                  <a:srgbClr val="231F20"/>
                </a:solidFill>
                <a:latin typeface="楷体"/>
                <a:cs typeface="楷体"/>
              </a:rPr>
              <a:t>，以政府主</a:t>
            </a:r>
            <a:r>
              <a:rPr dirty="0" sz="1200">
                <a:solidFill>
                  <a:srgbClr val="231F20"/>
                </a:solidFill>
                <a:latin typeface="楷体"/>
                <a:cs typeface="楷体"/>
              </a:rPr>
              <a:t>导、 </a:t>
            </a:r>
            <a:r>
              <a:rPr dirty="0" sz="1200" spc="10">
                <a:solidFill>
                  <a:srgbClr val="231F20"/>
                </a:solidFill>
                <a:latin typeface="楷体"/>
                <a:cs typeface="楷体"/>
              </a:rPr>
              <a:t>多方共付的方式进行罕见病的救</a:t>
            </a:r>
            <a:r>
              <a:rPr dirty="0" sz="1200">
                <a:solidFill>
                  <a:srgbClr val="231F20"/>
                </a:solidFill>
                <a:latin typeface="楷体"/>
                <a:cs typeface="楷体"/>
              </a:rPr>
              <a:t>助</a:t>
            </a:r>
            <a:r>
              <a:rPr dirty="0" sz="1200" spc="10">
                <a:solidFill>
                  <a:srgbClr val="231F20"/>
                </a:solidFill>
                <a:latin typeface="楷体"/>
                <a:cs typeface="楷体"/>
              </a:rPr>
              <a:t>，不挤占医保盘子的大病资</a:t>
            </a:r>
            <a:r>
              <a:rPr dirty="0" sz="1200">
                <a:solidFill>
                  <a:srgbClr val="231F20"/>
                </a:solidFill>
                <a:latin typeface="楷体"/>
                <a:cs typeface="楷体"/>
              </a:rPr>
              <a:t>金</a:t>
            </a:r>
            <a:r>
              <a:rPr dirty="0" sz="1200" spc="10">
                <a:solidFill>
                  <a:srgbClr val="231F20"/>
                </a:solidFill>
                <a:latin typeface="楷体"/>
                <a:cs typeface="楷体"/>
              </a:rPr>
              <a:t>；部分 </a:t>
            </a:r>
            <a:r>
              <a:rPr dirty="0" sz="1200">
                <a:solidFill>
                  <a:srgbClr val="231F20"/>
                </a:solidFill>
                <a:latin typeface="楷体"/>
                <a:cs typeface="楷体"/>
              </a:rPr>
              <a:t>地区例如上海也在探索专项基金等其它筹资模式。</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政府主导、部门协同、多方共付：</a:t>
            </a:r>
            <a:endParaRPr sz="1200">
              <a:latin typeface="楷体"/>
              <a:cs typeface="楷体"/>
            </a:endParaRPr>
          </a:p>
          <a:p>
            <a:pPr algn="just" marL="12700" marR="78105" indent="304800">
              <a:lnSpc>
                <a:spcPct val="118100"/>
              </a:lnSpc>
            </a:pPr>
            <a:r>
              <a:rPr dirty="0" sz="1200" spc="10">
                <a:solidFill>
                  <a:srgbClr val="231F20"/>
                </a:solidFill>
                <a:latin typeface="楷体"/>
                <a:cs typeface="楷体"/>
              </a:rPr>
              <a:t>如上文介</a:t>
            </a:r>
            <a:r>
              <a:rPr dirty="0" sz="1200">
                <a:solidFill>
                  <a:srgbClr val="231F20"/>
                </a:solidFill>
                <a:latin typeface="楷体"/>
                <a:cs typeface="楷体"/>
              </a:rPr>
              <a:t>绍</a:t>
            </a:r>
            <a:r>
              <a:rPr dirty="0" sz="1200" spc="10">
                <a:solidFill>
                  <a:srgbClr val="231F20"/>
                </a:solidFill>
                <a:latin typeface="楷体"/>
                <a:cs typeface="楷体"/>
              </a:rPr>
              <a:t>，浙江模式中主要由财政部门负责罕见病救助资金的筹 集和拨</a:t>
            </a:r>
            <a:r>
              <a:rPr dirty="0" sz="1200">
                <a:solidFill>
                  <a:srgbClr val="231F20"/>
                </a:solidFill>
                <a:latin typeface="楷体"/>
                <a:cs typeface="楷体"/>
              </a:rPr>
              <a:t>划</a:t>
            </a:r>
            <a:r>
              <a:rPr dirty="0" sz="1200" spc="10">
                <a:solidFill>
                  <a:srgbClr val="231F20"/>
                </a:solidFill>
                <a:latin typeface="楷体"/>
                <a:cs typeface="楷体"/>
              </a:rPr>
              <a:t>，并结合医保等其它资金来源实现多方共</a:t>
            </a:r>
            <a:r>
              <a:rPr dirty="0" sz="1200">
                <a:solidFill>
                  <a:srgbClr val="231F20"/>
                </a:solidFill>
                <a:latin typeface="楷体"/>
                <a:cs typeface="楷体"/>
              </a:rPr>
              <a:t>付</a:t>
            </a:r>
            <a:r>
              <a:rPr dirty="0" sz="1200" spc="10">
                <a:solidFill>
                  <a:srgbClr val="231F20"/>
                </a:solidFill>
                <a:latin typeface="楷体"/>
                <a:cs typeface="楷体"/>
              </a:rPr>
              <a:t>；青岛模式也比较 类</a:t>
            </a:r>
            <a:r>
              <a:rPr dirty="0" sz="1200">
                <a:solidFill>
                  <a:srgbClr val="231F20"/>
                </a:solidFill>
                <a:latin typeface="楷体"/>
                <a:cs typeface="楷体"/>
              </a:rPr>
              <a:t>似</a:t>
            </a:r>
            <a:r>
              <a:rPr dirty="0" sz="1200" spc="10">
                <a:solidFill>
                  <a:srgbClr val="231F20"/>
                </a:solidFill>
                <a:latin typeface="楷体"/>
                <a:cs typeface="楷体"/>
              </a:rPr>
              <a:t>。在此基础</a:t>
            </a:r>
            <a:r>
              <a:rPr dirty="0" sz="1200">
                <a:solidFill>
                  <a:srgbClr val="231F20"/>
                </a:solidFill>
                <a:latin typeface="楷体"/>
                <a:cs typeface="楷体"/>
              </a:rPr>
              <a:t>上</a:t>
            </a:r>
            <a:r>
              <a:rPr dirty="0" sz="1200" spc="10">
                <a:solidFill>
                  <a:srgbClr val="231F20"/>
                </a:solidFill>
                <a:latin typeface="楷体"/>
                <a:cs typeface="楷体"/>
              </a:rPr>
              <a:t>，其它地区也进行了类似的保障方案设</a:t>
            </a:r>
            <a:r>
              <a:rPr dirty="0" sz="1200">
                <a:solidFill>
                  <a:srgbClr val="231F20"/>
                </a:solidFill>
                <a:latin typeface="楷体"/>
                <a:cs typeface="楷体"/>
              </a:rPr>
              <a:t>计</a:t>
            </a:r>
            <a:r>
              <a:rPr dirty="0" sz="1200" spc="10">
                <a:solidFill>
                  <a:srgbClr val="231F20"/>
                </a:solidFill>
                <a:latin typeface="楷体"/>
                <a:cs typeface="楷体"/>
              </a:rPr>
              <a:t>。河南省人 社厅正在设计的戈谢病医保方案</a:t>
            </a:r>
            <a:r>
              <a:rPr dirty="0" sz="1200">
                <a:solidFill>
                  <a:srgbClr val="231F20"/>
                </a:solidFill>
                <a:latin typeface="楷体"/>
                <a:cs typeface="楷体"/>
              </a:rPr>
              <a:t>中</a:t>
            </a:r>
            <a:r>
              <a:rPr dirty="0" sz="1200" spc="10">
                <a:solidFill>
                  <a:srgbClr val="231F20"/>
                </a:solidFill>
                <a:latin typeface="楷体"/>
                <a:cs typeface="楷体"/>
              </a:rPr>
              <a:t>（目前尚未正式实</a:t>
            </a:r>
            <a:r>
              <a:rPr dirty="0" sz="1200" spc="5">
                <a:solidFill>
                  <a:srgbClr val="231F20"/>
                </a:solidFill>
                <a:latin typeface="楷体"/>
                <a:cs typeface="楷体"/>
              </a:rPr>
              <a:t>施</a:t>
            </a:r>
            <a:r>
              <a:rPr dirty="0" sz="1200">
                <a:solidFill>
                  <a:srgbClr val="231F20"/>
                </a:solidFill>
                <a:latin typeface="楷体"/>
                <a:cs typeface="楷体"/>
              </a:rPr>
              <a:t>）</a:t>
            </a:r>
            <a:r>
              <a:rPr dirty="0" sz="1200" spc="10">
                <a:solidFill>
                  <a:srgbClr val="231F20"/>
                </a:solidFill>
                <a:latin typeface="楷体"/>
                <a:cs typeface="楷体"/>
              </a:rPr>
              <a:t>，通过补充医 疗保险为符合条件的患者提供每年最</a:t>
            </a:r>
            <a:r>
              <a:rPr dirty="0" sz="1200">
                <a:solidFill>
                  <a:srgbClr val="231F20"/>
                </a:solidFill>
                <a:latin typeface="楷体"/>
                <a:cs typeface="楷体"/>
              </a:rPr>
              <a:t>高</a:t>
            </a:r>
            <a:r>
              <a:rPr dirty="0" sz="1200" spc="-335">
                <a:solidFill>
                  <a:srgbClr val="231F20"/>
                </a:solidFill>
                <a:latin typeface="楷体"/>
                <a:cs typeface="楷体"/>
              </a:rPr>
              <a:t> </a:t>
            </a:r>
            <a:r>
              <a:rPr dirty="0" baseline="2314" sz="1800">
                <a:solidFill>
                  <a:srgbClr val="231F20"/>
                </a:solidFill>
                <a:latin typeface="Times New Roman"/>
                <a:cs typeface="Times New Roman"/>
              </a:rPr>
              <a:t>150</a:t>
            </a:r>
            <a:r>
              <a:rPr dirty="0" baseline="2314" sz="1800" spc="-52">
                <a:solidFill>
                  <a:srgbClr val="231F20"/>
                </a:solidFill>
                <a:latin typeface="Times New Roman"/>
                <a:cs typeface="Times New Roman"/>
              </a:rPr>
              <a:t> </a:t>
            </a:r>
            <a:r>
              <a:rPr dirty="0" sz="1200" spc="10">
                <a:solidFill>
                  <a:srgbClr val="231F20"/>
                </a:solidFill>
                <a:latin typeface="楷体"/>
                <a:cs typeface="楷体"/>
              </a:rPr>
              <a:t>万元的医药费用救助额</a:t>
            </a:r>
            <a:r>
              <a:rPr dirty="0" sz="1200">
                <a:solidFill>
                  <a:srgbClr val="231F20"/>
                </a:solidFill>
                <a:latin typeface="楷体"/>
                <a:cs typeface="楷体"/>
              </a:rPr>
              <a:t>度，</a:t>
            </a:r>
            <a:endParaRPr sz="1200">
              <a:latin typeface="楷体"/>
              <a:cs typeface="楷体"/>
            </a:endParaRPr>
          </a:p>
          <a:p>
            <a:pPr algn="just" marL="12700" marR="77470">
              <a:lnSpc>
                <a:spcPct val="118100"/>
              </a:lnSpc>
            </a:pPr>
            <a:r>
              <a:rPr dirty="0" sz="1200" spc="10">
                <a:solidFill>
                  <a:srgbClr val="231F20"/>
                </a:solidFill>
                <a:latin typeface="楷体"/>
                <a:cs typeface="楷体"/>
              </a:rPr>
              <a:t>报销比例</a:t>
            </a:r>
            <a:r>
              <a:rPr dirty="0" sz="1200">
                <a:solidFill>
                  <a:srgbClr val="231F20"/>
                </a:solidFill>
                <a:latin typeface="楷体"/>
                <a:cs typeface="楷体"/>
              </a:rPr>
              <a:t>为</a:t>
            </a:r>
            <a:r>
              <a:rPr dirty="0" sz="1200" spc="-320">
                <a:solidFill>
                  <a:srgbClr val="231F20"/>
                </a:solidFill>
                <a:latin typeface="楷体"/>
                <a:cs typeface="楷体"/>
              </a:rPr>
              <a:t> </a:t>
            </a:r>
            <a:r>
              <a:rPr dirty="0" baseline="2314" sz="1800">
                <a:solidFill>
                  <a:srgbClr val="231F20"/>
                </a:solidFill>
                <a:latin typeface="Times New Roman"/>
                <a:cs typeface="Times New Roman"/>
              </a:rPr>
              <a:t>97%</a:t>
            </a:r>
            <a:r>
              <a:rPr dirty="0" sz="1200" spc="10">
                <a:solidFill>
                  <a:srgbClr val="231F20"/>
                </a:solidFill>
                <a:latin typeface="楷体"/>
                <a:cs typeface="楷体"/>
              </a:rPr>
              <a:t>。方案设计</a:t>
            </a:r>
            <a:r>
              <a:rPr dirty="0" sz="1200">
                <a:solidFill>
                  <a:srgbClr val="231F20"/>
                </a:solidFill>
                <a:latin typeface="楷体"/>
                <a:cs typeface="楷体"/>
              </a:rPr>
              <a:t>中</a:t>
            </a:r>
            <a:r>
              <a:rPr dirty="0" sz="1200" spc="10">
                <a:solidFill>
                  <a:srgbClr val="231F20"/>
                </a:solidFill>
                <a:latin typeface="楷体"/>
                <a:cs typeface="楷体"/>
              </a:rPr>
              <a:t>，医保提</a:t>
            </a:r>
            <a:r>
              <a:rPr dirty="0" sz="1200">
                <a:solidFill>
                  <a:srgbClr val="231F20"/>
                </a:solidFill>
                <a:latin typeface="楷体"/>
                <a:cs typeface="楷体"/>
              </a:rPr>
              <a:t>供</a:t>
            </a:r>
            <a:r>
              <a:rPr dirty="0" sz="1200" spc="-320">
                <a:solidFill>
                  <a:srgbClr val="231F20"/>
                </a:solidFill>
                <a:latin typeface="楷体"/>
                <a:cs typeface="楷体"/>
              </a:rPr>
              <a:t> </a:t>
            </a:r>
            <a:r>
              <a:rPr dirty="0" baseline="2314" sz="1800">
                <a:solidFill>
                  <a:srgbClr val="231F20"/>
                </a:solidFill>
                <a:latin typeface="Times New Roman"/>
                <a:cs typeface="Times New Roman"/>
              </a:rPr>
              <a:t>55</a:t>
            </a:r>
            <a:r>
              <a:rPr dirty="0" baseline="2314" sz="1800" spc="-22">
                <a:solidFill>
                  <a:srgbClr val="231F20"/>
                </a:solidFill>
                <a:latin typeface="Times New Roman"/>
                <a:cs typeface="Times New Roman"/>
              </a:rPr>
              <a:t> </a:t>
            </a:r>
            <a:r>
              <a:rPr dirty="0" sz="1200" spc="10">
                <a:solidFill>
                  <a:srgbClr val="231F20"/>
                </a:solidFill>
                <a:latin typeface="楷体"/>
                <a:cs typeface="楷体"/>
              </a:rPr>
              <a:t>万的救助额</a:t>
            </a:r>
            <a:r>
              <a:rPr dirty="0" sz="1200">
                <a:solidFill>
                  <a:srgbClr val="231F20"/>
                </a:solidFill>
                <a:latin typeface="楷体"/>
                <a:cs typeface="楷体"/>
              </a:rPr>
              <a:t>度</a:t>
            </a:r>
            <a:r>
              <a:rPr dirty="0" sz="1200" spc="10">
                <a:solidFill>
                  <a:srgbClr val="231F20"/>
                </a:solidFill>
                <a:latin typeface="楷体"/>
                <a:cs typeface="楷体"/>
              </a:rPr>
              <a:t>，其</a:t>
            </a:r>
            <a:r>
              <a:rPr dirty="0" sz="1200">
                <a:solidFill>
                  <a:srgbClr val="231F20"/>
                </a:solidFill>
                <a:latin typeface="楷体"/>
                <a:cs typeface="楷体"/>
              </a:rPr>
              <a:t>余</a:t>
            </a:r>
            <a:r>
              <a:rPr dirty="0" sz="1200" spc="-320">
                <a:solidFill>
                  <a:srgbClr val="231F20"/>
                </a:solidFill>
                <a:latin typeface="楷体"/>
                <a:cs typeface="楷体"/>
              </a:rPr>
              <a:t> </a:t>
            </a:r>
            <a:r>
              <a:rPr dirty="0" baseline="2314" sz="1800">
                <a:solidFill>
                  <a:srgbClr val="231F20"/>
                </a:solidFill>
                <a:latin typeface="Times New Roman"/>
                <a:cs typeface="Times New Roman"/>
              </a:rPr>
              <a:t>95</a:t>
            </a:r>
            <a:r>
              <a:rPr dirty="0" baseline="2314" sz="1800" spc="-30">
                <a:solidFill>
                  <a:srgbClr val="231F20"/>
                </a:solidFill>
                <a:latin typeface="Times New Roman"/>
                <a:cs typeface="Times New Roman"/>
              </a:rPr>
              <a:t> </a:t>
            </a:r>
            <a:r>
              <a:rPr dirty="0" sz="1200">
                <a:solidFill>
                  <a:srgbClr val="231F20"/>
                </a:solidFill>
                <a:latin typeface="楷体"/>
                <a:cs typeface="楷体"/>
              </a:rPr>
              <a:t>万 </a:t>
            </a:r>
            <a:r>
              <a:rPr dirty="0" sz="1200" spc="15">
                <a:solidFill>
                  <a:srgbClr val="231F20"/>
                </a:solidFill>
                <a:latin typeface="楷体"/>
                <a:cs typeface="楷体"/>
              </a:rPr>
              <a:t>需要财</a:t>
            </a:r>
            <a:r>
              <a:rPr dirty="0" sz="1200">
                <a:solidFill>
                  <a:srgbClr val="231F20"/>
                </a:solidFill>
                <a:latin typeface="楷体"/>
                <a:cs typeface="楷体"/>
              </a:rPr>
              <a:t>政</a:t>
            </a:r>
            <a:r>
              <a:rPr dirty="0" sz="1200" spc="15">
                <a:solidFill>
                  <a:srgbClr val="231F20"/>
                </a:solidFill>
                <a:latin typeface="楷体"/>
                <a:cs typeface="楷体"/>
              </a:rPr>
              <a:t>、卫</a:t>
            </a:r>
            <a:r>
              <a:rPr dirty="0" sz="1200">
                <a:solidFill>
                  <a:srgbClr val="231F20"/>
                </a:solidFill>
                <a:latin typeface="楷体"/>
                <a:cs typeface="楷体"/>
              </a:rPr>
              <a:t>生</a:t>
            </a:r>
            <a:r>
              <a:rPr dirty="0" sz="1200" spc="15">
                <a:solidFill>
                  <a:srgbClr val="231F20"/>
                </a:solidFill>
                <a:latin typeface="楷体"/>
                <a:cs typeface="楷体"/>
              </a:rPr>
              <a:t>、民</a:t>
            </a:r>
            <a:r>
              <a:rPr dirty="0" sz="1200">
                <a:solidFill>
                  <a:srgbClr val="231F20"/>
                </a:solidFill>
                <a:latin typeface="楷体"/>
                <a:cs typeface="楷体"/>
              </a:rPr>
              <a:t>政</a:t>
            </a:r>
            <a:r>
              <a:rPr dirty="0" sz="1200" spc="15">
                <a:solidFill>
                  <a:srgbClr val="231F20"/>
                </a:solidFill>
                <a:latin typeface="楷体"/>
                <a:cs typeface="楷体"/>
              </a:rPr>
              <a:t>、慈善等几个部门共同出</a:t>
            </a:r>
            <a:r>
              <a:rPr dirty="0" sz="1200">
                <a:solidFill>
                  <a:srgbClr val="231F20"/>
                </a:solidFill>
                <a:latin typeface="楷体"/>
                <a:cs typeface="楷体"/>
              </a:rPr>
              <a:t>资</a:t>
            </a:r>
            <a:r>
              <a:rPr dirty="0" sz="1200" spc="15">
                <a:solidFill>
                  <a:srgbClr val="231F20"/>
                </a:solidFill>
                <a:latin typeface="楷体"/>
                <a:cs typeface="楷体"/>
              </a:rPr>
              <a:t>。这就需要政府由上 </a:t>
            </a:r>
            <a:r>
              <a:rPr dirty="0" sz="1200">
                <a:solidFill>
                  <a:srgbClr val="231F20"/>
                </a:solidFill>
                <a:latin typeface="楷体"/>
                <a:cs typeface="楷体"/>
              </a:rPr>
              <a:t>而下推动，统一协调部门之间的配合。</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探索商业保险、专项基金等其他筹资模式：</a:t>
            </a:r>
            <a:endParaRPr sz="1200">
              <a:latin typeface="楷体"/>
              <a:cs typeface="楷体"/>
            </a:endParaRPr>
          </a:p>
          <a:p>
            <a:pPr algn="just" marL="12700" marR="78740" indent="304800">
              <a:lnSpc>
                <a:spcPct val="118100"/>
              </a:lnSpc>
            </a:pPr>
            <a:r>
              <a:rPr dirty="0" sz="1200">
                <a:solidFill>
                  <a:srgbClr val="231F20"/>
                </a:solidFill>
                <a:latin typeface="楷体"/>
                <a:cs typeface="楷体"/>
              </a:rPr>
              <a:t>上海等地区在医保基金之外</a:t>
            </a:r>
            <a:r>
              <a:rPr dirty="0" sz="1200" spc="-5">
                <a:solidFill>
                  <a:srgbClr val="231F20"/>
                </a:solidFill>
                <a:latin typeface="楷体"/>
                <a:cs typeface="楷体"/>
              </a:rPr>
              <a:t>，</a:t>
            </a:r>
            <a:r>
              <a:rPr dirty="0" sz="1200">
                <a:solidFill>
                  <a:srgbClr val="231F20"/>
                </a:solidFill>
                <a:latin typeface="楷体"/>
                <a:cs typeface="楷体"/>
              </a:rPr>
              <a:t>通过</a:t>
            </a:r>
            <a:r>
              <a:rPr dirty="0" sz="1200" spc="-33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a:solidFill>
                  <a:srgbClr val="231F20"/>
                </a:solidFill>
                <a:latin typeface="楷体"/>
                <a:cs typeface="楷体"/>
              </a:rPr>
              <a:t>少儿住院互助基金</a:t>
            </a:r>
            <a:r>
              <a:rPr dirty="0" sz="1200" spc="-325">
                <a:solidFill>
                  <a:srgbClr val="231F20"/>
                </a:solidFill>
                <a:latin typeface="楷体"/>
                <a:cs typeface="楷体"/>
              </a:rPr>
              <a:t> </a:t>
            </a:r>
            <a:r>
              <a:rPr dirty="0" baseline="2314" sz="1800">
                <a:solidFill>
                  <a:srgbClr val="231F20"/>
                </a:solidFill>
                <a:latin typeface="Times New Roman"/>
                <a:cs typeface="Times New Roman"/>
              </a:rPr>
              <a:t>”</a:t>
            </a:r>
            <a:r>
              <a:rPr dirty="0" sz="1200" spc="-5">
                <a:solidFill>
                  <a:srgbClr val="231F20"/>
                </a:solidFill>
                <a:latin typeface="楷体"/>
                <a:cs typeface="楷体"/>
              </a:rPr>
              <a:t>、</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a:solidFill>
                  <a:srgbClr val="231F20"/>
                </a:solidFill>
                <a:latin typeface="楷体"/>
                <a:cs typeface="楷体"/>
              </a:rPr>
              <a:t>溶酶体 </a:t>
            </a:r>
            <a:r>
              <a:rPr dirty="0" sz="1200" spc="15">
                <a:solidFill>
                  <a:srgbClr val="231F20"/>
                </a:solidFill>
                <a:latin typeface="楷体"/>
                <a:cs typeface="楷体"/>
              </a:rPr>
              <a:t>专项基</a:t>
            </a:r>
            <a:r>
              <a:rPr dirty="0" sz="1200">
                <a:solidFill>
                  <a:srgbClr val="231F20"/>
                </a:solidFill>
                <a:latin typeface="楷体"/>
                <a:cs typeface="楷体"/>
              </a:rPr>
              <a:t>金</a:t>
            </a:r>
            <a:r>
              <a:rPr dirty="0" sz="1200" spc="-34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7">
                <a:solidFill>
                  <a:srgbClr val="231F20"/>
                </a:solidFill>
                <a:latin typeface="Times New Roman"/>
                <a:cs typeface="Times New Roman"/>
              </a:rPr>
              <a:t> </a:t>
            </a:r>
            <a:r>
              <a:rPr dirty="0" sz="1200" spc="15">
                <a:solidFill>
                  <a:srgbClr val="231F20"/>
                </a:solidFill>
                <a:latin typeface="楷体"/>
                <a:cs typeface="楷体"/>
              </a:rPr>
              <a:t>等模式为罕见病患者提供多层次保</a:t>
            </a:r>
            <a:r>
              <a:rPr dirty="0" sz="1200">
                <a:solidFill>
                  <a:srgbClr val="231F20"/>
                </a:solidFill>
                <a:latin typeface="楷体"/>
                <a:cs typeface="楷体"/>
              </a:rPr>
              <a:t>障</a:t>
            </a:r>
            <a:r>
              <a:rPr dirty="0" sz="1200" spc="15">
                <a:solidFill>
                  <a:srgbClr val="231F20"/>
                </a:solidFill>
                <a:latin typeface="楷体"/>
                <a:cs typeface="楷体"/>
              </a:rPr>
              <a:t>。也有部分地区与商业 </a:t>
            </a:r>
            <a:r>
              <a:rPr dirty="0" sz="1200">
                <a:solidFill>
                  <a:srgbClr val="231F20"/>
                </a:solidFill>
                <a:latin typeface="楷体"/>
                <a:cs typeface="楷体"/>
              </a:rPr>
              <a:t>保险公司在罕见病商保产品方面进行了一定的探索。</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spcBef>
                <a:spcPts val="5"/>
              </a:spcBef>
            </a:pPr>
            <a:r>
              <a:rPr dirty="0" sz="1200">
                <a:solidFill>
                  <a:srgbClr val="636466"/>
                </a:solidFill>
                <a:latin typeface="楷体"/>
                <a:cs typeface="楷体"/>
              </a:rPr>
              <a:t>建立独立保障体系，确保长期可持续发展</a:t>
            </a:r>
            <a:endParaRPr sz="1200">
              <a:latin typeface="楷体"/>
              <a:cs typeface="楷体"/>
            </a:endParaRPr>
          </a:p>
          <a:p>
            <a:pPr algn="just" marL="12700" marR="78105" indent="304800">
              <a:lnSpc>
                <a:spcPct val="118100"/>
              </a:lnSpc>
              <a:spcBef>
                <a:spcPts val="280"/>
              </a:spcBef>
            </a:pPr>
            <a:r>
              <a:rPr dirty="0" sz="1200" spc="10">
                <a:solidFill>
                  <a:srgbClr val="231F20"/>
                </a:solidFill>
                <a:latin typeface="楷体"/>
                <a:cs typeface="楷体"/>
              </a:rPr>
              <a:t>目前的青岛和浙江模式初步建立了罕见病用药保障体</a:t>
            </a:r>
            <a:r>
              <a:rPr dirty="0" sz="1200">
                <a:solidFill>
                  <a:srgbClr val="231F20"/>
                </a:solidFill>
                <a:latin typeface="楷体"/>
                <a:cs typeface="楷体"/>
              </a:rPr>
              <a:t>系</a:t>
            </a:r>
            <a:r>
              <a:rPr dirty="0" sz="1200" spc="10">
                <a:solidFill>
                  <a:srgbClr val="231F20"/>
                </a:solidFill>
                <a:latin typeface="楷体"/>
                <a:cs typeface="楷体"/>
              </a:rPr>
              <a:t>，但也面临 着长期可持续发展的问</a:t>
            </a:r>
            <a:r>
              <a:rPr dirty="0" sz="1200">
                <a:solidFill>
                  <a:srgbClr val="231F20"/>
                </a:solidFill>
                <a:latin typeface="楷体"/>
                <a:cs typeface="楷体"/>
              </a:rPr>
              <a:t>题</a:t>
            </a:r>
            <a:r>
              <a:rPr dirty="0" sz="1200" spc="10">
                <a:solidFill>
                  <a:srgbClr val="231F20"/>
                </a:solidFill>
                <a:latin typeface="楷体"/>
                <a:cs typeface="楷体"/>
              </a:rPr>
              <a:t>。例如青岛模式在发展过程中遇到过企业慈善 捐款终止的情</a:t>
            </a:r>
            <a:r>
              <a:rPr dirty="0" sz="1200">
                <a:solidFill>
                  <a:srgbClr val="231F20"/>
                </a:solidFill>
                <a:latin typeface="楷体"/>
                <a:cs typeface="楷体"/>
              </a:rPr>
              <a:t>况</a:t>
            </a:r>
            <a:r>
              <a:rPr dirty="0" sz="1200" spc="10">
                <a:solidFill>
                  <a:srgbClr val="231F20"/>
                </a:solidFill>
                <a:latin typeface="楷体"/>
                <a:cs typeface="楷体"/>
              </a:rPr>
              <a:t>，而浙江模式目前只纳入三种罕见</a:t>
            </a:r>
            <a:r>
              <a:rPr dirty="0" sz="1200">
                <a:solidFill>
                  <a:srgbClr val="231F20"/>
                </a:solidFill>
                <a:latin typeface="楷体"/>
                <a:cs typeface="楷体"/>
              </a:rPr>
              <a:t>病</a:t>
            </a:r>
            <a:r>
              <a:rPr dirty="0" sz="1200" spc="10">
                <a:solidFill>
                  <a:srgbClr val="231F20"/>
                </a:solidFill>
                <a:latin typeface="楷体"/>
                <a:cs typeface="楷体"/>
              </a:rPr>
              <a:t>，未来如果纳入更 多病种则需要财政更大力度的支</a:t>
            </a:r>
            <a:r>
              <a:rPr dirty="0" sz="1200">
                <a:solidFill>
                  <a:srgbClr val="231F20"/>
                </a:solidFill>
                <a:latin typeface="楷体"/>
                <a:cs typeface="楷体"/>
              </a:rPr>
              <a:t>持</a:t>
            </a:r>
            <a:r>
              <a:rPr dirty="0" sz="1200" spc="10">
                <a:solidFill>
                  <a:srgbClr val="231F20"/>
                </a:solidFill>
                <a:latin typeface="楷体"/>
                <a:cs typeface="楷体"/>
              </a:rPr>
              <a:t>。针对这些问</a:t>
            </a:r>
            <a:r>
              <a:rPr dirty="0" sz="1200">
                <a:solidFill>
                  <a:srgbClr val="231F20"/>
                </a:solidFill>
                <a:latin typeface="楷体"/>
                <a:cs typeface="楷体"/>
              </a:rPr>
              <a:t>题</a:t>
            </a:r>
            <a:r>
              <a:rPr dirty="0" sz="1200" spc="10">
                <a:solidFill>
                  <a:srgbClr val="231F20"/>
                </a:solidFill>
                <a:latin typeface="楷体"/>
                <a:cs typeface="楷体"/>
              </a:rPr>
              <a:t>，有专家认</a:t>
            </a:r>
            <a:r>
              <a:rPr dirty="0" sz="1200">
                <a:solidFill>
                  <a:srgbClr val="231F20"/>
                </a:solidFill>
                <a:latin typeface="楷体"/>
                <a:cs typeface="楷体"/>
              </a:rPr>
              <a:t>为</a:t>
            </a:r>
            <a:r>
              <a:rPr dirty="0" sz="1200" spc="10">
                <a:solidFill>
                  <a:srgbClr val="231F20"/>
                </a:solidFill>
                <a:latin typeface="楷体"/>
                <a:cs typeface="楷体"/>
              </a:rPr>
              <a:t>，有条 件的地方应该试行建立独立的罕见病筹资和保障体</a:t>
            </a:r>
            <a:r>
              <a:rPr dirty="0" sz="1200" spc="-5">
                <a:solidFill>
                  <a:srgbClr val="231F20"/>
                </a:solidFill>
                <a:latin typeface="楷体"/>
                <a:cs typeface="楷体"/>
              </a:rPr>
              <a:t>系</a:t>
            </a:r>
            <a:r>
              <a:rPr dirty="0" sz="1200" spc="10">
                <a:solidFill>
                  <a:srgbClr val="231F20"/>
                </a:solidFill>
                <a:latin typeface="楷体"/>
                <a:cs typeface="楷体"/>
              </a:rPr>
              <a:t>；也有专家提出地 </a:t>
            </a:r>
            <a:r>
              <a:rPr dirty="0" sz="1200">
                <a:solidFill>
                  <a:srgbClr val="231F20"/>
                </a:solidFill>
                <a:latin typeface="楷体"/>
                <a:cs typeface="楷体"/>
              </a:rPr>
              <a:t>方发展水平不均衡，罕见病保障的全面展开更应从国家层面突破。</a:t>
            </a:r>
            <a:endParaRPr sz="1200">
              <a:latin typeface="楷体"/>
              <a:cs typeface="楷体"/>
            </a:endParaRPr>
          </a:p>
          <a:p>
            <a:pPr>
              <a:lnSpc>
                <a:spcPct val="100000"/>
              </a:lnSpc>
              <a:spcBef>
                <a:spcPts val="35"/>
              </a:spcBef>
            </a:pPr>
            <a:endParaRPr sz="1300">
              <a:latin typeface="楷体"/>
              <a:cs typeface="楷体"/>
            </a:endParaRPr>
          </a:p>
          <a:p>
            <a:pPr marL="12700" marR="5080" indent="304800">
              <a:lnSpc>
                <a:spcPct val="118100"/>
              </a:lnSpc>
            </a:pPr>
            <a:r>
              <a:rPr dirty="0" sz="1200">
                <a:solidFill>
                  <a:srgbClr val="231F20"/>
                </a:solidFill>
                <a:latin typeface="楷体"/>
                <a:cs typeface="楷体"/>
              </a:rPr>
              <a:t>全国政协委员</a:t>
            </a:r>
            <a:r>
              <a:rPr dirty="0" sz="1200" spc="-210">
                <a:solidFill>
                  <a:srgbClr val="231F20"/>
                </a:solidFill>
                <a:latin typeface="楷体"/>
                <a:cs typeface="楷体"/>
              </a:rPr>
              <a:t>、</a:t>
            </a:r>
            <a:r>
              <a:rPr dirty="0" sz="1200">
                <a:solidFill>
                  <a:srgbClr val="231F20"/>
                </a:solidFill>
                <a:latin typeface="楷体"/>
                <a:cs typeface="楷体"/>
              </a:rPr>
              <a:t>卫健委罕见病专家委员会委员丁洁教授曾公开表示， </a:t>
            </a:r>
            <a:r>
              <a:rPr dirty="0" sz="1200" spc="10">
                <a:solidFill>
                  <a:srgbClr val="231F20"/>
                </a:solidFill>
                <a:latin typeface="楷体"/>
                <a:cs typeface="楷体"/>
              </a:rPr>
              <a:t>地方性医保制度仍有一定局限</a:t>
            </a:r>
            <a:r>
              <a:rPr dirty="0" sz="1200">
                <a:solidFill>
                  <a:srgbClr val="231F20"/>
                </a:solidFill>
                <a:latin typeface="楷体"/>
                <a:cs typeface="楷体"/>
              </a:rPr>
              <a:t>性</a:t>
            </a:r>
            <a:r>
              <a:rPr dirty="0" sz="1200" spc="10">
                <a:solidFill>
                  <a:srgbClr val="231F20"/>
                </a:solidFill>
                <a:latin typeface="楷体"/>
                <a:cs typeface="楷体"/>
              </a:rPr>
              <a:t>，有关部门可借鉴这些地方医疗保障体 </a:t>
            </a:r>
            <a:r>
              <a:rPr dirty="0" sz="1200">
                <a:solidFill>
                  <a:srgbClr val="231F20"/>
                </a:solidFill>
                <a:latin typeface="楷体"/>
                <a:cs typeface="楷体"/>
              </a:rPr>
              <a:t>制</a:t>
            </a:r>
            <a:r>
              <a:rPr dirty="0" sz="1200" spc="10">
                <a:solidFill>
                  <a:srgbClr val="231F20"/>
                </a:solidFill>
                <a:latin typeface="楷体"/>
                <a:cs typeface="楷体"/>
              </a:rPr>
              <a:t>，并结合中国社会保</a:t>
            </a:r>
            <a:r>
              <a:rPr dirty="0" sz="1200">
                <a:solidFill>
                  <a:srgbClr val="231F20"/>
                </a:solidFill>
                <a:latin typeface="楷体"/>
                <a:cs typeface="楷体"/>
              </a:rPr>
              <a:t>障</a:t>
            </a:r>
            <a:r>
              <a:rPr dirty="0" sz="1200" spc="10">
                <a:solidFill>
                  <a:srgbClr val="231F20"/>
                </a:solidFill>
                <a:latin typeface="楷体"/>
                <a:cs typeface="楷体"/>
              </a:rPr>
              <a:t>、卫生资源配置现</a:t>
            </a:r>
            <a:r>
              <a:rPr dirty="0" sz="1200">
                <a:solidFill>
                  <a:srgbClr val="231F20"/>
                </a:solidFill>
                <a:latin typeface="楷体"/>
                <a:cs typeface="楷体"/>
              </a:rPr>
              <a:t>状</a:t>
            </a:r>
            <a:r>
              <a:rPr dirty="0" sz="1200" spc="10">
                <a:solidFill>
                  <a:srgbClr val="231F20"/>
                </a:solidFill>
                <a:latin typeface="楷体"/>
                <a:cs typeface="楷体"/>
              </a:rPr>
              <a:t>、药品保障供应体系等实 </a:t>
            </a:r>
            <a:r>
              <a:rPr dirty="0" sz="1200">
                <a:solidFill>
                  <a:srgbClr val="231F20"/>
                </a:solidFill>
                <a:latin typeface="楷体"/>
                <a:cs typeface="楷体"/>
              </a:rPr>
              <a:t>际情况，构建国家层面的罕见病药物制度和医疗保障体系。青岛市社会</a:t>
            </a:r>
            <a:endParaRPr sz="1200">
              <a:latin typeface="楷体"/>
              <a:cs typeface="楷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20</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1593304"/>
            <a:ext cx="4876165" cy="1105535"/>
          </a:xfrm>
          <a:prstGeom prst="rect">
            <a:avLst/>
          </a:prstGeom>
        </p:spPr>
        <p:txBody>
          <a:bodyPr wrap="square" lIns="0" tIns="12700" rIns="0" bIns="0" rtlCol="0" vert="horz">
            <a:spAutoFit/>
          </a:bodyPr>
          <a:lstStyle/>
          <a:p>
            <a:pPr marL="12700" marR="5080">
              <a:lnSpc>
                <a:spcPct val="118100"/>
              </a:lnSpc>
              <a:spcBef>
                <a:spcPts val="100"/>
              </a:spcBef>
            </a:pPr>
            <a:r>
              <a:rPr dirty="0" sz="1200" spc="10">
                <a:solidFill>
                  <a:srgbClr val="231F20"/>
                </a:solidFill>
                <a:latin typeface="楷体"/>
                <a:cs typeface="楷体"/>
              </a:rPr>
              <a:t>保险研究会副会长刘军帅也曾呼吁建立独立的罕见病筹资体</a:t>
            </a:r>
            <a:r>
              <a:rPr dirty="0" sz="1200">
                <a:solidFill>
                  <a:srgbClr val="231F20"/>
                </a:solidFill>
                <a:latin typeface="楷体"/>
                <a:cs typeface="楷体"/>
              </a:rPr>
              <a:t>系</a:t>
            </a:r>
            <a:r>
              <a:rPr dirty="0" sz="1200" spc="10">
                <a:solidFill>
                  <a:srgbClr val="231F20"/>
                </a:solidFill>
                <a:latin typeface="楷体"/>
                <a:cs typeface="楷体"/>
              </a:rPr>
              <a:t>，由国家 财政划拨部分资</a:t>
            </a:r>
            <a:r>
              <a:rPr dirty="0" sz="1200">
                <a:solidFill>
                  <a:srgbClr val="231F20"/>
                </a:solidFill>
                <a:latin typeface="楷体"/>
                <a:cs typeface="楷体"/>
              </a:rPr>
              <a:t>金</a:t>
            </a:r>
            <a:r>
              <a:rPr dirty="0" sz="1200" spc="10">
                <a:solidFill>
                  <a:srgbClr val="231F20"/>
                </a:solidFill>
                <a:latin typeface="楷体"/>
                <a:cs typeface="楷体"/>
              </a:rPr>
              <a:t>，慈善机</a:t>
            </a:r>
            <a:r>
              <a:rPr dirty="0" sz="1200">
                <a:solidFill>
                  <a:srgbClr val="231F20"/>
                </a:solidFill>
                <a:latin typeface="楷体"/>
                <a:cs typeface="楷体"/>
              </a:rPr>
              <a:t>构</a:t>
            </a:r>
            <a:r>
              <a:rPr dirty="0" sz="1200" spc="10">
                <a:solidFill>
                  <a:srgbClr val="231F20"/>
                </a:solidFill>
                <a:latin typeface="楷体"/>
                <a:cs typeface="楷体"/>
              </a:rPr>
              <a:t>、协会等社会组织筹集部分资</a:t>
            </a:r>
            <a:r>
              <a:rPr dirty="0" sz="1200">
                <a:solidFill>
                  <a:srgbClr val="231F20"/>
                </a:solidFill>
                <a:latin typeface="楷体"/>
                <a:cs typeface="楷体"/>
              </a:rPr>
              <a:t>金</a:t>
            </a:r>
            <a:r>
              <a:rPr dirty="0" sz="1200" spc="10">
                <a:solidFill>
                  <a:srgbClr val="231F20"/>
                </a:solidFill>
                <a:latin typeface="楷体"/>
                <a:cs typeface="楷体"/>
              </a:rPr>
              <a:t>，并适当 </a:t>
            </a:r>
            <a:r>
              <a:rPr dirty="0" sz="1200">
                <a:solidFill>
                  <a:srgbClr val="231F20"/>
                </a:solidFill>
                <a:latin typeface="楷体"/>
                <a:cs typeface="楷体"/>
              </a:rPr>
              <a:t>降低基本医保筹资</a:t>
            </a:r>
            <a:r>
              <a:rPr dirty="0" sz="1200" spc="-105">
                <a:solidFill>
                  <a:srgbClr val="231F20"/>
                </a:solidFill>
                <a:latin typeface="楷体"/>
                <a:cs typeface="楷体"/>
              </a:rPr>
              <a:t>、</a:t>
            </a:r>
            <a:r>
              <a:rPr dirty="0" sz="1200">
                <a:solidFill>
                  <a:srgbClr val="231F20"/>
                </a:solidFill>
                <a:latin typeface="楷体"/>
                <a:cs typeface="楷体"/>
              </a:rPr>
              <a:t>增加罕见病筹资</a:t>
            </a:r>
            <a:r>
              <a:rPr dirty="0" sz="1200" spc="-105">
                <a:solidFill>
                  <a:srgbClr val="231F20"/>
                </a:solidFill>
                <a:latin typeface="楷体"/>
                <a:cs typeface="楷体"/>
              </a:rPr>
              <a:t>，</a:t>
            </a:r>
            <a:r>
              <a:rPr dirty="0" sz="1200">
                <a:solidFill>
                  <a:srgbClr val="231F20"/>
                </a:solidFill>
                <a:latin typeface="楷体"/>
                <a:cs typeface="楷体"/>
              </a:rPr>
              <a:t>从源头上解决制度独立性的问题。 </a:t>
            </a:r>
            <a:r>
              <a:rPr dirty="0" sz="1200" spc="10">
                <a:solidFill>
                  <a:srgbClr val="231F20"/>
                </a:solidFill>
                <a:latin typeface="楷体"/>
                <a:cs typeface="楷体"/>
              </a:rPr>
              <a:t>而这也符合其它国家和地区通过罕见病国家计划和立</a:t>
            </a:r>
            <a:r>
              <a:rPr dirty="0" sz="1200">
                <a:solidFill>
                  <a:srgbClr val="231F20"/>
                </a:solidFill>
                <a:latin typeface="楷体"/>
                <a:cs typeface="楷体"/>
              </a:rPr>
              <a:t>法</a:t>
            </a:r>
            <a:r>
              <a:rPr dirty="0" sz="1200" spc="10">
                <a:solidFill>
                  <a:srgbClr val="231F20"/>
                </a:solidFill>
                <a:latin typeface="楷体"/>
                <a:cs typeface="楷体"/>
              </a:rPr>
              <a:t>、罕见病用药专 </a:t>
            </a:r>
            <a:r>
              <a:rPr dirty="0" sz="1200">
                <a:solidFill>
                  <a:srgbClr val="231F20"/>
                </a:solidFill>
                <a:latin typeface="楷体"/>
                <a:cs typeface="楷体"/>
              </a:rPr>
              <a:t>款专用推动孤儿药用药保障的做法。</a:t>
            </a:r>
            <a:endParaRPr sz="1200">
              <a:latin typeface="楷体"/>
              <a:cs typeface="楷体"/>
            </a:endParaRPr>
          </a:p>
        </p:txBody>
      </p:sp>
      <p:grpSp>
        <p:nvGrpSpPr>
          <p:cNvPr id="7" name="object 7"/>
          <p:cNvGrpSpPr/>
          <p:nvPr/>
        </p:nvGrpSpPr>
        <p:grpSpPr>
          <a:xfrm>
            <a:off x="1776552" y="3200108"/>
            <a:ext cx="229235" cy="133985"/>
            <a:chOff x="1776552" y="3200108"/>
            <a:chExt cx="229235" cy="133985"/>
          </a:xfrm>
        </p:grpSpPr>
        <p:pic>
          <p:nvPicPr>
            <p:cNvPr id="8" name="object 8"/>
            <p:cNvPicPr/>
            <p:nvPr/>
          </p:nvPicPr>
          <p:blipFill>
            <a:blip r:embed="rId2" cstate="print"/>
            <a:stretch>
              <a:fillRect/>
            </a:stretch>
          </p:blipFill>
          <p:spPr>
            <a:xfrm>
              <a:off x="1776552" y="3200120"/>
              <a:ext cx="127838" cy="133883"/>
            </a:xfrm>
            <a:prstGeom prst="rect">
              <a:avLst/>
            </a:prstGeom>
          </p:spPr>
        </p:pic>
        <p:pic>
          <p:nvPicPr>
            <p:cNvPr id="9" name="object 9"/>
            <p:cNvPicPr/>
            <p:nvPr/>
          </p:nvPicPr>
          <p:blipFill>
            <a:blip r:embed="rId3" cstate="print"/>
            <a:stretch>
              <a:fillRect/>
            </a:stretch>
          </p:blipFill>
          <p:spPr>
            <a:xfrm>
              <a:off x="1923529" y="3200108"/>
              <a:ext cx="82257" cy="133515"/>
            </a:xfrm>
            <a:prstGeom prst="rect">
              <a:avLst/>
            </a:prstGeom>
          </p:spPr>
        </p:pic>
      </p:grpSp>
      <p:pic>
        <p:nvPicPr>
          <p:cNvPr id="10" name="object 10"/>
          <p:cNvPicPr/>
          <p:nvPr/>
        </p:nvPicPr>
        <p:blipFill>
          <a:blip r:embed="rId4" cstate="print"/>
          <a:stretch>
            <a:fillRect/>
          </a:stretch>
        </p:blipFill>
        <p:spPr>
          <a:xfrm>
            <a:off x="2120468" y="3178975"/>
            <a:ext cx="2459685" cy="177901"/>
          </a:xfrm>
          <a:prstGeom prst="rect">
            <a:avLst/>
          </a:prstGeom>
        </p:spPr>
      </p:pic>
      <p:grpSp>
        <p:nvGrpSpPr>
          <p:cNvPr id="11" name="object 11"/>
          <p:cNvGrpSpPr/>
          <p:nvPr/>
        </p:nvGrpSpPr>
        <p:grpSpPr>
          <a:xfrm>
            <a:off x="1699539" y="5137302"/>
            <a:ext cx="285750" cy="107950"/>
            <a:chOff x="1699539" y="5137302"/>
            <a:chExt cx="285750" cy="107950"/>
          </a:xfrm>
        </p:grpSpPr>
        <p:pic>
          <p:nvPicPr>
            <p:cNvPr id="12" name="object 12"/>
            <p:cNvPicPr/>
            <p:nvPr/>
          </p:nvPicPr>
          <p:blipFill>
            <a:blip r:embed="rId5" cstate="print"/>
            <a:stretch>
              <a:fillRect/>
            </a:stretch>
          </p:blipFill>
          <p:spPr>
            <a:xfrm>
              <a:off x="1699539" y="5137302"/>
              <a:ext cx="217068" cy="107607"/>
            </a:xfrm>
            <a:prstGeom prst="rect">
              <a:avLst/>
            </a:prstGeom>
          </p:spPr>
        </p:pic>
        <p:sp>
          <p:nvSpPr>
            <p:cNvPr id="13" name="object 13"/>
            <p:cNvSpPr/>
            <p:nvPr/>
          </p:nvSpPr>
          <p:spPr>
            <a:xfrm>
              <a:off x="1943989" y="5138572"/>
              <a:ext cx="40005" cy="103505"/>
            </a:xfrm>
            <a:custGeom>
              <a:avLst/>
              <a:gdLst/>
              <a:ahLst/>
              <a:cxnLst/>
              <a:rect l="l" t="t" r="r" b="b"/>
              <a:pathLst>
                <a:path w="40005" h="103504">
                  <a:moveTo>
                    <a:pt x="1117" y="14287"/>
                  </a:moveTo>
                  <a:lnTo>
                    <a:pt x="4394" y="12750"/>
                  </a:lnTo>
                  <a:lnTo>
                    <a:pt x="6946" y="11976"/>
                  </a:lnTo>
                  <a:lnTo>
                    <a:pt x="8788" y="11976"/>
                  </a:lnTo>
                  <a:lnTo>
                    <a:pt x="10071" y="11976"/>
                  </a:lnTo>
                  <a:lnTo>
                    <a:pt x="13995" y="16598"/>
                  </a:lnTo>
                  <a:lnTo>
                    <a:pt x="14490" y="18681"/>
                  </a:lnTo>
                  <a:lnTo>
                    <a:pt x="14731" y="23393"/>
                  </a:lnTo>
                  <a:lnTo>
                    <a:pt x="14731" y="30734"/>
                  </a:lnTo>
                  <a:lnTo>
                    <a:pt x="14731" y="85204"/>
                  </a:lnTo>
                  <a:lnTo>
                    <a:pt x="14731" y="91262"/>
                  </a:lnTo>
                  <a:lnTo>
                    <a:pt x="14465" y="94894"/>
                  </a:lnTo>
                  <a:lnTo>
                    <a:pt x="13919" y="96100"/>
                  </a:lnTo>
                  <a:lnTo>
                    <a:pt x="13373" y="97320"/>
                  </a:lnTo>
                  <a:lnTo>
                    <a:pt x="12407" y="98285"/>
                  </a:lnTo>
                  <a:lnTo>
                    <a:pt x="11010" y="99009"/>
                  </a:lnTo>
                  <a:lnTo>
                    <a:pt x="9626" y="99733"/>
                  </a:lnTo>
                  <a:lnTo>
                    <a:pt x="6553" y="100139"/>
                  </a:lnTo>
                  <a:lnTo>
                    <a:pt x="1790" y="100241"/>
                  </a:lnTo>
                  <a:lnTo>
                    <a:pt x="1790" y="102984"/>
                  </a:lnTo>
                  <a:lnTo>
                    <a:pt x="39738" y="102984"/>
                  </a:lnTo>
                  <a:lnTo>
                    <a:pt x="39738" y="100241"/>
                  </a:lnTo>
                  <a:lnTo>
                    <a:pt x="35178" y="100139"/>
                  </a:lnTo>
                  <a:lnTo>
                    <a:pt x="32143" y="99720"/>
                  </a:lnTo>
                  <a:lnTo>
                    <a:pt x="30657" y="98971"/>
                  </a:lnTo>
                  <a:lnTo>
                    <a:pt x="29171" y="98221"/>
                  </a:lnTo>
                  <a:lnTo>
                    <a:pt x="28193" y="97155"/>
                  </a:lnTo>
                  <a:lnTo>
                    <a:pt x="27724" y="95770"/>
                  </a:lnTo>
                  <a:lnTo>
                    <a:pt x="27254" y="94386"/>
                  </a:lnTo>
                  <a:lnTo>
                    <a:pt x="27012" y="90855"/>
                  </a:lnTo>
                  <a:lnTo>
                    <a:pt x="27012" y="85204"/>
                  </a:lnTo>
                  <a:lnTo>
                    <a:pt x="27012" y="0"/>
                  </a:lnTo>
                  <a:lnTo>
                    <a:pt x="24561" y="0"/>
                  </a:lnTo>
                  <a:lnTo>
                    <a:pt x="0" y="11976"/>
                  </a:lnTo>
                  <a:lnTo>
                    <a:pt x="1117" y="14287"/>
                  </a:lnTo>
                  <a:close/>
                </a:path>
              </a:pathLst>
            </a:custGeom>
            <a:ln w="3175">
              <a:solidFill>
                <a:srgbClr val="636466"/>
              </a:solidFill>
            </a:ln>
          </p:spPr>
          <p:txBody>
            <a:bodyPr wrap="square" lIns="0" tIns="0" rIns="0" bIns="0" rtlCol="0"/>
            <a:lstStyle/>
            <a:p/>
          </p:txBody>
        </p:sp>
      </p:grpSp>
      <p:pic>
        <p:nvPicPr>
          <p:cNvPr id="14" name="object 14"/>
          <p:cNvPicPr/>
          <p:nvPr/>
        </p:nvPicPr>
        <p:blipFill>
          <a:blip r:embed="rId6" cstate="print"/>
          <a:stretch>
            <a:fillRect/>
          </a:stretch>
        </p:blipFill>
        <p:spPr>
          <a:xfrm>
            <a:off x="2053844" y="5120182"/>
            <a:ext cx="591400" cy="142532"/>
          </a:xfrm>
          <a:prstGeom prst="rect">
            <a:avLst/>
          </a:prstGeom>
        </p:spPr>
      </p:pic>
      <p:pic>
        <p:nvPicPr>
          <p:cNvPr id="15" name="object 15"/>
          <p:cNvPicPr/>
          <p:nvPr/>
        </p:nvPicPr>
        <p:blipFill>
          <a:blip r:embed="rId7" cstate="print"/>
          <a:stretch>
            <a:fillRect/>
          </a:stretch>
        </p:blipFill>
        <p:spPr>
          <a:xfrm>
            <a:off x="1710944" y="6667474"/>
            <a:ext cx="2417330" cy="145618"/>
          </a:xfrm>
          <a:prstGeom prst="rect">
            <a:avLst/>
          </a:prstGeom>
        </p:spPr>
      </p:pic>
      <p:sp>
        <p:nvSpPr>
          <p:cNvPr id="16" name="object 16"/>
          <p:cNvSpPr txBox="1"/>
          <p:nvPr/>
        </p:nvSpPr>
        <p:spPr>
          <a:xfrm>
            <a:off x="1379880" y="3132315"/>
            <a:ext cx="4876800" cy="5036185"/>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2.6</a:t>
            </a:r>
            <a:r>
              <a:rPr dirty="0" baseline="1851" sz="2250" spc="547">
                <a:solidFill>
                  <a:srgbClr val="636466"/>
                </a:solidFill>
                <a:latin typeface="Times New Roman"/>
                <a:cs typeface="Times New Roman"/>
              </a:rPr>
              <a:t> </a:t>
            </a:r>
            <a:r>
              <a:rPr dirty="0" sz="1500">
                <a:solidFill>
                  <a:srgbClr val="636466"/>
                </a:solidFill>
                <a:latin typeface="楷体"/>
                <a:cs typeface="楷体"/>
              </a:rPr>
              <a:t>筹资与支付模式创新有待突破</a:t>
            </a:r>
            <a:endParaRPr sz="1500">
              <a:latin typeface="楷体"/>
              <a:cs typeface="楷体"/>
            </a:endParaRPr>
          </a:p>
          <a:p>
            <a:pPr marL="12700" marR="5080" indent="304800">
              <a:lnSpc>
                <a:spcPct val="118100"/>
              </a:lnSpc>
              <a:spcBef>
                <a:spcPts val="1380"/>
              </a:spcBef>
            </a:pPr>
            <a:r>
              <a:rPr dirty="0" sz="1200" spc="10">
                <a:solidFill>
                  <a:srgbClr val="231F20"/>
                </a:solidFill>
                <a:latin typeface="楷体"/>
                <a:cs typeface="楷体"/>
              </a:rPr>
              <a:t>从我国医保资金的现状来</a:t>
            </a:r>
            <a:r>
              <a:rPr dirty="0" sz="1200">
                <a:solidFill>
                  <a:srgbClr val="231F20"/>
                </a:solidFill>
                <a:latin typeface="楷体"/>
                <a:cs typeface="楷体"/>
              </a:rPr>
              <a:t>看</a:t>
            </a:r>
            <a:r>
              <a:rPr dirty="0" sz="1200" spc="10">
                <a:solidFill>
                  <a:srgbClr val="231F20"/>
                </a:solidFill>
                <a:latin typeface="楷体"/>
                <a:cs typeface="楷体"/>
              </a:rPr>
              <a:t>，单纯依靠政府医保基金很难满足罕见 病患者长期的保障需</a:t>
            </a:r>
            <a:r>
              <a:rPr dirty="0" sz="1200">
                <a:solidFill>
                  <a:srgbClr val="231F20"/>
                </a:solidFill>
                <a:latin typeface="楷体"/>
                <a:cs typeface="楷体"/>
              </a:rPr>
              <a:t>求</a:t>
            </a:r>
            <a:r>
              <a:rPr dirty="0" sz="1200" spc="10">
                <a:solidFill>
                  <a:srgbClr val="231F20"/>
                </a:solidFill>
                <a:latin typeface="楷体"/>
                <a:cs typeface="楷体"/>
              </a:rPr>
              <a:t>。虽然青</a:t>
            </a:r>
            <a:r>
              <a:rPr dirty="0" sz="1200">
                <a:solidFill>
                  <a:srgbClr val="231F20"/>
                </a:solidFill>
                <a:latin typeface="楷体"/>
                <a:cs typeface="楷体"/>
              </a:rPr>
              <a:t>岛</a:t>
            </a:r>
            <a:r>
              <a:rPr dirty="0" sz="1200" spc="10">
                <a:solidFill>
                  <a:srgbClr val="231F20"/>
                </a:solidFill>
                <a:latin typeface="楷体"/>
                <a:cs typeface="楷体"/>
              </a:rPr>
              <a:t>、浙江等部分省市开创性的将财</a:t>
            </a:r>
            <a:r>
              <a:rPr dirty="0" sz="1200">
                <a:solidFill>
                  <a:srgbClr val="231F20"/>
                </a:solidFill>
                <a:latin typeface="楷体"/>
                <a:cs typeface="楷体"/>
              </a:rPr>
              <a:t>政、 </a:t>
            </a:r>
            <a:r>
              <a:rPr dirty="0" sz="1200" spc="10">
                <a:solidFill>
                  <a:srgbClr val="231F20"/>
                </a:solidFill>
                <a:latin typeface="楷体"/>
                <a:cs typeface="楷体"/>
              </a:rPr>
              <a:t>民政资金引入了当地罕见病保障体系之</a:t>
            </a:r>
            <a:r>
              <a:rPr dirty="0" sz="1200">
                <a:solidFill>
                  <a:srgbClr val="231F20"/>
                </a:solidFill>
                <a:latin typeface="楷体"/>
                <a:cs typeface="楷体"/>
              </a:rPr>
              <a:t>中</a:t>
            </a:r>
            <a:r>
              <a:rPr dirty="0" sz="1200" spc="10">
                <a:solidFill>
                  <a:srgbClr val="231F20"/>
                </a:solidFill>
                <a:latin typeface="楷体"/>
                <a:cs typeface="楷体"/>
              </a:rPr>
              <a:t>，实现了对医保基金的有效补 </a:t>
            </a:r>
            <a:r>
              <a:rPr dirty="0" sz="1200">
                <a:solidFill>
                  <a:srgbClr val="231F20"/>
                </a:solidFill>
                <a:latin typeface="楷体"/>
                <a:cs typeface="楷体"/>
              </a:rPr>
              <a:t>充</a:t>
            </a:r>
            <a:r>
              <a:rPr dirty="0" sz="1200" spc="10">
                <a:solidFill>
                  <a:srgbClr val="231F20"/>
                </a:solidFill>
                <a:latin typeface="楷体"/>
                <a:cs typeface="楷体"/>
              </a:rPr>
              <a:t>，但面对罕见病长期用</a:t>
            </a:r>
            <a:r>
              <a:rPr dirty="0" sz="1200">
                <a:solidFill>
                  <a:srgbClr val="231F20"/>
                </a:solidFill>
                <a:latin typeface="楷体"/>
                <a:cs typeface="楷体"/>
              </a:rPr>
              <a:t>药</a:t>
            </a:r>
            <a:r>
              <a:rPr dirty="0" sz="1200" spc="10">
                <a:solidFill>
                  <a:srgbClr val="231F20"/>
                </a:solidFill>
                <a:latin typeface="楷体"/>
                <a:cs typeface="楷体"/>
              </a:rPr>
              <a:t>、治疗费用较高的情</a:t>
            </a:r>
            <a:r>
              <a:rPr dirty="0" sz="1200">
                <a:solidFill>
                  <a:srgbClr val="231F20"/>
                </a:solidFill>
                <a:latin typeface="楷体"/>
                <a:cs typeface="楷体"/>
              </a:rPr>
              <a:t>况</a:t>
            </a:r>
            <a:r>
              <a:rPr dirty="0" sz="1200" spc="10">
                <a:solidFill>
                  <a:srgbClr val="231F20"/>
                </a:solidFill>
                <a:latin typeface="楷体"/>
                <a:cs typeface="楷体"/>
              </a:rPr>
              <a:t>，还需要更多筹资渠 </a:t>
            </a:r>
            <a:r>
              <a:rPr dirty="0" sz="1200">
                <a:solidFill>
                  <a:srgbClr val="231F20"/>
                </a:solidFill>
                <a:latin typeface="楷体"/>
                <a:cs typeface="楷体"/>
              </a:rPr>
              <a:t>道和支付方的参与</a:t>
            </a:r>
            <a:r>
              <a:rPr dirty="0" sz="1200" spc="-210">
                <a:solidFill>
                  <a:srgbClr val="231F20"/>
                </a:solidFill>
                <a:latin typeface="楷体"/>
                <a:cs typeface="楷体"/>
              </a:rPr>
              <a:t>，</a:t>
            </a:r>
            <a:r>
              <a:rPr dirty="0" sz="1200">
                <a:solidFill>
                  <a:srgbClr val="231F20"/>
                </a:solidFill>
                <a:latin typeface="楷体"/>
                <a:cs typeface="楷体"/>
              </a:rPr>
              <a:t>形成多方合作的创新机制和可持续发展的保障体系。 在这其中</a:t>
            </a:r>
            <a:r>
              <a:rPr dirty="0" sz="1200" spc="-210">
                <a:solidFill>
                  <a:srgbClr val="231F20"/>
                </a:solidFill>
                <a:latin typeface="楷体"/>
                <a:cs typeface="楷体"/>
              </a:rPr>
              <a:t>，</a:t>
            </a:r>
            <a:r>
              <a:rPr dirty="0" sz="1200">
                <a:solidFill>
                  <a:srgbClr val="231F20"/>
                </a:solidFill>
                <a:latin typeface="楷体"/>
                <a:cs typeface="楷体"/>
              </a:rPr>
              <a:t>商业保险与专项基金等多元筹资和支付模式扮演着重要角色。</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baseline="2314" sz="1800">
                <a:solidFill>
                  <a:srgbClr val="636466"/>
                </a:solidFill>
                <a:latin typeface="Times New Roman"/>
                <a:cs typeface="Times New Roman"/>
              </a:rPr>
              <a:t>2.6.1</a:t>
            </a:r>
            <a:r>
              <a:rPr dirty="0" baseline="2314" sz="1800" spc="-7">
                <a:solidFill>
                  <a:srgbClr val="636466"/>
                </a:solidFill>
                <a:latin typeface="Times New Roman"/>
                <a:cs typeface="Times New Roman"/>
              </a:rPr>
              <a:t> </a:t>
            </a:r>
            <a:r>
              <a:rPr dirty="0" sz="1200">
                <a:solidFill>
                  <a:srgbClr val="636466"/>
                </a:solidFill>
                <a:latin typeface="楷体"/>
                <a:cs typeface="楷体"/>
              </a:rPr>
              <a:t>商业保险</a:t>
            </a:r>
            <a:endParaRPr sz="1200">
              <a:latin typeface="楷体"/>
              <a:cs typeface="楷体"/>
            </a:endParaRPr>
          </a:p>
          <a:p>
            <a:pPr marL="12700" marR="5080" indent="304800">
              <a:lnSpc>
                <a:spcPct val="118100"/>
              </a:lnSpc>
              <a:spcBef>
                <a:spcPts val="285"/>
              </a:spcBef>
            </a:pPr>
            <a:r>
              <a:rPr dirty="0" sz="1200" spc="10">
                <a:solidFill>
                  <a:srgbClr val="231F20"/>
                </a:solidFill>
                <a:latin typeface="楷体"/>
                <a:cs typeface="楷体"/>
              </a:rPr>
              <a:t>随着近年来商业健康险的发</a:t>
            </a:r>
            <a:r>
              <a:rPr dirty="0" sz="1200">
                <a:solidFill>
                  <a:srgbClr val="231F20"/>
                </a:solidFill>
                <a:latin typeface="楷体"/>
                <a:cs typeface="楷体"/>
              </a:rPr>
              <a:t>展</a:t>
            </a:r>
            <a:r>
              <a:rPr dirty="0" sz="1200" spc="10">
                <a:solidFill>
                  <a:srgbClr val="231F20"/>
                </a:solidFill>
                <a:latin typeface="楷体"/>
                <a:cs typeface="楷体"/>
              </a:rPr>
              <a:t>，部分专家开始探索利用商业健康险 保障罕见病治疗的可行</a:t>
            </a:r>
            <a:r>
              <a:rPr dirty="0" sz="1200">
                <a:solidFill>
                  <a:srgbClr val="231F20"/>
                </a:solidFill>
                <a:latin typeface="楷体"/>
                <a:cs typeface="楷体"/>
              </a:rPr>
              <a:t>性</a:t>
            </a:r>
            <a:r>
              <a:rPr dirty="0" sz="1200" spc="10">
                <a:solidFill>
                  <a:srgbClr val="231F20"/>
                </a:solidFill>
                <a:latin typeface="楷体"/>
                <a:cs typeface="楷体"/>
              </a:rPr>
              <a:t>。商业健康险的定位是在医保之外为民众提供 </a:t>
            </a:r>
            <a:r>
              <a:rPr dirty="0" sz="1200">
                <a:solidFill>
                  <a:srgbClr val="231F20"/>
                </a:solidFill>
                <a:latin typeface="楷体"/>
                <a:cs typeface="楷体"/>
              </a:rPr>
              <a:t>补充保障</a:t>
            </a:r>
            <a:r>
              <a:rPr dirty="0" sz="1200" spc="-70">
                <a:solidFill>
                  <a:srgbClr val="231F20"/>
                </a:solidFill>
                <a:latin typeface="楷体"/>
                <a:cs typeface="楷体"/>
              </a:rPr>
              <a:t>，</a:t>
            </a:r>
            <a:r>
              <a:rPr dirty="0" sz="1200">
                <a:solidFill>
                  <a:srgbClr val="231F20"/>
                </a:solidFill>
                <a:latin typeface="楷体"/>
                <a:cs typeface="楷体"/>
              </a:rPr>
              <a:t>为患者提供选择权</a:t>
            </a:r>
            <a:r>
              <a:rPr dirty="0" sz="1200" spc="-70">
                <a:solidFill>
                  <a:srgbClr val="231F20"/>
                </a:solidFill>
                <a:latin typeface="楷体"/>
                <a:cs typeface="楷体"/>
              </a:rPr>
              <a:t>，</a:t>
            </a:r>
            <a:r>
              <a:rPr dirty="0" sz="1200">
                <a:solidFill>
                  <a:srgbClr val="231F20"/>
                </a:solidFill>
                <a:latin typeface="楷体"/>
                <a:cs typeface="楷体"/>
              </a:rPr>
              <a:t>并降低医保基金压力</a:t>
            </a:r>
            <a:r>
              <a:rPr dirty="0" sz="1200" spc="-70">
                <a:solidFill>
                  <a:srgbClr val="231F20"/>
                </a:solidFill>
                <a:latin typeface="楷体"/>
                <a:cs typeface="楷体"/>
              </a:rPr>
              <a:t>。</a:t>
            </a:r>
            <a:r>
              <a:rPr dirty="0" sz="1200">
                <a:solidFill>
                  <a:srgbClr val="231F20"/>
                </a:solidFill>
                <a:latin typeface="楷体"/>
                <a:cs typeface="楷体"/>
              </a:rPr>
              <a:t>从这个角度来看， </a:t>
            </a:r>
            <a:r>
              <a:rPr dirty="0" sz="1200" spc="10">
                <a:solidFill>
                  <a:srgbClr val="231F20"/>
                </a:solidFill>
                <a:latin typeface="楷体"/>
                <a:cs typeface="楷体"/>
              </a:rPr>
              <a:t>利用商业保险为罕见病患者提供保障符合商保的定位和初</a:t>
            </a:r>
            <a:r>
              <a:rPr dirty="0" sz="1200">
                <a:solidFill>
                  <a:srgbClr val="231F20"/>
                </a:solidFill>
                <a:latin typeface="楷体"/>
                <a:cs typeface="楷体"/>
              </a:rPr>
              <a:t>衷</a:t>
            </a:r>
            <a:r>
              <a:rPr dirty="0" sz="1200" spc="10">
                <a:solidFill>
                  <a:srgbClr val="231F20"/>
                </a:solidFill>
                <a:latin typeface="楷体"/>
                <a:cs typeface="楷体"/>
              </a:rPr>
              <a:t>，但同时也 </a:t>
            </a:r>
            <a:r>
              <a:rPr dirty="0" sz="1200">
                <a:solidFill>
                  <a:srgbClr val="231F20"/>
                </a:solidFill>
                <a:latin typeface="楷体"/>
                <a:cs typeface="楷体"/>
              </a:rPr>
              <a:t>面临基础数据缺乏、消费者保障意识和参保意愿较低等问题。</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商业保险提供罕见病保障面临的挑战</a:t>
            </a:r>
            <a:endParaRPr sz="1200">
              <a:latin typeface="楷体"/>
              <a:cs typeface="楷体"/>
            </a:endParaRPr>
          </a:p>
          <a:p>
            <a:pPr algn="just" marL="12700" marR="78105" indent="304800">
              <a:lnSpc>
                <a:spcPct val="118100"/>
              </a:lnSpc>
              <a:spcBef>
                <a:spcPts val="284"/>
              </a:spcBef>
            </a:pPr>
            <a:r>
              <a:rPr dirty="0" sz="1200" spc="10">
                <a:solidFill>
                  <a:srgbClr val="231F20"/>
                </a:solidFill>
                <a:latin typeface="楷体"/>
                <a:cs typeface="楷体"/>
              </a:rPr>
              <a:t>在实际操作</a:t>
            </a:r>
            <a:r>
              <a:rPr dirty="0" sz="1200">
                <a:solidFill>
                  <a:srgbClr val="231F20"/>
                </a:solidFill>
                <a:latin typeface="楷体"/>
                <a:cs typeface="楷体"/>
              </a:rPr>
              <a:t>中</a:t>
            </a:r>
            <a:r>
              <a:rPr dirty="0" sz="1200" spc="10">
                <a:solidFill>
                  <a:srgbClr val="231F20"/>
                </a:solidFill>
                <a:latin typeface="楷体"/>
                <a:cs typeface="楷体"/>
              </a:rPr>
              <a:t>，罕见病商业健康险产品的设计与落地面临着种种挑 </a:t>
            </a:r>
            <a:r>
              <a:rPr dirty="0" sz="1200">
                <a:solidFill>
                  <a:srgbClr val="231F20"/>
                </a:solidFill>
                <a:latin typeface="楷体"/>
                <a:cs typeface="楷体"/>
              </a:rPr>
              <a:t>战</a:t>
            </a:r>
            <a:r>
              <a:rPr dirty="0" sz="1200" spc="-5">
                <a:solidFill>
                  <a:srgbClr val="231F20"/>
                </a:solidFill>
                <a:latin typeface="楷体"/>
                <a:cs typeface="楷体"/>
              </a:rPr>
              <a:t>。</a:t>
            </a:r>
            <a:r>
              <a:rPr dirty="0" sz="1200">
                <a:solidFill>
                  <a:srgbClr val="231F20"/>
                </a:solidFill>
                <a:latin typeface="楷体"/>
                <a:cs typeface="楷体"/>
              </a:rPr>
              <a:t>首先</a:t>
            </a:r>
            <a:r>
              <a:rPr dirty="0" sz="1200" spc="-5">
                <a:solidFill>
                  <a:srgbClr val="231F20"/>
                </a:solidFill>
                <a:latin typeface="楷体"/>
                <a:cs typeface="楷体"/>
              </a:rPr>
              <a:t>，</a:t>
            </a:r>
            <a:r>
              <a:rPr dirty="0" sz="1200">
                <a:solidFill>
                  <a:srgbClr val="231F20"/>
                </a:solidFill>
                <a:latin typeface="楷体"/>
                <a:cs typeface="楷体"/>
              </a:rPr>
              <a:t>由于</a:t>
            </a:r>
            <a:r>
              <a:rPr dirty="0" sz="1200" spc="-355">
                <a:solidFill>
                  <a:srgbClr val="231F20"/>
                </a:solidFill>
                <a:latin typeface="楷体"/>
                <a:cs typeface="楷体"/>
              </a:rPr>
              <a:t> </a:t>
            </a:r>
            <a:r>
              <a:rPr dirty="0" baseline="2314" sz="1800">
                <a:solidFill>
                  <a:srgbClr val="231F20"/>
                </a:solidFill>
                <a:latin typeface="Times New Roman"/>
                <a:cs typeface="Times New Roman"/>
              </a:rPr>
              <a:t>80%</a:t>
            </a:r>
            <a:r>
              <a:rPr dirty="0" baseline="2314" sz="1800" spc="-67">
                <a:solidFill>
                  <a:srgbClr val="231F20"/>
                </a:solidFill>
                <a:latin typeface="Times New Roman"/>
                <a:cs typeface="Times New Roman"/>
              </a:rPr>
              <a:t> </a:t>
            </a:r>
            <a:r>
              <a:rPr dirty="0" sz="1200">
                <a:solidFill>
                  <a:srgbClr val="231F20"/>
                </a:solidFill>
                <a:latin typeface="楷体"/>
                <a:cs typeface="楷体"/>
              </a:rPr>
              <a:t>的罕见病为遗传性疾病</a:t>
            </a:r>
            <a:r>
              <a:rPr dirty="0" sz="1200" spc="-5">
                <a:solidFill>
                  <a:srgbClr val="231F20"/>
                </a:solidFill>
                <a:latin typeface="楷体"/>
                <a:cs typeface="楷体"/>
              </a:rPr>
              <a:t>，</a:t>
            </a:r>
            <a:r>
              <a:rPr dirty="0" sz="1200">
                <a:solidFill>
                  <a:srgbClr val="231F20"/>
                </a:solidFill>
                <a:latin typeface="楷体"/>
                <a:cs typeface="楷体"/>
              </a:rPr>
              <a:t>而大多数现有商业保险产 </a:t>
            </a:r>
            <a:r>
              <a:rPr dirty="0" sz="1200" spc="20">
                <a:solidFill>
                  <a:srgbClr val="231F20"/>
                </a:solidFill>
                <a:latin typeface="楷体"/>
                <a:cs typeface="楷体"/>
              </a:rPr>
              <a:t>品明确</a:t>
            </a:r>
            <a:r>
              <a:rPr dirty="0" sz="1200">
                <a:solidFill>
                  <a:srgbClr val="231F20"/>
                </a:solidFill>
                <a:latin typeface="楷体"/>
                <a:cs typeface="楷体"/>
              </a:rPr>
              <a:t>将</a:t>
            </a:r>
            <a:r>
              <a:rPr dirty="0" sz="1200" spc="-33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20">
                <a:solidFill>
                  <a:srgbClr val="231F20"/>
                </a:solidFill>
                <a:latin typeface="楷体"/>
                <a:cs typeface="楷体"/>
              </a:rPr>
              <a:t>遗传性疾</a:t>
            </a:r>
            <a:r>
              <a:rPr dirty="0" sz="1200">
                <a:solidFill>
                  <a:srgbClr val="231F20"/>
                </a:solidFill>
                <a:latin typeface="楷体"/>
                <a:cs typeface="楷体"/>
              </a:rPr>
              <a:t>病</a:t>
            </a:r>
            <a:r>
              <a:rPr dirty="0" sz="1200" spc="20">
                <a:solidFill>
                  <a:srgbClr val="231F20"/>
                </a:solidFill>
                <a:latin typeface="楷体"/>
                <a:cs typeface="楷体"/>
              </a:rPr>
              <a:t>，先天性畸</a:t>
            </a:r>
            <a:r>
              <a:rPr dirty="0" sz="1200">
                <a:solidFill>
                  <a:srgbClr val="231F20"/>
                </a:solidFill>
                <a:latin typeface="楷体"/>
                <a:cs typeface="楷体"/>
              </a:rPr>
              <a:t>形</a:t>
            </a:r>
            <a:r>
              <a:rPr dirty="0" sz="1200" spc="20">
                <a:solidFill>
                  <a:srgbClr val="231F20"/>
                </a:solidFill>
                <a:latin typeface="楷体"/>
                <a:cs typeface="楷体"/>
              </a:rPr>
              <a:t>、变形或染色体异</a:t>
            </a:r>
            <a:r>
              <a:rPr dirty="0" sz="1200" spc="295">
                <a:solidFill>
                  <a:srgbClr val="231F20"/>
                </a:solidFill>
                <a:latin typeface="楷体"/>
                <a:cs typeface="楷体"/>
              </a:rPr>
              <a:t>常</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20">
                <a:solidFill>
                  <a:srgbClr val="231F20"/>
                </a:solidFill>
                <a:latin typeface="楷体"/>
                <a:cs typeface="楷体"/>
              </a:rPr>
              <a:t>列入责任免 </a:t>
            </a:r>
            <a:r>
              <a:rPr dirty="0" sz="1200" spc="10">
                <a:solidFill>
                  <a:srgbClr val="231F20"/>
                </a:solidFill>
                <a:latin typeface="楷体"/>
                <a:cs typeface="楷体"/>
              </a:rPr>
              <a:t>除条款之</a:t>
            </a:r>
            <a:r>
              <a:rPr dirty="0" sz="1200">
                <a:solidFill>
                  <a:srgbClr val="231F20"/>
                </a:solidFill>
                <a:latin typeface="楷体"/>
                <a:cs typeface="楷体"/>
              </a:rPr>
              <a:t>内</a:t>
            </a:r>
            <a:r>
              <a:rPr dirty="0" sz="1200" spc="10">
                <a:solidFill>
                  <a:srgbClr val="231F20"/>
                </a:solidFill>
                <a:latin typeface="楷体"/>
                <a:cs typeface="楷体"/>
              </a:rPr>
              <a:t>，因此将罕见病纳入商保产品保障范围必然需要更加创新的 设计思</a:t>
            </a:r>
            <a:r>
              <a:rPr dirty="0" sz="1200">
                <a:solidFill>
                  <a:srgbClr val="231F20"/>
                </a:solidFill>
                <a:latin typeface="楷体"/>
                <a:cs typeface="楷体"/>
              </a:rPr>
              <a:t>路</a:t>
            </a:r>
            <a:r>
              <a:rPr dirty="0" sz="1200" spc="10">
                <a:solidFill>
                  <a:srgbClr val="231F20"/>
                </a:solidFill>
                <a:latin typeface="楷体"/>
                <a:cs typeface="楷体"/>
              </a:rPr>
              <a:t>。另外一方</a:t>
            </a:r>
            <a:r>
              <a:rPr dirty="0" sz="1200">
                <a:solidFill>
                  <a:srgbClr val="231F20"/>
                </a:solidFill>
                <a:latin typeface="楷体"/>
                <a:cs typeface="楷体"/>
              </a:rPr>
              <a:t>面</a:t>
            </a:r>
            <a:r>
              <a:rPr dirty="0" sz="1200" spc="10">
                <a:solidFill>
                  <a:srgbClr val="231F20"/>
                </a:solidFill>
                <a:latin typeface="楷体"/>
                <a:cs typeface="楷体"/>
              </a:rPr>
              <a:t>，保险产品设计的基础是病种流行病学数据和治 </a:t>
            </a:r>
            <a:r>
              <a:rPr dirty="0" sz="1200">
                <a:solidFill>
                  <a:srgbClr val="231F20"/>
                </a:solidFill>
                <a:latin typeface="楷体"/>
                <a:cs typeface="楷体"/>
              </a:rPr>
              <a:t>疗路径与费用支出，而这也是大多数罕见病所缺乏的。</a:t>
            </a:r>
            <a:endParaRPr sz="1200">
              <a:latin typeface="楷体"/>
              <a:cs typeface="楷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21</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grpSp>
        <p:nvGrpSpPr>
          <p:cNvPr id="6" name="object 6"/>
          <p:cNvGrpSpPr/>
          <p:nvPr/>
        </p:nvGrpSpPr>
        <p:grpSpPr>
          <a:xfrm>
            <a:off x="3108274" y="5337149"/>
            <a:ext cx="201295" cy="134620"/>
            <a:chOff x="3108274" y="5337149"/>
            <a:chExt cx="201295" cy="134620"/>
          </a:xfrm>
        </p:grpSpPr>
        <p:sp>
          <p:nvSpPr>
            <p:cNvPr id="7" name="object 7"/>
            <p:cNvSpPr/>
            <p:nvPr/>
          </p:nvSpPr>
          <p:spPr>
            <a:xfrm>
              <a:off x="3111449" y="5340324"/>
              <a:ext cx="42545" cy="128270"/>
            </a:xfrm>
            <a:custGeom>
              <a:avLst/>
              <a:gdLst/>
              <a:ahLst/>
              <a:cxnLst/>
              <a:rect l="l" t="t" r="r" b="b"/>
              <a:pathLst>
                <a:path w="42544" h="128270">
                  <a:moveTo>
                    <a:pt x="0" y="61912"/>
                  </a:moveTo>
                  <a:lnTo>
                    <a:pt x="1745" y="81000"/>
                  </a:lnTo>
                  <a:lnTo>
                    <a:pt x="8181" y="98375"/>
                  </a:lnTo>
                  <a:lnTo>
                    <a:pt x="19309" y="114038"/>
                  </a:lnTo>
                  <a:lnTo>
                    <a:pt x="35128" y="127990"/>
                  </a:lnTo>
                  <a:lnTo>
                    <a:pt x="41668" y="120256"/>
                  </a:lnTo>
                  <a:lnTo>
                    <a:pt x="27829" y="108125"/>
                  </a:lnTo>
                  <a:lnTo>
                    <a:pt x="17857" y="94954"/>
                  </a:lnTo>
                  <a:lnTo>
                    <a:pt x="11756" y="80740"/>
                  </a:lnTo>
                  <a:lnTo>
                    <a:pt x="9525" y="65481"/>
                  </a:lnTo>
                  <a:lnTo>
                    <a:pt x="11122" y="49598"/>
                  </a:lnTo>
                  <a:lnTo>
                    <a:pt x="17113" y="34678"/>
                  </a:lnTo>
                  <a:lnTo>
                    <a:pt x="27495" y="20723"/>
                  </a:lnTo>
                  <a:lnTo>
                    <a:pt x="42265" y="7734"/>
                  </a:lnTo>
                  <a:lnTo>
                    <a:pt x="35725" y="0"/>
                  </a:lnTo>
                  <a:lnTo>
                    <a:pt x="20091" y="14808"/>
                  </a:lnTo>
                  <a:lnTo>
                    <a:pt x="8928" y="30065"/>
                  </a:lnTo>
                  <a:lnTo>
                    <a:pt x="2231" y="45768"/>
                  </a:lnTo>
                  <a:lnTo>
                    <a:pt x="0" y="61912"/>
                  </a:lnTo>
                  <a:close/>
                </a:path>
              </a:pathLst>
            </a:custGeom>
            <a:ln w="6350">
              <a:solidFill>
                <a:srgbClr val="231F20"/>
              </a:solidFill>
            </a:ln>
          </p:spPr>
          <p:txBody>
            <a:bodyPr wrap="square" lIns="0" tIns="0" rIns="0" bIns="0" rtlCol="0"/>
            <a:lstStyle/>
            <a:p/>
          </p:txBody>
        </p:sp>
        <p:sp>
          <p:nvSpPr>
            <p:cNvPr id="8" name="object 8"/>
            <p:cNvSpPr/>
            <p:nvPr/>
          </p:nvSpPr>
          <p:spPr>
            <a:xfrm>
              <a:off x="3188233" y="5354472"/>
              <a:ext cx="40005" cy="103505"/>
            </a:xfrm>
            <a:custGeom>
              <a:avLst/>
              <a:gdLst/>
              <a:ahLst/>
              <a:cxnLst/>
              <a:rect l="l" t="t" r="r" b="b"/>
              <a:pathLst>
                <a:path w="40005" h="103504">
                  <a:moveTo>
                    <a:pt x="1117" y="14287"/>
                  </a:moveTo>
                  <a:lnTo>
                    <a:pt x="4394" y="12750"/>
                  </a:lnTo>
                  <a:lnTo>
                    <a:pt x="6946" y="11976"/>
                  </a:lnTo>
                  <a:lnTo>
                    <a:pt x="8788" y="11976"/>
                  </a:lnTo>
                  <a:lnTo>
                    <a:pt x="10071" y="11976"/>
                  </a:lnTo>
                  <a:lnTo>
                    <a:pt x="13995" y="16598"/>
                  </a:lnTo>
                  <a:lnTo>
                    <a:pt x="14490" y="18681"/>
                  </a:lnTo>
                  <a:lnTo>
                    <a:pt x="14731" y="23393"/>
                  </a:lnTo>
                  <a:lnTo>
                    <a:pt x="14731" y="30734"/>
                  </a:lnTo>
                  <a:lnTo>
                    <a:pt x="14731" y="85204"/>
                  </a:lnTo>
                  <a:lnTo>
                    <a:pt x="14731" y="91262"/>
                  </a:lnTo>
                  <a:lnTo>
                    <a:pt x="14465" y="94894"/>
                  </a:lnTo>
                  <a:lnTo>
                    <a:pt x="13919" y="96100"/>
                  </a:lnTo>
                  <a:lnTo>
                    <a:pt x="13373" y="97320"/>
                  </a:lnTo>
                  <a:lnTo>
                    <a:pt x="12407" y="98285"/>
                  </a:lnTo>
                  <a:lnTo>
                    <a:pt x="11010" y="99009"/>
                  </a:lnTo>
                  <a:lnTo>
                    <a:pt x="9626" y="99733"/>
                  </a:lnTo>
                  <a:lnTo>
                    <a:pt x="6553" y="100139"/>
                  </a:lnTo>
                  <a:lnTo>
                    <a:pt x="1790" y="100241"/>
                  </a:lnTo>
                  <a:lnTo>
                    <a:pt x="1790" y="102984"/>
                  </a:lnTo>
                  <a:lnTo>
                    <a:pt x="39738" y="102984"/>
                  </a:lnTo>
                  <a:lnTo>
                    <a:pt x="39738" y="100241"/>
                  </a:lnTo>
                  <a:lnTo>
                    <a:pt x="35178" y="100139"/>
                  </a:lnTo>
                  <a:lnTo>
                    <a:pt x="32143" y="99720"/>
                  </a:lnTo>
                  <a:lnTo>
                    <a:pt x="30657" y="98971"/>
                  </a:lnTo>
                  <a:lnTo>
                    <a:pt x="29171" y="98221"/>
                  </a:lnTo>
                  <a:lnTo>
                    <a:pt x="28193" y="97155"/>
                  </a:lnTo>
                  <a:lnTo>
                    <a:pt x="27724" y="95770"/>
                  </a:lnTo>
                  <a:lnTo>
                    <a:pt x="27254" y="94386"/>
                  </a:lnTo>
                  <a:lnTo>
                    <a:pt x="27012" y="90855"/>
                  </a:lnTo>
                  <a:lnTo>
                    <a:pt x="27012" y="85204"/>
                  </a:lnTo>
                  <a:lnTo>
                    <a:pt x="27012" y="0"/>
                  </a:lnTo>
                  <a:lnTo>
                    <a:pt x="24561" y="0"/>
                  </a:lnTo>
                  <a:lnTo>
                    <a:pt x="0" y="11976"/>
                  </a:lnTo>
                  <a:lnTo>
                    <a:pt x="1117" y="14287"/>
                  </a:lnTo>
                  <a:close/>
                </a:path>
              </a:pathLst>
            </a:custGeom>
            <a:ln w="6349">
              <a:solidFill>
                <a:srgbClr val="231F20"/>
              </a:solidFill>
            </a:ln>
          </p:spPr>
          <p:txBody>
            <a:bodyPr wrap="square" lIns="0" tIns="0" rIns="0" bIns="0" rtlCol="0"/>
            <a:lstStyle/>
            <a:p/>
          </p:txBody>
        </p:sp>
        <p:sp>
          <p:nvSpPr>
            <p:cNvPr id="9" name="object 9"/>
            <p:cNvSpPr/>
            <p:nvPr/>
          </p:nvSpPr>
          <p:spPr>
            <a:xfrm>
              <a:off x="3263836" y="5340324"/>
              <a:ext cx="42545" cy="128270"/>
            </a:xfrm>
            <a:custGeom>
              <a:avLst/>
              <a:gdLst/>
              <a:ahLst/>
              <a:cxnLst/>
              <a:rect l="l" t="t" r="r" b="b"/>
              <a:pathLst>
                <a:path w="42545" h="128270">
                  <a:moveTo>
                    <a:pt x="6553" y="0"/>
                  </a:moveTo>
                  <a:lnTo>
                    <a:pt x="0" y="7734"/>
                  </a:lnTo>
                  <a:lnTo>
                    <a:pt x="14776" y="20723"/>
                  </a:lnTo>
                  <a:lnTo>
                    <a:pt x="25158" y="34678"/>
                  </a:lnTo>
                  <a:lnTo>
                    <a:pt x="31150" y="49598"/>
                  </a:lnTo>
                  <a:lnTo>
                    <a:pt x="32753" y="65481"/>
                  </a:lnTo>
                  <a:lnTo>
                    <a:pt x="30514" y="80740"/>
                  </a:lnTo>
                  <a:lnTo>
                    <a:pt x="24409" y="94954"/>
                  </a:lnTo>
                  <a:lnTo>
                    <a:pt x="14436" y="108125"/>
                  </a:lnTo>
                  <a:lnTo>
                    <a:pt x="596" y="120256"/>
                  </a:lnTo>
                  <a:lnTo>
                    <a:pt x="7150" y="127990"/>
                  </a:lnTo>
                  <a:lnTo>
                    <a:pt x="22961" y="114038"/>
                  </a:lnTo>
                  <a:lnTo>
                    <a:pt x="34086" y="98375"/>
                  </a:lnTo>
                  <a:lnTo>
                    <a:pt x="40525" y="81000"/>
                  </a:lnTo>
                  <a:lnTo>
                    <a:pt x="42278" y="61912"/>
                  </a:lnTo>
                  <a:lnTo>
                    <a:pt x="40044" y="45768"/>
                  </a:lnTo>
                  <a:lnTo>
                    <a:pt x="33345" y="30065"/>
                  </a:lnTo>
                  <a:lnTo>
                    <a:pt x="22181" y="14808"/>
                  </a:lnTo>
                  <a:lnTo>
                    <a:pt x="6553" y="0"/>
                  </a:lnTo>
                  <a:close/>
                </a:path>
              </a:pathLst>
            </a:custGeom>
            <a:ln w="6350">
              <a:solidFill>
                <a:srgbClr val="231F20"/>
              </a:solidFill>
            </a:ln>
          </p:spPr>
          <p:txBody>
            <a:bodyPr wrap="square" lIns="0" tIns="0" rIns="0" bIns="0" rtlCol="0"/>
            <a:lstStyle/>
            <a:p/>
          </p:txBody>
        </p:sp>
      </p:grpSp>
      <p:pic>
        <p:nvPicPr>
          <p:cNvPr id="10" name="object 10"/>
          <p:cNvPicPr/>
          <p:nvPr/>
        </p:nvPicPr>
        <p:blipFill>
          <a:blip r:embed="rId2" cstate="print"/>
          <a:stretch>
            <a:fillRect/>
          </a:stretch>
        </p:blipFill>
        <p:spPr>
          <a:xfrm>
            <a:off x="3377082" y="5333288"/>
            <a:ext cx="903681" cy="143865"/>
          </a:xfrm>
          <a:prstGeom prst="rect">
            <a:avLst/>
          </a:prstGeom>
        </p:spPr>
      </p:pic>
      <p:grpSp>
        <p:nvGrpSpPr>
          <p:cNvPr id="11" name="object 11"/>
          <p:cNvGrpSpPr/>
          <p:nvPr/>
        </p:nvGrpSpPr>
        <p:grpSpPr>
          <a:xfrm>
            <a:off x="5404751" y="5984849"/>
            <a:ext cx="201295" cy="134620"/>
            <a:chOff x="5404751" y="5984849"/>
            <a:chExt cx="201295" cy="134620"/>
          </a:xfrm>
        </p:grpSpPr>
        <p:sp>
          <p:nvSpPr>
            <p:cNvPr id="12" name="object 12"/>
            <p:cNvSpPr/>
            <p:nvPr/>
          </p:nvSpPr>
          <p:spPr>
            <a:xfrm>
              <a:off x="5407926" y="5988024"/>
              <a:ext cx="42545" cy="128270"/>
            </a:xfrm>
            <a:custGeom>
              <a:avLst/>
              <a:gdLst/>
              <a:ahLst/>
              <a:cxnLst/>
              <a:rect l="l" t="t" r="r" b="b"/>
              <a:pathLst>
                <a:path w="42545" h="128270">
                  <a:moveTo>
                    <a:pt x="0" y="61912"/>
                  </a:moveTo>
                  <a:lnTo>
                    <a:pt x="1745" y="81000"/>
                  </a:lnTo>
                  <a:lnTo>
                    <a:pt x="8181" y="98375"/>
                  </a:lnTo>
                  <a:lnTo>
                    <a:pt x="19309" y="114038"/>
                  </a:lnTo>
                  <a:lnTo>
                    <a:pt x="35128" y="127990"/>
                  </a:lnTo>
                  <a:lnTo>
                    <a:pt x="41668" y="120256"/>
                  </a:lnTo>
                  <a:lnTo>
                    <a:pt x="27829" y="108125"/>
                  </a:lnTo>
                  <a:lnTo>
                    <a:pt x="17857" y="94954"/>
                  </a:lnTo>
                  <a:lnTo>
                    <a:pt x="11756" y="80740"/>
                  </a:lnTo>
                  <a:lnTo>
                    <a:pt x="9525" y="65481"/>
                  </a:lnTo>
                  <a:lnTo>
                    <a:pt x="11122" y="49598"/>
                  </a:lnTo>
                  <a:lnTo>
                    <a:pt x="17113" y="34678"/>
                  </a:lnTo>
                  <a:lnTo>
                    <a:pt x="27495" y="20723"/>
                  </a:lnTo>
                  <a:lnTo>
                    <a:pt x="42265" y="7734"/>
                  </a:lnTo>
                  <a:lnTo>
                    <a:pt x="35725" y="0"/>
                  </a:lnTo>
                  <a:lnTo>
                    <a:pt x="20091" y="14808"/>
                  </a:lnTo>
                  <a:lnTo>
                    <a:pt x="8928" y="30065"/>
                  </a:lnTo>
                  <a:lnTo>
                    <a:pt x="2231" y="45768"/>
                  </a:lnTo>
                  <a:lnTo>
                    <a:pt x="0" y="61912"/>
                  </a:lnTo>
                  <a:close/>
                </a:path>
              </a:pathLst>
            </a:custGeom>
            <a:ln w="6350">
              <a:solidFill>
                <a:srgbClr val="231F20"/>
              </a:solidFill>
            </a:ln>
          </p:spPr>
          <p:txBody>
            <a:bodyPr wrap="square" lIns="0" tIns="0" rIns="0" bIns="0" rtlCol="0"/>
            <a:lstStyle/>
            <a:p/>
          </p:txBody>
        </p:sp>
        <p:sp>
          <p:nvSpPr>
            <p:cNvPr id="13" name="object 13"/>
            <p:cNvSpPr/>
            <p:nvPr/>
          </p:nvSpPr>
          <p:spPr>
            <a:xfrm>
              <a:off x="5470131" y="6002172"/>
              <a:ext cx="66675" cy="103505"/>
            </a:xfrm>
            <a:custGeom>
              <a:avLst/>
              <a:gdLst/>
              <a:ahLst/>
              <a:cxnLst/>
              <a:rect l="l" t="t" r="r" b="b"/>
              <a:pathLst>
                <a:path w="66675" h="103504">
                  <a:moveTo>
                    <a:pt x="63842" y="83565"/>
                  </a:moveTo>
                  <a:lnTo>
                    <a:pt x="62547" y="85801"/>
                  </a:lnTo>
                  <a:lnTo>
                    <a:pt x="61036" y="87528"/>
                  </a:lnTo>
                  <a:lnTo>
                    <a:pt x="59308" y="88734"/>
                  </a:lnTo>
                  <a:lnTo>
                    <a:pt x="57569" y="89954"/>
                  </a:lnTo>
                  <a:lnTo>
                    <a:pt x="55625" y="90754"/>
                  </a:lnTo>
                  <a:lnTo>
                    <a:pt x="53466" y="91160"/>
                  </a:lnTo>
                  <a:lnTo>
                    <a:pt x="51307" y="91554"/>
                  </a:lnTo>
                  <a:lnTo>
                    <a:pt x="47548" y="91757"/>
                  </a:lnTo>
                  <a:lnTo>
                    <a:pt x="42189" y="91757"/>
                  </a:lnTo>
                  <a:lnTo>
                    <a:pt x="15849" y="91757"/>
                  </a:lnTo>
                  <a:lnTo>
                    <a:pt x="44734" y="60702"/>
                  </a:lnTo>
                  <a:lnTo>
                    <a:pt x="60413" y="31597"/>
                  </a:lnTo>
                  <a:lnTo>
                    <a:pt x="60413" y="26492"/>
                  </a:lnTo>
                  <a:lnTo>
                    <a:pt x="60413" y="19342"/>
                  </a:lnTo>
                  <a:lnTo>
                    <a:pt x="57683" y="13144"/>
                  </a:lnTo>
                  <a:lnTo>
                    <a:pt x="52196" y="7886"/>
                  </a:lnTo>
                  <a:lnTo>
                    <a:pt x="46710" y="2628"/>
                  </a:lnTo>
                  <a:lnTo>
                    <a:pt x="39877" y="0"/>
                  </a:lnTo>
                  <a:lnTo>
                    <a:pt x="31699" y="0"/>
                  </a:lnTo>
                  <a:lnTo>
                    <a:pt x="24002" y="0"/>
                  </a:lnTo>
                  <a:lnTo>
                    <a:pt x="2895" y="28498"/>
                  </a:lnTo>
                  <a:lnTo>
                    <a:pt x="5651" y="28498"/>
                  </a:lnTo>
                  <a:lnTo>
                    <a:pt x="7531" y="22898"/>
                  </a:lnTo>
                  <a:lnTo>
                    <a:pt x="10452" y="18643"/>
                  </a:lnTo>
                  <a:lnTo>
                    <a:pt x="14389" y="15735"/>
                  </a:lnTo>
                  <a:lnTo>
                    <a:pt x="18338" y="12839"/>
                  </a:lnTo>
                  <a:lnTo>
                    <a:pt x="22796" y="11379"/>
                  </a:lnTo>
                  <a:lnTo>
                    <a:pt x="27749" y="11379"/>
                  </a:lnTo>
                  <a:lnTo>
                    <a:pt x="33210" y="11379"/>
                  </a:lnTo>
                  <a:lnTo>
                    <a:pt x="37896" y="13449"/>
                  </a:lnTo>
                  <a:lnTo>
                    <a:pt x="41821" y="17564"/>
                  </a:lnTo>
                  <a:lnTo>
                    <a:pt x="45732" y="21678"/>
                  </a:lnTo>
                  <a:lnTo>
                    <a:pt x="47701" y="26936"/>
                  </a:lnTo>
                  <a:lnTo>
                    <a:pt x="47701" y="33337"/>
                  </a:lnTo>
                  <a:lnTo>
                    <a:pt x="30650" y="69228"/>
                  </a:lnTo>
                  <a:lnTo>
                    <a:pt x="0" y="100228"/>
                  </a:lnTo>
                  <a:lnTo>
                    <a:pt x="0" y="102984"/>
                  </a:lnTo>
                  <a:lnTo>
                    <a:pt x="59524" y="102984"/>
                  </a:lnTo>
                  <a:lnTo>
                    <a:pt x="66598" y="83565"/>
                  </a:lnTo>
                  <a:lnTo>
                    <a:pt x="63842" y="83565"/>
                  </a:lnTo>
                  <a:close/>
                </a:path>
              </a:pathLst>
            </a:custGeom>
            <a:ln w="6350">
              <a:solidFill>
                <a:srgbClr val="231F20"/>
              </a:solidFill>
            </a:ln>
          </p:spPr>
          <p:txBody>
            <a:bodyPr wrap="square" lIns="0" tIns="0" rIns="0" bIns="0" rtlCol="0"/>
            <a:lstStyle/>
            <a:p/>
          </p:txBody>
        </p:sp>
        <p:sp>
          <p:nvSpPr>
            <p:cNvPr id="14" name="object 14"/>
            <p:cNvSpPr/>
            <p:nvPr/>
          </p:nvSpPr>
          <p:spPr>
            <a:xfrm>
              <a:off x="5560314" y="5988024"/>
              <a:ext cx="42545" cy="128270"/>
            </a:xfrm>
            <a:custGeom>
              <a:avLst/>
              <a:gdLst/>
              <a:ahLst/>
              <a:cxnLst/>
              <a:rect l="l" t="t" r="r" b="b"/>
              <a:pathLst>
                <a:path w="42545" h="128270">
                  <a:moveTo>
                    <a:pt x="6553" y="0"/>
                  </a:moveTo>
                  <a:lnTo>
                    <a:pt x="0" y="7734"/>
                  </a:lnTo>
                  <a:lnTo>
                    <a:pt x="14776" y="20723"/>
                  </a:lnTo>
                  <a:lnTo>
                    <a:pt x="25158" y="34678"/>
                  </a:lnTo>
                  <a:lnTo>
                    <a:pt x="31150" y="49598"/>
                  </a:lnTo>
                  <a:lnTo>
                    <a:pt x="32753" y="65481"/>
                  </a:lnTo>
                  <a:lnTo>
                    <a:pt x="30514" y="80740"/>
                  </a:lnTo>
                  <a:lnTo>
                    <a:pt x="24409" y="94954"/>
                  </a:lnTo>
                  <a:lnTo>
                    <a:pt x="14436" y="108125"/>
                  </a:lnTo>
                  <a:lnTo>
                    <a:pt x="596" y="120256"/>
                  </a:lnTo>
                  <a:lnTo>
                    <a:pt x="7150" y="127990"/>
                  </a:lnTo>
                  <a:lnTo>
                    <a:pt x="22961" y="114038"/>
                  </a:lnTo>
                  <a:lnTo>
                    <a:pt x="34086" y="98375"/>
                  </a:lnTo>
                  <a:lnTo>
                    <a:pt x="40525" y="81000"/>
                  </a:lnTo>
                  <a:lnTo>
                    <a:pt x="42278" y="61912"/>
                  </a:lnTo>
                  <a:lnTo>
                    <a:pt x="40044" y="45768"/>
                  </a:lnTo>
                  <a:lnTo>
                    <a:pt x="33345" y="30065"/>
                  </a:lnTo>
                  <a:lnTo>
                    <a:pt x="22181" y="14808"/>
                  </a:lnTo>
                  <a:lnTo>
                    <a:pt x="6553" y="0"/>
                  </a:lnTo>
                  <a:close/>
                </a:path>
              </a:pathLst>
            </a:custGeom>
            <a:ln w="6350">
              <a:solidFill>
                <a:srgbClr val="231F20"/>
              </a:solidFill>
            </a:ln>
          </p:spPr>
          <p:txBody>
            <a:bodyPr wrap="square" lIns="0" tIns="0" rIns="0" bIns="0" rtlCol="0"/>
            <a:lstStyle/>
            <a:p/>
          </p:txBody>
        </p:sp>
      </p:grpSp>
      <p:pic>
        <p:nvPicPr>
          <p:cNvPr id="15" name="object 15"/>
          <p:cNvPicPr/>
          <p:nvPr/>
        </p:nvPicPr>
        <p:blipFill>
          <a:blip r:embed="rId3" cstate="print"/>
          <a:stretch>
            <a:fillRect/>
          </a:stretch>
        </p:blipFill>
        <p:spPr>
          <a:xfrm>
            <a:off x="5701309" y="5983757"/>
            <a:ext cx="455104" cy="143370"/>
          </a:xfrm>
          <a:prstGeom prst="rect">
            <a:avLst/>
          </a:prstGeom>
        </p:spPr>
      </p:pic>
      <p:pic>
        <p:nvPicPr>
          <p:cNvPr id="16" name="object 16"/>
          <p:cNvPicPr/>
          <p:nvPr/>
        </p:nvPicPr>
        <p:blipFill>
          <a:blip r:embed="rId4" cstate="print"/>
          <a:stretch>
            <a:fillRect/>
          </a:stretch>
        </p:blipFill>
        <p:spPr>
          <a:xfrm>
            <a:off x="1412176" y="6195695"/>
            <a:ext cx="748474" cy="148932"/>
          </a:xfrm>
          <a:prstGeom prst="rect">
            <a:avLst/>
          </a:prstGeom>
        </p:spPr>
      </p:pic>
      <p:grpSp>
        <p:nvGrpSpPr>
          <p:cNvPr id="17" name="object 17"/>
          <p:cNvGrpSpPr/>
          <p:nvPr/>
        </p:nvGrpSpPr>
        <p:grpSpPr>
          <a:xfrm>
            <a:off x="4620488" y="7064349"/>
            <a:ext cx="201295" cy="134620"/>
            <a:chOff x="4620488" y="7064349"/>
            <a:chExt cx="201295" cy="134620"/>
          </a:xfrm>
        </p:grpSpPr>
        <p:sp>
          <p:nvSpPr>
            <p:cNvPr id="18" name="object 18"/>
            <p:cNvSpPr/>
            <p:nvPr/>
          </p:nvSpPr>
          <p:spPr>
            <a:xfrm>
              <a:off x="4623663" y="7067524"/>
              <a:ext cx="42545" cy="128270"/>
            </a:xfrm>
            <a:custGeom>
              <a:avLst/>
              <a:gdLst/>
              <a:ahLst/>
              <a:cxnLst/>
              <a:rect l="l" t="t" r="r" b="b"/>
              <a:pathLst>
                <a:path w="42545" h="128270">
                  <a:moveTo>
                    <a:pt x="0" y="61912"/>
                  </a:moveTo>
                  <a:lnTo>
                    <a:pt x="1745" y="81000"/>
                  </a:lnTo>
                  <a:lnTo>
                    <a:pt x="8181" y="98375"/>
                  </a:lnTo>
                  <a:lnTo>
                    <a:pt x="19309" y="114038"/>
                  </a:lnTo>
                  <a:lnTo>
                    <a:pt x="35128" y="127990"/>
                  </a:lnTo>
                  <a:lnTo>
                    <a:pt x="41668" y="120256"/>
                  </a:lnTo>
                  <a:lnTo>
                    <a:pt x="27829" y="108125"/>
                  </a:lnTo>
                  <a:lnTo>
                    <a:pt x="17857" y="94954"/>
                  </a:lnTo>
                  <a:lnTo>
                    <a:pt x="11756" y="80740"/>
                  </a:lnTo>
                  <a:lnTo>
                    <a:pt x="9525" y="65481"/>
                  </a:lnTo>
                  <a:lnTo>
                    <a:pt x="11122" y="49598"/>
                  </a:lnTo>
                  <a:lnTo>
                    <a:pt x="17113" y="34678"/>
                  </a:lnTo>
                  <a:lnTo>
                    <a:pt x="27495" y="20723"/>
                  </a:lnTo>
                  <a:lnTo>
                    <a:pt x="42265" y="7734"/>
                  </a:lnTo>
                  <a:lnTo>
                    <a:pt x="35725" y="0"/>
                  </a:lnTo>
                  <a:lnTo>
                    <a:pt x="20091" y="14808"/>
                  </a:lnTo>
                  <a:lnTo>
                    <a:pt x="8928" y="30065"/>
                  </a:lnTo>
                  <a:lnTo>
                    <a:pt x="2231" y="45768"/>
                  </a:lnTo>
                  <a:lnTo>
                    <a:pt x="0" y="61912"/>
                  </a:lnTo>
                  <a:close/>
                </a:path>
              </a:pathLst>
            </a:custGeom>
            <a:ln w="6350">
              <a:solidFill>
                <a:srgbClr val="231F20"/>
              </a:solidFill>
            </a:ln>
          </p:spPr>
          <p:txBody>
            <a:bodyPr wrap="square" lIns="0" tIns="0" rIns="0" bIns="0" rtlCol="0"/>
            <a:lstStyle/>
            <a:p/>
          </p:txBody>
        </p:sp>
        <p:sp>
          <p:nvSpPr>
            <p:cNvPr id="19" name="object 19"/>
            <p:cNvSpPr/>
            <p:nvPr/>
          </p:nvSpPr>
          <p:spPr>
            <a:xfrm>
              <a:off x="4688776" y="7081659"/>
              <a:ext cx="57785" cy="104775"/>
            </a:xfrm>
            <a:custGeom>
              <a:avLst/>
              <a:gdLst/>
              <a:ahLst/>
              <a:cxnLst/>
              <a:rect l="l" t="t" r="r" b="b"/>
              <a:pathLst>
                <a:path w="57785" h="104775">
                  <a:moveTo>
                    <a:pt x="4013" y="22478"/>
                  </a:moveTo>
                  <a:lnTo>
                    <a:pt x="9169" y="14249"/>
                  </a:lnTo>
                  <a:lnTo>
                    <a:pt x="15595" y="10121"/>
                  </a:lnTo>
                  <a:lnTo>
                    <a:pt x="23291" y="10121"/>
                  </a:lnTo>
                  <a:lnTo>
                    <a:pt x="28054" y="10121"/>
                  </a:lnTo>
                  <a:lnTo>
                    <a:pt x="32029" y="11696"/>
                  </a:lnTo>
                  <a:lnTo>
                    <a:pt x="35229" y="14846"/>
                  </a:lnTo>
                  <a:lnTo>
                    <a:pt x="38430" y="18008"/>
                  </a:lnTo>
                  <a:lnTo>
                    <a:pt x="40030" y="22136"/>
                  </a:lnTo>
                  <a:lnTo>
                    <a:pt x="40030" y="27241"/>
                  </a:lnTo>
                  <a:lnTo>
                    <a:pt x="40030" y="31165"/>
                  </a:lnTo>
                  <a:lnTo>
                    <a:pt x="16967" y="50685"/>
                  </a:lnTo>
                  <a:lnTo>
                    <a:pt x="16967" y="52908"/>
                  </a:lnTo>
                  <a:lnTo>
                    <a:pt x="19342" y="52908"/>
                  </a:lnTo>
                  <a:lnTo>
                    <a:pt x="23215" y="52908"/>
                  </a:lnTo>
                  <a:lnTo>
                    <a:pt x="27012" y="53720"/>
                  </a:lnTo>
                  <a:lnTo>
                    <a:pt x="43751" y="67055"/>
                  </a:lnTo>
                  <a:lnTo>
                    <a:pt x="45491" y="70777"/>
                  </a:lnTo>
                  <a:lnTo>
                    <a:pt x="46354" y="74599"/>
                  </a:lnTo>
                  <a:lnTo>
                    <a:pt x="46354" y="78511"/>
                  </a:lnTo>
                  <a:lnTo>
                    <a:pt x="46354" y="83870"/>
                  </a:lnTo>
                  <a:lnTo>
                    <a:pt x="44475" y="88506"/>
                  </a:lnTo>
                  <a:lnTo>
                    <a:pt x="40741" y="92430"/>
                  </a:lnTo>
                  <a:lnTo>
                    <a:pt x="36995" y="96342"/>
                  </a:lnTo>
                  <a:lnTo>
                    <a:pt x="32588" y="98310"/>
                  </a:lnTo>
                  <a:lnTo>
                    <a:pt x="27533" y="98310"/>
                  </a:lnTo>
                  <a:lnTo>
                    <a:pt x="25438" y="98310"/>
                  </a:lnTo>
                  <a:lnTo>
                    <a:pt x="23482" y="98031"/>
                  </a:lnTo>
                  <a:lnTo>
                    <a:pt x="21653" y="97485"/>
                  </a:lnTo>
                  <a:lnTo>
                    <a:pt x="20510" y="97193"/>
                  </a:lnTo>
                  <a:lnTo>
                    <a:pt x="18453" y="96265"/>
                  </a:lnTo>
                  <a:lnTo>
                    <a:pt x="15468" y="94703"/>
                  </a:lnTo>
                  <a:lnTo>
                    <a:pt x="12496" y="93129"/>
                  </a:lnTo>
                  <a:lnTo>
                    <a:pt x="10591" y="92227"/>
                  </a:lnTo>
                  <a:lnTo>
                    <a:pt x="9740" y="91986"/>
                  </a:lnTo>
                  <a:lnTo>
                    <a:pt x="8458" y="91579"/>
                  </a:lnTo>
                  <a:lnTo>
                    <a:pt x="7188" y="91389"/>
                  </a:lnTo>
                  <a:lnTo>
                    <a:pt x="5943" y="91389"/>
                  </a:lnTo>
                  <a:lnTo>
                    <a:pt x="4305" y="91389"/>
                  </a:lnTo>
                  <a:lnTo>
                    <a:pt x="2908" y="91935"/>
                  </a:lnTo>
                  <a:lnTo>
                    <a:pt x="1739" y="93027"/>
                  </a:lnTo>
                  <a:lnTo>
                    <a:pt x="571" y="94119"/>
                  </a:lnTo>
                  <a:lnTo>
                    <a:pt x="0" y="95376"/>
                  </a:lnTo>
                  <a:lnTo>
                    <a:pt x="0" y="96824"/>
                  </a:lnTo>
                  <a:lnTo>
                    <a:pt x="0" y="98755"/>
                  </a:lnTo>
                  <a:lnTo>
                    <a:pt x="1219" y="100558"/>
                  </a:lnTo>
                  <a:lnTo>
                    <a:pt x="3682" y="102247"/>
                  </a:lnTo>
                  <a:lnTo>
                    <a:pt x="6134" y="103936"/>
                  </a:lnTo>
                  <a:lnTo>
                    <a:pt x="10756" y="104774"/>
                  </a:lnTo>
                  <a:lnTo>
                    <a:pt x="17551" y="104774"/>
                  </a:lnTo>
                  <a:lnTo>
                    <a:pt x="54584" y="85877"/>
                  </a:lnTo>
                  <a:lnTo>
                    <a:pt x="57365" y="78320"/>
                  </a:lnTo>
                  <a:lnTo>
                    <a:pt x="57365" y="69583"/>
                  </a:lnTo>
                  <a:lnTo>
                    <a:pt x="57365" y="63487"/>
                  </a:lnTo>
                  <a:lnTo>
                    <a:pt x="38544" y="43243"/>
                  </a:lnTo>
                  <a:lnTo>
                    <a:pt x="44597" y="37412"/>
                  </a:lnTo>
                  <a:lnTo>
                    <a:pt x="48923" y="31672"/>
                  </a:lnTo>
                  <a:lnTo>
                    <a:pt x="51521" y="26025"/>
                  </a:lnTo>
                  <a:lnTo>
                    <a:pt x="52387" y="20472"/>
                  </a:lnTo>
                  <a:lnTo>
                    <a:pt x="52387" y="16001"/>
                  </a:lnTo>
                  <a:lnTo>
                    <a:pt x="50749" y="11810"/>
                  </a:lnTo>
                  <a:lnTo>
                    <a:pt x="47472" y="7899"/>
                  </a:lnTo>
                  <a:lnTo>
                    <a:pt x="43154" y="2641"/>
                  </a:lnTo>
                  <a:lnTo>
                    <a:pt x="36956" y="0"/>
                  </a:lnTo>
                  <a:lnTo>
                    <a:pt x="28867" y="0"/>
                  </a:lnTo>
                  <a:lnTo>
                    <a:pt x="22313" y="0"/>
                  </a:lnTo>
                  <a:lnTo>
                    <a:pt x="16852" y="1854"/>
                  </a:lnTo>
                  <a:lnTo>
                    <a:pt x="12458" y="5549"/>
                  </a:lnTo>
                  <a:lnTo>
                    <a:pt x="8064" y="9245"/>
                  </a:lnTo>
                  <a:lnTo>
                    <a:pt x="4432" y="14490"/>
                  </a:lnTo>
                  <a:lnTo>
                    <a:pt x="1562" y="21285"/>
                  </a:lnTo>
                  <a:lnTo>
                    <a:pt x="4013" y="22478"/>
                  </a:lnTo>
                  <a:close/>
                </a:path>
              </a:pathLst>
            </a:custGeom>
            <a:ln w="6349">
              <a:solidFill>
                <a:srgbClr val="231F20"/>
              </a:solidFill>
            </a:ln>
          </p:spPr>
          <p:txBody>
            <a:bodyPr wrap="square" lIns="0" tIns="0" rIns="0" bIns="0" rtlCol="0"/>
            <a:lstStyle/>
            <a:p/>
          </p:txBody>
        </p:sp>
        <p:sp>
          <p:nvSpPr>
            <p:cNvPr id="20" name="object 20"/>
            <p:cNvSpPr/>
            <p:nvPr/>
          </p:nvSpPr>
          <p:spPr>
            <a:xfrm>
              <a:off x="4776050" y="7067524"/>
              <a:ext cx="42545" cy="128270"/>
            </a:xfrm>
            <a:custGeom>
              <a:avLst/>
              <a:gdLst/>
              <a:ahLst/>
              <a:cxnLst/>
              <a:rect l="l" t="t" r="r" b="b"/>
              <a:pathLst>
                <a:path w="42545" h="128270">
                  <a:moveTo>
                    <a:pt x="6553" y="0"/>
                  </a:moveTo>
                  <a:lnTo>
                    <a:pt x="0" y="7734"/>
                  </a:lnTo>
                  <a:lnTo>
                    <a:pt x="14776" y="20723"/>
                  </a:lnTo>
                  <a:lnTo>
                    <a:pt x="25158" y="34678"/>
                  </a:lnTo>
                  <a:lnTo>
                    <a:pt x="31150" y="49598"/>
                  </a:lnTo>
                  <a:lnTo>
                    <a:pt x="32753" y="65481"/>
                  </a:lnTo>
                  <a:lnTo>
                    <a:pt x="30514" y="80740"/>
                  </a:lnTo>
                  <a:lnTo>
                    <a:pt x="24409" y="94954"/>
                  </a:lnTo>
                  <a:lnTo>
                    <a:pt x="14436" y="108125"/>
                  </a:lnTo>
                  <a:lnTo>
                    <a:pt x="596" y="120256"/>
                  </a:lnTo>
                  <a:lnTo>
                    <a:pt x="7150" y="127990"/>
                  </a:lnTo>
                  <a:lnTo>
                    <a:pt x="22961" y="114038"/>
                  </a:lnTo>
                  <a:lnTo>
                    <a:pt x="34086" y="98375"/>
                  </a:lnTo>
                  <a:lnTo>
                    <a:pt x="40525" y="81000"/>
                  </a:lnTo>
                  <a:lnTo>
                    <a:pt x="42278" y="61912"/>
                  </a:lnTo>
                  <a:lnTo>
                    <a:pt x="40044" y="45768"/>
                  </a:lnTo>
                  <a:lnTo>
                    <a:pt x="33345" y="30065"/>
                  </a:lnTo>
                  <a:lnTo>
                    <a:pt x="22181" y="14808"/>
                  </a:lnTo>
                  <a:lnTo>
                    <a:pt x="6553" y="0"/>
                  </a:lnTo>
                  <a:close/>
                </a:path>
              </a:pathLst>
            </a:custGeom>
            <a:ln w="6350">
              <a:solidFill>
                <a:srgbClr val="231F20"/>
              </a:solidFill>
            </a:ln>
          </p:spPr>
          <p:txBody>
            <a:bodyPr wrap="square" lIns="0" tIns="0" rIns="0" bIns="0" rtlCol="0"/>
            <a:lstStyle/>
            <a:p/>
          </p:txBody>
        </p:sp>
      </p:grpSp>
      <p:pic>
        <p:nvPicPr>
          <p:cNvPr id="21" name="object 21"/>
          <p:cNvPicPr/>
          <p:nvPr/>
        </p:nvPicPr>
        <p:blipFill>
          <a:blip r:embed="rId5" cstate="print"/>
          <a:stretch>
            <a:fillRect/>
          </a:stretch>
        </p:blipFill>
        <p:spPr>
          <a:xfrm>
            <a:off x="4922507" y="7062864"/>
            <a:ext cx="932573" cy="144957"/>
          </a:xfrm>
          <a:prstGeom prst="rect">
            <a:avLst/>
          </a:prstGeom>
        </p:spPr>
      </p:pic>
      <p:sp>
        <p:nvSpPr>
          <p:cNvPr id="22" name="object 22"/>
          <p:cNvSpPr txBox="1"/>
          <p:nvPr/>
        </p:nvSpPr>
        <p:spPr>
          <a:xfrm>
            <a:off x="1379931" y="1593304"/>
            <a:ext cx="4876165" cy="7582534"/>
          </a:xfrm>
          <a:prstGeom prst="rect">
            <a:avLst/>
          </a:prstGeom>
        </p:spPr>
        <p:txBody>
          <a:bodyPr wrap="square" lIns="0" tIns="12700" rIns="0" bIns="0" rtlCol="0" vert="horz">
            <a:spAutoFit/>
          </a:bodyPr>
          <a:lstStyle/>
          <a:p>
            <a:pPr algn="just" marL="12700" marR="78105" indent="304800">
              <a:lnSpc>
                <a:spcPct val="118100"/>
              </a:lnSpc>
              <a:spcBef>
                <a:spcPts val="100"/>
              </a:spcBef>
            </a:pPr>
            <a:r>
              <a:rPr dirty="0" sz="1200">
                <a:solidFill>
                  <a:srgbClr val="231F20"/>
                </a:solidFill>
                <a:latin typeface="楷体"/>
                <a:cs typeface="楷体"/>
              </a:rPr>
              <a:t>其次，罕见病在普通消费者之中的知晓率较低。根据</a:t>
            </a:r>
            <a:r>
              <a:rPr dirty="0" sz="1200" spc="-5">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104">
                <a:solidFill>
                  <a:srgbClr val="231F20"/>
                </a:solidFill>
                <a:latin typeface="Times New Roman"/>
                <a:cs typeface="Times New Roman"/>
              </a:rPr>
              <a:t> </a:t>
            </a:r>
            <a:r>
              <a:rPr dirty="0" sz="1200">
                <a:solidFill>
                  <a:srgbClr val="231F20"/>
                </a:solidFill>
                <a:latin typeface="楷体"/>
                <a:cs typeface="楷体"/>
              </a:rPr>
              <a:t>中国罕 见病调研报告</a:t>
            </a:r>
            <a:r>
              <a:rPr dirty="0" sz="1200" spc="-5">
                <a:solidFill>
                  <a:srgbClr val="231F20"/>
                </a:solidFill>
                <a:latin typeface="楷体"/>
                <a:cs typeface="楷体"/>
              </a:rPr>
              <a:t>》</a:t>
            </a:r>
            <a:r>
              <a:rPr dirty="0" sz="1200">
                <a:solidFill>
                  <a:srgbClr val="231F20"/>
                </a:solidFill>
                <a:latin typeface="楷体"/>
                <a:cs typeface="楷体"/>
              </a:rPr>
              <a:t>对</a:t>
            </a:r>
            <a:r>
              <a:rPr dirty="0" sz="1200" spc="-330">
                <a:solidFill>
                  <a:srgbClr val="231F20"/>
                </a:solidFill>
                <a:latin typeface="楷体"/>
                <a:cs typeface="楷体"/>
              </a:rPr>
              <a:t> </a:t>
            </a:r>
            <a:r>
              <a:rPr dirty="0" baseline="2314" sz="1800">
                <a:solidFill>
                  <a:srgbClr val="231F20"/>
                </a:solidFill>
                <a:latin typeface="Times New Roman"/>
                <a:cs typeface="Times New Roman"/>
              </a:rPr>
              <a:t>285</a:t>
            </a:r>
            <a:r>
              <a:rPr dirty="0" baseline="2314" sz="1800" spc="-37">
                <a:solidFill>
                  <a:srgbClr val="231F20"/>
                </a:solidFill>
                <a:latin typeface="Times New Roman"/>
                <a:cs typeface="Times New Roman"/>
              </a:rPr>
              <a:t> </a:t>
            </a:r>
            <a:r>
              <a:rPr dirty="0" sz="1200">
                <a:solidFill>
                  <a:srgbClr val="231F20"/>
                </a:solidFill>
                <a:latin typeface="楷体"/>
                <a:cs typeface="楷体"/>
              </a:rPr>
              <a:t>名医生进行的问卷调查</a:t>
            </a:r>
            <a:r>
              <a:rPr dirty="0" sz="1200" spc="-5">
                <a:solidFill>
                  <a:srgbClr val="231F20"/>
                </a:solidFill>
                <a:latin typeface="楷体"/>
                <a:cs typeface="楷体"/>
              </a:rPr>
              <a:t>，</a:t>
            </a:r>
            <a:r>
              <a:rPr dirty="0" sz="1200">
                <a:solidFill>
                  <a:srgbClr val="231F20"/>
                </a:solidFill>
                <a:latin typeface="楷体"/>
                <a:cs typeface="楷体"/>
              </a:rPr>
              <a:t>有</a:t>
            </a:r>
            <a:r>
              <a:rPr dirty="0" sz="1200" spc="-330">
                <a:solidFill>
                  <a:srgbClr val="231F20"/>
                </a:solidFill>
                <a:latin typeface="楷体"/>
                <a:cs typeface="楷体"/>
              </a:rPr>
              <a:t> </a:t>
            </a:r>
            <a:r>
              <a:rPr dirty="0" baseline="2314" sz="1800">
                <a:solidFill>
                  <a:srgbClr val="231F20"/>
                </a:solidFill>
                <a:latin typeface="Times New Roman"/>
                <a:cs typeface="Times New Roman"/>
              </a:rPr>
              <a:t>33%</a:t>
            </a:r>
            <a:r>
              <a:rPr dirty="0" baseline="2314" sz="1800" spc="-37">
                <a:solidFill>
                  <a:srgbClr val="231F20"/>
                </a:solidFill>
                <a:latin typeface="Times New Roman"/>
                <a:cs typeface="Times New Roman"/>
              </a:rPr>
              <a:t> </a:t>
            </a:r>
            <a:r>
              <a:rPr dirty="0" sz="1200">
                <a:solidFill>
                  <a:srgbClr val="231F20"/>
                </a:solidFill>
                <a:latin typeface="楷体"/>
                <a:cs typeface="楷体"/>
              </a:rPr>
              <a:t>的医生表示不了 </a:t>
            </a:r>
            <a:r>
              <a:rPr dirty="0" sz="1200" spc="10">
                <a:solidFill>
                  <a:srgbClr val="231F20"/>
                </a:solidFill>
                <a:latin typeface="楷体"/>
                <a:cs typeface="楷体"/>
              </a:rPr>
              <a:t>解罕见</a:t>
            </a:r>
            <a:r>
              <a:rPr dirty="0" sz="1200">
                <a:solidFill>
                  <a:srgbClr val="231F20"/>
                </a:solidFill>
                <a:latin typeface="楷体"/>
                <a:cs typeface="楷体"/>
              </a:rPr>
              <a:t>病</a:t>
            </a:r>
            <a:r>
              <a:rPr dirty="0" sz="1200" spc="10">
                <a:solidFill>
                  <a:srgbClr val="231F20"/>
                </a:solidFill>
                <a:latin typeface="楷体"/>
                <a:cs typeface="楷体"/>
              </a:rPr>
              <a:t>，两名医生称自己从未听说过罕见</a:t>
            </a:r>
            <a:r>
              <a:rPr dirty="0" sz="1200">
                <a:solidFill>
                  <a:srgbClr val="231F20"/>
                </a:solidFill>
                <a:latin typeface="楷体"/>
                <a:cs typeface="楷体"/>
              </a:rPr>
              <a:t>病</a:t>
            </a:r>
            <a:r>
              <a:rPr dirty="0" sz="1200" spc="10">
                <a:solidFill>
                  <a:srgbClr val="231F20"/>
                </a:solidFill>
                <a:latin typeface="楷体"/>
                <a:cs typeface="楷体"/>
              </a:rPr>
              <a:t>。由此推</a:t>
            </a:r>
            <a:r>
              <a:rPr dirty="0" sz="1200">
                <a:solidFill>
                  <a:srgbClr val="231F20"/>
                </a:solidFill>
                <a:latin typeface="楷体"/>
                <a:cs typeface="楷体"/>
              </a:rPr>
              <a:t>断</a:t>
            </a:r>
            <a:r>
              <a:rPr dirty="0" sz="1200" spc="10">
                <a:solidFill>
                  <a:srgbClr val="231F20"/>
                </a:solidFill>
                <a:latin typeface="楷体"/>
                <a:cs typeface="楷体"/>
              </a:rPr>
              <a:t>，非医务人员 群体对罕见病的整体认知程度会更</a:t>
            </a:r>
            <a:r>
              <a:rPr dirty="0" sz="1200">
                <a:solidFill>
                  <a:srgbClr val="231F20"/>
                </a:solidFill>
                <a:latin typeface="楷体"/>
                <a:cs typeface="楷体"/>
              </a:rPr>
              <a:t>低</a:t>
            </a:r>
            <a:r>
              <a:rPr dirty="0" sz="1200" spc="10">
                <a:solidFill>
                  <a:srgbClr val="231F20"/>
                </a:solidFill>
                <a:latin typeface="楷体"/>
                <a:cs typeface="楷体"/>
              </a:rPr>
              <a:t>，针对罕见病进行保障的产品对消 费者的吸引力不会很</a:t>
            </a:r>
            <a:r>
              <a:rPr dirty="0" sz="1200">
                <a:solidFill>
                  <a:srgbClr val="231F20"/>
                </a:solidFill>
                <a:latin typeface="楷体"/>
                <a:cs typeface="楷体"/>
              </a:rPr>
              <a:t>大</a:t>
            </a:r>
            <a:r>
              <a:rPr dirty="0" sz="1200" spc="10">
                <a:solidFill>
                  <a:srgbClr val="231F20"/>
                </a:solidFill>
                <a:latin typeface="楷体"/>
                <a:cs typeface="楷体"/>
              </a:rPr>
              <a:t>。对比来</a:t>
            </a:r>
            <a:r>
              <a:rPr dirty="0" sz="1200">
                <a:solidFill>
                  <a:srgbClr val="231F20"/>
                </a:solidFill>
                <a:latin typeface="楷体"/>
                <a:cs typeface="楷体"/>
              </a:rPr>
              <a:t>看</a:t>
            </a:r>
            <a:r>
              <a:rPr dirty="0" sz="1200" spc="10">
                <a:solidFill>
                  <a:srgbClr val="231F20"/>
                </a:solidFill>
                <a:latin typeface="楷体"/>
                <a:cs typeface="楷体"/>
              </a:rPr>
              <a:t>，公众对癌症的治疗率和保障意识日 益高</a:t>
            </a:r>
            <a:r>
              <a:rPr dirty="0" sz="1200">
                <a:solidFill>
                  <a:srgbClr val="231F20"/>
                </a:solidFill>
                <a:latin typeface="楷体"/>
                <a:cs typeface="楷体"/>
              </a:rPr>
              <a:t>涨</a:t>
            </a:r>
            <a:r>
              <a:rPr dirty="0" sz="1200" spc="10">
                <a:solidFill>
                  <a:srgbClr val="231F20"/>
                </a:solidFill>
                <a:latin typeface="楷体"/>
                <a:cs typeface="楷体"/>
              </a:rPr>
              <a:t>，因此市场上流行的很多重疾保险聚焦于癌</a:t>
            </a:r>
            <a:r>
              <a:rPr dirty="0" sz="1200">
                <a:solidFill>
                  <a:srgbClr val="231F20"/>
                </a:solidFill>
                <a:latin typeface="楷体"/>
                <a:cs typeface="楷体"/>
              </a:rPr>
              <a:t>症</a:t>
            </a:r>
            <a:r>
              <a:rPr dirty="0" sz="1200" spc="10">
                <a:solidFill>
                  <a:srgbClr val="231F20"/>
                </a:solidFill>
                <a:latin typeface="楷体"/>
                <a:cs typeface="楷体"/>
              </a:rPr>
              <a:t>。罕见病的公众教 </a:t>
            </a:r>
            <a:r>
              <a:rPr dirty="0" sz="1200">
                <a:solidFill>
                  <a:srgbClr val="231F20"/>
                </a:solidFill>
                <a:latin typeface="楷体"/>
                <a:cs typeface="楷体"/>
              </a:rPr>
              <a:t>育需要进一步加强，尤其是针对特定人群例如孕产妇和年轻父母。</a:t>
            </a:r>
            <a:endParaRPr sz="1200">
              <a:latin typeface="楷体"/>
              <a:cs typeface="楷体"/>
            </a:endParaRPr>
          </a:p>
          <a:p>
            <a:pPr>
              <a:lnSpc>
                <a:spcPct val="100000"/>
              </a:lnSpc>
              <a:spcBef>
                <a:spcPts val="30"/>
              </a:spcBef>
            </a:pPr>
            <a:endParaRPr sz="1300">
              <a:latin typeface="楷体"/>
              <a:cs typeface="楷体"/>
            </a:endParaRPr>
          </a:p>
          <a:p>
            <a:pPr algn="just" marL="12700" marR="77470" indent="304800">
              <a:lnSpc>
                <a:spcPct val="118100"/>
              </a:lnSpc>
            </a:pPr>
            <a:r>
              <a:rPr dirty="0" sz="1200" spc="15">
                <a:solidFill>
                  <a:srgbClr val="231F20"/>
                </a:solidFill>
                <a:latin typeface="楷体"/>
                <a:cs typeface="楷体"/>
              </a:rPr>
              <a:t>最</a:t>
            </a:r>
            <a:r>
              <a:rPr dirty="0" sz="1200">
                <a:solidFill>
                  <a:srgbClr val="231F20"/>
                </a:solidFill>
                <a:latin typeface="楷体"/>
                <a:cs typeface="楷体"/>
              </a:rPr>
              <a:t>后</a:t>
            </a:r>
            <a:r>
              <a:rPr dirty="0" sz="1200" spc="15">
                <a:solidFill>
                  <a:srgbClr val="231F20"/>
                </a:solidFill>
                <a:latin typeface="楷体"/>
                <a:cs typeface="楷体"/>
              </a:rPr>
              <a:t>，政府对罕见病的关注程度不</a:t>
            </a:r>
            <a:r>
              <a:rPr dirty="0" sz="1200">
                <a:solidFill>
                  <a:srgbClr val="231F20"/>
                </a:solidFill>
                <a:latin typeface="楷体"/>
                <a:cs typeface="楷体"/>
              </a:rPr>
              <a:t>同</a:t>
            </a:r>
            <a:r>
              <a:rPr dirty="0" sz="1200" spc="15">
                <a:solidFill>
                  <a:srgbClr val="231F20"/>
                </a:solidFill>
                <a:latin typeface="楷体"/>
                <a:cs typeface="楷体"/>
              </a:rPr>
              <a:t>，决定了其是否积极参与推动 </a:t>
            </a:r>
            <a:r>
              <a:rPr dirty="0" sz="1200" spc="10">
                <a:solidFill>
                  <a:srgbClr val="231F20"/>
                </a:solidFill>
                <a:latin typeface="楷体"/>
                <a:cs typeface="楷体"/>
              </a:rPr>
              <a:t>罕见病商保产品的设计与推</a:t>
            </a:r>
            <a:r>
              <a:rPr dirty="0" sz="1200">
                <a:solidFill>
                  <a:srgbClr val="231F20"/>
                </a:solidFill>
                <a:latin typeface="楷体"/>
                <a:cs typeface="楷体"/>
              </a:rPr>
              <a:t>广</a:t>
            </a:r>
            <a:r>
              <a:rPr dirty="0" sz="1200" spc="10">
                <a:solidFill>
                  <a:srgbClr val="231F20"/>
                </a:solidFill>
                <a:latin typeface="楷体"/>
                <a:cs typeface="楷体"/>
              </a:rPr>
              <a:t>，而政府的参与也会影响商保公司的积极 性和罕见病产品的推</a:t>
            </a:r>
            <a:r>
              <a:rPr dirty="0" sz="1200">
                <a:solidFill>
                  <a:srgbClr val="231F20"/>
                </a:solidFill>
                <a:latin typeface="楷体"/>
                <a:cs typeface="楷体"/>
              </a:rPr>
              <a:t>出</a:t>
            </a:r>
            <a:r>
              <a:rPr dirty="0" sz="1200" spc="10">
                <a:solidFill>
                  <a:srgbClr val="231F20"/>
                </a:solidFill>
                <a:latin typeface="楷体"/>
                <a:cs typeface="楷体"/>
              </a:rPr>
              <a:t>。尽管近年来政府对罕见病的关注有所提</a:t>
            </a:r>
            <a:r>
              <a:rPr dirty="0" sz="1200">
                <a:solidFill>
                  <a:srgbClr val="231F20"/>
                </a:solidFill>
                <a:latin typeface="楷体"/>
                <a:cs typeface="楷体"/>
              </a:rPr>
              <a:t>高</a:t>
            </a:r>
            <a:r>
              <a:rPr dirty="0" sz="1200" spc="10">
                <a:solidFill>
                  <a:srgbClr val="231F20"/>
                </a:solidFill>
                <a:latin typeface="楷体"/>
                <a:cs typeface="楷体"/>
              </a:rPr>
              <a:t>，但 目前国家及地方医保将提高抗癌药可及性作为优先级较高的工</a:t>
            </a:r>
            <a:r>
              <a:rPr dirty="0" sz="1200">
                <a:solidFill>
                  <a:srgbClr val="231F20"/>
                </a:solidFill>
                <a:latin typeface="楷体"/>
                <a:cs typeface="楷体"/>
              </a:rPr>
              <a:t>作</a:t>
            </a:r>
            <a:r>
              <a:rPr dirty="0" sz="1200" spc="10">
                <a:solidFill>
                  <a:srgbClr val="231F20"/>
                </a:solidFill>
                <a:latin typeface="楷体"/>
                <a:cs typeface="楷体"/>
              </a:rPr>
              <a:t>，罕见 病的优先级仍然不</a:t>
            </a:r>
            <a:r>
              <a:rPr dirty="0" sz="1200">
                <a:solidFill>
                  <a:srgbClr val="231F20"/>
                </a:solidFill>
                <a:latin typeface="楷体"/>
                <a:cs typeface="楷体"/>
              </a:rPr>
              <a:t>高</a:t>
            </a:r>
            <a:r>
              <a:rPr dirty="0" sz="1200" spc="10">
                <a:solidFill>
                  <a:srgbClr val="231F20"/>
                </a:solidFill>
                <a:latin typeface="楷体"/>
                <a:cs typeface="楷体"/>
              </a:rPr>
              <a:t>。部分地方政府开放了参保人员个人账户鼓励购买 </a:t>
            </a:r>
            <a:r>
              <a:rPr dirty="0" sz="1200">
                <a:solidFill>
                  <a:srgbClr val="231F20"/>
                </a:solidFill>
                <a:latin typeface="楷体"/>
                <a:cs typeface="楷体"/>
              </a:rPr>
              <a:t>商业险，但并没有针对特定产品或者方向进行强制或者鼓励参保。</a:t>
            </a:r>
            <a:endParaRPr sz="1200">
              <a:latin typeface="楷体"/>
              <a:cs typeface="楷体"/>
            </a:endParaRPr>
          </a:p>
          <a:p>
            <a:pPr>
              <a:lnSpc>
                <a:spcPct val="100000"/>
              </a:lnSpc>
              <a:spcBef>
                <a:spcPts val="35"/>
              </a:spcBef>
            </a:pPr>
            <a:endParaRPr sz="1300">
              <a:latin typeface="楷体"/>
              <a:cs typeface="楷体"/>
            </a:endParaRPr>
          </a:p>
          <a:p>
            <a:pPr marL="12700" marR="5080" indent="304800">
              <a:lnSpc>
                <a:spcPct val="118000"/>
              </a:lnSpc>
            </a:pPr>
            <a:r>
              <a:rPr dirty="0" sz="1200" spc="15">
                <a:solidFill>
                  <a:srgbClr val="231F20"/>
                </a:solidFill>
                <a:latin typeface="楷体"/>
                <a:cs typeface="楷体"/>
              </a:rPr>
              <a:t>尽管阻力重</a:t>
            </a:r>
            <a:r>
              <a:rPr dirty="0" sz="1200">
                <a:solidFill>
                  <a:srgbClr val="231F20"/>
                </a:solidFill>
                <a:latin typeface="楷体"/>
                <a:cs typeface="楷体"/>
              </a:rPr>
              <a:t>重</a:t>
            </a:r>
            <a:r>
              <a:rPr dirty="0" sz="1200" spc="15">
                <a:solidFill>
                  <a:srgbClr val="231F20"/>
                </a:solidFill>
                <a:latin typeface="楷体"/>
                <a:cs typeface="楷体"/>
              </a:rPr>
              <a:t>，但多名保险公司产品设计的专家仍然表</a:t>
            </a:r>
            <a:r>
              <a:rPr dirty="0" sz="1200">
                <a:solidFill>
                  <a:srgbClr val="231F20"/>
                </a:solidFill>
                <a:latin typeface="楷体"/>
                <a:cs typeface="楷体"/>
              </a:rPr>
              <a:t>示</a:t>
            </a:r>
            <a:r>
              <a:rPr dirty="0" sz="1200" spc="15">
                <a:solidFill>
                  <a:srgbClr val="231F20"/>
                </a:solidFill>
                <a:latin typeface="楷体"/>
                <a:cs typeface="楷体"/>
              </a:rPr>
              <a:t>，各方在 </a:t>
            </a:r>
            <a:r>
              <a:rPr dirty="0" sz="1200" spc="10">
                <a:solidFill>
                  <a:srgbClr val="231F20"/>
                </a:solidFill>
                <a:latin typeface="楷体"/>
                <a:cs typeface="楷体"/>
              </a:rPr>
              <a:t>推进罕见病商保设计的过程中可以优先开展部分工</a:t>
            </a:r>
            <a:r>
              <a:rPr dirty="0" sz="1200" spc="-5">
                <a:solidFill>
                  <a:srgbClr val="231F20"/>
                </a:solidFill>
                <a:latin typeface="楷体"/>
                <a:cs typeface="楷体"/>
              </a:rPr>
              <a:t>作</a:t>
            </a:r>
            <a:r>
              <a:rPr dirty="0" sz="1200" spc="10">
                <a:solidFill>
                  <a:srgbClr val="231F20"/>
                </a:solidFill>
                <a:latin typeface="楷体"/>
                <a:cs typeface="楷体"/>
              </a:rPr>
              <a:t>，为后期的产品设 </a:t>
            </a:r>
            <a:r>
              <a:rPr dirty="0" sz="1200">
                <a:solidFill>
                  <a:srgbClr val="231F20"/>
                </a:solidFill>
                <a:latin typeface="楷体"/>
                <a:cs typeface="楷体"/>
              </a:rPr>
              <a:t>计与推广打下基础</a:t>
            </a:r>
            <a:r>
              <a:rPr dirty="0" sz="1200" spc="-204">
                <a:solidFill>
                  <a:srgbClr val="231F20"/>
                </a:solidFill>
                <a:latin typeface="楷体"/>
                <a:cs typeface="楷体"/>
              </a:rPr>
              <a:t>，</a:t>
            </a:r>
            <a:r>
              <a:rPr dirty="0" sz="1200">
                <a:solidFill>
                  <a:srgbClr val="231F20"/>
                </a:solidFill>
                <a:latin typeface="楷体"/>
                <a:cs typeface="楷体"/>
              </a:rPr>
              <a:t>包</a:t>
            </a:r>
            <a:r>
              <a:rPr dirty="0" sz="1200" spc="-204">
                <a:solidFill>
                  <a:srgbClr val="231F20"/>
                </a:solidFill>
                <a:latin typeface="楷体"/>
                <a:cs typeface="楷体"/>
              </a:rPr>
              <a:t>括</a:t>
            </a:r>
            <a:r>
              <a:rPr dirty="0" sz="1200">
                <a:solidFill>
                  <a:srgbClr val="231F20"/>
                </a:solidFill>
                <a:latin typeface="楷体"/>
                <a:cs typeface="楷体"/>
              </a:rPr>
              <a:t>（</a:t>
            </a:r>
            <a:r>
              <a:rPr dirty="0" baseline="2314" sz="1800">
                <a:solidFill>
                  <a:srgbClr val="231F20"/>
                </a:solidFill>
                <a:latin typeface="Times New Roman"/>
                <a:cs typeface="Times New Roman"/>
              </a:rPr>
              <a:t>1</a:t>
            </a:r>
            <a:r>
              <a:rPr dirty="0" sz="1200" spc="-204">
                <a:solidFill>
                  <a:srgbClr val="231F20"/>
                </a:solidFill>
                <a:latin typeface="楷体"/>
                <a:cs typeface="楷体"/>
              </a:rPr>
              <a:t>）</a:t>
            </a:r>
            <a:r>
              <a:rPr dirty="0" sz="1200">
                <a:solidFill>
                  <a:srgbClr val="231F20"/>
                </a:solidFill>
                <a:latin typeface="楷体"/>
                <a:cs typeface="楷体"/>
              </a:rPr>
              <a:t>夯实数据基</a:t>
            </a:r>
            <a:r>
              <a:rPr dirty="0" sz="1200" spc="-105">
                <a:solidFill>
                  <a:srgbClr val="231F20"/>
                </a:solidFill>
                <a:latin typeface="楷体"/>
                <a:cs typeface="楷体"/>
              </a:rPr>
              <a:t>础：</a:t>
            </a:r>
            <a:r>
              <a:rPr dirty="0" sz="1200">
                <a:solidFill>
                  <a:srgbClr val="231F20"/>
                </a:solidFill>
                <a:latin typeface="楷体"/>
                <a:cs typeface="楷体"/>
              </a:rPr>
              <a:t>我国部分省市已先行一步， </a:t>
            </a:r>
            <a:r>
              <a:rPr dirty="0" sz="1200" spc="10">
                <a:solidFill>
                  <a:srgbClr val="231F20"/>
                </a:solidFill>
                <a:latin typeface="楷体"/>
                <a:cs typeface="楷体"/>
              </a:rPr>
              <a:t>开展了区域性的罕见病流行病学调研及病例注册登记的工</a:t>
            </a:r>
            <a:r>
              <a:rPr dirty="0" sz="1200">
                <a:solidFill>
                  <a:srgbClr val="231F20"/>
                </a:solidFill>
                <a:latin typeface="楷体"/>
                <a:cs typeface="楷体"/>
              </a:rPr>
              <a:t>作</a:t>
            </a:r>
            <a:r>
              <a:rPr dirty="0" sz="1200" spc="10">
                <a:solidFill>
                  <a:srgbClr val="231F20"/>
                </a:solidFill>
                <a:latin typeface="楷体"/>
                <a:cs typeface="楷体"/>
              </a:rPr>
              <a:t>，当地卫生 及医学机构对部分病种的流行病学情况已有一定程度的掌</a:t>
            </a:r>
            <a:r>
              <a:rPr dirty="0" sz="1200">
                <a:solidFill>
                  <a:srgbClr val="231F20"/>
                </a:solidFill>
                <a:latin typeface="楷体"/>
                <a:cs typeface="楷体"/>
              </a:rPr>
              <a:t>握</a:t>
            </a:r>
            <a:r>
              <a:rPr dirty="0" sz="1200" spc="10">
                <a:solidFill>
                  <a:srgbClr val="231F20"/>
                </a:solidFill>
                <a:latin typeface="楷体"/>
                <a:cs typeface="楷体"/>
              </a:rPr>
              <a:t>。保险公司 </a:t>
            </a:r>
            <a:r>
              <a:rPr dirty="0" sz="1200" spc="35">
                <a:solidFill>
                  <a:srgbClr val="231F20"/>
                </a:solidFill>
                <a:latin typeface="楷体"/>
                <a:cs typeface="楷体"/>
              </a:rPr>
              <a:t>可以选择其中数据完备度较高的病种先行纳入保障范</a:t>
            </a:r>
            <a:r>
              <a:rPr dirty="0" sz="1200">
                <a:solidFill>
                  <a:srgbClr val="231F20"/>
                </a:solidFill>
                <a:latin typeface="楷体"/>
                <a:cs typeface="楷体"/>
              </a:rPr>
              <a:t>围</a:t>
            </a:r>
            <a:r>
              <a:rPr dirty="0" sz="1200" spc="-5">
                <a:solidFill>
                  <a:srgbClr val="231F20"/>
                </a:solidFill>
                <a:latin typeface="楷体"/>
                <a:cs typeface="楷体"/>
              </a:rPr>
              <a:t>。</a:t>
            </a:r>
            <a:r>
              <a:rPr dirty="0" sz="1200" spc="10">
                <a:solidFill>
                  <a:srgbClr val="231F20"/>
                </a:solidFill>
                <a:latin typeface="楷体"/>
                <a:cs typeface="楷体"/>
              </a:rPr>
              <a:t>（</a:t>
            </a:r>
            <a:r>
              <a:rPr dirty="0" baseline="2314" sz="1800" spc="15">
                <a:solidFill>
                  <a:srgbClr val="231F20"/>
                </a:solidFill>
                <a:latin typeface="Times New Roman"/>
                <a:cs typeface="Times New Roman"/>
              </a:rPr>
              <a:t>2</a:t>
            </a:r>
            <a:r>
              <a:rPr dirty="0" sz="1200" spc="10">
                <a:solidFill>
                  <a:srgbClr val="231F20"/>
                </a:solidFill>
                <a:latin typeface="楷体"/>
                <a:cs typeface="楷体"/>
              </a:rPr>
              <a:t>）</a:t>
            </a:r>
            <a:r>
              <a:rPr dirty="0" sz="1200" spc="35">
                <a:solidFill>
                  <a:srgbClr val="231F20"/>
                </a:solidFill>
                <a:latin typeface="楷体"/>
                <a:cs typeface="楷体"/>
              </a:rPr>
              <a:t>提高消 </a:t>
            </a:r>
            <a:r>
              <a:rPr dirty="0" sz="1200" spc="10">
                <a:solidFill>
                  <a:srgbClr val="231F20"/>
                </a:solidFill>
                <a:latin typeface="楷体"/>
                <a:cs typeface="楷体"/>
              </a:rPr>
              <a:t>费者知晓</a:t>
            </a:r>
            <a:r>
              <a:rPr dirty="0" sz="1200">
                <a:solidFill>
                  <a:srgbClr val="231F20"/>
                </a:solidFill>
                <a:latin typeface="楷体"/>
                <a:cs typeface="楷体"/>
              </a:rPr>
              <a:t>度</a:t>
            </a:r>
            <a:r>
              <a:rPr dirty="0" sz="1200" spc="10">
                <a:solidFill>
                  <a:srgbClr val="231F20"/>
                </a:solidFill>
                <a:latin typeface="楷体"/>
                <a:cs typeface="楷体"/>
              </a:rPr>
              <a:t>：罕见病的特点意味着罕见病商保产品不可能对所有消费者 都有很强的吸引</a:t>
            </a:r>
            <a:r>
              <a:rPr dirty="0" sz="1200">
                <a:solidFill>
                  <a:srgbClr val="231F20"/>
                </a:solidFill>
                <a:latin typeface="楷体"/>
                <a:cs typeface="楷体"/>
              </a:rPr>
              <a:t>力</a:t>
            </a:r>
            <a:r>
              <a:rPr dirty="0" sz="1200" spc="10">
                <a:solidFill>
                  <a:srgbClr val="231F20"/>
                </a:solidFill>
                <a:latin typeface="楷体"/>
                <a:cs typeface="楷体"/>
              </a:rPr>
              <a:t>。因此在设计推广罕见病商业保险产品的过程</a:t>
            </a:r>
            <a:r>
              <a:rPr dirty="0" sz="1200">
                <a:solidFill>
                  <a:srgbClr val="231F20"/>
                </a:solidFill>
                <a:latin typeface="楷体"/>
                <a:cs typeface="楷体"/>
              </a:rPr>
              <a:t>中</a:t>
            </a:r>
            <a:r>
              <a:rPr dirty="0" sz="1200" spc="10">
                <a:solidFill>
                  <a:srgbClr val="231F20"/>
                </a:solidFill>
                <a:latin typeface="楷体"/>
                <a:cs typeface="楷体"/>
              </a:rPr>
              <a:t>，需 </a:t>
            </a:r>
            <a:r>
              <a:rPr dirty="0" sz="1200">
                <a:solidFill>
                  <a:srgbClr val="231F20"/>
                </a:solidFill>
                <a:latin typeface="楷体"/>
                <a:cs typeface="楷体"/>
              </a:rPr>
              <a:t>要找到正确的切入场景和人群</a:t>
            </a:r>
            <a:r>
              <a:rPr dirty="0" sz="1200" spc="-5">
                <a:solidFill>
                  <a:srgbClr val="231F20"/>
                </a:solidFill>
                <a:latin typeface="楷体"/>
                <a:cs typeface="楷体"/>
              </a:rPr>
              <a:t>。</a:t>
            </a:r>
            <a:r>
              <a:rPr dirty="0" sz="1200">
                <a:solidFill>
                  <a:srgbClr val="231F20"/>
                </a:solidFill>
                <a:latin typeface="楷体"/>
                <a:cs typeface="楷体"/>
              </a:rPr>
              <a:t>例如</a:t>
            </a:r>
            <a:r>
              <a:rPr dirty="0" sz="1200" spc="-5">
                <a:solidFill>
                  <a:srgbClr val="231F20"/>
                </a:solidFill>
                <a:latin typeface="楷体"/>
                <a:cs typeface="楷体"/>
              </a:rPr>
              <a:t>，</a:t>
            </a:r>
            <a:r>
              <a:rPr dirty="0" sz="1200">
                <a:solidFill>
                  <a:srgbClr val="231F20"/>
                </a:solidFill>
                <a:latin typeface="楷体"/>
                <a:cs typeface="楷体"/>
              </a:rPr>
              <a:t>针对</a:t>
            </a:r>
            <a:r>
              <a:rPr dirty="0" sz="1200" spc="-330">
                <a:solidFill>
                  <a:srgbClr val="231F20"/>
                </a:solidFill>
                <a:latin typeface="楷体"/>
                <a:cs typeface="楷体"/>
              </a:rPr>
              <a:t> </a:t>
            </a:r>
            <a:r>
              <a:rPr dirty="0" baseline="2314" sz="1800">
                <a:solidFill>
                  <a:srgbClr val="231F20"/>
                </a:solidFill>
                <a:latin typeface="Times New Roman"/>
                <a:cs typeface="Times New Roman"/>
              </a:rPr>
              <a:t>50%</a:t>
            </a:r>
            <a:r>
              <a:rPr dirty="0" baseline="2314" sz="1800" spc="-37">
                <a:solidFill>
                  <a:srgbClr val="231F20"/>
                </a:solidFill>
                <a:latin typeface="Times New Roman"/>
                <a:cs typeface="Times New Roman"/>
              </a:rPr>
              <a:t> </a:t>
            </a:r>
            <a:r>
              <a:rPr dirty="0" sz="1200">
                <a:solidFill>
                  <a:srgbClr val="231F20"/>
                </a:solidFill>
                <a:latin typeface="楷体"/>
                <a:cs typeface="楷体"/>
              </a:rPr>
              <a:t>的罕见病于儿童期发病 </a:t>
            </a:r>
            <a:r>
              <a:rPr dirty="0" sz="1200" spc="10">
                <a:solidFill>
                  <a:srgbClr val="231F20"/>
                </a:solidFill>
                <a:latin typeface="楷体"/>
                <a:cs typeface="楷体"/>
              </a:rPr>
              <a:t>的特</a:t>
            </a:r>
            <a:r>
              <a:rPr dirty="0" sz="1200">
                <a:solidFill>
                  <a:srgbClr val="231F20"/>
                </a:solidFill>
                <a:latin typeface="楷体"/>
                <a:cs typeface="楷体"/>
              </a:rPr>
              <a:t>点</a:t>
            </a:r>
            <a:r>
              <a:rPr dirty="0" sz="1200" spc="10">
                <a:solidFill>
                  <a:srgbClr val="231F20"/>
                </a:solidFill>
                <a:latin typeface="楷体"/>
                <a:cs typeface="楷体"/>
              </a:rPr>
              <a:t>，应优先考虑孕妇产</a:t>
            </a:r>
            <a:r>
              <a:rPr dirty="0" sz="1200">
                <a:solidFill>
                  <a:srgbClr val="231F20"/>
                </a:solidFill>
                <a:latin typeface="楷体"/>
                <a:cs typeface="楷体"/>
              </a:rPr>
              <a:t>检</a:t>
            </a:r>
            <a:r>
              <a:rPr dirty="0" sz="1200" spc="10">
                <a:solidFill>
                  <a:srgbClr val="231F20"/>
                </a:solidFill>
                <a:latin typeface="楷体"/>
                <a:cs typeface="楷体"/>
              </a:rPr>
              <a:t>、幼儿疫苗接</a:t>
            </a:r>
            <a:r>
              <a:rPr dirty="0" sz="1200">
                <a:solidFill>
                  <a:srgbClr val="231F20"/>
                </a:solidFill>
                <a:latin typeface="楷体"/>
                <a:cs typeface="楷体"/>
              </a:rPr>
              <a:t>种</a:t>
            </a:r>
            <a:r>
              <a:rPr dirty="0" sz="1200" spc="10">
                <a:solidFill>
                  <a:srgbClr val="231F20"/>
                </a:solidFill>
                <a:latin typeface="楷体"/>
                <a:cs typeface="楷体"/>
              </a:rPr>
              <a:t>、新生儿体检等作为保险 </a:t>
            </a:r>
            <a:r>
              <a:rPr dirty="0" sz="1200" spc="40">
                <a:solidFill>
                  <a:srgbClr val="231F20"/>
                </a:solidFill>
                <a:latin typeface="楷体"/>
                <a:cs typeface="楷体"/>
              </a:rPr>
              <a:t>切入场</a:t>
            </a:r>
            <a:r>
              <a:rPr dirty="0" sz="1200">
                <a:solidFill>
                  <a:srgbClr val="231F20"/>
                </a:solidFill>
                <a:latin typeface="楷体"/>
                <a:cs typeface="楷体"/>
              </a:rPr>
              <a:t>景</a:t>
            </a:r>
            <a:r>
              <a:rPr dirty="0" sz="1200" spc="40">
                <a:solidFill>
                  <a:srgbClr val="231F20"/>
                </a:solidFill>
                <a:latin typeface="楷体"/>
                <a:cs typeface="楷体"/>
              </a:rPr>
              <a:t>，以新生儿家庭作为重点推广人</a:t>
            </a:r>
            <a:r>
              <a:rPr dirty="0" sz="1200">
                <a:solidFill>
                  <a:srgbClr val="231F20"/>
                </a:solidFill>
                <a:latin typeface="楷体"/>
                <a:cs typeface="楷体"/>
              </a:rPr>
              <a:t>群</a:t>
            </a:r>
            <a:r>
              <a:rPr dirty="0" sz="1200" spc="-5">
                <a:solidFill>
                  <a:srgbClr val="231F20"/>
                </a:solidFill>
                <a:latin typeface="楷体"/>
                <a:cs typeface="楷体"/>
              </a:rPr>
              <a:t>。</a:t>
            </a:r>
            <a:r>
              <a:rPr dirty="0" sz="1200" spc="10">
                <a:solidFill>
                  <a:srgbClr val="231F20"/>
                </a:solidFill>
                <a:latin typeface="楷体"/>
                <a:cs typeface="楷体"/>
              </a:rPr>
              <a:t>（</a:t>
            </a:r>
            <a:r>
              <a:rPr dirty="0" baseline="2314" sz="1800" spc="15">
                <a:solidFill>
                  <a:srgbClr val="231F20"/>
                </a:solidFill>
                <a:latin typeface="Times New Roman"/>
                <a:cs typeface="Times New Roman"/>
              </a:rPr>
              <a:t>3</a:t>
            </a:r>
            <a:r>
              <a:rPr dirty="0" sz="1200" spc="10">
                <a:solidFill>
                  <a:srgbClr val="231F20"/>
                </a:solidFill>
                <a:latin typeface="楷体"/>
                <a:cs typeface="楷体"/>
              </a:rPr>
              <a:t>）</a:t>
            </a:r>
            <a:r>
              <a:rPr dirty="0" sz="1200" spc="40">
                <a:solidFill>
                  <a:srgbClr val="231F20"/>
                </a:solidFill>
                <a:latin typeface="楷体"/>
                <a:cs typeface="楷体"/>
              </a:rPr>
              <a:t>寻求政府支</a:t>
            </a:r>
            <a:r>
              <a:rPr dirty="0" sz="1200" spc="-5">
                <a:solidFill>
                  <a:srgbClr val="231F20"/>
                </a:solidFill>
                <a:latin typeface="楷体"/>
                <a:cs typeface="楷体"/>
              </a:rPr>
              <a:t>持</a:t>
            </a:r>
            <a:r>
              <a:rPr dirty="0" sz="1200" spc="40">
                <a:solidFill>
                  <a:srgbClr val="231F20"/>
                </a:solidFill>
                <a:latin typeface="楷体"/>
                <a:cs typeface="楷体"/>
              </a:rPr>
              <a:t>：</a:t>
            </a:r>
            <a:r>
              <a:rPr dirty="0" sz="1200">
                <a:solidFill>
                  <a:srgbClr val="231F20"/>
                </a:solidFill>
                <a:latin typeface="楷体"/>
                <a:cs typeface="楷体"/>
              </a:rPr>
              <a:t>政 </a:t>
            </a:r>
            <a:r>
              <a:rPr dirty="0" sz="1200" spc="10">
                <a:solidFill>
                  <a:srgbClr val="231F20"/>
                </a:solidFill>
                <a:latin typeface="楷体"/>
                <a:cs typeface="楷体"/>
              </a:rPr>
              <a:t>府参与对于罕见病商保产品的设计及推广有着重要意</a:t>
            </a:r>
            <a:r>
              <a:rPr dirty="0" sz="1200">
                <a:solidFill>
                  <a:srgbClr val="231F20"/>
                </a:solidFill>
                <a:latin typeface="楷体"/>
                <a:cs typeface="楷体"/>
              </a:rPr>
              <a:t>义</a:t>
            </a:r>
            <a:r>
              <a:rPr dirty="0" sz="1200" spc="10">
                <a:solidFill>
                  <a:srgbClr val="231F20"/>
                </a:solidFill>
                <a:latin typeface="楷体"/>
                <a:cs typeface="楷体"/>
              </a:rPr>
              <a:t>，应积极主动地 寻找对罕见病关注度较</a:t>
            </a:r>
            <a:r>
              <a:rPr dirty="0" sz="1200">
                <a:solidFill>
                  <a:srgbClr val="231F20"/>
                </a:solidFill>
                <a:latin typeface="楷体"/>
                <a:cs typeface="楷体"/>
              </a:rPr>
              <a:t>高</a:t>
            </a:r>
            <a:r>
              <a:rPr dirty="0" sz="1200" spc="10">
                <a:solidFill>
                  <a:srgbClr val="231F20"/>
                </a:solidFill>
                <a:latin typeface="楷体"/>
                <a:cs typeface="楷体"/>
              </a:rPr>
              <a:t>、基础数据较成</a:t>
            </a:r>
            <a:r>
              <a:rPr dirty="0" sz="1200">
                <a:solidFill>
                  <a:srgbClr val="231F20"/>
                </a:solidFill>
                <a:latin typeface="楷体"/>
                <a:cs typeface="楷体"/>
              </a:rPr>
              <a:t>熟</a:t>
            </a:r>
            <a:r>
              <a:rPr dirty="0" sz="1200" spc="10">
                <a:solidFill>
                  <a:srgbClr val="231F20"/>
                </a:solidFill>
                <a:latin typeface="楷体"/>
                <a:cs typeface="楷体"/>
              </a:rPr>
              <a:t>、与商保合作意愿较高的地 </a:t>
            </a:r>
            <a:r>
              <a:rPr dirty="0" sz="1200">
                <a:solidFill>
                  <a:srgbClr val="231F20"/>
                </a:solidFill>
                <a:latin typeface="楷体"/>
                <a:cs typeface="楷体"/>
              </a:rPr>
              <a:t>区</a:t>
            </a:r>
            <a:r>
              <a:rPr dirty="0" sz="1200" spc="10">
                <a:solidFill>
                  <a:srgbClr val="231F20"/>
                </a:solidFill>
                <a:latin typeface="楷体"/>
                <a:cs typeface="楷体"/>
              </a:rPr>
              <a:t>，优先与这些地区的卫</a:t>
            </a:r>
            <a:r>
              <a:rPr dirty="0" sz="1200">
                <a:solidFill>
                  <a:srgbClr val="231F20"/>
                </a:solidFill>
                <a:latin typeface="楷体"/>
                <a:cs typeface="楷体"/>
              </a:rPr>
              <a:t>生</a:t>
            </a:r>
            <a:r>
              <a:rPr dirty="0" sz="1200" spc="10">
                <a:solidFill>
                  <a:srgbClr val="231F20"/>
                </a:solidFill>
                <a:latin typeface="楷体"/>
                <a:cs typeface="楷体"/>
              </a:rPr>
              <a:t>、医保及科研机构展开对</a:t>
            </a:r>
            <a:r>
              <a:rPr dirty="0" sz="1200">
                <a:solidFill>
                  <a:srgbClr val="231F20"/>
                </a:solidFill>
                <a:latin typeface="楷体"/>
                <a:cs typeface="楷体"/>
              </a:rPr>
              <a:t>话</a:t>
            </a:r>
            <a:r>
              <a:rPr dirty="0" sz="1200" spc="10">
                <a:solidFill>
                  <a:srgbClr val="231F20"/>
                </a:solidFill>
                <a:latin typeface="楷体"/>
                <a:cs typeface="楷体"/>
              </a:rPr>
              <a:t>，共同探索产品 设计和推广路</a:t>
            </a:r>
            <a:r>
              <a:rPr dirty="0" sz="1200">
                <a:solidFill>
                  <a:srgbClr val="231F20"/>
                </a:solidFill>
                <a:latin typeface="楷体"/>
                <a:cs typeface="楷体"/>
              </a:rPr>
              <a:t>径</a:t>
            </a:r>
            <a:r>
              <a:rPr dirty="0" sz="1200" spc="10">
                <a:solidFill>
                  <a:srgbClr val="231F20"/>
                </a:solidFill>
                <a:latin typeface="楷体"/>
                <a:cs typeface="楷体"/>
              </a:rPr>
              <a:t>。根据我们对多地医保官员的采</a:t>
            </a:r>
            <a:r>
              <a:rPr dirty="0" sz="1200">
                <a:solidFill>
                  <a:srgbClr val="231F20"/>
                </a:solidFill>
                <a:latin typeface="楷体"/>
                <a:cs typeface="楷体"/>
              </a:rPr>
              <a:t>访</a:t>
            </a:r>
            <a:r>
              <a:rPr dirty="0" sz="1200" spc="10">
                <a:solidFill>
                  <a:srgbClr val="231F20"/>
                </a:solidFill>
                <a:latin typeface="楷体"/>
                <a:cs typeface="楷体"/>
              </a:rPr>
              <a:t>，医保部门对商保的 </a:t>
            </a:r>
            <a:r>
              <a:rPr dirty="0" sz="1200">
                <a:solidFill>
                  <a:srgbClr val="231F20"/>
                </a:solidFill>
                <a:latin typeface="楷体"/>
                <a:cs typeface="楷体"/>
              </a:rPr>
              <a:t>参与持较为开放和欢迎的态度，乐于听取相关的献计献策。</a:t>
            </a:r>
            <a:endParaRPr sz="1200">
              <a:latin typeface="楷体"/>
              <a:cs typeface="楷体"/>
            </a:endParaRPr>
          </a:p>
          <a:p>
            <a:pPr>
              <a:lnSpc>
                <a:spcPct val="100000"/>
              </a:lnSpc>
              <a:spcBef>
                <a:spcPts val="35"/>
              </a:spcBef>
            </a:pPr>
            <a:endParaRPr sz="1300">
              <a:latin typeface="楷体"/>
              <a:cs typeface="楷体"/>
            </a:endParaRPr>
          </a:p>
          <a:p>
            <a:pPr algn="just" marL="12700" marR="77470" indent="304800">
              <a:lnSpc>
                <a:spcPct val="118100"/>
              </a:lnSpc>
            </a:pPr>
            <a:r>
              <a:rPr dirty="0" sz="1200" spc="15">
                <a:solidFill>
                  <a:srgbClr val="231F20"/>
                </a:solidFill>
                <a:latin typeface="楷体"/>
                <a:cs typeface="楷体"/>
              </a:rPr>
              <a:t>基于以上分析不难看</a:t>
            </a:r>
            <a:r>
              <a:rPr dirty="0" sz="1200">
                <a:solidFill>
                  <a:srgbClr val="231F20"/>
                </a:solidFill>
                <a:latin typeface="楷体"/>
                <a:cs typeface="楷体"/>
              </a:rPr>
              <a:t>出</a:t>
            </a:r>
            <a:r>
              <a:rPr dirty="0" sz="1200" spc="15">
                <a:solidFill>
                  <a:srgbClr val="231F20"/>
                </a:solidFill>
                <a:latin typeface="楷体"/>
                <a:cs typeface="楷体"/>
              </a:rPr>
              <a:t>，通过创新的产品设</a:t>
            </a:r>
            <a:r>
              <a:rPr dirty="0" sz="1200">
                <a:solidFill>
                  <a:srgbClr val="231F20"/>
                </a:solidFill>
                <a:latin typeface="楷体"/>
                <a:cs typeface="楷体"/>
              </a:rPr>
              <a:t>计</a:t>
            </a:r>
            <a:r>
              <a:rPr dirty="0" sz="1200" spc="15">
                <a:solidFill>
                  <a:srgbClr val="231F20"/>
                </a:solidFill>
                <a:latin typeface="楷体"/>
                <a:cs typeface="楷体"/>
              </a:rPr>
              <a:t>、准确的切入场景以 </a:t>
            </a:r>
            <a:r>
              <a:rPr dirty="0" sz="1200" spc="10">
                <a:solidFill>
                  <a:srgbClr val="231F20"/>
                </a:solidFill>
                <a:latin typeface="楷体"/>
                <a:cs typeface="楷体"/>
              </a:rPr>
              <a:t>及积寻求政府支</a:t>
            </a:r>
            <a:r>
              <a:rPr dirty="0" sz="1200">
                <a:solidFill>
                  <a:srgbClr val="231F20"/>
                </a:solidFill>
                <a:latin typeface="楷体"/>
                <a:cs typeface="楷体"/>
              </a:rPr>
              <a:t>持</a:t>
            </a:r>
            <a:r>
              <a:rPr dirty="0" sz="1200" spc="10">
                <a:solidFill>
                  <a:srgbClr val="231F20"/>
                </a:solidFill>
                <a:latin typeface="楷体"/>
                <a:cs typeface="楷体"/>
              </a:rPr>
              <a:t>，可以在罕见病商保产品的设计和推广领域进行一些 </a:t>
            </a:r>
            <a:r>
              <a:rPr dirty="0" sz="1200">
                <a:solidFill>
                  <a:srgbClr val="231F20"/>
                </a:solidFill>
                <a:latin typeface="楷体"/>
                <a:cs typeface="楷体"/>
              </a:rPr>
              <a:t>突破性的尝试。</a:t>
            </a:r>
            <a:endParaRPr sz="1200">
              <a:latin typeface="楷体"/>
              <a:cs typeface="楷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22</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11045" y="1665783"/>
            <a:ext cx="1659877" cy="145605"/>
          </a:xfrm>
          <a:prstGeom prst="rect">
            <a:avLst/>
          </a:prstGeom>
        </p:spPr>
      </p:pic>
      <p:pic>
        <p:nvPicPr>
          <p:cNvPr id="7" name="object 7"/>
          <p:cNvPicPr/>
          <p:nvPr/>
        </p:nvPicPr>
        <p:blipFill>
          <a:blip r:embed="rId3" cstate="print"/>
          <a:stretch>
            <a:fillRect/>
          </a:stretch>
        </p:blipFill>
        <p:spPr>
          <a:xfrm>
            <a:off x="1714157" y="5338204"/>
            <a:ext cx="641832" cy="140271"/>
          </a:xfrm>
          <a:prstGeom prst="rect">
            <a:avLst/>
          </a:prstGeom>
        </p:spPr>
      </p:pic>
      <p:pic>
        <p:nvPicPr>
          <p:cNvPr id="8" name="object 8"/>
          <p:cNvPicPr/>
          <p:nvPr/>
        </p:nvPicPr>
        <p:blipFill>
          <a:blip r:embed="rId4" cstate="print"/>
          <a:stretch>
            <a:fillRect/>
          </a:stretch>
        </p:blipFill>
        <p:spPr>
          <a:xfrm>
            <a:off x="1708010" y="7061543"/>
            <a:ext cx="647979" cy="144932"/>
          </a:xfrm>
          <a:prstGeom prst="rect">
            <a:avLst/>
          </a:prstGeom>
        </p:spPr>
      </p:pic>
      <p:sp>
        <p:nvSpPr>
          <p:cNvPr id="9" name="object 9"/>
          <p:cNvSpPr txBox="1"/>
          <p:nvPr/>
        </p:nvSpPr>
        <p:spPr>
          <a:xfrm>
            <a:off x="1380032" y="1593304"/>
            <a:ext cx="4876165" cy="6934834"/>
          </a:xfrm>
          <a:prstGeom prst="rect">
            <a:avLst/>
          </a:prstGeom>
        </p:spPr>
        <p:txBody>
          <a:bodyPr wrap="square" lIns="0" tIns="45720" rIns="0" bIns="0" rtlCol="0" vert="horz">
            <a:spAutoFit/>
          </a:bodyPr>
          <a:lstStyle/>
          <a:p>
            <a:pPr marL="317500">
              <a:lnSpc>
                <a:spcPct val="100000"/>
              </a:lnSpc>
              <a:spcBef>
                <a:spcPts val="360"/>
              </a:spcBef>
            </a:pPr>
            <a:r>
              <a:rPr dirty="0" sz="1200">
                <a:solidFill>
                  <a:srgbClr val="636466"/>
                </a:solidFill>
                <a:latin typeface="楷体"/>
                <a:cs typeface="楷体"/>
              </a:rPr>
              <a:t>罕见病商保产品设计思路</a:t>
            </a:r>
            <a:endParaRPr sz="1200">
              <a:latin typeface="楷体"/>
              <a:cs typeface="楷体"/>
            </a:endParaRPr>
          </a:p>
          <a:p>
            <a:pPr algn="just" marL="12700" marR="80010" indent="304800">
              <a:lnSpc>
                <a:spcPct val="118100"/>
              </a:lnSpc>
            </a:pPr>
            <a:r>
              <a:rPr dirty="0" sz="1200" spc="10">
                <a:solidFill>
                  <a:srgbClr val="231F20"/>
                </a:solidFill>
                <a:latin typeface="楷体"/>
                <a:cs typeface="楷体"/>
              </a:rPr>
              <a:t>目前市场上常见的商业健康险主要分为重疾险与医疗险两</a:t>
            </a:r>
            <a:r>
              <a:rPr dirty="0" sz="1200">
                <a:solidFill>
                  <a:srgbClr val="231F20"/>
                </a:solidFill>
                <a:latin typeface="楷体"/>
                <a:cs typeface="楷体"/>
              </a:rPr>
              <a:t>种</a:t>
            </a:r>
            <a:r>
              <a:rPr dirty="0" sz="1200" spc="10">
                <a:solidFill>
                  <a:srgbClr val="231F20"/>
                </a:solidFill>
                <a:latin typeface="楷体"/>
                <a:cs typeface="楷体"/>
              </a:rPr>
              <a:t>。重疾 险为一次性给付产</a:t>
            </a:r>
            <a:r>
              <a:rPr dirty="0" sz="1200">
                <a:solidFill>
                  <a:srgbClr val="231F20"/>
                </a:solidFill>
                <a:latin typeface="楷体"/>
                <a:cs typeface="楷体"/>
              </a:rPr>
              <a:t>品</a:t>
            </a:r>
            <a:r>
              <a:rPr dirty="0" sz="1200" spc="10">
                <a:solidFill>
                  <a:srgbClr val="231F20"/>
                </a:solidFill>
                <a:latin typeface="楷体"/>
                <a:cs typeface="楷体"/>
              </a:rPr>
              <a:t>，参保人必须发生了符合合同保障范围内的重大疾 </a:t>
            </a:r>
            <a:r>
              <a:rPr dirty="0" sz="1200">
                <a:solidFill>
                  <a:srgbClr val="231F20"/>
                </a:solidFill>
                <a:latin typeface="楷体"/>
                <a:cs typeface="楷体"/>
              </a:rPr>
              <a:t>病</a:t>
            </a:r>
            <a:r>
              <a:rPr dirty="0" sz="1200" spc="10">
                <a:solidFill>
                  <a:srgbClr val="231F20"/>
                </a:solidFill>
                <a:latin typeface="楷体"/>
                <a:cs typeface="楷体"/>
              </a:rPr>
              <a:t>，才可获得合同中规定的保额赔</a:t>
            </a:r>
            <a:r>
              <a:rPr dirty="0" sz="1200">
                <a:solidFill>
                  <a:srgbClr val="231F20"/>
                </a:solidFill>
                <a:latin typeface="楷体"/>
                <a:cs typeface="楷体"/>
              </a:rPr>
              <a:t>付</a:t>
            </a:r>
            <a:r>
              <a:rPr dirty="0" sz="1200" spc="10">
                <a:solidFill>
                  <a:srgbClr val="231F20"/>
                </a:solidFill>
                <a:latin typeface="楷体"/>
                <a:cs typeface="楷体"/>
              </a:rPr>
              <a:t>。医疗险为报销型产</a:t>
            </a:r>
            <a:r>
              <a:rPr dirty="0" sz="1200">
                <a:solidFill>
                  <a:srgbClr val="231F20"/>
                </a:solidFill>
                <a:latin typeface="楷体"/>
                <a:cs typeface="楷体"/>
              </a:rPr>
              <a:t>品</a:t>
            </a:r>
            <a:r>
              <a:rPr dirty="0" sz="1200" spc="10">
                <a:solidFill>
                  <a:srgbClr val="231F20"/>
                </a:solidFill>
                <a:latin typeface="楷体"/>
                <a:cs typeface="楷体"/>
              </a:rPr>
              <a:t>，保额不超 </a:t>
            </a:r>
            <a:r>
              <a:rPr dirty="0" sz="1200">
                <a:solidFill>
                  <a:srgbClr val="231F20"/>
                </a:solidFill>
                <a:latin typeface="楷体"/>
                <a:cs typeface="楷体"/>
              </a:rPr>
              <a:t>过医疗费用，主要解决参保人医疗费用问题，通常设置免赔额。</a:t>
            </a:r>
            <a:endParaRPr sz="1200">
              <a:latin typeface="楷体"/>
              <a:cs typeface="楷体"/>
            </a:endParaRPr>
          </a:p>
          <a:p>
            <a:pPr>
              <a:lnSpc>
                <a:spcPct val="100000"/>
              </a:lnSpc>
              <a:spcBef>
                <a:spcPts val="30"/>
              </a:spcBef>
            </a:pPr>
            <a:endParaRPr sz="1300">
              <a:latin typeface="楷体"/>
              <a:cs typeface="楷体"/>
            </a:endParaRPr>
          </a:p>
          <a:p>
            <a:pPr algn="just" marL="12700" marR="78105" indent="304800">
              <a:lnSpc>
                <a:spcPct val="118100"/>
              </a:lnSpc>
            </a:pPr>
            <a:r>
              <a:rPr dirty="0" sz="1200" spc="10">
                <a:solidFill>
                  <a:srgbClr val="231F20"/>
                </a:solidFill>
                <a:latin typeface="楷体"/>
                <a:cs typeface="楷体"/>
              </a:rPr>
              <a:t>由于大部分罕见病需要长期治</a:t>
            </a:r>
            <a:r>
              <a:rPr dirty="0" sz="1200">
                <a:solidFill>
                  <a:srgbClr val="231F20"/>
                </a:solidFill>
                <a:latin typeface="楷体"/>
                <a:cs typeface="楷体"/>
              </a:rPr>
              <a:t>疗</a:t>
            </a:r>
            <a:r>
              <a:rPr dirty="0" sz="1200" spc="10">
                <a:solidFill>
                  <a:srgbClr val="231F20"/>
                </a:solidFill>
                <a:latin typeface="楷体"/>
                <a:cs typeface="楷体"/>
              </a:rPr>
              <a:t>，如果选择以重疾险单次给付的模 </a:t>
            </a:r>
            <a:r>
              <a:rPr dirty="0" sz="1200" spc="20">
                <a:solidFill>
                  <a:srgbClr val="231F20"/>
                </a:solidFill>
                <a:latin typeface="楷体"/>
                <a:cs typeface="楷体"/>
              </a:rPr>
              <a:t>式设计保险产</a:t>
            </a:r>
            <a:r>
              <a:rPr dirty="0" sz="1200">
                <a:solidFill>
                  <a:srgbClr val="231F20"/>
                </a:solidFill>
                <a:latin typeface="楷体"/>
                <a:cs typeface="楷体"/>
              </a:rPr>
              <a:t>品</a:t>
            </a:r>
            <a:r>
              <a:rPr dirty="0" sz="1200" spc="20">
                <a:solidFill>
                  <a:srgbClr val="231F20"/>
                </a:solidFill>
                <a:latin typeface="楷体"/>
                <a:cs typeface="楷体"/>
              </a:rPr>
              <a:t>，从目前大多数重疾险产</a:t>
            </a:r>
            <a:r>
              <a:rPr dirty="0" sz="1200">
                <a:solidFill>
                  <a:srgbClr val="231F20"/>
                </a:solidFill>
                <a:latin typeface="楷体"/>
                <a:cs typeface="楷体"/>
              </a:rPr>
              <a:t>品</a:t>
            </a:r>
            <a:r>
              <a:rPr dirty="0" sz="1200" spc="-335">
                <a:solidFill>
                  <a:srgbClr val="231F20"/>
                </a:solidFill>
                <a:latin typeface="楷体"/>
                <a:cs typeface="楷体"/>
              </a:rPr>
              <a:t> </a:t>
            </a:r>
            <a:r>
              <a:rPr dirty="0" baseline="2314" sz="1800">
                <a:solidFill>
                  <a:srgbClr val="231F20"/>
                </a:solidFill>
                <a:latin typeface="Times New Roman"/>
                <a:cs typeface="Times New Roman"/>
              </a:rPr>
              <a:t>30-50</a:t>
            </a:r>
            <a:r>
              <a:rPr dirty="0" baseline="2314" sz="1800" spc="-52">
                <a:solidFill>
                  <a:srgbClr val="231F20"/>
                </a:solidFill>
                <a:latin typeface="Times New Roman"/>
                <a:cs typeface="Times New Roman"/>
              </a:rPr>
              <a:t> </a:t>
            </a:r>
            <a:r>
              <a:rPr dirty="0" sz="1200" spc="20">
                <a:solidFill>
                  <a:srgbClr val="231F20"/>
                </a:solidFill>
                <a:latin typeface="楷体"/>
                <a:cs typeface="楷体"/>
              </a:rPr>
              <a:t>万间保额来</a:t>
            </a:r>
            <a:r>
              <a:rPr dirty="0" sz="1200">
                <a:solidFill>
                  <a:srgbClr val="231F20"/>
                </a:solidFill>
                <a:latin typeface="楷体"/>
                <a:cs typeface="楷体"/>
              </a:rPr>
              <a:t>看</a:t>
            </a:r>
            <a:r>
              <a:rPr dirty="0" sz="1200" spc="20">
                <a:solidFill>
                  <a:srgbClr val="231F20"/>
                </a:solidFill>
                <a:latin typeface="楷体"/>
                <a:cs typeface="楷体"/>
              </a:rPr>
              <a:t>，对于 </a:t>
            </a:r>
            <a:r>
              <a:rPr dirty="0" sz="1200" spc="10">
                <a:solidFill>
                  <a:srgbClr val="231F20"/>
                </a:solidFill>
                <a:latin typeface="楷体"/>
                <a:cs typeface="楷体"/>
              </a:rPr>
              <a:t>需要长期治</a:t>
            </a:r>
            <a:r>
              <a:rPr dirty="0" sz="1200">
                <a:solidFill>
                  <a:srgbClr val="231F20"/>
                </a:solidFill>
                <a:latin typeface="楷体"/>
                <a:cs typeface="楷体"/>
              </a:rPr>
              <a:t>疗</a:t>
            </a:r>
            <a:r>
              <a:rPr dirty="0" sz="1200" spc="10">
                <a:solidFill>
                  <a:srgbClr val="231F20"/>
                </a:solidFill>
                <a:latin typeface="楷体"/>
                <a:cs typeface="楷体"/>
              </a:rPr>
              <a:t>、开支较大的罕见病无法达到长期保障的效</a:t>
            </a:r>
            <a:r>
              <a:rPr dirty="0" sz="1200">
                <a:solidFill>
                  <a:srgbClr val="231F20"/>
                </a:solidFill>
                <a:latin typeface="楷体"/>
                <a:cs typeface="楷体"/>
              </a:rPr>
              <a:t>果</a:t>
            </a:r>
            <a:r>
              <a:rPr dirty="0" sz="1200" spc="10">
                <a:solidFill>
                  <a:srgbClr val="231F20"/>
                </a:solidFill>
                <a:latin typeface="楷体"/>
                <a:cs typeface="楷体"/>
              </a:rPr>
              <a:t>。但重疾险 的优势在于可以锁定保障期限与费</a:t>
            </a:r>
            <a:r>
              <a:rPr dirty="0" sz="1200">
                <a:solidFill>
                  <a:srgbClr val="231F20"/>
                </a:solidFill>
                <a:latin typeface="楷体"/>
                <a:cs typeface="楷体"/>
              </a:rPr>
              <a:t>率</a:t>
            </a:r>
            <a:r>
              <a:rPr dirty="0" sz="1200" spc="10">
                <a:solidFill>
                  <a:srgbClr val="231F20"/>
                </a:solidFill>
                <a:latin typeface="楷体"/>
                <a:cs typeface="楷体"/>
              </a:rPr>
              <a:t>，保险产品本身的运营和风控风险 较</a:t>
            </a:r>
            <a:r>
              <a:rPr dirty="0" sz="1200">
                <a:solidFill>
                  <a:srgbClr val="231F20"/>
                </a:solidFill>
                <a:latin typeface="楷体"/>
                <a:cs typeface="楷体"/>
              </a:rPr>
              <a:t>低</a:t>
            </a:r>
            <a:r>
              <a:rPr dirty="0" sz="1200" spc="10">
                <a:solidFill>
                  <a:srgbClr val="231F20"/>
                </a:solidFill>
                <a:latin typeface="楷体"/>
                <a:cs typeface="楷体"/>
              </a:rPr>
              <a:t>。如果选择以医疗险的模</a:t>
            </a:r>
            <a:r>
              <a:rPr dirty="0" sz="1200">
                <a:solidFill>
                  <a:srgbClr val="231F20"/>
                </a:solidFill>
                <a:latin typeface="楷体"/>
                <a:cs typeface="楷体"/>
              </a:rPr>
              <a:t>式</a:t>
            </a:r>
            <a:r>
              <a:rPr dirty="0" sz="1200" spc="10">
                <a:solidFill>
                  <a:srgbClr val="231F20"/>
                </a:solidFill>
                <a:latin typeface="楷体"/>
                <a:cs typeface="楷体"/>
              </a:rPr>
              <a:t>，则需要通过设置合理的保费和赔付条 </a:t>
            </a:r>
            <a:r>
              <a:rPr dirty="0" sz="1200">
                <a:solidFill>
                  <a:srgbClr val="231F20"/>
                </a:solidFill>
                <a:latin typeface="楷体"/>
                <a:cs typeface="楷体"/>
              </a:rPr>
              <a:t>款，在保障罕见病患者的同时确保保险产品的可持续性。</a:t>
            </a:r>
            <a:endParaRPr sz="1200">
              <a:latin typeface="楷体"/>
              <a:cs typeface="楷体"/>
            </a:endParaRPr>
          </a:p>
          <a:p>
            <a:pPr>
              <a:lnSpc>
                <a:spcPct val="100000"/>
              </a:lnSpc>
              <a:spcBef>
                <a:spcPts val="35"/>
              </a:spcBef>
            </a:pPr>
            <a:endParaRPr sz="1300">
              <a:latin typeface="楷体"/>
              <a:cs typeface="楷体"/>
            </a:endParaRPr>
          </a:p>
          <a:p>
            <a:pPr algn="just" marL="12700" marR="79375" indent="304800">
              <a:lnSpc>
                <a:spcPct val="118100"/>
              </a:lnSpc>
            </a:pPr>
            <a:r>
              <a:rPr dirty="0" sz="1200" spc="10">
                <a:solidFill>
                  <a:srgbClr val="231F20"/>
                </a:solidFill>
                <a:latin typeface="楷体"/>
                <a:cs typeface="楷体"/>
              </a:rPr>
              <a:t>除了险种选择之</a:t>
            </a:r>
            <a:r>
              <a:rPr dirty="0" sz="1200">
                <a:solidFill>
                  <a:srgbClr val="231F20"/>
                </a:solidFill>
                <a:latin typeface="楷体"/>
                <a:cs typeface="楷体"/>
              </a:rPr>
              <a:t>外</a:t>
            </a:r>
            <a:r>
              <a:rPr dirty="0" sz="1200" spc="10">
                <a:solidFill>
                  <a:srgbClr val="231F20"/>
                </a:solidFill>
                <a:latin typeface="楷体"/>
                <a:cs typeface="楷体"/>
              </a:rPr>
              <a:t>，保险公司还需要在两种产品设计模式之间做出 </a:t>
            </a:r>
            <a:r>
              <a:rPr dirty="0" sz="1200" spc="15">
                <a:solidFill>
                  <a:srgbClr val="231F20"/>
                </a:solidFill>
                <a:latin typeface="楷体"/>
                <a:cs typeface="楷体"/>
              </a:rPr>
              <a:t>选</a:t>
            </a:r>
            <a:r>
              <a:rPr dirty="0" sz="1200">
                <a:solidFill>
                  <a:srgbClr val="231F20"/>
                </a:solidFill>
                <a:latin typeface="楷体"/>
                <a:cs typeface="楷体"/>
              </a:rPr>
              <a:t>择</a:t>
            </a:r>
            <a:r>
              <a:rPr dirty="0" sz="1200" spc="-5">
                <a:solidFill>
                  <a:srgbClr val="231F20"/>
                </a:solidFill>
                <a:latin typeface="楷体"/>
                <a:cs typeface="楷体"/>
              </a:rPr>
              <a:t>：</a:t>
            </a:r>
            <a:r>
              <a:rPr dirty="0" baseline="2314" sz="1800">
                <a:solidFill>
                  <a:srgbClr val="231F20"/>
                </a:solidFill>
                <a:latin typeface="Times New Roman"/>
                <a:cs typeface="Times New Roman"/>
              </a:rPr>
              <a:t>1</a:t>
            </a:r>
            <a:r>
              <a:rPr dirty="0" sz="1200" spc="15">
                <a:solidFill>
                  <a:srgbClr val="231F20"/>
                </a:solidFill>
                <a:latin typeface="楷体"/>
                <a:cs typeface="楷体"/>
              </a:rPr>
              <a:t>）在现有产品基础上增加罕见病保障部</a:t>
            </a:r>
            <a:r>
              <a:rPr dirty="0" sz="1200">
                <a:solidFill>
                  <a:srgbClr val="231F20"/>
                </a:solidFill>
                <a:latin typeface="楷体"/>
                <a:cs typeface="楷体"/>
              </a:rPr>
              <a:t>分；</a:t>
            </a:r>
            <a:r>
              <a:rPr dirty="0" baseline="2314" sz="1800">
                <a:solidFill>
                  <a:srgbClr val="231F20"/>
                </a:solidFill>
                <a:latin typeface="Times New Roman"/>
                <a:cs typeface="Times New Roman"/>
              </a:rPr>
              <a:t>2</a:t>
            </a:r>
            <a:r>
              <a:rPr dirty="0" sz="1200" spc="15">
                <a:solidFill>
                  <a:srgbClr val="231F20"/>
                </a:solidFill>
                <a:latin typeface="楷体"/>
                <a:cs typeface="楷体"/>
              </a:rPr>
              <a:t>）单独设计罕见病 </a:t>
            </a:r>
            <a:r>
              <a:rPr dirty="0" sz="1200">
                <a:solidFill>
                  <a:srgbClr val="231F20"/>
                </a:solidFill>
                <a:latin typeface="楷体"/>
                <a:cs typeface="楷体"/>
              </a:rPr>
              <a:t>专门险，形成新产品：</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附加保障：</a:t>
            </a:r>
            <a:endParaRPr sz="1200">
              <a:latin typeface="楷体"/>
              <a:cs typeface="楷体"/>
            </a:endParaRPr>
          </a:p>
          <a:p>
            <a:pPr algn="just" marL="12700" marR="78105" indent="304800">
              <a:lnSpc>
                <a:spcPct val="118100"/>
              </a:lnSpc>
            </a:pPr>
            <a:r>
              <a:rPr dirty="0" sz="1200" spc="10">
                <a:solidFill>
                  <a:srgbClr val="231F20"/>
                </a:solidFill>
                <a:latin typeface="楷体"/>
                <a:cs typeface="楷体"/>
              </a:rPr>
              <a:t>在现有重疾险产品基础上增加罕见病保障部分相对容易实</a:t>
            </a:r>
            <a:r>
              <a:rPr dirty="0" sz="1200">
                <a:solidFill>
                  <a:srgbClr val="231F20"/>
                </a:solidFill>
                <a:latin typeface="楷体"/>
                <a:cs typeface="楷体"/>
              </a:rPr>
              <a:t>现</a:t>
            </a:r>
            <a:r>
              <a:rPr dirty="0" sz="1200" spc="10">
                <a:solidFill>
                  <a:srgbClr val="231F20"/>
                </a:solidFill>
                <a:latin typeface="楷体"/>
                <a:cs typeface="楷体"/>
              </a:rPr>
              <a:t>。目前 市场上部分重疾险已加入了血友</a:t>
            </a:r>
            <a:r>
              <a:rPr dirty="0" sz="1200">
                <a:solidFill>
                  <a:srgbClr val="231F20"/>
                </a:solidFill>
                <a:latin typeface="楷体"/>
                <a:cs typeface="楷体"/>
              </a:rPr>
              <a:t>病</a:t>
            </a:r>
            <a:r>
              <a:rPr dirty="0" sz="1200" spc="10">
                <a:solidFill>
                  <a:srgbClr val="231F20"/>
                </a:solidFill>
                <a:latin typeface="楷体"/>
                <a:cs typeface="楷体"/>
              </a:rPr>
              <a:t>、重症肌无</a:t>
            </a:r>
            <a:r>
              <a:rPr dirty="0" sz="1200">
                <a:solidFill>
                  <a:srgbClr val="231F20"/>
                </a:solidFill>
                <a:latin typeface="楷体"/>
                <a:cs typeface="楷体"/>
              </a:rPr>
              <a:t>力</a:t>
            </a:r>
            <a:r>
              <a:rPr dirty="0" sz="1200" spc="10">
                <a:solidFill>
                  <a:srgbClr val="231F20"/>
                </a:solidFill>
                <a:latin typeface="楷体"/>
                <a:cs typeface="楷体"/>
              </a:rPr>
              <a:t>、多发性硬</a:t>
            </a:r>
            <a:r>
              <a:rPr dirty="0" sz="1200">
                <a:solidFill>
                  <a:srgbClr val="231F20"/>
                </a:solidFill>
                <a:latin typeface="楷体"/>
                <a:cs typeface="楷体"/>
              </a:rPr>
              <a:t>化</a:t>
            </a:r>
            <a:r>
              <a:rPr dirty="0" sz="1200" spc="10">
                <a:solidFill>
                  <a:srgbClr val="231F20"/>
                </a:solidFill>
                <a:latin typeface="楷体"/>
                <a:cs typeface="楷体"/>
              </a:rPr>
              <a:t>、特发性 肺动脉高压等罕见</a:t>
            </a:r>
            <a:r>
              <a:rPr dirty="0" sz="1200">
                <a:solidFill>
                  <a:srgbClr val="231F20"/>
                </a:solidFill>
                <a:latin typeface="楷体"/>
                <a:cs typeface="楷体"/>
              </a:rPr>
              <a:t>病</a:t>
            </a:r>
            <a:r>
              <a:rPr dirty="0" sz="1200" spc="10">
                <a:solidFill>
                  <a:srgbClr val="231F20"/>
                </a:solidFill>
                <a:latin typeface="楷体"/>
                <a:cs typeface="楷体"/>
              </a:rPr>
              <a:t>，但一般限定在疾病进展的后期较严重阶</a:t>
            </a:r>
            <a:r>
              <a:rPr dirty="0" sz="1200">
                <a:solidFill>
                  <a:srgbClr val="231F20"/>
                </a:solidFill>
                <a:latin typeface="楷体"/>
                <a:cs typeface="楷体"/>
              </a:rPr>
              <a:t>段</a:t>
            </a:r>
            <a:r>
              <a:rPr dirty="0" sz="1200" spc="10">
                <a:solidFill>
                  <a:srgbClr val="231F20"/>
                </a:solidFill>
                <a:latin typeface="楷体"/>
                <a:cs typeface="楷体"/>
              </a:rPr>
              <a:t>。随着 罕见病基础研究的推</a:t>
            </a:r>
            <a:r>
              <a:rPr dirty="0" sz="1200">
                <a:solidFill>
                  <a:srgbClr val="231F20"/>
                </a:solidFill>
                <a:latin typeface="楷体"/>
                <a:cs typeface="楷体"/>
              </a:rPr>
              <a:t>进</a:t>
            </a:r>
            <a:r>
              <a:rPr dirty="0" sz="1200" spc="10">
                <a:solidFill>
                  <a:srgbClr val="231F20"/>
                </a:solidFill>
                <a:latin typeface="楷体"/>
                <a:cs typeface="楷体"/>
              </a:rPr>
              <a:t>，保险公司可以遴选更多罕见病进入保障范</a:t>
            </a:r>
            <a:r>
              <a:rPr dirty="0" sz="1200">
                <a:solidFill>
                  <a:srgbClr val="231F20"/>
                </a:solidFill>
                <a:latin typeface="楷体"/>
                <a:cs typeface="楷体"/>
              </a:rPr>
              <a:t>围。 </a:t>
            </a:r>
            <a:r>
              <a:rPr dirty="0" sz="1200" spc="10">
                <a:solidFill>
                  <a:srgbClr val="231F20"/>
                </a:solidFill>
                <a:latin typeface="楷体"/>
                <a:cs typeface="楷体"/>
              </a:rPr>
              <a:t>除了重疾险以</a:t>
            </a:r>
            <a:r>
              <a:rPr dirty="0" sz="1200">
                <a:solidFill>
                  <a:srgbClr val="231F20"/>
                </a:solidFill>
                <a:latin typeface="楷体"/>
                <a:cs typeface="楷体"/>
              </a:rPr>
              <a:t>外</a:t>
            </a:r>
            <a:r>
              <a:rPr dirty="0" sz="1200" spc="10">
                <a:solidFill>
                  <a:srgbClr val="231F20"/>
                </a:solidFill>
                <a:latin typeface="楷体"/>
                <a:cs typeface="楷体"/>
              </a:rPr>
              <a:t>，保险公司还可考虑将罕见病保障附加于婴幼儿等特定 </a:t>
            </a:r>
            <a:r>
              <a:rPr dirty="0" sz="1200">
                <a:solidFill>
                  <a:srgbClr val="231F20"/>
                </a:solidFill>
                <a:latin typeface="楷体"/>
                <a:cs typeface="楷体"/>
              </a:rPr>
              <a:t>人群的险种上（例如意外险、生育险、疫苗险等）。</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单独保障：</a:t>
            </a:r>
            <a:endParaRPr sz="1200">
              <a:latin typeface="楷体"/>
              <a:cs typeface="楷体"/>
            </a:endParaRPr>
          </a:p>
          <a:p>
            <a:pPr marL="12700" marR="5080" indent="304800">
              <a:lnSpc>
                <a:spcPct val="118100"/>
              </a:lnSpc>
            </a:pPr>
            <a:r>
              <a:rPr dirty="0" sz="1200" spc="10">
                <a:solidFill>
                  <a:srgbClr val="231F20"/>
                </a:solidFill>
                <a:latin typeface="楷体"/>
                <a:cs typeface="楷体"/>
              </a:rPr>
              <a:t>为罕见病设计专门保险产品是一种更加创新的设计思</a:t>
            </a:r>
            <a:r>
              <a:rPr dirty="0" sz="1200">
                <a:solidFill>
                  <a:srgbClr val="231F20"/>
                </a:solidFill>
                <a:latin typeface="楷体"/>
                <a:cs typeface="楷体"/>
              </a:rPr>
              <a:t>路</a:t>
            </a:r>
            <a:r>
              <a:rPr dirty="0" sz="1200" spc="10">
                <a:solidFill>
                  <a:srgbClr val="231F20"/>
                </a:solidFill>
                <a:latin typeface="楷体"/>
                <a:cs typeface="楷体"/>
              </a:rPr>
              <a:t>。有保险公 </a:t>
            </a:r>
            <a:r>
              <a:rPr dirty="0" sz="1200">
                <a:solidFill>
                  <a:srgbClr val="231F20"/>
                </a:solidFill>
                <a:latin typeface="楷体"/>
                <a:cs typeface="楷体"/>
              </a:rPr>
              <a:t>司专家曾提出</a:t>
            </a:r>
            <a:r>
              <a:rPr dirty="0" sz="1200" spc="-355">
                <a:solidFill>
                  <a:srgbClr val="231F20"/>
                </a:solidFill>
                <a:latin typeface="楷体"/>
                <a:cs typeface="楷体"/>
              </a:rPr>
              <a:t>将</a:t>
            </a:r>
            <a:r>
              <a:rPr dirty="0" sz="1200">
                <a:solidFill>
                  <a:srgbClr val="231F20"/>
                </a:solidFill>
                <a:latin typeface="楷体"/>
                <a:cs typeface="楷体"/>
              </a:rPr>
              <a:t>《目录</a:t>
            </a:r>
            <a:r>
              <a:rPr dirty="0" sz="1200" spc="-355">
                <a:solidFill>
                  <a:srgbClr val="231F20"/>
                </a:solidFill>
                <a:latin typeface="楷体"/>
                <a:cs typeface="楷体"/>
              </a:rPr>
              <a:t>》</a:t>
            </a:r>
            <a:r>
              <a:rPr dirty="0" sz="1200">
                <a:solidFill>
                  <a:srgbClr val="231F20"/>
                </a:solidFill>
                <a:latin typeface="楷体"/>
                <a:cs typeface="楷体"/>
              </a:rPr>
              <a:t>中的罕见病按发病率</a:t>
            </a:r>
            <a:r>
              <a:rPr dirty="0" sz="1200" spc="-355">
                <a:solidFill>
                  <a:srgbClr val="231F20"/>
                </a:solidFill>
                <a:latin typeface="楷体"/>
                <a:cs typeface="楷体"/>
              </a:rPr>
              <a:t>、</a:t>
            </a:r>
            <a:r>
              <a:rPr dirty="0" sz="1200">
                <a:solidFill>
                  <a:srgbClr val="231F20"/>
                </a:solidFill>
                <a:latin typeface="楷体"/>
                <a:cs typeface="楷体"/>
              </a:rPr>
              <a:t>发病年龄</a:t>
            </a:r>
            <a:r>
              <a:rPr dirty="0" sz="1200" spc="-355">
                <a:solidFill>
                  <a:srgbClr val="231F20"/>
                </a:solidFill>
                <a:latin typeface="楷体"/>
                <a:cs typeface="楷体"/>
              </a:rPr>
              <a:t>、</a:t>
            </a:r>
            <a:r>
              <a:rPr dirty="0" sz="1200">
                <a:solidFill>
                  <a:srgbClr val="231F20"/>
                </a:solidFill>
                <a:latin typeface="楷体"/>
                <a:cs typeface="楷体"/>
              </a:rPr>
              <a:t>是否有药可治、 </a:t>
            </a:r>
            <a:r>
              <a:rPr dirty="0" sz="1200" spc="10">
                <a:solidFill>
                  <a:srgbClr val="231F20"/>
                </a:solidFill>
                <a:latin typeface="楷体"/>
                <a:cs typeface="楷体"/>
              </a:rPr>
              <a:t>现有数据完备程度等维度进行分</a:t>
            </a:r>
            <a:r>
              <a:rPr dirty="0" sz="1200">
                <a:solidFill>
                  <a:srgbClr val="231F20"/>
                </a:solidFill>
                <a:latin typeface="楷体"/>
                <a:cs typeface="楷体"/>
              </a:rPr>
              <a:t>类</a:t>
            </a:r>
            <a:r>
              <a:rPr dirty="0" sz="1200" spc="10">
                <a:solidFill>
                  <a:srgbClr val="231F20"/>
                </a:solidFill>
                <a:latin typeface="楷体"/>
                <a:cs typeface="楷体"/>
              </a:rPr>
              <a:t>，并按分类提供不同的保</a:t>
            </a:r>
            <a:r>
              <a:rPr dirty="0" sz="1200">
                <a:solidFill>
                  <a:srgbClr val="231F20"/>
                </a:solidFill>
                <a:latin typeface="楷体"/>
                <a:cs typeface="楷体"/>
              </a:rPr>
              <a:t>障</a:t>
            </a:r>
            <a:r>
              <a:rPr dirty="0" sz="1200" spc="10">
                <a:solidFill>
                  <a:srgbClr val="231F20"/>
                </a:solidFill>
                <a:latin typeface="楷体"/>
                <a:cs typeface="楷体"/>
              </a:rPr>
              <a:t>（药品报 销或者费用赔</a:t>
            </a:r>
            <a:r>
              <a:rPr dirty="0" sz="1200" spc="5">
                <a:solidFill>
                  <a:srgbClr val="231F20"/>
                </a:solidFill>
                <a:latin typeface="楷体"/>
                <a:cs typeface="楷体"/>
              </a:rPr>
              <a:t>付</a:t>
            </a:r>
            <a:r>
              <a:rPr dirty="0" sz="1200" spc="10">
                <a:solidFill>
                  <a:srgbClr val="231F20"/>
                </a:solidFill>
                <a:latin typeface="楷体"/>
                <a:cs typeface="楷体"/>
              </a:rPr>
              <a:t>）与后续服</a:t>
            </a:r>
            <a:r>
              <a:rPr dirty="0" sz="1200">
                <a:solidFill>
                  <a:srgbClr val="231F20"/>
                </a:solidFill>
                <a:latin typeface="楷体"/>
                <a:cs typeface="楷体"/>
              </a:rPr>
              <a:t>务</a:t>
            </a:r>
            <a:r>
              <a:rPr dirty="0" sz="1200" spc="10">
                <a:solidFill>
                  <a:srgbClr val="231F20"/>
                </a:solidFill>
                <a:latin typeface="楷体"/>
                <a:cs typeface="楷体"/>
              </a:rPr>
              <a:t>。这样的产品能够覆盖更多病</a:t>
            </a:r>
            <a:r>
              <a:rPr dirty="0" sz="1200">
                <a:solidFill>
                  <a:srgbClr val="231F20"/>
                </a:solidFill>
                <a:latin typeface="楷体"/>
                <a:cs typeface="楷体"/>
              </a:rPr>
              <a:t>种</a:t>
            </a:r>
            <a:r>
              <a:rPr dirty="0" sz="1200" spc="10">
                <a:solidFill>
                  <a:srgbClr val="231F20"/>
                </a:solidFill>
                <a:latin typeface="楷体"/>
                <a:cs typeface="楷体"/>
              </a:rPr>
              <a:t>，但产品 </a:t>
            </a:r>
            <a:r>
              <a:rPr dirty="0" sz="1200">
                <a:solidFill>
                  <a:srgbClr val="231F20"/>
                </a:solidFill>
                <a:latin typeface="楷体"/>
                <a:cs typeface="楷体"/>
              </a:rPr>
              <a:t>设计过程中需要罕见病基础研究的推动</a:t>
            </a:r>
            <a:r>
              <a:rPr dirty="0" sz="1200" spc="-210">
                <a:solidFill>
                  <a:srgbClr val="231F20"/>
                </a:solidFill>
                <a:latin typeface="楷体"/>
                <a:cs typeface="楷体"/>
              </a:rPr>
              <a:t>，</a:t>
            </a:r>
            <a:r>
              <a:rPr dirty="0" sz="1200">
                <a:solidFill>
                  <a:srgbClr val="231F20"/>
                </a:solidFill>
                <a:latin typeface="楷体"/>
                <a:cs typeface="楷体"/>
              </a:rPr>
              <a:t>地区数据的采集和精算等工作， 对产品推广的要求也更高。</a:t>
            </a:r>
            <a:endParaRPr sz="1200">
              <a:latin typeface="楷体"/>
              <a:cs typeface="楷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60429" y="3948693"/>
            <a:ext cx="538480" cy="426720"/>
            <a:chOff x="1060429" y="3948693"/>
            <a:chExt cx="538480" cy="426720"/>
          </a:xfrm>
        </p:grpSpPr>
        <p:pic>
          <p:nvPicPr>
            <p:cNvPr id="3" name="object 3"/>
            <p:cNvPicPr/>
            <p:nvPr/>
          </p:nvPicPr>
          <p:blipFill>
            <a:blip r:embed="rId2" cstate="print"/>
            <a:stretch>
              <a:fillRect/>
            </a:stretch>
          </p:blipFill>
          <p:spPr>
            <a:xfrm>
              <a:off x="1348817" y="4097021"/>
              <a:ext cx="249826" cy="224575"/>
            </a:xfrm>
            <a:prstGeom prst="rect">
              <a:avLst/>
            </a:prstGeom>
          </p:spPr>
        </p:pic>
        <p:sp>
          <p:nvSpPr>
            <p:cNvPr id="4" name="object 4"/>
            <p:cNvSpPr/>
            <p:nvPr/>
          </p:nvSpPr>
          <p:spPr>
            <a:xfrm>
              <a:off x="1069954" y="3958218"/>
              <a:ext cx="288290" cy="407670"/>
            </a:xfrm>
            <a:custGeom>
              <a:avLst/>
              <a:gdLst/>
              <a:ahLst/>
              <a:cxnLst/>
              <a:rect l="l" t="t" r="r" b="b"/>
              <a:pathLst>
                <a:path w="288290" h="407670">
                  <a:moveTo>
                    <a:pt x="186278" y="126926"/>
                  </a:moveTo>
                  <a:lnTo>
                    <a:pt x="193829" y="90271"/>
                  </a:lnTo>
                  <a:lnTo>
                    <a:pt x="200533" y="62463"/>
                  </a:lnTo>
                  <a:lnTo>
                    <a:pt x="206386" y="43496"/>
                  </a:lnTo>
                  <a:lnTo>
                    <a:pt x="211386" y="33366"/>
                  </a:lnTo>
                  <a:lnTo>
                    <a:pt x="213369" y="27523"/>
                  </a:lnTo>
                  <a:lnTo>
                    <a:pt x="173079" y="1635"/>
                  </a:lnTo>
                  <a:lnTo>
                    <a:pt x="163163" y="0"/>
                  </a:lnTo>
                  <a:lnTo>
                    <a:pt x="158816" y="3350"/>
                  </a:lnTo>
                  <a:lnTo>
                    <a:pt x="160040" y="11687"/>
                  </a:lnTo>
                  <a:lnTo>
                    <a:pt x="163240" y="23394"/>
                  </a:lnTo>
                  <a:lnTo>
                    <a:pt x="164877" y="36801"/>
                  </a:lnTo>
                  <a:lnTo>
                    <a:pt x="160878" y="86073"/>
                  </a:lnTo>
                  <a:lnTo>
                    <a:pt x="149766" y="133772"/>
                  </a:lnTo>
                  <a:lnTo>
                    <a:pt x="85861" y="145480"/>
                  </a:lnTo>
                  <a:lnTo>
                    <a:pt x="44788" y="148605"/>
                  </a:lnTo>
                  <a:lnTo>
                    <a:pt x="33158" y="149112"/>
                  </a:lnTo>
                  <a:lnTo>
                    <a:pt x="27951" y="151755"/>
                  </a:lnTo>
                  <a:lnTo>
                    <a:pt x="29168" y="156531"/>
                  </a:lnTo>
                  <a:lnTo>
                    <a:pt x="36812" y="163439"/>
                  </a:lnTo>
                  <a:lnTo>
                    <a:pt x="47643" y="170002"/>
                  </a:lnTo>
                  <a:lnTo>
                    <a:pt x="58477" y="173710"/>
                  </a:lnTo>
                  <a:lnTo>
                    <a:pt x="69318" y="174565"/>
                  </a:lnTo>
                  <a:lnTo>
                    <a:pt x="80170" y="172570"/>
                  </a:lnTo>
                  <a:lnTo>
                    <a:pt x="92357" y="169002"/>
                  </a:lnTo>
                  <a:lnTo>
                    <a:pt x="107259" y="165153"/>
                  </a:lnTo>
                  <a:lnTo>
                    <a:pt x="124875" y="161019"/>
                  </a:lnTo>
                  <a:lnTo>
                    <a:pt x="145207" y="156594"/>
                  </a:lnTo>
                  <a:lnTo>
                    <a:pt x="131151" y="196679"/>
                  </a:lnTo>
                  <a:lnTo>
                    <a:pt x="116382" y="232483"/>
                  </a:lnTo>
                  <a:lnTo>
                    <a:pt x="84729" y="291226"/>
                  </a:lnTo>
                  <a:lnTo>
                    <a:pt x="51349" y="337172"/>
                  </a:lnTo>
                  <a:lnTo>
                    <a:pt x="17406" y="374526"/>
                  </a:lnTo>
                  <a:lnTo>
                    <a:pt x="4496" y="387797"/>
                  </a:lnTo>
                  <a:lnTo>
                    <a:pt x="0" y="394501"/>
                  </a:lnTo>
                  <a:lnTo>
                    <a:pt x="47921" y="366558"/>
                  </a:lnTo>
                  <a:lnTo>
                    <a:pt x="76741" y="340299"/>
                  </a:lnTo>
                  <a:lnTo>
                    <a:pt x="103271" y="309214"/>
                  </a:lnTo>
                  <a:lnTo>
                    <a:pt x="128087" y="272976"/>
                  </a:lnTo>
                  <a:lnTo>
                    <a:pt x="153469" y="222778"/>
                  </a:lnTo>
                  <a:lnTo>
                    <a:pt x="181719" y="149748"/>
                  </a:lnTo>
                  <a:lnTo>
                    <a:pt x="201104" y="144184"/>
                  </a:lnTo>
                  <a:lnTo>
                    <a:pt x="215936" y="141187"/>
                  </a:lnTo>
                  <a:lnTo>
                    <a:pt x="226210" y="140760"/>
                  </a:lnTo>
                  <a:lnTo>
                    <a:pt x="231922" y="142903"/>
                  </a:lnTo>
                  <a:lnTo>
                    <a:pt x="234555" y="148750"/>
                  </a:lnTo>
                  <a:lnTo>
                    <a:pt x="235618" y="159450"/>
                  </a:lnTo>
                  <a:lnTo>
                    <a:pt x="235119" y="174995"/>
                  </a:lnTo>
                  <a:lnTo>
                    <a:pt x="229987" y="217573"/>
                  </a:lnTo>
                  <a:lnTo>
                    <a:pt x="222567" y="258078"/>
                  </a:lnTo>
                  <a:lnTo>
                    <a:pt x="209086" y="307790"/>
                  </a:lnTo>
                  <a:lnTo>
                    <a:pt x="190263" y="345717"/>
                  </a:lnTo>
                  <a:lnTo>
                    <a:pt x="179433" y="350561"/>
                  </a:lnTo>
                  <a:lnTo>
                    <a:pt x="173147" y="349852"/>
                  </a:lnTo>
                  <a:lnTo>
                    <a:pt x="165733" y="347721"/>
                  </a:lnTo>
                  <a:lnTo>
                    <a:pt x="157180" y="344158"/>
                  </a:lnTo>
                  <a:lnTo>
                    <a:pt x="147480" y="339156"/>
                  </a:lnTo>
                  <a:lnTo>
                    <a:pt x="139493" y="335739"/>
                  </a:lnTo>
                  <a:lnTo>
                    <a:pt x="136070" y="336881"/>
                  </a:lnTo>
                  <a:lnTo>
                    <a:pt x="137212" y="342583"/>
                  </a:lnTo>
                  <a:lnTo>
                    <a:pt x="142921" y="352847"/>
                  </a:lnTo>
                  <a:lnTo>
                    <a:pt x="149969" y="364979"/>
                  </a:lnTo>
                  <a:lnTo>
                    <a:pt x="155171" y="376250"/>
                  </a:lnTo>
                  <a:lnTo>
                    <a:pt x="158528" y="386658"/>
                  </a:lnTo>
                  <a:lnTo>
                    <a:pt x="160040" y="396205"/>
                  </a:lnTo>
                  <a:lnTo>
                    <a:pt x="162031" y="403491"/>
                  </a:lnTo>
                  <a:lnTo>
                    <a:pt x="166877" y="407061"/>
                  </a:lnTo>
                  <a:lnTo>
                    <a:pt x="174579" y="406915"/>
                  </a:lnTo>
                  <a:lnTo>
                    <a:pt x="185135" y="403050"/>
                  </a:lnTo>
                  <a:lnTo>
                    <a:pt x="217857" y="373746"/>
                  </a:lnTo>
                  <a:lnTo>
                    <a:pt x="243033" y="321762"/>
                  </a:lnTo>
                  <a:lnTo>
                    <a:pt x="253601" y="277536"/>
                  </a:lnTo>
                  <a:lnTo>
                    <a:pt x="260718" y="233619"/>
                  </a:lnTo>
                  <a:lnTo>
                    <a:pt x="266149" y="197665"/>
                  </a:lnTo>
                  <a:lnTo>
                    <a:pt x="268852" y="182770"/>
                  </a:lnTo>
                  <a:lnTo>
                    <a:pt x="272413" y="170011"/>
                  </a:lnTo>
                  <a:lnTo>
                    <a:pt x="276836" y="159386"/>
                  </a:lnTo>
                  <a:lnTo>
                    <a:pt x="282125" y="150891"/>
                  </a:lnTo>
                  <a:lnTo>
                    <a:pt x="286397" y="143763"/>
                  </a:lnTo>
                  <a:lnTo>
                    <a:pt x="287821" y="137199"/>
                  </a:lnTo>
                  <a:lnTo>
                    <a:pt x="286397" y="131205"/>
                  </a:lnTo>
                  <a:lnTo>
                    <a:pt x="282125" y="125783"/>
                  </a:lnTo>
                  <a:lnTo>
                    <a:pt x="247031" y="109384"/>
                  </a:lnTo>
                  <a:lnTo>
                    <a:pt x="239895" y="109240"/>
                  </a:lnTo>
                  <a:lnTo>
                    <a:pt x="233334" y="110523"/>
                  </a:lnTo>
                  <a:lnTo>
                    <a:pt x="227350" y="113236"/>
                  </a:lnTo>
                  <a:lnTo>
                    <a:pt x="220495" y="116656"/>
                  </a:lnTo>
                  <a:lnTo>
                    <a:pt x="211362" y="120076"/>
                  </a:lnTo>
                  <a:lnTo>
                    <a:pt x="199956" y="123500"/>
                  </a:lnTo>
                  <a:lnTo>
                    <a:pt x="186278" y="126926"/>
                  </a:lnTo>
                  <a:close/>
                </a:path>
              </a:pathLst>
            </a:custGeom>
            <a:ln w="19050">
              <a:solidFill>
                <a:srgbClr val="639E51"/>
              </a:solidFill>
            </a:ln>
          </p:spPr>
          <p:txBody>
            <a:bodyPr wrap="square" lIns="0" tIns="0" rIns="0" bIns="0" rtlCol="0"/>
            <a:lstStyle/>
            <a:p/>
          </p:txBody>
        </p:sp>
        <p:pic>
          <p:nvPicPr>
            <p:cNvPr id="5" name="object 5"/>
            <p:cNvPicPr/>
            <p:nvPr/>
          </p:nvPicPr>
          <p:blipFill>
            <a:blip r:embed="rId3" cstate="print"/>
            <a:stretch>
              <a:fillRect/>
            </a:stretch>
          </p:blipFill>
          <p:spPr>
            <a:xfrm>
              <a:off x="1395044" y="4129240"/>
              <a:ext cx="138413" cy="154838"/>
            </a:xfrm>
            <a:prstGeom prst="rect">
              <a:avLst/>
            </a:prstGeom>
          </p:spPr>
        </p:pic>
      </p:grpSp>
      <p:grpSp>
        <p:nvGrpSpPr>
          <p:cNvPr id="6" name="object 6"/>
          <p:cNvGrpSpPr/>
          <p:nvPr/>
        </p:nvGrpSpPr>
        <p:grpSpPr>
          <a:xfrm>
            <a:off x="1672302" y="3965727"/>
            <a:ext cx="492759" cy="473709"/>
            <a:chOff x="1672302" y="3965727"/>
            <a:chExt cx="492759" cy="473709"/>
          </a:xfrm>
        </p:grpSpPr>
        <p:sp>
          <p:nvSpPr>
            <p:cNvPr id="7" name="object 7"/>
            <p:cNvSpPr/>
            <p:nvPr/>
          </p:nvSpPr>
          <p:spPr>
            <a:xfrm>
              <a:off x="1681827" y="3975252"/>
              <a:ext cx="473709" cy="454659"/>
            </a:xfrm>
            <a:custGeom>
              <a:avLst/>
              <a:gdLst/>
              <a:ahLst/>
              <a:cxnLst/>
              <a:rect l="l" t="t" r="r" b="b"/>
              <a:pathLst>
                <a:path w="473710" h="454660">
                  <a:moveTo>
                    <a:pt x="391371" y="349504"/>
                  </a:moveTo>
                  <a:lnTo>
                    <a:pt x="371541" y="353648"/>
                  </a:lnTo>
                  <a:lnTo>
                    <a:pt x="355426" y="356935"/>
                  </a:lnTo>
                  <a:lnTo>
                    <a:pt x="343022" y="359357"/>
                  </a:lnTo>
                  <a:lnTo>
                    <a:pt x="334322" y="360908"/>
                  </a:lnTo>
                  <a:lnTo>
                    <a:pt x="334463" y="344089"/>
                  </a:lnTo>
                  <a:lnTo>
                    <a:pt x="334889" y="325554"/>
                  </a:lnTo>
                  <a:lnTo>
                    <a:pt x="335603" y="305301"/>
                  </a:lnTo>
                  <a:lnTo>
                    <a:pt x="336608" y="283324"/>
                  </a:lnTo>
                  <a:lnTo>
                    <a:pt x="418752" y="274193"/>
                  </a:lnTo>
                  <a:lnTo>
                    <a:pt x="426453" y="272066"/>
                  </a:lnTo>
                  <a:lnTo>
                    <a:pt x="429020" y="267935"/>
                  </a:lnTo>
                  <a:lnTo>
                    <a:pt x="426453" y="261798"/>
                  </a:lnTo>
                  <a:lnTo>
                    <a:pt x="418752" y="253657"/>
                  </a:lnTo>
                  <a:lnTo>
                    <a:pt x="431874" y="238252"/>
                  </a:lnTo>
                  <a:lnTo>
                    <a:pt x="443850" y="226272"/>
                  </a:lnTo>
                  <a:lnTo>
                    <a:pt x="454688" y="217716"/>
                  </a:lnTo>
                  <a:lnTo>
                    <a:pt x="464396" y="212585"/>
                  </a:lnTo>
                  <a:lnTo>
                    <a:pt x="471161" y="208662"/>
                  </a:lnTo>
                  <a:lnTo>
                    <a:pt x="444701" y="177795"/>
                  </a:lnTo>
                  <a:lnTo>
                    <a:pt x="413610" y="163812"/>
                  </a:lnTo>
                  <a:lnTo>
                    <a:pt x="407761" y="164450"/>
                  </a:lnTo>
                  <a:lnTo>
                    <a:pt x="402775" y="166941"/>
                  </a:lnTo>
                  <a:lnTo>
                    <a:pt x="395355" y="170650"/>
                  </a:lnTo>
                  <a:lnTo>
                    <a:pt x="382235" y="174934"/>
                  </a:lnTo>
                  <a:lnTo>
                    <a:pt x="363411" y="179787"/>
                  </a:lnTo>
                  <a:lnTo>
                    <a:pt x="338882" y="185204"/>
                  </a:lnTo>
                  <a:lnTo>
                    <a:pt x="340226" y="173301"/>
                  </a:lnTo>
                  <a:lnTo>
                    <a:pt x="342009" y="162680"/>
                  </a:lnTo>
                  <a:lnTo>
                    <a:pt x="344225" y="153335"/>
                  </a:lnTo>
                  <a:lnTo>
                    <a:pt x="346870" y="145262"/>
                  </a:lnTo>
                  <a:lnTo>
                    <a:pt x="347219" y="137780"/>
                  </a:lnTo>
                  <a:lnTo>
                    <a:pt x="342585" y="130152"/>
                  </a:lnTo>
                  <a:lnTo>
                    <a:pt x="332963" y="122377"/>
                  </a:lnTo>
                  <a:lnTo>
                    <a:pt x="318346" y="114452"/>
                  </a:lnTo>
                  <a:lnTo>
                    <a:pt x="398216" y="103047"/>
                  </a:lnTo>
                  <a:lnTo>
                    <a:pt x="404195" y="101062"/>
                  </a:lnTo>
                  <a:lnTo>
                    <a:pt x="406188" y="97355"/>
                  </a:lnTo>
                  <a:lnTo>
                    <a:pt x="404195" y="91928"/>
                  </a:lnTo>
                  <a:lnTo>
                    <a:pt x="398216" y="84785"/>
                  </a:lnTo>
                  <a:lnTo>
                    <a:pt x="403696" y="73888"/>
                  </a:lnTo>
                  <a:lnTo>
                    <a:pt x="411045" y="63981"/>
                  </a:lnTo>
                  <a:lnTo>
                    <a:pt x="420253" y="55061"/>
                  </a:lnTo>
                  <a:lnTo>
                    <a:pt x="431312" y="47129"/>
                  </a:lnTo>
                  <a:lnTo>
                    <a:pt x="440861" y="40081"/>
                  </a:lnTo>
                  <a:lnTo>
                    <a:pt x="445563" y="33739"/>
                  </a:lnTo>
                  <a:lnTo>
                    <a:pt x="445419" y="28104"/>
                  </a:lnTo>
                  <a:lnTo>
                    <a:pt x="440431" y="23177"/>
                  </a:lnTo>
                  <a:lnTo>
                    <a:pt x="433147" y="18693"/>
                  </a:lnTo>
                  <a:lnTo>
                    <a:pt x="426154" y="14346"/>
                  </a:lnTo>
                  <a:lnTo>
                    <a:pt x="419455" y="10134"/>
                  </a:lnTo>
                  <a:lnTo>
                    <a:pt x="413050" y="6057"/>
                  </a:lnTo>
                  <a:lnTo>
                    <a:pt x="404668" y="749"/>
                  </a:lnTo>
                  <a:lnTo>
                    <a:pt x="397429" y="0"/>
                  </a:lnTo>
                  <a:lnTo>
                    <a:pt x="391371" y="3771"/>
                  </a:lnTo>
                  <a:lnTo>
                    <a:pt x="385801" y="6636"/>
                  </a:lnTo>
                  <a:lnTo>
                    <a:pt x="344292" y="17974"/>
                  </a:lnTo>
                  <a:lnTo>
                    <a:pt x="302369" y="25450"/>
                  </a:lnTo>
                  <a:lnTo>
                    <a:pt x="268136" y="28460"/>
                  </a:lnTo>
                  <a:lnTo>
                    <a:pt x="261297" y="27736"/>
                  </a:lnTo>
                  <a:lnTo>
                    <a:pt x="253665" y="26238"/>
                  </a:lnTo>
                  <a:lnTo>
                    <a:pt x="246464" y="24320"/>
                  </a:lnTo>
                  <a:lnTo>
                    <a:pt x="239618" y="22034"/>
                  </a:lnTo>
                  <a:lnTo>
                    <a:pt x="232773" y="19748"/>
                  </a:lnTo>
                  <a:lnTo>
                    <a:pt x="228201" y="20142"/>
                  </a:lnTo>
                  <a:lnTo>
                    <a:pt x="225928" y="23177"/>
                  </a:lnTo>
                  <a:lnTo>
                    <a:pt x="223642" y="26238"/>
                  </a:lnTo>
                  <a:lnTo>
                    <a:pt x="225534" y="31940"/>
                  </a:lnTo>
                  <a:lnTo>
                    <a:pt x="231630" y="40284"/>
                  </a:lnTo>
                  <a:lnTo>
                    <a:pt x="235966" y="47707"/>
                  </a:lnTo>
                  <a:lnTo>
                    <a:pt x="239885" y="57405"/>
                  </a:lnTo>
                  <a:lnTo>
                    <a:pt x="243385" y="69382"/>
                  </a:lnTo>
                  <a:lnTo>
                    <a:pt x="246464" y="83642"/>
                  </a:lnTo>
                  <a:lnTo>
                    <a:pt x="249515" y="98194"/>
                  </a:lnTo>
                  <a:lnTo>
                    <a:pt x="253009" y="111031"/>
                  </a:lnTo>
                  <a:lnTo>
                    <a:pt x="256938" y="122155"/>
                  </a:lnTo>
                  <a:lnTo>
                    <a:pt x="261297" y="131572"/>
                  </a:lnTo>
                  <a:lnTo>
                    <a:pt x="265706" y="137205"/>
                  </a:lnTo>
                  <a:lnTo>
                    <a:pt x="269843" y="136994"/>
                  </a:lnTo>
                  <a:lnTo>
                    <a:pt x="273701" y="130936"/>
                  </a:lnTo>
                  <a:lnTo>
                    <a:pt x="277274" y="119024"/>
                  </a:lnTo>
                  <a:lnTo>
                    <a:pt x="304655" y="114452"/>
                  </a:lnTo>
                  <a:lnTo>
                    <a:pt x="307648" y="130289"/>
                  </a:lnTo>
                  <a:lnTo>
                    <a:pt x="309787" y="148121"/>
                  </a:lnTo>
                  <a:lnTo>
                    <a:pt x="311072" y="167946"/>
                  </a:lnTo>
                  <a:lnTo>
                    <a:pt x="311500" y="189763"/>
                  </a:lnTo>
                  <a:lnTo>
                    <a:pt x="289530" y="193906"/>
                  </a:lnTo>
                  <a:lnTo>
                    <a:pt x="247607" y="201168"/>
                  </a:lnTo>
                  <a:lnTo>
                    <a:pt x="232192" y="202030"/>
                  </a:lnTo>
                  <a:lnTo>
                    <a:pt x="224922" y="201384"/>
                  </a:lnTo>
                  <a:lnTo>
                    <a:pt x="217939" y="200025"/>
                  </a:lnTo>
                  <a:lnTo>
                    <a:pt x="208808" y="197751"/>
                  </a:lnTo>
                  <a:lnTo>
                    <a:pt x="201569" y="197002"/>
                  </a:lnTo>
                  <a:lnTo>
                    <a:pt x="196261" y="197751"/>
                  </a:lnTo>
                  <a:lnTo>
                    <a:pt x="190914" y="198539"/>
                  </a:lnTo>
                  <a:lnTo>
                    <a:pt x="190546" y="201955"/>
                  </a:lnTo>
                  <a:lnTo>
                    <a:pt x="195118" y="208013"/>
                  </a:lnTo>
                  <a:lnTo>
                    <a:pt x="198966" y="214016"/>
                  </a:lnTo>
                  <a:lnTo>
                    <a:pt x="203671" y="222864"/>
                  </a:lnTo>
                  <a:lnTo>
                    <a:pt x="209234" y="234557"/>
                  </a:lnTo>
                  <a:lnTo>
                    <a:pt x="215653" y="249097"/>
                  </a:lnTo>
                  <a:lnTo>
                    <a:pt x="222141" y="264087"/>
                  </a:lnTo>
                  <a:lnTo>
                    <a:pt x="227912" y="277071"/>
                  </a:lnTo>
                  <a:lnTo>
                    <a:pt x="232973" y="288047"/>
                  </a:lnTo>
                  <a:lnTo>
                    <a:pt x="237332" y="297014"/>
                  </a:lnTo>
                  <a:lnTo>
                    <a:pt x="241249" y="302728"/>
                  </a:lnTo>
                  <a:lnTo>
                    <a:pt x="245030" y="303869"/>
                  </a:lnTo>
                  <a:lnTo>
                    <a:pt x="248671" y="300443"/>
                  </a:lnTo>
                  <a:lnTo>
                    <a:pt x="252166" y="292455"/>
                  </a:lnTo>
                  <a:lnTo>
                    <a:pt x="266986" y="290319"/>
                  </a:lnTo>
                  <a:lnTo>
                    <a:pt x="281819" y="288466"/>
                  </a:lnTo>
                  <a:lnTo>
                    <a:pt x="296659" y="286895"/>
                  </a:lnTo>
                  <a:lnTo>
                    <a:pt x="311500" y="285610"/>
                  </a:lnTo>
                  <a:lnTo>
                    <a:pt x="311500" y="363194"/>
                  </a:lnTo>
                  <a:lnTo>
                    <a:pt x="258006" y="375608"/>
                  </a:lnTo>
                  <a:lnTo>
                    <a:pt x="215428" y="382023"/>
                  </a:lnTo>
                  <a:lnTo>
                    <a:pt x="186330" y="384307"/>
                  </a:lnTo>
                  <a:lnTo>
                    <a:pt x="177998" y="383730"/>
                  </a:lnTo>
                  <a:lnTo>
                    <a:pt x="173497" y="383885"/>
                  </a:lnTo>
                  <a:lnTo>
                    <a:pt x="200247" y="417457"/>
                  </a:lnTo>
                  <a:lnTo>
                    <a:pt x="204249" y="419100"/>
                  </a:lnTo>
                  <a:lnTo>
                    <a:pt x="208379" y="419094"/>
                  </a:lnTo>
                  <a:lnTo>
                    <a:pt x="213934" y="417953"/>
                  </a:lnTo>
                  <a:lnTo>
                    <a:pt x="220921" y="415674"/>
                  </a:lnTo>
                  <a:lnTo>
                    <a:pt x="229344" y="412254"/>
                  </a:lnTo>
                  <a:lnTo>
                    <a:pt x="240112" y="407911"/>
                  </a:lnTo>
                  <a:lnTo>
                    <a:pt x="292107" y="390575"/>
                  </a:lnTo>
                  <a:lnTo>
                    <a:pt x="340885" y="376323"/>
                  </a:lnTo>
                  <a:lnTo>
                    <a:pt x="398216" y="360908"/>
                  </a:lnTo>
                  <a:lnTo>
                    <a:pt x="412106" y="384166"/>
                  </a:lnTo>
                  <a:lnTo>
                    <a:pt x="424153" y="403709"/>
                  </a:lnTo>
                  <a:lnTo>
                    <a:pt x="434356" y="419539"/>
                  </a:lnTo>
                  <a:lnTo>
                    <a:pt x="442717" y="431660"/>
                  </a:lnTo>
                  <a:lnTo>
                    <a:pt x="449631" y="439000"/>
                  </a:lnTo>
                  <a:lnTo>
                    <a:pt x="455552" y="440491"/>
                  </a:lnTo>
                  <a:lnTo>
                    <a:pt x="460474" y="436141"/>
                  </a:lnTo>
                  <a:lnTo>
                    <a:pt x="464396" y="425958"/>
                  </a:lnTo>
                  <a:lnTo>
                    <a:pt x="466534" y="412986"/>
                  </a:lnTo>
                  <a:lnTo>
                    <a:pt x="466107" y="400288"/>
                  </a:lnTo>
                  <a:lnTo>
                    <a:pt x="450275" y="364193"/>
                  </a:lnTo>
                  <a:lnTo>
                    <a:pt x="423324" y="334670"/>
                  </a:lnTo>
                  <a:lnTo>
                    <a:pt x="383382" y="309562"/>
                  </a:lnTo>
                  <a:lnTo>
                    <a:pt x="375460" y="307145"/>
                  </a:lnTo>
                  <a:lnTo>
                    <a:pt x="371108" y="307860"/>
                  </a:lnTo>
                  <a:lnTo>
                    <a:pt x="370327" y="311709"/>
                  </a:lnTo>
                  <a:lnTo>
                    <a:pt x="373121" y="318693"/>
                  </a:lnTo>
                  <a:lnTo>
                    <a:pt x="377671" y="327040"/>
                  </a:lnTo>
                  <a:lnTo>
                    <a:pt x="382231" y="334956"/>
                  </a:lnTo>
                  <a:lnTo>
                    <a:pt x="386799" y="342443"/>
                  </a:lnTo>
                  <a:lnTo>
                    <a:pt x="391371" y="349504"/>
                  </a:lnTo>
                  <a:close/>
                </a:path>
                <a:path w="473710" h="454660">
                  <a:moveTo>
                    <a:pt x="122093" y="123583"/>
                  </a:moveTo>
                  <a:lnTo>
                    <a:pt x="95697" y="131225"/>
                  </a:lnTo>
                  <a:lnTo>
                    <a:pt x="73585" y="135863"/>
                  </a:lnTo>
                  <a:lnTo>
                    <a:pt x="55759" y="137497"/>
                  </a:lnTo>
                  <a:lnTo>
                    <a:pt x="42222" y="136131"/>
                  </a:lnTo>
                  <a:lnTo>
                    <a:pt x="32588" y="134291"/>
                  </a:lnTo>
                  <a:lnTo>
                    <a:pt x="26523" y="134435"/>
                  </a:lnTo>
                  <a:lnTo>
                    <a:pt x="24029" y="136570"/>
                  </a:lnTo>
                  <a:lnTo>
                    <a:pt x="25103" y="140703"/>
                  </a:lnTo>
                  <a:lnTo>
                    <a:pt x="27805" y="146551"/>
                  </a:lnTo>
                  <a:lnTo>
                    <a:pt x="30230" y="153825"/>
                  </a:lnTo>
                  <a:lnTo>
                    <a:pt x="32375" y="162523"/>
                  </a:lnTo>
                  <a:lnTo>
                    <a:pt x="34234" y="172643"/>
                  </a:lnTo>
                  <a:lnTo>
                    <a:pt x="35159" y="183495"/>
                  </a:lnTo>
                  <a:lnTo>
                    <a:pt x="34512" y="194336"/>
                  </a:lnTo>
                  <a:lnTo>
                    <a:pt x="18535" y="234840"/>
                  </a:lnTo>
                  <a:lnTo>
                    <a:pt x="6853" y="247954"/>
                  </a:lnTo>
                  <a:lnTo>
                    <a:pt x="1997" y="253590"/>
                  </a:lnTo>
                  <a:lnTo>
                    <a:pt x="0" y="260226"/>
                  </a:lnTo>
                  <a:lnTo>
                    <a:pt x="857" y="267857"/>
                  </a:lnTo>
                  <a:lnTo>
                    <a:pt x="4567" y="276479"/>
                  </a:lnTo>
                  <a:lnTo>
                    <a:pt x="9983" y="283337"/>
                  </a:lnTo>
                  <a:lnTo>
                    <a:pt x="15968" y="285623"/>
                  </a:lnTo>
                  <a:lnTo>
                    <a:pt x="22530" y="283337"/>
                  </a:lnTo>
                  <a:lnTo>
                    <a:pt x="29675" y="276479"/>
                  </a:lnTo>
                  <a:lnTo>
                    <a:pt x="37580" y="268071"/>
                  </a:lnTo>
                  <a:lnTo>
                    <a:pt x="46491" y="261081"/>
                  </a:lnTo>
                  <a:lnTo>
                    <a:pt x="87271" y="246819"/>
                  </a:lnTo>
                  <a:lnTo>
                    <a:pt x="95123" y="246250"/>
                  </a:lnTo>
                  <a:lnTo>
                    <a:pt x="101557" y="246811"/>
                  </a:lnTo>
                  <a:lnTo>
                    <a:pt x="109151" y="248348"/>
                  </a:lnTo>
                  <a:lnTo>
                    <a:pt x="114104" y="254800"/>
                  </a:lnTo>
                  <a:lnTo>
                    <a:pt x="116390" y="266204"/>
                  </a:lnTo>
                  <a:lnTo>
                    <a:pt x="117524" y="276906"/>
                  </a:lnTo>
                  <a:lnTo>
                    <a:pt x="117519" y="291884"/>
                  </a:lnTo>
                  <a:lnTo>
                    <a:pt x="114104" y="334670"/>
                  </a:lnTo>
                  <a:lnTo>
                    <a:pt x="106673" y="375748"/>
                  </a:lnTo>
                  <a:lnTo>
                    <a:pt x="79006" y="401999"/>
                  </a:lnTo>
                  <a:lnTo>
                    <a:pt x="67383" y="401427"/>
                  </a:lnTo>
                  <a:lnTo>
                    <a:pt x="53627" y="398564"/>
                  </a:lnTo>
                  <a:lnTo>
                    <a:pt x="42283" y="396218"/>
                  </a:lnTo>
                  <a:lnTo>
                    <a:pt x="37931" y="397148"/>
                  </a:lnTo>
                  <a:lnTo>
                    <a:pt x="40573" y="401353"/>
                  </a:lnTo>
                  <a:lnTo>
                    <a:pt x="50211" y="408838"/>
                  </a:lnTo>
                  <a:lnTo>
                    <a:pt x="61959" y="417956"/>
                  </a:lnTo>
                  <a:lnTo>
                    <a:pt x="71012" y="427080"/>
                  </a:lnTo>
                  <a:lnTo>
                    <a:pt x="77366" y="436211"/>
                  </a:lnTo>
                  <a:lnTo>
                    <a:pt x="81021" y="445350"/>
                  </a:lnTo>
                  <a:lnTo>
                    <a:pt x="84433" y="452114"/>
                  </a:lnTo>
                  <a:lnTo>
                    <a:pt x="118802" y="433724"/>
                  </a:lnTo>
                  <a:lnTo>
                    <a:pt x="138069" y="392861"/>
                  </a:lnTo>
                  <a:lnTo>
                    <a:pt x="144486" y="338524"/>
                  </a:lnTo>
                  <a:lnTo>
                    <a:pt x="144914" y="317550"/>
                  </a:lnTo>
                  <a:lnTo>
                    <a:pt x="145555" y="297883"/>
                  </a:lnTo>
                  <a:lnTo>
                    <a:pt x="147478" y="282201"/>
                  </a:lnTo>
                  <a:lnTo>
                    <a:pt x="150685" y="270503"/>
                  </a:lnTo>
                  <a:lnTo>
                    <a:pt x="155176" y="262788"/>
                  </a:lnTo>
                  <a:lnTo>
                    <a:pt x="162021" y="255193"/>
                  </a:lnTo>
                  <a:lnTo>
                    <a:pt x="162021" y="248348"/>
                  </a:lnTo>
                  <a:lnTo>
                    <a:pt x="128938" y="225132"/>
                  </a:lnTo>
                  <a:lnTo>
                    <a:pt x="109462" y="220218"/>
                  </a:lnTo>
                  <a:lnTo>
                    <a:pt x="104973" y="221703"/>
                  </a:lnTo>
                  <a:lnTo>
                    <a:pt x="100039" y="224073"/>
                  </a:lnTo>
                  <a:lnTo>
                    <a:pt x="93259" y="226574"/>
                  </a:lnTo>
                  <a:lnTo>
                    <a:pt x="84633" y="229208"/>
                  </a:lnTo>
                  <a:lnTo>
                    <a:pt x="74163" y="231978"/>
                  </a:lnTo>
                  <a:lnTo>
                    <a:pt x="64248" y="233773"/>
                  </a:lnTo>
                  <a:lnTo>
                    <a:pt x="57327" y="233422"/>
                  </a:lnTo>
                  <a:lnTo>
                    <a:pt x="53405" y="230924"/>
                  </a:lnTo>
                  <a:lnTo>
                    <a:pt x="52484" y="226275"/>
                  </a:lnTo>
                  <a:lnTo>
                    <a:pt x="53407" y="217724"/>
                  </a:lnTo>
                  <a:lnTo>
                    <a:pt x="60472" y="157810"/>
                  </a:lnTo>
                  <a:lnTo>
                    <a:pt x="114379" y="146689"/>
                  </a:lnTo>
                  <a:lnTo>
                    <a:pt x="148331" y="140703"/>
                  </a:lnTo>
                  <a:lnTo>
                    <a:pt x="157103" y="137919"/>
                  </a:lnTo>
                  <a:lnTo>
                    <a:pt x="159458" y="132997"/>
                  </a:lnTo>
                  <a:lnTo>
                    <a:pt x="155394" y="125937"/>
                  </a:lnTo>
                  <a:lnTo>
                    <a:pt x="144914" y="116738"/>
                  </a:lnTo>
                  <a:lnTo>
                    <a:pt x="156890" y="87361"/>
                  </a:lnTo>
                  <a:lnTo>
                    <a:pt x="167727" y="65395"/>
                  </a:lnTo>
                  <a:lnTo>
                    <a:pt x="177426" y="50844"/>
                  </a:lnTo>
                  <a:lnTo>
                    <a:pt x="185986" y="43713"/>
                  </a:lnTo>
                  <a:lnTo>
                    <a:pt x="192039" y="40009"/>
                  </a:lnTo>
                  <a:lnTo>
                    <a:pt x="194249" y="35734"/>
                  </a:lnTo>
                  <a:lnTo>
                    <a:pt x="164223" y="11556"/>
                  </a:lnTo>
                  <a:lnTo>
                    <a:pt x="142047" y="6361"/>
                  </a:lnTo>
                  <a:lnTo>
                    <a:pt x="136202" y="8138"/>
                  </a:lnTo>
                  <a:lnTo>
                    <a:pt x="131224" y="11760"/>
                  </a:lnTo>
                  <a:lnTo>
                    <a:pt x="125581" y="16187"/>
                  </a:lnTo>
                  <a:lnTo>
                    <a:pt x="117800" y="20324"/>
                  </a:lnTo>
                  <a:lnTo>
                    <a:pt x="68737" y="32869"/>
                  </a:lnTo>
                  <a:lnTo>
                    <a:pt x="39936" y="34582"/>
                  </a:lnTo>
                  <a:lnTo>
                    <a:pt x="29457" y="35224"/>
                  </a:lnTo>
                  <a:lnTo>
                    <a:pt x="25393" y="37152"/>
                  </a:lnTo>
                  <a:lnTo>
                    <a:pt x="27747" y="40363"/>
                  </a:lnTo>
                  <a:lnTo>
                    <a:pt x="36520" y="44856"/>
                  </a:lnTo>
                  <a:lnTo>
                    <a:pt x="48068" y="49065"/>
                  </a:lnTo>
                  <a:lnTo>
                    <a:pt x="58766" y="51422"/>
                  </a:lnTo>
                  <a:lnTo>
                    <a:pt x="68608" y="51921"/>
                  </a:lnTo>
                  <a:lnTo>
                    <a:pt x="77592" y="50558"/>
                  </a:lnTo>
                  <a:lnTo>
                    <a:pt x="86361" y="48283"/>
                  </a:lnTo>
                  <a:lnTo>
                    <a:pt x="95562" y="46007"/>
                  </a:lnTo>
                  <a:lnTo>
                    <a:pt x="105192" y="43723"/>
                  </a:lnTo>
                  <a:lnTo>
                    <a:pt x="115247" y="41427"/>
                  </a:lnTo>
                  <a:lnTo>
                    <a:pt x="124158" y="40796"/>
                  </a:lnTo>
                  <a:lnTo>
                    <a:pt x="130359" y="43438"/>
                  </a:lnTo>
                  <a:lnTo>
                    <a:pt x="133851" y="49355"/>
                  </a:lnTo>
                  <a:lnTo>
                    <a:pt x="134640" y="58547"/>
                  </a:lnTo>
                  <a:lnTo>
                    <a:pt x="133415" y="70755"/>
                  </a:lnTo>
                  <a:lnTo>
                    <a:pt x="130919" y="85664"/>
                  </a:lnTo>
                  <a:lnTo>
                    <a:pt x="127146" y="103274"/>
                  </a:lnTo>
                  <a:lnTo>
                    <a:pt x="122093" y="123583"/>
                  </a:lnTo>
                  <a:close/>
                </a:path>
              </a:pathLst>
            </a:custGeom>
            <a:ln w="19050">
              <a:solidFill>
                <a:srgbClr val="639E51"/>
              </a:solidFill>
            </a:ln>
          </p:spPr>
          <p:txBody>
            <a:bodyPr wrap="square" lIns="0" tIns="0" rIns="0" bIns="0" rtlCol="0"/>
            <a:lstStyle/>
            <a:p/>
          </p:txBody>
        </p:sp>
        <p:pic>
          <p:nvPicPr>
            <p:cNvPr id="8" name="object 8"/>
            <p:cNvPicPr/>
            <p:nvPr/>
          </p:nvPicPr>
          <p:blipFill>
            <a:blip r:embed="rId4" cstate="print"/>
            <a:stretch>
              <a:fillRect/>
            </a:stretch>
          </p:blipFill>
          <p:spPr>
            <a:xfrm>
              <a:off x="1942731" y="3994400"/>
              <a:ext cx="128193" cy="95698"/>
            </a:xfrm>
            <a:prstGeom prst="rect">
              <a:avLst/>
            </a:prstGeom>
          </p:spPr>
        </p:pic>
        <p:pic>
          <p:nvPicPr>
            <p:cNvPr id="9" name="object 9"/>
            <p:cNvPicPr/>
            <p:nvPr/>
          </p:nvPicPr>
          <p:blipFill>
            <a:blip r:embed="rId5" cstate="print"/>
            <a:stretch>
              <a:fillRect/>
            </a:stretch>
          </p:blipFill>
          <p:spPr>
            <a:xfrm>
              <a:off x="1908492" y="4155884"/>
              <a:ext cx="189814" cy="107657"/>
            </a:xfrm>
            <a:prstGeom prst="rect">
              <a:avLst/>
            </a:prstGeom>
          </p:spPr>
        </p:pic>
      </p:grpSp>
      <p:grpSp>
        <p:nvGrpSpPr>
          <p:cNvPr id="10" name="object 10"/>
          <p:cNvGrpSpPr/>
          <p:nvPr/>
        </p:nvGrpSpPr>
        <p:grpSpPr>
          <a:xfrm>
            <a:off x="2300716" y="3919079"/>
            <a:ext cx="410209" cy="545465"/>
            <a:chOff x="2300716" y="3919079"/>
            <a:chExt cx="410209" cy="545465"/>
          </a:xfrm>
        </p:grpSpPr>
        <p:sp>
          <p:nvSpPr>
            <p:cNvPr id="11" name="object 11"/>
            <p:cNvSpPr/>
            <p:nvPr/>
          </p:nvSpPr>
          <p:spPr>
            <a:xfrm>
              <a:off x="2310241" y="3928604"/>
              <a:ext cx="391160" cy="526415"/>
            </a:xfrm>
            <a:custGeom>
              <a:avLst/>
              <a:gdLst/>
              <a:ahLst/>
              <a:cxnLst/>
              <a:rect l="l" t="t" r="r" b="b"/>
              <a:pathLst>
                <a:path w="391160" h="526414">
                  <a:moveTo>
                    <a:pt x="207952" y="129147"/>
                  </a:moveTo>
                  <a:lnTo>
                    <a:pt x="212221" y="66112"/>
                  </a:lnTo>
                  <a:lnTo>
                    <a:pt x="223710" y="30605"/>
                  </a:lnTo>
                  <a:lnTo>
                    <a:pt x="223070" y="24756"/>
                  </a:lnTo>
                  <a:lnTo>
                    <a:pt x="189122" y="5347"/>
                  </a:lnTo>
                  <a:lnTo>
                    <a:pt x="157814" y="0"/>
                  </a:lnTo>
                  <a:lnTo>
                    <a:pt x="153457" y="2778"/>
                  </a:lnTo>
                  <a:lnTo>
                    <a:pt x="153815" y="8553"/>
                  </a:lnTo>
                  <a:lnTo>
                    <a:pt x="158892" y="17323"/>
                  </a:lnTo>
                  <a:lnTo>
                    <a:pt x="165373" y="32158"/>
                  </a:lnTo>
                  <a:lnTo>
                    <a:pt x="170010" y="56123"/>
                  </a:lnTo>
                  <a:lnTo>
                    <a:pt x="172796" y="89216"/>
                  </a:lnTo>
                  <a:lnTo>
                    <a:pt x="173726" y="131433"/>
                  </a:lnTo>
                  <a:lnTo>
                    <a:pt x="152252" y="134711"/>
                  </a:lnTo>
                  <a:lnTo>
                    <a:pt x="110600" y="140416"/>
                  </a:lnTo>
                  <a:lnTo>
                    <a:pt x="72022" y="144566"/>
                  </a:lnTo>
                  <a:lnTo>
                    <a:pt x="56759" y="145142"/>
                  </a:lnTo>
                  <a:lnTo>
                    <a:pt x="44639" y="144566"/>
                  </a:lnTo>
                  <a:lnTo>
                    <a:pt x="35664" y="142837"/>
                  </a:lnTo>
                  <a:lnTo>
                    <a:pt x="28305" y="140844"/>
                  </a:lnTo>
                  <a:lnTo>
                    <a:pt x="21101" y="139419"/>
                  </a:lnTo>
                  <a:lnTo>
                    <a:pt x="14044" y="138563"/>
                  </a:lnTo>
                  <a:lnTo>
                    <a:pt x="7127" y="138278"/>
                  </a:lnTo>
                  <a:lnTo>
                    <a:pt x="1925" y="139494"/>
                  </a:lnTo>
                  <a:lnTo>
                    <a:pt x="0" y="143136"/>
                  </a:lnTo>
                  <a:lnTo>
                    <a:pt x="1355" y="149197"/>
                  </a:lnTo>
                  <a:lnTo>
                    <a:pt x="5997" y="157671"/>
                  </a:lnTo>
                  <a:lnTo>
                    <a:pt x="12119" y="169156"/>
                  </a:lnTo>
                  <a:lnTo>
                    <a:pt x="28819" y="224993"/>
                  </a:lnTo>
                  <a:lnTo>
                    <a:pt x="37649" y="266926"/>
                  </a:lnTo>
                  <a:lnTo>
                    <a:pt x="43640" y="296875"/>
                  </a:lnTo>
                  <a:lnTo>
                    <a:pt x="45990" y="307646"/>
                  </a:lnTo>
                  <a:lnTo>
                    <a:pt x="48487" y="315991"/>
                  </a:lnTo>
                  <a:lnTo>
                    <a:pt x="51128" y="321909"/>
                  </a:lnTo>
                  <a:lnTo>
                    <a:pt x="53914" y="325400"/>
                  </a:lnTo>
                  <a:lnTo>
                    <a:pt x="57699" y="328473"/>
                  </a:lnTo>
                  <a:lnTo>
                    <a:pt x="60759" y="327686"/>
                  </a:lnTo>
                  <a:lnTo>
                    <a:pt x="68748" y="293446"/>
                  </a:lnTo>
                  <a:lnTo>
                    <a:pt x="98411" y="289325"/>
                  </a:lnTo>
                  <a:lnTo>
                    <a:pt x="125795" y="286049"/>
                  </a:lnTo>
                  <a:lnTo>
                    <a:pt x="150899" y="283620"/>
                  </a:lnTo>
                  <a:lnTo>
                    <a:pt x="173726" y="282042"/>
                  </a:lnTo>
                  <a:lnTo>
                    <a:pt x="173867" y="351867"/>
                  </a:lnTo>
                  <a:lnTo>
                    <a:pt x="174291" y="408424"/>
                  </a:lnTo>
                  <a:lnTo>
                    <a:pt x="175001" y="451711"/>
                  </a:lnTo>
                  <a:lnTo>
                    <a:pt x="177558" y="502036"/>
                  </a:lnTo>
                  <a:lnTo>
                    <a:pt x="187417" y="526225"/>
                  </a:lnTo>
                  <a:lnTo>
                    <a:pt x="191679" y="523008"/>
                  </a:lnTo>
                  <a:lnTo>
                    <a:pt x="203100" y="462243"/>
                  </a:lnTo>
                  <a:lnTo>
                    <a:pt x="204525" y="418672"/>
                  </a:lnTo>
                  <a:lnTo>
                    <a:pt x="205381" y="357846"/>
                  </a:lnTo>
                  <a:lnTo>
                    <a:pt x="205666" y="279756"/>
                  </a:lnTo>
                  <a:lnTo>
                    <a:pt x="245309" y="275634"/>
                  </a:lnTo>
                  <a:lnTo>
                    <a:pt x="279825" y="272358"/>
                  </a:lnTo>
                  <a:lnTo>
                    <a:pt x="309212" y="269930"/>
                  </a:lnTo>
                  <a:lnTo>
                    <a:pt x="333467" y="268351"/>
                  </a:lnTo>
                  <a:lnTo>
                    <a:pt x="350285" y="265511"/>
                  </a:lnTo>
                  <a:lnTo>
                    <a:pt x="357416" y="259237"/>
                  </a:lnTo>
                  <a:lnTo>
                    <a:pt x="354855" y="249533"/>
                  </a:lnTo>
                  <a:lnTo>
                    <a:pt x="342598" y="236398"/>
                  </a:lnTo>
                  <a:lnTo>
                    <a:pt x="354566" y="202743"/>
                  </a:lnTo>
                  <a:lnTo>
                    <a:pt x="365401" y="177076"/>
                  </a:lnTo>
                  <a:lnTo>
                    <a:pt x="375102" y="159392"/>
                  </a:lnTo>
                  <a:lnTo>
                    <a:pt x="383670" y="149682"/>
                  </a:lnTo>
                  <a:lnTo>
                    <a:pt x="389508" y="143913"/>
                  </a:lnTo>
                  <a:lnTo>
                    <a:pt x="391075" y="137995"/>
                  </a:lnTo>
                  <a:lnTo>
                    <a:pt x="355275" y="108830"/>
                  </a:lnTo>
                  <a:lnTo>
                    <a:pt x="330311" y="99771"/>
                  </a:lnTo>
                  <a:lnTo>
                    <a:pt x="321258" y="101263"/>
                  </a:lnTo>
                  <a:lnTo>
                    <a:pt x="311788" y="105182"/>
                  </a:lnTo>
                  <a:lnTo>
                    <a:pt x="298016" y="110530"/>
                  </a:lnTo>
                  <a:lnTo>
                    <a:pt x="276115" y="116307"/>
                  </a:lnTo>
                  <a:lnTo>
                    <a:pt x="246092" y="122512"/>
                  </a:lnTo>
                  <a:lnTo>
                    <a:pt x="207952" y="129147"/>
                  </a:lnTo>
                  <a:close/>
                </a:path>
              </a:pathLst>
            </a:custGeom>
            <a:ln w="19050">
              <a:solidFill>
                <a:srgbClr val="639E51"/>
              </a:solidFill>
            </a:ln>
          </p:spPr>
          <p:txBody>
            <a:bodyPr wrap="square" lIns="0" tIns="0" rIns="0" bIns="0" rtlCol="0"/>
            <a:lstStyle/>
            <a:p/>
          </p:txBody>
        </p:sp>
        <p:pic>
          <p:nvPicPr>
            <p:cNvPr id="12" name="object 12"/>
            <p:cNvPicPr/>
            <p:nvPr/>
          </p:nvPicPr>
          <p:blipFill>
            <a:blip r:embed="rId6" cstate="print"/>
            <a:stretch>
              <a:fillRect/>
            </a:stretch>
          </p:blipFill>
          <p:spPr>
            <a:xfrm>
              <a:off x="2358059" y="4053009"/>
              <a:ext cx="284965" cy="158031"/>
            </a:xfrm>
            <a:prstGeom prst="rect">
              <a:avLst/>
            </a:prstGeom>
          </p:spPr>
        </p:pic>
      </p:grpSp>
      <p:grpSp>
        <p:nvGrpSpPr>
          <p:cNvPr id="13" name="object 13"/>
          <p:cNvGrpSpPr/>
          <p:nvPr/>
        </p:nvGrpSpPr>
        <p:grpSpPr>
          <a:xfrm>
            <a:off x="2888322" y="3942115"/>
            <a:ext cx="410209" cy="502920"/>
            <a:chOff x="2888322" y="3942115"/>
            <a:chExt cx="410209" cy="502920"/>
          </a:xfrm>
        </p:grpSpPr>
        <p:sp>
          <p:nvSpPr>
            <p:cNvPr id="14" name="object 14"/>
            <p:cNvSpPr/>
            <p:nvPr/>
          </p:nvSpPr>
          <p:spPr>
            <a:xfrm>
              <a:off x="2897847" y="3951640"/>
              <a:ext cx="391160" cy="483870"/>
            </a:xfrm>
            <a:custGeom>
              <a:avLst/>
              <a:gdLst/>
              <a:ahLst/>
              <a:cxnLst/>
              <a:rect l="l" t="t" r="r" b="b"/>
              <a:pathLst>
                <a:path w="391160" h="483870">
                  <a:moveTo>
                    <a:pt x="332333" y="407342"/>
                  </a:moveTo>
                  <a:lnTo>
                    <a:pt x="344531" y="456979"/>
                  </a:lnTo>
                  <a:lnTo>
                    <a:pt x="360576" y="483787"/>
                  </a:lnTo>
                  <a:lnTo>
                    <a:pt x="366778" y="478937"/>
                  </a:lnTo>
                  <a:lnTo>
                    <a:pt x="373405" y="466677"/>
                  </a:lnTo>
                  <a:lnTo>
                    <a:pt x="379252" y="450696"/>
                  </a:lnTo>
                  <a:lnTo>
                    <a:pt x="383100" y="434730"/>
                  </a:lnTo>
                  <a:lnTo>
                    <a:pt x="384955" y="418764"/>
                  </a:lnTo>
                  <a:lnTo>
                    <a:pt x="384822" y="402783"/>
                  </a:lnTo>
                  <a:lnTo>
                    <a:pt x="383458" y="379606"/>
                  </a:lnTo>
                  <a:lnTo>
                    <a:pt x="381671" y="342023"/>
                  </a:lnTo>
                  <a:lnTo>
                    <a:pt x="379463" y="290033"/>
                  </a:lnTo>
                  <a:lnTo>
                    <a:pt x="376834" y="223637"/>
                  </a:lnTo>
                  <a:lnTo>
                    <a:pt x="375185" y="158107"/>
                  </a:lnTo>
                  <a:lnTo>
                    <a:pt x="375970" y="108692"/>
                  </a:lnTo>
                  <a:lnTo>
                    <a:pt x="379184" y="75390"/>
                  </a:lnTo>
                  <a:lnTo>
                    <a:pt x="384822" y="58194"/>
                  </a:lnTo>
                  <a:lnTo>
                    <a:pt x="389812" y="49285"/>
                  </a:lnTo>
                  <a:lnTo>
                    <a:pt x="391090" y="40803"/>
                  </a:lnTo>
                  <a:lnTo>
                    <a:pt x="365418" y="12272"/>
                  </a:lnTo>
                  <a:lnTo>
                    <a:pt x="325764" y="0"/>
                  </a:lnTo>
                  <a:lnTo>
                    <a:pt x="315852" y="854"/>
                  </a:lnTo>
                  <a:lnTo>
                    <a:pt x="306095" y="3419"/>
                  </a:lnTo>
                  <a:lnTo>
                    <a:pt x="294602" y="6919"/>
                  </a:lnTo>
                  <a:lnTo>
                    <a:pt x="279553" y="10560"/>
                  </a:lnTo>
                  <a:lnTo>
                    <a:pt x="238772" y="18253"/>
                  </a:lnTo>
                  <a:lnTo>
                    <a:pt x="186275" y="26255"/>
                  </a:lnTo>
                  <a:lnTo>
                    <a:pt x="124663" y="34229"/>
                  </a:lnTo>
                  <a:lnTo>
                    <a:pt x="70456" y="39096"/>
                  </a:lnTo>
                  <a:lnTo>
                    <a:pt x="52347" y="39166"/>
                  </a:lnTo>
                  <a:lnTo>
                    <a:pt x="40233" y="37658"/>
                  </a:lnTo>
                  <a:lnTo>
                    <a:pt x="31308" y="35595"/>
                  </a:lnTo>
                  <a:lnTo>
                    <a:pt x="22820" y="33958"/>
                  </a:lnTo>
                  <a:lnTo>
                    <a:pt x="14767" y="32741"/>
                  </a:lnTo>
                  <a:lnTo>
                    <a:pt x="7150" y="31943"/>
                  </a:lnTo>
                  <a:lnTo>
                    <a:pt x="1643" y="32878"/>
                  </a:lnTo>
                  <a:lnTo>
                    <a:pt x="0" y="36806"/>
                  </a:lnTo>
                  <a:lnTo>
                    <a:pt x="2213" y="43721"/>
                  </a:lnTo>
                  <a:lnTo>
                    <a:pt x="8280" y="53622"/>
                  </a:lnTo>
                  <a:lnTo>
                    <a:pt x="15114" y="72029"/>
                  </a:lnTo>
                  <a:lnTo>
                    <a:pt x="19675" y="104409"/>
                  </a:lnTo>
                  <a:lnTo>
                    <a:pt x="21964" y="150763"/>
                  </a:lnTo>
                  <a:lnTo>
                    <a:pt x="21983" y="211089"/>
                  </a:lnTo>
                  <a:lnTo>
                    <a:pt x="20335" y="271785"/>
                  </a:lnTo>
                  <a:lnTo>
                    <a:pt x="17694" y="319211"/>
                  </a:lnTo>
                  <a:lnTo>
                    <a:pt x="14057" y="353368"/>
                  </a:lnTo>
                  <a:lnTo>
                    <a:pt x="9423" y="374259"/>
                  </a:lnTo>
                  <a:lnTo>
                    <a:pt x="5855" y="389100"/>
                  </a:lnTo>
                  <a:lnTo>
                    <a:pt x="5422" y="405071"/>
                  </a:lnTo>
                  <a:lnTo>
                    <a:pt x="8133" y="422177"/>
                  </a:lnTo>
                  <a:lnTo>
                    <a:pt x="13995" y="440426"/>
                  </a:lnTo>
                  <a:lnTo>
                    <a:pt x="21472" y="453192"/>
                  </a:lnTo>
                  <a:lnTo>
                    <a:pt x="29098" y="453832"/>
                  </a:lnTo>
                  <a:lnTo>
                    <a:pt x="36873" y="442349"/>
                  </a:lnTo>
                  <a:lnTo>
                    <a:pt x="44792" y="418747"/>
                  </a:lnTo>
                  <a:lnTo>
                    <a:pt x="60614" y="419538"/>
                  </a:lnTo>
                  <a:lnTo>
                    <a:pt x="120103" y="417617"/>
                  </a:lnTo>
                  <a:lnTo>
                    <a:pt x="169154" y="413623"/>
                  </a:lnTo>
                  <a:lnTo>
                    <a:pt x="225082" y="408485"/>
                  </a:lnTo>
                  <a:lnTo>
                    <a:pt x="254025" y="406283"/>
                  </a:lnTo>
                  <a:lnTo>
                    <a:pt x="281551" y="405357"/>
                  </a:lnTo>
                  <a:lnTo>
                    <a:pt x="307654" y="405708"/>
                  </a:lnTo>
                  <a:lnTo>
                    <a:pt x="332333" y="407342"/>
                  </a:lnTo>
                  <a:close/>
                </a:path>
                <a:path w="391160" h="483870">
                  <a:moveTo>
                    <a:pt x="44792" y="400497"/>
                  </a:moveTo>
                  <a:lnTo>
                    <a:pt x="46611" y="349967"/>
                  </a:lnTo>
                  <a:lnTo>
                    <a:pt x="48149" y="300091"/>
                  </a:lnTo>
                  <a:lnTo>
                    <a:pt x="49406" y="250869"/>
                  </a:lnTo>
                  <a:lnTo>
                    <a:pt x="50383" y="202298"/>
                  </a:lnTo>
                  <a:lnTo>
                    <a:pt x="51080" y="154378"/>
                  </a:lnTo>
                  <a:lnTo>
                    <a:pt x="51498" y="107105"/>
                  </a:lnTo>
                  <a:lnTo>
                    <a:pt x="51638" y="60480"/>
                  </a:lnTo>
                  <a:lnTo>
                    <a:pt x="129181" y="52179"/>
                  </a:lnTo>
                  <a:lnTo>
                    <a:pt x="192024" y="45517"/>
                  </a:lnTo>
                  <a:lnTo>
                    <a:pt x="240171" y="40496"/>
                  </a:lnTo>
                  <a:lnTo>
                    <a:pt x="292392" y="35372"/>
                  </a:lnTo>
                  <a:lnTo>
                    <a:pt x="305439" y="35313"/>
                  </a:lnTo>
                  <a:lnTo>
                    <a:pt x="316063" y="37384"/>
                  </a:lnTo>
                  <a:lnTo>
                    <a:pt x="338021" y="96710"/>
                  </a:lnTo>
                  <a:lnTo>
                    <a:pt x="341161" y="146554"/>
                  </a:lnTo>
                  <a:lnTo>
                    <a:pt x="343738" y="213375"/>
                  </a:lnTo>
                  <a:lnTo>
                    <a:pt x="345158" y="280838"/>
                  </a:lnTo>
                  <a:lnTo>
                    <a:pt x="344868" y="332614"/>
                  </a:lnTo>
                  <a:lnTo>
                    <a:pt x="342873" y="368700"/>
                  </a:lnTo>
                  <a:lnTo>
                    <a:pt x="339178" y="389093"/>
                  </a:lnTo>
                  <a:lnTo>
                    <a:pt x="318418" y="383674"/>
                  </a:lnTo>
                  <a:lnTo>
                    <a:pt x="292674" y="381111"/>
                  </a:lnTo>
                  <a:lnTo>
                    <a:pt x="261944" y="381395"/>
                  </a:lnTo>
                  <a:lnTo>
                    <a:pt x="226225" y="384521"/>
                  </a:lnTo>
                  <a:lnTo>
                    <a:pt x="186203" y="388948"/>
                  </a:lnTo>
                  <a:lnTo>
                    <a:pt x="142624" y="393085"/>
                  </a:lnTo>
                  <a:lnTo>
                    <a:pt x="95487" y="396935"/>
                  </a:lnTo>
                  <a:lnTo>
                    <a:pt x="44792" y="400497"/>
                  </a:lnTo>
                  <a:close/>
                </a:path>
                <a:path w="391160" h="483870">
                  <a:moveTo>
                    <a:pt x="193128" y="126647"/>
                  </a:moveTo>
                  <a:lnTo>
                    <a:pt x="240466" y="115817"/>
                  </a:lnTo>
                  <a:lnTo>
                    <a:pt x="278701" y="97001"/>
                  </a:lnTo>
                  <a:lnTo>
                    <a:pt x="277848" y="92433"/>
                  </a:lnTo>
                  <a:lnTo>
                    <a:pt x="272999" y="87861"/>
                  </a:lnTo>
                  <a:lnTo>
                    <a:pt x="265724" y="84234"/>
                  </a:lnTo>
                  <a:lnTo>
                    <a:pt x="257595" y="82456"/>
                  </a:lnTo>
                  <a:lnTo>
                    <a:pt x="248612" y="82523"/>
                  </a:lnTo>
                  <a:lnTo>
                    <a:pt x="238772" y="84432"/>
                  </a:lnTo>
                  <a:lnTo>
                    <a:pt x="227147" y="87579"/>
                  </a:lnTo>
                  <a:lnTo>
                    <a:pt x="212810" y="91287"/>
                  </a:lnTo>
                  <a:lnTo>
                    <a:pt x="156246" y="105114"/>
                  </a:lnTo>
                  <a:lnTo>
                    <a:pt x="113258" y="114099"/>
                  </a:lnTo>
                  <a:lnTo>
                    <a:pt x="105343" y="116100"/>
                  </a:lnTo>
                  <a:lnTo>
                    <a:pt x="102133" y="118670"/>
                  </a:lnTo>
                  <a:lnTo>
                    <a:pt x="103628" y="121809"/>
                  </a:lnTo>
                  <a:lnTo>
                    <a:pt x="109829" y="125517"/>
                  </a:lnTo>
                  <a:lnTo>
                    <a:pt x="119741" y="128879"/>
                  </a:lnTo>
                  <a:lnTo>
                    <a:pt x="132359" y="130949"/>
                  </a:lnTo>
                  <a:lnTo>
                    <a:pt x="147691" y="131728"/>
                  </a:lnTo>
                  <a:lnTo>
                    <a:pt x="165747" y="131219"/>
                  </a:lnTo>
                  <a:lnTo>
                    <a:pt x="168740" y="143348"/>
                  </a:lnTo>
                  <a:lnTo>
                    <a:pt x="170880" y="156895"/>
                  </a:lnTo>
                  <a:lnTo>
                    <a:pt x="172164" y="171867"/>
                  </a:lnTo>
                  <a:lnTo>
                    <a:pt x="172593" y="188267"/>
                  </a:lnTo>
                  <a:lnTo>
                    <a:pt x="158326" y="191548"/>
                  </a:lnTo>
                  <a:lnTo>
                    <a:pt x="145205" y="194546"/>
                  </a:lnTo>
                  <a:lnTo>
                    <a:pt x="133227" y="197256"/>
                  </a:lnTo>
                  <a:lnTo>
                    <a:pt x="122389" y="199672"/>
                  </a:lnTo>
                  <a:lnTo>
                    <a:pt x="114260" y="202183"/>
                  </a:lnTo>
                  <a:lnTo>
                    <a:pt x="110409" y="205109"/>
                  </a:lnTo>
                  <a:lnTo>
                    <a:pt x="110836" y="208457"/>
                  </a:lnTo>
                  <a:lnTo>
                    <a:pt x="115544" y="212232"/>
                  </a:lnTo>
                  <a:lnTo>
                    <a:pt x="124238" y="215595"/>
                  </a:lnTo>
                  <a:lnTo>
                    <a:pt x="136644" y="217665"/>
                  </a:lnTo>
                  <a:lnTo>
                    <a:pt x="152761" y="218444"/>
                  </a:lnTo>
                  <a:lnTo>
                    <a:pt x="172593" y="217935"/>
                  </a:lnTo>
                  <a:lnTo>
                    <a:pt x="172593" y="300091"/>
                  </a:lnTo>
                  <a:lnTo>
                    <a:pt x="143922" y="305093"/>
                  </a:lnTo>
                  <a:lnTo>
                    <a:pt x="119533" y="308656"/>
                  </a:lnTo>
                  <a:lnTo>
                    <a:pt x="99424" y="310787"/>
                  </a:lnTo>
                  <a:lnTo>
                    <a:pt x="83591" y="311496"/>
                  </a:lnTo>
                  <a:lnTo>
                    <a:pt x="73667" y="312424"/>
                  </a:lnTo>
                  <a:lnTo>
                    <a:pt x="69034" y="315207"/>
                  </a:lnTo>
                  <a:lnTo>
                    <a:pt x="69682" y="319843"/>
                  </a:lnTo>
                  <a:lnTo>
                    <a:pt x="75603" y="326329"/>
                  </a:lnTo>
                  <a:lnTo>
                    <a:pt x="84660" y="332549"/>
                  </a:lnTo>
                  <a:lnTo>
                    <a:pt x="94710" y="336334"/>
                  </a:lnTo>
                  <a:lnTo>
                    <a:pt x="105760" y="337684"/>
                  </a:lnTo>
                  <a:lnTo>
                    <a:pt x="117817" y="336603"/>
                  </a:lnTo>
                  <a:lnTo>
                    <a:pt x="130435" y="334255"/>
                  </a:lnTo>
                  <a:lnTo>
                    <a:pt x="143200" y="331762"/>
                  </a:lnTo>
                  <a:lnTo>
                    <a:pt x="156110" y="329120"/>
                  </a:lnTo>
                  <a:lnTo>
                    <a:pt x="169164" y="326329"/>
                  </a:lnTo>
                  <a:lnTo>
                    <a:pt x="183058" y="323560"/>
                  </a:lnTo>
                  <a:lnTo>
                    <a:pt x="234200" y="316068"/>
                  </a:lnTo>
                  <a:lnTo>
                    <a:pt x="287905" y="312431"/>
                  </a:lnTo>
                  <a:lnTo>
                    <a:pt x="303809" y="312639"/>
                  </a:lnTo>
                  <a:lnTo>
                    <a:pt x="316357" y="312080"/>
                  </a:lnTo>
                  <a:lnTo>
                    <a:pt x="323199" y="309227"/>
                  </a:lnTo>
                  <a:lnTo>
                    <a:pt x="324340" y="304086"/>
                  </a:lnTo>
                  <a:lnTo>
                    <a:pt x="319786" y="296662"/>
                  </a:lnTo>
                  <a:lnTo>
                    <a:pt x="311425" y="289536"/>
                  </a:lnTo>
                  <a:lnTo>
                    <a:pt x="301221" y="285264"/>
                  </a:lnTo>
                  <a:lnTo>
                    <a:pt x="289175" y="283839"/>
                  </a:lnTo>
                  <a:lnTo>
                    <a:pt x="275285" y="285257"/>
                  </a:lnTo>
                  <a:lnTo>
                    <a:pt x="259306" y="288184"/>
                  </a:lnTo>
                  <a:lnTo>
                    <a:pt x="241049" y="291250"/>
                  </a:lnTo>
                  <a:lnTo>
                    <a:pt x="220510" y="294457"/>
                  </a:lnTo>
                  <a:lnTo>
                    <a:pt x="197688" y="297805"/>
                  </a:lnTo>
                  <a:lnTo>
                    <a:pt x="199974" y="213375"/>
                  </a:lnTo>
                  <a:lnTo>
                    <a:pt x="214512" y="210954"/>
                  </a:lnTo>
                  <a:lnTo>
                    <a:pt x="228485" y="208243"/>
                  </a:lnTo>
                  <a:lnTo>
                    <a:pt x="270419" y="193981"/>
                  </a:lnTo>
                  <a:lnTo>
                    <a:pt x="271206" y="189133"/>
                  </a:lnTo>
                  <a:lnTo>
                    <a:pt x="267296" y="183708"/>
                  </a:lnTo>
                  <a:lnTo>
                    <a:pt x="260870" y="178935"/>
                  </a:lnTo>
                  <a:lnTo>
                    <a:pt x="254163" y="176009"/>
                  </a:lnTo>
                  <a:lnTo>
                    <a:pt x="247178" y="174936"/>
                  </a:lnTo>
                  <a:lnTo>
                    <a:pt x="239915" y="175720"/>
                  </a:lnTo>
                  <a:lnTo>
                    <a:pt x="231842" y="177500"/>
                  </a:lnTo>
                  <a:lnTo>
                    <a:pt x="222497" y="179428"/>
                  </a:lnTo>
                  <a:lnTo>
                    <a:pt x="211876" y="181499"/>
                  </a:lnTo>
                  <a:lnTo>
                    <a:pt x="199974" y="183708"/>
                  </a:lnTo>
                  <a:lnTo>
                    <a:pt x="201177" y="172088"/>
                  </a:lnTo>
                  <a:lnTo>
                    <a:pt x="202534" y="162317"/>
                  </a:lnTo>
                  <a:lnTo>
                    <a:pt x="204037" y="154396"/>
                  </a:lnTo>
                  <a:lnTo>
                    <a:pt x="205676" y="148326"/>
                  </a:lnTo>
                  <a:lnTo>
                    <a:pt x="206175" y="143124"/>
                  </a:lnTo>
                  <a:lnTo>
                    <a:pt x="204246" y="137782"/>
                  </a:lnTo>
                  <a:lnTo>
                    <a:pt x="199895" y="132292"/>
                  </a:lnTo>
                  <a:lnTo>
                    <a:pt x="193128" y="126647"/>
                  </a:lnTo>
                  <a:close/>
                </a:path>
              </a:pathLst>
            </a:custGeom>
            <a:ln w="19050">
              <a:solidFill>
                <a:srgbClr val="639E51"/>
              </a:solidFill>
            </a:ln>
          </p:spPr>
          <p:txBody>
            <a:bodyPr wrap="square" lIns="0" tIns="0" rIns="0" bIns="0" rtlCol="0"/>
            <a:lstStyle/>
            <a:p/>
          </p:txBody>
        </p:sp>
        <p:pic>
          <p:nvPicPr>
            <p:cNvPr id="15" name="object 15"/>
            <p:cNvPicPr/>
            <p:nvPr/>
          </p:nvPicPr>
          <p:blipFill>
            <a:blip r:embed="rId7" cstate="print"/>
            <a:stretch>
              <a:fillRect/>
            </a:stretch>
          </p:blipFill>
          <p:spPr>
            <a:xfrm>
              <a:off x="3127936" y="4163116"/>
              <a:ext cx="77043" cy="72180"/>
            </a:xfrm>
            <a:prstGeom prst="rect">
              <a:avLst/>
            </a:prstGeom>
          </p:spPr>
        </p:pic>
      </p:grpSp>
      <p:grpSp>
        <p:nvGrpSpPr>
          <p:cNvPr id="16" name="object 16"/>
          <p:cNvGrpSpPr/>
          <p:nvPr/>
        </p:nvGrpSpPr>
        <p:grpSpPr>
          <a:xfrm>
            <a:off x="3434313" y="3947464"/>
            <a:ext cx="481965" cy="521970"/>
            <a:chOff x="3434313" y="3947464"/>
            <a:chExt cx="481965" cy="521970"/>
          </a:xfrm>
        </p:grpSpPr>
        <p:sp>
          <p:nvSpPr>
            <p:cNvPr id="17" name="object 17"/>
            <p:cNvSpPr/>
            <p:nvPr/>
          </p:nvSpPr>
          <p:spPr>
            <a:xfrm>
              <a:off x="3443838" y="3956989"/>
              <a:ext cx="462915" cy="502920"/>
            </a:xfrm>
            <a:custGeom>
              <a:avLst/>
              <a:gdLst/>
              <a:ahLst/>
              <a:cxnLst/>
              <a:rect l="l" t="t" r="r" b="b"/>
              <a:pathLst>
                <a:path w="462914" h="502920">
                  <a:moveTo>
                    <a:pt x="226779" y="205740"/>
                  </a:moveTo>
                  <a:lnTo>
                    <a:pt x="278976" y="197770"/>
                  </a:lnTo>
                  <a:lnTo>
                    <a:pt x="322263" y="189413"/>
                  </a:lnTo>
                  <a:lnTo>
                    <a:pt x="329675" y="181994"/>
                  </a:lnTo>
                  <a:lnTo>
                    <a:pt x="327185" y="177215"/>
                  </a:lnTo>
                  <a:lnTo>
                    <a:pt x="322044" y="172722"/>
                  </a:lnTo>
                  <a:lnTo>
                    <a:pt x="315766" y="169511"/>
                  </a:lnTo>
                  <a:lnTo>
                    <a:pt x="308352" y="167584"/>
                  </a:lnTo>
                  <a:lnTo>
                    <a:pt x="299804" y="166941"/>
                  </a:lnTo>
                  <a:lnTo>
                    <a:pt x="289029" y="167657"/>
                  </a:lnTo>
                  <a:lnTo>
                    <a:pt x="272692" y="169802"/>
                  </a:lnTo>
                  <a:lnTo>
                    <a:pt x="250798" y="173370"/>
                  </a:lnTo>
                  <a:lnTo>
                    <a:pt x="223350" y="178358"/>
                  </a:lnTo>
                  <a:lnTo>
                    <a:pt x="195247" y="183507"/>
                  </a:lnTo>
                  <a:lnTo>
                    <a:pt x="171424" y="187504"/>
                  </a:lnTo>
                  <a:lnTo>
                    <a:pt x="151885" y="190351"/>
                  </a:lnTo>
                  <a:lnTo>
                    <a:pt x="136634" y="192049"/>
                  </a:lnTo>
                  <a:lnTo>
                    <a:pt x="125648" y="193481"/>
                  </a:lnTo>
                  <a:lnTo>
                    <a:pt x="118941" y="195476"/>
                  </a:lnTo>
                  <a:lnTo>
                    <a:pt x="116519" y="198041"/>
                  </a:lnTo>
                  <a:lnTo>
                    <a:pt x="118384" y="201180"/>
                  </a:lnTo>
                  <a:lnTo>
                    <a:pt x="155176" y="214167"/>
                  </a:lnTo>
                  <a:lnTo>
                    <a:pt x="168584" y="214309"/>
                  </a:lnTo>
                  <a:lnTo>
                    <a:pt x="184845" y="213017"/>
                  </a:lnTo>
                  <a:lnTo>
                    <a:pt x="203957" y="210299"/>
                  </a:lnTo>
                  <a:lnTo>
                    <a:pt x="205952" y="227133"/>
                  </a:lnTo>
                  <a:lnTo>
                    <a:pt x="207381" y="243400"/>
                  </a:lnTo>
                  <a:lnTo>
                    <a:pt x="208241" y="259092"/>
                  </a:lnTo>
                  <a:lnTo>
                    <a:pt x="208529" y="274205"/>
                  </a:lnTo>
                  <a:lnTo>
                    <a:pt x="178640" y="277484"/>
                  </a:lnTo>
                  <a:lnTo>
                    <a:pt x="124431" y="283188"/>
                  </a:lnTo>
                  <a:lnTo>
                    <a:pt x="77514" y="287687"/>
                  </a:lnTo>
                  <a:lnTo>
                    <a:pt x="37008" y="290535"/>
                  </a:lnTo>
                  <a:lnTo>
                    <a:pt x="19108" y="291312"/>
                  </a:lnTo>
                  <a:lnTo>
                    <a:pt x="5777" y="292751"/>
                  </a:lnTo>
                  <a:lnTo>
                    <a:pt x="0" y="295890"/>
                  </a:lnTo>
                  <a:lnTo>
                    <a:pt x="1783" y="300735"/>
                  </a:lnTo>
                  <a:lnTo>
                    <a:pt x="11133" y="307289"/>
                  </a:lnTo>
                  <a:lnTo>
                    <a:pt x="24238" y="313509"/>
                  </a:lnTo>
                  <a:lnTo>
                    <a:pt x="37357" y="317293"/>
                  </a:lnTo>
                  <a:lnTo>
                    <a:pt x="50482" y="318644"/>
                  </a:lnTo>
                  <a:lnTo>
                    <a:pt x="63609" y="317563"/>
                  </a:lnTo>
                  <a:lnTo>
                    <a:pt x="76793" y="315354"/>
                  </a:lnTo>
                  <a:lnTo>
                    <a:pt x="90130" y="313283"/>
                  </a:lnTo>
                  <a:lnTo>
                    <a:pt x="133216" y="307648"/>
                  </a:lnTo>
                  <a:lnTo>
                    <a:pt x="178852" y="302513"/>
                  </a:lnTo>
                  <a:lnTo>
                    <a:pt x="208529" y="299300"/>
                  </a:lnTo>
                  <a:lnTo>
                    <a:pt x="208668" y="346597"/>
                  </a:lnTo>
                  <a:lnTo>
                    <a:pt x="209089" y="388035"/>
                  </a:lnTo>
                  <a:lnTo>
                    <a:pt x="210802" y="453339"/>
                  </a:lnTo>
                  <a:lnTo>
                    <a:pt x="214496" y="492404"/>
                  </a:lnTo>
                  <a:lnTo>
                    <a:pt x="221076" y="502399"/>
                  </a:lnTo>
                  <a:lnTo>
                    <a:pt x="224846" y="498257"/>
                  </a:lnTo>
                  <a:lnTo>
                    <a:pt x="235617" y="446355"/>
                  </a:lnTo>
                  <a:lnTo>
                    <a:pt x="238183" y="392861"/>
                  </a:lnTo>
                  <a:lnTo>
                    <a:pt x="238324" y="372192"/>
                  </a:lnTo>
                  <a:lnTo>
                    <a:pt x="238750" y="348949"/>
                  </a:lnTo>
                  <a:lnTo>
                    <a:pt x="240469" y="294741"/>
                  </a:lnTo>
                  <a:lnTo>
                    <a:pt x="295506" y="290752"/>
                  </a:lnTo>
                  <a:lnTo>
                    <a:pt x="346590" y="287896"/>
                  </a:lnTo>
                  <a:lnTo>
                    <a:pt x="393068" y="287048"/>
                  </a:lnTo>
                  <a:lnTo>
                    <a:pt x="414394" y="287685"/>
                  </a:lnTo>
                  <a:lnTo>
                    <a:pt x="434449" y="289039"/>
                  </a:lnTo>
                  <a:lnTo>
                    <a:pt x="450484" y="289462"/>
                  </a:lnTo>
                  <a:lnTo>
                    <a:pt x="459822" y="287321"/>
                  </a:lnTo>
                  <a:lnTo>
                    <a:pt x="462461" y="282613"/>
                  </a:lnTo>
                  <a:lnTo>
                    <a:pt x="458401" y="275336"/>
                  </a:lnTo>
                  <a:lnTo>
                    <a:pt x="426461" y="253657"/>
                  </a:lnTo>
                  <a:lnTo>
                    <a:pt x="407628" y="251390"/>
                  </a:lnTo>
                  <a:lnTo>
                    <a:pt x="396930" y="251956"/>
                  </a:lnTo>
                  <a:lnTo>
                    <a:pt x="385376" y="253657"/>
                  </a:lnTo>
                  <a:lnTo>
                    <a:pt x="367332" y="256382"/>
                  </a:lnTo>
                  <a:lnTo>
                    <a:pt x="337164" y="259949"/>
                  </a:lnTo>
                  <a:lnTo>
                    <a:pt x="294876" y="264365"/>
                  </a:lnTo>
                  <a:lnTo>
                    <a:pt x="240469" y="269633"/>
                  </a:lnTo>
                  <a:lnTo>
                    <a:pt x="240751" y="258013"/>
                  </a:lnTo>
                  <a:lnTo>
                    <a:pt x="241601" y="248243"/>
                  </a:lnTo>
                  <a:lnTo>
                    <a:pt x="243025" y="240326"/>
                  </a:lnTo>
                  <a:lnTo>
                    <a:pt x="245029" y="234264"/>
                  </a:lnTo>
                  <a:lnTo>
                    <a:pt x="245593" y="228633"/>
                  </a:lnTo>
                  <a:lnTo>
                    <a:pt x="242738" y="222007"/>
                  </a:lnTo>
                  <a:lnTo>
                    <a:pt x="236465" y="214377"/>
                  </a:lnTo>
                  <a:lnTo>
                    <a:pt x="226779" y="205740"/>
                  </a:lnTo>
                  <a:close/>
                </a:path>
                <a:path w="462914" h="502920">
                  <a:moveTo>
                    <a:pt x="103551" y="39154"/>
                  </a:moveTo>
                  <a:lnTo>
                    <a:pt x="95562" y="0"/>
                  </a:lnTo>
                  <a:lnTo>
                    <a:pt x="92502" y="5308"/>
                  </a:lnTo>
                  <a:lnTo>
                    <a:pt x="88717" y="19748"/>
                  </a:lnTo>
                  <a:lnTo>
                    <a:pt x="85712" y="29959"/>
                  </a:lnTo>
                  <a:lnTo>
                    <a:pt x="82429" y="38877"/>
                  </a:lnTo>
                  <a:lnTo>
                    <a:pt x="78867" y="46505"/>
                  </a:lnTo>
                  <a:lnTo>
                    <a:pt x="75026" y="52844"/>
                  </a:lnTo>
                  <a:lnTo>
                    <a:pt x="70880" y="58989"/>
                  </a:lnTo>
                  <a:lnTo>
                    <a:pt x="66457" y="65978"/>
                  </a:lnTo>
                  <a:lnTo>
                    <a:pt x="61753" y="73816"/>
                  </a:lnTo>
                  <a:lnTo>
                    <a:pt x="56764" y="82511"/>
                  </a:lnTo>
                  <a:lnTo>
                    <a:pt x="52767" y="91936"/>
                  </a:lnTo>
                  <a:lnTo>
                    <a:pt x="51050" y="101923"/>
                  </a:lnTo>
                  <a:lnTo>
                    <a:pt x="51622" y="112472"/>
                  </a:lnTo>
                  <a:lnTo>
                    <a:pt x="54490" y="123583"/>
                  </a:lnTo>
                  <a:lnTo>
                    <a:pt x="59188" y="131579"/>
                  </a:lnTo>
                  <a:lnTo>
                    <a:pt x="65319" y="132726"/>
                  </a:lnTo>
                  <a:lnTo>
                    <a:pt x="72880" y="127021"/>
                  </a:lnTo>
                  <a:lnTo>
                    <a:pt x="96974" y="83088"/>
                  </a:lnTo>
                  <a:lnTo>
                    <a:pt x="103551" y="52844"/>
                  </a:lnTo>
                  <a:lnTo>
                    <a:pt x="116159" y="52562"/>
                  </a:lnTo>
                  <a:lnTo>
                    <a:pt x="168587" y="48285"/>
                  </a:lnTo>
                  <a:lnTo>
                    <a:pt x="216503" y="42872"/>
                  </a:lnTo>
                  <a:lnTo>
                    <a:pt x="275839" y="35725"/>
                  </a:lnTo>
                  <a:lnTo>
                    <a:pt x="304935" y="32451"/>
                  </a:lnTo>
                  <a:lnTo>
                    <a:pt x="327186" y="30597"/>
                  </a:lnTo>
                  <a:lnTo>
                    <a:pt x="342592" y="30167"/>
                  </a:lnTo>
                  <a:lnTo>
                    <a:pt x="351150" y="31165"/>
                  </a:lnTo>
                  <a:lnTo>
                    <a:pt x="357995" y="33451"/>
                  </a:lnTo>
                  <a:lnTo>
                    <a:pt x="359494" y="39547"/>
                  </a:lnTo>
                  <a:lnTo>
                    <a:pt x="355709" y="49415"/>
                  </a:lnTo>
                  <a:lnTo>
                    <a:pt x="352356" y="57133"/>
                  </a:lnTo>
                  <a:lnTo>
                    <a:pt x="348008" y="65411"/>
                  </a:lnTo>
                  <a:lnTo>
                    <a:pt x="342663" y="74250"/>
                  </a:lnTo>
                  <a:lnTo>
                    <a:pt x="336316" y="83654"/>
                  </a:lnTo>
                  <a:lnTo>
                    <a:pt x="332390" y="91075"/>
                  </a:lnTo>
                  <a:lnTo>
                    <a:pt x="334311" y="93926"/>
                  </a:lnTo>
                  <a:lnTo>
                    <a:pt x="342083" y="92209"/>
                  </a:lnTo>
                  <a:lnTo>
                    <a:pt x="355709" y="85928"/>
                  </a:lnTo>
                  <a:lnTo>
                    <a:pt x="371956" y="78376"/>
                  </a:lnTo>
                  <a:lnTo>
                    <a:pt x="387643" y="72821"/>
                  </a:lnTo>
                  <a:lnTo>
                    <a:pt x="402768" y="69258"/>
                  </a:lnTo>
                  <a:lnTo>
                    <a:pt x="417329" y="67678"/>
                  </a:lnTo>
                  <a:lnTo>
                    <a:pt x="428518" y="65832"/>
                  </a:lnTo>
                  <a:lnTo>
                    <a:pt x="433582" y="61415"/>
                  </a:lnTo>
                  <a:lnTo>
                    <a:pt x="432517" y="54424"/>
                  </a:lnTo>
                  <a:lnTo>
                    <a:pt x="425318" y="44856"/>
                  </a:lnTo>
                  <a:lnTo>
                    <a:pt x="395141" y="17483"/>
                  </a:lnTo>
                  <a:lnTo>
                    <a:pt x="358846" y="2084"/>
                  </a:lnTo>
                  <a:lnTo>
                    <a:pt x="351150" y="3784"/>
                  </a:lnTo>
                  <a:lnTo>
                    <a:pt x="342862" y="6570"/>
                  </a:lnTo>
                  <a:lnTo>
                    <a:pt x="332876" y="9210"/>
                  </a:lnTo>
                  <a:lnTo>
                    <a:pt x="291092" y="16557"/>
                  </a:lnTo>
                  <a:lnTo>
                    <a:pt x="243168" y="22831"/>
                  </a:lnTo>
                  <a:lnTo>
                    <a:pt x="179919" y="30395"/>
                  </a:lnTo>
                  <a:lnTo>
                    <a:pt x="125725" y="36664"/>
                  </a:lnTo>
                  <a:lnTo>
                    <a:pt x="103551" y="39154"/>
                  </a:lnTo>
                  <a:close/>
                </a:path>
              </a:pathLst>
            </a:custGeom>
            <a:ln w="19050">
              <a:solidFill>
                <a:srgbClr val="639E51"/>
              </a:solidFill>
            </a:ln>
          </p:spPr>
          <p:txBody>
            <a:bodyPr wrap="square" lIns="0" tIns="0" rIns="0" bIns="0" rtlCol="0"/>
            <a:lstStyle/>
            <a:p/>
          </p:txBody>
        </p:sp>
        <p:pic>
          <p:nvPicPr>
            <p:cNvPr id="18" name="object 18"/>
            <p:cNvPicPr/>
            <p:nvPr/>
          </p:nvPicPr>
          <p:blipFill>
            <a:blip r:embed="rId8" cstate="print"/>
            <a:stretch>
              <a:fillRect/>
            </a:stretch>
          </p:blipFill>
          <p:spPr>
            <a:xfrm>
              <a:off x="3528156" y="4015143"/>
              <a:ext cx="126301" cy="134008"/>
            </a:xfrm>
            <a:prstGeom prst="rect">
              <a:avLst/>
            </a:prstGeom>
          </p:spPr>
        </p:pic>
        <p:pic>
          <p:nvPicPr>
            <p:cNvPr id="19" name="object 19"/>
            <p:cNvPicPr/>
            <p:nvPr/>
          </p:nvPicPr>
          <p:blipFill>
            <a:blip r:embed="rId9" cstate="print"/>
            <a:stretch>
              <a:fillRect/>
            </a:stretch>
          </p:blipFill>
          <p:spPr>
            <a:xfrm>
              <a:off x="3679559" y="4022064"/>
              <a:ext cx="96561" cy="82886"/>
            </a:xfrm>
            <a:prstGeom prst="rect">
              <a:avLst/>
            </a:prstGeom>
          </p:spPr>
        </p:pic>
      </p:grpSp>
      <p:sp>
        <p:nvSpPr>
          <p:cNvPr id="20" name="object 20"/>
          <p:cNvSpPr/>
          <p:nvPr/>
        </p:nvSpPr>
        <p:spPr>
          <a:xfrm>
            <a:off x="4045140" y="3955646"/>
            <a:ext cx="454025" cy="450215"/>
          </a:xfrm>
          <a:custGeom>
            <a:avLst/>
            <a:gdLst/>
            <a:ahLst/>
            <a:cxnLst/>
            <a:rect l="l" t="t" r="r" b="b"/>
            <a:pathLst>
              <a:path w="454025" h="450214">
                <a:moveTo>
                  <a:pt x="193700" y="232178"/>
                </a:moveTo>
                <a:lnTo>
                  <a:pt x="197823" y="207723"/>
                </a:lnTo>
                <a:lnTo>
                  <a:pt x="201102" y="186826"/>
                </a:lnTo>
                <a:lnTo>
                  <a:pt x="203531" y="169491"/>
                </a:lnTo>
                <a:lnTo>
                  <a:pt x="205105" y="155724"/>
                </a:lnTo>
                <a:lnTo>
                  <a:pt x="206522" y="144463"/>
                </a:lnTo>
                <a:lnTo>
                  <a:pt x="208522" y="134624"/>
                </a:lnTo>
                <a:lnTo>
                  <a:pt x="211096" y="126208"/>
                </a:lnTo>
                <a:lnTo>
                  <a:pt x="214236" y="119211"/>
                </a:lnTo>
                <a:lnTo>
                  <a:pt x="216233" y="113302"/>
                </a:lnTo>
                <a:lnTo>
                  <a:pt x="179860" y="91478"/>
                </a:lnTo>
                <a:lnTo>
                  <a:pt x="163665" y="89486"/>
                </a:lnTo>
                <a:lnTo>
                  <a:pt x="160312" y="92700"/>
                </a:lnTo>
                <a:lnTo>
                  <a:pt x="160816" y="99190"/>
                </a:lnTo>
                <a:lnTo>
                  <a:pt x="165176" y="108950"/>
                </a:lnTo>
                <a:lnTo>
                  <a:pt x="170156" y="122722"/>
                </a:lnTo>
                <a:lnTo>
                  <a:pt x="172580" y="141197"/>
                </a:lnTo>
                <a:lnTo>
                  <a:pt x="172441" y="164369"/>
                </a:lnTo>
                <a:lnTo>
                  <a:pt x="169735" y="192236"/>
                </a:lnTo>
                <a:lnTo>
                  <a:pt x="158311" y="248726"/>
                </a:lnTo>
                <a:lnTo>
                  <a:pt x="140068" y="297214"/>
                </a:lnTo>
                <a:lnTo>
                  <a:pt x="113241" y="338869"/>
                </a:lnTo>
                <a:lnTo>
                  <a:pt x="76174" y="374799"/>
                </a:lnTo>
                <a:lnTo>
                  <a:pt x="38222" y="403045"/>
                </a:lnTo>
                <a:lnTo>
                  <a:pt x="8851" y="421586"/>
                </a:lnTo>
                <a:lnTo>
                  <a:pt x="357" y="426936"/>
                </a:lnTo>
                <a:lnTo>
                  <a:pt x="0" y="429291"/>
                </a:lnTo>
                <a:lnTo>
                  <a:pt x="7776" y="428651"/>
                </a:lnTo>
                <a:lnTo>
                  <a:pt x="23685" y="425015"/>
                </a:lnTo>
                <a:lnTo>
                  <a:pt x="66181" y="407331"/>
                </a:lnTo>
                <a:lnTo>
                  <a:pt x="113830" y="374799"/>
                </a:lnTo>
                <a:lnTo>
                  <a:pt x="158318" y="323192"/>
                </a:lnTo>
                <a:lnTo>
                  <a:pt x="176295" y="288602"/>
                </a:lnTo>
                <a:lnTo>
                  <a:pt x="191414" y="248154"/>
                </a:lnTo>
                <a:lnTo>
                  <a:pt x="197261" y="259218"/>
                </a:lnTo>
                <a:lnTo>
                  <a:pt x="201109" y="274124"/>
                </a:lnTo>
                <a:lnTo>
                  <a:pt x="202964" y="292876"/>
                </a:lnTo>
                <a:lnTo>
                  <a:pt x="202831" y="315477"/>
                </a:lnTo>
                <a:lnTo>
                  <a:pt x="202322" y="339449"/>
                </a:lnTo>
                <a:lnTo>
                  <a:pt x="203101" y="362272"/>
                </a:lnTo>
                <a:lnTo>
                  <a:pt x="208534" y="404466"/>
                </a:lnTo>
                <a:lnTo>
                  <a:pt x="236478" y="435560"/>
                </a:lnTo>
                <a:lnTo>
                  <a:pt x="304380" y="448967"/>
                </a:lnTo>
                <a:lnTo>
                  <a:pt x="344946" y="449746"/>
                </a:lnTo>
                <a:lnTo>
                  <a:pt x="378820" y="447532"/>
                </a:lnTo>
                <a:lnTo>
                  <a:pt x="426466" y="434133"/>
                </a:lnTo>
                <a:lnTo>
                  <a:pt x="453415" y="407624"/>
                </a:lnTo>
                <a:lnTo>
                  <a:pt x="451573" y="399907"/>
                </a:lnTo>
                <a:lnTo>
                  <a:pt x="447575" y="390284"/>
                </a:lnTo>
                <a:lnTo>
                  <a:pt x="444722" y="376237"/>
                </a:lnTo>
                <a:lnTo>
                  <a:pt x="443012" y="357766"/>
                </a:lnTo>
                <a:lnTo>
                  <a:pt x="442442" y="334870"/>
                </a:lnTo>
                <a:lnTo>
                  <a:pt x="441587" y="316550"/>
                </a:lnTo>
                <a:lnTo>
                  <a:pt x="439021" y="311770"/>
                </a:lnTo>
                <a:lnTo>
                  <a:pt x="434743" y="320538"/>
                </a:lnTo>
                <a:lnTo>
                  <a:pt x="428752" y="342858"/>
                </a:lnTo>
                <a:lnTo>
                  <a:pt x="421262" y="368819"/>
                </a:lnTo>
                <a:lnTo>
                  <a:pt x="391096" y="409038"/>
                </a:lnTo>
                <a:lnTo>
                  <a:pt x="335250" y="417178"/>
                </a:lnTo>
                <a:lnTo>
                  <a:pt x="307797" y="418169"/>
                </a:lnTo>
                <a:lnTo>
                  <a:pt x="280976" y="417389"/>
                </a:lnTo>
                <a:lnTo>
                  <a:pt x="234772" y="398764"/>
                </a:lnTo>
                <a:lnTo>
                  <a:pt x="223218" y="355128"/>
                </a:lnTo>
                <a:lnTo>
                  <a:pt x="223367" y="334870"/>
                </a:lnTo>
                <a:lnTo>
                  <a:pt x="224997" y="314560"/>
                </a:lnTo>
                <a:lnTo>
                  <a:pt x="227636" y="296951"/>
                </a:lnTo>
                <a:lnTo>
                  <a:pt x="231277" y="282042"/>
                </a:lnTo>
                <a:lnTo>
                  <a:pt x="235915" y="269833"/>
                </a:lnTo>
                <a:lnTo>
                  <a:pt x="237125" y="259356"/>
                </a:lnTo>
                <a:lnTo>
                  <a:pt x="230490" y="249586"/>
                </a:lnTo>
                <a:lnTo>
                  <a:pt x="216014" y="240526"/>
                </a:lnTo>
                <a:lnTo>
                  <a:pt x="193700" y="232178"/>
                </a:lnTo>
                <a:close/>
              </a:path>
              <a:path w="454025" h="450214">
                <a:moveTo>
                  <a:pt x="118389" y="33639"/>
                </a:moveTo>
                <a:lnTo>
                  <a:pt x="76174" y="27187"/>
                </a:lnTo>
                <a:lnTo>
                  <a:pt x="75387" y="31353"/>
                </a:lnTo>
                <a:lnTo>
                  <a:pt x="80733" y="40484"/>
                </a:lnTo>
                <a:lnTo>
                  <a:pt x="84368" y="50328"/>
                </a:lnTo>
                <a:lnTo>
                  <a:pt x="87290" y="66162"/>
                </a:lnTo>
                <a:lnTo>
                  <a:pt x="89502" y="87985"/>
                </a:lnTo>
                <a:lnTo>
                  <a:pt x="91008" y="115795"/>
                </a:lnTo>
                <a:lnTo>
                  <a:pt x="91569" y="144821"/>
                </a:lnTo>
                <a:lnTo>
                  <a:pt x="91000" y="170286"/>
                </a:lnTo>
                <a:lnTo>
                  <a:pt x="89295" y="192181"/>
                </a:lnTo>
                <a:lnTo>
                  <a:pt x="86448" y="210499"/>
                </a:lnTo>
                <a:lnTo>
                  <a:pt x="84091" y="226264"/>
                </a:lnTo>
                <a:lnTo>
                  <a:pt x="89865" y="264131"/>
                </a:lnTo>
                <a:lnTo>
                  <a:pt x="99558" y="273832"/>
                </a:lnTo>
                <a:lnTo>
                  <a:pt x="103981" y="270551"/>
                </a:lnTo>
                <a:lnTo>
                  <a:pt x="114387" y="222488"/>
                </a:lnTo>
                <a:lnTo>
                  <a:pt x="117246" y="150021"/>
                </a:lnTo>
                <a:lnTo>
                  <a:pt x="117667" y="110730"/>
                </a:lnTo>
                <a:lnTo>
                  <a:pt x="117808" y="81853"/>
                </a:lnTo>
                <a:lnTo>
                  <a:pt x="117667" y="63384"/>
                </a:lnTo>
                <a:lnTo>
                  <a:pt x="117246" y="55318"/>
                </a:lnTo>
                <a:lnTo>
                  <a:pt x="116471" y="51546"/>
                </a:lnTo>
                <a:lnTo>
                  <a:pt x="122567" y="48472"/>
                </a:lnTo>
                <a:lnTo>
                  <a:pt x="160313" y="41913"/>
                </a:lnTo>
                <a:lnTo>
                  <a:pt x="214738" y="32858"/>
                </a:lnTo>
                <a:lnTo>
                  <a:pt x="249605" y="27936"/>
                </a:lnTo>
                <a:lnTo>
                  <a:pt x="255515" y="28511"/>
                </a:lnTo>
                <a:lnTo>
                  <a:pt x="273286" y="74717"/>
                </a:lnTo>
                <a:lnTo>
                  <a:pt x="273499" y="100391"/>
                </a:lnTo>
                <a:lnTo>
                  <a:pt x="272427" y="132915"/>
                </a:lnTo>
                <a:lnTo>
                  <a:pt x="270647" y="165430"/>
                </a:lnTo>
                <a:lnTo>
                  <a:pt x="268719" y="191101"/>
                </a:lnTo>
                <a:lnTo>
                  <a:pt x="266648" y="209926"/>
                </a:lnTo>
                <a:lnTo>
                  <a:pt x="264439" y="221903"/>
                </a:lnTo>
                <a:lnTo>
                  <a:pt x="263146" y="230752"/>
                </a:lnTo>
                <a:lnTo>
                  <a:pt x="276699" y="269487"/>
                </a:lnTo>
                <a:lnTo>
                  <a:pt x="285832" y="274622"/>
                </a:lnTo>
                <a:lnTo>
                  <a:pt x="289547" y="270976"/>
                </a:lnTo>
                <a:lnTo>
                  <a:pt x="300951" y="219630"/>
                </a:lnTo>
                <a:lnTo>
                  <a:pt x="304652" y="175426"/>
                </a:lnTo>
                <a:lnTo>
                  <a:pt x="306666" y="122640"/>
                </a:lnTo>
                <a:lnTo>
                  <a:pt x="307864" y="96766"/>
                </a:lnTo>
                <a:lnTo>
                  <a:pt x="310354" y="76160"/>
                </a:lnTo>
                <a:lnTo>
                  <a:pt x="314137" y="60824"/>
                </a:lnTo>
                <a:lnTo>
                  <a:pt x="319214" y="50758"/>
                </a:lnTo>
                <a:lnTo>
                  <a:pt x="323058" y="43415"/>
                </a:lnTo>
                <a:lnTo>
                  <a:pt x="323197" y="36210"/>
                </a:lnTo>
                <a:lnTo>
                  <a:pt x="287546" y="6189"/>
                </a:lnTo>
                <a:lnTo>
                  <a:pt x="266434" y="0"/>
                </a:lnTo>
                <a:lnTo>
                  <a:pt x="259232" y="707"/>
                </a:lnTo>
                <a:lnTo>
                  <a:pt x="251891" y="2828"/>
                </a:lnTo>
                <a:lnTo>
                  <a:pt x="237975" y="6903"/>
                </a:lnTo>
                <a:lnTo>
                  <a:pt x="211086" y="13395"/>
                </a:lnTo>
                <a:lnTo>
                  <a:pt x="171224" y="22306"/>
                </a:lnTo>
                <a:lnTo>
                  <a:pt x="118389" y="33639"/>
                </a:lnTo>
                <a:close/>
              </a:path>
            </a:pathLst>
          </a:custGeom>
          <a:ln w="19050">
            <a:solidFill>
              <a:srgbClr val="639E51"/>
            </a:solidFill>
          </a:ln>
        </p:spPr>
        <p:txBody>
          <a:bodyPr wrap="square" lIns="0" tIns="0" rIns="0" bIns="0" rtlCol="0"/>
          <a:lstStyle/>
          <a:p/>
        </p:txBody>
      </p:sp>
      <p:grpSp>
        <p:nvGrpSpPr>
          <p:cNvPr id="21" name="object 21"/>
          <p:cNvGrpSpPr/>
          <p:nvPr/>
        </p:nvGrpSpPr>
        <p:grpSpPr>
          <a:xfrm>
            <a:off x="4580392" y="3918153"/>
            <a:ext cx="506730" cy="520700"/>
            <a:chOff x="4580392" y="3918153"/>
            <a:chExt cx="506730" cy="520700"/>
          </a:xfrm>
        </p:grpSpPr>
        <p:sp>
          <p:nvSpPr>
            <p:cNvPr id="22" name="object 22"/>
            <p:cNvSpPr/>
            <p:nvPr/>
          </p:nvSpPr>
          <p:spPr>
            <a:xfrm>
              <a:off x="4589917" y="4005556"/>
              <a:ext cx="487680" cy="424180"/>
            </a:xfrm>
            <a:custGeom>
              <a:avLst/>
              <a:gdLst/>
              <a:ahLst/>
              <a:cxnLst/>
              <a:rect l="l" t="t" r="r" b="b"/>
              <a:pathLst>
                <a:path w="487679" h="424179">
                  <a:moveTo>
                    <a:pt x="219432" y="227912"/>
                  </a:moveTo>
                  <a:lnTo>
                    <a:pt x="242394" y="225637"/>
                  </a:lnTo>
                  <a:lnTo>
                    <a:pt x="263354" y="223361"/>
                  </a:lnTo>
                  <a:lnTo>
                    <a:pt x="282320" y="221077"/>
                  </a:lnTo>
                  <a:lnTo>
                    <a:pt x="299303" y="218781"/>
                  </a:lnTo>
                  <a:lnTo>
                    <a:pt x="294235" y="235042"/>
                  </a:lnTo>
                  <a:lnTo>
                    <a:pt x="273064" y="273556"/>
                  </a:lnTo>
                  <a:lnTo>
                    <a:pt x="246738" y="302436"/>
                  </a:lnTo>
                  <a:lnTo>
                    <a:pt x="237682" y="311211"/>
                  </a:lnTo>
                  <a:lnTo>
                    <a:pt x="231826" y="317914"/>
                  </a:lnTo>
                  <a:lnTo>
                    <a:pt x="232540" y="320911"/>
                  </a:lnTo>
                  <a:lnTo>
                    <a:pt x="239820" y="320198"/>
                  </a:lnTo>
                  <a:lnTo>
                    <a:pt x="253659" y="315771"/>
                  </a:lnTo>
                  <a:lnTo>
                    <a:pt x="270202" y="307582"/>
                  </a:lnTo>
                  <a:lnTo>
                    <a:pt x="285602" y="295533"/>
                  </a:lnTo>
                  <a:lnTo>
                    <a:pt x="299865" y="279627"/>
                  </a:lnTo>
                  <a:lnTo>
                    <a:pt x="312993" y="259865"/>
                  </a:lnTo>
                  <a:lnTo>
                    <a:pt x="325470" y="269851"/>
                  </a:lnTo>
                  <a:lnTo>
                    <a:pt x="362053" y="296378"/>
                  </a:lnTo>
                  <a:lnTo>
                    <a:pt x="381160" y="305515"/>
                  </a:lnTo>
                  <a:lnTo>
                    <a:pt x="387081" y="304943"/>
                  </a:lnTo>
                  <a:lnTo>
                    <a:pt x="390590" y="300937"/>
                  </a:lnTo>
                  <a:lnTo>
                    <a:pt x="391935" y="294880"/>
                  </a:lnTo>
                  <a:lnTo>
                    <a:pt x="391433" y="288104"/>
                  </a:lnTo>
                  <a:lnTo>
                    <a:pt x="363482" y="257863"/>
                  </a:lnTo>
                  <a:lnTo>
                    <a:pt x="319838" y="248448"/>
                  </a:lnTo>
                  <a:lnTo>
                    <a:pt x="322978" y="239471"/>
                  </a:lnTo>
                  <a:lnTo>
                    <a:pt x="325542" y="230773"/>
                  </a:lnTo>
                  <a:lnTo>
                    <a:pt x="327538" y="222355"/>
                  </a:lnTo>
                  <a:lnTo>
                    <a:pt x="328970" y="214222"/>
                  </a:lnTo>
                  <a:lnTo>
                    <a:pt x="353928" y="209234"/>
                  </a:lnTo>
                  <a:lnTo>
                    <a:pt x="374036" y="205665"/>
                  </a:lnTo>
                  <a:lnTo>
                    <a:pt x="389295" y="203520"/>
                  </a:lnTo>
                  <a:lnTo>
                    <a:pt x="399709" y="202804"/>
                  </a:lnTo>
                  <a:lnTo>
                    <a:pt x="408336" y="203306"/>
                  </a:lnTo>
                  <a:lnTo>
                    <a:pt x="439145" y="236914"/>
                  </a:lnTo>
                  <a:lnTo>
                    <a:pt x="441641" y="286108"/>
                  </a:lnTo>
                  <a:lnTo>
                    <a:pt x="441004" y="304075"/>
                  </a:lnTo>
                  <a:lnTo>
                    <a:pt x="433657" y="351440"/>
                  </a:lnTo>
                  <a:lnTo>
                    <a:pt x="414683" y="362988"/>
                  </a:lnTo>
                  <a:lnTo>
                    <a:pt x="404838" y="361992"/>
                  </a:lnTo>
                  <a:lnTo>
                    <a:pt x="393000" y="359568"/>
                  </a:lnTo>
                  <a:lnTo>
                    <a:pt x="379173" y="355712"/>
                  </a:lnTo>
                  <a:lnTo>
                    <a:pt x="367902" y="352867"/>
                  </a:lnTo>
                  <a:lnTo>
                    <a:pt x="363766" y="353437"/>
                  </a:lnTo>
                  <a:lnTo>
                    <a:pt x="366762" y="357425"/>
                  </a:lnTo>
                  <a:lnTo>
                    <a:pt x="376887" y="364831"/>
                  </a:lnTo>
                  <a:lnTo>
                    <a:pt x="389439" y="374393"/>
                  </a:lnTo>
                  <a:lnTo>
                    <a:pt x="399706" y="384800"/>
                  </a:lnTo>
                  <a:lnTo>
                    <a:pt x="407691" y="396062"/>
                  </a:lnTo>
                  <a:lnTo>
                    <a:pt x="413399" y="408189"/>
                  </a:lnTo>
                  <a:lnTo>
                    <a:pt x="418312" y="418240"/>
                  </a:lnTo>
                  <a:lnTo>
                    <a:pt x="423944" y="423303"/>
                  </a:lnTo>
                  <a:lnTo>
                    <a:pt x="430294" y="423378"/>
                  </a:lnTo>
                  <a:lnTo>
                    <a:pt x="437364" y="418463"/>
                  </a:lnTo>
                  <a:lnTo>
                    <a:pt x="462472" y="384236"/>
                  </a:lnTo>
                  <a:lnTo>
                    <a:pt x="473374" y="345516"/>
                  </a:lnTo>
                  <a:lnTo>
                    <a:pt x="476434" y="292968"/>
                  </a:lnTo>
                  <a:lnTo>
                    <a:pt x="476511" y="276137"/>
                  </a:lnTo>
                  <a:lnTo>
                    <a:pt x="476163" y="259865"/>
                  </a:lnTo>
                  <a:lnTo>
                    <a:pt x="476222" y="245033"/>
                  </a:lnTo>
                  <a:lnTo>
                    <a:pt x="477576" y="232481"/>
                  </a:lnTo>
                  <a:lnTo>
                    <a:pt x="480220" y="222211"/>
                  </a:lnTo>
                  <a:lnTo>
                    <a:pt x="484151" y="214222"/>
                  </a:lnTo>
                  <a:lnTo>
                    <a:pt x="487062" y="207661"/>
                  </a:lnTo>
                  <a:lnTo>
                    <a:pt x="451765" y="180288"/>
                  </a:lnTo>
                  <a:lnTo>
                    <a:pt x="429933" y="175999"/>
                  </a:lnTo>
                  <a:lnTo>
                    <a:pt x="423234" y="177282"/>
                  </a:lnTo>
                  <a:lnTo>
                    <a:pt x="416828" y="179995"/>
                  </a:lnTo>
                  <a:lnTo>
                    <a:pt x="406624" y="183561"/>
                  </a:lnTo>
                  <a:lnTo>
                    <a:pt x="388582" y="187415"/>
                  </a:lnTo>
                  <a:lnTo>
                    <a:pt x="362698" y="191550"/>
                  </a:lnTo>
                  <a:lnTo>
                    <a:pt x="328970" y="195959"/>
                  </a:lnTo>
                  <a:lnTo>
                    <a:pt x="331177" y="182424"/>
                  </a:lnTo>
                  <a:lnTo>
                    <a:pt x="333245" y="171446"/>
                  </a:lnTo>
                  <a:lnTo>
                    <a:pt x="335172" y="163028"/>
                  </a:lnTo>
                  <a:lnTo>
                    <a:pt x="336958" y="157173"/>
                  </a:lnTo>
                  <a:lnTo>
                    <a:pt x="337742" y="152330"/>
                  </a:lnTo>
                  <a:lnTo>
                    <a:pt x="336669" y="146910"/>
                  </a:lnTo>
                  <a:lnTo>
                    <a:pt x="333743" y="140916"/>
                  </a:lnTo>
                  <a:lnTo>
                    <a:pt x="328970" y="134351"/>
                  </a:lnTo>
                  <a:lnTo>
                    <a:pt x="358551" y="128869"/>
                  </a:lnTo>
                  <a:lnTo>
                    <a:pt x="403627" y="119171"/>
                  </a:lnTo>
                  <a:lnTo>
                    <a:pt x="434780" y="106687"/>
                  </a:lnTo>
                  <a:lnTo>
                    <a:pt x="434713" y="102337"/>
                  </a:lnTo>
                  <a:lnTo>
                    <a:pt x="429376" y="97839"/>
                  </a:lnTo>
                  <a:lnTo>
                    <a:pt x="420528" y="94285"/>
                  </a:lnTo>
                  <a:lnTo>
                    <a:pt x="409970" y="92714"/>
                  </a:lnTo>
                  <a:lnTo>
                    <a:pt x="397708" y="93135"/>
                  </a:lnTo>
                  <a:lnTo>
                    <a:pt x="383745" y="95553"/>
                  </a:lnTo>
                  <a:lnTo>
                    <a:pt x="368043" y="99053"/>
                  </a:lnTo>
                  <a:lnTo>
                    <a:pt x="350636" y="102693"/>
                  </a:lnTo>
                  <a:lnTo>
                    <a:pt x="310707" y="110386"/>
                  </a:lnTo>
                  <a:lnTo>
                    <a:pt x="272764" y="117243"/>
                  </a:lnTo>
                  <a:lnTo>
                    <a:pt x="245670" y="121804"/>
                  </a:lnTo>
                  <a:lnTo>
                    <a:pt x="237320" y="123725"/>
                  </a:lnTo>
                  <a:lnTo>
                    <a:pt x="233966" y="126077"/>
                  </a:lnTo>
                  <a:lnTo>
                    <a:pt x="235610" y="128858"/>
                  </a:lnTo>
                  <a:lnTo>
                    <a:pt x="242254" y="132065"/>
                  </a:lnTo>
                  <a:lnTo>
                    <a:pt x="252800" y="134923"/>
                  </a:lnTo>
                  <a:lnTo>
                    <a:pt x="266206" y="136637"/>
                  </a:lnTo>
                  <a:lnTo>
                    <a:pt x="282470" y="137209"/>
                  </a:lnTo>
                  <a:lnTo>
                    <a:pt x="301589" y="136637"/>
                  </a:lnTo>
                  <a:lnTo>
                    <a:pt x="302432" y="149189"/>
                  </a:lnTo>
                  <a:lnTo>
                    <a:pt x="302713" y="164022"/>
                  </a:lnTo>
                  <a:lnTo>
                    <a:pt x="302432" y="181136"/>
                  </a:lnTo>
                  <a:lnTo>
                    <a:pt x="301589" y="200531"/>
                  </a:lnTo>
                  <a:lnTo>
                    <a:pt x="268915" y="206308"/>
                  </a:lnTo>
                  <a:lnTo>
                    <a:pt x="243951" y="209943"/>
                  </a:lnTo>
                  <a:lnTo>
                    <a:pt x="226695" y="211438"/>
                  </a:lnTo>
                  <a:lnTo>
                    <a:pt x="217146" y="210793"/>
                  </a:lnTo>
                  <a:lnTo>
                    <a:pt x="209514" y="208519"/>
                  </a:lnTo>
                  <a:lnTo>
                    <a:pt x="201538" y="205878"/>
                  </a:lnTo>
                  <a:lnTo>
                    <a:pt x="193194" y="202804"/>
                  </a:lnTo>
                  <a:lnTo>
                    <a:pt x="184812" y="199782"/>
                  </a:lnTo>
                  <a:lnTo>
                    <a:pt x="182920" y="203592"/>
                  </a:lnTo>
                  <a:lnTo>
                    <a:pt x="187479" y="214222"/>
                  </a:lnTo>
                  <a:lnTo>
                    <a:pt x="190333" y="223994"/>
                  </a:lnTo>
                  <a:lnTo>
                    <a:pt x="192042" y="237331"/>
                  </a:lnTo>
                  <a:lnTo>
                    <a:pt x="192612" y="254232"/>
                  </a:lnTo>
                  <a:lnTo>
                    <a:pt x="192051" y="274699"/>
                  </a:lnTo>
                  <a:lnTo>
                    <a:pt x="190685" y="295382"/>
                  </a:lnTo>
                  <a:lnTo>
                    <a:pt x="188895" y="312927"/>
                  </a:lnTo>
                  <a:lnTo>
                    <a:pt x="186686" y="327332"/>
                  </a:lnTo>
                  <a:lnTo>
                    <a:pt x="184063" y="338593"/>
                  </a:lnTo>
                  <a:lnTo>
                    <a:pt x="182482" y="348439"/>
                  </a:lnTo>
                  <a:lnTo>
                    <a:pt x="183475" y="358567"/>
                  </a:lnTo>
                  <a:lnTo>
                    <a:pt x="187045" y="368975"/>
                  </a:lnTo>
                  <a:lnTo>
                    <a:pt x="193194" y="379664"/>
                  </a:lnTo>
                  <a:lnTo>
                    <a:pt x="200028" y="386218"/>
                  </a:lnTo>
                  <a:lnTo>
                    <a:pt x="205729" y="384219"/>
                  </a:lnTo>
                  <a:lnTo>
                    <a:pt x="216212" y="329123"/>
                  </a:lnTo>
                  <a:lnTo>
                    <a:pt x="219072" y="265796"/>
                  </a:lnTo>
                  <a:lnTo>
                    <a:pt x="219432" y="227912"/>
                  </a:lnTo>
                  <a:close/>
                </a:path>
                <a:path w="487679" h="424179">
                  <a:moveTo>
                    <a:pt x="182920" y="59040"/>
                  </a:moveTo>
                  <a:lnTo>
                    <a:pt x="255654" y="54495"/>
                  </a:lnTo>
                  <a:lnTo>
                    <a:pt x="327827" y="45350"/>
                  </a:lnTo>
                  <a:lnTo>
                    <a:pt x="388009" y="34810"/>
                  </a:lnTo>
                  <a:lnTo>
                    <a:pt x="434652" y="21753"/>
                  </a:lnTo>
                  <a:lnTo>
                    <a:pt x="439069" y="17121"/>
                  </a:lnTo>
                  <a:lnTo>
                    <a:pt x="438072" y="12055"/>
                  </a:lnTo>
                  <a:lnTo>
                    <a:pt x="431662" y="6551"/>
                  </a:lnTo>
                  <a:lnTo>
                    <a:pt x="421667" y="2065"/>
                  </a:lnTo>
                  <a:lnTo>
                    <a:pt x="409970" y="0"/>
                  </a:lnTo>
                  <a:lnTo>
                    <a:pt x="396568" y="356"/>
                  </a:lnTo>
                  <a:lnTo>
                    <a:pt x="381459" y="3135"/>
                  </a:lnTo>
                  <a:lnTo>
                    <a:pt x="365044" y="7212"/>
                  </a:lnTo>
                  <a:lnTo>
                    <a:pt x="347783" y="11422"/>
                  </a:lnTo>
                  <a:lnTo>
                    <a:pt x="310707" y="20242"/>
                  </a:lnTo>
                  <a:lnTo>
                    <a:pt x="258290" y="31382"/>
                  </a:lnTo>
                  <a:lnTo>
                    <a:pt x="217984" y="37953"/>
                  </a:lnTo>
                  <a:lnTo>
                    <a:pt x="191185" y="41506"/>
                  </a:lnTo>
                  <a:lnTo>
                    <a:pt x="184053" y="41367"/>
                  </a:lnTo>
                  <a:lnTo>
                    <a:pt x="177497" y="40367"/>
                  </a:lnTo>
                  <a:lnTo>
                    <a:pt x="171515" y="38504"/>
                  </a:lnTo>
                  <a:lnTo>
                    <a:pt x="163882" y="35469"/>
                  </a:lnTo>
                  <a:lnTo>
                    <a:pt x="155894" y="33589"/>
                  </a:lnTo>
                  <a:lnTo>
                    <a:pt x="147550" y="32802"/>
                  </a:lnTo>
                  <a:lnTo>
                    <a:pt x="139168" y="32053"/>
                  </a:lnTo>
                  <a:lnTo>
                    <a:pt x="137632" y="36612"/>
                  </a:lnTo>
                  <a:lnTo>
                    <a:pt x="142978" y="46493"/>
                  </a:lnTo>
                  <a:lnTo>
                    <a:pt x="146398" y="55274"/>
                  </a:lnTo>
                  <a:lnTo>
                    <a:pt x="148679" y="66760"/>
                  </a:lnTo>
                  <a:lnTo>
                    <a:pt x="149824" y="80949"/>
                  </a:lnTo>
                  <a:lnTo>
                    <a:pt x="149836" y="97839"/>
                  </a:lnTo>
                  <a:lnTo>
                    <a:pt x="148751" y="117237"/>
                  </a:lnTo>
                  <a:lnTo>
                    <a:pt x="143612" y="162872"/>
                  </a:lnTo>
                  <a:lnTo>
                    <a:pt x="96908" y="211160"/>
                  </a:lnTo>
                  <a:lnTo>
                    <a:pt x="36437" y="236830"/>
                  </a:lnTo>
                  <a:lnTo>
                    <a:pt x="7414" y="241899"/>
                  </a:lnTo>
                  <a:lnTo>
                    <a:pt x="1210" y="245038"/>
                  </a:lnTo>
                  <a:lnTo>
                    <a:pt x="27738" y="276972"/>
                  </a:lnTo>
                  <a:lnTo>
                    <a:pt x="33367" y="278767"/>
                  </a:lnTo>
                  <a:lnTo>
                    <a:pt x="38859" y="278417"/>
                  </a:lnTo>
                  <a:lnTo>
                    <a:pt x="44210" y="275919"/>
                  </a:lnTo>
                  <a:lnTo>
                    <a:pt x="49417" y="271270"/>
                  </a:lnTo>
                  <a:lnTo>
                    <a:pt x="58616" y="263147"/>
                  </a:lnTo>
                  <a:lnTo>
                    <a:pt x="75946" y="250172"/>
                  </a:lnTo>
                  <a:lnTo>
                    <a:pt x="101408" y="232344"/>
                  </a:lnTo>
                  <a:lnTo>
                    <a:pt x="135003" y="209662"/>
                  </a:lnTo>
                  <a:lnTo>
                    <a:pt x="129287" y="232991"/>
                  </a:lnTo>
                  <a:lnTo>
                    <a:pt x="111035" y="282625"/>
                  </a:lnTo>
                  <a:lnTo>
                    <a:pt x="84079" y="334678"/>
                  </a:lnTo>
                  <a:lnTo>
                    <a:pt x="50986" y="379754"/>
                  </a:lnTo>
                  <a:lnTo>
                    <a:pt x="17462" y="413959"/>
                  </a:lnTo>
                  <a:lnTo>
                    <a:pt x="11756" y="422159"/>
                  </a:lnTo>
                  <a:lnTo>
                    <a:pt x="60535" y="397343"/>
                  </a:lnTo>
                  <a:lnTo>
                    <a:pt x="90502" y="368260"/>
                  </a:lnTo>
                  <a:lnTo>
                    <a:pt x="116732" y="332905"/>
                  </a:lnTo>
                  <a:lnTo>
                    <a:pt x="138419" y="292949"/>
                  </a:lnTo>
                  <a:lnTo>
                    <a:pt x="155801" y="247032"/>
                  </a:lnTo>
                  <a:lnTo>
                    <a:pt x="169229" y="193686"/>
                  </a:lnTo>
                  <a:lnTo>
                    <a:pt x="178346" y="131511"/>
                  </a:lnTo>
                  <a:lnTo>
                    <a:pt x="181200" y="96561"/>
                  </a:lnTo>
                  <a:lnTo>
                    <a:pt x="182920" y="59040"/>
                  </a:lnTo>
                  <a:close/>
                </a:path>
              </a:pathLst>
            </a:custGeom>
            <a:ln w="19050">
              <a:solidFill>
                <a:srgbClr val="639E51"/>
              </a:solidFill>
            </a:ln>
          </p:spPr>
          <p:txBody>
            <a:bodyPr wrap="square" lIns="0" tIns="0" rIns="0" bIns="0" rtlCol="0"/>
            <a:lstStyle/>
            <a:p/>
          </p:txBody>
        </p:sp>
        <p:pic>
          <p:nvPicPr>
            <p:cNvPr id="23" name="object 23"/>
            <p:cNvPicPr/>
            <p:nvPr/>
          </p:nvPicPr>
          <p:blipFill>
            <a:blip r:embed="rId10" cstate="print"/>
            <a:stretch>
              <a:fillRect/>
            </a:stretch>
          </p:blipFill>
          <p:spPr>
            <a:xfrm>
              <a:off x="4629520" y="4069345"/>
              <a:ext cx="77669" cy="90931"/>
            </a:xfrm>
            <a:prstGeom prst="rect">
              <a:avLst/>
            </a:prstGeom>
          </p:spPr>
        </p:pic>
        <p:pic>
          <p:nvPicPr>
            <p:cNvPr id="24" name="object 24"/>
            <p:cNvPicPr/>
            <p:nvPr/>
          </p:nvPicPr>
          <p:blipFill>
            <a:blip r:embed="rId11" cstate="print"/>
            <a:stretch>
              <a:fillRect/>
            </a:stretch>
          </p:blipFill>
          <p:spPr>
            <a:xfrm>
              <a:off x="4838033" y="3918153"/>
              <a:ext cx="88010" cy="87795"/>
            </a:xfrm>
            <a:prstGeom prst="rect">
              <a:avLst/>
            </a:prstGeom>
          </p:spPr>
        </p:pic>
      </p:grpSp>
      <p:grpSp>
        <p:nvGrpSpPr>
          <p:cNvPr id="25" name="object 25"/>
          <p:cNvGrpSpPr/>
          <p:nvPr/>
        </p:nvGrpSpPr>
        <p:grpSpPr>
          <a:xfrm>
            <a:off x="5196608" y="3908244"/>
            <a:ext cx="471805" cy="515620"/>
            <a:chOff x="5196608" y="3908244"/>
            <a:chExt cx="471805" cy="515620"/>
          </a:xfrm>
        </p:grpSpPr>
        <p:sp>
          <p:nvSpPr>
            <p:cNvPr id="26" name="object 26"/>
            <p:cNvSpPr/>
            <p:nvPr/>
          </p:nvSpPr>
          <p:spPr>
            <a:xfrm>
              <a:off x="5262030" y="3917769"/>
              <a:ext cx="396875" cy="496570"/>
            </a:xfrm>
            <a:custGeom>
              <a:avLst/>
              <a:gdLst/>
              <a:ahLst/>
              <a:cxnLst/>
              <a:rect l="l" t="t" r="r" b="b"/>
              <a:pathLst>
                <a:path w="396875" h="496570">
                  <a:moveTo>
                    <a:pt x="165746" y="66956"/>
                  </a:moveTo>
                  <a:lnTo>
                    <a:pt x="172591" y="28158"/>
                  </a:lnTo>
                  <a:lnTo>
                    <a:pt x="175626" y="22100"/>
                  </a:lnTo>
                  <a:lnTo>
                    <a:pt x="172591" y="16753"/>
                  </a:lnTo>
                  <a:lnTo>
                    <a:pt x="132662" y="777"/>
                  </a:lnTo>
                  <a:lnTo>
                    <a:pt x="125879" y="0"/>
                  </a:lnTo>
                  <a:lnTo>
                    <a:pt x="122661" y="2217"/>
                  </a:lnTo>
                  <a:lnTo>
                    <a:pt x="123014" y="7422"/>
                  </a:lnTo>
                  <a:lnTo>
                    <a:pt x="126947" y="15610"/>
                  </a:lnTo>
                  <a:lnTo>
                    <a:pt x="131935" y="26387"/>
                  </a:lnTo>
                  <a:lnTo>
                    <a:pt x="135504" y="39301"/>
                  </a:lnTo>
                  <a:lnTo>
                    <a:pt x="137648" y="54346"/>
                  </a:lnTo>
                  <a:lnTo>
                    <a:pt x="138364" y="71516"/>
                  </a:lnTo>
                  <a:lnTo>
                    <a:pt x="118896" y="75729"/>
                  </a:lnTo>
                  <a:lnTo>
                    <a:pt x="73328" y="84076"/>
                  </a:lnTo>
                  <a:lnTo>
                    <a:pt x="45712" y="86646"/>
                  </a:lnTo>
                  <a:lnTo>
                    <a:pt x="40232" y="86349"/>
                  </a:lnTo>
                  <a:lnTo>
                    <a:pt x="34136" y="85600"/>
                  </a:lnTo>
                  <a:lnTo>
                    <a:pt x="27290" y="85600"/>
                  </a:lnTo>
                  <a:lnTo>
                    <a:pt x="19696" y="86349"/>
                  </a:lnTo>
                  <a:lnTo>
                    <a:pt x="12063" y="87137"/>
                  </a:lnTo>
                  <a:lnTo>
                    <a:pt x="13206" y="91696"/>
                  </a:lnTo>
                  <a:lnTo>
                    <a:pt x="23125" y="100040"/>
                  </a:lnTo>
                  <a:lnTo>
                    <a:pt x="30387" y="107036"/>
                  </a:lnTo>
                  <a:lnTo>
                    <a:pt x="37372" y="115453"/>
                  </a:lnTo>
                  <a:lnTo>
                    <a:pt x="44079" y="125291"/>
                  </a:lnTo>
                  <a:lnTo>
                    <a:pt x="50506" y="136552"/>
                  </a:lnTo>
                  <a:lnTo>
                    <a:pt x="56629" y="148039"/>
                  </a:lnTo>
                  <a:lnTo>
                    <a:pt x="62479" y="158528"/>
                  </a:lnTo>
                  <a:lnTo>
                    <a:pt x="68047" y="168015"/>
                  </a:lnTo>
                  <a:lnTo>
                    <a:pt x="73328" y="176494"/>
                  </a:lnTo>
                  <a:lnTo>
                    <a:pt x="78101" y="181633"/>
                  </a:lnTo>
                  <a:lnTo>
                    <a:pt x="82159" y="181064"/>
                  </a:lnTo>
                  <a:lnTo>
                    <a:pt x="85510" y="174788"/>
                  </a:lnTo>
                  <a:lnTo>
                    <a:pt x="88161" y="162803"/>
                  </a:lnTo>
                  <a:lnTo>
                    <a:pt x="138364" y="153672"/>
                  </a:lnTo>
                  <a:lnTo>
                    <a:pt x="138364" y="197030"/>
                  </a:lnTo>
                  <a:lnTo>
                    <a:pt x="112395" y="203168"/>
                  </a:lnTo>
                  <a:lnTo>
                    <a:pt x="65339" y="213006"/>
                  </a:lnTo>
                  <a:lnTo>
                    <a:pt x="42660" y="214519"/>
                  </a:lnTo>
                  <a:lnTo>
                    <a:pt x="35672" y="214149"/>
                  </a:lnTo>
                  <a:lnTo>
                    <a:pt x="28751" y="213801"/>
                  </a:lnTo>
                  <a:lnTo>
                    <a:pt x="0" y="220717"/>
                  </a:lnTo>
                  <a:lnTo>
                    <a:pt x="2217" y="225778"/>
                  </a:lnTo>
                  <a:lnTo>
                    <a:pt x="8291" y="232399"/>
                  </a:lnTo>
                  <a:lnTo>
                    <a:pt x="16477" y="241615"/>
                  </a:lnTo>
                  <a:lnTo>
                    <a:pt x="25104" y="254385"/>
                  </a:lnTo>
                  <a:lnTo>
                    <a:pt x="34167" y="270710"/>
                  </a:lnTo>
                  <a:lnTo>
                    <a:pt x="43661" y="290591"/>
                  </a:lnTo>
                  <a:lnTo>
                    <a:pt x="52416" y="306998"/>
                  </a:lnTo>
                  <a:lnTo>
                    <a:pt x="59328" y="312846"/>
                  </a:lnTo>
                  <a:lnTo>
                    <a:pt x="64393" y="308138"/>
                  </a:lnTo>
                  <a:lnTo>
                    <a:pt x="67613" y="292877"/>
                  </a:lnTo>
                  <a:lnTo>
                    <a:pt x="84870" y="289455"/>
                  </a:lnTo>
                  <a:lnTo>
                    <a:pt x="102412" y="286031"/>
                  </a:lnTo>
                  <a:lnTo>
                    <a:pt x="120243" y="282608"/>
                  </a:lnTo>
                  <a:lnTo>
                    <a:pt x="138364" y="279186"/>
                  </a:lnTo>
                  <a:lnTo>
                    <a:pt x="138646" y="293889"/>
                  </a:lnTo>
                  <a:lnTo>
                    <a:pt x="139496" y="306013"/>
                  </a:lnTo>
                  <a:lnTo>
                    <a:pt x="140920" y="315564"/>
                  </a:lnTo>
                  <a:lnTo>
                    <a:pt x="142924" y="322544"/>
                  </a:lnTo>
                  <a:lnTo>
                    <a:pt x="145959" y="330177"/>
                  </a:lnTo>
                  <a:lnTo>
                    <a:pt x="150125" y="328640"/>
                  </a:lnTo>
                  <a:lnTo>
                    <a:pt x="162960" y="287606"/>
                  </a:lnTo>
                  <a:lnTo>
                    <a:pt x="163460" y="274627"/>
                  </a:lnTo>
                  <a:lnTo>
                    <a:pt x="194188" y="269498"/>
                  </a:lnTo>
                  <a:lnTo>
                    <a:pt x="220213" y="265504"/>
                  </a:lnTo>
                  <a:lnTo>
                    <a:pt x="241537" y="262645"/>
                  </a:lnTo>
                  <a:lnTo>
                    <a:pt x="258164" y="260924"/>
                  </a:lnTo>
                  <a:lnTo>
                    <a:pt x="269358" y="258517"/>
                  </a:lnTo>
                  <a:lnTo>
                    <a:pt x="274421" y="253529"/>
                  </a:lnTo>
                  <a:lnTo>
                    <a:pt x="273353" y="245965"/>
                  </a:lnTo>
                  <a:lnTo>
                    <a:pt x="266152" y="235828"/>
                  </a:lnTo>
                  <a:lnTo>
                    <a:pt x="278268" y="221501"/>
                  </a:lnTo>
                  <a:lnTo>
                    <a:pt x="289531" y="210447"/>
                  </a:lnTo>
                  <a:lnTo>
                    <a:pt x="299944" y="202671"/>
                  </a:lnTo>
                  <a:lnTo>
                    <a:pt x="309510" y="198173"/>
                  </a:lnTo>
                  <a:lnTo>
                    <a:pt x="316427" y="194902"/>
                  </a:lnTo>
                  <a:lnTo>
                    <a:pt x="318925" y="190767"/>
                  </a:lnTo>
                  <a:lnTo>
                    <a:pt x="317002" y="185773"/>
                  </a:lnTo>
                  <a:lnTo>
                    <a:pt x="310653" y="179923"/>
                  </a:lnTo>
                  <a:lnTo>
                    <a:pt x="271854" y="160517"/>
                  </a:lnTo>
                  <a:lnTo>
                    <a:pt x="253882" y="157679"/>
                  </a:lnTo>
                  <a:lnTo>
                    <a:pt x="247681" y="159249"/>
                  </a:lnTo>
                  <a:lnTo>
                    <a:pt x="243330" y="162803"/>
                  </a:lnTo>
                  <a:lnTo>
                    <a:pt x="235772" y="167944"/>
                  </a:lnTo>
                  <a:lnTo>
                    <a:pt x="219940" y="174222"/>
                  </a:lnTo>
                  <a:lnTo>
                    <a:pt x="195835" y="181636"/>
                  </a:lnTo>
                  <a:lnTo>
                    <a:pt x="163460" y="190185"/>
                  </a:lnTo>
                  <a:lnTo>
                    <a:pt x="163460" y="149113"/>
                  </a:lnTo>
                  <a:lnTo>
                    <a:pt x="193691" y="142980"/>
                  </a:lnTo>
                  <a:lnTo>
                    <a:pt x="218224" y="138277"/>
                  </a:lnTo>
                  <a:lnTo>
                    <a:pt x="237053" y="134997"/>
                  </a:lnTo>
                  <a:lnTo>
                    <a:pt x="250175" y="133136"/>
                  </a:lnTo>
                  <a:lnTo>
                    <a:pt x="258024" y="130863"/>
                  </a:lnTo>
                  <a:lnTo>
                    <a:pt x="261019" y="126297"/>
                  </a:lnTo>
                  <a:lnTo>
                    <a:pt x="259164" y="119445"/>
                  </a:lnTo>
                  <a:lnTo>
                    <a:pt x="252461" y="110314"/>
                  </a:lnTo>
                  <a:lnTo>
                    <a:pt x="264437" y="97065"/>
                  </a:lnTo>
                  <a:lnTo>
                    <a:pt x="275275" y="86943"/>
                  </a:lnTo>
                  <a:lnTo>
                    <a:pt x="284978" y="79950"/>
                  </a:lnTo>
                  <a:lnTo>
                    <a:pt x="293546" y="76088"/>
                  </a:lnTo>
                  <a:lnTo>
                    <a:pt x="299664" y="73384"/>
                  </a:lnTo>
                  <a:lnTo>
                    <a:pt x="302088" y="69824"/>
                  </a:lnTo>
                  <a:lnTo>
                    <a:pt x="272064" y="44936"/>
                  </a:lnTo>
                  <a:lnTo>
                    <a:pt x="246181" y="37016"/>
                  </a:lnTo>
                  <a:lnTo>
                    <a:pt x="240047" y="38368"/>
                  </a:lnTo>
                  <a:lnTo>
                    <a:pt x="235342" y="41849"/>
                  </a:lnTo>
                  <a:lnTo>
                    <a:pt x="227987" y="46854"/>
                  </a:lnTo>
                  <a:lnTo>
                    <a:pt x="213941" y="52707"/>
                  </a:lnTo>
                  <a:lnTo>
                    <a:pt x="193195" y="59408"/>
                  </a:lnTo>
                  <a:lnTo>
                    <a:pt x="165746" y="66956"/>
                  </a:lnTo>
                  <a:close/>
                </a:path>
                <a:path w="396875" h="496570">
                  <a:moveTo>
                    <a:pt x="90435" y="425236"/>
                  </a:moveTo>
                  <a:lnTo>
                    <a:pt x="64760" y="393304"/>
                  </a:lnTo>
                  <a:lnTo>
                    <a:pt x="41728" y="350366"/>
                  </a:lnTo>
                  <a:lnTo>
                    <a:pt x="39377" y="349365"/>
                  </a:lnTo>
                  <a:lnTo>
                    <a:pt x="50360" y="400414"/>
                  </a:lnTo>
                  <a:lnTo>
                    <a:pt x="73170" y="441491"/>
                  </a:lnTo>
                  <a:lnTo>
                    <a:pt x="109256" y="474580"/>
                  </a:lnTo>
                  <a:lnTo>
                    <a:pt x="162890" y="492831"/>
                  </a:lnTo>
                  <a:lnTo>
                    <a:pt x="230282" y="496390"/>
                  </a:lnTo>
                  <a:lnTo>
                    <a:pt x="259588" y="495386"/>
                  </a:lnTo>
                  <a:lnTo>
                    <a:pt x="304950" y="489130"/>
                  </a:lnTo>
                  <a:lnTo>
                    <a:pt x="343662" y="473501"/>
                  </a:lnTo>
                  <a:lnTo>
                    <a:pt x="351509" y="461187"/>
                  </a:lnTo>
                  <a:lnTo>
                    <a:pt x="349721" y="454913"/>
                  </a:lnTo>
                  <a:lnTo>
                    <a:pt x="344090" y="448634"/>
                  </a:lnTo>
                  <a:lnTo>
                    <a:pt x="334618" y="442356"/>
                  </a:lnTo>
                  <a:lnTo>
                    <a:pt x="322769" y="434735"/>
                  </a:lnTo>
                  <a:lnTo>
                    <a:pt x="310068" y="424392"/>
                  </a:lnTo>
                  <a:lnTo>
                    <a:pt x="296520" y="411334"/>
                  </a:lnTo>
                  <a:lnTo>
                    <a:pt x="282128" y="395569"/>
                  </a:lnTo>
                  <a:lnTo>
                    <a:pt x="269788" y="382376"/>
                  </a:lnTo>
                  <a:lnTo>
                    <a:pt x="262445" y="377030"/>
                  </a:lnTo>
                  <a:lnTo>
                    <a:pt x="260095" y="379528"/>
                  </a:lnTo>
                  <a:lnTo>
                    <a:pt x="262736" y="389867"/>
                  </a:lnTo>
                  <a:lnTo>
                    <a:pt x="267509" y="403283"/>
                  </a:lnTo>
                  <a:lnTo>
                    <a:pt x="271567" y="414979"/>
                  </a:lnTo>
                  <a:lnTo>
                    <a:pt x="274917" y="424959"/>
                  </a:lnTo>
                  <a:lnTo>
                    <a:pt x="277569" y="433224"/>
                  </a:lnTo>
                  <a:lnTo>
                    <a:pt x="278487" y="440009"/>
                  </a:lnTo>
                  <a:lnTo>
                    <a:pt x="276704" y="445502"/>
                  </a:lnTo>
                  <a:lnTo>
                    <a:pt x="236194" y="456056"/>
                  </a:lnTo>
                  <a:lnTo>
                    <a:pt x="183996" y="457189"/>
                  </a:lnTo>
                  <a:lnTo>
                    <a:pt x="155043" y="455195"/>
                  </a:lnTo>
                  <a:lnTo>
                    <a:pt x="129795" y="449209"/>
                  </a:lnTo>
                  <a:lnTo>
                    <a:pt x="108257" y="439225"/>
                  </a:lnTo>
                  <a:lnTo>
                    <a:pt x="90435" y="425236"/>
                  </a:lnTo>
                  <a:close/>
                </a:path>
                <a:path w="396875" h="496570">
                  <a:moveTo>
                    <a:pt x="332332" y="297436"/>
                  </a:moveTo>
                  <a:lnTo>
                    <a:pt x="304017" y="295098"/>
                  </a:lnTo>
                  <a:lnTo>
                    <a:pt x="287540" y="297171"/>
                  </a:lnTo>
                  <a:lnTo>
                    <a:pt x="282906" y="303657"/>
                  </a:lnTo>
                  <a:lnTo>
                    <a:pt x="318627" y="338525"/>
                  </a:lnTo>
                  <a:lnTo>
                    <a:pt x="351737" y="357913"/>
                  </a:lnTo>
                  <a:lnTo>
                    <a:pt x="379964" y="367908"/>
                  </a:lnTo>
                  <a:lnTo>
                    <a:pt x="388740" y="367550"/>
                  </a:lnTo>
                  <a:lnTo>
                    <a:pt x="393952" y="363616"/>
                  </a:lnTo>
                  <a:lnTo>
                    <a:pt x="396370" y="357420"/>
                  </a:lnTo>
                  <a:lnTo>
                    <a:pt x="396790" y="350222"/>
                  </a:lnTo>
                  <a:lnTo>
                    <a:pt x="395220" y="342022"/>
                  </a:lnTo>
                  <a:lnTo>
                    <a:pt x="354858" y="305649"/>
                  </a:lnTo>
                  <a:lnTo>
                    <a:pt x="332332" y="297436"/>
                  </a:lnTo>
                  <a:close/>
                </a:path>
                <a:path w="396875" h="496570">
                  <a:moveTo>
                    <a:pt x="163460" y="260924"/>
                  </a:moveTo>
                  <a:lnTo>
                    <a:pt x="163460" y="203875"/>
                  </a:lnTo>
                  <a:lnTo>
                    <a:pt x="188277" y="198748"/>
                  </a:lnTo>
                  <a:lnTo>
                    <a:pt x="207960" y="194758"/>
                  </a:lnTo>
                  <a:lnTo>
                    <a:pt x="222510" y="191904"/>
                  </a:lnTo>
                  <a:lnTo>
                    <a:pt x="231925" y="190185"/>
                  </a:lnTo>
                  <a:lnTo>
                    <a:pt x="241057" y="188686"/>
                  </a:lnTo>
                  <a:lnTo>
                    <a:pt x="245972" y="191328"/>
                  </a:lnTo>
                  <a:lnTo>
                    <a:pt x="246759" y="198173"/>
                  </a:lnTo>
                  <a:lnTo>
                    <a:pt x="246825" y="204664"/>
                  </a:lnTo>
                  <a:lnTo>
                    <a:pt x="245898" y="213865"/>
                  </a:lnTo>
                  <a:lnTo>
                    <a:pt x="223365" y="245965"/>
                  </a:lnTo>
                  <a:lnTo>
                    <a:pt x="184558" y="256233"/>
                  </a:lnTo>
                  <a:lnTo>
                    <a:pt x="163460" y="260924"/>
                  </a:lnTo>
                  <a:close/>
                </a:path>
                <a:path w="396875" h="496570">
                  <a:moveTo>
                    <a:pt x="51649" y="226697"/>
                  </a:moveTo>
                  <a:lnTo>
                    <a:pt x="75031" y="222147"/>
                  </a:lnTo>
                  <a:lnTo>
                    <a:pt x="97274" y="217586"/>
                  </a:lnTo>
                  <a:lnTo>
                    <a:pt x="118382" y="213019"/>
                  </a:lnTo>
                  <a:lnTo>
                    <a:pt x="138364" y="208447"/>
                  </a:lnTo>
                  <a:lnTo>
                    <a:pt x="138364" y="263210"/>
                  </a:lnTo>
                  <a:lnTo>
                    <a:pt x="65339" y="276900"/>
                  </a:lnTo>
                  <a:lnTo>
                    <a:pt x="61913" y="265216"/>
                  </a:lnTo>
                  <a:lnTo>
                    <a:pt x="58489" y="252951"/>
                  </a:lnTo>
                  <a:lnTo>
                    <a:pt x="55068" y="240110"/>
                  </a:lnTo>
                  <a:lnTo>
                    <a:pt x="51649" y="226697"/>
                  </a:lnTo>
                  <a:close/>
                </a:path>
              </a:pathLst>
            </a:custGeom>
            <a:ln w="19050">
              <a:solidFill>
                <a:srgbClr val="639E51"/>
              </a:solidFill>
            </a:ln>
          </p:spPr>
          <p:txBody>
            <a:bodyPr wrap="square" lIns="0" tIns="0" rIns="0" bIns="0" rtlCol="0"/>
            <a:lstStyle/>
            <a:p/>
          </p:txBody>
        </p:sp>
        <p:pic>
          <p:nvPicPr>
            <p:cNvPr id="27" name="object 27"/>
            <p:cNvPicPr/>
            <p:nvPr/>
          </p:nvPicPr>
          <p:blipFill>
            <a:blip r:embed="rId12" cstate="print"/>
            <a:stretch>
              <a:fillRect/>
            </a:stretch>
          </p:blipFill>
          <p:spPr>
            <a:xfrm>
              <a:off x="5196608" y="4229939"/>
              <a:ext cx="73249" cy="155188"/>
            </a:xfrm>
            <a:prstGeom prst="rect">
              <a:avLst/>
            </a:prstGeom>
          </p:spPr>
        </p:pic>
        <p:pic>
          <p:nvPicPr>
            <p:cNvPr id="28" name="object 28"/>
            <p:cNvPicPr/>
            <p:nvPr/>
          </p:nvPicPr>
          <p:blipFill>
            <a:blip r:embed="rId13" cstate="print"/>
            <a:stretch>
              <a:fillRect/>
            </a:stretch>
          </p:blipFill>
          <p:spPr>
            <a:xfrm>
              <a:off x="5315559" y="3974058"/>
              <a:ext cx="191406" cy="102349"/>
            </a:xfrm>
            <a:prstGeom prst="rect">
              <a:avLst/>
            </a:prstGeom>
          </p:spPr>
        </p:pic>
        <p:sp>
          <p:nvSpPr>
            <p:cNvPr id="29" name="object 29"/>
            <p:cNvSpPr/>
            <p:nvPr/>
          </p:nvSpPr>
          <p:spPr>
            <a:xfrm>
              <a:off x="5380694" y="4247456"/>
              <a:ext cx="88265" cy="71120"/>
            </a:xfrm>
            <a:custGeom>
              <a:avLst/>
              <a:gdLst/>
              <a:ahLst/>
              <a:cxnLst/>
              <a:rect l="l" t="t" r="r" b="b"/>
              <a:pathLst>
                <a:path w="88264" h="71120">
                  <a:moveTo>
                    <a:pt x="47082" y="8834"/>
                  </a:moveTo>
                  <a:lnTo>
                    <a:pt x="22825" y="2063"/>
                  </a:lnTo>
                  <a:lnTo>
                    <a:pt x="7130" y="0"/>
                  </a:lnTo>
                  <a:lnTo>
                    <a:pt x="0" y="2639"/>
                  </a:lnTo>
                  <a:lnTo>
                    <a:pt x="23043" y="38430"/>
                  </a:lnTo>
                  <a:lnTo>
                    <a:pt x="60059" y="67317"/>
                  </a:lnTo>
                  <a:lnTo>
                    <a:pt x="76388" y="71101"/>
                  </a:lnTo>
                  <a:lnTo>
                    <a:pt x="82163" y="68470"/>
                  </a:lnTo>
                  <a:lnTo>
                    <a:pt x="86085" y="62548"/>
                  </a:lnTo>
                  <a:lnTo>
                    <a:pt x="88154" y="53335"/>
                  </a:lnTo>
                  <a:lnTo>
                    <a:pt x="86430" y="42431"/>
                  </a:lnTo>
                  <a:lnTo>
                    <a:pt x="79010" y="31380"/>
                  </a:lnTo>
                  <a:lnTo>
                    <a:pt x="65894" y="20181"/>
                  </a:lnTo>
                  <a:lnTo>
                    <a:pt x="47082" y="8834"/>
                  </a:lnTo>
                  <a:close/>
                </a:path>
              </a:pathLst>
            </a:custGeom>
            <a:ln w="19050">
              <a:solidFill>
                <a:srgbClr val="639E51"/>
              </a:solidFill>
            </a:ln>
          </p:spPr>
          <p:txBody>
            <a:bodyPr wrap="square" lIns="0" tIns="0" rIns="0" bIns="0" rtlCol="0"/>
            <a:lstStyle/>
            <a:p/>
          </p:txBody>
        </p:sp>
      </p:grpSp>
      <p:grpSp>
        <p:nvGrpSpPr>
          <p:cNvPr id="30" name="object 30"/>
          <p:cNvGrpSpPr/>
          <p:nvPr/>
        </p:nvGrpSpPr>
        <p:grpSpPr>
          <a:xfrm>
            <a:off x="5745438" y="3913594"/>
            <a:ext cx="523240" cy="530860"/>
            <a:chOff x="5745438" y="3913594"/>
            <a:chExt cx="523240" cy="530860"/>
          </a:xfrm>
        </p:grpSpPr>
        <p:sp>
          <p:nvSpPr>
            <p:cNvPr id="31" name="object 31"/>
            <p:cNvSpPr/>
            <p:nvPr/>
          </p:nvSpPr>
          <p:spPr>
            <a:xfrm>
              <a:off x="5754963" y="3923119"/>
              <a:ext cx="504190" cy="511809"/>
            </a:xfrm>
            <a:custGeom>
              <a:avLst/>
              <a:gdLst/>
              <a:ahLst/>
              <a:cxnLst/>
              <a:rect l="l" t="t" r="r" b="b"/>
              <a:pathLst>
                <a:path w="504189" h="511810">
                  <a:moveTo>
                    <a:pt x="254739" y="107251"/>
                  </a:moveTo>
                  <a:lnTo>
                    <a:pt x="255309" y="81303"/>
                  </a:lnTo>
                  <a:lnTo>
                    <a:pt x="257019" y="60480"/>
                  </a:lnTo>
                  <a:lnTo>
                    <a:pt x="259872" y="44786"/>
                  </a:lnTo>
                  <a:lnTo>
                    <a:pt x="263871" y="34226"/>
                  </a:lnTo>
                  <a:lnTo>
                    <a:pt x="266637" y="26749"/>
                  </a:lnTo>
                  <a:lnTo>
                    <a:pt x="235045" y="3711"/>
                  </a:lnTo>
                  <a:lnTo>
                    <a:pt x="218227" y="0"/>
                  </a:lnTo>
                  <a:lnTo>
                    <a:pt x="211878" y="294"/>
                  </a:lnTo>
                  <a:lnTo>
                    <a:pt x="208813" y="3429"/>
                  </a:lnTo>
                  <a:lnTo>
                    <a:pt x="209029" y="9411"/>
                  </a:lnTo>
                  <a:lnTo>
                    <a:pt x="212524" y="18249"/>
                  </a:lnTo>
                  <a:lnTo>
                    <a:pt x="217016" y="28664"/>
                  </a:lnTo>
                  <a:lnTo>
                    <a:pt x="220222" y="39366"/>
                  </a:lnTo>
                  <a:lnTo>
                    <a:pt x="222145" y="50350"/>
                  </a:lnTo>
                  <a:lnTo>
                    <a:pt x="222786" y="61607"/>
                  </a:lnTo>
                  <a:lnTo>
                    <a:pt x="222786" y="111810"/>
                  </a:lnTo>
                  <a:lnTo>
                    <a:pt x="198671" y="114955"/>
                  </a:lnTo>
                  <a:lnTo>
                    <a:pt x="178844" y="117528"/>
                  </a:lnTo>
                  <a:lnTo>
                    <a:pt x="163304" y="119526"/>
                  </a:lnTo>
                  <a:lnTo>
                    <a:pt x="152047" y="120942"/>
                  </a:lnTo>
                  <a:lnTo>
                    <a:pt x="145121" y="122520"/>
                  </a:lnTo>
                  <a:lnTo>
                    <a:pt x="142627" y="124950"/>
                  </a:lnTo>
                  <a:lnTo>
                    <a:pt x="144557" y="128230"/>
                  </a:lnTo>
                  <a:lnTo>
                    <a:pt x="150904" y="132359"/>
                  </a:lnTo>
                  <a:lnTo>
                    <a:pt x="159392" y="136288"/>
                  </a:lnTo>
                  <a:lnTo>
                    <a:pt x="167733" y="138928"/>
                  </a:lnTo>
                  <a:lnTo>
                    <a:pt x="175934" y="140278"/>
                  </a:lnTo>
                  <a:lnTo>
                    <a:pt x="184000" y="140335"/>
                  </a:lnTo>
                  <a:lnTo>
                    <a:pt x="192400" y="139706"/>
                  </a:lnTo>
                  <a:lnTo>
                    <a:pt x="201669" y="138926"/>
                  </a:lnTo>
                  <a:lnTo>
                    <a:pt x="211800" y="137997"/>
                  </a:lnTo>
                  <a:lnTo>
                    <a:pt x="222786" y="136918"/>
                  </a:lnTo>
                  <a:lnTo>
                    <a:pt x="222786" y="207657"/>
                  </a:lnTo>
                  <a:lnTo>
                    <a:pt x="137642" y="217433"/>
                  </a:lnTo>
                  <a:lnTo>
                    <a:pt x="73890" y="223923"/>
                  </a:lnTo>
                  <a:lnTo>
                    <a:pt x="31528" y="227131"/>
                  </a:lnTo>
                  <a:lnTo>
                    <a:pt x="10556" y="227063"/>
                  </a:lnTo>
                  <a:lnTo>
                    <a:pt x="2782" y="226632"/>
                  </a:lnTo>
                  <a:lnTo>
                    <a:pt x="0" y="228769"/>
                  </a:lnTo>
                  <a:lnTo>
                    <a:pt x="29952" y="252452"/>
                  </a:lnTo>
                  <a:lnTo>
                    <a:pt x="41084" y="254235"/>
                  </a:lnTo>
                  <a:lnTo>
                    <a:pt x="52784" y="253301"/>
                  </a:lnTo>
                  <a:lnTo>
                    <a:pt x="66612" y="250880"/>
                  </a:lnTo>
                  <a:lnTo>
                    <a:pt x="84151" y="248170"/>
                  </a:lnTo>
                  <a:lnTo>
                    <a:pt x="105403" y="245175"/>
                  </a:lnTo>
                  <a:lnTo>
                    <a:pt x="130368" y="241896"/>
                  </a:lnTo>
                  <a:lnTo>
                    <a:pt x="158807" y="238187"/>
                  </a:lnTo>
                  <a:lnTo>
                    <a:pt x="190538" y="233913"/>
                  </a:lnTo>
                  <a:lnTo>
                    <a:pt x="225559" y="229064"/>
                  </a:lnTo>
                  <a:lnTo>
                    <a:pt x="263871" y="223634"/>
                  </a:lnTo>
                  <a:lnTo>
                    <a:pt x="251744" y="237769"/>
                  </a:lnTo>
                  <a:lnTo>
                    <a:pt x="235905" y="255031"/>
                  </a:lnTo>
                  <a:lnTo>
                    <a:pt x="216361" y="275422"/>
                  </a:lnTo>
                  <a:lnTo>
                    <a:pt x="193119" y="298945"/>
                  </a:lnTo>
                  <a:lnTo>
                    <a:pt x="179145" y="296387"/>
                  </a:lnTo>
                  <a:lnTo>
                    <a:pt x="171440" y="297818"/>
                  </a:lnTo>
                  <a:lnTo>
                    <a:pt x="170012" y="303235"/>
                  </a:lnTo>
                  <a:lnTo>
                    <a:pt x="174869" y="312635"/>
                  </a:lnTo>
                  <a:lnTo>
                    <a:pt x="162957" y="322844"/>
                  </a:lnTo>
                  <a:lnTo>
                    <a:pt x="129288" y="349658"/>
                  </a:lnTo>
                  <a:lnTo>
                    <a:pt x="85074" y="382891"/>
                  </a:lnTo>
                  <a:lnTo>
                    <a:pt x="45712" y="409700"/>
                  </a:lnTo>
                  <a:lnTo>
                    <a:pt x="28819" y="419887"/>
                  </a:lnTo>
                  <a:lnTo>
                    <a:pt x="17112" y="427314"/>
                  </a:lnTo>
                  <a:lnTo>
                    <a:pt x="13973" y="431311"/>
                  </a:lnTo>
                  <a:lnTo>
                    <a:pt x="19396" y="431878"/>
                  </a:lnTo>
                  <a:lnTo>
                    <a:pt x="33378" y="429018"/>
                  </a:lnTo>
                  <a:lnTo>
                    <a:pt x="72156" y="414202"/>
                  </a:lnTo>
                  <a:lnTo>
                    <a:pt x="115535" y="387946"/>
                  </a:lnTo>
                  <a:lnTo>
                    <a:pt x="154316" y="359995"/>
                  </a:lnTo>
                  <a:lnTo>
                    <a:pt x="179428" y="340017"/>
                  </a:lnTo>
                  <a:lnTo>
                    <a:pt x="179428" y="392506"/>
                  </a:lnTo>
                  <a:lnTo>
                    <a:pt x="179143" y="404710"/>
                  </a:lnTo>
                  <a:lnTo>
                    <a:pt x="178287" y="416194"/>
                  </a:lnTo>
                  <a:lnTo>
                    <a:pt x="176862" y="426960"/>
                  </a:lnTo>
                  <a:lnTo>
                    <a:pt x="174869" y="437007"/>
                  </a:lnTo>
                  <a:lnTo>
                    <a:pt x="173642" y="446994"/>
                  </a:lnTo>
                  <a:lnTo>
                    <a:pt x="174567" y="457547"/>
                  </a:lnTo>
                  <a:lnTo>
                    <a:pt x="177641" y="468669"/>
                  </a:lnTo>
                  <a:lnTo>
                    <a:pt x="182857" y="480364"/>
                  </a:lnTo>
                  <a:lnTo>
                    <a:pt x="188907" y="487994"/>
                  </a:lnTo>
                  <a:lnTo>
                    <a:pt x="194540" y="486922"/>
                  </a:lnTo>
                  <a:lnTo>
                    <a:pt x="199750" y="477151"/>
                  </a:lnTo>
                  <a:lnTo>
                    <a:pt x="204536" y="458685"/>
                  </a:lnTo>
                  <a:lnTo>
                    <a:pt x="232914" y="457628"/>
                  </a:lnTo>
                  <a:lnTo>
                    <a:pt x="256443" y="456704"/>
                  </a:lnTo>
                  <a:lnTo>
                    <a:pt x="275125" y="455914"/>
                  </a:lnTo>
                  <a:lnTo>
                    <a:pt x="288966" y="455256"/>
                  </a:lnTo>
                  <a:lnTo>
                    <a:pt x="299222" y="455765"/>
                  </a:lnTo>
                  <a:lnTo>
                    <a:pt x="307206" y="458411"/>
                  </a:lnTo>
                  <a:lnTo>
                    <a:pt x="312919" y="463188"/>
                  </a:lnTo>
                  <a:lnTo>
                    <a:pt x="316360" y="470090"/>
                  </a:lnTo>
                  <a:lnTo>
                    <a:pt x="327764" y="504329"/>
                  </a:lnTo>
                  <a:lnTo>
                    <a:pt x="331827" y="510737"/>
                  </a:lnTo>
                  <a:lnTo>
                    <a:pt x="359069" y="483279"/>
                  </a:lnTo>
                  <a:lnTo>
                    <a:pt x="366481" y="445058"/>
                  </a:lnTo>
                  <a:lnTo>
                    <a:pt x="366563" y="421030"/>
                  </a:lnTo>
                  <a:lnTo>
                    <a:pt x="365625" y="397070"/>
                  </a:lnTo>
                  <a:lnTo>
                    <a:pt x="365120" y="376531"/>
                  </a:lnTo>
                  <a:lnTo>
                    <a:pt x="366409" y="334672"/>
                  </a:lnTo>
                  <a:lnTo>
                    <a:pt x="374551" y="312635"/>
                  </a:lnTo>
                  <a:lnTo>
                    <a:pt x="376327" y="307584"/>
                  </a:lnTo>
                  <a:lnTo>
                    <a:pt x="342166" y="279541"/>
                  </a:lnTo>
                  <a:lnTo>
                    <a:pt x="320480" y="276117"/>
                  </a:lnTo>
                  <a:lnTo>
                    <a:pt x="311788" y="279539"/>
                  </a:lnTo>
                  <a:lnTo>
                    <a:pt x="300091" y="284606"/>
                  </a:lnTo>
                  <a:lnTo>
                    <a:pt x="280981" y="289533"/>
                  </a:lnTo>
                  <a:lnTo>
                    <a:pt x="254456" y="294314"/>
                  </a:lnTo>
                  <a:lnTo>
                    <a:pt x="220513" y="298945"/>
                  </a:lnTo>
                  <a:lnTo>
                    <a:pt x="236755" y="285547"/>
                  </a:lnTo>
                  <a:lnTo>
                    <a:pt x="255860" y="268143"/>
                  </a:lnTo>
                  <a:lnTo>
                    <a:pt x="277827" y="246740"/>
                  </a:lnTo>
                  <a:lnTo>
                    <a:pt x="302656" y="221348"/>
                  </a:lnTo>
                  <a:lnTo>
                    <a:pt x="338231" y="219292"/>
                  </a:lnTo>
                  <a:lnTo>
                    <a:pt x="390155" y="216444"/>
                  </a:lnTo>
                  <a:lnTo>
                    <a:pt x="434435" y="215084"/>
                  </a:lnTo>
                  <a:lnTo>
                    <a:pt x="449701" y="215224"/>
                  </a:lnTo>
                  <a:lnTo>
                    <a:pt x="465826" y="215646"/>
                  </a:lnTo>
                  <a:lnTo>
                    <a:pt x="480573" y="215587"/>
                  </a:lnTo>
                  <a:lnTo>
                    <a:pt x="491764" y="214233"/>
                  </a:lnTo>
                  <a:lnTo>
                    <a:pt x="499400" y="211588"/>
                  </a:lnTo>
                  <a:lnTo>
                    <a:pt x="503481" y="207657"/>
                  </a:lnTo>
                  <a:lnTo>
                    <a:pt x="503977" y="203107"/>
                  </a:lnTo>
                  <a:lnTo>
                    <a:pt x="500910" y="198547"/>
                  </a:lnTo>
                  <a:lnTo>
                    <a:pt x="494280" y="193979"/>
                  </a:lnTo>
                  <a:lnTo>
                    <a:pt x="484089" y="189407"/>
                  </a:lnTo>
                  <a:lnTo>
                    <a:pt x="471960" y="185780"/>
                  </a:lnTo>
                  <a:lnTo>
                    <a:pt x="459543" y="184002"/>
                  </a:lnTo>
                  <a:lnTo>
                    <a:pt x="446845" y="184069"/>
                  </a:lnTo>
                  <a:lnTo>
                    <a:pt x="433873" y="185978"/>
                  </a:lnTo>
                  <a:lnTo>
                    <a:pt x="416968" y="189057"/>
                  </a:lnTo>
                  <a:lnTo>
                    <a:pt x="392507" y="192557"/>
                  </a:lnTo>
                  <a:lnTo>
                    <a:pt x="360490" y="196476"/>
                  </a:lnTo>
                  <a:lnTo>
                    <a:pt x="320919" y="200812"/>
                  </a:lnTo>
                  <a:lnTo>
                    <a:pt x="348299" y="168807"/>
                  </a:lnTo>
                  <a:lnTo>
                    <a:pt x="371117" y="143490"/>
                  </a:lnTo>
                  <a:lnTo>
                    <a:pt x="389376" y="124870"/>
                  </a:lnTo>
                  <a:lnTo>
                    <a:pt x="403075" y="112953"/>
                  </a:lnTo>
                  <a:lnTo>
                    <a:pt x="411978" y="104685"/>
                  </a:lnTo>
                  <a:lnTo>
                    <a:pt x="415899" y="96986"/>
                  </a:lnTo>
                  <a:lnTo>
                    <a:pt x="414834" y="89854"/>
                  </a:lnTo>
                  <a:lnTo>
                    <a:pt x="408778" y="83286"/>
                  </a:lnTo>
                  <a:lnTo>
                    <a:pt x="375681" y="63893"/>
                  </a:lnTo>
                  <a:lnTo>
                    <a:pt x="365026" y="59334"/>
                  </a:lnTo>
                  <a:lnTo>
                    <a:pt x="360073" y="61252"/>
                  </a:lnTo>
                  <a:lnTo>
                    <a:pt x="360848" y="69596"/>
                  </a:lnTo>
                  <a:lnTo>
                    <a:pt x="361057" y="76237"/>
                  </a:lnTo>
                  <a:lnTo>
                    <a:pt x="351284" y="113537"/>
                  </a:lnTo>
                  <a:lnTo>
                    <a:pt x="315921" y="163735"/>
                  </a:lnTo>
                  <a:lnTo>
                    <a:pt x="286692" y="200812"/>
                  </a:lnTo>
                  <a:lnTo>
                    <a:pt x="252453" y="205384"/>
                  </a:lnTo>
                  <a:lnTo>
                    <a:pt x="252594" y="188126"/>
                  </a:lnTo>
                  <a:lnTo>
                    <a:pt x="253020" y="170584"/>
                  </a:lnTo>
                  <a:lnTo>
                    <a:pt x="253734" y="152754"/>
                  </a:lnTo>
                  <a:lnTo>
                    <a:pt x="254739" y="134632"/>
                  </a:lnTo>
                  <a:lnTo>
                    <a:pt x="280687" y="131284"/>
                  </a:lnTo>
                  <a:lnTo>
                    <a:pt x="301510" y="128077"/>
                  </a:lnTo>
                  <a:lnTo>
                    <a:pt x="317204" y="125011"/>
                  </a:lnTo>
                  <a:lnTo>
                    <a:pt x="327764" y="122085"/>
                  </a:lnTo>
                  <a:lnTo>
                    <a:pt x="338394" y="118300"/>
                  </a:lnTo>
                  <a:lnTo>
                    <a:pt x="339169" y="113347"/>
                  </a:lnTo>
                  <a:lnTo>
                    <a:pt x="330050" y="107251"/>
                  </a:lnTo>
                  <a:lnTo>
                    <a:pt x="323343" y="103269"/>
                  </a:lnTo>
                  <a:lnTo>
                    <a:pt x="316920" y="100414"/>
                  </a:lnTo>
                  <a:lnTo>
                    <a:pt x="310785" y="98695"/>
                  </a:lnTo>
                  <a:lnTo>
                    <a:pt x="304942" y="98120"/>
                  </a:lnTo>
                  <a:lnTo>
                    <a:pt x="298377" y="98695"/>
                  </a:lnTo>
                  <a:lnTo>
                    <a:pt x="287823" y="100414"/>
                  </a:lnTo>
                  <a:lnTo>
                    <a:pt x="273278" y="103269"/>
                  </a:lnTo>
                  <a:lnTo>
                    <a:pt x="254739" y="107251"/>
                  </a:lnTo>
                  <a:close/>
                </a:path>
              </a:pathLst>
            </a:custGeom>
            <a:ln w="19050">
              <a:solidFill>
                <a:srgbClr val="639E51"/>
              </a:solidFill>
            </a:ln>
          </p:spPr>
          <p:txBody>
            <a:bodyPr wrap="square" lIns="0" tIns="0" rIns="0" bIns="0" rtlCol="0"/>
            <a:lstStyle/>
            <a:p/>
          </p:txBody>
        </p:sp>
        <p:pic>
          <p:nvPicPr>
            <p:cNvPr id="32" name="object 32"/>
            <p:cNvPicPr/>
            <p:nvPr/>
          </p:nvPicPr>
          <p:blipFill>
            <a:blip r:embed="rId14" cstate="print"/>
            <a:stretch>
              <a:fillRect/>
            </a:stretch>
          </p:blipFill>
          <p:spPr>
            <a:xfrm>
              <a:off x="5949975" y="4214889"/>
              <a:ext cx="147686" cy="170663"/>
            </a:xfrm>
            <a:prstGeom prst="rect">
              <a:avLst/>
            </a:prstGeom>
          </p:spPr>
        </p:pic>
      </p:grpSp>
      <p:sp>
        <p:nvSpPr>
          <p:cNvPr id="33" name="object 33"/>
          <p:cNvSpPr/>
          <p:nvPr/>
        </p:nvSpPr>
        <p:spPr>
          <a:xfrm>
            <a:off x="1128144" y="4662246"/>
            <a:ext cx="400685" cy="470534"/>
          </a:xfrm>
          <a:custGeom>
            <a:avLst/>
            <a:gdLst/>
            <a:ahLst/>
            <a:cxnLst/>
            <a:rect l="l" t="t" r="r" b="b"/>
            <a:pathLst>
              <a:path w="400684" h="470535">
                <a:moveTo>
                  <a:pt x="210232" y="39496"/>
                </a:moveTo>
                <a:lnTo>
                  <a:pt x="237753" y="35446"/>
                </a:lnTo>
                <a:lnTo>
                  <a:pt x="260996" y="32383"/>
                </a:lnTo>
                <a:lnTo>
                  <a:pt x="279964" y="30308"/>
                </a:lnTo>
                <a:lnTo>
                  <a:pt x="294662" y="29222"/>
                </a:lnTo>
                <a:lnTo>
                  <a:pt x="306496" y="29731"/>
                </a:lnTo>
                <a:lnTo>
                  <a:pt x="339666" y="57831"/>
                </a:lnTo>
                <a:lnTo>
                  <a:pt x="348225" y="120019"/>
                </a:lnTo>
                <a:lnTo>
                  <a:pt x="350580" y="168427"/>
                </a:lnTo>
                <a:lnTo>
                  <a:pt x="352073" y="218283"/>
                </a:lnTo>
                <a:lnTo>
                  <a:pt x="353140" y="259435"/>
                </a:lnTo>
                <a:lnTo>
                  <a:pt x="353996" y="315620"/>
                </a:lnTo>
                <a:lnTo>
                  <a:pt x="353782" y="333245"/>
                </a:lnTo>
                <a:lnTo>
                  <a:pt x="350580" y="378383"/>
                </a:lnTo>
                <a:lnTo>
                  <a:pt x="324894" y="397850"/>
                </a:lnTo>
                <a:lnTo>
                  <a:pt x="307222" y="395490"/>
                </a:lnTo>
                <a:lnTo>
                  <a:pt x="291881" y="392723"/>
                </a:lnTo>
                <a:lnTo>
                  <a:pt x="285819" y="393512"/>
                </a:lnTo>
                <a:lnTo>
                  <a:pt x="289030" y="397858"/>
                </a:lnTo>
                <a:lnTo>
                  <a:pt x="301507" y="405764"/>
                </a:lnTo>
                <a:lnTo>
                  <a:pt x="317126" y="416180"/>
                </a:lnTo>
                <a:lnTo>
                  <a:pt x="329749" y="428018"/>
                </a:lnTo>
                <a:lnTo>
                  <a:pt x="339376" y="441279"/>
                </a:lnTo>
                <a:lnTo>
                  <a:pt x="346008" y="455967"/>
                </a:lnTo>
                <a:lnTo>
                  <a:pt x="351785" y="467232"/>
                </a:lnTo>
                <a:lnTo>
                  <a:pt x="385590" y="434370"/>
                </a:lnTo>
                <a:lnTo>
                  <a:pt x="394152" y="404133"/>
                </a:lnTo>
                <a:lnTo>
                  <a:pt x="393938" y="390931"/>
                </a:lnTo>
                <a:lnTo>
                  <a:pt x="392223" y="376101"/>
                </a:lnTo>
                <a:lnTo>
                  <a:pt x="390510" y="356703"/>
                </a:lnTo>
                <a:lnTo>
                  <a:pt x="387092" y="304215"/>
                </a:lnTo>
                <a:lnTo>
                  <a:pt x="384521" y="241463"/>
                </a:lnTo>
                <a:lnTo>
                  <a:pt x="383663" y="176415"/>
                </a:lnTo>
                <a:lnTo>
                  <a:pt x="383804" y="146183"/>
                </a:lnTo>
                <a:lnTo>
                  <a:pt x="384944" y="102822"/>
                </a:lnTo>
                <a:lnTo>
                  <a:pt x="393211" y="62748"/>
                </a:lnTo>
                <a:lnTo>
                  <a:pt x="397354" y="55473"/>
                </a:lnTo>
                <a:lnTo>
                  <a:pt x="400340" y="48698"/>
                </a:lnTo>
                <a:lnTo>
                  <a:pt x="372816" y="17255"/>
                </a:lnTo>
                <a:lnTo>
                  <a:pt x="331450" y="141"/>
                </a:lnTo>
                <a:lnTo>
                  <a:pt x="323248" y="0"/>
                </a:lnTo>
                <a:lnTo>
                  <a:pt x="316341" y="1841"/>
                </a:lnTo>
                <a:lnTo>
                  <a:pt x="307495" y="4919"/>
                </a:lnTo>
                <a:lnTo>
                  <a:pt x="293516" y="8419"/>
                </a:lnTo>
                <a:lnTo>
                  <a:pt x="250174" y="16674"/>
                </a:lnTo>
                <a:lnTo>
                  <a:pt x="198526" y="25239"/>
                </a:lnTo>
                <a:lnTo>
                  <a:pt x="150898" y="32651"/>
                </a:lnTo>
                <a:lnTo>
                  <a:pt x="109813" y="36070"/>
                </a:lnTo>
                <a:lnTo>
                  <a:pt x="92705" y="35216"/>
                </a:lnTo>
                <a:lnTo>
                  <a:pt x="77873" y="32651"/>
                </a:lnTo>
                <a:lnTo>
                  <a:pt x="66677" y="30659"/>
                </a:lnTo>
                <a:lnTo>
                  <a:pt x="60469" y="31521"/>
                </a:lnTo>
                <a:lnTo>
                  <a:pt x="59254" y="35230"/>
                </a:lnTo>
                <a:lnTo>
                  <a:pt x="63039" y="41782"/>
                </a:lnTo>
                <a:lnTo>
                  <a:pt x="68520" y="51485"/>
                </a:lnTo>
                <a:lnTo>
                  <a:pt x="72442" y="64611"/>
                </a:lnTo>
                <a:lnTo>
                  <a:pt x="74800" y="81155"/>
                </a:lnTo>
                <a:lnTo>
                  <a:pt x="75587" y="101117"/>
                </a:lnTo>
                <a:lnTo>
                  <a:pt x="75587" y="194678"/>
                </a:lnTo>
                <a:lnTo>
                  <a:pt x="71586" y="250881"/>
                </a:lnTo>
                <a:lnTo>
                  <a:pt x="59623" y="319049"/>
                </a:lnTo>
                <a:lnTo>
                  <a:pt x="39930" y="384089"/>
                </a:lnTo>
                <a:lnTo>
                  <a:pt x="12836" y="430860"/>
                </a:lnTo>
                <a:lnTo>
                  <a:pt x="1926" y="445552"/>
                </a:lnTo>
                <a:lnTo>
                  <a:pt x="0" y="451970"/>
                </a:lnTo>
                <a:lnTo>
                  <a:pt x="42002" y="424382"/>
                </a:lnTo>
                <a:lnTo>
                  <a:pt x="69947" y="385016"/>
                </a:lnTo>
                <a:lnTo>
                  <a:pt x="85857" y="336311"/>
                </a:lnTo>
                <a:lnTo>
                  <a:pt x="96125" y="287240"/>
                </a:lnTo>
                <a:lnTo>
                  <a:pt x="102180" y="232045"/>
                </a:lnTo>
                <a:lnTo>
                  <a:pt x="104389" y="186696"/>
                </a:lnTo>
                <a:lnTo>
                  <a:pt x="106176" y="127078"/>
                </a:lnTo>
                <a:lnTo>
                  <a:pt x="107540" y="53187"/>
                </a:lnTo>
                <a:lnTo>
                  <a:pt x="126354" y="50912"/>
                </a:lnTo>
                <a:lnTo>
                  <a:pt x="146318" y="48636"/>
                </a:lnTo>
                <a:lnTo>
                  <a:pt x="167431" y="46352"/>
                </a:lnTo>
                <a:lnTo>
                  <a:pt x="189696" y="44056"/>
                </a:lnTo>
                <a:lnTo>
                  <a:pt x="192689" y="67460"/>
                </a:lnTo>
                <a:lnTo>
                  <a:pt x="194829" y="91993"/>
                </a:lnTo>
                <a:lnTo>
                  <a:pt x="196113" y="117663"/>
                </a:lnTo>
                <a:lnTo>
                  <a:pt x="196542" y="144475"/>
                </a:lnTo>
                <a:lnTo>
                  <a:pt x="177569" y="148685"/>
                </a:lnTo>
                <a:lnTo>
                  <a:pt x="161731" y="152177"/>
                </a:lnTo>
                <a:lnTo>
                  <a:pt x="149036" y="154954"/>
                </a:lnTo>
                <a:lnTo>
                  <a:pt x="139493" y="157022"/>
                </a:lnTo>
                <a:lnTo>
                  <a:pt x="133780" y="159022"/>
                </a:lnTo>
                <a:lnTo>
                  <a:pt x="167435" y="172718"/>
                </a:lnTo>
                <a:lnTo>
                  <a:pt x="181270" y="172072"/>
                </a:lnTo>
                <a:lnTo>
                  <a:pt x="196542" y="169570"/>
                </a:lnTo>
                <a:lnTo>
                  <a:pt x="196542" y="238035"/>
                </a:lnTo>
                <a:lnTo>
                  <a:pt x="147751" y="250870"/>
                </a:lnTo>
                <a:lnTo>
                  <a:pt x="108683" y="259714"/>
                </a:lnTo>
                <a:lnTo>
                  <a:pt x="108683" y="263131"/>
                </a:lnTo>
                <a:lnTo>
                  <a:pt x="150898" y="274548"/>
                </a:lnTo>
                <a:lnTo>
                  <a:pt x="159590" y="274266"/>
                </a:lnTo>
                <a:lnTo>
                  <a:pt x="169719" y="273414"/>
                </a:lnTo>
                <a:lnTo>
                  <a:pt x="181277" y="271987"/>
                </a:lnTo>
                <a:lnTo>
                  <a:pt x="194256" y="269976"/>
                </a:lnTo>
                <a:lnTo>
                  <a:pt x="193391" y="315775"/>
                </a:lnTo>
                <a:lnTo>
                  <a:pt x="193103" y="352721"/>
                </a:lnTo>
                <a:lnTo>
                  <a:pt x="193391" y="380817"/>
                </a:lnTo>
                <a:lnTo>
                  <a:pt x="194256" y="400062"/>
                </a:lnTo>
                <a:lnTo>
                  <a:pt x="195673" y="412975"/>
                </a:lnTo>
                <a:lnTo>
                  <a:pt x="197673" y="422035"/>
                </a:lnTo>
                <a:lnTo>
                  <a:pt x="200247" y="427239"/>
                </a:lnTo>
                <a:lnTo>
                  <a:pt x="203387" y="428586"/>
                </a:lnTo>
                <a:lnTo>
                  <a:pt x="206808" y="424814"/>
                </a:lnTo>
                <a:lnTo>
                  <a:pt x="217077" y="374954"/>
                </a:lnTo>
                <a:lnTo>
                  <a:pt x="222210" y="321338"/>
                </a:lnTo>
                <a:lnTo>
                  <a:pt x="223923" y="265417"/>
                </a:lnTo>
                <a:lnTo>
                  <a:pt x="243177" y="260002"/>
                </a:lnTo>
                <a:lnTo>
                  <a:pt x="285543" y="247167"/>
                </a:lnTo>
                <a:lnTo>
                  <a:pt x="300295" y="234967"/>
                </a:lnTo>
                <a:lnTo>
                  <a:pt x="298091" y="230047"/>
                </a:lnTo>
                <a:lnTo>
                  <a:pt x="292744" y="223202"/>
                </a:lnTo>
                <a:lnTo>
                  <a:pt x="285149" y="220167"/>
                </a:lnTo>
                <a:lnTo>
                  <a:pt x="275269" y="220916"/>
                </a:lnTo>
                <a:lnTo>
                  <a:pt x="266487" y="222000"/>
                </a:lnTo>
                <a:lnTo>
                  <a:pt x="255001" y="224072"/>
                </a:lnTo>
                <a:lnTo>
                  <a:pt x="240813" y="227134"/>
                </a:lnTo>
                <a:lnTo>
                  <a:pt x="223923" y="231190"/>
                </a:lnTo>
                <a:lnTo>
                  <a:pt x="226209" y="165010"/>
                </a:lnTo>
                <a:lnTo>
                  <a:pt x="233839" y="162589"/>
                </a:lnTo>
                <a:lnTo>
                  <a:pt x="243035" y="159878"/>
                </a:lnTo>
                <a:lnTo>
                  <a:pt x="253800" y="156879"/>
                </a:lnTo>
                <a:lnTo>
                  <a:pt x="266138" y="153593"/>
                </a:lnTo>
                <a:lnTo>
                  <a:pt x="276969" y="150033"/>
                </a:lnTo>
                <a:lnTo>
                  <a:pt x="283246" y="146187"/>
                </a:lnTo>
                <a:lnTo>
                  <a:pt x="284963" y="142054"/>
                </a:lnTo>
                <a:lnTo>
                  <a:pt x="282114" y="137629"/>
                </a:lnTo>
                <a:lnTo>
                  <a:pt x="275269" y="131559"/>
                </a:lnTo>
                <a:lnTo>
                  <a:pt x="268030" y="128498"/>
                </a:lnTo>
                <a:lnTo>
                  <a:pt x="260435" y="128498"/>
                </a:lnTo>
                <a:lnTo>
                  <a:pt x="254868" y="128785"/>
                </a:lnTo>
                <a:lnTo>
                  <a:pt x="247308" y="129644"/>
                </a:lnTo>
                <a:lnTo>
                  <a:pt x="237756" y="131070"/>
                </a:lnTo>
                <a:lnTo>
                  <a:pt x="226209" y="133057"/>
                </a:lnTo>
                <a:lnTo>
                  <a:pt x="226705" y="111171"/>
                </a:lnTo>
                <a:lnTo>
                  <a:pt x="228198" y="93419"/>
                </a:lnTo>
                <a:lnTo>
                  <a:pt x="230693" y="79799"/>
                </a:lnTo>
                <a:lnTo>
                  <a:pt x="234197" y="70307"/>
                </a:lnTo>
                <a:lnTo>
                  <a:pt x="235685" y="62822"/>
                </a:lnTo>
                <a:lnTo>
                  <a:pt x="232187" y="55192"/>
                </a:lnTo>
                <a:lnTo>
                  <a:pt x="223703" y="47416"/>
                </a:lnTo>
                <a:lnTo>
                  <a:pt x="210232" y="39496"/>
                </a:lnTo>
                <a:close/>
              </a:path>
            </a:pathLst>
          </a:custGeom>
          <a:ln w="19050">
            <a:solidFill>
              <a:srgbClr val="639E51"/>
            </a:solidFill>
          </a:ln>
        </p:spPr>
        <p:txBody>
          <a:bodyPr wrap="square" lIns="0" tIns="0" rIns="0" bIns="0" rtlCol="0"/>
          <a:lstStyle/>
          <a:p/>
        </p:txBody>
      </p:sp>
      <p:grpSp>
        <p:nvGrpSpPr>
          <p:cNvPr id="34" name="object 34"/>
          <p:cNvGrpSpPr/>
          <p:nvPr/>
        </p:nvGrpSpPr>
        <p:grpSpPr>
          <a:xfrm>
            <a:off x="1694824" y="4610924"/>
            <a:ext cx="468630" cy="534670"/>
            <a:chOff x="1694824" y="4610924"/>
            <a:chExt cx="468630" cy="534670"/>
          </a:xfrm>
        </p:grpSpPr>
        <p:sp>
          <p:nvSpPr>
            <p:cNvPr id="35" name="object 35"/>
            <p:cNvSpPr/>
            <p:nvPr/>
          </p:nvSpPr>
          <p:spPr>
            <a:xfrm>
              <a:off x="1704349" y="4620449"/>
              <a:ext cx="449580" cy="515620"/>
            </a:xfrm>
            <a:custGeom>
              <a:avLst/>
              <a:gdLst/>
              <a:ahLst/>
              <a:cxnLst/>
              <a:rect l="l" t="t" r="r" b="b"/>
              <a:pathLst>
                <a:path w="449580" h="515620">
                  <a:moveTo>
                    <a:pt x="163464" y="94984"/>
                  </a:moveTo>
                  <a:lnTo>
                    <a:pt x="162600" y="83659"/>
                  </a:lnTo>
                  <a:lnTo>
                    <a:pt x="162312" y="72467"/>
                  </a:lnTo>
                  <a:lnTo>
                    <a:pt x="162600" y="61409"/>
                  </a:lnTo>
                  <a:lnTo>
                    <a:pt x="163464" y="50483"/>
                  </a:lnTo>
                  <a:lnTo>
                    <a:pt x="162240" y="40790"/>
                  </a:lnTo>
                  <a:lnTo>
                    <a:pt x="156319" y="33373"/>
                  </a:lnTo>
                  <a:lnTo>
                    <a:pt x="145700" y="28238"/>
                  </a:lnTo>
                  <a:lnTo>
                    <a:pt x="130381" y="25388"/>
                  </a:lnTo>
                  <a:lnTo>
                    <a:pt x="115749" y="24890"/>
                  </a:lnTo>
                  <a:lnTo>
                    <a:pt x="107264" y="26819"/>
                  </a:lnTo>
                  <a:lnTo>
                    <a:pt x="104917" y="31169"/>
                  </a:lnTo>
                  <a:lnTo>
                    <a:pt x="108702" y="37936"/>
                  </a:lnTo>
                  <a:lnTo>
                    <a:pt x="115397" y="47780"/>
                  </a:lnTo>
                  <a:lnTo>
                    <a:pt x="121807" y="61329"/>
                  </a:lnTo>
                  <a:lnTo>
                    <a:pt x="127938" y="78584"/>
                  </a:lnTo>
                  <a:lnTo>
                    <a:pt x="133797" y="99543"/>
                  </a:lnTo>
                  <a:lnTo>
                    <a:pt x="95787" y="104333"/>
                  </a:lnTo>
                  <a:lnTo>
                    <a:pt x="63904" y="107257"/>
                  </a:lnTo>
                  <a:lnTo>
                    <a:pt x="38158" y="108321"/>
                  </a:lnTo>
                  <a:lnTo>
                    <a:pt x="18557" y="107532"/>
                  </a:lnTo>
                  <a:lnTo>
                    <a:pt x="5640" y="107181"/>
                  </a:lnTo>
                  <a:lnTo>
                    <a:pt x="0" y="109538"/>
                  </a:lnTo>
                  <a:lnTo>
                    <a:pt x="1641" y="114601"/>
                  </a:lnTo>
                  <a:lnTo>
                    <a:pt x="10569" y="122365"/>
                  </a:lnTo>
                  <a:lnTo>
                    <a:pt x="22973" y="130080"/>
                  </a:lnTo>
                  <a:lnTo>
                    <a:pt x="35094" y="134935"/>
                  </a:lnTo>
                  <a:lnTo>
                    <a:pt x="46933" y="136928"/>
                  </a:lnTo>
                  <a:lnTo>
                    <a:pt x="58486" y="136056"/>
                  </a:lnTo>
                  <a:lnTo>
                    <a:pt x="72166" y="133499"/>
                  </a:lnTo>
                  <a:lnTo>
                    <a:pt x="90420" y="130363"/>
                  </a:lnTo>
                  <a:lnTo>
                    <a:pt x="113247" y="126651"/>
                  </a:lnTo>
                  <a:lnTo>
                    <a:pt x="140642" y="122365"/>
                  </a:lnTo>
                  <a:lnTo>
                    <a:pt x="145194" y="138775"/>
                  </a:lnTo>
                  <a:lnTo>
                    <a:pt x="149759" y="151469"/>
                  </a:lnTo>
                  <a:lnTo>
                    <a:pt x="154332" y="160451"/>
                  </a:lnTo>
                  <a:lnTo>
                    <a:pt x="158905" y="165723"/>
                  </a:lnTo>
                  <a:lnTo>
                    <a:pt x="162741" y="165300"/>
                  </a:lnTo>
                  <a:lnTo>
                    <a:pt x="165161" y="157171"/>
                  </a:lnTo>
                  <a:lnTo>
                    <a:pt x="166165" y="141340"/>
                  </a:lnTo>
                  <a:lnTo>
                    <a:pt x="165750" y="117806"/>
                  </a:lnTo>
                  <a:lnTo>
                    <a:pt x="191701" y="115385"/>
                  </a:lnTo>
                  <a:lnTo>
                    <a:pt x="217087" y="112674"/>
                  </a:lnTo>
                  <a:lnTo>
                    <a:pt x="241906" y="109675"/>
                  </a:lnTo>
                  <a:lnTo>
                    <a:pt x="266157" y="106389"/>
                  </a:lnTo>
                  <a:lnTo>
                    <a:pt x="254739" y="152033"/>
                  </a:lnTo>
                  <a:lnTo>
                    <a:pt x="253215" y="161164"/>
                  </a:lnTo>
                  <a:lnTo>
                    <a:pt x="254358" y="165368"/>
                  </a:lnTo>
                  <a:lnTo>
                    <a:pt x="258168" y="164580"/>
                  </a:lnTo>
                  <a:lnTo>
                    <a:pt x="261953" y="163844"/>
                  </a:lnTo>
                  <a:lnTo>
                    <a:pt x="284689" y="125804"/>
                  </a:lnTo>
                  <a:lnTo>
                    <a:pt x="295824" y="104115"/>
                  </a:lnTo>
                  <a:lnTo>
                    <a:pt x="331691" y="102335"/>
                  </a:lnTo>
                  <a:lnTo>
                    <a:pt x="363991" y="101549"/>
                  </a:lnTo>
                  <a:lnTo>
                    <a:pt x="392729" y="101760"/>
                  </a:lnTo>
                  <a:lnTo>
                    <a:pt x="417909" y="102972"/>
                  </a:lnTo>
                  <a:lnTo>
                    <a:pt x="437011" y="103119"/>
                  </a:lnTo>
                  <a:lnTo>
                    <a:pt x="447565" y="100128"/>
                  </a:lnTo>
                  <a:lnTo>
                    <a:pt x="449568" y="93993"/>
                  </a:lnTo>
                  <a:lnTo>
                    <a:pt x="443017" y="84710"/>
                  </a:lnTo>
                  <a:lnTo>
                    <a:pt x="430808" y="75659"/>
                  </a:lnTo>
                  <a:lnTo>
                    <a:pt x="415899" y="70168"/>
                  </a:lnTo>
                  <a:lnTo>
                    <a:pt x="398290" y="68240"/>
                  </a:lnTo>
                  <a:lnTo>
                    <a:pt x="377980" y="69876"/>
                  </a:lnTo>
                  <a:lnTo>
                    <a:pt x="357147" y="73021"/>
                  </a:lnTo>
                  <a:lnTo>
                    <a:pt x="338029" y="75594"/>
                  </a:lnTo>
                  <a:lnTo>
                    <a:pt x="320630" y="77592"/>
                  </a:lnTo>
                  <a:lnTo>
                    <a:pt x="304955" y="79008"/>
                  </a:lnTo>
                  <a:lnTo>
                    <a:pt x="314081" y="57549"/>
                  </a:lnTo>
                  <a:lnTo>
                    <a:pt x="320924" y="41082"/>
                  </a:lnTo>
                  <a:lnTo>
                    <a:pt x="325488" y="29601"/>
                  </a:lnTo>
                  <a:lnTo>
                    <a:pt x="327777" y="23102"/>
                  </a:lnTo>
                  <a:lnTo>
                    <a:pt x="326688" y="18904"/>
                  </a:lnTo>
                  <a:lnTo>
                    <a:pt x="321192" y="14273"/>
                  </a:lnTo>
                  <a:lnTo>
                    <a:pt x="311286" y="9208"/>
                  </a:lnTo>
                  <a:lnTo>
                    <a:pt x="296967" y="3709"/>
                  </a:lnTo>
                  <a:lnTo>
                    <a:pt x="283053" y="0"/>
                  </a:lnTo>
                  <a:lnTo>
                    <a:pt x="274421" y="282"/>
                  </a:lnTo>
                  <a:lnTo>
                    <a:pt x="271071" y="4558"/>
                  </a:lnTo>
                  <a:lnTo>
                    <a:pt x="273002" y="12828"/>
                  </a:lnTo>
                  <a:lnTo>
                    <a:pt x="276268" y="24954"/>
                  </a:lnTo>
                  <a:lnTo>
                    <a:pt x="276979" y="40793"/>
                  </a:lnTo>
                  <a:lnTo>
                    <a:pt x="270716" y="83580"/>
                  </a:lnTo>
                  <a:lnTo>
                    <a:pt x="217652" y="89853"/>
                  </a:lnTo>
                  <a:lnTo>
                    <a:pt x="190702" y="92563"/>
                  </a:lnTo>
                  <a:lnTo>
                    <a:pt x="163464" y="94984"/>
                  </a:lnTo>
                  <a:close/>
                </a:path>
                <a:path w="449580" h="515620">
                  <a:moveTo>
                    <a:pt x="275288" y="243320"/>
                  </a:moveTo>
                  <a:lnTo>
                    <a:pt x="305223" y="205098"/>
                  </a:lnTo>
                  <a:lnTo>
                    <a:pt x="328907" y="180201"/>
                  </a:lnTo>
                  <a:lnTo>
                    <a:pt x="328514" y="173711"/>
                  </a:lnTo>
                  <a:lnTo>
                    <a:pt x="296967" y="149747"/>
                  </a:lnTo>
                  <a:lnTo>
                    <a:pt x="291324" y="148110"/>
                  </a:lnTo>
                  <a:lnTo>
                    <a:pt x="286969" y="150039"/>
                  </a:lnTo>
                  <a:lnTo>
                    <a:pt x="283904" y="155529"/>
                  </a:lnTo>
                  <a:lnTo>
                    <a:pt x="282133" y="164580"/>
                  </a:lnTo>
                  <a:lnTo>
                    <a:pt x="279844" y="176289"/>
                  </a:lnTo>
                  <a:lnTo>
                    <a:pt x="275280" y="189701"/>
                  </a:lnTo>
                  <a:lnTo>
                    <a:pt x="248401" y="239047"/>
                  </a:lnTo>
                  <a:lnTo>
                    <a:pt x="222726" y="272130"/>
                  </a:lnTo>
                  <a:lnTo>
                    <a:pt x="207965" y="287821"/>
                  </a:lnTo>
                  <a:lnTo>
                    <a:pt x="196267" y="300374"/>
                  </a:lnTo>
                  <a:lnTo>
                    <a:pt x="191982" y="307223"/>
                  </a:lnTo>
                  <a:lnTo>
                    <a:pt x="195117" y="308363"/>
                  </a:lnTo>
                  <a:lnTo>
                    <a:pt x="205679" y="303785"/>
                  </a:lnTo>
                  <a:lnTo>
                    <a:pt x="220297" y="295166"/>
                  </a:lnTo>
                  <a:lnTo>
                    <a:pt x="235632" y="284113"/>
                  </a:lnTo>
                  <a:lnTo>
                    <a:pt x="251681" y="270631"/>
                  </a:lnTo>
                  <a:lnTo>
                    <a:pt x="268443" y="254725"/>
                  </a:lnTo>
                  <a:lnTo>
                    <a:pt x="274498" y="257582"/>
                  </a:lnTo>
                  <a:lnTo>
                    <a:pt x="281271" y="259297"/>
                  </a:lnTo>
                  <a:lnTo>
                    <a:pt x="288761" y="259868"/>
                  </a:lnTo>
                  <a:lnTo>
                    <a:pt x="296967" y="259297"/>
                  </a:lnTo>
                  <a:lnTo>
                    <a:pt x="306445" y="257811"/>
                  </a:lnTo>
                  <a:lnTo>
                    <a:pt x="317777" y="255603"/>
                  </a:lnTo>
                  <a:lnTo>
                    <a:pt x="330969" y="252673"/>
                  </a:lnTo>
                  <a:lnTo>
                    <a:pt x="346027" y="249022"/>
                  </a:lnTo>
                  <a:lnTo>
                    <a:pt x="360353" y="246604"/>
                  </a:lnTo>
                  <a:lnTo>
                    <a:pt x="387657" y="280401"/>
                  </a:lnTo>
                  <a:lnTo>
                    <a:pt x="388376" y="295376"/>
                  </a:lnTo>
                  <a:lnTo>
                    <a:pt x="388242" y="312916"/>
                  </a:lnTo>
                  <a:lnTo>
                    <a:pt x="384600" y="366194"/>
                  </a:lnTo>
                  <a:lnTo>
                    <a:pt x="375961" y="412483"/>
                  </a:lnTo>
                  <a:lnTo>
                    <a:pt x="358927" y="448633"/>
                  </a:lnTo>
                  <a:lnTo>
                    <a:pt x="344660" y="458336"/>
                  </a:lnTo>
                  <a:lnTo>
                    <a:pt x="336896" y="457823"/>
                  </a:lnTo>
                  <a:lnTo>
                    <a:pt x="328621" y="455339"/>
                  </a:lnTo>
                  <a:lnTo>
                    <a:pt x="319778" y="452421"/>
                  </a:lnTo>
                  <a:lnTo>
                    <a:pt x="310365" y="449067"/>
                  </a:lnTo>
                  <a:lnTo>
                    <a:pt x="300383" y="445276"/>
                  </a:lnTo>
                  <a:lnTo>
                    <a:pt x="292823" y="443145"/>
                  </a:lnTo>
                  <a:lnTo>
                    <a:pt x="290682" y="444715"/>
                  </a:lnTo>
                  <a:lnTo>
                    <a:pt x="293963" y="449989"/>
                  </a:lnTo>
                  <a:lnTo>
                    <a:pt x="302669" y="458966"/>
                  </a:lnTo>
                  <a:lnTo>
                    <a:pt x="312925" y="469870"/>
                  </a:lnTo>
                  <a:lnTo>
                    <a:pt x="320908" y="480921"/>
                  </a:lnTo>
                  <a:lnTo>
                    <a:pt x="326617" y="492120"/>
                  </a:lnTo>
                  <a:lnTo>
                    <a:pt x="330050" y="503467"/>
                  </a:lnTo>
                  <a:lnTo>
                    <a:pt x="333611" y="512084"/>
                  </a:lnTo>
                  <a:lnTo>
                    <a:pt x="339740" y="515149"/>
                  </a:lnTo>
                  <a:lnTo>
                    <a:pt x="348442" y="512659"/>
                  </a:lnTo>
                  <a:lnTo>
                    <a:pt x="359717" y="504610"/>
                  </a:lnTo>
                  <a:lnTo>
                    <a:pt x="390305" y="466302"/>
                  </a:lnTo>
                  <a:lnTo>
                    <a:pt x="407633" y="419322"/>
                  </a:lnTo>
                  <a:lnTo>
                    <a:pt x="414984" y="372115"/>
                  </a:lnTo>
                  <a:lnTo>
                    <a:pt x="419052" y="315202"/>
                  </a:lnTo>
                  <a:lnTo>
                    <a:pt x="420536" y="296096"/>
                  </a:lnTo>
                  <a:lnTo>
                    <a:pt x="422741" y="280976"/>
                  </a:lnTo>
                  <a:lnTo>
                    <a:pt x="425671" y="269847"/>
                  </a:lnTo>
                  <a:lnTo>
                    <a:pt x="429326" y="262713"/>
                  </a:lnTo>
                  <a:lnTo>
                    <a:pt x="432098" y="257511"/>
                  </a:lnTo>
                  <a:lnTo>
                    <a:pt x="432450" y="252169"/>
                  </a:lnTo>
                  <a:lnTo>
                    <a:pt x="401932" y="222784"/>
                  </a:lnTo>
                  <a:lnTo>
                    <a:pt x="387386" y="219355"/>
                  </a:lnTo>
                  <a:lnTo>
                    <a:pt x="378617" y="220213"/>
                  </a:lnTo>
                  <a:lnTo>
                    <a:pt x="368849" y="222784"/>
                  </a:lnTo>
                  <a:lnTo>
                    <a:pt x="355298" y="226632"/>
                  </a:lnTo>
                  <a:lnTo>
                    <a:pt x="335184" y="231338"/>
                  </a:lnTo>
                  <a:lnTo>
                    <a:pt x="308513" y="236900"/>
                  </a:lnTo>
                  <a:lnTo>
                    <a:pt x="275288" y="243320"/>
                  </a:lnTo>
                  <a:close/>
                </a:path>
                <a:path w="449580" h="515620">
                  <a:moveTo>
                    <a:pt x="126952" y="277547"/>
                  </a:moveTo>
                  <a:lnTo>
                    <a:pt x="109115" y="280540"/>
                  </a:lnTo>
                  <a:lnTo>
                    <a:pt x="94426" y="282679"/>
                  </a:lnTo>
                  <a:lnTo>
                    <a:pt x="82877" y="283964"/>
                  </a:lnTo>
                  <a:lnTo>
                    <a:pt x="74463" y="284392"/>
                  </a:lnTo>
                  <a:lnTo>
                    <a:pt x="65331" y="284392"/>
                  </a:lnTo>
                  <a:lnTo>
                    <a:pt x="62664" y="280976"/>
                  </a:lnTo>
                  <a:lnTo>
                    <a:pt x="66474" y="274118"/>
                  </a:lnTo>
                  <a:lnTo>
                    <a:pt x="69605" y="268984"/>
                  </a:lnTo>
                  <a:lnTo>
                    <a:pt x="73315" y="263850"/>
                  </a:lnTo>
                  <a:lnTo>
                    <a:pt x="77599" y="258716"/>
                  </a:lnTo>
                  <a:lnTo>
                    <a:pt x="82451" y="253582"/>
                  </a:lnTo>
                  <a:lnTo>
                    <a:pt x="87940" y="247739"/>
                  </a:lnTo>
                  <a:lnTo>
                    <a:pt x="94143" y="240474"/>
                  </a:lnTo>
                  <a:lnTo>
                    <a:pt x="101062" y="231777"/>
                  </a:lnTo>
                  <a:lnTo>
                    <a:pt x="108702" y="221641"/>
                  </a:lnTo>
                  <a:lnTo>
                    <a:pt x="116386" y="211452"/>
                  </a:lnTo>
                  <a:lnTo>
                    <a:pt x="123512" y="202540"/>
                  </a:lnTo>
                  <a:lnTo>
                    <a:pt x="130078" y="194906"/>
                  </a:lnTo>
                  <a:lnTo>
                    <a:pt x="136083" y="188545"/>
                  </a:lnTo>
                  <a:lnTo>
                    <a:pt x="140355" y="182916"/>
                  </a:lnTo>
                  <a:lnTo>
                    <a:pt x="141779" y="177425"/>
                  </a:lnTo>
                  <a:lnTo>
                    <a:pt x="140355" y="172073"/>
                  </a:lnTo>
                  <a:lnTo>
                    <a:pt x="136083" y="166866"/>
                  </a:lnTo>
                  <a:lnTo>
                    <a:pt x="101844" y="147118"/>
                  </a:lnTo>
                  <a:lnTo>
                    <a:pt x="98428" y="150534"/>
                  </a:lnTo>
                  <a:lnTo>
                    <a:pt x="100714" y="161164"/>
                  </a:lnTo>
                  <a:lnTo>
                    <a:pt x="101493" y="169798"/>
                  </a:lnTo>
                  <a:lnTo>
                    <a:pt x="86365" y="216297"/>
                  </a:lnTo>
                  <a:lnTo>
                    <a:pt x="59629" y="252439"/>
                  </a:lnTo>
                  <a:lnTo>
                    <a:pt x="24260" y="280976"/>
                  </a:lnTo>
                  <a:lnTo>
                    <a:pt x="18838" y="284476"/>
                  </a:lnTo>
                  <a:lnTo>
                    <a:pt x="16270" y="289258"/>
                  </a:lnTo>
                  <a:lnTo>
                    <a:pt x="16557" y="295319"/>
                  </a:lnTo>
                  <a:lnTo>
                    <a:pt x="19700" y="302655"/>
                  </a:lnTo>
                  <a:lnTo>
                    <a:pt x="25758" y="313310"/>
                  </a:lnTo>
                  <a:lnTo>
                    <a:pt x="30711" y="317488"/>
                  </a:lnTo>
                  <a:lnTo>
                    <a:pt x="34534" y="315202"/>
                  </a:lnTo>
                  <a:lnTo>
                    <a:pt x="38306" y="312916"/>
                  </a:lnTo>
                  <a:lnTo>
                    <a:pt x="45545" y="309894"/>
                  </a:lnTo>
                  <a:lnTo>
                    <a:pt x="95570" y="296875"/>
                  </a:lnTo>
                  <a:lnTo>
                    <a:pt x="115547" y="293523"/>
                  </a:lnTo>
                  <a:lnTo>
                    <a:pt x="91567" y="321911"/>
                  </a:lnTo>
                  <a:lnTo>
                    <a:pt x="72166" y="343161"/>
                  </a:lnTo>
                  <a:lnTo>
                    <a:pt x="57338" y="357278"/>
                  </a:lnTo>
                  <a:lnTo>
                    <a:pt x="47082" y="364262"/>
                  </a:lnTo>
                  <a:lnTo>
                    <a:pt x="36414" y="368822"/>
                  </a:lnTo>
                  <a:lnTo>
                    <a:pt x="31105" y="374930"/>
                  </a:lnTo>
                  <a:lnTo>
                    <a:pt x="31105" y="382525"/>
                  </a:lnTo>
                  <a:lnTo>
                    <a:pt x="31105" y="390145"/>
                  </a:lnTo>
                  <a:lnTo>
                    <a:pt x="32248" y="397003"/>
                  </a:lnTo>
                  <a:lnTo>
                    <a:pt x="34534" y="403061"/>
                  </a:lnTo>
                  <a:lnTo>
                    <a:pt x="36807" y="409157"/>
                  </a:lnTo>
                  <a:lnTo>
                    <a:pt x="43653" y="408763"/>
                  </a:lnTo>
                  <a:lnTo>
                    <a:pt x="81595" y="389370"/>
                  </a:lnTo>
                  <a:lnTo>
                    <a:pt x="126952" y="372251"/>
                  </a:lnTo>
                  <a:lnTo>
                    <a:pt x="151127" y="363281"/>
                  </a:lnTo>
                  <a:lnTo>
                    <a:pt x="168883" y="355726"/>
                  </a:lnTo>
                  <a:lnTo>
                    <a:pt x="180221" y="349589"/>
                  </a:lnTo>
                  <a:lnTo>
                    <a:pt x="185143" y="344869"/>
                  </a:lnTo>
                  <a:lnTo>
                    <a:pt x="185214" y="341735"/>
                  </a:lnTo>
                  <a:lnTo>
                    <a:pt x="182000" y="340312"/>
                  </a:lnTo>
                  <a:lnTo>
                    <a:pt x="175510" y="340596"/>
                  </a:lnTo>
                  <a:lnTo>
                    <a:pt x="165750" y="342583"/>
                  </a:lnTo>
                  <a:lnTo>
                    <a:pt x="154404" y="345375"/>
                  </a:lnTo>
                  <a:lnTo>
                    <a:pt x="143205" y="348016"/>
                  </a:lnTo>
                  <a:lnTo>
                    <a:pt x="103268" y="356576"/>
                  </a:lnTo>
                  <a:lnTo>
                    <a:pt x="88153" y="359347"/>
                  </a:lnTo>
                  <a:lnTo>
                    <a:pt x="90046" y="354775"/>
                  </a:lnTo>
                  <a:lnTo>
                    <a:pt x="117524" y="323768"/>
                  </a:lnTo>
                  <a:lnTo>
                    <a:pt x="149774" y="290094"/>
                  </a:lnTo>
                  <a:lnTo>
                    <a:pt x="181995" y="258735"/>
                  </a:lnTo>
                  <a:lnTo>
                    <a:pt x="201120" y="244463"/>
                  </a:lnTo>
                  <a:lnTo>
                    <a:pt x="205103" y="240690"/>
                  </a:lnTo>
                  <a:lnTo>
                    <a:pt x="179225" y="210370"/>
                  </a:lnTo>
                  <a:lnTo>
                    <a:pt x="171740" y="207378"/>
                  </a:lnTo>
                  <a:lnTo>
                    <a:pt x="167248" y="209231"/>
                  </a:lnTo>
                  <a:lnTo>
                    <a:pt x="165750" y="215926"/>
                  </a:lnTo>
                  <a:lnTo>
                    <a:pt x="163324" y="226642"/>
                  </a:lnTo>
                  <a:lnTo>
                    <a:pt x="156048" y="240483"/>
                  </a:lnTo>
                  <a:lnTo>
                    <a:pt x="143923" y="257451"/>
                  </a:lnTo>
                  <a:lnTo>
                    <a:pt x="126952" y="277547"/>
                  </a:lnTo>
                  <a:close/>
                </a:path>
              </a:pathLst>
            </a:custGeom>
            <a:ln w="19050">
              <a:solidFill>
                <a:srgbClr val="639E51"/>
              </a:solidFill>
            </a:ln>
          </p:spPr>
          <p:txBody>
            <a:bodyPr wrap="square" lIns="0" tIns="0" rIns="0" bIns="0" rtlCol="0"/>
            <a:lstStyle/>
            <a:p/>
          </p:txBody>
        </p:sp>
        <p:pic>
          <p:nvPicPr>
            <p:cNvPr id="36" name="object 36"/>
            <p:cNvPicPr/>
            <p:nvPr/>
          </p:nvPicPr>
          <p:blipFill>
            <a:blip r:embed="rId15" cstate="print"/>
            <a:stretch>
              <a:fillRect/>
            </a:stretch>
          </p:blipFill>
          <p:spPr>
            <a:xfrm>
              <a:off x="1710240" y="5004721"/>
              <a:ext cx="211017" cy="100754"/>
            </a:xfrm>
            <a:prstGeom prst="rect">
              <a:avLst/>
            </a:prstGeom>
          </p:spPr>
        </p:pic>
        <p:pic>
          <p:nvPicPr>
            <p:cNvPr id="37" name="object 37"/>
            <p:cNvPicPr/>
            <p:nvPr/>
          </p:nvPicPr>
          <p:blipFill>
            <a:blip r:embed="rId16" cstate="print"/>
            <a:stretch>
              <a:fillRect/>
            </a:stretch>
          </p:blipFill>
          <p:spPr>
            <a:xfrm>
              <a:off x="1945004" y="4921574"/>
              <a:ext cx="81513" cy="93204"/>
            </a:xfrm>
            <a:prstGeom prst="rect">
              <a:avLst/>
            </a:prstGeom>
          </p:spPr>
        </p:pic>
      </p:grpSp>
      <p:grpSp>
        <p:nvGrpSpPr>
          <p:cNvPr id="38" name="object 38"/>
          <p:cNvGrpSpPr/>
          <p:nvPr/>
        </p:nvGrpSpPr>
        <p:grpSpPr>
          <a:xfrm>
            <a:off x="2229962" y="4635678"/>
            <a:ext cx="556895" cy="500380"/>
            <a:chOff x="2229962" y="4635678"/>
            <a:chExt cx="556895" cy="500380"/>
          </a:xfrm>
        </p:grpSpPr>
        <p:sp>
          <p:nvSpPr>
            <p:cNvPr id="39" name="object 39"/>
            <p:cNvSpPr/>
            <p:nvPr/>
          </p:nvSpPr>
          <p:spPr>
            <a:xfrm>
              <a:off x="2239487" y="4645203"/>
              <a:ext cx="537845" cy="481330"/>
            </a:xfrm>
            <a:custGeom>
              <a:avLst/>
              <a:gdLst/>
              <a:ahLst/>
              <a:cxnLst/>
              <a:rect l="l" t="t" r="r" b="b"/>
              <a:pathLst>
                <a:path w="537844" h="481329">
                  <a:moveTo>
                    <a:pt x="383671" y="118160"/>
                  </a:moveTo>
                  <a:lnTo>
                    <a:pt x="399351" y="78226"/>
                  </a:lnTo>
                  <a:lnTo>
                    <a:pt x="427378" y="46502"/>
                  </a:lnTo>
                  <a:lnTo>
                    <a:pt x="430728" y="39156"/>
                  </a:lnTo>
                  <a:lnTo>
                    <a:pt x="394425" y="11415"/>
                  </a:lnTo>
                  <a:lnTo>
                    <a:pt x="367114" y="6912"/>
                  </a:lnTo>
                  <a:lnTo>
                    <a:pt x="359554" y="8195"/>
                  </a:lnTo>
                  <a:lnTo>
                    <a:pt x="352861" y="10908"/>
                  </a:lnTo>
                  <a:lnTo>
                    <a:pt x="345720" y="14401"/>
                  </a:lnTo>
                  <a:lnTo>
                    <a:pt x="336873" y="18039"/>
                  </a:lnTo>
                  <a:lnTo>
                    <a:pt x="289248" y="32592"/>
                  </a:lnTo>
                  <a:lnTo>
                    <a:pt x="248735" y="39151"/>
                  </a:lnTo>
                  <a:lnTo>
                    <a:pt x="240958" y="39081"/>
                  </a:lnTo>
                  <a:lnTo>
                    <a:pt x="234192" y="38289"/>
                  </a:lnTo>
                  <a:lnTo>
                    <a:pt x="227846" y="37232"/>
                  </a:lnTo>
                  <a:lnTo>
                    <a:pt x="221359" y="36308"/>
                  </a:lnTo>
                  <a:lnTo>
                    <a:pt x="214729" y="35518"/>
                  </a:lnTo>
                  <a:lnTo>
                    <a:pt x="207954" y="34860"/>
                  </a:lnTo>
                  <a:lnTo>
                    <a:pt x="198823" y="34111"/>
                  </a:lnTo>
                  <a:lnTo>
                    <a:pt x="197299" y="39077"/>
                  </a:lnTo>
                  <a:lnTo>
                    <a:pt x="203395" y="49694"/>
                  </a:lnTo>
                  <a:lnTo>
                    <a:pt x="207657" y="57974"/>
                  </a:lnTo>
                  <a:lnTo>
                    <a:pt x="211359" y="66817"/>
                  </a:lnTo>
                  <a:lnTo>
                    <a:pt x="214502" y="76226"/>
                  </a:lnTo>
                  <a:lnTo>
                    <a:pt x="217085" y="86207"/>
                  </a:lnTo>
                  <a:lnTo>
                    <a:pt x="219501" y="97055"/>
                  </a:lnTo>
                  <a:lnTo>
                    <a:pt x="222211" y="109041"/>
                  </a:lnTo>
                  <a:lnTo>
                    <a:pt x="231985" y="149973"/>
                  </a:lnTo>
                  <a:lnTo>
                    <a:pt x="247245" y="177782"/>
                  </a:lnTo>
                  <a:lnTo>
                    <a:pt x="251026" y="176359"/>
                  </a:lnTo>
                  <a:lnTo>
                    <a:pt x="254664" y="170938"/>
                  </a:lnTo>
                  <a:lnTo>
                    <a:pt x="258157" y="161518"/>
                  </a:lnTo>
                  <a:lnTo>
                    <a:pt x="265848" y="160387"/>
                  </a:lnTo>
                  <a:lnTo>
                    <a:pt x="272976" y="159247"/>
                  </a:lnTo>
                  <a:lnTo>
                    <a:pt x="279540" y="158103"/>
                  </a:lnTo>
                  <a:lnTo>
                    <a:pt x="285538" y="156958"/>
                  </a:lnTo>
                  <a:lnTo>
                    <a:pt x="288539" y="171939"/>
                  </a:lnTo>
                  <a:lnTo>
                    <a:pt x="290682" y="187200"/>
                  </a:lnTo>
                  <a:lnTo>
                    <a:pt x="291968" y="202742"/>
                  </a:lnTo>
                  <a:lnTo>
                    <a:pt x="292396" y="218566"/>
                  </a:lnTo>
                  <a:lnTo>
                    <a:pt x="245755" y="226636"/>
                  </a:lnTo>
                  <a:lnTo>
                    <a:pt x="208527" y="232560"/>
                  </a:lnTo>
                  <a:lnTo>
                    <a:pt x="180713" y="236338"/>
                  </a:lnTo>
                  <a:lnTo>
                    <a:pt x="162310" y="237972"/>
                  </a:lnTo>
                  <a:lnTo>
                    <a:pt x="150761" y="238904"/>
                  </a:lnTo>
                  <a:lnTo>
                    <a:pt x="143489" y="240542"/>
                  </a:lnTo>
                  <a:lnTo>
                    <a:pt x="140493" y="242892"/>
                  </a:lnTo>
                  <a:lnTo>
                    <a:pt x="141774" y="245960"/>
                  </a:lnTo>
                  <a:lnTo>
                    <a:pt x="145697" y="249379"/>
                  </a:lnTo>
                  <a:lnTo>
                    <a:pt x="179709" y="263359"/>
                  </a:lnTo>
                  <a:lnTo>
                    <a:pt x="188910" y="262858"/>
                  </a:lnTo>
                  <a:lnTo>
                    <a:pt x="198823" y="260781"/>
                  </a:lnTo>
                  <a:lnTo>
                    <a:pt x="211660" y="257443"/>
                  </a:lnTo>
                  <a:lnTo>
                    <a:pt x="229633" y="253094"/>
                  </a:lnTo>
                  <a:lnTo>
                    <a:pt x="252740" y="247740"/>
                  </a:lnTo>
                  <a:lnTo>
                    <a:pt x="280979" y="241388"/>
                  </a:lnTo>
                  <a:lnTo>
                    <a:pt x="274769" y="255238"/>
                  </a:lnTo>
                  <a:lnTo>
                    <a:pt x="252518" y="290605"/>
                  </a:lnTo>
                  <a:lnTo>
                    <a:pt x="218785" y="334106"/>
                  </a:lnTo>
                  <a:lnTo>
                    <a:pt x="183418" y="372902"/>
                  </a:lnTo>
                  <a:lnTo>
                    <a:pt x="165739" y="389724"/>
                  </a:lnTo>
                  <a:lnTo>
                    <a:pt x="152746" y="402359"/>
                  </a:lnTo>
                  <a:lnTo>
                    <a:pt x="149178" y="408280"/>
                  </a:lnTo>
                  <a:lnTo>
                    <a:pt x="155031" y="407489"/>
                  </a:lnTo>
                  <a:lnTo>
                    <a:pt x="170299" y="399985"/>
                  </a:lnTo>
                  <a:lnTo>
                    <a:pt x="209078" y="374320"/>
                  </a:lnTo>
                  <a:lnTo>
                    <a:pt x="245610" y="340664"/>
                  </a:lnTo>
                  <a:lnTo>
                    <a:pt x="275555" y="306720"/>
                  </a:lnTo>
                  <a:lnTo>
                    <a:pt x="294670" y="280186"/>
                  </a:lnTo>
                  <a:lnTo>
                    <a:pt x="293305" y="325771"/>
                  </a:lnTo>
                  <a:lnTo>
                    <a:pt x="291518" y="362073"/>
                  </a:lnTo>
                  <a:lnTo>
                    <a:pt x="289310" y="389093"/>
                  </a:lnTo>
                  <a:lnTo>
                    <a:pt x="286681" y="406831"/>
                  </a:lnTo>
                  <a:lnTo>
                    <a:pt x="284611" y="419536"/>
                  </a:lnTo>
                  <a:lnTo>
                    <a:pt x="284114" y="431381"/>
                  </a:lnTo>
                  <a:lnTo>
                    <a:pt x="295808" y="469004"/>
                  </a:lnTo>
                  <a:lnTo>
                    <a:pt x="311214" y="481064"/>
                  </a:lnTo>
                  <a:lnTo>
                    <a:pt x="315204" y="476709"/>
                  </a:lnTo>
                  <a:lnTo>
                    <a:pt x="320765" y="433233"/>
                  </a:lnTo>
                  <a:lnTo>
                    <a:pt x="322051" y="380593"/>
                  </a:lnTo>
                  <a:lnTo>
                    <a:pt x="322051" y="257364"/>
                  </a:lnTo>
                  <a:lnTo>
                    <a:pt x="345505" y="292309"/>
                  </a:lnTo>
                  <a:lnTo>
                    <a:pt x="382594" y="345938"/>
                  </a:lnTo>
                  <a:lnTo>
                    <a:pt x="408983" y="378604"/>
                  </a:lnTo>
                  <a:lnTo>
                    <a:pt x="456696" y="396569"/>
                  </a:lnTo>
                  <a:lnTo>
                    <a:pt x="475447" y="396355"/>
                  </a:lnTo>
                  <a:lnTo>
                    <a:pt x="524019" y="393140"/>
                  </a:lnTo>
                  <a:lnTo>
                    <a:pt x="537702" y="388009"/>
                  </a:lnTo>
                  <a:lnTo>
                    <a:pt x="533425" y="384157"/>
                  </a:lnTo>
                  <a:lnTo>
                    <a:pt x="521733" y="379450"/>
                  </a:lnTo>
                  <a:lnTo>
                    <a:pt x="506044" y="373887"/>
                  </a:lnTo>
                  <a:lnTo>
                    <a:pt x="489781" y="367469"/>
                  </a:lnTo>
                  <a:lnTo>
                    <a:pt x="437573" y="342162"/>
                  </a:lnTo>
                  <a:lnTo>
                    <a:pt x="399916" y="314214"/>
                  </a:lnTo>
                  <a:lnTo>
                    <a:pt x="361625" y="277768"/>
                  </a:lnTo>
                  <a:lnTo>
                    <a:pt x="332531" y="246959"/>
                  </a:lnTo>
                  <a:lnTo>
                    <a:pt x="322051" y="234543"/>
                  </a:lnTo>
                  <a:lnTo>
                    <a:pt x="348220" y="231335"/>
                  </a:lnTo>
                  <a:lnTo>
                    <a:pt x="393285" y="226197"/>
                  </a:lnTo>
                  <a:lnTo>
                    <a:pt x="446700" y="221141"/>
                  </a:lnTo>
                  <a:lnTo>
                    <a:pt x="479518" y="218566"/>
                  </a:lnTo>
                  <a:lnTo>
                    <a:pt x="491993" y="216507"/>
                  </a:lnTo>
                  <a:lnTo>
                    <a:pt x="497485" y="212584"/>
                  </a:lnTo>
                  <a:lnTo>
                    <a:pt x="495992" y="206804"/>
                  </a:lnTo>
                  <a:lnTo>
                    <a:pt x="487506" y="199173"/>
                  </a:lnTo>
                  <a:lnTo>
                    <a:pt x="474523" y="192324"/>
                  </a:lnTo>
                  <a:lnTo>
                    <a:pt x="459541" y="188902"/>
                  </a:lnTo>
                  <a:lnTo>
                    <a:pt x="442569" y="188904"/>
                  </a:lnTo>
                  <a:lnTo>
                    <a:pt x="423613" y="192328"/>
                  </a:lnTo>
                  <a:lnTo>
                    <a:pt x="402281" y="197535"/>
                  </a:lnTo>
                  <a:lnTo>
                    <a:pt x="378247" y="202886"/>
                  </a:lnTo>
                  <a:lnTo>
                    <a:pt x="351506" y="208378"/>
                  </a:lnTo>
                  <a:lnTo>
                    <a:pt x="322051" y="214007"/>
                  </a:lnTo>
                  <a:lnTo>
                    <a:pt x="322406" y="205238"/>
                  </a:lnTo>
                  <a:lnTo>
                    <a:pt x="323475" y="197182"/>
                  </a:lnTo>
                  <a:lnTo>
                    <a:pt x="325260" y="189836"/>
                  </a:lnTo>
                  <a:lnTo>
                    <a:pt x="327766" y="183196"/>
                  </a:lnTo>
                  <a:lnTo>
                    <a:pt x="328390" y="176859"/>
                  </a:lnTo>
                  <a:lnTo>
                    <a:pt x="324604" y="170368"/>
                  </a:lnTo>
                  <a:lnTo>
                    <a:pt x="316407" y="163731"/>
                  </a:lnTo>
                  <a:lnTo>
                    <a:pt x="303801" y="156958"/>
                  </a:lnTo>
                  <a:lnTo>
                    <a:pt x="328255" y="151829"/>
                  </a:lnTo>
                  <a:lnTo>
                    <a:pt x="349151" y="147836"/>
                  </a:lnTo>
                  <a:lnTo>
                    <a:pt x="366482" y="144982"/>
                  </a:lnTo>
                  <a:lnTo>
                    <a:pt x="380242" y="143268"/>
                  </a:lnTo>
                  <a:lnTo>
                    <a:pt x="389443" y="140854"/>
                  </a:lnTo>
                  <a:lnTo>
                    <a:pt x="393082" y="135862"/>
                  </a:lnTo>
                  <a:lnTo>
                    <a:pt x="391158" y="128296"/>
                  </a:lnTo>
                  <a:lnTo>
                    <a:pt x="383671" y="118160"/>
                  </a:lnTo>
                  <a:close/>
                </a:path>
                <a:path w="537844" h="481329">
                  <a:moveTo>
                    <a:pt x="107548" y="159232"/>
                  </a:moveTo>
                  <a:lnTo>
                    <a:pt x="119523" y="139195"/>
                  </a:lnTo>
                  <a:lnTo>
                    <a:pt x="130360" y="120158"/>
                  </a:lnTo>
                  <a:lnTo>
                    <a:pt x="140059" y="102119"/>
                  </a:lnTo>
                  <a:lnTo>
                    <a:pt x="148620" y="85076"/>
                  </a:lnTo>
                  <a:lnTo>
                    <a:pt x="156311" y="70034"/>
                  </a:lnTo>
                  <a:lnTo>
                    <a:pt x="163439" y="57981"/>
                  </a:lnTo>
                  <a:lnTo>
                    <a:pt x="170003" y="48918"/>
                  </a:lnTo>
                  <a:lnTo>
                    <a:pt x="176001" y="42849"/>
                  </a:lnTo>
                  <a:lnTo>
                    <a:pt x="180202" y="38084"/>
                  </a:lnTo>
                  <a:lnTo>
                    <a:pt x="152823" y="5557"/>
                  </a:lnTo>
                  <a:lnTo>
                    <a:pt x="136278" y="0"/>
                  </a:lnTo>
                  <a:lnTo>
                    <a:pt x="131214" y="1502"/>
                  </a:lnTo>
                  <a:lnTo>
                    <a:pt x="128866" y="6279"/>
                  </a:lnTo>
                  <a:lnTo>
                    <a:pt x="129227" y="14325"/>
                  </a:lnTo>
                  <a:lnTo>
                    <a:pt x="129724" y="25456"/>
                  </a:lnTo>
                  <a:lnTo>
                    <a:pt x="116679" y="75945"/>
                  </a:lnTo>
                  <a:lnTo>
                    <a:pt x="97262" y="119887"/>
                  </a:lnTo>
                  <a:lnTo>
                    <a:pt x="71035" y="167220"/>
                  </a:lnTo>
                  <a:lnTo>
                    <a:pt x="41935" y="212022"/>
                  </a:lnTo>
                  <a:lnTo>
                    <a:pt x="13987" y="248233"/>
                  </a:lnTo>
                  <a:lnTo>
                    <a:pt x="3641" y="261152"/>
                  </a:lnTo>
                  <a:lnTo>
                    <a:pt x="0" y="267928"/>
                  </a:lnTo>
                  <a:lnTo>
                    <a:pt x="3066" y="268564"/>
                  </a:lnTo>
                  <a:lnTo>
                    <a:pt x="12844" y="263067"/>
                  </a:lnTo>
                  <a:lnTo>
                    <a:pt x="49624" y="233549"/>
                  </a:lnTo>
                  <a:lnTo>
                    <a:pt x="81575" y="197174"/>
                  </a:lnTo>
                  <a:lnTo>
                    <a:pt x="100703" y="170649"/>
                  </a:lnTo>
                  <a:lnTo>
                    <a:pt x="103696" y="180784"/>
                  </a:lnTo>
                  <a:lnTo>
                    <a:pt x="105835" y="192907"/>
                  </a:lnTo>
                  <a:lnTo>
                    <a:pt x="107119" y="207023"/>
                  </a:lnTo>
                  <a:lnTo>
                    <a:pt x="107548" y="223138"/>
                  </a:lnTo>
                  <a:lnTo>
                    <a:pt x="107475" y="241609"/>
                  </a:lnTo>
                  <a:lnTo>
                    <a:pt x="106900" y="286676"/>
                  </a:lnTo>
                  <a:lnTo>
                    <a:pt x="105253" y="339241"/>
                  </a:lnTo>
                  <a:lnTo>
                    <a:pt x="99559" y="379171"/>
                  </a:lnTo>
                  <a:lnTo>
                    <a:pt x="95000" y="393140"/>
                  </a:lnTo>
                  <a:lnTo>
                    <a:pt x="91498" y="405269"/>
                  </a:lnTo>
                  <a:lnTo>
                    <a:pt x="100703" y="443343"/>
                  </a:lnTo>
                  <a:lnTo>
                    <a:pt x="118874" y="460245"/>
                  </a:lnTo>
                  <a:lnTo>
                    <a:pt x="122381" y="455904"/>
                  </a:lnTo>
                  <a:lnTo>
                    <a:pt x="129227" y="411403"/>
                  </a:lnTo>
                  <a:lnTo>
                    <a:pt x="130079" y="368340"/>
                  </a:lnTo>
                  <a:lnTo>
                    <a:pt x="130370" y="300722"/>
                  </a:lnTo>
                  <a:lnTo>
                    <a:pt x="130796" y="264572"/>
                  </a:lnTo>
                  <a:lnTo>
                    <a:pt x="132078" y="235979"/>
                  </a:lnTo>
                  <a:lnTo>
                    <a:pt x="134217" y="214942"/>
                  </a:lnTo>
                  <a:lnTo>
                    <a:pt x="137215" y="201459"/>
                  </a:lnTo>
                  <a:lnTo>
                    <a:pt x="137923" y="191553"/>
                  </a:lnTo>
                  <a:lnTo>
                    <a:pt x="133211" y="181212"/>
                  </a:lnTo>
                  <a:lnTo>
                    <a:pt x="123085" y="170437"/>
                  </a:lnTo>
                  <a:lnTo>
                    <a:pt x="107548" y="159232"/>
                  </a:lnTo>
                  <a:close/>
                </a:path>
              </a:pathLst>
            </a:custGeom>
            <a:ln w="19050">
              <a:solidFill>
                <a:srgbClr val="639E51"/>
              </a:solidFill>
            </a:ln>
          </p:spPr>
          <p:txBody>
            <a:bodyPr wrap="square" lIns="0" tIns="0" rIns="0" bIns="0" rtlCol="0"/>
            <a:lstStyle/>
            <a:p/>
          </p:txBody>
        </p:sp>
        <p:pic>
          <p:nvPicPr>
            <p:cNvPr id="40" name="object 40"/>
            <p:cNvPicPr/>
            <p:nvPr/>
          </p:nvPicPr>
          <p:blipFill>
            <a:blip r:embed="rId17" cstate="print"/>
            <a:stretch>
              <a:fillRect/>
            </a:stretch>
          </p:blipFill>
          <p:spPr>
            <a:xfrm>
              <a:off x="2476715" y="4676254"/>
              <a:ext cx="127444" cy="121742"/>
            </a:xfrm>
            <a:prstGeom prst="rect">
              <a:avLst/>
            </a:prstGeom>
          </p:spPr>
        </p:pic>
      </p:grpSp>
      <p:grpSp>
        <p:nvGrpSpPr>
          <p:cNvPr id="41" name="object 41"/>
          <p:cNvGrpSpPr/>
          <p:nvPr/>
        </p:nvGrpSpPr>
        <p:grpSpPr>
          <a:xfrm>
            <a:off x="2853613" y="4613415"/>
            <a:ext cx="481965" cy="549910"/>
            <a:chOff x="2853613" y="4613415"/>
            <a:chExt cx="481965" cy="549910"/>
          </a:xfrm>
        </p:grpSpPr>
        <p:sp>
          <p:nvSpPr>
            <p:cNvPr id="42" name="object 42"/>
            <p:cNvSpPr/>
            <p:nvPr/>
          </p:nvSpPr>
          <p:spPr>
            <a:xfrm>
              <a:off x="2863138" y="4664389"/>
              <a:ext cx="462915" cy="489584"/>
            </a:xfrm>
            <a:custGeom>
              <a:avLst/>
              <a:gdLst/>
              <a:ahLst/>
              <a:cxnLst/>
              <a:rect l="l" t="t" r="r" b="b"/>
              <a:pathLst>
                <a:path w="462914" h="489585">
                  <a:moveTo>
                    <a:pt x="328256" y="274678"/>
                  </a:moveTo>
                  <a:lnTo>
                    <a:pt x="332816" y="283810"/>
                  </a:lnTo>
                  <a:lnTo>
                    <a:pt x="337743" y="285334"/>
                  </a:lnTo>
                  <a:lnTo>
                    <a:pt x="343090" y="279238"/>
                  </a:lnTo>
                  <a:lnTo>
                    <a:pt x="347501" y="273404"/>
                  </a:lnTo>
                  <a:lnTo>
                    <a:pt x="352772" y="264993"/>
                  </a:lnTo>
                  <a:lnTo>
                    <a:pt x="358908" y="254008"/>
                  </a:lnTo>
                  <a:lnTo>
                    <a:pt x="365912" y="240452"/>
                  </a:lnTo>
                  <a:lnTo>
                    <a:pt x="373467" y="226696"/>
                  </a:lnTo>
                  <a:lnTo>
                    <a:pt x="381311" y="215071"/>
                  </a:lnTo>
                  <a:lnTo>
                    <a:pt x="389440" y="205580"/>
                  </a:lnTo>
                  <a:lnTo>
                    <a:pt x="397852" y="198224"/>
                  </a:lnTo>
                  <a:lnTo>
                    <a:pt x="403059" y="191533"/>
                  </a:lnTo>
                  <a:lnTo>
                    <a:pt x="361341" y="158378"/>
                  </a:lnTo>
                  <a:lnTo>
                    <a:pt x="333958" y="153243"/>
                  </a:lnTo>
                  <a:lnTo>
                    <a:pt x="323697" y="156009"/>
                  </a:lnTo>
                  <a:lnTo>
                    <a:pt x="312555" y="160651"/>
                  </a:lnTo>
                  <a:lnTo>
                    <a:pt x="297432" y="165431"/>
                  </a:lnTo>
                  <a:lnTo>
                    <a:pt x="255231" y="175415"/>
                  </a:lnTo>
                  <a:lnTo>
                    <a:pt x="214715" y="182837"/>
                  </a:lnTo>
                  <a:lnTo>
                    <a:pt x="193611" y="184534"/>
                  </a:lnTo>
                  <a:lnTo>
                    <a:pt x="185991" y="183784"/>
                  </a:lnTo>
                  <a:lnTo>
                    <a:pt x="177647" y="183403"/>
                  </a:lnTo>
                  <a:lnTo>
                    <a:pt x="168516" y="183403"/>
                  </a:lnTo>
                  <a:lnTo>
                    <a:pt x="159385" y="183403"/>
                  </a:lnTo>
                  <a:lnTo>
                    <a:pt x="158242" y="188750"/>
                  </a:lnTo>
                  <a:lnTo>
                    <a:pt x="177922" y="226547"/>
                  </a:lnTo>
                  <a:lnTo>
                    <a:pt x="184194" y="248303"/>
                  </a:lnTo>
                  <a:lnTo>
                    <a:pt x="187904" y="260429"/>
                  </a:lnTo>
                  <a:lnTo>
                    <a:pt x="192188" y="273402"/>
                  </a:lnTo>
                  <a:lnTo>
                    <a:pt x="197040" y="287226"/>
                  </a:lnTo>
                  <a:lnTo>
                    <a:pt x="202101" y="298154"/>
                  </a:lnTo>
                  <a:lnTo>
                    <a:pt x="207017" y="302366"/>
                  </a:lnTo>
                  <a:lnTo>
                    <a:pt x="211794" y="299865"/>
                  </a:lnTo>
                  <a:lnTo>
                    <a:pt x="216433" y="290655"/>
                  </a:lnTo>
                  <a:lnTo>
                    <a:pt x="257517" y="286083"/>
                  </a:lnTo>
                  <a:lnTo>
                    <a:pt x="258505" y="295087"/>
                  </a:lnTo>
                  <a:lnTo>
                    <a:pt x="259216" y="303793"/>
                  </a:lnTo>
                  <a:lnTo>
                    <a:pt x="259646" y="312204"/>
                  </a:lnTo>
                  <a:lnTo>
                    <a:pt x="259791" y="320322"/>
                  </a:lnTo>
                  <a:lnTo>
                    <a:pt x="198393" y="329092"/>
                  </a:lnTo>
                  <a:lnTo>
                    <a:pt x="151112" y="334867"/>
                  </a:lnTo>
                  <a:lnTo>
                    <a:pt x="117950" y="337646"/>
                  </a:lnTo>
                  <a:lnTo>
                    <a:pt x="98907" y="337429"/>
                  </a:lnTo>
                  <a:lnTo>
                    <a:pt x="89927" y="336938"/>
                  </a:lnTo>
                  <a:lnTo>
                    <a:pt x="86934" y="338870"/>
                  </a:lnTo>
                  <a:lnTo>
                    <a:pt x="120869" y="361116"/>
                  </a:lnTo>
                  <a:lnTo>
                    <a:pt x="130354" y="363039"/>
                  </a:lnTo>
                  <a:lnTo>
                    <a:pt x="138849" y="362537"/>
                  </a:lnTo>
                  <a:lnTo>
                    <a:pt x="147609" y="360683"/>
                  </a:lnTo>
                  <a:lnTo>
                    <a:pt x="157946" y="358547"/>
                  </a:lnTo>
                  <a:lnTo>
                    <a:pt x="198817" y="350495"/>
                  </a:lnTo>
                  <a:lnTo>
                    <a:pt x="237044" y="344212"/>
                  </a:lnTo>
                  <a:lnTo>
                    <a:pt x="259791" y="340858"/>
                  </a:lnTo>
                  <a:lnTo>
                    <a:pt x="259791" y="407038"/>
                  </a:lnTo>
                  <a:lnTo>
                    <a:pt x="259932" y="417948"/>
                  </a:lnTo>
                  <a:lnTo>
                    <a:pt x="262077" y="458384"/>
                  </a:lnTo>
                  <a:lnTo>
                    <a:pt x="268922" y="489194"/>
                  </a:lnTo>
                  <a:lnTo>
                    <a:pt x="272276" y="487623"/>
                  </a:lnTo>
                  <a:lnTo>
                    <a:pt x="285746" y="438403"/>
                  </a:lnTo>
                  <a:lnTo>
                    <a:pt x="287325" y="396624"/>
                  </a:lnTo>
                  <a:lnTo>
                    <a:pt x="287750" y="379082"/>
                  </a:lnTo>
                  <a:lnTo>
                    <a:pt x="289458" y="336299"/>
                  </a:lnTo>
                  <a:lnTo>
                    <a:pt x="345074" y="330595"/>
                  </a:lnTo>
                  <a:lnTo>
                    <a:pt x="397852" y="327167"/>
                  </a:lnTo>
                  <a:lnTo>
                    <a:pt x="420675" y="325964"/>
                  </a:lnTo>
                  <a:lnTo>
                    <a:pt x="437789" y="324607"/>
                  </a:lnTo>
                  <a:lnTo>
                    <a:pt x="449200" y="323104"/>
                  </a:lnTo>
                  <a:lnTo>
                    <a:pt x="454914" y="321465"/>
                  </a:lnTo>
                  <a:lnTo>
                    <a:pt x="456112" y="319110"/>
                  </a:lnTo>
                  <a:lnTo>
                    <a:pt x="454045" y="315472"/>
                  </a:lnTo>
                  <a:lnTo>
                    <a:pt x="414970" y="295784"/>
                  </a:lnTo>
                  <a:lnTo>
                    <a:pt x="398994" y="295357"/>
                  </a:lnTo>
                  <a:lnTo>
                    <a:pt x="380746" y="297500"/>
                  </a:lnTo>
                  <a:lnTo>
                    <a:pt x="360619" y="301066"/>
                  </a:lnTo>
                  <a:lnTo>
                    <a:pt x="339078" y="304922"/>
                  </a:lnTo>
                  <a:lnTo>
                    <a:pt x="316121" y="309061"/>
                  </a:lnTo>
                  <a:lnTo>
                    <a:pt x="291744" y="313477"/>
                  </a:lnTo>
                  <a:lnTo>
                    <a:pt x="294164" y="304635"/>
                  </a:lnTo>
                  <a:lnTo>
                    <a:pt x="294587" y="296362"/>
                  </a:lnTo>
                  <a:lnTo>
                    <a:pt x="293017" y="288658"/>
                  </a:lnTo>
                  <a:lnTo>
                    <a:pt x="289458" y="281524"/>
                  </a:lnTo>
                  <a:lnTo>
                    <a:pt x="328256" y="274678"/>
                  </a:lnTo>
                  <a:close/>
                </a:path>
                <a:path w="462914" h="489585">
                  <a:moveTo>
                    <a:pt x="43002" y="51044"/>
                  </a:moveTo>
                  <a:lnTo>
                    <a:pt x="59463" y="46988"/>
                  </a:lnTo>
                  <a:lnTo>
                    <a:pt x="72367" y="43926"/>
                  </a:lnTo>
                  <a:lnTo>
                    <a:pt x="81714" y="41854"/>
                  </a:lnTo>
                  <a:lnTo>
                    <a:pt x="87503" y="40770"/>
                  </a:lnTo>
                  <a:lnTo>
                    <a:pt x="90347" y="43203"/>
                  </a:lnTo>
                  <a:lnTo>
                    <a:pt x="90917" y="51623"/>
                  </a:lnTo>
                  <a:lnTo>
                    <a:pt x="89208" y="66028"/>
                  </a:lnTo>
                  <a:lnTo>
                    <a:pt x="85217" y="86413"/>
                  </a:lnTo>
                  <a:lnTo>
                    <a:pt x="81366" y="108097"/>
                  </a:lnTo>
                  <a:lnTo>
                    <a:pt x="80083" y="126357"/>
                  </a:lnTo>
                  <a:lnTo>
                    <a:pt x="81366" y="141190"/>
                  </a:lnTo>
                  <a:lnTo>
                    <a:pt x="85217" y="152593"/>
                  </a:lnTo>
                  <a:lnTo>
                    <a:pt x="87925" y="161015"/>
                  </a:lnTo>
                  <a:lnTo>
                    <a:pt x="85783" y="166866"/>
                  </a:lnTo>
                  <a:lnTo>
                    <a:pt x="78796" y="170144"/>
                  </a:lnTo>
                  <a:lnTo>
                    <a:pt x="66967" y="170843"/>
                  </a:lnTo>
                  <a:lnTo>
                    <a:pt x="55976" y="171205"/>
                  </a:lnTo>
                  <a:lnTo>
                    <a:pt x="51555" y="173418"/>
                  </a:lnTo>
                  <a:lnTo>
                    <a:pt x="53697" y="177483"/>
                  </a:lnTo>
                  <a:lnTo>
                    <a:pt x="62395" y="183403"/>
                  </a:lnTo>
                  <a:lnTo>
                    <a:pt x="74090" y="190605"/>
                  </a:lnTo>
                  <a:lnTo>
                    <a:pt x="85212" y="198526"/>
                  </a:lnTo>
                  <a:lnTo>
                    <a:pt x="95765" y="207156"/>
                  </a:lnTo>
                  <a:lnTo>
                    <a:pt x="105752" y="216487"/>
                  </a:lnTo>
                  <a:lnTo>
                    <a:pt x="114515" y="223479"/>
                  </a:lnTo>
                  <a:lnTo>
                    <a:pt x="121431" y="225047"/>
                  </a:lnTo>
                  <a:lnTo>
                    <a:pt x="126498" y="221195"/>
                  </a:lnTo>
                  <a:lnTo>
                    <a:pt x="129717" y="211928"/>
                  </a:lnTo>
                  <a:lnTo>
                    <a:pt x="130709" y="200518"/>
                  </a:lnTo>
                  <a:lnTo>
                    <a:pt x="129135" y="190252"/>
                  </a:lnTo>
                  <a:lnTo>
                    <a:pt x="125001" y="181124"/>
                  </a:lnTo>
                  <a:lnTo>
                    <a:pt x="118313" y="173129"/>
                  </a:lnTo>
                  <a:lnTo>
                    <a:pt x="111243" y="164790"/>
                  </a:lnTo>
                  <a:lnTo>
                    <a:pt x="106033" y="154593"/>
                  </a:lnTo>
                  <a:lnTo>
                    <a:pt x="102684" y="142540"/>
                  </a:lnTo>
                  <a:lnTo>
                    <a:pt x="101193" y="128628"/>
                  </a:lnTo>
                  <a:lnTo>
                    <a:pt x="101821" y="113882"/>
                  </a:lnTo>
                  <a:lnTo>
                    <a:pt x="118313" y="70437"/>
                  </a:lnTo>
                  <a:lnTo>
                    <a:pt x="143757" y="40494"/>
                  </a:lnTo>
                  <a:lnTo>
                    <a:pt x="151396" y="36210"/>
                  </a:lnTo>
                  <a:lnTo>
                    <a:pt x="156026" y="32652"/>
                  </a:lnTo>
                  <a:lnTo>
                    <a:pt x="122939" y="6684"/>
                  </a:lnTo>
                  <a:lnTo>
                    <a:pt x="111745" y="3692"/>
                  </a:lnTo>
                  <a:lnTo>
                    <a:pt x="102978" y="4405"/>
                  </a:lnTo>
                  <a:lnTo>
                    <a:pt x="96634" y="8816"/>
                  </a:lnTo>
                  <a:lnTo>
                    <a:pt x="90711" y="14888"/>
                  </a:lnTo>
                  <a:lnTo>
                    <a:pt x="83215" y="20527"/>
                  </a:lnTo>
                  <a:lnTo>
                    <a:pt x="43562" y="36496"/>
                  </a:lnTo>
                  <a:lnTo>
                    <a:pt x="35722" y="37135"/>
                  </a:lnTo>
                  <a:lnTo>
                    <a:pt x="29311" y="36210"/>
                  </a:lnTo>
                  <a:lnTo>
                    <a:pt x="21678" y="33924"/>
                  </a:lnTo>
                  <a:lnTo>
                    <a:pt x="14478" y="32426"/>
                  </a:lnTo>
                  <a:lnTo>
                    <a:pt x="7632" y="31638"/>
                  </a:lnTo>
                  <a:lnTo>
                    <a:pt x="787" y="30889"/>
                  </a:lnTo>
                  <a:lnTo>
                    <a:pt x="0" y="34712"/>
                  </a:lnTo>
                  <a:lnTo>
                    <a:pt x="5346" y="43056"/>
                  </a:lnTo>
                  <a:lnTo>
                    <a:pt x="9054" y="50764"/>
                  </a:lnTo>
                  <a:lnTo>
                    <a:pt x="16764" y="90973"/>
                  </a:lnTo>
                  <a:lnTo>
                    <a:pt x="19034" y="135774"/>
                  </a:lnTo>
                  <a:lnTo>
                    <a:pt x="19317" y="165220"/>
                  </a:lnTo>
                  <a:lnTo>
                    <a:pt x="19037" y="199367"/>
                  </a:lnTo>
                  <a:lnTo>
                    <a:pt x="17324" y="262434"/>
                  </a:lnTo>
                  <a:lnTo>
                    <a:pt x="14478" y="305488"/>
                  </a:lnTo>
                  <a:lnTo>
                    <a:pt x="7416" y="348058"/>
                  </a:lnTo>
                  <a:lnTo>
                    <a:pt x="4203" y="359108"/>
                  </a:lnTo>
                  <a:lnTo>
                    <a:pt x="2067" y="370170"/>
                  </a:lnTo>
                  <a:lnTo>
                    <a:pt x="11049" y="412740"/>
                  </a:lnTo>
                  <a:lnTo>
                    <a:pt x="23307" y="431269"/>
                  </a:lnTo>
                  <a:lnTo>
                    <a:pt x="28369" y="429635"/>
                  </a:lnTo>
                  <a:lnTo>
                    <a:pt x="40216" y="377941"/>
                  </a:lnTo>
                  <a:lnTo>
                    <a:pt x="40784" y="340441"/>
                  </a:lnTo>
                  <a:lnTo>
                    <a:pt x="40992" y="314061"/>
                  </a:lnTo>
                  <a:lnTo>
                    <a:pt x="41348" y="282252"/>
                  </a:lnTo>
                  <a:lnTo>
                    <a:pt x="41859" y="245011"/>
                  </a:lnTo>
                  <a:lnTo>
                    <a:pt x="42353" y="202943"/>
                  </a:lnTo>
                  <a:lnTo>
                    <a:pt x="42711" y="156595"/>
                  </a:lnTo>
                  <a:lnTo>
                    <a:pt x="42928" y="105963"/>
                  </a:lnTo>
                  <a:lnTo>
                    <a:pt x="43002" y="51044"/>
                  </a:lnTo>
                  <a:close/>
                </a:path>
                <a:path w="462914" h="489585">
                  <a:moveTo>
                    <a:pt x="303149" y="37353"/>
                  </a:moveTo>
                  <a:lnTo>
                    <a:pt x="342787" y="28798"/>
                  </a:lnTo>
                  <a:lnTo>
                    <a:pt x="383581" y="13960"/>
                  </a:lnTo>
                  <a:lnTo>
                    <a:pt x="383726" y="9825"/>
                  </a:lnTo>
                  <a:lnTo>
                    <a:pt x="379603" y="5400"/>
                  </a:lnTo>
                  <a:lnTo>
                    <a:pt x="372676" y="1778"/>
                  </a:lnTo>
                  <a:lnTo>
                    <a:pt x="364470" y="0"/>
                  </a:lnTo>
                  <a:lnTo>
                    <a:pt x="354989" y="64"/>
                  </a:lnTo>
                  <a:lnTo>
                    <a:pt x="344233" y="1971"/>
                  </a:lnTo>
                  <a:lnTo>
                    <a:pt x="331248" y="5191"/>
                  </a:lnTo>
                  <a:lnTo>
                    <a:pt x="315131" y="9117"/>
                  </a:lnTo>
                  <a:lnTo>
                    <a:pt x="273494" y="19091"/>
                  </a:lnTo>
                  <a:lnTo>
                    <a:pt x="230976" y="28803"/>
                  </a:lnTo>
                  <a:lnTo>
                    <a:pt x="199326" y="35067"/>
                  </a:lnTo>
                  <a:lnTo>
                    <a:pt x="190258" y="37787"/>
                  </a:lnTo>
                  <a:lnTo>
                    <a:pt x="189326" y="41355"/>
                  </a:lnTo>
                  <a:lnTo>
                    <a:pt x="196531" y="45774"/>
                  </a:lnTo>
                  <a:lnTo>
                    <a:pt x="211874" y="51044"/>
                  </a:lnTo>
                  <a:lnTo>
                    <a:pt x="214650" y="64955"/>
                  </a:lnTo>
                  <a:lnTo>
                    <a:pt x="237337" y="105451"/>
                  </a:lnTo>
                  <a:lnTo>
                    <a:pt x="243039" y="106949"/>
                  </a:lnTo>
                  <a:lnTo>
                    <a:pt x="246100" y="100104"/>
                  </a:lnTo>
                  <a:lnTo>
                    <a:pt x="249135" y="93259"/>
                  </a:lnTo>
                  <a:lnTo>
                    <a:pt x="249529" y="86058"/>
                  </a:lnTo>
                  <a:lnTo>
                    <a:pt x="247243" y="78425"/>
                  </a:lnTo>
                  <a:lnTo>
                    <a:pt x="244601" y="72441"/>
                  </a:lnTo>
                  <a:lnTo>
                    <a:pt x="240104" y="65882"/>
                  </a:lnTo>
                  <a:lnTo>
                    <a:pt x="233757" y="58750"/>
                  </a:lnTo>
                  <a:lnTo>
                    <a:pt x="225564" y="51044"/>
                  </a:lnTo>
                  <a:lnTo>
                    <a:pt x="237544" y="49485"/>
                  </a:lnTo>
                  <a:lnTo>
                    <a:pt x="252949" y="47059"/>
                  </a:lnTo>
                  <a:lnTo>
                    <a:pt x="271777" y="43772"/>
                  </a:lnTo>
                  <a:lnTo>
                    <a:pt x="294030" y="39627"/>
                  </a:lnTo>
                  <a:lnTo>
                    <a:pt x="295803" y="47693"/>
                  </a:lnTo>
                  <a:lnTo>
                    <a:pt x="296587" y="55894"/>
                  </a:lnTo>
                  <a:lnTo>
                    <a:pt x="296378" y="64235"/>
                  </a:lnTo>
                  <a:lnTo>
                    <a:pt x="295173" y="72723"/>
                  </a:lnTo>
                  <a:lnTo>
                    <a:pt x="252015" y="108812"/>
                  </a:lnTo>
                  <a:lnTo>
                    <a:pt x="201245" y="116799"/>
                  </a:lnTo>
                  <a:lnTo>
                    <a:pt x="155109" y="123510"/>
                  </a:lnTo>
                  <a:lnTo>
                    <a:pt x="132003" y="126342"/>
                  </a:lnTo>
                  <a:lnTo>
                    <a:pt x="124370" y="128062"/>
                  </a:lnTo>
                  <a:lnTo>
                    <a:pt x="165652" y="147536"/>
                  </a:lnTo>
                  <a:lnTo>
                    <a:pt x="176504" y="145748"/>
                  </a:lnTo>
                  <a:lnTo>
                    <a:pt x="189834" y="142550"/>
                  </a:lnTo>
                  <a:lnTo>
                    <a:pt x="208160" y="138631"/>
                  </a:lnTo>
                  <a:lnTo>
                    <a:pt x="259791" y="128628"/>
                  </a:lnTo>
                  <a:lnTo>
                    <a:pt x="317133" y="119221"/>
                  </a:lnTo>
                  <a:lnTo>
                    <a:pt x="365912" y="113795"/>
                  </a:lnTo>
                  <a:lnTo>
                    <a:pt x="407552" y="110948"/>
                  </a:lnTo>
                  <a:lnTo>
                    <a:pt x="443496" y="109235"/>
                  </a:lnTo>
                  <a:lnTo>
                    <a:pt x="456465" y="107743"/>
                  </a:lnTo>
                  <a:lnTo>
                    <a:pt x="462316" y="104390"/>
                  </a:lnTo>
                  <a:lnTo>
                    <a:pt x="461039" y="99181"/>
                  </a:lnTo>
                  <a:lnTo>
                    <a:pt x="452628" y="92116"/>
                  </a:lnTo>
                  <a:lnTo>
                    <a:pt x="440359" y="85563"/>
                  </a:lnTo>
                  <a:lnTo>
                    <a:pt x="427521" y="81854"/>
                  </a:lnTo>
                  <a:lnTo>
                    <a:pt x="414114" y="80993"/>
                  </a:lnTo>
                  <a:lnTo>
                    <a:pt x="400138" y="82984"/>
                  </a:lnTo>
                  <a:lnTo>
                    <a:pt x="383225" y="86699"/>
                  </a:lnTo>
                  <a:lnTo>
                    <a:pt x="361041" y="90982"/>
                  </a:lnTo>
                  <a:lnTo>
                    <a:pt x="333591" y="95833"/>
                  </a:lnTo>
                  <a:lnTo>
                    <a:pt x="300875" y="101247"/>
                  </a:lnTo>
                  <a:lnTo>
                    <a:pt x="309638" y="90563"/>
                  </a:lnTo>
                  <a:lnTo>
                    <a:pt x="317695" y="81294"/>
                  </a:lnTo>
                  <a:lnTo>
                    <a:pt x="325044" y="73442"/>
                  </a:lnTo>
                  <a:lnTo>
                    <a:pt x="331685" y="67008"/>
                  </a:lnTo>
                  <a:lnTo>
                    <a:pt x="334599" y="60885"/>
                  </a:lnTo>
                  <a:lnTo>
                    <a:pt x="330819" y="53905"/>
                  </a:lnTo>
                  <a:lnTo>
                    <a:pt x="320338" y="46062"/>
                  </a:lnTo>
                  <a:lnTo>
                    <a:pt x="303149" y="37353"/>
                  </a:lnTo>
                  <a:close/>
                </a:path>
              </a:pathLst>
            </a:custGeom>
            <a:ln w="19050">
              <a:solidFill>
                <a:srgbClr val="639E51"/>
              </a:solidFill>
            </a:ln>
          </p:spPr>
          <p:txBody>
            <a:bodyPr wrap="square" lIns="0" tIns="0" rIns="0" bIns="0" rtlCol="0"/>
            <a:lstStyle/>
            <a:p/>
          </p:txBody>
        </p:sp>
        <p:pic>
          <p:nvPicPr>
            <p:cNvPr id="43" name="object 43"/>
            <p:cNvPicPr/>
            <p:nvPr/>
          </p:nvPicPr>
          <p:blipFill>
            <a:blip r:embed="rId18" cstate="print"/>
            <a:stretch>
              <a:fillRect/>
            </a:stretch>
          </p:blipFill>
          <p:spPr>
            <a:xfrm>
              <a:off x="3083447" y="4613415"/>
              <a:ext cx="91235" cy="66687"/>
            </a:xfrm>
            <a:prstGeom prst="rect">
              <a:avLst/>
            </a:prstGeom>
          </p:spPr>
        </p:pic>
        <p:pic>
          <p:nvPicPr>
            <p:cNvPr id="44" name="object 44"/>
            <p:cNvPicPr/>
            <p:nvPr/>
          </p:nvPicPr>
          <p:blipFill>
            <a:blip r:embed="rId19" cstate="print"/>
            <a:stretch>
              <a:fillRect/>
            </a:stretch>
          </p:blipFill>
          <p:spPr>
            <a:xfrm>
              <a:off x="3056356" y="4833696"/>
              <a:ext cx="155968" cy="117182"/>
            </a:xfrm>
            <a:prstGeom prst="rect">
              <a:avLst/>
            </a:prstGeom>
          </p:spPr>
        </p:pic>
      </p:grpSp>
      <p:sp>
        <p:nvSpPr>
          <p:cNvPr id="45" name="object 45"/>
          <p:cNvSpPr txBox="1">
            <a:spLocks noGrp="1"/>
          </p:cNvSpPr>
          <p:nvPr>
            <p:ph type="title"/>
          </p:nvPr>
        </p:nvSpPr>
        <p:spPr>
          <a:xfrm>
            <a:off x="1031299" y="3794036"/>
            <a:ext cx="5283200" cy="1427480"/>
          </a:xfrm>
          <a:prstGeom prst="rect"/>
        </p:spPr>
        <p:txBody>
          <a:bodyPr wrap="square" lIns="0" tIns="12700" rIns="0" bIns="0" rtlCol="0" vert="horz">
            <a:spAutoFit/>
          </a:bodyPr>
          <a:lstStyle/>
          <a:p>
            <a:pPr marL="12700" marR="5080">
              <a:lnSpc>
                <a:spcPct val="100000"/>
              </a:lnSpc>
              <a:spcBef>
                <a:spcPts val="100"/>
              </a:spcBef>
            </a:pPr>
            <a:r>
              <a:rPr dirty="0" sz="4600">
                <a:solidFill>
                  <a:srgbClr val="639E51"/>
                </a:solidFill>
              </a:rPr>
              <a:t>加强中国罕见病患者 用药保障</a:t>
            </a:r>
            <a:endParaRPr sz="4600"/>
          </a:p>
        </p:txBody>
      </p:sp>
      <p:sp>
        <p:nvSpPr>
          <p:cNvPr id="46" name="object 46"/>
          <p:cNvSpPr txBox="1"/>
          <p:nvPr/>
        </p:nvSpPr>
        <p:spPr>
          <a:xfrm>
            <a:off x="1103299" y="5446154"/>
            <a:ext cx="3517900" cy="406400"/>
          </a:xfrm>
          <a:prstGeom prst="rect">
            <a:avLst/>
          </a:prstGeom>
        </p:spPr>
        <p:txBody>
          <a:bodyPr wrap="square" lIns="0" tIns="12700" rIns="0" bIns="0" rtlCol="0" vert="horz">
            <a:spAutoFit/>
          </a:bodyPr>
          <a:lstStyle/>
          <a:p>
            <a:pPr marL="12700">
              <a:lnSpc>
                <a:spcPct val="100000"/>
              </a:lnSpc>
              <a:spcBef>
                <a:spcPts val="100"/>
              </a:spcBef>
            </a:pPr>
            <a:r>
              <a:rPr dirty="0" sz="2500">
                <a:solidFill>
                  <a:srgbClr val="639E51"/>
                </a:solidFill>
                <a:latin typeface="楷体"/>
                <a:cs typeface="楷体"/>
              </a:rPr>
              <a:t>行业研究和政策建议报告</a:t>
            </a:r>
            <a:endParaRPr sz="2500">
              <a:latin typeface="楷体"/>
              <a:cs typeface="楷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23</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711045" y="1665783"/>
            <a:ext cx="1808708" cy="145605"/>
          </a:xfrm>
          <a:prstGeom prst="rect">
            <a:avLst/>
          </a:prstGeom>
        </p:spPr>
      </p:pic>
      <p:sp>
        <p:nvSpPr>
          <p:cNvPr id="7" name="object 7"/>
          <p:cNvSpPr/>
          <p:nvPr/>
        </p:nvSpPr>
        <p:spPr>
          <a:xfrm>
            <a:off x="832498" y="3297644"/>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grpSp>
        <p:nvGrpSpPr>
          <p:cNvPr id="8" name="object 8"/>
          <p:cNvGrpSpPr/>
          <p:nvPr/>
        </p:nvGrpSpPr>
        <p:grpSpPr>
          <a:xfrm>
            <a:off x="805500" y="3578235"/>
            <a:ext cx="5972175" cy="2865755"/>
            <a:chOff x="805500" y="3578235"/>
            <a:chExt cx="5972175" cy="2865755"/>
          </a:xfrm>
        </p:grpSpPr>
        <p:sp>
          <p:nvSpPr>
            <p:cNvPr id="9" name="object 9"/>
            <p:cNvSpPr/>
            <p:nvPr/>
          </p:nvSpPr>
          <p:spPr>
            <a:xfrm>
              <a:off x="832498" y="6438645"/>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10" name="object 10"/>
            <p:cNvPicPr/>
            <p:nvPr/>
          </p:nvPicPr>
          <p:blipFill>
            <a:blip r:embed="rId3" cstate="print"/>
            <a:stretch>
              <a:fillRect/>
            </a:stretch>
          </p:blipFill>
          <p:spPr>
            <a:xfrm>
              <a:off x="805500" y="3578235"/>
              <a:ext cx="2784661" cy="2824355"/>
            </a:xfrm>
            <a:prstGeom prst="rect">
              <a:avLst/>
            </a:prstGeom>
          </p:spPr>
        </p:pic>
      </p:grpSp>
      <p:grpSp>
        <p:nvGrpSpPr>
          <p:cNvPr id="11" name="object 11"/>
          <p:cNvGrpSpPr/>
          <p:nvPr/>
        </p:nvGrpSpPr>
        <p:grpSpPr>
          <a:xfrm>
            <a:off x="1462348" y="6600825"/>
            <a:ext cx="4577080" cy="2819400"/>
            <a:chOff x="1462348" y="6600825"/>
            <a:chExt cx="4577080" cy="2819400"/>
          </a:xfrm>
        </p:grpSpPr>
        <p:sp>
          <p:nvSpPr>
            <p:cNvPr id="12" name="object 12"/>
            <p:cNvSpPr/>
            <p:nvPr/>
          </p:nvSpPr>
          <p:spPr>
            <a:xfrm>
              <a:off x="1469821" y="6791426"/>
              <a:ext cx="4561840" cy="2621280"/>
            </a:xfrm>
            <a:custGeom>
              <a:avLst/>
              <a:gdLst/>
              <a:ahLst/>
              <a:cxnLst/>
              <a:rect l="l" t="t" r="r" b="b"/>
              <a:pathLst>
                <a:path w="4561840" h="2621279">
                  <a:moveTo>
                    <a:pt x="0" y="151751"/>
                  </a:moveTo>
                  <a:lnTo>
                    <a:pt x="8067" y="103786"/>
                  </a:lnTo>
                  <a:lnTo>
                    <a:pt x="30530" y="62129"/>
                  </a:lnTo>
                  <a:lnTo>
                    <a:pt x="64784" y="29279"/>
                  </a:lnTo>
                  <a:lnTo>
                    <a:pt x="108221" y="7736"/>
                  </a:lnTo>
                  <a:lnTo>
                    <a:pt x="158236" y="0"/>
                  </a:lnTo>
                  <a:lnTo>
                    <a:pt x="4403436" y="0"/>
                  </a:lnTo>
                  <a:lnTo>
                    <a:pt x="4453450" y="7736"/>
                  </a:lnTo>
                  <a:lnTo>
                    <a:pt x="4496886" y="29279"/>
                  </a:lnTo>
                  <a:lnTo>
                    <a:pt x="4531137" y="62129"/>
                  </a:lnTo>
                  <a:lnTo>
                    <a:pt x="4553599" y="103786"/>
                  </a:lnTo>
                  <a:lnTo>
                    <a:pt x="4561665" y="151751"/>
                  </a:lnTo>
                  <a:lnTo>
                    <a:pt x="4561665" y="2469131"/>
                  </a:lnTo>
                  <a:lnTo>
                    <a:pt x="4553599" y="2517098"/>
                  </a:lnTo>
                  <a:lnTo>
                    <a:pt x="4531137" y="2558757"/>
                  </a:lnTo>
                  <a:lnTo>
                    <a:pt x="4496886" y="2591609"/>
                  </a:lnTo>
                  <a:lnTo>
                    <a:pt x="4453450" y="2613154"/>
                  </a:lnTo>
                  <a:lnTo>
                    <a:pt x="4403436" y="2620891"/>
                  </a:lnTo>
                  <a:lnTo>
                    <a:pt x="158236" y="2620891"/>
                  </a:lnTo>
                  <a:lnTo>
                    <a:pt x="108221" y="2613154"/>
                  </a:lnTo>
                  <a:lnTo>
                    <a:pt x="64784" y="2591609"/>
                  </a:lnTo>
                  <a:lnTo>
                    <a:pt x="30530" y="2558757"/>
                  </a:lnTo>
                  <a:lnTo>
                    <a:pt x="8067" y="2517098"/>
                  </a:lnTo>
                  <a:lnTo>
                    <a:pt x="0" y="2469131"/>
                  </a:lnTo>
                  <a:lnTo>
                    <a:pt x="0" y="151751"/>
                  </a:lnTo>
                  <a:close/>
                </a:path>
              </a:pathLst>
            </a:custGeom>
            <a:ln w="14936">
              <a:solidFill>
                <a:srgbClr val="71A754"/>
              </a:solidFill>
            </a:ln>
          </p:spPr>
          <p:txBody>
            <a:bodyPr wrap="square" lIns="0" tIns="0" rIns="0" bIns="0" rtlCol="0"/>
            <a:lstStyle/>
            <a:p/>
          </p:txBody>
        </p:sp>
        <p:sp>
          <p:nvSpPr>
            <p:cNvPr id="13" name="object 13"/>
            <p:cNvSpPr/>
            <p:nvPr/>
          </p:nvSpPr>
          <p:spPr>
            <a:xfrm>
              <a:off x="1747113" y="6600825"/>
              <a:ext cx="277495" cy="252095"/>
            </a:xfrm>
            <a:custGeom>
              <a:avLst/>
              <a:gdLst/>
              <a:ahLst/>
              <a:cxnLst/>
              <a:rect l="l" t="t" r="r" b="b"/>
              <a:pathLst>
                <a:path w="277494" h="252095">
                  <a:moveTo>
                    <a:pt x="276961" y="0"/>
                  </a:moveTo>
                  <a:lnTo>
                    <a:pt x="0" y="0"/>
                  </a:lnTo>
                  <a:lnTo>
                    <a:pt x="0" y="252006"/>
                  </a:lnTo>
                  <a:lnTo>
                    <a:pt x="276961" y="252006"/>
                  </a:lnTo>
                  <a:lnTo>
                    <a:pt x="276961" y="0"/>
                  </a:lnTo>
                  <a:close/>
                </a:path>
              </a:pathLst>
            </a:custGeom>
            <a:solidFill>
              <a:srgbClr val="FFFFFF"/>
            </a:solidFill>
          </p:spPr>
          <p:txBody>
            <a:bodyPr wrap="square" lIns="0" tIns="0" rIns="0" bIns="0" rtlCol="0"/>
            <a:lstStyle/>
            <a:p/>
          </p:txBody>
        </p:sp>
        <p:pic>
          <p:nvPicPr>
            <p:cNvPr id="14" name="object 14"/>
            <p:cNvPicPr/>
            <p:nvPr/>
          </p:nvPicPr>
          <p:blipFill>
            <a:blip r:embed="rId4" cstate="print"/>
            <a:stretch>
              <a:fillRect/>
            </a:stretch>
          </p:blipFill>
          <p:spPr>
            <a:xfrm>
              <a:off x="1764006" y="6640651"/>
              <a:ext cx="258729" cy="208260"/>
            </a:xfrm>
            <a:prstGeom prst="rect">
              <a:avLst/>
            </a:prstGeom>
          </p:spPr>
        </p:pic>
        <p:sp>
          <p:nvSpPr>
            <p:cNvPr id="15" name="object 15"/>
            <p:cNvSpPr/>
            <p:nvPr/>
          </p:nvSpPr>
          <p:spPr>
            <a:xfrm>
              <a:off x="2018995" y="6693001"/>
              <a:ext cx="1570355" cy="219075"/>
            </a:xfrm>
            <a:custGeom>
              <a:avLst/>
              <a:gdLst/>
              <a:ahLst/>
              <a:cxnLst/>
              <a:rect l="l" t="t" r="r" b="b"/>
              <a:pathLst>
                <a:path w="1570354" h="219075">
                  <a:moveTo>
                    <a:pt x="1570266" y="0"/>
                  </a:moveTo>
                  <a:lnTo>
                    <a:pt x="0" y="0"/>
                  </a:lnTo>
                  <a:lnTo>
                    <a:pt x="0" y="218998"/>
                  </a:lnTo>
                  <a:lnTo>
                    <a:pt x="1570266" y="218998"/>
                  </a:lnTo>
                  <a:lnTo>
                    <a:pt x="1570266" y="0"/>
                  </a:lnTo>
                  <a:close/>
                </a:path>
              </a:pathLst>
            </a:custGeom>
            <a:solidFill>
              <a:srgbClr val="FFFFFF"/>
            </a:solidFill>
          </p:spPr>
          <p:txBody>
            <a:bodyPr wrap="square" lIns="0" tIns="0" rIns="0" bIns="0" rtlCol="0"/>
            <a:lstStyle/>
            <a:p/>
          </p:txBody>
        </p:sp>
      </p:grpSp>
      <p:sp>
        <p:nvSpPr>
          <p:cNvPr id="16" name="object 16"/>
          <p:cNvSpPr txBox="1"/>
          <p:nvPr/>
        </p:nvSpPr>
        <p:spPr>
          <a:xfrm>
            <a:off x="1626412" y="6714822"/>
            <a:ext cx="4240530" cy="2497455"/>
          </a:xfrm>
          <a:prstGeom prst="rect">
            <a:avLst/>
          </a:prstGeom>
        </p:spPr>
        <p:txBody>
          <a:bodyPr wrap="square" lIns="0" tIns="13970" rIns="0" bIns="0" rtlCol="0" vert="horz">
            <a:spAutoFit/>
          </a:bodyPr>
          <a:lstStyle/>
          <a:p>
            <a:pPr marL="384810">
              <a:lnSpc>
                <a:spcPct val="100000"/>
              </a:lnSpc>
              <a:spcBef>
                <a:spcPts val="110"/>
              </a:spcBef>
            </a:pPr>
            <a:r>
              <a:rPr dirty="0" sz="900" i="1">
                <a:solidFill>
                  <a:srgbClr val="58595B"/>
                </a:solidFill>
                <a:latin typeface="楷体"/>
                <a:cs typeface="楷体"/>
              </a:rPr>
              <a:t>案例</a:t>
            </a:r>
            <a:r>
              <a:rPr dirty="0" sz="900" spc="-229" i="1">
                <a:solidFill>
                  <a:srgbClr val="58595B"/>
                </a:solidFill>
                <a:latin typeface="楷体"/>
                <a:cs typeface="楷体"/>
              </a:rPr>
              <a:t> </a:t>
            </a:r>
            <a:r>
              <a:rPr dirty="0" baseline="3086" sz="1350" spc="-7" i="1">
                <a:solidFill>
                  <a:srgbClr val="58595B"/>
                </a:solidFill>
                <a:latin typeface="Times New Roman"/>
                <a:cs typeface="Times New Roman"/>
              </a:rPr>
              <a:t>2.2</a:t>
            </a:r>
            <a:r>
              <a:rPr dirty="0" sz="900" spc="-5" i="1">
                <a:solidFill>
                  <a:srgbClr val="58595B"/>
                </a:solidFill>
                <a:latin typeface="楷体"/>
                <a:cs typeface="楷体"/>
              </a:rPr>
              <a:t>：</a:t>
            </a:r>
            <a:r>
              <a:rPr dirty="0" sz="900" i="1">
                <a:solidFill>
                  <a:srgbClr val="58595B"/>
                </a:solidFill>
                <a:latin typeface="楷体"/>
                <a:cs typeface="楷体"/>
              </a:rPr>
              <a:t>深圳个人账户活化</a:t>
            </a:r>
            <a:endParaRPr sz="900">
              <a:latin typeface="楷体"/>
              <a:cs typeface="楷体"/>
            </a:endParaRPr>
          </a:p>
          <a:p>
            <a:pPr>
              <a:lnSpc>
                <a:spcPct val="100000"/>
              </a:lnSpc>
              <a:spcBef>
                <a:spcPts val="30"/>
              </a:spcBef>
            </a:pPr>
            <a:endParaRPr sz="1200">
              <a:latin typeface="楷体"/>
              <a:cs typeface="楷体"/>
            </a:endParaRPr>
          </a:p>
          <a:p>
            <a:pPr algn="just" marL="12700" marR="5080" indent="254000">
              <a:lnSpc>
                <a:spcPct val="100000"/>
              </a:lnSpc>
            </a:pPr>
            <a:r>
              <a:rPr dirty="0" sz="1000" spc="25">
                <a:solidFill>
                  <a:srgbClr val="231F20"/>
                </a:solidFill>
                <a:latin typeface="楷体"/>
                <a:cs typeface="楷体"/>
              </a:rPr>
              <a:t>深圳市重特大疾病补充医疗保险是深圳市</a:t>
            </a:r>
            <a:r>
              <a:rPr dirty="0" sz="1000">
                <a:solidFill>
                  <a:srgbClr val="231F20"/>
                </a:solidFill>
                <a:latin typeface="楷体"/>
                <a:cs typeface="楷体"/>
              </a:rPr>
              <a:t>于</a:t>
            </a:r>
            <a:r>
              <a:rPr dirty="0" sz="1000" spc="-295">
                <a:solidFill>
                  <a:srgbClr val="231F20"/>
                </a:solidFill>
                <a:latin typeface="楷体"/>
                <a:cs typeface="楷体"/>
              </a:rPr>
              <a:t> </a:t>
            </a:r>
            <a:r>
              <a:rPr dirty="0" baseline="2777" sz="1500">
                <a:solidFill>
                  <a:srgbClr val="231F20"/>
                </a:solidFill>
                <a:latin typeface="Times New Roman"/>
                <a:cs typeface="Times New Roman"/>
              </a:rPr>
              <a:t>2015</a:t>
            </a:r>
            <a:r>
              <a:rPr dirty="0" baseline="2777" sz="1500" spc="-67">
                <a:solidFill>
                  <a:srgbClr val="231F20"/>
                </a:solidFill>
                <a:latin typeface="Times New Roman"/>
                <a:cs typeface="Times New Roman"/>
              </a:rPr>
              <a:t> </a:t>
            </a:r>
            <a:r>
              <a:rPr dirty="0" sz="1000" spc="25">
                <a:solidFill>
                  <a:srgbClr val="231F20"/>
                </a:solidFill>
                <a:latin typeface="楷体"/>
                <a:cs typeface="楷体"/>
              </a:rPr>
              <a:t>年开始与平安保险合 </a:t>
            </a:r>
            <a:r>
              <a:rPr dirty="0" sz="1000" spc="5">
                <a:solidFill>
                  <a:srgbClr val="231F20"/>
                </a:solidFill>
                <a:latin typeface="楷体"/>
                <a:cs typeface="楷体"/>
              </a:rPr>
              <a:t>作实施的重大民生工</a:t>
            </a:r>
            <a:r>
              <a:rPr dirty="0" sz="1000">
                <a:solidFill>
                  <a:srgbClr val="231F20"/>
                </a:solidFill>
                <a:latin typeface="楷体"/>
                <a:cs typeface="楷体"/>
              </a:rPr>
              <a:t>程</a:t>
            </a:r>
            <a:r>
              <a:rPr dirty="0" sz="1000" spc="5">
                <a:solidFill>
                  <a:srgbClr val="231F20"/>
                </a:solidFill>
                <a:latin typeface="楷体"/>
                <a:cs typeface="楷体"/>
              </a:rPr>
              <a:t>，由深圳市人社局牵</a:t>
            </a:r>
            <a:r>
              <a:rPr dirty="0" sz="1000">
                <a:solidFill>
                  <a:srgbClr val="231F20"/>
                </a:solidFill>
                <a:latin typeface="楷体"/>
                <a:cs typeface="楷体"/>
              </a:rPr>
              <a:t>头</a:t>
            </a:r>
            <a:r>
              <a:rPr dirty="0" sz="1000" spc="5">
                <a:solidFill>
                  <a:srgbClr val="231F20"/>
                </a:solidFill>
                <a:latin typeface="楷体"/>
                <a:cs typeface="楷体"/>
              </a:rPr>
              <a:t>，会同市财政</a:t>
            </a:r>
            <a:r>
              <a:rPr dirty="0" sz="1000">
                <a:solidFill>
                  <a:srgbClr val="231F20"/>
                </a:solidFill>
                <a:latin typeface="楷体"/>
                <a:cs typeface="楷体"/>
              </a:rPr>
              <a:t>委</a:t>
            </a:r>
            <a:r>
              <a:rPr dirty="0" sz="1000" spc="5">
                <a:solidFill>
                  <a:srgbClr val="231F20"/>
                </a:solidFill>
                <a:latin typeface="楷体"/>
                <a:cs typeface="楷体"/>
              </a:rPr>
              <a:t>、民政局等部 门联合推</a:t>
            </a:r>
            <a:r>
              <a:rPr dirty="0" sz="1000">
                <a:solidFill>
                  <a:srgbClr val="231F20"/>
                </a:solidFill>
                <a:latin typeface="楷体"/>
                <a:cs typeface="楷体"/>
              </a:rPr>
              <a:t>进</a:t>
            </a:r>
            <a:r>
              <a:rPr dirty="0" sz="1000" spc="5">
                <a:solidFill>
                  <a:srgbClr val="231F20"/>
                </a:solidFill>
                <a:latin typeface="楷体"/>
                <a:cs typeface="楷体"/>
              </a:rPr>
              <a:t>。该项目为地方政府与商业保险公司成功合作的典型案例之</a:t>
            </a:r>
            <a:r>
              <a:rPr dirty="0" sz="1000">
                <a:solidFill>
                  <a:srgbClr val="231F20"/>
                </a:solidFill>
                <a:latin typeface="楷体"/>
                <a:cs typeface="楷体"/>
              </a:rPr>
              <a:t>一， </a:t>
            </a:r>
            <a:r>
              <a:rPr dirty="0" sz="1000" spc="5">
                <a:solidFill>
                  <a:srgbClr val="231F20"/>
                </a:solidFill>
                <a:latin typeface="楷体"/>
                <a:cs typeface="楷体"/>
              </a:rPr>
              <a:t>旨在降低参保人因重特大疾病因病致</a:t>
            </a:r>
            <a:r>
              <a:rPr dirty="0" sz="1000">
                <a:solidFill>
                  <a:srgbClr val="231F20"/>
                </a:solidFill>
                <a:latin typeface="楷体"/>
                <a:cs typeface="楷体"/>
              </a:rPr>
              <a:t>贫</a:t>
            </a:r>
            <a:r>
              <a:rPr dirty="0" sz="1000" spc="5">
                <a:solidFill>
                  <a:srgbClr val="231F20"/>
                </a:solidFill>
                <a:latin typeface="楷体"/>
                <a:cs typeface="楷体"/>
              </a:rPr>
              <a:t>、返贫的风</a:t>
            </a:r>
            <a:r>
              <a:rPr dirty="0" sz="1000">
                <a:solidFill>
                  <a:srgbClr val="231F20"/>
                </a:solidFill>
                <a:latin typeface="楷体"/>
                <a:cs typeface="楷体"/>
              </a:rPr>
              <a:t>险</a:t>
            </a:r>
            <a:r>
              <a:rPr dirty="0" sz="1000" spc="5">
                <a:solidFill>
                  <a:srgbClr val="231F20"/>
                </a:solidFill>
                <a:latin typeface="楷体"/>
                <a:cs typeface="楷体"/>
              </a:rPr>
              <a:t>。平安保险作为该项目 </a:t>
            </a:r>
            <a:r>
              <a:rPr dirty="0" sz="1000" spc="25">
                <a:solidFill>
                  <a:srgbClr val="231F20"/>
                </a:solidFill>
                <a:latin typeface="楷体"/>
                <a:cs typeface="楷体"/>
              </a:rPr>
              <a:t>的承办</a:t>
            </a:r>
            <a:r>
              <a:rPr dirty="0" sz="1000">
                <a:solidFill>
                  <a:srgbClr val="231F20"/>
                </a:solidFill>
                <a:latin typeface="楷体"/>
                <a:cs typeface="楷体"/>
              </a:rPr>
              <a:t>方</a:t>
            </a:r>
            <a:r>
              <a:rPr dirty="0" sz="1000" spc="25">
                <a:solidFill>
                  <a:srgbClr val="231F20"/>
                </a:solidFill>
                <a:latin typeface="楷体"/>
                <a:cs typeface="楷体"/>
              </a:rPr>
              <a:t>，充分发挥了自身经办大病保险的能力与平台优</a:t>
            </a:r>
            <a:r>
              <a:rPr dirty="0" sz="1000">
                <a:solidFill>
                  <a:srgbClr val="231F20"/>
                </a:solidFill>
                <a:latin typeface="楷体"/>
                <a:cs typeface="楷体"/>
              </a:rPr>
              <a:t>势</a:t>
            </a:r>
            <a:r>
              <a:rPr dirty="0" sz="1000" spc="25">
                <a:solidFill>
                  <a:srgbClr val="231F20"/>
                </a:solidFill>
                <a:latin typeface="楷体"/>
                <a:cs typeface="楷体"/>
              </a:rPr>
              <a:t>。截</a:t>
            </a:r>
            <a:r>
              <a:rPr dirty="0" sz="1000">
                <a:solidFill>
                  <a:srgbClr val="231F20"/>
                </a:solidFill>
                <a:latin typeface="楷体"/>
                <a:cs typeface="楷体"/>
              </a:rPr>
              <a:t>至</a:t>
            </a:r>
            <a:r>
              <a:rPr dirty="0" sz="1000" spc="-295">
                <a:solidFill>
                  <a:srgbClr val="231F20"/>
                </a:solidFill>
                <a:latin typeface="楷体"/>
                <a:cs typeface="楷体"/>
              </a:rPr>
              <a:t> </a:t>
            </a:r>
            <a:r>
              <a:rPr dirty="0" baseline="2777" sz="1500">
                <a:solidFill>
                  <a:srgbClr val="231F20"/>
                </a:solidFill>
                <a:latin typeface="Times New Roman"/>
                <a:cs typeface="Times New Roman"/>
              </a:rPr>
              <a:t>2018</a:t>
            </a:r>
            <a:r>
              <a:rPr dirty="0" baseline="2777" sz="1500" spc="-60">
                <a:solidFill>
                  <a:srgbClr val="231F20"/>
                </a:solidFill>
                <a:latin typeface="Times New Roman"/>
                <a:cs typeface="Times New Roman"/>
              </a:rPr>
              <a:t> </a:t>
            </a:r>
            <a:r>
              <a:rPr dirty="0" sz="1000">
                <a:solidFill>
                  <a:srgbClr val="231F20"/>
                </a:solidFill>
                <a:latin typeface="楷体"/>
                <a:cs typeface="楷体"/>
              </a:rPr>
              <a:t>年</a:t>
            </a:r>
            <a:endParaRPr sz="1000">
              <a:latin typeface="楷体"/>
              <a:cs typeface="楷体"/>
            </a:endParaRPr>
          </a:p>
          <a:p>
            <a:pPr algn="just" marL="12700">
              <a:lnSpc>
                <a:spcPct val="100000"/>
              </a:lnSpc>
            </a:pPr>
            <a:r>
              <a:rPr dirty="0" baseline="2777" sz="1500">
                <a:solidFill>
                  <a:srgbClr val="231F20"/>
                </a:solidFill>
                <a:latin typeface="Times New Roman"/>
                <a:cs typeface="Times New Roman"/>
              </a:rPr>
              <a:t>3</a:t>
            </a:r>
            <a:r>
              <a:rPr dirty="0" baseline="2777" sz="1500" spc="-7">
                <a:solidFill>
                  <a:srgbClr val="231F20"/>
                </a:solidFill>
                <a:latin typeface="Times New Roman"/>
                <a:cs typeface="Times New Roman"/>
              </a:rPr>
              <a:t> </a:t>
            </a:r>
            <a:r>
              <a:rPr dirty="0" sz="1000">
                <a:solidFill>
                  <a:srgbClr val="231F20"/>
                </a:solidFill>
                <a:latin typeface="楷体"/>
                <a:cs typeface="楷体"/>
              </a:rPr>
              <a:t>月，该项目已合计赔付近</a:t>
            </a:r>
            <a:r>
              <a:rPr dirty="0" sz="1000" spc="-254">
                <a:solidFill>
                  <a:srgbClr val="231F20"/>
                </a:solidFill>
                <a:latin typeface="楷体"/>
                <a:cs typeface="楷体"/>
              </a:rPr>
              <a:t> </a:t>
            </a:r>
            <a:r>
              <a:rPr dirty="0" baseline="2777" sz="1500">
                <a:solidFill>
                  <a:srgbClr val="231F20"/>
                </a:solidFill>
                <a:latin typeface="Times New Roman"/>
                <a:cs typeface="Times New Roman"/>
              </a:rPr>
              <a:t>4 </a:t>
            </a:r>
            <a:r>
              <a:rPr dirty="0" sz="1000">
                <a:solidFill>
                  <a:srgbClr val="231F20"/>
                </a:solidFill>
                <a:latin typeface="楷体"/>
                <a:cs typeface="楷体"/>
              </a:rPr>
              <a:t>亿元，受益人数超过</a:t>
            </a:r>
            <a:r>
              <a:rPr dirty="0" sz="1000" spc="-254">
                <a:solidFill>
                  <a:srgbClr val="231F20"/>
                </a:solidFill>
                <a:latin typeface="楷体"/>
                <a:cs typeface="楷体"/>
              </a:rPr>
              <a:t> </a:t>
            </a:r>
            <a:r>
              <a:rPr dirty="0" baseline="2777" sz="1500">
                <a:solidFill>
                  <a:srgbClr val="231F20"/>
                </a:solidFill>
                <a:latin typeface="Times New Roman"/>
                <a:cs typeface="Times New Roman"/>
              </a:rPr>
              <a:t>3 </a:t>
            </a:r>
            <a:r>
              <a:rPr dirty="0" sz="1000">
                <a:solidFill>
                  <a:srgbClr val="231F20"/>
                </a:solidFill>
                <a:latin typeface="楷体"/>
                <a:cs typeface="楷体"/>
              </a:rPr>
              <a:t>万人。</a:t>
            </a:r>
            <a:endParaRPr sz="1000">
              <a:latin typeface="楷体"/>
              <a:cs typeface="楷体"/>
            </a:endParaRPr>
          </a:p>
          <a:p>
            <a:pPr>
              <a:lnSpc>
                <a:spcPct val="100000"/>
              </a:lnSpc>
              <a:spcBef>
                <a:spcPts val="45"/>
              </a:spcBef>
            </a:pPr>
            <a:endParaRPr sz="900">
              <a:latin typeface="楷体"/>
              <a:cs typeface="楷体"/>
            </a:endParaRPr>
          </a:p>
          <a:p>
            <a:pPr algn="just" marL="12700" marR="6985" indent="254000">
              <a:lnSpc>
                <a:spcPct val="100000"/>
              </a:lnSpc>
              <a:spcBef>
                <a:spcPts val="5"/>
              </a:spcBef>
            </a:pPr>
            <a:r>
              <a:rPr dirty="0" sz="1000">
                <a:solidFill>
                  <a:srgbClr val="231F20"/>
                </a:solidFill>
                <a:latin typeface="楷体"/>
                <a:cs typeface="楷体"/>
              </a:rPr>
              <a:t>深圳市创新性地应用了医保个人账户划扣的方式鼓励市民参保</a:t>
            </a:r>
            <a:r>
              <a:rPr dirty="0" sz="1000" spc="-70">
                <a:solidFill>
                  <a:srgbClr val="231F20"/>
                </a:solidFill>
                <a:latin typeface="楷体"/>
                <a:cs typeface="楷体"/>
              </a:rPr>
              <a:t>。</a:t>
            </a:r>
            <a:r>
              <a:rPr dirty="0" sz="1000">
                <a:solidFill>
                  <a:srgbClr val="231F20"/>
                </a:solidFill>
                <a:latin typeface="楷体"/>
                <a:cs typeface="楷体"/>
              </a:rPr>
              <a:t>以</a:t>
            </a:r>
            <a:r>
              <a:rPr dirty="0" sz="1000" spc="-365">
                <a:solidFill>
                  <a:srgbClr val="231F20"/>
                </a:solidFill>
                <a:latin typeface="楷体"/>
                <a:cs typeface="楷体"/>
              </a:rPr>
              <a:t> </a:t>
            </a:r>
            <a:r>
              <a:rPr dirty="0" baseline="2777" sz="1500">
                <a:solidFill>
                  <a:srgbClr val="231F20"/>
                </a:solidFill>
                <a:latin typeface="Times New Roman"/>
                <a:cs typeface="Times New Roman"/>
              </a:rPr>
              <a:t>2018  </a:t>
            </a:r>
            <a:r>
              <a:rPr dirty="0" sz="1000" spc="5">
                <a:solidFill>
                  <a:srgbClr val="231F20"/>
                </a:solidFill>
                <a:latin typeface="楷体"/>
                <a:cs typeface="楷体"/>
              </a:rPr>
              <a:t>年为</a:t>
            </a:r>
            <a:r>
              <a:rPr dirty="0" sz="1000">
                <a:solidFill>
                  <a:srgbClr val="231F20"/>
                </a:solidFill>
                <a:latin typeface="楷体"/>
                <a:cs typeface="楷体"/>
              </a:rPr>
              <a:t>例</a:t>
            </a:r>
            <a:r>
              <a:rPr dirty="0" sz="1000" spc="5">
                <a:solidFill>
                  <a:srgbClr val="231F20"/>
                </a:solidFill>
                <a:latin typeface="楷体"/>
                <a:cs typeface="楷体"/>
              </a:rPr>
              <a:t>，根</a:t>
            </a:r>
            <a:r>
              <a:rPr dirty="0" sz="1000">
                <a:solidFill>
                  <a:srgbClr val="231F20"/>
                </a:solidFill>
                <a:latin typeface="楷体"/>
                <a:cs typeface="楷体"/>
              </a:rPr>
              <a:t>据</a:t>
            </a:r>
            <a:r>
              <a:rPr dirty="0" sz="1000" spc="5">
                <a:solidFill>
                  <a:srgbClr val="231F20"/>
                </a:solidFill>
                <a:latin typeface="楷体"/>
                <a:cs typeface="楷体"/>
              </a:rPr>
              <a:t>《深圳市重特大疾病补充医疗保险试行办</a:t>
            </a:r>
            <a:r>
              <a:rPr dirty="0" sz="1000">
                <a:solidFill>
                  <a:srgbClr val="231F20"/>
                </a:solidFill>
                <a:latin typeface="楷体"/>
                <a:cs typeface="楷体"/>
              </a:rPr>
              <a:t>法</a:t>
            </a:r>
            <a:r>
              <a:rPr dirty="0" sz="1000" spc="5">
                <a:solidFill>
                  <a:srgbClr val="231F20"/>
                </a:solidFill>
                <a:latin typeface="楷体"/>
                <a:cs typeface="楷体"/>
              </a:rPr>
              <a:t>》规</a:t>
            </a:r>
            <a:r>
              <a:rPr dirty="0" sz="1000">
                <a:solidFill>
                  <a:srgbClr val="231F20"/>
                </a:solidFill>
                <a:latin typeface="楷体"/>
                <a:cs typeface="楷体"/>
              </a:rPr>
              <a:t>定</a:t>
            </a:r>
            <a:r>
              <a:rPr dirty="0" sz="1000" spc="5">
                <a:solidFill>
                  <a:srgbClr val="231F20"/>
                </a:solidFill>
                <a:latin typeface="楷体"/>
                <a:cs typeface="楷体"/>
              </a:rPr>
              <a:t>，医保个人 </a:t>
            </a:r>
            <a:r>
              <a:rPr dirty="0" sz="1000" spc="15">
                <a:solidFill>
                  <a:srgbClr val="231F20"/>
                </a:solidFill>
                <a:latin typeface="楷体"/>
                <a:cs typeface="楷体"/>
              </a:rPr>
              <a:t>账户余额大于等</a:t>
            </a:r>
            <a:r>
              <a:rPr dirty="0" sz="1000">
                <a:solidFill>
                  <a:srgbClr val="231F20"/>
                </a:solidFill>
                <a:latin typeface="楷体"/>
                <a:cs typeface="楷体"/>
              </a:rPr>
              <a:t>于</a:t>
            </a:r>
            <a:r>
              <a:rPr dirty="0" sz="1000" spc="-295">
                <a:solidFill>
                  <a:srgbClr val="231F20"/>
                </a:solidFill>
                <a:latin typeface="楷体"/>
                <a:cs typeface="楷体"/>
              </a:rPr>
              <a:t> </a:t>
            </a:r>
            <a:r>
              <a:rPr dirty="0" baseline="2777" sz="1500">
                <a:solidFill>
                  <a:srgbClr val="231F20"/>
                </a:solidFill>
                <a:latin typeface="Times New Roman"/>
                <a:cs typeface="Times New Roman"/>
              </a:rPr>
              <a:t>4,488</a:t>
            </a:r>
            <a:r>
              <a:rPr dirty="0" baseline="2777" sz="1500" spc="-75">
                <a:solidFill>
                  <a:srgbClr val="231F20"/>
                </a:solidFill>
                <a:latin typeface="Times New Roman"/>
                <a:cs typeface="Times New Roman"/>
              </a:rPr>
              <a:t> </a:t>
            </a:r>
            <a:r>
              <a:rPr dirty="0" sz="1000" spc="15">
                <a:solidFill>
                  <a:srgbClr val="231F20"/>
                </a:solidFill>
                <a:latin typeface="楷体"/>
                <a:cs typeface="楷体"/>
              </a:rPr>
              <a:t>元的基本医保参保人可自愿参</a:t>
            </a:r>
            <a:r>
              <a:rPr dirty="0" sz="1000">
                <a:solidFill>
                  <a:srgbClr val="231F20"/>
                </a:solidFill>
                <a:latin typeface="楷体"/>
                <a:cs typeface="楷体"/>
              </a:rPr>
              <a:t>保</a:t>
            </a:r>
            <a:r>
              <a:rPr dirty="0" sz="1000" spc="15">
                <a:solidFill>
                  <a:srgbClr val="231F20"/>
                </a:solidFill>
                <a:latin typeface="楷体"/>
                <a:cs typeface="楷体"/>
              </a:rPr>
              <a:t>，每年保费标准仅</a:t>
            </a:r>
            <a:endParaRPr sz="1000">
              <a:latin typeface="楷体"/>
              <a:cs typeface="楷体"/>
            </a:endParaRPr>
          </a:p>
          <a:p>
            <a:pPr algn="just" marL="12700" marR="6985">
              <a:lnSpc>
                <a:spcPct val="100000"/>
              </a:lnSpc>
            </a:pPr>
            <a:r>
              <a:rPr dirty="0" baseline="2777" sz="1500">
                <a:solidFill>
                  <a:srgbClr val="231F20"/>
                </a:solidFill>
                <a:latin typeface="Times New Roman"/>
                <a:cs typeface="Times New Roman"/>
              </a:rPr>
              <a:t>29</a:t>
            </a:r>
            <a:r>
              <a:rPr dirty="0" baseline="2777" sz="1500" spc="-157">
                <a:solidFill>
                  <a:srgbClr val="231F20"/>
                </a:solidFill>
                <a:latin typeface="Times New Roman"/>
                <a:cs typeface="Times New Roman"/>
              </a:rPr>
              <a:t> </a:t>
            </a:r>
            <a:r>
              <a:rPr dirty="0" sz="1000">
                <a:solidFill>
                  <a:srgbClr val="231F20"/>
                </a:solidFill>
                <a:latin typeface="楷体"/>
                <a:cs typeface="楷体"/>
              </a:rPr>
              <a:t>元</a:t>
            </a:r>
            <a:r>
              <a:rPr dirty="0" sz="1000" spc="-40">
                <a:solidFill>
                  <a:srgbClr val="231F20"/>
                </a:solidFill>
                <a:latin typeface="楷体"/>
                <a:cs typeface="楷体"/>
              </a:rPr>
              <a:t>，</a:t>
            </a:r>
            <a:r>
              <a:rPr dirty="0" sz="1000">
                <a:solidFill>
                  <a:srgbClr val="231F20"/>
                </a:solidFill>
                <a:latin typeface="楷体"/>
                <a:cs typeface="楷体"/>
              </a:rPr>
              <a:t>医保机构通过手机短信确认的方式</a:t>
            </a:r>
            <a:r>
              <a:rPr dirty="0" sz="1000" spc="-40">
                <a:solidFill>
                  <a:srgbClr val="231F20"/>
                </a:solidFill>
                <a:latin typeface="楷体"/>
                <a:cs typeface="楷体"/>
              </a:rPr>
              <a:t>，</a:t>
            </a:r>
            <a:r>
              <a:rPr dirty="0" sz="1000">
                <a:solidFill>
                  <a:srgbClr val="231F20"/>
                </a:solidFill>
                <a:latin typeface="楷体"/>
                <a:cs typeface="楷体"/>
              </a:rPr>
              <a:t>直接从个人账户划扣保费款项。 </a:t>
            </a:r>
            <a:r>
              <a:rPr dirty="0" sz="1000" spc="5">
                <a:solidFill>
                  <a:srgbClr val="231F20"/>
                </a:solidFill>
                <a:latin typeface="楷体"/>
                <a:cs typeface="楷体"/>
              </a:rPr>
              <a:t>参保人患重特大疾病使</a:t>
            </a:r>
            <a:r>
              <a:rPr dirty="0" sz="1000">
                <a:solidFill>
                  <a:srgbClr val="231F20"/>
                </a:solidFill>
                <a:latin typeface="楷体"/>
                <a:cs typeface="楷体"/>
              </a:rPr>
              <a:t>用</a:t>
            </a:r>
            <a:r>
              <a:rPr dirty="0" sz="1000" spc="5">
                <a:solidFill>
                  <a:srgbClr val="231F20"/>
                </a:solidFill>
                <a:latin typeface="楷体"/>
                <a:cs typeface="楷体"/>
              </a:rPr>
              <a:t>《深圳市重特大疾病补充医疗保险药品目</a:t>
            </a:r>
            <a:r>
              <a:rPr dirty="0" sz="1000">
                <a:solidFill>
                  <a:srgbClr val="231F20"/>
                </a:solidFill>
                <a:latin typeface="楷体"/>
                <a:cs typeface="楷体"/>
              </a:rPr>
              <a:t>录</a:t>
            </a:r>
            <a:r>
              <a:rPr dirty="0" sz="1000" spc="5">
                <a:solidFill>
                  <a:srgbClr val="231F20"/>
                </a:solidFill>
                <a:latin typeface="楷体"/>
                <a:cs typeface="楷体"/>
              </a:rPr>
              <a:t>》内药 </a:t>
            </a:r>
            <a:r>
              <a:rPr dirty="0" sz="1000">
                <a:solidFill>
                  <a:srgbClr val="231F20"/>
                </a:solidFill>
                <a:latin typeface="楷体"/>
                <a:cs typeface="楷体"/>
              </a:rPr>
              <a:t>品</a:t>
            </a:r>
            <a:r>
              <a:rPr dirty="0" sz="1000" spc="5">
                <a:solidFill>
                  <a:srgbClr val="231F20"/>
                </a:solidFill>
                <a:latin typeface="楷体"/>
                <a:cs typeface="楷体"/>
              </a:rPr>
              <a:t>（包括治疗肺动脉高压的全可</a:t>
            </a:r>
            <a:r>
              <a:rPr dirty="0" sz="1000">
                <a:solidFill>
                  <a:srgbClr val="231F20"/>
                </a:solidFill>
                <a:latin typeface="楷体"/>
                <a:cs typeface="楷体"/>
              </a:rPr>
              <a:t>利</a:t>
            </a:r>
            <a:r>
              <a:rPr dirty="0" sz="1000" spc="5">
                <a:solidFill>
                  <a:srgbClr val="231F20"/>
                </a:solidFill>
                <a:latin typeface="楷体"/>
                <a:cs typeface="楷体"/>
              </a:rPr>
              <a:t>、治疗克罗恩病的类克等罕见病用</a:t>
            </a:r>
            <a:r>
              <a:rPr dirty="0" sz="1000">
                <a:solidFill>
                  <a:srgbClr val="231F20"/>
                </a:solidFill>
                <a:latin typeface="楷体"/>
                <a:cs typeface="楷体"/>
              </a:rPr>
              <a:t>药）， 所发生的费用由承办机构支付</a:t>
            </a:r>
            <a:r>
              <a:rPr dirty="0" sz="1000" spc="-254">
                <a:solidFill>
                  <a:srgbClr val="231F20"/>
                </a:solidFill>
                <a:latin typeface="楷体"/>
                <a:cs typeface="楷体"/>
              </a:rPr>
              <a:t> </a:t>
            </a:r>
            <a:r>
              <a:rPr dirty="0" baseline="2777" sz="1500">
                <a:solidFill>
                  <a:srgbClr val="231F20"/>
                </a:solidFill>
                <a:latin typeface="Times New Roman"/>
                <a:cs typeface="Times New Roman"/>
              </a:rPr>
              <a:t>70%</a:t>
            </a:r>
            <a:r>
              <a:rPr dirty="0" sz="1000">
                <a:solidFill>
                  <a:srgbClr val="231F20"/>
                </a:solidFill>
                <a:latin typeface="楷体"/>
                <a:cs typeface="楷体"/>
              </a:rPr>
              <a:t>，支付金额不超过</a:t>
            </a:r>
            <a:r>
              <a:rPr dirty="0" sz="1000" spc="-254">
                <a:solidFill>
                  <a:srgbClr val="231F20"/>
                </a:solidFill>
                <a:latin typeface="楷体"/>
                <a:cs typeface="楷体"/>
              </a:rPr>
              <a:t> </a:t>
            </a:r>
            <a:r>
              <a:rPr dirty="0" baseline="2777" sz="1500">
                <a:solidFill>
                  <a:srgbClr val="231F20"/>
                </a:solidFill>
                <a:latin typeface="Times New Roman"/>
                <a:cs typeface="Times New Roman"/>
              </a:rPr>
              <a:t>15</a:t>
            </a:r>
            <a:r>
              <a:rPr dirty="0" baseline="2777" sz="1500" spc="-7">
                <a:solidFill>
                  <a:srgbClr val="231F20"/>
                </a:solidFill>
                <a:latin typeface="Times New Roman"/>
                <a:cs typeface="Times New Roman"/>
              </a:rPr>
              <a:t> </a:t>
            </a:r>
            <a:r>
              <a:rPr dirty="0" sz="1000">
                <a:solidFill>
                  <a:srgbClr val="231F20"/>
                </a:solidFill>
                <a:latin typeface="楷体"/>
                <a:cs typeface="楷体"/>
              </a:rPr>
              <a:t>万元。</a:t>
            </a:r>
            <a:endParaRPr sz="1000">
              <a:latin typeface="楷体"/>
              <a:cs typeface="楷体"/>
            </a:endParaRPr>
          </a:p>
        </p:txBody>
      </p:sp>
      <p:sp>
        <p:nvSpPr>
          <p:cNvPr id="17" name="object 17"/>
          <p:cNvSpPr txBox="1"/>
          <p:nvPr/>
        </p:nvSpPr>
        <p:spPr>
          <a:xfrm>
            <a:off x="1446733" y="4572743"/>
            <a:ext cx="307975" cy="351155"/>
          </a:xfrm>
          <a:prstGeom prst="rect">
            <a:avLst/>
          </a:prstGeom>
        </p:spPr>
        <p:txBody>
          <a:bodyPr wrap="square" lIns="0" tIns="27940" rIns="0" bIns="0" rtlCol="0" vert="horz">
            <a:spAutoFit/>
          </a:bodyPr>
          <a:lstStyle/>
          <a:p>
            <a:pPr marL="12700" marR="5080">
              <a:lnSpc>
                <a:spcPts val="1230"/>
              </a:lnSpc>
              <a:spcBef>
                <a:spcPts val="220"/>
              </a:spcBef>
            </a:pPr>
            <a:r>
              <a:rPr dirty="0" sz="1100" spc="5">
                <a:solidFill>
                  <a:srgbClr val="FFFFFF"/>
                </a:solidFill>
                <a:latin typeface="楷体"/>
                <a:cs typeface="楷体"/>
              </a:rPr>
              <a:t>地方 政府</a:t>
            </a:r>
            <a:endParaRPr sz="1100">
              <a:latin typeface="楷体"/>
              <a:cs typeface="楷体"/>
            </a:endParaRPr>
          </a:p>
        </p:txBody>
      </p:sp>
      <p:sp>
        <p:nvSpPr>
          <p:cNvPr id="18" name="object 18"/>
          <p:cNvSpPr txBox="1"/>
          <p:nvPr/>
        </p:nvSpPr>
        <p:spPr>
          <a:xfrm>
            <a:off x="2022881" y="5514118"/>
            <a:ext cx="307975" cy="351155"/>
          </a:xfrm>
          <a:prstGeom prst="rect">
            <a:avLst/>
          </a:prstGeom>
        </p:spPr>
        <p:txBody>
          <a:bodyPr wrap="square" lIns="0" tIns="27940" rIns="0" bIns="0" rtlCol="0" vert="horz">
            <a:spAutoFit/>
          </a:bodyPr>
          <a:lstStyle/>
          <a:p>
            <a:pPr marL="12700" marR="5080">
              <a:lnSpc>
                <a:spcPts val="1230"/>
              </a:lnSpc>
              <a:spcBef>
                <a:spcPts val="220"/>
              </a:spcBef>
            </a:pPr>
            <a:r>
              <a:rPr dirty="0" sz="1100" spc="5">
                <a:solidFill>
                  <a:srgbClr val="FFFFFF"/>
                </a:solidFill>
                <a:latin typeface="楷体"/>
                <a:cs typeface="楷体"/>
              </a:rPr>
              <a:t>保险 公司</a:t>
            </a:r>
            <a:endParaRPr sz="1100">
              <a:latin typeface="楷体"/>
              <a:cs typeface="楷体"/>
            </a:endParaRPr>
          </a:p>
        </p:txBody>
      </p:sp>
      <p:sp>
        <p:nvSpPr>
          <p:cNvPr id="19" name="object 19"/>
          <p:cNvSpPr txBox="1"/>
          <p:nvPr/>
        </p:nvSpPr>
        <p:spPr>
          <a:xfrm>
            <a:off x="2618816" y="4633449"/>
            <a:ext cx="307975" cy="194310"/>
          </a:xfrm>
          <a:prstGeom prst="rect">
            <a:avLst/>
          </a:prstGeom>
        </p:spPr>
        <p:txBody>
          <a:bodyPr wrap="square" lIns="0" tIns="13335" rIns="0" bIns="0" rtlCol="0" vert="horz">
            <a:spAutoFit/>
          </a:bodyPr>
          <a:lstStyle/>
          <a:p>
            <a:pPr marL="12700">
              <a:lnSpc>
                <a:spcPct val="100000"/>
              </a:lnSpc>
              <a:spcBef>
                <a:spcPts val="105"/>
              </a:spcBef>
            </a:pPr>
            <a:r>
              <a:rPr dirty="0" sz="1100" spc="10">
                <a:solidFill>
                  <a:srgbClr val="FFFFFF"/>
                </a:solidFill>
                <a:latin typeface="楷体"/>
                <a:cs typeface="楷体"/>
              </a:rPr>
              <a:t>药企</a:t>
            </a:r>
            <a:endParaRPr sz="1100">
              <a:latin typeface="楷体"/>
              <a:cs typeface="楷体"/>
            </a:endParaRPr>
          </a:p>
        </p:txBody>
      </p:sp>
      <p:sp>
        <p:nvSpPr>
          <p:cNvPr id="20" name="object 20"/>
          <p:cNvSpPr txBox="1"/>
          <p:nvPr/>
        </p:nvSpPr>
        <p:spPr>
          <a:xfrm>
            <a:off x="1380032" y="1593304"/>
            <a:ext cx="5316855" cy="2947035"/>
          </a:xfrm>
          <a:prstGeom prst="rect">
            <a:avLst/>
          </a:prstGeom>
        </p:spPr>
        <p:txBody>
          <a:bodyPr wrap="square" lIns="0" tIns="45720" rIns="0" bIns="0" rtlCol="0" vert="horz">
            <a:spAutoFit/>
          </a:bodyPr>
          <a:lstStyle/>
          <a:p>
            <a:pPr marL="317500">
              <a:lnSpc>
                <a:spcPct val="100000"/>
              </a:lnSpc>
              <a:spcBef>
                <a:spcPts val="360"/>
              </a:spcBef>
            </a:pPr>
            <a:r>
              <a:rPr dirty="0" sz="1200">
                <a:solidFill>
                  <a:srgbClr val="636466"/>
                </a:solidFill>
                <a:latin typeface="楷体"/>
                <a:cs typeface="楷体"/>
              </a:rPr>
              <a:t>罕见病商保产品的推动路径</a:t>
            </a:r>
            <a:endParaRPr sz="1200">
              <a:latin typeface="楷体"/>
              <a:cs typeface="楷体"/>
            </a:endParaRPr>
          </a:p>
          <a:p>
            <a:pPr marL="12700" marR="445134" indent="304800">
              <a:lnSpc>
                <a:spcPct val="118100"/>
              </a:lnSpc>
            </a:pPr>
            <a:r>
              <a:rPr dirty="0" sz="1200" spc="15">
                <a:solidFill>
                  <a:srgbClr val="231F20"/>
                </a:solidFill>
                <a:latin typeface="楷体"/>
                <a:cs typeface="楷体"/>
              </a:rPr>
              <a:t>专家表</a:t>
            </a:r>
            <a:r>
              <a:rPr dirty="0" sz="1200">
                <a:solidFill>
                  <a:srgbClr val="231F20"/>
                </a:solidFill>
                <a:latin typeface="楷体"/>
                <a:cs typeface="楷体"/>
              </a:rPr>
              <a:t>示</a:t>
            </a:r>
            <a:r>
              <a:rPr dirty="0" sz="1200" spc="15">
                <a:solidFill>
                  <a:srgbClr val="231F20"/>
                </a:solidFill>
                <a:latin typeface="楷体"/>
                <a:cs typeface="楷体"/>
              </a:rPr>
              <a:t>，不论产品设计采用何种思</a:t>
            </a:r>
            <a:r>
              <a:rPr dirty="0" sz="1200">
                <a:solidFill>
                  <a:srgbClr val="231F20"/>
                </a:solidFill>
                <a:latin typeface="楷体"/>
                <a:cs typeface="楷体"/>
              </a:rPr>
              <a:t>路</a:t>
            </a:r>
            <a:r>
              <a:rPr dirty="0" sz="1200" spc="15">
                <a:solidFill>
                  <a:srgbClr val="231F20"/>
                </a:solidFill>
                <a:latin typeface="楷体"/>
                <a:cs typeface="楷体"/>
              </a:rPr>
              <a:t>，罕见病商保产品的设计与 </a:t>
            </a:r>
            <a:r>
              <a:rPr dirty="0" sz="1200" spc="10">
                <a:solidFill>
                  <a:srgbClr val="231F20"/>
                </a:solidFill>
                <a:latin typeface="楷体"/>
                <a:cs typeface="楷体"/>
              </a:rPr>
              <a:t>推广必须依靠着保险公</a:t>
            </a:r>
            <a:r>
              <a:rPr dirty="0" sz="1200">
                <a:solidFill>
                  <a:srgbClr val="231F20"/>
                </a:solidFill>
                <a:latin typeface="楷体"/>
                <a:cs typeface="楷体"/>
              </a:rPr>
              <a:t>司</a:t>
            </a:r>
            <a:r>
              <a:rPr dirty="0" sz="1200" spc="10">
                <a:solidFill>
                  <a:srgbClr val="231F20"/>
                </a:solidFill>
                <a:latin typeface="楷体"/>
                <a:cs typeface="楷体"/>
              </a:rPr>
              <a:t>、药企与政府三方的分工配</a:t>
            </a:r>
            <a:r>
              <a:rPr dirty="0" sz="1200">
                <a:solidFill>
                  <a:srgbClr val="231F20"/>
                </a:solidFill>
                <a:latin typeface="楷体"/>
                <a:cs typeface="楷体"/>
              </a:rPr>
              <a:t>合</a:t>
            </a:r>
            <a:r>
              <a:rPr dirty="0" sz="1200" spc="10">
                <a:solidFill>
                  <a:srgbClr val="231F20"/>
                </a:solidFill>
                <a:latin typeface="楷体"/>
                <a:cs typeface="楷体"/>
              </a:rPr>
              <a:t>、共同发</a:t>
            </a:r>
            <a:r>
              <a:rPr dirty="0" sz="1200">
                <a:solidFill>
                  <a:srgbClr val="231F20"/>
                </a:solidFill>
                <a:latin typeface="楷体"/>
                <a:cs typeface="楷体"/>
              </a:rPr>
              <a:t>力</a:t>
            </a:r>
            <a:r>
              <a:rPr dirty="0" sz="1200" spc="10">
                <a:solidFill>
                  <a:srgbClr val="231F20"/>
                </a:solidFill>
                <a:latin typeface="楷体"/>
                <a:cs typeface="楷体"/>
              </a:rPr>
              <a:t>（见 </a:t>
            </a:r>
            <a:r>
              <a:rPr dirty="0" sz="1200">
                <a:solidFill>
                  <a:srgbClr val="231F20"/>
                </a:solidFill>
                <a:latin typeface="楷体"/>
                <a:cs typeface="楷体"/>
              </a:rPr>
              <a:t>图</a:t>
            </a:r>
            <a:r>
              <a:rPr dirty="0" sz="1200" spc="-450">
                <a:solidFill>
                  <a:srgbClr val="231F20"/>
                </a:solidFill>
                <a:latin typeface="楷体"/>
                <a:cs typeface="楷体"/>
              </a:rPr>
              <a:t> </a:t>
            </a:r>
            <a:r>
              <a:rPr dirty="0" baseline="2314" sz="1800" spc="-97">
                <a:solidFill>
                  <a:srgbClr val="231F20"/>
                </a:solidFill>
                <a:latin typeface="Times New Roman"/>
                <a:cs typeface="Times New Roman"/>
              </a:rPr>
              <a:t>2.6</a:t>
            </a:r>
            <a:r>
              <a:rPr dirty="0" sz="1200" spc="-65">
                <a:solidFill>
                  <a:srgbClr val="231F20"/>
                </a:solidFill>
                <a:latin typeface="楷体"/>
                <a:cs typeface="楷体"/>
              </a:rPr>
              <a:t>）</a:t>
            </a:r>
            <a:r>
              <a:rPr dirty="0" sz="1200" spc="-250">
                <a:solidFill>
                  <a:srgbClr val="231F20"/>
                </a:solidFill>
                <a:latin typeface="楷体"/>
                <a:cs typeface="楷体"/>
              </a:rPr>
              <a:t>。</a:t>
            </a:r>
            <a:r>
              <a:rPr dirty="0" sz="1200">
                <a:solidFill>
                  <a:srgbClr val="231F20"/>
                </a:solidFill>
                <a:latin typeface="楷体"/>
                <a:cs typeface="楷体"/>
              </a:rPr>
              <a:t>企业需在前期做好包括保障病种流行病学数据采集</a:t>
            </a:r>
            <a:r>
              <a:rPr dirty="0" sz="1200" spc="-250">
                <a:solidFill>
                  <a:srgbClr val="231F20"/>
                </a:solidFill>
                <a:latin typeface="楷体"/>
                <a:cs typeface="楷体"/>
              </a:rPr>
              <a:t>、</a:t>
            </a:r>
            <a:r>
              <a:rPr dirty="0" sz="1200">
                <a:solidFill>
                  <a:srgbClr val="231F20"/>
                </a:solidFill>
                <a:latin typeface="楷体"/>
                <a:cs typeface="楷体"/>
              </a:rPr>
              <a:t>数据精算、 </a:t>
            </a:r>
            <a:r>
              <a:rPr dirty="0" sz="1200" spc="10">
                <a:solidFill>
                  <a:srgbClr val="231F20"/>
                </a:solidFill>
                <a:latin typeface="楷体"/>
                <a:cs typeface="楷体"/>
              </a:rPr>
              <a:t>产品设计思路梳理等基础工</a:t>
            </a:r>
            <a:r>
              <a:rPr dirty="0" sz="1200">
                <a:solidFill>
                  <a:srgbClr val="231F20"/>
                </a:solidFill>
                <a:latin typeface="楷体"/>
                <a:cs typeface="楷体"/>
              </a:rPr>
              <a:t>作</a:t>
            </a:r>
            <a:r>
              <a:rPr dirty="0" sz="1200" spc="10">
                <a:solidFill>
                  <a:srgbClr val="231F20"/>
                </a:solidFill>
                <a:latin typeface="楷体"/>
                <a:cs typeface="楷体"/>
              </a:rPr>
              <a:t>，主动与政府部门展开接触与对</a:t>
            </a:r>
            <a:r>
              <a:rPr dirty="0" sz="1200">
                <a:solidFill>
                  <a:srgbClr val="231F20"/>
                </a:solidFill>
                <a:latin typeface="楷体"/>
                <a:cs typeface="楷体"/>
              </a:rPr>
              <a:t>话</a:t>
            </a:r>
            <a:r>
              <a:rPr dirty="0" sz="1200" spc="10">
                <a:solidFill>
                  <a:srgbClr val="231F20"/>
                </a:solidFill>
                <a:latin typeface="楷体"/>
                <a:cs typeface="楷体"/>
              </a:rPr>
              <a:t>。政府 部门对于企业的合作意愿应持较为开放的态</a:t>
            </a:r>
            <a:r>
              <a:rPr dirty="0" sz="1200">
                <a:solidFill>
                  <a:srgbClr val="231F20"/>
                </a:solidFill>
                <a:latin typeface="楷体"/>
                <a:cs typeface="楷体"/>
              </a:rPr>
              <a:t>度</a:t>
            </a:r>
            <a:r>
              <a:rPr dirty="0" sz="1200" spc="10">
                <a:solidFill>
                  <a:srgbClr val="231F20"/>
                </a:solidFill>
                <a:latin typeface="楷体"/>
                <a:cs typeface="楷体"/>
              </a:rPr>
              <a:t>，并在数据采</a:t>
            </a:r>
            <a:r>
              <a:rPr dirty="0" sz="1200">
                <a:solidFill>
                  <a:srgbClr val="231F20"/>
                </a:solidFill>
                <a:latin typeface="楷体"/>
                <a:cs typeface="楷体"/>
              </a:rPr>
              <a:t>集</a:t>
            </a:r>
            <a:r>
              <a:rPr dirty="0" sz="1200" spc="10">
                <a:solidFill>
                  <a:srgbClr val="231F20"/>
                </a:solidFill>
                <a:latin typeface="楷体"/>
                <a:cs typeface="楷体"/>
              </a:rPr>
              <a:t>、政策推 </a:t>
            </a:r>
            <a:r>
              <a:rPr dirty="0" sz="1200">
                <a:solidFill>
                  <a:srgbClr val="231F20"/>
                </a:solidFill>
                <a:latin typeface="楷体"/>
                <a:cs typeface="楷体"/>
              </a:rPr>
              <a:t>广等方面给予企业相应的支持。</a:t>
            </a:r>
            <a:endParaRPr sz="1200">
              <a:latin typeface="楷体"/>
              <a:cs typeface="楷体"/>
            </a:endParaRPr>
          </a:p>
          <a:p>
            <a:pPr>
              <a:lnSpc>
                <a:spcPct val="100000"/>
              </a:lnSpc>
              <a:spcBef>
                <a:spcPts val="15"/>
              </a:spcBef>
            </a:pPr>
            <a:endParaRPr sz="1600">
              <a:latin typeface="楷体"/>
              <a:cs typeface="楷体"/>
            </a:endParaRPr>
          </a:p>
          <a:p>
            <a:pPr algn="ctr" marR="441959">
              <a:lnSpc>
                <a:spcPct val="100000"/>
              </a:lnSpc>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2.6</a:t>
            </a:r>
            <a:r>
              <a:rPr dirty="0" sz="900" spc="-5" i="1">
                <a:solidFill>
                  <a:srgbClr val="5A5B5D"/>
                </a:solidFill>
                <a:latin typeface="楷体"/>
                <a:cs typeface="楷体"/>
              </a:rPr>
              <a:t>：</a:t>
            </a:r>
            <a:r>
              <a:rPr dirty="0" sz="900" i="1">
                <a:solidFill>
                  <a:srgbClr val="5A5B5D"/>
                </a:solidFill>
                <a:latin typeface="楷体"/>
                <a:cs typeface="楷体"/>
              </a:rPr>
              <a:t>政府、保险公司及药企推动罕见病商保产品路径</a:t>
            </a:r>
            <a:endParaRPr sz="900">
              <a:latin typeface="楷体"/>
              <a:cs typeface="楷体"/>
            </a:endParaRPr>
          </a:p>
          <a:p>
            <a:pPr algn="ctr" marR="40005">
              <a:lnSpc>
                <a:spcPct val="100000"/>
              </a:lnSpc>
              <a:spcBef>
                <a:spcPts val="565"/>
              </a:spcBef>
            </a:pPr>
            <a:r>
              <a:rPr dirty="0" sz="1100" spc="10">
                <a:solidFill>
                  <a:srgbClr val="313C43"/>
                </a:solidFill>
                <a:latin typeface="楷体"/>
                <a:cs typeface="楷体"/>
              </a:rPr>
              <a:t>地方政府</a:t>
            </a:r>
            <a:endParaRPr sz="1100">
              <a:latin typeface="楷体"/>
              <a:cs typeface="楷体"/>
            </a:endParaRPr>
          </a:p>
          <a:p>
            <a:pPr marL="2586990" indent="-235585">
              <a:lnSpc>
                <a:spcPct val="100000"/>
              </a:lnSpc>
              <a:spcBef>
                <a:spcPts val="635"/>
              </a:spcBef>
              <a:buFont typeface="Times New Roman"/>
              <a:buAutoNum type="arabicPeriod"/>
              <a:tabLst>
                <a:tab pos="2586990" algn="l"/>
                <a:tab pos="2587625" algn="l"/>
              </a:tabLst>
            </a:pPr>
            <a:r>
              <a:rPr dirty="0" sz="800" spc="20">
                <a:solidFill>
                  <a:srgbClr val="313C43"/>
                </a:solidFill>
                <a:latin typeface="楷体"/>
                <a:cs typeface="楷体"/>
              </a:rPr>
              <a:t>推动地方的罕见病流行病学基础研究与诊疗能力建设</a:t>
            </a:r>
            <a:endParaRPr sz="800">
              <a:latin typeface="楷体"/>
              <a:cs typeface="楷体"/>
            </a:endParaRPr>
          </a:p>
          <a:p>
            <a:pPr marL="2586990" marR="5080" indent="-235585">
              <a:lnSpc>
                <a:spcPts val="940"/>
              </a:lnSpc>
              <a:spcBef>
                <a:spcPts val="359"/>
              </a:spcBef>
              <a:buFont typeface="Times New Roman"/>
              <a:buAutoNum type="arabicPeriod"/>
              <a:tabLst>
                <a:tab pos="2586990" algn="l"/>
                <a:tab pos="2587625" algn="l"/>
              </a:tabLst>
            </a:pPr>
            <a:r>
              <a:rPr dirty="0" sz="800" spc="20">
                <a:solidFill>
                  <a:srgbClr val="313C43"/>
                </a:solidFill>
                <a:latin typeface="楷体"/>
                <a:cs typeface="楷体"/>
              </a:rPr>
              <a:t>分享已有罕见病流行病学数据、罕见病医疗开支与医保报销 </a:t>
            </a:r>
            <a:r>
              <a:rPr dirty="0" sz="800" spc="20">
                <a:solidFill>
                  <a:srgbClr val="313C43"/>
                </a:solidFill>
                <a:latin typeface="楷体"/>
                <a:cs typeface="楷体"/>
              </a:rPr>
              <a:t>数据，支持保险公司开展产品设计</a:t>
            </a:r>
            <a:endParaRPr sz="800">
              <a:latin typeface="楷体"/>
              <a:cs typeface="楷体"/>
            </a:endParaRPr>
          </a:p>
          <a:p>
            <a:pPr marL="2586990" marR="5080" indent="-235585">
              <a:lnSpc>
                <a:spcPts val="940"/>
              </a:lnSpc>
              <a:spcBef>
                <a:spcPts val="375"/>
              </a:spcBef>
              <a:buFont typeface="Times New Roman"/>
              <a:buAutoNum type="arabicPeriod"/>
              <a:tabLst>
                <a:tab pos="2586990" algn="l"/>
                <a:tab pos="2587625" algn="l"/>
              </a:tabLst>
            </a:pPr>
            <a:r>
              <a:rPr dirty="0" sz="800" spc="20">
                <a:solidFill>
                  <a:srgbClr val="313C43"/>
                </a:solidFill>
                <a:latin typeface="楷体"/>
                <a:cs typeface="楷体"/>
              </a:rPr>
              <a:t>参与产品推广，以个账活化、保费补贴等措施鼓励个人或团 </a:t>
            </a:r>
            <a:r>
              <a:rPr dirty="0" sz="800" spc="20">
                <a:solidFill>
                  <a:srgbClr val="313C43"/>
                </a:solidFill>
                <a:latin typeface="楷体"/>
                <a:cs typeface="楷体"/>
              </a:rPr>
              <a:t>体参保</a:t>
            </a:r>
            <a:endParaRPr sz="800">
              <a:latin typeface="楷体"/>
              <a:cs typeface="楷体"/>
            </a:endParaRPr>
          </a:p>
        </p:txBody>
      </p:sp>
      <p:pic>
        <p:nvPicPr>
          <p:cNvPr id="21" name="object 21"/>
          <p:cNvPicPr/>
          <p:nvPr/>
        </p:nvPicPr>
        <p:blipFill>
          <a:blip r:embed="rId5" cstate="print"/>
          <a:stretch>
            <a:fillRect/>
          </a:stretch>
        </p:blipFill>
        <p:spPr>
          <a:xfrm>
            <a:off x="3736512" y="3613730"/>
            <a:ext cx="553303" cy="129050"/>
          </a:xfrm>
          <a:prstGeom prst="rect">
            <a:avLst/>
          </a:prstGeom>
        </p:spPr>
      </p:pic>
      <p:sp>
        <p:nvSpPr>
          <p:cNvPr id="22" name="object 22"/>
          <p:cNvSpPr txBox="1"/>
          <p:nvPr/>
        </p:nvSpPr>
        <p:spPr>
          <a:xfrm>
            <a:off x="3719486" y="4652524"/>
            <a:ext cx="589915" cy="194310"/>
          </a:xfrm>
          <a:prstGeom prst="rect">
            <a:avLst/>
          </a:prstGeom>
        </p:spPr>
        <p:txBody>
          <a:bodyPr wrap="square" lIns="0" tIns="13335" rIns="0" bIns="0" rtlCol="0" vert="horz">
            <a:spAutoFit/>
          </a:bodyPr>
          <a:lstStyle/>
          <a:p>
            <a:pPr marL="12700">
              <a:lnSpc>
                <a:spcPct val="100000"/>
              </a:lnSpc>
              <a:spcBef>
                <a:spcPts val="105"/>
              </a:spcBef>
            </a:pPr>
            <a:r>
              <a:rPr dirty="0" sz="1100" spc="10">
                <a:solidFill>
                  <a:srgbClr val="313C43"/>
                </a:solidFill>
                <a:latin typeface="楷体"/>
                <a:cs typeface="楷体"/>
              </a:rPr>
              <a:t>保险公司</a:t>
            </a:r>
            <a:endParaRPr sz="1100">
              <a:latin typeface="楷体"/>
              <a:cs typeface="楷体"/>
            </a:endParaRPr>
          </a:p>
        </p:txBody>
      </p:sp>
      <p:pic>
        <p:nvPicPr>
          <p:cNvPr id="23" name="object 23"/>
          <p:cNvPicPr/>
          <p:nvPr/>
        </p:nvPicPr>
        <p:blipFill>
          <a:blip r:embed="rId6" cstate="print"/>
          <a:stretch>
            <a:fillRect/>
          </a:stretch>
        </p:blipFill>
        <p:spPr>
          <a:xfrm>
            <a:off x="3735592" y="4695640"/>
            <a:ext cx="540263" cy="124754"/>
          </a:xfrm>
          <a:prstGeom prst="rect">
            <a:avLst/>
          </a:prstGeom>
        </p:spPr>
      </p:pic>
      <p:sp>
        <p:nvSpPr>
          <p:cNvPr id="24" name="object 24"/>
          <p:cNvSpPr txBox="1"/>
          <p:nvPr/>
        </p:nvSpPr>
        <p:spPr>
          <a:xfrm>
            <a:off x="3730929" y="4913372"/>
            <a:ext cx="2977515" cy="551815"/>
          </a:xfrm>
          <a:prstGeom prst="rect">
            <a:avLst/>
          </a:prstGeom>
        </p:spPr>
        <p:txBody>
          <a:bodyPr wrap="square" lIns="0" tIns="20955" rIns="0" bIns="0" rtlCol="0" vert="horz">
            <a:spAutoFit/>
          </a:bodyPr>
          <a:lstStyle/>
          <a:p>
            <a:pPr marL="247650" marR="5080" indent="-235585">
              <a:lnSpc>
                <a:spcPts val="940"/>
              </a:lnSpc>
              <a:spcBef>
                <a:spcPts val="165"/>
              </a:spcBef>
              <a:buFont typeface="Times New Roman"/>
              <a:buAutoNum type="arabicPeriod"/>
              <a:tabLst>
                <a:tab pos="247650" algn="l"/>
                <a:tab pos="248285" algn="l"/>
              </a:tabLst>
            </a:pPr>
            <a:r>
              <a:rPr dirty="0" sz="800" spc="20">
                <a:solidFill>
                  <a:srgbClr val="313C43"/>
                </a:solidFill>
                <a:latin typeface="楷体"/>
                <a:cs typeface="楷体"/>
              </a:rPr>
              <a:t>由于罕见病在医保系统中优先级仍然不高，保险公司联合药 </a:t>
            </a:r>
            <a:r>
              <a:rPr dirty="0" sz="800" spc="20">
                <a:solidFill>
                  <a:srgbClr val="313C43"/>
                </a:solidFill>
                <a:latin typeface="楷体"/>
                <a:cs typeface="楷体"/>
              </a:rPr>
              <a:t>企需要主动与政府展开对话与合作，获取政府支持</a:t>
            </a:r>
            <a:endParaRPr sz="800">
              <a:latin typeface="楷体"/>
              <a:cs typeface="楷体"/>
            </a:endParaRPr>
          </a:p>
          <a:p>
            <a:pPr marL="247650" marR="5080" indent="-235585">
              <a:lnSpc>
                <a:spcPts val="940"/>
              </a:lnSpc>
              <a:spcBef>
                <a:spcPts val="340"/>
              </a:spcBef>
              <a:buFont typeface="Times New Roman"/>
              <a:buAutoNum type="arabicPeriod"/>
              <a:tabLst>
                <a:tab pos="247650" algn="l"/>
                <a:tab pos="248285" algn="l"/>
              </a:tabLst>
            </a:pPr>
            <a:r>
              <a:rPr dirty="0" sz="800" spc="20">
                <a:solidFill>
                  <a:srgbClr val="313C43"/>
                </a:solidFill>
                <a:latin typeface="楷体"/>
                <a:cs typeface="楷体"/>
              </a:rPr>
              <a:t>对病种进行合理分类，选取较为成熟病种设计产品。例如可 </a:t>
            </a:r>
            <a:r>
              <a:rPr dirty="0" sz="800" spc="20">
                <a:solidFill>
                  <a:srgbClr val="313C43"/>
                </a:solidFill>
                <a:latin typeface="楷体"/>
                <a:cs typeface="楷体"/>
              </a:rPr>
              <a:t>参照抗癌险，为罕见病设立专项保额，实行目录制管理</a:t>
            </a:r>
            <a:endParaRPr sz="800">
              <a:latin typeface="楷体"/>
              <a:cs typeface="楷体"/>
            </a:endParaRPr>
          </a:p>
        </p:txBody>
      </p:sp>
      <p:sp>
        <p:nvSpPr>
          <p:cNvPr id="25" name="object 25"/>
          <p:cNvSpPr txBox="1"/>
          <p:nvPr/>
        </p:nvSpPr>
        <p:spPr>
          <a:xfrm>
            <a:off x="3719486" y="5545080"/>
            <a:ext cx="307975" cy="194310"/>
          </a:xfrm>
          <a:prstGeom prst="rect">
            <a:avLst/>
          </a:prstGeom>
        </p:spPr>
        <p:txBody>
          <a:bodyPr wrap="square" lIns="0" tIns="13335" rIns="0" bIns="0" rtlCol="0" vert="horz">
            <a:spAutoFit/>
          </a:bodyPr>
          <a:lstStyle/>
          <a:p>
            <a:pPr marL="12700">
              <a:lnSpc>
                <a:spcPct val="100000"/>
              </a:lnSpc>
              <a:spcBef>
                <a:spcPts val="105"/>
              </a:spcBef>
            </a:pPr>
            <a:r>
              <a:rPr dirty="0" sz="1100" spc="10">
                <a:solidFill>
                  <a:srgbClr val="313C43"/>
                </a:solidFill>
                <a:latin typeface="楷体"/>
                <a:cs typeface="楷体"/>
              </a:rPr>
              <a:t>药企</a:t>
            </a:r>
            <a:endParaRPr sz="1100">
              <a:latin typeface="楷体"/>
              <a:cs typeface="楷体"/>
            </a:endParaRPr>
          </a:p>
        </p:txBody>
      </p:sp>
      <p:pic>
        <p:nvPicPr>
          <p:cNvPr id="26" name="object 26"/>
          <p:cNvPicPr/>
          <p:nvPr/>
        </p:nvPicPr>
        <p:blipFill>
          <a:blip r:embed="rId7" cstate="print"/>
          <a:stretch>
            <a:fillRect/>
          </a:stretch>
        </p:blipFill>
        <p:spPr>
          <a:xfrm>
            <a:off x="3747074" y="5581978"/>
            <a:ext cx="266122" cy="129966"/>
          </a:xfrm>
          <a:prstGeom prst="rect">
            <a:avLst/>
          </a:prstGeom>
        </p:spPr>
      </p:pic>
      <p:sp>
        <p:nvSpPr>
          <p:cNvPr id="27" name="object 27"/>
          <p:cNvSpPr txBox="1"/>
          <p:nvPr/>
        </p:nvSpPr>
        <p:spPr>
          <a:xfrm>
            <a:off x="3698087" y="5763288"/>
            <a:ext cx="3082290" cy="624840"/>
          </a:xfrm>
          <a:prstGeom prst="rect">
            <a:avLst/>
          </a:prstGeom>
        </p:spPr>
        <p:txBody>
          <a:bodyPr wrap="square" lIns="0" tIns="46355" rIns="0" bIns="0" rtlCol="0" vert="horz">
            <a:spAutoFit/>
          </a:bodyPr>
          <a:lstStyle/>
          <a:p>
            <a:pPr marL="247650" indent="-235585">
              <a:lnSpc>
                <a:spcPct val="100000"/>
              </a:lnSpc>
              <a:spcBef>
                <a:spcPts val="365"/>
              </a:spcBef>
              <a:buFont typeface="Times New Roman"/>
              <a:buAutoNum type="arabicPeriod"/>
              <a:tabLst>
                <a:tab pos="247650" algn="l"/>
                <a:tab pos="248285" algn="l"/>
              </a:tabLst>
            </a:pPr>
            <a:r>
              <a:rPr dirty="0" sz="800" spc="20">
                <a:solidFill>
                  <a:srgbClr val="313C43"/>
                </a:solidFill>
                <a:latin typeface="楷体"/>
                <a:cs typeface="楷体"/>
              </a:rPr>
              <a:t>与保险公司共同推动与地方政府展开对话、获取政府支持</a:t>
            </a:r>
            <a:endParaRPr sz="800">
              <a:latin typeface="楷体"/>
              <a:cs typeface="楷体"/>
            </a:endParaRPr>
          </a:p>
          <a:p>
            <a:pPr marL="247650" indent="-235585">
              <a:lnSpc>
                <a:spcPct val="100000"/>
              </a:lnSpc>
              <a:spcBef>
                <a:spcPts val="270"/>
              </a:spcBef>
              <a:buFont typeface="Times New Roman"/>
              <a:buAutoNum type="arabicPeriod"/>
              <a:tabLst>
                <a:tab pos="247650" algn="l"/>
                <a:tab pos="248285" algn="l"/>
              </a:tabLst>
            </a:pPr>
            <a:r>
              <a:rPr dirty="0" sz="800" spc="20">
                <a:solidFill>
                  <a:srgbClr val="313C43"/>
                </a:solidFill>
                <a:latin typeface="楷体"/>
                <a:cs typeface="楷体"/>
              </a:rPr>
              <a:t>结合自身孤儿药管线，推动相应病种的基础流病研究</a:t>
            </a:r>
            <a:endParaRPr sz="800">
              <a:latin typeface="楷体"/>
              <a:cs typeface="楷体"/>
            </a:endParaRPr>
          </a:p>
          <a:p>
            <a:pPr marL="247650" marR="5080" indent="-235585">
              <a:lnSpc>
                <a:spcPts val="940"/>
              </a:lnSpc>
              <a:spcBef>
                <a:spcPts val="400"/>
              </a:spcBef>
              <a:buFont typeface="Times New Roman"/>
              <a:buAutoNum type="arabicPeriod"/>
              <a:tabLst>
                <a:tab pos="247650" algn="l"/>
                <a:tab pos="248285" algn="l"/>
              </a:tabLst>
            </a:pPr>
            <a:r>
              <a:rPr dirty="0" sz="800" spc="20">
                <a:solidFill>
                  <a:srgbClr val="313C43"/>
                </a:solidFill>
                <a:latin typeface="楷体"/>
                <a:cs typeface="楷体"/>
              </a:rPr>
              <a:t>与保险公司合作，在商保产品开发过程中考量药品使用、费用 </a:t>
            </a:r>
            <a:r>
              <a:rPr dirty="0" sz="800" spc="20">
                <a:solidFill>
                  <a:srgbClr val="313C43"/>
                </a:solidFill>
                <a:latin typeface="楷体"/>
                <a:cs typeface="楷体"/>
              </a:rPr>
              <a:t>计算和折扣计划，优化产品设计</a:t>
            </a:r>
            <a:endParaRPr sz="800">
              <a:latin typeface="楷体"/>
              <a:cs typeface="楷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24</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699539" y="1664893"/>
            <a:ext cx="950874" cy="143217"/>
          </a:xfrm>
          <a:prstGeom prst="rect">
            <a:avLst/>
          </a:prstGeom>
        </p:spPr>
      </p:pic>
      <p:pic>
        <p:nvPicPr>
          <p:cNvPr id="7" name="object 7"/>
          <p:cNvPicPr/>
          <p:nvPr/>
        </p:nvPicPr>
        <p:blipFill>
          <a:blip r:embed="rId3" cstate="print"/>
          <a:stretch>
            <a:fillRect/>
          </a:stretch>
        </p:blipFill>
        <p:spPr>
          <a:xfrm>
            <a:off x="1705482" y="6666598"/>
            <a:ext cx="1668830" cy="143916"/>
          </a:xfrm>
          <a:prstGeom prst="rect">
            <a:avLst/>
          </a:prstGeom>
        </p:spPr>
      </p:pic>
      <p:sp>
        <p:nvSpPr>
          <p:cNvPr id="8" name="object 8"/>
          <p:cNvSpPr txBox="1"/>
          <p:nvPr/>
        </p:nvSpPr>
        <p:spPr>
          <a:xfrm>
            <a:off x="1379880" y="6594995"/>
            <a:ext cx="4803140" cy="2616835"/>
          </a:xfrm>
          <a:prstGeom prst="rect">
            <a:avLst/>
          </a:prstGeom>
        </p:spPr>
        <p:txBody>
          <a:bodyPr wrap="square" lIns="0" tIns="45720" rIns="0" bIns="0" rtlCol="0" vert="horz">
            <a:spAutoFit/>
          </a:bodyPr>
          <a:lstStyle/>
          <a:p>
            <a:pPr marL="317500">
              <a:lnSpc>
                <a:spcPct val="100000"/>
              </a:lnSpc>
              <a:spcBef>
                <a:spcPts val="360"/>
              </a:spcBef>
            </a:pPr>
            <a:r>
              <a:rPr dirty="0" sz="1200">
                <a:solidFill>
                  <a:srgbClr val="636466"/>
                </a:solidFill>
                <a:latin typeface="楷体"/>
                <a:cs typeface="楷体"/>
              </a:rPr>
              <a:t>上海市少儿住院互助基金</a:t>
            </a:r>
            <a:endParaRPr sz="1200">
              <a:latin typeface="楷体"/>
              <a:cs typeface="楷体"/>
            </a:endParaRPr>
          </a:p>
          <a:p>
            <a:pPr marL="12700" marR="7620" indent="304800">
              <a:lnSpc>
                <a:spcPct val="118100"/>
              </a:lnSpc>
            </a:pPr>
            <a:r>
              <a:rPr dirty="0" sz="1200" spc="15">
                <a:solidFill>
                  <a:srgbClr val="231F20"/>
                </a:solidFill>
                <a:latin typeface="楷体"/>
                <a:cs typeface="楷体"/>
              </a:rPr>
              <a:t>上海市中小学</a:t>
            </a:r>
            <a:r>
              <a:rPr dirty="0" sz="1200">
                <a:solidFill>
                  <a:srgbClr val="231F20"/>
                </a:solidFill>
                <a:latin typeface="楷体"/>
                <a:cs typeface="楷体"/>
              </a:rPr>
              <a:t>生</a:t>
            </a:r>
            <a:r>
              <a:rPr dirty="0" sz="1200" spc="15">
                <a:solidFill>
                  <a:srgbClr val="231F20"/>
                </a:solidFill>
                <a:latin typeface="楷体"/>
                <a:cs typeface="楷体"/>
              </a:rPr>
              <a:t>、婴幼儿住院医疗互助基</a:t>
            </a:r>
            <a:r>
              <a:rPr dirty="0" sz="1200">
                <a:solidFill>
                  <a:srgbClr val="231F20"/>
                </a:solidFill>
                <a:latin typeface="楷体"/>
                <a:cs typeface="楷体"/>
              </a:rPr>
              <a:t>金</a:t>
            </a:r>
            <a:r>
              <a:rPr dirty="0" sz="1200" spc="15">
                <a:solidFill>
                  <a:srgbClr val="231F20"/>
                </a:solidFill>
                <a:latin typeface="楷体"/>
                <a:cs typeface="楷体"/>
              </a:rPr>
              <a:t>（少儿住院互助基</a:t>
            </a:r>
            <a:r>
              <a:rPr dirty="0" sz="1200" spc="5">
                <a:solidFill>
                  <a:srgbClr val="231F20"/>
                </a:solidFill>
                <a:latin typeface="楷体"/>
                <a:cs typeface="楷体"/>
              </a:rPr>
              <a:t>金</a:t>
            </a:r>
            <a:r>
              <a:rPr dirty="0" sz="1200">
                <a:solidFill>
                  <a:srgbClr val="231F20"/>
                </a:solidFill>
                <a:latin typeface="楷体"/>
                <a:cs typeface="楷体"/>
              </a:rPr>
              <a:t>） </a:t>
            </a:r>
            <a:r>
              <a:rPr dirty="0" sz="1200" spc="50">
                <a:solidFill>
                  <a:srgbClr val="231F20"/>
                </a:solidFill>
                <a:latin typeface="楷体"/>
                <a:cs typeface="楷体"/>
              </a:rPr>
              <a:t>是上海市红十字</a:t>
            </a:r>
            <a:r>
              <a:rPr dirty="0" sz="1200">
                <a:solidFill>
                  <a:srgbClr val="231F20"/>
                </a:solidFill>
                <a:latin typeface="楷体"/>
                <a:cs typeface="楷体"/>
              </a:rPr>
              <a:t>会</a:t>
            </a:r>
            <a:r>
              <a:rPr dirty="0" sz="1200" spc="50">
                <a:solidFill>
                  <a:srgbClr val="231F20"/>
                </a:solidFill>
                <a:latin typeface="楷体"/>
                <a:cs typeface="楷体"/>
              </a:rPr>
              <a:t>、市教育委员</a:t>
            </a:r>
            <a:r>
              <a:rPr dirty="0" sz="1200">
                <a:solidFill>
                  <a:srgbClr val="231F20"/>
                </a:solidFill>
                <a:latin typeface="楷体"/>
                <a:cs typeface="楷体"/>
              </a:rPr>
              <a:t>会</a:t>
            </a:r>
            <a:r>
              <a:rPr dirty="0" sz="1200" spc="50">
                <a:solidFill>
                  <a:srgbClr val="231F20"/>
                </a:solidFill>
                <a:latin typeface="楷体"/>
                <a:cs typeface="楷体"/>
              </a:rPr>
              <a:t>、市卫生和计划生育委员会</a:t>
            </a:r>
            <a:r>
              <a:rPr dirty="0" sz="1200">
                <a:solidFill>
                  <a:srgbClr val="231F20"/>
                </a:solidFill>
                <a:latin typeface="楷体"/>
                <a:cs typeface="楷体"/>
              </a:rPr>
              <a:t>于</a:t>
            </a:r>
            <a:r>
              <a:rPr dirty="0" sz="1200" spc="-400">
                <a:solidFill>
                  <a:srgbClr val="231F20"/>
                </a:solidFill>
                <a:latin typeface="楷体"/>
                <a:cs typeface="楷体"/>
              </a:rPr>
              <a:t> </a:t>
            </a:r>
            <a:r>
              <a:rPr dirty="0" baseline="2314" sz="1800">
                <a:solidFill>
                  <a:srgbClr val="231F20"/>
                </a:solidFill>
                <a:latin typeface="Times New Roman"/>
                <a:cs typeface="Times New Roman"/>
              </a:rPr>
              <a:t>1996</a:t>
            </a:r>
            <a:endParaRPr baseline="2314" sz="1800">
              <a:latin typeface="Times New Roman"/>
              <a:cs typeface="Times New Roman"/>
            </a:endParaRPr>
          </a:p>
          <a:p>
            <a:pPr marL="12700">
              <a:lnSpc>
                <a:spcPct val="100000"/>
              </a:lnSpc>
              <a:spcBef>
                <a:spcPts val="260"/>
              </a:spcBef>
            </a:pPr>
            <a:r>
              <a:rPr dirty="0" sz="1200">
                <a:solidFill>
                  <a:srgbClr val="231F20"/>
                </a:solidFill>
                <a:latin typeface="楷体"/>
                <a:cs typeface="楷体"/>
              </a:rPr>
              <a:t>年成立的公益性</a:t>
            </a:r>
            <a:r>
              <a:rPr dirty="0" sz="1200" spc="-5">
                <a:solidFill>
                  <a:srgbClr val="231F20"/>
                </a:solidFill>
                <a:latin typeface="楷体"/>
                <a:cs typeface="楷体"/>
              </a:rPr>
              <a:t>、</a:t>
            </a:r>
            <a:r>
              <a:rPr dirty="0" sz="1200">
                <a:solidFill>
                  <a:srgbClr val="231F20"/>
                </a:solidFill>
                <a:latin typeface="楷体"/>
                <a:cs typeface="楷体"/>
              </a:rPr>
              <a:t>非营利性医疗保障互助基金</a:t>
            </a:r>
            <a:r>
              <a:rPr dirty="0" sz="1200" spc="-5">
                <a:solidFill>
                  <a:srgbClr val="231F20"/>
                </a:solidFill>
                <a:latin typeface="楷体"/>
                <a:cs typeface="楷体"/>
              </a:rPr>
              <a:t>，</a:t>
            </a:r>
            <a:r>
              <a:rPr dirty="0" sz="1200">
                <a:solidFill>
                  <a:srgbClr val="231F20"/>
                </a:solidFill>
                <a:latin typeface="楷体"/>
                <a:cs typeface="楷体"/>
              </a:rPr>
              <a:t>为上海市</a:t>
            </a:r>
            <a:r>
              <a:rPr dirty="0" sz="1200" spc="-355">
                <a:solidFill>
                  <a:srgbClr val="231F20"/>
                </a:solidFill>
                <a:latin typeface="楷体"/>
                <a:cs typeface="楷体"/>
              </a:rPr>
              <a:t> </a:t>
            </a:r>
            <a:r>
              <a:rPr dirty="0" baseline="2314" sz="1800">
                <a:solidFill>
                  <a:srgbClr val="231F20"/>
                </a:solidFill>
                <a:latin typeface="Times New Roman"/>
                <a:cs typeface="Times New Roman"/>
              </a:rPr>
              <a:t>0-18</a:t>
            </a:r>
            <a:r>
              <a:rPr dirty="0" baseline="2314" sz="1800" spc="-75">
                <a:solidFill>
                  <a:srgbClr val="231F20"/>
                </a:solidFill>
                <a:latin typeface="Times New Roman"/>
                <a:cs typeface="Times New Roman"/>
              </a:rPr>
              <a:t> </a:t>
            </a:r>
            <a:r>
              <a:rPr dirty="0" sz="1200">
                <a:solidFill>
                  <a:srgbClr val="231F20"/>
                </a:solidFill>
                <a:latin typeface="楷体"/>
                <a:cs typeface="楷体"/>
              </a:rPr>
              <a:t>周岁常住</a:t>
            </a:r>
            <a:endParaRPr sz="1200">
              <a:latin typeface="楷体"/>
              <a:cs typeface="楷体"/>
            </a:endParaRPr>
          </a:p>
          <a:p>
            <a:pPr algn="just" marL="12700" marR="6350">
              <a:lnSpc>
                <a:spcPct val="118100"/>
              </a:lnSpc>
            </a:pPr>
            <a:r>
              <a:rPr dirty="0" sz="1200" spc="20">
                <a:solidFill>
                  <a:srgbClr val="231F20"/>
                </a:solidFill>
                <a:latin typeface="楷体"/>
                <a:cs typeface="楷体"/>
              </a:rPr>
              <a:t>少年儿童及部</a:t>
            </a:r>
            <a:r>
              <a:rPr dirty="0" sz="1200">
                <a:solidFill>
                  <a:srgbClr val="231F20"/>
                </a:solidFill>
                <a:latin typeface="楷体"/>
                <a:cs typeface="楷体"/>
              </a:rPr>
              <a:t>分</a:t>
            </a:r>
            <a:r>
              <a:rPr dirty="0" sz="1200" spc="-340">
                <a:solidFill>
                  <a:srgbClr val="231F20"/>
                </a:solidFill>
                <a:latin typeface="楷体"/>
                <a:cs typeface="楷体"/>
              </a:rPr>
              <a:t> </a:t>
            </a:r>
            <a:r>
              <a:rPr dirty="0" baseline="2314" sz="1800">
                <a:solidFill>
                  <a:srgbClr val="231F20"/>
                </a:solidFill>
                <a:latin typeface="Times New Roman"/>
                <a:cs typeface="Times New Roman"/>
              </a:rPr>
              <a:t>18-20</a:t>
            </a:r>
            <a:r>
              <a:rPr dirty="0" baseline="2314" sz="1800" spc="-60">
                <a:solidFill>
                  <a:srgbClr val="231F20"/>
                </a:solidFill>
                <a:latin typeface="Times New Roman"/>
                <a:cs typeface="Times New Roman"/>
              </a:rPr>
              <a:t> </a:t>
            </a:r>
            <a:r>
              <a:rPr dirty="0" sz="1200" spc="20">
                <a:solidFill>
                  <a:srgbClr val="231F20"/>
                </a:solidFill>
                <a:latin typeface="楷体"/>
                <a:cs typeface="楷体"/>
              </a:rPr>
              <a:t>周岁的在册学生提供医疗保</a:t>
            </a:r>
            <a:r>
              <a:rPr dirty="0" sz="1200">
                <a:solidFill>
                  <a:srgbClr val="231F20"/>
                </a:solidFill>
                <a:latin typeface="楷体"/>
                <a:cs typeface="楷体"/>
              </a:rPr>
              <a:t>障</a:t>
            </a:r>
            <a:r>
              <a:rPr dirty="0" sz="1200" spc="20">
                <a:solidFill>
                  <a:srgbClr val="231F20"/>
                </a:solidFill>
                <a:latin typeface="楷体"/>
                <a:cs typeface="楷体"/>
              </a:rPr>
              <a:t>。该基金由家长每 </a:t>
            </a:r>
            <a:r>
              <a:rPr dirty="0" sz="1200" spc="10">
                <a:solidFill>
                  <a:srgbClr val="231F20"/>
                </a:solidFill>
                <a:latin typeface="楷体"/>
                <a:cs typeface="楷体"/>
              </a:rPr>
              <a:t>学年度统一缴</a:t>
            </a:r>
            <a:r>
              <a:rPr dirty="0" sz="1200">
                <a:solidFill>
                  <a:srgbClr val="231F20"/>
                </a:solidFill>
                <a:latin typeface="楷体"/>
                <a:cs typeface="楷体"/>
              </a:rPr>
              <a:t>费</a:t>
            </a:r>
            <a:r>
              <a:rPr dirty="0" sz="1200" spc="10">
                <a:solidFill>
                  <a:srgbClr val="231F20"/>
                </a:solidFill>
                <a:latin typeface="楷体"/>
                <a:cs typeface="楷体"/>
              </a:rPr>
              <a:t>，实现了全市少儿住院及大病专科门诊的费用统筹与风 </a:t>
            </a:r>
            <a:r>
              <a:rPr dirty="0" sz="1200">
                <a:solidFill>
                  <a:srgbClr val="231F20"/>
                </a:solidFill>
                <a:latin typeface="楷体"/>
                <a:cs typeface="楷体"/>
              </a:rPr>
              <a:t>险共担，每人每年最高支付金额达</a:t>
            </a:r>
            <a:r>
              <a:rPr dirty="0" sz="1200" spc="-305">
                <a:solidFill>
                  <a:srgbClr val="231F20"/>
                </a:solidFill>
                <a:latin typeface="楷体"/>
                <a:cs typeface="楷体"/>
              </a:rPr>
              <a:t> </a:t>
            </a:r>
            <a:r>
              <a:rPr dirty="0" baseline="2314" sz="1800">
                <a:solidFill>
                  <a:srgbClr val="231F20"/>
                </a:solidFill>
                <a:latin typeface="Times New Roman"/>
                <a:cs typeface="Times New Roman"/>
              </a:rPr>
              <a:t>20 </a:t>
            </a:r>
            <a:r>
              <a:rPr dirty="0" sz="1200">
                <a:solidFill>
                  <a:srgbClr val="231F20"/>
                </a:solidFill>
                <a:latin typeface="楷体"/>
                <a:cs typeface="楷体"/>
              </a:rPr>
              <a:t>万元。</a:t>
            </a:r>
            <a:endParaRPr sz="1200">
              <a:latin typeface="楷体"/>
              <a:cs typeface="楷体"/>
            </a:endParaRPr>
          </a:p>
          <a:p>
            <a:pPr>
              <a:lnSpc>
                <a:spcPct val="100000"/>
              </a:lnSpc>
              <a:spcBef>
                <a:spcPts val="30"/>
              </a:spcBef>
            </a:pPr>
            <a:endParaRPr sz="1300">
              <a:latin typeface="楷体"/>
              <a:cs typeface="楷体"/>
            </a:endParaRPr>
          </a:p>
          <a:p>
            <a:pPr algn="just" marL="12700" marR="5080" indent="304800">
              <a:lnSpc>
                <a:spcPct val="118100"/>
              </a:lnSpc>
            </a:pPr>
            <a:r>
              <a:rPr dirty="0" baseline="2314" sz="1800" spc="-22">
                <a:solidFill>
                  <a:srgbClr val="231F20"/>
                </a:solidFill>
                <a:latin typeface="Times New Roman"/>
                <a:cs typeface="Times New Roman"/>
              </a:rPr>
              <a:t>2011</a:t>
            </a:r>
            <a:r>
              <a:rPr dirty="0" baseline="2314" sz="1800" spc="-112">
                <a:solidFill>
                  <a:srgbClr val="231F20"/>
                </a:solidFill>
                <a:latin typeface="Times New Roman"/>
                <a:cs typeface="Times New Roman"/>
              </a:rPr>
              <a:t> </a:t>
            </a:r>
            <a:r>
              <a:rPr dirty="0" sz="1200">
                <a:solidFill>
                  <a:srgbClr val="231F20"/>
                </a:solidFill>
                <a:latin typeface="楷体"/>
                <a:cs typeface="楷体"/>
              </a:rPr>
              <a:t>年</a:t>
            </a:r>
            <a:r>
              <a:rPr dirty="0" sz="1200" spc="5">
                <a:solidFill>
                  <a:srgbClr val="231F20"/>
                </a:solidFill>
                <a:latin typeface="楷体"/>
                <a:cs typeface="楷体"/>
              </a:rPr>
              <a:t>，少儿住院互助基金将戈谢氏</a:t>
            </a:r>
            <a:r>
              <a:rPr dirty="0" sz="1200">
                <a:solidFill>
                  <a:srgbClr val="231F20"/>
                </a:solidFill>
                <a:latin typeface="楷体"/>
                <a:cs typeface="楷体"/>
              </a:rPr>
              <a:t>病</a:t>
            </a:r>
            <a:r>
              <a:rPr dirty="0" sz="1200" spc="5">
                <a:solidFill>
                  <a:srgbClr val="231F20"/>
                </a:solidFill>
                <a:latin typeface="楷体"/>
                <a:cs typeface="楷体"/>
              </a:rPr>
              <a:t>、法布雷</a:t>
            </a:r>
            <a:r>
              <a:rPr dirty="0" sz="1200">
                <a:solidFill>
                  <a:srgbClr val="231F20"/>
                </a:solidFill>
                <a:latin typeface="楷体"/>
                <a:cs typeface="楷体"/>
              </a:rPr>
              <a:t>病</a:t>
            </a:r>
            <a:r>
              <a:rPr dirty="0" sz="1200" spc="5">
                <a:solidFill>
                  <a:srgbClr val="231F20"/>
                </a:solidFill>
                <a:latin typeface="楷体"/>
                <a:cs typeface="楷体"/>
              </a:rPr>
              <a:t>、庞贝病和粘多 </a:t>
            </a:r>
            <a:r>
              <a:rPr dirty="0" sz="1200" spc="10">
                <a:solidFill>
                  <a:srgbClr val="231F20"/>
                </a:solidFill>
                <a:latin typeface="楷体"/>
                <a:cs typeface="楷体"/>
              </a:rPr>
              <a:t>糖贮积症纳入支付范</a:t>
            </a:r>
            <a:r>
              <a:rPr dirty="0" sz="1200">
                <a:solidFill>
                  <a:srgbClr val="231F20"/>
                </a:solidFill>
                <a:latin typeface="楷体"/>
                <a:cs typeface="楷体"/>
              </a:rPr>
              <a:t>围</a:t>
            </a:r>
            <a:r>
              <a:rPr dirty="0" sz="1200" spc="10">
                <a:solidFill>
                  <a:srgbClr val="231F20"/>
                </a:solidFill>
                <a:latin typeface="楷体"/>
                <a:cs typeface="楷体"/>
              </a:rPr>
              <a:t>，并规定其特殊药物报销参照大病报销程</a:t>
            </a:r>
            <a:r>
              <a:rPr dirty="0" sz="1200">
                <a:solidFill>
                  <a:srgbClr val="231F20"/>
                </a:solidFill>
                <a:latin typeface="楷体"/>
                <a:cs typeface="楷体"/>
              </a:rPr>
              <a:t>序</a:t>
            </a:r>
            <a:r>
              <a:rPr dirty="0" sz="1200" spc="10">
                <a:solidFill>
                  <a:srgbClr val="231F20"/>
                </a:solidFill>
                <a:latin typeface="楷体"/>
                <a:cs typeface="楷体"/>
              </a:rPr>
              <a:t>，暂 </a:t>
            </a:r>
            <a:r>
              <a:rPr dirty="0" sz="1200" spc="30">
                <a:solidFill>
                  <a:srgbClr val="231F20"/>
                </a:solidFill>
                <a:latin typeface="楷体"/>
                <a:cs typeface="楷体"/>
              </a:rPr>
              <a:t>不设起付标</a:t>
            </a:r>
            <a:r>
              <a:rPr dirty="0" sz="1200">
                <a:solidFill>
                  <a:srgbClr val="231F20"/>
                </a:solidFill>
                <a:latin typeface="楷体"/>
                <a:cs typeface="楷体"/>
              </a:rPr>
              <a:t>准</a:t>
            </a:r>
            <a:r>
              <a:rPr dirty="0" sz="1200" spc="30">
                <a:solidFill>
                  <a:srgbClr val="231F20"/>
                </a:solidFill>
                <a:latin typeface="楷体"/>
                <a:cs typeface="楷体"/>
              </a:rPr>
              <a:t>，限额为每人每学</a:t>
            </a:r>
            <a:r>
              <a:rPr dirty="0" sz="1200">
                <a:solidFill>
                  <a:srgbClr val="231F20"/>
                </a:solidFill>
                <a:latin typeface="楷体"/>
                <a:cs typeface="楷体"/>
              </a:rPr>
              <a:t>年</a:t>
            </a:r>
            <a:r>
              <a:rPr dirty="0" sz="1200" spc="-325">
                <a:solidFill>
                  <a:srgbClr val="231F20"/>
                </a:solidFill>
                <a:latin typeface="楷体"/>
                <a:cs typeface="楷体"/>
              </a:rPr>
              <a:t> </a:t>
            </a:r>
            <a:r>
              <a:rPr dirty="0" baseline="2314" sz="1800">
                <a:solidFill>
                  <a:srgbClr val="231F20"/>
                </a:solidFill>
                <a:latin typeface="Times New Roman"/>
                <a:cs typeface="Times New Roman"/>
              </a:rPr>
              <a:t>10</a:t>
            </a:r>
            <a:r>
              <a:rPr dirty="0" baseline="2314" sz="1800" spc="-44">
                <a:solidFill>
                  <a:srgbClr val="231F20"/>
                </a:solidFill>
                <a:latin typeface="Times New Roman"/>
                <a:cs typeface="Times New Roman"/>
              </a:rPr>
              <a:t> </a:t>
            </a:r>
            <a:r>
              <a:rPr dirty="0" sz="1200" spc="30">
                <a:solidFill>
                  <a:srgbClr val="231F20"/>
                </a:solidFill>
                <a:latin typeface="楷体"/>
                <a:cs typeface="楷体"/>
              </a:rPr>
              <a:t>万</a:t>
            </a:r>
            <a:r>
              <a:rPr dirty="0" sz="1200">
                <a:solidFill>
                  <a:srgbClr val="231F20"/>
                </a:solidFill>
                <a:latin typeface="楷体"/>
                <a:cs typeface="楷体"/>
              </a:rPr>
              <a:t>元</a:t>
            </a:r>
            <a:r>
              <a:rPr dirty="0" sz="1200" spc="-5">
                <a:solidFill>
                  <a:srgbClr val="231F20"/>
                </a:solidFill>
                <a:latin typeface="楷体"/>
                <a:cs typeface="楷体"/>
              </a:rPr>
              <a:t>。</a:t>
            </a:r>
            <a:r>
              <a:rPr dirty="0" baseline="2314" sz="1800">
                <a:solidFill>
                  <a:srgbClr val="231F20"/>
                </a:solidFill>
                <a:latin typeface="Times New Roman"/>
                <a:cs typeface="Times New Roman"/>
              </a:rPr>
              <a:t>2012</a:t>
            </a:r>
            <a:r>
              <a:rPr dirty="0" baseline="2314" sz="1800" spc="-37">
                <a:solidFill>
                  <a:srgbClr val="231F20"/>
                </a:solidFill>
                <a:latin typeface="Times New Roman"/>
                <a:cs typeface="Times New Roman"/>
              </a:rPr>
              <a:t> </a:t>
            </a:r>
            <a:r>
              <a:rPr dirty="0" sz="1200" spc="30">
                <a:solidFill>
                  <a:srgbClr val="231F20"/>
                </a:solidFill>
                <a:latin typeface="楷体"/>
                <a:cs typeface="楷体"/>
              </a:rPr>
              <a:t>年将报销额度提高到 </a:t>
            </a:r>
            <a:r>
              <a:rPr dirty="0" baseline="2314" sz="1800">
                <a:solidFill>
                  <a:srgbClr val="231F20"/>
                </a:solidFill>
                <a:latin typeface="Times New Roman"/>
                <a:cs typeface="Times New Roman"/>
              </a:rPr>
              <a:t>20</a:t>
            </a:r>
            <a:r>
              <a:rPr dirty="0" baseline="2314" sz="1800" spc="-104">
                <a:solidFill>
                  <a:srgbClr val="231F20"/>
                </a:solidFill>
                <a:latin typeface="Times New Roman"/>
                <a:cs typeface="Times New Roman"/>
              </a:rPr>
              <a:t> </a:t>
            </a:r>
            <a:r>
              <a:rPr dirty="0" sz="1200">
                <a:solidFill>
                  <a:srgbClr val="231F20"/>
                </a:solidFill>
                <a:latin typeface="楷体"/>
                <a:cs typeface="楷体"/>
              </a:rPr>
              <a:t>万元。少儿住院互助基金的成功经验表明，在医保体系之外针对特殊</a:t>
            </a:r>
            <a:endParaRPr sz="1200">
              <a:latin typeface="楷体"/>
              <a:cs typeface="楷体"/>
            </a:endParaRPr>
          </a:p>
        </p:txBody>
      </p:sp>
      <p:sp>
        <p:nvSpPr>
          <p:cNvPr id="9" name="object 9"/>
          <p:cNvSpPr/>
          <p:nvPr/>
        </p:nvSpPr>
        <p:spPr>
          <a:xfrm>
            <a:off x="832500" y="3478428"/>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0" name="object 10"/>
          <p:cNvSpPr txBox="1"/>
          <p:nvPr/>
        </p:nvSpPr>
        <p:spPr>
          <a:xfrm>
            <a:off x="1380032" y="1557337"/>
            <a:ext cx="4803140" cy="2118360"/>
          </a:xfrm>
          <a:prstGeom prst="rect">
            <a:avLst/>
          </a:prstGeom>
        </p:spPr>
        <p:txBody>
          <a:bodyPr wrap="square" lIns="0" tIns="81280" rIns="0" bIns="0" rtlCol="0" vert="horz">
            <a:spAutoFit/>
          </a:bodyPr>
          <a:lstStyle/>
          <a:p>
            <a:pPr marL="317500">
              <a:lnSpc>
                <a:spcPct val="100000"/>
              </a:lnSpc>
              <a:spcBef>
                <a:spcPts val="640"/>
              </a:spcBef>
            </a:pPr>
            <a:r>
              <a:rPr dirty="0" baseline="2314" sz="1800">
                <a:solidFill>
                  <a:srgbClr val="636466"/>
                </a:solidFill>
                <a:latin typeface="Times New Roman"/>
                <a:cs typeface="Times New Roman"/>
              </a:rPr>
              <a:t>2.6.2</a:t>
            </a:r>
            <a:r>
              <a:rPr dirty="0" baseline="2314" sz="1800" spc="-7">
                <a:solidFill>
                  <a:srgbClr val="636466"/>
                </a:solidFill>
                <a:latin typeface="Times New Roman"/>
                <a:cs typeface="Times New Roman"/>
              </a:rPr>
              <a:t> </a:t>
            </a:r>
            <a:r>
              <a:rPr dirty="0" sz="1200">
                <a:solidFill>
                  <a:srgbClr val="636466"/>
                </a:solidFill>
                <a:latin typeface="楷体"/>
                <a:cs typeface="楷体"/>
              </a:rPr>
              <a:t>专项基金</a:t>
            </a:r>
            <a:endParaRPr sz="1200">
              <a:latin typeface="楷体"/>
              <a:cs typeface="楷体"/>
            </a:endParaRPr>
          </a:p>
          <a:p>
            <a:pPr algn="just" marL="12700" marR="5080" indent="304800">
              <a:lnSpc>
                <a:spcPct val="118400"/>
              </a:lnSpc>
              <a:spcBef>
                <a:spcPts val="280"/>
              </a:spcBef>
            </a:pPr>
            <a:r>
              <a:rPr dirty="0" sz="1200" spc="10">
                <a:solidFill>
                  <a:srgbClr val="231F20"/>
                </a:solidFill>
                <a:latin typeface="楷体"/>
                <a:cs typeface="楷体"/>
              </a:rPr>
              <a:t>专项基金是罕见病药物保障领域的另外一个重要筹资方</a:t>
            </a:r>
            <a:r>
              <a:rPr dirty="0" sz="1200">
                <a:solidFill>
                  <a:srgbClr val="231F20"/>
                </a:solidFill>
                <a:latin typeface="楷体"/>
                <a:cs typeface="楷体"/>
              </a:rPr>
              <a:t>式</a:t>
            </a:r>
            <a:r>
              <a:rPr dirty="0" sz="1200" spc="10">
                <a:solidFill>
                  <a:srgbClr val="231F20"/>
                </a:solidFill>
                <a:latin typeface="楷体"/>
                <a:cs typeface="楷体"/>
              </a:rPr>
              <a:t>，目前大 致可分为民间慈善基</a:t>
            </a:r>
            <a:r>
              <a:rPr dirty="0" sz="1200">
                <a:solidFill>
                  <a:srgbClr val="231F20"/>
                </a:solidFill>
                <a:latin typeface="楷体"/>
                <a:cs typeface="楷体"/>
              </a:rPr>
              <a:t>金</a:t>
            </a:r>
            <a:r>
              <a:rPr dirty="0" sz="1200" spc="10">
                <a:solidFill>
                  <a:srgbClr val="231F20"/>
                </a:solidFill>
                <a:latin typeface="楷体"/>
                <a:cs typeface="楷体"/>
              </a:rPr>
              <a:t>、地方专项基金与国家专项基金三种类</a:t>
            </a:r>
            <a:r>
              <a:rPr dirty="0" sz="1200">
                <a:solidFill>
                  <a:srgbClr val="231F20"/>
                </a:solidFill>
                <a:latin typeface="楷体"/>
                <a:cs typeface="楷体"/>
              </a:rPr>
              <a:t>型</a:t>
            </a:r>
            <a:r>
              <a:rPr dirty="0" sz="1200" spc="10">
                <a:solidFill>
                  <a:srgbClr val="231F20"/>
                </a:solidFill>
                <a:latin typeface="楷体"/>
                <a:cs typeface="楷体"/>
              </a:rPr>
              <a:t>（见图  </a:t>
            </a:r>
            <a:r>
              <a:rPr dirty="0" baseline="2314" sz="1800">
                <a:solidFill>
                  <a:srgbClr val="231F20"/>
                </a:solidFill>
                <a:latin typeface="Times New Roman"/>
                <a:cs typeface="Times New Roman"/>
              </a:rPr>
              <a:t>2.7</a:t>
            </a:r>
            <a:r>
              <a:rPr dirty="0" sz="1200">
                <a:solidFill>
                  <a:srgbClr val="231F20"/>
                </a:solidFill>
                <a:latin typeface="楷体"/>
                <a:cs typeface="楷体"/>
              </a:rPr>
              <a:t>）。民间慈善基金多由民间基金会牵头成立，以慈善资助、社会关怀 </a:t>
            </a:r>
            <a:r>
              <a:rPr dirty="0" sz="1200" spc="10">
                <a:solidFill>
                  <a:srgbClr val="231F20"/>
                </a:solidFill>
                <a:latin typeface="楷体"/>
                <a:cs typeface="楷体"/>
              </a:rPr>
              <a:t>等为主要任</a:t>
            </a:r>
            <a:r>
              <a:rPr dirty="0" sz="1200">
                <a:solidFill>
                  <a:srgbClr val="231F20"/>
                </a:solidFill>
                <a:latin typeface="楷体"/>
                <a:cs typeface="楷体"/>
              </a:rPr>
              <a:t>务</a:t>
            </a:r>
            <a:r>
              <a:rPr dirty="0" sz="1200" spc="10">
                <a:solidFill>
                  <a:srgbClr val="231F20"/>
                </a:solidFill>
                <a:latin typeface="楷体"/>
                <a:cs typeface="楷体"/>
              </a:rPr>
              <a:t>。地方专项基金则通常由地方政府部门或带有政府背景的 机构牵头发</a:t>
            </a:r>
            <a:r>
              <a:rPr dirty="0" sz="1200">
                <a:solidFill>
                  <a:srgbClr val="231F20"/>
                </a:solidFill>
                <a:latin typeface="楷体"/>
                <a:cs typeface="楷体"/>
              </a:rPr>
              <a:t>起</a:t>
            </a:r>
            <a:r>
              <a:rPr dirty="0" sz="1200" spc="10">
                <a:solidFill>
                  <a:srgbClr val="231F20"/>
                </a:solidFill>
                <a:latin typeface="楷体"/>
                <a:cs typeface="楷体"/>
              </a:rPr>
              <a:t>，定位为当地医保之外的补充保</a:t>
            </a:r>
            <a:r>
              <a:rPr dirty="0" sz="1200">
                <a:solidFill>
                  <a:srgbClr val="231F20"/>
                </a:solidFill>
                <a:latin typeface="楷体"/>
                <a:cs typeface="楷体"/>
              </a:rPr>
              <a:t>障</a:t>
            </a:r>
            <a:r>
              <a:rPr dirty="0" sz="1200" spc="10">
                <a:solidFill>
                  <a:srgbClr val="231F20"/>
                </a:solidFill>
                <a:latin typeface="楷体"/>
                <a:cs typeface="楷体"/>
              </a:rPr>
              <a:t>。国家专项基金由国家 政府部门或全国性机构组织成</a:t>
            </a:r>
            <a:r>
              <a:rPr dirty="0" sz="1200">
                <a:solidFill>
                  <a:srgbClr val="231F20"/>
                </a:solidFill>
                <a:latin typeface="楷体"/>
                <a:cs typeface="楷体"/>
              </a:rPr>
              <a:t>立</a:t>
            </a:r>
            <a:r>
              <a:rPr dirty="0" sz="1200" spc="10">
                <a:solidFill>
                  <a:srgbClr val="231F20"/>
                </a:solidFill>
                <a:latin typeface="楷体"/>
                <a:cs typeface="楷体"/>
              </a:rPr>
              <a:t>，通常在全国多地设置项目</a:t>
            </a:r>
            <a:r>
              <a:rPr dirty="0" sz="1200">
                <a:solidFill>
                  <a:srgbClr val="231F20"/>
                </a:solidFill>
                <a:latin typeface="楷体"/>
                <a:cs typeface="楷体"/>
              </a:rPr>
              <a:t>点</a:t>
            </a:r>
            <a:r>
              <a:rPr dirty="0" sz="1200" spc="10">
                <a:solidFill>
                  <a:srgbClr val="231F20"/>
                </a:solidFill>
                <a:latin typeface="楷体"/>
                <a:cs typeface="楷体"/>
              </a:rPr>
              <a:t>，救助覆 </a:t>
            </a:r>
            <a:r>
              <a:rPr dirty="0" baseline="2314" sz="1800">
                <a:solidFill>
                  <a:srgbClr val="231F20"/>
                </a:solidFill>
                <a:latin typeface="楷体"/>
                <a:cs typeface="楷体"/>
              </a:rPr>
              <a:t>盖范围较广</a:t>
            </a:r>
            <a:r>
              <a:rPr dirty="0" sz="1200" spc="375">
                <a:solidFill>
                  <a:srgbClr val="231F20"/>
                </a:solidFill>
                <a:latin typeface="Microsoft Yi Baiti"/>
                <a:cs typeface="Microsoft Yi Baiti"/>
              </a:rPr>
              <a:t>。</a:t>
            </a:r>
            <a:endParaRPr sz="1200">
              <a:latin typeface="Microsoft Yi Baiti"/>
              <a:cs typeface="Microsoft Yi Baiti"/>
            </a:endParaRPr>
          </a:p>
          <a:p>
            <a:pPr algn="ctr" marL="118745">
              <a:lnSpc>
                <a:spcPct val="100000"/>
              </a:lnSpc>
              <a:spcBef>
                <a:spcPts val="1200"/>
              </a:spcBef>
            </a:pPr>
            <a:r>
              <a:rPr dirty="0" sz="900" i="1">
                <a:solidFill>
                  <a:srgbClr val="5A5B5D"/>
                </a:solidFill>
                <a:latin typeface="楷体"/>
                <a:cs typeface="楷体"/>
              </a:rPr>
              <a:t>图</a:t>
            </a:r>
            <a:r>
              <a:rPr dirty="0" sz="900" spc="-229" i="1">
                <a:solidFill>
                  <a:srgbClr val="5A5B5D"/>
                </a:solidFill>
                <a:latin typeface="楷体"/>
                <a:cs typeface="楷体"/>
              </a:rPr>
              <a:t> </a:t>
            </a:r>
            <a:r>
              <a:rPr dirty="0" baseline="3086" sz="1350" spc="-7" i="1">
                <a:solidFill>
                  <a:srgbClr val="5A5B5D"/>
                </a:solidFill>
                <a:latin typeface="Times New Roman"/>
                <a:cs typeface="Times New Roman"/>
              </a:rPr>
              <a:t>2.7</a:t>
            </a:r>
            <a:r>
              <a:rPr dirty="0" sz="900" spc="-5" i="1">
                <a:solidFill>
                  <a:srgbClr val="5A5B5D"/>
                </a:solidFill>
                <a:latin typeface="楷体"/>
                <a:cs typeface="楷体"/>
              </a:rPr>
              <a:t>：</a:t>
            </a:r>
            <a:r>
              <a:rPr dirty="0" sz="900" i="1">
                <a:solidFill>
                  <a:srgbClr val="5A5B5D"/>
                </a:solidFill>
                <a:latin typeface="楷体"/>
                <a:cs typeface="楷体"/>
              </a:rPr>
              <a:t>专项基金分类</a:t>
            </a:r>
            <a:endParaRPr sz="900">
              <a:latin typeface="楷体"/>
              <a:cs typeface="楷体"/>
            </a:endParaRPr>
          </a:p>
        </p:txBody>
      </p:sp>
      <p:grpSp>
        <p:nvGrpSpPr>
          <p:cNvPr id="11" name="object 11"/>
          <p:cNvGrpSpPr/>
          <p:nvPr/>
        </p:nvGrpSpPr>
        <p:grpSpPr>
          <a:xfrm>
            <a:off x="827737" y="3732302"/>
            <a:ext cx="5949950" cy="2647315"/>
            <a:chOff x="827737" y="3732302"/>
            <a:chExt cx="5949950" cy="2647315"/>
          </a:xfrm>
        </p:grpSpPr>
        <p:sp>
          <p:nvSpPr>
            <p:cNvPr id="12" name="object 12"/>
            <p:cNvSpPr/>
            <p:nvPr/>
          </p:nvSpPr>
          <p:spPr>
            <a:xfrm>
              <a:off x="832500" y="6374714"/>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3" name="object 13"/>
            <p:cNvSpPr/>
            <p:nvPr/>
          </p:nvSpPr>
          <p:spPr>
            <a:xfrm>
              <a:off x="3402458" y="3732302"/>
              <a:ext cx="3157855" cy="869950"/>
            </a:xfrm>
            <a:custGeom>
              <a:avLst/>
              <a:gdLst/>
              <a:ahLst/>
              <a:cxnLst/>
              <a:rect l="l" t="t" r="r" b="b"/>
              <a:pathLst>
                <a:path w="3157854" h="869950">
                  <a:moveTo>
                    <a:pt x="0" y="0"/>
                  </a:moveTo>
                  <a:lnTo>
                    <a:pt x="3157446" y="0"/>
                  </a:lnTo>
                  <a:lnTo>
                    <a:pt x="3157446" y="8434"/>
                  </a:lnTo>
                  <a:lnTo>
                    <a:pt x="2637296" y="869821"/>
                  </a:lnTo>
                  <a:lnTo>
                    <a:pt x="525246" y="869821"/>
                  </a:lnTo>
                  <a:lnTo>
                    <a:pt x="0" y="0"/>
                  </a:lnTo>
                  <a:close/>
                </a:path>
              </a:pathLst>
            </a:custGeom>
            <a:solidFill>
              <a:srgbClr val="639E51"/>
            </a:solidFill>
          </p:spPr>
          <p:txBody>
            <a:bodyPr wrap="square" lIns="0" tIns="0" rIns="0" bIns="0" rtlCol="0"/>
            <a:lstStyle/>
            <a:p/>
          </p:txBody>
        </p:sp>
      </p:grpSp>
      <p:sp>
        <p:nvSpPr>
          <p:cNvPr id="14" name="object 14"/>
          <p:cNvSpPr txBox="1"/>
          <p:nvPr/>
        </p:nvSpPr>
        <p:spPr>
          <a:xfrm>
            <a:off x="4592840" y="4066647"/>
            <a:ext cx="782320" cy="175895"/>
          </a:xfrm>
          <a:prstGeom prst="rect">
            <a:avLst/>
          </a:prstGeom>
        </p:spPr>
        <p:txBody>
          <a:bodyPr wrap="square" lIns="0" tIns="17145" rIns="0" bIns="0" rtlCol="0" vert="horz">
            <a:spAutoFit/>
          </a:bodyPr>
          <a:lstStyle/>
          <a:p>
            <a:pPr marL="12700">
              <a:lnSpc>
                <a:spcPct val="100000"/>
              </a:lnSpc>
              <a:spcBef>
                <a:spcPts val="135"/>
              </a:spcBef>
            </a:pPr>
            <a:r>
              <a:rPr dirty="0" sz="950" spc="35">
                <a:solidFill>
                  <a:srgbClr val="FFFFFF"/>
                </a:solidFill>
                <a:latin typeface="楷体"/>
                <a:cs typeface="楷体"/>
              </a:rPr>
              <a:t>民间慈善</a:t>
            </a:r>
            <a:r>
              <a:rPr dirty="0" sz="950" spc="70">
                <a:solidFill>
                  <a:srgbClr val="FFFFFF"/>
                </a:solidFill>
                <a:latin typeface="楷体"/>
                <a:cs typeface="楷体"/>
              </a:rPr>
              <a:t>基</a:t>
            </a:r>
            <a:r>
              <a:rPr dirty="0" sz="950" spc="35">
                <a:solidFill>
                  <a:srgbClr val="FFFFFF"/>
                </a:solidFill>
                <a:latin typeface="楷体"/>
                <a:cs typeface="楷体"/>
              </a:rPr>
              <a:t>金</a:t>
            </a:r>
            <a:endParaRPr sz="950">
              <a:latin typeface="楷体"/>
              <a:cs typeface="楷体"/>
            </a:endParaRPr>
          </a:p>
        </p:txBody>
      </p:sp>
      <p:grpSp>
        <p:nvGrpSpPr>
          <p:cNvPr id="15" name="object 15"/>
          <p:cNvGrpSpPr/>
          <p:nvPr/>
        </p:nvGrpSpPr>
        <p:grpSpPr>
          <a:xfrm>
            <a:off x="3928735" y="4099702"/>
            <a:ext cx="2105025" cy="1377315"/>
            <a:chOff x="3928735" y="4099702"/>
            <a:chExt cx="2105025" cy="1377315"/>
          </a:xfrm>
        </p:grpSpPr>
        <p:pic>
          <p:nvPicPr>
            <p:cNvPr id="16" name="object 16"/>
            <p:cNvPicPr/>
            <p:nvPr/>
          </p:nvPicPr>
          <p:blipFill>
            <a:blip r:embed="rId4" cstate="print"/>
            <a:stretch>
              <a:fillRect/>
            </a:stretch>
          </p:blipFill>
          <p:spPr>
            <a:xfrm>
              <a:off x="4624466" y="4099702"/>
              <a:ext cx="738916" cy="118858"/>
            </a:xfrm>
            <a:prstGeom prst="rect">
              <a:avLst/>
            </a:prstGeom>
          </p:spPr>
        </p:pic>
        <p:sp>
          <p:nvSpPr>
            <p:cNvPr id="17" name="object 17"/>
            <p:cNvSpPr/>
            <p:nvPr/>
          </p:nvSpPr>
          <p:spPr>
            <a:xfrm>
              <a:off x="3928735" y="4602126"/>
              <a:ext cx="2105025" cy="875030"/>
            </a:xfrm>
            <a:custGeom>
              <a:avLst/>
              <a:gdLst/>
              <a:ahLst/>
              <a:cxnLst/>
              <a:rect l="l" t="t" r="r" b="b"/>
              <a:pathLst>
                <a:path w="2105025" h="875029">
                  <a:moveTo>
                    <a:pt x="0" y="0"/>
                  </a:moveTo>
                  <a:lnTo>
                    <a:pt x="2104996" y="0"/>
                  </a:lnTo>
                  <a:lnTo>
                    <a:pt x="1576740" y="874812"/>
                  </a:lnTo>
                  <a:lnTo>
                    <a:pt x="528262" y="874812"/>
                  </a:lnTo>
                  <a:lnTo>
                    <a:pt x="0" y="0"/>
                  </a:lnTo>
                  <a:close/>
                </a:path>
              </a:pathLst>
            </a:custGeom>
            <a:solidFill>
              <a:srgbClr val="7BB772"/>
            </a:solidFill>
          </p:spPr>
          <p:txBody>
            <a:bodyPr wrap="square" lIns="0" tIns="0" rIns="0" bIns="0" rtlCol="0"/>
            <a:lstStyle/>
            <a:p/>
          </p:txBody>
        </p:sp>
      </p:grpSp>
      <p:sp>
        <p:nvSpPr>
          <p:cNvPr id="18" name="object 18"/>
          <p:cNvSpPr txBox="1"/>
          <p:nvPr/>
        </p:nvSpPr>
        <p:spPr>
          <a:xfrm>
            <a:off x="4463948" y="4938541"/>
            <a:ext cx="1033144" cy="175895"/>
          </a:xfrm>
          <a:prstGeom prst="rect">
            <a:avLst/>
          </a:prstGeom>
        </p:spPr>
        <p:txBody>
          <a:bodyPr wrap="square" lIns="0" tIns="17145" rIns="0" bIns="0" rtlCol="0" vert="horz">
            <a:spAutoFit/>
          </a:bodyPr>
          <a:lstStyle/>
          <a:p>
            <a:pPr marL="12700">
              <a:lnSpc>
                <a:spcPct val="100000"/>
              </a:lnSpc>
              <a:spcBef>
                <a:spcPts val="135"/>
              </a:spcBef>
            </a:pPr>
            <a:r>
              <a:rPr dirty="0" sz="950" spc="35">
                <a:solidFill>
                  <a:srgbClr val="FFFFFF"/>
                </a:solidFill>
                <a:latin typeface="楷体"/>
                <a:cs typeface="楷体"/>
              </a:rPr>
              <a:t>地方大病</a:t>
            </a:r>
            <a:r>
              <a:rPr dirty="0" sz="950" spc="70">
                <a:solidFill>
                  <a:srgbClr val="FFFFFF"/>
                </a:solidFill>
                <a:latin typeface="楷体"/>
                <a:cs typeface="楷体"/>
              </a:rPr>
              <a:t>专</a:t>
            </a:r>
            <a:r>
              <a:rPr dirty="0" sz="950" spc="35">
                <a:solidFill>
                  <a:srgbClr val="FFFFFF"/>
                </a:solidFill>
                <a:latin typeface="楷体"/>
                <a:cs typeface="楷体"/>
              </a:rPr>
              <a:t>项基金</a:t>
            </a:r>
            <a:endParaRPr sz="950">
              <a:latin typeface="楷体"/>
              <a:cs typeface="楷体"/>
            </a:endParaRPr>
          </a:p>
        </p:txBody>
      </p:sp>
      <p:grpSp>
        <p:nvGrpSpPr>
          <p:cNvPr id="19" name="object 19"/>
          <p:cNvGrpSpPr/>
          <p:nvPr/>
        </p:nvGrpSpPr>
        <p:grpSpPr>
          <a:xfrm>
            <a:off x="4454966" y="4971666"/>
            <a:ext cx="1052830" cy="1370330"/>
            <a:chOff x="4454966" y="4971666"/>
            <a:chExt cx="1052830" cy="1370330"/>
          </a:xfrm>
        </p:grpSpPr>
        <p:pic>
          <p:nvPicPr>
            <p:cNvPr id="20" name="object 20"/>
            <p:cNvPicPr/>
            <p:nvPr/>
          </p:nvPicPr>
          <p:blipFill>
            <a:blip r:embed="rId5" cstate="print"/>
            <a:stretch>
              <a:fillRect/>
            </a:stretch>
          </p:blipFill>
          <p:spPr>
            <a:xfrm>
              <a:off x="4480487" y="4971666"/>
              <a:ext cx="1004603" cy="118944"/>
            </a:xfrm>
            <a:prstGeom prst="rect">
              <a:avLst/>
            </a:prstGeom>
          </p:spPr>
        </p:pic>
        <p:pic>
          <p:nvPicPr>
            <p:cNvPr id="21" name="object 21"/>
            <p:cNvPicPr/>
            <p:nvPr/>
          </p:nvPicPr>
          <p:blipFill>
            <a:blip r:embed="rId6" cstate="print"/>
            <a:stretch>
              <a:fillRect/>
            </a:stretch>
          </p:blipFill>
          <p:spPr>
            <a:xfrm>
              <a:off x="4454966" y="5476937"/>
              <a:ext cx="1052516" cy="864731"/>
            </a:xfrm>
            <a:prstGeom prst="rect">
              <a:avLst/>
            </a:prstGeom>
          </p:spPr>
        </p:pic>
      </p:grpSp>
      <p:sp>
        <p:nvSpPr>
          <p:cNvPr id="22" name="object 22"/>
          <p:cNvSpPr txBox="1"/>
          <p:nvPr/>
        </p:nvSpPr>
        <p:spPr>
          <a:xfrm>
            <a:off x="4591837" y="5627554"/>
            <a:ext cx="782320" cy="175895"/>
          </a:xfrm>
          <a:prstGeom prst="rect">
            <a:avLst/>
          </a:prstGeom>
        </p:spPr>
        <p:txBody>
          <a:bodyPr wrap="square" lIns="0" tIns="17145" rIns="0" bIns="0" rtlCol="0" vert="horz">
            <a:spAutoFit/>
          </a:bodyPr>
          <a:lstStyle/>
          <a:p>
            <a:pPr marL="12700">
              <a:lnSpc>
                <a:spcPct val="100000"/>
              </a:lnSpc>
              <a:spcBef>
                <a:spcPts val="135"/>
              </a:spcBef>
            </a:pPr>
            <a:r>
              <a:rPr dirty="0" sz="950" spc="35">
                <a:solidFill>
                  <a:srgbClr val="FFFFFF"/>
                </a:solidFill>
                <a:latin typeface="楷体"/>
                <a:cs typeface="楷体"/>
              </a:rPr>
              <a:t>国家专项</a:t>
            </a:r>
            <a:r>
              <a:rPr dirty="0" sz="950" spc="70">
                <a:solidFill>
                  <a:srgbClr val="FFFFFF"/>
                </a:solidFill>
                <a:latin typeface="楷体"/>
                <a:cs typeface="楷体"/>
              </a:rPr>
              <a:t>基</a:t>
            </a:r>
            <a:r>
              <a:rPr dirty="0" sz="950" spc="35">
                <a:solidFill>
                  <a:srgbClr val="FFFFFF"/>
                </a:solidFill>
                <a:latin typeface="楷体"/>
                <a:cs typeface="楷体"/>
              </a:rPr>
              <a:t>金</a:t>
            </a:r>
            <a:endParaRPr sz="950">
              <a:latin typeface="楷体"/>
              <a:cs typeface="楷体"/>
            </a:endParaRPr>
          </a:p>
        </p:txBody>
      </p:sp>
      <p:pic>
        <p:nvPicPr>
          <p:cNvPr id="23" name="object 23"/>
          <p:cNvPicPr/>
          <p:nvPr/>
        </p:nvPicPr>
        <p:blipFill>
          <a:blip r:embed="rId7" cstate="print"/>
          <a:stretch>
            <a:fillRect/>
          </a:stretch>
        </p:blipFill>
        <p:spPr>
          <a:xfrm>
            <a:off x="1263803" y="3832544"/>
            <a:ext cx="792623" cy="128366"/>
          </a:xfrm>
          <a:prstGeom prst="rect">
            <a:avLst/>
          </a:prstGeom>
        </p:spPr>
      </p:pic>
      <p:sp>
        <p:nvSpPr>
          <p:cNvPr id="24" name="object 24"/>
          <p:cNvSpPr txBox="1"/>
          <p:nvPr/>
        </p:nvSpPr>
        <p:spPr>
          <a:xfrm>
            <a:off x="1230657" y="3746589"/>
            <a:ext cx="2421255" cy="772160"/>
          </a:xfrm>
          <a:prstGeom prst="rect">
            <a:avLst/>
          </a:prstGeom>
        </p:spPr>
        <p:txBody>
          <a:bodyPr wrap="square" lIns="0" tIns="65405" rIns="0" bIns="0" rtlCol="0" vert="horz">
            <a:spAutoFit/>
          </a:bodyPr>
          <a:lstStyle/>
          <a:p>
            <a:pPr marL="12700">
              <a:lnSpc>
                <a:spcPct val="100000"/>
              </a:lnSpc>
              <a:spcBef>
                <a:spcPts val="515"/>
              </a:spcBef>
            </a:pPr>
            <a:r>
              <a:rPr dirty="0" sz="1050" spc="15">
                <a:solidFill>
                  <a:srgbClr val="313C43"/>
                </a:solidFill>
                <a:latin typeface="楷体"/>
                <a:cs typeface="楷体"/>
              </a:rPr>
              <a:t>民间慈善基金</a:t>
            </a:r>
            <a:endParaRPr sz="1050">
              <a:latin typeface="楷体"/>
              <a:cs typeface="楷体"/>
            </a:endParaRPr>
          </a:p>
          <a:p>
            <a:pPr marL="202565" marR="5080" indent="-190500">
              <a:lnSpc>
                <a:spcPct val="105000"/>
              </a:lnSpc>
              <a:spcBef>
                <a:spcPts val="295"/>
              </a:spcBef>
              <a:buChar char="-"/>
              <a:tabLst>
                <a:tab pos="202565" algn="l"/>
                <a:tab pos="203200" algn="l"/>
              </a:tabLst>
            </a:pPr>
            <a:r>
              <a:rPr dirty="0" sz="750" spc="35">
                <a:solidFill>
                  <a:srgbClr val="313C43"/>
                </a:solidFill>
                <a:latin typeface="楷体"/>
                <a:cs typeface="楷体"/>
              </a:rPr>
              <a:t>多由民间基金会牵头成立，主要通过患者科普教 育、慈善捐助等形式，例如瓷娃娃、“限量天使”</a:t>
            </a:r>
            <a:endParaRPr sz="750">
              <a:latin typeface="楷体"/>
              <a:cs typeface="楷体"/>
            </a:endParaRPr>
          </a:p>
          <a:p>
            <a:pPr marL="202565" marR="104775" indent="-190500">
              <a:lnSpc>
                <a:spcPct val="105000"/>
              </a:lnSpc>
              <a:spcBef>
                <a:spcPts val="114"/>
              </a:spcBef>
              <a:buChar char="-"/>
              <a:tabLst>
                <a:tab pos="202565" algn="l"/>
                <a:tab pos="203200" algn="l"/>
              </a:tabLst>
            </a:pPr>
            <a:r>
              <a:rPr dirty="0" sz="750" spc="35">
                <a:solidFill>
                  <a:srgbClr val="313C43"/>
                </a:solidFill>
                <a:latin typeface="楷体"/>
                <a:cs typeface="楷体"/>
              </a:rPr>
              <a:t>近来涌现更多的专业慈善机构，推动地方试点和 政策改善，例如新阳光基金会等</a:t>
            </a:r>
            <a:endParaRPr sz="750">
              <a:latin typeface="楷体"/>
              <a:cs typeface="楷体"/>
            </a:endParaRPr>
          </a:p>
        </p:txBody>
      </p:sp>
      <p:pic>
        <p:nvPicPr>
          <p:cNvPr id="25" name="object 25"/>
          <p:cNvPicPr/>
          <p:nvPr/>
        </p:nvPicPr>
        <p:blipFill>
          <a:blip r:embed="rId8" cstate="print"/>
          <a:stretch>
            <a:fillRect/>
          </a:stretch>
        </p:blipFill>
        <p:spPr>
          <a:xfrm>
            <a:off x="1247506" y="4665876"/>
            <a:ext cx="1079563" cy="128453"/>
          </a:xfrm>
          <a:prstGeom prst="rect">
            <a:avLst/>
          </a:prstGeom>
        </p:spPr>
      </p:pic>
      <p:sp>
        <p:nvSpPr>
          <p:cNvPr id="26" name="object 26"/>
          <p:cNvSpPr txBox="1"/>
          <p:nvPr/>
        </p:nvSpPr>
        <p:spPr>
          <a:xfrm>
            <a:off x="1230660" y="4579827"/>
            <a:ext cx="2722245" cy="772160"/>
          </a:xfrm>
          <a:prstGeom prst="rect">
            <a:avLst/>
          </a:prstGeom>
        </p:spPr>
        <p:txBody>
          <a:bodyPr wrap="square" lIns="0" tIns="65405" rIns="0" bIns="0" rtlCol="0" vert="horz">
            <a:spAutoFit/>
          </a:bodyPr>
          <a:lstStyle/>
          <a:p>
            <a:pPr marL="12700">
              <a:lnSpc>
                <a:spcPct val="100000"/>
              </a:lnSpc>
              <a:spcBef>
                <a:spcPts val="515"/>
              </a:spcBef>
            </a:pPr>
            <a:r>
              <a:rPr dirty="0" sz="1050" spc="15">
                <a:solidFill>
                  <a:srgbClr val="313C43"/>
                </a:solidFill>
                <a:latin typeface="楷体"/>
                <a:cs typeface="楷体"/>
              </a:rPr>
              <a:t>地方大病专项基金</a:t>
            </a:r>
            <a:endParaRPr sz="1050">
              <a:latin typeface="楷体"/>
              <a:cs typeface="楷体"/>
            </a:endParaRPr>
          </a:p>
          <a:p>
            <a:pPr marL="202565" marR="5080" indent="-190500">
              <a:lnSpc>
                <a:spcPct val="105000"/>
              </a:lnSpc>
              <a:spcBef>
                <a:spcPts val="295"/>
              </a:spcBef>
              <a:buChar char="-"/>
              <a:tabLst>
                <a:tab pos="202565" algn="l"/>
                <a:tab pos="203200" algn="l"/>
              </a:tabLst>
            </a:pPr>
            <a:r>
              <a:rPr dirty="0" sz="750" spc="35">
                <a:solidFill>
                  <a:srgbClr val="313C43"/>
                </a:solidFill>
                <a:latin typeface="楷体"/>
                <a:cs typeface="楷体"/>
              </a:rPr>
              <a:t>由地方政府部门或带政府背景机构牵头发起的专项基金，  作为当地医保的补充保障</a:t>
            </a:r>
            <a:endParaRPr sz="750">
              <a:latin typeface="楷体"/>
              <a:cs typeface="楷体"/>
            </a:endParaRPr>
          </a:p>
          <a:p>
            <a:pPr marL="202565" marR="5080" indent="-190500">
              <a:lnSpc>
                <a:spcPct val="105000"/>
              </a:lnSpc>
              <a:spcBef>
                <a:spcPts val="114"/>
              </a:spcBef>
              <a:buChar char="-"/>
              <a:tabLst>
                <a:tab pos="202565" algn="l"/>
                <a:tab pos="203200" algn="l"/>
              </a:tabLst>
            </a:pPr>
            <a:r>
              <a:rPr dirty="0" sz="750" spc="35">
                <a:solidFill>
                  <a:srgbClr val="313C43"/>
                </a:solidFill>
                <a:latin typeface="楷体"/>
                <a:cs typeface="楷体"/>
              </a:rPr>
              <a:t>案例：上海少儿住院互助基金、上海市溶酶体贮积症专项 救助基金</a:t>
            </a:r>
            <a:endParaRPr sz="750">
              <a:latin typeface="楷体"/>
              <a:cs typeface="楷体"/>
            </a:endParaRPr>
          </a:p>
        </p:txBody>
      </p:sp>
      <p:sp>
        <p:nvSpPr>
          <p:cNvPr id="27" name="object 27"/>
          <p:cNvSpPr txBox="1"/>
          <p:nvPr/>
        </p:nvSpPr>
        <p:spPr>
          <a:xfrm>
            <a:off x="1230660" y="5494075"/>
            <a:ext cx="1108075" cy="187960"/>
          </a:xfrm>
          <a:prstGeom prst="rect">
            <a:avLst/>
          </a:prstGeom>
        </p:spPr>
        <p:txBody>
          <a:bodyPr wrap="square" lIns="0" tIns="13970" rIns="0" bIns="0" rtlCol="0" vert="horz">
            <a:spAutoFit/>
          </a:bodyPr>
          <a:lstStyle/>
          <a:p>
            <a:pPr marL="12700">
              <a:lnSpc>
                <a:spcPct val="100000"/>
              </a:lnSpc>
              <a:spcBef>
                <a:spcPts val="110"/>
              </a:spcBef>
            </a:pPr>
            <a:r>
              <a:rPr dirty="0" sz="1050" spc="15">
                <a:solidFill>
                  <a:srgbClr val="313C43"/>
                </a:solidFill>
                <a:latin typeface="楷体"/>
                <a:cs typeface="楷体"/>
              </a:rPr>
              <a:t>国家层面专项基金</a:t>
            </a:r>
            <a:endParaRPr sz="1050">
              <a:latin typeface="楷体"/>
              <a:cs typeface="楷体"/>
            </a:endParaRPr>
          </a:p>
        </p:txBody>
      </p:sp>
      <p:pic>
        <p:nvPicPr>
          <p:cNvPr id="28" name="object 28"/>
          <p:cNvPicPr/>
          <p:nvPr/>
        </p:nvPicPr>
        <p:blipFill>
          <a:blip r:embed="rId9" cstate="print"/>
          <a:stretch>
            <a:fillRect/>
          </a:stretch>
        </p:blipFill>
        <p:spPr>
          <a:xfrm>
            <a:off x="1264245" y="5528841"/>
            <a:ext cx="1062825" cy="128458"/>
          </a:xfrm>
          <a:prstGeom prst="rect">
            <a:avLst/>
          </a:prstGeom>
        </p:spPr>
      </p:pic>
      <p:sp>
        <p:nvSpPr>
          <p:cNvPr id="29" name="object 29"/>
          <p:cNvSpPr txBox="1"/>
          <p:nvPr/>
        </p:nvSpPr>
        <p:spPr>
          <a:xfrm>
            <a:off x="1230660" y="5694040"/>
            <a:ext cx="3122930" cy="520700"/>
          </a:xfrm>
          <a:prstGeom prst="rect">
            <a:avLst/>
          </a:prstGeom>
        </p:spPr>
        <p:txBody>
          <a:bodyPr wrap="square" lIns="0" tIns="11430" rIns="0" bIns="0" rtlCol="0" vert="horz">
            <a:spAutoFit/>
          </a:bodyPr>
          <a:lstStyle/>
          <a:p>
            <a:pPr marL="202565" marR="5080" indent="-190500">
              <a:lnSpc>
                <a:spcPct val="105000"/>
              </a:lnSpc>
              <a:spcBef>
                <a:spcPts val="90"/>
              </a:spcBef>
              <a:buChar char="-"/>
              <a:tabLst>
                <a:tab pos="202565" algn="l"/>
                <a:tab pos="203200" algn="l"/>
              </a:tabLst>
            </a:pPr>
            <a:r>
              <a:rPr dirty="0" sz="750" spc="35">
                <a:solidFill>
                  <a:srgbClr val="313C43"/>
                </a:solidFill>
                <a:latin typeface="楷体"/>
                <a:cs typeface="楷体"/>
              </a:rPr>
              <a:t>由国家层面政府部门或全国性组织机构牵头成立，在全国多地设置 项目点，覆盖范围更广</a:t>
            </a:r>
            <a:endParaRPr sz="750">
              <a:latin typeface="楷体"/>
              <a:cs typeface="楷体"/>
            </a:endParaRPr>
          </a:p>
          <a:p>
            <a:pPr marL="202565" marR="5080" indent="-190500">
              <a:lnSpc>
                <a:spcPct val="105000"/>
              </a:lnSpc>
              <a:spcBef>
                <a:spcPts val="120"/>
              </a:spcBef>
              <a:buChar char="-"/>
              <a:tabLst>
                <a:tab pos="202565" algn="l"/>
                <a:tab pos="203200" algn="l"/>
              </a:tabLst>
            </a:pPr>
            <a:r>
              <a:rPr dirty="0" sz="750" spc="35">
                <a:solidFill>
                  <a:srgbClr val="313C43"/>
                </a:solidFill>
                <a:latin typeface="楷体"/>
                <a:cs typeface="楷体"/>
              </a:rPr>
              <a:t>案例：国家卫健委妇幼司“出生缺陷（遗传代谢病）救助项目”、 中华慈善总会罕见病救助公益基金等</a:t>
            </a:r>
            <a:endParaRPr sz="750">
              <a:latin typeface="楷体"/>
              <a:cs typeface="楷体"/>
            </a:endParaRPr>
          </a:p>
        </p:txBody>
      </p:sp>
      <p:grpSp>
        <p:nvGrpSpPr>
          <p:cNvPr id="30" name="object 30"/>
          <p:cNvGrpSpPr/>
          <p:nvPr/>
        </p:nvGrpSpPr>
        <p:grpSpPr>
          <a:xfrm>
            <a:off x="1192249" y="3752295"/>
            <a:ext cx="3182620" cy="1694814"/>
            <a:chOff x="1192249" y="3752295"/>
            <a:chExt cx="3182620" cy="1694814"/>
          </a:xfrm>
        </p:grpSpPr>
        <p:sp>
          <p:nvSpPr>
            <p:cNvPr id="31" name="object 31"/>
            <p:cNvSpPr/>
            <p:nvPr/>
          </p:nvSpPr>
          <p:spPr>
            <a:xfrm>
              <a:off x="1197248" y="4567128"/>
              <a:ext cx="2656840" cy="5080"/>
            </a:xfrm>
            <a:custGeom>
              <a:avLst/>
              <a:gdLst/>
              <a:ahLst/>
              <a:cxnLst/>
              <a:rect l="l" t="t" r="r" b="b"/>
              <a:pathLst>
                <a:path w="2656840" h="5079">
                  <a:moveTo>
                    <a:pt x="2656299" y="4999"/>
                  </a:moveTo>
                  <a:lnTo>
                    <a:pt x="0" y="0"/>
                  </a:lnTo>
                </a:path>
              </a:pathLst>
            </a:custGeom>
            <a:ln w="9997">
              <a:solidFill>
                <a:srgbClr val="313C43"/>
              </a:solidFill>
            </a:ln>
          </p:spPr>
          <p:txBody>
            <a:bodyPr wrap="square" lIns="0" tIns="0" rIns="0" bIns="0" rtlCol="0"/>
            <a:lstStyle/>
            <a:p/>
          </p:txBody>
        </p:sp>
        <p:sp>
          <p:nvSpPr>
            <p:cNvPr id="32" name="object 32"/>
            <p:cNvSpPr/>
            <p:nvPr/>
          </p:nvSpPr>
          <p:spPr>
            <a:xfrm>
              <a:off x="1212281" y="5436946"/>
              <a:ext cx="3157855" cy="5080"/>
            </a:xfrm>
            <a:custGeom>
              <a:avLst/>
              <a:gdLst/>
              <a:ahLst/>
              <a:cxnLst/>
              <a:rect l="l" t="t" r="r" b="b"/>
              <a:pathLst>
                <a:path w="3157854" h="5079">
                  <a:moveTo>
                    <a:pt x="3157496" y="0"/>
                  </a:moveTo>
                  <a:lnTo>
                    <a:pt x="0" y="4998"/>
                  </a:lnTo>
                </a:path>
              </a:pathLst>
            </a:custGeom>
            <a:ln w="9997">
              <a:solidFill>
                <a:srgbClr val="313C43"/>
              </a:solidFill>
            </a:ln>
          </p:spPr>
          <p:txBody>
            <a:bodyPr wrap="square" lIns="0" tIns="0" rIns="0" bIns="0" rtlCol="0"/>
            <a:lstStyle/>
            <a:p/>
          </p:txBody>
        </p:sp>
        <p:sp>
          <p:nvSpPr>
            <p:cNvPr id="33" name="object 33"/>
            <p:cNvSpPr/>
            <p:nvPr/>
          </p:nvSpPr>
          <p:spPr>
            <a:xfrm>
              <a:off x="1197227" y="3757294"/>
              <a:ext cx="2155190" cy="0"/>
            </a:xfrm>
            <a:custGeom>
              <a:avLst/>
              <a:gdLst/>
              <a:ahLst/>
              <a:cxnLst/>
              <a:rect l="l" t="t" r="r" b="b"/>
              <a:pathLst>
                <a:path w="2155190" h="0">
                  <a:moveTo>
                    <a:pt x="2155127" y="0"/>
                  </a:moveTo>
                  <a:lnTo>
                    <a:pt x="0" y="0"/>
                  </a:lnTo>
                </a:path>
              </a:pathLst>
            </a:custGeom>
            <a:ln w="9997">
              <a:solidFill>
                <a:srgbClr val="313C43"/>
              </a:solidFill>
            </a:ln>
          </p:spPr>
          <p:txBody>
            <a:bodyPr wrap="square" lIns="0" tIns="0" rIns="0" bIns="0" rtlCol="0"/>
            <a:lstStyle/>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25</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567484" y="2744393"/>
            <a:ext cx="2278418" cy="143929"/>
          </a:xfrm>
          <a:prstGeom prst="rect">
            <a:avLst/>
          </a:prstGeom>
        </p:spPr>
      </p:pic>
      <p:sp>
        <p:nvSpPr>
          <p:cNvPr id="7" name="object 7"/>
          <p:cNvSpPr txBox="1"/>
          <p:nvPr/>
        </p:nvSpPr>
        <p:spPr>
          <a:xfrm>
            <a:off x="1242032" y="1593304"/>
            <a:ext cx="4803140" cy="3048635"/>
          </a:xfrm>
          <a:prstGeom prst="rect">
            <a:avLst/>
          </a:prstGeom>
        </p:spPr>
        <p:txBody>
          <a:bodyPr wrap="square" lIns="0" tIns="12700" rIns="0" bIns="0" rtlCol="0" vert="horz">
            <a:spAutoFit/>
          </a:bodyPr>
          <a:lstStyle/>
          <a:p>
            <a:pPr algn="just" marL="12700" marR="5080">
              <a:lnSpc>
                <a:spcPct val="118100"/>
              </a:lnSpc>
              <a:spcBef>
                <a:spcPts val="100"/>
              </a:spcBef>
            </a:pPr>
            <a:r>
              <a:rPr dirty="0" sz="1200" spc="10">
                <a:solidFill>
                  <a:srgbClr val="231F20"/>
                </a:solidFill>
                <a:latin typeface="楷体"/>
                <a:cs typeface="楷体"/>
              </a:rPr>
              <a:t>人群设立补充保障机</a:t>
            </a:r>
            <a:r>
              <a:rPr dirty="0" sz="1200">
                <a:solidFill>
                  <a:srgbClr val="231F20"/>
                </a:solidFill>
                <a:latin typeface="楷体"/>
                <a:cs typeface="楷体"/>
              </a:rPr>
              <a:t>制</a:t>
            </a:r>
            <a:r>
              <a:rPr dirty="0" sz="1200" spc="10">
                <a:solidFill>
                  <a:srgbClr val="231F20"/>
                </a:solidFill>
                <a:latin typeface="楷体"/>
                <a:cs typeface="楷体"/>
              </a:rPr>
              <a:t>，进行单独筹资管</a:t>
            </a:r>
            <a:r>
              <a:rPr dirty="0" sz="1200">
                <a:solidFill>
                  <a:srgbClr val="231F20"/>
                </a:solidFill>
                <a:latin typeface="楷体"/>
                <a:cs typeface="楷体"/>
              </a:rPr>
              <a:t>理</a:t>
            </a:r>
            <a:r>
              <a:rPr dirty="0" sz="1200" spc="10">
                <a:solidFill>
                  <a:srgbClr val="231F20"/>
                </a:solidFill>
                <a:latin typeface="楷体"/>
                <a:cs typeface="楷体"/>
              </a:rPr>
              <a:t>，是一种合理有效的保障模 </a:t>
            </a:r>
            <a:r>
              <a:rPr dirty="0" sz="1200">
                <a:solidFill>
                  <a:srgbClr val="231F20"/>
                </a:solidFill>
                <a:latin typeface="楷体"/>
                <a:cs typeface="楷体"/>
              </a:rPr>
              <a:t>式</a:t>
            </a:r>
            <a:r>
              <a:rPr dirty="0" sz="1200" spc="10">
                <a:solidFill>
                  <a:srgbClr val="231F20"/>
                </a:solidFill>
                <a:latin typeface="楷体"/>
                <a:cs typeface="楷体"/>
              </a:rPr>
              <a:t>。在该体系的基础上根据筹资水平纳入特定罕见病病</a:t>
            </a:r>
            <a:r>
              <a:rPr dirty="0" sz="1200">
                <a:solidFill>
                  <a:srgbClr val="231F20"/>
                </a:solidFill>
                <a:latin typeface="楷体"/>
                <a:cs typeface="楷体"/>
              </a:rPr>
              <a:t>种</a:t>
            </a:r>
            <a:r>
              <a:rPr dirty="0" sz="1200" spc="10">
                <a:solidFill>
                  <a:srgbClr val="231F20"/>
                </a:solidFill>
                <a:latin typeface="楷体"/>
                <a:cs typeface="楷体"/>
              </a:rPr>
              <a:t>，可以在提高 罕见病保障水平的同时避免对医保基金造成过大压</a:t>
            </a:r>
            <a:r>
              <a:rPr dirty="0" sz="1200" spc="-5">
                <a:solidFill>
                  <a:srgbClr val="231F20"/>
                </a:solidFill>
                <a:latin typeface="楷体"/>
                <a:cs typeface="楷体"/>
              </a:rPr>
              <a:t>力</a:t>
            </a:r>
            <a:r>
              <a:rPr dirty="0" sz="1200" spc="10">
                <a:solidFill>
                  <a:srgbClr val="231F20"/>
                </a:solidFill>
                <a:latin typeface="楷体"/>
                <a:cs typeface="楷体"/>
              </a:rPr>
              <a:t>，有条件的地区可 </a:t>
            </a:r>
            <a:r>
              <a:rPr dirty="0" sz="1200">
                <a:solidFill>
                  <a:srgbClr val="231F20"/>
                </a:solidFill>
                <a:latin typeface="楷体"/>
                <a:cs typeface="楷体"/>
              </a:rPr>
              <a:t>以参考借鉴这一建设思路。</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上海市溶酶体贮积症专项救助基金</a:t>
            </a:r>
            <a:endParaRPr sz="1200">
              <a:latin typeface="楷体"/>
              <a:cs typeface="楷体"/>
            </a:endParaRPr>
          </a:p>
          <a:p>
            <a:pPr algn="just" marL="12700" marR="5080" indent="304800">
              <a:lnSpc>
                <a:spcPct val="118100"/>
              </a:lnSpc>
            </a:pPr>
            <a:r>
              <a:rPr dirty="0" sz="1200" spc="10">
                <a:solidFill>
                  <a:srgbClr val="231F20"/>
                </a:solidFill>
                <a:latin typeface="楷体"/>
                <a:cs typeface="楷体"/>
              </a:rPr>
              <a:t>上海市溶酶体贮积症专项救助基金由上海市罕见病防治基金会与上 海市医学会罕见病专科分会联合成</a:t>
            </a:r>
            <a:r>
              <a:rPr dirty="0" sz="1200">
                <a:solidFill>
                  <a:srgbClr val="231F20"/>
                </a:solidFill>
                <a:latin typeface="楷体"/>
                <a:cs typeface="楷体"/>
              </a:rPr>
              <a:t>立</a:t>
            </a:r>
            <a:r>
              <a:rPr dirty="0" sz="1200" spc="10">
                <a:solidFill>
                  <a:srgbClr val="231F20"/>
                </a:solidFill>
                <a:latin typeface="楷体"/>
                <a:cs typeface="楷体"/>
              </a:rPr>
              <a:t>，赛诺菲和上海觉群文教基金会提 供支</a:t>
            </a:r>
            <a:r>
              <a:rPr dirty="0" sz="1200">
                <a:solidFill>
                  <a:srgbClr val="231F20"/>
                </a:solidFill>
                <a:latin typeface="楷体"/>
                <a:cs typeface="楷体"/>
              </a:rPr>
              <a:t>持</a:t>
            </a:r>
            <a:r>
              <a:rPr dirty="0" sz="1200" spc="10">
                <a:solidFill>
                  <a:srgbClr val="231F20"/>
                </a:solidFill>
                <a:latin typeface="楷体"/>
                <a:cs typeface="楷体"/>
              </a:rPr>
              <a:t>。该基金面向社会筹</a:t>
            </a:r>
            <a:r>
              <a:rPr dirty="0" sz="1200">
                <a:solidFill>
                  <a:srgbClr val="231F20"/>
                </a:solidFill>
                <a:latin typeface="楷体"/>
                <a:cs typeface="楷体"/>
              </a:rPr>
              <a:t>资</a:t>
            </a:r>
            <a:r>
              <a:rPr dirty="0" sz="1200" spc="10">
                <a:solidFill>
                  <a:srgbClr val="231F20"/>
                </a:solidFill>
                <a:latin typeface="楷体"/>
                <a:cs typeface="楷体"/>
              </a:rPr>
              <a:t>，旨在凝聚社会力</a:t>
            </a:r>
            <a:r>
              <a:rPr dirty="0" sz="1200">
                <a:solidFill>
                  <a:srgbClr val="231F20"/>
                </a:solidFill>
                <a:latin typeface="楷体"/>
                <a:cs typeface="楷体"/>
              </a:rPr>
              <a:t>量</a:t>
            </a:r>
            <a:r>
              <a:rPr dirty="0" sz="1200" spc="10">
                <a:solidFill>
                  <a:srgbClr val="231F20"/>
                </a:solidFill>
                <a:latin typeface="楷体"/>
                <a:cs typeface="楷体"/>
              </a:rPr>
              <a:t>，提升各界对溶酶体 贮积症患者的关</a:t>
            </a:r>
            <a:r>
              <a:rPr dirty="0" sz="1200">
                <a:solidFill>
                  <a:srgbClr val="231F20"/>
                </a:solidFill>
                <a:latin typeface="楷体"/>
                <a:cs typeface="楷体"/>
              </a:rPr>
              <a:t>注</a:t>
            </a:r>
            <a:r>
              <a:rPr dirty="0" sz="1200" spc="10">
                <a:solidFill>
                  <a:srgbClr val="231F20"/>
                </a:solidFill>
                <a:latin typeface="楷体"/>
                <a:cs typeface="楷体"/>
              </a:rPr>
              <a:t>，为溶酶体贮积症患者提供必要救</a:t>
            </a:r>
            <a:r>
              <a:rPr dirty="0" sz="1200">
                <a:solidFill>
                  <a:srgbClr val="231F20"/>
                </a:solidFill>
                <a:latin typeface="楷体"/>
                <a:cs typeface="楷体"/>
              </a:rPr>
              <a:t>助</a:t>
            </a:r>
            <a:r>
              <a:rPr dirty="0" sz="1200" spc="10">
                <a:solidFill>
                  <a:srgbClr val="231F20"/>
                </a:solidFill>
                <a:latin typeface="楷体"/>
                <a:cs typeface="楷体"/>
              </a:rPr>
              <a:t>。上海市溶酶体 贮积症专项救助基金是国内首个溶酶体贮积症专项救助基</a:t>
            </a:r>
            <a:r>
              <a:rPr dirty="0" sz="1200">
                <a:solidFill>
                  <a:srgbClr val="231F20"/>
                </a:solidFill>
                <a:latin typeface="楷体"/>
                <a:cs typeface="楷体"/>
              </a:rPr>
              <a:t>金</a:t>
            </a:r>
            <a:r>
              <a:rPr dirty="0" sz="1200" spc="10">
                <a:solidFill>
                  <a:srgbClr val="231F20"/>
                </a:solidFill>
                <a:latin typeface="楷体"/>
                <a:cs typeface="楷体"/>
              </a:rPr>
              <a:t>，为上海的 医疗保障体系添加了又一道保</a:t>
            </a:r>
            <a:r>
              <a:rPr dirty="0" sz="1200">
                <a:solidFill>
                  <a:srgbClr val="231F20"/>
                </a:solidFill>
                <a:latin typeface="楷体"/>
                <a:cs typeface="楷体"/>
              </a:rPr>
              <a:t>障</a:t>
            </a:r>
            <a:r>
              <a:rPr dirty="0" sz="1200" spc="10">
                <a:solidFill>
                  <a:srgbClr val="231F20"/>
                </a:solidFill>
                <a:latin typeface="楷体"/>
                <a:cs typeface="楷体"/>
              </a:rPr>
              <a:t>。效仿这样的思</a:t>
            </a:r>
            <a:r>
              <a:rPr dirty="0" sz="1200">
                <a:solidFill>
                  <a:srgbClr val="231F20"/>
                </a:solidFill>
                <a:latin typeface="楷体"/>
                <a:cs typeface="楷体"/>
              </a:rPr>
              <a:t>路</a:t>
            </a:r>
            <a:r>
              <a:rPr dirty="0" sz="1200" spc="10">
                <a:solidFill>
                  <a:srgbClr val="231F20"/>
                </a:solidFill>
                <a:latin typeface="楷体"/>
                <a:cs typeface="楷体"/>
              </a:rPr>
              <a:t>，企业和社会团体可 以积极参与专项基金的成</a:t>
            </a:r>
            <a:r>
              <a:rPr dirty="0" sz="1200">
                <a:solidFill>
                  <a:srgbClr val="231F20"/>
                </a:solidFill>
                <a:latin typeface="楷体"/>
                <a:cs typeface="楷体"/>
              </a:rPr>
              <a:t>立</a:t>
            </a:r>
            <a:r>
              <a:rPr dirty="0" sz="1200" spc="10">
                <a:solidFill>
                  <a:srgbClr val="231F20"/>
                </a:solidFill>
                <a:latin typeface="楷体"/>
                <a:cs typeface="楷体"/>
              </a:rPr>
              <a:t>，以提高公众对罕见病的整体认</a:t>
            </a:r>
            <a:r>
              <a:rPr dirty="0" sz="1200">
                <a:solidFill>
                  <a:srgbClr val="231F20"/>
                </a:solidFill>
                <a:latin typeface="楷体"/>
                <a:cs typeface="楷体"/>
              </a:rPr>
              <a:t>知</a:t>
            </a:r>
            <a:r>
              <a:rPr dirty="0" sz="1200" spc="10">
                <a:solidFill>
                  <a:srgbClr val="231F20"/>
                </a:solidFill>
                <a:latin typeface="楷体"/>
                <a:cs typeface="楷体"/>
              </a:rPr>
              <a:t>，为罕见 </a:t>
            </a:r>
            <a:r>
              <a:rPr dirty="0" sz="1200">
                <a:solidFill>
                  <a:srgbClr val="231F20"/>
                </a:solidFill>
                <a:latin typeface="楷体"/>
                <a:cs typeface="楷体"/>
              </a:rPr>
              <a:t>病患者提供相应的医疗救助。</a:t>
            </a:r>
            <a:endParaRPr sz="1200">
              <a:latin typeface="楷体"/>
              <a:cs typeface="楷体"/>
            </a:endParaRPr>
          </a:p>
        </p:txBody>
      </p:sp>
      <p:pic>
        <p:nvPicPr>
          <p:cNvPr id="8" name="object 8"/>
          <p:cNvPicPr/>
          <p:nvPr/>
        </p:nvPicPr>
        <p:blipFill>
          <a:blip r:embed="rId3" cstate="print"/>
          <a:stretch>
            <a:fillRect/>
          </a:stretch>
        </p:blipFill>
        <p:spPr>
          <a:xfrm>
            <a:off x="1638554" y="5143220"/>
            <a:ext cx="228104" cy="133883"/>
          </a:xfrm>
          <a:prstGeom prst="rect">
            <a:avLst/>
          </a:prstGeom>
        </p:spPr>
      </p:pic>
      <p:pic>
        <p:nvPicPr>
          <p:cNvPr id="9" name="object 9"/>
          <p:cNvPicPr/>
          <p:nvPr/>
        </p:nvPicPr>
        <p:blipFill>
          <a:blip r:embed="rId4" cstate="print"/>
          <a:stretch>
            <a:fillRect/>
          </a:stretch>
        </p:blipFill>
        <p:spPr>
          <a:xfrm>
            <a:off x="1974405" y="5122316"/>
            <a:ext cx="3223310" cy="180873"/>
          </a:xfrm>
          <a:prstGeom prst="rect">
            <a:avLst/>
          </a:prstGeom>
        </p:spPr>
      </p:pic>
      <p:sp>
        <p:nvSpPr>
          <p:cNvPr id="10" name="object 10"/>
          <p:cNvSpPr txBox="1"/>
          <p:nvPr/>
        </p:nvSpPr>
        <p:spPr>
          <a:xfrm>
            <a:off x="1242034" y="5075415"/>
            <a:ext cx="4805680" cy="3669029"/>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2.7</a:t>
            </a:r>
            <a:r>
              <a:rPr dirty="0" baseline="1851" sz="2250" spc="540">
                <a:solidFill>
                  <a:srgbClr val="636466"/>
                </a:solidFill>
                <a:latin typeface="Times New Roman"/>
                <a:cs typeface="Times New Roman"/>
              </a:rPr>
              <a:t> </a:t>
            </a:r>
            <a:r>
              <a:rPr dirty="0" sz="1500">
                <a:solidFill>
                  <a:srgbClr val="636466"/>
                </a:solidFill>
                <a:latin typeface="楷体"/>
                <a:cs typeface="楷体"/>
              </a:rPr>
              <a:t>加强我国罕见病用药保障的机遇与挑战</a:t>
            </a:r>
            <a:endParaRPr sz="1500">
              <a:latin typeface="楷体"/>
              <a:cs typeface="楷体"/>
            </a:endParaRPr>
          </a:p>
          <a:p>
            <a:pPr algn="just" marL="12700" marR="5080" indent="304800">
              <a:lnSpc>
                <a:spcPct val="118100"/>
              </a:lnSpc>
              <a:spcBef>
                <a:spcPts val="1380"/>
              </a:spcBef>
            </a:pPr>
            <a:r>
              <a:rPr dirty="0" sz="1200" spc="15">
                <a:solidFill>
                  <a:srgbClr val="231F20"/>
                </a:solidFill>
                <a:latin typeface="楷体"/>
                <a:cs typeface="楷体"/>
              </a:rPr>
              <a:t>整体来</a:t>
            </a:r>
            <a:r>
              <a:rPr dirty="0" sz="1200">
                <a:solidFill>
                  <a:srgbClr val="231F20"/>
                </a:solidFill>
                <a:latin typeface="楷体"/>
                <a:cs typeface="楷体"/>
              </a:rPr>
              <a:t>看</a:t>
            </a:r>
            <a:r>
              <a:rPr dirty="0" sz="1200" spc="15">
                <a:solidFill>
                  <a:srgbClr val="231F20"/>
                </a:solidFill>
                <a:latin typeface="楷体"/>
                <a:cs typeface="楷体"/>
              </a:rPr>
              <a:t>，我国罕见病相关政策和工作推进逐步加</a:t>
            </a:r>
            <a:r>
              <a:rPr dirty="0" sz="1200">
                <a:solidFill>
                  <a:srgbClr val="231F20"/>
                </a:solidFill>
                <a:latin typeface="楷体"/>
                <a:cs typeface="楷体"/>
              </a:rPr>
              <a:t>速</a:t>
            </a:r>
            <a:r>
              <a:rPr dirty="0" sz="1200" spc="15">
                <a:solidFill>
                  <a:srgbClr val="231F20"/>
                </a:solidFill>
                <a:latin typeface="楷体"/>
                <a:cs typeface="楷体"/>
              </a:rPr>
              <a:t>，提高罕见病 </a:t>
            </a:r>
            <a:r>
              <a:rPr dirty="0" sz="1200" spc="35">
                <a:solidFill>
                  <a:srgbClr val="231F20"/>
                </a:solidFill>
                <a:latin typeface="楷体"/>
                <a:cs typeface="楷体"/>
              </a:rPr>
              <a:t>患者用药保障面临很多机</a:t>
            </a:r>
            <a:r>
              <a:rPr dirty="0" sz="1200">
                <a:solidFill>
                  <a:srgbClr val="231F20"/>
                </a:solidFill>
                <a:latin typeface="楷体"/>
                <a:cs typeface="楷体"/>
              </a:rPr>
              <a:t>遇</a:t>
            </a:r>
            <a:r>
              <a:rPr dirty="0" sz="1200" spc="35">
                <a:solidFill>
                  <a:srgbClr val="231F20"/>
                </a:solidFill>
                <a:latin typeface="楷体"/>
                <a:cs typeface="楷体"/>
              </a:rPr>
              <a:t>，包</a:t>
            </a:r>
            <a:r>
              <a:rPr dirty="0" sz="1200">
                <a:solidFill>
                  <a:srgbClr val="231F20"/>
                </a:solidFill>
                <a:latin typeface="楷体"/>
                <a:cs typeface="楷体"/>
              </a:rPr>
              <a:t>括</a:t>
            </a:r>
            <a:r>
              <a:rPr dirty="0" sz="1200" spc="5">
                <a:solidFill>
                  <a:srgbClr val="231F20"/>
                </a:solidFill>
                <a:latin typeface="楷体"/>
                <a:cs typeface="楷体"/>
              </a:rPr>
              <a:t>：（</a:t>
            </a:r>
            <a:r>
              <a:rPr dirty="0" baseline="2314" sz="1800" spc="7">
                <a:solidFill>
                  <a:srgbClr val="231F20"/>
                </a:solidFill>
                <a:latin typeface="Times New Roman"/>
                <a:cs typeface="Times New Roman"/>
              </a:rPr>
              <a:t>1</a:t>
            </a:r>
            <a:r>
              <a:rPr dirty="0" sz="1200" spc="5">
                <a:solidFill>
                  <a:srgbClr val="231F20"/>
                </a:solidFill>
                <a:latin typeface="楷体"/>
                <a:cs typeface="楷体"/>
              </a:rPr>
              <a:t>）</a:t>
            </a:r>
            <a:r>
              <a:rPr dirty="0" sz="1200" spc="35">
                <a:solidFill>
                  <a:srgbClr val="231F20"/>
                </a:solidFill>
                <a:latin typeface="楷体"/>
                <a:cs typeface="楷体"/>
              </a:rPr>
              <a:t>国家领导人对罕见病关注度 的提</a:t>
            </a:r>
            <a:r>
              <a:rPr dirty="0" sz="1200">
                <a:solidFill>
                  <a:srgbClr val="231F20"/>
                </a:solidFill>
                <a:latin typeface="楷体"/>
                <a:cs typeface="楷体"/>
              </a:rPr>
              <a:t>高</a:t>
            </a:r>
            <a:r>
              <a:rPr dirty="0" sz="1200" spc="5">
                <a:solidFill>
                  <a:srgbClr val="231F20"/>
                </a:solidFill>
                <a:latin typeface="楷体"/>
                <a:cs typeface="楷体"/>
              </a:rPr>
              <a:t>；（</a:t>
            </a:r>
            <a:r>
              <a:rPr dirty="0" baseline="2314" sz="1800" spc="7">
                <a:solidFill>
                  <a:srgbClr val="231F20"/>
                </a:solidFill>
                <a:latin typeface="Times New Roman"/>
                <a:cs typeface="Times New Roman"/>
              </a:rPr>
              <a:t>2</a:t>
            </a:r>
            <a:r>
              <a:rPr dirty="0" sz="1200" spc="5">
                <a:solidFill>
                  <a:srgbClr val="231F20"/>
                </a:solidFill>
                <a:latin typeface="楷体"/>
                <a:cs typeface="楷体"/>
              </a:rPr>
              <a:t>）</a:t>
            </a:r>
            <a:r>
              <a:rPr dirty="0" sz="1200" spc="35">
                <a:solidFill>
                  <a:srgbClr val="231F20"/>
                </a:solidFill>
                <a:latin typeface="楷体"/>
                <a:cs typeface="楷体"/>
              </a:rPr>
              <a:t>新药研发在从重磅药到细分市场专科药发</a:t>
            </a:r>
            <a:r>
              <a:rPr dirty="0" sz="1200" spc="-5">
                <a:solidFill>
                  <a:srgbClr val="231F20"/>
                </a:solidFill>
                <a:latin typeface="楷体"/>
                <a:cs typeface="楷体"/>
              </a:rPr>
              <a:t>展</a:t>
            </a:r>
            <a:r>
              <a:rPr dirty="0" sz="1200" spc="35">
                <a:solidFill>
                  <a:srgbClr val="231F20"/>
                </a:solidFill>
                <a:latin typeface="楷体"/>
                <a:cs typeface="楷体"/>
              </a:rPr>
              <a:t>，众多药企 纷纷投入研发或者引入新药进入中</a:t>
            </a:r>
            <a:r>
              <a:rPr dirty="0" sz="1200">
                <a:solidFill>
                  <a:srgbClr val="231F20"/>
                </a:solidFill>
                <a:latin typeface="楷体"/>
                <a:cs typeface="楷体"/>
              </a:rPr>
              <a:t>国</a:t>
            </a:r>
            <a:r>
              <a:rPr dirty="0" sz="1200" spc="5">
                <a:solidFill>
                  <a:srgbClr val="231F20"/>
                </a:solidFill>
                <a:latin typeface="楷体"/>
                <a:cs typeface="楷体"/>
              </a:rPr>
              <a:t>；（</a:t>
            </a:r>
            <a:r>
              <a:rPr dirty="0" baseline="2314" sz="1800" spc="7">
                <a:solidFill>
                  <a:srgbClr val="231F20"/>
                </a:solidFill>
                <a:latin typeface="Times New Roman"/>
                <a:cs typeface="Times New Roman"/>
              </a:rPr>
              <a:t>3</a:t>
            </a:r>
            <a:r>
              <a:rPr dirty="0" sz="1200" spc="5">
                <a:solidFill>
                  <a:srgbClr val="231F20"/>
                </a:solidFill>
                <a:latin typeface="楷体"/>
                <a:cs typeface="楷体"/>
              </a:rPr>
              <a:t>）</a:t>
            </a:r>
            <a:r>
              <a:rPr dirty="0" sz="1200" spc="35">
                <a:solidFill>
                  <a:srgbClr val="231F20"/>
                </a:solidFill>
                <a:latin typeface="楷体"/>
                <a:cs typeface="楷体"/>
              </a:rPr>
              <a:t>审批上市加</a:t>
            </a:r>
            <a:r>
              <a:rPr dirty="0" sz="1200">
                <a:solidFill>
                  <a:srgbClr val="231F20"/>
                </a:solidFill>
                <a:latin typeface="楷体"/>
                <a:cs typeface="楷体"/>
              </a:rPr>
              <a:t>速</a:t>
            </a:r>
            <a:r>
              <a:rPr dirty="0" sz="1200" spc="35">
                <a:solidFill>
                  <a:srgbClr val="231F20"/>
                </a:solidFill>
                <a:latin typeface="楷体"/>
                <a:cs typeface="楷体"/>
              </a:rPr>
              <a:t>，孤儿药成 为确保临床需求的重点对</a:t>
            </a:r>
            <a:r>
              <a:rPr dirty="0" sz="1200">
                <a:solidFill>
                  <a:srgbClr val="231F20"/>
                </a:solidFill>
                <a:latin typeface="楷体"/>
                <a:cs typeface="楷体"/>
              </a:rPr>
              <a:t>象；</a:t>
            </a:r>
            <a:r>
              <a:rPr dirty="0" sz="1200" spc="-5">
                <a:solidFill>
                  <a:srgbClr val="231F20"/>
                </a:solidFill>
                <a:latin typeface="楷体"/>
                <a:cs typeface="楷体"/>
              </a:rPr>
              <a:t>（</a:t>
            </a:r>
            <a:r>
              <a:rPr dirty="0" baseline="2314" sz="1800">
                <a:solidFill>
                  <a:srgbClr val="231F20"/>
                </a:solidFill>
                <a:latin typeface="Times New Roman"/>
                <a:cs typeface="Times New Roman"/>
              </a:rPr>
              <a:t>4</a:t>
            </a:r>
            <a:r>
              <a:rPr dirty="0" sz="1200" spc="35">
                <a:solidFill>
                  <a:srgbClr val="231F20"/>
                </a:solidFill>
                <a:latin typeface="楷体"/>
                <a:cs typeface="楷体"/>
              </a:rPr>
              <a:t>）罕见病基础研究和诊疗体系的建设 </a:t>
            </a:r>
            <a:r>
              <a:rPr dirty="0" sz="1200" spc="15">
                <a:solidFill>
                  <a:srgbClr val="231F20"/>
                </a:solidFill>
                <a:latin typeface="楷体"/>
                <a:cs typeface="楷体"/>
              </a:rPr>
              <a:t>不断推</a:t>
            </a:r>
            <a:r>
              <a:rPr dirty="0" sz="1200" spc="-5">
                <a:solidFill>
                  <a:srgbClr val="231F20"/>
                </a:solidFill>
                <a:latin typeface="楷体"/>
                <a:cs typeface="楷体"/>
              </a:rPr>
              <a:t>进</a:t>
            </a:r>
            <a:r>
              <a:rPr dirty="0" sz="1200">
                <a:solidFill>
                  <a:srgbClr val="231F20"/>
                </a:solidFill>
                <a:latin typeface="楷体"/>
                <a:cs typeface="楷体"/>
              </a:rPr>
              <a:t>；（</a:t>
            </a:r>
            <a:r>
              <a:rPr dirty="0" baseline="2314" sz="1800">
                <a:solidFill>
                  <a:srgbClr val="231F20"/>
                </a:solidFill>
                <a:latin typeface="Times New Roman"/>
                <a:cs typeface="Times New Roman"/>
              </a:rPr>
              <a:t>5</a:t>
            </a:r>
            <a:r>
              <a:rPr dirty="0" sz="1200" spc="15">
                <a:solidFill>
                  <a:srgbClr val="231F20"/>
                </a:solidFill>
                <a:latin typeface="楷体"/>
                <a:cs typeface="楷体"/>
              </a:rPr>
              <a:t>）孤儿药纳入国家医保谈判获得了一定突</a:t>
            </a:r>
            <a:r>
              <a:rPr dirty="0" sz="1200">
                <a:solidFill>
                  <a:srgbClr val="231F20"/>
                </a:solidFill>
                <a:latin typeface="楷体"/>
                <a:cs typeface="楷体"/>
              </a:rPr>
              <a:t>破；</a:t>
            </a:r>
            <a:r>
              <a:rPr dirty="0" sz="1200" spc="5">
                <a:solidFill>
                  <a:srgbClr val="231F20"/>
                </a:solidFill>
                <a:latin typeface="楷体"/>
                <a:cs typeface="楷体"/>
              </a:rPr>
              <a:t>（</a:t>
            </a:r>
            <a:r>
              <a:rPr dirty="0" baseline="2314" sz="1800">
                <a:solidFill>
                  <a:srgbClr val="231F20"/>
                </a:solidFill>
                <a:latin typeface="Times New Roman"/>
                <a:cs typeface="Times New Roman"/>
              </a:rPr>
              <a:t>6</a:t>
            </a:r>
            <a:r>
              <a:rPr dirty="0" sz="1200" spc="15">
                <a:solidFill>
                  <a:srgbClr val="231F20"/>
                </a:solidFill>
                <a:latin typeface="楷体"/>
                <a:cs typeface="楷体"/>
              </a:rPr>
              <a:t>）地方 </a:t>
            </a:r>
            <a:r>
              <a:rPr dirty="0" sz="1200" spc="10">
                <a:solidFill>
                  <a:srgbClr val="231F20"/>
                </a:solidFill>
                <a:latin typeface="楷体"/>
                <a:cs typeface="楷体"/>
              </a:rPr>
              <a:t>医保在孤儿药筹资与支付体系进行了有益的尝</a:t>
            </a:r>
            <a:r>
              <a:rPr dirty="0" sz="1200">
                <a:solidFill>
                  <a:srgbClr val="231F20"/>
                </a:solidFill>
                <a:latin typeface="楷体"/>
                <a:cs typeface="楷体"/>
              </a:rPr>
              <a:t>试</a:t>
            </a:r>
            <a:r>
              <a:rPr dirty="0" sz="1200" spc="10">
                <a:solidFill>
                  <a:srgbClr val="231F20"/>
                </a:solidFill>
                <a:latin typeface="楷体"/>
                <a:cs typeface="楷体"/>
              </a:rPr>
              <a:t>，商保的快速发展和专 </a:t>
            </a:r>
            <a:r>
              <a:rPr dirty="0" sz="1200">
                <a:solidFill>
                  <a:srgbClr val="231F20"/>
                </a:solidFill>
                <a:latin typeface="楷体"/>
                <a:cs typeface="楷体"/>
              </a:rPr>
              <a:t>项基金的先例也为医保之外的多层次保障体系建设提供了新的思路。</a:t>
            </a:r>
            <a:endParaRPr sz="1200">
              <a:latin typeface="楷体"/>
              <a:cs typeface="楷体"/>
            </a:endParaRPr>
          </a:p>
          <a:p>
            <a:pPr>
              <a:lnSpc>
                <a:spcPct val="100000"/>
              </a:lnSpc>
              <a:spcBef>
                <a:spcPts val="30"/>
              </a:spcBef>
            </a:pPr>
            <a:endParaRPr sz="1300">
              <a:latin typeface="楷体"/>
              <a:cs typeface="楷体"/>
            </a:endParaRPr>
          </a:p>
          <a:p>
            <a:pPr algn="just" marL="12700" marR="5080" indent="304800">
              <a:lnSpc>
                <a:spcPct val="118100"/>
              </a:lnSpc>
              <a:spcBef>
                <a:spcPts val="5"/>
              </a:spcBef>
            </a:pPr>
            <a:r>
              <a:rPr dirty="0" sz="1200" spc="15">
                <a:solidFill>
                  <a:srgbClr val="231F20"/>
                </a:solidFill>
                <a:latin typeface="楷体"/>
                <a:cs typeface="楷体"/>
              </a:rPr>
              <a:t>但另一方</a:t>
            </a:r>
            <a:r>
              <a:rPr dirty="0" sz="1200">
                <a:solidFill>
                  <a:srgbClr val="231F20"/>
                </a:solidFill>
                <a:latin typeface="楷体"/>
                <a:cs typeface="楷体"/>
              </a:rPr>
              <a:t>面</a:t>
            </a:r>
            <a:r>
              <a:rPr dirty="0" sz="1200" spc="15">
                <a:solidFill>
                  <a:srgbClr val="231F20"/>
                </a:solidFill>
                <a:latin typeface="楷体"/>
                <a:cs typeface="楷体"/>
              </a:rPr>
              <a:t>，我国罕见病用药保障工作目前还存在一些主要问</a:t>
            </a:r>
            <a:r>
              <a:rPr dirty="0" sz="1200">
                <a:solidFill>
                  <a:srgbClr val="231F20"/>
                </a:solidFill>
                <a:latin typeface="楷体"/>
                <a:cs typeface="楷体"/>
              </a:rPr>
              <a:t>题， </a:t>
            </a:r>
            <a:r>
              <a:rPr dirty="0" sz="1200" spc="35">
                <a:solidFill>
                  <a:srgbClr val="231F20"/>
                </a:solidFill>
                <a:latin typeface="楷体"/>
                <a:cs typeface="楷体"/>
              </a:rPr>
              <a:t>主要</a:t>
            </a:r>
            <a:r>
              <a:rPr dirty="0" sz="1200">
                <a:solidFill>
                  <a:srgbClr val="231F20"/>
                </a:solidFill>
                <a:latin typeface="楷体"/>
                <a:cs typeface="楷体"/>
              </a:rPr>
              <a:t>有</a:t>
            </a:r>
            <a:r>
              <a:rPr dirty="0" sz="1200" spc="5">
                <a:solidFill>
                  <a:srgbClr val="231F20"/>
                </a:solidFill>
                <a:latin typeface="楷体"/>
                <a:cs typeface="楷体"/>
              </a:rPr>
              <a:t>：（</a:t>
            </a:r>
            <a:r>
              <a:rPr dirty="0" baseline="2314" sz="1800" spc="7">
                <a:solidFill>
                  <a:srgbClr val="231F20"/>
                </a:solidFill>
                <a:latin typeface="Times New Roman"/>
                <a:cs typeface="Times New Roman"/>
              </a:rPr>
              <a:t>1</a:t>
            </a:r>
            <a:r>
              <a:rPr dirty="0" sz="1200" spc="5">
                <a:solidFill>
                  <a:srgbClr val="231F20"/>
                </a:solidFill>
                <a:latin typeface="楷体"/>
                <a:cs typeface="楷体"/>
              </a:rPr>
              <a:t>）</a:t>
            </a:r>
            <a:r>
              <a:rPr dirty="0" sz="1200" spc="35">
                <a:solidFill>
                  <a:srgbClr val="231F20"/>
                </a:solidFill>
                <a:latin typeface="楷体"/>
                <a:cs typeface="楷体"/>
              </a:rPr>
              <a:t>罕见病没有形成国家计划和立</a:t>
            </a:r>
            <a:r>
              <a:rPr dirty="0" sz="1200">
                <a:solidFill>
                  <a:srgbClr val="231F20"/>
                </a:solidFill>
                <a:latin typeface="楷体"/>
                <a:cs typeface="楷体"/>
              </a:rPr>
              <a:t>法</a:t>
            </a:r>
            <a:r>
              <a:rPr dirty="0" sz="1200" spc="35">
                <a:solidFill>
                  <a:srgbClr val="231F20"/>
                </a:solidFill>
                <a:latin typeface="楷体"/>
                <a:cs typeface="楷体"/>
              </a:rPr>
              <a:t>，缺乏罕见病用药保障 的顶层设计和制度基</a:t>
            </a:r>
            <a:r>
              <a:rPr dirty="0" sz="1200">
                <a:solidFill>
                  <a:srgbClr val="231F20"/>
                </a:solidFill>
                <a:latin typeface="楷体"/>
                <a:cs typeface="楷体"/>
              </a:rPr>
              <a:t>础</a:t>
            </a:r>
            <a:r>
              <a:rPr dirty="0" sz="1200" spc="5">
                <a:solidFill>
                  <a:srgbClr val="231F20"/>
                </a:solidFill>
                <a:latin typeface="楷体"/>
                <a:cs typeface="楷体"/>
              </a:rPr>
              <a:t>；（</a:t>
            </a:r>
            <a:r>
              <a:rPr dirty="0" baseline="2314" sz="1800" spc="7">
                <a:solidFill>
                  <a:srgbClr val="231F20"/>
                </a:solidFill>
                <a:latin typeface="Times New Roman"/>
                <a:cs typeface="Times New Roman"/>
              </a:rPr>
              <a:t>2</a:t>
            </a:r>
            <a:r>
              <a:rPr dirty="0" sz="1200" spc="5">
                <a:solidFill>
                  <a:srgbClr val="231F20"/>
                </a:solidFill>
                <a:latin typeface="楷体"/>
                <a:cs typeface="楷体"/>
              </a:rPr>
              <a:t>）</a:t>
            </a:r>
            <a:r>
              <a:rPr dirty="0" sz="1200" spc="35">
                <a:solidFill>
                  <a:srgbClr val="231F20"/>
                </a:solidFill>
                <a:latin typeface="楷体"/>
                <a:cs typeface="楷体"/>
              </a:rPr>
              <a:t>罕见病基础数据缺</a:t>
            </a:r>
            <a:r>
              <a:rPr dirty="0" sz="1200">
                <a:solidFill>
                  <a:srgbClr val="231F20"/>
                </a:solidFill>
                <a:latin typeface="楷体"/>
                <a:cs typeface="楷体"/>
              </a:rPr>
              <a:t>乏</a:t>
            </a:r>
            <a:r>
              <a:rPr dirty="0" sz="1200" spc="35">
                <a:solidFill>
                  <a:srgbClr val="231F20"/>
                </a:solidFill>
                <a:latin typeface="楷体"/>
                <a:cs typeface="楷体"/>
              </a:rPr>
              <a:t>、孤儿药医保评估 </a:t>
            </a:r>
            <a:r>
              <a:rPr dirty="0" sz="1200" spc="40">
                <a:solidFill>
                  <a:srgbClr val="231F20"/>
                </a:solidFill>
                <a:latin typeface="楷体"/>
                <a:cs typeface="楷体"/>
              </a:rPr>
              <a:t>标准欠</a:t>
            </a:r>
            <a:r>
              <a:rPr dirty="0" sz="1200">
                <a:solidFill>
                  <a:srgbClr val="231F20"/>
                </a:solidFill>
                <a:latin typeface="楷体"/>
                <a:cs typeface="楷体"/>
              </a:rPr>
              <a:t>缺</a:t>
            </a:r>
            <a:r>
              <a:rPr dirty="0" sz="1200" spc="40">
                <a:solidFill>
                  <a:srgbClr val="231F20"/>
                </a:solidFill>
                <a:latin typeface="楷体"/>
                <a:cs typeface="楷体"/>
              </a:rPr>
              <a:t>，缺乏进入医保谈判的常态</a:t>
            </a:r>
            <a:r>
              <a:rPr dirty="0" sz="1200">
                <a:solidFill>
                  <a:srgbClr val="231F20"/>
                </a:solidFill>
                <a:latin typeface="楷体"/>
                <a:cs typeface="楷体"/>
              </a:rPr>
              <a:t>化</a:t>
            </a:r>
            <a:r>
              <a:rPr dirty="0" sz="1200" spc="40">
                <a:solidFill>
                  <a:srgbClr val="231F20"/>
                </a:solidFill>
                <a:latin typeface="楷体"/>
                <a:cs typeface="楷体"/>
              </a:rPr>
              <a:t>、系统化路</a:t>
            </a:r>
            <a:r>
              <a:rPr dirty="0" sz="1200">
                <a:solidFill>
                  <a:srgbClr val="231F20"/>
                </a:solidFill>
                <a:latin typeface="楷体"/>
                <a:cs typeface="楷体"/>
              </a:rPr>
              <a:t>径；</a:t>
            </a:r>
            <a:r>
              <a:rPr dirty="0" sz="1200" spc="-5">
                <a:solidFill>
                  <a:srgbClr val="231F20"/>
                </a:solidFill>
                <a:latin typeface="楷体"/>
                <a:cs typeface="楷体"/>
              </a:rPr>
              <a:t>（</a:t>
            </a:r>
            <a:r>
              <a:rPr dirty="0" baseline="2314" sz="1800">
                <a:solidFill>
                  <a:srgbClr val="231F20"/>
                </a:solidFill>
                <a:latin typeface="Times New Roman"/>
                <a:cs typeface="Times New Roman"/>
              </a:rPr>
              <a:t>3</a:t>
            </a:r>
            <a:r>
              <a:rPr dirty="0" sz="1200" spc="40">
                <a:solidFill>
                  <a:srgbClr val="231F20"/>
                </a:solidFill>
                <a:latin typeface="楷体"/>
                <a:cs typeface="楷体"/>
              </a:rPr>
              <a:t>）与其它</a:t>
            </a:r>
            <a:r>
              <a:rPr dirty="0" sz="1200">
                <a:solidFill>
                  <a:srgbClr val="231F20"/>
                </a:solidFill>
                <a:latin typeface="楷体"/>
                <a:cs typeface="楷体"/>
              </a:rPr>
              <a:t>大 </a:t>
            </a:r>
            <a:r>
              <a:rPr dirty="0" sz="1200" spc="10">
                <a:solidFill>
                  <a:srgbClr val="231F20"/>
                </a:solidFill>
                <a:latin typeface="楷体"/>
                <a:cs typeface="楷体"/>
              </a:rPr>
              <a:t>病特药相</a:t>
            </a:r>
            <a:r>
              <a:rPr dirty="0" sz="1200">
                <a:solidFill>
                  <a:srgbClr val="231F20"/>
                </a:solidFill>
                <a:latin typeface="楷体"/>
                <a:cs typeface="楷体"/>
              </a:rPr>
              <a:t>比</a:t>
            </a:r>
            <a:r>
              <a:rPr dirty="0" sz="1200" spc="10">
                <a:solidFill>
                  <a:srgbClr val="231F20"/>
                </a:solidFill>
                <a:latin typeface="楷体"/>
                <a:cs typeface="楷体"/>
              </a:rPr>
              <a:t>，孤儿药由于其特殊</a:t>
            </a:r>
            <a:r>
              <a:rPr dirty="0" sz="1200">
                <a:solidFill>
                  <a:srgbClr val="231F20"/>
                </a:solidFill>
                <a:latin typeface="楷体"/>
                <a:cs typeface="楷体"/>
              </a:rPr>
              <a:t>性</a:t>
            </a:r>
            <a:r>
              <a:rPr dirty="0" sz="1200" spc="10">
                <a:solidFill>
                  <a:srgbClr val="231F20"/>
                </a:solidFill>
                <a:latin typeface="楷体"/>
                <a:cs typeface="楷体"/>
              </a:rPr>
              <a:t>，地方医保在进行相关制度设计时面 </a:t>
            </a:r>
            <a:r>
              <a:rPr dirty="0" sz="1200">
                <a:solidFill>
                  <a:srgbClr val="231F20"/>
                </a:solidFill>
                <a:latin typeface="楷体"/>
                <a:cs typeface="楷体"/>
              </a:rPr>
              <a:t>临医保保障的公平性和可持续性的问题。</a:t>
            </a:r>
            <a:endParaRPr sz="1200">
              <a:latin typeface="楷体"/>
              <a:cs typeface="楷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26</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424054" y="1667929"/>
            <a:ext cx="757894" cy="253593"/>
          </a:xfrm>
          <a:prstGeom prst="rect">
            <a:avLst/>
          </a:prstGeom>
        </p:spPr>
      </p:pic>
      <p:pic>
        <p:nvPicPr>
          <p:cNvPr id="7" name="object 7"/>
          <p:cNvPicPr/>
          <p:nvPr/>
        </p:nvPicPr>
        <p:blipFill>
          <a:blip r:embed="rId3" cstate="print"/>
          <a:stretch>
            <a:fillRect/>
          </a:stretch>
        </p:blipFill>
        <p:spPr>
          <a:xfrm>
            <a:off x="1405343" y="2052904"/>
            <a:ext cx="238150" cy="248577"/>
          </a:xfrm>
          <a:prstGeom prst="rect">
            <a:avLst/>
          </a:prstGeom>
        </p:spPr>
      </p:pic>
      <p:pic>
        <p:nvPicPr>
          <p:cNvPr id="8" name="object 8"/>
          <p:cNvPicPr/>
          <p:nvPr/>
        </p:nvPicPr>
        <p:blipFill>
          <a:blip r:embed="rId4" cstate="print"/>
          <a:stretch>
            <a:fillRect/>
          </a:stretch>
        </p:blipFill>
        <p:spPr>
          <a:xfrm>
            <a:off x="1690116" y="2059486"/>
            <a:ext cx="210184" cy="224664"/>
          </a:xfrm>
          <a:prstGeom prst="rect">
            <a:avLst/>
          </a:prstGeom>
        </p:spPr>
      </p:pic>
      <p:pic>
        <p:nvPicPr>
          <p:cNvPr id="9" name="object 9"/>
          <p:cNvPicPr/>
          <p:nvPr/>
        </p:nvPicPr>
        <p:blipFill>
          <a:blip r:embed="rId5" cstate="print"/>
          <a:stretch>
            <a:fillRect/>
          </a:stretch>
        </p:blipFill>
        <p:spPr>
          <a:xfrm>
            <a:off x="1967915" y="2066455"/>
            <a:ext cx="187464" cy="230339"/>
          </a:xfrm>
          <a:prstGeom prst="rect">
            <a:avLst/>
          </a:prstGeom>
        </p:spPr>
      </p:pic>
      <p:pic>
        <p:nvPicPr>
          <p:cNvPr id="10" name="object 10"/>
          <p:cNvPicPr/>
          <p:nvPr/>
        </p:nvPicPr>
        <p:blipFill>
          <a:blip r:embed="rId6" cstate="print"/>
          <a:stretch>
            <a:fillRect/>
          </a:stretch>
        </p:blipFill>
        <p:spPr>
          <a:xfrm>
            <a:off x="2227160" y="2055355"/>
            <a:ext cx="2058327" cy="249770"/>
          </a:xfrm>
          <a:prstGeom prst="rect">
            <a:avLst/>
          </a:prstGeom>
        </p:spPr>
      </p:pic>
      <p:pic>
        <p:nvPicPr>
          <p:cNvPr id="11" name="object 11"/>
          <p:cNvPicPr/>
          <p:nvPr/>
        </p:nvPicPr>
        <p:blipFill>
          <a:blip r:embed="rId7" cstate="print"/>
          <a:stretch>
            <a:fillRect/>
          </a:stretch>
        </p:blipFill>
        <p:spPr>
          <a:xfrm>
            <a:off x="4355185" y="2050491"/>
            <a:ext cx="1290027" cy="251510"/>
          </a:xfrm>
          <a:prstGeom prst="rect">
            <a:avLst/>
          </a:prstGeom>
        </p:spPr>
      </p:pic>
      <p:sp>
        <p:nvSpPr>
          <p:cNvPr id="12" name="object 12"/>
          <p:cNvSpPr txBox="1"/>
          <p:nvPr/>
        </p:nvSpPr>
        <p:spPr>
          <a:xfrm>
            <a:off x="1380032" y="1549337"/>
            <a:ext cx="4292600" cy="787400"/>
          </a:xfrm>
          <a:prstGeom prst="rect">
            <a:avLst/>
          </a:prstGeom>
        </p:spPr>
        <p:txBody>
          <a:bodyPr wrap="square" lIns="0" tIns="73660" rIns="0" bIns="0" rtlCol="0" vert="horz">
            <a:spAutoFit/>
          </a:bodyPr>
          <a:lstStyle/>
          <a:p>
            <a:pPr marL="12700">
              <a:lnSpc>
                <a:spcPct val="100000"/>
              </a:lnSpc>
              <a:spcBef>
                <a:spcPts val="580"/>
              </a:spcBef>
            </a:pPr>
            <a:r>
              <a:rPr dirty="0" sz="2100">
                <a:solidFill>
                  <a:srgbClr val="636466"/>
                </a:solidFill>
                <a:latin typeface="楷体"/>
                <a:cs typeface="楷体"/>
              </a:rPr>
              <a:t>第三章</a:t>
            </a:r>
            <a:endParaRPr sz="2100">
              <a:latin typeface="楷体"/>
              <a:cs typeface="楷体"/>
            </a:endParaRPr>
          </a:p>
          <a:p>
            <a:pPr marL="12700">
              <a:lnSpc>
                <a:spcPct val="100000"/>
              </a:lnSpc>
              <a:spcBef>
                <a:spcPts val="480"/>
              </a:spcBef>
            </a:pPr>
            <a:r>
              <a:rPr dirty="0" sz="2100">
                <a:solidFill>
                  <a:srgbClr val="636466"/>
                </a:solidFill>
                <a:latin typeface="楷体"/>
                <a:cs typeface="楷体"/>
              </a:rPr>
              <a:t>其它国家和地区罕见病用药保障情况</a:t>
            </a:r>
            <a:endParaRPr sz="2100">
              <a:latin typeface="楷体"/>
              <a:cs typeface="楷体"/>
            </a:endParaRPr>
          </a:p>
        </p:txBody>
      </p:sp>
      <p:sp>
        <p:nvSpPr>
          <p:cNvPr id="13" name="object 13"/>
          <p:cNvSpPr txBox="1"/>
          <p:nvPr/>
        </p:nvSpPr>
        <p:spPr>
          <a:xfrm>
            <a:off x="1380032" y="2609913"/>
            <a:ext cx="393700" cy="467359"/>
          </a:xfrm>
          <a:prstGeom prst="rect">
            <a:avLst/>
          </a:prstGeom>
        </p:spPr>
        <p:txBody>
          <a:bodyPr wrap="square" lIns="0" tIns="12700" rIns="0" bIns="0" rtlCol="0" vert="horz">
            <a:spAutoFit/>
          </a:bodyPr>
          <a:lstStyle/>
          <a:p>
            <a:pPr marL="12700">
              <a:lnSpc>
                <a:spcPct val="100000"/>
              </a:lnSpc>
              <a:spcBef>
                <a:spcPts val="100"/>
              </a:spcBef>
            </a:pPr>
            <a:r>
              <a:rPr dirty="0" sz="2900">
                <a:solidFill>
                  <a:srgbClr val="231F20"/>
                </a:solidFill>
                <a:latin typeface="楷体"/>
                <a:cs typeface="楷体"/>
              </a:rPr>
              <a:t>我</a:t>
            </a:r>
            <a:endParaRPr sz="2900">
              <a:latin typeface="楷体"/>
              <a:cs typeface="楷体"/>
            </a:endParaRPr>
          </a:p>
        </p:txBody>
      </p:sp>
      <p:sp>
        <p:nvSpPr>
          <p:cNvPr id="14" name="object 14"/>
          <p:cNvSpPr txBox="1"/>
          <p:nvPr/>
        </p:nvSpPr>
        <p:spPr>
          <a:xfrm>
            <a:off x="1748332" y="2640266"/>
            <a:ext cx="4439285" cy="208279"/>
          </a:xfrm>
          <a:prstGeom prst="rect">
            <a:avLst/>
          </a:prstGeom>
        </p:spPr>
        <p:txBody>
          <a:bodyPr wrap="square" lIns="0" tIns="12700" rIns="0" bIns="0" rtlCol="0" vert="horz">
            <a:spAutoFit/>
          </a:bodyPr>
          <a:lstStyle/>
          <a:p>
            <a:pPr marL="12700">
              <a:lnSpc>
                <a:spcPct val="100000"/>
              </a:lnSpc>
              <a:spcBef>
                <a:spcPts val="100"/>
              </a:spcBef>
            </a:pPr>
            <a:r>
              <a:rPr dirty="0" sz="1200" spc="45">
                <a:solidFill>
                  <a:srgbClr val="231F20"/>
                </a:solidFill>
                <a:latin typeface="楷体"/>
                <a:cs typeface="楷体"/>
              </a:rPr>
              <a:t>国对于罕见病的关注起步较</a:t>
            </a:r>
            <a:r>
              <a:rPr dirty="0" sz="1200">
                <a:solidFill>
                  <a:srgbClr val="231F20"/>
                </a:solidFill>
                <a:latin typeface="楷体"/>
                <a:cs typeface="楷体"/>
              </a:rPr>
              <a:t>晚</a:t>
            </a:r>
            <a:r>
              <a:rPr dirty="0" sz="1200" spc="45">
                <a:solidFill>
                  <a:srgbClr val="231F20"/>
                </a:solidFill>
                <a:latin typeface="楷体"/>
                <a:cs typeface="楷体"/>
              </a:rPr>
              <a:t>，相比之</a:t>
            </a:r>
            <a:r>
              <a:rPr dirty="0" sz="1200">
                <a:solidFill>
                  <a:srgbClr val="231F20"/>
                </a:solidFill>
                <a:latin typeface="楷体"/>
                <a:cs typeface="楷体"/>
              </a:rPr>
              <a:t>下</a:t>
            </a:r>
            <a:r>
              <a:rPr dirty="0" sz="1200" spc="45">
                <a:solidFill>
                  <a:srgbClr val="231F20"/>
                </a:solidFill>
                <a:latin typeface="楷体"/>
                <a:cs typeface="楷体"/>
              </a:rPr>
              <a:t>，美</a:t>
            </a:r>
            <a:r>
              <a:rPr dirty="0" sz="1200">
                <a:solidFill>
                  <a:srgbClr val="231F20"/>
                </a:solidFill>
                <a:latin typeface="楷体"/>
                <a:cs typeface="楷体"/>
              </a:rPr>
              <a:t>国</a:t>
            </a:r>
            <a:r>
              <a:rPr dirty="0" sz="1200" spc="45">
                <a:solidFill>
                  <a:srgbClr val="231F20"/>
                </a:solidFill>
                <a:latin typeface="楷体"/>
                <a:cs typeface="楷体"/>
              </a:rPr>
              <a:t>、欧</a:t>
            </a:r>
            <a:r>
              <a:rPr dirty="0" sz="1200">
                <a:solidFill>
                  <a:srgbClr val="231F20"/>
                </a:solidFill>
                <a:latin typeface="楷体"/>
                <a:cs typeface="楷体"/>
              </a:rPr>
              <a:t>盟</a:t>
            </a:r>
            <a:r>
              <a:rPr dirty="0" sz="1200" spc="45">
                <a:solidFill>
                  <a:srgbClr val="231F20"/>
                </a:solidFill>
                <a:latin typeface="楷体"/>
                <a:cs typeface="楷体"/>
              </a:rPr>
              <a:t>、中国台</a:t>
            </a:r>
            <a:endParaRPr sz="1200">
              <a:latin typeface="楷体"/>
              <a:cs typeface="楷体"/>
            </a:endParaRPr>
          </a:p>
        </p:txBody>
      </p:sp>
      <p:sp>
        <p:nvSpPr>
          <p:cNvPr id="15" name="object 15"/>
          <p:cNvSpPr txBox="1"/>
          <p:nvPr/>
        </p:nvSpPr>
        <p:spPr>
          <a:xfrm>
            <a:off x="1748332" y="2856217"/>
            <a:ext cx="4436745" cy="208279"/>
          </a:xfrm>
          <a:prstGeom prst="rect">
            <a:avLst/>
          </a:prstGeom>
        </p:spPr>
        <p:txBody>
          <a:bodyPr wrap="square" lIns="0" tIns="12700" rIns="0" bIns="0" rtlCol="0" vert="horz">
            <a:spAutoFit/>
          </a:bodyPr>
          <a:lstStyle/>
          <a:p>
            <a:pPr marL="12700">
              <a:lnSpc>
                <a:spcPct val="100000"/>
              </a:lnSpc>
              <a:spcBef>
                <a:spcPts val="100"/>
              </a:spcBef>
            </a:pPr>
            <a:r>
              <a:rPr dirty="0" sz="1200" spc="40">
                <a:solidFill>
                  <a:srgbClr val="231F20"/>
                </a:solidFill>
                <a:latin typeface="楷体"/>
                <a:cs typeface="楷体"/>
              </a:rPr>
              <a:t>湾等国家和地区较早就开始关注罕见病保障体系的建</a:t>
            </a:r>
            <a:r>
              <a:rPr dirty="0" sz="1200" spc="-5">
                <a:solidFill>
                  <a:srgbClr val="231F20"/>
                </a:solidFill>
                <a:latin typeface="楷体"/>
                <a:cs typeface="楷体"/>
              </a:rPr>
              <a:t>设</a:t>
            </a:r>
            <a:r>
              <a:rPr dirty="0" sz="1200" spc="40">
                <a:solidFill>
                  <a:srgbClr val="231F20"/>
                </a:solidFill>
                <a:latin typeface="楷体"/>
                <a:cs typeface="楷体"/>
              </a:rPr>
              <a:t>。美国早</a:t>
            </a:r>
            <a:endParaRPr sz="1200">
              <a:latin typeface="楷体"/>
              <a:cs typeface="楷体"/>
            </a:endParaRPr>
          </a:p>
        </p:txBody>
      </p:sp>
      <p:sp>
        <p:nvSpPr>
          <p:cNvPr id="16" name="object 16"/>
          <p:cNvSpPr txBox="1"/>
          <p:nvPr/>
        </p:nvSpPr>
        <p:spPr>
          <a:xfrm>
            <a:off x="1379982" y="3039097"/>
            <a:ext cx="4876165" cy="1537335"/>
          </a:xfrm>
          <a:prstGeom prst="rect">
            <a:avLst/>
          </a:prstGeom>
        </p:spPr>
        <p:txBody>
          <a:bodyPr wrap="square" lIns="0" tIns="12700" rIns="0" bIns="0" rtlCol="0" vert="horz">
            <a:spAutoFit/>
          </a:bodyPr>
          <a:lstStyle/>
          <a:p>
            <a:pPr marL="12700" marR="5080">
              <a:lnSpc>
                <a:spcPct val="118100"/>
              </a:lnSpc>
              <a:spcBef>
                <a:spcPts val="100"/>
              </a:spcBef>
            </a:pPr>
            <a:r>
              <a:rPr dirty="0" sz="1200" spc="10">
                <a:solidFill>
                  <a:srgbClr val="231F20"/>
                </a:solidFill>
                <a:latin typeface="楷体"/>
                <a:cs typeface="楷体"/>
              </a:rPr>
              <a:t>在上世纪八十年代就针对孤儿药研发与保障制定了法</a:t>
            </a:r>
            <a:r>
              <a:rPr dirty="0" sz="1200">
                <a:solidFill>
                  <a:srgbClr val="231F20"/>
                </a:solidFill>
                <a:latin typeface="楷体"/>
                <a:cs typeface="楷体"/>
              </a:rPr>
              <a:t>律</a:t>
            </a:r>
            <a:r>
              <a:rPr dirty="0" sz="1200" spc="10">
                <a:solidFill>
                  <a:srgbClr val="231F20"/>
                </a:solidFill>
                <a:latin typeface="楷体"/>
                <a:cs typeface="楷体"/>
              </a:rPr>
              <a:t>；欧盟为提高孤 儿药可及性设计了特殊的评估标准和控费手</a:t>
            </a:r>
            <a:r>
              <a:rPr dirty="0" sz="1200">
                <a:solidFill>
                  <a:srgbClr val="231F20"/>
                </a:solidFill>
                <a:latin typeface="楷体"/>
                <a:cs typeface="楷体"/>
              </a:rPr>
              <a:t>段</a:t>
            </a:r>
            <a:r>
              <a:rPr dirty="0" sz="1200" spc="10">
                <a:solidFill>
                  <a:srgbClr val="231F20"/>
                </a:solidFill>
                <a:latin typeface="楷体"/>
                <a:cs typeface="楷体"/>
              </a:rPr>
              <a:t>；而中国台湾地区为加强 罕见病保障将众多孤儿药纳入其全民健保体</a:t>
            </a:r>
            <a:r>
              <a:rPr dirty="0" sz="1200">
                <a:solidFill>
                  <a:srgbClr val="231F20"/>
                </a:solidFill>
                <a:latin typeface="楷体"/>
                <a:cs typeface="楷体"/>
              </a:rPr>
              <a:t>系</a:t>
            </a:r>
            <a:r>
              <a:rPr dirty="0" sz="1200" spc="10">
                <a:solidFill>
                  <a:srgbClr val="231F20"/>
                </a:solidFill>
                <a:latin typeface="楷体"/>
                <a:cs typeface="楷体"/>
              </a:rPr>
              <a:t>，并通过罕见病健保专款 专</a:t>
            </a:r>
            <a:r>
              <a:rPr dirty="0" sz="1200">
                <a:solidFill>
                  <a:srgbClr val="231F20"/>
                </a:solidFill>
                <a:latin typeface="楷体"/>
                <a:cs typeface="楷体"/>
              </a:rPr>
              <a:t>用</a:t>
            </a:r>
            <a:r>
              <a:rPr dirty="0" sz="1200" spc="10">
                <a:solidFill>
                  <a:srgbClr val="231F20"/>
                </a:solidFill>
                <a:latin typeface="楷体"/>
                <a:cs typeface="楷体"/>
              </a:rPr>
              <a:t>、拓展筹资渠道等手</a:t>
            </a:r>
            <a:r>
              <a:rPr dirty="0" sz="1200">
                <a:solidFill>
                  <a:srgbClr val="231F20"/>
                </a:solidFill>
                <a:latin typeface="楷体"/>
                <a:cs typeface="楷体"/>
              </a:rPr>
              <a:t>段</a:t>
            </a:r>
            <a:r>
              <a:rPr dirty="0" sz="1200" spc="10">
                <a:solidFill>
                  <a:srgbClr val="231F20"/>
                </a:solidFill>
                <a:latin typeface="楷体"/>
                <a:cs typeface="楷体"/>
              </a:rPr>
              <a:t>，既提高了罕见病患者用药可及</a:t>
            </a:r>
            <a:r>
              <a:rPr dirty="0" sz="1200">
                <a:solidFill>
                  <a:srgbClr val="231F20"/>
                </a:solidFill>
                <a:latin typeface="楷体"/>
                <a:cs typeface="楷体"/>
              </a:rPr>
              <a:t>性</a:t>
            </a:r>
            <a:r>
              <a:rPr dirty="0" sz="1200" spc="10">
                <a:solidFill>
                  <a:srgbClr val="231F20"/>
                </a:solidFill>
                <a:latin typeface="楷体"/>
                <a:cs typeface="楷体"/>
              </a:rPr>
              <a:t>，也保证 </a:t>
            </a:r>
            <a:r>
              <a:rPr dirty="0" sz="1200">
                <a:solidFill>
                  <a:srgbClr val="231F20"/>
                </a:solidFill>
                <a:latin typeface="楷体"/>
                <a:cs typeface="楷体"/>
              </a:rPr>
              <a:t>了健保的可持续性</a:t>
            </a:r>
            <a:r>
              <a:rPr dirty="0" sz="1200" spc="-210">
                <a:solidFill>
                  <a:srgbClr val="231F20"/>
                </a:solidFill>
                <a:latin typeface="楷体"/>
                <a:cs typeface="楷体"/>
              </a:rPr>
              <a:t>。</a:t>
            </a:r>
            <a:r>
              <a:rPr dirty="0" sz="1200">
                <a:solidFill>
                  <a:srgbClr val="231F20"/>
                </a:solidFill>
                <a:latin typeface="楷体"/>
                <a:cs typeface="楷体"/>
              </a:rPr>
              <a:t>这些国家和地区的制度和体系历经多年运营和优化， </a:t>
            </a:r>
            <a:r>
              <a:rPr dirty="0" sz="1200" spc="10">
                <a:solidFill>
                  <a:srgbClr val="231F20"/>
                </a:solidFill>
                <a:latin typeface="楷体"/>
                <a:cs typeface="楷体"/>
              </a:rPr>
              <a:t>为上文提及的我们在罕见病用药保障方面的主要问题提出了可能的解决 </a:t>
            </a:r>
            <a:r>
              <a:rPr dirty="0" sz="1200">
                <a:solidFill>
                  <a:srgbClr val="231F20"/>
                </a:solidFill>
                <a:latin typeface="楷体"/>
                <a:cs typeface="楷体"/>
              </a:rPr>
              <a:t>方案，值得学习借鉴。</a:t>
            </a:r>
            <a:endParaRPr sz="1200">
              <a:latin typeface="楷体"/>
              <a:cs typeface="楷体"/>
            </a:endParaRPr>
          </a:p>
        </p:txBody>
      </p:sp>
      <p:grpSp>
        <p:nvGrpSpPr>
          <p:cNvPr id="17" name="object 17"/>
          <p:cNvGrpSpPr/>
          <p:nvPr/>
        </p:nvGrpSpPr>
        <p:grpSpPr>
          <a:xfrm>
            <a:off x="1780171" y="5077612"/>
            <a:ext cx="210185" cy="133985"/>
            <a:chOff x="1780171" y="5077612"/>
            <a:chExt cx="210185" cy="133985"/>
          </a:xfrm>
        </p:grpSpPr>
        <p:pic>
          <p:nvPicPr>
            <p:cNvPr id="18" name="object 18"/>
            <p:cNvPicPr/>
            <p:nvPr/>
          </p:nvPicPr>
          <p:blipFill>
            <a:blip r:embed="rId8" cstate="print"/>
            <a:stretch>
              <a:fillRect/>
            </a:stretch>
          </p:blipFill>
          <p:spPr>
            <a:xfrm>
              <a:off x="1780171" y="5077612"/>
              <a:ext cx="74256" cy="133515"/>
            </a:xfrm>
            <a:prstGeom prst="rect">
              <a:avLst/>
            </a:prstGeom>
          </p:spPr>
        </p:pic>
        <p:sp>
          <p:nvSpPr>
            <p:cNvPr id="19" name="object 19"/>
            <p:cNvSpPr/>
            <p:nvPr/>
          </p:nvSpPr>
          <p:spPr>
            <a:xfrm>
              <a:off x="1882470" y="5189575"/>
              <a:ext cx="20955" cy="20955"/>
            </a:xfrm>
            <a:custGeom>
              <a:avLst/>
              <a:gdLst/>
              <a:ahLst/>
              <a:cxnLst/>
              <a:rect l="l" t="t" r="r" b="b"/>
              <a:pathLst>
                <a:path w="20955" h="20954">
                  <a:moveTo>
                    <a:pt x="3022" y="2971"/>
                  </a:moveTo>
                  <a:lnTo>
                    <a:pt x="1003" y="4952"/>
                  </a:lnTo>
                  <a:lnTo>
                    <a:pt x="0" y="7404"/>
                  </a:lnTo>
                  <a:lnTo>
                    <a:pt x="0" y="10325"/>
                  </a:lnTo>
                  <a:lnTo>
                    <a:pt x="0" y="13169"/>
                  </a:lnTo>
                  <a:lnTo>
                    <a:pt x="1003" y="15608"/>
                  </a:lnTo>
                  <a:lnTo>
                    <a:pt x="3022" y="17627"/>
                  </a:lnTo>
                  <a:lnTo>
                    <a:pt x="5041" y="19634"/>
                  </a:lnTo>
                  <a:lnTo>
                    <a:pt x="7467" y="20650"/>
                  </a:lnTo>
                  <a:lnTo>
                    <a:pt x="10325" y="20650"/>
                  </a:lnTo>
                  <a:lnTo>
                    <a:pt x="13169" y="20650"/>
                  </a:lnTo>
                  <a:lnTo>
                    <a:pt x="15608" y="19634"/>
                  </a:lnTo>
                  <a:lnTo>
                    <a:pt x="17627" y="17627"/>
                  </a:lnTo>
                  <a:lnTo>
                    <a:pt x="19646" y="15608"/>
                  </a:lnTo>
                  <a:lnTo>
                    <a:pt x="20650" y="13169"/>
                  </a:lnTo>
                  <a:lnTo>
                    <a:pt x="20650" y="10325"/>
                  </a:lnTo>
                  <a:lnTo>
                    <a:pt x="20650" y="7467"/>
                  </a:lnTo>
                  <a:lnTo>
                    <a:pt x="19659" y="5029"/>
                  </a:lnTo>
                  <a:lnTo>
                    <a:pt x="17678" y="3022"/>
                  </a:lnTo>
                  <a:lnTo>
                    <a:pt x="15684" y="1003"/>
                  </a:lnTo>
                  <a:lnTo>
                    <a:pt x="13233" y="0"/>
                  </a:lnTo>
                  <a:lnTo>
                    <a:pt x="10325" y="0"/>
                  </a:lnTo>
                  <a:lnTo>
                    <a:pt x="7467" y="0"/>
                  </a:lnTo>
                  <a:lnTo>
                    <a:pt x="5041" y="990"/>
                  </a:lnTo>
                  <a:lnTo>
                    <a:pt x="3022" y="2971"/>
                  </a:lnTo>
                  <a:close/>
                </a:path>
              </a:pathLst>
            </a:custGeom>
            <a:ln w="3175">
              <a:solidFill>
                <a:srgbClr val="636466"/>
              </a:solidFill>
            </a:ln>
          </p:spPr>
          <p:txBody>
            <a:bodyPr wrap="square" lIns="0" tIns="0" rIns="0" bIns="0" rtlCol="0"/>
            <a:lstStyle/>
            <a:p/>
          </p:txBody>
        </p:sp>
        <p:sp>
          <p:nvSpPr>
            <p:cNvPr id="20" name="object 20"/>
            <p:cNvSpPr/>
            <p:nvPr/>
          </p:nvSpPr>
          <p:spPr>
            <a:xfrm>
              <a:off x="1938934" y="5078882"/>
              <a:ext cx="50165" cy="128905"/>
            </a:xfrm>
            <a:custGeom>
              <a:avLst/>
              <a:gdLst/>
              <a:ahLst/>
              <a:cxnLst/>
              <a:rect l="l" t="t" r="r" b="b"/>
              <a:pathLst>
                <a:path w="50164" h="128904">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grpSp>
      <p:pic>
        <p:nvPicPr>
          <p:cNvPr id="21" name="object 21"/>
          <p:cNvPicPr/>
          <p:nvPr/>
        </p:nvPicPr>
        <p:blipFill>
          <a:blip r:embed="rId9" cstate="print"/>
          <a:stretch>
            <a:fillRect/>
          </a:stretch>
        </p:blipFill>
        <p:spPr>
          <a:xfrm>
            <a:off x="2127656" y="5056721"/>
            <a:ext cx="3012732" cy="180873"/>
          </a:xfrm>
          <a:prstGeom prst="rect">
            <a:avLst/>
          </a:prstGeom>
        </p:spPr>
      </p:pic>
      <p:sp>
        <p:nvSpPr>
          <p:cNvPr id="22" name="object 22"/>
          <p:cNvSpPr txBox="1"/>
          <p:nvPr/>
        </p:nvSpPr>
        <p:spPr>
          <a:xfrm>
            <a:off x="1379575" y="5009820"/>
            <a:ext cx="4876800" cy="3884929"/>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3.1</a:t>
            </a:r>
            <a:r>
              <a:rPr dirty="0" baseline="1851" sz="2250" spc="547">
                <a:solidFill>
                  <a:srgbClr val="636466"/>
                </a:solidFill>
                <a:latin typeface="Times New Roman"/>
                <a:cs typeface="Times New Roman"/>
              </a:rPr>
              <a:t> </a:t>
            </a:r>
            <a:r>
              <a:rPr dirty="0" sz="1500">
                <a:solidFill>
                  <a:srgbClr val="636466"/>
                </a:solidFill>
                <a:latin typeface="楷体"/>
                <a:cs typeface="楷体"/>
              </a:rPr>
              <a:t>美国罕见病立法推动产业和用药保障</a:t>
            </a:r>
            <a:endParaRPr sz="1500">
              <a:latin typeface="楷体"/>
              <a:cs typeface="楷体"/>
            </a:endParaRPr>
          </a:p>
          <a:p>
            <a:pPr marL="12700" marR="5080" indent="304800">
              <a:lnSpc>
                <a:spcPct val="118100"/>
              </a:lnSpc>
              <a:spcBef>
                <a:spcPts val="1380"/>
              </a:spcBef>
            </a:pPr>
            <a:r>
              <a:rPr dirty="0" sz="1200" spc="15">
                <a:solidFill>
                  <a:srgbClr val="231F20"/>
                </a:solidFill>
                <a:latin typeface="楷体"/>
                <a:cs typeface="楷体"/>
              </a:rPr>
              <a:t>美国作为科技强</a:t>
            </a:r>
            <a:r>
              <a:rPr dirty="0" sz="1200">
                <a:solidFill>
                  <a:srgbClr val="231F20"/>
                </a:solidFill>
                <a:latin typeface="楷体"/>
                <a:cs typeface="楷体"/>
              </a:rPr>
              <a:t>国</a:t>
            </a:r>
            <a:r>
              <a:rPr dirty="0" sz="1200" spc="15">
                <a:solidFill>
                  <a:srgbClr val="231F20"/>
                </a:solidFill>
                <a:latin typeface="楷体"/>
                <a:cs typeface="楷体"/>
              </a:rPr>
              <a:t>，对科技的发展尤为重</a:t>
            </a:r>
            <a:r>
              <a:rPr dirty="0" sz="1200">
                <a:solidFill>
                  <a:srgbClr val="231F20"/>
                </a:solidFill>
                <a:latin typeface="楷体"/>
                <a:cs typeface="楷体"/>
              </a:rPr>
              <a:t>视</a:t>
            </a:r>
            <a:r>
              <a:rPr dirty="0" sz="1200" spc="15">
                <a:solidFill>
                  <a:srgbClr val="231F20"/>
                </a:solidFill>
                <a:latin typeface="楷体"/>
                <a:cs typeface="楷体"/>
              </a:rPr>
              <a:t>，对生物制药行业的支 </a:t>
            </a:r>
            <a:r>
              <a:rPr dirty="0" sz="1200">
                <a:solidFill>
                  <a:srgbClr val="231F20"/>
                </a:solidFill>
                <a:latin typeface="楷体"/>
                <a:cs typeface="楷体"/>
              </a:rPr>
              <a:t>持力度也非常大。这一点在罕见病用药保障领域有明显体现。</a:t>
            </a:r>
            <a:r>
              <a:rPr dirty="0" baseline="2314" sz="1800">
                <a:solidFill>
                  <a:srgbClr val="231F20"/>
                </a:solidFill>
                <a:latin typeface="Times New Roman"/>
                <a:cs typeface="Times New Roman"/>
              </a:rPr>
              <a:t>1980</a:t>
            </a:r>
            <a:r>
              <a:rPr dirty="0" baseline="2314" sz="1800" spc="-44">
                <a:solidFill>
                  <a:srgbClr val="231F20"/>
                </a:solidFill>
                <a:latin typeface="Times New Roman"/>
                <a:cs typeface="Times New Roman"/>
              </a:rPr>
              <a:t> </a:t>
            </a:r>
            <a:r>
              <a:rPr dirty="0" sz="1200">
                <a:solidFill>
                  <a:srgbClr val="231F20"/>
                </a:solidFill>
                <a:latin typeface="楷体"/>
                <a:cs typeface="楷体"/>
              </a:rPr>
              <a:t>年之 前</a:t>
            </a:r>
            <a:r>
              <a:rPr dirty="0" sz="1200" spc="10">
                <a:solidFill>
                  <a:srgbClr val="231F20"/>
                </a:solidFill>
                <a:latin typeface="楷体"/>
                <a:cs typeface="楷体"/>
              </a:rPr>
              <a:t>，因罕见病药物的受众人群</a:t>
            </a:r>
            <a:r>
              <a:rPr dirty="0" sz="1200">
                <a:solidFill>
                  <a:srgbClr val="231F20"/>
                </a:solidFill>
                <a:latin typeface="楷体"/>
                <a:cs typeface="楷体"/>
              </a:rPr>
              <a:t>少</a:t>
            </a:r>
            <a:r>
              <a:rPr dirty="0" sz="1200" spc="10">
                <a:solidFill>
                  <a:srgbClr val="231F20"/>
                </a:solidFill>
                <a:latin typeface="楷体"/>
                <a:cs typeface="楷体"/>
              </a:rPr>
              <a:t>、销量</a:t>
            </a:r>
            <a:r>
              <a:rPr dirty="0" sz="1200">
                <a:solidFill>
                  <a:srgbClr val="231F20"/>
                </a:solidFill>
                <a:latin typeface="楷体"/>
                <a:cs typeface="楷体"/>
              </a:rPr>
              <a:t>低</a:t>
            </a:r>
            <a:r>
              <a:rPr dirty="0" sz="1200" spc="10">
                <a:solidFill>
                  <a:srgbClr val="231F20"/>
                </a:solidFill>
                <a:latin typeface="楷体"/>
                <a:cs typeface="楷体"/>
              </a:rPr>
              <a:t>，美国制药企业在孤儿药研发 上投入较</a:t>
            </a:r>
            <a:r>
              <a:rPr dirty="0" sz="1200">
                <a:solidFill>
                  <a:srgbClr val="231F20"/>
                </a:solidFill>
                <a:latin typeface="楷体"/>
                <a:cs typeface="楷体"/>
              </a:rPr>
              <a:t>少</a:t>
            </a:r>
            <a:r>
              <a:rPr dirty="0" sz="1200" spc="10">
                <a:solidFill>
                  <a:srgbClr val="231F20"/>
                </a:solidFill>
                <a:latin typeface="楷体"/>
                <a:cs typeface="楷体"/>
              </a:rPr>
              <a:t>。在这样的大背景</a:t>
            </a:r>
            <a:r>
              <a:rPr dirty="0" sz="1200">
                <a:solidFill>
                  <a:srgbClr val="231F20"/>
                </a:solidFill>
                <a:latin typeface="楷体"/>
                <a:cs typeface="楷体"/>
              </a:rPr>
              <a:t>下</a:t>
            </a:r>
            <a:r>
              <a:rPr dirty="0" sz="1200" spc="10">
                <a:solidFill>
                  <a:srgbClr val="231F20"/>
                </a:solidFill>
                <a:latin typeface="楷体"/>
                <a:cs typeface="楷体"/>
              </a:rPr>
              <a:t>，为激励制药企业积极开展相关研发工 </a:t>
            </a:r>
            <a:r>
              <a:rPr dirty="0" sz="1200">
                <a:solidFill>
                  <a:srgbClr val="231F20"/>
                </a:solidFill>
                <a:latin typeface="楷体"/>
                <a:cs typeface="楷体"/>
              </a:rPr>
              <a:t>作</a:t>
            </a:r>
            <a:r>
              <a:rPr dirty="0" sz="1200" spc="30">
                <a:solidFill>
                  <a:srgbClr val="231F20"/>
                </a:solidFill>
                <a:latin typeface="楷体"/>
                <a:cs typeface="楷体"/>
              </a:rPr>
              <a:t>，美国</a:t>
            </a:r>
            <a:r>
              <a:rPr dirty="0" sz="1200">
                <a:solidFill>
                  <a:srgbClr val="231F20"/>
                </a:solidFill>
                <a:latin typeface="楷体"/>
                <a:cs typeface="楷体"/>
              </a:rPr>
              <a:t>于</a:t>
            </a:r>
            <a:r>
              <a:rPr dirty="0" sz="1200" spc="-320">
                <a:solidFill>
                  <a:srgbClr val="231F20"/>
                </a:solidFill>
                <a:latin typeface="楷体"/>
                <a:cs typeface="楷体"/>
              </a:rPr>
              <a:t> </a:t>
            </a:r>
            <a:r>
              <a:rPr dirty="0" baseline="2314" sz="1800">
                <a:solidFill>
                  <a:srgbClr val="231F20"/>
                </a:solidFill>
                <a:latin typeface="Times New Roman"/>
                <a:cs typeface="Times New Roman"/>
              </a:rPr>
              <a:t>1983</a:t>
            </a:r>
            <a:r>
              <a:rPr dirty="0" baseline="2314" sz="1800" spc="-22">
                <a:solidFill>
                  <a:srgbClr val="231F20"/>
                </a:solidFill>
                <a:latin typeface="Times New Roman"/>
                <a:cs typeface="Times New Roman"/>
              </a:rPr>
              <a:t> </a:t>
            </a:r>
            <a:r>
              <a:rPr dirty="0" sz="1200" spc="30">
                <a:solidFill>
                  <a:srgbClr val="231F20"/>
                </a:solidFill>
                <a:latin typeface="楷体"/>
                <a:cs typeface="楷体"/>
              </a:rPr>
              <a:t>年颁布世界上第一部针对罕见病药品的法</a:t>
            </a:r>
            <a:r>
              <a:rPr dirty="0" sz="1200">
                <a:solidFill>
                  <a:srgbClr val="231F20"/>
                </a:solidFill>
                <a:latin typeface="楷体"/>
                <a:cs typeface="楷体"/>
              </a:rPr>
              <a:t>律</a:t>
            </a:r>
            <a:r>
              <a:rPr dirty="0" sz="1200" spc="-305">
                <a:solidFill>
                  <a:srgbClr val="231F20"/>
                </a:solidFill>
                <a:latin typeface="楷体"/>
                <a:cs typeface="楷体"/>
              </a:rPr>
              <a:t> </a:t>
            </a:r>
            <a:r>
              <a:rPr dirty="0" baseline="2314" sz="1800">
                <a:solidFill>
                  <a:srgbClr val="231F20"/>
                </a:solidFill>
                <a:latin typeface="Times New Roman"/>
                <a:cs typeface="Times New Roman"/>
              </a:rPr>
              <a:t>——</a:t>
            </a:r>
            <a:r>
              <a:rPr dirty="0" sz="1200" spc="30">
                <a:solidFill>
                  <a:srgbClr val="231F20"/>
                </a:solidFill>
                <a:latin typeface="楷体"/>
                <a:cs typeface="楷体"/>
              </a:rPr>
              <a:t>《孤 </a:t>
            </a:r>
            <a:r>
              <a:rPr dirty="0" sz="1200">
                <a:solidFill>
                  <a:srgbClr val="231F20"/>
                </a:solidFill>
                <a:latin typeface="楷体"/>
                <a:cs typeface="楷体"/>
              </a:rPr>
              <a:t>儿药法案</a:t>
            </a:r>
            <a:r>
              <a:rPr dirty="0" sz="1200" spc="-5">
                <a:solidFill>
                  <a:srgbClr val="231F20"/>
                </a:solidFill>
                <a:latin typeface="楷体"/>
                <a:cs typeface="楷体"/>
              </a:rPr>
              <a:t>》。</a:t>
            </a:r>
            <a:r>
              <a:rPr dirty="0" sz="1200">
                <a:solidFill>
                  <a:srgbClr val="231F20"/>
                </a:solidFill>
                <a:latin typeface="楷体"/>
                <a:cs typeface="楷体"/>
              </a:rPr>
              <a:t>在推动立法的过程中</a:t>
            </a:r>
            <a:r>
              <a:rPr dirty="0" sz="1200" spc="-5">
                <a:solidFill>
                  <a:srgbClr val="231F20"/>
                </a:solidFill>
                <a:latin typeface="楷体"/>
                <a:cs typeface="楷体"/>
              </a:rPr>
              <a:t>，</a:t>
            </a:r>
            <a:r>
              <a:rPr dirty="0" sz="1200">
                <a:solidFill>
                  <a:srgbClr val="231F20"/>
                </a:solidFill>
                <a:latin typeface="楷体"/>
                <a:cs typeface="楷体"/>
              </a:rPr>
              <a:t>包括美国国家罕见病组</a:t>
            </a:r>
            <a:r>
              <a:rPr dirty="0" sz="1200" spc="-5">
                <a:solidFill>
                  <a:srgbClr val="231F20"/>
                </a:solidFill>
                <a:latin typeface="楷体"/>
                <a:cs typeface="楷体"/>
              </a:rPr>
              <a:t>织（</a:t>
            </a:r>
            <a:r>
              <a:rPr dirty="0" baseline="2314" sz="1800" spc="-7">
                <a:solidFill>
                  <a:srgbClr val="231F20"/>
                </a:solidFill>
                <a:latin typeface="Times New Roman"/>
                <a:cs typeface="Times New Roman"/>
              </a:rPr>
              <a:t>NOR</a:t>
            </a:r>
            <a:r>
              <a:rPr dirty="0" baseline="2314" sz="1800">
                <a:solidFill>
                  <a:srgbClr val="231F20"/>
                </a:solidFill>
                <a:latin typeface="Times New Roman"/>
                <a:cs typeface="Times New Roman"/>
              </a:rPr>
              <a:t>D</a:t>
            </a:r>
            <a:r>
              <a:rPr dirty="0" sz="1200">
                <a:solidFill>
                  <a:srgbClr val="231F20"/>
                </a:solidFill>
                <a:latin typeface="楷体"/>
                <a:cs typeface="楷体"/>
              </a:rPr>
              <a:t>） </a:t>
            </a:r>
            <a:r>
              <a:rPr dirty="0" sz="1200" spc="10">
                <a:solidFill>
                  <a:srgbClr val="231F20"/>
                </a:solidFill>
                <a:latin typeface="楷体"/>
                <a:cs typeface="楷体"/>
              </a:rPr>
              <a:t>在内的非营利机构与罕见病患者组织通过积极与立法机构沟通和游</a:t>
            </a:r>
            <a:r>
              <a:rPr dirty="0" sz="1200">
                <a:solidFill>
                  <a:srgbClr val="231F20"/>
                </a:solidFill>
                <a:latin typeface="楷体"/>
                <a:cs typeface="楷体"/>
              </a:rPr>
              <a:t>说，  </a:t>
            </a:r>
            <a:r>
              <a:rPr dirty="0" sz="1200" spc="10">
                <a:solidFill>
                  <a:srgbClr val="231F20"/>
                </a:solidFill>
                <a:latin typeface="楷体"/>
                <a:cs typeface="楷体"/>
              </a:rPr>
              <a:t>显著提升了立法机构和政府对罕见病问题的了解与重</a:t>
            </a:r>
            <a:r>
              <a:rPr dirty="0" sz="1200">
                <a:solidFill>
                  <a:srgbClr val="231F20"/>
                </a:solidFill>
                <a:latin typeface="楷体"/>
                <a:cs typeface="楷体"/>
              </a:rPr>
              <a:t>视</a:t>
            </a:r>
            <a:r>
              <a:rPr dirty="0" sz="1200" spc="10">
                <a:solidFill>
                  <a:srgbClr val="231F20"/>
                </a:solidFill>
                <a:latin typeface="楷体"/>
                <a:cs typeface="楷体"/>
              </a:rPr>
              <a:t>。同时这些组织 还通过媒体的宣传使得罕见病在美国民众中的认知度变</a:t>
            </a:r>
            <a:r>
              <a:rPr dirty="0" sz="1200">
                <a:solidFill>
                  <a:srgbClr val="231F20"/>
                </a:solidFill>
                <a:latin typeface="楷体"/>
                <a:cs typeface="楷体"/>
              </a:rPr>
              <a:t>高</a:t>
            </a:r>
            <a:r>
              <a:rPr dirty="0" sz="1200" spc="10">
                <a:solidFill>
                  <a:srgbClr val="231F20"/>
                </a:solidFill>
                <a:latin typeface="楷体"/>
                <a:cs typeface="楷体"/>
              </a:rPr>
              <a:t>。政府的重视 </a:t>
            </a:r>
            <a:r>
              <a:rPr dirty="0" sz="1200">
                <a:solidFill>
                  <a:srgbClr val="231F20"/>
                </a:solidFill>
                <a:latin typeface="楷体"/>
                <a:cs typeface="楷体"/>
              </a:rPr>
              <a:t>与民众对罕见病认知度的提升为法案的建立起到了巨大的推动作用。</a:t>
            </a:r>
            <a:endParaRPr sz="1200">
              <a:latin typeface="楷体"/>
              <a:cs typeface="楷体"/>
            </a:endParaRPr>
          </a:p>
          <a:p>
            <a:pPr>
              <a:lnSpc>
                <a:spcPct val="100000"/>
              </a:lnSpc>
              <a:spcBef>
                <a:spcPts val="30"/>
              </a:spcBef>
            </a:pPr>
            <a:endParaRPr sz="1300">
              <a:latin typeface="楷体"/>
              <a:cs typeface="楷体"/>
            </a:endParaRPr>
          </a:p>
          <a:p>
            <a:pPr marL="12700" marR="5080" indent="304800">
              <a:lnSpc>
                <a:spcPct val="118100"/>
              </a:lnSpc>
              <a:spcBef>
                <a:spcPts val="5"/>
              </a:spcBef>
            </a:pPr>
            <a:r>
              <a:rPr dirty="0" sz="1200" spc="10">
                <a:solidFill>
                  <a:srgbClr val="231F20"/>
                </a:solidFill>
                <a:latin typeface="楷体"/>
                <a:cs typeface="楷体"/>
              </a:rPr>
              <a:t>《孤儿药法</a:t>
            </a:r>
            <a:r>
              <a:rPr dirty="0" sz="1200" spc="5">
                <a:solidFill>
                  <a:srgbClr val="231F20"/>
                </a:solidFill>
                <a:latin typeface="楷体"/>
                <a:cs typeface="楷体"/>
              </a:rPr>
              <a:t>案</a:t>
            </a:r>
            <a:r>
              <a:rPr dirty="0" sz="1200" spc="10">
                <a:solidFill>
                  <a:srgbClr val="231F20"/>
                </a:solidFill>
                <a:latin typeface="楷体"/>
                <a:cs typeface="楷体"/>
              </a:rPr>
              <a:t>》为孤儿药研发提供了全面的政策激</a:t>
            </a:r>
            <a:r>
              <a:rPr dirty="0" sz="1200">
                <a:solidFill>
                  <a:srgbClr val="231F20"/>
                </a:solidFill>
                <a:latin typeface="楷体"/>
                <a:cs typeface="楷体"/>
              </a:rPr>
              <a:t>励</a:t>
            </a:r>
            <a:r>
              <a:rPr dirty="0" sz="1200" spc="10">
                <a:solidFill>
                  <a:srgbClr val="231F20"/>
                </a:solidFill>
                <a:latin typeface="楷体"/>
                <a:cs typeface="楷体"/>
              </a:rPr>
              <a:t>，核心内容包 </a:t>
            </a:r>
            <a:r>
              <a:rPr dirty="0" sz="1200" spc="-30">
                <a:solidFill>
                  <a:srgbClr val="231F20"/>
                </a:solidFill>
                <a:latin typeface="楷体"/>
                <a:cs typeface="楷体"/>
              </a:rPr>
              <a:t>括：</a:t>
            </a:r>
            <a:r>
              <a:rPr dirty="0" sz="1200">
                <a:solidFill>
                  <a:srgbClr val="231F20"/>
                </a:solidFill>
                <a:latin typeface="楷体"/>
                <a:cs typeface="楷体"/>
              </a:rPr>
              <a:t>第一</a:t>
            </a:r>
            <a:r>
              <a:rPr dirty="0" sz="1200" spc="-55">
                <a:solidFill>
                  <a:srgbClr val="231F20"/>
                </a:solidFill>
                <a:latin typeface="楷体"/>
                <a:cs typeface="楷体"/>
              </a:rPr>
              <a:t>，</a:t>
            </a:r>
            <a:r>
              <a:rPr dirty="0" sz="1200">
                <a:solidFill>
                  <a:srgbClr val="231F20"/>
                </a:solidFill>
                <a:latin typeface="楷体"/>
                <a:cs typeface="楷体"/>
              </a:rPr>
              <a:t>孤儿药获得美国食品药品监督管理</a:t>
            </a:r>
            <a:r>
              <a:rPr dirty="0" sz="1200" spc="-55">
                <a:solidFill>
                  <a:srgbClr val="231F20"/>
                </a:solidFill>
                <a:latin typeface="楷体"/>
                <a:cs typeface="楷体"/>
              </a:rPr>
              <a:t>局</a:t>
            </a:r>
            <a:r>
              <a:rPr dirty="0" sz="1200" spc="-5">
                <a:solidFill>
                  <a:srgbClr val="231F20"/>
                </a:solidFill>
                <a:latin typeface="楷体"/>
                <a:cs typeface="楷体"/>
              </a:rPr>
              <a:t>（</a:t>
            </a:r>
            <a:r>
              <a:rPr dirty="0" baseline="2314" sz="1800" spc="-7">
                <a:solidFill>
                  <a:srgbClr val="231F20"/>
                </a:solidFill>
                <a:latin typeface="Times New Roman"/>
                <a:cs typeface="Times New Roman"/>
              </a:rPr>
              <a:t>FDA</a:t>
            </a:r>
            <a:r>
              <a:rPr dirty="0" sz="1200" spc="-55">
                <a:solidFill>
                  <a:srgbClr val="231F20"/>
                </a:solidFill>
                <a:latin typeface="楷体"/>
                <a:cs typeface="楷体"/>
              </a:rPr>
              <a:t>）</a:t>
            </a:r>
            <a:r>
              <a:rPr dirty="0" sz="1200">
                <a:solidFill>
                  <a:srgbClr val="231F20"/>
                </a:solidFill>
                <a:latin typeface="楷体"/>
                <a:cs typeface="楷体"/>
              </a:rPr>
              <a:t>批准上市以后， </a:t>
            </a:r>
            <a:r>
              <a:rPr dirty="0" sz="1200" spc="5">
                <a:solidFill>
                  <a:srgbClr val="231F20"/>
                </a:solidFill>
                <a:latin typeface="楷体"/>
                <a:cs typeface="楷体"/>
              </a:rPr>
              <a:t>享</a:t>
            </a:r>
            <a:r>
              <a:rPr dirty="0" sz="1200">
                <a:solidFill>
                  <a:srgbClr val="231F20"/>
                </a:solidFill>
                <a:latin typeface="楷体"/>
                <a:cs typeface="楷体"/>
              </a:rPr>
              <a:t>有</a:t>
            </a:r>
            <a:r>
              <a:rPr dirty="0" sz="1200" spc="-235">
                <a:solidFill>
                  <a:srgbClr val="231F20"/>
                </a:solidFill>
                <a:latin typeface="楷体"/>
                <a:cs typeface="楷体"/>
              </a:rPr>
              <a:t> </a:t>
            </a:r>
            <a:r>
              <a:rPr dirty="0" baseline="2314" sz="1800">
                <a:solidFill>
                  <a:srgbClr val="231F20"/>
                </a:solidFill>
                <a:latin typeface="Times New Roman"/>
                <a:cs typeface="Times New Roman"/>
              </a:rPr>
              <a:t>7</a:t>
            </a:r>
            <a:r>
              <a:rPr dirty="0" baseline="2314" sz="1800" spc="120">
                <a:solidFill>
                  <a:srgbClr val="231F20"/>
                </a:solidFill>
                <a:latin typeface="Times New Roman"/>
                <a:cs typeface="Times New Roman"/>
              </a:rPr>
              <a:t> </a:t>
            </a:r>
            <a:r>
              <a:rPr dirty="0" sz="1200" spc="5">
                <a:solidFill>
                  <a:srgbClr val="231F20"/>
                </a:solidFill>
                <a:latin typeface="楷体"/>
                <a:cs typeface="楷体"/>
              </a:rPr>
              <a:t>年的独家销售</a:t>
            </a:r>
            <a:r>
              <a:rPr dirty="0" sz="1200">
                <a:solidFill>
                  <a:srgbClr val="231F20"/>
                </a:solidFill>
                <a:latin typeface="楷体"/>
                <a:cs typeface="楷体"/>
              </a:rPr>
              <a:t>权</a:t>
            </a:r>
            <a:r>
              <a:rPr dirty="0" sz="1200" spc="5">
                <a:solidFill>
                  <a:srgbClr val="231F20"/>
                </a:solidFill>
                <a:latin typeface="楷体"/>
                <a:cs typeface="楷体"/>
              </a:rPr>
              <a:t>，也称为市场独占</a:t>
            </a:r>
            <a:r>
              <a:rPr dirty="0" sz="1200">
                <a:solidFill>
                  <a:srgbClr val="231F20"/>
                </a:solidFill>
                <a:latin typeface="楷体"/>
                <a:cs typeface="楷体"/>
              </a:rPr>
              <a:t>权</a:t>
            </a:r>
            <a:r>
              <a:rPr dirty="0" sz="1200" spc="5">
                <a:solidFill>
                  <a:srgbClr val="231F20"/>
                </a:solidFill>
                <a:latin typeface="楷体"/>
                <a:cs typeface="楷体"/>
              </a:rPr>
              <a:t>。该保护不受专利权影</a:t>
            </a:r>
            <a:r>
              <a:rPr dirty="0" sz="1200">
                <a:solidFill>
                  <a:srgbClr val="231F20"/>
                </a:solidFill>
                <a:latin typeface="楷体"/>
                <a:cs typeface="楷体"/>
              </a:rPr>
              <a:t>响，  </a:t>
            </a:r>
            <a:r>
              <a:rPr dirty="0" sz="1200" spc="10">
                <a:solidFill>
                  <a:srgbClr val="231F20"/>
                </a:solidFill>
                <a:latin typeface="楷体"/>
                <a:cs typeface="楷体"/>
              </a:rPr>
              <a:t>孤儿药在市场独占期间其仿制药被禁止申</a:t>
            </a:r>
            <a:r>
              <a:rPr dirty="0" sz="1200">
                <a:solidFill>
                  <a:srgbClr val="231F20"/>
                </a:solidFill>
                <a:latin typeface="楷体"/>
                <a:cs typeface="楷体"/>
              </a:rPr>
              <a:t>请</a:t>
            </a:r>
            <a:r>
              <a:rPr dirty="0" sz="1200" spc="10">
                <a:solidFill>
                  <a:srgbClr val="231F20"/>
                </a:solidFill>
                <a:latin typeface="楷体"/>
                <a:cs typeface="楷体"/>
              </a:rPr>
              <a:t>；第</a:t>
            </a:r>
            <a:r>
              <a:rPr dirty="0" sz="1200">
                <a:solidFill>
                  <a:srgbClr val="231F20"/>
                </a:solidFill>
                <a:latin typeface="楷体"/>
                <a:cs typeface="楷体"/>
              </a:rPr>
              <a:t>二</a:t>
            </a:r>
            <a:r>
              <a:rPr dirty="0" sz="1200" spc="10">
                <a:solidFill>
                  <a:srgbClr val="231F20"/>
                </a:solidFill>
                <a:latin typeface="楷体"/>
                <a:cs typeface="楷体"/>
              </a:rPr>
              <a:t>，给予孤儿药特殊的 </a:t>
            </a:r>
            <a:r>
              <a:rPr dirty="0" sz="1200">
                <a:solidFill>
                  <a:srgbClr val="231F20"/>
                </a:solidFill>
                <a:latin typeface="楷体"/>
                <a:cs typeface="楷体"/>
              </a:rPr>
              <a:t>税费优惠，临床试验等费用的</a:t>
            </a:r>
            <a:r>
              <a:rPr dirty="0" sz="1200" spc="-315">
                <a:solidFill>
                  <a:srgbClr val="231F20"/>
                </a:solidFill>
                <a:latin typeface="楷体"/>
                <a:cs typeface="楷体"/>
              </a:rPr>
              <a:t> </a:t>
            </a:r>
            <a:r>
              <a:rPr dirty="0" baseline="2314" sz="1800">
                <a:solidFill>
                  <a:srgbClr val="231F20"/>
                </a:solidFill>
                <a:latin typeface="Times New Roman"/>
                <a:cs typeface="Times New Roman"/>
              </a:rPr>
              <a:t>50</a:t>
            </a:r>
            <a:r>
              <a:rPr dirty="0" sz="1200">
                <a:solidFill>
                  <a:srgbClr val="231F20"/>
                </a:solidFill>
                <a:latin typeface="楷体"/>
                <a:cs typeface="楷体"/>
              </a:rPr>
              <a:t>％可抵减税额；第三，向孤儿药企业</a:t>
            </a:r>
            <a:endParaRPr sz="1200">
              <a:latin typeface="楷体"/>
              <a:cs typeface="楷体"/>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27</a:t>
            </a:r>
            <a:endParaRPr sz="1200">
              <a:latin typeface="Times New Roman"/>
              <a:cs typeface="Times New Roman"/>
            </a:endParaRPr>
          </a:p>
        </p:txBody>
      </p:sp>
      <p:sp>
        <p:nvSpPr>
          <p:cNvPr id="4" name="object 4"/>
          <p:cNvSpPr/>
          <p:nvPr/>
        </p:nvSpPr>
        <p:spPr>
          <a:xfrm>
            <a:off x="694499"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242184" y="6343460"/>
            <a:ext cx="4838700" cy="2616835"/>
          </a:xfrm>
          <a:prstGeom prst="rect">
            <a:avLst/>
          </a:prstGeom>
        </p:spPr>
        <p:txBody>
          <a:bodyPr wrap="square" lIns="0" tIns="12065" rIns="0" bIns="0" rtlCol="0" vert="horz">
            <a:spAutoFit/>
          </a:bodyPr>
          <a:lstStyle/>
          <a:p>
            <a:pPr algn="just" marL="12700" marR="5080" indent="304800">
              <a:lnSpc>
                <a:spcPct val="118100"/>
              </a:lnSpc>
              <a:spcBef>
                <a:spcPts val="95"/>
              </a:spcBef>
            </a:pPr>
            <a:r>
              <a:rPr dirty="0" sz="1200" spc="60">
                <a:solidFill>
                  <a:srgbClr val="231F20"/>
                </a:solidFill>
                <a:latin typeface="楷体"/>
                <a:cs typeface="楷体"/>
              </a:rPr>
              <a:t>《孤儿药法</a:t>
            </a:r>
            <a:r>
              <a:rPr dirty="0" sz="1200" spc="30">
                <a:solidFill>
                  <a:srgbClr val="231F20"/>
                </a:solidFill>
                <a:latin typeface="楷体"/>
                <a:cs typeface="楷体"/>
              </a:rPr>
              <a:t>案</a:t>
            </a:r>
            <a:r>
              <a:rPr dirty="0" sz="1200" spc="60">
                <a:solidFill>
                  <a:srgbClr val="231F20"/>
                </a:solidFill>
                <a:latin typeface="楷体"/>
                <a:cs typeface="楷体"/>
              </a:rPr>
              <a:t>》的出台直接推动了罕见病用药的研发和上</a:t>
            </a:r>
            <a:r>
              <a:rPr dirty="0" sz="1200">
                <a:solidFill>
                  <a:srgbClr val="231F20"/>
                </a:solidFill>
                <a:latin typeface="楷体"/>
                <a:cs typeface="楷体"/>
              </a:rPr>
              <a:t>市</a:t>
            </a:r>
            <a:r>
              <a:rPr dirty="0" sz="1200" spc="60">
                <a:solidFill>
                  <a:srgbClr val="231F20"/>
                </a:solidFill>
                <a:latin typeface="楷体"/>
                <a:cs typeface="楷体"/>
              </a:rPr>
              <a:t>，而 </a:t>
            </a:r>
            <a:r>
              <a:rPr dirty="0" baseline="2314" sz="1800">
                <a:solidFill>
                  <a:srgbClr val="231F20"/>
                </a:solidFill>
                <a:latin typeface="Times New Roman"/>
                <a:cs typeface="Times New Roman"/>
              </a:rPr>
              <a:t>1984</a:t>
            </a:r>
            <a:r>
              <a:rPr dirty="0" baseline="2314" sz="1800" spc="-44">
                <a:solidFill>
                  <a:srgbClr val="231F20"/>
                </a:solidFill>
                <a:latin typeface="Times New Roman"/>
                <a:cs typeface="Times New Roman"/>
              </a:rPr>
              <a:t> </a:t>
            </a:r>
            <a:r>
              <a:rPr dirty="0" sz="1200" spc="75">
                <a:solidFill>
                  <a:srgbClr val="231F20"/>
                </a:solidFill>
                <a:latin typeface="楷体"/>
                <a:cs typeface="楷体"/>
              </a:rPr>
              <a:t>年出台</a:t>
            </a:r>
            <a:r>
              <a:rPr dirty="0" sz="1200">
                <a:solidFill>
                  <a:srgbClr val="231F20"/>
                </a:solidFill>
                <a:latin typeface="楷体"/>
                <a:cs typeface="楷体"/>
              </a:rPr>
              <a:t>的</a:t>
            </a:r>
            <a:r>
              <a:rPr dirty="0" sz="1200" spc="75">
                <a:solidFill>
                  <a:srgbClr val="231F20"/>
                </a:solidFill>
                <a:latin typeface="楷体"/>
                <a:cs typeface="楷体"/>
              </a:rPr>
              <a:t>《药品价格竞争和专利期限恢复法</a:t>
            </a:r>
            <a:r>
              <a:rPr dirty="0" sz="1200" spc="35">
                <a:solidFill>
                  <a:srgbClr val="231F20"/>
                </a:solidFill>
                <a:latin typeface="楷体"/>
                <a:cs typeface="楷体"/>
              </a:rPr>
              <a:t>案</a:t>
            </a:r>
            <a:r>
              <a:rPr dirty="0" sz="1200">
                <a:solidFill>
                  <a:srgbClr val="231F20"/>
                </a:solidFill>
                <a:latin typeface="楷体"/>
                <a:cs typeface="楷体"/>
              </a:rPr>
              <a:t>》</a:t>
            </a:r>
            <a:r>
              <a:rPr dirty="0" sz="1200" spc="75">
                <a:solidFill>
                  <a:srgbClr val="231F20"/>
                </a:solidFill>
                <a:latin typeface="楷体"/>
                <a:cs typeface="楷体"/>
              </a:rPr>
              <a:t>（又</a:t>
            </a:r>
            <a:r>
              <a:rPr dirty="0" sz="1200">
                <a:solidFill>
                  <a:srgbClr val="231F20"/>
                </a:solidFill>
                <a:latin typeface="楷体"/>
                <a:cs typeface="楷体"/>
              </a:rPr>
              <a:t>称</a:t>
            </a:r>
            <a:r>
              <a:rPr dirty="0" sz="1200" spc="10">
                <a:solidFill>
                  <a:srgbClr val="231F20"/>
                </a:solidFill>
                <a:latin typeface="楷体"/>
                <a:cs typeface="楷体"/>
              </a:rPr>
              <a:t>《</a:t>
            </a:r>
            <a:r>
              <a:rPr dirty="0" baseline="2314" sz="1800" spc="-7">
                <a:solidFill>
                  <a:srgbClr val="231F20"/>
                </a:solidFill>
                <a:latin typeface="Times New Roman"/>
                <a:cs typeface="Times New Roman"/>
              </a:rPr>
              <a:t>Hatch-  </a:t>
            </a:r>
            <a:r>
              <a:rPr dirty="0" baseline="2314" sz="1800" spc="-30">
                <a:solidFill>
                  <a:srgbClr val="231F20"/>
                </a:solidFill>
                <a:latin typeface="Times New Roman"/>
                <a:cs typeface="Times New Roman"/>
              </a:rPr>
              <a:t>Waxman</a:t>
            </a:r>
            <a:r>
              <a:rPr dirty="0" baseline="2314" sz="1800" spc="104">
                <a:solidFill>
                  <a:srgbClr val="231F20"/>
                </a:solidFill>
                <a:latin typeface="Times New Roman"/>
                <a:cs typeface="Times New Roman"/>
              </a:rPr>
              <a:t> </a:t>
            </a:r>
            <a:r>
              <a:rPr dirty="0" sz="1200" spc="20">
                <a:solidFill>
                  <a:srgbClr val="231F20"/>
                </a:solidFill>
                <a:latin typeface="楷体"/>
                <a:cs typeface="楷体"/>
              </a:rPr>
              <a:t>法</a:t>
            </a:r>
            <a:r>
              <a:rPr dirty="0" sz="1200" spc="10">
                <a:solidFill>
                  <a:srgbClr val="231F20"/>
                </a:solidFill>
                <a:latin typeface="楷体"/>
                <a:cs typeface="楷体"/>
              </a:rPr>
              <a:t>案</a:t>
            </a:r>
            <a:r>
              <a:rPr dirty="0" sz="1200" spc="-5">
                <a:solidFill>
                  <a:srgbClr val="231F20"/>
                </a:solidFill>
                <a:latin typeface="楷体"/>
                <a:cs typeface="楷体"/>
              </a:rPr>
              <a:t>》</a:t>
            </a:r>
            <a:r>
              <a:rPr dirty="0" sz="1200" spc="20">
                <a:solidFill>
                  <a:srgbClr val="231F20"/>
                </a:solidFill>
                <a:latin typeface="楷体"/>
                <a:cs typeface="楷体"/>
              </a:rPr>
              <a:t>）则为激励创新药研发并平衡专利厂商与仿制药企业之 </a:t>
            </a:r>
            <a:r>
              <a:rPr dirty="0" sz="1200" spc="40">
                <a:solidFill>
                  <a:srgbClr val="231F20"/>
                </a:solidFill>
                <a:latin typeface="楷体"/>
                <a:cs typeface="楷体"/>
              </a:rPr>
              <a:t>间利益诉求提供了进一步的制度保</a:t>
            </a:r>
            <a:r>
              <a:rPr dirty="0" sz="1200">
                <a:solidFill>
                  <a:srgbClr val="231F20"/>
                </a:solidFill>
                <a:latin typeface="楷体"/>
                <a:cs typeface="楷体"/>
              </a:rPr>
              <a:t>障。</a:t>
            </a:r>
            <a:r>
              <a:rPr dirty="0" sz="1200" spc="5">
                <a:solidFill>
                  <a:srgbClr val="231F20"/>
                </a:solidFill>
                <a:latin typeface="楷体"/>
                <a:cs typeface="楷体"/>
              </a:rPr>
              <a:t>《</a:t>
            </a:r>
            <a:r>
              <a:rPr dirty="0" baseline="2314" sz="1800" spc="-22">
                <a:solidFill>
                  <a:srgbClr val="231F20"/>
                </a:solidFill>
                <a:latin typeface="Times New Roman"/>
                <a:cs typeface="Times New Roman"/>
              </a:rPr>
              <a:t>Hatch-Waxman</a:t>
            </a:r>
            <a:r>
              <a:rPr dirty="0" baseline="2314" sz="1800" spc="165">
                <a:solidFill>
                  <a:srgbClr val="231F20"/>
                </a:solidFill>
                <a:latin typeface="Times New Roman"/>
                <a:cs typeface="Times New Roman"/>
              </a:rPr>
              <a:t> </a:t>
            </a:r>
            <a:r>
              <a:rPr dirty="0" sz="1200" spc="40">
                <a:solidFill>
                  <a:srgbClr val="231F20"/>
                </a:solidFill>
                <a:latin typeface="楷体"/>
                <a:cs typeface="楷体"/>
              </a:rPr>
              <a:t>法</a:t>
            </a:r>
            <a:r>
              <a:rPr dirty="0" sz="1200" spc="20">
                <a:solidFill>
                  <a:srgbClr val="231F20"/>
                </a:solidFill>
                <a:latin typeface="楷体"/>
                <a:cs typeface="楷体"/>
              </a:rPr>
              <a:t>案</a:t>
            </a:r>
            <a:r>
              <a:rPr dirty="0" sz="1200" spc="40">
                <a:solidFill>
                  <a:srgbClr val="231F20"/>
                </a:solidFill>
                <a:latin typeface="楷体"/>
                <a:cs typeface="楷体"/>
              </a:rPr>
              <a:t>》主要包 </a:t>
            </a:r>
            <a:r>
              <a:rPr dirty="0" sz="1200" spc="10">
                <a:solidFill>
                  <a:srgbClr val="231F20"/>
                </a:solidFill>
                <a:latin typeface="楷体"/>
                <a:cs typeface="楷体"/>
              </a:rPr>
              <a:t>括的内容</a:t>
            </a:r>
            <a:r>
              <a:rPr dirty="0" sz="1200">
                <a:solidFill>
                  <a:srgbClr val="231F20"/>
                </a:solidFill>
                <a:latin typeface="楷体"/>
                <a:cs typeface="楷体"/>
              </a:rPr>
              <a:t>有</a:t>
            </a:r>
            <a:r>
              <a:rPr dirty="0" sz="1200" spc="10">
                <a:solidFill>
                  <a:srgbClr val="231F20"/>
                </a:solidFill>
                <a:latin typeface="楷体"/>
                <a:cs typeface="楷体"/>
              </a:rPr>
              <a:t>：延长品牌药专利保护期弥补新药研发和申报审批过程中的 时</a:t>
            </a:r>
            <a:r>
              <a:rPr dirty="0" sz="1200">
                <a:solidFill>
                  <a:srgbClr val="231F20"/>
                </a:solidFill>
                <a:latin typeface="楷体"/>
                <a:cs typeface="楷体"/>
              </a:rPr>
              <a:t>间</a:t>
            </a:r>
            <a:r>
              <a:rPr dirty="0" sz="1200" spc="10">
                <a:solidFill>
                  <a:srgbClr val="231F20"/>
                </a:solidFill>
                <a:latin typeface="楷体"/>
                <a:cs typeface="楷体"/>
              </a:rPr>
              <a:t>，引入药品试验数据保护制度以保护新药研发企</a:t>
            </a:r>
            <a:r>
              <a:rPr dirty="0" sz="1200">
                <a:solidFill>
                  <a:srgbClr val="231F20"/>
                </a:solidFill>
                <a:latin typeface="楷体"/>
                <a:cs typeface="楷体"/>
              </a:rPr>
              <a:t>业</a:t>
            </a:r>
            <a:r>
              <a:rPr dirty="0" sz="1200" spc="10">
                <a:solidFill>
                  <a:srgbClr val="231F20"/>
                </a:solidFill>
                <a:latin typeface="楷体"/>
                <a:cs typeface="楷体"/>
              </a:rPr>
              <a:t>（孤儿药可以享 </a:t>
            </a:r>
            <a:r>
              <a:rPr dirty="0" sz="1200">
                <a:solidFill>
                  <a:srgbClr val="231F20"/>
                </a:solidFill>
                <a:latin typeface="楷体"/>
                <a:cs typeface="楷体"/>
              </a:rPr>
              <a:t>受</a:t>
            </a:r>
            <a:r>
              <a:rPr dirty="0" sz="1200" spc="-365">
                <a:solidFill>
                  <a:srgbClr val="231F20"/>
                </a:solidFill>
                <a:latin typeface="楷体"/>
                <a:cs typeface="楷体"/>
              </a:rPr>
              <a:t> </a:t>
            </a:r>
            <a:r>
              <a:rPr dirty="0" baseline="2314" sz="1800">
                <a:solidFill>
                  <a:srgbClr val="231F20"/>
                </a:solidFill>
                <a:latin typeface="Times New Roman"/>
                <a:cs typeface="Times New Roman"/>
              </a:rPr>
              <a:t>7</a:t>
            </a:r>
            <a:r>
              <a:rPr dirty="0" baseline="2314" sz="1800" spc="-37">
                <a:solidFill>
                  <a:srgbClr val="231F20"/>
                </a:solidFill>
                <a:latin typeface="Times New Roman"/>
                <a:cs typeface="Times New Roman"/>
              </a:rPr>
              <a:t> </a:t>
            </a:r>
            <a:r>
              <a:rPr dirty="0" sz="1200">
                <a:solidFill>
                  <a:srgbClr val="231F20"/>
                </a:solidFill>
                <a:latin typeface="楷体"/>
                <a:cs typeface="楷体"/>
              </a:rPr>
              <a:t>年的药品数据保护</a:t>
            </a:r>
            <a:r>
              <a:rPr dirty="0" sz="1200" spc="-160">
                <a:solidFill>
                  <a:srgbClr val="231F20"/>
                </a:solidFill>
                <a:latin typeface="楷体"/>
                <a:cs typeface="楷体"/>
              </a:rPr>
              <a:t>，</a:t>
            </a:r>
            <a:r>
              <a:rPr dirty="0" sz="1200">
                <a:solidFill>
                  <a:srgbClr val="231F20"/>
                </a:solidFill>
                <a:latin typeface="楷体"/>
                <a:cs typeface="楷体"/>
              </a:rPr>
              <a:t>儿科药品可以额外再增加</a:t>
            </a:r>
            <a:r>
              <a:rPr dirty="0" sz="1200" spc="-365">
                <a:solidFill>
                  <a:srgbClr val="231F20"/>
                </a:solidFill>
                <a:latin typeface="楷体"/>
                <a:cs typeface="楷体"/>
              </a:rPr>
              <a:t> </a:t>
            </a:r>
            <a:r>
              <a:rPr dirty="0" baseline="2314" sz="1800">
                <a:solidFill>
                  <a:srgbClr val="231F20"/>
                </a:solidFill>
                <a:latin typeface="Times New Roman"/>
                <a:cs typeface="Times New Roman"/>
              </a:rPr>
              <a:t>6</a:t>
            </a:r>
            <a:r>
              <a:rPr dirty="0" baseline="2314" sz="1800" spc="-89">
                <a:solidFill>
                  <a:srgbClr val="231F20"/>
                </a:solidFill>
                <a:latin typeface="Times New Roman"/>
                <a:cs typeface="Times New Roman"/>
              </a:rPr>
              <a:t> </a:t>
            </a:r>
            <a:r>
              <a:rPr dirty="0" sz="1200">
                <a:solidFill>
                  <a:srgbClr val="231F20"/>
                </a:solidFill>
                <a:latin typeface="楷体"/>
                <a:cs typeface="楷体"/>
              </a:rPr>
              <a:t>个月的数据保护</a:t>
            </a:r>
            <a:r>
              <a:rPr dirty="0" sz="1200" spc="-120">
                <a:solidFill>
                  <a:srgbClr val="231F20"/>
                </a:solidFill>
                <a:latin typeface="楷体"/>
                <a:cs typeface="楷体"/>
              </a:rPr>
              <a:t>）；  </a:t>
            </a:r>
            <a:r>
              <a:rPr dirty="0" sz="1200" spc="10">
                <a:solidFill>
                  <a:srgbClr val="231F20"/>
                </a:solidFill>
                <a:latin typeface="楷体"/>
                <a:cs typeface="楷体"/>
              </a:rPr>
              <a:t>另一方</a:t>
            </a:r>
            <a:r>
              <a:rPr dirty="0" sz="1200">
                <a:solidFill>
                  <a:srgbClr val="231F20"/>
                </a:solidFill>
                <a:latin typeface="楷体"/>
                <a:cs typeface="楷体"/>
              </a:rPr>
              <a:t>面</a:t>
            </a:r>
            <a:r>
              <a:rPr dirty="0" sz="1200" spc="10">
                <a:solidFill>
                  <a:srgbClr val="231F20"/>
                </a:solidFill>
                <a:latin typeface="楷体"/>
                <a:cs typeface="楷体"/>
              </a:rPr>
              <a:t>，为避免专利产品不合理的长期高定</a:t>
            </a:r>
            <a:r>
              <a:rPr dirty="0" sz="1200">
                <a:solidFill>
                  <a:srgbClr val="231F20"/>
                </a:solidFill>
                <a:latin typeface="楷体"/>
                <a:cs typeface="楷体"/>
              </a:rPr>
              <a:t>价</a:t>
            </a:r>
            <a:r>
              <a:rPr dirty="0" sz="1200" spc="10">
                <a:solidFill>
                  <a:srgbClr val="231F20"/>
                </a:solidFill>
                <a:latin typeface="楷体"/>
                <a:cs typeface="楷体"/>
              </a:rPr>
              <a:t>，造成医疗支出过</a:t>
            </a:r>
            <a:r>
              <a:rPr dirty="0" sz="1200">
                <a:solidFill>
                  <a:srgbClr val="231F20"/>
                </a:solidFill>
                <a:latin typeface="楷体"/>
                <a:cs typeface="楷体"/>
              </a:rPr>
              <a:t>高，  </a:t>
            </a:r>
            <a:r>
              <a:rPr dirty="0" sz="1200" spc="40">
                <a:solidFill>
                  <a:srgbClr val="231F20"/>
                </a:solidFill>
                <a:latin typeface="楷体"/>
                <a:cs typeface="楷体"/>
              </a:rPr>
              <a:t>法案也简化了合格仿制药物上市的流</a:t>
            </a:r>
            <a:r>
              <a:rPr dirty="0" sz="1200">
                <a:solidFill>
                  <a:srgbClr val="231F20"/>
                </a:solidFill>
                <a:latin typeface="楷体"/>
                <a:cs typeface="楷体"/>
              </a:rPr>
              <a:t>程。</a:t>
            </a:r>
            <a:r>
              <a:rPr dirty="0" sz="1200" spc="5">
                <a:solidFill>
                  <a:srgbClr val="231F20"/>
                </a:solidFill>
                <a:latin typeface="楷体"/>
                <a:cs typeface="楷体"/>
              </a:rPr>
              <a:t>《</a:t>
            </a:r>
            <a:r>
              <a:rPr dirty="0" baseline="2314" sz="1800" spc="-22">
                <a:solidFill>
                  <a:srgbClr val="231F20"/>
                </a:solidFill>
                <a:latin typeface="Times New Roman"/>
                <a:cs typeface="Times New Roman"/>
              </a:rPr>
              <a:t>Hatch-Waxman</a:t>
            </a:r>
            <a:r>
              <a:rPr dirty="0" baseline="2314" sz="1800" spc="165">
                <a:solidFill>
                  <a:srgbClr val="231F20"/>
                </a:solidFill>
                <a:latin typeface="Times New Roman"/>
                <a:cs typeface="Times New Roman"/>
              </a:rPr>
              <a:t> </a:t>
            </a:r>
            <a:r>
              <a:rPr dirty="0" sz="1200" spc="40">
                <a:solidFill>
                  <a:srgbClr val="231F20"/>
                </a:solidFill>
                <a:latin typeface="楷体"/>
                <a:cs typeface="楷体"/>
              </a:rPr>
              <a:t>法</a:t>
            </a:r>
            <a:r>
              <a:rPr dirty="0" sz="1200" spc="20">
                <a:solidFill>
                  <a:srgbClr val="231F20"/>
                </a:solidFill>
                <a:latin typeface="楷体"/>
                <a:cs typeface="楷体"/>
              </a:rPr>
              <a:t>案</a:t>
            </a:r>
            <a:r>
              <a:rPr dirty="0" sz="1200" spc="40">
                <a:solidFill>
                  <a:srgbClr val="231F20"/>
                </a:solidFill>
                <a:latin typeface="楷体"/>
                <a:cs typeface="楷体"/>
              </a:rPr>
              <a:t>》既为 </a:t>
            </a:r>
            <a:r>
              <a:rPr dirty="0" sz="1200" spc="10">
                <a:solidFill>
                  <a:srgbClr val="231F20"/>
                </a:solidFill>
                <a:latin typeface="楷体"/>
                <a:cs typeface="楷体"/>
              </a:rPr>
              <a:t>专利和品牌药企业提供了专利期保护并使其获得应有收</a:t>
            </a:r>
            <a:r>
              <a:rPr dirty="0" sz="1200">
                <a:solidFill>
                  <a:srgbClr val="231F20"/>
                </a:solidFill>
                <a:latin typeface="楷体"/>
                <a:cs typeface="楷体"/>
              </a:rPr>
              <a:t>益</a:t>
            </a:r>
            <a:r>
              <a:rPr dirty="0" sz="1200" spc="10">
                <a:solidFill>
                  <a:srgbClr val="231F20"/>
                </a:solidFill>
                <a:latin typeface="楷体"/>
                <a:cs typeface="楷体"/>
              </a:rPr>
              <a:t>，又使得仿制 药企业在品牌药专利期满后能以合理速度进入市</a:t>
            </a:r>
            <a:r>
              <a:rPr dirty="0" sz="1200">
                <a:solidFill>
                  <a:srgbClr val="231F20"/>
                </a:solidFill>
                <a:latin typeface="楷体"/>
                <a:cs typeface="楷体"/>
              </a:rPr>
              <a:t>场</a:t>
            </a:r>
            <a:r>
              <a:rPr dirty="0" sz="1200" spc="10">
                <a:solidFill>
                  <a:srgbClr val="231F20"/>
                </a:solidFill>
                <a:latin typeface="楷体"/>
                <a:cs typeface="楷体"/>
              </a:rPr>
              <a:t>，最终降低整体医疗 </a:t>
            </a:r>
            <a:r>
              <a:rPr dirty="0" sz="1200">
                <a:solidFill>
                  <a:srgbClr val="231F20"/>
                </a:solidFill>
                <a:latin typeface="楷体"/>
                <a:cs typeface="楷体"/>
              </a:rPr>
              <a:t>费用，达到了一个较好的平衡。其它国家也相继效仿该法案。</a:t>
            </a:r>
            <a:endParaRPr sz="1200">
              <a:latin typeface="楷体"/>
              <a:cs typeface="楷体"/>
            </a:endParaRPr>
          </a:p>
        </p:txBody>
      </p:sp>
      <p:grpSp>
        <p:nvGrpSpPr>
          <p:cNvPr id="7" name="object 7"/>
          <p:cNvGrpSpPr/>
          <p:nvPr/>
        </p:nvGrpSpPr>
        <p:grpSpPr>
          <a:xfrm>
            <a:off x="839519" y="4271043"/>
            <a:ext cx="6009640" cy="1587500"/>
            <a:chOff x="839519" y="4271043"/>
            <a:chExt cx="6009640" cy="1587500"/>
          </a:xfrm>
        </p:grpSpPr>
        <p:sp>
          <p:nvSpPr>
            <p:cNvPr id="8" name="object 8"/>
            <p:cNvSpPr/>
            <p:nvPr/>
          </p:nvSpPr>
          <p:spPr>
            <a:xfrm>
              <a:off x="898340" y="5794865"/>
              <a:ext cx="94615" cy="63500"/>
            </a:xfrm>
            <a:custGeom>
              <a:avLst/>
              <a:gdLst/>
              <a:ahLst/>
              <a:cxnLst/>
              <a:rect l="l" t="t" r="r" b="b"/>
              <a:pathLst>
                <a:path w="94615" h="63500">
                  <a:moveTo>
                    <a:pt x="94112" y="63316"/>
                  </a:moveTo>
                  <a:lnTo>
                    <a:pt x="0" y="63316"/>
                  </a:lnTo>
                  <a:lnTo>
                    <a:pt x="0" y="0"/>
                  </a:lnTo>
                  <a:lnTo>
                    <a:pt x="94112" y="0"/>
                  </a:lnTo>
                  <a:lnTo>
                    <a:pt x="94112" y="63316"/>
                  </a:lnTo>
                  <a:close/>
                </a:path>
              </a:pathLst>
            </a:custGeom>
            <a:solidFill>
              <a:srgbClr val="639E51"/>
            </a:solidFill>
          </p:spPr>
          <p:txBody>
            <a:bodyPr wrap="square" lIns="0" tIns="0" rIns="0" bIns="0" rtlCol="0"/>
            <a:lstStyle/>
            <a:p/>
          </p:txBody>
        </p:sp>
        <p:sp>
          <p:nvSpPr>
            <p:cNvPr id="9" name="object 9"/>
            <p:cNvSpPr/>
            <p:nvPr/>
          </p:nvSpPr>
          <p:spPr>
            <a:xfrm>
              <a:off x="863047" y="4273144"/>
              <a:ext cx="0" cy="1583055"/>
            </a:xfrm>
            <a:custGeom>
              <a:avLst/>
              <a:gdLst/>
              <a:ahLst/>
              <a:cxnLst/>
              <a:rect l="l" t="t" r="r" b="b"/>
              <a:pathLst>
                <a:path w="0" h="1583054">
                  <a:moveTo>
                    <a:pt x="0" y="1582915"/>
                  </a:moveTo>
                  <a:lnTo>
                    <a:pt x="0" y="0"/>
                  </a:lnTo>
                </a:path>
              </a:pathLst>
            </a:custGeom>
            <a:ln w="4710">
              <a:solidFill>
                <a:srgbClr val="050100"/>
              </a:solidFill>
            </a:ln>
          </p:spPr>
          <p:txBody>
            <a:bodyPr wrap="square" lIns="0" tIns="0" rIns="0" bIns="0" rtlCol="0"/>
            <a:lstStyle/>
            <a:p/>
          </p:txBody>
        </p:sp>
        <p:sp>
          <p:nvSpPr>
            <p:cNvPr id="10" name="object 10"/>
            <p:cNvSpPr/>
            <p:nvPr/>
          </p:nvSpPr>
          <p:spPr>
            <a:xfrm>
              <a:off x="839519" y="4273156"/>
              <a:ext cx="24130" cy="1583055"/>
            </a:xfrm>
            <a:custGeom>
              <a:avLst/>
              <a:gdLst/>
              <a:ahLst/>
              <a:cxnLst/>
              <a:rect l="l" t="t" r="r" b="b"/>
              <a:pathLst>
                <a:path w="24130" h="1583054">
                  <a:moveTo>
                    <a:pt x="0" y="1582915"/>
                  </a:moveTo>
                  <a:lnTo>
                    <a:pt x="23528" y="1582915"/>
                  </a:lnTo>
                </a:path>
                <a:path w="24130" h="1583054">
                  <a:moveTo>
                    <a:pt x="0" y="1426733"/>
                  </a:moveTo>
                  <a:lnTo>
                    <a:pt x="23528" y="1426733"/>
                  </a:lnTo>
                </a:path>
                <a:path w="24130" h="1583054">
                  <a:moveTo>
                    <a:pt x="0" y="1266332"/>
                  </a:moveTo>
                  <a:lnTo>
                    <a:pt x="23528" y="1266332"/>
                  </a:lnTo>
                </a:path>
                <a:path w="24130" h="1583054">
                  <a:moveTo>
                    <a:pt x="0" y="1110151"/>
                  </a:moveTo>
                  <a:lnTo>
                    <a:pt x="23528" y="1110151"/>
                  </a:lnTo>
                </a:path>
                <a:path w="24130" h="1583054">
                  <a:moveTo>
                    <a:pt x="0" y="949751"/>
                  </a:moveTo>
                  <a:lnTo>
                    <a:pt x="23528" y="949751"/>
                  </a:lnTo>
                </a:path>
                <a:path w="24130" h="1583054">
                  <a:moveTo>
                    <a:pt x="0" y="793568"/>
                  </a:moveTo>
                  <a:lnTo>
                    <a:pt x="23528" y="793568"/>
                  </a:lnTo>
                </a:path>
                <a:path w="24130" h="1583054">
                  <a:moveTo>
                    <a:pt x="0" y="633164"/>
                  </a:moveTo>
                  <a:lnTo>
                    <a:pt x="23528" y="633164"/>
                  </a:lnTo>
                </a:path>
                <a:path w="24130" h="1583054">
                  <a:moveTo>
                    <a:pt x="0" y="476986"/>
                  </a:moveTo>
                  <a:lnTo>
                    <a:pt x="23528" y="476986"/>
                  </a:lnTo>
                </a:path>
                <a:path w="24130" h="1583054">
                  <a:moveTo>
                    <a:pt x="0" y="316582"/>
                  </a:moveTo>
                  <a:lnTo>
                    <a:pt x="23528" y="316582"/>
                  </a:lnTo>
                </a:path>
                <a:path w="24130" h="1583054">
                  <a:moveTo>
                    <a:pt x="0" y="160404"/>
                  </a:moveTo>
                  <a:lnTo>
                    <a:pt x="23528" y="160404"/>
                  </a:lnTo>
                </a:path>
                <a:path w="24130" h="1583054">
                  <a:moveTo>
                    <a:pt x="0" y="0"/>
                  </a:moveTo>
                  <a:lnTo>
                    <a:pt x="23528" y="0"/>
                  </a:lnTo>
                </a:path>
              </a:pathLst>
            </a:custGeom>
            <a:ln w="4467">
              <a:solidFill>
                <a:srgbClr val="050100"/>
              </a:solidFill>
            </a:ln>
          </p:spPr>
          <p:txBody>
            <a:bodyPr wrap="square" lIns="0" tIns="0" rIns="0" bIns="0" rtlCol="0"/>
            <a:lstStyle/>
            <a:p/>
          </p:txBody>
        </p:sp>
        <p:sp>
          <p:nvSpPr>
            <p:cNvPr id="11" name="object 11"/>
            <p:cNvSpPr/>
            <p:nvPr/>
          </p:nvSpPr>
          <p:spPr>
            <a:xfrm>
              <a:off x="1067739" y="4275277"/>
              <a:ext cx="5741035" cy="1583055"/>
            </a:xfrm>
            <a:custGeom>
              <a:avLst/>
              <a:gdLst/>
              <a:ahLst/>
              <a:cxnLst/>
              <a:rect l="l" t="t" r="r" b="b"/>
              <a:pathLst>
                <a:path w="5741034" h="1583054">
                  <a:moveTo>
                    <a:pt x="98818" y="1485823"/>
                  </a:moveTo>
                  <a:lnTo>
                    <a:pt x="0" y="1485823"/>
                  </a:lnTo>
                  <a:lnTo>
                    <a:pt x="0" y="1582915"/>
                  </a:lnTo>
                  <a:lnTo>
                    <a:pt x="98818" y="1582915"/>
                  </a:lnTo>
                  <a:lnTo>
                    <a:pt x="98818" y="1485823"/>
                  </a:lnTo>
                  <a:close/>
                </a:path>
                <a:path w="5741034" h="1583054">
                  <a:moveTo>
                    <a:pt x="268224" y="1422514"/>
                  </a:moveTo>
                  <a:lnTo>
                    <a:pt x="174104" y="1422514"/>
                  </a:lnTo>
                  <a:lnTo>
                    <a:pt x="174104" y="1582915"/>
                  </a:lnTo>
                  <a:lnTo>
                    <a:pt x="268224" y="1582915"/>
                  </a:lnTo>
                  <a:lnTo>
                    <a:pt x="268224" y="1422514"/>
                  </a:lnTo>
                  <a:close/>
                </a:path>
                <a:path w="5741034" h="1583054">
                  <a:moveTo>
                    <a:pt x="437616" y="1359192"/>
                  </a:moveTo>
                  <a:lnTo>
                    <a:pt x="343509" y="1359192"/>
                  </a:lnTo>
                  <a:lnTo>
                    <a:pt x="343509" y="1582915"/>
                  </a:lnTo>
                  <a:lnTo>
                    <a:pt x="437616" y="1582915"/>
                  </a:lnTo>
                  <a:lnTo>
                    <a:pt x="437616" y="1359192"/>
                  </a:lnTo>
                  <a:close/>
                </a:path>
                <a:path w="5741034" h="1583054">
                  <a:moveTo>
                    <a:pt x="611733" y="1329651"/>
                  </a:moveTo>
                  <a:lnTo>
                    <a:pt x="517613" y="1329651"/>
                  </a:lnTo>
                  <a:lnTo>
                    <a:pt x="517613" y="1582915"/>
                  </a:lnTo>
                  <a:lnTo>
                    <a:pt x="611733" y="1582915"/>
                  </a:lnTo>
                  <a:lnTo>
                    <a:pt x="611733" y="1329651"/>
                  </a:lnTo>
                  <a:close/>
                </a:path>
                <a:path w="5741034" h="1583054">
                  <a:moveTo>
                    <a:pt x="781138" y="1329651"/>
                  </a:moveTo>
                  <a:lnTo>
                    <a:pt x="687019" y="1329651"/>
                  </a:lnTo>
                  <a:lnTo>
                    <a:pt x="687019" y="1582915"/>
                  </a:lnTo>
                  <a:lnTo>
                    <a:pt x="781138" y="1582915"/>
                  </a:lnTo>
                  <a:lnTo>
                    <a:pt x="781138" y="1329651"/>
                  </a:lnTo>
                  <a:close/>
                </a:path>
                <a:path w="5741034" h="1583054">
                  <a:moveTo>
                    <a:pt x="950531" y="1232560"/>
                  </a:moveTo>
                  <a:lnTo>
                    <a:pt x="856424" y="1232560"/>
                  </a:lnTo>
                  <a:lnTo>
                    <a:pt x="856424" y="1582915"/>
                  </a:lnTo>
                  <a:lnTo>
                    <a:pt x="950531" y="1582915"/>
                  </a:lnTo>
                  <a:lnTo>
                    <a:pt x="950531" y="1232560"/>
                  </a:lnTo>
                  <a:close/>
                </a:path>
                <a:path w="5741034" h="1583054">
                  <a:moveTo>
                    <a:pt x="1124648" y="1266329"/>
                  </a:moveTo>
                  <a:lnTo>
                    <a:pt x="1030528" y="1266329"/>
                  </a:lnTo>
                  <a:lnTo>
                    <a:pt x="1030528" y="1582915"/>
                  </a:lnTo>
                  <a:lnTo>
                    <a:pt x="1124648" y="1582915"/>
                  </a:lnTo>
                  <a:lnTo>
                    <a:pt x="1124648" y="1266329"/>
                  </a:lnTo>
                  <a:close/>
                </a:path>
                <a:path w="5741034" h="1583054">
                  <a:moveTo>
                    <a:pt x="1294053" y="1169250"/>
                  </a:moveTo>
                  <a:lnTo>
                    <a:pt x="1199934" y="1169250"/>
                  </a:lnTo>
                  <a:lnTo>
                    <a:pt x="1199934" y="1582915"/>
                  </a:lnTo>
                  <a:lnTo>
                    <a:pt x="1294053" y="1582915"/>
                  </a:lnTo>
                  <a:lnTo>
                    <a:pt x="1294053" y="1169250"/>
                  </a:lnTo>
                  <a:close/>
                </a:path>
                <a:path w="5741034" h="1583054">
                  <a:moveTo>
                    <a:pt x="1463446" y="1139698"/>
                  </a:moveTo>
                  <a:lnTo>
                    <a:pt x="1369339" y="1139698"/>
                  </a:lnTo>
                  <a:lnTo>
                    <a:pt x="1369339" y="1582915"/>
                  </a:lnTo>
                  <a:lnTo>
                    <a:pt x="1463446" y="1582915"/>
                  </a:lnTo>
                  <a:lnTo>
                    <a:pt x="1463446" y="1139698"/>
                  </a:lnTo>
                  <a:close/>
                </a:path>
                <a:path w="5741034" h="1583054">
                  <a:moveTo>
                    <a:pt x="1637563" y="1169250"/>
                  </a:moveTo>
                  <a:lnTo>
                    <a:pt x="1543443" y="1169250"/>
                  </a:lnTo>
                  <a:lnTo>
                    <a:pt x="1543443" y="1582915"/>
                  </a:lnTo>
                  <a:lnTo>
                    <a:pt x="1637563" y="1582915"/>
                  </a:lnTo>
                  <a:lnTo>
                    <a:pt x="1637563" y="1169250"/>
                  </a:lnTo>
                  <a:close/>
                </a:path>
                <a:path w="5741034" h="1583054">
                  <a:moveTo>
                    <a:pt x="1806968" y="1266329"/>
                  </a:moveTo>
                  <a:lnTo>
                    <a:pt x="1712849" y="1266329"/>
                  </a:lnTo>
                  <a:lnTo>
                    <a:pt x="1712849" y="1582915"/>
                  </a:lnTo>
                  <a:lnTo>
                    <a:pt x="1806968" y="1582915"/>
                  </a:lnTo>
                  <a:lnTo>
                    <a:pt x="1806968" y="1266329"/>
                  </a:lnTo>
                  <a:close/>
                </a:path>
                <a:path w="5741034" h="1583054">
                  <a:moveTo>
                    <a:pt x="1981085" y="1232560"/>
                  </a:moveTo>
                  <a:lnTo>
                    <a:pt x="1882267" y="1232560"/>
                  </a:lnTo>
                  <a:lnTo>
                    <a:pt x="1882267" y="1582915"/>
                  </a:lnTo>
                  <a:lnTo>
                    <a:pt x="1981085" y="1582915"/>
                  </a:lnTo>
                  <a:lnTo>
                    <a:pt x="1981085" y="1232560"/>
                  </a:lnTo>
                  <a:close/>
                </a:path>
                <a:path w="5741034" h="1583054">
                  <a:moveTo>
                    <a:pt x="2150465" y="789343"/>
                  </a:moveTo>
                  <a:lnTo>
                    <a:pt x="2056358" y="789343"/>
                  </a:lnTo>
                  <a:lnTo>
                    <a:pt x="2056358" y="1582915"/>
                  </a:lnTo>
                  <a:lnTo>
                    <a:pt x="2150465" y="1582915"/>
                  </a:lnTo>
                  <a:lnTo>
                    <a:pt x="2150465" y="789343"/>
                  </a:lnTo>
                  <a:close/>
                </a:path>
                <a:path w="5741034" h="1583054">
                  <a:moveTo>
                    <a:pt x="2319883" y="1013066"/>
                  </a:moveTo>
                  <a:lnTo>
                    <a:pt x="2225776" y="1013066"/>
                  </a:lnTo>
                  <a:lnTo>
                    <a:pt x="2225776" y="1582915"/>
                  </a:lnTo>
                  <a:lnTo>
                    <a:pt x="2319883" y="1582915"/>
                  </a:lnTo>
                  <a:lnTo>
                    <a:pt x="2319883" y="1013066"/>
                  </a:lnTo>
                  <a:close/>
                </a:path>
                <a:path w="5741034" h="1583054">
                  <a:moveTo>
                    <a:pt x="2493988" y="949744"/>
                  </a:moveTo>
                  <a:lnTo>
                    <a:pt x="2395169" y="949744"/>
                  </a:lnTo>
                  <a:lnTo>
                    <a:pt x="2395169" y="1582915"/>
                  </a:lnTo>
                  <a:lnTo>
                    <a:pt x="2493988" y="1582915"/>
                  </a:lnTo>
                  <a:lnTo>
                    <a:pt x="2493988" y="949744"/>
                  </a:lnTo>
                  <a:close/>
                </a:path>
                <a:path w="5741034" h="1583054">
                  <a:moveTo>
                    <a:pt x="2663393" y="949744"/>
                  </a:moveTo>
                  <a:lnTo>
                    <a:pt x="2569273" y="949744"/>
                  </a:lnTo>
                  <a:lnTo>
                    <a:pt x="2569273" y="1582915"/>
                  </a:lnTo>
                  <a:lnTo>
                    <a:pt x="2663393" y="1582915"/>
                  </a:lnTo>
                  <a:lnTo>
                    <a:pt x="2663393" y="949744"/>
                  </a:lnTo>
                  <a:close/>
                </a:path>
                <a:path w="5741034" h="1583054">
                  <a:moveTo>
                    <a:pt x="2832798" y="1139698"/>
                  </a:moveTo>
                  <a:lnTo>
                    <a:pt x="2738691" y="1139698"/>
                  </a:lnTo>
                  <a:lnTo>
                    <a:pt x="2738691" y="1582915"/>
                  </a:lnTo>
                  <a:lnTo>
                    <a:pt x="2832798" y="1582915"/>
                  </a:lnTo>
                  <a:lnTo>
                    <a:pt x="2832798" y="1139698"/>
                  </a:lnTo>
                  <a:close/>
                </a:path>
                <a:path w="5741034" h="1583054">
                  <a:moveTo>
                    <a:pt x="3006902" y="1392961"/>
                  </a:moveTo>
                  <a:lnTo>
                    <a:pt x="2908084" y="1392961"/>
                  </a:lnTo>
                  <a:lnTo>
                    <a:pt x="2908084" y="1582915"/>
                  </a:lnTo>
                  <a:lnTo>
                    <a:pt x="3006902" y="1582915"/>
                  </a:lnTo>
                  <a:lnTo>
                    <a:pt x="3006902" y="1392961"/>
                  </a:lnTo>
                  <a:close/>
                </a:path>
                <a:path w="5741034" h="1583054">
                  <a:moveTo>
                    <a:pt x="3176308" y="1139698"/>
                  </a:moveTo>
                  <a:lnTo>
                    <a:pt x="3082201" y="1139698"/>
                  </a:lnTo>
                  <a:lnTo>
                    <a:pt x="3082201" y="1582915"/>
                  </a:lnTo>
                  <a:lnTo>
                    <a:pt x="3176308" y="1582915"/>
                  </a:lnTo>
                  <a:lnTo>
                    <a:pt x="3176308" y="1139698"/>
                  </a:lnTo>
                  <a:close/>
                </a:path>
                <a:path w="5741034" h="1583054">
                  <a:moveTo>
                    <a:pt x="3345700" y="1203020"/>
                  </a:moveTo>
                  <a:lnTo>
                    <a:pt x="3251593" y="1203020"/>
                  </a:lnTo>
                  <a:lnTo>
                    <a:pt x="3251593" y="1582915"/>
                  </a:lnTo>
                  <a:lnTo>
                    <a:pt x="3345700" y="1582915"/>
                  </a:lnTo>
                  <a:lnTo>
                    <a:pt x="3345700" y="1203020"/>
                  </a:lnTo>
                  <a:close/>
                </a:path>
                <a:path w="5741034" h="1583054">
                  <a:moveTo>
                    <a:pt x="3519830" y="1139698"/>
                  </a:moveTo>
                  <a:lnTo>
                    <a:pt x="3421011" y="1139698"/>
                  </a:lnTo>
                  <a:lnTo>
                    <a:pt x="3421011" y="1582915"/>
                  </a:lnTo>
                  <a:lnTo>
                    <a:pt x="3519830" y="1582915"/>
                  </a:lnTo>
                  <a:lnTo>
                    <a:pt x="3519830" y="1139698"/>
                  </a:lnTo>
                  <a:close/>
                </a:path>
                <a:path w="5741034" h="1583054">
                  <a:moveTo>
                    <a:pt x="3689210" y="949744"/>
                  </a:moveTo>
                  <a:lnTo>
                    <a:pt x="3595103" y="949744"/>
                  </a:lnTo>
                  <a:lnTo>
                    <a:pt x="3595103" y="1582915"/>
                  </a:lnTo>
                  <a:lnTo>
                    <a:pt x="3689210" y="1582915"/>
                  </a:lnTo>
                  <a:lnTo>
                    <a:pt x="3689210" y="949744"/>
                  </a:lnTo>
                  <a:close/>
                </a:path>
                <a:path w="5741034" h="1583054">
                  <a:moveTo>
                    <a:pt x="3858628" y="949744"/>
                  </a:moveTo>
                  <a:lnTo>
                    <a:pt x="3764508" y="949744"/>
                  </a:lnTo>
                  <a:lnTo>
                    <a:pt x="3764508" y="1582915"/>
                  </a:lnTo>
                  <a:lnTo>
                    <a:pt x="3858628" y="1582915"/>
                  </a:lnTo>
                  <a:lnTo>
                    <a:pt x="3858628" y="949744"/>
                  </a:lnTo>
                  <a:close/>
                </a:path>
                <a:path w="5741034" h="1583054">
                  <a:moveTo>
                    <a:pt x="4032745" y="1076388"/>
                  </a:moveTo>
                  <a:lnTo>
                    <a:pt x="3938625" y="1076388"/>
                  </a:lnTo>
                  <a:lnTo>
                    <a:pt x="3938625" y="1582915"/>
                  </a:lnTo>
                  <a:lnTo>
                    <a:pt x="4032745" y="1582915"/>
                  </a:lnTo>
                  <a:lnTo>
                    <a:pt x="4032745" y="1076388"/>
                  </a:lnTo>
                  <a:close/>
                </a:path>
                <a:path w="5741034" h="1583054">
                  <a:moveTo>
                    <a:pt x="4202138" y="1042619"/>
                  </a:moveTo>
                  <a:lnTo>
                    <a:pt x="4108018" y="1042619"/>
                  </a:lnTo>
                  <a:lnTo>
                    <a:pt x="4108018" y="1582915"/>
                  </a:lnTo>
                  <a:lnTo>
                    <a:pt x="4202138" y="1582915"/>
                  </a:lnTo>
                  <a:lnTo>
                    <a:pt x="4202138" y="1042619"/>
                  </a:lnTo>
                  <a:close/>
                </a:path>
                <a:path w="5741034" h="1583054">
                  <a:moveTo>
                    <a:pt x="4371543" y="949744"/>
                  </a:moveTo>
                  <a:lnTo>
                    <a:pt x="4277436" y="949744"/>
                  </a:lnTo>
                  <a:lnTo>
                    <a:pt x="4277436" y="1582915"/>
                  </a:lnTo>
                  <a:lnTo>
                    <a:pt x="4371543" y="1582915"/>
                  </a:lnTo>
                  <a:lnTo>
                    <a:pt x="4371543" y="949744"/>
                  </a:lnTo>
                  <a:close/>
                </a:path>
                <a:path w="5741034" h="1583054">
                  <a:moveTo>
                    <a:pt x="4545647" y="1105928"/>
                  </a:moveTo>
                  <a:lnTo>
                    <a:pt x="4451528" y="1105928"/>
                  </a:lnTo>
                  <a:lnTo>
                    <a:pt x="4451528" y="1582915"/>
                  </a:lnTo>
                  <a:lnTo>
                    <a:pt x="4545647" y="1582915"/>
                  </a:lnTo>
                  <a:lnTo>
                    <a:pt x="4545647" y="1105928"/>
                  </a:lnTo>
                  <a:close/>
                </a:path>
                <a:path w="5741034" h="1583054">
                  <a:moveTo>
                    <a:pt x="4715053" y="759802"/>
                  </a:moveTo>
                  <a:lnTo>
                    <a:pt x="4620946" y="759802"/>
                  </a:lnTo>
                  <a:lnTo>
                    <a:pt x="4620946" y="1582915"/>
                  </a:lnTo>
                  <a:lnTo>
                    <a:pt x="4715053" y="1582915"/>
                  </a:lnTo>
                  <a:lnTo>
                    <a:pt x="4715053" y="759802"/>
                  </a:lnTo>
                  <a:close/>
                </a:path>
                <a:path w="5741034" h="1583054">
                  <a:moveTo>
                    <a:pt x="4884445" y="759802"/>
                  </a:moveTo>
                  <a:lnTo>
                    <a:pt x="4790338" y="759802"/>
                  </a:lnTo>
                  <a:lnTo>
                    <a:pt x="4790338" y="1582915"/>
                  </a:lnTo>
                  <a:lnTo>
                    <a:pt x="4884445" y="1582915"/>
                  </a:lnTo>
                  <a:lnTo>
                    <a:pt x="4884445" y="759802"/>
                  </a:lnTo>
                  <a:close/>
                </a:path>
                <a:path w="5741034" h="1583054">
                  <a:moveTo>
                    <a:pt x="5058562" y="536079"/>
                  </a:moveTo>
                  <a:lnTo>
                    <a:pt x="4964455" y="536079"/>
                  </a:lnTo>
                  <a:lnTo>
                    <a:pt x="4964455" y="1582915"/>
                  </a:lnTo>
                  <a:lnTo>
                    <a:pt x="5058562" y="1582915"/>
                  </a:lnTo>
                  <a:lnTo>
                    <a:pt x="5058562" y="536079"/>
                  </a:lnTo>
                  <a:close/>
                </a:path>
                <a:path w="5741034" h="1583054">
                  <a:moveTo>
                    <a:pt x="5227980" y="29552"/>
                  </a:moveTo>
                  <a:lnTo>
                    <a:pt x="5133860" y="29552"/>
                  </a:lnTo>
                  <a:lnTo>
                    <a:pt x="5133860" y="1582915"/>
                  </a:lnTo>
                  <a:lnTo>
                    <a:pt x="5227980" y="1582915"/>
                  </a:lnTo>
                  <a:lnTo>
                    <a:pt x="5227980" y="29552"/>
                  </a:lnTo>
                  <a:close/>
                </a:path>
                <a:path w="5741034" h="1583054">
                  <a:moveTo>
                    <a:pt x="5402072" y="63322"/>
                  </a:moveTo>
                  <a:lnTo>
                    <a:pt x="5303253" y="63322"/>
                  </a:lnTo>
                  <a:lnTo>
                    <a:pt x="5303253" y="1582915"/>
                  </a:lnTo>
                  <a:lnTo>
                    <a:pt x="5402072" y="1582915"/>
                  </a:lnTo>
                  <a:lnTo>
                    <a:pt x="5402072" y="63322"/>
                  </a:lnTo>
                  <a:close/>
                </a:path>
                <a:path w="5741034" h="1583054">
                  <a:moveTo>
                    <a:pt x="5571477" y="346138"/>
                  </a:moveTo>
                  <a:lnTo>
                    <a:pt x="5477370" y="346138"/>
                  </a:lnTo>
                  <a:lnTo>
                    <a:pt x="5477370" y="1582915"/>
                  </a:lnTo>
                  <a:lnTo>
                    <a:pt x="5571477" y="1582915"/>
                  </a:lnTo>
                  <a:lnTo>
                    <a:pt x="5571477" y="346138"/>
                  </a:lnTo>
                  <a:close/>
                </a:path>
                <a:path w="5741034" h="1583054">
                  <a:moveTo>
                    <a:pt x="5740882" y="0"/>
                  </a:moveTo>
                  <a:lnTo>
                    <a:pt x="5646763" y="0"/>
                  </a:lnTo>
                  <a:lnTo>
                    <a:pt x="5646763" y="1582915"/>
                  </a:lnTo>
                  <a:lnTo>
                    <a:pt x="5740882" y="1582915"/>
                  </a:lnTo>
                  <a:lnTo>
                    <a:pt x="5740882" y="0"/>
                  </a:lnTo>
                  <a:close/>
                </a:path>
              </a:pathLst>
            </a:custGeom>
            <a:solidFill>
              <a:srgbClr val="639E51"/>
            </a:solidFill>
          </p:spPr>
          <p:txBody>
            <a:bodyPr wrap="square" lIns="0" tIns="0" rIns="0" bIns="0" rtlCol="0"/>
            <a:lstStyle/>
            <a:p/>
          </p:txBody>
        </p:sp>
        <p:sp>
          <p:nvSpPr>
            <p:cNvPr id="12" name="object 12"/>
            <p:cNvSpPr/>
            <p:nvPr/>
          </p:nvSpPr>
          <p:spPr>
            <a:xfrm>
              <a:off x="863047" y="5856059"/>
              <a:ext cx="5986145" cy="0"/>
            </a:xfrm>
            <a:custGeom>
              <a:avLst/>
              <a:gdLst/>
              <a:ahLst/>
              <a:cxnLst/>
              <a:rect l="l" t="t" r="r" b="b"/>
              <a:pathLst>
                <a:path w="5986145" h="0">
                  <a:moveTo>
                    <a:pt x="0" y="0"/>
                  </a:moveTo>
                  <a:lnTo>
                    <a:pt x="5985567" y="0"/>
                  </a:lnTo>
                </a:path>
              </a:pathLst>
            </a:custGeom>
            <a:ln w="4225">
              <a:solidFill>
                <a:srgbClr val="050100"/>
              </a:solidFill>
            </a:ln>
          </p:spPr>
          <p:txBody>
            <a:bodyPr wrap="square" lIns="0" tIns="0" rIns="0" bIns="0" rtlCol="0"/>
            <a:lstStyle/>
            <a:p/>
          </p:txBody>
        </p:sp>
      </p:grpSp>
      <p:sp>
        <p:nvSpPr>
          <p:cNvPr id="13" name="object 13"/>
          <p:cNvSpPr txBox="1"/>
          <p:nvPr/>
        </p:nvSpPr>
        <p:spPr>
          <a:xfrm>
            <a:off x="914111" y="5680859"/>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2</a:t>
            </a:r>
            <a:endParaRPr sz="550">
              <a:latin typeface="Times New Roman"/>
              <a:cs typeface="Times New Roman"/>
            </a:endParaRPr>
          </a:p>
        </p:txBody>
      </p:sp>
      <p:sp>
        <p:nvSpPr>
          <p:cNvPr id="14" name="object 14"/>
          <p:cNvSpPr txBox="1"/>
          <p:nvPr/>
        </p:nvSpPr>
        <p:spPr>
          <a:xfrm>
            <a:off x="1085166" y="5649198"/>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3</a:t>
            </a:r>
            <a:endParaRPr sz="550">
              <a:latin typeface="Times New Roman"/>
              <a:cs typeface="Times New Roman"/>
            </a:endParaRPr>
          </a:p>
        </p:txBody>
      </p:sp>
      <p:sp>
        <p:nvSpPr>
          <p:cNvPr id="15" name="object 15"/>
          <p:cNvSpPr txBox="1"/>
          <p:nvPr/>
        </p:nvSpPr>
        <p:spPr>
          <a:xfrm>
            <a:off x="1256223" y="5585876"/>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5</a:t>
            </a:r>
            <a:endParaRPr sz="550">
              <a:latin typeface="Times New Roman"/>
              <a:cs typeface="Times New Roman"/>
            </a:endParaRPr>
          </a:p>
        </p:txBody>
      </p:sp>
      <p:sp>
        <p:nvSpPr>
          <p:cNvPr id="16" name="object 16"/>
          <p:cNvSpPr txBox="1"/>
          <p:nvPr/>
        </p:nvSpPr>
        <p:spPr>
          <a:xfrm>
            <a:off x="1427276" y="5522567"/>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7</a:t>
            </a:r>
            <a:endParaRPr sz="550">
              <a:latin typeface="Times New Roman"/>
              <a:cs typeface="Times New Roman"/>
            </a:endParaRPr>
          </a:p>
        </p:txBody>
      </p:sp>
      <p:sp>
        <p:nvSpPr>
          <p:cNvPr id="17" name="object 17"/>
          <p:cNvSpPr txBox="1"/>
          <p:nvPr/>
        </p:nvSpPr>
        <p:spPr>
          <a:xfrm>
            <a:off x="1598333" y="5490905"/>
            <a:ext cx="236854" cy="111760"/>
          </a:xfrm>
          <a:prstGeom prst="rect">
            <a:avLst/>
          </a:prstGeom>
        </p:spPr>
        <p:txBody>
          <a:bodyPr wrap="square" lIns="0" tIns="14604" rIns="0" bIns="0" rtlCol="0" vert="horz">
            <a:spAutoFit/>
          </a:bodyPr>
          <a:lstStyle/>
          <a:p>
            <a:pPr marL="12700">
              <a:lnSpc>
                <a:spcPct val="100000"/>
              </a:lnSpc>
              <a:spcBef>
                <a:spcPts val="114"/>
              </a:spcBef>
              <a:tabLst>
                <a:tab pos="183515" algn="l"/>
              </a:tabLst>
            </a:pPr>
            <a:r>
              <a:rPr dirty="0" sz="550" spc="35">
                <a:solidFill>
                  <a:srgbClr val="050100"/>
                </a:solidFill>
                <a:latin typeface="Times New Roman"/>
                <a:cs typeface="Times New Roman"/>
              </a:rPr>
              <a:t>8</a:t>
            </a:r>
            <a:r>
              <a:rPr dirty="0" sz="550" spc="35">
                <a:solidFill>
                  <a:srgbClr val="050100"/>
                </a:solidFill>
                <a:latin typeface="Times New Roman"/>
                <a:cs typeface="Times New Roman"/>
              </a:rPr>
              <a:t>	</a:t>
            </a:r>
            <a:r>
              <a:rPr dirty="0" sz="550" spc="35">
                <a:solidFill>
                  <a:srgbClr val="050100"/>
                </a:solidFill>
                <a:latin typeface="Times New Roman"/>
                <a:cs typeface="Times New Roman"/>
              </a:rPr>
              <a:t>8</a:t>
            </a:r>
            <a:endParaRPr sz="550">
              <a:latin typeface="Times New Roman"/>
              <a:cs typeface="Times New Roman"/>
            </a:endParaRPr>
          </a:p>
        </p:txBody>
      </p:sp>
      <p:sp>
        <p:nvSpPr>
          <p:cNvPr id="18" name="object 18"/>
          <p:cNvSpPr txBox="1"/>
          <p:nvPr/>
        </p:nvSpPr>
        <p:spPr>
          <a:xfrm>
            <a:off x="1895436" y="5395935"/>
            <a:ext cx="332105" cy="111760"/>
          </a:xfrm>
          <a:prstGeom prst="rect">
            <a:avLst/>
          </a:prstGeom>
        </p:spPr>
        <p:txBody>
          <a:bodyPr wrap="square" lIns="0" tIns="14604" rIns="0" bIns="0" rtlCol="0" vert="horz">
            <a:spAutoFit/>
          </a:bodyPr>
          <a:lstStyle/>
          <a:p>
            <a:pPr marL="38100">
              <a:lnSpc>
                <a:spcPct val="100000"/>
              </a:lnSpc>
              <a:spcBef>
                <a:spcPts val="114"/>
              </a:spcBef>
            </a:pPr>
            <a:r>
              <a:rPr dirty="0" sz="550" spc="45">
                <a:solidFill>
                  <a:srgbClr val="050100"/>
                </a:solidFill>
                <a:latin typeface="Times New Roman"/>
                <a:cs typeface="Times New Roman"/>
              </a:rPr>
              <a:t>11</a:t>
            </a:r>
            <a:r>
              <a:rPr dirty="0" sz="550" spc="135">
                <a:solidFill>
                  <a:srgbClr val="050100"/>
                </a:solidFill>
                <a:latin typeface="Times New Roman"/>
                <a:cs typeface="Times New Roman"/>
              </a:rPr>
              <a:t> </a:t>
            </a:r>
            <a:r>
              <a:rPr dirty="0" baseline="-25252" sz="825" spc="75">
                <a:solidFill>
                  <a:srgbClr val="050100"/>
                </a:solidFill>
                <a:latin typeface="Times New Roman"/>
                <a:cs typeface="Times New Roman"/>
              </a:rPr>
              <a:t>10</a:t>
            </a:r>
            <a:endParaRPr baseline="-25252" sz="825">
              <a:latin typeface="Times New Roman"/>
              <a:cs typeface="Times New Roman"/>
            </a:endParaRPr>
          </a:p>
        </p:txBody>
      </p:sp>
      <p:sp>
        <p:nvSpPr>
          <p:cNvPr id="19" name="object 19"/>
          <p:cNvSpPr txBox="1"/>
          <p:nvPr/>
        </p:nvSpPr>
        <p:spPr>
          <a:xfrm>
            <a:off x="2237549" y="5332613"/>
            <a:ext cx="503555" cy="111760"/>
          </a:xfrm>
          <a:prstGeom prst="rect">
            <a:avLst/>
          </a:prstGeom>
        </p:spPr>
        <p:txBody>
          <a:bodyPr wrap="square" lIns="0" tIns="14604" rIns="0" bIns="0" rtlCol="0" vert="horz">
            <a:spAutoFit/>
          </a:bodyPr>
          <a:lstStyle/>
          <a:p>
            <a:pPr marL="38100">
              <a:lnSpc>
                <a:spcPct val="100000"/>
              </a:lnSpc>
              <a:spcBef>
                <a:spcPts val="114"/>
              </a:spcBef>
            </a:pPr>
            <a:r>
              <a:rPr dirty="0" sz="550" spc="45">
                <a:solidFill>
                  <a:srgbClr val="050100"/>
                </a:solidFill>
                <a:latin typeface="Times New Roman"/>
                <a:cs typeface="Times New Roman"/>
              </a:rPr>
              <a:t>13 </a:t>
            </a:r>
            <a:r>
              <a:rPr dirty="0" baseline="25252" sz="825" spc="67">
                <a:solidFill>
                  <a:srgbClr val="050100"/>
                </a:solidFill>
                <a:latin typeface="Times New Roman"/>
                <a:cs typeface="Times New Roman"/>
              </a:rPr>
              <a:t>14</a:t>
            </a:r>
            <a:r>
              <a:rPr dirty="0" baseline="25252" sz="825" spc="142">
                <a:solidFill>
                  <a:srgbClr val="050100"/>
                </a:solidFill>
                <a:latin typeface="Times New Roman"/>
                <a:cs typeface="Times New Roman"/>
              </a:rPr>
              <a:t> </a:t>
            </a:r>
            <a:r>
              <a:rPr dirty="0" sz="550" spc="50">
                <a:solidFill>
                  <a:srgbClr val="050100"/>
                </a:solidFill>
                <a:latin typeface="Times New Roman"/>
                <a:cs typeface="Times New Roman"/>
              </a:rPr>
              <a:t>13</a:t>
            </a:r>
            <a:endParaRPr sz="550">
              <a:latin typeface="Times New Roman"/>
              <a:cs typeface="Times New Roman"/>
            </a:endParaRPr>
          </a:p>
        </p:txBody>
      </p:sp>
      <p:sp>
        <p:nvSpPr>
          <p:cNvPr id="20" name="object 20"/>
          <p:cNvSpPr txBox="1"/>
          <p:nvPr/>
        </p:nvSpPr>
        <p:spPr>
          <a:xfrm>
            <a:off x="2750718" y="5395935"/>
            <a:ext cx="332105" cy="111760"/>
          </a:xfrm>
          <a:prstGeom prst="rect">
            <a:avLst/>
          </a:prstGeom>
        </p:spPr>
        <p:txBody>
          <a:bodyPr wrap="square" lIns="0" tIns="14604" rIns="0" bIns="0" rtlCol="0" vert="horz">
            <a:spAutoFit/>
          </a:bodyPr>
          <a:lstStyle/>
          <a:p>
            <a:pPr marL="38100">
              <a:lnSpc>
                <a:spcPct val="100000"/>
              </a:lnSpc>
              <a:spcBef>
                <a:spcPts val="114"/>
              </a:spcBef>
            </a:pPr>
            <a:r>
              <a:rPr dirty="0" baseline="-25252" sz="825" spc="67">
                <a:solidFill>
                  <a:srgbClr val="050100"/>
                </a:solidFill>
                <a:latin typeface="Times New Roman"/>
                <a:cs typeface="Times New Roman"/>
              </a:rPr>
              <a:t>10</a:t>
            </a:r>
            <a:r>
              <a:rPr dirty="0" baseline="-25252" sz="825" spc="202">
                <a:solidFill>
                  <a:srgbClr val="050100"/>
                </a:solidFill>
                <a:latin typeface="Times New Roman"/>
                <a:cs typeface="Times New Roman"/>
              </a:rPr>
              <a:t> </a:t>
            </a:r>
            <a:r>
              <a:rPr dirty="0" sz="550" spc="50">
                <a:solidFill>
                  <a:srgbClr val="050100"/>
                </a:solidFill>
                <a:latin typeface="Times New Roman"/>
                <a:cs typeface="Times New Roman"/>
              </a:rPr>
              <a:t>11</a:t>
            </a:r>
            <a:endParaRPr sz="550">
              <a:latin typeface="Times New Roman"/>
              <a:cs typeface="Times New Roman"/>
            </a:endParaRPr>
          </a:p>
        </p:txBody>
      </p:sp>
      <p:sp>
        <p:nvSpPr>
          <p:cNvPr id="21" name="object 21"/>
          <p:cNvSpPr txBox="1"/>
          <p:nvPr/>
        </p:nvSpPr>
        <p:spPr>
          <a:xfrm>
            <a:off x="3118230" y="4952718"/>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25</a:t>
            </a:r>
            <a:endParaRPr sz="550">
              <a:latin typeface="Times New Roman"/>
              <a:cs typeface="Times New Roman"/>
            </a:endParaRPr>
          </a:p>
        </p:txBody>
      </p:sp>
      <p:sp>
        <p:nvSpPr>
          <p:cNvPr id="22" name="object 22"/>
          <p:cNvSpPr txBox="1"/>
          <p:nvPr/>
        </p:nvSpPr>
        <p:spPr>
          <a:xfrm>
            <a:off x="3289287" y="5111010"/>
            <a:ext cx="452755" cy="175260"/>
          </a:xfrm>
          <a:prstGeom prst="rect">
            <a:avLst/>
          </a:prstGeom>
        </p:spPr>
        <p:txBody>
          <a:bodyPr wrap="square" lIns="0" tIns="14604" rIns="0" bIns="0" rtlCol="0" vert="horz">
            <a:spAutoFit/>
          </a:bodyPr>
          <a:lstStyle/>
          <a:p>
            <a:pPr marL="183515">
              <a:lnSpc>
                <a:spcPts val="580"/>
              </a:lnSpc>
              <a:spcBef>
                <a:spcPts val="114"/>
              </a:spcBef>
            </a:pPr>
            <a:r>
              <a:rPr dirty="0" sz="550" spc="45">
                <a:solidFill>
                  <a:srgbClr val="050100"/>
                </a:solidFill>
                <a:latin typeface="Times New Roman"/>
                <a:cs typeface="Times New Roman"/>
              </a:rPr>
              <a:t>20</a:t>
            </a:r>
            <a:r>
              <a:rPr dirty="0" sz="550" spc="120">
                <a:solidFill>
                  <a:srgbClr val="050100"/>
                </a:solidFill>
                <a:latin typeface="Times New Roman"/>
                <a:cs typeface="Times New Roman"/>
              </a:rPr>
              <a:t> </a:t>
            </a:r>
            <a:r>
              <a:rPr dirty="0" sz="550" spc="50">
                <a:solidFill>
                  <a:srgbClr val="050100"/>
                </a:solidFill>
                <a:latin typeface="Times New Roman"/>
                <a:cs typeface="Times New Roman"/>
              </a:rPr>
              <a:t>20</a:t>
            </a:r>
            <a:endParaRPr sz="550">
              <a:latin typeface="Times New Roman"/>
              <a:cs typeface="Times New Roman"/>
            </a:endParaRPr>
          </a:p>
          <a:p>
            <a:pPr marL="12700">
              <a:lnSpc>
                <a:spcPts val="580"/>
              </a:lnSpc>
            </a:pPr>
            <a:r>
              <a:rPr dirty="0" sz="550" spc="50">
                <a:solidFill>
                  <a:srgbClr val="050100"/>
                </a:solidFill>
                <a:latin typeface="Times New Roman"/>
                <a:cs typeface="Times New Roman"/>
              </a:rPr>
              <a:t>18</a:t>
            </a:r>
            <a:endParaRPr sz="550">
              <a:latin typeface="Times New Roman"/>
              <a:cs typeface="Times New Roman"/>
            </a:endParaRPr>
          </a:p>
        </p:txBody>
      </p:sp>
      <p:sp>
        <p:nvSpPr>
          <p:cNvPr id="23" name="object 23"/>
          <p:cNvSpPr txBox="1"/>
          <p:nvPr/>
        </p:nvSpPr>
        <p:spPr>
          <a:xfrm>
            <a:off x="3993108" y="5554228"/>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6</a:t>
            </a:r>
            <a:endParaRPr sz="550">
              <a:latin typeface="Times New Roman"/>
              <a:cs typeface="Times New Roman"/>
            </a:endParaRPr>
          </a:p>
        </p:txBody>
      </p:sp>
      <p:sp>
        <p:nvSpPr>
          <p:cNvPr id="24" name="object 24"/>
          <p:cNvSpPr txBox="1"/>
          <p:nvPr/>
        </p:nvSpPr>
        <p:spPr>
          <a:xfrm>
            <a:off x="3802443" y="5300952"/>
            <a:ext cx="794385" cy="175260"/>
          </a:xfrm>
          <a:prstGeom prst="rect">
            <a:avLst/>
          </a:prstGeom>
        </p:spPr>
        <p:txBody>
          <a:bodyPr wrap="square" lIns="0" tIns="14604" rIns="0" bIns="0" rtlCol="0" vert="horz">
            <a:spAutoFit/>
          </a:bodyPr>
          <a:lstStyle/>
          <a:p>
            <a:pPr marL="12700">
              <a:lnSpc>
                <a:spcPts val="580"/>
              </a:lnSpc>
              <a:spcBef>
                <a:spcPts val="114"/>
              </a:spcBef>
              <a:tabLst>
                <a:tab pos="354330" algn="l"/>
                <a:tab pos="696595" algn="l"/>
              </a:tabLst>
            </a:pPr>
            <a:r>
              <a:rPr dirty="0" sz="550" spc="50">
                <a:solidFill>
                  <a:srgbClr val="050100"/>
                </a:solidFill>
                <a:latin typeface="Times New Roman"/>
                <a:cs typeface="Times New Roman"/>
              </a:rPr>
              <a:t>1</a:t>
            </a:r>
            <a:r>
              <a:rPr dirty="0" sz="550" spc="35">
                <a:solidFill>
                  <a:srgbClr val="050100"/>
                </a:solidFill>
                <a:latin typeface="Times New Roman"/>
                <a:cs typeface="Times New Roman"/>
              </a:rPr>
              <a:t>4</a:t>
            </a:r>
            <a:r>
              <a:rPr dirty="0" sz="550">
                <a:solidFill>
                  <a:srgbClr val="050100"/>
                </a:solidFill>
                <a:latin typeface="Times New Roman"/>
                <a:cs typeface="Times New Roman"/>
              </a:rPr>
              <a:t>	</a:t>
            </a:r>
            <a:r>
              <a:rPr dirty="0" sz="550" spc="50">
                <a:solidFill>
                  <a:srgbClr val="050100"/>
                </a:solidFill>
                <a:latin typeface="Times New Roman"/>
                <a:cs typeface="Times New Roman"/>
              </a:rPr>
              <a:t>1</a:t>
            </a:r>
            <a:r>
              <a:rPr dirty="0" sz="550" spc="35">
                <a:solidFill>
                  <a:srgbClr val="050100"/>
                </a:solidFill>
                <a:latin typeface="Times New Roman"/>
                <a:cs typeface="Times New Roman"/>
              </a:rPr>
              <a:t>4</a:t>
            </a:r>
            <a:r>
              <a:rPr dirty="0" sz="550">
                <a:solidFill>
                  <a:srgbClr val="050100"/>
                </a:solidFill>
                <a:latin typeface="Times New Roman"/>
                <a:cs typeface="Times New Roman"/>
              </a:rPr>
              <a:t>	</a:t>
            </a:r>
            <a:r>
              <a:rPr dirty="0" sz="550" spc="50">
                <a:solidFill>
                  <a:srgbClr val="050100"/>
                </a:solidFill>
                <a:latin typeface="Times New Roman"/>
                <a:cs typeface="Times New Roman"/>
              </a:rPr>
              <a:t>14</a:t>
            </a:r>
            <a:endParaRPr sz="550">
              <a:latin typeface="Times New Roman"/>
              <a:cs typeface="Times New Roman"/>
            </a:endParaRPr>
          </a:p>
          <a:p>
            <a:pPr marL="525780">
              <a:lnSpc>
                <a:spcPts val="580"/>
              </a:lnSpc>
            </a:pPr>
            <a:r>
              <a:rPr dirty="0" sz="550" spc="50">
                <a:solidFill>
                  <a:srgbClr val="050100"/>
                </a:solidFill>
                <a:latin typeface="Times New Roman"/>
                <a:cs typeface="Times New Roman"/>
              </a:rPr>
              <a:t>12</a:t>
            </a:r>
            <a:endParaRPr sz="550">
              <a:latin typeface="Times New Roman"/>
              <a:cs typeface="Times New Roman"/>
            </a:endParaRPr>
          </a:p>
        </p:txBody>
      </p:sp>
      <p:sp>
        <p:nvSpPr>
          <p:cNvPr id="25" name="object 25"/>
          <p:cNvSpPr txBox="1"/>
          <p:nvPr/>
        </p:nvSpPr>
        <p:spPr>
          <a:xfrm>
            <a:off x="4657725" y="5111010"/>
            <a:ext cx="281305" cy="111760"/>
          </a:xfrm>
          <a:prstGeom prst="rect">
            <a:avLst/>
          </a:prstGeom>
        </p:spPr>
        <p:txBody>
          <a:bodyPr wrap="square" lIns="0" tIns="14604" rIns="0" bIns="0" rtlCol="0" vert="horz">
            <a:spAutoFit/>
          </a:bodyPr>
          <a:lstStyle/>
          <a:p>
            <a:pPr marL="12700">
              <a:lnSpc>
                <a:spcPct val="100000"/>
              </a:lnSpc>
              <a:spcBef>
                <a:spcPts val="114"/>
              </a:spcBef>
            </a:pPr>
            <a:r>
              <a:rPr dirty="0" sz="550" spc="45">
                <a:solidFill>
                  <a:srgbClr val="050100"/>
                </a:solidFill>
                <a:latin typeface="Times New Roman"/>
                <a:cs typeface="Times New Roman"/>
              </a:rPr>
              <a:t>20</a:t>
            </a:r>
            <a:r>
              <a:rPr dirty="0" sz="550" spc="120">
                <a:solidFill>
                  <a:srgbClr val="050100"/>
                </a:solidFill>
                <a:latin typeface="Times New Roman"/>
                <a:cs typeface="Times New Roman"/>
              </a:rPr>
              <a:t> </a:t>
            </a:r>
            <a:r>
              <a:rPr dirty="0" sz="550" spc="50">
                <a:solidFill>
                  <a:srgbClr val="050100"/>
                </a:solidFill>
                <a:latin typeface="Times New Roman"/>
                <a:cs typeface="Times New Roman"/>
              </a:rPr>
              <a:t>20</a:t>
            </a:r>
            <a:endParaRPr sz="550">
              <a:latin typeface="Times New Roman"/>
              <a:cs typeface="Times New Roman"/>
            </a:endParaRPr>
          </a:p>
        </p:txBody>
      </p:sp>
      <p:sp>
        <p:nvSpPr>
          <p:cNvPr id="26" name="object 26"/>
          <p:cNvSpPr txBox="1"/>
          <p:nvPr/>
        </p:nvSpPr>
        <p:spPr>
          <a:xfrm>
            <a:off x="4974437" y="5205981"/>
            <a:ext cx="332105" cy="111760"/>
          </a:xfrm>
          <a:prstGeom prst="rect">
            <a:avLst/>
          </a:prstGeom>
        </p:spPr>
        <p:txBody>
          <a:bodyPr wrap="square" lIns="0" tIns="14604" rIns="0" bIns="0" rtlCol="0" vert="horz">
            <a:spAutoFit/>
          </a:bodyPr>
          <a:lstStyle/>
          <a:p>
            <a:pPr marL="38100">
              <a:lnSpc>
                <a:spcPct val="100000"/>
              </a:lnSpc>
              <a:spcBef>
                <a:spcPts val="114"/>
              </a:spcBef>
            </a:pPr>
            <a:r>
              <a:rPr dirty="0" baseline="-25252" sz="825" spc="67">
                <a:solidFill>
                  <a:srgbClr val="050100"/>
                </a:solidFill>
                <a:latin typeface="Times New Roman"/>
                <a:cs typeface="Times New Roman"/>
              </a:rPr>
              <a:t>16</a:t>
            </a:r>
            <a:r>
              <a:rPr dirty="0" baseline="-25252" sz="825" spc="202">
                <a:solidFill>
                  <a:srgbClr val="050100"/>
                </a:solidFill>
                <a:latin typeface="Times New Roman"/>
                <a:cs typeface="Times New Roman"/>
              </a:rPr>
              <a:t> </a:t>
            </a:r>
            <a:r>
              <a:rPr dirty="0" sz="550" spc="50">
                <a:solidFill>
                  <a:srgbClr val="050100"/>
                </a:solidFill>
                <a:latin typeface="Times New Roman"/>
                <a:cs typeface="Times New Roman"/>
              </a:rPr>
              <a:t>17</a:t>
            </a:r>
            <a:endParaRPr sz="550">
              <a:latin typeface="Times New Roman"/>
              <a:cs typeface="Times New Roman"/>
            </a:endParaRPr>
          </a:p>
        </p:txBody>
      </p:sp>
      <p:sp>
        <p:nvSpPr>
          <p:cNvPr id="27" name="object 27"/>
          <p:cNvSpPr txBox="1"/>
          <p:nvPr/>
        </p:nvSpPr>
        <p:spPr>
          <a:xfrm>
            <a:off x="5341950" y="5111010"/>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20</a:t>
            </a:r>
            <a:endParaRPr sz="550">
              <a:latin typeface="Times New Roman"/>
              <a:cs typeface="Times New Roman"/>
            </a:endParaRPr>
          </a:p>
        </p:txBody>
      </p:sp>
      <p:sp>
        <p:nvSpPr>
          <p:cNvPr id="28" name="object 28"/>
          <p:cNvSpPr txBox="1"/>
          <p:nvPr/>
        </p:nvSpPr>
        <p:spPr>
          <a:xfrm>
            <a:off x="5513006" y="5269303"/>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15</a:t>
            </a:r>
            <a:endParaRPr sz="550">
              <a:latin typeface="Times New Roman"/>
              <a:cs typeface="Times New Roman"/>
            </a:endParaRPr>
          </a:p>
        </p:txBody>
      </p:sp>
      <p:sp>
        <p:nvSpPr>
          <p:cNvPr id="29" name="object 29"/>
          <p:cNvSpPr txBox="1"/>
          <p:nvPr/>
        </p:nvSpPr>
        <p:spPr>
          <a:xfrm>
            <a:off x="5684062" y="4921056"/>
            <a:ext cx="281305" cy="111760"/>
          </a:xfrm>
          <a:prstGeom prst="rect">
            <a:avLst/>
          </a:prstGeom>
        </p:spPr>
        <p:txBody>
          <a:bodyPr wrap="square" lIns="0" tIns="14604" rIns="0" bIns="0" rtlCol="0" vert="horz">
            <a:spAutoFit/>
          </a:bodyPr>
          <a:lstStyle/>
          <a:p>
            <a:pPr marL="12700">
              <a:lnSpc>
                <a:spcPct val="100000"/>
              </a:lnSpc>
              <a:spcBef>
                <a:spcPts val="114"/>
              </a:spcBef>
            </a:pPr>
            <a:r>
              <a:rPr dirty="0" sz="550" spc="45">
                <a:solidFill>
                  <a:srgbClr val="050100"/>
                </a:solidFill>
                <a:latin typeface="Times New Roman"/>
                <a:cs typeface="Times New Roman"/>
              </a:rPr>
              <a:t>26</a:t>
            </a:r>
            <a:r>
              <a:rPr dirty="0" sz="550" spc="120">
                <a:solidFill>
                  <a:srgbClr val="050100"/>
                </a:solidFill>
                <a:latin typeface="Times New Roman"/>
                <a:cs typeface="Times New Roman"/>
              </a:rPr>
              <a:t> </a:t>
            </a:r>
            <a:r>
              <a:rPr dirty="0" sz="550" spc="50">
                <a:solidFill>
                  <a:srgbClr val="050100"/>
                </a:solidFill>
                <a:latin typeface="Times New Roman"/>
                <a:cs typeface="Times New Roman"/>
              </a:rPr>
              <a:t>26</a:t>
            </a:r>
            <a:endParaRPr sz="550">
              <a:latin typeface="Times New Roman"/>
              <a:cs typeface="Times New Roman"/>
            </a:endParaRPr>
          </a:p>
        </p:txBody>
      </p:sp>
      <p:sp>
        <p:nvSpPr>
          <p:cNvPr id="30" name="object 30"/>
          <p:cNvSpPr txBox="1"/>
          <p:nvPr/>
        </p:nvSpPr>
        <p:spPr>
          <a:xfrm>
            <a:off x="6026175" y="4699454"/>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33</a:t>
            </a:r>
            <a:endParaRPr sz="550">
              <a:latin typeface="Times New Roman"/>
              <a:cs typeface="Times New Roman"/>
            </a:endParaRPr>
          </a:p>
        </p:txBody>
      </p:sp>
      <p:sp>
        <p:nvSpPr>
          <p:cNvPr id="31" name="object 31"/>
          <p:cNvSpPr txBox="1"/>
          <p:nvPr/>
        </p:nvSpPr>
        <p:spPr>
          <a:xfrm>
            <a:off x="6171831" y="4192927"/>
            <a:ext cx="332105" cy="111760"/>
          </a:xfrm>
          <a:prstGeom prst="rect">
            <a:avLst/>
          </a:prstGeom>
        </p:spPr>
        <p:txBody>
          <a:bodyPr wrap="square" lIns="0" tIns="14604" rIns="0" bIns="0" rtlCol="0" vert="horz">
            <a:spAutoFit/>
          </a:bodyPr>
          <a:lstStyle/>
          <a:p>
            <a:pPr marL="38100">
              <a:lnSpc>
                <a:spcPct val="100000"/>
              </a:lnSpc>
              <a:spcBef>
                <a:spcPts val="114"/>
              </a:spcBef>
            </a:pPr>
            <a:r>
              <a:rPr dirty="0" sz="550" spc="45">
                <a:solidFill>
                  <a:srgbClr val="050100"/>
                </a:solidFill>
                <a:latin typeface="Times New Roman"/>
                <a:cs typeface="Times New Roman"/>
              </a:rPr>
              <a:t>49</a:t>
            </a:r>
            <a:r>
              <a:rPr dirty="0" sz="550" spc="135">
                <a:solidFill>
                  <a:srgbClr val="050100"/>
                </a:solidFill>
                <a:latin typeface="Times New Roman"/>
                <a:cs typeface="Times New Roman"/>
              </a:rPr>
              <a:t> </a:t>
            </a:r>
            <a:r>
              <a:rPr dirty="0" baseline="-25252" sz="825" spc="75">
                <a:solidFill>
                  <a:srgbClr val="050100"/>
                </a:solidFill>
                <a:latin typeface="Times New Roman"/>
                <a:cs typeface="Times New Roman"/>
              </a:rPr>
              <a:t>48</a:t>
            </a:r>
            <a:endParaRPr baseline="-25252" sz="825">
              <a:latin typeface="Times New Roman"/>
              <a:cs typeface="Times New Roman"/>
            </a:endParaRPr>
          </a:p>
        </p:txBody>
      </p:sp>
      <p:sp>
        <p:nvSpPr>
          <p:cNvPr id="32" name="object 32"/>
          <p:cNvSpPr txBox="1"/>
          <p:nvPr/>
        </p:nvSpPr>
        <p:spPr>
          <a:xfrm>
            <a:off x="6539344" y="4509500"/>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39</a:t>
            </a:r>
            <a:endParaRPr sz="550">
              <a:latin typeface="Times New Roman"/>
              <a:cs typeface="Times New Roman"/>
            </a:endParaRPr>
          </a:p>
        </p:txBody>
      </p:sp>
      <p:sp>
        <p:nvSpPr>
          <p:cNvPr id="33" name="object 33"/>
          <p:cNvSpPr txBox="1"/>
          <p:nvPr/>
        </p:nvSpPr>
        <p:spPr>
          <a:xfrm>
            <a:off x="6710388" y="4161266"/>
            <a:ext cx="110489" cy="111760"/>
          </a:xfrm>
          <a:prstGeom prst="rect">
            <a:avLst/>
          </a:prstGeom>
        </p:spPr>
        <p:txBody>
          <a:bodyPr wrap="square" lIns="0" tIns="14604" rIns="0" bIns="0" rtlCol="0" vert="horz">
            <a:spAutoFit/>
          </a:bodyPr>
          <a:lstStyle/>
          <a:p>
            <a:pPr marL="12700">
              <a:lnSpc>
                <a:spcPct val="100000"/>
              </a:lnSpc>
              <a:spcBef>
                <a:spcPts val="114"/>
              </a:spcBef>
            </a:pPr>
            <a:r>
              <a:rPr dirty="0" sz="550" spc="50">
                <a:solidFill>
                  <a:srgbClr val="050100"/>
                </a:solidFill>
                <a:latin typeface="Times New Roman"/>
                <a:cs typeface="Times New Roman"/>
              </a:rPr>
              <a:t>50</a:t>
            </a:r>
            <a:endParaRPr sz="550">
              <a:latin typeface="Times New Roman"/>
              <a:cs typeface="Times New Roman"/>
            </a:endParaRPr>
          </a:p>
        </p:txBody>
      </p:sp>
      <p:sp>
        <p:nvSpPr>
          <p:cNvPr id="34" name="object 34"/>
          <p:cNvSpPr txBox="1"/>
          <p:nvPr/>
        </p:nvSpPr>
        <p:spPr>
          <a:xfrm>
            <a:off x="742255" y="5794080"/>
            <a:ext cx="6119495" cy="172085"/>
          </a:xfrm>
          <a:prstGeom prst="rect">
            <a:avLst/>
          </a:prstGeom>
        </p:spPr>
        <p:txBody>
          <a:bodyPr wrap="square" lIns="0" tIns="14604" rIns="0" bIns="0" rtlCol="0" vert="horz">
            <a:spAutoFit/>
          </a:bodyPr>
          <a:lstStyle/>
          <a:p>
            <a:pPr marL="12700">
              <a:lnSpc>
                <a:spcPts val="570"/>
              </a:lnSpc>
              <a:spcBef>
                <a:spcPts val="114"/>
              </a:spcBef>
            </a:pPr>
            <a:r>
              <a:rPr dirty="0" sz="550" spc="35">
                <a:solidFill>
                  <a:srgbClr val="050100"/>
                </a:solidFill>
                <a:latin typeface="Times New Roman"/>
                <a:cs typeface="Times New Roman"/>
              </a:rPr>
              <a:t>0</a:t>
            </a:r>
            <a:endParaRPr sz="550">
              <a:latin typeface="Times New Roman"/>
              <a:cs typeface="Times New Roman"/>
            </a:endParaRPr>
          </a:p>
          <a:p>
            <a:pPr marL="120014">
              <a:lnSpc>
                <a:spcPts val="570"/>
              </a:lnSpc>
            </a:pPr>
            <a:r>
              <a:rPr dirty="0" sz="550" spc="55">
                <a:solidFill>
                  <a:srgbClr val="050100"/>
                </a:solidFill>
                <a:latin typeface="Times New Roman"/>
                <a:cs typeface="Times New Roman"/>
              </a:rPr>
              <a:t>19831984198519861987198819891990199119921993199419951996199719981999200020012002200320042005200620072008200920102011201220132014201520162017</a:t>
            </a:r>
            <a:endParaRPr sz="550">
              <a:latin typeface="Times New Roman"/>
              <a:cs typeface="Times New Roman"/>
            </a:endParaRPr>
          </a:p>
        </p:txBody>
      </p:sp>
      <p:sp>
        <p:nvSpPr>
          <p:cNvPr id="35" name="object 35"/>
          <p:cNvSpPr txBox="1"/>
          <p:nvPr/>
        </p:nvSpPr>
        <p:spPr>
          <a:xfrm>
            <a:off x="742255" y="5635787"/>
            <a:ext cx="65405" cy="111760"/>
          </a:xfrm>
          <a:prstGeom prst="rect">
            <a:avLst/>
          </a:prstGeom>
        </p:spPr>
        <p:txBody>
          <a:bodyPr wrap="square" lIns="0" tIns="14604" rIns="0" bIns="0" rtlCol="0" vert="horz">
            <a:spAutoFit/>
          </a:bodyPr>
          <a:lstStyle/>
          <a:p>
            <a:pPr marL="12700">
              <a:lnSpc>
                <a:spcPct val="100000"/>
              </a:lnSpc>
              <a:spcBef>
                <a:spcPts val="114"/>
              </a:spcBef>
            </a:pPr>
            <a:r>
              <a:rPr dirty="0" sz="550" spc="35">
                <a:solidFill>
                  <a:srgbClr val="050100"/>
                </a:solidFill>
                <a:latin typeface="Times New Roman"/>
                <a:cs typeface="Times New Roman"/>
              </a:rPr>
              <a:t>5</a:t>
            </a:r>
            <a:endParaRPr sz="550">
              <a:latin typeface="Times New Roman"/>
              <a:cs typeface="Times New Roman"/>
            </a:endParaRPr>
          </a:p>
        </p:txBody>
      </p:sp>
      <p:sp>
        <p:nvSpPr>
          <p:cNvPr id="36" name="object 36"/>
          <p:cNvSpPr txBox="1"/>
          <p:nvPr/>
        </p:nvSpPr>
        <p:spPr>
          <a:xfrm>
            <a:off x="703041" y="5477494"/>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10</a:t>
            </a:r>
            <a:endParaRPr sz="550">
              <a:latin typeface="Times New Roman"/>
              <a:cs typeface="Times New Roman"/>
            </a:endParaRPr>
          </a:p>
        </p:txBody>
      </p:sp>
      <p:sp>
        <p:nvSpPr>
          <p:cNvPr id="37" name="object 37"/>
          <p:cNvSpPr txBox="1"/>
          <p:nvPr/>
        </p:nvSpPr>
        <p:spPr>
          <a:xfrm>
            <a:off x="703041" y="5319202"/>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15</a:t>
            </a:r>
            <a:endParaRPr sz="550">
              <a:latin typeface="Times New Roman"/>
              <a:cs typeface="Times New Roman"/>
            </a:endParaRPr>
          </a:p>
        </p:txBody>
      </p:sp>
      <p:sp>
        <p:nvSpPr>
          <p:cNvPr id="38" name="object 38"/>
          <p:cNvSpPr txBox="1"/>
          <p:nvPr/>
        </p:nvSpPr>
        <p:spPr>
          <a:xfrm>
            <a:off x="703041" y="5160909"/>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20</a:t>
            </a:r>
            <a:endParaRPr sz="550">
              <a:latin typeface="Times New Roman"/>
              <a:cs typeface="Times New Roman"/>
            </a:endParaRPr>
          </a:p>
        </p:txBody>
      </p:sp>
      <p:sp>
        <p:nvSpPr>
          <p:cNvPr id="39" name="object 39"/>
          <p:cNvSpPr txBox="1"/>
          <p:nvPr/>
        </p:nvSpPr>
        <p:spPr>
          <a:xfrm>
            <a:off x="703041" y="5002629"/>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25</a:t>
            </a:r>
            <a:endParaRPr sz="550">
              <a:latin typeface="Times New Roman"/>
              <a:cs typeface="Times New Roman"/>
            </a:endParaRPr>
          </a:p>
        </p:txBody>
      </p:sp>
      <p:sp>
        <p:nvSpPr>
          <p:cNvPr id="40" name="object 40"/>
          <p:cNvSpPr txBox="1"/>
          <p:nvPr/>
        </p:nvSpPr>
        <p:spPr>
          <a:xfrm>
            <a:off x="703041" y="4844336"/>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30</a:t>
            </a:r>
            <a:endParaRPr sz="550">
              <a:latin typeface="Times New Roman"/>
              <a:cs typeface="Times New Roman"/>
            </a:endParaRPr>
          </a:p>
        </p:txBody>
      </p:sp>
      <p:sp>
        <p:nvSpPr>
          <p:cNvPr id="41" name="object 41"/>
          <p:cNvSpPr txBox="1"/>
          <p:nvPr/>
        </p:nvSpPr>
        <p:spPr>
          <a:xfrm>
            <a:off x="703041" y="4686043"/>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35</a:t>
            </a:r>
            <a:endParaRPr sz="550">
              <a:latin typeface="Times New Roman"/>
              <a:cs typeface="Times New Roman"/>
            </a:endParaRPr>
          </a:p>
        </p:txBody>
      </p:sp>
      <p:sp>
        <p:nvSpPr>
          <p:cNvPr id="42" name="object 42"/>
          <p:cNvSpPr txBox="1"/>
          <p:nvPr/>
        </p:nvSpPr>
        <p:spPr>
          <a:xfrm>
            <a:off x="703041" y="4527750"/>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40</a:t>
            </a:r>
            <a:endParaRPr sz="550">
              <a:latin typeface="Times New Roman"/>
              <a:cs typeface="Times New Roman"/>
            </a:endParaRPr>
          </a:p>
        </p:txBody>
      </p:sp>
      <p:sp>
        <p:nvSpPr>
          <p:cNvPr id="43" name="object 43"/>
          <p:cNvSpPr txBox="1"/>
          <p:nvPr/>
        </p:nvSpPr>
        <p:spPr>
          <a:xfrm>
            <a:off x="703041" y="4369458"/>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45</a:t>
            </a:r>
            <a:endParaRPr sz="550">
              <a:latin typeface="Times New Roman"/>
              <a:cs typeface="Times New Roman"/>
            </a:endParaRPr>
          </a:p>
        </p:txBody>
      </p:sp>
      <p:sp>
        <p:nvSpPr>
          <p:cNvPr id="44" name="object 44"/>
          <p:cNvSpPr txBox="1"/>
          <p:nvPr/>
        </p:nvSpPr>
        <p:spPr>
          <a:xfrm>
            <a:off x="703041" y="4211177"/>
            <a:ext cx="100965" cy="111760"/>
          </a:xfrm>
          <a:prstGeom prst="rect">
            <a:avLst/>
          </a:prstGeom>
        </p:spPr>
        <p:txBody>
          <a:bodyPr wrap="square" lIns="0" tIns="14604" rIns="0" bIns="0" rtlCol="0" vert="horz">
            <a:spAutoFit/>
          </a:bodyPr>
          <a:lstStyle/>
          <a:p>
            <a:pPr marL="12700">
              <a:lnSpc>
                <a:spcPct val="100000"/>
              </a:lnSpc>
              <a:spcBef>
                <a:spcPts val="114"/>
              </a:spcBef>
            </a:pPr>
            <a:r>
              <a:rPr dirty="0" sz="550" spc="15">
                <a:solidFill>
                  <a:srgbClr val="050100"/>
                </a:solidFill>
                <a:latin typeface="Times New Roman"/>
                <a:cs typeface="Times New Roman"/>
              </a:rPr>
              <a:t>50</a:t>
            </a:r>
            <a:endParaRPr sz="550">
              <a:latin typeface="Times New Roman"/>
              <a:cs typeface="Times New Roman"/>
            </a:endParaRPr>
          </a:p>
        </p:txBody>
      </p:sp>
      <p:sp>
        <p:nvSpPr>
          <p:cNvPr id="45" name="object 45"/>
          <p:cNvSpPr/>
          <p:nvPr/>
        </p:nvSpPr>
        <p:spPr>
          <a:xfrm>
            <a:off x="832500" y="3910762"/>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46" name="object 46"/>
          <p:cNvSpPr txBox="1"/>
          <p:nvPr/>
        </p:nvSpPr>
        <p:spPr>
          <a:xfrm>
            <a:off x="1242032" y="1593304"/>
            <a:ext cx="4804410" cy="2588895"/>
          </a:xfrm>
          <a:prstGeom prst="rect">
            <a:avLst/>
          </a:prstGeom>
        </p:spPr>
        <p:txBody>
          <a:bodyPr wrap="square" lIns="0" tIns="12700" rIns="0" bIns="0" rtlCol="0" vert="horz">
            <a:spAutoFit/>
          </a:bodyPr>
          <a:lstStyle/>
          <a:p>
            <a:pPr algn="just" marL="12700" marR="5080">
              <a:lnSpc>
                <a:spcPct val="118100"/>
              </a:lnSpc>
              <a:spcBef>
                <a:spcPts val="100"/>
              </a:spcBef>
            </a:pPr>
            <a:r>
              <a:rPr dirty="0" sz="1200" spc="10">
                <a:solidFill>
                  <a:srgbClr val="231F20"/>
                </a:solidFill>
                <a:latin typeface="楷体"/>
                <a:cs typeface="楷体"/>
              </a:rPr>
              <a:t>提供研发补助及研究基金；第四，为孤儿药的新药申请提供快速审批通 道，先认定孤儿药资格，后上市审批；第五，允许企业就孤儿药的研究 </a:t>
            </a:r>
            <a:r>
              <a:rPr dirty="0" sz="1200" spc="25">
                <a:solidFill>
                  <a:srgbClr val="231F20"/>
                </a:solidFill>
                <a:latin typeface="楷体"/>
                <a:cs typeface="楷体"/>
              </a:rPr>
              <a:t>和实验设计</a:t>
            </a:r>
            <a:r>
              <a:rPr dirty="0" sz="1200">
                <a:solidFill>
                  <a:srgbClr val="231F20"/>
                </a:solidFill>
                <a:latin typeface="楷体"/>
                <a:cs typeface="楷体"/>
              </a:rPr>
              <a:t>向</a:t>
            </a:r>
            <a:r>
              <a:rPr dirty="0" sz="1200" spc="-200">
                <a:solidFill>
                  <a:srgbClr val="231F20"/>
                </a:solidFill>
                <a:latin typeface="楷体"/>
                <a:cs typeface="楷体"/>
              </a:rPr>
              <a:t> </a:t>
            </a:r>
            <a:r>
              <a:rPr dirty="0" baseline="2314" sz="1800" spc="22">
                <a:solidFill>
                  <a:srgbClr val="231F20"/>
                </a:solidFill>
                <a:latin typeface="Times New Roman"/>
                <a:cs typeface="Times New Roman"/>
              </a:rPr>
              <a:t>FDA</a:t>
            </a:r>
            <a:r>
              <a:rPr dirty="0" baseline="2314" sz="1800" spc="67">
                <a:solidFill>
                  <a:srgbClr val="231F20"/>
                </a:solidFill>
                <a:latin typeface="Times New Roman"/>
                <a:cs typeface="Times New Roman"/>
              </a:rPr>
              <a:t> </a:t>
            </a:r>
            <a:r>
              <a:rPr dirty="0" sz="1200" spc="25">
                <a:solidFill>
                  <a:srgbClr val="231F20"/>
                </a:solidFill>
                <a:latin typeface="楷体"/>
                <a:cs typeface="楷体"/>
              </a:rPr>
              <a:t>寻求特别协助，</a:t>
            </a:r>
            <a:r>
              <a:rPr dirty="0" sz="1200" spc="20">
                <a:solidFill>
                  <a:srgbClr val="231F20"/>
                </a:solidFill>
                <a:latin typeface="楷体"/>
                <a:cs typeface="楷体"/>
              </a:rPr>
              <a:t>而</a:t>
            </a:r>
            <a:r>
              <a:rPr dirty="0" baseline="2314" sz="1800" spc="37">
                <a:solidFill>
                  <a:srgbClr val="231F20"/>
                </a:solidFill>
                <a:latin typeface="Times New Roman"/>
                <a:cs typeface="Times New Roman"/>
              </a:rPr>
              <a:t>FDA</a:t>
            </a:r>
            <a:r>
              <a:rPr dirty="0" sz="1200" spc="25">
                <a:solidFill>
                  <a:srgbClr val="231F20"/>
                </a:solidFill>
                <a:latin typeface="楷体"/>
                <a:cs typeface="楷体"/>
              </a:rPr>
              <a:t>也设定了专门的罕见病办公 </a:t>
            </a:r>
            <a:r>
              <a:rPr dirty="0" sz="1200">
                <a:solidFill>
                  <a:srgbClr val="231F20"/>
                </a:solidFill>
                <a:latin typeface="楷体"/>
                <a:cs typeface="楷体"/>
              </a:rPr>
              <a:t>室积极协助企业；第六，孤儿药的新药申请费用给予免除。</a:t>
            </a:r>
            <a:endParaRPr sz="1200">
              <a:latin typeface="楷体"/>
              <a:cs typeface="楷体"/>
            </a:endParaRPr>
          </a:p>
          <a:p>
            <a:pPr>
              <a:lnSpc>
                <a:spcPct val="100000"/>
              </a:lnSpc>
              <a:spcBef>
                <a:spcPts val="30"/>
              </a:spcBef>
            </a:pPr>
            <a:endParaRPr sz="1300">
              <a:latin typeface="楷体"/>
              <a:cs typeface="楷体"/>
            </a:endParaRPr>
          </a:p>
          <a:p>
            <a:pPr algn="just" marL="12700" marR="5080" indent="304800">
              <a:lnSpc>
                <a:spcPct val="118100"/>
              </a:lnSpc>
            </a:pPr>
            <a:r>
              <a:rPr dirty="0" sz="1200" spc="10">
                <a:solidFill>
                  <a:srgbClr val="231F20"/>
                </a:solidFill>
                <a:latin typeface="楷体"/>
                <a:cs typeface="楷体"/>
              </a:rPr>
              <a:t>美国孤儿药法案推动形成的孤儿药制</a:t>
            </a:r>
            <a:r>
              <a:rPr dirty="0" sz="1200">
                <a:solidFill>
                  <a:srgbClr val="231F20"/>
                </a:solidFill>
                <a:latin typeface="楷体"/>
                <a:cs typeface="楷体"/>
              </a:rPr>
              <a:t>度</a:t>
            </a:r>
            <a:r>
              <a:rPr dirty="0" sz="1200" spc="10">
                <a:solidFill>
                  <a:srgbClr val="231F20"/>
                </a:solidFill>
                <a:latin typeface="楷体"/>
                <a:cs typeface="楷体"/>
              </a:rPr>
              <a:t>，带动了美国孤儿药产业的 快速发</a:t>
            </a:r>
            <a:r>
              <a:rPr dirty="0" sz="1200">
                <a:solidFill>
                  <a:srgbClr val="231F20"/>
                </a:solidFill>
                <a:latin typeface="楷体"/>
                <a:cs typeface="楷体"/>
              </a:rPr>
              <a:t>展</a:t>
            </a:r>
            <a:r>
              <a:rPr dirty="0" sz="1200" spc="10">
                <a:solidFill>
                  <a:srgbClr val="231F20"/>
                </a:solidFill>
                <a:latin typeface="楷体"/>
                <a:cs typeface="楷体"/>
              </a:rPr>
              <a:t>，成为药品创新制度的国际标</a:t>
            </a:r>
            <a:r>
              <a:rPr dirty="0" sz="1200">
                <a:solidFill>
                  <a:srgbClr val="231F20"/>
                </a:solidFill>
                <a:latin typeface="楷体"/>
                <a:cs typeface="楷体"/>
              </a:rPr>
              <a:t>杆</a:t>
            </a:r>
            <a:r>
              <a:rPr dirty="0" sz="1200" spc="10">
                <a:solidFill>
                  <a:srgbClr val="231F20"/>
                </a:solidFill>
                <a:latin typeface="楷体"/>
                <a:cs typeface="楷体"/>
              </a:rPr>
              <a:t>，许多国家和地区效仿并建立 </a:t>
            </a:r>
            <a:r>
              <a:rPr dirty="0" sz="1200" spc="30">
                <a:solidFill>
                  <a:srgbClr val="231F20"/>
                </a:solidFill>
                <a:latin typeface="楷体"/>
                <a:cs typeface="楷体"/>
              </a:rPr>
              <a:t>了孤儿药立法和相关制度体</a:t>
            </a:r>
            <a:r>
              <a:rPr dirty="0" sz="1200">
                <a:solidFill>
                  <a:srgbClr val="231F20"/>
                </a:solidFill>
                <a:latin typeface="楷体"/>
                <a:cs typeface="楷体"/>
              </a:rPr>
              <a:t>系</a:t>
            </a:r>
            <a:r>
              <a:rPr dirty="0" sz="1200" spc="30">
                <a:solidFill>
                  <a:srgbClr val="231F20"/>
                </a:solidFill>
                <a:latin typeface="楷体"/>
                <a:cs typeface="楷体"/>
              </a:rPr>
              <a:t>。</a:t>
            </a:r>
            <a:r>
              <a:rPr dirty="0" sz="1200">
                <a:solidFill>
                  <a:srgbClr val="231F20"/>
                </a:solidFill>
                <a:latin typeface="楷体"/>
                <a:cs typeface="楷体"/>
              </a:rPr>
              <a:t>据</a:t>
            </a:r>
            <a:r>
              <a:rPr dirty="0" sz="1200" spc="-325">
                <a:solidFill>
                  <a:srgbClr val="231F20"/>
                </a:solidFill>
                <a:latin typeface="楷体"/>
                <a:cs typeface="楷体"/>
              </a:rPr>
              <a:t> </a:t>
            </a:r>
            <a:r>
              <a:rPr dirty="0" baseline="2314" sz="1800" spc="-7">
                <a:solidFill>
                  <a:srgbClr val="231F20"/>
                </a:solidFill>
                <a:latin typeface="Times New Roman"/>
                <a:cs typeface="Times New Roman"/>
              </a:rPr>
              <a:t>FDA</a:t>
            </a:r>
            <a:r>
              <a:rPr dirty="0" baseline="2314" sz="1800" spc="-37">
                <a:solidFill>
                  <a:srgbClr val="231F20"/>
                </a:solidFill>
                <a:latin typeface="Times New Roman"/>
                <a:cs typeface="Times New Roman"/>
              </a:rPr>
              <a:t> </a:t>
            </a:r>
            <a:r>
              <a:rPr dirty="0" sz="1200" spc="30">
                <a:solidFill>
                  <a:srgbClr val="231F20"/>
                </a:solidFill>
                <a:latin typeface="楷体"/>
                <a:cs typeface="楷体"/>
              </a:rPr>
              <a:t>统</a:t>
            </a:r>
            <a:r>
              <a:rPr dirty="0" sz="1200">
                <a:solidFill>
                  <a:srgbClr val="231F20"/>
                </a:solidFill>
                <a:latin typeface="楷体"/>
                <a:cs typeface="楷体"/>
              </a:rPr>
              <a:t>计，</a:t>
            </a:r>
            <a:r>
              <a:rPr dirty="0" baseline="2314" sz="1800">
                <a:solidFill>
                  <a:srgbClr val="231F20"/>
                </a:solidFill>
                <a:latin typeface="Times New Roman"/>
                <a:cs typeface="Times New Roman"/>
              </a:rPr>
              <a:t>1983</a:t>
            </a:r>
            <a:r>
              <a:rPr dirty="0" baseline="2314" sz="1800" spc="-37">
                <a:solidFill>
                  <a:srgbClr val="231F20"/>
                </a:solidFill>
                <a:latin typeface="Times New Roman"/>
                <a:cs typeface="Times New Roman"/>
              </a:rPr>
              <a:t> </a:t>
            </a:r>
            <a:r>
              <a:rPr dirty="0" sz="1200" spc="30">
                <a:solidFill>
                  <a:srgbClr val="231F20"/>
                </a:solidFill>
                <a:latin typeface="楷体"/>
                <a:cs typeface="楷体"/>
              </a:rPr>
              <a:t>年之</a:t>
            </a:r>
            <a:r>
              <a:rPr dirty="0" sz="1200">
                <a:solidFill>
                  <a:srgbClr val="231F20"/>
                </a:solidFill>
                <a:latin typeface="楷体"/>
                <a:cs typeface="楷体"/>
              </a:rPr>
              <a:t>前</a:t>
            </a:r>
            <a:r>
              <a:rPr dirty="0" sz="1200" spc="30">
                <a:solidFill>
                  <a:srgbClr val="231F20"/>
                </a:solidFill>
                <a:latin typeface="楷体"/>
                <a:cs typeface="楷体"/>
              </a:rPr>
              <a:t>，美国仅有 </a:t>
            </a:r>
            <a:r>
              <a:rPr dirty="0" baseline="2314" sz="1800">
                <a:solidFill>
                  <a:srgbClr val="231F20"/>
                </a:solidFill>
                <a:latin typeface="Times New Roman"/>
                <a:cs typeface="Times New Roman"/>
              </a:rPr>
              <a:t>10</a:t>
            </a:r>
            <a:r>
              <a:rPr dirty="0" baseline="2314" sz="1800" spc="-30">
                <a:solidFill>
                  <a:srgbClr val="231F20"/>
                </a:solidFill>
                <a:latin typeface="Times New Roman"/>
                <a:cs typeface="Times New Roman"/>
              </a:rPr>
              <a:t> </a:t>
            </a:r>
            <a:r>
              <a:rPr dirty="0" sz="1200" spc="15">
                <a:solidFill>
                  <a:srgbClr val="231F20"/>
                </a:solidFill>
                <a:latin typeface="楷体"/>
                <a:cs typeface="楷体"/>
              </a:rPr>
              <a:t>种孤儿药流通于市</a:t>
            </a:r>
            <a:r>
              <a:rPr dirty="0" sz="1200">
                <a:solidFill>
                  <a:srgbClr val="231F20"/>
                </a:solidFill>
                <a:latin typeface="楷体"/>
                <a:cs typeface="楷体"/>
              </a:rPr>
              <a:t>场</a:t>
            </a:r>
            <a:r>
              <a:rPr dirty="0" sz="1200" spc="15">
                <a:solidFill>
                  <a:srgbClr val="231F20"/>
                </a:solidFill>
                <a:latin typeface="楷体"/>
                <a:cs typeface="楷体"/>
              </a:rPr>
              <a:t>。法案通过</a:t>
            </a:r>
            <a:r>
              <a:rPr dirty="0" sz="1200">
                <a:solidFill>
                  <a:srgbClr val="231F20"/>
                </a:solidFill>
                <a:latin typeface="楷体"/>
                <a:cs typeface="楷体"/>
              </a:rPr>
              <a:t>后</a:t>
            </a:r>
            <a:r>
              <a:rPr dirty="0" sz="1200" spc="-5">
                <a:solidFill>
                  <a:srgbClr val="231F20"/>
                </a:solidFill>
                <a:latin typeface="楷体"/>
                <a:cs typeface="楷体"/>
              </a:rPr>
              <a:t>，</a:t>
            </a:r>
            <a:r>
              <a:rPr dirty="0" baseline="2314" sz="1800" spc="-7">
                <a:solidFill>
                  <a:srgbClr val="231F20"/>
                </a:solidFill>
                <a:latin typeface="Times New Roman"/>
                <a:cs typeface="Times New Roman"/>
              </a:rPr>
              <a:t>450</a:t>
            </a:r>
            <a:r>
              <a:rPr dirty="0" baseline="2314" sz="1800" spc="-30">
                <a:solidFill>
                  <a:srgbClr val="231F20"/>
                </a:solidFill>
                <a:latin typeface="Times New Roman"/>
                <a:cs typeface="Times New Roman"/>
              </a:rPr>
              <a:t> </a:t>
            </a:r>
            <a:r>
              <a:rPr dirty="0" sz="1200" spc="15">
                <a:solidFill>
                  <a:srgbClr val="231F20"/>
                </a:solidFill>
                <a:latin typeface="楷体"/>
                <a:cs typeface="楷体"/>
              </a:rPr>
              <a:t>多种药品</a:t>
            </a:r>
            <a:r>
              <a:rPr dirty="0" sz="1200">
                <a:solidFill>
                  <a:srgbClr val="231F20"/>
                </a:solidFill>
                <a:latin typeface="楷体"/>
                <a:cs typeface="楷体"/>
              </a:rPr>
              <a:t>的</a:t>
            </a:r>
            <a:r>
              <a:rPr dirty="0" sz="1200" spc="-320">
                <a:solidFill>
                  <a:srgbClr val="231F20"/>
                </a:solidFill>
                <a:latin typeface="楷体"/>
                <a:cs typeface="楷体"/>
              </a:rPr>
              <a:t> </a:t>
            </a:r>
            <a:r>
              <a:rPr dirty="0" baseline="2314" sz="1800">
                <a:solidFill>
                  <a:srgbClr val="231F20"/>
                </a:solidFill>
                <a:latin typeface="Times New Roman"/>
                <a:cs typeface="Times New Roman"/>
              </a:rPr>
              <a:t>600</a:t>
            </a:r>
            <a:r>
              <a:rPr dirty="0" baseline="2314" sz="1800" spc="-30">
                <a:solidFill>
                  <a:srgbClr val="231F20"/>
                </a:solidFill>
                <a:latin typeface="Times New Roman"/>
                <a:cs typeface="Times New Roman"/>
              </a:rPr>
              <a:t> </a:t>
            </a:r>
            <a:r>
              <a:rPr dirty="0" sz="1200" spc="15">
                <a:solidFill>
                  <a:srgbClr val="231F20"/>
                </a:solidFill>
                <a:latin typeface="楷体"/>
                <a:cs typeface="楷体"/>
              </a:rPr>
              <a:t>多个适应症 </a:t>
            </a:r>
            <a:r>
              <a:rPr dirty="0" sz="1200">
                <a:solidFill>
                  <a:srgbClr val="231F20"/>
                </a:solidFill>
                <a:latin typeface="楷体"/>
                <a:cs typeface="楷体"/>
              </a:rPr>
              <a:t>被</a:t>
            </a:r>
            <a:r>
              <a:rPr dirty="0" sz="1200" spc="-305">
                <a:solidFill>
                  <a:srgbClr val="231F20"/>
                </a:solidFill>
                <a:latin typeface="楷体"/>
                <a:cs typeface="楷体"/>
              </a:rPr>
              <a:t> </a:t>
            </a:r>
            <a:r>
              <a:rPr dirty="0" baseline="2314" sz="1800" spc="-7">
                <a:solidFill>
                  <a:srgbClr val="231F20"/>
                </a:solidFill>
                <a:latin typeface="Times New Roman"/>
                <a:cs typeface="Times New Roman"/>
              </a:rPr>
              <a:t>FDA </a:t>
            </a:r>
            <a:r>
              <a:rPr dirty="0" sz="1200">
                <a:solidFill>
                  <a:srgbClr val="231F20"/>
                </a:solidFill>
                <a:latin typeface="楷体"/>
                <a:cs typeface="楷体"/>
              </a:rPr>
              <a:t>批准为孤儿药适应症（见图</a:t>
            </a:r>
            <a:r>
              <a:rPr dirty="0" sz="1200" spc="-305">
                <a:solidFill>
                  <a:srgbClr val="231F20"/>
                </a:solidFill>
                <a:latin typeface="楷体"/>
                <a:cs typeface="楷体"/>
              </a:rPr>
              <a:t> </a:t>
            </a:r>
            <a:r>
              <a:rPr dirty="0" baseline="2314" sz="1800">
                <a:solidFill>
                  <a:srgbClr val="231F20"/>
                </a:solidFill>
                <a:latin typeface="Times New Roman"/>
                <a:cs typeface="Times New Roman"/>
              </a:rPr>
              <a:t>3.1</a:t>
            </a:r>
            <a:r>
              <a:rPr dirty="0" sz="1200">
                <a:solidFill>
                  <a:srgbClr val="231F20"/>
                </a:solidFill>
                <a:latin typeface="楷体"/>
                <a:cs typeface="楷体"/>
              </a:rPr>
              <a:t>）。</a:t>
            </a:r>
            <a:endParaRPr sz="1200">
              <a:latin typeface="楷体"/>
              <a:cs typeface="楷体"/>
            </a:endParaRPr>
          </a:p>
          <a:p>
            <a:pPr>
              <a:lnSpc>
                <a:spcPct val="100000"/>
              </a:lnSpc>
              <a:spcBef>
                <a:spcPts val="50"/>
              </a:spcBef>
            </a:pPr>
            <a:endParaRPr sz="1600">
              <a:latin typeface="楷体"/>
              <a:cs typeface="楷体"/>
            </a:endParaRPr>
          </a:p>
          <a:p>
            <a:pPr marL="352425">
              <a:lnSpc>
                <a:spcPct val="100000"/>
              </a:lnSpc>
            </a:pPr>
            <a:r>
              <a:rPr dirty="0" sz="900" i="1">
                <a:solidFill>
                  <a:srgbClr val="5A5B5D"/>
                </a:solidFill>
                <a:latin typeface="楷体"/>
                <a:cs typeface="楷体"/>
              </a:rPr>
              <a:t>图</a:t>
            </a:r>
            <a:r>
              <a:rPr dirty="0" sz="900" spc="-235" i="1">
                <a:solidFill>
                  <a:srgbClr val="5A5B5D"/>
                </a:solidFill>
                <a:latin typeface="楷体"/>
                <a:cs typeface="楷体"/>
              </a:rPr>
              <a:t> </a:t>
            </a:r>
            <a:r>
              <a:rPr dirty="0" baseline="3086" sz="1350" spc="7" i="1">
                <a:solidFill>
                  <a:srgbClr val="5A5B5D"/>
                </a:solidFill>
                <a:latin typeface="Times New Roman"/>
                <a:cs typeface="Times New Roman"/>
              </a:rPr>
              <a:t>3.1</a:t>
            </a:r>
            <a:r>
              <a:rPr dirty="0" sz="900" spc="5" i="1">
                <a:solidFill>
                  <a:srgbClr val="5A5B5D"/>
                </a:solidFill>
                <a:latin typeface="楷体"/>
                <a:cs typeface="楷体"/>
              </a:rPr>
              <a:t>：</a:t>
            </a:r>
            <a:r>
              <a:rPr dirty="0" baseline="3086" sz="1350" spc="7" i="1">
                <a:solidFill>
                  <a:srgbClr val="5A5B5D"/>
                </a:solidFill>
                <a:latin typeface="Times New Roman"/>
                <a:cs typeface="Times New Roman"/>
              </a:rPr>
              <a:t>FDA</a:t>
            </a:r>
            <a:r>
              <a:rPr dirty="0" baseline="3086" sz="1350" spc="-22" i="1">
                <a:solidFill>
                  <a:srgbClr val="5A5B5D"/>
                </a:solidFill>
                <a:latin typeface="Times New Roman"/>
                <a:cs typeface="Times New Roman"/>
              </a:rPr>
              <a:t> </a:t>
            </a:r>
            <a:r>
              <a:rPr dirty="0" sz="900" i="1">
                <a:solidFill>
                  <a:srgbClr val="5A5B5D"/>
                </a:solidFill>
                <a:latin typeface="楷体"/>
                <a:cs typeface="楷体"/>
              </a:rPr>
              <a:t>自</a:t>
            </a:r>
            <a:r>
              <a:rPr dirty="0" sz="900" spc="-229" i="1">
                <a:solidFill>
                  <a:srgbClr val="5A5B5D"/>
                </a:solidFill>
                <a:latin typeface="楷体"/>
                <a:cs typeface="楷体"/>
              </a:rPr>
              <a:t> </a:t>
            </a:r>
            <a:r>
              <a:rPr dirty="0" baseline="3086" sz="1350" i="1">
                <a:solidFill>
                  <a:srgbClr val="5A5B5D"/>
                </a:solidFill>
                <a:latin typeface="Times New Roman"/>
                <a:cs typeface="Times New Roman"/>
              </a:rPr>
              <a:t>1983</a:t>
            </a:r>
            <a:r>
              <a:rPr dirty="0" baseline="3086" sz="1350" spc="-22" i="1">
                <a:solidFill>
                  <a:srgbClr val="5A5B5D"/>
                </a:solidFill>
                <a:latin typeface="Times New Roman"/>
                <a:cs typeface="Times New Roman"/>
              </a:rPr>
              <a:t> </a:t>
            </a:r>
            <a:r>
              <a:rPr dirty="0" sz="900" i="1">
                <a:solidFill>
                  <a:srgbClr val="5A5B5D"/>
                </a:solidFill>
                <a:latin typeface="楷体"/>
                <a:cs typeface="楷体"/>
              </a:rPr>
              <a:t>年《孤儿药法案》通过以来至</a:t>
            </a:r>
            <a:r>
              <a:rPr dirty="0" sz="900" spc="-229" i="1">
                <a:solidFill>
                  <a:srgbClr val="5A5B5D"/>
                </a:solidFill>
                <a:latin typeface="楷体"/>
                <a:cs typeface="楷体"/>
              </a:rPr>
              <a:t> </a:t>
            </a:r>
            <a:r>
              <a:rPr dirty="0" baseline="3086" sz="1350" i="1">
                <a:solidFill>
                  <a:srgbClr val="5A5B5D"/>
                </a:solidFill>
                <a:latin typeface="Times New Roman"/>
                <a:cs typeface="Times New Roman"/>
              </a:rPr>
              <a:t>2017</a:t>
            </a:r>
            <a:r>
              <a:rPr dirty="0" baseline="3086" sz="1350" spc="-22" i="1">
                <a:solidFill>
                  <a:srgbClr val="5A5B5D"/>
                </a:solidFill>
                <a:latin typeface="Times New Roman"/>
                <a:cs typeface="Times New Roman"/>
              </a:rPr>
              <a:t> </a:t>
            </a:r>
            <a:r>
              <a:rPr dirty="0" sz="900" i="1">
                <a:solidFill>
                  <a:srgbClr val="5A5B5D"/>
                </a:solidFill>
                <a:latin typeface="楷体"/>
                <a:cs typeface="楷体"/>
              </a:rPr>
              <a:t>年</a:t>
            </a:r>
            <a:r>
              <a:rPr dirty="0" sz="900" spc="-229" i="1">
                <a:solidFill>
                  <a:srgbClr val="5A5B5D"/>
                </a:solidFill>
                <a:latin typeface="楷体"/>
                <a:cs typeface="楷体"/>
              </a:rPr>
              <a:t> </a:t>
            </a:r>
            <a:r>
              <a:rPr dirty="0" baseline="3086" sz="1350" i="1">
                <a:solidFill>
                  <a:srgbClr val="5A5B5D"/>
                </a:solidFill>
                <a:latin typeface="Times New Roman"/>
                <a:cs typeface="Times New Roman"/>
              </a:rPr>
              <a:t>9</a:t>
            </a:r>
            <a:r>
              <a:rPr dirty="0" baseline="3086" sz="1350" spc="-22" i="1">
                <a:solidFill>
                  <a:srgbClr val="5A5B5D"/>
                </a:solidFill>
                <a:latin typeface="Times New Roman"/>
                <a:cs typeface="Times New Roman"/>
              </a:rPr>
              <a:t> </a:t>
            </a:r>
            <a:r>
              <a:rPr dirty="0" sz="900" i="1">
                <a:solidFill>
                  <a:srgbClr val="5A5B5D"/>
                </a:solidFill>
                <a:latin typeface="楷体"/>
                <a:cs typeface="楷体"/>
              </a:rPr>
              <a:t>月</a:t>
            </a:r>
            <a:r>
              <a:rPr dirty="0" sz="900" spc="-229" i="1">
                <a:solidFill>
                  <a:srgbClr val="5A5B5D"/>
                </a:solidFill>
                <a:latin typeface="楷体"/>
                <a:cs typeface="楷体"/>
              </a:rPr>
              <a:t> </a:t>
            </a:r>
            <a:r>
              <a:rPr dirty="0" baseline="3086" sz="1350" i="1">
                <a:solidFill>
                  <a:srgbClr val="5A5B5D"/>
                </a:solidFill>
                <a:latin typeface="Times New Roman"/>
                <a:cs typeface="Times New Roman"/>
              </a:rPr>
              <a:t>15</a:t>
            </a:r>
            <a:r>
              <a:rPr dirty="0" baseline="3086" sz="1350" spc="-22" i="1">
                <a:solidFill>
                  <a:srgbClr val="5A5B5D"/>
                </a:solidFill>
                <a:latin typeface="Times New Roman"/>
                <a:cs typeface="Times New Roman"/>
              </a:rPr>
              <a:t> </a:t>
            </a:r>
            <a:r>
              <a:rPr dirty="0" sz="900" i="1">
                <a:solidFill>
                  <a:srgbClr val="5A5B5D"/>
                </a:solidFill>
                <a:latin typeface="楷体"/>
                <a:cs typeface="楷体"/>
              </a:rPr>
              <a:t>日批准的孤儿药数量</a:t>
            </a:r>
            <a:endParaRPr sz="900">
              <a:latin typeface="楷体"/>
              <a:cs typeface="楷体"/>
            </a:endParaRPr>
          </a:p>
        </p:txBody>
      </p:sp>
      <p:sp>
        <p:nvSpPr>
          <p:cNvPr id="47" name="object 47"/>
          <p:cNvSpPr/>
          <p:nvPr/>
        </p:nvSpPr>
        <p:spPr>
          <a:xfrm>
            <a:off x="694499" y="6070765"/>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28</a:t>
            </a:r>
            <a:endParaRPr sz="1200">
              <a:latin typeface="Times New Roman"/>
              <a:cs typeface="Times New Roman"/>
            </a:endParaRPr>
          </a:p>
        </p:txBody>
      </p:sp>
      <p:sp>
        <p:nvSpPr>
          <p:cNvPr id="4" name="object 4"/>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380032" y="1593304"/>
            <a:ext cx="4876165" cy="3912870"/>
          </a:xfrm>
          <a:prstGeom prst="rect">
            <a:avLst/>
          </a:prstGeom>
        </p:spPr>
        <p:txBody>
          <a:bodyPr wrap="square" lIns="0" tIns="12700" rIns="0" bIns="0" rtlCol="0" vert="horz">
            <a:spAutoFit/>
          </a:bodyPr>
          <a:lstStyle/>
          <a:p>
            <a:pPr marL="12700" marR="5080" indent="304800">
              <a:lnSpc>
                <a:spcPct val="118100"/>
              </a:lnSpc>
              <a:spcBef>
                <a:spcPts val="100"/>
              </a:spcBef>
            </a:pPr>
            <a:r>
              <a:rPr dirty="0" sz="1200" spc="10">
                <a:solidFill>
                  <a:srgbClr val="231F20"/>
                </a:solidFill>
                <a:latin typeface="楷体"/>
                <a:cs typeface="楷体"/>
              </a:rPr>
              <a:t>这两部法律的出</a:t>
            </a:r>
            <a:r>
              <a:rPr dirty="0" sz="1200">
                <a:solidFill>
                  <a:srgbClr val="231F20"/>
                </a:solidFill>
                <a:latin typeface="楷体"/>
                <a:cs typeface="楷体"/>
              </a:rPr>
              <a:t>台</a:t>
            </a:r>
            <a:r>
              <a:rPr dirty="0" sz="1200" spc="10">
                <a:solidFill>
                  <a:srgbClr val="231F20"/>
                </a:solidFill>
                <a:latin typeface="楷体"/>
                <a:cs typeface="楷体"/>
              </a:rPr>
              <a:t>，为孤儿药及创新药的研发起到了保驾护航的作 </a:t>
            </a:r>
            <a:r>
              <a:rPr dirty="0" sz="1200">
                <a:solidFill>
                  <a:srgbClr val="231F20"/>
                </a:solidFill>
                <a:latin typeface="楷体"/>
                <a:cs typeface="楷体"/>
              </a:rPr>
              <a:t>用</a:t>
            </a:r>
            <a:r>
              <a:rPr dirty="0" sz="1200" spc="-470">
                <a:solidFill>
                  <a:srgbClr val="231F20"/>
                </a:solidFill>
                <a:latin typeface="楷体"/>
                <a:cs typeface="楷体"/>
              </a:rPr>
              <a:t>，</a:t>
            </a:r>
            <a:r>
              <a:rPr dirty="0" sz="1200">
                <a:solidFill>
                  <a:srgbClr val="231F20"/>
                </a:solidFill>
                <a:latin typeface="楷体"/>
                <a:cs typeface="楷体"/>
              </a:rPr>
              <a:t>极大地激发了制药企业对创新研发的投入热情</a:t>
            </a:r>
            <a:r>
              <a:rPr dirty="0" sz="1200" spc="-470">
                <a:solidFill>
                  <a:srgbClr val="231F20"/>
                </a:solidFill>
                <a:latin typeface="楷体"/>
                <a:cs typeface="楷体"/>
              </a:rPr>
              <a:t>。</a:t>
            </a:r>
            <a:r>
              <a:rPr dirty="0" sz="1200">
                <a:solidFill>
                  <a:srgbClr val="231F20"/>
                </a:solidFill>
                <a:latin typeface="楷体"/>
                <a:cs typeface="楷体"/>
              </a:rPr>
              <a:t>尤其</a:t>
            </a:r>
            <a:r>
              <a:rPr dirty="0" sz="1200" spc="-470">
                <a:solidFill>
                  <a:srgbClr val="231F20"/>
                </a:solidFill>
                <a:latin typeface="楷体"/>
                <a:cs typeface="楷体"/>
              </a:rPr>
              <a:t>是</a:t>
            </a:r>
            <a:r>
              <a:rPr dirty="0" sz="1200">
                <a:solidFill>
                  <a:srgbClr val="231F20"/>
                </a:solidFill>
                <a:latin typeface="楷体"/>
                <a:cs typeface="楷体"/>
              </a:rPr>
              <a:t>《孤儿药法案》 的出台，推动了美国中小型创新生物制药企业的快速发展。目前美国</a:t>
            </a:r>
            <a:endParaRPr sz="1200">
              <a:latin typeface="楷体"/>
              <a:cs typeface="楷体"/>
            </a:endParaRPr>
          </a:p>
          <a:p>
            <a:pPr algn="just" marL="12700" marR="74295">
              <a:lnSpc>
                <a:spcPct val="118100"/>
              </a:lnSpc>
            </a:pPr>
            <a:r>
              <a:rPr dirty="0" sz="1200" spc="10">
                <a:solidFill>
                  <a:srgbClr val="231F20"/>
                </a:solidFill>
                <a:latin typeface="楷体"/>
                <a:cs typeface="楷体"/>
              </a:rPr>
              <a:t>活跃的中小型生物技术企业</a:t>
            </a:r>
            <a:r>
              <a:rPr dirty="0" sz="1200">
                <a:solidFill>
                  <a:srgbClr val="231F20"/>
                </a:solidFill>
                <a:latin typeface="楷体"/>
                <a:cs typeface="楷体"/>
              </a:rPr>
              <a:t>有</a:t>
            </a:r>
            <a:r>
              <a:rPr dirty="0" sz="1200" spc="-320">
                <a:solidFill>
                  <a:srgbClr val="231F20"/>
                </a:solidFill>
                <a:latin typeface="楷体"/>
                <a:cs typeface="楷体"/>
              </a:rPr>
              <a:t> </a:t>
            </a:r>
            <a:r>
              <a:rPr dirty="0" baseline="2314" sz="1800">
                <a:solidFill>
                  <a:srgbClr val="231F20"/>
                </a:solidFill>
                <a:latin typeface="Times New Roman"/>
                <a:cs typeface="Times New Roman"/>
              </a:rPr>
              <a:t>1,500</a:t>
            </a:r>
            <a:r>
              <a:rPr dirty="0" baseline="2314" sz="1800" spc="-37">
                <a:solidFill>
                  <a:srgbClr val="231F20"/>
                </a:solidFill>
                <a:latin typeface="Times New Roman"/>
                <a:cs typeface="Times New Roman"/>
              </a:rPr>
              <a:t> </a:t>
            </a:r>
            <a:r>
              <a:rPr dirty="0" sz="1200" spc="10">
                <a:solidFill>
                  <a:srgbClr val="231F20"/>
                </a:solidFill>
                <a:latin typeface="楷体"/>
                <a:cs typeface="楷体"/>
              </a:rPr>
              <a:t>多</a:t>
            </a:r>
            <a:r>
              <a:rPr dirty="0" sz="1200">
                <a:solidFill>
                  <a:srgbClr val="231F20"/>
                </a:solidFill>
                <a:latin typeface="楷体"/>
                <a:cs typeface="楷体"/>
              </a:rPr>
              <a:t>家</a:t>
            </a:r>
            <a:r>
              <a:rPr dirty="0" sz="1200" spc="10">
                <a:solidFill>
                  <a:srgbClr val="231F20"/>
                </a:solidFill>
                <a:latin typeface="楷体"/>
                <a:cs typeface="楷体"/>
              </a:rPr>
              <a:t>。据统</a:t>
            </a:r>
            <a:r>
              <a:rPr dirty="0" sz="1200">
                <a:solidFill>
                  <a:srgbClr val="231F20"/>
                </a:solidFill>
                <a:latin typeface="楷体"/>
                <a:cs typeface="楷体"/>
              </a:rPr>
              <a:t>计</a:t>
            </a:r>
            <a:r>
              <a:rPr dirty="0" sz="1200" spc="10">
                <a:solidFill>
                  <a:srgbClr val="231F20"/>
                </a:solidFill>
                <a:latin typeface="楷体"/>
                <a:cs typeface="楷体"/>
              </a:rPr>
              <a:t>，超</a:t>
            </a:r>
            <a:r>
              <a:rPr dirty="0" sz="1200">
                <a:solidFill>
                  <a:srgbClr val="231F20"/>
                </a:solidFill>
                <a:latin typeface="楷体"/>
                <a:cs typeface="楷体"/>
              </a:rPr>
              <a:t>过</a:t>
            </a:r>
            <a:r>
              <a:rPr dirty="0" sz="1200" spc="-320">
                <a:solidFill>
                  <a:srgbClr val="231F20"/>
                </a:solidFill>
                <a:latin typeface="楷体"/>
                <a:cs typeface="楷体"/>
              </a:rPr>
              <a:t> </a:t>
            </a:r>
            <a:r>
              <a:rPr dirty="0" baseline="2314" sz="1800">
                <a:solidFill>
                  <a:srgbClr val="231F20"/>
                </a:solidFill>
                <a:latin typeface="Times New Roman"/>
                <a:cs typeface="Times New Roman"/>
              </a:rPr>
              <a:t>60%</a:t>
            </a:r>
            <a:r>
              <a:rPr dirty="0" baseline="2314" sz="1800" spc="-30">
                <a:solidFill>
                  <a:srgbClr val="231F20"/>
                </a:solidFill>
                <a:latin typeface="Times New Roman"/>
                <a:cs typeface="Times New Roman"/>
              </a:rPr>
              <a:t> </a:t>
            </a:r>
            <a:r>
              <a:rPr dirty="0" sz="1200" spc="10">
                <a:solidFill>
                  <a:srgbClr val="231F20"/>
                </a:solidFill>
                <a:latin typeface="楷体"/>
                <a:cs typeface="楷体"/>
              </a:rPr>
              <a:t>的美国上 市孤儿药产品是由这些创新企业最初研发推动</a:t>
            </a:r>
            <a:r>
              <a:rPr dirty="0" sz="1200">
                <a:solidFill>
                  <a:srgbClr val="231F20"/>
                </a:solidFill>
                <a:latin typeface="楷体"/>
                <a:cs typeface="楷体"/>
              </a:rPr>
              <a:t>的</a:t>
            </a:r>
            <a:r>
              <a:rPr dirty="0" sz="1200" spc="10">
                <a:solidFill>
                  <a:srgbClr val="231F20"/>
                </a:solidFill>
                <a:latin typeface="楷体"/>
                <a:cs typeface="楷体"/>
              </a:rPr>
              <a:t>。可以看</a:t>
            </a:r>
            <a:r>
              <a:rPr dirty="0" sz="1200">
                <a:solidFill>
                  <a:srgbClr val="231F20"/>
                </a:solidFill>
                <a:latin typeface="楷体"/>
                <a:cs typeface="楷体"/>
              </a:rPr>
              <a:t>出，</a:t>
            </a:r>
            <a:r>
              <a:rPr dirty="0" sz="1200" spc="10">
                <a:solidFill>
                  <a:srgbClr val="231F20"/>
                </a:solidFill>
                <a:latin typeface="楷体"/>
                <a:cs typeface="楷体"/>
              </a:rPr>
              <a:t>《孤儿药 法</a:t>
            </a:r>
            <a:r>
              <a:rPr dirty="0" sz="1200" spc="5">
                <a:solidFill>
                  <a:srgbClr val="231F20"/>
                </a:solidFill>
                <a:latin typeface="楷体"/>
                <a:cs typeface="楷体"/>
              </a:rPr>
              <a:t>案</a:t>
            </a:r>
            <a:r>
              <a:rPr dirty="0" sz="1200" spc="10">
                <a:solidFill>
                  <a:srgbClr val="231F20"/>
                </a:solidFill>
                <a:latin typeface="楷体"/>
                <a:cs typeface="楷体"/>
              </a:rPr>
              <a:t>》的颁布实施对美国罕见病保障制度的初步建立及其孤儿药市场的 </a:t>
            </a:r>
            <a:r>
              <a:rPr dirty="0" sz="1200" spc="50">
                <a:solidFill>
                  <a:srgbClr val="231F20"/>
                </a:solidFill>
                <a:latin typeface="楷体"/>
                <a:cs typeface="楷体"/>
              </a:rPr>
              <a:t>发展有着明显的推动作</a:t>
            </a:r>
            <a:r>
              <a:rPr dirty="0" sz="1200" spc="-5">
                <a:solidFill>
                  <a:srgbClr val="231F20"/>
                </a:solidFill>
                <a:latin typeface="楷体"/>
                <a:cs typeface="楷体"/>
              </a:rPr>
              <a:t>用</a:t>
            </a:r>
            <a:r>
              <a:rPr dirty="0" sz="1200" spc="50">
                <a:solidFill>
                  <a:srgbClr val="231F20"/>
                </a:solidFill>
                <a:latin typeface="楷体"/>
                <a:cs typeface="楷体"/>
              </a:rPr>
              <a:t>，而包</a:t>
            </a:r>
            <a:r>
              <a:rPr dirty="0" sz="1200">
                <a:solidFill>
                  <a:srgbClr val="231F20"/>
                </a:solidFill>
                <a:latin typeface="楷体"/>
                <a:cs typeface="楷体"/>
              </a:rPr>
              <a:t>括</a:t>
            </a:r>
            <a:r>
              <a:rPr dirty="0" sz="1200" spc="-5">
                <a:solidFill>
                  <a:srgbClr val="231F20"/>
                </a:solidFill>
                <a:latin typeface="楷体"/>
                <a:cs typeface="楷体"/>
              </a:rPr>
              <a:t>《</a:t>
            </a:r>
            <a:r>
              <a:rPr dirty="0" baseline="2314" sz="1800" spc="-22">
                <a:solidFill>
                  <a:srgbClr val="231F20"/>
                </a:solidFill>
                <a:latin typeface="Times New Roman"/>
                <a:cs typeface="Times New Roman"/>
              </a:rPr>
              <a:t>Hatch-Waxman</a:t>
            </a:r>
            <a:r>
              <a:rPr dirty="0" baseline="2314" sz="1800" spc="-52">
                <a:solidFill>
                  <a:srgbClr val="231F20"/>
                </a:solidFill>
                <a:latin typeface="Times New Roman"/>
                <a:cs typeface="Times New Roman"/>
              </a:rPr>
              <a:t> </a:t>
            </a:r>
            <a:r>
              <a:rPr dirty="0" sz="1200" spc="50">
                <a:solidFill>
                  <a:srgbClr val="231F20"/>
                </a:solidFill>
                <a:latin typeface="楷体"/>
                <a:cs typeface="楷体"/>
              </a:rPr>
              <a:t>法</a:t>
            </a:r>
            <a:r>
              <a:rPr dirty="0" sz="1200" spc="25">
                <a:solidFill>
                  <a:srgbClr val="231F20"/>
                </a:solidFill>
                <a:latin typeface="楷体"/>
                <a:cs typeface="楷体"/>
              </a:rPr>
              <a:t>案</a:t>
            </a:r>
            <a:r>
              <a:rPr dirty="0" sz="1200" spc="50">
                <a:solidFill>
                  <a:srgbClr val="231F20"/>
                </a:solidFill>
                <a:latin typeface="楷体"/>
                <a:cs typeface="楷体"/>
              </a:rPr>
              <a:t>》在内的后续 </a:t>
            </a:r>
            <a:r>
              <a:rPr dirty="0" sz="1200">
                <a:solidFill>
                  <a:srgbClr val="231F20"/>
                </a:solidFill>
                <a:latin typeface="楷体"/>
                <a:cs typeface="楷体"/>
              </a:rPr>
              <a:t>立法为创新药生产企业提供了进一步的保障。</a:t>
            </a:r>
            <a:endParaRPr sz="1200">
              <a:latin typeface="楷体"/>
              <a:cs typeface="楷体"/>
            </a:endParaRPr>
          </a:p>
          <a:p>
            <a:pPr>
              <a:lnSpc>
                <a:spcPct val="100000"/>
              </a:lnSpc>
              <a:spcBef>
                <a:spcPts val="30"/>
              </a:spcBef>
            </a:pPr>
            <a:endParaRPr sz="1300">
              <a:latin typeface="楷体"/>
              <a:cs typeface="楷体"/>
            </a:endParaRPr>
          </a:p>
          <a:p>
            <a:pPr algn="just" marL="12700" marR="78105" indent="304800">
              <a:lnSpc>
                <a:spcPct val="118100"/>
              </a:lnSpc>
            </a:pPr>
            <a:r>
              <a:rPr dirty="0" sz="1200" spc="10">
                <a:solidFill>
                  <a:srgbClr val="231F20"/>
                </a:solidFill>
                <a:latin typeface="楷体"/>
                <a:cs typeface="楷体"/>
              </a:rPr>
              <a:t>目前我国罕见病相关立法工作仍未得到突</a:t>
            </a:r>
            <a:r>
              <a:rPr dirty="0" sz="1200">
                <a:solidFill>
                  <a:srgbClr val="231F20"/>
                </a:solidFill>
                <a:latin typeface="楷体"/>
                <a:cs typeface="楷体"/>
              </a:rPr>
              <a:t>破</a:t>
            </a:r>
            <a:r>
              <a:rPr dirty="0" sz="1200" spc="10">
                <a:solidFill>
                  <a:srgbClr val="231F20"/>
                </a:solidFill>
                <a:latin typeface="楷体"/>
                <a:cs typeface="楷体"/>
              </a:rPr>
              <a:t>，各界专家也一直在呼 吁国家层面开展罕见病相关制度及法案的制定工</a:t>
            </a:r>
            <a:r>
              <a:rPr dirty="0" sz="1200">
                <a:solidFill>
                  <a:srgbClr val="231F20"/>
                </a:solidFill>
                <a:latin typeface="楷体"/>
                <a:cs typeface="楷体"/>
              </a:rPr>
              <a:t>作</a:t>
            </a:r>
            <a:r>
              <a:rPr dirty="0" sz="1200" spc="10">
                <a:solidFill>
                  <a:srgbClr val="231F20"/>
                </a:solidFill>
                <a:latin typeface="楷体"/>
                <a:cs typeface="楷体"/>
              </a:rPr>
              <a:t>，提高罕见病患者的 用药保</a:t>
            </a:r>
            <a:r>
              <a:rPr dirty="0" sz="1200">
                <a:solidFill>
                  <a:srgbClr val="231F20"/>
                </a:solidFill>
                <a:latin typeface="楷体"/>
                <a:cs typeface="楷体"/>
              </a:rPr>
              <a:t>障</a:t>
            </a:r>
            <a:r>
              <a:rPr dirty="0" sz="1200" spc="10">
                <a:solidFill>
                  <a:srgbClr val="231F20"/>
                </a:solidFill>
                <a:latin typeface="楷体"/>
                <a:cs typeface="楷体"/>
              </a:rPr>
              <a:t>，同时推动我国生物制药产业的发</a:t>
            </a:r>
            <a:r>
              <a:rPr dirty="0" sz="1200">
                <a:solidFill>
                  <a:srgbClr val="231F20"/>
                </a:solidFill>
                <a:latin typeface="楷体"/>
                <a:cs typeface="楷体"/>
              </a:rPr>
              <a:t>展</a:t>
            </a:r>
            <a:r>
              <a:rPr dirty="0" sz="1200" spc="10">
                <a:solidFill>
                  <a:srgbClr val="231F20"/>
                </a:solidFill>
                <a:latin typeface="楷体"/>
                <a:cs typeface="楷体"/>
              </a:rPr>
              <a:t>。国家药监部门近年来大 力推动机构改</a:t>
            </a:r>
            <a:r>
              <a:rPr dirty="0" sz="1200">
                <a:solidFill>
                  <a:srgbClr val="231F20"/>
                </a:solidFill>
                <a:latin typeface="楷体"/>
                <a:cs typeface="楷体"/>
              </a:rPr>
              <a:t>革</a:t>
            </a:r>
            <a:r>
              <a:rPr dirty="0" sz="1200" spc="10">
                <a:solidFill>
                  <a:srgbClr val="231F20"/>
                </a:solidFill>
                <a:latin typeface="楷体"/>
                <a:cs typeface="楷体"/>
              </a:rPr>
              <a:t>，连续推出了诸多加快新药审评审批的规定和措</a:t>
            </a:r>
            <a:r>
              <a:rPr dirty="0" sz="1200">
                <a:solidFill>
                  <a:srgbClr val="231F20"/>
                </a:solidFill>
                <a:latin typeface="楷体"/>
                <a:cs typeface="楷体"/>
              </a:rPr>
              <a:t>施</a:t>
            </a:r>
            <a:r>
              <a:rPr dirty="0" sz="1200" spc="10">
                <a:solidFill>
                  <a:srgbClr val="231F20"/>
                </a:solidFill>
                <a:latin typeface="楷体"/>
                <a:cs typeface="楷体"/>
              </a:rPr>
              <a:t>。另 </a:t>
            </a:r>
            <a:r>
              <a:rPr dirty="0" sz="1200">
                <a:solidFill>
                  <a:srgbClr val="231F20"/>
                </a:solidFill>
                <a:latin typeface="楷体"/>
                <a:cs typeface="楷体"/>
              </a:rPr>
              <a:t>一方面，部分地方已率先展开罕见病立法工作</a:t>
            </a:r>
            <a:r>
              <a:rPr dirty="0" sz="1200" spc="-5">
                <a:solidFill>
                  <a:srgbClr val="231F20"/>
                </a:solidFill>
                <a:latin typeface="楷体"/>
                <a:cs typeface="楷体"/>
              </a:rPr>
              <a:t>。</a:t>
            </a:r>
            <a:r>
              <a:rPr dirty="0" baseline="2314" sz="1800">
                <a:solidFill>
                  <a:srgbClr val="231F20"/>
                </a:solidFill>
                <a:latin typeface="Times New Roman"/>
                <a:cs typeface="Times New Roman"/>
              </a:rPr>
              <a:t>2018</a:t>
            </a:r>
            <a:r>
              <a:rPr dirty="0" baseline="2314" sz="1800" spc="-44">
                <a:solidFill>
                  <a:srgbClr val="231F20"/>
                </a:solidFill>
                <a:latin typeface="Times New Roman"/>
                <a:cs typeface="Times New Roman"/>
              </a:rPr>
              <a:t> </a:t>
            </a:r>
            <a:r>
              <a:rPr dirty="0" sz="1200">
                <a:solidFill>
                  <a:srgbClr val="231F20"/>
                </a:solidFill>
                <a:latin typeface="楷体"/>
                <a:cs typeface="楷体"/>
              </a:rPr>
              <a:t>年</a:t>
            </a:r>
            <a:r>
              <a:rPr dirty="0" sz="1200" spc="-330">
                <a:solidFill>
                  <a:srgbClr val="231F20"/>
                </a:solidFill>
                <a:latin typeface="楷体"/>
                <a:cs typeface="楷体"/>
              </a:rPr>
              <a:t> </a:t>
            </a:r>
            <a:r>
              <a:rPr dirty="0" baseline="2314" sz="1800">
                <a:solidFill>
                  <a:srgbClr val="231F20"/>
                </a:solidFill>
                <a:latin typeface="Times New Roman"/>
                <a:cs typeface="Times New Roman"/>
              </a:rPr>
              <a:t>8</a:t>
            </a:r>
            <a:r>
              <a:rPr dirty="0" baseline="2314" sz="1800" spc="-44">
                <a:solidFill>
                  <a:srgbClr val="231F20"/>
                </a:solidFill>
                <a:latin typeface="Times New Roman"/>
                <a:cs typeface="Times New Roman"/>
              </a:rPr>
              <a:t> </a:t>
            </a:r>
            <a:r>
              <a:rPr dirty="0" sz="1200">
                <a:solidFill>
                  <a:srgbClr val="231F20"/>
                </a:solidFill>
                <a:latin typeface="楷体"/>
                <a:cs typeface="楷体"/>
              </a:rPr>
              <a:t>月，在全国政 </a:t>
            </a:r>
            <a:r>
              <a:rPr dirty="0" sz="1200" spc="10">
                <a:solidFill>
                  <a:srgbClr val="231F20"/>
                </a:solidFill>
                <a:latin typeface="楷体"/>
                <a:cs typeface="楷体"/>
              </a:rPr>
              <a:t>协委</a:t>
            </a:r>
            <a:r>
              <a:rPr dirty="0" sz="1200">
                <a:solidFill>
                  <a:srgbClr val="231F20"/>
                </a:solidFill>
                <a:latin typeface="楷体"/>
                <a:cs typeface="楷体"/>
              </a:rPr>
              <a:t>员</a:t>
            </a:r>
            <a:r>
              <a:rPr dirty="0" sz="1200" spc="10">
                <a:solidFill>
                  <a:srgbClr val="231F20"/>
                </a:solidFill>
                <a:latin typeface="楷体"/>
                <a:cs typeface="楷体"/>
              </a:rPr>
              <a:t>、上海罕见病防治基金会理事长李定国教授的推动</a:t>
            </a:r>
            <a:r>
              <a:rPr dirty="0" sz="1200">
                <a:solidFill>
                  <a:srgbClr val="231F20"/>
                </a:solidFill>
                <a:latin typeface="楷体"/>
                <a:cs typeface="楷体"/>
              </a:rPr>
              <a:t>下</a:t>
            </a:r>
            <a:r>
              <a:rPr dirty="0" sz="1200" spc="10">
                <a:solidFill>
                  <a:srgbClr val="231F20"/>
                </a:solidFill>
                <a:latin typeface="楷体"/>
                <a:cs typeface="楷体"/>
              </a:rPr>
              <a:t>，全国首部 </a:t>
            </a:r>
            <a:r>
              <a:rPr dirty="0" sz="1200">
                <a:solidFill>
                  <a:srgbClr val="231F20"/>
                </a:solidFill>
                <a:latin typeface="楷体"/>
                <a:cs typeface="楷体"/>
              </a:rPr>
              <a:t>罕见病地方立法</a:t>
            </a:r>
            <a:r>
              <a:rPr dirty="0" sz="1200" spc="-370">
                <a:solidFill>
                  <a:srgbClr val="231F20"/>
                </a:solidFill>
                <a:latin typeface="楷体"/>
                <a:cs typeface="楷体"/>
              </a:rPr>
              <a:t> </a:t>
            </a:r>
            <a:r>
              <a:rPr dirty="0" baseline="2314" sz="1800">
                <a:solidFill>
                  <a:srgbClr val="231F20"/>
                </a:solidFill>
                <a:latin typeface="Times New Roman"/>
                <a:cs typeface="Times New Roman"/>
              </a:rPr>
              <a:t>——</a:t>
            </a:r>
            <a:r>
              <a:rPr dirty="0" sz="1200">
                <a:solidFill>
                  <a:srgbClr val="231F20"/>
                </a:solidFill>
                <a:latin typeface="楷体"/>
                <a:cs typeface="楷体"/>
              </a:rPr>
              <a:t>《上海市罕见病防治与保障办法（草案）》被提上 </a:t>
            </a:r>
            <a:r>
              <a:rPr dirty="0" sz="1200" spc="10">
                <a:solidFill>
                  <a:srgbClr val="231F20"/>
                </a:solidFill>
                <a:latin typeface="楷体"/>
                <a:cs typeface="楷体"/>
              </a:rPr>
              <a:t>议事日</a:t>
            </a:r>
            <a:r>
              <a:rPr dirty="0" sz="1200">
                <a:solidFill>
                  <a:srgbClr val="231F20"/>
                </a:solidFill>
                <a:latin typeface="楷体"/>
                <a:cs typeface="楷体"/>
              </a:rPr>
              <a:t>程</a:t>
            </a:r>
            <a:r>
              <a:rPr dirty="0" sz="1200" spc="10">
                <a:solidFill>
                  <a:srgbClr val="231F20"/>
                </a:solidFill>
                <a:latin typeface="楷体"/>
                <a:cs typeface="楷体"/>
              </a:rPr>
              <a:t>。希望未</a:t>
            </a:r>
            <a:r>
              <a:rPr dirty="0" sz="1200">
                <a:solidFill>
                  <a:srgbClr val="231F20"/>
                </a:solidFill>
                <a:latin typeface="楷体"/>
                <a:cs typeface="楷体"/>
              </a:rPr>
              <a:t>来</a:t>
            </a:r>
            <a:r>
              <a:rPr dirty="0" sz="1200" spc="10">
                <a:solidFill>
                  <a:srgbClr val="231F20"/>
                </a:solidFill>
                <a:latin typeface="楷体"/>
                <a:cs typeface="楷体"/>
              </a:rPr>
              <a:t>，更多有条件的地方可以在此领域展开探</a:t>
            </a:r>
            <a:r>
              <a:rPr dirty="0" sz="1200">
                <a:solidFill>
                  <a:srgbClr val="231F20"/>
                </a:solidFill>
                <a:latin typeface="楷体"/>
                <a:cs typeface="楷体"/>
              </a:rPr>
              <a:t>索</a:t>
            </a:r>
            <a:r>
              <a:rPr dirty="0" sz="1200" spc="10">
                <a:solidFill>
                  <a:srgbClr val="231F20"/>
                </a:solidFill>
                <a:latin typeface="楷体"/>
                <a:cs typeface="楷体"/>
              </a:rPr>
              <a:t>，并最 </a:t>
            </a:r>
            <a:r>
              <a:rPr dirty="0" sz="1200">
                <a:solidFill>
                  <a:srgbClr val="231F20"/>
                </a:solidFill>
                <a:latin typeface="楷体"/>
                <a:cs typeface="楷体"/>
              </a:rPr>
              <a:t>终推动国家层面罕见病和孤儿药相关制度与法律的制定。</a:t>
            </a:r>
            <a:endParaRPr sz="1200">
              <a:latin typeface="楷体"/>
              <a:cs typeface="楷体"/>
            </a:endParaRPr>
          </a:p>
        </p:txBody>
      </p:sp>
      <p:grpSp>
        <p:nvGrpSpPr>
          <p:cNvPr id="7" name="object 7"/>
          <p:cNvGrpSpPr/>
          <p:nvPr/>
        </p:nvGrpSpPr>
        <p:grpSpPr>
          <a:xfrm>
            <a:off x="1780171" y="6006808"/>
            <a:ext cx="225425" cy="133985"/>
            <a:chOff x="1780171" y="6006808"/>
            <a:chExt cx="225425" cy="133985"/>
          </a:xfrm>
        </p:grpSpPr>
        <p:pic>
          <p:nvPicPr>
            <p:cNvPr id="8" name="object 8"/>
            <p:cNvPicPr/>
            <p:nvPr/>
          </p:nvPicPr>
          <p:blipFill>
            <a:blip r:embed="rId2" cstate="print"/>
            <a:stretch>
              <a:fillRect/>
            </a:stretch>
          </p:blipFill>
          <p:spPr>
            <a:xfrm>
              <a:off x="1780171" y="6006808"/>
              <a:ext cx="74256" cy="133515"/>
            </a:xfrm>
            <a:prstGeom prst="rect">
              <a:avLst/>
            </a:prstGeom>
          </p:spPr>
        </p:pic>
        <p:pic>
          <p:nvPicPr>
            <p:cNvPr id="9" name="object 9"/>
            <p:cNvPicPr/>
            <p:nvPr/>
          </p:nvPicPr>
          <p:blipFill>
            <a:blip r:embed="rId3" cstate="print"/>
            <a:stretch>
              <a:fillRect/>
            </a:stretch>
          </p:blipFill>
          <p:spPr>
            <a:xfrm>
              <a:off x="1881200" y="6006820"/>
              <a:ext cx="124015" cy="133883"/>
            </a:xfrm>
            <a:prstGeom prst="rect">
              <a:avLst/>
            </a:prstGeom>
          </p:spPr>
        </p:pic>
      </p:grpSp>
      <p:pic>
        <p:nvPicPr>
          <p:cNvPr id="10" name="object 10"/>
          <p:cNvPicPr/>
          <p:nvPr/>
        </p:nvPicPr>
        <p:blipFill>
          <a:blip r:embed="rId4" cstate="print"/>
          <a:stretch>
            <a:fillRect/>
          </a:stretch>
        </p:blipFill>
        <p:spPr>
          <a:xfrm>
            <a:off x="2124557" y="5982817"/>
            <a:ext cx="2625255" cy="182130"/>
          </a:xfrm>
          <a:prstGeom prst="rect">
            <a:avLst/>
          </a:prstGeom>
        </p:spPr>
      </p:pic>
      <p:pic>
        <p:nvPicPr>
          <p:cNvPr id="11" name="object 11"/>
          <p:cNvPicPr/>
          <p:nvPr/>
        </p:nvPicPr>
        <p:blipFill>
          <a:blip r:embed="rId5" cstate="print"/>
          <a:stretch>
            <a:fillRect/>
          </a:stretch>
        </p:blipFill>
        <p:spPr>
          <a:xfrm>
            <a:off x="1701228" y="7711376"/>
            <a:ext cx="1340980" cy="143725"/>
          </a:xfrm>
          <a:prstGeom prst="rect">
            <a:avLst/>
          </a:prstGeom>
        </p:spPr>
      </p:pic>
      <p:sp>
        <p:nvSpPr>
          <p:cNvPr id="12" name="object 12"/>
          <p:cNvSpPr txBox="1"/>
          <p:nvPr/>
        </p:nvSpPr>
        <p:spPr>
          <a:xfrm>
            <a:off x="1380032" y="5939015"/>
            <a:ext cx="4803140" cy="3452495"/>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3.2</a:t>
            </a:r>
            <a:r>
              <a:rPr dirty="0" baseline="1851" sz="2250" spc="547">
                <a:solidFill>
                  <a:srgbClr val="636466"/>
                </a:solidFill>
                <a:latin typeface="Times New Roman"/>
                <a:cs typeface="Times New Roman"/>
              </a:rPr>
              <a:t> </a:t>
            </a:r>
            <a:r>
              <a:rPr dirty="0" sz="1500">
                <a:solidFill>
                  <a:srgbClr val="636466"/>
                </a:solidFill>
                <a:latin typeface="楷体"/>
                <a:cs typeface="楷体"/>
              </a:rPr>
              <a:t>欧盟孤儿药准入评估与控费机制</a:t>
            </a:r>
            <a:endParaRPr sz="1500">
              <a:latin typeface="楷体"/>
              <a:cs typeface="楷体"/>
            </a:endParaRPr>
          </a:p>
          <a:p>
            <a:pPr algn="just" marL="12700" marR="5080" indent="304800">
              <a:lnSpc>
                <a:spcPct val="118100"/>
              </a:lnSpc>
              <a:spcBef>
                <a:spcPts val="1380"/>
              </a:spcBef>
            </a:pPr>
            <a:r>
              <a:rPr dirty="0" sz="1200" spc="15">
                <a:solidFill>
                  <a:srgbClr val="231F20"/>
                </a:solidFill>
                <a:latin typeface="楷体"/>
                <a:cs typeface="楷体"/>
              </a:rPr>
              <a:t>欧盟在罕见病立法和患者用药保障体系建设方面也开始较</a:t>
            </a:r>
            <a:r>
              <a:rPr dirty="0" sz="1200">
                <a:solidFill>
                  <a:srgbClr val="231F20"/>
                </a:solidFill>
                <a:latin typeface="楷体"/>
                <a:cs typeface="楷体"/>
              </a:rPr>
              <a:t>早。</a:t>
            </a:r>
            <a:r>
              <a:rPr dirty="0" baseline="2314" sz="1800">
                <a:solidFill>
                  <a:srgbClr val="231F20"/>
                </a:solidFill>
                <a:latin typeface="Times New Roman"/>
                <a:cs typeface="Times New Roman"/>
              </a:rPr>
              <a:t>1999 </a:t>
            </a:r>
            <a:r>
              <a:rPr dirty="0" sz="1200">
                <a:solidFill>
                  <a:srgbClr val="231F20"/>
                </a:solidFill>
                <a:latin typeface="楷体"/>
                <a:cs typeface="楷体"/>
              </a:rPr>
              <a:t>年</a:t>
            </a:r>
            <a:r>
              <a:rPr dirty="0" sz="1200" spc="10">
                <a:solidFill>
                  <a:srgbClr val="231F20"/>
                </a:solidFill>
                <a:latin typeface="楷体"/>
                <a:cs typeface="楷体"/>
              </a:rPr>
              <a:t>，欧盟颁布并实施</a:t>
            </a:r>
            <a:r>
              <a:rPr dirty="0" sz="1200">
                <a:solidFill>
                  <a:srgbClr val="231F20"/>
                </a:solidFill>
                <a:latin typeface="楷体"/>
                <a:cs typeface="楷体"/>
              </a:rPr>
              <a:t>了</a:t>
            </a:r>
            <a:r>
              <a:rPr dirty="0" sz="1200" spc="10">
                <a:solidFill>
                  <a:srgbClr val="231F20"/>
                </a:solidFill>
                <a:latin typeface="楷体"/>
                <a:cs typeface="楷体"/>
              </a:rPr>
              <a:t>《欧盟罕见疾病行动方</a:t>
            </a:r>
            <a:r>
              <a:rPr dirty="0" sz="1200" spc="5">
                <a:solidFill>
                  <a:srgbClr val="231F20"/>
                </a:solidFill>
                <a:latin typeface="楷体"/>
                <a:cs typeface="楷体"/>
              </a:rPr>
              <a:t>案</a:t>
            </a:r>
            <a:r>
              <a:rPr dirty="0" sz="1200">
                <a:solidFill>
                  <a:srgbClr val="231F20"/>
                </a:solidFill>
                <a:latin typeface="楷体"/>
                <a:cs typeface="楷体"/>
              </a:rPr>
              <a:t>》</a:t>
            </a:r>
            <a:r>
              <a:rPr dirty="0" sz="1200" spc="10">
                <a:solidFill>
                  <a:srgbClr val="231F20"/>
                </a:solidFill>
                <a:latin typeface="楷体"/>
                <a:cs typeface="楷体"/>
              </a:rPr>
              <a:t>，旨在激励罕见病的 科学研究以及孤儿药的创新研</a:t>
            </a:r>
            <a:r>
              <a:rPr dirty="0" sz="1200">
                <a:solidFill>
                  <a:srgbClr val="231F20"/>
                </a:solidFill>
                <a:latin typeface="楷体"/>
                <a:cs typeface="楷体"/>
              </a:rPr>
              <a:t>发</a:t>
            </a:r>
            <a:r>
              <a:rPr dirty="0" sz="1200" spc="10">
                <a:solidFill>
                  <a:srgbClr val="231F20"/>
                </a:solidFill>
                <a:latin typeface="楷体"/>
                <a:cs typeface="楷体"/>
              </a:rPr>
              <a:t>。除此之</a:t>
            </a:r>
            <a:r>
              <a:rPr dirty="0" sz="1200">
                <a:solidFill>
                  <a:srgbClr val="231F20"/>
                </a:solidFill>
                <a:latin typeface="楷体"/>
                <a:cs typeface="楷体"/>
              </a:rPr>
              <a:t>外</a:t>
            </a:r>
            <a:r>
              <a:rPr dirty="0" sz="1200" spc="10">
                <a:solidFill>
                  <a:srgbClr val="231F20"/>
                </a:solidFill>
                <a:latin typeface="楷体"/>
                <a:cs typeface="楷体"/>
              </a:rPr>
              <a:t>，欧盟针对孤儿药的制度设 计</a:t>
            </a:r>
            <a:r>
              <a:rPr dirty="0" sz="1200">
                <a:solidFill>
                  <a:srgbClr val="231F20"/>
                </a:solidFill>
                <a:latin typeface="楷体"/>
                <a:cs typeface="楷体"/>
              </a:rPr>
              <a:t>—</a:t>
            </a:r>
            <a:r>
              <a:rPr dirty="0" sz="1200" spc="10">
                <a:solidFill>
                  <a:srgbClr val="231F20"/>
                </a:solidFill>
                <a:latin typeface="楷体"/>
                <a:cs typeface="楷体"/>
              </a:rPr>
              <a:t>—例如药品准入评估模</a:t>
            </a:r>
            <a:r>
              <a:rPr dirty="0" sz="1200">
                <a:solidFill>
                  <a:srgbClr val="231F20"/>
                </a:solidFill>
                <a:latin typeface="楷体"/>
                <a:cs typeface="楷体"/>
              </a:rPr>
              <a:t>式</a:t>
            </a:r>
            <a:r>
              <a:rPr dirty="0" sz="1200" spc="10">
                <a:solidFill>
                  <a:srgbClr val="231F20"/>
                </a:solidFill>
                <a:latin typeface="楷体"/>
                <a:cs typeface="楷体"/>
              </a:rPr>
              <a:t>、药企和支付方的风险共担机</a:t>
            </a:r>
            <a:r>
              <a:rPr dirty="0" sz="1200">
                <a:solidFill>
                  <a:srgbClr val="231F20"/>
                </a:solidFill>
                <a:latin typeface="楷体"/>
                <a:cs typeface="楷体"/>
              </a:rPr>
              <a:t>制</a:t>
            </a:r>
            <a:r>
              <a:rPr dirty="0" sz="1200" spc="10">
                <a:solidFill>
                  <a:srgbClr val="231F20"/>
                </a:solidFill>
                <a:latin typeface="楷体"/>
                <a:cs typeface="楷体"/>
              </a:rPr>
              <a:t>，可以为 </a:t>
            </a:r>
            <a:r>
              <a:rPr dirty="0" sz="1200">
                <a:solidFill>
                  <a:srgbClr val="231F20"/>
                </a:solidFill>
                <a:latin typeface="楷体"/>
                <a:cs typeface="楷体"/>
              </a:rPr>
              <a:t>我国医保纳入罕见病药物的制度设计带来启示。</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孤儿药准入评估体系</a:t>
            </a:r>
            <a:endParaRPr sz="1200">
              <a:latin typeface="楷体"/>
              <a:cs typeface="楷体"/>
            </a:endParaRPr>
          </a:p>
          <a:p>
            <a:pPr algn="just" marL="12700" marR="5080" indent="304800">
              <a:lnSpc>
                <a:spcPct val="118100"/>
              </a:lnSpc>
            </a:pPr>
            <a:r>
              <a:rPr dirty="0" sz="1200" spc="10">
                <a:solidFill>
                  <a:srgbClr val="231F20"/>
                </a:solidFill>
                <a:latin typeface="楷体"/>
                <a:cs typeface="楷体"/>
              </a:rPr>
              <a:t>药品准入评估体系是决定创新药能否进入医保保障范围的标</a:t>
            </a:r>
            <a:r>
              <a:rPr dirty="0" sz="1200">
                <a:solidFill>
                  <a:srgbClr val="231F20"/>
                </a:solidFill>
                <a:latin typeface="楷体"/>
                <a:cs typeface="楷体"/>
              </a:rPr>
              <a:t>准</a:t>
            </a:r>
            <a:r>
              <a:rPr dirty="0" sz="1200" spc="10">
                <a:solidFill>
                  <a:srgbClr val="231F20"/>
                </a:solidFill>
                <a:latin typeface="楷体"/>
                <a:cs typeface="楷体"/>
              </a:rPr>
              <a:t>，是 孤儿药可及性的重要影响因素之</a:t>
            </a:r>
            <a:r>
              <a:rPr dirty="0" sz="1200">
                <a:solidFill>
                  <a:srgbClr val="231F20"/>
                </a:solidFill>
                <a:latin typeface="楷体"/>
                <a:cs typeface="楷体"/>
              </a:rPr>
              <a:t>一</a:t>
            </a:r>
            <a:r>
              <a:rPr dirty="0" sz="1200" spc="10">
                <a:solidFill>
                  <a:srgbClr val="231F20"/>
                </a:solidFill>
                <a:latin typeface="楷体"/>
                <a:cs typeface="楷体"/>
              </a:rPr>
              <a:t>。目前欧盟多国在药品准入评估中普 遍采用了卫生技术评估手</a:t>
            </a:r>
            <a:r>
              <a:rPr dirty="0" sz="1200">
                <a:solidFill>
                  <a:srgbClr val="231F20"/>
                </a:solidFill>
                <a:latin typeface="楷体"/>
                <a:cs typeface="楷体"/>
              </a:rPr>
              <a:t>段</a:t>
            </a:r>
            <a:r>
              <a:rPr dirty="0" sz="1200" spc="10">
                <a:solidFill>
                  <a:srgbClr val="231F20"/>
                </a:solidFill>
                <a:latin typeface="楷体"/>
                <a:cs typeface="楷体"/>
              </a:rPr>
              <a:t>，从临床疗效和安全</a:t>
            </a:r>
            <a:r>
              <a:rPr dirty="0" sz="1200">
                <a:solidFill>
                  <a:srgbClr val="231F20"/>
                </a:solidFill>
                <a:latin typeface="楷体"/>
                <a:cs typeface="楷体"/>
              </a:rPr>
              <a:t>性</a:t>
            </a:r>
            <a:r>
              <a:rPr dirty="0" sz="1200" spc="10">
                <a:solidFill>
                  <a:srgbClr val="231F20"/>
                </a:solidFill>
                <a:latin typeface="楷体"/>
                <a:cs typeface="楷体"/>
              </a:rPr>
              <a:t>、卫生经济</a:t>
            </a:r>
            <a:r>
              <a:rPr dirty="0" sz="1200">
                <a:solidFill>
                  <a:srgbClr val="231F20"/>
                </a:solidFill>
                <a:latin typeface="楷体"/>
                <a:cs typeface="楷体"/>
              </a:rPr>
              <a:t>学</a:t>
            </a:r>
            <a:r>
              <a:rPr dirty="0" sz="1200" spc="10">
                <a:solidFill>
                  <a:srgbClr val="231F20"/>
                </a:solidFill>
                <a:latin typeface="楷体"/>
                <a:cs typeface="楷体"/>
              </a:rPr>
              <a:t>、社会 价值等多个维度对新型药物及其它技术手段进行评</a:t>
            </a:r>
            <a:r>
              <a:rPr dirty="0" sz="1200" spc="-5">
                <a:solidFill>
                  <a:srgbClr val="231F20"/>
                </a:solidFill>
                <a:latin typeface="楷体"/>
                <a:cs typeface="楷体"/>
              </a:rPr>
              <a:t>估</a:t>
            </a:r>
            <a:r>
              <a:rPr dirty="0" sz="1200" spc="10">
                <a:solidFill>
                  <a:srgbClr val="231F20"/>
                </a:solidFill>
                <a:latin typeface="楷体"/>
                <a:cs typeface="楷体"/>
              </a:rPr>
              <a:t>。其中卫生经济价 值是一个重要指</a:t>
            </a:r>
            <a:r>
              <a:rPr dirty="0" sz="1200">
                <a:solidFill>
                  <a:srgbClr val="231F20"/>
                </a:solidFill>
                <a:latin typeface="楷体"/>
                <a:cs typeface="楷体"/>
              </a:rPr>
              <a:t>标</a:t>
            </a:r>
            <a:r>
              <a:rPr dirty="0" sz="1200" spc="10">
                <a:solidFill>
                  <a:srgbClr val="231F20"/>
                </a:solidFill>
                <a:latin typeface="楷体"/>
                <a:cs typeface="楷体"/>
              </a:rPr>
              <a:t>，而各国的侧重及标准也有一定差</a:t>
            </a:r>
            <a:r>
              <a:rPr dirty="0" sz="1200">
                <a:solidFill>
                  <a:srgbClr val="231F20"/>
                </a:solidFill>
                <a:latin typeface="楷体"/>
                <a:cs typeface="楷体"/>
              </a:rPr>
              <a:t>别</a:t>
            </a:r>
            <a:r>
              <a:rPr dirty="0" sz="1200" spc="10">
                <a:solidFill>
                  <a:srgbClr val="231F20"/>
                </a:solidFill>
                <a:latin typeface="楷体"/>
                <a:cs typeface="楷体"/>
              </a:rPr>
              <a:t>；例如评估孤儿 药产品</a:t>
            </a:r>
            <a:r>
              <a:rPr dirty="0" sz="1200">
                <a:solidFill>
                  <a:srgbClr val="231F20"/>
                </a:solidFill>
                <a:latin typeface="楷体"/>
                <a:cs typeface="楷体"/>
              </a:rPr>
              <a:t>时</a:t>
            </a:r>
            <a:r>
              <a:rPr dirty="0" sz="1200" spc="10">
                <a:solidFill>
                  <a:srgbClr val="231F20"/>
                </a:solidFill>
                <a:latin typeface="楷体"/>
                <a:cs typeface="楷体"/>
              </a:rPr>
              <a:t>，英国较为重视成本效</a:t>
            </a:r>
            <a:r>
              <a:rPr dirty="0" sz="1200">
                <a:solidFill>
                  <a:srgbClr val="231F20"/>
                </a:solidFill>
                <a:latin typeface="楷体"/>
                <a:cs typeface="楷体"/>
              </a:rPr>
              <a:t>益</a:t>
            </a:r>
            <a:r>
              <a:rPr dirty="0" sz="1200" spc="10">
                <a:solidFill>
                  <a:srgbClr val="231F20"/>
                </a:solidFill>
                <a:latin typeface="楷体"/>
                <a:cs typeface="楷体"/>
              </a:rPr>
              <a:t>，而德国则更关注整体预算影</a:t>
            </a:r>
            <a:r>
              <a:rPr dirty="0" sz="1200">
                <a:solidFill>
                  <a:srgbClr val="231F20"/>
                </a:solidFill>
                <a:latin typeface="楷体"/>
                <a:cs typeface="楷体"/>
              </a:rPr>
              <a:t>响</a:t>
            </a:r>
            <a:r>
              <a:rPr dirty="0" sz="1200" spc="10">
                <a:solidFill>
                  <a:srgbClr val="231F20"/>
                </a:solidFill>
                <a:latin typeface="楷体"/>
                <a:cs typeface="楷体"/>
              </a:rPr>
              <a:t>，它 </a:t>
            </a:r>
            <a:r>
              <a:rPr dirty="0" sz="1200">
                <a:solidFill>
                  <a:srgbClr val="231F20"/>
                </a:solidFill>
                <a:latin typeface="楷体"/>
                <a:cs typeface="楷体"/>
              </a:rPr>
              <a:t>们分别代表欧盟国家两类不同的卫生经济评估思路（见图</a:t>
            </a:r>
            <a:r>
              <a:rPr dirty="0" sz="1200" spc="-310">
                <a:solidFill>
                  <a:srgbClr val="231F20"/>
                </a:solidFill>
                <a:latin typeface="楷体"/>
                <a:cs typeface="楷体"/>
              </a:rPr>
              <a:t> </a:t>
            </a:r>
            <a:r>
              <a:rPr dirty="0" baseline="2314" sz="1800">
                <a:solidFill>
                  <a:srgbClr val="231F20"/>
                </a:solidFill>
                <a:latin typeface="Times New Roman"/>
                <a:cs typeface="Times New Roman"/>
              </a:rPr>
              <a:t>3.2</a:t>
            </a:r>
            <a:r>
              <a:rPr dirty="0" sz="1200">
                <a:solidFill>
                  <a:srgbClr val="231F20"/>
                </a:solidFill>
                <a:latin typeface="楷体"/>
                <a:cs typeface="楷体"/>
              </a:rPr>
              <a:t>）。</a:t>
            </a:r>
            <a:endParaRPr sz="1200">
              <a:latin typeface="楷体"/>
              <a:cs typeface="楷体"/>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29</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6" name="object 6"/>
          <p:cNvSpPr txBox="1"/>
          <p:nvPr/>
        </p:nvSpPr>
        <p:spPr>
          <a:xfrm>
            <a:off x="1241577" y="3968204"/>
            <a:ext cx="4876800" cy="5208270"/>
          </a:xfrm>
          <a:prstGeom prst="rect">
            <a:avLst/>
          </a:prstGeom>
        </p:spPr>
        <p:txBody>
          <a:bodyPr wrap="square" lIns="0" tIns="12700" rIns="0" bIns="0" rtlCol="0" vert="horz">
            <a:spAutoFit/>
          </a:bodyPr>
          <a:lstStyle/>
          <a:p>
            <a:pPr marL="12700" marR="5080" indent="304800">
              <a:lnSpc>
                <a:spcPct val="118100"/>
              </a:lnSpc>
              <a:spcBef>
                <a:spcPts val="100"/>
              </a:spcBef>
            </a:pPr>
            <a:r>
              <a:rPr dirty="0" sz="1200">
                <a:solidFill>
                  <a:srgbClr val="231F20"/>
                </a:solidFill>
                <a:latin typeface="楷体"/>
                <a:cs typeface="楷体"/>
              </a:rPr>
              <a:t>在英国，普通药物的增量成本效益比（</a:t>
            </a:r>
            <a:r>
              <a:rPr dirty="0" baseline="2314" sz="1800">
                <a:solidFill>
                  <a:srgbClr val="231F20"/>
                </a:solidFill>
                <a:latin typeface="Times New Roman"/>
                <a:cs typeface="Times New Roman"/>
              </a:rPr>
              <a:t>ICER</a:t>
            </a:r>
            <a:r>
              <a:rPr dirty="0" sz="1200">
                <a:solidFill>
                  <a:srgbClr val="231F20"/>
                </a:solidFill>
                <a:latin typeface="楷体"/>
                <a:cs typeface="楷体"/>
              </a:rPr>
              <a:t>）须低于每个质量调整 </a:t>
            </a:r>
            <a:r>
              <a:rPr dirty="0" sz="1200" spc="15">
                <a:solidFill>
                  <a:srgbClr val="231F20"/>
                </a:solidFill>
                <a:latin typeface="楷体"/>
                <a:cs typeface="楷体"/>
              </a:rPr>
              <a:t>生命</a:t>
            </a:r>
            <a:r>
              <a:rPr dirty="0" sz="1200">
                <a:solidFill>
                  <a:srgbClr val="231F20"/>
                </a:solidFill>
                <a:latin typeface="楷体"/>
                <a:cs typeface="楷体"/>
              </a:rPr>
              <a:t>年</a:t>
            </a:r>
            <a:r>
              <a:rPr dirty="0" sz="1200" spc="-25">
                <a:solidFill>
                  <a:srgbClr val="231F20"/>
                </a:solidFill>
                <a:latin typeface="楷体"/>
                <a:cs typeface="楷体"/>
              </a:rPr>
              <a:t>（</a:t>
            </a:r>
            <a:r>
              <a:rPr dirty="0" baseline="2314" sz="1800" spc="-37">
                <a:solidFill>
                  <a:srgbClr val="231F20"/>
                </a:solidFill>
                <a:latin typeface="Times New Roman"/>
                <a:cs typeface="Times New Roman"/>
              </a:rPr>
              <a:t>QALY</a:t>
            </a:r>
            <a:r>
              <a:rPr dirty="0" sz="1200" spc="-25">
                <a:solidFill>
                  <a:srgbClr val="231F20"/>
                </a:solidFill>
                <a:latin typeface="楷体"/>
                <a:cs typeface="楷体"/>
              </a:rPr>
              <a:t>）</a:t>
            </a:r>
            <a:r>
              <a:rPr dirty="0" sz="1200" spc="-210">
                <a:solidFill>
                  <a:srgbClr val="231F20"/>
                </a:solidFill>
                <a:latin typeface="楷体"/>
                <a:cs typeface="楷体"/>
              </a:rPr>
              <a:t> </a:t>
            </a:r>
            <a:r>
              <a:rPr dirty="0" sz="1200" spc="15">
                <a:solidFill>
                  <a:srgbClr val="231F20"/>
                </a:solidFill>
                <a:latin typeface="楷体"/>
                <a:cs typeface="楷体"/>
              </a:rPr>
              <a:t>花</a:t>
            </a:r>
            <a:r>
              <a:rPr dirty="0" sz="1200">
                <a:solidFill>
                  <a:srgbClr val="231F20"/>
                </a:solidFill>
                <a:latin typeface="楷体"/>
                <a:cs typeface="楷体"/>
              </a:rPr>
              <a:t>费</a:t>
            </a:r>
            <a:r>
              <a:rPr dirty="0" sz="1200" spc="-315">
                <a:solidFill>
                  <a:srgbClr val="231F20"/>
                </a:solidFill>
                <a:latin typeface="楷体"/>
                <a:cs typeface="楷体"/>
              </a:rPr>
              <a:t> </a:t>
            </a:r>
            <a:r>
              <a:rPr dirty="0" baseline="2314" sz="1800">
                <a:solidFill>
                  <a:srgbClr val="231F20"/>
                </a:solidFill>
                <a:latin typeface="Times New Roman"/>
                <a:cs typeface="Times New Roman"/>
              </a:rPr>
              <a:t>3</a:t>
            </a:r>
            <a:r>
              <a:rPr dirty="0" baseline="2314" sz="1800" spc="-22">
                <a:solidFill>
                  <a:srgbClr val="231F20"/>
                </a:solidFill>
                <a:latin typeface="Times New Roman"/>
                <a:cs typeface="Times New Roman"/>
              </a:rPr>
              <a:t> </a:t>
            </a:r>
            <a:r>
              <a:rPr dirty="0" sz="1200" spc="15">
                <a:solidFill>
                  <a:srgbClr val="231F20"/>
                </a:solidFill>
                <a:latin typeface="楷体"/>
                <a:cs typeface="楷体"/>
              </a:rPr>
              <a:t>万英镑的阈</a:t>
            </a:r>
            <a:r>
              <a:rPr dirty="0" sz="1200" spc="-5">
                <a:solidFill>
                  <a:srgbClr val="231F20"/>
                </a:solidFill>
                <a:latin typeface="楷体"/>
                <a:cs typeface="楷体"/>
              </a:rPr>
              <a:t>值</a:t>
            </a:r>
            <a:r>
              <a:rPr dirty="0" sz="1200" spc="15">
                <a:solidFill>
                  <a:srgbClr val="231F20"/>
                </a:solidFill>
                <a:latin typeface="楷体"/>
                <a:cs typeface="楷体"/>
              </a:rPr>
              <a:t>，才有可能被英国国家卫生与临 </a:t>
            </a:r>
            <a:r>
              <a:rPr dirty="0" sz="1200">
                <a:solidFill>
                  <a:srgbClr val="231F20"/>
                </a:solidFill>
                <a:latin typeface="楷体"/>
                <a:cs typeface="楷体"/>
              </a:rPr>
              <a:t>床优化研究</a:t>
            </a:r>
            <a:r>
              <a:rPr dirty="0" sz="1200" spc="-5">
                <a:solidFill>
                  <a:srgbClr val="231F20"/>
                </a:solidFill>
                <a:latin typeface="楷体"/>
                <a:cs typeface="楷体"/>
              </a:rPr>
              <a:t>院（</a:t>
            </a:r>
            <a:r>
              <a:rPr dirty="0" baseline="2314" sz="1800" spc="-7">
                <a:solidFill>
                  <a:srgbClr val="231F20"/>
                </a:solidFill>
                <a:latin typeface="Times New Roman"/>
                <a:cs typeface="Times New Roman"/>
              </a:rPr>
              <a:t>NICE</a:t>
            </a:r>
            <a:r>
              <a:rPr dirty="0" sz="1200" spc="-5">
                <a:solidFill>
                  <a:srgbClr val="231F20"/>
                </a:solidFill>
                <a:latin typeface="楷体"/>
                <a:cs typeface="楷体"/>
              </a:rPr>
              <a:t>）</a:t>
            </a:r>
            <a:r>
              <a:rPr dirty="0" sz="1200">
                <a:solidFill>
                  <a:srgbClr val="231F20"/>
                </a:solidFill>
                <a:latin typeface="楷体"/>
                <a:cs typeface="楷体"/>
              </a:rPr>
              <a:t>推荐进入英国国家医疗服务体</a:t>
            </a:r>
            <a:r>
              <a:rPr dirty="0" sz="1200" spc="-5">
                <a:solidFill>
                  <a:srgbClr val="231F20"/>
                </a:solidFill>
                <a:latin typeface="楷体"/>
                <a:cs typeface="楷体"/>
              </a:rPr>
              <a:t>系（</a:t>
            </a:r>
            <a:r>
              <a:rPr dirty="0" baseline="2314" sz="1800" spc="-7">
                <a:solidFill>
                  <a:srgbClr val="231F20"/>
                </a:solidFill>
                <a:latin typeface="Times New Roman"/>
                <a:cs typeface="Times New Roman"/>
              </a:rPr>
              <a:t>NHS</a:t>
            </a:r>
            <a:r>
              <a:rPr dirty="0" sz="1200" spc="-5">
                <a:solidFill>
                  <a:srgbClr val="231F20"/>
                </a:solidFill>
                <a:latin typeface="楷体"/>
                <a:cs typeface="楷体"/>
              </a:rPr>
              <a:t>）</a:t>
            </a:r>
            <a:r>
              <a:rPr dirty="0" sz="1200">
                <a:solidFill>
                  <a:srgbClr val="231F20"/>
                </a:solidFill>
                <a:latin typeface="楷体"/>
                <a:cs typeface="楷体"/>
              </a:rPr>
              <a:t>的保障 </a:t>
            </a:r>
            <a:r>
              <a:rPr dirty="0" sz="1200" spc="25">
                <a:solidFill>
                  <a:srgbClr val="231F20"/>
                </a:solidFill>
                <a:latin typeface="楷体"/>
                <a:cs typeface="楷体"/>
              </a:rPr>
              <a:t>范</a:t>
            </a:r>
            <a:r>
              <a:rPr dirty="0" sz="1200">
                <a:solidFill>
                  <a:srgbClr val="231F20"/>
                </a:solidFill>
                <a:latin typeface="楷体"/>
                <a:cs typeface="楷体"/>
              </a:rPr>
              <a:t>围</a:t>
            </a:r>
            <a:r>
              <a:rPr dirty="0" sz="1200" spc="25">
                <a:solidFill>
                  <a:srgbClr val="231F20"/>
                </a:solidFill>
                <a:latin typeface="楷体"/>
                <a:cs typeface="楷体"/>
              </a:rPr>
              <a:t>。因绝大多数罕见病药物</a:t>
            </a:r>
            <a:r>
              <a:rPr dirty="0" sz="1200">
                <a:solidFill>
                  <a:srgbClr val="231F20"/>
                </a:solidFill>
                <a:latin typeface="楷体"/>
                <a:cs typeface="楷体"/>
              </a:rPr>
              <a:t>的</a:t>
            </a:r>
            <a:r>
              <a:rPr dirty="0" sz="1200" spc="-320">
                <a:solidFill>
                  <a:srgbClr val="231F20"/>
                </a:solidFill>
                <a:latin typeface="楷体"/>
                <a:cs typeface="楷体"/>
              </a:rPr>
              <a:t> </a:t>
            </a:r>
            <a:r>
              <a:rPr dirty="0" baseline="2314" sz="1800">
                <a:solidFill>
                  <a:srgbClr val="231F20"/>
                </a:solidFill>
                <a:latin typeface="Times New Roman"/>
                <a:cs typeface="Times New Roman"/>
              </a:rPr>
              <a:t>ICER</a:t>
            </a:r>
            <a:r>
              <a:rPr dirty="0" baseline="2314" sz="1800" spc="-30">
                <a:solidFill>
                  <a:srgbClr val="231F20"/>
                </a:solidFill>
                <a:latin typeface="Times New Roman"/>
                <a:cs typeface="Times New Roman"/>
              </a:rPr>
              <a:t> </a:t>
            </a:r>
            <a:r>
              <a:rPr dirty="0" sz="1200" spc="25">
                <a:solidFill>
                  <a:srgbClr val="231F20"/>
                </a:solidFill>
                <a:latin typeface="楷体"/>
                <a:cs typeface="楷体"/>
              </a:rPr>
              <a:t>值都高于该阈</a:t>
            </a:r>
            <a:r>
              <a:rPr dirty="0" sz="1200">
                <a:solidFill>
                  <a:srgbClr val="231F20"/>
                </a:solidFill>
                <a:latin typeface="楷体"/>
                <a:cs typeface="楷体"/>
              </a:rPr>
              <a:t>值</a:t>
            </a:r>
            <a:r>
              <a:rPr dirty="0" sz="1200" spc="25">
                <a:solidFill>
                  <a:srgbClr val="231F20"/>
                </a:solidFill>
                <a:latin typeface="楷体"/>
                <a:cs typeface="楷体"/>
              </a:rPr>
              <a:t>，罕见病药物</a:t>
            </a:r>
            <a:r>
              <a:rPr dirty="0" sz="1200">
                <a:solidFill>
                  <a:srgbClr val="231F20"/>
                </a:solidFill>
                <a:latin typeface="楷体"/>
                <a:cs typeface="楷体"/>
              </a:rPr>
              <a:t>难 </a:t>
            </a:r>
            <a:r>
              <a:rPr dirty="0" sz="1200" spc="35">
                <a:solidFill>
                  <a:srgbClr val="231F20"/>
                </a:solidFill>
                <a:latin typeface="楷体"/>
                <a:cs typeface="楷体"/>
              </a:rPr>
              <a:t>以通过传统的成本效益评估进入医</a:t>
            </a:r>
            <a:r>
              <a:rPr dirty="0" sz="1200">
                <a:solidFill>
                  <a:srgbClr val="231F20"/>
                </a:solidFill>
                <a:latin typeface="楷体"/>
                <a:cs typeface="楷体"/>
              </a:rPr>
              <a:t>保</a:t>
            </a:r>
            <a:r>
              <a:rPr dirty="0" sz="1200" spc="-5">
                <a:solidFill>
                  <a:srgbClr val="231F20"/>
                </a:solidFill>
                <a:latin typeface="楷体"/>
                <a:cs typeface="楷体"/>
              </a:rPr>
              <a:t>。</a:t>
            </a:r>
            <a:r>
              <a:rPr dirty="0" baseline="2314" sz="1800" spc="-7">
                <a:solidFill>
                  <a:srgbClr val="231F20"/>
                </a:solidFill>
                <a:latin typeface="Times New Roman"/>
                <a:cs typeface="Times New Roman"/>
              </a:rPr>
              <a:t>NICE</a:t>
            </a:r>
            <a:r>
              <a:rPr dirty="0" baseline="2314" sz="1800" spc="-44">
                <a:solidFill>
                  <a:srgbClr val="231F20"/>
                </a:solidFill>
                <a:latin typeface="Times New Roman"/>
                <a:cs typeface="Times New Roman"/>
              </a:rPr>
              <a:t> </a:t>
            </a:r>
            <a:r>
              <a:rPr dirty="0" sz="1200" spc="35">
                <a:solidFill>
                  <a:srgbClr val="231F20"/>
                </a:solidFill>
                <a:latin typeface="楷体"/>
                <a:cs typeface="楷体"/>
              </a:rPr>
              <a:t>在很长一段时间内将孤</a:t>
            </a:r>
            <a:r>
              <a:rPr dirty="0" sz="1200">
                <a:solidFill>
                  <a:srgbClr val="231F20"/>
                </a:solidFill>
                <a:latin typeface="楷体"/>
                <a:cs typeface="楷体"/>
              </a:rPr>
              <a:t>儿 药与非孤儿药一视同仁</a:t>
            </a:r>
            <a:r>
              <a:rPr dirty="0" sz="1200" spc="-210">
                <a:solidFill>
                  <a:srgbClr val="231F20"/>
                </a:solidFill>
                <a:latin typeface="楷体"/>
                <a:cs typeface="楷体"/>
              </a:rPr>
              <a:t>，</a:t>
            </a:r>
            <a:r>
              <a:rPr dirty="0" sz="1200">
                <a:solidFill>
                  <a:srgbClr val="231F20"/>
                </a:solidFill>
                <a:latin typeface="楷体"/>
                <a:cs typeface="楷体"/>
              </a:rPr>
              <a:t>未为罕见病药物建立单独的卫生技术评估模式， 因此受到外界的很多质疑和压力。</a:t>
            </a:r>
            <a:endParaRPr sz="1200">
              <a:latin typeface="楷体"/>
              <a:cs typeface="楷体"/>
            </a:endParaRPr>
          </a:p>
          <a:p>
            <a:pPr>
              <a:lnSpc>
                <a:spcPct val="100000"/>
              </a:lnSpc>
              <a:spcBef>
                <a:spcPts val="30"/>
              </a:spcBef>
            </a:pPr>
            <a:endParaRPr sz="1300">
              <a:latin typeface="楷体"/>
              <a:cs typeface="楷体"/>
            </a:endParaRPr>
          </a:p>
          <a:p>
            <a:pPr marL="12700" marR="5080" indent="304800">
              <a:lnSpc>
                <a:spcPct val="118100"/>
              </a:lnSpc>
            </a:pPr>
            <a:r>
              <a:rPr dirty="0" baseline="2314" sz="1800">
                <a:solidFill>
                  <a:srgbClr val="231F20"/>
                </a:solidFill>
                <a:latin typeface="Times New Roman"/>
                <a:cs typeface="Times New Roman"/>
              </a:rPr>
              <a:t>2015</a:t>
            </a:r>
            <a:r>
              <a:rPr dirty="0" baseline="2314" sz="1800" spc="-7">
                <a:solidFill>
                  <a:srgbClr val="231F20"/>
                </a:solidFill>
                <a:latin typeface="Times New Roman"/>
                <a:cs typeface="Times New Roman"/>
              </a:rPr>
              <a:t> </a:t>
            </a:r>
            <a:r>
              <a:rPr dirty="0" sz="1200">
                <a:solidFill>
                  <a:srgbClr val="231F20"/>
                </a:solidFill>
                <a:latin typeface="楷体"/>
                <a:cs typeface="楷体"/>
              </a:rPr>
              <a:t>年</a:t>
            </a:r>
            <a:r>
              <a:rPr dirty="0" sz="1200" spc="-5">
                <a:solidFill>
                  <a:srgbClr val="231F20"/>
                </a:solidFill>
                <a:latin typeface="楷体"/>
                <a:cs typeface="楷体"/>
              </a:rPr>
              <a:t>，</a:t>
            </a:r>
            <a:r>
              <a:rPr dirty="0" baseline="2314" sz="1800" spc="-7">
                <a:solidFill>
                  <a:srgbClr val="231F20"/>
                </a:solidFill>
                <a:latin typeface="Times New Roman"/>
                <a:cs typeface="Times New Roman"/>
              </a:rPr>
              <a:t>NICE </a:t>
            </a:r>
            <a:r>
              <a:rPr dirty="0" sz="1200" spc="95">
                <a:solidFill>
                  <a:srgbClr val="231F20"/>
                </a:solidFill>
                <a:latin typeface="楷体"/>
                <a:cs typeface="楷体"/>
              </a:rPr>
              <a:t>进行了改</a:t>
            </a:r>
            <a:r>
              <a:rPr dirty="0" sz="1200">
                <a:solidFill>
                  <a:srgbClr val="231F20"/>
                </a:solidFill>
                <a:latin typeface="楷体"/>
                <a:cs typeface="楷体"/>
              </a:rPr>
              <a:t>革</a:t>
            </a:r>
            <a:r>
              <a:rPr dirty="0" sz="1200" spc="95">
                <a:solidFill>
                  <a:srgbClr val="231F20"/>
                </a:solidFill>
                <a:latin typeface="楷体"/>
                <a:cs typeface="楷体"/>
              </a:rPr>
              <a:t>，首先针对超级罕见病药</a:t>
            </a:r>
            <a:r>
              <a:rPr dirty="0" sz="1200">
                <a:solidFill>
                  <a:srgbClr val="231F20"/>
                </a:solidFill>
                <a:latin typeface="楷体"/>
                <a:cs typeface="楷体"/>
              </a:rPr>
              <a:t>物</a:t>
            </a:r>
            <a:r>
              <a:rPr dirty="0" sz="1200" spc="95">
                <a:solidFill>
                  <a:srgbClr val="231F20"/>
                </a:solidFill>
                <a:latin typeface="楷体"/>
                <a:cs typeface="楷体"/>
              </a:rPr>
              <a:t>（治疗患 </a:t>
            </a:r>
            <a:r>
              <a:rPr dirty="0" sz="1200" spc="85">
                <a:solidFill>
                  <a:srgbClr val="231F20"/>
                </a:solidFill>
                <a:latin typeface="楷体"/>
                <a:cs typeface="楷体"/>
              </a:rPr>
              <a:t>病率小</a:t>
            </a:r>
            <a:r>
              <a:rPr dirty="0" sz="1200">
                <a:solidFill>
                  <a:srgbClr val="231F20"/>
                </a:solidFill>
                <a:latin typeface="楷体"/>
                <a:cs typeface="楷体"/>
              </a:rPr>
              <a:t>于</a:t>
            </a:r>
            <a:r>
              <a:rPr dirty="0" sz="1200" spc="-295">
                <a:solidFill>
                  <a:srgbClr val="231F20"/>
                </a:solidFill>
                <a:latin typeface="楷体"/>
                <a:cs typeface="楷体"/>
              </a:rPr>
              <a:t> </a:t>
            </a:r>
            <a:r>
              <a:rPr dirty="0" baseline="2314" sz="1800">
                <a:solidFill>
                  <a:srgbClr val="231F20"/>
                </a:solidFill>
                <a:latin typeface="Times New Roman"/>
                <a:cs typeface="Times New Roman"/>
              </a:rPr>
              <a:t>1/50000</a:t>
            </a:r>
            <a:r>
              <a:rPr dirty="0" baseline="2314" sz="1800" spc="7">
                <a:solidFill>
                  <a:srgbClr val="231F20"/>
                </a:solidFill>
                <a:latin typeface="Times New Roman"/>
                <a:cs typeface="Times New Roman"/>
              </a:rPr>
              <a:t> </a:t>
            </a:r>
            <a:r>
              <a:rPr dirty="0" sz="1200" spc="85">
                <a:solidFill>
                  <a:srgbClr val="231F20"/>
                </a:solidFill>
                <a:latin typeface="楷体"/>
                <a:cs typeface="楷体"/>
              </a:rPr>
              <a:t>的超罕见病的药</a:t>
            </a:r>
            <a:r>
              <a:rPr dirty="0" sz="1200" spc="40">
                <a:solidFill>
                  <a:srgbClr val="231F20"/>
                </a:solidFill>
                <a:latin typeface="楷体"/>
                <a:cs typeface="楷体"/>
              </a:rPr>
              <a:t>物</a:t>
            </a:r>
            <a:r>
              <a:rPr dirty="0" sz="1200" spc="85">
                <a:solidFill>
                  <a:srgbClr val="231F20"/>
                </a:solidFill>
                <a:latin typeface="楷体"/>
                <a:cs typeface="楷体"/>
              </a:rPr>
              <a:t>）制定</a:t>
            </a:r>
            <a:r>
              <a:rPr dirty="0" sz="1200">
                <a:solidFill>
                  <a:srgbClr val="231F20"/>
                </a:solidFill>
                <a:latin typeface="楷体"/>
                <a:cs typeface="楷体"/>
              </a:rPr>
              <a:t>了</a:t>
            </a:r>
            <a:r>
              <a:rPr dirty="0" sz="1200" spc="-300">
                <a:solidFill>
                  <a:srgbClr val="231F20"/>
                </a:solidFill>
                <a:latin typeface="楷体"/>
                <a:cs typeface="楷体"/>
              </a:rPr>
              <a:t> </a:t>
            </a:r>
            <a:r>
              <a:rPr dirty="0" baseline="2314" sz="1800" spc="-7">
                <a:solidFill>
                  <a:srgbClr val="231F20"/>
                </a:solidFill>
                <a:latin typeface="Times New Roman"/>
                <a:cs typeface="Times New Roman"/>
              </a:rPr>
              <a:t>HST</a:t>
            </a:r>
            <a:r>
              <a:rPr dirty="0" baseline="2314" sz="1800" spc="7">
                <a:solidFill>
                  <a:srgbClr val="231F20"/>
                </a:solidFill>
                <a:latin typeface="Times New Roman"/>
                <a:cs typeface="Times New Roman"/>
              </a:rPr>
              <a:t> </a:t>
            </a:r>
            <a:r>
              <a:rPr dirty="0" sz="1200" spc="85">
                <a:solidFill>
                  <a:srgbClr val="231F20"/>
                </a:solidFill>
                <a:latin typeface="楷体"/>
                <a:cs typeface="楷体"/>
              </a:rPr>
              <a:t>评估模</a:t>
            </a:r>
            <a:r>
              <a:rPr dirty="0" sz="1200">
                <a:solidFill>
                  <a:srgbClr val="231F20"/>
                </a:solidFill>
                <a:latin typeface="楷体"/>
                <a:cs typeface="楷体"/>
              </a:rPr>
              <a:t>式</a:t>
            </a:r>
            <a:r>
              <a:rPr dirty="0" sz="1200" spc="-5">
                <a:solidFill>
                  <a:srgbClr val="231F20"/>
                </a:solidFill>
                <a:latin typeface="楷体"/>
                <a:cs typeface="楷体"/>
              </a:rPr>
              <a:t>（</a:t>
            </a:r>
            <a:r>
              <a:rPr dirty="0" baseline="2314" sz="1800" spc="-7">
                <a:solidFill>
                  <a:srgbClr val="231F20"/>
                </a:solidFill>
                <a:latin typeface="Times New Roman"/>
                <a:cs typeface="Times New Roman"/>
              </a:rPr>
              <a:t>HST</a:t>
            </a:r>
            <a:r>
              <a:rPr dirty="0" sz="1200" spc="-5">
                <a:solidFill>
                  <a:srgbClr val="231F20"/>
                </a:solidFill>
                <a:latin typeface="楷体"/>
                <a:cs typeface="楷体"/>
              </a:rPr>
              <a:t>，  </a:t>
            </a:r>
            <a:r>
              <a:rPr dirty="0" baseline="2314" sz="1800" spc="-7">
                <a:solidFill>
                  <a:srgbClr val="231F20"/>
                </a:solidFill>
                <a:latin typeface="Times New Roman"/>
                <a:cs typeface="Times New Roman"/>
              </a:rPr>
              <a:t>Highly</a:t>
            </a:r>
            <a:r>
              <a:rPr dirty="0" baseline="2314" sz="1800" spc="127">
                <a:solidFill>
                  <a:srgbClr val="231F20"/>
                </a:solidFill>
                <a:latin typeface="Times New Roman"/>
                <a:cs typeface="Times New Roman"/>
              </a:rPr>
              <a:t> </a:t>
            </a:r>
            <a:r>
              <a:rPr dirty="0" baseline="2314" sz="1800" spc="-7">
                <a:solidFill>
                  <a:srgbClr val="231F20"/>
                </a:solidFill>
                <a:latin typeface="Times New Roman"/>
                <a:cs typeface="Times New Roman"/>
              </a:rPr>
              <a:t>Specialized</a:t>
            </a:r>
            <a:r>
              <a:rPr dirty="0" baseline="2314" sz="1800" spc="97">
                <a:solidFill>
                  <a:srgbClr val="231F20"/>
                </a:solidFill>
                <a:latin typeface="Times New Roman"/>
                <a:cs typeface="Times New Roman"/>
              </a:rPr>
              <a:t> </a:t>
            </a:r>
            <a:r>
              <a:rPr dirty="0" baseline="2314" sz="1800" spc="-7">
                <a:solidFill>
                  <a:srgbClr val="231F20"/>
                </a:solidFill>
                <a:latin typeface="Times New Roman"/>
                <a:cs typeface="Times New Roman"/>
              </a:rPr>
              <a:t>Technology</a:t>
            </a:r>
            <a:r>
              <a:rPr dirty="0" sz="1200" spc="-5">
                <a:solidFill>
                  <a:srgbClr val="231F20"/>
                </a:solidFill>
                <a:latin typeface="楷体"/>
                <a:cs typeface="楷体"/>
              </a:rPr>
              <a:t>），</a:t>
            </a:r>
            <a:r>
              <a:rPr dirty="0" sz="1200" spc="60">
                <a:solidFill>
                  <a:srgbClr val="231F20"/>
                </a:solidFill>
                <a:latin typeface="楷体"/>
                <a:cs typeface="楷体"/>
              </a:rPr>
              <a:t>将评估标准的阈值调整为每</a:t>
            </a:r>
            <a:r>
              <a:rPr dirty="0" sz="1200">
                <a:solidFill>
                  <a:srgbClr val="231F20"/>
                </a:solidFill>
                <a:latin typeface="楷体"/>
                <a:cs typeface="楷体"/>
              </a:rPr>
              <a:t>个</a:t>
            </a:r>
            <a:r>
              <a:rPr dirty="0" sz="1200" spc="-300">
                <a:solidFill>
                  <a:srgbClr val="231F20"/>
                </a:solidFill>
                <a:latin typeface="楷体"/>
                <a:cs typeface="楷体"/>
              </a:rPr>
              <a:t> </a:t>
            </a:r>
            <a:r>
              <a:rPr dirty="0" baseline="2314" sz="1800" spc="-52">
                <a:solidFill>
                  <a:srgbClr val="231F20"/>
                </a:solidFill>
                <a:latin typeface="Times New Roman"/>
                <a:cs typeface="Times New Roman"/>
              </a:rPr>
              <a:t>QALY  </a:t>
            </a:r>
            <a:r>
              <a:rPr dirty="0" sz="1200">
                <a:solidFill>
                  <a:srgbClr val="231F20"/>
                </a:solidFill>
                <a:latin typeface="楷体"/>
                <a:cs typeface="楷体"/>
              </a:rPr>
              <a:t>花</a:t>
            </a:r>
            <a:r>
              <a:rPr dirty="0" sz="1200" spc="180">
                <a:solidFill>
                  <a:srgbClr val="231F20"/>
                </a:solidFill>
                <a:latin typeface="楷体"/>
                <a:cs typeface="楷体"/>
              </a:rPr>
              <a:t>费</a:t>
            </a:r>
            <a:r>
              <a:rPr dirty="0" baseline="2314" sz="1800">
                <a:solidFill>
                  <a:srgbClr val="231F20"/>
                </a:solidFill>
                <a:latin typeface="Times New Roman"/>
                <a:cs typeface="Times New Roman"/>
              </a:rPr>
              <a:t>10</a:t>
            </a:r>
            <a:r>
              <a:rPr dirty="0" baseline="2314" sz="1800" spc="-254">
                <a:solidFill>
                  <a:srgbClr val="231F20"/>
                </a:solidFill>
                <a:latin typeface="Times New Roman"/>
                <a:cs typeface="Times New Roman"/>
              </a:rPr>
              <a:t> </a:t>
            </a:r>
            <a:r>
              <a:rPr dirty="0" sz="1200">
                <a:solidFill>
                  <a:srgbClr val="231F20"/>
                </a:solidFill>
                <a:latin typeface="楷体"/>
                <a:cs typeface="楷体"/>
              </a:rPr>
              <a:t>万英</a:t>
            </a:r>
            <a:r>
              <a:rPr dirty="0" sz="1200" spc="-470">
                <a:solidFill>
                  <a:srgbClr val="231F20"/>
                </a:solidFill>
                <a:latin typeface="楷体"/>
                <a:cs typeface="楷体"/>
              </a:rPr>
              <a:t>镑</a:t>
            </a:r>
            <a:r>
              <a:rPr dirty="0" sz="1200">
                <a:solidFill>
                  <a:srgbClr val="231F20"/>
                </a:solidFill>
                <a:latin typeface="楷体"/>
                <a:cs typeface="楷体"/>
              </a:rPr>
              <a:t>（针对有显著疗效的评估标准的阈值可以升</a:t>
            </a:r>
            <a:r>
              <a:rPr dirty="0" sz="1200" spc="180">
                <a:solidFill>
                  <a:srgbClr val="231F20"/>
                </a:solidFill>
                <a:latin typeface="楷体"/>
                <a:cs typeface="楷体"/>
              </a:rPr>
              <a:t>至</a:t>
            </a:r>
            <a:r>
              <a:rPr dirty="0" baseline="2314" sz="1800">
                <a:solidFill>
                  <a:srgbClr val="231F20"/>
                </a:solidFill>
                <a:latin typeface="Times New Roman"/>
                <a:cs typeface="Times New Roman"/>
              </a:rPr>
              <a:t>30</a:t>
            </a:r>
            <a:r>
              <a:rPr dirty="0" baseline="2314" sz="1800" spc="-247">
                <a:solidFill>
                  <a:srgbClr val="231F20"/>
                </a:solidFill>
                <a:latin typeface="Times New Roman"/>
                <a:cs typeface="Times New Roman"/>
              </a:rPr>
              <a:t> </a:t>
            </a:r>
            <a:r>
              <a:rPr dirty="0" sz="1200">
                <a:solidFill>
                  <a:srgbClr val="231F20"/>
                </a:solidFill>
                <a:latin typeface="楷体"/>
                <a:cs typeface="楷体"/>
              </a:rPr>
              <a:t>万英镑</a:t>
            </a:r>
            <a:r>
              <a:rPr dirty="0" sz="1200" spc="-470">
                <a:solidFill>
                  <a:srgbClr val="231F20"/>
                </a:solidFill>
                <a:latin typeface="楷体"/>
                <a:cs typeface="楷体"/>
              </a:rPr>
              <a:t>）</a:t>
            </a:r>
            <a:r>
              <a:rPr dirty="0" sz="1200">
                <a:solidFill>
                  <a:srgbClr val="231F20"/>
                </a:solidFill>
                <a:latin typeface="楷体"/>
                <a:cs typeface="楷体"/>
              </a:rPr>
              <a:t>。 </a:t>
            </a:r>
            <a:r>
              <a:rPr dirty="0" sz="1200" spc="35">
                <a:solidFill>
                  <a:srgbClr val="231F20"/>
                </a:solidFill>
                <a:latin typeface="楷体"/>
                <a:cs typeface="楷体"/>
              </a:rPr>
              <a:t>另</a:t>
            </a:r>
            <a:r>
              <a:rPr dirty="0" sz="1200">
                <a:solidFill>
                  <a:srgbClr val="231F20"/>
                </a:solidFill>
                <a:latin typeface="楷体"/>
                <a:cs typeface="楷体"/>
              </a:rPr>
              <a:t>外</a:t>
            </a:r>
            <a:r>
              <a:rPr dirty="0" sz="1200" spc="-5">
                <a:solidFill>
                  <a:srgbClr val="231F20"/>
                </a:solidFill>
                <a:latin typeface="楷体"/>
                <a:cs typeface="楷体"/>
              </a:rPr>
              <a:t>，</a:t>
            </a:r>
            <a:r>
              <a:rPr dirty="0" baseline="2314" sz="1800" spc="-7">
                <a:solidFill>
                  <a:srgbClr val="231F20"/>
                </a:solidFill>
                <a:latin typeface="Times New Roman"/>
                <a:cs typeface="Times New Roman"/>
              </a:rPr>
              <a:t>NICE</a:t>
            </a:r>
            <a:r>
              <a:rPr dirty="0" baseline="2314" sz="1800" spc="-30">
                <a:solidFill>
                  <a:srgbClr val="231F20"/>
                </a:solidFill>
                <a:latin typeface="Times New Roman"/>
                <a:cs typeface="Times New Roman"/>
              </a:rPr>
              <a:t> </a:t>
            </a:r>
            <a:r>
              <a:rPr dirty="0" sz="1200" spc="35">
                <a:solidFill>
                  <a:srgbClr val="231F20"/>
                </a:solidFill>
                <a:latin typeface="楷体"/>
                <a:cs typeface="楷体"/>
              </a:rPr>
              <a:t>还将疾病严重</a:t>
            </a:r>
            <a:r>
              <a:rPr dirty="0" sz="1200">
                <a:solidFill>
                  <a:srgbClr val="231F20"/>
                </a:solidFill>
                <a:latin typeface="楷体"/>
                <a:cs typeface="楷体"/>
              </a:rPr>
              <a:t>性</a:t>
            </a:r>
            <a:r>
              <a:rPr dirty="0" sz="1200" spc="35">
                <a:solidFill>
                  <a:srgbClr val="231F20"/>
                </a:solidFill>
                <a:latin typeface="楷体"/>
                <a:cs typeface="楷体"/>
              </a:rPr>
              <a:t>、药物创新程</a:t>
            </a:r>
            <a:r>
              <a:rPr dirty="0" sz="1200">
                <a:solidFill>
                  <a:srgbClr val="231F20"/>
                </a:solidFill>
                <a:latin typeface="楷体"/>
                <a:cs typeface="楷体"/>
              </a:rPr>
              <a:t>度</a:t>
            </a:r>
            <a:r>
              <a:rPr dirty="0" sz="1200" spc="35">
                <a:solidFill>
                  <a:srgbClr val="231F20"/>
                </a:solidFill>
                <a:latin typeface="楷体"/>
                <a:cs typeface="楷体"/>
              </a:rPr>
              <a:t>、社会影响等其他价值因 </a:t>
            </a:r>
            <a:r>
              <a:rPr dirty="0" sz="1200" spc="5">
                <a:solidFill>
                  <a:srgbClr val="231F20"/>
                </a:solidFill>
                <a:latin typeface="楷体"/>
                <a:cs typeface="楷体"/>
              </a:rPr>
              <a:t>素纳</a:t>
            </a:r>
            <a:r>
              <a:rPr dirty="0" sz="1200">
                <a:solidFill>
                  <a:srgbClr val="231F20"/>
                </a:solidFill>
                <a:latin typeface="楷体"/>
                <a:cs typeface="楷体"/>
              </a:rPr>
              <a:t>入</a:t>
            </a:r>
            <a:r>
              <a:rPr dirty="0" sz="1200" spc="-315">
                <a:solidFill>
                  <a:srgbClr val="231F20"/>
                </a:solidFill>
                <a:latin typeface="楷体"/>
                <a:cs typeface="楷体"/>
              </a:rPr>
              <a:t> </a:t>
            </a:r>
            <a:r>
              <a:rPr dirty="0" baseline="2314" sz="1800" spc="-7">
                <a:solidFill>
                  <a:srgbClr val="231F20"/>
                </a:solidFill>
                <a:latin typeface="Times New Roman"/>
                <a:cs typeface="Times New Roman"/>
              </a:rPr>
              <a:t>HST</a:t>
            </a:r>
            <a:r>
              <a:rPr dirty="0" baseline="2314" sz="1800" spc="-22">
                <a:solidFill>
                  <a:srgbClr val="231F20"/>
                </a:solidFill>
                <a:latin typeface="Times New Roman"/>
                <a:cs typeface="Times New Roman"/>
              </a:rPr>
              <a:t> </a:t>
            </a:r>
            <a:r>
              <a:rPr dirty="0" sz="1200" spc="5">
                <a:solidFill>
                  <a:srgbClr val="231F20"/>
                </a:solidFill>
                <a:latin typeface="楷体"/>
                <a:cs typeface="楷体"/>
              </a:rPr>
              <a:t>考量范</a:t>
            </a:r>
            <a:r>
              <a:rPr dirty="0" sz="1200">
                <a:solidFill>
                  <a:srgbClr val="231F20"/>
                </a:solidFill>
                <a:latin typeface="楷体"/>
                <a:cs typeface="楷体"/>
              </a:rPr>
              <a:t>围</a:t>
            </a:r>
            <a:r>
              <a:rPr dirty="0" sz="1200" spc="5">
                <a:solidFill>
                  <a:srgbClr val="231F20"/>
                </a:solidFill>
                <a:latin typeface="楷体"/>
                <a:cs typeface="楷体"/>
              </a:rPr>
              <a:t>，以此更加全面地展开评</a:t>
            </a:r>
            <a:r>
              <a:rPr dirty="0" sz="1200">
                <a:solidFill>
                  <a:srgbClr val="231F20"/>
                </a:solidFill>
                <a:latin typeface="楷体"/>
                <a:cs typeface="楷体"/>
              </a:rPr>
              <a:t>估</a:t>
            </a:r>
            <a:r>
              <a:rPr dirty="0" sz="1200" spc="5">
                <a:solidFill>
                  <a:srgbClr val="231F20"/>
                </a:solidFill>
                <a:latin typeface="楷体"/>
                <a:cs typeface="楷体"/>
              </a:rPr>
              <a:t>。但目</a:t>
            </a:r>
            <a:r>
              <a:rPr dirty="0" sz="1200">
                <a:solidFill>
                  <a:srgbClr val="231F20"/>
                </a:solidFill>
                <a:latin typeface="楷体"/>
                <a:cs typeface="楷体"/>
              </a:rPr>
              <a:t>前</a:t>
            </a:r>
            <a:r>
              <a:rPr dirty="0" sz="1200" spc="-320">
                <a:solidFill>
                  <a:srgbClr val="231F20"/>
                </a:solidFill>
                <a:latin typeface="楷体"/>
                <a:cs typeface="楷体"/>
              </a:rPr>
              <a:t> </a:t>
            </a:r>
            <a:r>
              <a:rPr dirty="0" baseline="2314" sz="1800" spc="-7">
                <a:solidFill>
                  <a:srgbClr val="231F20"/>
                </a:solidFill>
                <a:latin typeface="Times New Roman"/>
                <a:cs typeface="Times New Roman"/>
              </a:rPr>
              <a:t>NICE</a:t>
            </a:r>
            <a:r>
              <a:rPr dirty="0" baseline="2314" sz="1800" spc="-22">
                <a:solidFill>
                  <a:srgbClr val="231F20"/>
                </a:solidFill>
                <a:latin typeface="Times New Roman"/>
                <a:cs typeface="Times New Roman"/>
              </a:rPr>
              <a:t> </a:t>
            </a:r>
            <a:r>
              <a:rPr dirty="0" sz="1200" spc="5">
                <a:solidFill>
                  <a:srgbClr val="231F20"/>
                </a:solidFill>
                <a:latin typeface="楷体"/>
                <a:cs typeface="楷体"/>
              </a:rPr>
              <a:t>每年最 </a:t>
            </a:r>
            <a:r>
              <a:rPr dirty="0" sz="1200" spc="45">
                <a:solidFill>
                  <a:srgbClr val="231F20"/>
                </a:solidFill>
                <a:latin typeface="楷体"/>
                <a:cs typeface="楷体"/>
              </a:rPr>
              <a:t>多仅针</a:t>
            </a:r>
            <a:r>
              <a:rPr dirty="0" sz="1200">
                <a:solidFill>
                  <a:srgbClr val="231F20"/>
                </a:solidFill>
                <a:latin typeface="楷体"/>
                <a:cs typeface="楷体"/>
              </a:rPr>
              <a:t>对</a:t>
            </a:r>
            <a:r>
              <a:rPr dirty="0" sz="1200" spc="-310">
                <a:solidFill>
                  <a:srgbClr val="231F20"/>
                </a:solidFill>
                <a:latin typeface="楷体"/>
                <a:cs typeface="楷体"/>
              </a:rPr>
              <a:t> </a:t>
            </a:r>
            <a:r>
              <a:rPr dirty="0" baseline="2314" sz="1800">
                <a:solidFill>
                  <a:srgbClr val="231F20"/>
                </a:solidFill>
                <a:latin typeface="Times New Roman"/>
                <a:cs typeface="Times New Roman"/>
              </a:rPr>
              <a:t>3</a:t>
            </a:r>
            <a:r>
              <a:rPr dirty="0" baseline="2314" sz="1800" spc="-7">
                <a:solidFill>
                  <a:srgbClr val="231F20"/>
                </a:solidFill>
                <a:latin typeface="Times New Roman"/>
                <a:cs typeface="Times New Roman"/>
              </a:rPr>
              <a:t> </a:t>
            </a:r>
            <a:r>
              <a:rPr dirty="0" sz="1200" spc="45">
                <a:solidFill>
                  <a:srgbClr val="231F20"/>
                </a:solidFill>
                <a:latin typeface="楷体"/>
                <a:cs typeface="楷体"/>
              </a:rPr>
              <a:t>种超罕见病药物进</a:t>
            </a:r>
            <a:r>
              <a:rPr dirty="0" sz="1200">
                <a:solidFill>
                  <a:srgbClr val="231F20"/>
                </a:solidFill>
                <a:latin typeface="楷体"/>
                <a:cs typeface="楷体"/>
              </a:rPr>
              <a:t>行</a:t>
            </a:r>
            <a:r>
              <a:rPr dirty="0" sz="1200" spc="-305">
                <a:solidFill>
                  <a:srgbClr val="231F20"/>
                </a:solidFill>
                <a:latin typeface="楷体"/>
                <a:cs typeface="楷体"/>
              </a:rPr>
              <a:t> </a:t>
            </a:r>
            <a:r>
              <a:rPr dirty="0" baseline="2314" sz="1800" spc="-7">
                <a:solidFill>
                  <a:srgbClr val="231F20"/>
                </a:solidFill>
                <a:latin typeface="Times New Roman"/>
                <a:cs typeface="Times New Roman"/>
              </a:rPr>
              <a:t>HST </a:t>
            </a:r>
            <a:r>
              <a:rPr dirty="0" sz="1200" spc="45">
                <a:solidFill>
                  <a:srgbClr val="231F20"/>
                </a:solidFill>
                <a:latin typeface="楷体"/>
                <a:cs typeface="楷体"/>
              </a:rPr>
              <a:t>评</a:t>
            </a:r>
            <a:r>
              <a:rPr dirty="0" sz="1200" spc="-5">
                <a:solidFill>
                  <a:srgbClr val="231F20"/>
                </a:solidFill>
                <a:latin typeface="楷体"/>
                <a:cs typeface="楷体"/>
              </a:rPr>
              <a:t>估</a:t>
            </a:r>
            <a:r>
              <a:rPr dirty="0" sz="1200" spc="45">
                <a:solidFill>
                  <a:srgbClr val="231F20"/>
                </a:solidFill>
                <a:latin typeface="楷体"/>
                <a:cs typeface="楷体"/>
              </a:rPr>
              <a:t>，而对一般罕见病药物依然 </a:t>
            </a:r>
            <a:r>
              <a:rPr dirty="0" sz="1200" spc="10">
                <a:solidFill>
                  <a:srgbClr val="231F20"/>
                </a:solidFill>
                <a:latin typeface="楷体"/>
                <a:cs typeface="楷体"/>
              </a:rPr>
              <a:t>采用传统的评估标</a:t>
            </a:r>
            <a:r>
              <a:rPr dirty="0" sz="1200">
                <a:solidFill>
                  <a:srgbClr val="231F20"/>
                </a:solidFill>
                <a:latin typeface="楷体"/>
                <a:cs typeface="楷体"/>
              </a:rPr>
              <a:t>准</a:t>
            </a:r>
            <a:r>
              <a:rPr dirty="0" sz="1200" spc="10">
                <a:solidFill>
                  <a:srgbClr val="231F20"/>
                </a:solidFill>
                <a:latin typeface="楷体"/>
                <a:cs typeface="楷体"/>
              </a:rPr>
              <a:t>，许多专家呼吁其对一般孤儿药的卫生技术评估模 </a:t>
            </a:r>
            <a:r>
              <a:rPr dirty="0" sz="1200">
                <a:solidFill>
                  <a:srgbClr val="231F20"/>
                </a:solidFill>
                <a:latin typeface="楷体"/>
                <a:cs typeface="楷体"/>
              </a:rPr>
              <a:t>式也进行调整。</a:t>
            </a:r>
            <a:endParaRPr sz="1200">
              <a:latin typeface="楷体"/>
              <a:cs typeface="楷体"/>
            </a:endParaRPr>
          </a:p>
          <a:p>
            <a:pPr>
              <a:lnSpc>
                <a:spcPct val="100000"/>
              </a:lnSpc>
              <a:spcBef>
                <a:spcPts val="35"/>
              </a:spcBef>
            </a:pPr>
            <a:endParaRPr sz="1300">
              <a:latin typeface="楷体"/>
              <a:cs typeface="楷体"/>
            </a:endParaRPr>
          </a:p>
          <a:p>
            <a:pPr algn="just" marL="12700" marR="76200" indent="304800">
              <a:lnSpc>
                <a:spcPct val="118100"/>
              </a:lnSpc>
            </a:pPr>
            <a:r>
              <a:rPr dirty="0" sz="1200" spc="15">
                <a:solidFill>
                  <a:srgbClr val="231F20"/>
                </a:solidFill>
                <a:latin typeface="楷体"/>
                <a:cs typeface="楷体"/>
              </a:rPr>
              <a:t>相比之</a:t>
            </a:r>
            <a:r>
              <a:rPr dirty="0" sz="1200">
                <a:solidFill>
                  <a:srgbClr val="231F20"/>
                </a:solidFill>
                <a:latin typeface="楷体"/>
                <a:cs typeface="楷体"/>
              </a:rPr>
              <a:t>下</a:t>
            </a:r>
            <a:r>
              <a:rPr dirty="0" sz="1200" spc="15">
                <a:solidFill>
                  <a:srgbClr val="231F20"/>
                </a:solidFill>
                <a:latin typeface="楷体"/>
                <a:cs typeface="楷体"/>
              </a:rPr>
              <a:t>，德国虽然没有为罕见病药物建立单独的评估制</a:t>
            </a:r>
            <a:r>
              <a:rPr dirty="0" sz="1200" spc="-5">
                <a:solidFill>
                  <a:srgbClr val="231F20"/>
                </a:solidFill>
                <a:latin typeface="楷体"/>
                <a:cs typeface="楷体"/>
              </a:rPr>
              <a:t>度</a:t>
            </a:r>
            <a:r>
              <a:rPr dirty="0" sz="1200" spc="15">
                <a:solidFill>
                  <a:srgbClr val="231F20"/>
                </a:solidFill>
                <a:latin typeface="楷体"/>
                <a:cs typeface="楷体"/>
              </a:rPr>
              <a:t>，但对 </a:t>
            </a:r>
            <a:r>
              <a:rPr dirty="0" sz="1200" spc="10">
                <a:solidFill>
                  <a:srgbClr val="231F20"/>
                </a:solidFill>
                <a:latin typeface="楷体"/>
                <a:cs typeface="楷体"/>
              </a:rPr>
              <a:t>所有罕见病药物的评估标准进行了调</a:t>
            </a:r>
            <a:r>
              <a:rPr dirty="0" sz="1200">
                <a:solidFill>
                  <a:srgbClr val="231F20"/>
                </a:solidFill>
                <a:latin typeface="楷体"/>
                <a:cs typeface="楷体"/>
              </a:rPr>
              <a:t>整</a:t>
            </a:r>
            <a:r>
              <a:rPr dirty="0" sz="1200" spc="10">
                <a:solidFill>
                  <a:srgbClr val="231F20"/>
                </a:solidFill>
                <a:latin typeface="楷体"/>
                <a:cs typeface="楷体"/>
              </a:rPr>
              <a:t>。对于孤儿</a:t>
            </a:r>
            <a:r>
              <a:rPr dirty="0" sz="1200">
                <a:solidFill>
                  <a:srgbClr val="231F20"/>
                </a:solidFill>
                <a:latin typeface="楷体"/>
                <a:cs typeface="楷体"/>
              </a:rPr>
              <a:t>药</a:t>
            </a:r>
            <a:r>
              <a:rPr dirty="0" sz="1200" spc="10">
                <a:solidFill>
                  <a:srgbClr val="231F20"/>
                </a:solidFill>
                <a:latin typeface="楷体"/>
                <a:cs typeface="楷体"/>
              </a:rPr>
              <a:t>，当药企提供数据 </a:t>
            </a:r>
            <a:r>
              <a:rPr dirty="0" sz="1200" spc="35">
                <a:solidFill>
                  <a:srgbClr val="231F20"/>
                </a:solidFill>
                <a:latin typeface="楷体"/>
                <a:cs typeface="楷体"/>
              </a:rPr>
              <a:t>证明该药物总体预算影响值不超</a:t>
            </a:r>
            <a:r>
              <a:rPr dirty="0" sz="1200">
                <a:solidFill>
                  <a:srgbClr val="231F20"/>
                </a:solidFill>
                <a:latin typeface="楷体"/>
                <a:cs typeface="楷体"/>
              </a:rPr>
              <a:t>过</a:t>
            </a:r>
            <a:r>
              <a:rPr dirty="0" sz="1200" spc="-335">
                <a:solidFill>
                  <a:srgbClr val="231F20"/>
                </a:solidFill>
                <a:latin typeface="楷体"/>
                <a:cs typeface="楷体"/>
              </a:rPr>
              <a:t> </a:t>
            </a:r>
            <a:r>
              <a:rPr dirty="0" baseline="2314" sz="1800">
                <a:solidFill>
                  <a:srgbClr val="231F20"/>
                </a:solidFill>
                <a:latin typeface="Times New Roman"/>
                <a:cs typeface="Times New Roman"/>
              </a:rPr>
              <a:t>5000</a:t>
            </a:r>
            <a:r>
              <a:rPr dirty="0" baseline="2314" sz="1800" spc="-52">
                <a:solidFill>
                  <a:srgbClr val="231F20"/>
                </a:solidFill>
                <a:latin typeface="Times New Roman"/>
                <a:cs typeface="Times New Roman"/>
              </a:rPr>
              <a:t> </a:t>
            </a:r>
            <a:r>
              <a:rPr dirty="0" sz="1200" spc="35">
                <a:solidFill>
                  <a:srgbClr val="231F20"/>
                </a:solidFill>
                <a:latin typeface="楷体"/>
                <a:cs typeface="楷体"/>
              </a:rPr>
              <a:t>万欧元</a:t>
            </a:r>
            <a:r>
              <a:rPr dirty="0" sz="1200">
                <a:solidFill>
                  <a:srgbClr val="231F20"/>
                </a:solidFill>
                <a:latin typeface="楷体"/>
                <a:cs typeface="楷体"/>
              </a:rPr>
              <a:t>时</a:t>
            </a:r>
            <a:r>
              <a:rPr dirty="0" sz="1200" spc="35">
                <a:solidFill>
                  <a:srgbClr val="231F20"/>
                </a:solidFill>
                <a:latin typeface="楷体"/>
                <a:cs typeface="楷体"/>
              </a:rPr>
              <a:t>，德国联邦联合委</a:t>
            </a:r>
            <a:r>
              <a:rPr dirty="0" sz="1200">
                <a:solidFill>
                  <a:srgbClr val="231F20"/>
                </a:solidFill>
                <a:latin typeface="楷体"/>
                <a:cs typeface="楷体"/>
              </a:rPr>
              <a:t>员 会（</a:t>
            </a:r>
            <a:r>
              <a:rPr dirty="0" baseline="2314" sz="1800" spc="-7">
                <a:solidFill>
                  <a:srgbClr val="231F20"/>
                </a:solidFill>
                <a:latin typeface="Times New Roman"/>
                <a:cs typeface="Times New Roman"/>
              </a:rPr>
              <a:t>G-B</a:t>
            </a:r>
            <a:r>
              <a:rPr dirty="0" baseline="2314" sz="1800">
                <a:solidFill>
                  <a:srgbClr val="231F20"/>
                </a:solidFill>
                <a:latin typeface="Times New Roman"/>
                <a:cs typeface="Times New Roman"/>
              </a:rPr>
              <a:t>A</a:t>
            </a:r>
            <a:r>
              <a:rPr dirty="0" sz="1200" spc="40">
                <a:solidFill>
                  <a:srgbClr val="231F20"/>
                </a:solidFill>
                <a:latin typeface="楷体"/>
                <a:cs typeface="楷体"/>
              </a:rPr>
              <a:t>，德国的新药评估和谈判机</a:t>
            </a:r>
            <a:r>
              <a:rPr dirty="0" sz="1200" spc="20">
                <a:solidFill>
                  <a:srgbClr val="231F20"/>
                </a:solidFill>
                <a:latin typeface="楷体"/>
                <a:cs typeface="楷体"/>
              </a:rPr>
              <a:t>构</a:t>
            </a:r>
            <a:r>
              <a:rPr dirty="0" sz="1200" spc="40">
                <a:solidFill>
                  <a:srgbClr val="231F20"/>
                </a:solidFill>
                <a:latin typeface="楷体"/>
                <a:cs typeface="楷体"/>
              </a:rPr>
              <a:t>）即会在相应评估指标上放低 </a:t>
            </a:r>
            <a:r>
              <a:rPr dirty="0" sz="1200" spc="10">
                <a:solidFill>
                  <a:srgbClr val="231F20"/>
                </a:solidFill>
                <a:latin typeface="楷体"/>
                <a:cs typeface="楷体"/>
              </a:rPr>
              <a:t>要</a:t>
            </a:r>
            <a:r>
              <a:rPr dirty="0" sz="1200">
                <a:solidFill>
                  <a:srgbClr val="231F20"/>
                </a:solidFill>
                <a:latin typeface="楷体"/>
                <a:cs typeface="楷体"/>
              </a:rPr>
              <a:t>求</a:t>
            </a:r>
            <a:r>
              <a:rPr dirty="0" sz="1200" spc="10">
                <a:solidFill>
                  <a:srgbClr val="231F20"/>
                </a:solidFill>
                <a:latin typeface="楷体"/>
                <a:cs typeface="楷体"/>
              </a:rPr>
              <a:t>。而对于普通药</a:t>
            </a:r>
            <a:r>
              <a:rPr dirty="0" sz="1200">
                <a:solidFill>
                  <a:srgbClr val="231F20"/>
                </a:solidFill>
                <a:latin typeface="楷体"/>
                <a:cs typeface="楷体"/>
              </a:rPr>
              <a:t>物</a:t>
            </a:r>
            <a:r>
              <a:rPr dirty="0" sz="1200" spc="10">
                <a:solidFill>
                  <a:srgbClr val="231F20"/>
                </a:solidFill>
                <a:latin typeface="楷体"/>
                <a:cs typeface="楷体"/>
              </a:rPr>
              <a:t>，这一阈值比较严</a:t>
            </a:r>
            <a:r>
              <a:rPr dirty="0" sz="1200">
                <a:solidFill>
                  <a:srgbClr val="231F20"/>
                </a:solidFill>
                <a:latin typeface="楷体"/>
                <a:cs typeface="楷体"/>
              </a:rPr>
              <a:t>格</a:t>
            </a:r>
            <a:r>
              <a:rPr dirty="0" sz="1200" spc="10">
                <a:solidFill>
                  <a:srgbClr val="231F20"/>
                </a:solidFill>
                <a:latin typeface="楷体"/>
                <a:cs typeface="楷体"/>
              </a:rPr>
              <a:t>，要求总体预算影响值不超 </a:t>
            </a:r>
            <a:r>
              <a:rPr dirty="0" sz="1200">
                <a:solidFill>
                  <a:srgbClr val="231F20"/>
                </a:solidFill>
                <a:latin typeface="楷体"/>
                <a:cs typeface="楷体"/>
              </a:rPr>
              <a:t>过</a:t>
            </a:r>
            <a:r>
              <a:rPr dirty="0" sz="1200" spc="-305">
                <a:solidFill>
                  <a:srgbClr val="231F20"/>
                </a:solidFill>
                <a:latin typeface="楷体"/>
                <a:cs typeface="楷体"/>
              </a:rPr>
              <a:t> </a:t>
            </a:r>
            <a:r>
              <a:rPr dirty="0" baseline="2314" sz="1800">
                <a:solidFill>
                  <a:srgbClr val="231F20"/>
                </a:solidFill>
                <a:latin typeface="Times New Roman"/>
                <a:cs typeface="Times New Roman"/>
              </a:rPr>
              <a:t>100</a:t>
            </a:r>
            <a:r>
              <a:rPr dirty="0" baseline="2314" sz="1800" spc="-7">
                <a:solidFill>
                  <a:srgbClr val="231F20"/>
                </a:solidFill>
                <a:latin typeface="Times New Roman"/>
                <a:cs typeface="Times New Roman"/>
              </a:rPr>
              <a:t> </a:t>
            </a:r>
            <a:r>
              <a:rPr dirty="0" sz="1200">
                <a:solidFill>
                  <a:srgbClr val="231F20"/>
                </a:solidFill>
                <a:latin typeface="楷体"/>
                <a:cs typeface="楷体"/>
              </a:rPr>
              <a:t>万欧元时才能放宽对该药物疗效证据的要求。</a:t>
            </a:r>
            <a:endParaRPr sz="1200">
              <a:latin typeface="楷体"/>
              <a:cs typeface="楷体"/>
            </a:endParaRPr>
          </a:p>
        </p:txBody>
      </p:sp>
      <p:sp>
        <p:nvSpPr>
          <p:cNvPr id="7" name="object 7"/>
          <p:cNvSpPr/>
          <p:nvPr/>
        </p:nvSpPr>
        <p:spPr>
          <a:xfrm>
            <a:off x="694499" y="1359763"/>
            <a:ext cx="5940425" cy="0"/>
          </a:xfrm>
          <a:custGeom>
            <a:avLst/>
            <a:gdLst/>
            <a:ahLst/>
            <a:cxnLst/>
            <a:rect l="l" t="t" r="r" b="b"/>
            <a:pathLst>
              <a:path w="5940425" h="0">
                <a:moveTo>
                  <a:pt x="0" y="0"/>
                </a:moveTo>
                <a:lnTo>
                  <a:pt x="5940005" y="0"/>
                </a:lnTo>
              </a:path>
            </a:pathLst>
          </a:custGeom>
          <a:ln w="8572">
            <a:solidFill>
              <a:srgbClr val="63B047"/>
            </a:solidFill>
          </a:ln>
        </p:spPr>
        <p:txBody>
          <a:bodyPr wrap="square" lIns="0" tIns="0" rIns="0" bIns="0" rtlCol="0"/>
          <a:lstStyle/>
          <a:p/>
        </p:txBody>
      </p:sp>
      <p:sp>
        <p:nvSpPr>
          <p:cNvPr id="8" name="object 8"/>
          <p:cNvSpPr txBox="1"/>
          <p:nvPr/>
        </p:nvSpPr>
        <p:spPr>
          <a:xfrm>
            <a:off x="2592222" y="1373708"/>
            <a:ext cx="2031364" cy="151130"/>
          </a:xfrm>
          <a:prstGeom prst="rect">
            <a:avLst/>
          </a:prstGeom>
        </p:spPr>
        <p:txBody>
          <a:bodyPr wrap="square" lIns="0" tIns="15240" rIns="0" bIns="0" rtlCol="0" vert="horz">
            <a:spAutoFit/>
          </a:bodyPr>
          <a:lstStyle/>
          <a:p>
            <a:pPr marL="12700">
              <a:lnSpc>
                <a:spcPct val="100000"/>
              </a:lnSpc>
              <a:spcBef>
                <a:spcPts val="120"/>
              </a:spcBef>
            </a:pPr>
            <a:r>
              <a:rPr dirty="0" sz="800" spc="10" i="1">
                <a:solidFill>
                  <a:srgbClr val="5A5B5D"/>
                </a:solidFill>
                <a:latin typeface="楷体"/>
                <a:cs typeface="楷体"/>
              </a:rPr>
              <a:t>图</a:t>
            </a:r>
            <a:r>
              <a:rPr dirty="0" sz="800" spc="-250" i="1">
                <a:solidFill>
                  <a:srgbClr val="5A5B5D"/>
                </a:solidFill>
                <a:latin typeface="楷体"/>
                <a:cs typeface="楷体"/>
              </a:rPr>
              <a:t> </a:t>
            </a:r>
            <a:r>
              <a:rPr dirty="0" sz="800" i="1">
                <a:solidFill>
                  <a:srgbClr val="5A5B5D"/>
                </a:solidFill>
                <a:latin typeface="Times New Roman"/>
                <a:cs typeface="Times New Roman"/>
              </a:rPr>
              <a:t>3.2</a:t>
            </a:r>
            <a:r>
              <a:rPr dirty="0" sz="800" i="1">
                <a:solidFill>
                  <a:srgbClr val="5A5B5D"/>
                </a:solidFill>
                <a:latin typeface="楷体"/>
                <a:cs typeface="楷体"/>
              </a:rPr>
              <a:t>：</a:t>
            </a:r>
            <a:r>
              <a:rPr dirty="0" sz="800" spc="10" i="1">
                <a:solidFill>
                  <a:srgbClr val="5A5B5D"/>
                </a:solidFill>
                <a:latin typeface="楷体"/>
                <a:cs typeface="楷体"/>
              </a:rPr>
              <a:t>欧盟国家的孤儿药卫生技术评估方式</a:t>
            </a:r>
            <a:endParaRPr sz="800">
              <a:latin typeface="楷体"/>
              <a:cs typeface="楷体"/>
            </a:endParaRPr>
          </a:p>
        </p:txBody>
      </p:sp>
      <p:sp>
        <p:nvSpPr>
          <p:cNvPr id="9" name="object 9"/>
          <p:cNvSpPr/>
          <p:nvPr/>
        </p:nvSpPr>
        <p:spPr>
          <a:xfrm>
            <a:off x="694499" y="3871290"/>
            <a:ext cx="5940425" cy="0"/>
          </a:xfrm>
          <a:custGeom>
            <a:avLst/>
            <a:gdLst/>
            <a:ahLst/>
            <a:cxnLst/>
            <a:rect l="l" t="t" r="r" b="b"/>
            <a:pathLst>
              <a:path w="5940425" h="0">
                <a:moveTo>
                  <a:pt x="0" y="0"/>
                </a:moveTo>
                <a:lnTo>
                  <a:pt x="5940005" y="0"/>
                </a:lnTo>
              </a:path>
            </a:pathLst>
          </a:custGeom>
          <a:ln w="8572">
            <a:solidFill>
              <a:srgbClr val="63B047"/>
            </a:solidFill>
          </a:ln>
        </p:spPr>
        <p:txBody>
          <a:bodyPr wrap="square" lIns="0" tIns="0" rIns="0" bIns="0" rtlCol="0"/>
          <a:lstStyle/>
          <a:p/>
        </p:txBody>
      </p:sp>
      <p:sp>
        <p:nvSpPr>
          <p:cNvPr id="10" name="object 10"/>
          <p:cNvSpPr txBox="1"/>
          <p:nvPr/>
        </p:nvSpPr>
        <p:spPr>
          <a:xfrm>
            <a:off x="1621167" y="1930666"/>
            <a:ext cx="320040" cy="1903095"/>
          </a:xfrm>
          <a:prstGeom prst="rect">
            <a:avLst/>
          </a:prstGeom>
          <a:solidFill>
            <a:srgbClr val="71A754"/>
          </a:solidFill>
        </p:spPr>
        <p:txBody>
          <a:bodyPr wrap="square" lIns="0" tIns="0" rIns="0" bIns="0" rtlCol="0" vert="horz">
            <a:spAutoFit/>
          </a:bodyPr>
          <a:lstStyle/>
          <a:p>
            <a:pPr>
              <a:lnSpc>
                <a:spcPct val="100000"/>
              </a:lnSpc>
            </a:pPr>
            <a:endParaRPr sz="2150">
              <a:latin typeface="Times New Roman"/>
              <a:cs typeface="Times New Roman"/>
            </a:endParaRPr>
          </a:p>
          <a:p>
            <a:pPr algn="just" marL="74295" marR="85090">
              <a:lnSpc>
                <a:spcPts val="1420"/>
              </a:lnSpc>
              <a:spcBef>
                <a:spcPts val="5"/>
              </a:spcBef>
            </a:pPr>
            <a:r>
              <a:rPr dirty="0" sz="1200" spc="-5">
                <a:solidFill>
                  <a:srgbClr val="FFFFFF"/>
                </a:solidFill>
                <a:latin typeface="PMingLiU"/>
                <a:cs typeface="PMingLiU"/>
              </a:rPr>
              <a:t>卫 生 经 济 学 评 估</a:t>
            </a:r>
            <a:endParaRPr sz="1200">
              <a:latin typeface="PMingLiU"/>
              <a:cs typeface="PMingLiU"/>
            </a:endParaRPr>
          </a:p>
        </p:txBody>
      </p:sp>
      <p:sp>
        <p:nvSpPr>
          <p:cNvPr id="11" name="object 11"/>
          <p:cNvSpPr txBox="1"/>
          <p:nvPr/>
        </p:nvSpPr>
        <p:spPr>
          <a:xfrm>
            <a:off x="2002593" y="1930666"/>
            <a:ext cx="739775" cy="895350"/>
          </a:xfrm>
          <a:prstGeom prst="rect">
            <a:avLst/>
          </a:prstGeom>
          <a:solidFill>
            <a:srgbClr val="E6E5E5"/>
          </a:solidFill>
        </p:spPr>
        <p:txBody>
          <a:bodyPr wrap="square" lIns="0" tIns="0" rIns="0" bIns="0" rtlCol="0" vert="horz">
            <a:spAutoFit/>
          </a:bodyPr>
          <a:lstStyle/>
          <a:p>
            <a:pPr>
              <a:lnSpc>
                <a:spcPct val="100000"/>
              </a:lnSpc>
            </a:pPr>
            <a:endParaRPr sz="1100">
              <a:latin typeface="Times New Roman"/>
              <a:cs typeface="Times New Roman"/>
            </a:endParaRPr>
          </a:p>
          <a:p>
            <a:pPr>
              <a:lnSpc>
                <a:spcPct val="100000"/>
              </a:lnSpc>
              <a:spcBef>
                <a:spcPts val="5"/>
              </a:spcBef>
            </a:pPr>
            <a:endParaRPr sz="1500">
              <a:latin typeface="Times New Roman"/>
              <a:cs typeface="Times New Roman"/>
            </a:endParaRPr>
          </a:p>
          <a:p>
            <a:pPr marL="39370">
              <a:lnSpc>
                <a:spcPct val="100000"/>
              </a:lnSpc>
            </a:pPr>
            <a:r>
              <a:rPr dirty="0" sz="800" spc="40">
                <a:solidFill>
                  <a:srgbClr val="050100"/>
                </a:solidFill>
                <a:latin typeface="PMingLiU"/>
                <a:cs typeface="PMingLiU"/>
              </a:rPr>
              <a:t>成本效益评估</a:t>
            </a:r>
            <a:endParaRPr sz="800">
              <a:latin typeface="PMingLiU"/>
              <a:cs typeface="PMingLiU"/>
            </a:endParaRPr>
          </a:p>
        </p:txBody>
      </p:sp>
      <p:sp>
        <p:nvSpPr>
          <p:cNvPr id="12" name="object 12"/>
          <p:cNvSpPr txBox="1"/>
          <p:nvPr/>
        </p:nvSpPr>
        <p:spPr>
          <a:xfrm>
            <a:off x="2002593" y="2941942"/>
            <a:ext cx="739775" cy="892175"/>
          </a:xfrm>
          <a:prstGeom prst="rect">
            <a:avLst/>
          </a:prstGeom>
          <a:solidFill>
            <a:srgbClr val="E6E5E5"/>
          </a:solidFill>
        </p:spPr>
        <p:txBody>
          <a:bodyPr wrap="square" lIns="0" tIns="0" rIns="0" bIns="0" rtlCol="0" vert="horz">
            <a:spAutoFit/>
          </a:bodyPr>
          <a:lstStyle/>
          <a:p>
            <a:pPr>
              <a:lnSpc>
                <a:spcPct val="100000"/>
              </a:lnSpc>
            </a:pPr>
            <a:endParaRPr sz="1100">
              <a:latin typeface="Times New Roman"/>
              <a:cs typeface="Times New Roman"/>
            </a:endParaRPr>
          </a:p>
          <a:p>
            <a:pPr>
              <a:lnSpc>
                <a:spcPct val="100000"/>
              </a:lnSpc>
              <a:spcBef>
                <a:spcPts val="20"/>
              </a:spcBef>
            </a:pPr>
            <a:endParaRPr sz="1500">
              <a:latin typeface="Times New Roman"/>
              <a:cs typeface="Times New Roman"/>
            </a:endParaRPr>
          </a:p>
          <a:p>
            <a:pPr marL="39370">
              <a:lnSpc>
                <a:spcPct val="100000"/>
              </a:lnSpc>
            </a:pPr>
            <a:r>
              <a:rPr dirty="0" sz="800" spc="40">
                <a:solidFill>
                  <a:srgbClr val="050100"/>
                </a:solidFill>
                <a:latin typeface="PMingLiU"/>
                <a:cs typeface="PMingLiU"/>
              </a:rPr>
              <a:t>预算影响评估</a:t>
            </a:r>
            <a:endParaRPr sz="800">
              <a:latin typeface="PMingLiU"/>
              <a:cs typeface="PMingLiU"/>
            </a:endParaRPr>
          </a:p>
        </p:txBody>
      </p:sp>
      <p:sp>
        <p:nvSpPr>
          <p:cNvPr id="13" name="object 13"/>
          <p:cNvSpPr txBox="1"/>
          <p:nvPr/>
        </p:nvSpPr>
        <p:spPr>
          <a:xfrm>
            <a:off x="1971820" y="1562354"/>
            <a:ext cx="770255" cy="248920"/>
          </a:xfrm>
          <a:prstGeom prst="rect">
            <a:avLst/>
          </a:prstGeom>
          <a:solidFill>
            <a:srgbClr val="71A754"/>
          </a:solidFill>
        </p:spPr>
        <p:txBody>
          <a:bodyPr wrap="square" lIns="0" tIns="29209" rIns="0" bIns="0" rtlCol="0" vert="horz">
            <a:spAutoFit/>
          </a:bodyPr>
          <a:lstStyle/>
          <a:p>
            <a:pPr marL="252095">
              <a:lnSpc>
                <a:spcPct val="100000"/>
              </a:lnSpc>
              <a:spcBef>
                <a:spcPts val="229"/>
              </a:spcBef>
            </a:pPr>
            <a:r>
              <a:rPr dirty="0" sz="1100" spc="-5">
                <a:solidFill>
                  <a:srgbClr val="FFFFFF"/>
                </a:solidFill>
                <a:latin typeface="PMingLiU"/>
                <a:cs typeface="PMingLiU"/>
              </a:rPr>
              <a:t>分类</a:t>
            </a:r>
            <a:endParaRPr sz="1100">
              <a:latin typeface="PMingLiU"/>
              <a:cs typeface="PMingLiU"/>
            </a:endParaRPr>
          </a:p>
        </p:txBody>
      </p:sp>
      <p:sp>
        <p:nvSpPr>
          <p:cNvPr id="14" name="object 14"/>
          <p:cNvSpPr/>
          <p:nvPr/>
        </p:nvSpPr>
        <p:spPr>
          <a:xfrm>
            <a:off x="2803499" y="1930666"/>
            <a:ext cx="852169" cy="895350"/>
          </a:xfrm>
          <a:custGeom>
            <a:avLst/>
            <a:gdLst/>
            <a:ahLst/>
            <a:cxnLst/>
            <a:rect l="l" t="t" r="r" b="b"/>
            <a:pathLst>
              <a:path w="852170" h="895350">
                <a:moveTo>
                  <a:pt x="851939" y="894973"/>
                </a:moveTo>
                <a:lnTo>
                  <a:pt x="0" y="894973"/>
                </a:lnTo>
                <a:lnTo>
                  <a:pt x="0" y="0"/>
                </a:lnTo>
                <a:lnTo>
                  <a:pt x="851939" y="0"/>
                </a:lnTo>
                <a:lnTo>
                  <a:pt x="851939" y="894973"/>
                </a:lnTo>
                <a:close/>
              </a:path>
            </a:pathLst>
          </a:custGeom>
          <a:solidFill>
            <a:srgbClr val="E6E5E5"/>
          </a:solidFill>
        </p:spPr>
        <p:txBody>
          <a:bodyPr wrap="square" lIns="0" tIns="0" rIns="0" bIns="0" rtlCol="0"/>
          <a:lstStyle/>
          <a:p/>
        </p:txBody>
      </p:sp>
      <p:sp>
        <p:nvSpPr>
          <p:cNvPr id="15" name="object 15"/>
          <p:cNvSpPr txBox="1"/>
          <p:nvPr/>
        </p:nvSpPr>
        <p:spPr>
          <a:xfrm>
            <a:off x="2842120" y="1970427"/>
            <a:ext cx="774065" cy="800100"/>
          </a:xfrm>
          <a:prstGeom prst="rect">
            <a:avLst/>
          </a:prstGeom>
        </p:spPr>
        <p:txBody>
          <a:bodyPr wrap="square" lIns="0" tIns="17780" rIns="0" bIns="0" rtlCol="0" vert="horz">
            <a:spAutoFit/>
          </a:bodyPr>
          <a:lstStyle/>
          <a:p>
            <a:pPr algn="ctr">
              <a:lnSpc>
                <a:spcPct val="100000"/>
              </a:lnSpc>
              <a:spcBef>
                <a:spcPts val="140"/>
              </a:spcBef>
            </a:pPr>
            <a:r>
              <a:rPr dirty="0" sz="800" spc="40">
                <a:solidFill>
                  <a:srgbClr val="050100"/>
                </a:solidFill>
                <a:latin typeface="PMingLiU"/>
                <a:cs typeface="PMingLiU"/>
              </a:rPr>
              <a:t>增量成本效益比</a:t>
            </a:r>
            <a:endParaRPr sz="800">
              <a:latin typeface="PMingLiU"/>
              <a:cs typeface="PMingLiU"/>
            </a:endParaRPr>
          </a:p>
          <a:p>
            <a:pPr marL="12700" marR="5080" indent="90170">
              <a:lnSpc>
                <a:spcPct val="106000"/>
              </a:lnSpc>
            </a:pPr>
            <a:r>
              <a:rPr dirty="0" sz="800" spc="40">
                <a:solidFill>
                  <a:srgbClr val="050100"/>
                </a:solidFill>
                <a:latin typeface="PMingLiU"/>
                <a:cs typeface="PMingLiU"/>
              </a:rPr>
              <a:t>（简称</a:t>
            </a:r>
            <a:r>
              <a:rPr dirty="0" sz="800" spc="50">
                <a:solidFill>
                  <a:srgbClr val="050100"/>
                </a:solidFill>
                <a:latin typeface="PMingLiU"/>
                <a:cs typeface="PMingLiU"/>
              </a:rPr>
              <a:t>ICER  </a:t>
            </a:r>
            <a:r>
              <a:rPr dirty="0" sz="800" spc="35">
                <a:solidFill>
                  <a:srgbClr val="050100"/>
                </a:solidFill>
                <a:latin typeface="PMingLiU"/>
                <a:cs typeface="PMingLiU"/>
              </a:rPr>
              <a:t>值）：获得每一 质量生命年（简 </a:t>
            </a:r>
            <a:r>
              <a:rPr dirty="0" sz="800" spc="40">
                <a:solidFill>
                  <a:srgbClr val="050100"/>
                </a:solidFill>
                <a:latin typeface="PMingLiU"/>
                <a:cs typeface="PMingLiU"/>
              </a:rPr>
              <a:t>称</a:t>
            </a:r>
            <a:r>
              <a:rPr dirty="0" sz="800" spc="35">
                <a:solidFill>
                  <a:srgbClr val="050100"/>
                </a:solidFill>
                <a:latin typeface="PMingLiU"/>
                <a:cs typeface="PMingLiU"/>
              </a:rPr>
              <a:t>QALY）</a:t>
            </a:r>
            <a:r>
              <a:rPr dirty="0" sz="800" spc="40">
                <a:solidFill>
                  <a:srgbClr val="050100"/>
                </a:solidFill>
                <a:latin typeface="PMingLiU"/>
                <a:cs typeface="PMingLiU"/>
              </a:rPr>
              <a:t>所花</a:t>
            </a:r>
            <a:endParaRPr sz="800">
              <a:latin typeface="PMingLiU"/>
              <a:cs typeface="PMingLiU"/>
            </a:endParaRPr>
          </a:p>
          <a:p>
            <a:pPr algn="ctr">
              <a:lnSpc>
                <a:spcPct val="100000"/>
              </a:lnSpc>
              <a:spcBef>
                <a:spcPts val="55"/>
              </a:spcBef>
            </a:pPr>
            <a:r>
              <a:rPr dirty="0" sz="800" spc="40">
                <a:solidFill>
                  <a:srgbClr val="050100"/>
                </a:solidFill>
                <a:latin typeface="PMingLiU"/>
                <a:cs typeface="PMingLiU"/>
              </a:rPr>
              <a:t>费的成本</a:t>
            </a:r>
            <a:endParaRPr sz="800">
              <a:latin typeface="PMingLiU"/>
              <a:cs typeface="PMingLiU"/>
            </a:endParaRPr>
          </a:p>
        </p:txBody>
      </p:sp>
      <p:sp>
        <p:nvSpPr>
          <p:cNvPr id="16" name="object 16"/>
          <p:cNvSpPr/>
          <p:nvPr/>
        </p:nvSpPr>
        <p:spPr>
          <a:xfrm>
            <a:off x="2803499" y="2941942"/>
            <a:ext cx="852169" cy="892175"/>
          </a:xfrm>
          <a:custGeom>
            <a:avLst/>
            <a:gdLst/>
            <a:ahLst/>
            <a:cxnLst/>
            <a:rect l="l" t="t" r="r" b="b"/>
            <a:pathLst>
              <a:path w="852170" h="892175">
                <a:moveTo>
                  <a:pt x="0" y="0"/>
                </a:moveTo>
                <a:lnTo>
                  <a:pt x="851939" y="0"/>
                </a:lnTo>
                <a:lnTo>
                  <a:pt x="851939" y="891781"/>
                </a:lnTo>
                <a:lnTo>
                  <a:pt x="0" y="891781"/>
                </a:lnTo>
                <a:lnTo>
                  <a:pt x="0" y="0"/>
                </a:lnTo>
                <a:close/>
              </a:path>
            </a:pathLst>
          </a:custGeom>
          <a:solidFill>
            <a:srgbClr val="E6E5E5"/>
          </a:solidFill>
        </p:spPr>
        <p:txBody>
          <a:bodyPr wrap="square" lIns="0" tIns="0" rIns="0" bIns="0" rtlCol="0"/>
          <a:lstStyle/>
          <a:p/>
        </p:txBody>
      </p:sp>
      <p:sp>
        <p:nvSpPr>
          <p:cNvPr id="17" name="object 17"/>
          <p:cNvSpPr txBox="1"/>
          <p:nvPr/>
        </p:nvSpPr>
        <p:spPr>
          <a:xfrm>
            <a:off x="2842120" y="3048023"/>
            <a:ext cx="774065" cy="670560"/>
          </a:xfrm>
          <a:prstGeom prst="rect">
            <a:avLst/>
          </a:prstGeom>
        </p:spPr>
        <p:txBody>
          <a:bodyPr wrap="square" lIns="0" tIns="10160" rIns="0" bIns="0" rtlCol="0" vert="horz">
            <a:spAutoFit/>
          </a:bodyPr>
          <a:lstStyle/>
          <a:p>
            <a:pPr algn="ctr" marL="12700" marR="5080">
              <a:lnSpc>
                <a:spcPct val="106000"/>
              </a:lnSpc>
              <a:spcBef>
                <a:spcPts val="80"/>
              </a:spcBef>
            </a:pPr>
            <a:r>
              <a:rPr dirty="0" sz="800" spc="35">
                <a:solidFill>
                  <a:srgbClr val="050100"/>
                </a:solidFill>
                <a:latin typeface="PMingLiU"/>
                <a:cs typeface="PMingLiU"/>
              </a:rPr>
              <a:t>总体费用预算： 治疗手段需要花 </a:t>
            </a:r>
            <a:r>
              <a:rPr dirty="0" sz="800" spc="40">
                <a:solidFill>
                  <a:srgbClr val="050100"/>
                </a:solidFill>
                <a:latin typeface="PMingLiU"/>
                <a:cs typeface="PMingLiU"/>
              </a:rPr>
              <a:t>费的费用</a:t>
            </a:r>
            <a:r>
              <a:rPr dirty="0" sz="800" spc="-25">
                <a:solidFill>
                  <a:srgbClr val="050100"/>
                </a:solidFill>
                <a:latin typeface="PMingLiU"/>
                <a:cs typeface="PMingLiU"/>
              </a:rPr>
              <a:t>*</a:t>
            </a:r>
            <a:r>
              <a:rPr dirty="0" sz="800" spc="40">
                <a:solidFill>
                  <a:srgbClr val="050100"/>
                </a:solidFill>
                <a:latin typeface="PMingLiU"/>
                <a:cs typeface="PMingLiU"/>
              </a:rPr>
              <a:t>需要 </a:t>
            </a:r>
            <a:r>
              <a:rPr dirty="0" sz="800" spc="35">
                <a:solidFill>
                  <a:srgbClr val="050100"/>
                </a:solidFill>
                <a:latin typeface="PMingLiU"/>
                <a:cs typeface="PMingLiU"/>
              </a:rPr>
              <a:t>用此治疗手段进 行治疗的病人数</a:t>
            </a:r>
            <a:endParaRPr sz="800">
              <a:latin typeface="PMingLiU"/>
              <a:cs typeface="PMingLiU"/>
            </a:endParaRPr>
          </a:p>
        </p:txBody>
      </p:sp>
      <p:sp>
        <p:nvSpPr>
          <p:cNvPr id="18" name="object 18"/>
          <p:cNvSpPr/>
          <p:nvPr/>
        </p:nvSpPr>
        <p:spPr>
          <a:xfrm>
            <a:off x="2803499" y="1562354"/>
            <a:ext cx="852169" cy="248920"/>
          </a:xfrm>
          <a:custGeom>
            <a:avLst/>
            <a:gdLst/>
            <a:ahLst/>
            <a:cxnLst/>
            <a:rect l="l" t="t" r="r" b="b"/>
            <a:pathLst>
              <a:path w="852170" h="248919">
                <a:moveTo>
                  <a:pt x="851910" y="248778"/>
                </a:moveTo>
                <a:lnTo>
                  <a:pt x="0" y="248778"/>
                </a:lnTo>
                <a:lnTo>
                  <a:pt x="0" y="0"/>
                </a:lnTo>
                <a:lnTo>
                  <a:pt x="851910" y="0"/>
                </a:lnTo>
                <a:lnTo>
                  <a:pt x="851910" y="248778"/>
                </a:lnTo>
                <a:close/>
              </a:path>
            </a:pathLst>
          </a:custGeom>
          <a:solidFill>
            <a:srgbClr val="71A754"/>
          </a:solidFill>
        </p:spPr>
        <p:txBody>
          <a:bodyPr wrap="square" lIns="0" tIns="0" rIns="0" bIns="0" rtlCol="0"/>
          <a:lstStyle/>
          <a:p/>
        </p:txBody>
      </p:sp>
      <p:sp>
        <p:nvSpPr>
          <p:cNvPr id="19" name="object 19"/>
          <p:cNvSpPr/>
          <p:nvPr/>
        </p:nvSpPr>
        <p:spPr>
          <a:xfrm>
            <a:off x="3720210" y="1930666"/>
            <a:ext cx="1804670" cy="895350"/>
          </a:xfrm>
          <a:custGeom>
            <a:avLst/>
            <a:gdLst/>
            <a:ahLst/>
            <a:cxnLst/>
            <a:rect l="l" t="t" r="r" b="b"/>
            <a:pathLst>
              <a:path w="1804670" h="895350">
                <a:moveTo>
                  <a:pt x="1804266" y="894962"/>
                </a:moveTo>
                <a:lnTo>
                  <a:pt x="0" y="894962"/>
                </a:lnTo>
                <a:lnTo>
                  <a:pt x="0" y="0"/>
                </a:lnTo>
                <a:lnTo>
                  <a:pt x="1804266" y="0"/>
                </a:lnTo>
                <a:lnTo>
                  <a:pt x="1804266" y="894962"/>
                </a:lnTo>
                <a:close/>
              </a:path>
            </a:pathLst>
          </a:custGeom>
          <a:solidFill>
            <a:srgbClr val="E6E5E5"/>
          </a:solidFill>
        </p:spPr>
        <p:txBody>
          <a:bodyPr wrap="square" lIns="0" tIns="0" rIns="0" bIns="0" rtlCol="0"/>
          <a:lstStyle/>
          <a:p/>
        </p:txBody>
      </p:sp>
      <p:sp>
        <p:nvSpPr>
          <p:cNvPr id="20" name="object 20"/>
          <p:cNvSpPr txBox="1"/>
          <p:nvPr/>
        </p:nvSpPr>
        <p:spPr>
          <a:xfrm>
            <a:off x="3723322" y="2164281"/>
            <a:ext cx="1794510" cy="412115"/>
          </a:xfrm>
          <a:prstGeom prst="rect">
            <a:avLst/>
          </a:prstGeom>
        </p:spPr>
        <p:txBody>
          <a:bodyPr wrap="square" lIns="0" tIns="17780" rIns="0" bIns="0" rtlCol="0" vert="horz">
            <a:spAutoFit/>
          </a:bodyPr>
          <a:lstStyle/>
          <a:p>
            <a:pPr algn="ctr" marR="37465">
              <a:lnSpc>
                <a:spcPct val="100000"/>
              </a:lnSpc>
              <a:spcBef>
                <a:spcPts val="140"/>
              </a:spcBef>
            </a:pPr>
            <a:r>
              <a:rPr dirty="0" sz="800" spc="40">
                <a:solidFill>
                  <a:srgbClr val="050100"/>
                </a:solidFill>
                <a:latin typeface="PMingLiU"/>
                <a:cs typeface="PMingLiU"/>
              </a:rPr>
              <a:t>英国国家卫生与临床优化研究院</a:t>
            </a:r>
            <a:endParaRPr sz="800">
              <a:latin typeface="PMingLiU"/>
              <a:cs typeface="PMingLiU"/>
            </a:endParaRPr>
          </a:p>
          <a:p>
            <a:pPr algn="ctr" marL="12700" marR="5080">
              <a:lnSpc>
                <a:spcPct val="106000"/>
              </a:lnSpc>
            </a:pPr>
            <a:r>
              <a:rPr dirty="0" sz="800" spc="40">
                <a:solidFill>
                  <a:srgbClr val="050100"/>
                </a:solidFill>
                <a:latin typeface="PMingLiU"/>
                <a:cs typeface="PMingLiU"/>
              </a:rPr>
              <a:t>（简</a:t>
            </a:r>
            <a:r>
              <a:rPr dirty="0" sz="800" spc="65">
                <a:solidFill>
                  <a:srgbClr val="050100"/>
                </a:solidFill>
                <a:latin typeface="PMingLiU"/>
                <a:cs typeface="PMingLiU"/>
              </a:rPr>
              <a:t>称</a:t>
            </a:r>
            <a:r>
              <a:rPr dirty="0" sz="800" spc="90">
                <a:solidFill>
                  <a:srgbClr val="050100"/>
                </a:solidFill>
                <a:latin typeface="PMingLiU"/>
                <a:cs typeface="PMingLiU"/>
              </a:rPr>
              <a:t>N</a:t>
            </a:r>
            <a:r>
              <a:rPr dirty="0" sz="800" spc="50">
                <a:solidFill>
                  <a:srgbClr val="050100"/>
                </a:solidFill>
                <a:latin typeface="PMingLiU"/>
                <a:cs typeface="PMingLiU"/>
              </a:rPr>
              <a:t>I</a:t>
            </a:r>
            <a:r>
              <a:rPr dirty="0" sz="800" spc="30">
                <a:solidFill>
                  <a:srgbClr val="050100"/>
                </a:solidFill>
                <a:latin typeface="PMingLiU"/>
                <a:cs typeface="PMingLiU"/>
              </a:rPr>
              <a:t>C</a:t>
            </a:r>
            <a:r>
              <a:rPr dirty="0" sz="800" spc="95">
                <a:solidFill>
                  <a:srgbClr val="050100"/>
                </a:solidFill>
                <a:latin typeface="PMingLiU"/>
                <a:cs typeface="PMingLiU"/>
              </a:rPr>
              <a:t>E</a:t>
            </a:r>
            <a:r>
              <a:rPr dirty="0" sz="800" spc="40">
                <a:solidFill>
                  <a:srgbClr val="050100"/>
                </a:solidFill>
                <a:latin typeface="PMingLiU"/>
                <a:cs typeface="PMingLiU"/>
              </a:rPr>
              <a:t>）</a:t>
            </a:r>
            <a:r>
              <a:rPr dirty="0" sz="800" spc="65">
                <a:solidFill>
                  <a:srgbClr val="050100"/>
                </a:solidFill>
                <a:latin typeface="PMingLiU"/>
                <a:cs typeface="PMingLiU"/>
              </a:rPr>
              <a:t>负</a:t>
            </a:r>
            <a:r>
              <a:rPr dirty="0" sz="800" spc="40">
                <a:solidFill>
                  <a:srgbClr val="050100"/>
                </a:solidFill>
                <a:latin typeface="PMingLiU"/>
                <a:cs typeface="PMingLiU"/>
              </a:rPr>
              <a:t>责药</a:t>
            </a:r>
            <a:r>
              <a:rPr dirty="0" sz="800" spc="65">
                <a:solidFill>
                  <a:srgbClr val="050100"/>
                </a:solidFill>
                <a:latin typeface="PMingLiU"/>
                <a:cs typeface="PMingLiU"/>
              </a:rPr>
              <a:t>物</a:t>
            </a:r>
            <a:r>
              <a:rPr dirty="0" sz="800" spc="40">
                <a:solidFill>
                  <a:srgbClr val="050100"/>
                </a:solidFill>
                <a:latin typeface="PMingLiU"/>
                <a:cs typeface="PMingLiU"/>
              </a:rPr>
              <a:t>的准</a:t>
            </a:r>
            <a:r>
              <a:rPr dirty="0" sz="800" spc="65">
                <a:solidFill>
                  <a:srgbClr val="050100"/>
                </a:solidFill>
                <a:latin typeface="PMingLiU"/>
                <a:cs typeface="PMingLiU"/>
              </a:rPr>
              <a:t>入</a:t>
            </a:r>
            <a:r>
              <a:rPr dirty="0" sz="800" spc="30">
                <a:solidFill>
                  <a:srgbClr val="050100"/>
                </a:solidFill>
                <a:latin typeface="PMingLiU"/>
                <a:cs typeface="PMingLiU"/>
              </a:rPr>
              <a:t>评估， </a:t>
            </a:r>
            <a:r>
              <a:rPr dirty="0" sz="800" spc="40">
                <a:solidFill>
                  <a:srgbClr val="050100"/>
                </a:solidFill>
                <a:latin typeface="PMingLiU"/>
                <a:cs typeface="PMingLiU"/>
              </a:rPr>
              <a:t>以成本效益评估为主。</a:t>
            </a:r>
            <a:endParaRPr sz="800">
              <a:latin typeface="PMingLiU"/>
              <a:cs typeface="PMingLiU"/>
            </a:endParaRPr>
          </a:p>
        </p:txBody>
      </p:sp>
      <p:sp>
        <p:nvSpPr>
          <p:cNvPr id="21" name="object 21"/>
          <p:cNvSpPr/>
          <p:nvPr/>
        </p:nvSpPr>
        <p:spPr>
          <a:xfrm>
            <a:off x="3720210" y="2941942"/>
            <a:ext cx="1804670" cy="892175"/>
          </a:xfrm>
          <a:custGeom>
            <a:avLst/>
            <a:gdLst/>
            <a:ahLst/>
            <a:cxnLst/>
            <a:rect l="l" t="t" r="r" b="b"/>
            <a:pathLst>
              <a:path w="1804670" h="892175">
                <a:moveTo>
                  <a:pt x="0" y="0"/>
                </a:moveTo>
                <a:lnTo>
                  <a:pt x="1804266" y="0"/>
                </a:lnTo>
                <a:lnTo>
                  <a:pt x="1804266" y="891781"/>
                </a:lnTo>
                <a:lnTo>
                  <a:pt x="0" y="891781"/>
                </a:lnTo>
                <a:lnTo>
                  <a:pt x="0" y="0"/>
                </a:lnTo>
                <a:close/>
              </a:path>
            </a:pathLst>
          </a:custGeom>
          <a:solidFill>
            <a:srgbClr val="E6E5E5"/>
          </a:solidFill>
        </p:spPr>
        <p:txBody>
          <a:bodyPr wrap="square" lIns="0" tIns="0" rIns="0" bIns="0" rtlCol="0"/>
          <a:lstStyle/>
          <a:p/>
        </p:txBody>
      </p:sp>
      <p:sp>
        <p:nvSpPr>
          <p:cNvPr id="22" name="object 22"/>
          <p:cNvSpPr txBox="1"/>
          <p:nvPr/>
        </p:nvSpPr>
        <p:spPr>
          <a:xfrm>
            <a:off x="3726027" y="3177258"/>
            <a:ext cx="1791335" cy="412115"/>
          </a:xfrm>
          <a:prstGeom prst="rect">
            <a:avLst/>
          </a:prstGeom>
        </p:spPr>
        <p:txBody>
          <a:bodyPr wrap="square" lIns="0" tIns="17780" rIns="0" bIns="0" rtlCol="0" vert="horz">
            <a:spAutoFit/>
          </a:bodyPr>
          <a:lstStyle/>
          <a:p>
            <a:pPr algn="ctr" marR="37465">
              <a:lnSpc>
                <a:spcPct val="100000"/>
              </a:lnSpc>
              <a:spcBef>
                <a:spcPts val="140"/>
              </a:spcBef>
            </a:pPr>
            <a:r>
              <a:rPr dirty="0" sz="800" spc="40">
                <a:solidFill>
                  <a:srgbClr val="050100"/>
                </a:solidFill>
                <a:latin typeface="PMingLiU"/>
                <a:cs typeface="PMingLiU"/>
              </a:rPr>
              <a:t>德国联邦联合委员会</a:t>
            </a:r>
            <a:endParaRPr sz="800">
              <a:latin typeface="PMingLiU"/>
              <a:cs typeface="PMingLiU"/>
            </a:endParaRPr>
          </a:p>
          <a:p>
            <a:pPr algn="ctr" marL="12700" marR="5080">
              <a:lnSpc>
                <a:spcPct val="106000"/>
              </a:lnSpc>
            </a:pPr>
            <a:r>
              <a:rPr dirty="0" sz="800" spc="40">
                <a:solidFill>
                  <a:srgbClr val="050100"/>
                </a:solidFill>
                <a:latin typeface="PMingLiU"/>
                <a:cs typeface="PMingLiU"/>
              </a:rPr>
              <a:t>（简</a:t>
            </a:r>
            <a:r>
              <a:rPr dirty="0" sz="800" spc="65">
                <a:solidFill>
                  <a:srgbClr val="050100"/>
                </a:solidFill>
                <a:latin typeface="PMingLiU"/>
                <a:cs typeface="PMingLiU"/>
              </a:rPr>
              <a:t>称</a:t>
            </a:r>
            <a:r>
              <a:rPr dirty="0" sz="800" spc="90">
                <a:solidFill>
                  <a:srgbClr val="050100"/>
                </a:solidFill>
                <a:latin typeface="PMingLiU"/>
                <a:cs typeface="PMingLiU"/>
              </a:rPr>
              <a:t>G</a:t>
            </a:r>
            <a:r>
              <a:rPr dirty="0" sz="800">
                <a:solidFill>
                  <a:srgbClr val="050100"/>
                </a:solidFill>
                <a:latin typeface="PMingLiU"/>
                <a:cs typeface="PMingLiU"/>
              </a:rPr>
              <a:t>-</a:t>
            </a:r>
            <a:r>
              <a:rPr dirty="0" sz="800" spc="35">
                <a:solidFill>
                  <a:srgbClr val="050100"/>
                </a:solidFill>
                <a:latin typeface="PMingLiU"/>
                <a:cs typeface="PMingLiU"/>
              </a:rPr>
              <a:t>B</a:t>
            </a:r>
            <a:r>
              <a:rPr dirty="0" sz="800" spc="10">
                <a:solidFill>
                  <a:srgbClr val="050100"/>
                </a:solidFill>
                <a:latin typeface="PMingLiU"/>
                <a:cs typeface="PMingLiU"/>
              </a:rPr>
              <a:t>A</a:t>
            </a:r>
            <a:r>
              <a:rPr dirty="0" sz="800" spc="65">
                <a:solidFill>
                  <a:srgbClr val="050100"/>
                </a:solidFill>
                <a:latin typeface="PMingLiU"/>
                <a:cs typeface="PMingLiU"/>
              </a:rPr>
              <a:t>）</a:t>
            </a:r>
            <a:r>
              <a:rPr dirty="0" sz="800" spc="40">
                <a:solidFill>
                  <a:srgbClr val="050100"/>
                </a:solidFill>
                <a:latin typeface="PMingLiU"/>
                <a:cs typeface="PMingLiU"/>
              </a:rPr>
              <a:t>负责</a:t>
            </a:r>
            <a:r>
              <a:rPr dirty="0" sz="800" spc="65">
                <a:solidFill>
                  <a:srgbClr val="050100"/>
                </a:solidFill>
                <a:latin typeface="PMingLiU"/>
                <a:cs typeface="PMingLiU"/>
              </a:rPr>
              <a:t>药</a:t>
            </a:r>
            <a:r>
              <a:rPr dirty="0" sz="800" spc="40">
                <a:solidFill>
                  <a:srgbClr val="050100"/>
                </a:solidFill>
                <a:latin typeface="PMingLiU"/>
                <a:cs typeface="PMingLiU"/>
              </a:rPr>
              <a:t>物的</a:t>
            </a:r>
            <a:r>
              <a:rPr dirty="0" sz="800" spc="65">
                <a:solidFill>
                  <a:srgbClr val="050100"/>
                </a:solidFill>
                <a:latin typeface="PMingLiU"/>
                <a:cs typeface="PMingLiU"/>
              </a:rPr>
              <a:t>准</a:t>
            </a:r>
            <a:r>
              <a:rPr dirty="0" sz="800" spc="40">
                <a:solidFill>
                  <a:srgbClr val="050100"/>
                </a:solidFill>
                <a:latin typeface="PMingLiU"/>
                <a:cs typeface="PMingLiU"/>
              </a:rPr>
              <a:t>入评</a:t>
            </a:r>
            <a:r>
              <a:rPr dirty="0" sz="800" spc="65">
                <a:solidFill>
                  <a:srgbClr val="050100"/>
                </a:solidFill>
                <a:latin typeface="PMingLiU"/>
                <a:cs typeface="PMingLiU"/>
              </a:rPr>
              <a:t>估</a:t>
            </a:r>
            <a:r>
              <a:rPr dirty="0" sz="800" spc="25">
                <a:solidFill>
                  <a:srgbClr val="050100"/>
                </a:solidFill>
                <a:latin typeface="PMingLiU"/>
                <a:cs typeface="PMingLiU"/>
              </a:rPr>
              <a:t>， </a:t>
            </a:r>
            <a:r>
              <a:rPr dirty="0" sz="800" spc="40">
                <a:solidFill>
                  <a:srgbClr val="050100"/>
                </a:solidFill>
                <a:latin typeface="PMingLiU"/>
                <a:cs typeface="PMingLiU"/>
              </a:rPr>
              <a:t>以预算影响评估为主。</a:t>
            </a:r>
            <a:endParaRPr sz="800">
              <a:latin typeface="PMingLiU"/>
              <a:cs typeface="PMingLiU"/>
            </a:endParaRPr>
          </a:p>
        </p:txBody>
      </p:sp>
      <p:sp>
        <p:nvSpPr>
          <p:cNvPr id="23" name="object 23"/>
          <p:cNvSpPr/>
          <p:nvPr/>
        </p:nvSpPr>
        <p:spPr>
          <a:xfrm>
            <a:off x="3720210" y="1562354"/>
            <a:ext cx="1804670" cy="248920"/>
          </a:xfrm>
          <a:custGeom>
            <a:avLst/>
            <a:gdLst/>
            <a:ahLst/>
            <a:cxnLst/>
            <a:rect l="l" t="t" r="r" b="b"/>
            <a:pathLst>
              <a:path w="1804670" h="248919">
                <a:moveTo>
                  <a:pt x="1804270" y="248780"/>
                </a:moveTo>
                <a:lnTo>
                  <a:pt x="0" y="248780"/>
                </a:lnTo>
                <a:lnTo>
                  <a:pt x="0" y="0"/>
                </a:lnTo>
                <a:lnTo>
                  <a:pt x="1804270" y="0"/>
                </a:lnTo>
                <a:lnTo>
                  <a:pt x="1804270" y="248780"/>
                </a:lnTo>
                <a:close/>
              </a:path>
            </a:pathLst>
          </a:custGeom>
          <a:solidFill>
            <a:srgbClr val="71A754"/>
          </a:solidFill>
        </p:spPr>
        <p:txBody>
          <a:bodyPr wrap="square" lIns="0" tIns="0" rIns="0" bIns="0" rtlCol="0"/>
          <a:lstStyle/>
          <a:p/>
        </p:txBody>
      </p:sp>
      <p:sp>
        <p:nvSpPr>
          <p:cNvPr id="24" name="object 24"/>
          <p:cNvSpPr txBox="1"/>
          <p:nvPr/>
        </p:nvSpPr>
        <p:spPr>
          <a:xfrm>
            <a:off x="2936062" y="1579914"/>
            <a:ext cx="2117090" cy="192405"/>
          </a:xfrm>
          <a:prstGeom prst="rect">
            <a:avLst/>
          </a:prstGeom>
        </p:spPr>
        <p:txBody>
          <a:bodyPr wrap="square" lIns="0" tIns="11430" rIns="0" bIns="0" rtlCol="0" vert="horz">
            <a:spAutoFit/>
          </a:bodyPr>
          <a:lstStyle/>
          <a:p>
            <a:pPr marL="12700">
              <a:lnSpc>
                <a:spcPct val="100000"/>
              </a:lnSpc>
              <a:spcBef>
                <a:spcPts val="90"/>
              </a:spcBef>
              <a:tabLst>
                <a:tab pos="1267460" algn="l"/>
              </a:tabLst>
            </a:pPr>
            <a:r>
              <a:rPr dirty="0" sz="1100" spc="-5">
                <a:solidFill>
                  <a:srgbClr val="FFFFFF"/>
                </a:solidFill>
                <a:latin typeface="PMingLiU"/>
                <a:cs typeface="PMingLiU"/>
              </a:rPr>
              <a:t>衡量标准</a:t>
            </a:r>
            <a:r>
              <a:rPr dirty="0" sz="1100" spc="-5">
                <a:solidFill>
                  <a:srgbClr val="FFFFFF"/>
                </a:solidFill>
                <a:latin typeface="PMingLiU"/>
                <a:cs typeface="PMingLiU"/>
              </a:rPr>
              <a:t>	</a:t>
            </a:r>
            <a:r>
              <a:rPr dirty="0" sz="1100" spc="-5">
                <a:solidFill>
                  <a:srgbClr val="FFFFFF"/>
                </a:solidFill>
                <a:latin typeface="PMingLiU"/>
                <a:cs typeface="PMingLiU"/>
              </a:rPr>
              <a:t>欧盟代表国家</a:t>
            </a:r>
            <a:endParaRPr sz="1100">
              <a:latin typeface="PMingLiU"/>
              <a:cs typeface="PMingLiU"/>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30</a:t>
            </a:r>
            <a:endParaRPr sz="1200">
              <a:latin typeface="Times New Roman"/>
              <a:cs typeface="Times New Roman"/>
            </a:endParaRPr>
          </a:p>
        </p:txBody>
      </p:sp>
      <p:sp>
        <p:nvSpPr>
          <p:cNvPr id="4" name="object 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5" name="object 5"/>
          <p:cNvPicPr/>
          <p:nvPr/>
        </p:nvPicPr>
        <p:blipFill>
          <a:blip r:embed="rId2" cstate="print"/>
          <a:stretch>
            <a:fillRect/>
          </a:stretch>
        </p:blipFill>
        <p:spPr>
          <a:xfrm>
            <a:off x="1703489" y="2743200"/>
            <a:ext cx="1346466" cy="145122"/>
          </a:xfrm>
          <a:prstGeom prst="rect">
            <a:avLst/>
          </a:prstGeom>
        </p:spPr>
      </p:pic>
      <p:sp>
        <p:nvSpPr>
          <p:cNvPr id="6" name="object 6"/>
          <p:cNvSpPr txBox="1"/>
          <p:nvPr/>
        </p:nvSpPr>
        <p:spPr>
          <a:xfrm>
            <a:off x="1303832" y="1593304"/>
            <a:ext cx="4939665" cy="2185035"/>
          </a:xfrm>
          <a:prstGeom prst="rect">
            <a:avLst/>
          </a:prstGeom>
        </p:spPr>
        <p:txBody>
          <a:bodyPr wrap="square" lIns="0" tIns="12700" rIns="0" bIns="0" rtlCol="0" vert="horz">
            <a:spAutoFit/>
          </a:bodyPr>
          <a:lstStyle/>
          <a:p>
            <a:pPr algn="just" marL="88900" marR="65405" indent="304800">
              <a:lnSpc>
                <a:spcPct val="118100"/>
              </a:lnSpc>
              <a:spcBef>
                <a:spcPts val="100"/>
              </a:spcBef>
            </a:pPr>
            <a:r>
              <a:rPr dirty="0" sz="1200" spc="15">
                <a:solidFill>
                  <a:srgbClr val="231F20"/>
                </a:solidFill>
                <a:latin typeface="楷体"/>
                <a:cs typeface="楷体"/>
              </a:rPr>
              <a:t>除了英德两国之</a:t>
            </a:r>
            <a:r>
              <a:rPr dirty="0" sz="1200">
                <a:solidFill>
                  <a:srgbClr val="231F20"/>
                </a:solidFill>
                <a:latin typeface="楷体"/>
                <a:cs typeface="楷体"/>
              </a:rPr>
              <a:t>外</a:t>
            </a:r>
            <a:r>
              <a:rPr dirty="0" sz="1200" spc="15">
                <a:solidFill>
                  <a:srgbClr val="231F20"/>
                </a:solidFill>
                <a:latin typeface="楷体"/>
                <a:cs typeface="楷体"/>
              </a:rPr>
              <a:t>，包括法</a:t>
            </a:r>
            <a:r>
              <a:rPr dirty="0" sz="1200">
                <a:solidFill>
                  <a:srgbClr val="231F20"/>
                </a:solidFill>
                <a:latin typeface="楷体"/>
                <a:cs typeface="楷体"/>
              </a:rPr>
              <a:t>国</a:t>
            </a:r>
            <a:r>
              <a:rPr dirty="0" sz="1200" spc="15">
                <a:solidFill>
                  <a:srgbClr val="231F20"/>
                </a:solidFill>
                <a:latin typeface="楷体"/>
                <a:cs typeface="楷体"/>
              </a:rPr>
              <a:t>、意大</a:t>
            </a:r>
            <a:r>
              <a:rPr dirty="0" sz="1200">
                <a:solidFill>
                  <a:srgbClr val="231F20"/>
                </a:solidFill>
                <a:latin typeface="楷体"/>
                <a:cs typeface="楷体"/>
              </a:rPr>
              <a:t>利</a:t>
            </a:r>
            <a:r>
              <a:rPr dirty="0" sz="1200" spc="15">
                <a:solidFill>
                  <a:srgbClr val="231F20"/>
                </a:solidFill>
                <a:latin typeface="楷体"/>
                <a:cs typeface="楷体"/>
              </a:rPr>
              <a:t>、波</a:t>
            </a:r>
            <a:r>
              <a:rPr dirty="0" sz="1200" spc="-5">
                <a:solidFill>
                  <a:srgbClr val="231F20"/>
                </a:solidFill>
                <a:latin typeface="楷体"/>
                <a:cs typeface="楷体"/>
              </a:rPr>
              <a:t>兰</a:t>
            </a:r>
            <a:r>
              <a:rPr dirty="0" sz="1200" spc="15">
                <a:solidFill>
                  <a:srgbClr val="231F20"/>
                </a:solidFill>
                <a:latin typeface="楷体"/>
                <a:cs typeface="楷体"/>
              </a:rPr>
              <a:t>、西班</a:t>
            </a:r>
            <a:r>
              <a:rPr dirty="0" sz="1200">
                <a:solidFill>
                  <a:srgbClr val="231F20"/>
                </a:solidFill>
                <a:latin typeface="楷体"/>
                <a:cs typeface="楷体"/>
              </a:rPr>
              <a:t>牙</a:t>
            </a:r>
            <a:r>
              <a:rPr dirty="0" sz="1200" spc="15">
                <a:solidFill>
                  <a:srgbClr val="231F20"/>
                </a:solidFill>
                <a:latin typeface="楷体"/>
                <a:cs typeface="楷体"/>
              </a:rPr>
              <a:t>、瑞典等国 </a:t>
            </a:r>
            <a:r>
              <a:rPr dirty="0" sz="1200" spc="10">
                <a:solidFill>
                  <a:srgbClr val="231F20"/>
                </a:solidFill>
                <a:latin typeface="楷体"/>
                <a:cs typeface="楷体"/>
              </a:rPr>
              <a:t>在内的欧洲其它国家在对孤儿药进行卫生技术评估的过程中也会适当调 整评估要</a:t>
            </a:r>
            <a:r>
              <a:rPr dirty="0" sz="1200">
                <a:solidFill>
                  <a:srgbClr val="231F20"/>
                </a:solidFill>
                <a:latin typeface="楷体"/>
                <a:cs typeface="楷体"/>
              </a:rPr>
              <a:t>求</a:t>
            </a:r>
            <a:r>
              <a:rPr dirty="0" sz="1200" spc="10">
                <a:solidFill>
                  <a:srgbClr val="231F20"/>
                </a:solidFill>
                <a:latin typeface="楷体"/>
                <a:cs typeface="楷体"/>
              </a:rPr>
              <a:t>。由此可以看</a:t>
            </a:r>
            <a:r>
              <a:rPr dirty="0" sz="1200">
                <a:solidFill>
                  <a:srgbClr val="231F20"/>
                </a:solidFill>
                <a:latin typeface="楷体"/>
                <a:cs typeface="楷体"/>
              </a:rPr>
              <a:t>出</a:t>
            </a:r>
            <a:r>
              <a:rPr dirty="0" sz="1200" spc="10">
                <a:solidFill>
                  <a:srgbClr val="231F20"/>
                </a:solidFill>
                <a:latin typeface="楷体"/>
                <a:cs typeface="楷体"/>
              </a:rPr>
              <a:t>，欧洲多国已充分认识到了孤儿药的特殊性 </a:t>
            </a:r>
            <a:r>
              <a:rPr dirty="0" sz="1200">
                <a:solidFill>
                  <a:srgbClr val="231F20"/>
                </a:solidFill>
                <a:latin typeface="楷体"/>
                <a:cs typeface="楷体"/>
              </a:rPr>
              <a:t>以及罕见病保障的社会意义，并推出相应措施保证患者的用药可及。</a:t>
            </a:r>
            <a:endParaRPr sz="1200">
              <a:latin typeface="楷体"/>
              <a:cs typeface="楷体"/>
            </a:endParaRPr>
          </a:p>
          <a:p>
            <a:pPr>
              <a:lnSpc>
                <a:spcPct val="100000"/>
              </a:lnSpc>
              <a:spcBef>
                <a:spcPts val="35"/>
              </a:spcBef>
            </a:pPr>
            <a:endParaRPr sz="1500">
              <a:latin typeface="楷体"/>
              <a:cs typeface="楷体"/>
            </a:endParaRPr>
          </a:p>
          <a:p>
            <a:pPr marL="393700">
              <a:lnSpc>
                <a:spcPct val="100000"/>
              </a:lnSpc>
            </a:pPr>
            <a:r>
              <a:rPr dirty="0" sz="1200">
                <a:solidFill>
                  <a:srgbClr val="636466"/>
                </a:solidFill>
                <a:latin typeface="楷体"/>
                <a:cs typeface="楷体"/>
              </a:rPr>
              <a:t>风险共担与控费机制</a:t>
            </a:r>
            <a:endParaRPr sz="1200">
              <a:latin typeface="楷体"/>
              <a:cs typeface="楷体"/>
            </a:endParaRPr>
          </a:p>
          <a:p>
            <a:pPr algn="just" marL="88900" marR="60960" indent="304800">
              <a:lnSpc>
                <a:spcPct val="118100"/>
              </a:lnSpc>
            </a:pPr>
            <a:r>
              <a:rPr dirty="0" sz="1200" spc="60">
                <a:solidFill>
                  <a:srgbClr val="231F20"/>
                </a:solidFill>
                <a:latin typeface="楷体"/>
                <a:cs typeface="楷体"/>
              </a:rPr>
              <a:t>欧洲很多国家选择在将孤儿药纳入公共保险保障范围</a:t>
            </a:r>
            <a:r>
              <a:rPr dirty="0" sz="1200">
                <a:solidFill>
                  <a:srgbClr val="231F20"/>
                </a:solidFill>
                <a:latin typeface="楷体"/>
                <a:cs typeface="楷体"/>
              </a:rPr>
              <a:t>时</a:t>
            </a:r>
            <a:r>
              <a:rPr dirty="0" sz="1200" spc="60">
                <a:solidFill>
                  <a:srgbClr val="231F20"/>
                </a:solidFill>
                <a:latin typeface="楷体"/>
                <a:cs typeface="楷体"/>
              </a:rPr>
              <a:t>，与制药 </a:t>
            </a:r>
            <a:r>
              <a:rPr dirty="0" sz="1200" spc="55">
                <a:solidFill>
                  <a:srgbClr val="231F20"/>
                </a:solidFill>
                <a:latin typeface="楷体"/>
                <a:cs typeface="楷体"/>
              </a:rPr>
              <a:t>企业达成风险共担协</a:t>
            </a:r>
            <a:r>
              <a:rPr dirty="0" sz="1200">
                <a:solidFill>
                  <a:srgbClr val="231F20"/>
                </a:solidFill>
                <a:latin typeface="楷体"/>
                <a:cs typeface="楷体"/>
              </a:rPr>
              <a:t>议</a:t>
            </a:r>
            <a:r>
              <a:rPr dirty="0" sz="1200" spc="55">
                <a:solidFill>
                  <a:srgbClr val="231F20"/>
                </a:solidFill>
                <a:latin typeface="楷体"/>
                <a:cs typeface="楷体"/>
              </a:rPr>
              <a:t>，在保证患者权益的同时降低对医保资金的压 </a:t>
            </a:r>
            <a:r>
              <a:rPr dirty="0" sz="1200">
                <a:solidFill>
                  <a:srgbClr val="231F20"/>
                </a:solidFill>
                <a:latin typeface="楷体"/>
                <a:cs typeface="楷体"/>
              </a:rPr>
              <a:t>力</a:t>
            </a:r>
            <a:r>
              <a:rPr dirty="0" sz="1200" spc="10">
                <a:solidFill>
                  <a:srgbClr val="231F20"/>
                </a:solidFill>
                <a:latin typeface="楷体"/>
                <a:cs typeface="楷体"/>
              </a:rPr>
              <a:t>。在欧洲最为常用的风险共担机制主要有两</a:t>
            </a:r>
            <a:r>
              <a:rPr dirty="0" sz="1200">
                <a:solidFill>
                  <a:srgbClr val="231F20"/>
                </a:solidFill>
                <a:latin typeface="楷体"/>
                <a:cs typeface="楷体"/>
              </a:rPr>
              <a:t>种</a:t>
            </a:r>
            <a:r>
              <a:rPr dirty="0" sz="1200" spc="10">
                <a:solidFill>
                  <a:srgbClr val="231F20"/>
                </a:solidFill>
                <a:latin typeface="楷体"/>
                <a:cs typeface="楷体"/>
              </a:rPr>
              <a:t>：基于价格的准入协议</a:t>
            </a:r>
            <a:endParaRPr sz="1200">
              <a:latin typeface="楷体"/>
              <a:cs typeface="楷体"/>
            </a:endParaRPr>
          </a:p>
          <a:p>
            <a:pPr marL="12700">
              <a:lnSpc>
                <a:spcPct val="100000"/>
              </a:lnSpc>
              <a:spcBef>
                <a:spcPts val="260"/>
              </a:spcBef>
            </a:pPr>
            <a:r>
              <a:rPr dirty="0" sz="1200" spc="-40">
                <a:solidFill>
                  <a:srgbClr val="231F20"/>
                </a:solidFill>
                <a:latin typeface="楷体"/>
                <a:cs typeface="楷体"/>
              </a:rPr>
              <a:t>（</a:t>
            </a:r>
            <a:r>
              <a:rPr dirty="0" baseline="2314" sz="1800" spc="-60">
                <a:solidFill>
                  <a:srgbClr val="231F20"/>
                </a:solidFill>
                <a:latin typeface="Times New Roman"/>
                <a:cs typeface="Times New Roman"/>
              </a:rPr>
              <a:t>Financial-based</a:t>
            </a:r>
            <a:r>
              <a:rPr dirty="0" sz="1200" spc="-40">
                <a:solidFill>
                  <a:srgbClr val="231F20"/>
                </a:solidFill>
                <a:latin typeface="楷体"/>
                <a:cs typeface="楷体"/>
              </a:rPr>
              <a:t>）</a:t>
            </a:r>
            <a:r>
              <a:rPr dirty="0" sz="1200">
                <a:solidFill>
                  <a:srgbClr val="231F20"/>
                </a:solidFill>
                <a:latin typeface="楷体"/>
                <a:cs typeface="楷体"/>
              </a:rPr>
              <a:t>与基于疗效的准入协</a:t>
            </a:r>
            <a:r>
              <a:rPr dirty="0" sz="1200" spc="-530">
                <a:solidFill>
                  <a:srgbClr val="231F20"/>
                </a:solidFill>
                <a:latin typeface="楷体"/>
                <a:cs typeface="楷体"/>
              </a:rPr>
              <a:t>议</a:t>
            </a:r>
            <a:r>
              <a:rPr dirty="0" sz="1200" spc="-35">
                <a:solidFill>
                  <a:srgbClr val="231F20"/>
                </a:solidFill>
                <a:latin typeface="楷体"/>
                <a:cs typeface="楷体"/>
              </a:rPr>
              <a:t>（</a:t>
            </a:r>
            <a:r>
              <a:rPr dirty="0" baseline="2314" sz="1800" spc="-52">
                <a:solidFill>
                  <a:srgbClr val="231F20"/>
                </a:solidFill>
                <a:latin typeface="Times New Roman"/>
                <a:cs typeface="Times New Roman"/>
              </a:rPr>
              <a:t>Performance-based</a:t>
            </a:r>
            <a:r>
              <a:rPr dirty="0" sz="1200" spc="-35">
                <a:solidFill>
                  <a:srgbClr val="231F20"/>
                </a:solidFill>
                <a:latin typeface="楷体"/>
                <a:cs typeface="楷体"/>
              </a:rPr>
              <a:t>）(</a:t>
            </a:r>
            <a:r>
              <a:rPr dirty="0" sz="1200" spc="-360">
                <a:solidFill>
                  <a:srgbClr val="231F20"/>
                </a:solidFill>
                <a:latin typeface="楷体"/>
                <a:cs typeface="楷体"/>
              </a:rPr>
              <a:t> </a:t>
            </a:r>
            <a:r>
              <a:rPr dirty="0" sz="1200">
                <a:solidFill>
                  <a:srgbClr val="231F20"/>
                </a:solidFill>
                <a:latin typeface="楷体"/>
                <a:cs typeface="楷体"/>
              </a:rPr>
              <a:t>见</a:t>
            </a:r>
            <a:r>
              <a:rPr dirty="0" sz="1200" spc="165">
                <a:solidFill>
                  <a:srgbClr val="231F20"/>
                </a:solidFill>
                <a:latin typeface="楷体"/>
                <a:cs typeface="楷体"/>
              </a:rPr>
              <a:t>图</a:t>
            </a:r>
            <a:r>
              <a:rPr dirty="0" baseline="2314" sz="1800" spc="-202">
                <a:solidFill>
                  <a:srgbClr val="231F20"/>
                </a:solidFill>
                <a:latin typeface="Times New Roman"/>
                <a:cs typeface="Times New Roman"/>
              </a:rPr>
              <a:t>3.3</a:t>
            </a:r>
            <a:r>
              <a:rPr dirty="0" sz="1200" spc="-135">
                <a:solidFill>
                  <a:srgbClr val="231F20"/>
                </a:solidFill>
                <a:latin typeface="楷体"/>
                <a:cs typeface="楷体"/>
              </a:rPr>
              <a:t>）</a:t>
            </a:r>
            <a:r>
              <a:rPr dirty="0" sz="1200" spc="-530">
                <a:solidFill>
                  <a:srgbClr val="231F20"/>
                </a:solidFill>
                <a:latin typeface="楷体"/>
                <a:cs typeface="楷体"/>
              </a:rPr>
              <a:t>。</a:t>
            </a:r>
            <a:endParaRPr sz="1200">
              <a:latin typeface="楷体"/>
              <a:cs typeface="楷体"/>
            </a:endParaRPr>
          </a:p>
        </p:txBody>
      </p:sp>
      <p:sp>
        <p:nvSpPr>
          <p:cNvPr id="7" name="object 7"/>
          <p:cNvSpPr txBox="1"/>
          <p:nvPr/>
        </p:nvSpPr>
        <p:spPr>
          <a:xfrm>
            <a:off x="1379880" y="7206857"/>
            <a:ext cx="4808220" cy="2185035"/>
          </a:xfrm>
          <a:prstGeom prst="rect">
            <a:avLst/>
          </a:prstGeom>
        </p:spPr>
        <p:txBody>
          <a:bodyPr wrap="square" lIns="0" tIns="12700" rIns="0" bIns="0" rtlCol="0" vert="horz">
            <a:spAutoFit/>
          </a:bodyPr>
          <a:lstStyle/>
          <a:p>
            <a:pPr algn="just" marL="12700" marR="5080" indent="304800">
              <a:lnSpc>
                <a:spcPct val="118100"/>
              </a:lnSpc>
              <a:spcBef>
                <a:spcPts val="100"/>
              </a:spcBef>
            </a:pPr>
            <a:r>
              <a:rPr dirty="0" sz="1200">
                <a:solidFill>
                  <a:srgbClr val="231F20"/>
                </a:solidFill>
                <a:latin typeface="楷体"/>
                <a:cs typeface="楷体"/>
              </a:rPr>
              <a:t>图</a:t>
            </a:r>
            <a:r>
              <a:rPr dirty="0" sz="1200" spc="-310">
                <a:solidFill>
                  <a:srgbClr val="231F20"/>
                </a:solidFill>
                <a:latin typeface="楷体"/>
                <a:cs typeface="楷体"/>
              </a:rPr>
              <a:t> </a:t>
            </a:r>
            <a:r>
              <a:rPr dirty="0" baseline="2314" sz="1800">
                <a:solidFill>
                  <a:srgbClr val="231F20"/>
                </a:solidFill>
                <a:latin typeface="Times New Roman"/>
                <a:cs typeface="Times New Roman"/>
              </a:rPr>
              <a:t>3.4</a:t>
            </a:r>
            <a:r>
              <a:rPr dirty="0" baseline="2314" sz="1800" spc="-7">
                <a:solidFill>
                  <a:srgbClr val="231F20"/>
                </a:solidFill>
                <a:latin typeface="Times New Roman"/>
                <a:cs typeface="Times New Roman"/>
              </a:rPr>
              <a:t> </a:t>
            </a:r>
            <a:r>
              <a:rPr dirty="0" sz="1200" spc="45">
                <a:solidFill>
                  <a:srgbClr val="231F20"/>
                </a:solidFill>
                <a:latin typeface="楷体"/>
                <a:cs typeface="楷体"/>
              </a:rPr>
              <a:t>显</a:t>
            </a:r>
            <a:r>
              <a:rPr dirty="0" sz="1200">
                <a:solidFill>
                  <a:srgbClr val="231F20"/>
                </a:solidFill>
                <a:latin typeface="楷体"/>
                <a:cs typeface="楷体"/>
              </a:rPr>
              <a:t>示</a:t>
            </a:r>
            <a:r>
              <a:rPr dirty="0" sz="1200" spc="45">
                <a:solidFill>
                  <a:srgbClr val="231F20"/>
                </a:solidFill>
                <a:latin typeface="楷体"/>
                <a:cs typeface="楷体"/>
              </a:rPr>
              <a:t>，</a:t>
            </a:r>
            <a:r>
              <a:rPr dirty="0" sz="1200">
                <a:solidFill>
                  <a:srgbClr val="231F20"/>
                </a:solidFill>
                <a:latin typeface="楷体"/>
                <a:cs typeface="楷体"/>
              </a:rPr>
              <a:t>自</a:t>
            </a:r>
            <a:r>
              <a:rPr dirty="0" sz="1200" spc="-305">
                <a:solidFill>
                  <a:srgbClr val="231F20"/>
                </a:solidFill>
                <a:latin typeface="楷体"/>
                <a:cs typeface="楷体"/>
              </a:rPr>
              <a:t> </a:t>
            </a:r>
            <a:r>
              <a:rPr dirty="0" baseline="2314" sz="1800">
                <a:solidFill>
                  <a:srgbClr val="231F20"/>
                </a:solidFill>
                <a:latin typeface="Times New Roman"/>
                <a:cs typeface="Times New Roman"/>
              </a:rPr>
              <a:t>2006</a:t>
            </a:r>
            <a:r>
              <a:rPr dirty="0" baseline="2314" sz="1800" spc="-7">
                <a:solidFill>
                  <a:srgbClr val="231F20"/>
                </a:solidFill>
                <a:latin typeface="Times New Roman"/>
                <a:cs typeface="Times New Roman"/>
              </a:rPr>
              <a:t> </a:t>
            </a:r>
            <a:r>
              <a:rPr dirty="0" sz="1200" spc="45">
                <a:solidFill>
                  <a:srgbClr val="231F20"/>
                </a:solidFill>
                <a:latin typeface="楷体"/>
                <a:cs typeface="楷体"/>
              </a:rPr>
              <a:t>年</a:t>
            </a:r>
            <a:r>
              <a:rPr dirty="0" sz="1200">
                <a:solidFill>
                  <a:srgbClr val="231F20"/>
                </a:solidFill>
                <a:latin typeface="楷体"/>
                <a:cs typeface="楷体"/>
              </a:rPr>
              <a:t>到</a:t>
            </a:r>
            <a:r>
              <a:rPr dirty="0" sz="1200" spc="-305">
                <a:solidFill>
                  <a:srgbClr val="231F20"/>
                </a:solidFill>
                <a:latin typeface="楷体"/>
                <a:cs typeface="楷体"/>
              </a:rPr>
              <a:t> </a:t>
            </a:r>
            <a:r>
              <a:rPr dirty="0" baseline="2314" sz="1800">
                <a:solidFill>
                  <a:srgbClr val="231F20"/>
                </a:solidFill>
                <a:latin typeface="Times New Roman"/>
                <a:cs typeface="Times New Roman"/>
              </a:rPr>
              <a:t>2012</a:t>
            </a:r>
            <a:r>
              <a:rPr dirty="0" baseline="2314" sz="1800" spc="-7">
                <a:solidFill>
                  <a:srgbClr val="231F20"/>
                </a:solidFill>
                <a:latin typeface="Times New Roman"/>
                <a:cs typeface="Times New Roman"/>
              </a:rPr>
              <a:t> </a:t>
            </a:r>
            <a:r>
              <a:rPr dirty="0" sz="1200" spc="45">
                <a:solidFill>
                  <a:srgbClr val="231F20"/>
                </a:solidFill>
                <a:latin typeface="楷体"/>
                <a:cs typeface="楷体"/>
              </a:rPr>
              <a:t>年之</a:t>
            </a:r>
            <a:r>
              <a:rPr dirty="0" sz="1200">
                <a:solidFill>
                  <a:srgbClr val="231F20"/>
                </a:solidFill>
                <a:latin typeface="楷体"/>
                <a:cs typeface="楷体"/>
              </a:rPr>
              <a:t>间</a:t>
            </a:r>
            <a:r>
              <a:rPr dirty="0" sz="1200" spc="45">
                <a:solidFill>
                  <a:srgbClr val="231F20"/>
                </a:solidFill>
                <a:latin typeface="楷体"/>
                <a:cs typeface="楷体"/>
              </a:rPr>
              <a:t>，英</a:t>
            </a:r>
            <a:r>
              <a:rPr dirty="0" sz="1200">
                <a:solidFill>
                  <a:srgbClr val="231F20"/>
                </a:solidFill>
                <a:latin typeface="楷体"/>
                <a:cs typeface="楷体"/>
              </a:rPr>
              <a:t>国</a:t>
            </a:r>
            <a:r>
              <a:rPr dirty="0" sz="1200" spc="45">
                <a:solidFill>
                  <a:srgbClr val="231F20"/>
                </a:solidFill>
                <a:latin typeface="楷体"/>
                <a:cs typeface="楷体"/>
              </a:rPr>
              <a:t>、比利</a:t>
            </a:r>
            <a:r>
              <a:rPr dirty="0" sz="1200">
                <a:solidFill>
                  <a:srgbClr val="231F20"/>
                </a:solidFill>
                <a:latin typeface="楷体"/>
                <a:cs typeface="楷体"/>
              </a:rPr>
              <a:t>时</a:t>
            </a:r>
            <a:r>
              <a:rPr dirty="0" sz="1200" spc="45">
                <a:solidFill>
                  <a:srgbClr val="231F20"/>
                </a:solidFill>
                <a:latin typeface="楷体"/>
                <a:cs typeface="楷体"/>
              </a:rPr>
              <a:t>、意大</a:t>
            </a:r>
            <a:r>
              <a:rPr dirty="0" sz="1200">
                <a:solidFill>
                  <a:srgbClr val="231F20"/>
                </a:solidFill>
                <a:latin typeface="楷体"/>
                <a:cs typeface="楷体"/>
              </a:rPr>
              <a:t>利、 </a:t>
            </a:r>
            <a:r>
              <a:rPr dirty="0" sz="1200" spc="10">
                <a:solidFill>
                  <a:srgbClr val="231F20"/>
                </a:solidFill>
                <a:latin typeface="楷体"/>
                <a:cs typeface="楷体"/>
              </a:rPr>
              <a:t>荷兰和瑞典分别采用了不同的风险共担机</a:t>
            </a:r>
            <a:r>
              <a:rPr dirty="0" sz="1200">
                <a:solidFill>
                  <a:srgbClr val="231F20"/>
                </a:solidFill>
                <a:latin typeface="楷体"/>
                <a:cs typeface="楷体"/>
              </a:rPr>
              <a:t>制</a:t>
            </a:r>
            <a:r>
              <a:rPr dirty="0" sz="1200" spc="10">
                <a:solidFill>
                  <a:srgbClr val="231F20"/>
                </a:solidFill>
                <a:latin typeface="楷体"/>
                <a:cs typeface="楷体"/>
              </a:rPr>
              <a:t>。其中英国和比利时采用了 基于价格的模</a:t>
            </a:r>
            <a:r>
              <a:rPr dirty="0" sz="1200">
                <a:solidFill>
                  <a:srgbClr val="231F20"/>
                </a:solidFill>
                <a:latin typeface="楷体"/>
                <a:cs typeface="楷体"/>
              </a:rPr>
              <a:t>式</a:t>
            </a:r>
            <a:r>
              <a:rPr dirty="0" sz="1200" spc="10">
                <a:solidFill>
                  <a:srgbClr val="231F20"/>
                </a:solidFill>
                <a:latin typeface="楷体"/>
                <a:cs typeface="楷体"/>
              </a:rPr>
              <a:t>，荷兰和瑞典采用了基于疗效的模</a:t>
            </a:r>
            <a:r>
              <a:rPr dirty="0" sz="1200">
                <a:solidFill>
                  <a:srgbClr val="231F20"/>
                </a:solidFill>
                <a:latin typeface="楷体"/>
                <a:cs typeface="楷体"/>
              </a:rPr>
              <a:t>式</a:t>
            </a:r>
            <a:r>
              <a:rPr dirty="0" sz="1200" spc="10">
                <a:solidFill>
                  <a:srgbClr val="231F20"/>
                </a:solidFill>
                <a:latin typeface="楷体"/>
                <a:cs typeface="楷体"/>
              </a:rPr>
              <a:t>，而意大利则同时 采用了两种模</a:t>
            </a:r>
            <a:r>
              <a:rPr dirty="0" sz="1200">
                <a:solidFill>
                  <a:srgbClr val="231F20"/>
                </a:solidFill>
                <a:latin typeface="楷体"/>
                <a:cs typeface="楷体"/>
              </a:rPr>
              <a:t>式</a:t>
            </a:r>
            <a:r>
              <a:rPr dirty="0" sz="1200" spc="10">
                <a:solidFill>
                  <a:srgbClr val="231F20"/>
                </a:solidFill>
                <a:latin typeface="楷体"/>
                <a:cs typeface="楷体"/>
              </a:rPr>
              <a:t>。可以看</a:t>
            </a:r>
            <a:r>
              <a:rPr dirty="0" sz="1200">
                <a:solidFill>
                  <a:srgbClr val="231F20"/>
                </a:solidFill>
                <a:latin typeface="楷体"/>
                <a:cs typeface="楷体"/>
              </a:rPr>
              <a:t>出</a:t>
            </a:r>
            <a:r>
              <a:rPr dirty="0" sz="1200" spc="10">
                <a:solidFill>
                  <a:srgbClr val="231F20"/>
                </a:solidFill>
                <a:latin typeface="楷体"/>
                <a:cs typeface="楷体"/>
              </a:rPr>
              <a:t>，除了意大利之</a:t>
            </a:r>
            <a:r>
              <a:rPr dirty="0" sz="1200">
                <a:solidFill>
                  <a:srgbClr val="231F20"/>
                </a:solidFill>
                <a:latin typeface="楷体"/>
                <a:cs typeface="楷体"/>
              </a:rPr>
              <a:t>外</a:t>
            </a:r>
            <a:r>
              <a:rPr dirty="0" sz="1200" spc="10">
                <a:solidFill>
                  <a:srgbClr val="231F20"/>
                </a:solidFill>
                <a:latin typeface="楷体"/>
                <a:cs typeface="楷体"/>
              </a:rPr>
              <a:t>，其它国家对于风险共担 机制的选择都较为单</a:t>
            </a:r>
            <a:r>
              <a:rPr dirty="0" sz="1200">
                <a:solidFill>
                  <a:srgbClr val="231F20"/>
                </a:solidFill>
                <a:latin typeface="楷体"/>
                <a:cs typeface="楷体"/>
              </a:rPr>
              <a:t>一</a:t>
            </a:r>
            <a:r>
              <a:rPr dirty="0" sz="1200" spc="10">
                <a:solidFill>
                  <a:srgbClr val="231F20"/>
                </a:solidFill>
                <a:latin typeface="楷体"/>
                <a:cs typeface="楷体"/>
              </a:rPr>
              <a:t>。研究指</a:t>
            </a:r>
            <a:r>
              <a:rPr dirty="0" sz="1200">
                <a:solidFill>
                  <a:srgbClr val="231F20"/>
                </a:solidFill>
                <a:latin typeface="楷体"/>
                <a:cs typeface="楷体"/>
              </a:rPr>
              <a:t>出</a:t>
            </a:r>
            <a:r>
              <a:rPr dirty="0" sz="1200" spc="10">
                <a:solidFill>
                  <a:srgbClr val="231F20"/>
                </a:solidFill>
                <a:latin typeface="楷体"/>
                <a:cs typeface="楷体"/>
              </a:rPr>
              <a:t>，其中可能的原因是各国对孤儿药疗 效的不确定性程度不</a:t>
            </a:r>
            <a:r>
              <a:rPr dirty="0" sz="1200">
                <a:solidFill>
                  <a:srgbClr val="231F20"/>
                </a:solidFill>
                <a:latin typeface="楷体"/>
                <a:cs typeface="楷体"/>
              </a:rPr>
              <a:t>同</a:t>
            </a:r>
            <a:r>
              <a:rPr dirty="0" sz="1200" spc="10">
                <a:solidFill>
                  <a:srgbClr val="231F20"/>
                </a:solidFill>
                <a:latin typeface="楷体"/>
                <a:cs typeface="楷体"/>
              </a:rPr>
              <a:t>，这也体现出了基于价格与基于疗效的风险共担 具有不同的特点和适用场</a:t>
            </a:r>
            <a:r>
              <a:rPr dirty="0" sz="1200">
                <a:solidFill>
                  <a:srgbClr val="231F20"/>
                </a:solidFill>
                <a:latin typeface="楷体"/>
                <a:cs typeface="楷体"/>
              </a:rPr>
              <a:t>景</a:t>
            </a:r>
            <a:r>
              <a:rPr dirty="0" sz="1200" spc="10">
                <a:solidFill>
                  <a:srgbClr val="231F20"/>
                </a:solidFill>
                <a:latin typeface="楷体"/>
                <a:cs typeface="楷体"/>
              </a:rPr>
              <a:t>。基于价格的模式更容易管理和推</a:t>
            </a:r>
            <a:r>
              <a:rPr dirty="0" sz="1200">
                <a:solidFill>
                  <a:srgbClr val="231F20"/>
                </a:solidFill>
                <a:latin typeface="楷体"/>
                <a:cs typeface="楷体"/>
              </a:rPr>
              <a:t>广</a:t>
            </a:r>
            <a:r>
              <a:rPr dirty="0" sz="1200" spc="10">
                <a:solidFill>
                  <a:srgbClr val="231F20"/>
                </a:solidFill>
                <a:latin typeface="楷体"/>
                <a:cs typeface="楷体"/>
              </a:rPr>
              <a:t>，而基 </a:t>
            </a:r>
            <a:r>
              <a:rPr dirty="0" sz="1200" spc="55">
                <a:solidFill>
                  <a:srgbClr val="231F20"/>
                </a:solidFill>
                <a:latin typeface="楷体"/>
                <a:cs typeface="楷体"/>
              </a:rPr>
              <a:t>于疗效的模式通常是在药物疗效尚不明确的情况下更容易被支付方采 </a:t>
            </a:r>
            <a:r>
              <a:rPr dirty="0" sz="1200">
                <a:solidFill>
                  <a:srgbClr val="231F20"/>
                </a:solidFill>
                <a:latin typeface="楷体"/>
                <a:cs typeface="楷体"/>
              </a:rPr>
              <a:t>纳</a:t>
            </a:r>
            <a:r>
              <a:rPr dirty="0" sz="1200" spc="10">
                <a:solidFill>
                  <a:srgbClr val="231F20"/>
                </a:solidFill>
                <a:latin typeface="楷体"/>
                <a:cs typeface="楷体"/>
              </a:rPr>
              <a:t>。而一旦通过真实世界数据验证了药物的疗</a:t>
            </a:r>
            <a:r>
              <a:rPr dirty="0" sz="1200">
                <a:solidFill>
                  <a:srgbClr val="231F20"/>
                </a:solidFill>
                <a:latin typeface="楷体"/>
                <a:cs typeface="楷体"/>
              </a:rPr>
              <a:t>效</a:t>
            </a:r>
            <a:r>
              <a:rPr dirty="0" sz="1200" spc="10">
                <a:solidFill>
                  <a:srgbClr val="231F20"/>
                </a:solidFill>
                <a:latin typeface="楷体"/>
                <a:cs typeface="楷体"/>
              </a:rPr>
              <a:t>，支付方会更倾向于选 </a:t>
            </a:r>
            <a:r>
              <a:rPr dirty="0" sz="1200">
                <a:solidFill>
                  <a:srgbClr val="231F20"/>
                </a:solidFill>
                <a:latin typeface="楷体"/>
                <a:cs typeface="楷体"/>
              </a:rPr>
              <a:t>择容易管理的基于价格的准入机制。</a:t>
            </a:r>
            <a:endParaRPr sz="1200">
              <a:latin typeface="楷体"/>
              <a:cs typeface="楷体"/>
            </a:endParaRPr>
          </a:p>
        </p:txBody>
      </p:sp>
      <p:sp>
        <p:nvSpPr>
          <p:cNvPr id="8" name="object 8"/>
          <p:cNvSpPr/>
          <p:nvPr/>
        </p:nvSpPr>
        <p:spPr>
          <a:xfrm>
            <a:off x="832498" y="4015232"/>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9" name="object 9"/>
          <p:cNvSpPr txBox="1"/>
          <p:nvPr/>
        </p:nvSpPr>
        <p:spPr>
          <a:xfrm>
            <a:off x="3063290" y="4115068"/>
            <a:ext cx="1454150" cy="165100"/>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图</a:t>
            </a:r>
            <a:r>
              <a:rPr dirty="0" sz="900" spc="-285" i="1">
                <a:solidFill>
                  <a:srgbClr val="5A5B5D"/>
                </a:solidFill>
                <a:latin typeface="楷体"/>
                <a:cs typeface="楷体"/>
              </a:rPr>
              <a:t> </a:t>
            </a:r>
            <a:r>
              <a:rPr dirty="0" baseline="3086" sz="1350" spc="-7" i="1">
                <a:solidFill>
                  <a:srgbClr val="5A5B5D"/>
                </a:solidFill>
                <a:latin typeface="Times New Roman"/>
                <a:cs typeface="Times New Roman"/>
              </a:rPr>
              <a:t>3.3</a:t>
            </a:r>
            <a:r>
              <a:rPr dirty="0" sz="900" spc="-5" i="1">
                <a:solidFill>
                  <a:srgbClr val="5A5B5D"/>
                </a:solidFill>
                <a:latin typeface="楷体"/>
                <a:cs typeface="楷体"/>
              </a:rPr>
              <a:t>：</a:t>
            </a:r>
            <a:r>
              <a:rPr dirty="0" sz="900" i="1">
                <a:solidFill>
                  <a:srgbClr val="5A5B5D"/>
                </a:solidFill>
                <a:latin typeface="楷体"/>
                <a:cs typeface="楷体"/>
              </a:rPr>
              <a:t>风险共担机制的分类</a:t>
            </a:r>
            <a:endParaRPr sz="900">
              <a:latin typeface="楷体"/>
              <a:cs typeface="楷体"/>
            </a:endParaRPr>
          </a:p>
        </p:txBody>
      </p:sp>
      <p:sp>
        <p:nvSpPr>
          <p:cNvPr id="10" name="object 10"/>
          <p:cNvSpPr/>
          <p:nvPr/>
        </p:nvSpPr>
        <p:spPr>
          <a:xfrm>
            <a:off x="832498" y="7017194"/>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1" name="object 11"/>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grpSp>
        <p:nvGrpSpPr>
          <p:cNvPr id="12" name="object 12"/>
          <p:cNvGrpSpPr/>
          <p:nvPr/>
        </p:nvGrpSpPr>
        <p:grpSpPr>
          <a:xfrm>
            <a:off x="2162225" y="4435208"/>
            <a:ext cx="2132965" cy="296545"/>
            <a:chOff x="2162225" y="4435208"/>
            <a:chExt cx="2132965" cy="296545"/>
          </a:xfrm>
        </p:grpSpPr>
        <p:sp>
          <p:nvSpPr>
            <p:cNvPr id="13" name="object 13"/>
            <p:cNvSpPr/>
            <p:nvPr/>
          </p:nvSpPr>
          <p:spPr>
            <a:xfrm>
              <a:off x="2162225" y="4435208"/>
              <a:ext cx="2132965" cy="296545"/>
            </a:xfrm>
            <a:custGeom>
              <a:avLst/>
              <a:gdLst/>
              <a:ahLst/>
              <a:cxnLst/>
              <a:rect l="l" t="t" r="r" b="b"/>
              <a:pathLst>
                <a:path w="2132965" h="296545">
                  <a:moveTo>
                    <a:pt x="2132842" y="296308"/>
                  </a:moveTo>
                  <a:lnTo>
                    <a:pt x="0" y="296308"/>
                  </a:lnTo>
                  <a:lnTo>
                    <a:pt x="0" y="0"/>
                  </a:lnTo>
                  <a:lnTo>
                    <a:pt x="2132842" y="0"/>
                  </a:lnTo>
                  <a:lnTo>
                    <a:pt x="2132842" y="296308"/>
                  </a:lnTo>
                  <a:close/>
                </a:path>
              </a:pathLst>
            </a:custGeom>
            <a:solidFill>
              <a:srgbClr val="71A754"/>
            </a:solidFill>
          </p:spPr>
          <p:txBody>
            <a:bodyPr wrap="square" lIns="0" tIns="0" rIns="0" bIns="0" rtlCol="0"/>
            <a:lstStyle/>
            <a:p/>
          </p:txBody>
        </p:sp>
        <p:pic>
          <p:nvPicPr>
            <p:cNvPr id="14" name="object 14"/>
            <p:cNvPicPr/>
            <p:nvPr/>
          </p:nvPicPr>
          <p:blipFill>
            <a:blip r:embed="rId3" cstate="print"/>
            <a:stretch>
              <a:fillRect/>
            </a:stretch>
          </p:blipFill>
          <p:spPr>
            <a:xfrm>
              <a:off x="2487190" y="4520222"/>
              <a:ext cx="1488077" cy="154406"/>
            </a:xfrm>
            <a:prstGeom prst="rect">
              <a:avLst/>
            </a:prstGeom>
          </p:spPr>
        </p:pic>
      </p:grpSp>
      <p:sp>
        <p:nvSpPr>
          <p:cNvPr id="15" name="object 15"/>
          <p:cNvSpPr txBox="1"/>
          <p:nvPr/>
        </p:nvSpPr>
        <p:spPr>
          <a:xfrm>
            <a:off x="2162225" y="4435208"/>
            <a:ext cx="2132965" cy="296545"/>
          </a:xfrm>
          <a:prstGeom prst="rect">
            <a:avLst/>
          </a:prstGeom>
        </p:spPr>
        <p:txBody>
          <a:bodyPr wrap="square" lIns="0" tIns="62865" rIns="0" bIns="0" rtlCol="0" vert="horz">
            <a:spAutoFit/>
          </a:bodyPr>
          <a:lstStyle/>
          <a:p>
            <a:pPr marL="319405">
              <a:lnSpc>
                <a:spcPct val="100000"/>
              </a:lnSpc>
              <a:spcBef>
                <a:spcPts val="495"/>
              </a:spcBef>
            </a:pPr>
            <a:r>
              <a:rPr dirty="0" sz="1250" spc="60">
                <a:solidFill>
                  <a:srgbClr val="FFFFFF"/>
                </a:solidFill>
                <a:latin typeface="楷体"/>
                <a:cs typeface="楷体"/>
              </a:rPr>
              <a:t>基于</a:t>
            </a:r>
            <a:r>
              <a:rPr dirty="0" sz="1250" spc="35">
                <a:solidFill>
                  <a:srgbClr val="FFFFFF"/>
                </a:solidFill>
                <a:latin typeface="楷体"/>
                <a:cs typeface="楷体"/>
              </a:rPr>
              <a:t>价</a:t>
            </a:r>
            <a:r>
              <a:rPr dirty="0" sz="1250" spc="60">
                <a:solidFill>
                  <a:srgbClr val="FFFFFF"/>
                </a:solidFill>
                <a:latin typeface="楷体"/>
                <a:cs typeface="楷体"/>
              </a:rPr>
              <a:t>格</a:t>
            </a:r>
            <a:r>
              <a:rPr dirty="0" sz="1250" spc="35">
                <a:solidFill>
                  <a:srgbClr val="FFFFFF"/>
                </a:solidFill>
                <a:latin typeface="楷体"/>
                <a:cs typeface="楷体"/>
              </a:rPr>
              <a:t>的</a:t>
            </a:r>
            <a:r>
              <a:rPr dirty="0" sz="1250" spc="60">
                <a:solidFill>
                  <a:srgbClr val="FFFFFF"/>
                </a:solidFill>
                <a:latin typeface="楷体"/>
                <a:cs typeface="楷体"/>
              </a:rPr>
              <a:t>准</a:t>
            </a:r>
            <a:r>
              <a:rPr dirty="0" sz="1250" spc="35">
                <a:solidFill>
                  <a:srgbClr val="FFFFFF"/>
                </a:solidFill>
                <a:latin typeface="楷体"/>
                <a:cs typeface="楷体"/>
              </a:rPr>
              <a:t>入</a:t>
            </a:r>
            <a:r>
              <a:rPr dirty="0" sz="1250" spc="60">
                <a:solidFill>
                  <a:srgbClr val="FFFFFF"/>
                </a:solidFill>
                <a:latin typeface="楷体"/>
                <a:cs typeface="楷体"/>
              </a:rPr>
              <a:t>协议</a:t>
            </a:r>
            <a:endParaRPr sz="1250">
              <a:latin typeface="楷体"/>
              <a:cs typeface="楷体"/>
            </a:endParaRPr>
          </a:p>
        </p:txBody>
      </p:sp>
      <p:grpSp>
        <p:nvGrpSpPr>
          <p:cNvPr id="16" name="object 16"/>
          <p:cNvGrpSpPr/>
          <p:nvPr/>
        </p:nvGrpSpPr>
        <p:grpSpPr>
          <a:xfrm>
            <a:off x="4382668" y="4435208"/>
            <a:ext cx="2281555" cy="296545"/>
            <a:chOff x="4382668" y="4435208"/>
            <a:chExt cx="2281555" cy="296545"/>
          </a:xfrm>
        </p:grpSpPr>
        <p:sp>
          <p:nvSpPr>
            <p:cNvPr id="17" name="object 17"/>
            <p:cNvSpPr/>
            <p:nvPr/>
          </p:nvSpPr>
          <p:spPr>
            <a:xfrm>
              <a:off x="4382668" y="4435208"/>
              <a:ext cx="2281555" cy="296545"/>
            </a:xfrm>
            <a:custGeom>
              <a:avLst/>
              <a:gdLst/>
              <a:ahLst/>
              <a:cxnLst/>
              <a:rect l="l" t="t" r="r" b="b"/>
              <a:pathLst>
                <a:path w="2281554" h="296545">
                  <a:moveTo>
                    <a:pt x="0" y="0"/>
                  </a:moveTo>
                  <a:lnTo>
                    <a:pt x="2281339" y="0"/>
                  </a:lnTo>
                  <a:lnTo>
                    <a:pt x="2281339" y="296308"/>
                  </a:lnTo>
                  <a:lnTo>
                    <a:pt x="0" y="296308"/>
                  </a:lnTo>
                  <a:lnTo>
                    <a:pt x="0" y="0"/>
                  </a:lnTo>
                  <a:close/>
                </a:path>
              </a:pathLst>
            </a:custGeom>
            <a:solidFill>
              <a:srgbClr val="71A754"/>
            </a:solidFill>
          </p:spPr>
          <p:txBody>
            <a:bodyPr wrap="square" lIns="0" tIns="0" rIns="0" bIns="0" rtlCol="0"/>
            <a:lstStyle/>
            <a:p/>
          </p:txBody>
        </p:sp>
        <p:pic>
          <p:nvPicPr>
            <p:cNvPr id="18" name="object 18"/>
            <p:cNvPicPr/>
            <p:nvPr/>
          </p:nvPicPr>
          <p:blipFill>
            <a:blip r:embed="rId4" cstate="print"/>
            <a:stretch>
              <a:fillRect/>
            </a:stretch>
          </p:blipFill>
          <p:spPr>
            <a:xfrm>
              <a:off x="4785717" y="4520223"/>
              <a:ext cx="1488058" cy="154497"/>
            </a:xfrm>
            <a:prstGeom prst="rect">
              <a:avLst/>
            </a:prstGeom>
          </p:spPr>
        </p:pic>
      </p:grpSp>
      <p:sp>
        <p:nvSpPr>
          <p:cNvPr id="19" name="object 19"/>
          <p:cNvSpPr txBox="1"/>
          <p:nvPr/>
        </p:nvSpPr>
        <p:spPr>
          <a:xfrm>
            <a:off x="4382668" y="4435208"/>
            <a:ext cx="2281555" cy="296545"/>
          </a:xfrm>
          <a:prstGeom prst="rect">
            <a:avLst/>
          </a:prstGeom>
        </p:spPr>
        <p:txBody>
          <a:bodyPr wrap="square" lIns="0" tIns="62865" rIns="0" bIns="0" rtlCol="0" vert="horz">
            <a:spAutoFit/>
          </a:bodyPr>
          <a:lstStyle/>
          <a:p>
            <a:pPr marL="397510">
              <a:lnSpc>
                <a:spcPct val="100000"/>
              </a:lnSpc>
              <a:spcBef>
                <a:spcPts val="495"/>
              </a:spcBef>
            </a:pPr>
            <a:r>
              <a:rPr dirty="0" sz="1250" spc="60">
                <a:solidFill>
                  <a:srgbClr val="FFFFFF"/>
                </a:solidFill>
                <a:latin typeface="楷体"/>
                <a:cs typeface="楷体"/>
              </a:rPr>
              <a:t>基</a:t>
            </a:r>
            <a:r>
              <a:rPr dirty="0" sz="1250" spc="65">
                <a:solidFill>
                  <a:srgbClr val="FFFFFF"/>
                </a:solidFill>
                <a:latin typeface="楷体"/>
                <a:cs typeface="楷体"/>
              </a:rPr>
              <a:t>于</a:t>
            </a:r>
            <a:r>
              <a:rPr dirty="0" sz="1250" spc="35">
                <a:solidFill>
                  <a:srgbClr val="FFFFFF"/>
                </a:solidFill>
                <a:latin typeface="楷体"/>
                <a:cs typeface="楷体"/>
              </a:rPr>
              <a:t>疗</a:t>
            </a:r>
            <a:r>
              <a:rPr dirty="0" sz="1250" spc="65">
                <a:solidFill>
                  <a:srgbClr val="FFFFFF"/>
                </a:solidFill>
                <a:latin typeface="楷体"/>
                <a:cs typeface="楷体"/>
              </a:rPr>
              <a:t>效</a:t>
            </a:r>
            <a:r>
              <a:rPr dirty="0" sz="1250" spc="30">
                <a:solidFill>
                  <a:srgbClr val="FFFFFF"/>
                </a:solidFill>
                <a:latin typeface="楷体"/>
                <a:cs typeface="楷体"/>
              </a:rPr>
              <a:t>的</a:t>
            </a:r>
            <a:r>
              <a:rPr dirty="0" sz="1250" spc="60">
                <a:solidFill>
                  <a:srgbClr val="FFFFFF"/>
                </a:solidFill>
                <a:latin typeface="楷体"/>
                <a:cs typeface="楷体"/>
              </a:rPr>
              <a:t>准</a:t>
            </a:r>
            <a:r>
              <a:rPr dirty="0" sz="1250" spc="35">
                <a:solidFill>
                  <a:srgbClr val="FFFFFF"/>
                </a:solidFill>
                <a:latin typeface="楷体"/>
                <a:cs typeface="楷体"/>
              </a:rPr>
              <a:t>入</a:t>
            </a:r>
            <a:r>
              <a:rPr dirty="0" sz="1250" spc="60">
                <a:solidFill>
                  <a:srgbClr val="FFFFFF"/>
                </a:solidFill>
                <a:latin typeface="楷体"/>
                <a:cs typeface="楷体"/>
              </a:rPr>
              <a:t>协议</a:t>
            </a:r>
            <a:endParaRPr sz="1250">
              <a:latin typeface="楷体"/>
              <a:cs typeface="楷体"/>
            </a:endParaRPr>
          </a:p>
        </p:txBody>
      </p:sp>
      <p:pic>
        <p:nvPicPr>
          <p:cNvPr id="20" name="object 20"/>
          <p:cNvPicPr/>
          <p:nvPr/>
        </p:nvPicPr>
        <p:blipFill>
          <a:blip r:embed="rId5" cstate="print"/>
          <a:stretch>
            <a:fillRect/>
          </a:stretch>
        </p:blipFill>
        <p:spPr>
          <a:xfrm>
            <a:off x="1004390" y="4830279"/>
            <a:ext cx="1066411" cy="945904"/>
          </a:xfrm>
          <a:prstGeom prst="rect">
            <a:avLst/>
          </a:prstGeom>
        </p:spPr>
      </p:pic>
      <p:sp>
        <p:nvSpPr>
          <p:cNvPr id="21" name="object 21"/>
          <p:cNvSpPr txBox="1"/>
          <p:nvPr/>
        </p:nvSpPr>
        <p:spPr>
          <a:xfrm>
            <a:off x="1038875" y="5211654"/>
            <a:ext cx="905510" cy="198755"/>
          </a:xfrm>
          <a:prstGeom prst="rect">
            <a:avLst/>
          </a:prstGeom>
        </p:spPr>
        <p:txBody>
          <a:bodyPr wrap="square" lIns="0" tIns="17145" rIns="0" bIns="0" rtlCol="0" vert="horz">
            <a:spAutoFit/>
          </a:bodyPr>
          <a:lstStyle/>
          <a:p>
            <a:pPr marL="12700">
              <a:lnSpc>
                <a:spcPct val="100000"/>
              </a:lnSpc>
              <a:spcBef>
                <a:spcPts val="135"/>
              </a:spcBef>
            </a:pPr>
            <a:r>
              <a:rPr dirty="0" sz="1100" spc="60">
                <a:solidFill>
                  <a:srgbClr val="FFFFFF"/>
                </a:solidFill>
                <a:latin typeface="楷体"/>
                <a:cs typeface="楷体"/>
              </a:rPr>
              <a:t>患者</a:t>
            </a:r>
            <a:r>
              <a:rPr dirty="0" sz="1100" spc="35">
                <a:solidFill>
                  <a:srgbClr val="FFFFFF"/>
                </a:solidFill>
                <a:latin typeface="楷体"/>
                <a:cs typeface="楷体"/>
              </a:rPr>
              <a:t>个</a:t>
            </a:r>
            <a:r>
              <a:rPr dirty="0" sz="1100" spc="60">
                <a:solidFill>
                  <a:srgbClr val="FFFFFF"/>
                </a:solidFill>
                <a:latin typeface="楷体"/>
                <a:cs typeface="楷体"/>
              </a:rPr>
              <a:t>体</a:t>
            </a:r>
            <a:r>
              <a:rPr dirty="0" sz="1100" spc="30">
                <a:solidFill>
                  <a:srgbClr val="FFFFFF"/>
                </a:solidFill>
                <a:latin typeface="楷体"/>
                <a:cs typeface="楷体"/>
              </a:rPr>
              <a:t>层</a:t>
            </a:r>
            <a:r>
              <a:rPr dirty="0" sz="1100" spc="35">
                <a:solidFill>
                  <a:srgbClr val="FFFFFF"/>
                </a:solidFill>
                <a:latin typeface="楷体"/>
                <a:cs typeface="楷体"/>
              </a:rPr>
              <a:t>面</a:t>
            </a:r>
            <a:endParaRPr sz="1100">
              <a:latin typeface="楷体"/>
              <a:cs typeface="楷体"/>
            </a:endParaRPr>
          </a:p>
        </p:txBody>
      </p:sp>
      <p:pic>
        <p:nvPicPr>
          <p:cNvPr id="22" name="object 22"/>
          <p:cNvPicPr/>
          <p:nvPr/>
        </p:nvPicPr>
        <p:blipFill>
          <a:blip r:embed="rId6" cstate="print"/>
          <a:stretch>
            <a:fillRect/>
          </a:stretch>
        </p:blipFill>
        <p:spPr>
          <a:xfrm>
            <a:off x="1004390" y="5890145"/>
            <a:ext cx="1066411" cy="942073"/>
          </a:xfrm>
          <a:prstGeom prst="rect">
            <a:avLst/>
          </a:prstGeom>
        </p:spPr>
      </p:pic>
      <p:sp>
        <p:nvSpPr>
          <p:cNvPr id="23" name="object 23"/>
          <p:cNvSpPr txBox="1"/>
          <p:nvPr/>
        </p:nvSpPr>
        <p:spPr>
          <a:xfrm>
            <a:off x="1084853" y="6269692"/>
            <a:ext cx="905510" cy="198755"/>
          </a:xfrm>
          <a:prstGeom prst="rect">
            <a:avLst/>
          </a:prstGeom>
        </p:spPr>
        <p:txBody>
          <a:bodyPr wrap="square" lIns="0" tIns="17145" rIns="0" bIns="0" rtlCol="0" vert="horz">
            <a:spAutoFit/>
          </a:bodyPr>
          <a:lstStyle/>
          <a:p>
            <a:pPr marL="12700">
              <a:lnSpc>
                <a:spcPct val="100000"/>
              </a:lnSpc>
              <a:spcBef>
                <a:spcPts val="135"/>
              </a:spcBef>
            </a:pPr>
            <a:r>
              <a:rPr dirty="0" sz="1100" spc="60">
                <a:solidFill>
                  <a:srgbClr val="FFFFFF"/>
                </a:solidFill>
                <a:latin typeface="楷体"/>
                <a:cs typeface="楷体"/>
              </a:rPr>
              <a:t>患者</a:t>
            </a:r>
            <a:r>
              <a:rPr dirty="0" sz="1100" spc="35">
                <a:solidFill>
                  <a:srgbClr val="FFFFFF"/>
                </a:solidFill>
                <a:latin typeface="楷体"/>
                <a:cs typeface="楷体"/>
              </a:rPr>
              <a:t>群</a:t>
            </a:r>
            <a:r>
              <a:rPr dirty="0" sz="1100" spc="60">
                <a:solidFill>
                  <a:srgbClr val="FFFFFF"/>
                </a:solidFill>
                <a:latin typeface="楷体"/>
                <a:cs typeface="楷体"/>
              </a:rPr>
              <a:t>体</a:t>
            </a:r>
            <a:r>
              <a:rPr dirty="0" sz="1100" spc="30">
                <a:solidFill>
                  <a:srgbClr val="FFFFFF"/>
                </a:solidFill>
                <a:latin typeface="楷体"/>
                <a:cs typeface="楷体"/>
              </a:rPr>
              <a:t>层</a:t>
            </a:r>
            <a:r>
              <a:rPr dirty="0" sz="1100" spc="35">
                <a:solidFill>
                  <a:srgbClr val="FFFFFF"/>
                </a:solidFill>
                <a:latin typeface="楷体"/>
                <a:cs typeface="楷体"/>
              </a:rPr>
              <a:t>面</a:t>
            </a:r>
            <a:endParaRPr sz="1100">
              <a:latin typeface="楷体"/>
              <a:cs typeface="楷体"/>
            </a:endParaRPr>
          </a:p>
        </p:txBody>
      </p:sp>
      <p:sp>
        <p:nvSpPr>
          <p:cNvPr id="24" name="object 24"/>
          <p:cNvSpPr txBox="1"/>
          <p:nvPr/>
        </p:nvSpPr>
        <p:spPr>
          <a:xfrm>
            <a:off x="4382668" y="4830279"/>
            <a:ext cx="2281555" cy="946150"/>
          </a:xfrm>
          <a:prstGeom prst="rect">
            <a:avLst/>
          </a:prstGeom>
          <a:solidFill>
            <a:srgbClr val="E6E5E5"/>
          </a:solidFill>
        </p:spPr>
        <p:txBody>
          <a:bodyPr wrap="square" lIns="0" tIns="3175" rIns="0" bIns="0" rtlCol="0" vert="horz">
            <a:spAutoFit/>
          </a:bodyPr>
          <a:lstStyle/>
          <a:p>
            <a:pPr>
              <a:lnSpc>
                <a:spcPct val="100000"/>
              </a:lnSpc>
              <a:spcBef>
                <a:spcPts val="25"/>
              </a:spcBef>
            </a:pPr>
            <a:endParaRPr sz="1200">
              <a:latin typeface="Times New Roman"/>
              <a:cs typeface="Times New Roman"/>
            </a:endParaRPr>
          </a:p>
          <a:p>
            <a:pPr marL="633730" indent="-60960">
              <a:lnSpc>
                <a:spcPct val="100000"/>
              </a:lnSpc>
            </a:pPr>
            <a:r>
              <a:rPr dirty="0" sz="950" spc="65">
                <a:solidFill>
                  <a:srgbClr val="050100"/>
                </a:solidFill>
                <a:latin typeface="楷体"/>
                <a:cs typeface="楷体"/>
              </a:rPr>
              <a:t>疗</a:t>
            </a:r>
            <a:r>
              <a:rPr dirty="0" sz="950" spc="35">
                <a:solidFill>
                  <a:srgbClr val="050100"/>
                </a:solidFill>
                <a:latin typeface="楷体"/>
                <a:cs typeface="楷体"/>
              </a:rPr>
              <a:t>效挂</a:t>
            </a:r>
            <a:r>
              <a:rPr dirty="0" sz="950" spc="65">
                <a:solidFill>
                  <a:srgbClr val="050100"/>
                </a:solidFill>
                <a:latin typeface="楷体"/>
                <a:cs typeface="楷体"/>
              </a:rPr>
              <a:t>钩</a:t>
            </a:r>
            <a:r>
              <a:rPr dirty="0" sz="950" spc="35">
                <a:solidFill>
                  <a:srgbClr val="050100"/>
                </a:solidFill>
                <a:latin typeface="楷体"/>
                <a:cs typeface="楷体"/>
              </a:rPr>
              <a:t>的报</a:t>
            </a:r>
            <a:r>
              <a:rPr dirty="0" sz="950" spc="65">
                <a:solidFill>
                  <a:srgbClr val="050100"/>
                </a:solidFill>
                <a:latin typeface="楷体"/>
                <a:cs typeface="楷体"/>
              </a:rPr>
              <a:t>销</a:t>
            </a:r>
            <a:r>
              <a:rPr dirty="0" sz="950" spc="35">
                <a:solidFill>
                  <a:srgbClr val="050100"/>
                </a:solidFill>
                <a:latin typeface="楷体"/>
                <a:cs typeface="楷体"/>
              </a:rPr>
              <a:t>机制</a:t>
            </a:r>
            <a:endParaRPr sz="950">
              <a:latin typeface="楷体"/>
              <a:cs typeface="楷体"/>
            </a:endParaRPr>
          </a:p>
          <a:p>
            <a:pPr>
              <a:lnSpc>
                <a:spcPct val="100000"/>
              </a:lnSpc>
              <a:spcBef>
                <a:spcPts val="40"/>
              </a:spcBef>
            </a:pPr>
            <a:endParaRPr sz="900">
              <a:latin typeface="楷体"/>
              <a:cs typeface="楷体"/>
            </a:endParaRPr>
          </a:p>
          <a:p>
            <a:pPr marL="633730" marR="622300">
              <a:lnSpc>
                <a:spcPct val="105000"/>
              </a:lnSpc>
            </a:pPr>
            <a:r>
              <a:rPr dirty="0" sz="950" spc="65">
                <a:solidFill>
                  <a:srgbClr val="050100"/>
                </a:solidFill>
                <a:latin typeface="楷体"/>
                <a:cs typeface="楷体"/>
              </a:rPr>
              <a:t>将</a:t>
            </a:r>
            <a:r>
              <a:rPr dirty="0" sz="950" spc="35">
                <a:solidFill>
                  <a:srgbClr val="050100"/>
                </a:solidFill>
                <a:latin typeface="楷体"/>
                <a:cs typeface="楷体"/>
              </a:rPr>
              <a:t>个别</a:t>
            </a:r>
            <a:r>
              <a:rPr dirty="0" sz="950" spc="65">
                <a:solidFill>
                  <a:srgbClr val="050100"/>
                </a:solidFill>
                <a:latin typeface="楷体"/>
                <a:cs typeface="楷体"/>
              </a:rPr>
              <a:t>病</a:t>
            </a:r>
            <a:r>
              <a:rPr dirty="0" sz="950" spc="35">
                <a:solidFill>
                  <a:srgbClr val="050100"/>
                </a:solidFill>
                <a:latin typeface="楷体"/>
                <a:cs typeface="楷体"/>
              </a:rPr>
              <a:t>人的</a:t>
            </a:r>
            <a:r>
              <a:rPr dirty="0" sz="950" spc="65">
                <a:solidFill>
                  <a:srgbClr val="050100"/>
                </a:solidFill>
                <a:latin typeface="楷体"/>
                <a:cs typeface="楷体"/>
              </a:rPr>
              <a:t>疗</a:t>
            </a:r>
            <a:r>
              <a:rPr dirty="0" sz="950" spc="25">
                <a:solidFill>
                  <a:srgbClr val="050100"/>
                </a:solidFill>
                <a:latin typeface="楷体"/>
                <a:cs typeface="楷体"/>
              </a:rPr>
              <a:t>效 </a:t>
            </a:r>
            <a:r>
              <a:rPr dirty="0" sz="950" spc="65">
                <a:solidFill>
                  <a:srgbClr val="050100"/>
                </a:solidFill>
                <a:latin typeface="楷体"/>
                <a:cs typeface="楷体"/>
              </a:rPr>
              <a:t>与</a:t>
            </a:r>
            <a:r>
              <a:rPr dirty="0" sz="950" spc="35">
                <a:solidFill>
                  <a:srgbClr val="050100"/>
                </a:solidFill>
                <a:latin typeface="楷体"/>
                <a:cs typeface="楷体"/>
              </a:rPr>
              <a:t>支付</a:t>
            </a:r>
            <a:r>
              <a:rPr dirty="0" sz="950" spc="65">
                <a:solidFill>
                  <a:srgbClr val="050100"/>
                </a:solidFill>
                <a:latin typeface="楷体"/>
                <a:cs typeface="楷体"/>
              </a:rPr>
              <a:t>报</a:t>
            </a:r>
            <a:r>
              <a:rPr dirty="0" sz="950" spc="35">
                <a:solidFill>
                  <a:srgbClr val="050100"/>
                </a:solidFill>
                <a:latin typeface="楷体"/>
                <a:cs typeface="楷体"/>
              </a:rPr>
              <a:t>销相</a:t>
            </a:r>
            <a:r>
              <a:rPr dirty="0" sz="950" spc="65">
                <a:solidFill>
                  <a:srgbClr val="050100"/>
                </a:solidFill>
                <a:latin typeface="楷体"/>
                <a:cs typeface="楷体"/>
              </a:rPr>
              <a:t>关</a:t>
            </a:r>
            <a:r>
              <a:rPr dirty="0" sz="950" spc="35">
                <a:solidFill>
                  <a:srgbClr val="050100"/>
                </a:solidFill>
                <a:latin typeface="楷体"/>
                <a:cs typeface="楷体"/>
              </a:rPr>
              <a:t>联</a:t>
            </a:r>
            <a:endParaRPr sz="950">
              <a:latin typeface="楷体"/>
              <a:cs typeface="楷体"/>
            </a:endParaRPr>
          </a:p>
        </p:txBody>
      </p:sp>
      <p:sp>
        <p:nvSpPr>
          <p:cNvPr id="25" name="object 25"/>
          <p:cNvSpPr txBox="1"/>
          <p:nvPr/>
        </p:nvSpPr>
        <p:spPr>
          <a:xfrm>
            <a:off x="4382668" y="5890145"/>
            <a:ext cx="2281555" cy="942340"/>
          </a:xfrm>
          <a:prstGeom prst="rect">
            <a:avLst/>
          </a:prstGeom>
          <a:solidFill>
            <a:srgbClr val="E6E5E5"/>
          </a:solidFill>
        </p:spPr>
        <p:txBody>
          <a:bodyPr wrap="square" lIns="0" tIns="1270" rIns="0" bIns="0" rtlCol="0" vert="horz">
            <a:spAutoFit/>
          </a:bodyPr>
          <a:lstStyle/>
          <a:p>
            <a:pPr>
              <a:lnSpc>
                <a:spcPct val="100000"/>
              </a:lnSpc>
              <a:spcBef>
                <a:spcPts val="10"/>
              </a:spcBef>
            </a:pPr>
            <a:endParaRPr sz="1200">
              <a:latin typeface="Times New Roman"/>
              <a:cs typeface="Times New Roman"/>
            </a:endParaRPr>
          </a:p>
          <a:p>
            <a:pPr marL="572770">
              <a:lnSpc>
                <a:spcPct val="100000"/>
              </a:lnSpc>
            </a:pPr>
            <a:r>
              <a:rPr dirty="0" sz="950" spc="65">
                <a:solidFill>
                  <a:srgbClr val="050100"/>
                </a:solidFill>
                <a:latin typeface="楷体"/>
                <a:cs typeface="楷体"/>
              </a:rPr>
              <a:t>基</a:t>
            </a:r>
            <a:r>
              <a:rPr dirty="0" sz="950" spc="35">
                <a:solidFill>
                  <a:srgbClr val="050100"/>
                </a:solidFill>
                <a:latin typeface="楷体"/>
                <a:cs typeface="楷体"/>
              </a:rPr>
              <a:t>于证</a:t>
            </a:r>
            <a:r>
              <a:rPr dirty="0" sz="950" spc="65">
                <a:solidFill>
                  <a:srgbClr val="050100"/>
                </a:solidFill>
                <a:latin typeface="楷体"/>
                <a:cs typeface="楷体"/>
              </a:rPr>
              <a:t>据</a:t>
            </a:r>
            <a:r>
              <a:rPr dirty="0" sz="950" spc="35">
                <a:solidFill>
                  <a:srgbClr val="050100"/>
                </a:solidFill>
                <a:latin typeface="楷体"/>
                <a:cs typeface="楷体"/>
              </a:rPr>
              <a:t>的支</a:t>
            </a:r>
            <a:r>
              <a:rPr dirty="0" sz="950" spc="65">
                <a:solidFill>
                  <a:srgbClr val="050100"/>
                </a:solidFill>
                <a:latin typeface="楷体"/>
                <a:cs typeface="楷体"/>
              </a:rPr>
              <a:t>付</a:t>
            </a:r>
            <a:r>
              <a:rPr dirty="0" sz="950" spc="35">
                <a:solidFill>
                  <a:srgbClr val="050100"/>
                </a:solidFill>
                <a:latin typeface="楷体"/>
                <a:cs typeface="楷体"/>
              </a:rPr>
              <a:t>方式</a:t>
            </a:r>
            <a:endParaRPr sz="950">
              <a:latin typeface="楷体"/>
              <a:cs typeface="楷体"/>
            </a:endParaRPr>
          </a:p>
          <a:p>
            <a:pPr>
              <a:lnSpc>
                <a:spcPct val="100000"/>
              </a:lnSpc>
              <a:spcBef>
                <a:spcPts val="40"/>
              </a:spcBef>
            </a:pPr>
            <a:endParaRPr sz="900">
              <a:latin typeface="楷体"/>
              <a:cs typeface="楷体"/>
            </a:endParaRPr>
          </a:p>
          <a:p>
            <a:pPr marL="443230" marR="432434">
              <a:lnSpc>
                <a:spcPct val="104900"/>
              </a:lnSpc>
              <a:spcBef>
                <a:spcPts val="5"/>
              </a:spcBef>
            </a:pPr>
            <a:r>
              <a:rPr dirty="0" sz="950" spc="65">
                <a:solidFill>
                  <a:srgbClr val="050100"/>
                </a:solidFill>
                <a:latin typeface="楷体"/>
                <a:cs typeface="楷体"/>
              </a:rPr>
              <a:t>将</a:t>
            </a:r>
            <a:r>
              <a:rPr dirty="0" sz="950" spc="35">
                <a:solidFill>
                  <a:srgbClr val="050100"/>
                </a:solidFill>
                <a:latin typeface="楷体"/>
                <a:cs typeface="楷体"/>
              </a:rPr>
              <a:t>患者</a:t>
            </a:r>
            <a:r>
              <a:rPr dirty="0" sz="950" spc="65">
                <a:solidFill>
                  <a:srgbClr val="050100"/>
                </a:solidFill>
                <a:latin typeface="楷体"/>
                <a:cs typeface="楷体"/>
              </a:rPr>
              <a:t>群</a:t>
            </a:r>
            <a:r>
              <a:rPr dirty="0" sz="950" spc="35">
                <a:solidFill>
                  <a:srgbClr val="050100"/>
                </a:solidFill>
                <a:latin typeface="楷体"/>
                <a:cs typeface="楷体"/>
              </a:rPr>
              <a:t>体对</a:t>
            </a:r>
            <a:r>
              <a:rPr dirty="0" sz="950" spc="65">
                <a:solidFill>
                  <a:srgbClr val="050100"/>
                </a:solidFill>
                <a:latin typeface="楷体"/>
                <a:cs typeface="楷体"/>
              </a:rPr>
              <a:t>药</a:t>
            </a:r>
            <a:r>
              <a:rPr dirty="0" sz="950" spc="35">
                <a:solidFill>
                  <a:srgbClr val="050100"/>
                </a:solidFill>
                <a:latin typeface="楷体"/>
                <a:cs typeface="楷体"/>
              </a:rPr>
              <a:t>物的</a:t>
            </a:r>
            <a:r>
              <a:rPr dirty="0" sz="950" spc="65">
                <a:solidFill>
                  <a:srgbClr val="050100"/>
                </a:solidFill>
                <a:latin typeface="楷体"/>
                <a:cs typeface="楷体"/>
              </a:rPr>
              <a:t>疗</a:t>
            </a:r>
            <a:r>
              <a:rPr dirty="0" sz="950" spc="25">
                <a:solidFill>
                  <a:srgbClr val="050100"/>
                </a:solidFill>
                <a:latin typeface="楷体"/>
                <a:cs typeface="楷体"/>
              </a:rPr>
              <a:t>效 </a:t>
            </a:r>
            <a:r>
              <a:rPr dirty="0" sz="950" spc="65">
                <a:solidFill>
                  <a:srgbClr val="050100"/>
                </a:solidFill>
                <a:latin typeface="楷体"/>
                <a:cs typeface="楷体"/>
              </a:rPr>
              <a:t>作</a:t>
            </a:r>
            <a:r>
              <a:rPr dirty="0" sz="950" spc="35">
                <a:solidFill>
                  <a:srgbClr val="050100"/>
                </a:solidFill>
                <a:latin typeface="楷体"/>
                <a:cs typeface="楷体"/>
              </a:rPr>
              <a:t>为证</a:t>
            </a:r>
            <a:r>
              <a:rPr dirty="0" sz="950" spc="65">
                <a:solidFill>
                  <a:srgbClr val="050100"/>
                </a:solidFill>
                <a:latin typeface="楷体"/>
                <a:cs typeface="楷体"/>
              </a:rPr>
              <a:t>据</a:t>
            </a:r>
            <a:r>
              <a:rPr dirty="0" sz="950" spc="35">
                <a:solidFill>
                  <a:srgbClr val="050100"/>
                </a:solidFill>
                <a:latin typeface="楷体"/>
                <a:cs typeface="楷体"/>
              </a:rPr>
              <a:t>进行</a:t>
            </a:r>
            <a:r>
              <a:rPr dirty="0" sz="950" spc="65">
                <a:solidFill>
                  <a:srgbClr val="050100"/>
                </a:solidFill>
                <a:latin typeface="楷体"/>
                <a:cs typeface="楷体"/>
              </a:rPr>
              <a:t>谈</a:t>
            </a:r>
            <a:r>
              <a:rPr dirty="0" sz="950" spc="35">
                <a:solidFill>
                  <a:srgbClr val="050100"/>
                </a:solidFill>
                <a:latin typeface="楷体"/>
                <a:cs typeface="楷体"/>
              </a:rPr>
              <a:t>价、</a:t>
            </a:r>
            <a:r>
              <a:rPr dirty="0" sz="950" spc="65">
                <a:solidFill>
                  <a:srgbClr val="050100"/>
                </a:solidFill>
                <a:latin typeface="楷体"/>
                <a:cs typeface="楷体"/>
              </a:rPr>
              <a:t>支</a:t>
            </a:r>
            <a:r>
              <a:rPr dirty="0" sz="950" spc="35">
                <a:solidFill>
                  <a:srgbClr val="050100"/>
                </a:solidFill>
                <a:latin typeface="楷体"/>
                <a:cs typeface="楷体"/>
              </a:rPr>
              <a:t>付</a:t>
            </a:r>
            <a:endParaRPr sz="950">
              <a:latin typeface="楷体"/>
              <a:cs typeface="楷体"/>
            </a:endParaRPr>
          </a:p>
        </p:txBody>
      </p:sp>
      <p:sp>
        <p:nvSpPr>
          <p:cNvPr id="26" name="object 26"/>
          <p:cNvSpPr txBox="1"/>
          <p:nvPr/>
        </p:nvSpPr>
        <p:spPr>
          <a:xfrm>
            <a:off x="2162225" y="4830279"/>
            <a:ext cx="2132965" cy="946150"/>
          </a:xfrm>
          <a:prstGeom prst="rect">
            <a:avLst/>
          </a:prstGeom>
          <a:solidFill>
            <a:srgbClr val="E6E5E5"/>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304165">
              <a:lnSpc>
                <a:spcPct val="100000"/>
              </a:lnSpc>
              <a:spcBef>
                <a:spcPts val="900"/>
              </a:spcBef>
            </a:pPr>
            <a:r>
              <a:rPr dirty="0" sz="950" spc="65">
                <a:solidFill>
                  <a:srgbClr val="050100"/>
                </a:solidFill>
                <a:latin typeface="楷体"/>
                <a:cs typeface="楷体"/>
              </a:rPr>
              <a:t>设</a:t>
            </a:r>
            <a:r>
              <a:rPr dirty="0" sz="950" spc="35">
                <a:solidFill>
                  <a:srgbClr val="050100"/>
                </a:solidFill>
                <a:latin typeface="楷体"/>
                <a:cs typeface="楷体"/>
              </a:rPr>
              <a:t>立给</a:t>
            </a:r>
            <a:r>
              <a:rPr dirty="0" sz="950" spc="65">
                <a:solidFill>
                  <a:srgbClr val="050100"/>
                </a:solidFill>
                <a:latin typeface="楷体"/>
                <a:cs typeface="楷体"/>
              </a:rPr>
              <a:t>每</a:t>
            </a:r>
            <a:r>
              <a:rPr dirty="0" sz="950" spc="35">
                <a:solidFill>
                  <a:srgbClr val="050100"/>
                </a:solidFill>
                <a:latin typeface="楷体"/>
                <a:cs typeface="楷体"/>
              </a:rPr>
              <a:t>位患</a:t>
            </a:r>
            <a:r>
              <a:rPr dirty="0" sz="950" spc="65">
                <a:solidFill>
                  <a:srgbClr val="050100"/>
                </a:solidFill>
                <a:latin typeface="楷体"/>
                <a:cs typeface="楷体"/>
              </a:rPr>
              <a:t>者</a:t>
            </a:r>
            <a:r>
              <a:rPr dirty="0" sz="950" spc="35">
                <a:solidFill>
                  <a:srgbClr val="050100"/>
                </a:solidFill>
                <a:latin typeface="楷体"/>
                <a:cs typeface="楷体"/>
              </a:rPr>
              <a:t>的报</a:t>
            </a:r>
            <a:r>
              <a:rPr dirty="0" sz="950" spc="65">
                <a:solidFill>
                  <a:srgbClr val="050100"/>
                </a:solidFill>
                <a:latin typeface="楷体"/>
                <a:cs typeface="楷体"/>
              </a:rPr>
              <a:t>销</a:t>
            </a:r>
            <a:r>
              <a:rPr dirty="0" sz="950" spc="35">
                <a:solidFill>
                  <a:srgbClr val="050100"/>
                </a:solidFill>
                <a:latin typeface="楷体"/>
                <a:cs typeface="楷体"/>
              </a:rPr>
              <a:t>额度</a:t>
            </a:r>
            <a:endParaRPr sz="950">
              <a:latin typeface="楷体"/>
              <a:cs typeface="楷体"/>
            </a:endParaRPr>
          </a:p>
        </p:txBody>
      </p:sp>
      <p:sp>
        <p:nvSpPr>
          <p:cNvPr id="27" name="object 27"/>
          <p:cNvSpPr txBox="1"/>
          <p:nvPr/>
        </p:nvSpPr>
        <p:spPr>
          <a:xfrm>
            <a:off x="2162225" y="5890145"/>
            <a:ext cx="2132965" cy="942340"/>
          </a:xfrm>
          <a:prstGeom prst="rect">
            <a:avLst/>
          </a:prstGeom>
          <a:solidFill>
            <a:srgbClr val="E6E5E5"/>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494665">
              <a:lnSpc>
                <a:spcPct val="100000"/>
              </a:lnSpc>
              <a:spcBef>
                <a:spcPts val="885"/>
              </a:spcBef>
            </a:pPr>
            <a:r>
              <a:rPr dirty="0" sz="950" spc="65">
                <a:solidFill>
                  <a:srgbClr val="050100"/>
                </a:solidFill>
                <a:latin typeface="楷体"/>
                <a:cs typeface="楷体"/>
              </a:rPr>
              <a:t>量</a:t>
            </a:r>
            <a:r>
              <a:rPr dirty="0" sz="950" spc="35">
                <a:solidFill>
                  <a:srgbClr val="050100"/>
                </a:solidFill>
                <a:latin typeface="楷体"/>
                <a:cs typeface="楷体"/>
              </a:rPr>
              <a:t>价挂</a:t>
            </a:r>
            <a:r>
              <a:rPr dirty="0" sz="950" spc="65">
                <a:solidFill>
                  <a:srgbClr val="050100"/>
                </a:solidFill>
                <a:latin typeface="楷体"/>
                <a:cs typeface="楷体"/>
              </a:rPr>
              <a:t>钩</a:t>
            </a:r>
            <a:r>
              <a:rPr dirty="0" sz="950" spc="35">
                <a:solidFill>
                  <a:srgbClr val="050100"/>
                </a:solidFill>
                <a:latin typeface="楷体"/>
                <a:cs typeface="楷体"/>
              </a:rPr>
              <a:t>的折</a:t>
            </a:r>
            <a:r>
              <a:rPr dirty="0" sz="950" spc="65">
                <a:solidFill>
                  <a:srgbClr val="050100"/>
                </a:solidFill>
                <a:latin typeface="楷体"/>
                <a:cs typeface="楷体"/>
              </a:rPr>
              <a:t>扣</a:t>
            </a:r>
            <a:r>
              <a:rPr dirty="0" sz="950" spc="35">
                <a:solidFill>
                  <a:srgbClr val="050100"/>
                </a:solidFill>
                <a:latin typeface="楷体"/>
                <a:cs typeface="楷体"/>
              </a:rPr>
              <a:t>制度</a:t>
            </a:r>
            <a:endParaRPr sz="950">
              <a:latin typeface="楷体"/>
              <a:cs typeface="楷体"/>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31</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573237" y="5768276"/>
            <a:ext cx="2873235" cy="143725"/>
          </a:xfrm>
          <a:prstGeom prst="rect">
            <a:avLst/>
          </a:prstGeom>
        </p:spPr>
      </p:pic>
      <p:sp>
        <p:nvSpPr>
          <p:cNvPr id="7" name="object 7"/>
          <p:cNvSpPr txBox="1"/>
          <p:nvPr/>
        </p:nvSpPr>
        <p:spPr>
          <a:xfrm>
            <a:off x="1241882" y="4184103"/>
            <a:ext cx="4876800" cy="4992370"/>
          </a:xfrm>
          <a:prstGeom prst="rect">
            <a:avLst/>
          </a:prstGeom>
        </p:spPr>
        <p:txBody>
          <a:bodyPr wrap="square" lIns="0" tIns="12700" rIns="0" bIns="0" rtlCol="0" vert="horz">
            <a:spAutoFit/>
          </a:bodyPr>
          <a:lstStyle/>
          <a:p>
            <a:pPr algn="just" marL="12700" marR="73660" indent="304800">
              <a:lnSpc>
                <a:spcPct val="118100"/>
              </a:lnSpc>
              <a:spcBef>
                <a:spcPts val="100"/>
              </a:spcBef>
            </a:pPr>
            <a:r>
              <a:rPr dirty="0" sz="1200" spc="15">
                <a:solidFill>
                  <a:srgbClr val="231F20"/>
                </a:solidFill>
                <a:latin typeface="楷体"/>
                <a:cs typeface="楷体"/>
              </a:rPr>
              <a:t>除了支付协议</a:t>
            </a:r>
            <a:r>
              <a:rPr dirty="0" sz="1200">
                <a:solidFill>
                  <a:srgbClr val="231F20"/>
                </a:solidFill>
                <a:latin typeface="楷体"/>
                <a:cs typeface="楷体"/>
              </a:rPr>
              <a:t>外</a:t>
            </a:r>
            <a:r>
              <a:rPr dirty="0" sz="1200" spc="15">
                <a:solidFill>
                  <a:srgbClr val="231F20"/>
                </a:solidFill>
                <a:latin typeface="楷体"/>
                <a:cs typeface="楷体"/>
              </a:rPr>
              <a:t>，欧盟部分国家还通过国家之间的联盟合</a:t>
            </a:r>
            <a:r>
              <a:rPr dirty="0" sz="1200">
                <a:solidFill>
                  <a:srgbClr val="231F20"/>
                </a:solidFill>
                <a:latin typeface="楷体"/>
                <a:cs typeface="楷体"/>
              </a:rPr>
              <a:t>作</a:t>
            </a:r>
            <a:r>
              <a:rPr dirty="0" sz="1200" spc="15">
                <a:solidFill>
                  <a:srgbClr val="231F20"/>
                </a:solidFill>
                <a:latin typeface="楷体"/>
                <a:cs typeface="楷体"/>
              </a:rPr>
              <a:t>，联合 </a:t>
            </a:r>
            <a:r>
              <a:rPr dirty="0" sz="1200" spc="10">
                <a:solidFill>
                  <a:srgbClr val="231F20"/>
                </a:solidFill>
                <a:latin typeface="楷体"/>
                <a:cs typeface="楷体"/>
              </a:rPr>
              <a:t>与制药企业进行谈</a:t>
            </a:r>
            <a:r>
              <a:rPr dirty="0" sz="1200">
                <a:solidFill>
                  <a:srgbClr val="231F20"/>
                </a:solidFill>
                <a:latin typeface="楷体"/>
                <a:cs typeface="楷体"/>
              </a:rPr>
              <a:t>判</a:t>
            </a:r>
            <a:r>
              <a:rPr dirty="0" sz="1200" spc="10">
                <a:solidFill>
                  <a:srgbClr val="231F20"/>
                </a:solidFill>
                <a:latin typeface="楷体"/>
                <a:cs typeface="楷体"/>
              </a:rPr>
              <a:t>，通过共同评估和以量换价等手段提高效</a:t>
            </a:r>
            <a:r>
              <a:rPr dirty="0" sz="1200">
                <a:solidFill>
                  <a:srgbClr val="231F20"/>
                </a:solidFill>
                <a:latin typeface="楷体"/>
                <a:cs typeface="楷体"/>
              </a:rPr>
              <a:t>率</a:t>
            </a:r>
            <a:r>
              <a:rPr dirty="0" sz="1200" spc="10">
                <a:solidFill>
                  <a:srgbClr val="231F20"/>
                </a:solidFill>
                <a:latin typeface="楷体"/>
                <a:cs typeface="楷体"/>
              </a:rPr>
              <a:t>、降低 </a:t>
            </a:r>
            <a:r>
              <a:rPr dirty="0" sz="1200" spc="-5">
                <a:solidFill>
                  <a:srgbClr val="231F20"/>
                </a:solidFill>
                <a:latin typeface="楷体"/>
                <a:cs typeface="楷体"/>
              </a:rPr>
              <a:t>药物费用</a:t>
            </a:r>
            <a:r>
              <a:rPr dirty="0" sz="1200" spc="-605">
                <a:solidFill>
                  <a:srgbClr val="231F20"/>
                </a:solidFill>
                <a:latin typeface="楷体"/>
                <a:cs typeface="楷体"/>
              </a:rPr>
              <a:t>。</a:t>
            </a:r>
            <a:r>
              <a:rPr dirty="0" sz="1200" spc="-5">
                <a:solidFill>
                  <a:srgbClr val="231F20"/>
                </a:solidFill>
                <a:latin typeface="楷体"/>
                <a:cs typeface="楷体"/>
              </a:rPr>
              <a:t>例</a:t>
            </a:r>
            <a:r>
              <a:rPr dirty="0" sz="1200" spc="145">
                <a:solidFill>
                  <a:srgbClr val="231F20"/>
                </a:solidFill>
                <a:latin typeface="楷体"/>
                <a:cs typeface="楷体"/>
              </a:rPr>
              <a:t>如</a:t>
            </a:r>
            <a:r>
              <a:rPr dirty="0" baseline="2314" sz="1800" spc="-7">
                <a:solidFill>
                  <a:srgbClr val="231F20"/>
                </a:solidFill>
                <a:latin typeface="Times New Roman"/>
                <a:cs typeface="Times New Roman"/>
              </a:rPr>
              <a:t>2015</a:t>
            </a:r>
            <a:r>
              <a:rPr dirty="0" baseline="2314" sz="1800" spc="-300">
                <a:solidFill>
                  <a:srgbClr val="231F20"/>
                </a:solidFill>
                <a:latin typeface="Times New Roman"/>
                <a:cs typeface="Times New Roman"/>
              </a:rPr>
              <a:t> </a:t>
            </a:r>
            <a:r>
              <a:rPr dirty="0" sz="1200" spc="-5">
                <a:solidFill>
                  <a:srgbClr val="231F20"/>
                </a:solidFill>
                <a:latin typeface="楷体"/>
                <a:cs typeface="楷体"/>
              </a:rPr>
              <a:t>年比利时与荷兰签署协议</a:t>
            </a:r>
            <a:r>
              <a:rPr dirty="0" sz="1200" spc="-605">
                <a:solidFill>
                  <a:srgbClr val="231F20"/>
                </a:solidFill>
                <a:latin typeface="楷体"/>
                <a:cs typeface="楷体"/>
              </a:rPr>
              <a:t>，</a:t>
            </a:r>
            <a:r>
              <a:rPr dirty="0" sz="1200" spc="-5">
                <a:solidFill>
                  <a:srgbClr val="231F20"/>
                </a:solidFill>
                <a:latin typeface="楷体"/>
                <a:cs typeface="楷体"/>
              </a:rPr>
              <a:t>宣布组成联</a:t>
            </a:r>
            <a:r>
              <a:rPr dirty="0" sz="1200" spc="-605">
                <a:solidFill>
                  <a:srgbClr val="231F20"/>
                </a:solidFill>
                <a:latin typeface="楷体"/>
                <a:cs typeface="楷体"/>
              </a:rPr>
              <a:t>盟</a:t>
            </a:r>
            <a:r>
              <a:rPr dirty="0" sz="1200" spc="-5">
                <a:solidFill>
                  <a:srgbClr val="231F20"/>
                </a:solidFill>
                <a:latin typeface="楷体"/>
                <a:cs typeface="楷体"/>
              </a:rPr>
              <a:t>（联盟名</a:t>
            </a:r>
            <a:r>
              <a:rPr dirty="0" sz="1200" spc="145">
                <a:solidFill>
                  <a:srgbClr val="231F20"/>
                </a:solidFill>
                <a:latin typeface="楷体"/>
                <a:cs typeface="楷体"/>
              </a:rPr>
              <a:t>称</a:t>
            </a:r>
            <a:r>
              <a:rPr dirty="0" sz="1200">
                <a:solidFill>
                  <a:srgbClr val="231F20"/>
                </a:solidFill>
                <a:latin typeface="楷体"/>
                <a:cs typeface="楷体"/>
              </a:rPr>
              <a:t>:  </a:t>
            </a:r>
            <a:r>
              <a:rPr dirty="0" baseline="2314" sz="1800">
                <a:solidFill>
                  <a:srgbClr val="231F20"/>
                </a:solidFill>
                <a:latin typeface="Times New Roman"/>
                <a:cs typeface="Times New Roman"/>
              </a:rPr>
              <a:t>BeNeLuxA</a:t>
            </a:r>
            <a:r>
              <a:rPr dirty="0" baseline="2314" sz="1800" spc="-15">
                <a:solidFill>
                  <a:srgbClr val="231F20"/>
                </a:solidFill>
                <a:latin typeface="Times New Roman"/>
                <a:cs typeface="Times New Roman"/>
              </a:rPr>
              <a:t> </a:t>
            </a:r>
            <a:r>
              <a:rPr dirty="0" baseline="2314" sz="1800">
                <a:solidFill>
                  <a:srgbClr val="231F20"/>
                </a:solidFill>
                <a:latin typeface="Times New Roman"/>
                <a:cs typeface="Times New Roman"/>
              </a:rPr>
              <a:t>Initiative</a:t>
            </a:r>
            <a:r>
              <a:rPr dirty="0" sz="1200">
                <a:solidFill>
                  <a:srgbClr val="231F20"/>
                </a:solidFill>
                <a:latin typeface="楷体"/>
                <a:cs typeface="楷体"/>
              </a:rPr>
              <a:t>）</a:t>
            </a:r>
            <a:r>
              <a:rPr dirty="0" sz="1200" spc="50">
                <a:solidFill>
                  <a:srgbClr val="231F20"/>
                </a:solidFill>
                <a:latin typeface="楷体"/>
                <a:cs typeface="楷体"/>
              </a:rPr>
              <a:t>与</a:t>
            </a:r>
            <a:r>
              <a:rPr dirty="0" sz="1200" spc="45">
                <a:solidFill>
                  <a:srgbClr val="231F20"/>
                </a:solidFill>
                <a:latin typeface="楷体"/>
                <a:cs typeface="楷体"/>
              </a:rPr>
              <a:t>制</a:t>
            </a:r>
            <a:r>
              <a:rPr dirty="0" sz="1200" spc="50">
                <a:solidFill>
                  <a:srgbClr val="231F20"/>
                </a:solidFill>
                <a:latin typeface="楷体"/>
                <a:cs typeface="楷体"/>
              </a:rPr>
              <a:t>药企业</a:t>
            </a:r>
            <a:r>
              <a:rPr dirty="0" sz="1200" spc="45">
                <a:solidFill>
                  <a:srgbClr val="231F20"/>
                </a:solidFill>
                <a:latin typeface="楷体"/>
                <a:cs typeface="楷体"/>
              </a:rPr>
              <a:t>谈</a:t>
            </a:r>
            <a:r>
              <a:rPr dirty="0" sz="1200">
                <a:solidFill>
                  <a:srgbClr val="231F20"/>
                </a:solidFill>
                <a:latin typeface="楷体"/>
                <a:cs typeface="楷体"/>
              </a:rPr>
              <a:t>判</a:t>
            </a:r>
            <a:r>
              <a:rPr dirty="0" sz="1200" spc="50">
                <a:solidFill>
                  <a:srgbClr val="231F20"/>
                </a:solidFill>
                <a:latin typeface="楷体"/>
                <a:cs typeface="楷体"/>
              </a:rPr>
              <a:t>，以增</a:t>
            </a:r>
            <a:r>
              <a:rPr dirty="0" sz="1200" spc="45">
                <a:solidFill>
                  <a:srgbClr val="231F20"/>
                </a:solidFill>
                <a:latin typeface="楷体"/>
                <a:cs typeface="楷体"/>
              </a:rPr>
              <a:t>加</a:t>
            </a:r>
            <a:r>
              <a:rPr dirty="0" sz="1200" spc="50">
                <a:solidFill>
                  <a:srgbClr val="231F20"/>
                </a:solidFill>
                <a:latin typeface="楷体"/>
                <a:cs typeface="楷体"/>
              </a:rPr>
              <a:t>罕见病</a:t>
            </a:r>
            <a:r>
              <a:rPr dirty="0" sz="1200" spc="45">
                <a:solidFill>
                  <a:srgbClr val="231F20"/>
                </a:solidFill>
                <a:latin typeface="楷体"/>
                <a:cs typeface="楷体"/>
              </a:rPr>
              <a:t>患</a:t>
            </a:r>
            <a:r>
              <a:rPr dirty="0" sz="1200" spc="50">
                <a:solidFill>
                  <a:srgbClr val="231F20"/>
                </a:solidFill>
                <a:latin typeface="楷体"/>
                <a:cs typeface="楷体"/>
              </a:rPr>
              <a:t>者的孤儿</a:t>
            </a:r>
            <a:r>
              <a:rPr dirty="0" sz="1200" spc="45">
                <a:solidFill>
                  <a:srgbClr val="231F20"/>
                </a:solidFill>
                <a:latin typeface="楷体"/>
                <a:cs typeface="楷体"/>
              </a:rPr>
              <a:t>药</a:t>
            </a:r>
            <a:r>
              <a:rPr dirty="0" sz="1200">
                <a:solidFill>
                  <a:srgbClr val="231F20"/>
                </a:solidFill>
                <a:latin typeface="楷体"/>
                <a:cs typeface="楷体"/>
              </a:rPr>
              <a:t>可 </a:t>
            </a:r>
            <a:r>
              <a:rPr dirty="0" sz="1200" spc="55">
                <a:solidFill>
                  <a:srgbClr val="231F20"/>
                </a:solidFill>
                <a:latin typeface="楷体"/>
                <a:cs typeface="楷体"/>
              </a:rPr>
              <a:t>及</a:t>
            </a:r>
            <a:r>
              <a:rPr dirty="0" sz="1200">
                <a:solidFill>
                  <a:srgbClr val="231F20"/>
                </a:solidFill>
                <a:latin typeface="楷体"/>
                <a:cs typeface="楷体"/>
              </a:rPr>
              <a:t>性</a:t>
            </a:r>
            <a:r>
              <a:rPr dirty="0" sz="1200" spc="55">
                <a:solidFill>
                  <a:srgbClr val="231F20"/>
                </a:solidFill>
                <a:latin typeface="楷体"/>
                <a:cs typeface="楷体"/>
              </a:rPr>
              <a:t>。今</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2</a:t>
            </a:r>
            <a:r>
              <a:rPr dirty="0" baseline="2314" sz="1800" spc="-7">
                <a:solidFill>
                  <a:srgbClr val="231F20"/>
                </a:solidFill>
                <a:latin typeface="Times New Roman"/>
                <a:cs typeface="Times New Roman"/>
              </a:rPr>
              <a:t> </a:t>
            </a:r>
            <a:r>
              <a:rPr dirty="0" sz="1200">
                <a:solidFill>
                  <a:srgbClr val="231F20"/>
                </a:solidFill>
                <a:latin typeface="楷体"/>
                <a:cs typeface="楷体"/>
              </a:rPr>
              <a:t>月</a:t>
            </a:r>
            <a:r>
              <a:rPr dirty="0" sz="1200" spc="-305">
                <a:solidFill>
                  <a:srgbClr val="231F20"/>
                </a:solidFill>
                <a:latin typeface="楷体"/>
                <a:cs typeface="楷体"/>
              </a:rPr>
              <a:t> </a:t>
            </a:r>
            <a:r>
              <a:rPr dirty="0" sz="1200">
                <a:solidFill>
                  <a:srgbClr val="231F20"/>
                </a:solidFill>
                <a:latin typeface="楷体"/>
                <a:cs typeface="楷体"/>
              </a:rPr>
              <a:t>,</a:t>
            </a:r>
            <a:r>
              <a:rPr dirty="0" sz="1200" spc="-305">
                <a:solidFill>
                  <a:srgbClr val="231F20"/>
                </a:solidFill>
                <a:latin typeface="楷体"/>
                <a:cs typeface="楷体"/>
              </a:rPr>
              <a:t> </a:t>
            </a:r>
            <a:r>
              <a:rPr dirty="0" sz="1200" spc="55">
                <a:solidFill>
                  <a:srgbClr val="231F20"/>
                </a:solidFill>
                <a:latin typeface="楷体"/>
                <a:cs typeface="楷体"/>
              </a:rPr>
              <a:t>该联盟与制药企</a:t>
            </a:r>
            <a:r>
              <a:rPr dirty="0" sz="1200">
                <a:solidFill>
                  <a:srgbClr val="231F20"/>
                </a:solidFill>
                <a:latin typeface="楷体"/>
                <a:cs typeface="楷体"/>
              </a:rPr>
              <a:t>业</a:t>
            </a:r>
            <a:r>
              <a:rPr dirty="0" sz="1200" spc="-310">
                <a:solidFill>
                  <a:srgbClr val="231F20"/>
                </a:solidFill>
                <a:latin typeface="楷体"/>
                <a:cs typeface="楷体"/>
              </a:rPr>
              <a:t> </a:t>
            </a:r>
            <a:r>
              <a:rPr dirty="0" baseline="2314" sz="1800">
                <a:solidFill>
                  <a:srgbClr val="231F20"/>
                </a:solidFill>
                <a:latin typeface="Times New Roman"/>
                <a:cs typeface="Times New Roman"/>
              </a:rPr>
              <a:t>Biogen</a:t>
            </a:r>
            <a:r>
              <a:rPr dirty="0" baseline="2314" sz="1800" spc="-7">
                <a:solidFill>
                  <a:srgbClr val="231F20"/>
                </a:solidFill>
                <a:latin typeface="Times New Roman"/>
                <a:cs typeface="Times New Roman"/>
              </a:rPr>
              <a:t> </a:t>
            </a:r>
            <a:r>
              <a:rPr dirty="0" sz="1200" spc="55">
                <a:solidFill>
                  <a:srgbClr val="231F20"/>
                </a:solidFill>
                <a:latin typeface="楷体"/>
                <a:cs typeface="楷体"/>
              </a:rPr>
              <a:t>进行联合谈</a:t>
            </a:r>
            <a:r>
              <a:rPr dirty="0" sz="1200" spc="-5">
                <a:solidFill>
                  <a:srgbClr val="231F20"/>
                </a:solidFill>
                <a:latin typeface="楷体"/>
                <a:cs typeface="楷体"/>
              </a:rPr>
              <a:t>判</a:t>
            </a:r>
            <a:r>
              <a:rPr dirty="0" sz="1200" spc="55">
                <a:solidFill>
                  <a:srgbClr val="231F20"/>
                </a:solidFill>
                <a:latin typeface="楷体"/>
                <a:cs typeface="楷体"/>
              </a:rPr>
              <a:t>，把治疗脊 </a:t>
            </a:r>
            <a:r>
              <a:rPr dirty="0" sz="1200">
                <a:solidFill>
                  <a:srgbClr val="231F20"/>
                </a:solidFill>
                <a:latin typeface="楷体"/>
                <a:cs typeface="楷体"/>
              </a:rPr>
              <a:t>髓型肌萎缩的药物</a:t>
            </a:r>
            <a:r>
              <a:rPr dirty="0" sz="1200" spc="-305">
                <a:solidFill>
                  <a:srgbClr val="231F20"/>
                </a:solidFill>
                <a:latin typeface="楷体"/>
                <a:cs typeface="楷体"/>
              </a:rPr>
              <a:t> </a:t>
            </a:r>
            <a:r>
              <a:rPr dirty="0" baseline="2314" sz="1800" spc="-7">
                <a:solidFill>
                  <a:srgbClr val="231F20"/>
                </a:solidFill>
                <a:latin typeface="Times New Roman"/>
                <a:cs typeface="Times New Roman"/>
              </a:rPr>
              <a:t>Spinraza </a:t>
            </a:r>
            <a:r>
              <a:rPr dirty="0" sz="1200">
                <a:solidFill>
                  <a:srgbClr val="231F20"/>
                </a:solidFill>
                <a:latin typeface="楷体"/>
                <a:cs typeface="楷体"/>
              </a:rPr>
              <a:t>纳入到了两国的医保体系中。</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欧盟孤儿药准入评估体系对我国的借鉴意义</a:t>
            </a:r>
            <a:endParaRPr sz="1200">
              <a:latin typeface="楷体"/>
              <a:cs typeface="楷体"/>
            </a:endParaRPr>
          </a:p>
          <a:p>
            <a:pPr marL="12700" marR="5080" indent="304800">
              <a:lnSpc>
                <a:spcPct val="118100"/>
              </a:lnSpc>
            </a:pPr>
            <a:r>
              <a:rPr dirty="0" sz="1200" spc="10">
                <a:solidFill>
                  <a:srgbClr val="231F20"/>
                </a:solidFill>
                <a:latin typeface="楷体"/>
                <a:cs typeface="楷体"/>
              </a:rPr>
              <a:t>目前我国地方和国家医保准入评估体系日渐成</a:t>
            </a:r>
            <a:r>
              <a:rPr dirty="0" sz="1200">
                <a:solidFill>
                  <a:srgbClr val="231F20"/>
                </a:solidFill>
                <a:latin typeface="楷体"/>
                <a:cs typeface="楷体"/>
              </a:rPr>
              <a:t>熟</a:t>
            </a:r>
            <a:r>
              <a:rPr dirty="0" sz="1200" spc="10">
                <a:solidFill>
                  <a:srgbClr val="231F20"/>
                </a:solidFill>
                <a:latin typeface="楷体"/>
                <a:cs typeface="楷体"/>
              </a:rPr>
              <a:t>，已将成本效益与 预算影响等标准作为企业的可选提交资料纳入评估范围之</a:t>
            </a:r>
            <a:r>
              <a:rPr dirty="0" sz="1200">
                <a:solidFill>
                  <a:srgbClr val="231F20"/>
                </a:solidFill>
                <a:latin typeface="楷体"/>
                <a:cs typeface="楷体"/>
              </a:rPr>
              <a:t>内</a:t>
            </a:r>
            <a:r>
              <a:rPr dirty="0" sz="1200" spc="10">
                <a:solidFill>
                  <a:srgbClr val="231F20"/>
                </a:solidFill>
                <a:latin typeface="楷体"/>
                <a:cs typeface="楷体"/>
              </a:rPr>
              <a:t>。但由于我 国的罕见病流行病学基础数据仍较为薄</a:t>
            </a:r>
            <a:r>
              <a:rPr dirty="0" sz="1200">
                <a:solidFill>
                  <a:srgbClr val="231F20"/>
                </a:solidFill>
                <a:latin typeface="楷体"/>
                <a:cs typeface="楷体"/>
              </a:rPr>
              <a:t>弱</a:t>
            </a:r>
            <a:r>
              <a:rPr dirty="0" sz="1200" spc="10">
                <a:solidFill>
                  <a:srgbClr val="231F20"/>
                </a:solidFill>
                <a:latin typeface="楷体"/>
                <a:cs typeface="楷体"/>
              </a:rPr>
              <a:t>，孤儿药的经济学评估面临着 诸多挑</a:t>
            </a:r>
            <a:r>
              <a:rPr dirty="0" sz="1200">
                <a:solidFill>
                  <a:srgbClr val="231F20"/>
                </a:solidFill>
                <a:latin typeface="楷体"/>
                <a:cs typeface="楷体"/>
              </a:rPr>
              <a:t>战</a:t>
            </a:r>
            <a:r>
              <a:rPr dirty="0" sz="1200" spc="10">
                <a:solidFill>
                  <a:srgbClr val="231F20"/>
                </a:solidFill>
                <a:latin typeface="楷体"/>
                <a:cs typeface="楷体"/>
              </a:rPr>
              <a:t>。在这样的情况</a:t>
            </a:r>
            <a:r>
              <a:rPr dirty="0" sz="1200">
                <a:solidFill>
                  <a:srgbClr val="231F20"/>
                </a:solidFill>
                <a:latin typeface="楷体"/>
                <a:cs typeface="楷体"/>
              </a:rPr>
              <a:t>下</a:t>
            </a:r>
            <a:r>
              <a:rPr dirty="0" sz="1200" spc="10">
                <a:solidFill>
                  <a:srgbClr val="231F20"/>
                </a:solidFill>
                <a:latin typeface="楷体"/>
                <a:cs typeface="楷体"/>
              </a:rPr>
              <a:t>，相关部门在推进罕见病流行病调</a:t>
            </a:r>
            <a:r>
              <a:rPr dirty="0" sz="1200">
                <a:solidFill>
                  <a:srgbClr val="231F20"/>
                </a:solidFill>
                <a:latin typeface="楷体"/>
                <a:cs typeface="楷体"/>
              </a:rPr>
              <a:t>研</a:t>
            </a:r>
            <a:r>
              <a:rPr dirty="0" sz="1200" spc="10">
                <a:solidFill>
                  <a:srgbClr val="231F20"/>
                </a:solidFill>
                <a:latin typeface="楷体"/>
                <a:cs typeface="楷体"/>
              </a:rPr>
              <a:t>、夯实 数据基础的同</a:t>
            </a:r>
            <a:r>
              <a:rPr dirty="0" sz="1200">
                <a:solidFill>
                  <a:srgbClr val="231F20"/>
                </a:solidFill>
                <a:latin typeface="楷体"/>
                <a:cs typeface="楷体"/>
              </a:rPr>
              <a:t>时</a:t>
            </a:r>
            <a:r>
              <a:rPr dirty="0" sz="1200" spc="10">
                <a:solidFill>
                  <a:srgbClr val="231F20"/>
                </a:solidFill>
                <a:latin typeface="楷体"/>
                <a:cs typeface="楷体"/>
              </a:rPr>
              <a:t>，或可侧重考虑孤儿药的临床价值及社会需</a:t>
            </a:r>
            <a:r>
              <a:rPr dirty="0" sz="1200">
                <a:solidFill>
                  <a:srgbClr val="231F20"/>
                </a:solidFill>
                <a:latin typeface="楷体"/>
                <a:cs typeface="楷体"/>
              </a:rPr>
              <a:t>求</a:t>
            </a:r>
            <a:r>
              <a:rPr dirty="0" sz="1200" spc="10">
                <a:solidFill>
                  <a:srgbClr val="231F20"/>
                </a:solidFill>
                <a:latin typeface="楷体"/>
                <a:cs typeface="楷体"/>
              </a:rPr>
              <a:t>，并借鉴 欧盟国家的实</a:t>
            </a:r>
            <a:r>
              <a:rPr dirty="0" sz="1200">
                <a:solidFill>
                  <a:srgbClr val="231F20"/>
                </a:solidFill>
                <a:latin typeface="楷体"/>
                <a:cs typeface="楷体"/>
              </a:rPr>
              <a:t>践</a:t>
            </a:r>
            <a:r>
              <a:rPr dirty="0" sz="1200" spc="10">
                <a:solidFill>
                  <a:srgbClr val="231F20"/>
                </a:solidFill>
                <a:latin typeface="楷体"/>
                <a:cs typeface="楷体"/>
              </a:rPr>
              <a:t>，对孤儿药准入的卫生经济阈值进行适当调</a:t>
            </a:r>
            <a:r>
              <a:rPr dirty="0" sz="1200">
                <a:solidFill>
                  <a:srgbClr val="231F20"/>
                </a:solidFill>
                <a:latin typeface="楷体"/>
                <a:cs typeface="楷体"/>
              </a:rPr>
              <a:t>整</a:t>
            </a:r>
            <a:r>
              <a:rPr dirty="0" sz="1200" spc="10">
                <a:solidFill>
                  <a:srgbClr val="231F20"/>
                </a:solidFill>
                <a:latin typeface="楷体"/>
                <a:cs typeface="楷体"/>
              </a:rPr>
              <a:t>，保证罕 见病患者的用药可</a:t>
            </a:r>
            <a:r>
              <a:rPr dirty="0" sz="1200">
                <a:solidFill>
                  <a:srgbClr val="231F20"/>
                </a:solidFill>
                <a:latin typeface="楷体"/>
                <a:cs typeface="楷体"/>
              </a:rPr>
              <a:t>及</a:t>
            </a:r>
            <a:r>
              <a:rPr dirty="0" sz="1200" spc="10">
                <a:solidFill>
                  <a:srgbClr val="231F20"/>
                </a:solidFill>
                <a:latin typeface="楷体"/>
                <a:cs typeface="楷体"/>
              </a:rPr>
              <a:t>。在控费方</a:t>
            </a:r>
            <a:r>
              <a:rPr dirty="0" sz="1200">
                <a:solidFill>
                  <a:srgbClr val="231F20"/>
                </a:solidFill>
                <a:latin typeface="楷体"/>
                <a:cs typeface="楷体"/>
              </a:rPr>
              <a:t>面</a:t>
            </a:r>
            <a:r>
              <a:rPr dirty="0" sz="1200" spc="10">
                <a:solidFill>
                  <a:srgbClr val="231F20"/>
                </a:solidFill>
                <a:latin typeface="楷体"/>
                <a:cs typeface="楷体"/>
              </a:rPr>
              <a:t>，欧盟国家的风险共担机制也值得探 索学</a:t>
            </a:r>
            <a:r>
              <a:rPr dirty="0" sz="1200">
                <a:solidFill>
                  <a:srgbClr val="231F20"/>
                </a:solidFill>
                <a:latin typeface="楷体"/>
                <a:cs typeface="楷体"/>
              </a:rPr>
              <a:t>习</a:t>
            </a:r>
            <a:r>
              <a:rPr dirty="0" sz="1200" spc="10">
                <a:solidFill>
                  <a:srgbClr val="231F20"/>
                </a:solidFill>
                <a:latin typeface="楷体"/>
                <a:cs typeface="楷体"/>
              </a:rPr>
              <a:t>。医保部门在准入谈判过程中可与药企达成以价格或疗效为基准 的准入协</a:t>
            </a:r>
            <a:r>
              <a:rPr dirty="0" sz="1200">
                <a:solidFill>
                  <a:srgbClr val="231F20"/>
                </a:solidFill>
                <a:latin typeface="楷体"/>
                <a:cs typeface="楷体"/>
              </a:rPr>
              <a:t>议</a:t>
            </a:r>
            <a:r>
              <a:rPr dirty="0" sz="1200" spc="10">
                <a:solidFill>
                  <a:srgbClr val="231F20"/>
                </a:solidFill>
                <a:latin typeface="楷体"/>
                <a:cs typeface="楷体"/>
              </a:rPr>
              <a:t>，降低医保基金的风</a:t>
            </a:r>
            <a:r>
              <a:rPr dirty="0" sz="1200">
                <a:solidFill>
                  <a:srgbClr val="231F20"/>
                </a:solidFill>
                <a:latin typeface="楷体"/>
                <a:cs typeface="楷体"/>
              </a:rPr>
              <a:t>险</a:t>
            </a:r>
            <a:r>
              <a:rPr dirty="0" sz="1200" spc="10">
                <a:solidFill>
                  <a:srgbClr val="231F20"/>
                </a:solidFill>
                <a:latin typeface="楷体"/>
                <a:cs typeface="楷体"/>
              </a:rPr>
              <a:t>。国内部分省市已有类似尝</a:t>
            </a:r>
            <a:r>
              <a:rPr dirty="0" sz="1200">
                <a:solidFill>
                  <a:srgbClr val="231F20"/>
                </a:solidFill>
                <a:latin typeface="楷体"/>
                <a:cs typeface="楷体"/>
              </a:rPr>
              <a:t>试</a:t>
            </a:r>
            <a:r>
              <a:rPr dirty="0" sz="1200" spc="10">
                <a:solidFill>
                  <a:srgbClr val="231F20"/>
                </a:solidFill>
                <a:latin typeface="楷体"/>
                <a:cs typeface="楷体"/>
              </a:rPr>
              <a:t>，例如 青</a:t>
            </a:r>
            <a:r>
              <a:rPr dirty="0" sz="1200">
                <a:solidFill>
                  <a:srgbClr val="231F20"/>
                </a:solidFill>
                <a:latin typeface="楷体"/>
                <a:cs typeface="楷体"/>
              </a:rPr>
              <a:t>岛</a:t>
            </a:r>
            <a:r>
              <a:rPr dirty="0" sz="1200" spc="10">
                <a:solidFill>
                  <a:srgbClr val="231F20"/>
                </a:solidFill>
                <a:latin typeface="楷体"/>
                <a:cs typeface="楷体"/>
              </a:rPr>
              <a:t>、浙江等地区在高值药物准入的过程中已经采取了额度封顶或量价 挂钩的模</a:t>
            </a:r>
            <a:r>
              <a:rPr dirty="0" sz="1200">
                <a:solidFill>
                  <a:srgbClr val="231F20"/>
                </a:solidFill>
                <a:latin typeface="楷体"/>
                <a:cs typeface="楷体"/>
              </a:rPr>
              <a:t>式</a:t>
            </a:r>
            <a:r>
              <a:rPr dirty="0" sz="1200" spc="10">
                <a:solidFill>
                  <a:srgbClr val="231F20"/>
                </a:solidFill>
                <a:latin typeface="楷体"/>
                <a:cs typeface="楷体"/>
              </a:rPr>
              <a:t>，与药企达成风险共担协</a:t>
            </a:r>
            <a:r>
              <a:rPr dirty="0" sz="1200">
                <a:solidFill>
                  <a:srgbClr val="231F20"/>
                </a:solidFill>
                <a:latin typeface="楷体"/>
                <a:cs typeface="楷体"/>
              </a:rPr>
              <a:t>议</a:t>
            </a:r>
            <a:r>
              <a:rPr dirty="0" sz="1200" spc="10">
                <a:solidFill>
                  <a:srgbClr val="231F20"/>
                </a:solidFill>
                <a:latin typeface="楷体"/>
                <a:cs typeface="楷体"/>
              </a:rPr>
              <a:t>。另</a:t>
            </a:r>
            <a:r>
              <a:rPr dirty="0" sz="1200">
                <a:solidFill>
                  <a:srgbClr val="231F20"/>
                </a:solidFill>
                <a:latin typeface="楷体"/>
                <a:cs typeface="楷体"/>
              </a:rPr>
              <a:t>外</a:t>
            </a:r>
            <a:r>
              <a:rPr dirty="0" sz="1200" spc="10">
                <a:solidFill>
                  <a:srgbClr val="231F20"/>
                </a:solidFill>
                <a:latin typeface="楷体"/>
                <a:cs typeface="楷体"/>
              </a:rPr>
              <a:t>，欧盟多国联合谈判的模 式同样值得借</a:t>
            </a:r>
            <a:r>
              <a:rPr dirty="0" sz="1200">
                <a:solidFill>
                  <a:srgbClr val="231F20"/>
                </a:solidFill>
                <a:latin typeface="楷体"/>
                <a:cs typeface="楷体"/>
              </a:rPr>
              <a:t>鉴</a:t>
            </a:r>
            <a:r>
              <a:rPr dirty="0" sz="1200" spc="10">
                <a:solidFill>
                  <a:srgbClr val="231F20"/>
                </a:solidFill>
                <a:latin typeface="楷体"/>
                <a:cs typeface="楷体"/>
              </a:rPr>
              <a:t>。我国部分省市已开始在抗癌药领域进行类似探</a:t>
            </a:r>
            <a:r>
              <a:rPr dirty="0" sz="1200">
                <a:solidFill>
                  <a:srgbClr val="231F20"/>
                </a:solidFill>
                <a:latin typeface="楷体"/>
                <a:cs typeface="楷体"/>
              </a:rPr>
              <a:t>索</a:t>
            </a:r>
            <a:r>
              <a:rPr dirty="0" sz="1200" spc="10">
                <a:solidFill>
                  <a:srgbClr val="231F20"/>
                </a:solidFill>
                <a:latin typeface="楷体"/>
                <a:cs typeface="楷体"/>
              </a:rPr>
              <a:t>。例 </a:t>
            </a:r>
            <a:r>
              <a:rPr dirty="0" sz="1200">
                <a:solidFill>
                  <a:srgbClr val="231F20"/>
                </a:solidFill>
                <a:latin typeface="楷体"/>
                <a:cs typeface="楷体"/>
              </a:rPr>
              <a:t>如</a:t>
            </a:r>
            <a:r>
              <a:rPr dirty="0" sz="1200" spc="-305">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7">
                <a:solidFill>
                  <a:srgbClr val="231F20"/>
                </a:solidFill>
                <a:latin typeface="Times New Roman"/>
                <a:cs typeface="Times New Roman"/>
              </a:rPr>
              <a:t> </a:t>
            </a:r>
            <a:r>
              <a:rPr dirty="0" sz="1200">
                <a:solidFill>
                  <a:srgbClr val="231F20"/>
                </a:solidFill>
                <a:latin typeface="楷体"/>
                <a:cs typeface="楷体"/>
              </a:rPr>
              <a:t>年</a:t>
            </a:r>
            <a:r>
              <a:rPr dirty="0" sz="1200" spc="-305">
                <a:solidFill>
                  <a:srgbClr val="231F20"/>
                </a:solidFill>
                <a:latin typeface="楷体"/>
                <a:cs typeface="楷体"/>
              </a:rPr>
              <a:t> </a:t>
            </a:r>
            <a:r>
              <a:rPr dirty="0" baseline="2314" sz="1800">
                <a:solidFill>
                  <a:srgbClr val="231F20"/>
                </a:solidFill>
                <a:latin typeface="Times New Roman"/>
                <a:cs typeface="Times New Roman"/>
              </a:rPr>
              <a:t>9</a:t>
            </a:r>
            <a:r>
              <a:rPr dirty="0" baseline="2314" sz="1800" spc="-7">
                <a:solidFill>
                  <a:srgbClr val="231F20"/>
                </a:solidFill>
                <a:latin typeface="Times New Roman"/>
                <a:cs typeface="Times New Roman"/>
              </a:rPr>
              <a:t> </a:t>
            </a:r>
            <a:r>
              <a:rPr dirty="0" sz="1200">
                <a:solidFill>
                  <a:srgbClr val="231F20"/>
                </a:solidFill>
                <a:latin typeface="楷体"/>
                <a:cs typeface="楷体"/>
              </a:rPr>
              <a:t>月</a:t>
            </a:r>
            <a:r>
              <a:rPr dirty="0" sz="1200" spc="20">
                <a:solidFill>
                  <a:srgbClr val="231F20"/>
                </a:solidFill>
                <a:latin typeface="楷体"/>
                <a:cs typeface="楷体"/>
              </a:rPr>
              <a:t>，我</a:t>
            </a:r>
            <a:r>
              <a:rPr dirty="0" sz="1200">
                <a:solidFill>
                  <a:srgbClr val="231F20"/>
                </a:solidFill>
                <a:latin typeface="楷体"/>
                <a:cs typeface="楷体"/>
              </a:rPr>
              <a:t>国</a:t>
            </a:r>
            <a:r>
              <a:rPr dirty="0" sz="1200" spc="-305">
                <a:solidFill>
                  <a:srgbClr val="231F20"/>
                </a:solidFill>
                <a:latin typeface="楷体"/>
                <a:cs typeface="楷体"/>
              </a:rPr>
              <a:t> </a:t>
            </a:r>
            <a:r>
              <a:rPr dirty="0" baseline="2314" sz="1800">
                <a:solidFill>
                  <a:srgbClr val="231F20"/>
                </a:solidFill>
                <a:latin typeface="Times New Roman"/>
                <a:cs typeface="Times New Roman"/>
              </a:rPr>
              <a:t>14</a:t>
            </a:r>
            <a:r>
              <a:rPr dirty="0" baseline="2314" sz="1800" spc="-7">
                <a:solidFill>
                  <a:srgbClr val="231F20"/>
                </a:solidFill>
                <a:latin typeface="Times New Roman"/>
                <a:cs typeface="Times New Roman"/>
              </a:rPr>
              <a:t> </a:t>
            </a:r>
            <a:r>
              <a:rPr dirty="0" sz="1200" spc="20">
                <a:solidFill>
                  <a:srgbClr val="231F20"/>
                </a:solidFill>
                <a:latin typeface="楷体"/>
                <a:cs typeface="楷体"/>
              </a:rPr>
              <a:t>省联合与肿瘤药制药企业展开谈</a:t>
            </a:r>
            <a:r>
              <a:rPr dirty="0" sz="1200">
                <a:solidFill>
                  <a:srgbClr val="231F20"/>
                </a:solidFill>
                <a:latin typeface="楷体"/>
                <a:cs typeface="楷体"/>
              </a:rPr>
              <a:t>判</a:t>
            </a:r>
            <a:r>
              <a:rPr dirty="0" sz="1200" spc="20">
                <a:solidFill>
                  <a:srgbClr val="231F20"/>
                </a:solidFill>
                <a:latin typeface="楷体"/>
                <a:cs typeface="楷体"/>
              </a:rPr>
              <a:t>，采</a:t>
            </a:r>
            <a:r>
              <a:rPr dirty="0" sz="1200">
                <a:solidFill>
                  <a:srgbClr val="231F20"/>
                </a:solidFill>
                <a:latin typeface="楷体"/>
                <a:cs typeface="楷体"/>
              </a:rPr>
              <a:t>用</a:t>
            </a:r>
            <a:r>
              <a:rPr dirty="0" sz="1200" spc="-30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7">
                <a:solidFill>
                  <a:srgbClr val="231F20"/>
                </a:solidFill>
                <a:latin typeface="Times New Roman"/>
                <a:cs typeface="Times New Roman"/>
              </a:rPr>
              <a:t> </a:t>
            </a:r>
            <a:r>
              <a:rPr dirty="0" sz="1200">
                <a:solidFill>
                  <a:srgbClr val="231F20"/>
                </a:solidFill>
                <a:latin typeface="楷体"/>
                <a:cs typeface="楷体"/>
              </a:rPr>
              <a:t>以 量换</a:t>
            </a:r>
            <a:r>
              <a:rPr dirty="0" sz="1200" spc="165">
                <a:solidFill>
                  <a:srgbClr val="231F20"/>
                </a:solidFill>
                <a:latin typeface="楷体"/>
                <a:cs typeface="楷体"/>
              </a:rPr>
              <a:t>价</a:t>
            </a:r>
            <a:r>
              <a:rPr dirty="0" baseline="2314" sz="1800">
                <a:solidFill>
                  <a:srgbClr val="231F20"/>
                </a:solidFill>
                <a:latin typeface="Times New Roman"/>
                <a:cs typeface="Times New Roman"/>
              </a:rPr>
              <a:t>”</a:t>
            </a:r>
            <a:r>
              <a:rPr dirty="0" baseline="2314" sz="1800" spc="-337">
                <a:solidFill>
                  <a:srgbClr val="231F20"/>
                </a:solidFill>
                <a:latin typeface="Times New Roman"/>
                <a:cs typeface="Times New Roman"/>
              </a:rPr>
              <a:t> </a:t>
            </a:r>
            <a:r>
              <a:rPr dirty="0" sz="1200">
                <a:solidFill>
                  <a:srgbClr val="231F20"/>
                </a:solidFill>
                <a:latin typeface="楷体"/>
                <a:cs typeface="楷体"/>
              </a:rPr>
              <a:t>的手段</a:t>
            </a:r>
            <a:r>
              <a:rPr dirty="0" sz="1200" spc="-540">
                <a:solidFill>
                  <a:srgbClr val="231F20"/>
                </a:solidFill>
                <a:latin typeface="楷体"/>
                <a:cs typeface="楷体"/>
              </a:rPr>
              <a:t>，</a:t>
            </a:r>
            <a:r>
              <a:rPr dirty="0" sz="1200">
                <a:solidFill>
                  <a:srgbClr val="231F20"/>
                </a:solidFill>
                <a:latin typeface="楷体"/>
                <a:cs typeface="楷体"/>
              </a:rPr>
              <a:t>与药企达成准入协议</a:t>
            </a:r>
            <a:r>
              <a:rPr dirty="0" sz="1200" spc="-540">
                <a:solidFill>
                  <a:srgbClr val="231F20"/>
                </a:solidFill>
                <a:latin typeface="楷体"/>
                <a:cs typeface="楷体"/>
              </a:rPr>
              <a:t>。</a:t>
            </a:r>
            <a:r>
              <a:rPr dirty="0" sz="1200">
                <a:solidFill>
                  <a:srgbClr val="231F20"/>
                </a:solidFill>
                <a:latin typeface="楷体"/>
                <a:cs typeface="楷体"/>
              </a:rPr>
              <a:t>类似机制或可复制到孤儿药领域，  实现孤儿药生产企业与支付方的双赢。</a:t>
            </a:r>
            <a:endParaRPr sz="1200">
              <a:latin typeface="楷体"/>
              <a:cs typeface="楷体"/>
            </a:endParaRPr>
          </a:p>
        </p:txBody>
      </p:sp>
      <p:sp>
        <p:nvSpPr>
          <p:cNvPr id="8" name="object 8"/>
          <p:cNvSpPr/>
          <p:nvPr/>
        </p:nvSpPr>
        <p:spPr>
          <a:xfrm>
            <a:off x="832498" y="136023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9" name="object 9"/>
          <p:cNvSpPr/>
          <p:nvPr/>
        </p:nvSpPr>
        <p:spPr>
          <a:xfrm>
            <a:off x="832498" y="4018597"/>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10" name="object 10"/>
          <p:cNvSpPr txBox="1"/>
          <p:nvPr/>
        </p:nvSpPr>
        <p:spPr>
          <a:xfrm>
            <a:off x="1073825" y="3854861"/>
            <a:ext cx="3854450" cy="118745"/>
          </a:xfrm>
          <a:prstGeom prst="rect">
            <a:avLst/>
          </a:prstGeom>
        </p:spPr>
        <p:txBody>
          <a:bodyPr wrap="square" lIns="0" tIns="13970" rIns="0" bIns="0" rtlCol="0" vert="horz">
            <a:spAutoFit/>
          </a:bodyPr>
          <a:lstStyle/>
          <a:p>
            <a:pPr marL="12700">
              <a:lnSpc>
                <a:spcPct val="100000"/>
              </a:lnSpc>
              <a:spcBef>
                <a:spcPts val="110"/>
              </a:spcBef>
            </a:pPr>
            <a:r>
              <a:rPr dirty="0" sz="600" i="1">
                <a:solidFill>
                  <a:srgbClr val="5A5B5D"/>
                </a:solidFill>
                <a:latin typeface="楷体"/>
                <a:cs typeface="楷体"/>
              </a:rPr>
              <a:t>备注：该表仅统计</a:t>
            </a:r>
            <a:r>
              <a:rPr dirty="0" sz="600" spc="-170" i="1">
                <a:solidFill>
                  <a:srgbClr val="5A5B5D"/>
                </a:solidFill>
                <a:latin typeface="楷体"/>
                <a:cs typeface="楷体"/>
              </a:rPr>
              <a:t> </a:t>
            </a:r>
            <a:r>
              <a:rPr dirty="0" sz="600" i="1">
                <a:solidFill>
                  <a:srgbClr val="5A5B5D"/>
                </a:solidFill>
                <a:latin typeface="Times New Roman"/>
                <a:cs typeface="Times New Roman"/>
              </a:rPr>
              <a:t>2006</a:t>
            </a:r>
            <a:r>
              <a:rPr dirty="0" sz="600" spc="-20" i="1">
                <a:solidFill>
                  <a:srgbClr val="5A5B5D"/>
                </a:solidFill>
                <a:latin typeface="Times New Roman"/>
                <a:cs typeface="Times New Roman"/>
              </a:rPr>
              <a:t> </a:t>
            </a:r>
            <a:r>
              <a:rPr dirty="0" sz="600" i="1">
                <a:solidFill>
                  <a:srgbClr val="5A5B5D"/>
                </a:solidFill>
                <a:latin typeface="楷体"/>
                <a:cs typeface="楷体"/>
              </a:rPr>
              <a:t>年至</a:t>
            </a:r>
            <a:r>
              <a:rPr dirty="0" sz="600" spc="-170" i="1">
                <a:solidFill>
                  <a:srgbClr val="5A5B5D"/>
                </a:solidFill>
                <a:latin typeface="楷体"/>
                <a:cs typeface="楷体"/>
              </a:rPr>
              <a:t> </a:t>
            </a:r>
            <a:r>
              <a:rPr dirty="0" sz="600" i="1">
                <a:solidFill>
                  <a:srgbClr val="5A5B5D"/>
                </a:solidFill>
                <a:latin typeface="Times New Roman"/>
                <a:cs typeface="Times New Roman"/>
              </a:rPr>
              <a:t>2012</a:t>
            </a:r>
            <a:r>
              <a:rPr dirty="0" sz="600" spc="-20" i="1">
                <a:solidFill>
                  <a:srgbClr val="5A5B5D"/>
                </a:solidFill>
                <a:latin typeface="Times New Roman"/>
                <a:cs typeface="Times New Roman"/>
              </a:rPr>
              <a:t> </a:t>
            </a:r>
            <a:r>
              <a:rPr dirty="0" sz="600" i="1">
                <a:solidFill>
                  <a:srgbClr val="5A5B5D"/>
                </a:solidFill>
                <a:latin typeface="楷体"/>
                <a:cs typeface="楷体"/>
              </a:rPr>
              <a:t>年间运用风险共担协议的孤儿药数量</a:t>
            </a:r>
            <a:r>
              <a:rPr dirty="0" sz="600" spc="-170" i="1">
                <a:solidFill>
                  <a:srgbClr val="5A5B5D"/>
                </a:solidFill>
                <a:latin typeface="楷体"/>
                <a:cs typeface="楷体"/>
              </a:rPr>
              <a:t> </a:t>
            </a:r>
            <a:r>
              <a:rPr dirty="0" sz="600" i="1">
                <a:solidFill>
                  <a:srgbClr val="5A5B5D"/>
                </a:solidFill>
                <a:latin typeface="楷体"/>
                <a:cs typeface="楷体"/>
              </a:rPr>
              <a:t>，未采用风险共担机制的孤儿药未列入统计</a:t>
            </a:r>
            <a:endParaRPr sz="600">
              <a:latin typeface="楷体"/>
              <a:cs typeface="楷体"/>
            </a:endParaRPr>
          </a:p>
        </p:txBody>
      </p:sp>
      <p:grpSp>
        <p:nvGrpSpPr>
          <p:cNvPr id="11" name="object 11"/>
          <p:cNvGrpSpPr/>
          <p:nvPr/>
        </p:nvGrpSpPr>
        <p:grpSpPr>
          <a:xfrm>
            <a:off x="2346413" y="1965820"/>
            <a:ext cx="4013200" cy="394335"/>
            <a:chOff x="2346413" y="1965820"/>
            <a:chExt cx="4013200" cy="394335"/>
          </a:xfrm>
        </p:grpSpPr>
        <p:sp>
          <p:nvSpPr>
            <p:cNvPr id="12" name="object 12"/>
            <p:cNvSpPr/>
            <p:nvPr/>
          </p:nvSpPr>
          <p:spPr>
            <a:xfrm>
              <a:off x="2346413" y="1965820"/>
              <a:ext cx="4013200" cy="394335"/>
            </a:xfrm>
            <a:custGeom>
              <a:avLst/>
              <a:gdLst/>
              <a:ahLst/>
              <a:cxnLst/>
              <a:rect l="l" t="t" r="r" b="b"/>
              <a:pathLst>
                <a:path w="4013200" h="394335">
                  <a:moveTo>
                    <a:pt x="0" y="0"/>
                  </a:moveTo>
                  <a:lnTo>
                    <a:pt x="4013123" y="0"/>
                  </a:lnTo>
                  <a:lnTo>
                    <a:pt x="4013123" y="393952"/>
                  </a:lnTo>
                  <a:lnTo>
                    <a:pt x="0" y="393952"/>
                  </a:lnTo>
                  <a:lnTo>
                    <a:pt x="0" y="0"/>
                  </a:lnTo>
                  <a:close/>
                </a:path>
              </a:pathLst>
            </a:custGeom>
            <a:solidFill>
              <a:srgbClr val="E6E5E5"/>
            </a:solidFill>
          </p:spPr>
          <p:txBody>
            <a:bodyPr wrap="square" lIns="0" tIns="0" rIns="0" bIns="0" rtlCol="0"/>
            <a:lstStyle/>
            <a:p/>
          </p:txBody>
        </p:sp>
        <p:pic>
          <p:nvPicPr>
            <p:cNvPr id="13" name="object 13"/>
            <p:cNvPicPr/>
            <p:nvPr/>
          </p:nvPicPr>
          <p:blipFill>
            <a:blip r:embed="rId3" cstate="print"/>
            <a:stretch>
              <a:fillRect/>
            </a:stretch>
          </p:blipFill>
          <p:spPr>
            <a:xfrm>
              <a:off x="2713177" y="2043207"/>
              <a:ext cx="141058" cy="137166"/>
            </a:xfrm>
            <a:prstGeom prst="rect">
              <a:avLst/>
            </a:prstGeom>
          </p:spPr>
        </p:pic>
      </p:grpSp>
      <p:sp>
        <p:nvSpPr>
          <p:cNvPr id="14" name="object 14"/>
          <p:cNvSpPr txBox="1"/>
          <p:nvPr/>
        </p:nvSpPr>
        <p:spPr>
          <a:xfrm>
            <a:off x="2682087" y="2190482"/>
            <a:ext cx="201930" cy="131445"/>
          </a:xfrm>
          <a:prstGeom prst="rect">
            <a:avLst/>
          </a:prstGeom>
        </p:spPr>
        <p:txBody>
          <a:bodyPr wrap="square" lIns="0" tIns="11430" rIns="0" bIns="0" rtlCol="0" vert="horz">
            <a:spAutoFit/>
          </a:bodyPr>
          <a:lstStyle/>
          <a:p>
            <a:pPr marL="12700">
              <a:lnSpc>
                <a:spcPct val="100000"/>
              </a:lnSpc>
              <a:spcBef>
                <a:spcPts val="90"/>
              </a:spcBef>
            </a:pPr>
            <a:r>
              <a:rPr dirty="0" sz="700" spc="-10">
                <a:solidFill>
                  <a:srgbClr val="313C43"/>
                </a:solidFill>
                <a:latin typeface="楷体"/>
                <a:cs typeface="楷体"/>
              </a:rPr>
              <a:t>英国</a:t>
            </a:r>
            <a:endParaRPr sz="700">
              <a:latin typeface="楷体"/>
              <a:cs typeface="楷体"/>
            </a:endParaRPr>
          </a:p>
        </p:txBody>
      </p:sp>
      <p:pic>
        <p:nvPicPr>
          <p:cNvPr id="15" name="object 15"/>
          <p:cNvPicPr/>
          <p:nvPr/>
        </p:nvPicPr>
        <p:blipFill>
          <a:blip r:embed="rId4" cstate="print"/>
          <a:stretch>
            <a:fillRect/>
          </a:stretch>
        </p:blipFill>
        <p:spPr>
          <a:xfrm>
            <a:off x="2701966" y="2220599"/>
            <a:ext cx="156976" cy="79330"/>
          </a:xfrm>
          <a:prstGeom prst="rect">
            <a:avLst/>
          </a:prstGeom>
        </p:spPr>
      </p:pic>
      <p:sp>
        <p:nvSpPr>
          <p:cNvPr id="16" name="object 16"/>
          <p:cNvSpPr txBox="1"/>
          <p:nvPr/>
        </p:nvSpPr>
        <p:spPr>
          <a:xfrm>
            <a:off x="3371862" y="2194711"/>
            <a:ext cx="290195" cy="131445"/>
          </a:xfrm>
          <a:prstGeom prst="rect">
            <a:avLst/>
          </a:prstGeom>
        </p:spPr>
        <p:txBody>
          <a:bodyPr wrap="square" lIns="0" tIns="11430" rIns="0" bIns="0" rtlCol="0" vert="horz">
            <a:spAutoFit/>
          </a:bodyPr>
          <a:lstStyle/>
          <a:p>
            <a:pPr marL="12700">
              <a:lnSpc>
                <a:spcPct val="100000"/>
              </a:lnSpc>
              <a:spcBef>
                <a:spcPts val="90"/>
              </a:spcBef>
            </a:pPr>
            <a:r>
              <a:rPr dirty="0" sz="700" spc="-10">
                <a:solidFill>
                  <a:srgbClr val="313C43"/>
                </a:solidFill>
                <a:latin typeface="楷体"/>
                <a:cs typeface="楷体"/>
              </a:rPr>
              <a:t>比利时</a:t>
            </a:r>
            <a:endParaRPr sz="700">
              <a:latin typeface="楷体"/>
              <a:cs typeface="楷体"/>
            </a:endParaRPr>
          </a:p>
        </p:txBody>
      </p:sp>
      <p:grpSp>
        <p:nvGrpSpPr>
          <p:cNvPr id="17" name="object 17"/>
          <p:cNvGrpSpPr/>
          <p:nvPr/>
        </p:nvGrpSpPr>
        <p:grpSpPr>
          <a:xfrm>
            <a:off x="3394841" y="2053761"/>
            <a:ext cx="251460" cy="250825"/>
            <a:chOff x="3394841" y="2053761"/>
            <a:chExt cx="251460" cy="250825"/>
          </a:xfrm>
        </p:grpSpPr>
        <p:pic>
          <p:nvPicPr>
            <p:cNvPr id="18" name="object 18"/>
            <p:cNvPicPr/>
            <p:nvPr/>
          </p:nvPicPr>
          <p:blipFill>
            <a:blip r:embed="rId5" cstate="print"/>
            <a:stretch>
              <a:fillRect/>
            </a:stretch>
          </p:blipFill>
          <p:spPr>
            <a:xfrm>
              <a:off x="3394841" y="2225560"/>
              <a:ext cx="250932" cy="78942"/>
            </a:xfrm>
            <a:prstGeom prst="rect">
              <a:avLst/>
            </a:prstGeom>
          </p:spPr>
        </p:pic>
        <p:pic>
          <p:nvPicPr>
            <p:cNvPr id="19" name="object 19"/>
            <p:cNvPicPr/>
            <p:nvPr/>
          </p:nvPicPr>
          <p:blipFill>
            <a:blip r:embed="rId6" cstate="print"/>
            <a:stretch>
              <a:fillRect/>
            </a:stretch>
          </p:blipFill>
          <p:spPr>
            <a:xfrm>
              <a:off x="3446691" y="2053761"/>
              <a:ext cx="141061" cy="140684"/>
            </a:xfrm>
            <a:prstGeom prst="rect">
              <a:avLst/>
            </a:prstGeom>
          </p:spPr>
        </p:pic>
      </p:grpSp>
      <p:sp>
        <p:nvSpPr>
          <p:cNvPr id="20" name="object 20"/>
          <p:cNvSpPr txBox="1"/>
          <p:nvPr/>
        </p:nvSpPr>
        <p:spPr>
          <a:xfrm>
            <a:off x="4201033" y="2179801"/>
            <a:ext cx="290195" cy="131445"/>
          </a:xfrm>
          <a:prstGeom prst="rect">
            <a:avLst/>
          </a:prstGeom>
        </p:spPr>
        <p:txBody>
          <a:bodyPr wrap="square" lIns="0" tIns="11430" rIns="0" bIns="0" rtlCol="0" vert="horz">
            <a:spAutoFit/>
          </a:bodyPr>
          <a:lstStyle/>
          <a:p>
            <a:pPr marL="12700">
              <a:lnSpc>
                <a:spcPct val="100000"/>
              </a:lnSpc>
              <a:spcBef>
                <a:spcPts val="90"/>
              </a:spcBef>
            </a:pPr>
            <a:r>
              <a:rPr dirty="0" sz="700" spc="-10">
                <a:solidFill>
                  <a:srgbClr val="313C43"/>
                </a:solidFill>
                <a:latin typeface="楷体"/>
                <a:cs typeface="楷体"/>
              </a:rPr>
              <a:t>意大利</a:t>
            </a:r>
            <a:endParaRPr sz="700">
              <a:latin typeface="楷体"/>
              <a:cs typeface="楷体"/>
            </a:endParaRPr>
          </a:p>
        </p:txBody>
      </p:sp>
      <p:grpSp>
        <p:nvGrpSpPr>
          <p:cNvPr id="21" name="object 21"/>
          <p:cNvGrpSpPr/>
          <p:nvPr/>
        </p:nvGrpSpPr>
        <p:grpSpPr>
          <a:xfrm>
            <a:off x="4221089" y="2032654"/>
            <a:ext cx="248285" cy="254000"/>
            <a:chOff x="4221089" y="2032654"/>
            <a:chExt cx="248285" cy="254000"/>
          </a:xfrm>
        </p:grpSpPr>
        <p:pic>
          <p:nvPicPr>
            <p:cNvPr id="22" name="object 22"/>
            <p:cNvPicPr/>
            <p:nvPr/>
          </p:nvPicPr>
          <p:blipFill>
            <a:blip r:embed="rId7" cstate="print"/>
            <a:stretch>
              <a:fillRect/>
            </a:stretch>
          </p:blipFill>
          <p:spPr>
            <a:xfrm>
              <a:off x="4221089" y="2208093"/>
              <a:ext cx="247940" cy="78539"/>
            </a:xfrm>
            <a:prstGeom prst="rect">
              <a:avLst/>
            </a:prstGeom>
          </p:spPr>
        </p:pic>
        <p:pic>
          <p:nvPicPr>
            <p:cNvPr id="23" name="object 23"/>
            <p:cNvPicPr/>
            <p:nvPr/>
          </p:nvPicPr>
          <p:blipFill>
            <a:blip r:embed="rId8" cstate="print"/>
            <a:stretch>
              <a:fillRect/>
            </a:stretch>
          </p:blipFill>
          <p:spPr>
            <a:xfrm>
              <a:off x="4264850" y="2032654"/>
              <a:ext cx="137534" cy="137179"/>
            </a:xfrm>
            <a:prstGeom prst="rect">
              <a:avLst/>
            </a:prstGeom>
          </p:spPr>
        </p:pic>
      </p:grpSp>
      <p:sp>
        <p:nvSpPr>
          <p:cNvPr id="24" name="object 24"/>
          <p:cNvSpPr txBox="1"/>
          <p:nvPr/>
        </p:nvSpPr>
        <p:spPr>
          <a:xfrm>
            <a:off x="5056797" y="2184487"/>
            <a:ext cx="201930" cy="131445"/>
          </a:xfrm>
          <a:prstGeom prst="rect">
            <a:avLst/>
          </a:prstGeom>
        </p:spPr>
        <p:txBody>
          <a:bodyPr wrap="square" lIns="0" tIns="11430" rIns="0" bIns="0" rtlCol="0" vert="horz">
            <a:spAutoFit/>
          </a:bodyPr>
          <a:lstStyle/>
          <a:p>
            <a:pPr marL="12700">
              <a:lnSpc>
                <a:spcPct val="100000"/>
              </a:lnSpc>
              <a:spcBef>
                <a:spcPts val="90"/>
              </a:spcBef>
            </a:pPr>
            <a:r>
              <a:rPr dirty="0" sz="700" spc="-10">
                <a:solidFill>
                  <a:srgbClr val="313C43"/>
                </a:solidFill>
                <a:latin typeface="楷体"/>
                <a:cs typeface="楷体"/>
              </a:rPr>
              <a:t>荷兰</a:t>
            </a:r>
            <a:endParaRPr sz="700">
              <a:latin typeface="楷体"/>
              <a:cs typeface="楷体"/>
            </a:endParaRPr>
          </a:p>
        </p:txBody>
      </p:sp>
      <p:grpSp>
        <p:nvGrpSpPr>
          <p:cNvPr id="25" name="object 25"/>
          <p:cNvGrpSpPr/>
          <p:nvPr/>
        </p:nvGrpSpPr>
        <p:grpSpPr>
          <a:xfrm>
            <a:off x="5071289" y="2046725"/>
            <a:ext cx="168275" cy="248920"/>
            <a:chOff x="5071289" y="2046725"/>
            <a:chExt cx="168275" cy="248920"/>
          </a:xfrm>
        </p:grpSpPr>
        <p:pic>
          <p:nvPicPr>
            <p:cNvPr id="26" name="object 26"/>
            <p:cNvPicPr/>
            <p:nvPr/>
          </p:nvPicPr>
          <p:blipFill>
            <a:blip r:embed="rId9" cstate="print"/>
            <a:stretch>
              <a:fillRect/>
            </a:stretch>
          </p:blipFill>
          <p:spPr>
            <a:xfrm>
              <a:off x="5071289" y="2212653"/>
              <a:ext cx="167742" cy="82542"/>
            </a:xfrm>
            <a:prstGeom prst="rect">
              <a:avLst/>
            </a:prstGeom>
          </p:spPr>
        </p:pic>
        <p:pic>
          <p:nvPicPr>
            <p:cNvPr id="27" name="object 27"/>
            <p:cNvPicPr/>
            <p:nvPr/>
          </p:nvPicPr>
          <p:blipFill>
            <a:blip r:embed="rId10" cstate="print"/>
            <a:stretch>
              <a:fillRect/>
            </a:stretch>
          </p:blipFill>
          <p:spPr>
            <a:xfrm>
              <a:off x="5090058" y="2046725"/>
              <a:ext cx="137534" cy="137179"/>
            </a:xfrm>
            <a:prstGeom prst="rect">
              <a:avLst/>
            </a:prstGeom>
          </p:spPr>
        </p:pic>
      </p:grpSp>
      <p:sp>
        <p:nvSpPr>
          <p:cNvPr id="28" name="object 28"/>
          <p:cNvSpPr txBox="1"/>
          <p:nvPr/>
        </p:nvSpPr>
        <p:spPr>
          <a:xfrm>
            <a:off x="5778931" y="2178353"/>
            <a:ext cx="201930" cy="131445"/>
          </a:xfrm>
          <a:prstGeom prst="rect">
            <a:avLst/>
          </a:prstGeom>
        </p:spPr>
        <p:txBody>
          <a:bodyPr wrap="square" lIns="0" tIns="11430" rIns="0" bIns="0" rtlCol="0" vert="horz">
            <a:spAutoFit/>
          </a:bodyPr>
          <a:lstStyle/>
          <a:p>
            <a:pPr marL="12700">
              <a:lnSpc>
                <a:spcPct val="100000"/>
              </a:lnSpc>
              <a:spcBef>
                <a:spcPts val="90"/>
              </a:spcBef>
            </a:pPr>
            <a:r>
              <a:rPr dirty="0" sz="700" spc="-10">
                <a:solidFill>
                  <a:srgbClr val="313C43"/>
                </a:solidFill>
                <a:latin typeface="楷体"/>
                <a:cs typeface="楷体"/>
              </a:rPr>
              <a:t>瑞典</a:t>
            </a:r>
            <a:endParaRPr sz="700">
              <a:latin typeface="楷体"/>
              <a:cs typeface="楷体"/>
            </a:endParaRPr>
          </a:p>
        </p:txBody>
      </p:sp>
      <p:grpSp>
        <p:nvGrpSpPr>
          <p:cNvPr id="29" name="object 29"/>
          <p:cNvGrpSpPr/>
          <p:nvPr/>
        </p:nvGrpSpPr>
        <p:grpSpPr>
          <a:xfrm>
            <a:off x="5795661" y="2036172"/>
            <a:ext cx="169545" cy="252095"/>
            <a:chOff x="5795661" y="2036172"/>
            <a:chExt cx="169545" cy="252095"/>
          </a:xfrm>
        </p:grpSpPr>
        <p:pic>
          <p:nvPicPr>
            <p:cNvPr id="30" name="object 30"/>
            <p:cNvPicPr/>
            <p:nvPr/>
          </p:nvPicPr>
          <p:blipFill>
            <a:blip r:embed="rId11" cstate="print"/>
            <a:stretch>
              <a:fillRect/>
            </a:stretch>
          </p:blipFill>
          <p:spPr>
            <a:xfrm>
              <a:off x="5795661" y="2207264"/>
              <a:ext cx="169281" cy="80720"/>
            </a:xfrm>
            <a:prstGeom prst="rect">
              <a:avLst/>
            </a:prstGeom>
          </p:spPr>
        </p:pic>
        <p:pic>
          <p:nvPicPr>
            <p:cNvPr id="31" name="object 31"/>
            <p:cNvPicPr/>
            <p:nvPr/>
          </p:nvPicPr>
          <p:blipFill>
            <a:blip r:embed="rId12" cstate="print"/>
            <a:stretch>
              <a:fillRect/>
            </a:stretch>
          </p:blipFill>
          <p:spPr>
            <a:xfrm>
              <a:off x="5802426" y="2036172"/>
              <a:ext cx="148107" cy="137179"/>
            </a:xfrm>
            <a:prstGeom prst="rect">
              <a:avLst/>
            </a:prstGeom>
          </p:spPr>
        </p:pic>
      </p:grpSp>
      <p:sp>
        <p:nvSpPr>
          <p:cNvPr id="32" name="object 32"/>
          <p:cNvSpPr/>
          <p:nvPr/>
        </p:nvSpPr>
        <p:spPr>
          <a:xfrm>
            <a:off x="2346413" y="2437155"/>
            <a:ext cx="4013200" cy="650875"/>
          </a:xfrm>
          <a:custGeom>
            <a:avLst/>
            <a:gdLst/>
            <a:ahLst/>
            <a:cxnLst/>
            <a:rect l="l" t="t" r="r" b="b"/>
            <a:pathLst>
              <a:path w="4013200" h="650875">
                <a:moveTo>
                  <a:pt x="0" y="0"/>
                </a:moveTo>
                <a:lnTo>
                  <a:pt x="4013123" y="0"/>
                </a:lnTo>
                <a:lnTo>
                  <a:pt x="4013123" y="650724"/>
                </a:lnTo>
                <a:lnTo>
                  <a:pt x="0" y="650724"/>
                </a:lnTo>
                <a:lnTo>
                  <a:pt x="0" y="0"/>
                </a:lnTo>
                <a:close/>
              </a:path>
            </a:pathLst>
          </a:custGeom>
          <a:solidFill>
            <a:srgbClr val="E6E5E5"/>
          </a:solidFill>
        </p:spPr>
        <p:txBody>
          <a:bodyPr wrap="square" lIns="0" tIns="0" rIns="0" bIns="0" rtlCol="0"/>
          <a:lstStyle/>
          <a:p/>
        </p:txBody>
      </p:sp>
      <p:sp>
        <p:nvSpPr>
          <p:cNvPr id="33" name="object 33"/>
          <p:cNvSpPr/>
          <p:nvPr/>
        </p:nvSpPr>
        <p:spPr>
          <a:xfrm>
            <a:off x="2342895" y="1617599"/>
            <a:ext cx="4017010" cy="274955"/>
          </a:xfrm>
          <a:custGeom>
            <a:avLst/>
            <a:gdLst/>
            <a:ahLst/>
            <a:cxnLst/>
            <a:rect l="l" t="t" r="r" b="b"/>
            <a:pathLst>
              <a:path w="4017010" h="274955">
                <a:moveTo>
                  <a:pt x="0" y="0"/>
                </a:moveTo>
                <a:lnTo>
                  <a:pt x="4016641" y="0"/>
                </a:lnTo>
                <a:lnTo>
                  <a:pt x="4016641" y="274358"/>
                </a:lnTo>
                <a:lnTo>
                  <a:pt x="0" y="274358"/>
                </a:lnTo>
                <a:lnTo>
                  <a:pt x="0" y="0"/>
                </a:lnTo>
                <a:close/>
              </a:path>
            </a:pathLst>
          </a:custGeom>
          <a:solidFill>
            <a:srgbClr val="71A754"/>
          </a:solidFill>
        </p:spPr>
        <p:txBody>
          <a:bodyPr wrap="square" lIns="0" tIns="0" rIns="0" bIns="0" rtlCol="0"/>
          <a:lstStyle/>
          <a:p/>
        </p:txBody>
      </p:sp>
      <p:sp>
        <p:nvSpPr>
          <p:cNvPr id="34" name="object 34"/>
          <p:cNvSpPr txBox="1"/>
          <p:nvPr/>
        </p:nvSpPr>
        <p:spPr>
          <a:xfrm>
            <a:off x="2534335" y="1400469"/>
            <a:ext cx="2830830" cy="454025"/>
          </a:xfrm>
          <a:prstGeom prst="rect">
            <a:avLst/>
          </a:prstGeom>
        </p:spPr>
        <p:txBody>
          <a:bodyPr wrap="square" lIns="0" tIns="13970" rIns="0" bIns="0" rtlCol="0" vert="horz">
            <a:spAutoFit/>
          </a:bodyPr>
          <a:lstStyle/>
          <a:p>
            <a:pPr marL="12700">
              <a:lnSpc>
                <a:spcPct val="100000"/>
              </a:lnSpc>
              <a:spcBef>
                <a:spcPts val="110"/>
              </a:spcBef>
            </a:pPr>
            <a:r>
              <a:rPr dirty="0" sz="900" i="1">
                <a:solidFill>
                  <a:srgbClr val="5A5B5D"/>
                </a:solidFill>
                <a:latin typeface="楷体"/>
                <a:cs typeface="楷体"/>
              </a:rPr>
              <a:t>图</a:t>
            </a:r>
            <a:r>
              <a:rPr dirty="0" sz="900" spc="-235" i="1">
                <a:solidFill>
                  <a:srgbClr val="5A5B5D"/>
                </a:solidFill>
                <a:latin typeface="楷体"/>
                <a:cs typeface="楷体"/>
              </a:rPr>
              <a:t> </a:t>
            </a:r>
            <a:r>
              <a:rPr dirty="0" baseline="3086" sz="1350" spc="-7" i="1">
                <a:solidFill>
                  <a:srgbClr val="5A5B5D"/>
                </a:solidFill>
                <a:latin typeface="Times New Roman"/>
                <a:cs typeface="Times New Roman"/>
              </a:rPr>
              <a:t>3.4</a:t>
            </a:r>
            <a:r>
              <a:rPr dirty="0" sz="900" spc="-5" i="1">
                <a:solidFill>
                  <a:srgbClr val="5A5B5D"/>
                </a:solidFill>
                <a:latin typeface="楷体"/>
                <a:cs typeface="楷体"/>
              </a:rPr>
              <a:t>：</a:t>
            </a:r>
            <a:r>
              <a:rPr dirty="0" sz="900" i="1">
                <a:solidFill>
                  <a:srgbClr val="5A5B5D"/>
                </a:solidFill>
                <a:latin typeface="楷体"/>
                <a:cs typeface="楷体"/>
              </a:rPr>
              <a:t>欧盟国家采用的风险共担协议及药物数量</a:t>
            </a:r>
            <a:endParaRPr sz="900">
              <a:latin typeface="楷体"/>
              <a:cs typeface="楷体"/>
            </a:endParaRPr>
          </a:p>
          <a:p>
            <a:pPr marL="818515">
              <a:lnSpc>
                <a:spcPct val="100000"/>
              </a:lnSpc>
              <a:spcBef>
                <a:spcPts val="840"/>
              </a:spcBef>
            </a:pPr>
            <a:r>
              <a:rPr dirty="0" sz="1200" spc="15">
                <a:solidFill>
                  <a:srgbClr val="FFFFFF"/>
                </a:solidFill>
                <a:latin typeface="楷体"/>
                <a:cs typeface="楷体"/>
              </a:rPr>
              <a:t>欧盟</a:t>
            </a:r>
            <a:r>
              <a:rPr dirty="0" sz="1200" spc="-10">
                <a:solidFill>
                  <a:srgbClr val="FFFFFF"/>
                </a:solidFill>
                <a:latin typeface="楷体"/>
                <a:cs typeface="楷体"/>
              </a:rPr>
              <a:t>多</a:t>
            </a:r>
            <a:r>
              <a:rPr dirty="0" sz="1200" spc="15">
                <a:solidFill>
                  <a:srgbClr val="FFFFFF"/>
                </a:solidFill>
                <a:latin typeface="楷体"/>
                <a:cs typeface="楷体"/>
              </a:rPr>
              <a:t>国</a:t>
            </a:r>
            <a:r>
              <a:rPr dirty="0" sz="1200" spc="-10">
                <a:solidFill>
                  <a:srgbClr val="FFFFFF"/>
                </a:solidFill>
                <a:latin typeface="楷体"/>
                <a:cs typeface="楷体"/>
              </a:rPr>
              <a:t>采</a:t>
            </a:r>
            <a:r>
              <a:rPr dirty="0" sz="1200" spc="15">
                <a:solidFill>
                  <a:srgbClr val="FFFFFF"/>
                </a:solidFill>
                <a:latin typeface="楷体"/>
                <a:cs typeface="楷体"/>
              </a:rPr>
              <a:t>用</a:t>
            </a:r>
            <a:r>
              <a:rPr dirty="0" sz="1200" spc="-10">
                <a:solidFill>
                  <a:srgbClr val="FFFFFF"/>
                </a:solidFill>
                <a:latin typeface="楷体"/>
                <a:cs typeface="楷体"/>
              </a:rPr>
              <a:t>的</a:t>
            </a:r>
            <a:r>
              <a:rPr dirty="0" sz="1200" spc="15">
                <a:solidFill>
                  <a:srgbClr val="FFFFFF"/>
                </a:solidFill>
                <a:latin typeface="楷体"/>
                <a:cs typeface="楷体"/>
              </a:rPr>
              <a:t>风</a:t>
            </a:r>
            <a:r>
              <a:rPr dirty="0" sz="1200" spc="-10">
                <a:solidFill>
                  <a:srgbClr val="FFFFFF"/>
                </a:solidFill>
                <a:latin typeface="楷体"/>
                <a:cs typeface="楷体"/>
              </a:rPr>
              <a:t>险</a:t>
            </a:r>
            <a:r>
              <a:rPr dirty="0" sz="1200" spc="15">
                <a:solidFill>
                  <a:srgbClr val="FFFFFF"/>
                </a:solidFill>
                <a:latin typeface="楷体"/>
                <a:cs typeface="楷体"/>
              </a:rPr>
              <a:t>共</a:t>
            </a:r>
            <a:r>
              <a:rPr dirty="0" sz="1200" spc="-10">
                <a:solidFill>
                  <a:srgbClr val="FFFFFF"/>
                </a:solidFill>
                <a:latin typeface="楷体"/>
                <a:cs typeface="楷体"/>
              </a:rPr>
              <a:t>担</a:t>
            </a:r>
            <a:r>
              <a:rPr dirty="0" sz="1200" spc="15">
                <a:solidFill>
                  <a:srgbClr val="FFFFFF"/>
                </a:solidFill>
                <a:latin typeface="楷体"/>
                <a:cs typeface="楷体"/>
              </a:rPr>
              <a:t>协议</a:t>
            </a:r>
            <a:endParaRPr sz="1200">
              <a:latin typeface="楷体"/>
              <a:cs typeface="楷体"/>
            </a:endParaRPr>
          </a:p>
        </p:txBody>
      </p:sp>
      <p:pic>
        <p:nvPicPr>
          <p:cNvPr id="35" name="object 35"/>
          <p:cNvPicPr/>
          <p:nvPr/>
        </p:nvPicPr>
        <p:blipFill>
          <a:blip r:embed="rId13" cstate="print"/>
          <a:stretch>
            <a:fillRect/>
          </a:stretch>
        </p:blipFill>
        <p:spPr>
          <a:xfrm>
            <a:off x="3365615" y="1684761"/>
            <a:ext cx="1983556" cy="142080"/>
          </a:xfrm>
          <a:prstGeom prst="rect">
            <a:avLst/>
          </a:prstGeom>
        </p:spPr>
      </p:pic>
      <p:sp>
        <p:nvSpPr>
          <p:cNvPr id="36" name="object 36"/>
          <p:cNvSpPr/>
          <p:nvPr/>
        </p:nvSpPr>
        <p:spPr>
          <a:xfrm>
            <a:off x="1073336" y="1965820"/>
            <a:ext cx="1202690" cy="394335"/>
          </a:xfrm>
          <a:custGeom>
            <a:avLst/>
            <a:gdLst/>
            <a:ahLst/>
            <a:cxnLst/>
            <a:rect l="l" t="t" r="r" b="b"/>
            <a:pathLst>
              <a:path w="1202689" h="394335">
                <a:moveTo>
                  <a:pt x="1202534" y="393947"/>
                </a:moveTo>
                <a:lnTo>
                  <a:pt x="0" y="393947"/>
                </a:lnTo>
                <a:lnTo>
                  <a:pt x="0" y="0"/>
                </a:lnTo>
                <a:lnTo>
                  <a:pt x="1202534" y="0"/>
                </a:lnTo>
                <a:lnTo>
                  <a:pt x="1202534" y="393947"/>
                </a:lnTo>
                <a:close/>
              </a:path>
            </a:pathLst>
          </a:custGeom>
          <a:solidFill>
            <a:srgbClr val="71A754"/>
          </a:solidFill>
        </p:spPr>
        <p:txBody>
          <a:bodyPr wrap="square" lIns="0" tIns="0" rIns="0" bIns="0" rtlCol="0"/>
          <a:lstStyle/>
          <a:p/>
        </p:txBody>
      </p:sp>
      <p:sp>
        <p:nvSpPr>
          <p:cNvPr id="37" name="object 37"/>
          <p:cNvSpPr txBox="1"/>
          <p:nvPr/>
        </p:nvSpPr>
        <p:spPr>
          <a:xfrm>
            <a:off x="1507629" y="2055820"/>
            <a:ext cx="335915" cy="207010"/>
          </a:xfrm>
          <a:prstGeom prst="rect">
            <a:avLst/>
          </a:prstGeom>
        </p:spPr>
        <p:txBody>
          <a:bodyPr wrap="square" lIns="0" tIns="11430" rIns="0" bIns="0" rtlCol="0" vert="horz">
            <a:spAutoFit/>
          </a:bodyPr>
          <a:lstStyle/>
          <a:p>
            <a:pPr marL="12700">
              <a:lnSpc>
                <a:spcPct val="100000"/>
              </a:lnSpc>
              <a:spcBef>
                <a:spcPts val="90"/>
              </a:spcBef>
            </a:pPr>
            <a:r>
              <a:rPr dirty="0" sz="1200" spc="15">
                <a:solidFill>
                  <a:srgbClr val="FFFFFF"/>
                </a:solidFill>
                <a:latin typeface="楷体"/>
                <a:cs typeface="楷体"/>
              </a:rPr>
              <a:t>国家</a:t>
            </a:r>
            <a:endParaRPr sz="1200">
              <a:latin typeface="楷体"/>
              <a:cs typeface="楷体"/>
            </a:endParaRPr>
          </a:p>
        </p:txBody>
      </p:sp>
      <p:grpSp>
        <p:nvGrpSpPr>
          <p:cNvPr id="38" name="object 38"/>
          <p:cNvGrpSpPr/>
          <p:nvPr/>
        </p:nvGrpSpPr>
        <p:grpSpPr>
          <a:xfrm>
            <a:off x="1543730" y="2098261"/>
            <a:ext cx="276860" cy="138430"/>
            <a:chOff x="1543730" y="2098261"/>
            <a:chExt cx="276860" cy="138430"/>
          </a:xfrm>
        </p:grpSpPr>
        <p:pic>
          <p:nvPicPr>
            <p:cNvPr id="39" name="object 39"/>
            <p:cNvPicPr/>
            <p:nvPr/>
          </p:nvPicPr>
          <p:blipFill>
            <a:blip r:embed="rId14" cstate="print"/>
            <a:stretch>
              <a:fillRect/>
            </a:stretch>
          </p:blipFill>
          <p:spPr>
            <a:xfrm>
              <a:off x="1543730" y="2103570"/>
              <a:ext cx="107304" cy="131354"/>
            </a:xfrm>
            <a:prstGeom prst="rect">
              <a:avLst/>
            </a:prstGeom>
          </p:spPr>
        </p:pic>
        <p:pic>
          <p:nvPicPr>
            <p:cNvPr id="40" name="object 40"/>
            <p:cNvPicPr/>
            <p:nvPr/>
          </p:nvPicPr>
          <p:blipFill>
            <a:blip r:embed="rId15" cstate="print"/>
            <a:stretch>
              <a:fillRect/>
            </a:stretch>
          </p:blipFill>
          <p:spPr>
            <a:xfrm>
              <a:off x="1694665" y="2098261"/>
              <a:ext cx="125459" cy="138146"/>
            </a:xfrm>
            <a:prstGeom prst="rect">
              <a:avLst/>
            </a:prstGeom>
          </p:spPr>
        </p:pic>
      </p:grpSp>
      <p:pic>
        <p:nvPicPr>
          <p:cNvPr id="41" name="object 41"/>
          <p:cNvPicPr/>
          <p:nvPr/>
        </p:nvPicPr>
        <p:blipFill>
          <a:blip r:embed="rId16" cstate="print"/>
          <a:stretch>
            <a:fillRect/>
          </a:stretch>
        </p:blipFill>
        <p:spPr>
          <a:xfrm>
            <a:off x="1073336" y="2437155"/>
            <a:ext cx="1209590" cy="650731"/>
          </a:xfrm>
          <a:prstGeom prst="rect">
            <a:avLst/>
          </a:prstGeom>
        </p:spPr>
      </p:pic>
      <p:sp>
        <p:nvSpPr>
          <p:cNvPr id="42" name="object 42"/>
          <p:cNvSpPr txBox="1"/>
          <p:nvPr/>
        </p:nvSpPr>
        <p:spPr>
          <a:xfrm>
            <a:off x="1127005" y="2458300"/>
            <a:ext cx="1104900" cy="584835"/>
          </a:xfrm>
          <a:prstGeom prst="rect">
            <a:avLst/>
          </a:prstGeom>
        </p:spPr>
        <p:txBody>
          <a:bodyPr wrap="square" lIns="0" tIns="23495" rIns="0" bIns="0" rtlCol="0" vert="horz">
            <a:spAutoFit/>
          </a:bodyPr>
          <a:lstStyle/>
          <a:p>
            <a:pPr algn="ctr">
              <a:lnSpc>
                <a:spcPct val="100000"/>
              </a:lnSpc>
              <a:spcBef>
                <a:spcPts val="185"/>
              </a:spcBef>
            </a:pPr>
            <a:r>
              <a:rPr dirty="0" sz="1200" spc="15">
                <a:solidFill>
                  <a:srgbClr val="FFFFFF"/>
                </a:solidFill>
                <a:latin typeface="楷体"/>
                <a:cs typeface="楷体"/>
              </a:rPr>
              <a:t>采用</a:t>
            </a:r>
            <a:endParaRPr sz="1200">
              <a:latin typeface="楷体"/>
              <a:cs typeface="楷体"/>
            </a:endParaRPr>
          </a:p>
          <a:p>
            <a:pPr algn="ctr" marL="12700" marR="5080">
              <a:lnSpc>
                <a:spcPts val="1360"/>
              </a:lnSpc>
              <a:spcBef>
                <a:spcPts val="195"/>
              </a:spcBef>
            </a:pPr>
            <a:r>
              <a:rPr dirty="0" sz="1200" spc="15">
                <a:solidFill>
                  <a:srgbClr val="FFFFFF"/>
                </a:solidFill>
                <a:latin typeface="楷体"/>
                <a:cs typeface="楷体"/>
              </a:rPr>
              <a:t>基于</a:t>
            </a:r>
            <a:r>
              <a:rPr dirty="0" sz="1200" spc="-10">
                <a:solidFill>
                  <a:srgbClr val="FFFFFF"/>
                </a:solidFill>
                <a:latin typeface="楷体"/>
                <a:cs typeface="楷体"/>
              </a:rPr>
              <a:t>价</a:t>
            </a:r>
            <a:r>
              <a:rPr dirty="0" sz="1200" spc="15">
                <a:solidFill>
                  <a:srgbClr val="FFFFFF"/>
                </a:solidFill>
                <a:latin typeface="楷体"/>
                <a:cs typeface="楷体"/>
              </a:rPr>
              <a:t>格</a:t>
            </a:r>
            <a:r>
              <a:rPr dirty="0" sz="1200" spc="-10">
                <a:solidFill>
                  <a:srgbClr val="FFFFFF"/>
                </a:solidFill>
                <a:latin typeface="楷体"/>
                <a:cs typeface="楷体"/>
              </a:rPr>
              <a:t>协</a:t>
            </a:r>
            <a:r>
              <a:rPr dirty="0" sz="1200" spc="20">
                <a:solidFill>
                  <a:srgbClr val="FFFFFF"/>
                </a:solidFill>
                <a:latin typeface="楷体"/>
                <a:cs typeface="楷体"/>
              </a:rPr>
              <a:t>议的 </a:t>
            </a:r>
            <a:r>
              <a:rPr dirty="0" sz="1200" spc="15">
                <a:solidFill>
                  <a:srgbClr val="FFFFFF"/>
                </a:solidFill>
                <a:latin typeface="楷体"/>
                <a:cs typeface="楷体"/>
              </a:rPr>
              <a:t>孤儿</a:t>
            </a:r>
            <a:r>
              <a:rPr dirty="0" sz="1200" spc="-10">
                <a:solidFill>
                  <a:srgbClr val="FFFFFF"/>
                </a:solidFill>
                <a:latin typeface="楷体"/>
                <a:cs typeface="楷体"/>
              </a:rPr>
              <a:t>药</a:t>
            </a:r>
            <a:r>
              <a:rPr dirty="0" sz="1200" spc="15">
                <a:solidFill>
                  <a:srgbClr val="FFFFFF"/>
                </a:solidFill>
                <a:latin typeface="楷体"/>
                <a:cs typeface="楷体"/>
              </a:rPr>
              <a:t>数量</a:t>
            </a:r>
            <a:endParaRPr sz="1200">
              <a:latin typeface="楷体"/>
              <a:cs typeface="楷体"/>
            </a:endParaRPr>
          </a:p>
        </p:txBody>
      </p:sp>
      <p:sp>
        <p:nvSpPr>
          <p:cNvPr id="43" name="object 43"/>
          <p:cNvSpPr txBox="1"/>
          <p:nvPr/>
        </p:nvSpPr>
        <p:spPr>
          <a:xfrm>
            <a:off x="2757830" y="2658610"/>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8</a:t>
            </a:r>
            <a:endParaRPr sz="1050">
              <a:latin typeface="Times New Roman"/>
              <a:cs typeface="Times New Roman"/>
            </a:endParaRPr>
          </a:p>
        </p:txBody>
      </p:sp>
      <p:sp>
        <p:nvSpPr>
          <p:cNvPr id="44" name="object 44"/>
          <p:cNvSpPr txBox="1"/>
          <p:nvPr/>
        </p:nvSpPr>
        <p:spPr>
          <a:xfrm>
            <a:off x="3470198" y="2658254"/>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4</a:t>
            </a:r>
            <a:endParaRPr sz="1050">
              <a:latin typeface="Times New Roman"/>
              <a:cs typeface="Times New Roman"/>
            </a:endParaRPr>
          </a:p>
        </p:txBody>
      </p:sp>
      <p:sp>
        <p:nvSpPr>
          <p:cNvPr id="45" name="object 45"/>
          <p:cNvSpPr txBox="1"/>
          <p:nvPr/>
        </p:nvSpPr>
        <p:spPr>
          <a:xfrm>
            <a:off x="4273689" y="2658254"/>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7</a:t>
            </a:r>
            <a:endParaRPr sz="1050">
              <a:latin typeface="Times New Roman"/>
              <a:cs typeface="Times New Roman"/>
            </a:endParaRPr>
          </a:p>
        </p:txBody>
      </p:sp>
      <p:pic>
        <p:nvPicPr>
          <p:cNvPr id="46" name="object 46"/>
          <p:cNvPicPr/>
          <p:nvPr/>
        </p:nvPicPr>
        <p:blipFill>
          <a:blip r:embed="rId17" cstate="print"/>
          <a:stretch>
            <a:fillRect/>
          </a:stretch>
        </p:blipFill>
        <p:spPr>
          <a:xfrm>
            <a:off x="1073336" y="3161741"/>
            <a:ext cx="1209590" cy="650731"/>
          </a:xfrm>
          <a:prstGeom prst="rect">
            <a:avLst/>
          </a:prstGeom>
        </p:spPr>
      </p:pic>
      <p:sp>
        <p:nvSpPr>
          <p:cNvPr id="47" name="object 47"/>
          <p:cNvSpPr txBox="1"/>
          <p:nvPr/>
        </p:nvSpPr>
        <p:spPr>
          <a:xfrm>
            <a:off x="1127005" y="3184269"/>
            <a:ext cx="1104900" cy="584835"/>
          </a:xfrm>
          <a:prstGeom prst="rect">
            <a:avLst/>
          </a:prstGeom>
        </p:spPr>
        <p:txBody>
          <a:bodyPr wrap="square" lIns="0" tIns="23495" rIns="0" bIns="0" rtlCol="0" vert="horz">
            <a:spAutoFit/>
          </a:bodyPr>
          <a:lstStyle/>
          <a:p>
            <a:pPr algn="ctr">
              <a:lnSpc>
                <a:spcPct val="100000"/>
              </a:lnSpc>
              <a:spcBef>
                <a:spcPts val="185"/>
              </a:spcBef>
            </a:pPr>
            <a:r>
              <a:rPr dirty="0" sz="1200" spc="15">
                <a:solidFill>
                  <a:srgbClr val="FFFFFF"/>
                </a:solidFill>
                <a:latin typeface="楷体"/>
                <a:cs typeface="楷体"/>
              </a:rPr>
              <a:t>采用</a:t>
            </a:r>
            <a:endParaRPr sz="1200">
              <a:latin typeface="楷体"/>
              <a:cs typeface="楷体"/>
            </a:endParaRPr>
          </a:p>
          <a:p>
            <a:pPr algn="ctr" marL="12700" marR="5080">
              <a:lnSpc>
                <a:spcPts val="1360"/>
              </a:lnSpc>
              <a:spcBef>
                <a:spcPts val="195"/>
              </a:spcBef>
            </a:pPr>
            <a:r>
              <a:rPr dirty="0" sz="1200" spc="15">
                <a:solidFill>
                  <a:srgbClr val="FFFFFF"/>
                </a:solidFill>
                <a:latin typeface="楷体"/>
                <a:cs typeface="楷体"/>
              </a:rPr>
              <a:t>基于</a:t>
            </a:r>
            <a:r>
              <a:rPr dirty="0" sz="1200" spc="-10">
                <a:solidFill>
                  <a:srgbClr val="FFFFFF"/>
                </a:solidFill>
                <a:latin typeface="楷体"/>
                <a:cs typeface="楷体"/>
              </a:rPr>
              <a:t>疗</a:t>
            </a:r>
            <a:r>
              <a:rPr dirty="0" sz="1200" spc="15">
                <a:solidFill>
                  <a:srgbClr val="FFFFFF"/>
                </a:solidFill>
                <a:latin typeface="楷体"/>
                <a:cs typeface="楷体"/>
              </a:rPr>
              <a:t>效</a:t>
            </a:r>
            <a:r>
              <a:rPr dirty="0" sz="1200" spc="-10">
                <a:solidFill>
                  <a:srgbClr val="FFFFFF"/>
                </a:solidFill>
                <a:latin typeface="楷体"/>
                <a:cs typeface="楷体"/>
              </a:rPr>
              <a:t>协</a:t>
            </a:r>
            <a:r>
              <a:rPr dirty="0" sz="1200" spc="20">
                <a:solidFill>
                  <a:srgbClr val="FFFFFF"/>
                </a:solidFill>
                <a:latin typeface="楷体"/>
                <a:cs typeface="楷体"/>
              </a:rPr>
              <a:t>议的 </a:t>
            </a:r>
            <a:r>
              <a:rPr dirty="0" sz="1200" spc="15">
                <a:solidFill>
                  <a:srgbClr val="FFFFFF"/>
                </a:solidFill>
                <a:latin typeface="楷体"/>
                <a:cs typeface="楷体"/>
              </a:rPr>
              <a:t>孤儿</a:t>
            </a:r>
            <a:r>
              <a:rPr dirty="0" sz="1200" spc="-10">
                <a:solidFill>
                  <a:srgbClr val="FFFFFF"/>
                </a:solidFill>
                <a:latin typeface="楷体"/>
                <a:cs typeface="楷体"/>
              </a:rPr>
              <a:t>药</a:t>
            </a:r>
            <a:r>
              <a:rPr dirty="0" sz="1200" spc="15">
                <a:solidFill>
                  <a:srgbClr val="FFFFFF"/>
                </a:solidFill>
                <a:latin typeface="楷体"/>
                <a:cs typeface="楷体"/>
              </a:rPr>
              <a:t>数量</a:t>
            </a:r>
            <a:endParaRPr sz="1200">
              <a:latin typeface="楷体"/>
              <a:cs typeface="楷体"/>
            </a:endParaRPr>
          </a:p>
        </p:txBody>
      </p:sp>
      <p:sp>
        <p:nvSpPr>
          <p:cNvPr id="48" name="object 48"/>
          <p:cNvSpPr/>
          <p:nvPr/>
        </p:nvSpPr>
        <p:spPr>
          <a:xfrm>
            <a:off x="2342895" y="3161741"/>
            <a:ext cx="4017010" cy="650875"/>
          </a:xfrm>
          <a:custGeom>
            <a:avLst/>
            <a:gdLst/>
            <a:ahLst/>
            <a:cxnLst/>
            <a:rect l="l" t="t" r="r" b="b"/>
            <a:pathLst>
              <a:path w="4017010" h="650875">
                <a:moveTo>
                  <a:pt x="0" y="0"/>
                </a:moveTo>
                <a:lnTo>
                  <a:pt x="4016641" y="0"/>
                </a:lnTo>
                <a:lnTo>
                  <a:pt x="4016641" y="650724"/>
                </a:lnTo>
                <a:lnTo>
                  <a:pt x="0" y="650724"/>
                </a:lnTo>
                <a:lnTo>
                  <a:pt x="0" y="0"/>
                </a:lnTo>
                <a:close/>
              </a:path>
            </a:pathLst>
          </a:custGeom>
          <a:solidFill>
            <a:srgbClr val="E6E5E5"/>
          </a:solidFill>
        </p:spPr>
        <p:txBody>
          <a:bodyPr wrap="square" lIns="0" tIns="0" rIns="0" bIns="0" rtlCol="0"/>
          <a:lstStyle/>
          <a:p/>
        </p:txBody>
      </p:sp>
      <p:sp>
        <p:nvSpPr>
          <p:cNvPr id="49" name="object 49"/>
          <p:cNvSpPr txBox="1"/>
          <p:nvPr/>
        </p:nvSpPr>
        <p:spPr>
          <a:xfrm>
            <a:off x="5076583" y="3377011"/>
            <a:ext cx="16002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10</a:t>
            </a:r>
            <a:endParaRPr sz="1050">
              <a:latin typeface="Times New Roman"/>
              <a:cs typeface="Times New Roman"/>
            </a:endParaRPr>
          </a:p>
        </p:txBody>
      </p:sp>
      <p:sp>
        <p:nvSpPr>
          <p:cNvPr id="50" name="object 50"/>
          <p:cNvSpPr txBox="1"/>
          <p:nvPr/>
        </p:nvSpPr>
        <p:spPr>
          <a:xfrm>
            <a:off x="5819495" y="3373646"/>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5</a:t>
            </a:r>
            <a:endParaRPr sz="1050">
              <a:latin typeface="Times New Roman"/>
              <a:cs typeface="Times New Roman"/>
            </a:endParaRPr>
          </a:p>
        </p:txBody>
      </p:sp>
      <p:sp>
        <p:nvSpPr>
          <p:cNvPr id="51" name="object 51"/>
          <p:cNvSpPr txBox="1"/>
          <p:nvPr/>
        </p:nvSpPr>
        <p:spPr>
          <a:xfrm>
            <a:off x="2757817" y="3373646"/>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0</a:t>
            </a:r>
            <a:endParaRPr sz="1050">
              <a:latin typeface="Times New Roman"/>
              <a:cs typeface="Times New Roman"/>
            </a:endParaRPr>
          </a:p>
        </p:txBody>
      </p:sp>
      <p:sp>
        <p:nvSpPr>
          <p:cNvPr id="52" name="object 52"/>
          <p:cNvSpPr txBox="1"/>
          <p:nvPr/>
        </p:nvSpPr>
        <p:spPr>
          <a:xfrm>
            <a:off x="3486175" y="3376071"/>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0</a:t>
            </a:r>
            <a:endParaRPr sz="1050">
              <a:latin typeface="Times New Roman"/>
              <a:cs typeface="Times New Roman"/>
            </a:endParaRPr>
          </a:p>
        </p:txBody>
      </p:sp>
      <p:sp>
        <p:nvSpPr>
          <p:cNvPr id="53" name="object 53"/>
          <p:cNvSpPr txBox="1"/>
          <p:nvPr/>
        </p:nvSpPr>
        <p:spPr>
          <a:xfrm>
            <a:off x="4274362" y="3377011"/>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8</a:t>
            </a:r>
            <a:endParaRPr sz="1050">
              <a:latin typeface="Times New Roman"/>
              <a:cs typeface="Times New Roman"/>
            </a:endParaRPr>
          </a:p>
        </p:txBody>
      </p:sp>
      <p:sp>
        <p:nvSpPr>
          <p:cNvPr id="54" name="object 54"/>
          <p:cNvSpPr txBox="1"/>
          <p:nvPr/>
        </p:nvSpPr>
        <p:spPr>
          <a:xfrm>
            <a:off x="5136756" y="2657315"/>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0</a:t>
            </a:r>
            <a:endParaRPr sz="1050">
              <a:latin typeface="Times New Roman"/>
              <a:cs typeface="Times New Roman"/>
            </a:endParaRPr>
          </a:p>
        </p:txBody>
      </p:sp>
      <p:sp>
        <p:nvSpPr>
          <p:cNvPr id="55" name="object 55"/>
          <p:cNvSpPr txBox="1"/>
          <p:nvPr/>
        </p:nvSpPr>
        <p:spPr>
          <a:xfrm>
            <a:off x="5832195" y="2685864"/>
            <a:ext cx="67310" cy="148590"/>
          </a:xfrm>
          <a:prstGeom prst="rect">
            <a:avLst/>
          </a:prstGeom>
        </p:spPr>
        <p:txBody>
          <a:bodyPr wrap="square" lIns="0" tIns="0" rIns="0" bIns="0" rtlCol="0" vert="horz">
            <a:spAutoFit/>
          </a:bodyPr>
          <a:lstStyle/>
          <a:p>
            <a:pPr>
              <a:lnSpc>
                <a:spcPts val="1150"/>
              </a:lnSpc>
            </a:pPr>
            <a:r>
              <a:rPr dirty="0" sz="1050" b="1">
                <a:solidFill>
                  <a:srgbClr val="313C43"/>
                </a:solidFill>
                <a:latin typeface="Times New Roman"/>
                <a:cs typeface="Times New Roman"/>
              </a:rPr>
              <a:t>0</a:t>
            </a:r>
            <a:endParaRPr sz="1050">
              <a:latin typeface="Times New Roman"/>
              <a:cs typeface="Times New Roman"/>
            </a:endParaRPr>
          </a:p>
        </p:txBody>
      </p:sp>
      <p:sp>
        <p:nvSpPr>
          <p:cNvPr id="56" name="object 56"/>
          <p:cNvSpPr/>
          <p:nvPr/>
        </p:nvSpPr>
        <p:spPr>
          <a:xfrm>
            <a:off x="5555564" y="2672816"/>
            <a:ext cx="645795" cy="123189"/>
          </a:xfrm>
          <a:custGeom>
            <a:avLst/>
            <a:gdLst/>
            <a:ahLst/>
            <a:cxnLst/>
            <a:rect l="l" t="t" r="r" b="b"/>
            <a:pathLst>
              <a:path w="645795" h="123189">
                <a:moveTo>
                  <a:pt x="645356" y="123112"/>
                </a:moveTo>
                <a:lnTo>
                  <a:pt x="0" y="123112"/>
                </a:lnTo>
                <a:lnTo>
                  <a:pt x="0" y="0"/>
                </a:lnTo>
                <a:lnTo>
                  <a:pt x="645356" y="0"/>
                </a:lnTo>
                <a:lnTo>
                  <a:pt x="645356" y="123112"/>
                </a:lnTo>
                <a:close/>
              </a:path>
            </a:pathLst>
          </a:custGeom>
          <a:solidFill>
            <a:srgbClr val="E6E5E5"/>
          </a:solidFill>
        </p:spPr>
        <p:txBody>
          <a:bodyPr wrap="square" lIns="0" tIns="0" rIns="0" bIns="0" rtlCol="0"/>
          <a:lstStyle/>
          <a:p/>
        </p:txBody>
      </p:sp>
      <p:sp>
        <p:nvSpPr>
          <p:cNvPr id="57" name="object 57"/>
          <p:cNvSpPr txBox="1"/>
          <p:nvPr/>
        </p:nvSpPr>
        <p:spPr>
          <a:xfrm>
            <a:off x="5830480" y="2657315"/>
            <a:ext cx="92710" cy="186055"/>
          </a:xfrm>
          <a:prstGeom prst="rect">
            <a:avLst/>
          </a:prstGeom>
        </p:spPr>
        <p:txBody>
          <a:bodyPr wrap="square" lIns="0" tIns="12700" rIns="0" bIns="0" rtlCol="0" vert="horz">
            <a:spAutoFit/>
          </a:bodyPr>
          <a:lstStyle/>
          <a:p>
            <a:pPr marL="12700">
              <a:lnSpc>
                <a:spcPct val="100000"/>
              </a:lnSpc>
              <a:spcBef>
                <a:spcPts val="100"/>
              </a:spcBef>
            </a:pPr>
            <a:r>
              <a:rPr dirty="0" sz="1050" b="1">
                <a:solidFill>
                  <a:srgbClr val="313C43"/>
                </a:solidFill>
                <a:latin typeface="Times New Roman"/>
                <a:cs typeface="Times New Roman"/>
              </a:rPr>
              <a:t>0</a:t>
            </a:r>
            <a:endParaRPr sz="10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32</a:t>
            </a:r>
            <a:endParaRPr sz="1200">
              <a:latin typeface="Times New Roman"/>
              <a:cs typeface="Times New Roman"/>
            </a:endParaRPr>
          </a:p>
        </p:txBody>
      </p:sp>
      <p:sp>
        <p:nvSpPr>
          <p:cNvPr id="4" name="object 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grpSp>
        <p:nvGrpSpPr>
          <p:cNvPr id="5" name="object 5"/>
          <p:cNvGrpSpPr/>
          <p:nvPr/>
        </p:nvGrpSpPr>
        <p:grpSpPr>
          <a:xfrm>
            <a:off x="1780171" y="1688808"/>
            <a:ext cx="217170" cy="133985"/>
            <a:chOff x="1780171" y="1688808"/>
            <a:chExt cx="217170" cy="133985"/>
          </a:xfrm>
        </p:grpSpPr>
        <p:pic>
          <p:nvPicPr>
            <p:cNvPr id="6" name="object 6"/>
            <p:cNvPicPr/>
            <p:nvPr/>
          </p:nvPicPr>
          <p:blipFill>
            <a:blip r:embed="rId2" cstate="print"/>
            <a:stretch>
              <a:fillRect/>
            </a:stretch>
          </p:blipFill>
          <p:spPr>
            <a:xfrm>
              <a:off x="1780171" y="1688808"/>
              <a:ext cx="74256" cy="133515"/>
            </a:xfrm>
            <a:prstGeom prst="rect">
              <a:avLst/>
            </a:prstGeom>
          </p:spPr>
        </p:pic>
        <p:pic>
          <p:nvPicPr>
            <p:cNvPr id="7" name="object 7"/>
            <p:cNvPicPr/>
            <p:nvPr/>
          </p:nvPicPr>
          <p:blipFill>
            <a:blip r:embed="rId3" cstate="print"/>
            <a:stretch>
              <a:fillRect/>
            </a:stretch>
          </p:blipFill>
          <p:spPr>
            <a:xfrm>
              <a:off x="1881200" y="1688808"/>
              <a:ext cx="116103" cy="133896"/>
            </a:xfrm>
            <a:prstGeom prst="rect">
              <a:avLst/>
            </a:prstGeom>
          </p:spPr>
        </p:pic>
      </p:grpSp>
      <p:pic>
        <p:nvPicPr>
          <p:cNvPr id="8" name="object 8"/>
          <p:cNvPicPr/>
          <p:nvPr/>
        </p:nvPicPr>
        <p:blipFill>
          <a:blip r:embed="rId4" cstate="print"/>
          <a:stretch>
            <a:fillRect/>
          </a:stretch>
        </p:blipFill>
        <p:spPr>
          <a:xfrm>
            <a:off x="2089327" y="1669275"/>
            <a:ext cx="2793695" cy="179527"/>
          </a:xfrm>
          <a:prstGeom prst="rect">
            <a:avLst/>
          </a:prstGeom>
        </p:spPr>
      </p:pic>
      <p:pic>
        <p:nvPicPr>
          <p:cNvPr id="9" name="object 9"/>
          <p:cNvPicPr/>
          <p:nvPr/>
        </p:nvPicPr>
        <p:blipFill>
          <a:blip r:embed="rId5" cstate="print"/>
          <a:stretch>
            <a:fillRect/>
          </a:stretch>
        </p:blipFill>
        <p:spPr>
          <a:xfrm>
            <a:off x="1714207" y="3177971"/>
            <a:ext cx="588937" cy="143535"/>
          </a:xfrm>
          <a:prstGeom prst="rect">
            <a:avLst/>
          </a:prstGeom>
        </p:spPr>
      </p:pic>
      <p:pic>
        <p:nvPicPr>
          <p:cNvPr id="10" name="object 10"/>
          <p:cNvPicPr/>
          <p:nvPr/>
        </p:nvPicPr>
        <p:blipFill>
          <a:blip r:embed="rId6" cstate="print"/>
          <a:stretch>
            <a:fillRect/>
          </a:stretch>
        </p:blipFill>
        <p:spPr>
          <a:xfrm>
            <a:off x="1707654" y="5119585"/>
            <a:ext cx="1357490" cy="141643"/>
          </a:xfrm>
          <a:prstGeom prst="rect">
            <a:avLst/>
          </a:prstGeom>
        </p:spPr>
      </p:pic>
      <p:pic>
        <p:nvPicPr>
          <p:cNvPr id="11" name="object 11"/>
          <p:cNvPicPr/>
          <p:nvPr/>
        </p:nvPicPr>
        <p:blipFill>
          <a:blip r:embed="rId7" cstate="print"/>
          <a:stretch>
            <a:fillRect/>
          </a:stretch>
        </p:blipFill>
        <p:spPr>
          <a:xfrm>
            <a:off x="1710347" y="7927085"/>
            <a:ext cx="592797" cy="142532"/>
          </a:xfrm>
          <a:prstGeom prst="rect">
            <a:avLst/>
          </a:prstGeom>
        </p:spPr>
      </p:pic>
      <p:sp>
        <p:nvSpPr>
          <p:cNvPr id="12" name="object 12"/>
          <p:cNvSpPr txBox="1"/>
          <p:nvPr/>
        </p:nvSpPr>
        <p:spPr>
          <a:xfrm>
            <a:off x="1380032" y="1621015"/>
            <a:ext cx="4876165" cy="7770495"/>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3.3</a:t>
            </a:r>
            <a:r>
              <a:rPr dirty="0" baseline="1851" sz="2250" spc="-7">
                <a:solidFill>
                  <a:srgbClr val="636466"/>
                </a:solidFill>
                <a:latin typeface="Times New Roman"/>
                <a:cs typeface="Times New Roman"/>
              </a:rPr>
              <a:t> </a:t>
            </a:r>
            <a:r>
              <a:rPr dirty="0" sz="1500">
                <a:solidFill>
                  <a:srgbClr val="636466"/>
                </a:solidFill>
                <a:latin typeface="楷体"/>
                <a:cs typeface="楷体"/>
              </a:rPr>
              <a:t>中国台湾地区罕见病综合保障体系</a:t>
            </a:r>
            <a:endParaRPr sz="1500">
              <a:latin typeface="楷体"/>
              <a:cs typeface="楷体"/>
            </a:endParaRPr>
          </a:p>
          <a:p>
            <a:pPr algn="just" marL="12700" marR="43815" indent="304800">
              <a:lnSpc>
                <a:spcPct val="118100"/>
              </a:lnSpc>
              <a:spcBef>
                <a:spcPts val="1380"/>
              </a:spcBef>
            </a:pPr>
            <a:r>
              <a:rPr dirty="0" sz="1200" spc="15">
                <a:solidFill>
                  <a:srgbClr val="231F20"/>
                </a:solidFill>
                <a:latin typeface="楷体"/>
                <a:cs typeface="楷体"/>
              </a:rPr>
              <a:t>早在二十一世纪</a:t>
            </a:r>
            <a:r>
              <a:rPr dirty="0" sz="1200">
                <a:solidFill>
                  <a:srgbClr val="231F20"/>
                </a:solidFill>
                <a:latin typeface="楷体"/>
                <a:cs typeface="楷体"/>
              </a:rPr>
              <a:t>初</a:t>
            </a:r>
            <a:r>
              <a:rPr dirty="0" sz="1200" spc="15">
                <a:solidFill>
                  <a:srgbClr val="231F20"/>
                </a:solidFill>
                <a:latin typeface="楷体"/>
                <a:cs typeface="楷体"/>
              </a:rPr>
              <a:t>，中国台湾地区就开始从制度管</a:t>
            </a:r>
            <a:r>
              <a:rPr dirty="0" sz="1200">
                <a:solidFill>
                  <a:srgbClr val="231F20"/>
                </a:solidFill>
                <a:latin typeface="楷体"/>
                <a:cs typeface="楷体"/>
              </a:rPr>
              <a:t>理</a:t>
            </a:r>
            <a:r>
              <a:rPr dirty="0" sz="1200" spc="15">
                <a:solidFill>
                  <a:srgbClr val="231F20"/>
                </a:solidFill>
                <a:latin typeface="楷体"/>
                <a:cs typeface="楷体"/>
              </a:rPr>
              <a:t>、疾病防治及 </a:t>
            </a:r>
            <a:r>
              <a:rPr dirty="0" sz="1200" spc="10">
                <a:solidFill>
                  <a:srgbClr val="231F20"/>
                </a:solidFill>
                <a:latin typeface="楷体"/>
                <a:cs typeface="楷体"/>
              </a:rPr>
              <a:t>服务建设三个方面着</a:t>
            </a:r>
            <a:r>
              <a:rPr dirty="0" sz="1200">
                <a:solidFill>
                  <a:srgbClr val="231F20"/>
                </a:solidFill>
                <a:latin typeface="楷体"/>
                <a:cs typeface="楷体"/>
              </a:rPr>
              <a:t>手</a:t>
            </a:r>
            <a:r>
              <a:rPr dirty="0" sz="1200" spc="10">
                <a:solidFill>
                  <a:srgbClr val="231F20"/>
                </a:solidFill>
                <a:latin typeface="楷体"/>
                <a:cs typeface="楷体"/>
              </a:rPr>
              <a:t>，逐步为罕见病患者建立起了系统完善的保障体 </a:t>
            </a:r>
            <a:r>
              <a:rPr dirty="0" sz="1200">
                <a:solidFill>
                  <a:srgbClr val="231F20"/>
                </a:solidFill>
                <a:latin typeface="楷体"/>
                <a:cs typeface="楷体"/>
              </a:rPr>
              <a:t>系</a:t>
            </a:r>
            <a:r>
              <a:rPr dirty="0" sz="1200" spc="-340">
                <a:solidFill>
                  <a:srgbClr val="231F20"/>
                </a:solidFill>
                <a:latin typeface="楷体"/>
                <a:cs typeface="楷体"/>
              </a:rPr>
              <a:t>。</a:t>
            </a:r>
            <a:r>
              <a:rPr dirty="0" sz="1200">
                <a:solidFill>
                  <a:srgbClr val="231F20"/>
                </a:solidFill>
                <a:latin typeface="楷体"/>
                <a:cs typeface="楷体"/>
              </a:rPr>
              <a:t>该保障体系主要从四个方面对我国台湾地区的罕见病患者进行保</a:t>
            </a:r>
            <a:r>
              <a:rPr dirty="0" sz="1200" spc="-170">
                <a:solidFill>
                  <a:srgbClr val="231F20"/>
                </a:solidFill>
                <a:latin typeface="楷体"/>
                <a:cs typeface="楷体"/>
              </a:rPr>
              <a:t>障</a:t>
            </a:r>
            <a:r>
              <a:rPr dirty="0" sz="1200">
                <a:solidFill>
                  <a:srgbClr val="231F20"/>
                </a:solidFill>
                <a:latin typeface="楷体"/>
                <a:cs typeface="楷体"/>
              </a:rPr>
              <a:t>： 法律支持、疾病支持、社会支持与资金支持。</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法律支持</a:t>
            </a:r>
            <a:endParaRPr sz="1200">
              <a:latin typeface="楷体"/>
              <a:cs typeface="楷体"/>
            </a:endParaRPr>
          </a:p>
          <a:p>
            <a:pPr marL="317500">
              <a:lnSpc>
                <a:spcPct val="100000"/>
              </a:lnSpc>
              <a:spcBef>
                <a:spcPts val="260"/>
              </a:spcBef>
            </a:pPr>
            <a:r>
              <a:rPr dirty="0" baseline="2314" sz="1800">
                <a:solidFill>
                  <a:srgbClr val="231F20"/>
                </a:solidFill>
                <a:latin typeface="Times New Roman"/>
                <a:cs typeface="Times New Roman"/>
              </a:rPr>
              <a:t>2000</a:t>
            </a:r>
            <a:r>
              <a:rPr dirty="0" baseline="2314" sz="1800" spc="-44">
                <a:solidFill>
                  <a:srgbClr val="231F20"/>
                </a:solidFill>
                <a:latin typeface="Times New Roman"/>
                <a:cs typeface="Times New Roman"/>
              </a:rPr>
              <a:t> </a:t>
            </a:r>
            <a:r>
              <a:rPr dirty="0" sz="1200">
                <a:solidFill>
                  <a:srgbClr val="231F20"/>
                </a:solidFill>
                <a:latin typeface="楷体"/>
                <a:cs typeface="楷体"/>
              </a:rPr>
              <a:t>年，中国台湾地区颁布了《罕见疾病防治及药物法》。该法案</a:t>
            </a:r>
            <a:endParaRPr sz="1200">
              <a:latin typeface="楷体"/>
              <a:cs typeface="楷体"/>
            </a:endParaRPr>
          </a:p>
          <a:p>
            <a:pPr marL="12700" marR="5080">
              <a:lnSpc>
                <a:spcPct val="118100"/>
              </a:lnSpc>
            </a:pPr>
            <a:r>
              <a:rPr dirty="0" sz="1200" spc="35">
                <a:solidFill>
                  <a:srgbClr val="231F20"/>
                </a:solidFill>
                <a:latin typeface="楷体"/>
                <a:cs typeface="楷体"/>
              </a:rPr>
              <a:t>是针对罕见病及罕见病用药管理的单独</a:t>
            </a:r>
            <a:r>
              <a:rPr dirty="0" sz="1200">
                <a:solidFill>
                  <a:srgbClr val="231F20"/>
                </a:solidFill>
                <a:latin typeface="楷体"/>
                <a:cs typeface="楷体"/>
              </a:rPr>
              <a:t>法</a:t>
            </a:r>
            <a:r>
              <a:rPr dirty="0" sz="1200" spc="35">
                <a:solidFill>
                  <a:srgbClr val="231F20"/>
                </a:solidFill>
                <a:latin typeface="楷体"/>
                <a:cs typeface="楷体"/>
              </a:rPr>
              <a:t>，共</a:t>
            </a:r>
            <a:r>
              <a:rPr dirty="0" sz="1200">
                <a:solidFill>
                  <a:srgbClr val="231F20"/>
                </a:solidFill>
                <a:latin typeface="楷体"/>
                <a:cs typeface="楷体"/>
              </a:rPr>
              <a:t>有</a:t>
            </a:r>
            <a:r>
              <a:rPr dirty="0" sz="1200" spc="-315">
                <a:solidFill>
                  <a:srgbClr val="231F20"/>
                </a:solidFill>
                <a:latin typeface="楷体"/>
                <a:cs typeface="楷体"/>
              </a:rPr>
              <a:t> </a:t>
            </a:r>
            <a:r>
              <a:rPr dirty="0" baseline="2314" sz="1800">
                <a:solidFill>
                  <a:srgbClr val="231F20"/>
                </a:solidFill>
                <a:latin typeface="Times New Roman"/>
                <a:cs typeface="Times New Roman"/>
              </a:rPr>
              <a:t>37</a:t>
            </a:r>
            <a:r>
              <a:rPr dirty="0" baseline="2314" sz="1800" spc="-30">
                <a:solidFill>
                  <a:srgbClr val="231F20"/>
                </a:solidFill>
                <a:latin typeface="Times New Roman"/>
                <a:cs typeface="Times New Roman"/>
              </a:rPr>
              <a:t> </a:t>
            </a:r>
            <a:r>
              <a:rPr dirty="0" sz="1200" spc="35">
                <a:solidFill>
                  <a:srgbClr val="231F20"/>
                </a:solidFill>
                <a:latin typeface="楷体"/>
                <a:cs typeface="楷体"/>
              </a:rPr>
              <a:t>项具体条</a:t>
            </a:r>
            <a:r>
              <a:rPr dirty="0" sz="1200">
                <a:solidFill>
                  <a:srgbClr val="231F20"/>
                </a:solidFill>
                <a:latin typeface="楷体"/>
                <a:cs typeface="楷体"/>
              </a:rPr>
              <a:t>款</a:t>
            </a:r>
            <a:r>
              <a:rPr dirty="0" sz="1200" spc="35">
                <a:solidFill>
                  <a:srgbClr val="231F20"/>
                </a:solidFill>
                <a:latin typeface="楷体"/>
                <a:cs typeface="楷体"/>
              </a:rPr>
              <a:t>。法</a:t>
            </a:r>
            <a:r>
              <a:rPr dirty="0" sz="1200">
                <a:solidFill>
                  <a:srgbClr val="231F20"/>
                </a:solidFill>
                <a:latin typeface="楷体"/>
                <a:cs typeface="楷体"/>
              </a:rPr>
              <a:t>案 的主要内容涵盖了罕见病定义</a:t>
            </a:r>
            <a:r>
              <a:rPr dirty="0" sz="1200" spc="-210">
                <a:solidFill>
                  <a:srgbClr val="231F20"/>
                </a:solidFill>
                <a:latin typeface="楷体"/>
                <a:cs typeface="楷体"/>
              </a:rPr>
              <a:t>，</a:t>
            </a:r>
            <a:r>
              <a:rPr dirty="0" sz="1200">
                <a:solidFill>
                  <a:srgbClr val="231F20"/>
                </a:solidFill>
                <a:latin typeface="楷体"/>
                <a:cs typeface="楷体"/>
              </a:rPr>
              <a:t>罕见病及罕见病用药审议委员会的设立， </a:t>
            </a:r>
            <a:r>
              <a:rPr dirty="0" sz="1200" spc="15">
                <a:solidFill>
                  <a:srgbClr val="231F20"/>
                </a:solidFill>
                <a:latin typeface="楷体"/>
                <a:cs typeface="楷体"/>
              </a:rPr>
              <a:t>罕见病登记制</a:t>
            </a:r>
            <a:r>
              <a:rPr dirty="0" sz="1200">
                <a:solidFill>
                  <a:srgbClr val="231F20"/>
                </a:solidFill>
                <a:latin typeface="楷体"/>
                <a:cs typeface="楷体"/>
              </a:rPr>
              <a:t>度</a:t>
            </a:r>
            <a:r>
              <a:rPr dirty="0" sz="1200" spc="15">
                <a:solidFill>
                  <a:srgbClr val="231F20"/>
                </a:solidFill>
                <a:latin typeface="楷体"/>
                <a:cs typeface="楷体"/>
              </a:rPr>
              <a:t>，罕见病预</a:t>
            </a:r>
            <a:r>
              <a:rPr dirty="0" sz="1200">
                <a:solidFill>
                  <a:srgbClr val="231F20"/>
                </a:solidFill>
                <a:latin typeface="楷体"/>
                <a:cs typeface="楷体"/>
              </a:rPr>
              <a:t>防</a:t>
            </a:r>
            <a:r>
              <a:rPr dirty="0" sz="1200" spc="15">
                <a:solidFill>
                  <a:srgbClr val="231F20"/>
                </a:solidFill>
                <a:latin typeface="楷体"/>
                <a:cs typeface="楷体"/>
              </a:rPr>
              <a:t>、诊断和治</a:t>
            </a:r>
            <a:r>
              <a:rPr dirty="0" sz="1200">
                <a:solidFill>
                  <a:srgbClr val="231F20"/>
                </a:solidFill>
                <a:latin typeface="楷体"/>
                <a:cs typeface="楷体"/>
              </a:rPr>
              <a:t>疗</a:t>
            </a:r>
            <a:r>
              <a:rPr dirty="0" sz="1200" spc="15">
                <a:solidFill>
                  <a:srgbClr val="231F20"/>
                </a:solidFill>
                <a:latin typeface="楷体"/>
                <a:cs typeface="楷体"/>
              </a:rPr>
              <a:t>，病人照</a:t>
            </a:r>
            <a:r>
              <a:rPr dirty="0" sz="1200">
                <a:solidFill>
                  <a:srgbClr val="231F20"/>
                </a:solidFill>
                <a:latin typeface="楷体"/>
                <a:cs typeface="楷体"/>
              </a:rPr>
              <a:t>护</a:t>
            </a:r>
            <a:r>
              <a:rPr dirty="0" sz="1200" spc="15">
                <a:solidFill>
                  <a:srgbClr val="231F20"/>
                </a:solidFill>
                <a:latin typeface="楷体"/>
                <a:cs typeface="楷体"/>
              </a:rPr>
              <a:t>，药物及特殊营 </a:t>
            </a:r>
            <a:r>
              <a:rPr dirty="0" sz="1200" spc="10">
                <a:solidFill>
                  <a:srgbClr val="231F20"/>
                </a:solidFill>
                <a:latin typeface="楷体"/>
                <a:cs typeface="楷体"/>
              </a:rPr>
              <a:t>养食品的进</a:t>
            </a:r>
            <a:r>
              <a:rPr dirty="0" sz="1200">
                <a:solidFill>
                  <a:srgbClr val="231F20"/>
                </a:solidFill>
                <a:latin typeface="楷体"/>
                <a:cs typeface="楷体"/>
              </a:rPr>
              <a:t>口</a:t>
            </a:r>
            <a:r>
              <a:rPr dirty="0" sz="1200" spc="10">
                <a:solidFill>
                  <a:srgbClr val="231F20"/>
                </a:solidFill>
                <a:latin typeface="楷体"/>
                <a:cs typeface="楷体"/>
              </a:rPr>
              <a:t>、管</a:t>
            </a:r>
            <a:r>
              <a:rPr dirty="0" sz="1200">
                <a:solidFill>
                  <a:srgbClr val="231F20"/>
                </a:solidFill>
                <a:latin typeface="楷体"/>
                <a:cs typeface="楷体"/>
              </a:rPr>
              <a:t>理</a:t>
            </a:r>
            <a:r>
              <a:rPr dirty="0" sz="1200" spc="10">
                <a:solidFill>
                  <a:srgbClr val="231F20"/>
                </a:solidFill>
                <a:latin typeface="楷体"/>
                <a:cs typeface="楷体"/>
              </a:rPr>
              <a:t>，以及孤儿药研发人员培养和研发奖励等问</a:t>
            </a:r>
            <a:r>
              <a:rPr dirty="0" sz="1200">
                <a:solidFill>
                  <a:srgbClr val="231F20"/>
                </a:solidFill>
                <a:latin typeface="楷体"/>
                <a:cs typeface="楷体"/>
              </a:rPr>
              <a:t>题</a:t>
            </a:r>
            <a:r>
              <a:rPr dirty="0" sz="1200" spc="10">
                <a:solidFill>
                  <a:srgbClr val="231F20"/>
                </a:solidFill>
                <a:latin typeface="楷体"/>
                <a:cs typeface="楷体"/>
              </a:rPr>
              <a:t>。在 此基础</a:t>
            </a:r>
            <a:r>
              <a:rPr dirty="0" sz="1200">
                <a:solidFill>
                  <a:srgbClr val="231F20"/>
                </a:solidFill>
                <a:latin typeface="楷体"/>
                <a:cs typeface="楷体"/>
              </a:rPr>
              <a:t>上</a:t>
            </a:r>
            <a:r>
              <a:rPr dirty="0" sz="1200" spc="10">
                <a:solidFill>
                  <a:srgbClr val="231F20"/>
                </a:solidFill>
                <a:latin typeface="楷体"/>
                <a:cs typeface="楷体"/>
              </a:rPr>
              <a:t>，我国台湾地区还制定了一系列具体细则和办</a:t>
            </a:r>
            <a:r>
              <a:rPr dirty="0" sz="1200">
                <a:solidFill>
                  <a:srgbClr val="231F20"/>
                </a:solidFill>
                <a:latin typeface="楷体"/>
                <a:cs typeface="楷体"/>
              </a:rPr>
              <a:t>法</a:t>
            </a:r>
            <a:r>
              <a:rPr dirty="0" sz="1200" spc="10">
                <a:solidFill>
                  <a:srgbClr val="231F20"/>
                </a:solidFill>
                <a:latin typeface="楷体"/>
                <a:cs typeface="楷体"/>
              </a:rPr>
              <a:t>，以确保该法 </a:t>
            </a:r>
            <a:r>
              <a:rPr dirty="0" sz="1200">
                <a:solidFill>
                  <a:srgbClr val="231F20"/>
                </a:solidFill>
                <a:latin typeface="楷体"/>
                <a:cs typeface="楷体"/>
              </a:rPr>
              <a:t>案的落地实施。</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疾病支持和社会支持</a:t>
            </a:r>
            <a:endParaRPr sz="1200">
              <a:latin typeface="楷体"/>
              <a:cs typeface="楷体"/>
            </a:endParaRPr>
          </a:p>
          <a:p>
            <a:pPr algn="just" marL="12700" marR="76200" indent="304800">
              <a:lnSpc>
                <a:spcPct val="118100"/>
              </a:lnSpc>
            </a:pPr>
            <a:r>
              <a:rPr dirty="0" sz="1200" spc="15">
                <a:solidFill>
                  <a:srgbClr val="231F20"/>
                </a:solidFill>
                <a:latin typeface="楷体"/>
                <a:cs typeface="楷体"/>
              </a:rPr>
              <a:t>中国台湾地区建立了全生命周期的罕见病预</a:t>
            </a:r>
            <a:r>
              <a:rPr dirty="0" sz="1200">
                <a:solidFill>
                  <a:srgbClr val="231F20"/>
                </a:solidFill>
                <a:latin typeface="楷体"/>
                <a:cs typeface="楷体"/>
              </a:rPr>
              <a:t>防</a:t>
            </a:r>
            <a:r>
              <a:rPr dirty="0" sz="1200" spc="15">
                <a:solidFill>
                  <a:srgbClr val="231F20"/>
                </a:solidFill>
                <a:latin typeface="楷体"/>
                <a:cs typeface="楷体"/>
              </a:rPr>
              <a:t>、检</a:t>
            </a:r>
            <a:r>
              <a:rPr dirty="0" sz="1200">
                <a:solidFill>
                  <a:srgbClr val="231F20"/>
                </a:solidFill>
                <a:latin typeface="楷体"/>
                <a:cs typeface="楷体"/>
              </a:rPr>
              <a:t>验</a:t>
            </a:r>
            <a:r>
              <a:rPr dirty="0" sz="1200" spc="15">
                <a:solidFill>
                  <a:srgbClr val="231F20"/>
                </a:solidFill>
                <a:latin typeface="楷体"/>
                <a:cs typeface="楷体"/>
              </a:rPr>
              <a:t>、登记和治疗 </a:t>
            </a:r>
            <a:r>
              <a:rPr dirty="0" sz="1200" spc="10">
                <a:solidFill>
                  <a:srgbClr val="231F20"/>
                </a:solidFill>
                <a:latin typeface="楷体"/>
                <a:cs typeface="楷体"/>
              </a:rPr>
              <a:t>制</a:t>
            </a:r>
            <a:r>
              <a:rPr dirty="0" sz="1200">
                <a:solidFill>
                  <a:srgbClr val="231F20"/>
                </a:solidFill>
                <a:latin typeface="楷体"/>
                <a:cs typeface="楷体"/>
              </a:rPr>
              <a:t>度</a:t>
            </a:r>
            <a:r>
              <a:rPr dirty="0" sz="1200" spc="10">
                <a:solidFill>
                  <a:srgbClr val="231F20"/>
                </a:solidFill>
                <a:latin typeface="楷体"/>
                <a:cs typeface="楷体"/>
              </a:rPr>
              <a:t>。基于罕见病多遗传性的特</a:t>
            </a:r>
            <a:r>
              <a:rPr dirty="0" sz="1200">
                <a:solidFill>
                  <a:srgbClr val="231F20"/>
                </a:solidFill>
                <a:latin typeface="楷体"/>
                <a:cs typeface="楷体"/>
              </a:rPr>
              <a:t>点</a:t>
            </a:r>
            <a:r>
              <a:rPr dirty="0" sz="1200" spc="10">
                <a:solidFill>
                  <a:srgbClr val="231F20"/>
                </a:solidFill>
                <a:latin typeface="楷体"/>
                <a:cs typeface="楷体"/>
              </a:rPr>
              <a:t>，中国台湾地区设置了三种方法来完 成罕见病的预防检</a:t>
            </a:r>
            <a:r>
              <a:rPr dirty="0" sz="1200">
                <a:solidFill>
                  <a:srgbClr val="231F20"/>
                </a:solidFill>
                <a:latin typeface="楷体"/>
                <a:cs typeface="楷体"/>
              </a:rPr>
              <a:t>验</a:t>
            </a:r>
            <a:r>
              <a:rPr dirty="0" sz="1200" spc="10">
                <a:solidFill>
                  <a:srgbClr val="231F20"/>
                </a:solidFill>
                <a:latin typeface="楷体"/>
                <a:cs typeface="楷体"/>
              </a:rPr>
              <a:t>：产前筛检诊</a:t>
            </a:r>
            <a:r>
              <a:rPr dirty="0" sz="1200">
                <a:solidFill>
                  <a:srgbClr val="231F20"/>
                </a:solidFill>
                <a:latin typeface="楷体"/>
                <a:cs typeface="楷体"/>
              </a:rPr>
              <a:t>断</a:t>
            </a:r>
            <a:r>
              <a:rPr dirty="0" sz="1200" spc="10">
                <a:solidFill>
                  <a:srgbClr val="231F20"/>
                </a:solidFill>
                <a:latin typeface="楷体"/>
                <a:cs typeface="楷体"/>
              </a:rPr>
              <a:t>、新生儿筛检与基因检</a:t>
            </a:r>
            <a:r>
              <a:rPr dirty="0" sz="1200">
                <a:solidFill>
                  <a:srgbClr val="231F20"/>
                </a:solidFill>
                <a:latin typeface="楷体"/>
                <a:cs typeface="楷体"/>
              </a:rPr>
              <a:t>验</a:t>
            </a:r>
            <a:r>
              <a:rPr dirty="0" sz="1200" spc="10">
                <a:solidFill>
                  <a:srgbClr val="231F20"/>
                </a:solidFill>
                <a:latin typeface="楷体"/>
                <a:cs typeface="楷体"/>
              </a:rPr>
              <a:t>。在病例 </a:t>
            </a:r>
            <a:r>
              <a:rPr dirty="0" sz="1200">
                <a:solidFill>
                  <a:srgbClr val="231F20"/>
                </a:solidFill>
                <a:latin typeface="楷体"/>
                <a:cs typeface="楷体"/>
              </a:rPr>
              <a:t>注册登记领域，</a:t>
            </a:r>
            <a:r>
              <a:rPr dirty="0" baseline="2314" sz="1800">
                <a:solidFill>
                  <a:srgbClr val="231F20"/>
                </a:solidFill>
                <a:latin typeface="Times New Roman"/>
                <a:cs typeface="Times New Roman"/>
              </a:rPr>
              <a:t>2000</a:t>
            </a:r>
            <a:r>
              <a:rPr dirty="0" baseline="2314" sz="1800" spc="-104">
                <a:solidFill>
                  <a:srgbClr val="231F20"/>
                </a:solidFill>
                <a:latin typeface="Times New Roman"/>
                <a:cs typeface="Times New Roman"/>
              </a:rPr>
              <a:t> </a:t>
            </a:r>
            <a:r>
              <a:rPr dirty="0" sz="1200">
                <a:solidFill>
                  <a:srgbClr val="231F20"/>
                </a:solidFill>
                <a:latin typeface="楷体"/>
                <a:cs typeface="楷体"/>
              </a:rPr>
              <a:t>年中国台湾地区设立了罕见病登记制度，为相关部 </a:t>
            </a:r>
            <a:r>
              <a:rPr dirty="0" sz="1200" spc="10">
                <a:solidFill>
                  <a:srgbClr val="231F20"/>
                </a:solidFill>
                <a:latin typeface="楷体"/>
                <a:cs typeface="楷体"/>
              </a:rPr>
              <a:t>门掌握罕见病流行病学数</a:t>
            </a:r>
            <a:r>
              <a:rPr dirty="0" sz="1200">
                <a:solidFill>
                  <a:srgbClr val="231F20"/>
                </a:solidFill>
                <a:latin typeface="楷体"/>
                <a:cs typeface="楷体"/>
              </a:rPr>
              <a:t>据</a:t>
            </a:r>
            <a:r>
              <a:rPr dirty="0" sz="1200" spc="10">
                <a:solidFill>
                  <a:srgbClr val="231F20"/>
                </a:solidFill>
                <a:latin typeface="楷体"/>
                <a:cs typeface="楷体"/>
              </a:rPr>
              <a:t>、患者治疗情</a:t>
            </a:r>
            <a:r>
              <a:rPr dirty="0" sz="1200">
                <a:solidFill>
                  <a:srgbClr val="231F20"/>
                </a:solidFill>
                <a:latin typeface="楷体"/>
                <a:cs typeface="楷体"/>
              </a:rPr>
              <a:t>况</a:t>
            </a:r>
            <a:r>
              <a:rPr dirty="0" sz="1200" spc="10">
                <a:solidFill>
                  <a:srgbClr val="231F20"/>
                </a:solidFill>
                <a:latin typeface="楷体"/>
                <a:cs typeface="楷体"/>
              </a:rPr>
              <a:t>、治疗费用等信息建立了基 </a:t>
            </a:r>
            <a:r>
              <a:rPr dirty="0" sz="1200">
                <a:solidFill>
                  <a:srgbClr val="231F20"/>
                </a:solidFill>
                <a:latin typeface="楷体"/>
                <a:cs typeface="楷体"/>
              </a:rPr>
              <a:t>础</a:t>
            </a:r>
            <a:r>
              <a:rPr dirty="0" sz="1200" spc="10">
                <a:solidFill>
                  <a:srgbClr val="231F20"/>
                </a:solidFill>
                <a:latin typeface="楷体"/>
                <a:cs typeface="楷体"/>
              </a:rPr>
              <a:t>。另</a:t>
            </a:r>
            <a:r>
              <a:rPr dirty="0" sz="1200">
                <a:solidFill>
                  <a:srgbClr val="231F20"/>
                </a:solidFill>
                <a:latin typeface="楷体"/>
                <a:cs typeface="楷体"/>
              </a:rPr>
              <a:t>外</a:t>
            </a:r>
            <a:r>
              <a:rPr dirty="0" sz="1200" spc="10">
                <a:solidFill>
                  <a:srgbClr val="231F20"/>
                </a:solidFill>
                <a:latin typeface="楷体"/>
                <a:cs typeface="楷体"/>
              </a:rPr>
              <a:t>，为确保有足够的罕见病药物供紧急调</a:t>
            </a:r>
            <a:r>
              <a:rPr dirty="0" sz="1200">
                <a:solidFill>
                  <a:srgbClr val="231F20"/>
                </a:solidFill>
                <a:latin typeface="楷体"/>
                <a:cs typeface="楷体"/>
              </a:rPr>
              <a:t>用</a:t>
            </a:r>
            <a:r>
              <a:rPr dirty="0" sz="1200" spc="10">
                <a:solidFill>
                  <a:srgbClr val="231F20"/>
                </a:solidFill>
                <a:latin typeface="楷体"/>
                <a:cs typeface="楷体"/>
              </a:rPr>
              <a:t>，卫生福利事务主管 </a:t>
            </a:r>
            <a:r>
              <a:rPr dirty="0" sz="1200" spc="15">
                <a:solidFill>
                  <a:srgbClr val="231F20"/>
                </a:solidFill>
                <a:latin typeface="楷体"/>
                <a:cs typeface="楷体"/>
              </a:rPr>
              <a:t>部门国民健康署设置</a:t>
            </a:r>
            <a:r>
              <a:rPr dirty="0" sz="1200">
                <a:solidFill>
                  <a:srgbClr val="231F20"/>
                </a:solidFill>
                <a:latin typeface="楷体"/>
                <a:cs typeface="楷体"/>
              </a:rPr>
              <a:t>了</a:t>
            </a:r>
            <a:r>
              <a:rPr dirty="0" sz="1200" spc="-34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7">
                <a:solidFill>
                  <a:srgbClr val="231F20"/>
                </a:solidFill>
                <a:latin typeface="Times New Roman"/>
                <a:cs typeface="Times New Roman"/>
              </a:rPr>
              <a:t> </a:t>
            </a:r>
            <a:r>
              <a:rPr dirty="0" sz="1200" spc="15">
                <a:solidFill>
                  <a:srgbClr val="231F20"/>
                </a:solidFill>
                <a:latin typeface="楷体"/>
                <a:cs typeface="楷体"/>
              </a:rPr>
              <a:t>罕见疾病特殊营养食品暨紧急需用药物物流</a:t>
            </a:r>
            <a:r>
              <a:rPr dirty="0" sz="1200">
                <a:solidFill>
                  <a:srgbClr val="231F20"/>
                </a:solidFill>
                <a:latin typeface="楷体"/>
                <a:cs typeface="楷体"/>
              </a:rPr>
              <a:t>中 心</a:t>
            </a:r>
            <a:r>
              <a:rPr dirty="0" sz="1200" spc="-315">
                <a:solidFill>
                  <a:srgbClr val="231F20"/>
                </a:solidFill>
                <a:latin typeface="楷体"/>
                <a:cs typeface="楷体"/>
              </a:rPr>
              <a:t> </a:t>
            </a:r>
            <a:r>
              <a:rPr dirty="0" baseline="2314" sz="1800" spc="22">
                <a:solidFill>
                  <a:srgbClr val="231F20"/>
                </a:solidFill>
                <a:latin typeface="Times New Roman"/>
                <a:cs typeface="Times New Roman"/>
              </a:rPr>
              <a:t>”</a:t>
            </a:r>
            <a:r>
              <a:rPr dirty="0" sz="1200" spc="15">
                <a:solidFill>
                  <a:srgbClr val="231F20"/>
                </a:solidFill>
                <a:latin typeface="楷体"/>
                <a:cs typeface="楷体"/>
              </a:rPr>
              <a:t>，</a:t>
            </a:r>
            <a:r>
              <a:rPr dirty="0" sz="1200" spc="30">
                <a:solidFill>
                  <a:srgbClr val="231F20"/>
                </a:solidFill>
                <a:latin typeface="楷体"/>
                <a:cs typeface="楷体"/>
              </a:rPr>
              <a:t>负责储备和供</a:t>
            </a:r>
            <a:r>
              <a:rPr dirty="0" sz="1200">
                <a:solidFill>
                  <a:srgbClr val="231F20"/>
                </a:solidFill>
                <a:latin typeface="楷体"/>
                <a:cs typeface="楷体"/>
              </a:rPr>
              <a:t>应</a:t>
            </a:r>
            <a:r>
              <a:rPr dirty="0" sz="1200" spc="-315">
                <a:solidFill>
                  <a:srgbClr val="231F20"/>
                </a:solidFill>
                <a:latin typeface="楷体"/>
                <a:cs typeface="楷体"/>
              </a:rPr>
              <a:t> </a:t>
            </a:r>
            <a:r>
              <a:rPr dirty="0" baseline="2314" sz="1800" spc="-37">
                <a:solidFill>
                  <a:srgbClr val="231F20"/>
                </a:solidFill>
                <a:latin typeface="Times New Roman"/>
                <a:cs typeface="Times New Roman"/>
              </a:rPr>
              <a:t>11</a:t>
            </a:r>
            <a:r>
              <a:rPr dirty="0" baseline="2314" sz="1800" spc="-15">
                <a:solidFill>
                  <a:srgbClr val="231F20"/>
                </a:solidFill>
                <a:latin typeface="Times New Roman"/>
                <a:cs typeface="Times New Roman"/>
              </a:rPr>
              <a:t> </a:t>
            </a:r>
            <a:r>
              <a:rPr dirty="0" sz="1200" spc="30">
                <a:solidFill>
                  <a:srgbClr val="231F20"/>
                </a:solidFill>
                <a:latin typeface="楷体"/>
                <a:cs typeface="楷体"/>
              </a:rPr>
              <a:t>种紧急供应罕见疾病药物</a:t>
            </a:r>
            <a:r>
              <a:rPr dirty="0" sz="1200">
                <a:solidFill>
                  <a:srgbClr val="231F20"/>
                </a:solidFill>
                <a:latin typeface="楷体"/>
                <a:cs typeface="楷体"/>
              </a:rPr>
              <a:t>和</a:t>
            </a:r>
            <a:r>
              <a:rPr dirty="0" sz="1200" spc="-320">
                <a:solidFill>
                  <a:srgbClr val="231F20"/>
                </a:solidFill>
                <a:latin typeface="楷体"/>
                <a:cs typeface="楷体"/>
              </a:rPr>
              <a:t> </a:t>
            </a:r>
            <a:r>
              <a:rPr dirty="0" baseline="2314" sz="1800">
                <a:solidFill>
                  <a:srgbClr val="231F20"/>
                </a:solidFill>
                <a:latin typeface="Times New Roman"/>
                <a:cs typeface="Times New Roman"/>
              </a:rPr>
              <a:t>42</a:t>
            </a:r>
            <a:r>
              <a:rPr dirty="0" baseline="2314" sz="1800" spc="-15">
                <a:solidFill>
                  <a:srgbClr val="231F20"/>
                </a:solidFill>
                <a:latin typeface="Times New Roman"/>
                <a:cs typeface="Times New Roman"/>
              </a:rPr>
              <a:t> </a:t>
            </a:r>
            <a:r>
              <a:rPr dirty="0" sz="1200" spc="30">
                <a:solidFill>
                  <a:srgbClr val="231F20"/>
                </a:solidFill>
                <a:latin typeface="楷体"/>
                <a:cs typeface="楷体"/>
              </a:rPr>
              <a:t>种罕见病特殊 </a:t>
            </a:r>
            <a:r>
              <a:rPr dirty="0" sz="1200" spc="10">
                <a:solidFill>
                  <a:srgbClr val="231F20"/>
                </a:solidFill>
                <a:latin typeface="楷体"/>
                <a:cs typeface="楷体"/>
              </a:rPr>
              <a:t>营养</a:t>
            </a:r>
            <a:r>
              <a:rPr dirty="0" sz="1200">
                <a:solidFill>
                  <a:srgbClr val="231F20"/>
                </a:solidFill>
                <a:latin typeface="楷体"/>
                <a:cs typeface="楷体"/>
              </a:rPr>
              <a:t>品</a:t>
            </a:r>
            <a:r>
              <a:rPr dirty="0" sz="1200" spc="10">
                <a:solidFill>
                  <a:srgbClr val="231F20"/>
                </a:solidFill>
                <a:latin typeface="楷体"/>
                <a:cs typeface="楷体"/>
              </a:rPr>
              <a:t>。除了疾病支</a:t>
            </a:r>
            <a:r>
              <a:rPr dirty="0" sz="1200">
                <a:solidFill>
                  <a:srgbClr val="231F20"/>
                </a:solidFill>
                <a:latin typeface="楷体"/>
                <a:cs typeface="楷体"/>
              </a:rPr>
              <a:t>持</a:t>
            </a:r>
            <a:r>
              <a:rPr dirty="0" sz="1200" spc="10">
                <a:solidFill>
                  <a:srgbClr val="231F20"/>
                </a:solidFill>
                <a:latin typeface="楷体"/>
                <a:cs typeface="楷体"/>
              </a:rPr>
              <a:t>，我国台湾地区针对罕见病患者及家庭的社会支 持也较为全</a:t>
            </a:r>
            <a:r>
              <a:rPr dirty="0" sz="1200">
                <a:solidFill>
                  <a:srgbClr val="231F20"/>
                </a:solidFill>
                <a:latin typeface="楷体"/>
                <a:cs typeface="楷体"/>
              </a:rPr>
              <a:t>面</a:t>
            </a:r>
            <a:r>
              <a:rPr dirty="0" sz="1200" spc="10">
                <a:solidFill>
                  <a:srgbClr val="231F20"/>
                </a:solidFill>
                <a:latin typeface="楷体"/>
                <a:cs typeface="楷体"/>
              </a:rPr>
              <a:t>。目前中国台湾地区针对罕见病患者及其家庭的服务包括 </a:t>
            </a:r>
            <a:r>
              <a:rPr dirty="0" sz="1200">
                <a:solidFill>
                  <a:srgbClr val="231F20"/>
                </a:solidFill>
                <a:latin typeface="楷体"/>
                <a:cs typeface="楷体"/>
              </a:rPr>
              <a:t>身心残障服务、社会服务、照护服务等。</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资金支持</a:t>
            </a:r>
            <a:endParaRPr sz="1200">
              <a:latin typeface="楷体"/>
              <a:cs typeface="楷体"/>
            </a:endParaRPr>
          </a:p>
          <a:p>
            <a:pPr marL="317500">
              <a:lnSpc>
                <a:spcPct val="100000"/>
              </a:lnSpc>
              <a:spcBef>
                <a:spcPts val="260"/>
              </a:spcBef>
            </a:pPr>
            <a:r>
              <a:rPr dirty="0" sz="1200" spc="10">
                <a:solidFill>
                  <a:srgbClr val="231F20"/>
                </a:solidFill>
                <a:latin typeface="楷体"/>
                <a:cs typeface="楷体"/>
              </a:rPr>
              <a:t>中国台湾地区的罕见病用药保障体系主要分为两个部</a:t>
            </a:r>
            <a:r>
              <a:rPr dirty="0" sz="1200">
                <a:solidFill>
                  <a:srgbClr val="231F20"/>
                </a:solidFill>
                <a:latin typeface="楷体"/>
                <a:cs typeface="楷体"/>
              </a:rPr>
              <a:t>分</a:t>
            </a:r>
            <a:r>
              <a:rPr dirty="0" sz="1200" spc="10">
                <a:solidFill>
                  <a:srgbClr val="231F20"/>
                </a:solidFill>
                <a:latin typeface="楷体"/>
                <a:cs typeface="楷体"/>
              </a:rPr>
              <a:t>：一是根据</a:t>
            </a:r>
            <a:endParaRPr sz="1200">
              <a:latin typeface="楷体"/>
              <a:cs typeface="楷体"/>
            </a:endParaRPr>
          </a:p>
          <a:p>
            <a:pPr algn="just" marL="12700" marR="78740">
              <a:lnSpc>
                <a:spcPct val="118100"/>
              </a:lnSpc>
            </a:pPr>
            <a:r>
              <a:rPr dirty="0" sz="1200" spc="10">
                <a:solidFill>
                  <a:srgbClr val="231F20"/>
                </a:solidFill>
                <a:latin typeface="楷体"/>
                <a:cs typeface="楷体"/>
              </a:rPr>
              <a:t>《全民健康保险</a:t>
            </a:r>
            <a:r>
              <a:rPr dirty="0" sz="1200" spc="5">
                <a:solidFill>
                  <a:srgbClr val="231F20"/>
                </a:solidFill>
                <a:latin typeface="楷体"/>
                <a:cs typeface="楷体"/>
              </a:rPr>
              <a:t>法</a:t>
            </a:r>
            <a:r>
              <a:rPr dirty="0" sz="1200" spc="10">
                <a:solidFill>
                  <a:srgbClr val="231F20"/>
                </a:solidFill>
                <a:latin typeface="楷体"/>
                <a:cs typeface="楷体"/>
              </a:rPr>
              <a:t>》规</a:t>
            </a:r>
            <a:r>
              <a:rPr dirty="0" sz="1200">
                <a:solidFill>
                  <a:srgbClr val="231F20"/>
                </a:solidFill>
                <a:latin typeface="楷体"/>
                <a:cs typeface="楷体"/>
              </a:rPr>
              <a:t>定</a:t>
            </a:r>
            <a:r>
              <a:rPr dirty="0" sz="1200" spc="10">
                <a:solidFill>
                  <a:srgbClr val="231F20"/>
                </a:solidFill>
                <a:latin typeface="楷体"/>
                <a:cs typeface="楷体"/>
              </a:rPr>
              <a:t>，健保为罕见病患者支付健保给付项目内罕</a:t>
            </a:r>
            <a:r>
              <a:rPr dirty="0" sz="1200">
                <a:solidFill>
                  <a:srgbClr val="231F20"/>
                </a:solidFill>
                <a:latin typeface="楷体"/>
                <a:cs typeface="楷体"/>
              </a:rPr>
              <a:t>见 </a:t>
            </a:r>
            <a:r>
              <a:rPr dirty="0" sz="1200" spc="10">
                <a:solidFill>
                  <a:srgbClr val="231F20"/>
                </a:solidFill>
                <a:latin typeface="楷体"/>
                <a:cs typeface="楷体"/>
              </a:rPr>
              <a:t>病的药物费</a:t>
            </a:r>
            <a:r>
              <a:rPr dirty="0" sz="1200">
                <a:solidFill>
                  <a:srgbClr val="231F20"/>
                </a:solidFill>
                <a:latin typeface="楷体"/>
                <a:cs typeface="楷体"/>
              </a:rPr>
              <a:t>用</a:t>
            </a:r>
            <a:r>
              <a:rPr dirty="0" sz="1200" spc="10">
                <a:solidFill>
                  <a:srgbClr val="231F20"/>
                </a:solidFill>
                <a:latin typeface="楷体"/>
                <a:cs typeface="楷体"/>
              </a:rPr>
              <a:t>；二是根</a:t>
            </a:r>
            <a:r>
              <a:rPr dirty="0" sz="1200">
                <a:solidFill>
                  <a:srgbClr val="231F20"/>
                </a:solidFill>
                <a:latin typeface="楷体"/>
                <a:cs typeface="楷体"/>
              </a:rPr>
              <a:t>据</a:t>
            </a:r>
            <a:r>
              <a:rPr dirty="0" sz="1200" spc="10">
                <a:solidFill>
                  <a:srgbClr val="231F20"/>
                </a:solidFill>
                <a:latin typeface="楷体"/>
                <a:cs typeface="楷体"/>
              </a:rPr>
              <a:t>《罕见疾病防治及药物</a:t>
            </a:r>
            <a:r>
              <a:rPr dirty="0" sz="1200" spc="5">
                <a:solidFill>
                  <a:srgbClr val="231F20"/>
                </a:solidFill>
                <a:latin typeface="楷体"/>
                <a:cs typeface="楷体"/>
              </a:rPr>
              <a:t>法</a:t>
            </a:r>
            <a:r>
              <a:rPr dirty="0" sz="1200">
                <a:solidFill>
                  <a:srgbClr val="231F20"/>
                </a:solidFill>
                <a:latin typeface="楷体"/>
                <a:cs typeface="楷体"/>
              </a:rPr>
              <a:t>》</a:t>
            </a:r>
            <a:r>
              <a:rPr dirty="0" sz="1200" spc="10">
                <a:solidFill>
                  <a:srgbClr val="231F20"/>
                </a:solidFill>
                <a:latin typeface="楷体"/>
                <a:cs typeface="楷体"/>
              </a:rPr>
              <a:t>，政府对未被健保 覆盖的罕见病特殊营养品等费用予以补</a:t>
            </a:r>
            <a:r>
              <a:rPr dirty="0" sz="1200">
                <a:solidFill>
                  <a:srgbClr val="231F20"/>
                </a:solidFill>
                <a:latin typeface="楷体"/>
                <a:cs typeface="楷体"/>
              </a:rPr>
              <a:t>助</a:t>
            </a:r>
            <a:r>
              <a:rPr dirty="0" sz="1200" spc="10">
                <a:solidFill>
                  <a:srgbClr val="231F20"/>
                </a:solidFill>
                <a:latin typeface="楷体"/>
                <a:cs typeface="楷体"/>
              </a:rPr>
              <a:t>，补助经费来源于捐赠以及烟 品健康福利</a:t>
            </a:r>
            <a:r>
              <a:rPr dirty="0" sz="1200">
                <a:solidFill>
                  <a:srgbClr val="231F20"/>
                </a:solidFill>
                <a:latin typeface="楷体"/>
                <a:cs typeface="楷体"/>
              </a:rPr>
              <a:t>捐</a:t>
            </a:r>
            <a:r>
              <a:rPr dirty="0" sz="1200" spc="10">
                <a:solidFill>
                  <a:srgbClr val="231F20"/>
                </a:solidFill>
                <a:latin typeface="楷体"/>
                <a:cs typeface="楷体"/>
              </a:rPr>
              <a:t>（烟草</a:t>
            </a:r>
            <a:r>
              <a:rPr dirty="0" sz="1200" spc="5">
                <a:solidFill>
                  <a:srgbClr val="231F20"/>
                </a:solidFill>
                <a:latin typeface="楷体"/>
                <a:cs typeface="楷体"/>
              </a:rPr>
              <a:t>税</a:t>
            </a:r>
            <a:r>
              <a:rPr dirty="0" sz="1200">
                <a:solidFill>
                  <a:srgbClr val="231F20"/>
                </a:solidFill>
                <a:latin typeface="楷体"/>
                <a:cs typeface="楷体"/>
              </a:rPr>
              <a:t>）</a:t>
            </a:r>
            <a:r>
              <a:rPr dirty="0" sz="1200" spc="10">
                <a:solidFill>
                  <a:srgbClr val="231F20"/>
                </a:solidFill>
                <a:latin typeface="楷体"/>
                <a:cs typeface="楷体"/>
              </a:rPr>
              <a:t>。这两项举措极大地提高了我国台湾地区罕见 </a:t>
            </a:r>
            <a:r>
              <a:rPr dirty="0" sz="1200">
                <a:solidFill>
                  <a:srgbClr val="231F20"/>
                </a:solidFill>
                <a:latin typeface="楷体"/>
                <a:cs typeface="楷体"/>
              </a:rPr>
              <a:t>病患者的用药可及性。</a:t>
            </a:r>
            <a:endParaRPr sz="1200">
              <a:latin typeface="楷体"/>
              <a:cs typeface="楷体"/>
            </a:endParaRPr>
          </a:p>
        </p:txBody>
      </p:sp>
      <p:sp>
        <p:nvSpPr>
          <p:cNvPr id="13" name="object 13"/>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837601"/>
            <a:ext cx="7560309" cy="6810375"/>
            <a:chOff x="0" y="1837601"/>
            <a:chExt cx="7560309" cy="6810375"/>
          </a:xfrm>
        </p:grpSpPr>
        <p:sp>
          <p:nvSpPr>
            <p:cNvPr id="3" name="object 3"/>
            <p:cNvSpPr/>
            <p:nvPr/>
          </p:nvSpPr>
          <p:spPr>
            <a:xfrm>
              <a:off x="0" y="1837601"/>
              <a:ext cx="7560309" cy="6810375"/>
            </a:xfrm>
            <a:custGeom>
              <a:avLst/>
              <a:gdLst/>
              <a:ahLst/>
              <a:cxnLst/>
              <a:rect l="l" t="t" r="r" b="b"/>
              <a:pathLst>
                <a:path w="7560309" h="6810375">
                  <a:moveTo>
                    <a:pt x="7559992" y="0"/>
                  </a:moveTo>
                  <a:lnTo>
                    <a:pt x="0" y="0"/>
                  </a:lnTo>
                  <a:lnTo>
                    <a:pt x="0" y="6809816"/>
                  </a:lnTo>
                  <a:lnTo>
                    <a:pt x="7559992" y="6809816"/>
                  </a:lnTo>
                  <a:lnTo>
                    <a:pt x="7559992" y="0"/>
                  </a:lnTo>
                  <a:close/>
                </a:path>
              </a:pathLst>
            </a:custGeom>
            <a:solidFill>
              <a:srgbClr val="6FA661"/>
            </a:solidFill>
          </p:spPr>
          <p:txBody>
            <a:bodyPr wrap="square" lIns="0" tIns="0" rIns="0" bIns="0" rtlCol="0"/>
            <a:lstStyle/>
            <a:p/>
          </p:txBody>
        </p:sp>
        <p:pic>
          <p:nvPicPr>
            <p:cNvPr id="4" name="object 4"/>
            <p:cNvPicPr/>
            <p:nvPr/>
          </p:nvPicPr>
          <p:blipFill>
            <a:blip r:embed="rId2" cstate="print"/>
            <a:stretch>
              <a:fillRect/>
            </a:stretch>
          </p:blipFill>
          <p:spPr>
            <a:xfrm>
              <a:off x="1566075" y="2983280"/>
              <a:ext cx="2736596" cy="132130"/>
            </a:xfrm>
            <a:prstGeom prst="rect">
              <a:avLst/>
            </a:prstGeom>
          </p:spPr>
        </p:pic>
        <p:pic>
          <p:nvPicPr>
            <p:cNvPr id="5" name="object 5"/>
            <p:cNvPicPr/>
            <p:nvPr/>
          </p:nvPicPr>
          <p:blipFill>
            <a:blip r:embed="rId3" cstate="print"/>
            <a:stretch>
              <a:fillRect/>
            </a:stretch>
          </p:blipFill>
          <p:spPr>
            <a:xfrm>
              <a:off x="4407344" y="2984817"/>
              <a:ext cx="1683486" cy="131406"/>
            </a:xfrm>
            <a:prstGeom prst="rect">
              <a:avLst/>
            </a:prstGeom>
          </p:spPr>
        </p:pic>
        <p:pic>
          <p:nvPicPr>
            <p:cNvPr id="6" name="object 6"/>
            <p:cNvPicPr/>
            <p:nvPr/>
          </p:nvPicPr>
          <p:blipFill>
            <a:blip r:embed="rId4" cstate="print"/>
            <a:stretch>
              <a:fillRect/>
            </a:stretch>
          </p:blipFill>
          <p:spPr>
            <a:xfrm>
              <a:off x="1555610" y="3265309"/>
              <a:ext cx="1041476" cy="131318"/>
            </a:xfrm>
            <a:prstGeom prst="rect">
              <a:avLst/>
            </a:prstGeom>
          </p:spPr>
        </p:pic>
        <p:pic>
          <p:nvPicPr>
            <p:cNvPr id="7" name="object 7"/>
            <p:cNvPicPr/>
            <p:nvPr/>
          </p:nvPicPr>
          <p:blipFill>
            <a:blip r:embed="rId5" cstate="print"/>
            <a:stretch>
              <a:fillRect/>
            </a:stretch>
          </p:blipFill>
          <p:spPr>
            <a:xfrm>
              <a:off x="2688208" y="3265043"/>
              <a:ext cx="2315413" cy="134594"/>
            </a:xfrm>
            <a:prstGeom prst="rect">
              <a:avLst/>
            </a:prstGeom>
          </p:spPr>
        </p:pic>
        <p:pic>
          <p:nvPicPr>
            <p:cNvPr id="8" name="object 8"/>
            <p:cNvPicPr/>
            <p:nvPr/>
          </p:nvPicPr>
          <p:blipFill>
            <a:blip r:embed="rId6" cstate="print"/>
            <a:stretch>
              <a:fillRect/>
            </a:stretch>
          </p:blipFill>
          <p:spPr>
            <a:xfrm>
              <a:off x="5119674" y="3266135"/>
              <a:ext cx="963155" cy="126949"/>
            </a:xfrm>
            <a:prstGeom prst="rect">
              <a:avLst/>
            </a:prstGeom>
          </p:spPr>
        </p:pic>
        <p:pic>
          <p:nvPicPr>
            <p:cNvPr id="9" name="object 9"/>
            <p:cNvPicPr/>
            <p:nvPr/>
          </p:nvPicPr>
          <p:blipFill>
            <a:blip r:embed="rId7" cstate="print"/>
            <a:stretch>
              <a:fillRect/>
            </a:stretch>
          </p:blipFill>
          <p:spPr>
            <a:xfrm>
              <a:off x="1558251" y="3542347"/>
              <a:ext cx="1750961" cy="131318"/>
            </a:xfrm>
            <a:prstGeom prst="rect">
              <a:avLst/>
            </a:prstGeom>
          </p:spPr>
        </p:pic>
        <p:pic>
          <p:nvPicPr>
            <p:cNvPr id="10" name="object 10"/>
            <p:cNvPicPr/>
            <p:nvPr/>
          </p:nvPicPr>
          <p:blipFill>
            <a:blip r:embed="rId8" cstate="print"/>
            <a:stretch>
              <a:fillRect/>
            </a:stretch>
          </p:blipFill>
          <p:spPr>
            <a:xfrm>
              <a:off x="3402634" y="3543617"/>
              <a:ext cx="1885835" cy="135420"/>
            </a:xfrm>
            <a:prstGeom prst="rect">
              <a:avLst/>
            </a:prstGeom>
          </p:spPr>
        </p:pic>
        <p:pic>
          <p:nvPicPr>
            <p:cNvPr id="11" name="object 11"/>
            <p:cNvPicPr/>
            <p:nvPr/>
          </p:nvPicPr>
          <p:blipFill>
            <a:blip r:embed="rId9" cstate="print"/>
            <a:stretch>
              <a:fillRect/>
            </a:stretch>
          </p:blipFill>
          <p:spPr>
            <a:xfrm>
              <a:off x="5391607" y="3544709"/>
              <a:ext cx="699592" cy="126237"/>
            </a:xfrm>
            <a:prstGeom prst="rect">
              <a:avLst/>
            </a:prstGeom>
          </p:spPr>
        </p:pic>
        <p:pic>
          <p:nvPicPr>
            <p:cNvPr id="12" name="object 12"/>
            <p:cNvPicPr/>
            <p:nvPr/>
          </p:nvPicPr>
          <p:blipFill>
            <a:blip r:embed="rId10" cstate="print"/>
            <a:stretch>
              <a:fillRect/>
            </a:stretch>
          </p:blipFill>
          <p:spPr>
            <a:xfrm>
              <a:off x="1573263" y="3821480"/>
              <a:ext cx="3146323" cy="136956"/>
            </a:xfrm>
            <a:prstGeom prst="rect">
              <a:avLst/>
            </a:prstGeom>
          </p:spPr>
        </p:pic>
        <p:pic>
          <p:nvPicPr>
            <p:cNvPr id="13" name="object 13"/>
            <p:cNvPicPr/>
            <p:nvPr/>
          </p:nvPicPr>
          <p:blipFill>
            <a:blip r:embed="rId11" cstate="print"/>
            <a:stretch>
              <a:fillRect/>
            </a:stretch>
          </p:blipFill>
          <p:spPr>
            <a:xfrm>
              <a:off x="4834902" y="3824198"/>
              <a:ext cx="1262557" cy="130136"/>
            </a:xfrm>
            <a:prstGeom prst="rect">
              <a:avLst/>
            </a:prstGeom>
          </p:spPr>
        </p:pic>
        <p:pic>
          <p:nvPicPr>
            <p:cNvPr id="14" name="object 14"/>
            <p:cNvPicPr/>
            <p:nvPr/>
          </p:nvPicPr>
          <p:blipFill>
            <a:blip r:embed="rId12" cstate="print"/>
            <a:stretch>
              <a:fillRect/>
            </a:stretch>
          </p:blipFill>
          <p:spPr>
            <a:xfrm>
              <a:off x="1557172" y="4104703"/>
              <a:ext cx="315861" cy="133134"/>
            </a:xfrm>
            <a:prstGeom prst="rect">
              <a:avLst/>
            </a:prstGeom>
          </p:spPr>
        </p:pic>
        <p:pic>
          <p:nvPicPr>
            <p:cNvPr id="15" name="object 15"/>
            <p:cNvPicPr/>
            <p:nvPr/>
          </p:nvPicPr>
          <p:blipFill>
            <a:blip r:embed="rId13" cstate="print"/>
            <a:stretch>
              <a:fillRect/>
            </a:stretch>
          </p:blipFill>
          <p:spPr>
            <a:xfrm>
              <a:off x="1988553" y="4103420"/>
              <a:ext cx="1889010" cy="130492"/>
            </a:xfrm>
            <a:prstGeom prst="rect">
              <a:avLst/>
            </a:prstGeom>
          </p:spPr>
        </p:pic>
        <p:pic>
          <p:nvPicPr>
            <p:cNvPr id="16" name="object 16"/>
            <p:cNvPicPr/>
            <p:nvPr/>
          </p:nvPicPr>
          <p:blipFill>
            <a:blip r:embed="rId14" cstate="print"/>
            <a:stretch>
              <a:fillRect/>
            </a:stretch>
          </p:blipFill>
          <p:spPr>
            <a:xfrm>
              <a:off x="3968800" y="4101147"/>
              <a:ext cx="1461719" cy="136690"/>
            </a:xfrm>
            <a:prstGeom prst="rect">
              <a:avLst/>
            </a:prstGeom>
          </p:spPr>
        </p:pic>
        <p:pic>
          <p:nvPicPr>
            <p:cNvPr id="17" name="object 17"/>
            <p:cNvPicPr/>
            <p:nvPr/>
          </p:nvPicPr>
          <p:blipFill>
            <a:blip r:embed="rId15" cstate="print"/>
            <a:stretch>
              <a:fillRect/>
            </a:stretch>
          </p:blipFill>
          <p:spPr>
            <a:xfrm>
              <a:off x="5533745" y="4103687"/>
              <a:ext cx="545985" cy="126695"/>
            </a:xfrm>
            <a:prstGeom prst="rect">
              <a:avLst/>
            </a:prstGeom>
          </p:spPr>
        </p:pic>
        <p:pic>
          <p:nvPicPr>
            <p:cNvPr id="18" name="object 18"/>
            <p:cNvPicPr/>
            <p:nvPr/>
          </p:nvPicPr>
          <p:blipFill>
            <a:blip r:embed="rId16" cstate="print"/>
            <a:stretch>
              <a:fillRect/>
            </a:stretch>
          </p:blipFill>
          <p:spPr>
            <a:xfrm>
              <a:off x="1555254" y="4380280"/>
              <a:ext cx="4445355" cy="136956"/>
            </a:xfrm>
            <a:prstGeom prst="rect">
              <a:avLst/>
            </a:prstGeom>
          </p:spPr>
        </p:pic>
        <p:pic>
          <p:nvPicPr>
            <p:cNvPr id="19" name="object 19"/>
            <p:cNvPicPr/>
            <p:nvPr/>
          </p:nvPicPr>
          <p:blipFill>
            <a:blip r:embed="rId17" cstate="print"/>
            <a:stretch>
              <a:fillRect/>
            </a:stretch>
          </p:blipFill>
          <p:spPr>
            <a:xfrm>
              <a:off x="1559534" y="4659045"/>
              <a:ext cx="3456724" cy="133959"/>
            </a:xfrm>
            <a:prstGeom prst="rect">
              <a:avLst/>
            </a:prstGeom>
          </p:spPr>
        </p:pic>
        <p:pic>
          <p:nvPicPr>
            <p:cNvPr id="20" name="object 20"/>
            <p:cNvPicPr/>
            <p:nvPr/>
          </p:nvPicPr>
          <p:blipFill>
            <a:blip r:embed="rId18" cstate="print"/>
            <a:stretch>
              <a:fillRect/>
            </a:stretch>
          </p:blipFill>
          <p:spPr>
            <a:xfrm>
              <a:off x="5116309" y="4662487"/>
              <a:ext cx="975880" cy="129603"/>
            </a:xfrm>
            <a:prstGeom prst="rect">
              <a:avLst/>
            </a:prstGeom>
          </p:spPr>
        </p:pic>
        <p:pic>
          <p:nvPicPr>
            <p:cNvPr id="21" name="object 21"/>
            <p:cNvPicPr/>
            <p:nvPr/>
          </p:nvPicPr>
          <p:blipFill>
            <a:blip r:embed="rId19" cstate="print"/>
            <a:stretch>
              <a:fillRect/>
            </a:stretch>
          </p:blipFill>
          <p:spPr>
            <a:xfrm>
              <a:off x="1555534" y="4939080"/>
              <a:ext cx="3165957" cy="136956"/>
            </a:xfrm>
            <a:prstGeom prst="rect">
              <a:avLst/>
            </a:prstGeom>
          </p:spPr>
        </p:pic>
        <p:pic>
          <p:nvPicPr>
            <p:cNvPr id="22" name="object 22"/>
            <p:cNvPicPr/>
            <p:nvPr/>
          </p:nvPicPr>
          <p:blipFill>
            <a:blip r:embed="rId20" cstate="print"/>
            <a:stretch>
              <a:fillRect/>
            </a:stretch>
          </p:blipFill>
          <p:spPr>
            <a:xfrm>
              <a:off x="4825911" y="4941709"/>
              <a:ext cx="1174699" cy="134327"/>
            </a:xfrm>
            <a:prstGeom prst="rect">
              <a:avLst/>
            </a:prstGeom>
          </p:spPr>
        </p:pic>
        <p:pic>
          <p:nvPicPr>
            <p:cNvPr id="23" name="object 23"/>
            <p:cNvPicPr/>
            <p:nvPr/>
          </p:nvPicPr>
          <p:blipFill>
            <a:blip r:embed="rId21" cstate="print"/>
            <a:stretch>
              <a:fillRect/>
            </a:stretch>
          </p:blipFill>
          <p:spPr>
            <a:xfrm>
              <a:off x="1557350" y="5220741"/>
              <a:ext cx="2280666" cy="130873"/>
            </a:xfrm>
            <a:prstGeom prst="rect">
              <a:avLst/>
            </a:prstGeom>
          </p:spPr>
        </p:pic>
      </p:grpSp>
      <p:sp>
        <p:nvSpPr>
          <p:cNvPr id="24" name="object 24"/>
          <p:cNvSpPr txBox="1"/>
          <p:nvPr/>
        </p:nvSpPr>
        <p:spPr>
          <a:xfrm>
            <a:off x="1537550" y="2947098"/>
            <a:ext cx="4578350" cy="2428240"/>
          </a:xfrm>
          <a:prstGeom prst="rect">
            <a:avLst/>
          </a:prstGeom>
        </p:spPr>
        <p:txBody>
          <a:bodyPr wrap="square" lIns="0" tIns="12700" rIns="0" bIns="0" rtlCol="0" vert="horz">
            <a:spAutoFit/>
          </a:bodyPr>
          <a:lstStyle/>
          <a:p>
            <a:pPr marL="12700">
              <a:lnSpc>
                <a:spcPct val="100000"/>
              </a:lnSpc>
              <a:spcBef>
                <a:spcPts val="100"/>
              </a:spcBef>
            </a:pPr>
            <a:r>
              <a:rPr dirty="0" sz="1100" spc="20">
                <a:solidFill>
                  <a:srgbClr val="FFFFFF"/>
                </a:solidFill>
                <a:latin typeface="楷体"/>
                <a:cs typeface="楷体"/>
              </a:rPr>
              <a:t>复旦大学健康金融研究室是由复旦大学成</a:t>
            </a:r>
            <a:r>
              <a:rPr dirty="0" sz="1100">
                <a:solidFill>
                  <a:srgbClr val="FFFFFF"/>
                </a:solidFill>
                <a:latin typeface="楷体"/>
                <a:cs typeface="楷体"/>
              </a:rPr>
              <a:t>立</a:t>
            </a:r>
            <a:r>
              <a:rPr dirty="0" sz="1100" spc="20">
                <a:solidFill>
                  <a:srgbClr val="FFFFFF"/>
                </a:solidFill>
                <a:latin typeface="楷体"/>
                <a:cs typeface="楷体"/>
              </a:rPr>
              <a:t>、与国际机构合作的新型研究</a:t>
            </a:r>
            <a:endParaRPr sz="1100">
              <a:latin typeface="楷体"/>
              <a:cs typeface="楷体"/>
            </a:endParaRPr>
          </a:p>
          <a:p>
            <a:pPr algn="just" marL="12700" marR="5080">
              <a:lnSpc>
                <a:spcPct val="166700"/>
              </a:lnSpc>
            </a:pPr>
            <a:r>
              <a:rPr dirty="0" sz="1100" spc="20">
                <a:solidFill>
                  <a:srgbClr val="FFFFFF"/>
                </a:solidFill>
                <a:latin typeface="楷体"/>
                <a:cs typeface="楷体"/>
              </a:rPr>
              <a:t>机构和高端智</a:t>
            </a:r>
            <a:r>
              <a:rPr dirty="0" sz="1100">
                <a:solidFill>
                  <a:srgbClr val="FFFFFF"/>
                </a:solidFill>
                <a:latin typeface="楷体"/>
                <a:cs typeface="楷体"/>
              </a:rPr>
              <a:t>库</a:t>
            </a:r>
            <a:r>
              <a:rPr dirty="0" sz="1100" spc="20">
                <a:solidFill>
                  <a:srgbClr val="FFFFFF"/>
                </a:solidFill>
                <a:latin typeface="楷体"/>
                <a:cs typeface="楷体"/>
              </a:rPr>
              <a:t>。研究室关注我国健康领域的重大课</a:t>
            </a:r>
            <a:r>
              <a:rPr dirty="0" sz="1100">
                <a:solidFill>
                  <a:srgbClr val="FFFFFF"/>
                </a:solidFill>
                <a:latin typeface="楷体"/>
                <a:cs typeface="楷体"/>
              </a:rPr>
              <a:t>题</a:t>
            </a:r>
            <a:r>
              <a:rPr dirty="0" sz="1100" spc="20">
                <a:solidFill>
                  <a:srgbClr val="FFFFFF"/>
                </a:solidFill>
                <a:latin typeface="楷体"/>
                <a:cs typeface="楷体"/>
              </a:rPr>
              <a:t>，包括健康金融</a:t>
            </a:r>
            <a:r>
              <a:rPr dirty="0" sz="1100">
                <a:solidFill>
                  <a:srgbClr val="FFFFFF"/>
                </a:solidFill>
                <a:latin typeface="楷体"/>
                <a:cs typeface="楷体"/>
              </a:rPr>
              <a:t>创 </a:t>
            </a:r>
            <a:r>
              <a:rPr dirty="0" sz="1100" spc="20">
                <a:solidFill>
                  <a:srgbClr val="FFFFFF"/>
                </a:solidFill>
                <a:latin typeface="楷体"/>
                <a:cs typeface="楷体"/>
              </a:rPr>
              <a:t>新与医疗大数据等多个领</a:t>
            </a:r>
            <a:r>
              <a:rPr dirty="0" sz="1100">
                <a:solidFill>
                  <a:srgbClr val="FFFFFF"/>
                </a:solidFill>
                <a:latin typeface="楷体"/>
                <a:cs typeface="楷体"/>
              </a:rPr>
              <a:t>域</a:t>
            </a:r>
            <a:r>
              <a:rPr dirty="0" sz="1100" spc="20">
                <a:solidFill>
                  <a:srgbClr val="FFFFFF"/>
                </a:solidFill>
                <a:latin typeface="楷体"/>
                <a:cs typeface="楷体"/>
              </a:rPr>
              <a:t>。作</a:t>
            </a:r>
            <a:r>
              <a:rPr dirty="0" sz="1100">
                <a:solidFill>
                  <a:srgbClr val="FFFFFF"/>
                </a:solidFill>
                <a:latin typeface="楷体"/>
                <a:cs typeface="楷体"/>
              </a:rPr>
              <a:t>为</a:t>
            </a:r>
            <a:r>
              <a:rPr dirty="0" sz="1100" spc="495">
                <a:solidFill>
                  <a:srgbClr val="FFFFFF"/>
                </a:solidFill>
                <a:latin typeface="楷体"/>
                <a:cs typeface="楷体"/>
              </a:rPr>
              <a:t> </a:t>
            </a:r>
            <a:r>
              <a:rPr dirty="0" sz="1100" spc="20">
                <a:solidFill>
                  <a:srgbClr val="FFFFFF"/>
                </a:solidFill>
                <a:latin typeface="楷体"/>
                <a:cs typeface="楷体"/>
              </a:rPr>
              <a:t>际化的开放性研究平</a:t>
            </a:r>
            <a:r>
              <a:rPr dirty="0" sz="1100">
                <a:solidFill>
                  <a:srgbClr val="FFFFFF"/>
                </a:solidFill>
                <a:latin typeface="楷体"/>
                <a:cs typeface="楷体"/>
              </a:rPr>
              <a:t>台</a:t>
            </a:r>
            <a:r>
              <a:rPr dirty="0" sz="1100" spc="20">
                <a:solidFill>
                  <a:srgbClr val="FFFFFF"/>
                </a:solidFill>
                <a:latin typeface="楷体"/>
                <a:cs typeface="楷体"/>
              </a:rPr>
              <a:t>，研究室旨</a:t>
            </a:r>
            <a:r>
              <a:rPr dirty="0" sz="1100">
                <a:solidFill>
                  <a:srgbClr val="FFFFFF"/>
                </a:solidFill>
                <a:latin typeface="楷体"/>
                <a:cs typeface="楷体"/>
              </a:rPr>
              <a:t>在 </a:t>
            </a:r>
            <a:r>
              <a:rPr dirty="0" sz="1100" spc="20">
                <a:solidFill>
                  <a:srgbClr val="FFFFFF"/>
                </a:solidFill>
                <a:latin typeface="楷体"/>
                <a:cs typeface="楷体"/>
              </a:rPr>
              <a:t>以高质量的学术研究为我国医改进程提供研究支</a:t>
            </a:r>
            <a:r>
              <a:rPr dirty="0" sz="1100">
                <a:solidFill>
                  <a:srgbClr val="FFFFFF"/>
                </a:solidFill>
                <a:latin typeface="楷体"/>
                <a:cs typeface="楷体"/>
              </a:rPr>
              <a:t>持</a:t>
            </a:r>
            <a:r>
              <a:rPr dirty="0" sz="1100" spc="20">
                <a:solidFill>
                  <a:srgbClr val="FFFFFF"/>
                </a:solidFill>
                <a:latin typeface="楷体"/>
                <a:cs typeface="楷体"/>
              </a:rPr>
              <a:t>，为监管部门提供政策 分</a:t>
            </a:r>
            <a:r>
              <a:rPr dirty="0" sz="1100">
                <a:solidFill>
                  <a:srgbClr val="FFFFFF"/>
                </a:solidFill>
                <a:latin typeface="楷体"/>
                <a:cs typeface="楷体"/>
              </a:rPr>
              <a:t>析</a:t>
            </a:r>
            <a:r>
              <a:rPr dirty="0" sz="1100" spc="20">
                <a:solidFill>
                  <a:srgbClr val="FFFFFF"/>
                </a:solidFill>
                <a:latin typeface="楷体"/>
                <a:cs typeface="楷体"/>
              </a:rPr>
              <a:t>，为健康医疗市场提供发展思</a:t>
            </a:r>
            <a:r>
              <a:rPr dirty="0" sz="1100" spc="-5">
                <a:solidFill>
                  <a:srgbClr val="FFFFFF"/>
                </a:solidFill>
                <a:latin typeface="楷体"/>
                <a:cs typeface="楷体"/>
              </a:rPr>
              <a:t>路</a:t>
            </a:r>
            <a:r>
              <a:rPr dirty="0" sz="1100" spc="20">
                <a:solidFill>
                  <a:srgbClr val="FFFFFF"/>
                </a:solidFill>
                <a:latin typeface="楷体"/>
                <a:cs typeface="楷体"/>
              </a:rPr>
              <a:t>。研究室通过与多方合</a:t>
            </a:r>
            <a:r>
              <a:rPr dirty="0" sz="1100">
                <a:solidFill>
                  <a:srgbClr val="FFFFFF"/>
                </a:solidFill>
                <a:latin typeface="楷体"/>
                <a:cs typeface="楷体"/>
              </a:rPr>
              <a:t>作</a:t>
            </a:r>
            <a:r>
              <a:rPr dirty="0" sz="1100" spc="20">
                <a:solidFill>
                  <a:srgbClr val="FFFFFF"/>
                </a:solidFill>
                <a:latin typeface="楷体"/>
                <a:cs typeface="楷体"/>
              </a:rPr>
              <a:t>，研究我国 </a:t>
            </a:r>
            <a:r>
              <a:rPr dirty="0" sz="1100">
                <a:solidFill>
                  <a:srgbClr val="FFFFFF"/>
                </a:solidFill>
                <a:latin typeface="楷体"/>
                <a:cs typeface="楷体"/>
              </a:rPr>
              <a:t>和全球健康金融与科技的先进案例和业务模式</a:t>
            </a:r>
            <a:r>
              <a:rPr dirty="0" sz="1100" spc="-480">
                <a:solidFill>
                  <a:srgbClr val="FFFFFF"/>
                </a:solidFill>
                <a:latin typeface="楷体"/>
                <a:cs typeface="楷体"/>
              </a:rPr>
              <a:t>，</a:t>
            </a:r>
            <a:r>
              <a:rPr dirty="0" sz="1100">
                <a:solidFill>
                  <a:srgbClr val="FFFFFF"/>
                </a:solidFill>
                <a:latin typeface="楷体"/>
                <a:cs typeface="楷体"/>
              </a:rPr>
              <a:t>发表深度报告和学术论文， </a:t>
            </a:r>
            <a:r>
              <a:rPr dirty="0" sz="1100" spc="20">
                <a:solidFill>
                  <a:srgbClr val="FFFFFF"/>
                </a:solidFill>
                <a:latin typeface="楷体"/>
                <a:cs typeface="楷体"/>
              </a:rPr>
              <a:t>并定期举办研讨会和主题活动进行成果推广和深度交</a:t>
            </a:r>
            <a:r>
              <a:rPr dirty="0" sz="1100">
                <a:solidFill>
                  <a:srgbClr val="FFFFFF"/>
                </a:solidFill>
                <a:latin typeface="楷体"/>
                <a:cs typeface="楷体"/>
              </a:rPr>
              <a:t>流</a:t>
            </a:r>
            <a:r>
              <a:rPr dirty="0" sz="1100" spc="20">
                <a:solidFill>
                  <a:srgbClr val="FFFFFF"/>
                </a:solidFill>
                <a:latin typeface="楷体"/>
                <a:cs typeface="楷体"/>
              </a:rPr>
              <a:t>。我们的长期愿景 是通过研究室的工作改善我国医疗体系的主要问</a:t>
            </a:r>
            <a:r>
              <a:rPr dirty="0" sz="1100">
                <a:solidFill>
                  <a:srgbClr val="FFFFFF"/>
                </a:solidFill>
                <a:latin typeface="楷体"/>
                <a:cs typeface="楷体"/>
              </a:rPr>
              <a:t>题</a:t>
            </a:r>
            <a:r>
              <a:rPr dirty="0" sz="1100" spc="20">
                <a:solidFill>
                  <a:srgbClr val="FFFFFF"/>
                </a:solidFill>
                <a:latin typeface="楷体"/>
                <a:cs typeface="楷体"/>
              </a:rPr>
              <a:t>，提</a:t>
            </a:r>
            <a:r>
              <a:rPr dirty="0" sz="1100">
                <a:solidFill>
                  <a:srgbClr val="FFFFFF"/>
                </a:solidFill>
                <a:latin typeface="楷体"/>
                <a:cs typeface="楷体"/>
              </a:rPr>
              <a:t>高</a:t>
            </a:r>
            <a:r>
              <a:rPr dirty="0" sz="1100" spc="495">
                <a:solidFill>
                  <a:srgbClr val="FFFFFF"/>
                </a:solidFill>
                <a:latin typeface="楷体"/>
                <a:cs typeface="楷体"/>
              </a:rPr>
              <a:t> </a:t>
            </a:r>
            <a:r>
              <a:rPr dirty="0" sz="1100" spc="20">
                <a:solidFill>
                  <a:srgbClr val="FFFFFF"/>
                </a:solidFill>
                <a:latin typeface="楷体"/>
                <a:cs typeface="楷体"/>
              </a:rPr>
              <a:t>疗的可及</a:t>
            </a:r>
            <a:r>
              <a:rPr dirty="0" sz="1100">
                <a:solidFill>
                  <a:srgbClr val="FFFFFF"/>
                </a:solidFill>
                <a:latin typeface="楷体"/>
                <a:cs typeface="楷体"/>
              </a:rPr>
              <a:t>性，  推动中国健康医疗体系的可持续发展。</a:t>
            </a:r>
            <a:endParaRPr sz="1100">
              <a:latin typeface="楷体"/>
              <a:cs typeface="楷体"/>
            </a:endParaRPr>
          </a:p>
        </p:txBody>
      </p:sp>
      <p:grpSp>
        <p:nvGrpSpPr>
          <p:cNvPr id="25" name="object 25"/>
          <p:cNvGrpSpPr/>
          <p:nvPr/>
        </p:nvGrpSpPr>
        <p:grpSpPr>
          <a:xfrm>
            <a:off x="1554251" y="6253441"/>
            <a:ext cx="4544695" cy="1248410"/>
            <a:chOff x="1554251" y="6253441"/>
            <a:chExt cx="4544695" cy="1248410"/>
          </a:xfrm>
        </p:grpSpPr>
        <p:pic>
          <p:nvPicPr>
            <p:cNvPr id="26" name="object 26"/>
            <p:cNvPicPr/>
            <p:nvPr/>
          </p:nvPicPr>
          <p:blipFill>
            <a:blip r:embed="rId22" cstate="print"/>
            <a:stretch>
              <a:fillRect/>
            </a:stretch>
          </p:blipFill>
          <p:spPr>
            <a:xfrm>
              <a:off x="1564335" y="6254711"/>
              <a:ext cx="407758" cy="126771"/>
            </a:xfrm>
            <a:prstGeom prst="rect">
              <a:avLst/>
            </a:prstGeom>
          </p:spPr>
        </p:pic>
        <p:sp>
          <p:nvSpPr>
            <p:cNvPr id="27" name="object 27"/>
            <p:cNvSpPr/>
            <p:nvPr/>
          </p:nvSpPr>
          <p:spPr>
            <a:xfrm>
              <a:off x="2060676" y="6255981"/>
              <a:ext cx="39370" cy="117475"/>
            </a:xfrm>
            <a:custGeom>
              <a:avLst/>
              <a:gdLst/>
              <a:ahLst/>
              <a:cxnLst/>
              <a:rect l="l" t="t" r="r" b="b"/>
              <a:pathLst>
                <a:path w="39369" h="117475">
                  <a:moveTo>
                    <a:pt x="0" y="56756"/>
                  </a:moveTo>
                  <a:lnTo>
                    <a:pt x="1599" y="74251"/>
                  </a:lnTo>
                  <a:lnTo>
                    <a:pt x="7500" y="90179"/>
                  </a:lnTo>
                  <a:lnTo>
                    <a:pt x="17700" y="104540"/>
                  </a:lnTo>
                  <a:lnTo>
                    <a:pt x="32194" y="117335"/>
                  </a:lnTo>
                  <a:lnTo>
                    <a:pt x="38201" y="110235"/>
                  </a:lnTo>
                  <a:lnTo>
                    <a:pt x="25509" y="99118"/>
                  </a:lnTo>
                  <a:lnTo>
                    <a:pt x="16367" y="87044"/>
                  </a:lnTo>
                  <a:lnTo>
                    <a:pt x="10773" y="74015"/>
                  </a:lnTo>
                  <a:lnTo>
                    <a:pt x="8724" y="60032"/>
                  </a:lnTo>
                  <a:lnTo>
                    <a:pt x="10194" y="45471"/>
                  </a:lnTo>
                  <a:lnTo>
                    <a:pt x="15687" y="31794"/>
                  </a:lnTo>
                  <a:lnTo>
                    <a:pt x="25205" y="19002"/>
                  </a:lnTo>
                  <a:lnTo>
                    <a:pt x="38747" y="7099"/>
                  </a:lnTo>
                  <a:lnTo>
                    <a:pt x="32740" y="0"/>
                  </a:lnTo>
                  <a:lnTo>
                    <a:pt x="18414" y="13577"/>
                  </a:lnTo>
                  <a:lnTo>
                    <a:pt x="8183" y="27563"/>
                  </a:lnTo>
                  <a:lnTo>
                    <a:pt x="2045" y="41957"/>
                  </a:lnTo>
                  <a:lnTo>
                    <a:pt x="0" y="56756"/>
                  </a:lnTo>
                  <a:close/>
                </a:path>
              </a:pathLst>
            </a:custGeom>
            <a:ln w="3175">
              <a:solidFill>
                <a:srgbClr val="FFFFFF"/>
              </a:solidFill>
            </a:ln>
          </p:spPr>
          <p:txBody>
            <a:bodyPr wrap="square" lIns="0" tIns="0" rIns="0" bIns="0" rtlCol="0"/>
            <a:lstStyle/>
            <a:p/>
          </p:txBody>
        </p:sp>
        <p:pic>
          <p:nvPicPr>
            <p:cNvPr id="28" name="object 28"/>
            <p:cNvPicPr/>
            <p:nvPr/>
          </p:nvPicPr>
          <p:blipFill>
            <a:blip r:embed="rId23" cstate="print"/>
            <a:stretch>
              <a:fillRect/>
            </a:stretch>
          </p:blipFill>
          <p:spPr>
            <a:xfrm>
              <a:off x="2124710" y="6258166"/>
              <a:ext cx="128231" cy="108496"/>
            </a:xfrm>
            <a:prstGeom prst="rect">
              <a:avLst/>
            </a:prstGeom>
          </p:spPr>
        </p:pic>
        <p:pic>
          <p:nvPicPr>
            <p:cNvPr id="29" name="object 29"/>
            <p:cNvPicPr/>
            <p:nvPr/>
          </p:nvPicPr>
          <p:blipFill>
            <a:blip r:embed="rId24" cstate="print"/>
            <a:stretch>
              <a:fillRect/>
            </a:stretch>
          </p:blipFill>
          <p:spPr>
            <a:xfrm>
              <a:off x="2272233" y="6255258"/>
              <a:ext cx="122593" cy="126961"/>
            </a:xfrm>
            <a:prstGeom prst="rect">
              <a:avLst/>
            </a:prstGeom>
          </p:spPr>
        </p:pic>
        <p:sp>
          <p:nvSpPr>
            <p:cNvPr id="30" name="object 30"/>
            <p:cNvSpPr/>
            <p:nvPr/>
          </p:nvSpPr>
          <p:spPr>
            <a:xfrm>
              <a:off x="2416987" y="6255981"/>
              <a:ext cx="39370" cy="117475"/>
            </a:xfrm>
            <a:custGeom>
              <a:avLst/>
              <a:gdLst/>
              <a:ahLst/>
              <a:cxnLst/>
              <a:rect l="l" t="t" r="r" b="b"/>
              <a:pathLst>
                <a:path w="39369" h="117475">
                  <a:moveTo>
                    <a:pt x="6007" y="0"/>
                  </a:moveTo>
                  <a:lnTo>
                    <a:pt x="0" y="7099"/>
                  </a:lnTo>
                  <a:lnTo>
                    <a:pt x="13542" y="19000"/>
                  </a:lnTo>
                  <a:lnTo>
                    <a:pt x="23060" y="31789"/>
                  </a:lnTo>
                  <a:lnTo>
                    <a:pt x="28553" y="45466"/>
                  </a:lnTo>
                  <a:lnTo>
                    <a:pt x="30022" y="60032"/>
                  </a:lnTo>
                  <a:lnTo>
                    <a:pt x="27972" y="74013"/>
                  </a:lnTo>
                  <a:lnTo>
                    <a:pt x="22375" y="87039"/>
                  </a:lnTo>
                  <a:lnTo>
                    <a:pt x="13233" y="99112"/>
                  </a:lnTo>
                  <a:lnTo>
                    <a:pt x="546" y="110236"/>
                  </a:lnTo>
                  <a:lnTo>
                    <a:pt x="6553" y="117322"/>
                  </a:lnTo>
                  <a:lnTo>
                    <a:pt x="21045" y="104535"/>
                  </a:lnTo>
                  <a:lnTo>
                    <a:pt x="31242" y="90177"/>
                  </a:lnTo>
                  <a:lnTo>
                    <a:pt x="37142" y="74251"/>
                  </a:lnTo>
                  <a:lnTo>
                    <a:pt x="38747" y="56756"/>
                  </a:lnTo>
                  <a:lnTo>
                    <a:pt x="36702" y="41957"/>
                  </a:lnTo>
                  <a:lnTo>
                    <a:pt x="30564" y="27563"/>
                  </a:lnTo>
                  <a:lnTo>
                    <a:pt x="20332" y="13577"/>
                  </a:lnTo>
                  <a:lnTo>
                    <a:pt x="6007" y="0"/>
                  </a:lnTo>
                  <a:close/>
                </a:path>
              </a:pathLst>
            </a:custGeom>
            <a:ln w="3175">
              <a:solidFill>
                <a:srgbClr val="FFFFFF"/>
              </a:solidFill>
            </a:ln>
          </p:spPr>
          <p:txBody>
            <a:bodyPr wrap="square" lIns="0" tIns="0" rIns="0" bIns="0" rtlCol="0"/>
            <a:lstStyle/>
            <a:p/>
          </p:txBody>
        </p:sp>
        <p:pic>
          <p:nvPicPr>
            <p:cNvPr id="31" name="object 31"/>
            <p:cNvPicPr/>
            <p:nvPr/>
          </p:nvPicPr>
          <p:blipFill>
            <a:blip r:embed="rId25" cstate="print"/>
            <a:stretch>
              <a:fillRect/>
            </a:stretch>
          </p:blipFill>
          <p:spPr>
            <a:xfrm>
              <a:off x="2547239" y="6253619"/>
              <a:ext cx="1112723" cy="129692"/>
            </a:xfrm>
            <a:prstGeom prst="rect">
              <a:avLst/>
            </a:prstGeom>
          </p:spPr>
        </p:pic>
        <p:pic>
          <p:nvPicPr>
            <p:cNvPr id="32" name="object 32"/>
            <p:cNvPicPr/>
            <p:nvPr/>
          </p:nvPicPr>
          <p:blipFill>
            <a:blip r:embed="rId26" cstate="print"/>
            <a:stretch>
              <a:fillRect/>
            </a:stretch>
          </p:blipFill>
          <p:spPr>
            <a:xfrm>
              <a:off x="3765461" y="6254711"/>
              <a:ext cx="825182" cy="126771"/>
            </a:xfrm>
            <a:prstGeom prst="rect">
              <a:avLst/>
            </a:prstGeom>
          </p:spPr>
        </p:pic>
        <p:pic>
          <p:nvPicPr>
            <p:cNvPr id="33" name="object 33"/>
            <p:cNvPicPr/>
            <p:nvPr/>
          </p:nvPicPr>
          <p:blipFill>
            <a:blip r:embed="rId27" cstate="print"/>
            <a:stretch>
              <a:fillRect/>
            </a:stretch>
          </p:blipFill>
          <p:spPr>
            <a:xfrm>
              <a:off x="4682604" y="6253441"/>
              <a:ext cx="1413687" cy="128498"/>
            </a:xfrm>
            <a:prstGeom prst="rect">
              <a:avLst/>
            </a:prstGeom>
          </p:spPr>
        </p:pic>
        <p:pic>
          <p:nvPicPr>
            <p:cNvPr id="34" name="object 34"/>
            <p:cNvPicPr/>
            <p:nvPr/>
          </p:nvPicPr>
          <p:blipFill>
            <a:blip r:embed="rId28" cstate="print"/>
            <a:stretch>
              <a:fillRect/>
            </a:stretch>
          </p:blipFill>
          <p:spPr>
            <a:xfrm>
              <a:off x="1554251" y="6534023"/>
              <a:ext cx="461518" cy="133413"/>
            </a:xfrm>
            <a:prstGeom prst="rect">
              <a:avLst/>
            </a:prstGeom>
          </p:spPr>
        </p:pic>
        <p:pic>
          <p:nvPicPr>
            <p:cNvPr id="35" name="object 35"/>
            <p:cNvPicPr/>
            <p:nvPr/>
          </p:nvPicPr>
          <p:blipFill>
            <a:blip r:embed="rId29" cstate="print"/>
            <a:stretch>
              <a:fillRect/>
            </a:stretch>
          </p:blipFill>
          <p:spPr>
            <a:xfrm>
              <a:off x="2125573" y="6533108"/>
              <a:ext cx="753148" cy="126771"/>
            </a:xfrm>
            <a:prstGeom prst="rect">
              <a:avLst/>
            </a:prstGeom>
          </p:spPr>
        </p:pic>
        <p:pic>
          <p:nvPicPr>
            <p:cNvPr id="36" name="object 36"/>
            <p:cNvPicPr/>
            <p:nvPr/>
          </p:nvPicPr>
          <p:blipFill>
            <a:blip r:embed="rId30" cstate="print"/>
            <a:stretch>
              <a:fillRect/>
            </a:stretch>
          </p:blipFill>
          <p:spPr>
            <a:xfrm>
              <a:off x="2992234" y="6534378"/>
              <a:ext cx="97408" cy="129235"/>
            </a:xfrm>
            <a:prstGeom prst="rect">
              <a:avLst/>
            </a:prstGeom>
          </p:spPr>
        </p:pic>
        <p:sp>
          <p:nvSpPr>
            <p:cNvPr id="37" name="object 37"/>
            <p:cNvSpPr/>
            <p:nvPr/>
          </p:nvSpPr>
          <p:spPr>
            <a:xfrm>
              <a:off x="3125660" y="6619417"/>
              <a:ext cx="34290" cy="34290"/>
            </a:xfrm>
            <a:custGeom>
              <a:avLst/>
              <a:gdLst/>
              <a:ahLst/>
              <a:cxnLst/>
              <a:rect l="l" t="t" r="r" b="b"/>
              <a:pathLst>
                <a:path w="34289" h="34290">
                  <a:moveTo>
                    <a:pt x="21285" y="23190"/>
                  </a:moveTo>
                  <a:lnTo>
                    <a:pt x="24561" y="31013"/>
                  </a:lnTo>
                  <a:lnTo>
                    <a:pt x="27558" y="33832"/>
                  </a:lnTo>
                  <a:lnTo>
                    <a:pt x="30289" y="31648"/>
                  </a:lnTo>
                  <a:lnTo>
                    <a:pt x="33019" y="29464"/>
                  </a:lnTo>
                  <a:lnTo>
                    <a:pt x="34112" y="26555"/>
                  </a:lnTo>
                  <a:lnTo>
                    <a:pt x="33566" y="22923"/>
                  </a:lnTo>
                  <a:lnTo>
                    <a:pt x="546" y="0"/>
                  </a:lnTo>
                  <a:lnTo>
                    <a:pt x="0" y="1638"/>
                  </a:lnTo>
                  <a:lnTo>
                    <a:pt x="7472" y="6664"/>
                  </a:lnTo>
                  <a:lnTo>
                    <a:pt x="13509" y="11933"/>
                  </a:lnTo>
                  <a:lnTo>
                    <a:pt x="18112" y="17442"/>
                  </a:lnTo>
                  <a:lnTo>
                    <a:pt x="21285" y="23190"/>
                  </a:lnTo>
                  <a:close/>
                </a:path>
              </a:pathLst>
            </a:custGeom>
            <a:ln w="3175">
              <a:solidFill>
                <a:srgbClr val="FFFFFF"/>
              </a:solidFill>
            </a:ln>
          </p:spPr>
          <p:txBody>
            <a:bodyPr wrap="square" lIns="0" tIns="0" rIns="0" bIns="0" rtlCol="0"/>
            <a:lstStyle/>
            <a:p/>
          </p:txBody>
        </p:sp>
        <p:pic>
          <p:nvPicPr>
            <p:cNvPr id="38" name="object 38"/>
            <p:cNvPicPr/>
            <p:nvPr/>
          </p:nvPicPr>
          <p:blipFill>
            <a:blip r:embed="rId31" cstate="print"/>
            <a:stretch>
              <a:fillRect/>
            </a:stretch>
          </p:blipFill>
          <p:spPr>
            <a:xfrm>
              <a:off x="3270567" y="6530835"/>
              <a:ext cx="2016899" cy="136601"/>
            </a:xfrm>
            <a:prstGeom prst="rect">
              <a:avLst/>
            </a:prstGeom>
          </p:spPr>
        </p:pic>
        <p:pic>
          <p:nvPicPr>
            <p:cNvPr id="39" name="object 39"/>
            <p:cNvPicPr/>
            <p:nvPr/>
          </p:nvPicPr>
          <p:blipFill>
            <a:blip r:embed="rId32" cstate="print"/>
            <a:stretch>
              <a:fillRect/>
            </a:stretch>
          </p:blipFill>
          <p:spPr>
            <a:xfrm>
              <a:off x="5412549" y="6530746"/>
              <a:ext cx="685927" cy="129768"/>
            </a:xfrm>
            <a:prstGeom prst="rect">
              <a:avLst/>
            </a:prstGeom>
          </p:spPr>
        </p:pic>
        <p:pic>
          <p:nvPicPr>
            <p:cNvPr id="40" name="object 40"/>
            <p:cNvPicPr/>
            <p:nvPr/>
          </p:nvPicPr>
          <p:blipFill>
            <a:blip r:embed="rId33" cstate="print"/>
            <a:stretch>
              <a:fillRect/>
            </a:stretch>
          </p:blipFill>
          <p:spPr>
            <a:xfrm>
              <a:off x="1563992" y="6811429"/>
              <a:ext cx="746328" cy="131127"/>
            </a:xfrm>
            <a:prstGeom prst="rect">
              <a:avLst/>
            </a:prstGeom>
          </p:spPr>
        </p:pic>
        <p:pic>
          <p:nvPicPr>
            <p:cNvPr id="41" name="object 41"/>
            <p:cNvPicPr/>
            <p:nvPr/>
          </p:nvPicPr>
          <p:blipFill>
            <a:blip r:embed="rId34" cstate="print"/>
            <a:stretch>
              <a:fillRect/>
            </a:stretch>
          </p:blipFill>
          <p:spPr>
            <a:xfrm>
              <a:off x="2406269" y="6812330"/>
              <a:ext cx="1469936" cy="130136"/>
            </a:xfrm>
            <a:prstGeom prst="rect">
              <a:avLst/>
            </a:prstGeom>
          </p:spPr>
        </p:pic>
        <p:pic>
          <p:nvPicPr>
            <p:cNvPr id="42" name="object 42"/>
            <p:cNvPicPr/>
            <p:nvPr/>
          </p:nvPicPr>
          <p:blipFill>
            <a:blip r:embed="rId35" cstate="print"/>
            <a:stretch>
              <a:fillRect/>
            </a:stretch>
          </p:blipFill>
          <p:spPr>
            <a:xfrm>
              <a:off x="3980154" y="6811149"/>
              <a:ext cx="2113216" cy="130416"/>
            </a:xfrm>
            <a:prstGeom prst="rect">
              <a:avLst/>
            </a:prstGeom>
          </p:spPr>
        </p:pic>
        <p:pic>
          <p:nvPicPr>
            <p:cNvPr id="43" name="object 43"/>
            <p:cNvPicPr/>
            <p:nvPr/>
          </p:nvPicPr>
          <p:blipFill>
            <a:blip r:embed="rId36" cstate="print"/>
            <a:stretch>
              <a:fillRect/>
            </a:stretch>
          </p:blipFill>
          <p:spPr>
            <a:xfrm>
              <a:off x="1563522" y="7089546"/>
              <a:ext cx="4517034" cy="136690"/>
            </a:xfrm>
            <a:prstGeom prst="rect">
              <a:avLst/>
            </a:prstGeom>
          </p:spPr>
        </p:pic>
        <p:pic>
          <p:nvPicPr>
            <p:cNvPr id="44" name="object 44"/>
            <p:cNvPicPr/>
            <p:nvPr/>
          </p:nvPicPr>
          <p:blipFill>
            <a:blip r:embed="rId37" cstate="print"/>
            <a:stretch>
              <a:fillRect/>
            </a:stretch>
          </p:blipFill>
          <p:spPr>
            <a:xfrm>
              <a:off x="1561884" y="7368679"/>
              <a:ext cx="2415832" cy="132956"/>
            </a:xfrm>
            <a:prstGeom prst="rect">
              <a:avLst/>
            </a:prstGeom>
          </p:spPr>
        </p:pic>
      </p:grpSp>
      <p:sp>
        <p:nvSpPr>
          <p:cNvPr id="45" name="object 45"/>
          <p:cNvSpPr txBox="1"/>
          <p:nvPr/>
        </p:nvSpPr>
        <p:spPr>
          <a:xfrm>
            <a:off x="1537550" y="6214897"/>
            <a:ext cx="4645025" cy="1310640"/>
          </a:xfrm>
          <a:prstGeom prst="rect">
            <a:avLst/>
          </a:prstGeom>
        </p:spPr>
        <p:txBody>
          <a:bodyPr wrap="square" lIns="0" tIns="12700" rIns="0" bIns="0" rtlCol="0" vert="horz">
            <a:spAutoFit/>
          </a:bodyPr>
          <a:lstStyle/>
          <a:p>
            <a:pPr marL="12700">
              <a:lnSpc>
                <a:spcPct val="100000"/>
              </a:lnSpc>
              <a:spcBef>
                <a:spcPts val="100"/>
              </a:spcBef>
            </a:pPr>
            <a:r>
              <a:rPr dirty="0" sz="1100" spc="20">
                <a:solidFill>
                  <a:srgbClr val="FFFFFF"/>
                </a:solidFill>
                <a:latin typeface="楷体"/>
                <a:cs typeface="楷体"/>
              </a:rPr>
              <a:t>艾社</a:t>
            </a:r>
            <a:r>
              <a:rPr dirty="0" sz="1100">
                <a:solidFill>
                  <a:srgbClr val="FFFFFF"/>
                </a:solidFill>
                <a:latin typeface="楷体"/>
                <a:cs typeface="楷体"/>
              </a:rPr>
              <a:t>康</a:t>
            </a:r>
            <a:r>
              <a:rPr dirty="0" sz="1100" spc="20">
                <a:solidFill>
                  <a:srgbClr val="FFFFFF"/>
                </a:solidFill>
                <a:latin typeface="楷体"/>
                <a:cs typeface="楷体"/>
              </a:rPr>
              <a:t>（上</a:t>
            </a:r>
            <a:r>
              <a:rPr dirty="0" sz="1100" spc="10">
                <a:solidFill>
                  <a:srgbClr val="FFFFFF"/>
                </a:solidFill>
                <a:latin typeface="楷体"/>
                <a:cs typeface="楷体"/>
              </a:rPr>
              <a:t>海</a:t>
            </a:r>
            <a:r>
              <a:rPr dirty="0" sz="1100" spc="20">
                <a:solidFill>
                  <a:srgbClr val="FFFFFF"/>
                </a:solidFill>
                <a:latin typeface="楷体"/>
                <a:cs typeface="楷体"/>
              </a:rPr>
              <a:t>）健康咨询有限公</a:t>
            </a:r>
            <a:r>
              <a:rPr dirty="0" sz="1100">
                <a:solidFill>
                  <a:srgbClr val="FFFFFF"/>
                </a:solidFill>
                <a:latin typeface="楷体"/>
                <a:cs typeface="楷体"/>
              </a:rPr>
              <a:t>司</a:t>
            </a:r>
            <a:r>
              <a:rPr dirty="0" sz="1100" spc="20">
                <a:solidFill>
                  <a:srgbClr val="FFFFFF"/>
                </a:solidFill>
                <a:latin typeface="楷体"/>
                <a:cs typeface="楷体"/>
              </a:rPr>
              <a:t>（简称艾社</a:t>
            </a:r>
            <a:r>
              <a:rPr dirty="0" sz="1100" spc="10">
                <a:solidFill>
                  <a:srgbClr val="FFFFFF"/>
                </a:solidFill>
                <a:latin typeface="楷体"/>
                <a:cs typeface="楷体"/>
              </a:rPr>
              <a:t>康</a:t>
            </a:r>
            <a:r>
              <a:rPr dirty="0" sz="1100" spc="20">
                <a:solidFill>
                  <a:srgbClr val="FFFFFF"/>
                </a:solidFill>
                <a:latin typeface="楷体"/>
                <a:cs typeface="楷体"/>
              </a:rPr>
              <a:t>）是一家全球非营利性咨</a:t>
            </a:r>
            <a:endParaRPr sz="1100">
              <a:latin typeface="楷体"/>
              <a:cs typeface="楷体"/>
            </a:endParaRPr>
          </a:p>
          <a:p>
            <a:pPr marL="12700" marR="71755">
              <a:lnSpc>
                <a:spcPct val="166700"/>
              </a:lnSpc>
            </a:pPr>
            <a:r>
              <a:rPr dirty="0" sz="1100" spc="20">
                <a:solidFill>
                  <a:srgbClr val="FFFFFF"/>
                </a:solidFill>
                <a:latin typeface="楷体"/>
                <a:cs typeface="楷体"/>
              </a:rPr>
              <a:t>询机</a:t>
            </a:r>
            <a:r>
              <a:rPr dirty="0" sz="1100">
                <a:solidFill>
                  <a:srgbClr val="FFFFFF"/>
                </a:solidFill>
                <a:latin typeface="楷体"/>
                <a:cs typeface="楷体"/>
              </a:rPr>
              <a:t>构</a:t>
            </a:r>
            <a:r>
              <a:rPr dirty="0" sz="1100" spc="20">
                <a:solidFill>
                  <a:srgbClr val="FFFFFF"/>
                </a:solidFill>
                <a:latin typeface="楷体"/>
                <a:cs typeface="楷体"/>
              </a:rPr>
              <a:t>，致力于在</a:t>
            </a:r>
            <a:r>
              <a:rPr dirty="0" sz="1100">
                <a:solidFill>
                  <a:srgbClr val="FFFFFF"/>
                </a:solidFill>
                <a:latin typeface="楷体"/>
                <a:cs typeface="楷体"/>
              </a:rPr>
              <a:t>低</a:t>
            </a:r>
            <a:r>
              <a:rPr dirty="0" sz="1100" spc="20">
                <a:solidFill>
                  <a:srgbClr val="FFFFFF"/>
                </a:solidFill>
                <a:latin typeface="楷体"/>
                <a:cs typeface="楷体"/>
              </a:rPr>
              <a:t>、</a:t>
            </a:r>
            <a:r>
              <a:rPr dirty="0" sz="1100">
                <a:solidFill>
                  <a:srgbClr val="FFFFFF"/>
                </a:solidFill>
                <a:latin typeface="楷体"/>
                <a:cs typeface="楷体"/>
              </a:rPr>
              <a:t>中</a:t>
            </a:r>
            <a:r>
              <a:rPr dirty="0" sz="1100" spc="20">
                <a:solidFill>
                  <a:srgbClr val="FFFFFF"/>
                </a:solidFill>
                <a:latin typeface="楷体"/>
                <a:cs typeface="楷体"/>
              </a:rPr>
              <a:t>、高收入国家提升人们的就医机</a:t>
            </a:r>
            <a:r>
              <a:rPr dirty="0" sz="1100">
                <a:solidFill>
                  <a:srgbClr val="FFFFFF"/>
                </a:solidFill>
                <a:latin typeface="楷体"/>
                <a:cs typeface="楷体"/>
              </a:rPr>
              <a:t>会</a:t>
            </a:r>
            <a:r>
              <a:rPr dirty="0" sz="1100" spc="20">
                <a:solidFill>
                  <a:srgbClr val="FFFFFF"/>
                </a:solidFill>
                <a:latin typeface="楷体"/>
                <a:cs typeface="楷体"/>
              </a:rPr>
              <a:t>，以使更多人 享受高质</a:t>
            </a:r>
            <a:r>
              <a:rPr dirty="0" sz="1100">
                <a:solidFill>
                  <a:srgbClr val="FFFFFF"/>
                </a:solidFill>
                <a:latin typeface="楷体"/>
                <a:cs typeface="楷体"/>
              </a:rPr>
              <a:t>量</a:t>
            </a:r>
            <a:r>
              <a:rPr dirty="0" sz="1100" spc="20">
                <a:solidFill>
                  <a:srgbClr val="FFFFFF"/>
                </a:solidFill>
                <a:latin typeface="楷体"/>
                <a:cs typeface="楷体"/>
              </a:rPr>
              <a:t>、付得起的医疗护理服</a:t>
            </a:r>
            <a:r>
              <a:rPr dirty="0" sz="1100">
                <a:solidFill>
                  <a:srgbClr val="FFFFFF"/>
                </a:solidFill>
                <a:latin typeface="楷体"/>
                <a:cs typeface="楷体"/>
              </a:rPr>
              <a:t>务</a:t>
            </a:r>
            <a:r>
              <a:rPr dirty="0" sz="1100" spc="20">
                <a:solidFill>
                  <a:srgbClr val="FFFFFF"/>
                </a:solidFill>
                <a:latin typeface="楷体"/>
                <a:cs typeface="楷体"/>
              </a:rPr>
              <a:t>。艾社康专注于促进国内外健康领</a:t>
            </a:r>
            <a:r>
              <a:rPr dirty="0" sz="1100">
                <a:solidFill>
                  <a:srgbClr val="FFFFFF"/>
                </a:solidFill>
                <a:latin typeface="楷体"/>
                <a:cs typeface="楷体"/>
              </a:rPr>
              <a:t>域</a:t>
            </a:r>
            <a:endParaRPr sz="1100">
              <a:latin typeface="楷体"/>
              <a:cs typeface="楷体"/>
            </a:endParaRPr>
          </a:p>
          <a:p>
            <a:pPr marL="12700" marR="5080" indent="1471295">
              <a:lnSpc>
                <a:spcPct val="166700"/>
              </a:lnSpc>
            </a:pPr>
            <a:r>
              <a:rPr dirty="0" sz="1100">
                <a:solidFill>
                  <a:srgbClr val="FFFFFF"/>
                </a:solidFill>
                <a:latin typeface="楷体"/>
                <a:cs typeface="楷体"/>
              </a:rPr>
              <a:t>以未来健康创新平台为核心</a:t>
            </a:r>
            <a:r>
              <a:rPr dirty="0" sz="1100" spc="-515">
                <a:solidFill>
                  <a:srgbClr val="FFFFFF"/>
                </a:solidFill>
                <a:latin typeface="楷体"/>
                <a:cs typeface="楷体"/>
              </a:rPr>
              <a:t>，</a:t>
            </a:r>
            <a:r>
              <a:rPr dirty="0" sz="1100">
                <a:solidFill>
                  <a:srgbClr val="FFFFFF"/>
                </a:solidFill>
                <a:latin typeface="楷体"/>
                <a:cs typeface="楷体"/>
              </a:rPr>
              <a:t>汇聚了众多行业领袖、 资深学者以及优秀创业家共同合作交流。</a:t>
            </a:r>
            <a:endParaRPr sz="1100">
              <a:latin typeface="楷体"/>
              <a:cs typeface="楷体"/>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33</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582077" y="5984583"/>
            <a:ext cx="2864396" cy="144805"/>
          </a:xfrm>
          <a:prstGeom prst="rect">
            <a:avLst/>
          </a:prstGeom>
        </p:spPr>
      </p:pic>
      <p:sp>
        <p:nvSpPr>
          <p:cNvPr id="7" name="object 7"/>
          <p:cNvSpPr txBox="1"/>
          <p:nvPr/>
        </p:nvSpPr>
        <p:spPr>
          <a:xfrm>
            <a:off x="1241882" y="1593304"/>
            <a:ext cx="4807585" cy="6071235"/>
          </a:xfrm>
          <a:prstGeom prst="rect">
            <a:avLst/>
          </a:prstGeom>
        </p:spPr>
        <p:txBody>
          <a:bodyPr wrap="square" lIns="0" tIns="12700" rIns="0" bIns="0" rtlCol="0" vert="horz">
            <a:spAutoFit/>
          </a:bodyPr>
          <a:lstStyle/>
          <a:p>
            <a:pPr algn="just" marL="12700" marR="10795" indent="304800">
              <a:lnSpc>
                <a:spcPct val="118100"/>
              </a:lnSpc>
              <a:spcBef>
                <a:spcPts val="100"/>
              </a:spcBef>
            </a:pPr>
            <a:r>
              <a:rPr dirty="0" sz="1200" spc="10">
                <a:solidFill>
                  <a:srgbClr val="231F20"/>
                </a:solidFill>
                <a:latin typeface="楷体"/>
                <a:cs typeface="楷体"/>
              </a:rPr>
              <a:t>健保对孤儿药的覆盖较为广</a:t>
            </a:r>
            <a:r>
              <a:rPr dirty="0" sz="1200">
                <a:solidFill>
                  <a:srgbClr val="231F20"/>
                </a:solidFill>
                <a:latin typeface="楷体"/>
                <a:cs typeface="楷体"/>
              </a:rPr>
              <a:t>泛</a:t>
            </a:r>
            <a:r>
              <a:rPr dirty="0" sz="1200" spc="10">
                <a:solidFill>
                  <a:srgbClr val="231F20"/>
                </a:solidFill>
                <a:latin typeface="楷体"/>
                <a:cs typeface="楷体"/>
              </a:rPr>
              <a:t>，并创新性地为罕见病设置药品专款 </a:t>
            </a:r>
            <a:r>
              <a:rPr dirty="0" sz="1200" spc="50">
                <a:solidFill>
                  <a:srgbClr val="231F20"/>
                </a:solidFill>
                <a:latin typeface="楷体"/>
                <a:cs typeface="楷体"/>
              </a:rPr>
              <a:t>专</a:t>
            </a:r>
            <a:r>
              <a:rPr dirty="0" sz="1200">
                <a:solidFill>
                  <a:srgbClr val="231F20"/>
                </a:solidFill>
                <a:latin typeface="楷体"/>
                <a:cs typeface="楷体"/>
              </a:rPr>
              <a:t>用</a:t>
            </a:r>
            <a:r>
              <a:rPr dirty="0" sz="1200" spc="50">
                <a:solidFill>
                  <a:srgbClr val="231F20"/>
                </a:solidFill>
                <a:latin typeface="楷体"/>
                <a:cs typeface="楷体"/>
              </a:rPr>
              <a:t>。据不完全统</a:t>
            </a:r>
            <a:r>
              <a:rPr dirty="0" sz="1200">
                <a:solidFill>
                  <a:srgbClr val="231F20"/>
                </a:solidFill>
                <a:latin typeface="楷体"/>
                <a:cs typeface="楷体"/>
              </a:rPr>
              <a:t>计</a:t>
            </a:r>
            <a:r>
              <a:rPr dirty="0" sz="1200" spc="50">
                <a:solidFill>
                  <a:srgbClr val="231F20"/>
                </a:solidFill>
                <a:latin typeface="楷体"/>
                <a:cs typeface="楷体"/>
              </a:rPr>
              <a:t>，截</a:t>
            </a:r>
            <a:r>
              <a:rPr dirty="0" sz="1200">
                <a:solidFill>
                  <a:srgbClr val="231F20"/>
                </a:solidFill>
                <a:latin typeface="楷体"/>
                <a:cs typeface="楷体"/>
              </a:rPr>
              <a:t>至</a:t>
            </a:r>
            <a:r>
              <a:rPr dirty="0" sz="1200" spc="-310">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7">
                <a:solidFill>
                  <a:srgbClr val="231F20"/>
                </a:solidFill>
                <a:latin typeface="Times New Roman"/>
                <a:cs typeface="Times New Roman"/>
              </a:rPr>
              <a:t> </a:t>
            </a:r>
            <a:r>
              <a:rPr dirty="0" sz="1200">
                <a:solidFill>
                  <a:srgbClr val="231F20"/>
                </a:solidFill>
                <a:latin typeface="楷体"/>
                <a:cs typeface="楷体"/>
              </a:rPr>
              <a:t>年</a:t>
            </a:r>
            <a:r>
              <a:rPr dirty="0" sz="1200" spc="-305">
                <a:solidFill>
                  <a:srgbClr val="231F20"/>
                </a:solidFill>
                <a:latin typeface="楷体"/>
                <a:cs typeface="楷体"/>
              </a:rPr>
              <a:t> </a:t>
            </a:r>
            <a:r>
              <a:rPr dirty="0" baseline="2314" sz="1800">
                <a:solidFill>
                  <a:srgbClr val="231F20"/>
                </a:solidFill>
                <a:latin typeface="Times New Roman"/>
                <a:cs typeface="Times New Roman"/>
              </a:rPr>
              <a:t>8</a:t>
            </a:r>
            <a:r>
              <a:rPr dirty="0" baseline="2314" sz="1800" spc="-7">
                <a:solidFill>
                  <a:srgbClr val="231F20"/>
                </a:solidFill>
                <a:latin typeface="Times New Roman"/>
                <a:cs typeface="Times New Roman"/>
              </a:rPr>
              <a:t> </a:t>
            </a:r>
            <a:r>
              <a:rPr dirty="0" sz="1200">
                <a:solidFill>
                  <a:srgbClr val="231F20"/>
                </a:solidFill>
                <a:latin typeface="楷体"/>
                <a:cs typeface="楷体"/>
              </a:rPr>
              <a:t>月</a:t>
            </a:r>
            <a:r>
              <a:rPr dirty="0" sz="1200" spc="50">
                <a:solidFill>
                  <a:srgbClr val="231F20"/>
                </a:solidFill>
                <a:latin typeface="楷体"/>
                <a:cs typeface="楷体"/>
              </a:rPr>
              <a:t>，中国台湾健保署共</a:t>
            </a:r>
            <a:r>
              <a:rPr dirty="0" sz="1200">
                <a:solidFill>
                  <a:srgbClr val="231F20"/>
                </a:solidFill>
                <a:latin typeface="楷体"/>
                <a:cs typeface="楷体"/>
              </a:rPr>
              <a:t>将</a:t>
            </a:r>
            <a:r>
              <a:rPr dirty="0" sz="1200" spc="-310">
                <a:solidFill>
                  <a:srgbClr val="231F20"/>
                </a:solidFill>
                <a:latin typeface="楷体"/>
                <a:cs typeface="楷体"/>
              </a:rPr>
              <a:t> </a:t>
            </a:r>
            <a:r>
              <a:rPr dirty="0" baseline="2314" sz="1800">
                <a:solidFill>
                  <a:srgbClr val="231F20"/>
                </a:solidFill>
                <a:latin typeface="Times New Roman"/>
                <a:cs typeface="Times New Roman"/>
              </a:rPr>
              <a:t>166</a:t>
            </a:r>
            <a:r>
              <a:rPr dirty="0" baseline="2314" sz="1800" spc="-7">
                <a:solidFill>
                  <a:srgbClr val="231F20"/>
                </a:solidFill>
                <a:latin typeface="Times New Roman"/>
                <a:cs typeface="Times New Roman"/>
              </a:rPr>
              <a:t> </a:t>
            </a:r>
            <a:r>
              <a:rPr dirty="0" sz="1200">
                <a:solidFill>
                  <a:srgbClr val="231F20"/>
                </a:solidFill>
                <a:latin typeface="楷体"/>
                <a:cs typeface="楷体"/>
              </a:rPr>
              <a:t>种</a:t>
            </a:r>
            <a:endParaRPr sz="1200">
              <a:latin typeface="楷体"/>
              <a:cs typeface="楷体"/>
            </a:endParaRPr>
          </a:p>
          <a:p>
            <a:pPr algn="just" marL="12700" marR="6985">
              <a:lnSpc>
                <a:spcPct val="118100"/>
              </a:lnSpc>
            </a:pPr>
            <a:r>
              <a:rPr dirty="0" sz="1200" spc="45">
                <a:solidFill>
                  <a:srgbClr val="231F20"/>
                </a:solidFill>
                <a:latin typeface="楷体"/>
                <a:cs typeface="楷体"/>
              </a:rPr>
              <a:t>孤儿药纳入健</a:t>
            </a:r>
            <a:r>
              <a:rPr dirty="0" sz="1200">
                <a:solidFill>
                  <a:srgbClr val="231F20"/>
                </a:solidFill>
                <a:latin typeface="楷体"/>
                <a:cs typeface="楷体"/>
              </a:rPr>
              <a:t>保</a:t>
            </a:r>
            <a:r>
              <a:rPr dirty="0" sz="1200" spc="45">
                <a:solidFill>
                  <a:srgbClr val="231F20"/>
                </a:solidFill>
                <a:latin typeface="楷体"/>
                <a:cs typeface="楷体"/>
              </a:rPr>
              <a:t>。另</a:t>
            </a:r>
            <a:r>
              <a:rPr dirty="0" sz="1200">
                <a:solidFill>
                  <a:srgbClr val="231F20"/>
                </a:solidFill>
                <a:latin typeface="楷体"/>
                <a:cs typeface="楷体"/>
              </a:rPr>
              <a:t>外</a:t>
            </a:r>
            <a:r>
              <a:rPr dirty="0" sz="1200" spc="45">
                <a:solidFill>
                  <a:srgbClr val="231F20"/>
                </a:solidFill>
                <a:latin typeface="楷体"/>
                <a:cs typeface="楷体"/>
              </a:rPr>
              <a:t>，</a:t>
            </a:r>
            <a:r>
              <a:rPr dirty="0" sz="1200">
                <a:solidFill>
                  <a:srgbClr val="231F20"/>
                </a:solidFill>
                <a:latin typeface="楷体"/>
                <a:cs typeface="楷体"/>
              </a:rPr>
              <a:t>从</a:t>
            </a:r>
            <a:r>
              <a:rPr dirty="0" sz="1200" spc="-315">
                <a:solidFill>
                  <a:srgbClr val="231F20"/>
                </a:solidFill>
                <a:latin typeface="楷体"/>
                <a:cs typeface="楷体"/>
              </a:rPr>
              <a:t> </a:t>
            </a:r>
            <a:r>
              <a:rPr dirty="0" baseline="2314" sz="1800">
                <a:solidFill>
                  <a:srgbClr val="231F20"/>
                </a:solidFill>
                <a:latin typeface="Times New Roman"/>
                <a:cs typeface="Times New Roman"/>
              </a:rPr>
              <a:t>2004</a:t>
            </a:r>
            <a:r>
              <a:rPr dirty="0" baseline="2314" sz="1800" spc="-22">
                <a:solidFill>
                  <a:srgbClr val="231F20"/>
                </a:solidFill>
                <a:latin typeface="Times New Roman"/>
                <a:cs typeface="Times New Roman"/>
              </a:rPr>
              <a:t> </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9</a:t>
            </a:r>
            <a:r>
              <a:rPr dirty="0" baseline="2314" sz="1800" spc="-22">
                <a:solidFill>
                  <a:srgbClr val="231F20"/>
                </a:solidFill>
                <a:latin typeface="Times New Roman"/>
                <a:cs typeface="Times New Roman"/>
              </a:rPr>
              <a:t> </a:t>
            </a:r>
            <a:r>
              <a:rPr dirty="0" sz="1200" spc="45">
                <a:solidFill>
                  <a:srgbClr val="231F20"/>
                </a:solidFill>
                <a:latin typeface="楷体"/>
                <a:cs typeface="楷体"/>
              </a:rPr>
              <a:t>月</a:t>
            </a:r>
            <a:r>
              <a:rPr dirty="0" sz="1200">
                <a:solidFill>
                  <a:srgbClr val="231F20"/>
                </a:solidFill>
                <a:latin typeface="楷体"/>
                <a:cs typeface="楷体"/>
              </a:rPr>
              <a:t>起</a:t>
            </a:r>
            <a:r>
              <a:rPr dirty="0" sz="1200" spc="45">
                <a:solidFill>
                  <a:srgbClr val="231F20"/>
                </a:solidFill>
                <a:latin typeface="楷体"/>
                <a:cs typeface="楷体"/>
              </a:rPr>
              <a:t>，为确保罕见病用药资</a:t>
            </a:r>
            <a:r>
              <a:rPr dirty="0" sz="1200">
                <a:solidFill>
                  <a:srgbClr val="231F20"/>
                </a:solidFill>
                <a:latin typeface="楷体"/>
                <a:cs typeface="楷体"/>
              </a:rPr>
              <a:t>金，  </a:t>
            </a:r>
            <a:r>
              <a:rPr dirty="0" sz="1200" spc="15">
                <a:solidFill>
                  <a:srgbClr val="231F20"/>
                </a:solidFill>
                <a:latin typeface="楷体"/>
                <a:cs typeface="楷体"/>
              </a:rPr>
              <a:t>健保针对罕见病用药设置专</a:t>
            </a:r>
            <a:r>
              <a:rPr dirty="0" sz="1200">
                <a:solidFill>
                  <a:srgbClr val="231F20"/>
                </a:solidFill>
                <a:latin typeface="楷体"/>
                <a:cs typeface="楷体"/>
              </a:rPr>
              <a:t>款</a:t>
            </a:r>
            <a:r>
              <a:rPr dirty="0" sz="1200" spc="15">
                <a:solidFill>
                  <a:srgbClr val="231F20"/>
                </a:solidFill>
                <a:latin typeface="楷体"/>
                <a:cs typeface="楷体"/>
              </a:rPr>
              <a:t>，并进行单独管</a:t>
            </a:r>
            <a:r>
              <a:rPr dirty="0" sz="1200">
                <a:solidFill>
                  <a:srgbClr val="231F20"/>
                </a:solidFill>
                <a:latin typeface="楷体"/>
                <a:cs typeface="楷体"/>
              </a:rPr>
              <a:t>理</a:t>
            </a:r>
            <a:r>
              <a:rPr dirty="0" sz="1200" spc="15">
                <a:solidFill>
                  <a:srgbClr val="231F20"/>
                </a:solidFill>
                <a:latin typeface="楷体"/>
                <a:cs typeface="楷体"/>
              </a:rPr>
              <a:t>。相关数据显</a:t>
            </a:r>
            <a:r>
              <a:rPr dirty="0" sz="1200">
                <a:solidFill>
                  <a:srgbClr val="231F20"/>
                </a:solidFill>
                <a:latin typeface="楷体"/>
                <a:cs typeface="楷体"/>
              </a:rPr>
              <a:t>示，</a:t>
            </a:r>
            <a:r>
              <a:rPr dirty="0" baseline="2314" sz="1800">
                <a:solidFill>
                  <a:srgbClr val="231F20"/>
                </a:solidFill>
                <a:latin typeface="Times New Roman"/>
                <a:cs typeface="Times New Roman"/>
              </a:rPr>
              <a:t>2016 </a:t>
            </a:r>
            <a:r>
              <a:rPr dirty="0" sz="1200" spc="30">
                <a:solidFill>
                  <a:srgbClr val="231F20"/>
                </a:solidFill>
                <a:latin typeface="楷体"/>
                <a:cs typeface="楷体"/>
              </a:rPr>
              <a:t>年罕见病用</a:t>
            </a:r>
            <a:r>
              <a:rPr dirty="0" sz="1200">
                <a:solidFill>
                  <a:srgbClr val="231F20"/>
                </a:solidFill>
                <a:latin typeface="楷体"/>
                <a:cs typeface="楷体"/>
              </a:rPr>
              <a:t>药</a:t>
            </a:r>
            <a:r>
              <a:rPr dirty="0" sz="1200" spc="-32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0">
                <a:solidFill>
                  <a:srgbClr val="231F20"/>
                </a:solidFill>
                <a:latin typeface="Times New Roman"/>
                <a:cs typeface="Times New Roman"/>
              </a:rPr>
              <a:t> </a:t>
            </a:r>
            <a:r>
              <a:rPr dirty="0" sz="1200" spc="30">
                <a:solidFill>
                  <a:srgbClr val="231F20"/>
                </a:solidFill>
                <a:latin typeface="楷体"/>
                <a:cs typeface="楷体"/>
              </a:rPr>
              <a:t>不包括血友</a:t>
            </a:r>
            <a:r>
              <a:rPr dirty="0" sz="1200">
                <a:solidFill>
                  <a:srgbClr val="231F20"/>
                </a:solidFill>
                <a:latin typeface="楷体"/>
                <a:cs typeface="楷体"/>
              </a:rPr>
              <a:t>病</a:t>
            </a:r>
            <a:r>
              <a:rPr dirty="0" sz="1200" spc="30">
                <a:solidFill>
                  <a:srgbClr val="231F20"/>
                </a:solidFill>
                <a:latin typeface="楷体"/>
                <a:cs typeface="楷体"/>
              </a:rPr>
              <a:t>，健保对血友病进行单独管</a:t>
            </a:r>
            <a:r>
              <a:rPr dirty="0" sz="1200">
                <a:solidFill>
                  <a:srgbClr val="231F20"/>
                </a:solidFill>
                <a:latin typeface="楷体"/>
                <a:cs typeface="楷体"/>
              </a:rPr>
              <a:t>理</a:t>
            </a:r>
            <a:r>
              <a:rPr dirty="0" sz="1200" spc="-32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spc="30">
                <a:solidFill>
                  <a:srgbClr val="231F20"/>
                </a:solidFill>
                <a:latin typeface="楷体"/>
                <a:cs typeface="楷体"/>
              </a:rPr>
              <a:t>专款支</a:t>
            </a:r>
            <a:r>
              <a:rPr dirty="0" sz="1200">
                <a:solidFill>
                  <a:srgbClr val="231F20"/>
                </a:solidFill>
                <a:latin typeface="楷体"/>
                <a:cs typeface="楷体"/>
              </a:rPr>
              <a:t>出 为</a:t>
            </a:r>
            <a:r>
              <a:rPr dirty="0" sz="1200" spc="-325">
                <a:solidFill>
                  <a:srgbClr val="231F20"/>
                </a:solidFill>
                <a:latin typeface="楷体"/>
                <a:cs typeface="楷体"/>
              </a:rPr>
              <a:t> </a:t>
            </a:r>
            <a:r>
              <a:rPr dirty="0" baseline="2314" sz="1800">
                <a:solidFill>
                  <a:srgbClr val="231F20"/>
                </a:solidFill>
                <a:latin typeface="Times New Roman"/>
                <a:cs typeface="Times New Roman"/>
              </a:rPr>
              <a:t>45.9</a:t>
            </a:r>
            <a:r>
              <a:rPr dirty="0" baseline="2314" sz="1800" spc="-37">
                <a:solidFill>
                  <a:srgbClr val="231F20"/>
                </a:solidFill>
                <a:latin typeface="Times New Roman"/>
                <a:cs typeface="Times New Roman"/>
              </a:rPr>
              <a:t> </a:t>
            </a:r>
            <a:r>
              <a:rPr dirty="0" sz="1200" spc="35">
                <a:solidFill>
                  <a:srgbClr val="231F20"/>
                </a:solidFill>
                <a:latin typeface="楷体"/>
                <a:cs typeface="楷体"/>
              </a:rPr>
              <a:t>亿元新台</a:t>
            </a:r>
            <a:r>
              <a:rPr dirty="0" sz="1200">
                <a:solidFill>
                  <a:srgbClr val="231F20"/>
                </a:solidFill>
                <a:latin typeface="楷体"/>
                <a:cs typeface="楷体"/>
              </a:rPr>
              <a:t>币</a:t>
            </a:r>
            <a:r>
              <a:rPr dirty="0" sz="1200" spc="35">
                <a:solidFill>
                  <a:srgbClr val="231F20"/>
                </a:solidFill>
                <a:latin typeface="楷体"/>
                <a:cs typeface="楷体"/>
              </a:rPr>
              <a:t>，占整体健保药物支出</a:t>
            </a:r>
            <a:r>
              <a:rPr dirty="0" sz="1200">
                <a:solidFill>
                  <a:srgbClr val="231F20"/>
                </a:solidFill>
                <a:latin typeface="楷体"/>
                <a:cs typeface="楷体"/>
              </a:rPr>
              <a:t>的</a:t>
            </a:r>
            <a:r>
              <a:rPr dirty="0" sz="1200" spc="-325">
                <a:solidFill>
                  <a:srgbClr val="231F20"/>
                </a:solidFill>
                <a:latin typeface="楷体"/>
                <a:cs typeface="楷体"/>
              </a:rPr>
              <a:t> </a:t>
            </a:r>
            <a:r>
              <a:rPr dirty="0" baseline="2314" sz="1800">
                <a:solidFill>
                  <a:srgbClr val="231F20"/>
                </a:solidFill>
                <a:latin typeface="Times New Roman"/>
                <a:cs typeface="Times New Roman"/>
              </a:rPr>
              <a:t>2.6%</a:t>
            </a:r>
            <a:r>
              <a:rPr dirty="0" sz="1200" spc="35">
                <a:solidFill>
                  <a:srgbClr val="231F20"/>
                </a:solidFill>
                <a:latin typeface="楷体"/>
                <a:cs typeface="楷体"/>
              </a:rPr>
              <a:t>。在纳入多种孤儿药 </a:t>
            </a:r>
            <a:r>
              <a:rPr dirty="0" sz="1200" spc="10">
                <a:solidFill>
                  <a:srgbClr val="231F20"/>
                </a:solidFill>
                <a:latin typeface="楷体"/>
                <a:cs typeface="楷体"/>
              </a:rPr>
              <a:t>的情况</a:t>
            </a:r>
            <a:r>
              <a:rPr dirty="0" sz="1200">
                <a:solidFill>
                  <a:srgbClr val="231F20"/>
                </a:solidFill>
                <a:latin typeface="楷体"/>
                <a:cs typeface="楷体"/>
              </a:rPr>
              <a:t>下</a:t>
            </a:r>
            <a:r>
              <a:rPr dirty="0" sz="1200" spc="10">
                <a:solidFill>
                  <a:srgbClr val="231F20"/>
                </a:solidFill>
                <a:latin typeface="楷体"/>
                <a:cs typeface="楷体"/>
              </a:rPr>
              <a:t>，台湾地区在罕见病用药专款上的支出占整体健保药物支出的 比重仍然处于可控范</a:t>
            </a:r>
            <a:r>
              <a:rPr dirty="0" sz="1200">
                <a:solidFill>
                  <a:srgbClr val="231F20"/>
                </a:solidFill>
                <a:latin typeface="楷体"/>
                <a:cs typeface="楷体"/>
              </a:rPr>
              <a:t>围</a:t>
            </a:r>
            <a:r>
              <a:rPr dirty="0" sz="1200" spc="10">
                <a:solidFill>
                  <a:srgbClr val="231F20"/>
                </a:solidFill>
                <a:latin typeface="楷体"/>
                <a:cs typeface="楷体"/>
              </a:rPr>
              <a:t>，未来对健保基金的整体预算影响也预计将维持 </a:t>
            </a:r>
            <a:r>
              <a:rPr dirty="0" sz="1200">
                <a:solidFill>
                  <a:srgbClr val="231F20"/>
                </a:solidFill>
                <a:latin typeface="楷体"/>
                <a:cs typeface="楷体"/>
              </a:rPr>
              <a:t>在一个可持续发展的水平。</a:t>
            </a:r>
            <a:endParaRPr sz="1200">
              <a:latin typeface="楷体"/>
              <a:cs typeface="楷体"/>
            </a:endParaRPr>
          </a:p>
          <a:p>
            <a:pPr>
              <a:lnSpc>
                <a:spcPct val="100000"/>
              </a:lnSpc>
              <a:spcBef>
                <a:spcPts val="30"/>
              </a:spcBef>
            </a:pPr>
            <a:endParaRPr sz="1300">
              <a:latin typeface="楷体"/>
              <a:cs typeface="楷体"/>
            </a:endParaRPr>
          </a:p>
          <a:p>
            <a:pPr algn="just" marL="12700" marR="5080" indent="304800">
              <a:lnSpc>
                <a:spcPct val="118000"/>
              </a:lnSpc>
              <a:spcBef>
                <a:spcPts val="5"/>
              </a:spcBef>
            </a:pPr>
            <a:r>
              <a:rPr dirty="0" sz="1200" spc="60">
                <a:solidFill>
                  <a:srgbClr val="231F20"/>
                </a:solidFill>
                <a:latin typeface="楷体"/>
                <a:cs typeface="楷体"/>
              </a:rPr>
              <a:t>根据中国台</a:t>
            </a:r>
            <a:r>
              <a:rPr dirty="0" sz="1200">
                <a:solidFill>
                  <a:srgbClr val="231F20"/>
                </a:solidFill>
                <a:latin typeface="楷体"/>
                <a:cs typeface="楷体"/>
              </a:rPr>
              <a:t>湾</a:t>
            </a:r>
            <a:r>
              <a:rPr dirty="0" sz="1200" spc="60">
                <a:solidFill>
                  <a:srgbClr val="231F20"/>
                </a:solidFill>
                <a:latin typeface="楷体"/>
                <a:cs typeface="楷体"/>
              </a:rPr>
              <a:t>《烟品健康福利捐分配及运作办</a:t>
            </a:r>
            <a:r>
              <a:rPr dirty="0" sz="1200" spc="30">
                <a:solidFill>
                  <a:srgbClr val="231F20"/>
                </a:solidFill>
                <a:latin typeface="楷体"/>
                <a:cs typeface="楷体"/>
              </a:rPr>
              <a:t>法</a:t>
            </a:r>
            <a:r>
              <a:rPr dirty="0" sz="1200" spc="60">
                <a:solidFill>
                  <a:srgbClr val="231F20"/>
                </a:solidFill>
                <a:latin typeface="楷体"/>
                <a:cs typeface="楷体"/>
              </a:rPr>
              <a:t>》规</a:t>
            </a:r>
            <a:r>
              <a:rPr dirty="0" sz="1200">
                <a:solidFill>
                  <a:srgbClr val="231F20"/>
                </a:solidFill>
                <a:latin typeface="楷体"/>
                <a:cs typeface="楷体"/>
              </a:rPr>
              <a:t>定</a:t>
            </a:r>
            <a:r>
              <a:rPr dirty="0" sz="1200" spc="60">
                <a:solidFill>
                  <a:srgbClr val="231F20"/>
                </a:solidFill>
                <a:latin typeface="楷体"/>
                <a:cs typeface="楷体"/>
              </a:rPr>
              <a:t>，烟品健 </a:t>
            </a:r>
            <a:r>
              <a:rPr dirty="0" sz="1200" spc="55">
                <a:solidFill>
                  <a:srgbClr val="231F20"/>
                </a:solidFill>
                <a:latin typeface="楷体"/>
                <a:cs typeface="楷体"/>
              </a:rPr>
              <a:t>康福利捐的部分资金需单独划</a:t>
            </a:r>
            <a:r>
              <a:rPr dirty="0" sz="1200">
                <a:solidFill>
                  <a:srgbClr val="231F20"/>
                </a:solidFill>
                <a:latin typeface="楷体"/>
                <a:cs typeface="楷体"/>
              </a:rPr>
              <a:t>出</a:t>
            </a:r>
            <a:r>
              <a:rPr dirty="0" sz="1200" spc="55">
                <a:solidFill>
                  <a:srgbClr val="231F20"/>
                </a:solidFill>
                <a:latin typeface="楷体"/>
                <a:cs typeface="楷体"/>
              </a:rPr>
              <a:t>，用作卫生健康补助款</a:t>
            </a:r>
            <a:r>
              <a:rPr dirty="0" sz="1200">
                <a:solidFill>
                  <a:srgbClr val="231F20"/>
                </a:solidFill>
                <a:latin typeface="楷体"/>
                <a:cs typeface="楷体"/>
              </a:rPr>
              <a:t>项</a:t>
            </a:r>
            <a:r>
              <a:rPr dirty="0" sz="1200" spc="55">
                <a:solidFill>
                  <a:srgbClr val="231F20"/>
                </a:solidFill>
                <a:latin typeface="楷体"/>
                <a:cs typeface="楷体"/>
              </a:rPr>
              <a:t>。烟草税的  </a:t>
            </a:r>
            <a:r>
              <a:rPr dirty="0" baseline="2314" sz="1800">
                <a:solidFill>
                  <a:srgbClr val="231F20"/>
                </a:solidFill>
                <a:latin typeface="Times New Roman"/>
                <a:cs typeface="Times New Roman"/>
              </a:rPr>
              <a:t>24.2%</a:t>
            </a:r>
            <a:r>
              <a:rPr dirty="0" baseline="2314" sz="1800" spc="-142">
                <a:solidFill>
                  <a:srgbClr val="231F20"/>
                </a:solidFill>
                <a:latin typeface="Times New Roman"/>
                <a:cs typeface="Times New Roman"/>
              </a:rPr>
              <a:t> </a:t>
            </a:r>
            <a:r>
              <a:rPr dirty="0" sz="1200" spc="20">
                <a:solidFill>
                  <a:srgbClr val="231F20"/>
                </a:solidFill>
                <a:latin typeface="楷体"/>
                <a:cs typeface="楷体"/>
              </a:rPr>
              <a:t>需要用于罕见病的医疗费</a:t>
            </a:r>
            <a:r>
              <a:rPr dirty="0" sz="1200">
                <a:solidFill>
                  <a:srgbClr val="231F20"/>
                </a:solidFill>
                <a:latin typeface="楷体"/>
                <a:cs typeface="楷体"/>
              </a:rPr>
              <a:t>用</a:t>
            </a:r>
            <a:r>
              <a:rPr dirty="0" sz="1200" spc="20">
                <a:solidFill>
                  <a:srgbClr val="231F20"/>
                </a:solidFill>
                <a:latin typeface="楷体"/>
                <a:cs typeface="楷体"/>
              </a:rPr>
              <a:t>、癌症防</a:t>
            </a:r>
            <a:r>
              <a:rPr dirty="0" sz="1200">
                <a:solidFill>
                  <a:srgbClr val="231F20"/>
                </a:solidFill>
                <a:latin typeface="楷体"/>
                <a:cs typeface="楷体"/>
              </a:rPr>
              <a:t>治</a:t>
            </a:r>
            <a:r>
              <a:rPr dirty="0" sz="1200" spc="20">
                <a:solidFill>
                  <a:srgbClr val="231F20"/>
                </a:solidFill>
                <a:latin typeface="楷体"/>
                <a:cs typeface="楷体"/>
              </a:rPr>
              <a:t>、烟害防治及卫生保</a:t>
            </a:r>
            <a:r>
              <a:rPr dirty="0" sz="1200">
                <a:solidFill>
                  <a:srgbClr val="231F20"/>
                </a:solidFill>
                <a:latin typeface="楷体"/>
                <a:cs typeface="楷体"/>
              </a:rPr>
              <a:t>健，</a:t>
            </a:r>
            <a:endParaRPr sz="1200">
              <a:latin typeface="楷体"/>
              <a:cs typeface="楷体"/>
            </a:endParaRPr>
          </a:p>
          <a:p>
            <a:pPr marL="12700">
              <a:lnSpc>
                <a:spcPct val="100000"/>
              </a:lnSpc>
              <a:spcBef>
                <a:spcPts val="259"/>
              </a:spcBef>
            </a:pPr>
            <a:r>
              <a:rPr dirty="0" sz="1200" spc="35">
                <a:solidFill>
                  <a:srgbClr val="231F20"/>
                </a:solidFill>
                <a:latin typeface="楷体"/>
                <a:cs typeface="楷体"/>
              </a:rPr>
              <a:t>其中</a:t>
            </a:r>
            <a:r>
              <a:rPr dirty="0" sz="1200">
                <a:solidFill>
                  <a:srgbClr val="231F20"/>
                </a:solidFill>
                <a:latin typeface="楷体"/>
                <a:cs typeface="楷体"/>
              </a:rPr>
              <a:t>的</a:t>
            </a:r>
            <a:r>
              <a:rPr dirty="0" sz="1200" spc="-345">
                <a:solidFill>
                  <a:srgbClr val="231F20"/>
                </a:solidFill>
                <a:latin typeface="楷体"/>
                <a:cs typeface="楷体"/>
              </a:rPr>
              <a:t> </a:t>
            </a:r>
            <a:r>
              <a:rPr dirty="0" baseline="2314" sz="1800">
                <a:solidFill>
                  <a:srgbClr val="231F20"/>
                </a:solidFill>
                <a:latin typeface="Times New Roman"/>
                <a:cs typeface="Times New Roman"/>
              </a:rPr>
              <a:t>2.7%</a:t>
            </a:r>
            <a:r>
              <a:rPr dirty="0" baseline="2314" sz="1800" spc="-67">
                <a:solidFill>
                  <a:srgbClr val="231F20"/>
                </a:solidFill>
                <a:latin typeface="Times New Roman"/>
                <a:cs typeface="Times New Roman"/>
              </a:rPr>
              <a:t> </a:t>
            </a:r>
            <a:r>
              <a:rPr dirty="0" sz="1200" spc="35">
                <a:solidFill>
                  <a:srgbClr val="231F20"/>
                </a:solidFill>
                <a:latin typeface="楷体"/>
                <a:cs typeface="楷体"/>
              </a:rPr>
              <a:t>专门用于罕见病的居家医疗照</a:t>
            </a:r>
            <a:r>
              <a:rPr dirty="0" sz="1200">
                <a:solidFill>
                  <a:srgbClr val="231F20"/>
                </a:solidFill>
                <a:latin typeface="楷体"/>
                <a:cs typeface="楷体"/>
              </a:rPr>
              <a:t>护</a:t>
            </a:r>
            <a:r>
              <a:rPr dirty="0" sz="1200" spc="35">
                <a:solidFill>
                  <a:srgbClr val="231F20"/>
                </a:solidFill>
                <a:latin typeface="楷体"/>
                <a:cs typeface="楷体"/>
              </a:rPr>
              <a:t>、诊断和营养费</a:t>
            </a:r>
            <a:r>
              <a:rPr dirty="0" sz="1200">
                <a:solidFill>
                  <a:srgbClr val="231F20"/>
                </a:solidFill>
                <a:latin typeface="楷体"/>
                <a:cs typeface="楷体"/>
              </a:rPr>
              <a:t>用</a:t>
            </a:r>
            <a:r>
              <a:rPr dirty="0" sz="1200" spc="35">
                <a:solidFill>
                  <a:srgbClr val="231F20"/>
                </a:solidFill>
                <a:latin typeface="楷体"/>
                <a:cs typeface="楷体"/>
              </a:rPr>
              <a:t>。根据</a:t>
            </a:r>
            <a:endParaRPr sz="1200">
              <a:latin typeface="楷体"/>
              <a:cs typeface="楷体"/>
            </a:endParaRPr>
          </a:p>
          <a:p>
            <a:pPr marL="12700">
              <a:lnSpc>
                <a:spcPct val="100000"/>
              </a:lnSpc>
              <a:spcBef>
                <a:spcPts val="254"/>
              </a:spcBef>
            </a:pPr>
            <a:r>
              <a:rPr dirty="0" baseline="2314" sz="1800">
                <a:solidFill>
                  <a:srgbClr val="231F20"/>
                </a:solidFill>
                <a:latin typeface="Times New Roman"/>
                <a:cs typeface="Times New Roman"/>
              </a:rPr>
              <a:t>2018</a:t>
            </a:r>
            <a:r>
              <a:rPr dirty="0" baseline="2314" sz="1800" spc="-150">
                <a:solidFill>
                  <a:srgbClr val="231F20"/>
                </a:solidFill>
                <a:latin typeface="Times New Roman"/>
                <a:cs typeface="Times New Roman"/>
              </a:rPr>
              <a:t> </a:t>
            </a:r>
            <a:r>
              <a:rPr dirty="0" sz="1200">
                <a:solidFill>
                  <a:srgbClr val="231F20"/>
                </a:solidFill>
                <a:latin typeface="楷体"/>
                <a:cs typeface="楷体"/>
              </a:rPr>
              <a:t>年中国台湾《烟品健康福利捐补助罕见疾病等之医疗费用》统计，</a:t>
            </a:r>
            <a:endParaRPr sz="1200">
              <a:latin typeface="楷体"/>
              <a:cs typeface="楷体"/>
            </a:endParaRPr>
          </a:p>
          <a:p>
            <a:pPr marL="12700">
              <a:lnSpc>
                <a:spcPct val="100000"/>
              </a:lnSpc>
              <a:spcBef>
                <a:spcPts val="260"/>
              </a:spcBef>
            </a:pPr>
            <a:r>
              <a:rPr dirty="0" baseline="2314" sz="1800">
                <a:solidFill>
                  <a:srgbClr val="231F20"/>
                </a:solidFill>
                <a:latin typeface="Times New Roman"/>
                <a:cs typeface="Times New Roman"/>
              </a:rPr>
              <a:t>2017</a:t>
            </a:r>
            <a:r>
              <a:rPr dirty="0" baseline="2314" sz="1800" spc="-157">
                <a:solidFill>
                  <a:srgbClr val="231F20"/>
                </a:solidFill>
                <a:latin typeface="Times New Roman"/>
                <a:cs typeface="Times New Roman"/>
              </a:rPr>
              <a:t> </a:t>
            </a:r>
            <a:r>
              <a:rPr dirty="0" sz="1200">
                <a:solidFill>
                  <a:srgbClr val="231F20"/>
                </a:solidFill>
                <a:latin typeface="楷体"/>
                <a:cs typeface="楷体"/>
              </a:rPr>
              <a:t>年中国台湾烟品健康福利捐补助罕见病的金额达到</a:t>
            </a:r>
            <a:r>
              <a:rPr dirty="0" sz="1200" spc="-405">
                <a:solidFill>
                  <a:srgbClr val="231F20"/>
                </a:solidFill>
                <a:latin typeface="楷体"/>
                <a:cs typeface="楷体"/>
              </a:rPr>
              <a:t> </a:t>
            </a:r>
            <a:r>
              <a:rPr dirty="0" baseline="2314" sz="1800">
                <a:solidFill>
                  <a:srgbClr val="231F20"/>
                </a:solidFill>
                <a:latin typeface="Times New Roman"/>
                <a:cs typeface="Times New Roman"/>
              </a:rPr>
              <a:t>2.43</a:t>
            </a:r>
            <a:r>
              <a:rPr dirty="0" baseline="2314" sz="1800" spc="-150">
                <a:solidFill>
                  <a:srgbClr val="231F20"/>
                </a:solidFill>
                <a:latin typeface="Times New Roman"/>
                <a:cs typeface="Times New Roman"/>
              </a:rPr>
              <a:t> </a:t>
            </a:r>
            <a:r>
              <a:rPr dirty="0" sz="1200">
                <a:solidFill>
                  <a:srgbClr val="231F20"/>
                </a:solidFill>
                <a:latin typeface="楷体"/>
                <a:cs typeface="楷体"/>
              </a:rPr>
              <a:t>亿新台币，</a:t>
            </a:r>
            <a:endParaRPr sz="1200">
              <a:latin typeface="楷体"/>
              <a:cs typeface="楷体"/>
            </a:endParaRPr>
          </a:p>
          <a:p>
            <a:pPr algn="just" marL="12700" marR="12065">
              <a:lnSpc>
                <a:spcPct val="118100"/>
              </a:lnSpc>
            </a:pPr>
            <a:r>
              <a:rPr dirty="0" sz="1200">
                <a:solidFill>
                  <a:srgbClr val="231F20"/>
                </a:solidFill>
                <a:latin typeface="楷体"/>
                <a:cs typeface="楷体"/>
              </a:rPr>
              <a:t>罕见病患者平均每人得到补助</a:t>
            </a:r>
            <a:r>
              <a:rPr dirty="0" sz="1200" spc="-345">
                <a:solidFill>
                  <a:srgbClr val="231F20"/>
                </a:solidFill>
                <a:latin typeface="楷体"/>
                <a:cs typeface="楷体"/>
              </a:rPr>
              <a:t> </a:t>
            </a:r>
            <a:r>
              <a:rPr dirty="0" baseline="2314" sz="1800">
                <a:solidFill>
                  <a:srgbClr val="231F20"/>
                </a:solidFill>
                <a:latin typeface="Times New Roman"/>
                <a:cs typeface="Times New Roman"/>
              </a:rPr>
              <a:t>29,098</a:t>
            </a:r>
            <a:r>
              <a:rPr dirty="0" baseline="2314" sz="1800" spc="-60">
                <a:solidFill>
                  <a:srgbClr val="231F20"/>
                </a:solidFill>
                <a:latin typeface="Times New Roman"/>
                <a:cs typeface="Times New Roman"/>
              </a:rPr>
              <a:t> </a:t>
            </a:r>
            <a:r>
              <a:rPr dirty="0" sz="1200">
                <a:solidFill>
                  <a:srgbClr val="231F20"/>
                </a:solidFill>
                <a:latin typeface="楷体"/>
                <a:cs typeface="楷体"/>
              </a:rPr>
              <a:t>新台币，为近五年第二高。烟品健 </a:t>
            </a:r>
            <a:r>
              <a:rPr dirty="0" sz="1200" spc="10">
                <a:solidFill>
                  <a:srgbClr val="231F20"/>
                </a:solidFill>
                <a:latin typeface="楷体"/>
                <a:cs typeface="楷体"/>
              </a:rPr>
              <a:t>康福利捐为全民健保提供了有力补</a:t>
            </a:r>
            <a:r>
              <a:rPr dirty="0" sz="1200">
                <a:solidFill>
                  <a:srgbClr val="231F20"/>
                </a:solidFill>
                <a:latin typeface="楷体"/>
                <a:cs typeface="楷体"/>
              </a:rPr>
              <a:t>充</a:t>
            </a:r>
            <a:r>
              <a:rPr dirty="0" sz="1200" spc="10">
                <a:solidFill>
                  <a:srgbClr val="231F20"/>
                </a:solidFill>
                <a:latin typeface="楷体"/>
                <a:cs typeface="楷体"/>
              </a:rPr>
              <a:t>，其模式类似于大陆地区利用福彩 </a:t>
            </a:r>
            <a:r>
              <a:rPr dirty="0" sz="1200">
                <a:solidFill>
                  <a:srgbClr val="231F20"/>
                </a:solidFill>
                <a:latin typeface="楷体"/>
                <a:cs typeface="楷体"/>
              </a:rPr>
              <a:t>公益金对医疗卫生项目进行补助的做法，值得学习与探索。</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台湾罕见病保障体系建设对我国的借鉴意义</a:t>
            </a:r>
            <a:endParaRPr sz="1200">
              <a:latin typeface="楷体"/>
              <a:cs typeface="楷体"/>
            </a:endParaRPr>
          </a:p>
          <a:p>
            <a:pPr marL="317500">
              <a:lnSpc>
                <a:spcPct val="100000"/>
              </a:lnSpc>
              <a:spcBef>
                <a:spcPts val="260"/>
              </a:spcBef>
            </a:pPr>
            <a:r>
              <a:rPr dirty="0" sz="1200">
                <a:solidFill>
                  <a:srgbClr val="231F20"/>
                </a:solidFill>
                <a:latin typeface="楷体"/>
                <a:cs typeface="楷体"/>
              </a:rPr>
              <a:t>自</a:t>
            </a:r>
            <a:r>
              <a:rPr dirty="0" sz="1200" spc="-335">
                <a:solidFill>
                  <a:srgbClr val="231F20"/>
                </a:solidFill>
                <a:latin typeface="楷体"/>
                <a:cs typeface="楷体"/>
              </a:rPr>
              <a:t> </a:t>
            </a:r>
            <a:r>
              <a:rPr dirty="0" baseline="2314" sz="1800">
                <a:solidFill>
                  <a:srgbClr val="231F20"/>
                </a:solidFill>
                <a:latin typeface="Times New Roman"/>
                <a:cs typeface="Times New Roman"/>
              </a:rPr>
              <a:t>2000</a:t>
            </a:r>
            <a:r>
              <a:rPr dirty="0" baseline="2314" sz="1800" spc="-44">
                <a:solidFill>
                  <a:srgbClr val="231F20"/>
                </a:solidFill>
                <a:latin typeface="Times New Roman"/>
                <a:cs typeface="Times New Roman"/>
              </a:rPr>
              <a:t> </a:t>
            </a:r>
            <a:r>
              <a:rPr dirty="0" sz="1200" spc="45">
                <a:solidFill>
                  <a:srgbClr val="231F20"/>
                </a:solidFill>
                <a:latin typeface="楷体"/>
                <a:cs typeface="楷体"/>
              </a:rPr>
              <a:t>年出</a:t>
            </a:r>
            <a:r>
              <a:rPr dirty="0" sz="1200">
                <a:solidFill>
                  <a:srgbClr val="231F20"/>
                </a:solidFill>
                <a:latin typeface="楷体"/>
                <a:cs typeface="楷体"/>
              </a:rPr>
              <a:t>台</a:t>
            </a:r>
            <a:r>
              <a:rPr dirty="0" sz="1200" spc="45">
                <a:solidFill>
                  <a:srgbClr val="231F20"/>
                </a:solidFill>
                <a:latin typeface="楷体"/>
                <a:cs typeface="楷体"/>
              </a:rPr>
              <a:t>《罕见疾病防治及药物</a:t>
            </a:r>
            <a:r>
              <a:rPr dirty="0" sz="1200" spc="20">
                <a:solidFill>
                  <a:srgbClr val="231F20"/>
                </a:solidFill>
                <a:latin typeface="楷体"/>
                <a:cs typeface="楷体"/>
              </a:rPr>
              <a:t>法</a:t>
            </a:r>
            <a:r>
              <a:rPr dirty="0" sz="1200" spc="45">
                <a:solidFill>
                  <a:srgbClr val="231F20"/>
                </a:solidFill>
                <a:latin typeface="楷体"/>
                <a:cs typeface="楷体"/>
              </a:rPr>
              <a:t>》以</a:t>
            </a:r>
            <a:r>
              <a:rPr dirty="0" sz="1200">
                <a:solidFill>
                  <a:srgbClr val="231F20"/>
                </a:solidFill>
                <a:latin typeface="楷体"/>
                <a:cs typeface="楷体"/>
              </a:rPr>
              <a:t>来</a:t>
            </a:r>
            <a:r>
              <a:rPr dirty="0" sz="1200" spc="45">
                <a:solidFill>
                  <a:srgbClr val="231F20"/>
                </a:solidFill>
                <a:latin typeface="楷体"/>
                <a:cs typeface="楷体"/>
              </a:rPr>
              <a:t>，中国台湾地区在</a:t>
            </a:r>
            <a:endParaRPr sz="1200">
              <a:latin typeface="楷体"/>
              <a:cs typeface="楷体"/>
            </a:endParaRPr>
          </a:p>
          <a:p>
            <a:pPr algn="just" marL="12700" marR="10160">
              <a:lnSpc>
                <a:spcPct val="118100"/>
              </a:lnSpc>
            </a:pPr>
            <a:r>
              <a:rPr dirty="0" sz="1200" spc="35">
                <a:solidFill>
                  <a:srgbClr val="231F20"/>
                </a:solidFill>
                <a:latin typeface="楷体"/>
                <a:cs typeface="楷体"/>
              </a:rPr>
              <a:t>过去</a:t>
            </a:r>
            <a:r>
              <a:rPr dirty="0" sz="1200">
                <a:solidFill>
                  <a:srgbClr val="231F20"/>
                </a:solidFill>
                <a:latin typeface="楷体"/>
                <a:cs typeface="楷体"/>
              </a:rPr>
              <a:t>的</a:t>
            </a:r>
            <a:r>
              <a:rPr dirty="0" sz="1200" spc="-340">
                <a:solidFill>
                  <a:srgbClr val="231F20"/>
                </a:solidFill>
                <a:latin typeface="楷体"/>
                <a:cs typeface="楷体"/>
              </a:rPr>
              <a:t> </a:t>
            </a:r>
            <a:r>
              <a:rPr dirty="0" baseline="2314" sz="1800">
                <a:solidFill>
                  <a:srgbClr val="231F20"/>
                </a:solidFill>
                <a:latin typeface="Times New Roman"/>
                <a:cs typeface="Times New Roman"/>
              </a:rPr>
              <a:t>18</a:t>
            </a:r>
            <a:r>
              <a:rPr dirty="0" baseline="2314" sz="1800" spc="-52">
                <a:solidFill>
                  <a:srgbClr val="231F20"/>
                </a:solidFill>
                <a:latin typeface="Times New Roman"/>
                <a:cs typeface="Times New Roman"/>
              </a:rPr>
              <a:t> </a:t>
            </a:r>
            <a:r>
              <a:rPr dirty="0" sz="1200" spc="35">
                <a:solidFill>
                  <a:srgbClr val="231F20"/>
                </a:solidFill>
                <a:latin typeface="楷体"/>
                <a:cs typeface="楷体"/>
              </a:rPr>
              <a:t>年间建成了一套全面完整的罕见病保障体</a:t>
            </a:r>
            <a:r>
              <a:rPr dirty="0" sz="1200">
                <a:solidFill>
                  <a:srgbClr val="231F20"/>
                </a:solidFill>
                <a:latin typeface="楷体"/>
                <a:cs typeface="楷体"/>
              </a:rPr>
              <a:t>系</a:t>
            </a:r>
            <a:r>
              <a:rPr dirty="0" sz="1200" spc="35">
                <a:solidFill>
                  <a:srgbClr val="231F20"/>
                </a:solidFill>
                <a:latin typeface="楷体"/>
                <a:cs typeface="楷体"/>
              </a:rPr>
              <a:t>。其</a:t>
            </a:r>
            <a:r>
              <a:rPr dirty="0" sz="1200">
                <a:solidFill>
                  <a:srgbClr val="231F20"/>
                </a:solidFill>
                <a:latin typeface="楷体"/>
                <a:cs typeface="楷体"/>
              </a:rPr>
              <a:t>中</a:t>
            </a:r>
            <a:r>
              <a:rPr dirty="0" sz="1200" spc="35">
                <a:solidFill>
                  <a:srgbClr val="231F20"/>
                </a:solidFill>
                <a:latin typeface="楷体"/>
                <a:cs typeface="楷体"/>
              </a:rPr>
              <a:t>，全民</a:t>
            </a:r>
            <a:r>
              <a:rPr dirty="0" sz="1200">
                <a:solidFill>
                  <a:srgbClr val="231F20"/>
                </a:solidFill>
                <a:latin typeface="楷体"/>
                <a:cs typeface="楷体"/>
              </a:rPr>
              <a:t>健 </a:t>
            </a:r>
            <a:r>
              <a:rPr dirty="0" sz="1200" spc="10">
                <a:solidFill>
                  <a:srgbClr val="231F20"/>
                </a:solidFill>
                <a:latin typeface="楷体"/>
                <a:cs typeface="楷体"/>
              </a:rPr>
              <a:t>保为罕见病单独设置药品款项以及利用烟品健康福利捐投入罕见病医疗 的做法很大程度上保证了罕见病保障资金的可持续发</a:t>
            </a:r>
            <a:r>
              <a:rPr dirty="0" sz="1200">
                <a:solidFill>
                  <a:srgbClr val="231F20"/>
                </a:solidFill>
                <a:latin typeface="楷体"/>
                <a:cs typeface="楷体"/>
              </a:rPr>
              <a:t>展</a:t>
            </a:r>
            <a:r>
              <a:rPr dirty="0" sz="1200" spc="10">
                <a:solidFill>
                  <a:srgbClr val="231F20"/>
                </a:solidFill>
                <a:latin typeface="楷体"/>
                <a:cs typeface="楷体"/>
              </a:rPr>
              <a:t>，对于罕见病患 者用药可及性的提高有着重大意</a:t>
            </a:r>
            <a:r>
              <a:rPr dirty="0" sz="1200">
                <a:solidFill>
                  <a:srgbClr val="231F20"/>
                </a:solidFill>
                <a:latin typeface="楷体"/>
                <a:cs typeface="楷体"/>
              </a:rPr>
              <a:t>义</a:t>
            </a:r>
            <a:r>
              <a:rPr dirty="0" sz="1200" spc="10">
                <a:solidFill>
                  <a:srgbClr val="231F20"/>
                </a:solidFill>
                <a:latin typeface="楷体"/>
                <a:cs typeface="楷体"/>
              </a:rPr>
              <a:t>。大陆地区部分专家曾提出对罕见病 保障资金进行单独筹</a:t>
            </a:r>
            <a:r>
              <a:rPr dirty="0" sz="1200">
                <a:solidFill>
                  <a:srgbClr val="231F20"/>
                </a:solidFill>
                <a:latin typeface="楷体"/>
                <a:cs typeface="楷体"/>
              </a:rPr>
              <a:t>资</a:t>
            </a:r>
            <a:r>
              <a:rPr dirty="0" sz="1200" spc="10">
                <a:solidFill>
                  <a:srgbClr val="231F20"/>
                </a:solidFill>
                <a:latin typeface="楷体"/>
                <a:cs typeface="楷体"/>
              </a:rPr>
              <a:t>、管理和支</a:t>
            </a:r>
            <a:r>
              <a:rPr dirty="0" sz="1200">
                <a:solidFill>
                  <a:srgbClr val="231F20"/>
                </a:solidFill>
                <a:latin typeface="楷体"/>
                <a:cs typeface="楷体"/>
              </a:rPr>
              <a:t>付</a:t>
            </a:r>
            <a:r>
              <a:rPr dirty="0" sz="1200" spc="10">
                <a:solidFill>
                  <a:srgbClr val="231F20"/>
                </a:solidFill>
                <a:latin typeface="楷体"/>
                <a:cs typeface="楷体"/>
              </a:rPr>
              <a:t>，借鉴我国台湾地区的经</a:t>
            </a:r>
            <a:r>
              <a:rPr dirty="0" sz="1200">
                <a:solidFill>
                  <a:srgbClr val="231F20"/>
                </a:solidFill>
                <a:latin typeface="楷体"/>
                <a:cs typeface="楷体"/>
              </a:rPr>
              <a:t>验</a:t>
            </a:r>
            <a:r>
              <a:rPr dirty="0" sz="1200" spc="10">
                <a:solidFill>
                  <a:srgbClr val="231F20"/>
                </a:solidFill>
                <a:latin typeface="楷体"/>
                <a:cs typeface="楷体"/>
              </a:rPr>
              <a:t>。大陆 </a:t>
            </a:r>
            <a:r>
              <a:rPr dirty="0" sz="1200">
                <a:solidFill>
                  <a:srgbClr val="231F20"/>
                </a:solidFill>
                <a:latin typeface="楷体"/>
                <a:cs typeface="楷体"/>
              </a:rPr>
              <a:t>有条件的地区或可在中长期尝试类似模式。</a:t>
            </a:r>
            <a:endParaRPr sz="1200">
              <a:latin typeface="楷体"/>
              <a:cs typeface="楷体"/>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34</a:t>
            </a:r>
            <a:endParaRPr sz="1200">
              <a:latin typeface="Times New Roman"/>
              <a:cs typeface="Times New Roman"/>
            </a:endParaRPr>
          </a:p>
        </p:txBody>
      </p:sp>
      <p:sp>
        <p:nvSpPr>
          <p:cNvPr id="4" name="object 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5" name="object 5"/>
          <p:cNvPicPr/>
          <p:nvPr/>
        </p:nvPicPr>
        <p:blipFill>
          <a:blip r:embed="rId2" cstate="print"/>
          <a:stretch>
            <a:fillRect/>
          </a:stretch>
        </p:blipFill>
        <p:spPr>
          <a:xfrm>
            <a:off x="1714842" y="2962618"/>
            <a:ext cx="894346" cy="142354"/>
          </a:xfrm>
          <a:prstGeom prst="rect">
            <a:avLst/>
          </a:prstGeom>
        </p:spPr>
      </p:pic>
      <p:sp>
        <p:nvSpPr>
          <p:cNvPr id="6" name="object 6"/>
          <p:cNvSpPr/>
          <p:nvPr/>
        </p:nvSpPr>
        <p:spPr>
          <a:xfrm>
            <a:off x="2676232" y="3022574"/>
            <a:ext cx="18415" cy="64135"/>
          </a:xfrm>
          <a:custGeom>
            <a:avLst/>
            <a:gdLst/>
            <a:ahLst/>
            <a:cxnLst/>
            <a:rect l="l" t="t" r="r" b="b"/>
            <a:pathLst>
              <a:path w="18414" h="64135">
                <a:moveTo>
                  <a:pt x="15176" y="2679"/>
                </a:moveTo>
                <a:lnTo>
                  <a:pt x="13385" y="889"/>
                </a:lnTo>
                <a:lnTo>
                  <a:pt x="11302" y="0"/>
                </a:lnTo>
                <a:lnTo>
                  <a:pt x="8928" y="0"/>
                </a:lnTo>
                <a:lnTo>
                  <a:pt x="6540" y="0"/>
                </a:lnTo>
                <a:lnTo>
                  <a:pt x="4457" y="889"/>
                </a:lnTo>
                <a:lnTo>
                  <a:pt x="2679" y="2679"/>
                </a:lnTo>
                <a:lnTo>
                  <a:pt x="888" y="4470"/>
                </a:lnTo>
                <a:lnTo>
                  <a:pt x="0" y="6553"/>
                </a:lnTo>
                <a:lnTo>
                  <a:pt x="0" y="8928"/>
                </a:lnTo>
                <a:lnTo>
                  <a:pt x="0" y="11709"/>
                </a:lnTo>
                <a:lnTo>
                  <a:pt x="888" y="13995"/>
                </a:lnTo>
                <a:lnTo>
                  <a:pt x="2679" y="15773"/>
                </a:lnTo>
                <a:lnTo>
                  <a:pt x="4457" y="17564"/>
                </a:lnTo>
                <a:lnTo>
                  <a:pt x="6540" y="18453"/>
                </a:lnTo>
                <a:lnTo>
                  <a:pt x="8928" y="18453"/>
                </a:lnTo>
                <a:lnTo>
                  <a:pt x="11302" y="18453"/>
                </a:lnTo>
                <a:lnTo>
                  <a:pt x="13385" y="17564"/>
                </a:lnTo>
                <a:lnTo>
                  <a:pt x="15176" y="15773"/>
                </a:lnTo>
                <a:lnTo>
                  <a:pt x="16967" y="13995"/>
                </a:lnTo>
                <a:lnTo>
                  <a:pt x="17856" y="11709"/>
                </a:lnTo>
                <a:lnTo>
                  <a:pt x="17856" y="8928"/>
                </a:lnTo>
                <a:lnTo>
                  <a:pt x="17856" y="6553"/>
                </a:lnTo>
                <a:lnTo>
                  <a:pt x="16967" y="4470"/>
                </a:lnTo>
                <a:lnTo>
                  <a:pt x="15176" y="2679"/>
                </a:lnTo>
                <a:close/>
              </a:path>
              <a:path w="18414" h="64135">
                <a:moveTo>
                  <a:pt x="15176" y="47929"/>
                </a:moveTo>
                <a:lnTo>
                  <a:pt x="13385" y="46139"/>
                </a:lnTo>
                <a:lnTo>
                  <a:pt x="11302" y="45250"/>
                </a:lnTo>
                <a:lnTo>
                  <a:pt x="8928" y="45250"/>
                </a:lnTo>
                <a:lnTo>
                  <a:pt x="6540" y="45250"/>
                </a:lnTo>
                <a:lnTo>
                  <a:pt x="4457" y="46139"/>
                </a:lnTo>
                <a:lnTo>
                  <a:pt x="2679" y="47929"/>
                </a:lnTo>
                <a:lnTo>
                  <a:pt x="888" y="49707"/>
                </a:lnTo>
                <a:lnTo>
                  <a:pt x="0" y="51790"/>
                </a:lnTo>
                <a:lnTo>
                  <a:pt x="0" y="54178"/>
                </a:lnTo>
                <a:lnTo>
                  <a:pt x="0" y="56959"/>
                </a:lnTo>
                <a:lnTo>
                  <a:pt x="888" y="59232"/>
                </a:lnTo>
                <a:lnTo>
                  <a:pt x="2679" y="61023"/>
                </a:lnTo>
                <a:lnTo>
                  <a:pt x="4457" y="62801"/>
                </a:lnTo>
                <a:lnTo>
                  <a:pt x="6540" y="63703"/>
                </a:lnTo>
                <a:lnTo>
                  <a:pt x="8928" y="63703"/>
                </a:lnTo>
                <a:lnTo>
                  <a:pt x="11302" y="63703"/>
                </a:lnTo>
                <a:lnTo>
                  <a:pt x="13385" y="62801"/>
                </a:lnTo>
                <a:lnTo>
                  <a:pt x="15176" y="61023"/>
                </a:lnTo>
                <a:lnTo>
                  <a:pt x="16967" y="59232"/>
                </a:lnTo>
                <a:lnTo>
                  <a:pt x="17856" y="56959"/>
                </a:lnTo>
                <a:lnTo>
                  <a:pt x="17856" y="54178"/>
                </a:lnTo>
                <a:lnTo>
                  <a:pt x="17856" y="51790"/>
                </a:lnTo>
                <a:lnTo>
                  <a:pt x="16967" y="49707"/>
                </a:lnTo>
                <a:lnTo>
                  <a:pt x="15176" y="47929"/>
                </a:lnTo>
                <a:close/>
              </a:path>
            </a:pathLst>
          </a:custGeom>
          <a:ln w="3175">
            <a:solidFill>
              <a:srgbClr val="636466"/>
            </a:solidFill>
          </a:ln>
        </p:spPr>
        <p:txBody>
          <a:bodyPr wrap="square" lIns="0" tIns="0" rIns="0" bIns="0" rtlCol="0"/>
          <a:lstStyle/>
          <a:p/>
        </p:txBody>
      </p:sp>
      <p:pic>
        <p:nvPicPr>
          <p:cNvPr id="7" name="object 7"/>
          <p:cNvPicPr/>
          <p:nvPr/>
        </p:nvPicPr>
        <p:blipFill>
          <a:blip r:embed="rId3" cstate="print"/>
          <a:stretch>
            <a:fillRect/>
          </a:stretch>
        </p:blipFill>
        <p:spPr>
          <a:xfrm>
            <a:off x="1715147" y="4329620"/>
            <a:ext cx="1198841" cy="142443"/>
          </a:xfrm>
          <a:prstGeom prst="rect">
            <a:avLst/>
          </a:prstGeom>
        </p:spPr>
      </p:pic>
      <p:sp>
        <p:nvSpPr>
          <p:cNvPr id="8" name="object 8"/>
          <p:cNvSpPr/>
          <p:nvPr/>
        </p:nvSpPr>
        <p:spPr>
          <a:xfrm>
            <a:off x="2981032" y="4389983"/>
            <a:ext cx="18415" cy="64135"/>
          </a:xfrm>
          <a:custGeom>
            <a:avLst/>
            <a:gdLst/>
            <a:ahLst/>
            <a:cxnLst/>
            <a:rect l="l" t="t" r="r" b="b"/>
            <a:pathLst>
              <a:path w="18414" h="64135">
                <a:moveTo>
                  <a:pt x="15176" y="2679"/>
                </a:moveTo>
                <a:lnTo>
                  <a:pt x="13385" y="889"/>
                </a:lnTo>
                <a:lnTo>
                  <a:pt x="11302" y="0"/>
                </a:lnTo>
                <a:lnTo>
                  <a:pt x="8928" y="0"/>
                </a:lnTo>
                <a:lnTo>
                  <a:pt x="6540" y="0"/>
                </a:lnTo>
                <a:lnTo>
                  <a:pt x="4457" y="889"/>
                </a:lnTo>
                <a:lnTo>
                  <a:pt x="2679" y="2679"/>
                </a:lnTo>
                <a:lnTo>
                  <a:pt x="888" y="4470"/>
                </a:lnTo>
                <a:lnTo>
                  <a:pt x="0" y="6553"/>
                </a:lnTo>
                <a:lnTo>
                  <a:pt x="0" y="8928"/>
                </a:lnTo>
                <a:lnTo>
                  <a:pt x="0" y="11709"/>
                </a:lnTo>
                <a:lnTo>
                  <a:pt x="888" y="13995"/>
                </a:lnTo>
                <a:lnTo>
                  <a:pt x="2679" y="15773"/>
                </a:lnTo>
                <a:lnTo>
                  <a:pt x="4457" y="17564"/>
                </a:lnTo>
                <a:lnTo>
                  <a:pt x="6540" y="18453"/>
                </a:lnTo>
                <a:lnTo>
                  <a:pt x="8928" y="18453"/>
                </a:lnTo>
                <a:lnTo>
                  <a:pt x="11302" y="18453"/>
                </a:lnTo>
                <a:lnTo>
                  <a:pt x="13385" y="17564"/>
                </a:lnTo>
                <a:lnTo>
                  <a:pt x="15176" y="15773"/>
                </a:lnTo>
                <a:lnTo>
                  <a:pt x="16967" y="13995"/>
                </a:lnTo>
                <a:lnTo>
                  <a:pt x="17856" y="11709"/>
                </a:lnTo>
                <a:lnTo>
                  <a:pt x="17856" y="8928"/>
                </a:lnTo>
                <a:lnTo>
                  <a:pt x="17856" y="6553"/>
                </a:lnTo>
                <a:lnTo>
                  <a:pt x="16967" y="4470"/>
                </a:lnTo>
                <a:lnTo>
                  <a:pt x="15176" y="2679"/>
                </a:lnTo>
                <a:close/>
              </a:path>
              <a:path w="18414" h="64135">
                <a:moveTo>
                  <a:pt x="15176" y="47929"/>
                </a:moveTo>
                <a:lnTo>
                  <a:pt x="13385" y="46139"/>
                </a:lnTo>
                <a:lnTo>
                  <a:pt x="11302" y="45250"/>
                </a:lnTo>
                <a:lnTo>
                  <a:pt x="8928" y="45250"/>
                </a:lnTo>
                <a:lnTo>
                  <a:pt x="6540" y="45250"/>
                </a:lnTo>
                <a:lnTo>
                  <a:pt x="4457" y="46139"/>
                </a:lnTo>
                <a:lnTo>
                  <a:pt x="2679" y="47929"/>
                </a:lnTo>
                <a:lnTo>
                  <a:pt x="888" y="49707"/>
                </a:lnTo>
                <a:lnTo>
                  <a:pt x="0" y="51790"/>
                </a:lnTo>
                <a:lnTo>
                  <a:pt x="0" y="54178"/>
                </a:lnTo>
                <a:lnTo>
                  <a:pt x="0" y="56959"/>
                </a:lnTo>
                <a:lnTo>
                  <a:pt x="888" y="59232"/>
                </a:lnTo>
                <a:lnTo>
                  <a:pt x="2679" y="61023"/>
                </a:lnTo>
                <a:lnTo>
                  <a:pt x="4457" y="62801"/>
                </a:lnTo>
                <a:lnTo>
                  <a:pt x="6540" y="63703"/>
                </a:lnTo>
                <a:lnTo>
                  <a:pt x="8928" y="63703"/>
                </a:lnTo>
                <a:lnTo>
                  <a:pt x="11302" y="63703"/>
                </a:lnTo>
                <a:lnTo>
                  <a:pt x="13385" y="62801"/>
                </a:lnTo>
                <a:lnTo>
                  <a:pt x="15176" y="61023"/>
                </a:lnTo>
                <a:lnTo>
                  <a:pt x="16967" y="59232"/>
                </a:lnTo>
                <a:lnTo>
                  <a:pt x="17856" y="56959"/>
                </a:lnTo>
                <a:lnTo>
                  <a:pt x="17856" y="54178"/>
                </a:lnTo>
                <a:lnTo>
                  <a:pt x="17856" y="51790"/>
                </a:lnTo>
                <a:lnTo>
                  <a:pt x="16967" y="49707"/>
                </a:lnTo>
                <a:lnTo>
                  <a:pt x="15176" y="47929"/>
                </a:lnTo>
                <a:close/>
              </a:path>
            </a:pathLst>
          </a:custGeom>
          <a:ln w="3175">
            <a:solidFill>
              <a:srgbClr val="636466"/>
            </a:solidFill>
          </a:ln>
        </p:spPr>
        <p:txBody>
          <a:bodyPr wrap="square" lIns="0" tIns="0" rIns="0" bIns="0" rtlCol="0"/>
          <a:lstStyle/>
          <a:p/>
        </p:txBody>
      </p:sp>
      <p:pic>
        <p:nvPicPr>
          <p:cNvPr id="9" name="object 9"/>
          <p:cNvPicPr/>
          <p:nvPr/>
        </p:nvPicPr>
        <p:blipFill>
          <a:blip r:embed="rId4" cstate="print"/>
          <a:stretch>
            <a:fillRect/>
          </a:stretch>
        </p:blipFill>
        <p:spPr>
          <a:xfrm>
            <a:off x="1702549" y="5406631"/>
            <a:ext cx="1663573" cy="143852"/>
          </a:xfrm>
          <a:prstGeom prst="rect">
            <a:avLst/>
          </a:prstGeom>
        </p:spPr>
      </p:pic>
      <p:sp>
        <p:nvSpPr>
          <p:cNvPr id="10" name="object 10"/>
          <p:cNvSpPr/>
          <p:nvPr/>
        </p:nvSpPr>
        <p:spPr>
          <a:xfrm>
            <a:off x="3438232" y="5469483"/>
            <a:ext cx="18415" cy="64135"/>
          </a:xfrm>
          <a:custGeom>
            <a:avLst/>
            <a:gdLst/>
            <a:ahLst/>
            <a:cxnLst/>
            <a:rect l="l" t="t" r="r" b="b"/>
            <a:pathLst>
              <a:path w="18414" h="64135">
                <a:moveTo>
                  <a:pt x="15176" y="2679"/>
                </a:moveTo>
                <a:lnTo>
                  <a:pt x="13385" y="889"/>
                </a:lnTo>
                <a:lnTo>
                  <a:pt x="11302" y="0"/>
                </a:lnTo>
                <a:lnTo>
                  <a:pt x="8928" y="0"/>
                </a:lnTo>
                <a:lnTo>
                  <a:pt x="6540" y="0"/>
                </a:lnTo>
                <a:lnTo>
                  <a:pt x="4457" y="889"/>
                </a:lnTo>
                <a:lnTo>
                  <a:pt x="2679" y="2679"/>
                </a:lnTo>
                <a:lnTo>
                  <a:pt x="888" y="4470"/>
                </a:lnTo>
                <a:lnTo>
                  <a:pt x="0" y="6553"/>
                </a:lnTo>
                <a:lnTo>
                  <a:pt x="0" y="8928"/>
                </a:lnTo>
                <a:lnTo>
                  <a:pt x="0" y="11709"/>
                </a:lnTo>
                <a:lnTo>
                  <a:pt x="888" y="13995"/>
                </a:lnTo>
                <a:lnTo>
                  <a:pt x="2679" y="15773"/>
                </a:lnTo>
                <a:lnTo>
                  <a:pt x="4457" y="17564"/>
                </a:lnTo>
                <a:lnTo>
                  <a:pt x="6540" y="18453"/>
                </a:lnTo>
                <a:lnTo>
                  <a:pt x="8928" y="18453"/>
                </a:lnTo>
                <a:lnTo>
                  <a:pt x="11302" y="18453"/>
                </a:lnTo>
                <a:lnTo>
                  <a:pt x="13385" y="17564"/>
                </a:lnTo>
                <a:lnTo>
                  <a:pt x="15176" y="15773"/>
                </a:lnTo>
                <a:lnTo>
                  <a:pt x="16967" y="13995"/>
                </a:lnTo>
                <a:lnTo>
                  <a:pt x="17856" y="11709"/>
                </a:lnTo>
                <a:lnTo>
                  <a:pt x="17856" y="8928"/>
                </a:lnTo>
                <a:lnTo>
                  <a:pt x="17856" y="6553"/>
                </a:lnTo>
                <a:lnTo>
                  <a:pt x="16967" y="4470"/>
                </a:lnTo>
                <a:lnTo>
                  <a:pt x="15176" y="2679"/>
                </a:lnTo>
                <a:close/>
              </a:path>
              <a:path w="18414" h="64135">
                <a:moveTo>
                  <a:pt x="15176" y="47929"/>
                </a:moveTo>
                <a:lnTo>
                  <a:pt x="13385" y="46139"/>
                </a:lnTo>
                <a:lnTo>
                  <a:pt x="11302" y="45250"/>
                </a:lnTo>
                <a:lnTo>
                  <a:pt x="8928" y="45250"/>
                </a:lnTo>
                <a:lnTo>
                  <a:pt x="6540" y="45250"/>
                </a:lnTo>
                <a:lnTo>
                  <a:pt x="4457" y="46139"/>
                </a:lnTo>
                <a:lnTo>
                  <a:pt x="2679" y="47929"/>
                </a:lnTo>
                <a:lnTo>
                  <a:pt x="888" y="49707"/>
                </a:lnTo>
                <a:lnTo>
                  <a:pt x="0" y="51790"/>
                </a:lnTo>
                <a:lnTo>
                  <a:pt x="0" y="54178"/>
                </a:lnTo>
                <a:lnTo>
                  <a:pt x="0" y="56959"/>
                </a:lnTo>
                <a:lnTo>
                  <a:pt x="888" y="59232"/>
                </a:lnTo>
                <a:lnTo>
                  <a:pt x="2679" y="61023"/>
                </a:lnTo>
                <a:lnTo>
                  <a:pt x="4457" y="62801"/>
                </a:lnTo>
                <a:lnTo>
                  <a:pt x="6540" y="63703"/>
                </a:lnTo>
                <a:lnTo>
                  <a:pt x="8928" y="63703"/>
                </a:lnTo>
                <a:lnTo>
                  <a:pt x="11302" y="63703"/>
                </a:lnTo>
                <a:lnTo>
                  <a:pt x="13385" y="62801"/>
                </a:lnTo>
                <a:lnTo>
                  <a:pt x="15176" y="61023"/>
                </a:lnTo>
                <a:lnTo>
                  <a:pt x="16967" y="59232"/>
                </a:lnTo>
                <a:lnTo>
                  <a:pt x="17856" y="56959"/>
                </a:lnTo>
                <a:lnTo>
                  <a:pt x="17856" y="54178"/>
                </a:lnTo>
                <a:lnTo>
                  <a:pt x="17856" y="51790"/>
                </a:lnTo>
                <a:lnTo>
                  <a:pt x="16967" y="49707"/>
                </a:lnTo>
                <a:lnTo>
                  <a:pt x="15176" y="47929"/>
                </a:lnTo>
                <a:close/>
              </a:path>
            </a:pathLst>
          </a:custGeom>
          <a:ln w="3175">
            <a:solidFill>
              <a:srgbClr val="636466"/>
            </a:solidFill>
          </a:ln>
        </p:spPr>
        <p:txBody>
          <a:bodyPr wrap="square" lIns="0" tIns="0" rIns="0" bIns="0" rtlCol="0"/>
          <a:lstStyle/>
          <a:p/>
        </p:txBody>
      </p:sp>
      <p:sp>
        <p:nvSpPr>
          <p:cNvPr id="11" name="object 11"/>
          <p:cNvSpPr txBox="1"/>
          <p:nvPr/>
        </p:nvSpPr>
        <p:spPr>
          <a:xfrm>
            <a:off x="1380032" y="1593304"/>
            <a:ext cx="4876165" cy="5063490"/>
          </a:xfrm>
          <a:prstGeom prst="rect">
            <a:avLst/>
          </a:prstGeom>
        </p:spPr>
        <p:txBody>
          <a:bodyPr wrap="square" lIns="0" tIns="12700" rIns="0" bIns="0" rtlCol="0" vert="horz">
            <a:spAutoFit/>
          </a:bodyPr>
          <a:lstStyle/>
          <a:p>
            <a:pPr algn="just" marL="12700" marR="78105" indent="304800">
              <a:lnSpc>
                <a:spcPct val="118100"/>
              </a:lnSpc>
              <a:spcBef>
                <a:spcPts val="100"/>
              </a:spcBef>
            </a:pPr>
            <a:r>
              <a:rPr dirty="0" sz="1200" spc="10">
                <a:solidFill>
                  <a:srgbClr val="231F20"/>
                </a:solidFill>
                <a:latin typeface="楷体"/>
                <a:cs typeface="楷体"/>
              </a:rPr>
              <a:t>通过研究以上三个国家和地区的罕见病保障实践可以发</a:t>
            </a:r>
            <a:r>
              <a:rPr dirty="0" sz="1200">
                <a:solidFill>
                  <a:srgbClr val="231F20"/>
                </a:solidFill>
                <a:latin typeface="楷体"/>
                <a:cs typeface="楷体"/>
              </a:rPr>
              <a:t>现</a:t>
            </a:r>
            <a:r>
              <a:rPr dirty="0" sz="1200" spc="10">
                <a:solidFill>
                  <a:srgbClr val="231F20"/>
                </a:solidFill>
                <a:latin typeface="楷体"/>
                <a:cs typeface="楷体"/>
              </a:rPr>
              <a:t>，罕见病 相关法律的出</a:t>
            </a:r>
            <a:r>
              <a:rPr dirty="0" sz="1200">
                <a:solidFill>
                  <a:srgbClr val="231F20"/>
                </a:solidFill>
                <a:latin typeface="楷体"/>
                <a:cs typeface="楷体"/>
              </a:rPr>
              <a:t>台</a:t>
            </a:r>
            <a:r>
              <a:rPr dirty="0" sz="1200" spc="10">
                <a:solidFill>
                  <a:srgbClr val="231F20"/>
                </a:solidFill>
                <a:latin typeface="楷体"/>
                <a:cs typeface="楷体"/>
              </a:rPr>
              <a:t>、罕见病药物医保准入制度的完</a:t>
            </a:r>
            <a:r>
              <a:rPr dirty="0" sz="1200">
                <a:solidFill>
                  <a:srgbClr val="231F20"/>
                </a:solidFill>
                <a:latin typeface="楷体"/>
                <a:cs typeface="楷体"/>
              </a:rPr>
              <a:t>善</a:t>
            </a:r>
            <a:r>
              <a:rPr dirty="0" sz="1200" spc="10">
                <a:solidFill>
                  <a:srgbClr val="231F20"/>
                </a:solidFill>
                <a:latin typeface="楷体"/>
                <a:cs typeface="楷体"/>
              </a:rPr>
              <a:t>、风险共担机制的采 用以及资金筹集上的创新对提高罕见病及罕见病用药保障有着至关重要 的作</a:t>
            </a:r>
            <a:r>
              <a:rPr dirty="0" sz="1200">
                <a:solidFill>
                  <a:srgbClr val="231F20"/>
                </a:solidFill>
                <a:latin typeface="楷体"/>
                <a:cs typeface="楷体"/>
              </a:rPr>
              <a:t>用</a:t>
            </a:r>
            <a:r>
              <a:rPr dirty="0" sz="1200" spc="10">
                <a:solidFill>
                  <a:srgbClr val="231F20"/>
                </a:solidFill>
                <a:latin typeface="楷体"/>
                <a:cs typeface="楷体"/>
              </a:rPr>
              <a:t>。为提高罕见病及罕见病用药保</a:t>
            </a:r>
            <a:r>
              <a:rPr dirty="0" sz="1200">
                <a:solidFill>
                  <a:srgbClr val="231F20"/>
                </a:solidFill>
                <a:latin typeface="楷体"/>
                <a:cs typeface="楷体"/>
              </a:rPr>
              <a:t>障</a:t>
            </a:r>
            <a:r>
              <a:rPr dirty="0" sz="1200" spc="10">
                <a:solidFill>
                  <a:srgbClr val="231F20"/>
                </a:solidFill>
                <a:latin typeface="楷体"/>
                <a:cs typeface="楷体"/>
              </a:rPr>
              <a:t>，我国可以从中学习借鉴的有 </a:t>
            </a:r>
            <a:r>
              <a:rPr dirty="0" sz="1200">
                <a:solidFill>
                  <a:srgbClr val="231F20"/>
                </a:solidFill>
                <a:latin typeface="楷体"/>
                <a:cs typeface="楷体"/>
              </a:rPr>
              <a:t>以下几点：</a:t>
            </a:r>
            <a:endParaRPr sz="1200">
              <a:latin typeface="楷体"/>
              <a:cs typeface="楷体"/>
            </a:endParaRPr>
          </a:p>
          <a:p>
            <a:pPr>
              <a:lnSpc>
                <a:spcPct val="100000"/>
              </a:lnSpc>
              <a:spcBef>
                <a:spcPts val="35"/>
              </a:spcBef>
            </a:pPr>
            <a:endParaRPr sz="1500">
              <a:latin typeface="楷体"/>
              <a:cs typeface="楷体"/>
            </a:endParaRPr>
          </a:p>
          <a:p>
            <a:pPr algn="just" marL="317500">
              <a:lnSpc>
                <a:spcPct val="100000"/>
              </a:lnSpc>
            </a:pPr>
            <a:r>
              <a:rPr dirty="0" sz="1200">
                <a:solidFill>
                  <a:srgbClr val="636466"/>
                </a:solidFill>
                <a:latin typeface="楷体"/>
                <a:cs typeface="楷体"/>
              </a:rPr>
              <a:t>法律体系建设</a:t>
            </a:r>
            <a:r>
              <a:rPr dirty="0" sz="1200" spc="-305">
                <a:solidFill>
                  <a:srgbClr val="636466"/>
                </a:solidFill>
                <a:latin typeface="楷体"/>
                <a:cs typeface="楷体"/>
              </a:rPr>
              <a:t> </a:t>
            </a:r>
            <a:r>
              <a:rPr dirty="0" sz="1200">
                <a:solidFill>
                  <a:srgbClr val="636466"/>
                </a:solidFill>
                <a:latin typeface="楷体"/>
                <a:cs typeface="楷体"/>
              </a:rPr>
              <a:t>:</a:t>
            </a:r>
            <a:endParaRPr sz="1200">
              <a:latin typeface="楷体"/>
              <a:cs typeface="楷体"/>
            </a:endParaRPr>
          </a:p>
          <a:p>
            <a:pPr algn="just" marL="12700" marR="78105" indent="304800">
              <a:lnSpc>
                <a:spcPct val="118100"/>
              </a:lnSpc>
              <a:spcBef>
                <a:spcPts val="284"/>
              </a:spcBef>
            </a:pPr>
            <a:r>
              <a:rPr dirty="0" sz="1200" spc="10">
                <a:solidFill>
                  <a:srgbClr val="231F20"/>
                </a:solidFill>
                <a:latin typeface="楷体"/>
                <a:cs typeface="楷体"/>
              </a:rPr>
              <a:t>法律层面的支持是罕见病及罕见病用药保障体系建立的基</a:t>
            </a:r>
            <a:r>
              <a:rPr dirty="0" sz="1200">
                <a:solidFill>
                  <a:srgbClr val="231F20"/>
                </a:solidFill>
                <a:latin typeface="楷体"/>
                <a:cs typeface="楷体"/>
              </a:rPr>
              <a:t>础</a:t>
            </a:r>
            <a:r>
              <a:rPr dirty="0" sz="1200" spc="10">
                <a:solidFill>
                  <a:srgbClr val="231F20"/>
                </a:solidFill>
                <a:latin typeface="楷体"/>
                <a:cs typeface="楷体"/>
              </a:rPr>
              <a:t>。建议 相关部门尽快为罕见病建立相关的法</a:t>
            </a:r>
            <a:r>
              <a:rPr dirty="0" sz="1200">
                <a:solidFill>
                  <a:srgbClr val="231F20"/>
                </a:solidFill>
                <a:latin typeface="楷体"/>
                <a:cs typeface="楷体"/>
              </a:rPr>
              <a:t>律</a:t>
            </a:r>
            <a:r>
              <a:rPr dirty="0" sz="1200" spc="10">
                <a:solidFill>
                  <a:srgbClr val="231F20"/>
                </a:solidFill>
                <a:latin typeface="楷体"/>
                <a:cs typeface="楷体"/>
              </a:rPr>
              <a:t>，为罕见病流行病学调</a:t>
            </a:r>
            <a:r>
              <a:rPr dirty="0" sz="1200">
                <a:solidFill>
                  <a:srgbClr val="231F20"/>
                </a:solidFill>
                <a:latin typeface="楷体"/>
                <a:cs typeface="楷体"/>
              </a:rPr>
              <a:t>研</a:t>
            </a:r>
            <a:r>
              <a:rPr dirty="0" sz="1200" spc="10">
                <a:solidFill>
                  <a:srgbClr val="231F20"/>
                </a:solidFill>
                <a:latin typeface="楷体"/>
                <a:cs typeface="楷体"/>
              </a:rPr>
              <a:t>、罕见 病诊疗防</a:t>
            </a:r>
            <a:r>
              <a:rPr dirty="0" sz="1200">
                <a:solidFill>
                  <a:srgbClr val="231F20"/>
                </a:solidFill>
                <a:latin typeface="楷体"/>
                <a:cs typeface="楷体"/>
              </a:rPr>
              <a:t>治</a:t>
            </a:r>
            <a:r>
              <a:rPr dirty="0" sz="1200" spc="10">
                <a:solidFill>
                  <a:srgbClr val="231F20"/>
                </a:solidFill>
                <a:latin typeface="楷体"/>
                <a:cs typeface="楷体"/>
              </a:rPr>
              <a:t>、罕见病药物研发与审批上</a:t>
            </a:r>
            <a:r>
              <a:rPr dirty="0" sz="1200">
                <a:solidFill>
                  <a:srgbClr val="231F20"/>
                </a:solidFill>
                <a:latin typeface="楷体"/>
                <a:cs typeface="楷体"/>
              </a:rPr>
              <a:t>市</a:t>
            </a:r>
            <a:r>
              <a:rPr dirty="0" sz="1200" spc="10">
                <a:solidFill>
                  <a:srgbClr val="231F20"/>
                </a:solidFill>
                <a:latin typeface="楷体"/>
                <a:cs typeface="楷体"/>
              </a:rPr>
              <a:t>、罕见病药物医保准</a:t>
            </a:r>
            <a:r>
              <a:rPr dirty="0" sz="1200">
                <a:solidFill>
                  <a:srgbClr val="231F20"/>
                </a:solidFill>
                <a:latin typeface="楷体"/>
                <a:cs typeface="楷体"/>
              </a:rPr>
              <a:t>入</a:t>
            </a:r>
            <a:r>
              <a:rPr dirty="0" sz="1200" spc="10">
                <a:solidFill>
                  <a:srgbClr val="231F20"/>
                </a:solidFill>
                <a:latin typeface="楷体"/>
                <a:cs typeface="楷体"/>
              </a:rPr>
              <a:t>、罕见 </a:t>
            </a:r>
            <a:r>
              <a:rPr dirty="0" sz="1200">
                <a:solidFill>
                  <a:srgbClr val="231F20"/>
                </a:solidFill>
                <a:latin typeface="楷体"/>
                <a:cs typeface="楷体"/>
              </a:rPr>
              <a:t>病相关制度管理等提供了基础框架。</a:t>
            </a:r>
            <a:endParaRPr sz="1200">
              <a:latin typeface="楷体"/>
              <a:cs typeface="楷体"/>
            </a:endParaRPr>
          </a:p>
          <a:p>
            <a:pPr>
              <a:lnSpc>
                <a:spcPct val="100000"/>
              </a:lnSpc>
              <a:spcBef>
                <a:spcPts val="60"/>
              </a:spcBef>
            </a:pPr>
            <a:endParaRPr sz="1700">
              <a:latin typeface="楷体"/>
              <a:cs typeface="楷体"/>
            </a:endParaRPr>
          </a:p>
          <a:p>
            <a:pPr marL="317500">
              <a:lnSpc>
                <a:spcPct val="100000"/>
              </a:lnSpc>
            </a:pPr>
            <a:r>
              <a:rPr dirty="0" sz="1200">
                <a:solidFill>
                  <a:srgbClr val="636466"/>
                </a:solidFill>
                <a:latin typeface="楷体"/>
                <a:cs typeface="楷体"/>
              </a:rPr>
              <a:t>药物准入评估建设</a:t>
            </a:r>
            <a:r>
              <a:rPr dirty="0" sz="1200" spc="-305">
                <a:solidFill>
                  <a:srgbClr val="636466"/>
                </a:solidFill>
                <a:latin typeface="楷体"/>
                <a:cs typeface="楷体"/>
              </a:rPr>
              <a:t> </a:t>
            </a:r>
            <a:r>
              <a:rPr dirty="0" sz="1200">
                <a:solidFill>
                  <a:srgbClr val="636466"/>
                </a:solidFill>
                <a:latin typeface="楷体"/>
                <a:cs typeface="楷体"/>
              </a:rPr>
              <a:t>:</a:t>
            </a:r>
            <a:endParaRPr sz="1200">
              <a:latin typeface="楷体"/>
              <a:cs typeface="楷体"/>
            </a:endParaRPr>
          </a:p>
          <a:p>
            <a:pPr marL="12700" marR="5080" indent="304800">
              <a:lnSpc>
                <a:spcPct val="118100"/>
              </a:lnSpc>
            </a:pPr>
            <a:r>
              <a:rPr dirty="0" sz="1200">
                <a:solidFill>
                  <a:srgbClr val="231F20"/>
                </a:solidFill>
                <a:latin typeface="楷体"/>
                <a:cs typeface="楷体"/>
              </a:rPr>
              <a:t>系统</a:t>
            </a:r>
            <a:r>
              <a:rPr dirty="0" sz="1200" spc="-105">
                <a:solidFill>
                  <a:srgbClr val="231F20"/>
                </a:solidFill>
                <a:latin typeface="楷体"/>
                <a:cs typeface="楷体"/>
              </a:rPr>
              <a:t>、</a:t>
            </a:r>
            <a:r>
              <a:rPr dirty="0" sz="1200">
                <a:solidFill>
                  <a:srgbClr val="231F20"/>
                </a:solidFill>
                <a:latin typeface="楷体"/>
                <a:cs typeface="楷体"/>
              </a:rPr>
              <a:t>全面</a:t>
            </a:r>
            <a:r>
              <a:rPr dirty="0" sz="1200" spc="-105">
                <a:solidFill>
                  <a:srgbClr val="231F20"/>
                </a:solidFill>
                <a:latin typeface="楷体"/>
                <a:cs typeface="楷体"/>
              </a:rPr>
              <a:t>、</a:t>
            </a:r>
            <a:r>
              <a:rPr dirty="0" sz="1200">
                <a:solidFill>
                  <a:srgbClr val="231F20"/>
                </a:solidFill>
                <a:latin typeface="楷体"/>
                <a:cs typeface="楷体"/>
              </a:rPr>
              <a:t>合理的孤儿药准入评估体系能够提高罕见病用药保障。 </a:t>
            </a:r>
            <a:r>
              <a:rPr dirty="0" sz="1200" spc="10">
                <a:solidFill>
                  <a:srgbClr val="231F20"/>
                </a:solidFill>
                <a:latin typeface="楷体"/>
                <a:cs typeface="楷体"/>
              </a:rPr>
              <a:t>我国可借鉴欧盟国家的经</a:t>
            </a:r>
            <a:r>
              <a:rPr dirty="0" sz="1200">
                <a:solidFill>
                  <a:srgbClr val="231F20"/>
                </a:solidFill>
                <a:latin typeface="楷体"/>
                <a:cs typeface="楷体"/>
              </a:rPr>
              <a:t>验</a:t>
            </a:r>
            <a:r>
              <a:rPr dirty="0" sz="1200" spc="10">
                <a:solidFill>
                  <a:srgbClr val="231F20"/>
                </a:solidFill>
                <a:latin typeface="楷体"/>
                <a:cs typeface="楷体"/>
              </a:rPr>
              <a:t>，建立系统的药物准入评估体</a:t>
            </a:r>
            <a:r>
              <a:rPr dirty="0" sz="1200">
                <a:solidFill>
                  <a:srgbClr val="231F20"/>
                </a:solidFill>
                <a:latin typeface="楷体"/>
                <a:cs typeface="楷体"/>
              </a:rPr>
              <a:t>系</a:t>
            </a:r>
            <a:r>
              <a:rPr dirty="0" sz="1200" spc="10">
                <a:solidFill>
                  <a:srgbClr val="231F20"/>
                </a:solidFill>
                <a:latin typeface="楷体"/>
                <a:cs typeface="楷体"/>
              </a:rPr>
              <a:t>，并针对孤 </a:t>
            </a:r>
            <a:r>
              <a:rPr dirty="0" sz="1200">
                <a:solidFill>
                  <a:srgbClr val="231F20"/>
                </a:solidFill>
                <a:latin typeface="楷体"/>
                <a:cs typeface="楷体"/>
              </a:rPr>
              <a:t>儿药的特殊性调整评估模式及标准</a:t>
            </a:r>
            <a:r>
              <a:rPr dirty="0" sz="1200" spc="-210">
                <a:solidFill>
                  <a:srgbClr val="231F20"/>
                </a:solidFill>
                <a:latin typeface="楷体"/>
                <a:cs typeface="楷体"/>
              </a:rPr>
              <a:t>，</a:t>
            </a:r>
            <a:r>
              <a:rPr dirty="0" sz="1200">
                <a:solidFill>
                  <a:srgbClr val="231F20"/>
                </a:solidFill>
                <a:latin typeface="楷体"/>
                <a:cs typeface="楷体"/>
              </a:rPr>
              <a:t>为孤儿药创造更为合理的准入环境。</a:t>
            </a:r>
            <a:endParaRPr sz="1200">
              <a:latin typeface="楷体"/>
              <a:cs typeface="楷体"/>
            </a:endParaRPr>
          </a:p>
          <a:p>
            <a:pPr>
              <a:lnSpc>
                <a:spcPct val="100000"/>
              </a:lnSpc>
              <a:spcBef>
                <a:spcPts val="35"/>
              </a:spcBef>
            </a:pPr>
            <a:endParaRPr sz="1500">
              <a:latin typeface="楷体"/>
              <a:cs typeface="楷体"/>
            </a:endParaRPr>
          </a:p>
          <a:p>
            <a:pPr algn="just" marL="317500">
              <a:lnSpc>
                <a:spcPct val="100000"/>
              </a:lnSpc>
              <a:spcBef>
                <a:spcPts val="5"/>
              </a:spcBef>
            </a:pPr>
            <a:r>
              <a:rPr dirty="0" sz="1200">
                <a:solidFill>
                  <a:srgbClr val="636466"/>
                </a:solidFill>
                <a:latin typeface="楷体"/>
                <a:cs typeface="楷体"/>
              </a:rPr>
              <a:t>控费机制与筹资来源创新</a:t>
            </a:r>
            <a:r>
              <a:rPr dirty="0" sz="1200" spc="-305">
                <a:solidFill>
                  <a:srgbClr val="636466"/>
                </a:solidFill>
                <a:latin typeface="楷体"/>
                <a:cs typeface="楷体"/>
              </a:rPr>
              <a:t> </a:t>
            </a:r>
            <a:r>
              <a:rPr dirty="0" sz="1200">
                <a:solidFill>
                  <a:srgbClr val="636466"/>
                </a:solidFill>
                <a:latin typeface="楷体"/>
                <a:cs typeface="楷体"/>
              </a:rPr>
              <a:t>:</a:t>
            </a:r>
            <a:endParaRPr sz="1200">
              <a:latin typeface="楷体"/>
              <a:cs typeface="楷体"/>
            </a:endParaRPr>
          </a:p>
          <a:p>
            <a:pPr algn="just" marL="12700" marR="77470" indent="304800">
              <a:lnSpc>
                <a:spcPct val="118100"/>
              </a:lnSpc>
            </a:pPr>
            <a:r>
              <a:rPr dirty="0" sz="1200" spc="15">
                <a:solidFill>
                  <a:srgbClr val="231F20"/>
                </a:solidFill>
                <a:latin typeface="楷体"/>
                <a:cs typeface="楷体"/>
              </a:rPr>
              <a:t>在建立罕见病及罕见病药物相关法</a:t>
            </a:r>
            <a:r>
              <a:rPr dirty="0" sz="1200">
                <a:solidFill>
                  <a:srgbClr val="231F20"/>
                </a:solidFill>
                <a:latin typeface="楷体"/>
                <a:cs typeface="楷体"/>
              </a:rPr>
              <a:t>律</a:t>
            </a:r>
            <a:r>
              <a:rPr dirty="0" sz="1200" spc="15">
                <a:solidFill>
                  <a:srgbClr val="231F20"/>
                </a:solidFill>
                <a:latin typeface="楷体"/>
                <a:cs typeface="楷体"/>
              </a:rPr>
              <a:t>、评估体系的基础</a:t>
            </a:r>
            <a:r>
              <a:rPr dirty="0" sz="1200">
                <a:solidFill>
                  <a:srgbClr val="231F20"/>
                </a:solidFill>
                <a:latin typeface="楷体"/>
                <a:cs typeface="楷体"/>
              </a:rPr>
              <a:t>上</a:t>
            </a:r>
            <a:r>
              <a:rPr dirty="0" sz="1200" spc="15">
                <a:solidFill>
                  <a:srgbClr val="231F20"/>
                </a:solidFill>
                <a:latin typeface="楷体"/>
                <a:cs typeface="楷体"/>
              </a:rPr>
              <a:t>，积极采 </a:t>
            </a:r>
            <a:r>
              <a:rPr dirty="0" sz="1200" spc="10">
                <a:solidFill>
                  <a:srgbClr val="231F20"/>
                </a:solidFill>
                <a:latin typeface="楷体"/>
                <a:cs typeface="楷体"/>
              </a:rPr>
              <a:t>用控费机</a:t>
            </a:r>
            <a:r>
              <a:rPr dirty="0" sz="1200">
                <a:solidFill>
                  <a:srgbClr val="231F20"/>
                </a:solidFill>
                <a:latin typeface="楷体"/>
                <a:cs typeface="楷体"/>
              </a:rPr>
              <a:t>制</a:t>
            </a:r>
            <a:r>
              <a:rPr dirty="0" sz="1200" spc="10">
                <a:solidFill>
                  <a:srgbClr val="231F20"/>
                </a:solidFill>
                <a:latin typeface="楷体"/>
                <a:cs typeface="楷体"/>
              </a:rPr>
              <a:t>、创新多元筹</a:t>
            </a:r>
            <a:r>
              <a:rPr dirty="0" sz="1200">
                <a:solidFill>
                  <a:srgbClr val="231F20"/>
                </a:solidFill>
                <a:latin typeface="楷体"/>
                <a:cs typeface="楷体"/>
              </a:rPr>
              <a:t>资</a:t>
            </a:r>
            <a:r>
              <a:rPr dirty="0" sz="1200" spc="10">
                <a:solidFill>
                  <a:srgbClr val="231F20"/>
                </a:solidFill>
                <a:latin typeface="楷体"/>
                <a:cs typeface="楷体"/>
              </a:rPr>
              <a:t>，为罕见病患者用药提供可持续的保</a:t>
            </a:r>
            <a:r>
              <a:rPr dirty="0" sz="1200">
                <a:solidFill>
                  <a:srgbClr val="231F20"/>
                </a:solidFill>
                <a:latin typeface="楷体"/>
                <a:cs typeface="楷体"/>
              </a:rPr>
              <a:t>障</a:t>
            </a:r>
            <a:r>
              <a:rPr dirty="0" sz="1200" spc="10">
                <a:solidFill>
                  <a:srgbClr val="231F20"/>
                </a:solidFill>
                <a:latin typeface="楷体"/>
                <a:cs typeface="楷体"/>
              </a:rPr>
              <a:t>。我 国或可将其它高值药品领域已经开始尝试的风险共</a:t>
            </a:r>
            <a:r>
              <a:rPr dirty="0" sz="1200" spc="-5">
                <a:solidFill>
                  <a:srgbClr val="231F20"/>
                </a:solidFill>
                <a:latin typeface="楷体"/>
                <a:cs typeface="楷体"/>
              </a:rPr>
              <a:t>担</a:t>
            </a:r>
            <a:r>
              <a:rPr dirty="0" sz="1200" spc="10">
                <a:solidFill>
                  <a:srgbClr val="231F20"/>
                </a:solidFill>
                <a:latin typeface="楷体"/>
                <a:cs typeface="楷体"/>
              </a:rPr>
              <a:t>、合作谈判的控费 机制衍生至孤儿药保障领</a:t>
            </a:r>
            <a:r>
              <a:rPr dirty="0" sz="1200">
                <a:solidFill>
                  <a:srgbClr val="231F20"/>
                </a:solidFill>
                <a:latin typeface="楷体"/>
                <a:cs typeface="楷体"/>
              </a:rPr>
              <a:t>域</a:t>
            </a:r>
            <a:r>
              <a:rPr dirty="0" sz="1200" spc="10">
                <a:solidFill>
                  <a:srgbClr val="231F20"/>
                </a:solidFill>
                <a:latin typeface="楷体"/>
                <a:cs typeface="楷体"/>
              </a:rPr>
              <a:t>，同时探索类似中国台湾地区烟品健康福利 </a:t>
            </a:r>
            <a:r>
              <a:rPr dirty="0" sz="1200">
                <a:solidFill>
                  <a:srgbClr val="231F20"/>
                </a:solidFill>
                <a:latin typeface="楷体"/>
                <a:cs typeface="楷体"/>
              </a:rPr>
              <a:t>捐多元筹资来源的模式。</a:t>
            </a:r>
            <a:endParaRPr sz="1200">
              <a:latin typeface="楷体"/>
              <a:cs typeface="楷体"/>
            </a:endParaRPr>
          </a:p>
        </p:txBody>
      </p:sp>
      <p:sp>
        <p:nvSpPr>
          <p:cNvPr id="12" name="object 12"/>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35</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286055" y="1667929"/>
            <a:ext cx="757894" cy="253593"/>
          </a:xfrm>
          <a:prstGeom prst="rect">
            <a:avLst/>
          </a:prstGeom>
        </p:spPr>
      </p:pic>
      <p:pic>
        <p:nvPicPr>
          <p:cNvPr id="7" name="object 7"/>
          <p:cNvPicPr/>
          <p:nvPr/>
        </p:nvPicPr>
        <p:blipFill>
          <a:blip r:embed="rId3" cstate="print"/>
          <a:stretch>
            <a:fillRect/>
          </a:stretch>
        </p:blipFill>
        <p:spPr>
          <a:xfrm>
            <a:off x="1263407" y="2066137"/>
            <a:ext cx="2083982" cy="251688"/>
          </a:xfrm>
          <a:prstGeom prst="rect">
            <a:avLst/>
          </a:prstGeom>
        </p:spPr>
      </p:pic>
      <p:pic>
        <p:nvPicPr>
          <p:cNvPr id="8" name="object 8"/>
          <p:cNvPicPr/>
          <p:nvPr/>
        </p:nvPicPr>
        <p:blipFill>
          <a:blip r:embed="rId4" cstate="print"/>
          <a:stretch>
            <a:fillRect/>
          </a:stretch>
        </p:blipFill>
        <p:spPr>
          <a:xfrm>
            <a:off x="3417087" y="2063191"/>
            <a:ext cx="2077097" cy="252196"/>
          </a:xfrm>
          <a:prstGeom prst="rect">
            <a:avLst/>
          </a:prstGeom>
        </p:spPr>
      </p:pic>
      <p:sp>
        <p:nvSpPr>
          <p:cNvPr id="9" name="object 9"/>
          <p:cNvSpPr txBox="1"/>
          <p:nvPr/>
        </p:nvSpPr>
        <p:spPr>
          <a:xfrm>
            <a:off x="1242032" y="1536637"/>
            <a:ext cx="4292600" cy="812800"/>
          </a:xfrm>
          <a:prstGeom prst="rect">
            <a:avLst/>
          </a:prstGeom>
        </p:spPr>
        <p:txBody>
          <a:bodyPr wrap="square" lIns="0" tIns="86360" rIns="0" bIns="0" rtlCol="0" vert="horz">
            <a:spAutoFit/>
          </a:bodyPr>
          <a:lstStyle/>
          <a:p>
            <a:pPr marL="12700">
              <a:lnSpc>
                <a:spcPct val="100000"/>
              </a:lnSpc>
              <a:spcBef>
                <a:spcPts val="680"/>
              </a:spcBef>
            </a:pPr>
            <a:r>
              <a:rPr dirty="0" sz="2100">
                <a:solidFill>
                  <a:srgbClr val="636466"/>
                </a:solidFill>
                <a:latin typeface="楷体"/>
                <a:cs typeface="楷体"/>
              </a:rPr>
              <a:t>第四章</a:t>
            </a:r>
            <a:endParaRPr sz="2100">
              <a:latin typeface="楷体"/>
              <a:cs typeface="楷体"/>
            </a:endParaRPr>
          </a:p>
          <a:p>
            <a:pPr marL="12700">
              <a:lnSpc>
                <a:spcPct val="100000"/>
              </a:lnSpc>
              <a:spcBef>
                <a:spcPts val="580"/>
              </a:spcBef>
            </a:pPr>
            <a:r>
              <a:rPr dirty="0" sz="2100">
                <a:solidFill>
                  <a:srgbClr val="636466"/>
                </a:solidFill>
                <a:latin typeface="楷体"/>
                <a:cs typeface="楷体"/>
              </a:rPr>
              <a:t>加强我国罕见病用药保障的探索方向</a:t>
            </a:r>
            <a:endParaRPr sz="2100">
              <a:latin typeface="楷体"/>
              <a:cs typeface="楷体"/>
            </a:endParaRPr>
          </a:p>
        </p:txBody>
      </p:sp>
      <p:sp>
        <p:nvSpPr>
          <p:cNvPr id="10" name="object 10"/>
          <p:cNvSpPr txBox="1"/>
          <p:nvPr/>
        </p:nvSpPr>
        <p:spPr>
          <a:xfrm>
            <a:off x="1242032" y="2789809"/>
            <a:ext cx="393700" cy="467359"/>
          </a:xfrm>
          <a:prstGeom prst="rect">
            <a:avLst/>
          </a:prstGeom>
        </p:spPr>
        <p:txBody>
          <a:bodyPr wrap="square" lIns="0" tIns="12700" rIns="0" bIns="0" rtlCol="0" vert="horz">
            <a:spAutoFit/>
          </a:bodyPr>
          <a:lstStyle/>
          <a:p>
            <a:pPr marL="12700">
              <a:lnSpc>
                <a:spcPct val="100000"/>
              </a:lnSpc>
              <a:spcBef>
                <a:spcPts val="100"/>
              </a:spcBef>
            </a:pPr>
            <a:r>
              <a:rPr dirty="0" sz="2900">
                <a:solidFill>
                  <a:srgbClr val="231F20"/>
                </a:solidFill>
                <a:latin typeface="楷体"/>
                <a:cs typeface="楷体"/>
              </a:rPr>
              <a:t>加</a:t>
            </a:r>
            <a:endParaRPr sz="2900">
              <a:latin typeface="楷体"/>
              <a:cs typeface="楷体"/>
            </a:endParaRPr>
          </a:p>
        </p:txBody>
      </p:sp>
      <p:sp>
        <p:nvSpPr>
          <p:cNvPr id="11" name="object 11"/>
          <p:cNvSpPr txBox="1"/>
          <p:nvPr/>
        </p:nvSpPr>
        <p:spPr>
          <a:xfrm>
            <a:off x="1610334" y="2787104"/>
            <a:ext cx="4431665" cy="457834"/>
          </a:xfrm>
          <a:prstGeom prst="rect">
            <a:avLst/>
          </a:prstGeom>
        </p:spPr>
        <p:txBody>
          <a:bodyPr wrap="square" lIns="0" tIns="12700" rIns="0" bIns="0" rtlCol="0" vert="horz">
            <a:spAutoFit/>
          </a:bodyPr>
          <a:lstStyle/>
          <a:p>
            <a:pPr marL="12700" marR="5080">
              <a:lnSpc>
                <a:spcPct val="118100"/>
              </a:lnSpc>
              <a:spcBef>
                <a:spcPts val="100"/>
              </a:spcBef>
            </a:pPr>
            <a:r>
              <a:rPr dirty="0" sz="1200">
                <a:solidFill>
                  <a:srgbClr val="231F20"/>
                </a:solidFill>
                <a:latin typeface="楷体"/>
                <a:cs typeface="楷体"/>
              </a:rPr>
              <a:t>强我国罕见病用药保障的工作任道而重远</a:t>
            </a:r>
            <a:r>
              <a:rPr dirty="0" sz="1200" spc="-110">
                <a:solidFill>
                  <a:srgbClr val="231F20"/>
                </a:solidFill>
                <a:latin typeface="楷体"/>
                <a:cs typeface="楷体"/>
              </a:rPr>
              <a:t>，</a:t>
            </a:r>
            <a:r>
              <a:rPr dirty="0" sz="1200">
                <a:solidFill>
                  <a:srgbClr val="231F20"/>
                </a:solidFill>
                <a:latin typeface="楷体"/>
                <a:cs typeface="楷体"/>
              </a:rPr>
              <a:t>涉及到鼓励药物研发、 </a:t>
            </a:r>
            <a:r>
              <a:rPr dirty="0" sz="1200" spc="45">
                <a:solidFill>
                  <a:srgbClr val="231F20"/>
                </a:solidFill>
                <a:latin typeface="楷体"/>
                <a:cs typeface="楷体"/>
              </a:rPr>
              <a:t>加快新药上</a:t>
            </a:r>
            <a:r>
              <a:rPr dirty="0" sz="1200">
                <a:solidFill>
                  <a:srgbClr val="231F20"/>
                </a:solidFill>
                <a:latin typeface="楷体"/>
                <a:cs typeface="楷体"/>
              </a:rPr>
              <a:t>市</a:t>
            </a:r>
            <a:r>
              <a:rPr dirty="0" sz="1200" spc="45">
                <a:solidFill>
                  <a:srgbClr val="231F20"/>
                </a:solidFill>
                <a:latin typeface="楷体"/>
                <a:cs typeface="楷体"/>
              </a:rPr>
              <a:t>、流行病学调研和病例数据采</a:t>
            </a:r>
            <a:r>
              <a:rPr dirty="0" sz="1200">
                <a:solidFill>
                  <a:srgbClr val="231F20"/>
                </a:solidFill>
                <a:latin typeface="楷体"/>
                <a:cs typeface="楷体"/>
              </a:rPr>
              <a:t>集</a:t>
            </a:r>
            <a:r>
              <a:rPr dirty="0" sz="1200" spc="45">
                <a:solidFill>
                  <a:srgbClr val="231F20"/>
                </a:solidFill>
                <a:latin typeface="楷体"/>
                <a:cs typeface="楷体"/>
              </a:rPr>
              <a:t>、诊疗体系建</a:t>
            </a:r>
            <a:r>
              <a:rPr dirty="0" sz="1200">
                <a:solidFill>
                  <a:srgbClr val="231F20"/>
                </a:solidFill>
                <a:latin typeface="楷体"/>
                <a:cs typeface="楷体"/>
              </a:rPr>
              <a:t>设、</a:t>
            </a:r>
            <a:endParaRPr sz="1200">
              <a:latin typeface="楷体"/>
              <a:cs typeface="楷体"/>
            </a:endParaRPr>
          </a:p>
        </p:txBody>
      </p:sp>
      <p:grpSp>
        <p:nvGrpSpPr>
          <p:cNvPr id="12" name="object 12"/>
          <p:cNvGrpSpPr/>
          <p:nvPr/>
        </p:nvGrpSpPr>
        <p:grpSpPr>
          <a:xfrm>
            <a:off x="1637436" y="6337008"/>
            <a:ext cx="214629" cy="133985"/>
            <a:chOff x="1637436" y="6337008"/>
            <a:chExt cx="214629" cy="133985"/>
          </a:xfrm>
        </p:grpSpPr>
        <p:pic>
          <p:nvPicPr>
            <p:cNvPr id="13" name="object 13"/>
            <p:cNvPicPr/>
            <p:nvPr/>
          </p:nvPicPr>
          <p:blipFill>
            <a:blip r:embed="rId5" cstate="print"/>
            <a:stretch>
              <a:fillRect/>
            </a:stretch>
          </p:blipFill>
          <p:spPr>
            <a:xfrm>
              <a:off x="1637436" y="6337008"/>
              <a:ext cx="128955" cy="133896"/>
            </a:xfrm>
            <a:prstGeom prst="rect">
              <a:avLst/>
            </a:prstGeom>
          </p:spPr>
        </p:pic>
        <p:sp>
          <p:nvSpPr>
            <p:cNvPr id="14" name="object 14"/>
            <p:cNvSpPr/>
            <p:nvPr/>
          </p:nvSpPr>
          <p:spPr>
            <a:xfrm>
              <a:off x="1800923" y="6338290"/>
              <a:ext cx="50165" cy="128905"/>
            </a:xfrm>
            <a:custGeom>
              <a:avLst/>
              <a:gdLst/>
              <a:ahLst/>
              <a:cxnLst/>
              <a:rect l="l" t="t" r="r" b="b"/>
              <a:pathLst>
                <a:path w="50164" h="128904">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grpSp>
      <p:pic>
        <p:nvPicPr>
          <p:cNvPr id="15" name="object 15"/>
          <p:cNvPicPr/>
          <p:nvPr/>
        </p:nvPicPr>
        <p:blipFill>
          <a:blip r:embed="rId6" cstate="print"/>
          <a:stretch>
            <a:fillRect/>
          </a:stretch>
        </p:blipFill>
        <p:spPr>
          <a:xfrm>
            <a:off x="1987562" y="6314389"/>
            <a:ext cx="2061819" cy="178269"/>
          </a:xfrm>
          <a:prstGeom prst="rect">
            <a:avLst/>
          </a:prstGeom>
        </p:spPr>
      </p:pic>
      <p:pic>
        <p:nvPicPr>
          <p:cNvPr id="16" name="object 16"/>
          <p:cNvPicPr/>
          <p:nvPr/>
        </p:nvPicPr>
        <p:blipFill>
          <a:blip r:embed="rId7" cstate="print"/>
          <a:stretch>
            <a:fillRect/>
          </a:stretch>
        </p:blipFill>
        <p:spPr>
          <a:xfrm>
            <a:off x="1567383" y="6745096"/>
            <a:ext cx="2017483" cy="148869"/>
          </a:xfrm>
          <a:prstGeom prst="rect">
            <a:avLst/>
          </a:prstGeom>
        </p:spPr>
      </p:pic>
      <p:pic>
        <p:nvPicPr>
          <p:cNvPr id="17" name="object 17"/>
          <p:cNvPicPr/>
          <p:nvPr/>
        </p:nvPicPr>
        <p:blipFill>
          <a:blip r:embed="rId8" cstate="print"/>
          <a:stretch>
            <a:fillRect/>
          </a:stretch>
        </p:blipFill>
        <p:spPr>
          <a:xfrm>
            <a:off x="3714584" y="6748551"/>
            <a:ext cx="643293" cy="136690"/>
          </a:xfrm>
          <a:prstGeom prst="rect">
            <a:avLst/>
          </a:prstGeom>
        </p:spPr>
      </p:pic>
      <p:pic>
        <p:nvPicPr>
          <p:cNvPr id="18" name="object 18"/>
          <p:cNvPicPr/>
          <p:nvPr/>
        </p:nvPicPr>
        <p:blipFill>
          <a:blip r:embed="rId9" cstate="print"/>
          <a:stretch>
            <a:fillRect/>
          </a:stretch>
        </p:blipFill>
        <p:spPr>
          <a:xfrm>
            <a:off x="4480356" y="6746176"/>
            <a:ext cx="571741" cy="145122"/>
          </a:xfrm>
          <a:prstGeom prst="rect">
            <a:avLst/>
          </a:prstGeom>
        </p:spPr>
      </p:pic>
      <p:sp>
        <p:nvSpPr>
          <p:cNvPr id="19" name="object 19"/>
          <p:cNvSpPr txBox="1"/>
          <p:nvPr/>
        </p:nvSpPr>
        <p:spPr>
          <a:xfrm>
            <a:off x="1241983" y="3219006"/>
            <a:ext cx="4803140" cy="5459730"/>
          </a:xfrm>
          <a:prstGeom prst="rect">
            <a:avLst/>
          </a:prstGeom>
        </p:spPr>
        <p:txBody>
          <a:bodyPr wrap="square" lIns="0" tIns="12700" rIns="0" bIns="0" rtlCol="0" vert="horz">
            <a:spAutoFit/>
          </a:bodyPr>
          <a:lstStyle/>
          <a:p>
            <a:pPr marL="12700" marR="7620">
              <a:lnSpc>
                <a:spcPct val="118100"/>
              </a:lnSpc>
              <a:spcBef>
                <a:spcPts val="100"/>
              </a:spcBef>
            </a:pPr>
            <a:r>
              <a:rPr dirty="0" sz="1200" spc="10">
                <a:solidFill>
                  <a:srgbClr val="231F20"/>
                </a:solidFill>
                <a:latin typeface="楷体"/>
                <a:cs typeface="楷体"/>
              </a:rPr>
              <a:t>医保纳入与保障等诸多环</a:t>
            </a:r>
            <a:r>
              <a:rPr dirty="0" sz="1200">
                <a:solidFill>
                  <a:srgbClr val="231F20"/>
                </a:solidFill>
                <a:latin typeface="楷体"/>
                <a:cs typeface="楷体"/>
              </a:rPr>
              <a:t>节</a:t>
            </a:r>
            <a:r>
              <a:rPr dirty="0" sz="1200" spc="10">
                <a:solidFill>
                  <a:srgbClr val="231F20"/>
                </a:solidFill>
                <a:latin typeface="楷体"/>
                <a:cs typeface="楷体"/>
              </a:rPr>
              <a:t>，在政策推动和工作落实的参与方上也涉及 </a:t>
            </a:r>
            <a:r>
              <a:rPr dirty="0" sz="1200">
                <a:solidFill>
                  <a:srgbClr val="231F20"/>
                </a:solidFill>
                <a:latin typeface="楷体"/>
                <a:cs typeface="楷体"/>
              </a:rPr>
              <a:t>到中央和地方政府的配合以及企业和民间组织的参与。</a:t>
            </a:r>
            <a:endParaRPr sz="1200">
              <a:latin typeface="楷体"/>
              <a:cs typeface="楷体"/>
            </a:endParaRPr>
          </a:p>
          <a:p>
            <a:pPr>
              <a:lnSpc>
                <a:spcPct val="100000"/>
              </a:lnSpc>
              <a:spcBef>
                <a:spcPts val="30"/>
              </a:spcBef>
            </a:pPr>
            <a:endParaRPr sz="1300">
              <a:latin typeface="楷体"/>
              <a:cs typeface="楷体"/>
            </a:endParaRPr>
          </a:p>
          <a:p>
            <a:pPr algn="just" marL="12700" marR="5080" indent="304165">
              <a:lnSpc>
                <a:spcPct val="118100"/>
              </a:lnSpc>
            </a:pPr>
            <a:r>
              <a:rPr dirty="0" sz="1200" spc="20">
                <a:solidFill>
                  <a:srgbClr val="231F20"/>
                </a:solidFill>
                <a:latin typeface="楷体"/>
                <a:cs typeface="楷体"/>
              </a:rPr>
              <a:t>国家医保</a:t>
            </a:r>
            <a:r>
              <a:rPr dirty="0" sz="1200">
                <a:solidFill>
                  <a:srgbClr val="231F20"/>
                </a:solidFill>
                <a:latin typeface="楷体"/>
                <a:cs typeface="楷体"/>
              </a:rPr>
              <a:t>在</a:t>
            </a:r>
            <a:r>
              <a:rPr dirty="0" sz="1200" spc="-32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0">
                <a:solidFill>
                  <a:srgbClr val="231F20"/>
                </a:solidFill>
                <a:latin typeface="Times New Roman"/>
                <a:cs typeface="Times New Roman"/>
              </a:rPr>
              <a:t> </a:t>
            </a:r>
            <a:r>
              <a:rPr dirty="0" sz="1200" spc="20">
                <a:solidFill>
                  <a:srgbClr val="231F20"/>
                </a:solidFill>
                <a:latin typeface="楷体"/>
                <a:cs typeface="楷体"/>
              </a:rPr>
              <a:t>广覆</a:t>
            </a:r>
            <a:r>
              <a:rPr dirty="0" sz="1200">
                <a:solidFill>
                  <a:srgbClr val="231F20"/>
                </a:solidFill>
                <a:latin typeface="楷体"/>
                <a:cs typeface="楷体"/>
              </a:rPr>
              <a:t>盖</a:t>
            </a:r>
            <a:r>
              <a:rPr dirty="0" sz="1200" spc="20">
                <a:solidFill>
                  <a:srgbClr val="231F20"/>
                </a:solidFill>
                <a:latin typeface="楷体"/>
                <a:cs typeface="楷体"/>
              </a:rPr>
              <a:t>、保基</a:t>
            </a:r>
            <a:r>
              <a:rPr dirty="0" sz="1200">
                <a:solidFill>
                  <a:srgbClr val="231F20"/>
                </a:solidFill>
                <a:latin typeface="楷体"/>
                <a:cs typeface="楷体"/>
              </a:rPr>
              <a:t>本</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0">
                <a:solidFill>
                  <a:srgbClr val="231F20"/>
                </a:solidFill>
                <a:latin typeface="Times New Roman"/>
                <a:cs typeface="Times New Roman"/>
              </a:rPr>
              <a:t> </a:t>
            </a:r>
            <a:r>
              <a:rPr dirty="0" sz="1200" spc="20">
                <a:solidFill>
                  <a:srgbClr val="231F20"/>
                </a:solidFill>
                <a:latin typeface="楷体"/>
                <a:cs typeface="楷体"/>
              </a:rPr>
              <a:t>的基础</a:t>
            </a:r>
            <a:r>
              <a:rPr dirty="0" sz="1200">
                <a:solidFill>
                  <a:srgbClr val="231F20"/>
                </a:solidFill>
                <a:latin typeface="楷体"/>
                <a:cs typeface="楷体"/>
              </a:rPr>
              <a:t>上</a:t>
            </a:r>
            <a:r>
              <a:rPr dirty="0" sz="1200" spc="20">
                <a:solidFill>
                  <a:srgbClr val="231F20"/>
                </a:solidFill>
                <a:latin typeface="楷体"/>
                <a:cs typeface="楷体"/>
              </a:rPr>
              <a:t>，近几年大力推进了抗癌 </a:t>
            </a:r>
            <a:r>
              <a:rPr dirty="0" sz="1200" spc="10">
                <a:solidFill>
                  <a:srgbClr val="231F20"/>
                </a:solidFill>
                <a:latin typeface="楷体"/>
                <a:cs typeface="楷体"/>
              </a:rPr>
              <a:t>药的保障体系建</a:t>
            </a:r>
            <a:r>
              <a:rPr dirty="0" sz="1200">
                <a:solidFill>
                  <a:srgbClr val="231F20"/>
                </a:solidFill>
                <a:latin typeface="楷体"/>
                <a:cs typeface="楷体"/>
              </a:rPr>
              <a:t>设</a:t>
            </a:r>
            <a:r>
              <a:rPr dirty="0" sz="1200" spc="10">
                <a:solidFill>
                  <a:srgbClr val="231F20"/>
                </a:solidFill>
                <a:latin typeface="楷体"/>
                <a:cs typeface="楷体"/>
              </a:rPr>
              <a:t>。回顾抗癌药物可及性的发展历</a:t>
            </a:r>
            <a:r>
              <a:rPr dirty="0" sz="1200">
                <a:solidFill>
                  <a:srgbClr val="231F20"/>
                </a:solidFill>
                <a:latin typeface="楷体"/>
                <a:cs typeface="楷体"/>
              </a:rPr>
              <a:t>程</a:t>
            </a:r>
            <a:r>
              <a:rPr dirty="0" sz="1200" spc="10">
                <a:solidFill>
                  <a:srgbClr val="231F20"/>
                </a:solidFill>
                <a:latin typeface="楷体"/>
                <a:cs typeface="楷体"/>
              </a:rPr>
              <a:t>，其发展分几个阶 </a:t>
            </a:r>
            <a:r>
              <a:rPr dirty="0" sz="1200">
                <a:solidFill>
                  <a:srgbClr val="231F20"/>
                </a:solidFill>
                <a:latin typeface="楷体"/>
                <a:cs typeface="楷体"/>
              </a:rPr>
              <a:t>段</a:t>
            </a:r>
            <a:r>
              <a:rPr dirty="0" sz="1200" spc="10">
                <a:solidFill>
                  <a:srgbClr val="231F20"/>
                </a:solidFill>
                <a:latin typeface="楷体"/>
                <a:cs typeface="楷体"/>
              </a:rPr>
              <a:t>，包括地方医保开展特药谈判并逐步扩大目</a:t>
            </a:r>
            <a:r>
              <a:rPr dirty="0" sz="1200">
                <a:solidFill>
                  <a:srgbClr val="231F20"/>
                </a:solidFill>
                <a:latin typeface="楷体"/>
                <a:cs typeface="楷体"/>
              </a:rPr>
              <a:t>录</a:t>
            </a:r>
            <a:r>
              <a:rPr dirty="0" sz="1200" spc="10">
                <a:solidFill>
                  <a:srgbClr val="231F20"/>
                </a:solidFill>
                <a:latin typeface="楷体"/>
                <a:cs typeface="楷体"/>
              </a:rPr>
              <a:t>、国家医保目录纳入常 见抗癌</a:t>
            </a:r>
            <a:r>
              <a:rPr dirty="0" sz="1200">
                <a:solidFill>
                  <a:srgbClr val="231F20"/>
                </a:solidFill>
                <a:latin typeface="楷体"/>
                <a:cs typeface="楷体"/>
              </a:rPr>
              <a:t>药</a:t>
            </a:r>
            <a:r>
              <a:rPr dirty="0" sz="1200" spc="10">
                <a:solidFill>
                  <a:srgbClr val="231F20"/>
                </a:solidFill>
                <a:latin typeface="楷体"/>
                <a:cs typeface="楷体"/>
              </a:rPr>
              <a:t>、开展多轮国家谈判及时纳入新上市抗癌药</a:t>
            </a:r>
            <a:r>
              <a:rPr dirty="0" sz="1200">
                <a:solidFill>
                  <a:srgbClr val="231F20"/>
                </a:solidFill>
                <a:latin typeface="楷体"/>
                <a:cs typeface="楷体"/>
              </a:rPr>
              <a:t>物</a:t>
            </a:r>
            <a:r>
              <a:rPr dirty="0" sz="1200" spc="10">
                <a:solidFill>
                  <a:srgbClr val="231F20"/>
                </a:solidFill>
                <a:latin typeface="楷体"/>
                <a:cs typeface="楷体"/>
              </a:rPr>
              <a:t>、以及保险公司 推出抗癌险作为补充保</a:t>
            </a:r>
            <a:r>
              <a:rPr dirty="0" sz="1200">
                <a:solidFill>
                  <a:srgbClr val="231F20"/>
                </a:solidFill>
                <a:latin typeface="楷体"/>
                <a:cs typeface="楷体"/>
              </a:rPr>
              <a:t>障</a:t>
            </a:r>
            <a:r>
              <a:rPr dirty="0" sz="1200" spc="10">
                <a:solidFill>
                  <a:srgbClr val="231F20"/>
                </a:solidFill>
                <a:latin typeface="楷体"/>
                <a:cs typeface="楷体"/>
              </a:rPr>
              <a:t>。其中经历了地方先行先</a:t>
            </a:r>
            <a:r>
              <a:rPr dirty="0" sz="1200">
                <a:solidFill>
                  <a:srgbClr val="231F20"/>
                </a:solidFill>
                <a:latin typeface="楷体"/>
                <a:cs typeface="楷体"/>
              </a:rPr>
              <a:t>试</a:t>
            </a:r>
            <a:r>
              <a:rPr dirty="0" sz="1200" spc="10">
                <a:solidFill>
                  <a:srgbClr val="231F20"/>
                </a:solidFill>
                <a:latin typeface="楷体"/>
                <a:cs typeface="楷体"/>
              </a:rPr>
              <a:t>、国家完善顶层设 </a:t>
            </a:r>
            <a:r>
              <a:rPr dirty="0" sz="1200">
                <a:solidFill>
                  <a:srgbClr val="231F20"/>
                </a:solidFill>
                <a:latin typeface="楷体"/>
                <a:cs typeface="楷体"/>
              </a:rPr>
              <a:t>计</a:t>
            </a:r>
            <a:r>
              <a:rPr dirty="0" sz="1200" spc="10">
                <a:solidFill>
                  <a:srgbClr val="231F20"/>
                </a:solidFill>
                <a:latin typeface="楷体"/>
                <a:cs typeface="楷体"/>
              </a:rPr>
              <a:t>、推动地方落</a:t>
            </a:r>
            <a:r>
              <a:rPr dirty="0" sz="1200">
                <a:solidFill>
                  <a:srgbClr val="231F20"/>
                </a:solidFill>
                <a:latin typeface="楷体"/>
                <a:cs typeface="楷体"/>
              </a:rPr>
              <a:t>地</a:t>
            </a:r>
            <a:r>
              <a:rPr dirty="0" sz="1200" spc="10">
                <a:solidFill>
                  <a:srgbClr val="231F20"/>
                </a:solidFill>
                <a:latin typeface="楷体"/>
                <a:cs typeface="楷体"/>
              </a:rPr>
              <a:t>、商保参与提供多层次保障等不同发展阶</a:t>
            </a:r>
            <a:r>
              <a:rPr dirty="0" sz="1200">
                <a:solidFill>
                  <a:srgbClr val="231F20"/>
                </a:solidFill>
                <a:latin typeface="楷体"/>
                <a:cs typeface="楷体"/>
              </a:rPr>
              <a:t>段</a:t>
            </a:r>
            <a:r>
              <a:rPr dirty="0" sz="1200" spc="10">
                <a:solidFill>
                  <a:srgbClr val="231F20"/>
                </a:solidFill>
                <a:latin typeface="楷体"/>
                <a:cs typeface="楷体"/>
              </a:rPr>
              <a:t>，这对于 加强罕见病用药保障具有一定借鉴意</a:t>
            </a:r>
            <a:r>
              <a:rPr dirty="0" sz="1200" spc="-5">
                <a:solidFill>
                  <a:srgbClr val="231F20"/>
                </a:solidFill>
                <a:latin typeface="楷体"/>
                <a:cs typeface="楷体"/>
              </a:rPr>
              <a:t>义</a:t>
            </a:r>
            <a:r>
              <a:rPr dirty="0" sz="1200" spc="10">
                <a:solidFill>
                  <a:srgbClr val="231F20"/>
                </a:solidFill>
                <a:latin typeface="楷体"/>
                <a:cs typeface="楷体"/>
              </a:rPr>
              <a:t>。加强罕见病用药保障的探索方 </a:t>
            </a:r>
            <a:r>
              <a:rPr dirty="0" sz="1200">
                <a:solidFill>
                  <a:srgbClr val="231F20"/>
                </a:solidFill>
                <a:latin typeface="楷体"/>
                <a:cs typeface="楷体"/>
              </a:rPr>
              <a:t>向也应考虑</a:t>
            </a:r>
            <a:r>
              <a:rPr dirty="0" sz="1200" spc="-320">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a:solidFill>
                  <a:srgbClr val="231F20"/>
                </a:solidFill>
                <a:latin typeface="楷体"/>
                <a:cs typeface="楷体"/>
              </a:rPr>
              <a:t>从上而下</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0">
                <a:solidFill>
                  <a:srgbClr val="231F20"/>
                </a:solidFill>
                <a:latin typeface="Times New Roman"/>
                <a:cs typeface="Times New Roman"/>
              </a:rPr>
              <a:t> </a:t>
            </a:r>
            <a:r>
              <a:rPr dirty="0" sz="1200">
                <a:solidFill>
                  <a:srgbClr val="231F20"/>
                </a:solidFill>
                <a:latin typeface="楷体"/>
                <a:cs typeface="楷体"/>
              </a:rPr>
              <a:t>（完善保障体系顶层设计）、</a:t>
            </a: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a:solidFill>
                  <a:srgbClr val="231F20"/>
                </a:solidFill>
                <a:latin typeface="楷体"/>
                <a:cs typeface="楷体"/>
              </a:rPr>
              <a:t>从下而上</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sz="1200">
                <a:solidFill>
                  <a:srgbClr val="231F20"/>
                </a:solidFill>
                <a:latin typeface="楷体"/>
                <a:cs typeface="楷体"/>
              </a:rPr>
              <a:t>（推 </a:t>
            </a:r>
            <a:r>
              <a:rPr dirty="0" sz="1200" spc="10">
                <a:solidFill>
                  <a:srgbClr val="231F20"/>
                </a:solidFill>
                <a:latin typeface="楷体"/>
                <a:cs typeface="楷体"/>
              </a:rPr>
              <a:t>动地方医保先行先</a:t>
            </a:r>
            <a:r>
              <a:rPr dirty="0" sz="1200" spc="5">
                <a:solidFill>
                  <a:srgbClr val="231F20"/>
                </a:solidFill>
                <a:latin typeface="楷体"/>
                <a:cs typeface="楷体"/>
              </a:rPr>
              <a:t>试</a:t>
            </a:r>
            <a:r>
              <a:rPr dirty="0" sz="1200" spc="10">
                <a:solidFill>
                  <a:srgbClr val="231F20"/>
                </a:solidFill>
                <a:latin typeface="楷体"/>
                <a:cs typeface="楷体"/>
              </a:rPr>
              <a:t>）这两种不同的发展路</a:t>
            </a:r>
            <a:r>
              <a:rPr dirty="0" sz="1200">
                <a:solidFill>
                  <a:srgbClr val="231F20"/>
                </a:solidFill>
                <a:latin typeface="楷体"/>
                <a:cs typeface="楷体"/>
              </a:rPr>
              <a:t>径</a:t>
            </a:r>
            <a:r>
              <a:rPr dirty="0" sz="1200" spc="10">
                <a:solidFill>
                  <a:srgbClr val="231F20"/>
                </a:solidFill>
                <a:latin typeface="楷体"/>
                <a:cs typeface="楷体"/>
              </a:rPr>
              <a:t>，同时引入不同参与方</a:t>
            </a:r>
            <a:r>
              <a:rPr dirty="0" sz="1200">
                <a:solidFill>
                  <a:srgbClr val="231F20"/>
                </a:solidFill>
                <a:latin typeface="楷体"/>
                <a:cs typeface="楷体"/>
              </a:rPr>
              <a:t>以 发挥其积极作用（完善诊疗、社会支持等支撑体系）。</a:t>
            </a:r>
            <a:endParaRPr sz="1200">
              <a:latin typeface="楷体"/>
              <a:cs typeface="楷体"/>
            </a:endParaRPr>
          </a:p>
          <a:p>
            <a:pPr>
              <a:lnSpc>
                <a:spcPct val="100000"/>
              </a:lnSpc>
              <a:spcBef>
                <a:spcPts val="55"/>
              </a:spcBef>
            </a:pPr>
            <a:endParaRPr sz="1450">
              <a:latin typeface="楷体"/>
              <a:cs typeface="楷体"/>
            </a:endParaRPr>
          </a:p>
          <a:p>
            <a:pPr marL="393700">
              <a:lnSpc>
                <a:spcPct val="100000"/>
              </a:lnSpc>
            </a:pPr>
            <a:r>
              <a:rPr dirty="0" baseline="1851" sz="2250">
                <a:solidFill>
                  <a:srgbClr val="636466"/>
                </a:solidFill>
                <a:latin typeface="Times New Roman"/>
                <a:cs typeface="Times New Roman"/>
              </a:rPr>
              <a:t>4.1</a:t>
            </a:r>
            <a:r>
              <a:rPr dirty="0" baseline="1851" sz="2250" spc="555">
                <a:solidFill>
                  <a:srgbClr val="636466"/>
                </a:solidFill>
                <a:latin typeface="Times New Roman"/>
                <a:cs typeface="Times New Roman"/>
              </a:rPr>
              <a:t> </a:t>
            </a:r>
            <a:r>
              <a:rPr dirty="0" sz="1500">
                <a:solidFill>
                  <a:srgbClr val="636466"/>
                </a:solidFill>
                <a:latin typeface="楷体"/>
                <a:cs typeface="楷体"/>
              </a:rPr>
              <a:t>完善国家医保的顶层设计</a:t>
            </a:r>
            <a:endParaRPr sz="1500">
              <a:latin typeface="楷体"/>
              <a:cs typeface="楷体"/>
            </a:endParaRPr>
          </a:p>
          <a:p>
            <a:pPr>
              <a:lnSpc>
                <a:spcPct val="100000"/>
              </a:lnSpc>
              <a:spcBef>
                <a:spcPts val="40"/>
              </a:spcBef>
            </a:pPr>
            <a:endParaRPr sz="1250">
              <a:latin typeface="楷体"/>
              <a:cs typeface="楷体"/>
            </a:endParaRPr>
          </a:p>
          <a:p>
            <a:pPr marL="317500">
              <a:lnSpc>
                <a:spcPct val="100000"/>
              </a:lnSpc>
              <a:spcBef>
                <a:spcPts val="5"/>
              </a:spcBef>
            </a:pPr>
            <a:r>
              <a:rPr dirty="0" sz="1200">
                <a:solidFill>
                  <a:srgbClr val="636466"/>
                </a:solidFill>
                <a:latin typeface="楷体"/>
                <a:cs typeface="楷体"/>
              </a:rPr>
              <a:t>推进更多孤儿药进入国家谈判，由上而下、以药带病</a:t>
            </a:r>
            <a:endParaRPr sz="1200">
              <a:latin typeface="楷体"/>
              <a:cs typeface="楷体"/>
            </a:endParaRPr>
          </a:p>
          <a:p>
            <a:pPr algn="just" marL="12700" marR="5080" indent="304800">
              <a:lnSpc>
                <a:spcPct val="118100"/>
              </a:lnSpc>
              <a:spcBef>
                <a:spcPts val="280"/>
              </a:spcBef>
            </a:pPr>
            <a:r>
              <a:rPr dirty="0" baseline="2314" sz="1800">
                <a:solidFill>
                  <a:srgbClr val="231F20"/>
                </a:solidFill>
                <a:latin typeface="Times New Roman"/>
                <a:cs typeface="Times New Roman"/>
              </a:rPr>
              <a:t>2017</a:t>
            </a:r>
            <a:r>
              <a:rPr dirty="0" baseline="2314" sz="1800" spc="-104">
                <a:solidFill>
                  <a:srgbClr val="231F20"/>
                </a:solidFill>
                <a:latin typeface="Times New Roman"/>
                <a:cs typeface="Times New Roman"/>
              </a:rPr>
              <a:t> </a:t>
            </a:r>
            <a:r>
              <a:rPr dirty="0" sz="1200">
                <a:solidFill>
                  <a:srgbClr val="231F20"/>
                </a:solidFill>
                <a:latin typeface="楷体"/>
                <a:cs typeface="楷体"/>
              </a:rPr>
              <a:t>年的国家高价药谈判中，罕见病用药得到了突破性的关注，包 括重组人凝血因子</a:t>
            </a:r>
            <a:r>
              <a:rPr dirty="0" sz="1200" spc="-335">
                <a:solidFill>
                  <a:srgbClr val="231F20"/>
                </a:solidFill>
                <a:latin typeface="楷体"/>
                <a:cs typeface="楷体"/>
              </a:rPr>
              <a:t> </a:t>
            </a:r>
            <a:r>
              <a:rPr dirty="0" baseline="2314" sz="1800" spc="-7">
                <a:solidFill>
                  <a:srgbClr val="231F20"/>
                </a:solidFill>
                <a:latin typeface="Times New Roman"/>
                <a:cs typeface="Times New Roman"/>
              </a:rPr>
              <a:t>VIIa</a:t>
            </a:r>
            <a:r>
              <a:rPr dirty="0" baseline="2314" sz="1800" spc="-52">
                <a:solidFill>
                  <a:srgbClr val="231F20"/>
                </a:solidFill>
                <a:latin typeface="Times New Roman"/>
                <a:cs typeface="Times New Roman"/>
              </a:rPr>
              <a:t> </a:t>
            </a:r>
            <a:r>
              <a:rPr dirty="0" sz="1200">
                <a:solidFill>
                  <a:srgbClr val="231F20"/>
                </a:solidFill>
                <a:latin typeface="楷体"/>
                <a:cs typeface="楷体"/>
              </a:rPr>
              <a:t>和重组人干扰</a:t>
            </a:r>
            <a:r>
              <a:rPr dirty="0" sz="1200" spc="295">
                <a:solidFill>
                  <a:srgbClr val="231F20"/>
                </a:solidFill>
                <a:latin typeface="楷体"/>
                <a:cs typeface="楷体"/>
              </a:rPr>
              <a:t>素</a:t>
            </a:r>
            <a:r>
              <a:rPr dirty="0" baseline="2314" sz="1800">
                <a:solidFill>
                  <a:srgbClr val="231F20"/>
                </a:solidFill>
                <a:latin typeface="Times New Roman"/>
                <a:cs typeface="Times New Roman"/>
              </a:rPr>
              <a:t>β1b</a:t>
            </a:r>
            <a:r>
              <a:rPr dirty="0" baseline="2314" sz="1800" spc="-52">
                <a:solidFill>
                  <a:srgbClr val="231F20"/>
                </a:solidFill>
                <a:latin typeface="Times New Roman"/>
                <a:cs typeface="Times New Roman"/>
              </a:rPr>
              <a:t> </a:t>
            </a:r>
            <a:r>
              <a:rPr dirty="0" sz="1200">
                <a:solidFill>
                  <a:srgbClr val="231F20"/>
                </a:solidFill>
                <a:latin typeface="楷体"/>
                <a:cs typeface="楷体"/>
              </a:rPr>
              <a:t>在内的孤儿药进入到了国家 </a:t>
            </a:r>
            <a:r>
              <a:rPr dirty="0" sz="1200" spc="10">
                <a:solidFill>
                  <a:srgbClr val="231F20"/>
                </a:solidFill>
                <a:latin typeface="楷体"/>
                <a:cs typeface="楷体"/>
              </a:rPr>
              <a:t>医保目录</a:t>
            </a:r>
            <a:r>
              <a:rPr dirty="0" sz="1200">
                <a:solidFill>
                  <a:srgbClr val="231F20"/>
                </a:solidFill>
                <a:latin typeface="楷体"/>
                <a:cs typeface="楷体"/>
              </a:rPr>
              <a:t>中</a:t>
            </a:r>
            <a:r>
              <a:rPr dirty="0" sz="1200" spc="10">
                <a:solidFill>
                  <a:srgbClr val="231F20"/>
                </a:solidFill>
                <a:latin typeface="楷体"/>
                <a:cs typeface="楷体"/>
              </a:rPr>
              <a:t>。国家医保局未来将建立常态</a:t>
            </a:r>
            <a:r>
              <a:rPr dirty="0" sz="1200">
                <a:solidFill>
                  <a:srgbClr val="231F20"/>
                </a:solidFill>
                <a:latin typeface="楷体"/>
                <a:cs typeface="楷体"/>
              </a:rPr>
              <a:t>化</a:t>
            </a:r>
            <a:r>
              <a:rPr dirty="0" sz="1200" spc="10">
                <a:solidFill>
                  <a:srgbClr val="231F20"/>
                </a:solidFill>
                <a:latin typeface="楷体"/>
                <a:cs typeface="楷体"/>
              </a:rPr>
              <a:t>、动态化的医保用药准入机 </a:t>
            </a:r>
            <a:r>
              <a:rPr dirty="0" sz="1200">
                <a:solidFill>
                  <a:srgbClr val="231F20"/>
                </a:solidFill>
                <a:latin typeface="楷体"/>
                <a:cs typeface="楷体"/>
              </a:rPr>
              <a:t>制</a:t>
            </a:r>
            <a:r>
              <a:rPr dirty="0" sz="1200" spc="10">
                <a:solidFill>
                  <a:srgbClr val="231F20"/>
                </a:solidFill>
                <a:latin typeface="楷体"/>
                <a:cs typeface="楷体"/>
              </a:rPr>
              <a:t>，作为临床急需药重点对象的罕见病用</a:t>
            </a:r>
            <a:r>
              <a:rPr dirty="0" sz="1200">
                <a:solidFill>
                  <a:srgbClr val="231F20"/>
                </a:solidFill>
                <a:latin typeface="楷体"/>
                <a:cs typeface="楷体"/>
              </a:rPr>
              <a:t>药</a:t>
            </a:r>
            <a:r>
              <a:rPr dirty="0" sz="1200" spc="10">
                <a:solidFill>
                  <a:srgbClr val="231F20"/>
                </a:solidFill>
                <a:latin typeface="楷体"/>
                <a:cs typeface="楷体"/>
              </a:rPr>
              <a:t>，有望优先纳入药品招标采 购范围之</a:t>
            </a:r>
            <a:r>
              <a:rPr dirty="0" sz="1200">
                <a:solidFill>
                  <a:srgbClr val="231F20"/>
                </a:solidFill>
                <a:latin typeface="楷体"/>
                <a:cs typeface="楷体"/>
              </a:rPr>
              <a:t>内</a:t>
            </a:r>
            <a:r>
              <a:rPr dirty="0" sz="1200" spc="10">
                <a:solidFill>
                  <a:srgbClr val="231F20"/>
                </a:solidFill>
                <a:latin typeface="楷体"/>
                <a:cs typeface="楷体"/>
              </a:rPr>
              <a:t>。从抗癌药的发展经验来</a:t>
            </a:r>
            <a:r>
              <a:rPr dirty="0" sz="1200">
                <a:solidFill>
                  <a:srgbClr val="231F20"/>
                </a:solidFill>
                <a:latin typeface="楷体"/>
                <a:cs typeface="楷体"/>
              </a:rPr>
              <a:t>看</a:t>
            </a:r>
            <a:r>
              <a:rPr dirty="0" sz="1200" spc="10">
                <a:solidFill>
                  <a:srgbClr val="231F20"/>
                </a:solidFill>
                <a:latin typeface="楷体"/>
                <a:cs typeface="楷体"/>
              </a:rPr>
              <a:t>，地方医保普遍纳入的特效</a:t>
            </a:r>
            <a:r>
              <a:rPr dirty="0" sz="1200">
                <a:solidFill>
                  <a:srgbClr val="231F20"/>
                </a:solidFill>
                <a:latin typeface="楷体"/>
                <a:cs typeface="楷体"/>
              </a:rPr>
              <a:t>药，  </a:t>
            </a:r>
            <a:r>
              <a:rPr dirty="0" sz="1200" spc="10">
                <a:solidFill>
                  <a:srgbClr val="231F20"/>
                </a:solidFill>
                <a:latin typeface="楷体"/>
                <a:cs typeface="楷体"/>
              </a:rPr>
              <a:t>一般是国家医保纳入的优先考虑对</a:t>
            </a:r>
            <a:r>
              <a:rPr dirty="0" sz="1200">
                <a:solidFill>
                  <a:srgbClr val="231F20"/>
                </a:solidFill>
                <a:latin typeface="楷体"/>
                <a:cs typeface="楷体"/>
              </a:rPr>
              <a:t>象</a:t>
            </a:r>
            <a:r>
              <a:rPr dirty="0" sz="1200" spc="10">
                <a:solidFill>
                  <a:srgbClr val="231F20"/>
                </a:solidFill>
                <a:latin typeface="楷体"/>
                <a:cs typeface="楷体"/>
              </a:rPr>
              <a:t>。另一方</a:t>
            </a:r>
            <a:r>
              <a:rPr dirty="0" sz="1200">
                <a:solidFill>
                  <a:srgbClr val="231F20"/>
                </a:solidFill>
                <a:latin typeface="楷体"/>
                <a:cs typeface="楷体"/>
              </a:rPr>
              <a:t>面</a:t>
            </a:r>
            <a:r>
              <a:rPr dirty="0" sz="1200" spc="10">
                <a:solidFill>
                  <a:srgbClr val="231F20"/>
                </a:solidFill>
                <a:latin typeface="楷体"/>
                <a:cs typeface="楷体"/>
              </a:rPr>
              <a:t>，国家药物与卫生技术 综合评价中心的正式建</a:t>
            </a:r>
            <a:r>
              <a:rPr dirty="0" sz="1200">
                <a:solidFill>
                  <a:srgbClr val="231F20"/>
                </a:solidFill>
                <a:latin typeface="楷体"/>
                <a:cs typeface="楷体"/>
              </a:rPr>
              <a:t>立</a:t>
            </a:r>
            <a:r>
              <a:rPr dirty="0" sz="1200" spc="10">
                <a:solidFill>
                  <a:srgbClr val="231F20"/>
                </a:solidFill>
                <a:latin typeface="楷体"/>
                <a:cs typeface="楷体"/>
              </a:rPr>
              <a:t>，也有望推动孤儿药准入评估机制的建立和应 </a:t>
            </a:r>
            <a:r>
              <a:rPr dirty="0" sz="1200">
                <a:solidFill>
                  <a:srgbClr val="231F20"/>
                </a:solidFill>
                <a:latin typeface="楷体"/>
                <a:cs typeface="楷体"/>
              </a:rPr>
              <a:t>用，为国家高值药的谈判和准入提供指导。</a:t>
            </a:r>
            <a:endParaRPr sz="1200">
              <a:latin typeface="楷体"/>
              <a:cs typeface="楷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36</a:t>
            </a:r>
            <a:endParaRPr sz="1200">
              <a:latin typeface="Times New Roman"/>
              <a:cs typeface="Times New Roman"/>
            </a:endParaRPr>
          </a:p>
        </p:txBody>
      </p:sp>
      <p:sp>
        <p:nvSpPr>
          <p:cNvPr id="4" name="object 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5" name="object 5"/>
          <p:cNvPicPr/>
          <p:nvPr/>
        </p:nvPicPr>
        <p:blipFill>
          <a:blip r:embed="rId2" cstate="print"/>
          <a:stretch>
            <a:fillRect/>
          </a:stretch>
        </p:blipFill>
        <p:spPr>
          <a:xfrm>
            <a:off x="1705381" y="1665973"/>
            <a:ext cx="2860827" cy="145414"/>
          </a:xfrm>
          <a:prstGeom prst="rect">
            <a:avLst/>
          </a:prstGeom>
        </p:spPr>
      </p:pic>
      <p:pic>
        <p:nvPicPr>
          <p:cNvPr id="6" name="object 6"/>
          <p:cNvPicPr/>
          <p:nvPr/>
        </p:nvPicPr>
        <p:blipFill>
          <a:blip r:embed="rId3" cstate="print"/>
          <a:stretch>
            <a:fillRect/>
          </a:stretch>
        </p:blipFill>
        <p:spPr>
          <a:xfrm>
            <a:off x="1706968" y="4079862"/>
            <a:ext cx="1406296" cy="145008"/>
          </a:xfrm>
          <a:prstGeom prst="rect">
            <a:avLst/>
          </a:prstGeom>
        </p:spPr>
      </p:pic>
      <p:pic>
        <p:nvPicPr>
          <p:cNvPr id="7" name="object 7"/>
          <p:cNvPicPr/>
          <p:nvPr/>
        </p:nvPicPr>
        <p:blipFill>
          <a:blip r:embed="rId4" cstate="print"/>
          <a:stretch>
            <a:fillRect/>
          </a:stretch>
        </p:blipFill>
        <p:spPr>
          <a:xfrm>
            <a:off x="3229381" y="4078173"/>
            <a:ext cx="1053566" cy="144119"/>
          </a:xfrm>
          <a:prstGeom prst="rect">
            <a:avLst/>
          </a:prstGeom>
        </p:spPr>
      </p:pic>
      <p:sp>
        <p:nvSpPr>
          <p:cNvPr id="8" name="object 8"/>
          <p:cNvSpPr txBox="1"/>
          <p:nvPr/>
        </p:nvSpPr>
        <p:spPr>
          <a:xfrm>
            <a:off x="1379880" y="1557337"/>
            <a:ext cx="4876165" cy="4451985"/>
          </a:xfrm>
          <a:prstGeom prst="rect">
            <a:avLst/>
          </a:prstGeom>
        </p:spPr>
        <p:txBody>
          <a:bodyPr wrap="square" lIns="0" tIns="81280" rIns="0" bIns="0" rtlCol="0" vert="horz">
            <a:spAutoFit/>
          </a:bodyPr>
          <a:lstStyle/>
          <a:p>
            <a:pPr marL="317500">
              <a:lnSpc>
                <a:spcPct val="100000"/>
              </a:lnSpc>
              <a:spcBef>
                <a:spcPts val="640"/>
              </a:spcBef>
            </a:pPr>
            <a:r>
              <a:rPr dirty="0" sz="1200">
                <a:solidFill>
                  <a:srgbClr val="636466"/>
                </a:solidFill>
                <a:latin typeface="楷体"/>
                <a:cs typeface="楷体"/>
              </a:rPr>
              <a:t>推动国家层面建立罕见病的筹资和救助体系</a:t>
            </a:r>
            <a:endParaRPr sz="1200">
              <a:latin typeface="楷体"/>
              <a:cs typeface="楷体"/>
            </a:endParaRPr>
          </a:p>
          <a:p>
            <a:pPr marL="12700" marR="5080" indent="304800">
              <a:lnSpc>
                <a:spcPct val="118100"/>
              </a:lnSpc>
              <a:spcBef>
                <a:spcPts val="285"/>
              </a:spcBef>
            </a:pPr>
            <a:r>
              <a:rPr dirty="0" sz="1200" spc="15">
                <a:solidFill>
                  <a:srgbClr val="231F20"/>
                </a:solidFill>
                <a:latin typeface="楷体"/>
                <a:cs typeface="楷体"/>
              </a:rPr>
              <a:t>由于地方经济发展的不均</a:t>
            </a:r>
            <a:r>
              <a:rPr dirty="0" sz="1200">
                <a:solidFill>
                  <a:srgbClr val="231F20"/>
                </a:solidFill>
                <a:latin typeface="楷体"/>
                <a:cs typeface="楷体"/>
              </a:rPr>
              <a:t>衡</a:t>
            </a:r>
            <a:r>
              <a:rPr dirty="0" sz="1200" spc="15">
                <a:solidFill>
                  <a:srgbClr val="231F20"/>
                </a:solidFill>
                <a:latin typeface="楷体"/>
                <a:cs typeface="楷体"/>
              </a:rPr>
              <a:t>，以及部分罕见病的地域性差</a:t>
            </a:r>
            <a:r>
              <a:rPr dirty="0" sz="1200" spc="-5">
                <a:solidFill>
                  <a:srgbClr val="231F20"/>
                </a:solidFill>
                <a:latin typeface="楷体"/>
                <a:cs typeface="楷体"/>
              </a:rPr>
              <a:t>异</a:t>
            </a:r>
            <a:r>
              <a:rPr dirty="0" sz="1200" spc="15">
                <a:solidFill>
                  <a:srgbClr val="231F20"/>
                </a:solidFill>
                <a:latin typeface="楷体"/>
                <a:cs typeface="楷体"/>
              </a:rPr>
              <a:t>，许多 </a:t>
            </a:r>
            <a:r>
              <a:rPr dirty="0" sz="1200" spc="10">
                <a:solidFill>
                  <a:srgbClr val="231F20"/>
                </a:solidFill>
                <a:latin typeface="楷体"/>
                <a:cs typeface="楷体"/>
              </a:rPr>
              <a:t>地方政府面临罕见病保障体系是否能够可持续发展的问</a:t>
            </a:r>
            <a:r>
              <a:rPr dirty="0" sz="1200">
                <a:solidFill>
                  <a:srgbClr val="231F20"/>
                </a:solidFill>
                <a:latin typeface="楷体"/>
                <a:cs typeface="楷体"/>
              </a:rPr>
              <a:t>题</a:t>
            </a:r>
            <a:r>
              <a:rPr dirty="0" sz="1200" spc="10">
                <a:solidFill>
                  <a:srgbClr val="231F20"/>
                </a:solidFill>
                <a:latin typeface="楷体"/>
                <a:cs typeface="楷体"/>
              </a:rPr>
              <a:t>。而中央政府 不同部委和职能部门已经针对与罕见病直接或间接相关的医保和救助问 </a:t>
            </a:r>
            <a:r>
              <a:rPr dirty="0" sz="1200" spc="15">
                <a:solidFill>
                  <a:srgbClr val="231F20"/>
                </a:solidFill>
                <a:latin typeface="楷体"/>
                <a:cs typeface="楷体"/>
              </a:rPr>
              <a:t>题做出了一定的努</a:t>
            </a:r>
            <a:r>
              <a:rPr dirty="0" sz="1200">
                <a:solidFill>
                  <a:srgbClr val="231F20"/>
                </a:solidFill>
                <a:latin typeface="楷体"/>
                <a:cs typeface="楷体"/>
              </a:rPr>
              <a:t>力</a:t>
            </a:r>
            <a:r>
              <a:rPr dirty="0" sz="1200" spc="15">
                <a:solidFill>
                  <a:srgbClr val="231F20"/>
                </a:solidFill>
                <a:latin typeface="楷体"/>
                <a:cs typeface="楷体"/>
              </a:rPr>
              <a:t>，例如国家医保的药品纳</a:t>
            </a:r>
            <a:r>
              <a:rPr dirty="0" sz="1200">
                <a:solidFill>
                  <a:srgbClr val="231F20"/>
                </a:solidFill>
                <a:latin typeface="楷体"/>
                <a:cs typeface="楷体"/>
              </a:rPr>
              <a:t>入</a:t>
            </a:r>
            <a:r>
              <a:rPr dirty="0" sz="1200" spc="15">
                <a:solidFill>
                  <a:srgbClr val="231F20"/>
                </a:solidFill>
                <a:latin typeface="楷体"/>
                <a:cs typeface="楷体"/>
              </a:rPr>
              <a:t>、卫健委妇幼</a:t>
            </a:r>
            <a:r>
              <a:rPr dirty="0" sz="1200">
                <a:solidFill>
                  <a:srgbClr val="231F20"/>
                </a:solidFill>
                <a:latin typeface="楷体"/>
                <a:cs typeface="楷体"/>
              </a:rPr>
              <a:t>司</a:t>
            </a:r>
            <a:r>
              <a:rPr dirty="0" sz="1200" spc="-32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15">
                <a:solidFill>
                  <a:srgbClr val="231F20"/>
                </a:solidFill>
                <a:latin typeface="楷体"/>
                <a:cs typeface="楷体"/>
              </a:rPr>
              <a:t>出</a:t>
            </a:r>
            <a:r>
              <a:rPr dirty="0" sz="1200">
                <a:solidFill>
                  <a:srgbClr val="231F20"/>
                </a:solidFill>
                <a:latin typeface="楷体"/>
                <a:cs typeface="楷体"/>
              </a:rPr>
              <a:t>生 缺</a:t>
            </a:r>
            <a:r>
              <a:rPr dirty="0" sz="1200" spc="-60">
                <a:solidFill>
                  <a:srgbClr val="231F20"/>
                </a:solidFill>
                <a:latin typeface="楷体"/>
                <a:cs typeface="楷体"/>
              </a:rPr>
              <a:t>陷</a:t>
            </a:r>
            <a:r>
              <a:rPr dirty="0" sz="1200">
                <a:solidFill>
                  <a:srgbClr val="231F20"/>
                </a:solidFill>
                <a:latin typeface="楷体"/>
                <a:cs typeface="楷体"/>
              </a:rPr>
              <a:t>（遗传代谢病</a:t>
            </a:r>
            <a:r>
              <a:rPr dirty="0" sz="1200" spc="-60">
                <a:solidFill>
                  <a:srgbClr val="231F20"/>
                </a:solidFill>
                <a:latin typeface="楷体"/>
                <a:cs typeface="楷体"/>
              </a:rPr>
              <a:t>）</a:t>
            </a:r>
            <a:r>
              <a:rPr dirty="0" sz="1200">
                <a:solidFill>
                  <a:srgbClr val="231F20"/>
                </a:solidFill>
                <a:latin typeface="楷体"/>
                <a:cs typeface="楷体"/>
              </a:rPr>
              <a:t>救助项</a:t>
            </a:r>
            <a:r>
              <a:rPr dirty="0" sz="1200" spc="285">
                <a:solidFill>
                  <a:srgbClr val="231F20"/>
                </a:solidFill>
                <a:latin typeface="楷体"/>
                <a:cs typeface="楷体"/>
              </a:rPr>
              <a:t>目</a:t>
            </a:r>
            <a:r>
              <a:rPr dirty="0" baseline="2314" sz="1800">
                <a:solidFill>
                  <a:srgbClr val="231F20"/>
                </a:solidFill>
                <a:latin typeface="Times New Roman"/>
                <a:cs typeface="Times New Roman"/>
              </a:rPr>
              <a:t>”</a:t>
            </a:r>
            <a:r>
              <a:rPr dirty="0" baseline="2314" sz="1800" spc="-165">
                <a:solidFill>
                  <a:srgbClr val="231F20"/>
                </a:solidFill>
                <a:latin typeface="Times New Roman"/>
                <a:cs typeface="Times New Roman"/>
              </a:rPr>
              <a:t> </a:t>
            </a:r>
            <a:r>
              <a:rPr dirty="0" sz="1200">
                <a:solidFill>
                  <a:srgbClr val="231F20"/>
                </a:solidFill>
                <a:latin typeface="楷体"/>
                <a:cs typeface="楷体"/>
              </a:rPr>
              <a:t>和中华慈善总会罕见病救助公益基金等。 </a:t>
            </a:r>
            <a:r>
              <a:rPr dirty="0" sz="1200" spc="10">
                <a:solidFill>
                  <a:srgbClr val="231F20"/>
                </a:solidFill>
                <a:latin typeface="楷体"/>
                <a:cs typeface="楷体"/>
              </a:rPr>
              <a:t>伴随国家机构改革落地和职能部门关系理</a:t>
            </a:r>
            <a:r>
              <a:rPr dirty="0" sz="1200">
                <a:solidFill>
                  <a:srgbClr val="231F20"/>
                </a:solidFill>
                <a:latin typeface="楷体"/>
                <a:cs typeface="楷体"/>
              </a:rPr>
              <a:t>顺</a:t>
            </a:r>
            <a:r>
              <a:rPr dirty="0" sz="1200" spc="10">
                <a:solidFill>
                  <a:srgbClr val="231F20"/>
                </a:solidFill>
                <a:latin typeface="楷体"/>
                <a:cs typeface="楷体"/>
              </a:rPr>
              <a:t>，专家建议推动国家层面资 </a:t>
            </a:r>
            <a:r>
              <a:rPr dirty="0" sz="1200">
                <a:solidFill>
                  <a:srgbClr val="231F20"/>
                </a:solidFill>
                <a:latin typeface="楷体"/>
                <a:cs typeface="楷体"/>
              </a:rPr>
              <a:t>源整合</a:t>
            </a:r>
            <a:r>
              <a:rPr dirty="0" sz="1200" spc="-105">
                <a:solidFill>
                  <a:srgbClr val="231F20"/>
                </a:solidFill>
                <a:latin typeface="楷体"/>
                <a:cs typeface="楷体"/>
              </a:rPr>
              <a:t>、</a:t>
            </a:r>
            <a:r>
              <a:rPr dirty="0" sz="1200">
                <a:solidFill>
                  <a:srgbClr val="231F20"/>
                </a:solidFill>
                <a:latin typeface="楷体"/>
                <a:cs typeface="楷体"/>
              </a:rPr>
              <a:t>建立独立的罕见病筹资和救助体系</a:t>
            </a:r>
            <a:r>
              <a:rPr dirty="0" sz="1200" spc="-105">
                <a:solidFill>
                  <a:srgbClr val="231F20"/>
                </a:solidFill>
                <a:latin typeface="楷体"/>
                <a:cs typeface="楷体"/>
              </a:rPr>
              <a:t>，</a:t>
            </a:r>
            <a:r>
              <a:rPr dirty="0" sz="1200">
                <a:solidFill>
                  <a:srgbClr val="231F20"/>
                </a:solidFill>
                <a:latin typeface="楷体"/>
                <a:cs typeface="楷体"/>
              </a:rPr>
              <a:t>由国家财政划拨部分资金， </a:t>
            </a:r>
            <a:r>
              <a:rPr dirty="0" sz="1200" spc="10">
                <a:solidFill>
                  <a:srgbClr val="231F20"/>
                </a:solidFill>
                <a:latin typeface="楷体"/>
                <a:cs typeface="楷体"/>
              </a:rPr>
              <a:t>慈善机</a:t>
            </a:r>
            <a:r>
              <a:rPr dirty="0" sz="1200">
                <a:solidFill>
                  <a:srgbClr val="231F20"/>
                </a:solidFill>
                <a:latin typeface="楷体"/>
                <a:cs typeface="楷体"/>
              </a:rPr>
              <a:t>构</a:t>
            </a:r>
            <a:r>
              <a:rPr dirty="0" sz="1200" spc="10">
                <a:solidFill>
                  <a:srgbClr val="231F20"/>
                </a:solidFill>
                <a:latin typeface="楷体"/>
                <a:cs typeface="楷体"/>
              </a:rPr>
              <a:t>、协会等社会组织筹集部分资</a:t>
            </a:r>
            <a:r>
              <a:rPr dirty="0" sz="1200">
                <a:solidFill>
                  <a:srgbClr val="231F20"/>
                </a:solidFill>
                <a:latin typeface="楷体"/>
                <a:cs typeface="楷体"/>
              </a:rPr>
              <a:t>金</a:t>
            </a:r>
            <a:r>
              <a:rPr dirty="0" sz="1200" spc="10">
                <a:solidFill>
                  <a:srgbClr val="231F20"/>
                </a:solidFill>
                <a:latin typeface="楷体"/>
                <a:cs typeface="楷体"/>
              </a:rPr>
              <a:t>，并适当降低基本医保筹</a:t>
            </a:r>
            <a:r>
              <a:rPr dirty="0" sz="1200">
                <a:solidFill>
                  <a:srgbClr val="231F20"/>
                </a:solidFill>
                <a:latin typeface="楷体"/>
                <a:cs typeface="楷体"/>
              </a:rPr>
              <a:t>资，  增加到罕见病筹资，从源头上解决制度独立性的问题。</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制定罕见病国家计划，推动罕见病立法</a:t>
            </a:r>
            <a:endParaRPr sz="1200">
              <a:latin typeface="楷体"/>
              <a:cs typeface="楷体"/>
            </a:endParaRPr>
          </a:p>
          <a:p>
            <a:pPr algn="just" marL="12700" marR="77470" indent="304800">
              <a:lnSpc>
                <a:spcPct val="118100"/>
              </a:lnSpc>
              <a:spcBef>
                <a:spcPts val="284"/>
              </a:spcBef>
            </a:pPr>
            <a:r>
              <a:rPr dirty="0" sz="1200" spc="15">
                <a:solidFill>
                  <a:srgbClr val="231F20"/>
                </a:solidFill>
                <a:latin typeface="楷体"/>
                <a:cs typeface="楷体"/>
              </a:rPr>
              <a:t>不同专家和地方医保官员都曾提</a:t>
            </a:r>
            <a:r>
              <a:rPr dirty="0" sz="1200">
                <a:solidFill>
                  <a:srgbClr val="231F20"/>
                </a:solidFill>
                <a:latin typeface="楷体"/>
                <a:cs typeface="楷体"/>
              </a:rPr>
              <a:t>出</a:t>
            </a:r>
            <a:r>
              <a:rPr dirty="0" sz="1200" spc="15">
                <a:solidFill>
                  <a:srgbClr val="231F20"/>
                </a:solidFill>
                <a:latin typeface="楷体"/>
                <a:cs typeface="楷体"/>
              </a:rPr>
              <a:t>，由于地方发展水平不均</a:t>
            </a:r>
            <a:r>
              <a:rPr dirty="0" sz="1200">
                <a:solidFill>
                  <a:srgbClr val="231F20"/>
                </a:solidFill>
                <a:latin typeface="楷体"/>
                <a:cs typeface="楷体"/>
              </a:rPr>
              <a:t>衡</a:t>
            </a:r>
            <a:r>
              <a:rPr dirty="0" sz="1200" spc="15">
                <a:solidFill>
                  <a:srgbClr val="231F20"/>
                </a:solidFill>
                <a:latin typeface="楷体"/>
                <a:cs typeface="楷体"/>
              </a:rPr>
              <a:t>，地 </a:t>
            </a:r>
            <a:r>
              <a:rPr dirty="0" sz="1200" spc="10">
                <a:solidFill>
                  <a:srgbClr val="231F20"/>
                </a:solidFill>
                <a:latin typeface="楷体"/>
                <a:cs typeface="楷体"/>
              </a:rPr>
              <a:t>方性医保制度有一定局限</a:t>
            </a:r>
            <a:r>
              <a:rPr dirty="0" sz="1200">
                <a:solidFill>
                  <a:srgbClr val="231F20"/>
                </a:solidFill>
                <a:latin typeface="楷体"/>
                <a:cs typeface="楷体"/>
              </a:rPr>
              <a:t>性</a:t>
            </a:r>
            <a:r>
              <a:rPr dirty="0" sz="1200" spc="10">
                <a:solidFill>
                  <a:srgbClr val="231F20"/>
                </a:solidFill>
                <a:latin typeface="楷体"/>
                <a:cs typeface="楷体"/>
              </a:rPr>
              <a:t>，罕见病保障的全面展开更应从国家层面突 </a:t>
            </a:r>
            <a:r>
              <a:rPr dirty="0" sz="1200">
                <a:solidFill>
                  <a:srgbClr val="231F20"/>
                </a:solidFill>
                <a:latin typeface="楷体"/>
                <a:cs typeface="楷体"/>
              </a:rPr>
              <a:t>破</a:t>
            </a:r>
            <a:r>
              <a:rPr dirty="0" sz="1200" spc="10">
                <a:solidFill>
                  <a:srgbClr val="231F20"/>
                </a:solidFill>
                <a:latin typeface="楷体"/>
                <a:cs typeface="楷体"/>
              </a:rPr>
              <a:t>。从其它国家和地区的经验来</a:t>
            </a:r>
            <a:r>
              <a:rPr dirty="0" sz="1200">
                <a:solidFill>
                  <a:srgbClr val="231F20"/>
                </a:solidFill>
                <a:latin typeface="楷体"/>
                <a:cs typeface="楷体"/>
              </a:rPr>
              <a:t>看</a:t>
            </a:r>
            <a:r>
              <a:rPr dirty="0" sz="1200" spc="10">
                <a:solidFill>
                  <a:srgbClr val="231F20"/>
                </a:solidFill>
                <a:latin typeface="楷体"/>
                <a:cs typeface="楷体"/>
              </a:rPr>
              <a:t>，一般是通过建立罕见病国家计划和 推动立法来提供制度保</a:t>
            </a:r>
            <a:r>
              <a:rPr dirty="0" sz="1200">
                <a:solidFill>
                  <a:srgbClr val="231F20"/>
                </a:solidFill>
                <a:latin typeface="楷体"/>
                <a:cs typeface="楷体"/>
              </a:rPr>
              <a:t>障</a:t>
            </a:r>
            <a:r>
              <a:rPr dirty="0" sz="1200" spc="10">
                <a:solidFill>
                  <a:srgbClr val="231F20"/>
                </a:solidFill>
                <a:latin typeface="楷体"/>
                <a:cs typeface="楷体"/>
              </a:rPr>
              <a:t>，构建国家层面的罕见病药物制度和医疗保障 体</a:t>
            </a:r>
            <a:r>
              <a:rPr dirty="0" sz="1200">
                <a:solidFill>
                  <a:srgbClr val="231F20"/>
                </a:solidFill>
                <a:latin typeface="楷体"/>
                <a:cs typeface="楷体"/>
              </a:rPr>
              <a:t>系</a:t>
            </a:r>
            <a:r>
              <a:rPr dirty="0" sz="1200" spc="10">
                <a:solidFill>
                  <a:srgbClr val="231F20"/>
                </a:solidFill>
                <a:latin typeface="楷体"/>
                <a:cs typeface="楷体"/>
              </a:rPr>
              <a:t>。随着党和国家领导人对罕见病的关注度的不断提</a:t>
            </a:r>
            <a:r>
              <a:rPr dirty="0" sz="1200">
                <a:solidFill>
                  <a:srgbClr val="231F20"/>
                </a:solidFill>
                <a:latin typeface="楷体"/>
                <a:cs typeface="楷体"/>
              </a:rPr>
              <a:t>升</a:t>
            </a:r>
            <a:r>
              <a:rPr dirty="0" sz="1200" spc="10">
                <a:solidFill>
                  <a:srgbClr val="231F20"/>
                </a:solidFill>
                <a:latin typeface="楷体"/>
                <a:cs typeface="楷体"/>
              </a:rPr>
              <a:t>，我国有望在 中长期实现罕见病国家计划的制</a:t>
            </a:r>
            <a:r>
              <a:rPr dirty="0" sz="1200">
                <a:solidFill>
                  <a:srgbClr val="231F20"/>
                </a:solidFill>
                <a:latin typeface="楷体"/>
                <a:cs typeface="楷体"/>
              </a:rPr>
              <a:t>定</a:t>
            </a:r>
            <a:r>
              <a:rPr dirty="0" sz="1200" spc="10">
                <a:solidFill>
                  <a:srgbClr val="231F20"/>
                </a:solidFill>
                <a:latin typeface="楷体"/>
                <a:cs typeface="楷体"/>
              </a:rPr>
              <a:t>，明确罕见病保障的总体规划和阶段 </a:t>
            </a:r>
            <a:r>
              <a:rPr dirty="0" sz="1200" spc="15">
                <a:solidFill>
                  <a:srgbClr val="231F20"/>
                </a:solidFill>
                <a:latin typeface="楷体"/>
                <a:cs typeface="楷体"/>
              </a:rPr>
              <a:t>性任</a:t>
            </a:r>
            <a:r>
              <a:rPr dirty="0" sz="1200">
                <a:solidFill>
                  <a:srgbClr val="231F20"/>
                </a:solidFill>
                <a:latin typeface="楷体"/>
                <a:cs typeface="楷体"/>
              </a:rPr>
              <a:t>务</a:t>
            </a:r>
            <a:r>
              <a:rPr dirty="0" sz="1200" spc="15">
                <a:solidFill>
                  <a:srgbClr val="231F20"/>
                </a:solidFill>
                <a:latin typeface="楷体"/>
                <a:cs typeface="楷体"/>
              </a:rPr>
              <a:t>，整合罕见病管理体</a:t>
            </a:r>
            <a:r>
              <a:rPr dirty="0" sz="1200">
                <a:solidFill>
                  <a:srgbClr val="231F20"/>
                </a:solidFill>
                <a:latin typeface="楷体"/>
                <a:cs typeface="楷体"/>
              </a:rPr>
              <a:t>系</a:t>
            </a:r>
            <a:r>
              <a:rPr dirty="0" sz="1200" spc="15">
                <a:solidFill>
                  <a:srgbClr val="231F20"/>
                </a:solidFill>
                <a:latin typeface="楷体"/>
                <a:cs typeface="楷体"/>
              </a:rPr>
              <a:t>，协调多部门合</a:t>
            </a:r>
            <a:r>
              <a:rPr dirty="0" sz="1200">
                <a:solidFill>
                  <a:srgbClr val="231F20"/>
                </a:solidFill>
                <a:latin typeface="楷体"/>
                <a:cs typeface="楷体"/>
              </a:rPr>
              <a:t>作</a:t>
            </a:r>
            <a:r>
              <a:rPr dirty="0" sz="1200" spc="15">
                <a:solidFill>
                  <a:srgbClr val="231F20"/>
                </a:solidFill>
                <a:latin typeface="楷体"/>
                <a:cs typeface="楷体"/>
              </a:rPr>
              <a:t>，夯实制度基</a:t>
            </a:r>
            <a:r>
              <a:rPr dirty="0" sz="1200" spc="-5">
                <a:solidFill>
                  <a:srgbClr val="231F20"/>
                </a:solidFill>
                <a:latin typeface="楷体"/>
                <a:cs typeface="楷体"/>
              </a:rPr>
              <a:t>础</a:t>
            </a:r>
            <a:r>
              <a:rPr dirty="0" sz="1200" spc="15">
                <a:solidFill>
                  <a:srgbClr val="231F20"/>
                </a:solidFill>
                <a:latin typeface="楷体"/>
                <a:cs typeface="楷体"/>
              </a:rPr>
              <a:t>，推动 </a:t>
            </a:r>
            <a:r>
              <a:rPr dirty="0" sz="1200">
                <a:solidFill>
                  <a:srgbClr val="231F20"/>
                </a:solidFill>
                <a:latin typeface="楷体"/>
                <a:cs typeface="楷体"/>
              </a:rPr>
              <a:t>药物可及性的提高。</a:t>
            </a:r>
            <a:endParaRPr sz="1200">
              <a:latin typeface="楷体"/>
              <a:cs typeface="楷体"/>
            </a:endParaRPr>
          </a:p>
        </p:txBody>
      </p:sp>
      <p:pic>
        <p:nvPicPr>
          <p:cNvPr id="9" name="object 9"/>
          <p:cNvPicPr/>
          <p:nvPr/>
        </p:nvPicPr>
        <p:blipFill>
          <a:blip r:embed="rId5" cstate="print"/>
          <a:stretch>
            <a:fillRect/>
          </a:stretch>
        </p:blipFill>
        <p:spPr>
          <a:xfrm>
            <a:off x="1775434" y="6510604"/>
            <a:ext cx="229781" cy="133896"/>
          </a:xfrm>
          <a:prstGeom prst="rect">
            <a:avLst/>
          </a:prstGeom>
        </p:spPr>
      </p:pic>
      <p:pic>
        <p:nvPicPr>
          <p:cNvPr id="10" name="object 10"/>
          <p:cNvPicPr/>
          <p:nvPr/>
        </p:nvPicPr>
        <p:blipFill>
          <a:blip r:embed="rId6" cstate="print"/>
          <a:stretch>
            <a:fillRect/>
          </a:stretch>
        </p:blipFill>
        <p:spPr>
          <a:xfrm>
            <a:off x="2117242" y="6491071"/>
            <a:ext cx="1885581" cy="174066"/>
          </a:xfrm>
          <a:prstGeom prst="rect">
            <a:avLst/>
          </a:prstGeom>
        </p:spPr>
      </p:pic>
      <p:pic>
        <p:nvPicPr>
          <p:cNvPr id="11" name="object 11"/>
          <p:cNvPicPr/>
          <p:nvPr/>
        </p:nvPicPr>
        <p:blipFill>
          <a:blip r:embed="rId7" cstate="print"/>
          <a:stretch>
            <a:fillRect/>
          </a:stretch>
        </p:blipFill>
        <p:spPr>
          <a:xfrm>
            <a:off x="1705381" y="6919785"/>
            <a:ext cx="1659991" cy="143421"/>
          </a:xfrm>
          <a:prstGeom prst="rect">
            <a:avLst/>
          </a:prstGeom>
        </p:spPr>
      </p:pic>
      <p:sp>
        <p:nvSpPr>
          <p:cNvPr id="12" name="object 12"/>
          <p:cNvSpPr txBox="1"/>
          <p:nvPr/>
        </p:nvSpPr>
        <p:spPr>
          <a:xfrm>
            <a:off x="1380032" y="6442811"/>
            <a:ext cx="4876165" cy="2409190"/>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4.2</a:t>
            </a:r>
            <a:r>
              <a:rPr dirty="0" baseline="1851" sz="2250" spc="555">
                <a:solidFill>
                  <a:srgbClr val="636466"/>
                </a:solidFill>
                <a:latin typeface="Times New Roman"/>
                <a:cs typeface="Times New Roman"/>
              </a:rPr>
              <a:t> </a:t>
            </a:r>
            <a:r>
              <a:rPr dirty="0" sz="1500">
                <a:solidFill>
                  <a:srgbClr val="636466"/>
                </a:solidFill>
                <a:latin typeface="楷体"/>
                <a:cs typeface="楷体"/>
              </a:rPr>
              <a:t>推动地方医保先行先试</a:t>
            </a:r>
            <a:endParaRPr sz="1500">
              <a:latin typeface="楷体"/>
              <a:cs typeface="楷体"/>
            </a:endParaRPr>
          </a:p>
          <a:p>
            <a:pPr>
              <a:lnSpc>
                <a:spcPct val="100000"/>
              </a:lnSpc>
              <a:spcBef>
                <a:spcPts val="40"/>
              </a:spcBef>
            </a:pPr>
            <a:endParaRPr sz="1250">
              <a:latin typeface="楷体"/>
              <a:cs typeface="楷体"/>
            </a:endParaRPr>
          </a:p>
          <a:p>
            <a:pPr marL="317500">
              <a:lnSpc>
                <a:spcPct val="100000"/>
              </a:lnSpc>
            </a:pPr>
            <a:r>
              <a:rPr dirty="0" sz="1200">
                <a:solidFill>
                  <a:srgbClr val="636466"/>
                </a:solidFill>
                <a:latin typeface="楷体"/>
                <a:cs typeface="楷体"/>
              </a:rPr>
              <a:t>推动前期调研与工作部署</a:t>
            </a:r>
            <a:endParaRPr sz="1200">
              <a:latin typeface="楷体"/>
              <a:cs typeface="楷体"/>
            </a:endParaRPr>
          </a:p>
          <a:p>
            <a:pPr marL="12700" marR="5080" indent="304800">
              <a:lnSpc>
                <a:spcPct val="118100"/>
              </a:lnSpc>
              <a:spcBef>
                <a:spcPts val="280"/>
              </a:spcBef>
            </a:pPr>
            <a:r>
              <a:rPr dirty="0" sz="1200" spc="10">
                <a:solidFill>
                  <a:srgbClr val="231F20"/>
                </a:solidFill>
                <a:latin typeface="楷体"/>
                <a:cs typeface="楷体"/>
              </a:rPr>
              <a:t>针对地方医保对罕见病及其保障体系欠缺深入了解的问</a:t>
            </a:r>
            <a:r>
              <a:rPr dirty="0" sz="1200">
                <a:solidFill>
                  <a:srgbClr val="231F20"/>
                </a:solidFill>
                <a:latin typeface="楷体"/>
                <a:cs typeface="楷体"/>
              </a:rPr>
              <a:t>题</a:t>
            </a:r>
            <a:r>
              <a:rPr dirty="0" sz="1200" spc="10">
                <a:solidFill>
                  <a:srgbClr val="231F20"/>
                </a:solidFill>
                <a:latin typeface="楷体"/>
                <a:cs typeface="楷体"/>
              </a:rPr>
              <a:t>，各利益 </a:t>
            </a:r>
            <a:r>
              <a:rPr dirty="0" sz="1200" spc="35">
                <a:solidFill>
                  <a:srgbClr val="231F20"/>
                </a:solidFill>
                <a:latin typeface="楷体"/>
                <a:cs typeface="楷体"/>
              </a:rPr>
              <a:t>相关方应积极推</a:t>
            </a:r>
            <a:r>
              <a:rPr dirty="0" sz="1200">
                <a:solidFill>
                  <a:srgbClr val="231F20"/>
                </a:solidFill>
                <a:latin typeface="楷体"/>
                <a:cs typeface="楷体"/>
              </a:rPr>
              <a:t>动</a:t>
            </a:r>
            <a:r>
              <a:rPr dirty="0" sz="1200" spc="5">
                <a:solidFill>
                  <a:srgbClr val="231F20"/>
                </a:solidFill>
                <a:latin typeface="楷体"/>
                <a:cs typeface="楷体"/>
              </a:rPr>
              <a:t>：（</a:t>
            </a:r>
            <a:r>
              <a:rPr dirty="0" baseline="2314" sz="1800" spc="7">
                <a:solidFill>
                  <a:srgbClr val="231F20"/>
                </a:solidFill>
                <a:latin typeface="Times New Roman"/>
                <a:cs typeface="Times New Roman"/>
              </a:rPr>
              <a:t>1</a:t>
            </a:r>
            <a:r>
              <a:rPr dirty="0" sz="1200" spc="5">
                <a:solidFill>
                  <a:srgbClr val="231F20"/>
                </a:solidFill>
                <a:latin typeface="楷体"/>
                <a:cs typeface="楷体"/>
              </a:rPr>
              <a:t>）</a:t>
            </a:r>
            <a:r>
              <a:rPr dirty="0" sz="1200" spc="35">
                <a:solidFill>
                  <a:srgbClr val="231F20"/>
                </a:solidFill>
                <a:latin typeface="楷体"/>
                <a:cs typeface="楷体"/>
              </a:rPr>
              <a:t>地方政府对罕见病的重视和相关前期调</a:t>
            </a:r>
            <a:r>
              <a:rPr dirty="0" sz="1200">
                <a:solidFill>
                  <a:srgbClr val="231F20"/>
                </a:solidFill>
                <a:latin typeface="楷体"/>
                <a:cs typeface="楷体"/>
              </a:rPr>
              <a:t>研，  </a:t>
            </a:r>
            <a:r>
              <a:rPr dirty="0" sz="1200" spc="10">
                <a:solidFill>
                  <a:srgbClr val="231F20"/>
                </a:solidFill>
                <a:latin typeface="楷体"/>
                <a:cs typeface="楷体"/>
              </a:rPr>
              <a:t>包括罕见病基础医学研</a:t>
            </a:r>
            <a:r>
              <a:rPr dirty="0" sz="1200">
                <a:solidFill>
                  <a:srgbClr val="231F20"/>
                </a:solidFill>
                <a:latin typeface="楷体"/>
                <a:cs typeface="楷体"/>
              </a:rPr>
              <a:t>究</a:t>
            </a:r>
            <a:r>
              <a:rPr dirty="0" sz="1200" spc="10">
                <a:solidFill>
                  <a:srgbClr val="231F20"/>
                </a:solidFill>
                <a:latin typeface="楷体"/>
                <a:cs typeface="楷体"/>
              </a:rPr>
              <a:t>、病例注册登记和罕见病流行病学数据调</a:t>
            </a:r>
            <a:r>
              <a:rPr dirty="0" sz="1200">
                <a:solidFill>
                  <a:srgbClr val="231F20"/>
                </a:solidFill>
                <a:latin typeface="楷体"/>
                <a:cs typeface="楷体"/>
              </a:rPr>
              <a:t>研、 </a:t>
            </a:r>
            <a:r>
              <a:rPr dirty="0" sz="1200" spc="10">
                <a:solidFill>
                  <a:srgbClr val="231F20"/>
                </a:solidFill>
                <a:latin typeface="楷体"/>
                <a:cs typeface="楷体"/>
              </a:rPr>
              <a:t>患者诉求和罕见病保障的社会意义研</a:t>
            </a:r>
            <a:r>
              <a:rPr dirty="0" sz="1200" spc="-5">
                <a:solidFill>
                  <a:srgbClr val="231F20"/>
                </a:solidFill>
                <a:latin typeface="楷体"/>
                <a:cs typeface="楷体"/>
              </a:rPr>
              <a:t>究</a:t>
            </a:r>
            <a:r>
              <a:rPr dirty="0" sz="1200" spc="10">
                <a:solidFill>
                  <a:srgbClr val="231F20"/>
                </a:solidFill>
                <a:latin typeface="楷体"/>
                <a:cs typeface="楷体"/>
              </a:rPr>
              <a:t>、其它地区的制度设计及费用测 </a:t>
            </a:r>
            <a:r>
              <a:rPr dirty="0" sz="1200" spc="40">
                <a:solidFill>
                  <a:srgbClr val="231F20"/>
                </a:solidFill>
                <a:latin typeface="楷体"/>
                <a:cs typeface="楷体"/>
              </a:rPr>
              <a:t>算的学习借鉴</a:t>
            </a:r>
            <a:r>
              <a:rPr dirty="0" sz="1200">
                <a:solidFill>
                  <a:srgbClr val="231F20"/>
                </a:solidFill>
                <a:latin typeface="楷体"/>
                <a:cs typeface="楷体"/>
              </a:rPr>
              <a:t>等</a:t>
            </a:r>
            <a:r>
              <a:rPr dirty="0" sz="1200" spc="40">
                <a:solidFill>
                  <a:srgbClr val="231F20"/>
                </a:solidFill>
                <a:latin typeface="楷体"/>
                <a:cs typeface="楷体"/>
              </a:rPr>
              <a:t>，确保后期决策的科学严</a:t>
            </a:r>
            <a:r>
              <a:rPr dirty="0" sz="1200">
                <a:solidFill>
                  <a:srgbClr val="231F20"/>
                </a:solidFill>
                <a:latin typeface="楷体"/>
                <a:cs typeface="楷体"/>
              </a:rPr>
              <a:t>谨</a:t>
            </a:r>
            <a:r>
              <a:rPr dirty="0" sz="1200" spc="5">
                <a:solidFill>
                  <a:srgbClr val="231F20"/>
                </a:solidFill>
                <a:latin typeface="楷体"/>
                <a:cs typeface="楷体"/>
              </a:rPr>
              <a:t>；（</a:t>
            </a:r>
            <a:r>
              <a:rPr dirty="0" baseline="2314" sz="1800" spc="7">
                <a:solidFill>
                  <a:srgbClr val="231F20"/>
                </a:solidFill>
                <a:latin typeface="Times New Roman"/>
                <a:cs typeface="Times New Roman"/>
              </a:rPr>
              <a:t>2</a:t>
            </a:r>
            <a:r>
              <a:rPr dirty="0" sz="1200" spc="5">
                <a:solidFill>
                  <a:srgbClr val="231F20"/>
                </a:solidFill>
                <a:latin typeface="楷体"/>
                <a:cs typeface="楷体"/>
              </a:rPr>
              <a:t>）</a:t>
            </a:r>
            <a:r>
              <a:rPr dirty="0" sz="1200" spc="40">
                <a:solidFill>
                  <a:srgbClr val="231F20"/>
                </a:solidFill>
                <a:latin typeface="楷体"/>
                <a:cs typeface="楷体"/>
              </a:rPr>
              <a:t>相关工作部</a:t>
            </a:r>
            <a:r>
              <a:rPr dirty="0" sz="1200" spc="-5">
                <a:solidFill>
                  <a:srgbClr val="231F20"/>
                </a:solidFill>
                <a:latin typeface="楷体"/>
                <a:cs typeface="楷体"/>
              </a:rPr>
              <a:t>署</a:t>
            </a:r>
            <a:r>
              <a:rPr dirty="0" sz="1200" spc="40">
                <a:solidFill>
                  <a:srgbClr val="231F20"/>
                </a:solidFill>
                <a:latin typeface="楷体"/>
                <a:cs typeface="楷体"/>
              </a:rPr>
              <a:t>，包 </a:t>
            </a:r>
            <a:r>
              <a:rPr dirty="0" sz="1200">
                <a:solidFill>
                  <a:srgbClr val="231F20"/>
                </a:solidFill>
                <a:latin typeface="楷体"/>
                <a:cs typeface="楷体"/>
              </a:rPr>
              <a:t>括财政</a:t>
            </a:r>
            <a:r>
              <a:rPr dirty="0" sz="1200" spc="-70">
                <a:solidFill>
                  <a:srgbClr val="231F20"/>
                </a:solidFill>
                <a:latin typeface="楷体"/>
                <a:cs typeface="楷体"/>
              </a:rPr>
              <a:t>、</a:t>
            </a:r>
            <a:r>
              <a:rPr dirty="0" sz="1200">
                <a:solidFill>
                  <a:srgbClr val="231F20"/>
                </a:solidFill>
                <a:latin typeface="楷体"/>
                <a:cs typeface="楷体"/>
              </a:rPr>
              <a:t>医保</a:t>
            </a:r>
            <a:r>
              <a:rPr dirty="0" sz="1200" spc="-70">
                <a:solidFill>
                  <a:srgbClr val="231F20"/>
                </a:solidFill>
                <a:latin typeface="楷体"/>
                <a:cs typeface="楷体"/>
              </a:rPr>
              <a:t>、</a:t>
            </a:r>
            <a:r>
              <a:rPr dirty="0" sz="1200">
                <a:solidFill>
                  <a:srgbClr val="231F20"/>
                </a:solidFill>
                <a:latin typeface="楷体"/>
                <a:cs typeface="楷体"/>
              </a:rPr>
              <a:t>卫健</a:t>
            </a:r>
            <a:r>
              <a:rPr dirty="0" sz="1200" spc="-70">
                <a:solidFill>
                  <a:srgbClr val="231F20"/>
                </a:solidFill>
                <a:latin typeface="楷体"/>
                <a:cs typeface="楷体"/>
              </a:rPr>
              <a:t>、</a:t>
            </a:r>
            <a:r>
              <a:rPr dirty="0" sz="1200">
                <a:solidFill>
                  <a:srgbClr val="231F20"/>
                </a:solidFill>
                <a:latin typeface="楷体"/>
                <a:cs typeface="楷体"/>
              </a:rPr>
              <a:t>民政等部门之间在罕见病议题上的沟通合作机制， </a:t>
            </a:r>
            <a:r>
              <a:rPr dirty="0" sz="1200" spc="10">
                <a:solidFill>
                  <a:srgbClr val="231F20"/>
                </a:solidFill>
                <a:latin typeface="楷体"/>
                <a:cs typeface="楷体"/>
              </a:rPr>
              <a:t>政府部门与患者组</a:t>
            </a:r>
            <a:r>
              <a:rPr dirty="0" sz="1200">
                <a:solidFill>
                  <a:srgbClr val="231F20"/>
                </a:solidFill>
                <a:latin typeface="楷体"/>
                <a:cs typeface="楷体"/>
              </a:rPr>
              <a:t>织</a:t>
            </a:r>
            <a:r>
              <a:rPr dirty="0" sz="1200" spc="10">
                <a:solidFill>
                  <a:srgbClr val="231F20"/>
                </a:solidFill>
                <a:latin typeface="楷体"/>
                <a:cs typeface="楷体"/>
              </a:rPr>
              <a:t>、保险公</a:t>
            </a:r>
            <a:r>
              <a:rPr dirty="0" sz="1200">
                <a:solidFill>
                  <a:srgbClr val="231F20"/>
                </a:solidFill>
                <a:latin typeface="楷体"/>
                <a:cs typeface="楷体"/>
              </a:rPr>
              <a:t>司</a:t>
            </a:r>
            <a:r>
              <a:rPr dirty="0" sz="1200" spc="10">
                <a:solidFill>
                  <a:srgbClr val="231F20"/>
                </a:solidFill>
                <a:latin typeface="楷体"/>
                <a:cs typeface="楷体"/>
              </a:rPr>
              <a:t>、制药企</a:t>
            </a:r>
            <a:r>
              <a:rPr dirty="0" sz="1200">
                <a:solidFill>
                  <a:srgbClr val="231F20"/>
                </a:solidFill>
                <a:latin typeface="楷体"/>
                <a:cs typeface="楷体"/>
              </a:rPr>
              <a:t>业</a:t>
            </a:r>
            <a:r>
              <a:rPr dirty="0" sz="1200" spc="10">
                <a:solidFill>
                  <a:srgbClr val="231F20"/>
                </a:solidFill>
                <a:latin typeface="楷体"/>
                <a:cs typeface="楷体"/>
              </a:rPr>
              <a:t>、慈善组织等利益相关方的 </a:t>
            </a:r>
            <a:r>
              <a:rPr dirty="0" sz="1200">
                <a:solidFill>
                  <a:srgbClr val="231F20"/>
                </a:solidFill>
                <a:latin typeface="楷体"/>
                <a:cs typeface="楷体"/>
              </a:rPr>
              <a:t>积极对话，诊疗中心和转诊体系的建设等。</a:t>
            </a:r>
            <a:endParaRPr sz="1200">
              <a:latin typeface="楷体"/>
              <a:cs typeface="楷体"/>
            </a:endParaRPr>
          </a:p>
        </p:txBody>
      </p:sp>
      <p:sp>
        <p:nvSpPr>
          <p:cNvPr id="13" name="object 13"/>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37</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5" name="object 5"/>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6" name="object 6"/>
          <p:cNvPicPr/>
          <p:nvPr/>
        </p:nvPicPr>
        <p:blipFill>
          <a:blip r:embed="rId2" cstate="print"/>
          <a:stretch>
            <a:fillRect/>
          </a:stretch>
        </p:blipFill>
        <p:spPr>
          <a:xfrm>
            <a:off x="1567383" y="1666176"/>
            <a:ext cx="1961426" cy="145211"/>
          </a:xfrm>
          <a:prstGeom prst="rect">
            <a:avLst/>
          </a:prstGeom>
        </p:spPr>
      </p:pic>
      <p:pic>
        <p:nvPicPr>
          <p:cNvPr id="7" name="object 7"/>
          <p:cNvPicPr/>
          <p:nvPr/>
        </p:nvPicPr>
        <p:blipFill>
          <a:blip r:embed="rId3" cstate="print"/>
          <a:stretch>
            <a:fillRect/>
          </a:stretch>
        </p:blipFill>
        <p:spPr>
          <a:xfrm>
            <a:off x="1563027" y="3645077"/>
            <a:ext cx="1971420" cy="143230"/>
          </a:xfrm>
          <a:prstGeom prst="rect">
            <a:avLst/>
          </a:prstGeom>
        </p:spPr>
      </p:pic>
      <p:sp>
        <p:nvSpPr>
          <p:cNvPr id="8" name="object 8"/>
          <p:cNvSpPr txBox="1"/>
          <p:nvPr/>
        </p:nvSpPr>
        <p:spPr>
          <a:xfrm>
            <a:off x="1242034" y="1557337"/>
            <a:ext cx="4803775" cy="5963285"/>
          </a:xfrm>
          <a:prstGeom prst="rect">
            <a:avLst/>
          </a:prstGeom>
        </p:spPr>
        <p:txBody>
          <a:bodyPr wrap="square" lIns="0" tIns="81280" rIns="0" bIns="0" rtlCol="0" vert="horz">
            <a:spAutoFit/>
          </a:bodyPr>
          <a:lstStyle/>
          <a:p>
            <a:pPr marL="317500">
              <a:lnSpc>
                <a:spcPct val="100000"/>
              </a:lnSpc>
              <a:spcBef>
                <a:spcPts val="640"/>
              </a:spcBef>
            </a:pPr>
            <a:r>
              <a:rPr dirty="0" sz="1200">
                <a:solidFill>
                  <a:srgbClr val="636466"/>
                </a:solidFill>
                <a:latin typeface="楷体"/>
                <a:cs typeface="楷体"/>
              </a:rPr>
              <a:t>推动地方医保纳入罕见病用药</a:t>
            </a:r>
            <a:endParaRPr sz="1200">
              <a:latin typeface="楷体"/>
              <a:cs typeface="楷体"/>
            </a:endParaRPr>
          </a:p>
          <a:p>
            <a:pPr algn="just" marL="12700" marR="5080" indent="304800">
              <a:lnSpc>
                <a:spcPct val="118100"/>
              </a:lnSpc>
              <a:spcBef>
                <a:spcPts val="285"/>
              </a:spcBef>
            </a:pPr>
            <a:r>
              <a:rPr dirty="0" sz="1200" spc="10">
                <a:solidFill>
                  <a:srgbClr val="231F20"/>
                </a:solidFill>
                <a:latin typeface="楷体"/>
                <a:cs typeface="楷体"/>
              </a:rPr>
              <a:t>在前期充分调研的基础</a:t>
            </a:r>
            <a:r>
              <a:rPr dirty="0" sz="1200">
                <a:solidFill>
                  <a:srgbClr val="231F20"/>
                </a:solidFill>
                <a:latin typeface="楷体"/>
                <a:cs typeface="楷体"/>
              </a:rPr>
              <a:t>上</a:t>
            </a:r>
            <a:r>
              <a:rPr dirty="0" sz="1200" spc="10">
                <a:solidFill>
                  <a:srgbClr val="231F20"/>
                </a:solidFill>
                <a:latin typeface="楷体"/>
                <a:cs typeface="楷体"/>
              </a:rPr>
              <a:t>，各利益相关方应积极推动更多地方医保 纳入罕见病用</a:t>
            </a:r>
            <a:r>
              <a:rPr dirty="0" sz="1200">
                <a:solidFill>
                  <a:srgbClr val="231F20"/>
                </a:solidFill>
                <a:latin typeface="楷体"/>
                <a:cs typeface="楷体"/>
              </a:rPr>
              <a:t>药</a:t>
            </a:r>
            <a:r>
              <a:rPr dirty="0" sz="1200" spc="10">
                <a:solidFill>
                  <a:srgbClr val="231F20"/>
                </a:solidFill>
                <a:latin typeface="楷体"/>
                <a:cs typeface="楷体"/>
              </a:rPr>
              <a:t>，完善各地的罕见病医疗保障体</a:t>
            </a:r>
            <a:r>
              <a:rPr dirty="0" sz="1200">
                <a:solidFill>
                  <a:srgbClr val="231F20"/>
                </a:solidFill>
                <a:latin typeface="楷体"/>
                <a:cs typeface="楷体"/>
              </a:rPr>
              <a:t>系</a:t>
            </a:r>
            <a:r>
              <a:rPr dirty="0" sz="1200" spc="10">
                <a:solidFill>
                  <a:srgbClr val="231F20"/>
                </a:solidFill>
                <a:latin typeface="楷体"/>
                <a:cs typeface="楷体"/>
              </a:rPr>
              <a:t>。国内的部分省市地 区先行先</a:t>
            </a:r>
            <a:r>
              <a:rPr dirty="0" sz="1200">
                <a:solidFill>
                  <a:srgbClr val="231F20"/>
                </a:solidFill>
                <a:latin typeface="楷体"/>
                <a:cs typeface="楷体"/>
              </a:rPr>
              <a:t>试</a:t>
            </a:r>
            <a:r>
              <a:rPr dirty="0" sz="1200" spc="10">
                <a:solidFill>
                  <a:srgbClr val="231F20"/>
                </a:solidFill>
                <a:latin typeface="楷体"/>
                <a:cs typeface="楷体"/>
              </a:rPr>
              <a:t>，从经济发达的浙江省和青岛市到发展水平相对落后的河南 省和宁夏回族自治区</a:t>
            </a:r>
            <a:r>
              <a:rPr dirty="0" sz="1200">
                <a:solidFill>
                  <a:srgbClr val="231F20"/>
                </a:solidFill>
                <a:latin typeface="楷体"/>
                <a:cs typeface="楷体"/>
              </a:rPr>
              <a:t>等</a:t>
            </a:r>
            <a:r>
              <a:rPr dirty="0" sz="1200" spc="10">
                <a:solidFill>
                  <a:srgbClr val="231F20"/>
                </a:solidFill>
                <a:latin typeface="楷体"/>
                <a:cs typeface="楷体"/>
              </a:rPr>
              <a:t>，各自建立了各有特色的罕见病医疗保障制</a:t>
            </a:r>
            <a:r>
              <a:rPr dirty="0" sz="1200">
                <a:solidFill>
                  <a:srgbClr val="231F20"/>
                </a:solidFill>
                <a:latin typeface="楷体"/>
                <a:cs typeface="楷体"/>
              </a:rPr>
              <a:t>度。 </a:t>
            </a:r>
            <a:r>
              <a:rPr dirty="0" sz="1200" spc="10">
                <a:solidFill>
                  <a:srgbClr val="231F20"/>
                </a:solidFill>
                <a:latin typeface="楷体"/>
                <a:cs typeface="楷体"/>
              </a:rPr>
              <a:t>这些先行省市地区的地域特</a:t>
            </a:r>
            <a:r>
              <a:rPr dirty="0" sz="1200">
                <a:solidFill>
                  <a:srgbClr val="231F20"/>
                </a:solidFill>
                <a:latin typeface="楷体"/>
                <a:cs typeface="楷体"/>
              </a:rPr>
              <a:t>点</a:t>
            </a:r>
            <a:r>
              <a:rPr dirty="0" sz="1200" spc="10">
                <a:solidFill>
                  <a:srgbClr val="231F20"/>
                </a:solidFill>
                <a:latin typeface="楷体"/>
                <a:cs typeface="楷体"/>
              </a:rPr>
              <a:t>、制度设计和运作经验有助于其它类似地 区甄选基础数据较为成</a:t>
            </a:r>
            <a:r>
              <a:rPr dirty="0" sz="1200">
                <a:solidFill>
                  <a:srgbClr val="231F20"/>
                </a:solidFill>
                <a:latin typeface="楷体"/>
                <a:cs typeface="楷体"/>
              </a:rPr>
              <a:t>熟</a:t>
            </a:r>
            <a:r>
              <a:rPr dirty="0" sz="1200" spc="10">
                <a:solidFill>
                  <a:srgbClr val="231F20"/>
                </a:solidFill>
                <a:latin typeface="楷体"/>
                <a:cs typeface="楷体"/>
              </a:rPr>
              <a:t>、社会呼声较高的病</a:t>
            </a:r>
            <a:r>
              <a:rPr dirty="0" sz="1200">
                <a:solidFill>
                  <a:srgbClr val="231F20"/>
                </a:solidFill>
                <a:latin typeface="楷体"/>
                <a:cs typeface="楷体"/>
              </a:rPr>
              <a:t>种</a:t>
            </a:r>
            <a:r>
              <a:rPr dirty="0" sz="1200" spc="10">
                <a:solidFill>
                  <a:srgbClr val="231F20"/>
                </a:solidFill>
                <a:latin typeface="楷体"/>
                <a:cs typeface="楷体"/>
              </a:rPr>
              <a:t>，并将对应孤儿药纳入 </a:t>
            </a:r>
            <a:r>
              <a:rPr dirty="0" sz="1200">
                <a:solidFill>
                  <a:srgbClr val="231F20"/>
                </a:solidFill>
                <a:latin typeface="楷体"/>
                <a:cs typeface="楷体"/>
              </a:rPr>
              <a:t>当地医保覆盖范围，完善自身的罕见病保障体系。</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探索创新筹资与风险共担模式</a:t>
            </a:r>
            <a:endParaRPr sz="1200">
              <a:latin typeface="楷体"/>
              <a:cs typeface="楷体"/>
            </a:endParaRPr>
          </a:p>
          <a:p>
            <a:pPr algn="just" marL="12700" marR="5080" indent="304800">
              <a:lnSpc>
                <a:spcPct val="118100"/>
              </a:lnSpc>
              <a:spcBef>
                <a:spcPts val="285"/>
              </a:spcBef>
            </a:pPr>
            <a:r>
              <a:rPr dirty="0" sz="1200" spc="15">
                <a:solidFill>
                  <a:srgbClr val="231F20"/>
                </a:solidFill>
                <a:latin typeface="楷体"/>
                <a:cs typeface="楷体"/>
              </a:rPr>
              <a:t>企</a:t>
            </a:r>
            <a:r>
              <a:rPr dirty="0" sz="1200">
                <a:solidFill>
                  <a:srgbClr val="231F20"/>
                </a:solidFill>
                <a:latin typeface="楷体"/>
                <a:cs typeface="楷体"/>
              </a:rPr>
              <a:t>业</a:t>
            </a:r>
            <a:r>
              <a:rPr dirty="0" sz="1200" spc="15">
                <a:solidFill>
                  <a:srgbClr val="231F20"/>
                </a:solidFill>
                <a:latin typeface="楷体"/>
                <a:cs typeface="楷体"/>
              </a:rPr>
              <a:t>（商业保险公</a:t>
            </a:r>
            <a:r>
              <a:rPr dirty="0" sz="1200">
                <a:solidFill>
                  <a:srgbClr val="231F20"/>
                </a:solidFill>
                <a:latin typeface="楷体"/>
                <a:cs typeface="楷体"/>
              </a:rPr>
              <a:t>司</a:t>
            </a:r>
            <a:r>
              <a:rPr dirty="0" sz="1200" spc="15">
                <a:solidFill>
                  <a:srgbClr val="231F20"/>
                </a:solidFill>
                <a:latin typeface="楷体"/>
                <a:cs typeface="楷体"/>
              </a:rPr>
              <a:t>、制药企业</a:t>
            </a:r>
            <a:r>
              <a:rPr dirty="0" sz="1200" spc="5">
                <a:solidFill>
                  <a:srgbClr val="231F20"/>
                </a:solidFill>
                <a:latin typeface="楷体"/>
                <a:cs typeface="楷体"/>
              </a:rPr>
              <a:t>等</a:t>
            </a:r>
            <a:r>
              <a:rPr dirty="0" sz="1200" spc="15">
                <a:solidFill>
                  <a:srgbClr val="231F20"/>
                </a:solidFill>
                <a:latin typeface="楷体"/>
                <a:cs typeface="楷体"/>
              </a:rPr>
              <a:t>）和民间组</a:t>
            </a:r>
            <a:r>
              <a:rPr dirty="0" sz="1200">
                <a:solidFill>
                  <a:srgbClr val="231F20"/>
                </a:solidFill>
                <a:latin typeface="楷体"/>
                <a:cs typeface="楷体"/>
              </a:rPr>
              <a:t>织</a:t>
            </a:r>
            <a:r>
              <a:rPr dirty="0" sz="1200" spc="15">
                <a:solidFill>
                  <a:srgbClr val="231F20"/>
                </a:solidFill>
                <a:latin typeface="楷体"/>
                <a:cs typeface="楷体"/>
              </a:rPr>
              <a:t>（患者组</a:t>
            </a:r>
            <a:r>
              <a:rPr dirty="0" sz="1200">
                <a:solidFill>
                  <a:srgbClr val="231F20"/>
                </a:solidFill>
                <a:latin typeface="楷体"/>
                <a:cs typeface="楷体"/>
              </a:rPr>
              <a:t>织</a:t>
            </a:r>
            <a:r>
              <a:rPr dirty="0" sz="1200" spc="15">
                <a:solidFill>
                  <a:srgbClr val="231F20"/>
                </a:solidFill>
                <a:latin typeface="楷体"/>
                <a:cs typeface="楷体"/>
              </a:rPr>
              <a:t>、慈善 </a:t>
            </a:r>
            <a:r>
              <a:rPr dirty="0" sz="1200" spc="10">
                <a:solidFill>
                  <a:srgbClr val="231F20"/>
                </a:solidFill>
                <a:latin typeface="楷体"/>
                <a:cs typeface="楷体"/>
              </a:rPr>
              <a:t>机构</a:t>
            </a:r>
            <a:r>
              <a:rPr dirty="0" sz="1200" spc="5">
                <a:solidFill>
                  <a:srgbClr val="231F20"/>
                </a:solidFill>
                <a:latin typeface="楷体"/>
                <a:cs typeface="楷体"/>
              </a:rPr>
              <a:t>等</a:t>
            </a:r>
            <a:r>
              <a:rPr dirty="0" sz="1200" spc="10">
                <a:solidFill>
                  <a:srgbClr val="231F20"/>
                </a:solidFill>
                <a:latin typeface="楷体"/>
                <a:cs typeface="楷体"/>
              </a:rPr>
              <a:t>）应积极寻求政府支</a:t>
            </a:r>
            <a:r>
              <a:rPr dirty="0" sz="1200">
                <a:solidFill>
                  <a:srgbClr val="231F20"/>
                </a:solidFill>
                <a:latin typeface="楷体"/>
                <a:cs typeface="楷体"/>
              </a:rPr>
              <a:t>持</a:t>
            </a:r>
            <a:r>
              <a:rPr dirty="0" sz="1200" spc="10">
                <a:solidFill>
                  <a:srgbClr val="231F20"/>
                </a:solidFill>
                <a:latin typeface="楷体"/>
                <a:cs typeface="楷体"/>
              </a:rPr>
              <a:t>，探索商业保险和专项基金等医保之外</a:t>
            </a:r>
            <a:r>
              <a:rPr dirty="0" sz="1200">
                <a:solidFill>
                  <a:srgbClr val="231F20"/>
                </a:solidFill>
                <a:latin typeface="楷体"/>
                <a:cs typeface="楷体"/>
              </a:rPr>
              <a:t>的 </a:t>
            </a:r>
            <a:r>
              <a:rPr dirty="0" sz="1200" spc="10">
                <a:solidFill>
                  <a:srgbClr val="231F20"/>
                </a:solidFill>
                <a:latin typeface="楷体"/>
                <a:cs typeface="楷体"/>
              </a:rPr>
              <a:t>筹资模式的落</a:t>
            </a:r>
            <a:r>
              <a:rPr dirty="0" sz="1200">
                <a:solidFill>
                  <a:srgbClr val="231F20"/>
                </a:solidFill>
                <a:latin typeface="楷体"/>
                <a:cs typeface="楷体"/>
              </a:rPr>
              <a:t>地</a:t>
            </a:r>
            <a:r>
              <a:rPr dirty="0" sz="1200" spc="10">
                <a:solidFill>
                  <a:srgbClr val="231F20"/>
                </a:solidFill>
                <a:latin typeface="楷体"/>
                <a:cs typeface="楷体"/>
              </a:rPr>
              <a:t>，形成对医保资金的有效补</a:t>
            </a:r>
            <a:r>
              <a:rPr dirty="0" sz="1200">
                <a:solidFill>
                  <a:srgbClr val="231F20"/>
                </a:solidFill>
                <a:latin typeface="楷体"/>
                <a:cs typeface="楷体"/>
              </a:rPr>
              <a:t>充</a:t>
            </a:r>
            <a:r>
              <a:rPr dirty="0" sz="1200" spc="10">
                <a:solidFill>
                  <a:srgbClr val="231F20"/>
                </a:solidFill>
                <a:latin typeface="楷体"/>
                <a:cs typeface="楷体"/>
              </a:rPr>
              <a:t>。以商保为</a:t>
            </a:r>
            <a:r>
              <a:rPr dirty="0" sz="1200">
                <a:solidFill>
                  <a:srgbClr val="231F20"/>
                </a:solidFill>
                <a:latin typeface="楷体"/>
                <a:cs typeface="楷体"/>
              </a:rPr>
              <a:t>例</a:t>
            </a:r>
            <a:r>
              <a:rPr dirty="0" sz="1200" spc="10">
                <a:solidFill>
                  <a:srgbClr val="231F20"/>
                </a:solidFill>
                <a:latin typeface="楷体"/>
                <a:cs typeface="楷体"/>
              </a:rPr>
              <a:t>，随着罕见 病流行病学调研的继续推动以及新药的陆续上</a:t>
            </a:r>
            <a:r>
              <a:rPr dirty="0" sz="1200">
                <a:solidFill>
                  <a:srgbClr val="231F20"/>
                </a:solidFill>
                <a:latin typeface="楷体"/>
                <a:cs typeface="楷体"/>
              </a:rPr>
              <a:t>市</a:t>
            </a:r>
            <a:r>
              <a:rPr dirty="0" sz="1200" spc="10">
                <a:solidFill>
                  <a:srgbClr val="231F20"/>
                </a:solidFill>
                <a:latin typeface="楷体"/>
                <a:cs typeface="楷体"/>
              </a:rPr>
              <a:t>，罕见病商保产品的数 据基础和设计思路将逐步完</a:t>
            </a:r>
            <a:r>
              <a:rPr dirty="0" sz="1200">
                <a:solidFill>
                  <a:srgbClr val="231F20"/>
                </a:solidFill>
                <a:latin typeface="楷体"/>
                <a:cs typeface="楷体"/>
              </a:rPr>
              <a:t>善</a:t>
            </a:r>
            <a:r>
              <a:rPr dirty="0" sz="1200" spc="10">
                <a:solidFill>
                  <a:srgbClr val="231F20"/>
                </a:solidFill>
                <a:latin typeface="楷体"/>
                <a:cs typeface="楷体"/>
              </a:rPr>
              <a:t>。在此基础</a:t>
            </a:r>
            <a:r>
              <a:rPr dirty="0" sz="1200">
                <a:solidFill>
                  <a:srgbClr val="231F20"/>
                </a:solidFill>
                <a:latin typeface="楷体"/>
                <a:cs typeface="楷体"/>
              </a:rPr>
              <a:t>上</a:t>
            </a:r>
            <a:r>
              <a:rPr dirty="0" sz="1200" spc="10">
                <a:solidFill>
                  <a:srgbClr val="231F20"/>
                </a:solidFill>
                <a:latin typeface="楷体"/>
                <a:cs typeface="楷体"/>
              </a:rPr>
              <a:t>，商保公司可考虑为罕见病 设计单独的保险产</a:t>
            </a:r>
            <a:r>
              <a:rPr dirty="0" sz="1200">
                <a:solidFill>
                  <a:srgbClr val="231F20"/>
                </a:solidFill>
                <a:latin typeface="楷体"/>
                <a:cs typeface="楷体"/>
              </a:rPr>
              <a:t>品</a:t>
            </a:r>
            <a:r>
              <a:rPr dirty="0" sz="1200" spc="10">
                <a:solidFill>
                  <a:srgbClr val="231F20"/>
                </a:solidFill>
                <a:latin typeface="楷体"/>
                <a:cs typeface="楷体"/>
              </a:rPr>
              <a:t>，将流行病学数据基础较为充</a:t>
            </a:r>
            <a:r>
              <a:rPr dirty="0" sz="1200">
                <a:solidFill>
                  <a:srgbClr val="231F20"/>
                </a:solidFill>
                <a:latin typeface="楷体"/>
                <a:cs typeface="楷体"/>
              </a:rPr>
              <a:t>分</a:t>
            </a:r>
            <a:r>
              <a:rPr dirty="0" sz="1200" spc="10">
                <a:solidFill>
                  <a:srgbClr val="231F20"/>
                </a:solidFill>
                <a:latin typeface="楷体"/>
                <a:cs typeface="楷体"/>
              </a:rPr>
              <a:t>、可诊可疗的病种 纳入保障范</a:t>
            </a:r>
            <a:r>
              <a:rPr dirty="0" sz="1200">
                <a:solidFill>
                  <a:srgbClr val="231F20"/>
                </a:solidFill>
                <a:latin typeface="楷体"/>
                <a:cs typeface="楷体"/>
              </a:rPr>
              <a:t>围</a:t>
            </a:r>
            <a:r>
              <a:rPr dirty="0" sz="1200" spc="10">
                <a:solidFill>
                  <a:srgbClr val="231F20"/>
                </a:solidFill>
                <a:latin typeface="楷体"/>
                <a:cs typeface="楷体"/>
              </a:rPr>
              <a:t>，并结合试点省市的罕见病报销政</a:t>
            </a:r>
            <a:r>
              <a:rPr dirty="0" sz="1200">
                <a:solidFill>
                  <a:srgbClr val="231F20"/>
                </a:solidFill>
                <a:latin typeface="楷体"/>
                <a:cs typeface="楷体"/>
              </a:rPr>
              <a:t>策</a:t>
            </a:r>
            <a:r>
              <a:rPr dirty="0" sz="1200" spc="10">
                <a:solidFill>
                  <a:srgbClr val="231F20"/>
                </a:solidFill>
                <a:latin typeface="楷体"/>
                <a:cs typeface="楷体"/>
              </a:rPr>
              <a:t>，设计医保基础之上 的商业补充保</a:t>
            </a:r>
            <a:r>
              <a:rPr dirty="0" sz="1200">
                <a:solidFill>
                  <a:srgbClr val="231F20"/>
                </a:solidFill>
                <a:latin typeface="楷体"/>
                <a:cs typeface="楷体"/>
              </a:rPr>
              <a:t>险</a:t>
            </a:r>
            <a:r>
              <a:rPr dirty="0" sz="1200" spc="10">
                <a:solidFill>
                  <a:srgbClr val="231F20"/>
                </a:solidFill>
                <a:latin typeface="楷体"/>
                <a:cs typeface="楷体"/>
              </a:rPr>
              <a:t>。而由于罕见病知晓率较低且患者较为分</a:t>
            </a:r>
            <a:r>
              <a:rPr dirty="0" sz="1200">
                <a:solidFill>
                  <a:srgbClr val="231F20"/>
                </a:solidFill>
                <a:latin typeface="楷体"/>
                <a:cs typeface="楷体"/>
              </a:rPr>
              <a:t>散</a:t>
            </a:r>
            <a:r>
              <a:rPr dirty="0" sz="1200" spc="10">
                <a:solidFill>
                  <a:srgbClr val="231F20"/>
                </a:solidFill>
                <a:latin typeface="楷体"/>
                <a:cs typeface="楷体"/>
              </a:rPr>
              <a:t>，罕见病商 保产品的落地和长期发展需要政府的积极参</a:t>
            </a:r>
            <a:r>
              <a:rPr dirty="0" sz="1200" spc="-5">
                <a:solidFill>
                  <a:srgbClr val="231F20"/>
                </a:solidFill>
                <a:latin typeface="楷体"/>
                <a:cs typeface="楷体"/>
              </a:rPr>
              <a:t>与</a:t>
            </a:r>
            <a:r>
              <a:rPr dirty="0" sz="1200" spc="10">
                <a:solidFill>
                  <a:srgbClr val="231F20"/>
                </a:solidFill>
                <a:latin typeface="楷体"/>
                <a:cs typeface="楷体"/>
              </a:rPr>
              <a:t>，以提高目标人群的参保 </a:t>
            </a:r>
            <a:r>
              <a:rPr dirty="0" sz="1200">
                <a:solidFill>
                  <a:srgbClr val="231F20"/>
                </a:solidFill>
                <a:latin typeface="楷体"/>
                <a:cs typeface="楷体"/>
              </a:rPr>
              <a:t>意识和参保率。</a:t>
            </a:r>
            <a:endParaRPr sz="1200">
              <a:latin typeface="楷体"/>
              <a:cs typeface="楷体"/>
            </a:endParaRPr>
          </a:p>
          <a:p>
            <a:pPr>
              <a:lnSpc>
                <a:spcPct val="100000"/>
              </a:lnSpc>
              <a:spcBef>
                <a:spcPts val="30"/>
              </a:spcBef>
            </a:pPr>
            <a:endParaRPr sz="1300">
              <a:latin typeface="楷体"/>
              <a:cs typeface="楷体"/>
            </a:endParaRPr>
          </a:p>
          <a:p>
            <a:pPr algn="just" marL="12700" marR="5080" indent="304800">
              <a:lnSpc>
                <a:spcPct val="118100"/>
              </a:lnSpc>
            </a:pPr>
            <a:r>
              <a:rPr dirty="0" sz="1200" spc="15">
                <a:solidFill>
                  <a:srgbClr val="231F20"/>
                </a:solidFill>
                <a:latin typeface="楷体"/>
                <a:cs typeface="楷体"/>
              </a:rPr>
              <a:t>在商保公司设计重疾产</a:t>
            </a:r>
            <a:r>
              <a:rPr dirty="0" sz="1200">
                <a:solidFill>
                  <a:srgbClr val="231F20"/>
                </a:solidFill>
                <a:latin typeface="楷体"/>
                <a:cs typeface="楷体"/>
              </a:rPr>
              <a:t>品</a:t>
            </a:r>
            <a:r>
              <a:rPr dirty="0" sz="1200" spc="15">
                <a:solidFill>
                  <a:srgbClr val="231F20"/>
                </a:solidFill>
                <a:latin typeface="楷体"/>
                <a:cs typeface="楷体"/>
              </a:rPr>
              <a:t>、政府参与推动参保的案例方</a:t>
            </a:r>
            <a:r>
              <a:rPr dirty="0" sz="1200">
                <a:solidFill>
                  <a:srgbClr val="231F20"/>
                </a:solidFill>
                <a:latin typeface="楷体"/>
                <a:cs typeface="楷体"/>
              </a:rPr>
              <a:t>面</a:t>
            </a:r>
            <a:r>
              <a:rPr dirty="0" sz="1200" spc="15">
                <a:solidFill>
                  <a:srgbClr val="231F20"/>
                </a:solidFill>
                <a:latin typeface="楷体"/>
                <a:cs typeface="楷体"/>
              </a:rPr>
              <a:t>，深圳于  </a:t>
            </a:r>
            <a:r>
              <a:rPr dirty="0" baseline="2314" sz="1800">
                <a:solidFill>
                  <a:srgbClr val="231F20"/>
                </a:solidFill>
                <a:latin typeface="Times New Roman"/>
                <a:cs typeface="Times New Roman"/>
              </a:rPr>
              <a:t>2015</a:t>
            </a:r>
            <a:r>
              <a:rPr dirty="0" baseline="2314" sz="1800" spc="-104">
                <a:solidFill>
                  <a:srgbClr val="231F20"/>
                </a:solidFill>
                <a:latin typeface="Times New Roman"/>
                <a:cs typeface="Times New Roman"/>
              </a:rPr>
              <a:t> </a:t>
            </a:r>
            <a:r>
              <a:rPr dirty="0" sz="1200">
                <a:solidFill>
                  <a:srgbClr val="231F20"/>
                </a:solidFill>
                <a:latin typeface="楷体"/>
                <a:cs typeface="楷体"/>
              </a:rPr>
              <a:t>年与平安合作推出了重特大疾病补充医疗保险产品，并鼓励市民通 </a:t>
            </a:r>
            <a:r>
              <a:rPr dirty="0" sz="1200" spc="10">
                <a:solidFill>
                  <a:srgbClr val="231F20"/>
                </a:solidFill>
                <a:latin typeface="楷体"/>
                <a:cs typeface="楷体"/>
              </a:rPr>
              <a:t>过个账资金购</a:t>
            </a:r>
            <a:r>
              <a:rPr dirty="0" sz="1200">
                <a:solidFill>
                  <a:srgbClr val="231F20"/>
                </a:solidFill>
                <a:latin typeface="楷体"/>
                <a:cs typeface="楷体"/>
              </a:rPr>
              <a:t>买</a:t>
            </a:r>
            <a:r>
              <a:rPr dirty="0" sz="1200" spc="10">
                <a:solidFill>
                  <a:srgbClr val="231F20"/>
                </a:solidFill>
                <a:latin typeface="楷体"/>
                <a:cs typeface="楷体"/>
              </a:rPr>
              <a:t>。此项目经过几年运营得到了良好的社会反</a:t>
            </a:r>
            <a:r>
              <a:rPr dirty="0" sz="1200">
                <a:solidFill>
                  <a:srgbClr val="231F20"/>
                </a:solidFill>
                <a:latin typeface="楷体"/>
                <a:cs typeface="楷体"/>
              </a:rPr>
              <a:t>响</a:t>
            </a:r>
            <a:r>
              <a:rPr dirty="0" sz="1200" spc="10">
                <a:solidFill>
                  <a:srgbClr val="231F20"/>
                </a:solidFill>
                <a:latin typeface="楷体"/>
                <a:cs typeface="楷体"/>
              </a:rPr>
              <a:t>，为其它 地区提供了制度设计方面的有益参</a:t>
            </a:r>
            <a:r>
              <a:rPr dirty="0" sz="1200">
                <a:solidFill>
                  <a:srgbClr val="231F20"/>
                </a:solidFill>
                <a:latin typeface="楷体"/>
                <a:cs typeface="楷体"/>
              </a:rPr>
              <a:t>考</a:t>
            </a:r>
            <a:r>
              <a:rPr dirty="0" sz="1200" spc="10">
                <a:solidFill>
                  <a:srgbClr val="231F20"/>
                </a:solidFill>
                <a:latin typeface="楷体"/>
                <a:cs typeface="楷体"/>
              </a:rPr>
              <a:t>。随着更多地方医保探索个账活化 的模</a:t>
            </a:r>
            <a:r>
              <a:rPr dirty="0" sz="1200">
                <a:solidFill>
                  <a:srgbClr val="231F20"/>
                </a:solidFill>
                <a:latin typeface="楷体"/>
                <a:cs typeface="楷体"/>
              </a:rPr>
              <a:t>式</a:t>
            </a:r>
            <a:r>
              <a:rPr dirty="0" sz="1200" spc="10">
                <a:solidFill>
                  <a:srgbClr val="231F20"/>
                </a:solidFill>
                <a:latin typeface="楷体"/>
                <a:cs typeface="楷体"/>
              </a:rPr>
              <a:t>，商业保险与政府部门的合作将进一步加</a:t>
            </a:r>
            <a:r>
              <a:rPr dirty="0" sz="1200">
                <a:solidFill>
                  <a:srgbClr val="231F20"/>
                </a:solidFill>
                <a:latin typeface="楷体"/>
                <a:cs typeface="楷体"/>
              </a:rPr>
              <a:t>强</a:t>
            </a:r>
            <a:r>
              <a:rPr dirty="0" sz="1200" spc="10">
                <a:solidFill>
                  <a:srgbClr val="231F20"/>
                </a:solidFill>
                <a:latin typeface="楷体"/>
                <a:cs typeface="楷体"/>
              </a:rPr>
              <a:t>，罕见病商保产品或 </a:t>
            </a:r>
            <a:r>
              <a:rPr dirty="0" sz="1200">
                <a:solidFill>
                  <a:srgbClr val="231F20"/>
                </a:solidFill>
                <a:latin typeface="楷体"/>
                <a:cs typeface="楷体"/>
              </a:rPr>
              <a:t>有望得到一定推动。</a:t>
            </a:r>
            <a:endParaRPr sz="1200">
              <a:latin typeface="楷体"/>
              <a:cs typeface="楷体"/>
            </a:endParaRPr>
          </a:p>
        </p:txBody>
      </p:sp>
      <p:pic>
        <p:nvPicPr>
          <p:cNvPr id="9" name="object 9"/>
          <p:cNvPicPr/>
          <p:nvPr/>
        </p:nvPicPr>
        <p:blipFill>
          <a:blip r:embed="rId4" cstate="print"/>
          <a:stretch>
            <a:fillRect/>
          </a:stretch>
        </p:blipFill>
        <p:spPr>
          <a:xfrm>
            <a:off x="1637436" y="8021904"/>
            <a:ext cx="221869" cy="133896"/>
          </a:xfrm>
          <a:prstGeom prst="rect">
            <a:avLst/>
          </a:prstGeom>
        </p:spPr>
      </p:pic>
      <p:pic>
        <p:nvPicPr>
          <p:cNvPr id="10" name="object 10"/>
          <p:cNvPicPr/>
          <p:nvPr/>
        </p:nvPicPr>
        <p:blipFill>
          <a:blip r:embed="rId5" cstate="print"/>
          <a:stretch>
            <a:fillRect/>
          </a:stretch>
        </p:blipFill>
        <p:spPr>
          <a:xfrm>
            <a:off x="1987562" y="7999298"/>
            <a:ext cx="2043087" cy="180238"/>
          </a:xfrm>
          <a:prstGeom prst="rect">
            <a:avLst/>
          </a:prstGeom>
        </p:spPr>
      </p:pic>
      <p:pic>
        <p:nvPicPr>
          <p:cNvPr id="11" name="object 11"/>
          <p:cNvPicPr/>
          <p:nvPr/>
        </p:nvPicPr>
        <p:blipFill>
          <a:blip r:embed="rId6" cstate="print"/>
          <a:stretch>
            <a:fillRect/>
          </a:stretch>
        </p:blipFill>
        <p:spPr>
          <a:xfrm>
            <a:off x="1569567" y="8429790"/>
            <a:ext cx="2273858" cy="142341"/>
          </a:xfrm>
          <a:prstGeom prst="rect">
            <a:avLst/>
          </a:prstGeom>
        </p:spPr>
      </p:pic>
      <p:sp>
        <p:nvSpPr>
          <p:cNvPr id="12" name="object 12"/>
          <p:cNvSpPr txBox="1"/>
          <p:nvPr/>
        </p:nvSpPr>
        <p:spPr>
          <a:xfrm>
            <a:off x="1242034" y="7954111"/>
            <a:ext cx="4801235" cy="1329690"/>
          </a:xfrm>
          <a:prstGeom prst="rect">
            <a:avLst/>
          </a:prstGeom>
        </p:spPr>
        <p:txBody>
          <a:bodyPr wrap="square" lIns="0" tIns="12700" rIns="0" bIns="0" rtlCol="0" vert="horz">
            <a:spAutoFit/>
          </a:bodyPr>
          <a:lstStyle/>
          <a:p>
            <a:pPr marL="393700">
              <a:lnSpc>
                <a:spcPct val="100000"/>
              </a:lnSpc>
              <a:spcBef>
                <a:spcPts val="100"/>
              </a:spcBef>
            </a:pPr>
            <a:r>
              <a:rPr dirty="0" baseline="1851" sz="2250">
                <a:solidFill>
                  <a:srgbClr val="636466"/>
                </a:solidFill>
                <a:latin typeface="Times New Roman"/>
                <a:cs typeface="Times New Roman"/>
              </a:rPr>
              <a:t>4.3</a:t>
            </a:r>
            <a:r>
              <a:rPr dirty="0" baseline="1851" sz="2250" spc="555">
                <a:solidFill>
                  <a:srgbClr val="636466"/>
                </a:solidFill>
                <a:latin typeface="Times New Roman"/>
                <a:cs typeface="Times New Roman"/>
              </a:rPr>
              <a:t> </a:t>
            </a:r>
            <a:r>
              <a:rPr dirty="0" sz="1500">
                <a:solidFill>
                  <a:srgbClr val="636466"/>
                </a:solidFill>
                <a:latin typeface="楷体"/>
                <a:cs typeface="楷体"/>
              </a:rPr>
              <a:t>完善诊疗等相关支持体系</a:t>
            </a:r>
            <a:endParaRPr sz="1500">
              <a:latin typeface="楷体"/>
              <a:cs typeface="楷体"/>
            </a:endParaRPr>
          </a:p>
          <a:p>
            <a:pPr>
              <a:lnSpc>
                <a:spcPct val="100000"/>
              </a:lnSpc>
              <a:spcBef>
                <a:spcPts val="40"/>
              </a:spcBef>
            </a:pPr>
            <a:endParaRPr sz="1250">
              <a:latin typeface="楷体"/>
              <a:cs typeface="楷体"/>
            </a:endParaRPr>
          </a:p>
          <a:p>
            <a:pPr marL="317500">
              <a:lnSpc>
                <a:spcPct val="100000"/>
              </a:lnSpc>
            </a:pPr>
            <a:r>
              <a:rPr dirty="0" sz="1200">
                <a:solidFill>
                  <a:srgbClr val="636466"/>
                </a:solidFill>
                <a:latin typeface="楷体"/>
                <a:cs typeface="楷体"/>
              </a:rPr>
              <a:t>继续推动基础研究和诊疗能力建设</a:t>
            </a:r>
            <a:endParaRPr sz="1200">
              <a:latin typeface="楷体"/>
              <a:cs typeface="楷体"/>
            </a:endParaRPr>
          </a:p>
          <a:p>
            <a:pPr algn="just" marL="12700" marR="5080" indent="304800">
              <a:lnSpc>
                <a:spcPct val="118100"/>
              </a:lnSpc>
              <a:spcBef>
                <a:spcPts val="280"/>
              </a:spcBef>
            </a:pPr>
            <a:r>
              <a:rPr dirty="0" sz="1200" spc="10">
                <a:solidFill>
                  <a:srgbClr val="231F20"/>
                </a:solidFill>
                <a:latin typeface="楷体"/>
                <a:cs typeface="楷体"/>
              </a:rPr>
              <a:t>罕见病的前期流行病学调</a:t>
            </a:r>
            <a:r>
              <a:rPr dirty="0" sz="1200">
                <a:solidFill>
                  <a:srgbClr val="231F20"/>
                </a:solidFill>
                <a:latin typeface="楷体"/>
                <a:cs typeface="楷体"/>
              </a:rPr>
              <a:t>研</a:t>
            </a:r>
            <a:r>
              <a:rPr dirty="0" sz="1200" spc="10">
                <a:solidFill>
                  <a:srgbClr val="231F20"/>
                </a:solidFill>
                <a:latin typeface="楷体"/>
                <a:cs typeface="楷体"/>
              </a:rPr>
              <a:t>、病例登记和基础研究以及诊疗能力的 提高都直接影响到罕见病用药可及性的提</a:t>
            </a:r>
            <a:r>
              <a:rPr dirty="0" sz="1200">
                <a:solidFill>
                  <a:srgbClr val="231F20"/>
                </a:solidFill>
                <a:latin typeface="楷体"/>
                <a:cs typeface="楷体"/>
              </a:rPr>
              <a:t>高</a:t>
            </a:r>
            <a:r>
              <a:rPr dirty="0" sz="1200" spc="10">
                <a:solidFill>
                  <a:srgbClr val="231F20"/>
                </a:solidFill>
                <a:latin typeface="楷体"/>
                <a:cs typeface="楷体"/>
              </a:rPr>
              <a:t>。在卫健委和有关专家的推 </a:t>
            </a:r>
            <a:r>
              <a:rPr dirty="0" sz="1200">
                <a:solidFill>
                  <a:srgbClr val="231F20"/>
                </a:solidFill>
                <a:latin typeface="楷体"/>
                <a:cs typeface="楷体"/>
              </a:rPr>
              <a:t>动下，这些工作已经在过去几年有了较为良好的发展势头。以卫健委</a:t>
            </a:r>
            <a:endParaRPr sz="1200">
              <a:latin typeface="楷体"/>
              <a:cs typeface="楷体"/>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38</a:t>
            </a:r>
            <a:endParaRPr sz="1200">
              <a:latin typeface="Times New Roman"/>
              <a:cs typeface="Times New Roman"/>
            </a:endParaRPr>
          </a:p>
        </p:txBody>
      </p:sp>
      <p:sp>
        <p:nvSpPr>
          <p:cNvPr id="4" name="object 4"/>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pic>
        <p:nvPicPr>
          <p:cNvPr id="5" name="object 5"/>
          <p:cNvPicPr/>
          <p:nvPr/>
        </p:nvPicPr>
        <p:blipFill>
          <a:blip r:embed="rId2" cstate="print"/>
          <a:stretch>
            <a:fillRect/>
          </a:stretch>
        </p:blipFill>
        <p:spPr>
          <a:xfrm>
            <a:off x="1711934" y="2313876"/>
            <a:ext cx="1259954" cy="143522"/>
          </a:xfrm>
          <a:prstGeom prst="rect">
            <a:avLst/>
          </a:prstGeom>
        </p:spPr>
      </p:pic>
      <p:pic>
        <p:nvPicPr>
          <p:cNvPr id="6" name="object 6"/>
          <p:cNvPicPr/>
          <p:nvPr/>
        </p:nvPicPr>
        <p:blipFill>
          <a:blip r:embed="rId3" cstate="print"/>
          <a:stretch>
            <a:fillRect/>
          </a:stretch>
        </p:blipFill>
        <p:spPr>
          <a:xfrm>
            <a:off x="3076587" y="2312886"/>
            <a:ext cx="1184821" cy="144310"/>
          </a:xfrm>
          <a:prstGeom prst="rect">
            <a:avLst/>
          </a:prstGeom>
        </p:spPr>
      </p:pic>
      <p:sp>
        <p:nvSpPr>
          <p:cNvPr id="7" name="object 7"/>
          <p:cNvSpPr txBox="1"/>
          <p:nvPr/>
        </p:nvSpPr>
        <p:spPr>
          <a:xfrm>
            <a:off x="1380032" y="1593304"/>
            <a:ext cx="4803140" cy="2221230"/>
          </a:xfrm>
          <a:prstGeom prst="rect">
            <a:avLst/>
          </a:prstGeom>
        </p:spPr>
        <p:txBody>
          <a:bodyPr wrap="square" lIns="0" tIns="12700" rIns="0" bIns="0" rtlCol="0" vert="horz">
            <a:spAutoFit/>
          </a:bodyPr>
          <a:lstStyle/>
          <a:p>
            <a:pPr marL="12700" marR="5080">
              <a:lnSpc>
                <a:spcPct val="118100"/>
              </a:lnSpc>
              <a:spcBef>
                <a:spcPts val="100"/>
              </a:spcBef>
            </a:pPr>
            <a:r>
              <a:rPr dirty="0" sz="1200" spc="10">
                <a:solidFill>
                  <a:srgbClr val="231F20"/>
                </a:solidFill>
                <a:latin typeface="楷体"/>
                <a:cs typeface="楷体"/>
              </a:rPr>
              <a:t>为主的有关部门将继续推动相关工</a:t>
            </a:r>
            <a:r>
              <a:rPr dirty="0" sz="1200">
                <a:solidFill>
                  <a:srgbClr val="231F20"/>
                </a:solidFill>
                <a:latin typeface="楷体"/>
                <a:cs typeface="楷体"/>
              </a:rPr>
              <a:t>作</a:t>
            </a:r>
            <a:r>
              <a:rPr dirty="0" sz="1200" spc="10">
                <a:solidFill>
                  <a:srgbClr val="231F20"/>
                </a:solidFill>
                <a:latin typeface="楷体"/>
                <a:cs typeface="楷体"/>
              </a:rPr>
              <a:t>，包括罕见病目录的持续更</a:t>
            </a:r>
            <a:r>
              <a:rPr dirty="0" sz="1200">
                <a:solidFill>
                  <a:srgbClr val="231F20"/>
                </a:solidFill>
                <a:latin typeface="楷体"/>
                <a:cs typeface="楷体"/>
              </a:rPr>
              <a:t>新</a:t>
            </a:r>
            <a:r>
              <a:rPr dirty="0" sz="1200" spc="10">
                <a:solidFill>
                  <a:srgbClr val="231F20"/>
                </a:solidFill>
                <a:latin typeface="楷体"/>
                <a:cs typeface="楷体"/>
              </a:rPr>
              <a:t>、罕 </a:t>
            </a:r>
            <a:r>
              <a:rPr dirty="0" sz="1200">
                <a:solidFill>
                  <a:srgbClr val="231F20"/>
                </a:solidFill>
                <a:latin typeface="楷体"/>
                <a:cs typeface="楷体"/>
              </a:rPr>
              <a:t>见病的注册登记和检测、诊疗中心和转诊制度的建设等。</a:t>
            </a:r>
            <a:endParaRPr sz="1200">
              <a:latin typeface="楷体"/>
              <a:cs typeface="楷体"/>
            </a:endParaRPr>
          </a:p>
          <a:p>
            <a:pPr>
              <a:lnSpc>
                <a:spcPct val="100000"/>
              </a:lnSpc>
              <a:spcBef>
                <a:spcPts val="35"/>
              </a:spcBef>
            </a:pPr>
            <a:endParaRPr sz="1500">
              <a:latin typeface="楷体"/>
              <a:cs typeface="楷体"/>
            </a:endParaRPr>
          </a:p>
          <a:p>
            <a:pPr marL="317500">
              <a:lnSpc>
                <a:spcPct val="100000"/>
              </a:lnSpc>
            </a:pPr>
            <a:r>
              <a:rPr dirty="0" sz="1200">
                <a:solidFill>
                  <a:srgbClr val="636466"/>
                </a:solidFill>
                <a:latin typeface="楷体"/>
                <a:cs typeface="楷体"/>
              </a:rPr>
              <a:t>支持患者组织发展、建立社会支持体系</a:t>
            </a:r>
            <a:endParaRPr sz="1200">
              <a:latin typeface="楷体"/>
              <a:cs typeface="楷体"/>
            </a:endParaRPr>
          </a:p>
          <a:p>
            <a:pPr algn="just" marL="12700" marR="5080" indent="304800">
              <a:lnSpc>
                <a:spcPct val="118100"/>
              </a:lnSpc>
              <a:spcBef>
                <a:spcPts val="285"/>
              </a:spcBef>
            </a:pPr>
            <a:r>
              <a:rPr dirty="0" sz="1200" spc="10">
                <a:solidFill>
                  <a:srgbClr val="231F20"/>
                </a:solidFill>
                <a:latin typeface="楷体"/>
                <a:cs typeface="楷体"/>
              </a:rPr>
              <a:t>罕见病患者组织是推动罕见病研究和保障体系中的重要参与</a:t>
            </a:r>
            <a:r>
              <a:rPr dirty="0" sz="1200">
                <a:solidFill>
                  <a:srgbClr val="231F20"/>
                </a:solidFill>
                <a:latin typeface="楷体"/>
                <a:cs typeface="楷体"/>
              </a:rPr>
              <a:t>者</a:t>
            </a:r>
            <a:r>
              <a:rPr dirty="0" sz="1200" spc="10">
                <a:solidFill>
                  <a:srgbClr val="231F20"/>
                </a:solidFill>
                <a:latin typeface="楷体"/>
                <a:cs typeface="楷体"/>
              </a:rPr>
              <a:t>。患 者组织通过了解患者现状和需</a:t>
            </a:r>
            <a:r>
              <a:rPr dirty="0" sz="1200">
                <a:solidFill>
                  <a:srgbClr val="231F20"/>
                </a:solidFill>
                <a:latin typeface="楷体"/>
                <a:cs typeface="楷体"/>
              </a:rPr>
              <a:t>求</a:t>
            </a:r>
            <a:r>
              <a:rPr dirty="0" sz="1200" spc="10">
                <a:solidFill>
                  <a:srgbClr val="231F20"/>
                </a:solidFill>
                <a:latin typeface="楷体"/>
                <a:cs typeface="楷体"/>
              </a:rPr>
              <a:t>，可以向社会传达患者的利益诉</a:t>
            </a:r>
            <a:r>
              <a:rPr dirty="0" sz="1200">
                <a:solidFill>
                  <a:srgbClr val="231F20"/>
                </a:solidFill>
                <a:latin typeface="楷体"/>
                <a:cs typeface="楷体"/>
              </a:rPr>
              <a:t>求</a:t>
            </a:r>
            <a:r>
              <a:rPr dirty="0" sz="1200" spc="10">
                <a:solidFill>
                  <a:srgbClr val="231F20"/>
                </a:solidFill>
                <a:latin typeface="楷体"/>
                <a:cs typeface="楷体"/>
              </a:rPr>
              <a:t>，增 加民众对罕见病的了</a:t>
            </a:r>
            <a:r>
              <a:rPr dirty="0" sz="1200">
                <a:solidFill>
                  <a:srgbClr val="231F20"/>
                </a:solidFill>
                <a:latin typeface="楷体"/>
                <a:cs typeface="楷体"/>
              </a:rPr>
              <a:t>解</a:t>
            </a:r>
            <a:r>
              <a:rPr dirty="0" sz="1200" spc="10">
                <a:solidFill>
                  <a:srgbClr val="231F20"/>
                </a:solidFill>
                <a:latin typeface="楷体"/>
                <a:cs typeface="楷体"/>
              </a:rPr>
              <a:t>，推动社会对罕见病保障体系建设的支</a:t>
            </a:r>
            <a:r>
              <a:rPr dirty="0" sz="1200">
                <a:solidFill>
                  <a:srgbClr val="231F20"/>
                </a:solidFill>
                <a:latin typeface="楷体"/>
                <a:cs typeface="楷体"/>
              </a:rPr>
              <a:t>持</a:t>
            </a:r>
            <a:r>
              <a:rPr dirty="0" sz="1200" spc="10">
                <a:solidFill>
                  <a:srgbClr val="231F20"/>
                </a:solidFill>
                <a:latin typeface="楷体"/>
                <a:cs typeface="楷体"/>
              </a:rPr>
              <a:t>。另一 方</a:t>
            </a:r>
            <a:r>
              <a:rPr dirty="0" sz="1200">
                <a:solidFill>
                  <a:srgbClr val="231F20"/>
                </a:solidFill>
                <a:latin typeface="楷体"/>
                <a:cs typeface="楷体"/>
              </a:rPr>
              <a:t>面</a:t>
            </a:r>
            <a:r>
              <a:rPr dirty="0" sz="1200" spc="10">
                <a:solidFill>
                  <a:srgbClr val="231F20"/>
                </a:solidFill>
                <a:latin typeface="楷体"/>
                <a:cs typeface="楷体"/>
              </a:rPr>
              <a:t>，罕见病患者需要大量的社会支</a:t>
            </a:r>
            <a:r>
              <a:rPr dirty="0" sz="1200">
                <a:solidFill>
                  <a:srgbClr val="231F20"/>
                </a:solidFill>
                <a:latin typeface="楷体"/>
                <a:cs typeface="楷体"/>
              </a:rPr>
              <a:t>持</a:t>
            </a:r>
            <a:r>
              <a:rPr dirty="0" sz="1200" spc="10">
                <a:solidFill>
                  <a:srgbClr val="231F20"/>
                </a:solidFill>
                <a:latin typeface="楷体"/>
                <a:cs typeface="楷体"/>
              </a:rPr>
              <a:t>，政府机构或可借助社会力</a:t>
            </a:r>
            <a:r>
              <a:rPr dirty="0" sz="1200">
                <a:solidFill>
                  <a:srgbClr val="231F20"/>
                </a:solidFill>
                <a:latin typeface="楷体"/>
                <a:cs typeface="楷体"/>
              </a:rPr>
              <a:t>量，  </a:t>
            </a:r>
            <a:r>
              <a:rPr dirty="0" sz="1200" spc="10">
                <a:solidFill>
                  <a:srgbClr val="231F20"/>
                </a:solidFill>
                <a:latin typeface="楷体"/>
                <a:cs typeface="楷体"/>
              </a:rPr>
              <a:t>以购买社会服务的形式支持患者组织的发</a:t>
            </a:r>
            <a:r>
              <a:rPr dirty="0" sz="1200">
                <a:solidFill>
                  <a:srgbClr val="231F20"/>
                </a:solidFill>
                <a:latin typeface="楷体"/>
                <a:cs typeface="楷体"/>
              </a:rPr>
              <a:t>展</a:t>
            </a:r>
            <a:r>
              <a:rPr dirty="0" sz="1200" spc="10">
                <a:solidFill>
                  <a:srgbClr val="231F20"/>
                </a:solidFill>
                <a:latin typeface="楷体"/>
                <a:cs typeface="楷体"/>
              </a:rPr>
              <a:t>，并使其承担为患者提供社 </a:t>
            </a:r>
            <a:r>
              <a:rPr dirty="0" sz="1200">
                <a:solidFill>
                  <a:srgbClr val="231F20"/>
                </a:solidFill>
                <a:latin typeface="楷体"/>
                <a:cs typeface="楷体"/>
              </a:rPr>
              <a:t>会支持服务的重任。</a:t>
            </a:r>
            <a:endParaRPr sz="1200">
              <a:latin typeface="楷体"/>
              <a:cs typeface="楷体"/>
            </a:endParaRPr>
          </a:p>
        </p:txBody>
      </p:sp>
      <p:sp>
        <p:nvSpPr>
          <p:cNvPr id="8" name="object 8"/>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3" name="object 3"/>
          <p:cNvSpPr txBox="1"/>
          <p:nvPr/>
        </p:nvSpPr>
        <p:spPr>
          <a:xfrm>
            <a:off x="455298" y="2764612"/>
            <a:ext cx="78740" cy="673100"/>
          </a:xfrm>
          <a:prstGeom prst="rect">
            <a:avLst/>
          </a:prstGeom>
        </p:spPr>
        <p:txBody>
          <a:bodyPr wrap="square" lIns="0" tIns="76200" rIns="0" bIns="0" rtlCol="0" vert="horz">
            <a:spAutoFit/>
          </a:bodyPr>
          <a:lstStyle/>
          <a:p>
            <a:pPr marL="12700">
              <a:lnSpc>
                <a:spcPct val="100000"/>
              </a:lnSpc>
              <a:spcBef>
                <a:spcPts val="6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p:txBody>
      </p:sp>
      <p:sp>
        <p:nvSpPr>
          <p:cNvPr id="4" name="object 4"/>
          <p:cNvSpPr txBox="1"/>
          <p:nvPr/>
        </p:nvSpPr>
        <p:spPr>
          <a:xfrm>
            <a:off x="455298" y="5139512"/>
            <a:ext cx="78740" cy="457200"/>
          </a:xfrm>
          <a:prstGeom prst="rect">
            <a:avLst/>
          </a:prstGeom>
        </p:spPr>
        <p:txBody>
          <a:bodyPr wrap="square" lIns="0" tIns="76200" rIns="0" bIns="0" rtlCol="0" vert="horz">
            <a:spAutoFit/>
          </a:bodyPr>
          <a:lstStyle/>
          <a:p>
            <a:pPr marL="12700">
              <a:lnSpc>
                <a:spcPct val="100000"/>
              </a:lnSpc>
              <a:spcBef>
                <a:spcPts val="6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p:txBody>
      </p:sp>
      <p:sp>
        <p:nvSpPr>
          <p:cNvPr id="5" name="object 5"/>
          <p:cNvSpPr txBox="1"/>
          <p:nvPr/>
        </p:nvSpPr>
        <p:spPr>
          <a:xfrm>
            <a:off x="455298" y="5787212"/>
            <a:ext cx="78740" cy="1320800"/>
          </a:xfrm>
          <a:prstGeom prst="rect">
            <a:avLst/>
          </a:prstGeom>
        </p:spPr>
        <p:txBody>
          <a:bodyPr wrap="square" lIns="0" tIns="76200" rIns="0" bIns="0" rtlCol="0" vert="horz">
            <a:spAutoFit/>
          </a:bodyPr>
          <a:lstStyle/>
          <a:p>
            <a:pPr marL="12700">
              <a:lnSpc>
                <a:spcPct val="100000"/>
              </a:lnSpc>
              <a:spcBef>
                <a:spcPts val="6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p:txBody>
      </p:sp>
      <p:sp>
        <p:nvSpPr>
          <p:cNvPr id="6" name="object 6"/>
          <p:cNvSpPr txBox="1"/>
          <p:nvPr/>
        </p:nvSpPr>
        <p:spPr>
          <a:xfrm>
            <a:off x="455298" y="8657412"/>
            <a:ext cx="78740" cy="177800"/>
          </a:xfrm>
          <a:prstGeom prst="rect">
            <a:avLst/>
          </a:prstGeom>
        </p:spPr>
        <p:txBody>
          <a:bodyPr wrap="square" lIns="0" tIns="12700" rIns="0" bIns="0" rtlCol="0" vert="horz">
            <a:spAutoFit/>
          </a:bodyPr>
          <a:lstStyle/>
          <a:p>
            <a:pPr marL="12700">
              <a:lnSpc>
                <a:spcPct val="100000"/>
              </a:lnSpc>
              <a:spcBef>
                <a:spcPts val="100"/>
              </a:spcBef>
            </a:pPr>
            <a:r>
              <a:rPr dirty="0" sz="1000" spc="-95">
                <a:solidFill>
                  <a:srgbClr val="231F20"/>
                </a:solidFill>
                <a:latin typeface="Calibri"/>
                <a:cs typeface="Calibri"/>
              </a:rPr>
              <a:t>»</a:t>
            </a:r>
            <a:endParaRPr sz="1000">
              <a:latin typeface="Calibri"/>
              <a:cs typeface="Calibri"/>
            </a:endParaRPr>
          </a:p>
        </p:txBody>
      </p:sp>
      <p:sp>
        <p:nvSpPr>
          <p:cNvPr id="7" name="object 7"/>
          <p:cNvSpPr txBox="1"/>
          <p:nvPr/>
        </p:nvSpPr>
        <p:spPr>
          <a:xfrm>
            <a:off x="455298" y="9089212"/>
            <a:ext cx="78740" cy="177800"/>
          </a:xfrm>
          <a:prstGeom prst="rect">
            <a:avLst/>
          </a:prstGeom>
        </p:spPr>
        <p:txBody>
          <a:bodyPr wrap="square" lIns="0" tIns="12700" rIns="0" bIns="0" rtlCol="0" vert="horz">
            <a:spAutoFit/>
          </a:bodyPr>
          <a:lstStyle/>
          <a:p>
            <a:pPr marL="12700">
              <a:lnSpc>
                <a:spcPct val="100000"/>
              </a:lnSpc>
              <a:spcBef>
                <a:spcPts val="100"/>
              </a:spcBef>
            </a:pPr>
            <a:r>
              <a:rPr dirty="0" sz="1000" spc="-95">
                <a:solidFill>
                  <a:srgbClr val="231F20"/>
                </a:solidFill>
                <a:latin typeface="Calibri"/>
                <a:cs typeface="Calibri"/>
              </a:rPr>
              <a:t>»</a:t>
            </a:r>
            <a:endParaRPr sz="1000">
              <a:latin typeface="Calibri"/>
              <a:cs typeface="Calibri"/>
            </a:endParaRPr>
          </a:p>
        </p:txBody>
      </p:sp>
      <p:sp>
        <p:nvSpPr>
          <p:cNvPr id="8" name="object 8"/>
          <p:cNvSpPr txBox="1"/>
          <p:nvPr/>
        </p:nvSpPr>
        <p:spPr>
          <a:xfrm>
            <a:off x="455298" y="1687906"/>
            <a:ext cx="6795770" cy="7581900"/>
          </a:xfrm>
          <a:prstGeom prst="rect">
            <a:avLst/>
          </a:prstGeom>
        </p:spPr>
        <p:txBody>
          <a:bodyPr wrap="square" lIns="0" tIns="76200" rIns="0" bIns="0" rtlCol="0" vert="horz">
            <a:spAutoFit/>
          </a:bodyPr>
          <a:lstStyle/>
          <a:p>
            <a:pPr marL="12700">
              <a:lnSpc>
                <a:spcPct val="100000"/>
              </a:lnSpc>
              <a:spcBef>
                <a:spcPts val="600"/>
              </a:spcBef>
              <a:tabLst>
                <a:tab pos="240665" algn="l"/>
              </a:tabLst>
            </a:pPr>
            <a:r>
              <a:rPr dirty="0" sz="1000" spc="-95">
                <a:solidFill>
                  <a:srgbClr val="231F20"/>
                </a:solidFill>
                <a:latin typeface="Calibri"/>
                <a:cs typeface="Calibri"/>
              </a:rPr>
              <a:t>»	</a:t>
            </a:r>
            <a:r>
              <a:rPr dirty="0" baseline="2777" sz="1500">
                <a:solidFill>
                  <a:srgbClr val="231F20"/>
                </a:solidFill>
                <a:latin typeface="Times New Roman"/>
                <a:cs typeface="Times New Roman"/>
              </a:rPr>
              <a:t>2018</a:t>
            </a:r>
            <a:r>
              <a:rPr dirty="0" baseline="2777" sz="1500" spc="-7">
                <a:solidFill>
                  <a:srgbClr val="231F20"/>
                </a:solidFill>
                <a:latin typeface="Times New Roman"/>
                <a:cs typeface="Times New Roman"/>
              </a:rPr>
              <a:t> </a:t>
            </a:r>
            <a:r>
              <a:rPr dirty="0" sz="1000">
                <a:solidFill>
                  <a:srgbClr val="231F20"/>
                </a:solidFill>
                <a:latin typeface="楷体"/>
                <a:cs typeface="楷体"/>
              </a:rPr>
              <a:t>年第七届中国罕见病高峰论坛</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全社会更加关注罕见病的医疗保障问题</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2018-9-15/2018-9-15.</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病痛挑战基金会</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香港浸会大学</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华中科技大学</a:t>
            </a:r>
            <a:r>
              <a:rPr dirty="0" sz="1000" spc="-250">
                <a:solidFill>
                  <a:srgbClr val="231F20"/>
                </a:solidFill>
                <a:latin typeface="楷体"/>
                <a:cs typeface="楷体"/>
              </a:rPr>
              <a:t> </a:t>
            </a:r>
            <a:r>
              <a:rPr dirty="0" baseline="2777" sz="1500">
                <a:solidFill>
                  <a:srgbClr val="231F20"/>
                </a:solidFill>
                <a:latin typeface="Times New Roman"/>
                <a:cs typeface="Times New Roman"/>
              </a:rPr>
              <a:t>. “2018</a:t>
            </a:r>
            <a:r>
              <a:rPr dirty="0" baseline="2777" sz="1500" spc="-15">
                <a:solidFill>
                  <a:srgbClr val="231F20"/>
                </a:solidFill>
                <a:latin typeface="Times New Roman"/>
                <a:cs typeface="Times New Roman"/>
              </a:rPr>
              <a:t> </a:t>
            </a:r>
            <a:r>
              <a:rPr dirty="0" sz="1000">
                <a:solidFill>
                  <a:srgbClr val="231F20"/>
                </a:solidFill>
                <a:latin typeface="楷体"/>
                <a:cs typeface="楷体"/>
              </a:rPr>
              <a:t>中国罕见病调研报告</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2018-02-26/2018-11-05.</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柴月</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论美国《孤儿药法案》及其启示</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中国卫生法制</a:t>
            </a:r>
            <a:r>
              <a:rPr dirty="0" sz="1000" spc="-250">
                <a:solidFill>
                  <a:srgbClr val="231F20"/>
                </a:solidFill>
                <a:latin typeface="楷体"/>
                <a:cs typeface="楷体"/>
              </a:rPr>
              <a:t> </a:t>
            </a:r>
            <a:r>
              <a:rPr dirty="0" baseline="2777" sz="1500">
                <a:solidFill>
                  <a:srgbClr val="231F20"/>
                </a:solidFill>
                <a:latin typeface="Times New Roman"/>
                <a:cs typeface="Times New Roman"/>
              </a:rPr>
              <a:t>, 4:3-7. </a:t>
            </a:r>
            <a:r>
              <a:rPr dirty="0" baseline="2777" sz="1500" spc="-7">
                <a:solidFill>
                  <a:srgbClr val="231F20"/>
                </a:solidFill>
                <a:latin typeface="Times New Roman"/>
                <a:cs typeface="Times New Roman"/>
              </a:rPr>
              <a:t>2004-01-08/2018-11-06.</a:t>
            </a:r>
            <a:endParaRPr baseline="2777" sz="1500">
              <a:latin typeface="Times New Roman"/>
              <a:cs typeface="Times New Roman"/>
            </a:endParaRPr>
          </a:p>
          <a:p>
            <a:pPr marL="12700">
              <a:lnSpc>
                <a:spcPct val="100000"/>
              </a:lnSpc>
              <a:spcBef>
                <a:spcPts val="475"/>
              </a:spcBef>
              <a:tabLst>
                <a:tab pos="240665" algn="l"/>
              </a:tabLst>
            </a:pPr>
            <a:r>
              <a:rPr dirty="0" sz="1000" spc="-95">
                <a:solidFill>
                  <a:srgbClr val="231F20"/>
                </a:solidFill>
                <a:latin typeface="Calibri"/>
                <a:cs typeface="Calibri"/>
              </a:rPr>
              <a:t>»	</a:t>
            </a:r>
            <a:r>
              <a:rPr dirty="0" sz="1000" spc="-5">
                <a:solidFill>
                  <a:srgbClr val="231F20"/>
                </a:solidFill>
                <a:latin typeface="Times New Roman"/>
                <a:cs typeface="Times New Roman"/>
              </a:rPr>
              <a:t>David </a:t>
            </a:r>
            <a:r>
              <a:rPr dirty="0" sz="1000" spc="-40">
                <a:solidFill>
                  <a:srgbClr val="231F20"/>
                </a:solidFill>
                <a:latin typeface="Times New Roman"/>
                <a:cs typeface="Times New Roman"/>
              </a:rPr>
              <a:t>T, </a:t>
            </a:r>
            <a:r>
              <a:rPr dirty="0" sz="1000" spc="-10">
                <a:solidFill>
                  <a:srgbClr val="231F20"/>
                </a:solidFill>
                <a:latin typeface="Times New Roman"/>
                <a:cs typeface="Times New Roman"/>
              </a:rPr>
              <a:t>Victoria </a:t>
            </a:r>
            <a:r>
              <a:rPr dirty="0" sz="1000" spc="-40">
                <a:solidFill>
                  <a:srgbClr val="231F20"/>
                </a:solidFill>
                <a:latin typeface="Times New Roman"/>
                <a:cs typeface="Times New Roman"/>
              </a:rPr>
              <a:t>T, </a:t>
            </a:r>
            <a:r>
              <a:rPr dirty="0" sz="1000" spc="-5">
                <a:solidFill>
                  <a:srgbClr val="231F20"/>
                </a:solidFill>
                <a:latin typeface="Times New Roman"/>
                <a:cs typeface="Times New Roman"/>
              </a:rPr>
              <a:t>Panos K. </a:t>
            </a:r>
            <a:r>
              <a:rPr dirty="0" sz="1000">
                <a:solidFill>
                  <a:srgbClr val="231F20"/>
                </a:solidFill>
                <a:latin typeface="Times New Roman"/>
                <a:cs typeface="Times New Roman"/>
              </a:rPr>
              <a:t>“Orphan drug considerations in </a:t>
            </a:r>
            <a:r>
              <a:rPr dirty="0" sz="1000" spc="-5">
                <a:solidFill>
                  <a:srgbClr val="231F20"/>
                </a:solidFill>
                <a:latin typeface="Times New Roman"/>
                <a:cs typeface="Times New Roman"/>
              </a:rPr>
              <a:t>Health </a:t>
            </a:r>
            <a:r>
              <a:rPr dirty="0" sz="1000" spc="-10">
                <a:solidFill>
                  <a:srgbClr val="231F20"/>
                </a:solidFill>
                <a:latin typeface="Times New Roman"/>
                <a:cs typeface="Times New Roman"/>
              </a:rPr>
              <a:t>Technology </a:t>
            </a:r>
            <a:r>
              <a:rPr dirty="0" sz="1000" spc="-5">
                <a:solidFill>
                  <a:srgbClr val="231F20"/>
                </a:solidFill>
                <a:latin typeface="Times New Roman"/>
                <a:cs typeface="Times New Roman"/>
              </a:rPr>
              <a:t>Assessment </a:t>
            </a:r>
            <a:r>
              <a:rPr dirty="0" sz="1000">
                <a:solidFill>
                  <a:srgbClr val="231F20"/>
                </a:solidFill>
                <a:latin typeface="Times New Roman"/>
                <a:cs typeface="Times New Roman"/>
              </a:rPr>
              <a:t>in eight European countries”.</a:t>
            </a:r>
            <a:r>
              <a:rPr dirty="0" sz="1000" spc="-50">
                <a:solidFill>
                  <a:srgbClr val="231F20"/>
                </a:solidFill>
                <a:latin typeface="Times New Roman"/>
                <a:cs typeface="Times New Roman"/>
              </a:rPr>
              <a:t> </a:t>
            </a:r>
            <a:r>
              <a:rPr dirty="0" sz="1000">
                <a:solidFill>
                  <a:srgbClr val="231F20"/>
                </a:solidFill>
                <a:latin typeface="Times New Roman"/>
                <a:cs typeface="Times New Roman"/>
              </a:rPr>
              <a:t>Rare</a:t>
            </a:r>
            <a:endParaRPr sz="1000">
              <a:latin typeface="Times New Roman"/>
              <a:cs typeface="Times New Roman"/>
            </a:endParaRPr>
          </a:p>
          <a:p>
            <a:pPr marL="241300">
              <a:lnSpc>
                <a:spcPct val="100000"/>
              </a:lnSpc>
              <a:spcBef>
                <a:spcPts val="495"/>
              </a:spcBef>
            </a:pPr>
            <a:r>
              <a:rPr dirty="0" sz="1000" spc="-5">
                <a:solidFill>
                  <a:srgbClr val="231F20"/>
                </a:solidFill>
                <a:latin typeface="Times New Roman"/>
                <a:cs typeface="Times New Roman"/>
              </a:rPr>
              <a:t>Diseases </a:t>
            </a:r>
            <a:r>
              <a:rPr dirty="0" sz="1000">
                <a:solidFill>
                  <a:srgbClr val="231F20"/>
                </a:solidFill>
                <a:latin typeface="Times New Roman"/>
                <a:cs typeface="Times New Roman"/>
              </a:rPr>
              <a:t>and </a:t>
            </a:r>
            <a:r>
              <a:rPr dirty="0" sz="1000" spc="-5">
                <a:solidFill>
                  <a:srgbClr val="231F20"/>
                </a:solidFill>
                <a:latin typeface="Times New Roman"/>
                <a:cs typeface="Times New Roman"/>
              </a:rPr>
              <a:t>Orphan Drugs, </a:t>
            </a:r>
            <a:r>
              <a:rPr dirty="0" sz="1000">
                <a:solidFill>
                  <a:srgbClr val="231F20"/>
                </a:solidFill>
                <a:latin typeface="Times New Roman"/>
                <a:cs typeface="Times New Roman"/>
              </a:rPr>
              <a:t>1(3):84-97.</a:t>
            </a:r>
            <a:r>
              <a:rPr dirty="0" sz="1000" spc="-5">
                <a:solidFill>
                  <a:srgbClr val="231F20"/>
                </a:solidFill>
                <a:latin typeface="Times New Roman"/>
                <a:cs typeface="Times New Roman"/>
              </a:rPr>
              <a:t> 2014-09-05/2018-11-03.</a:t>
            </a:r>
            <a:endParaRPr sz="1000">
              <a:latin typeface="Times New Roman"/>
              <a:cs typeface="Times New Roman"/>
            </a:endParaRPr>
          </a:p>
          <a:p>
            <a:pPr marL="241300">
              <a:lnSpc>
                <a:spcPct val="100000"/>
              </a:lnSpc>
              <a:spcBef>
                <a:spcPts val="530"/>
              </a:spcBef>
            </a:pPr>
            <a:r>
              <a:rPr dirty="0" sz="1000">
                <a:solidFill>
                  <a:srgbClr val="231F20"/>
                </a:solidFill>
                <a:latin typeface="楷体"/>
                <a:cs typeface="楷体"/>
              </a:rPr>
              <a:t>丁冬</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罕见病药物短缺困境如何破局</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上海人大月刊</a:t>
            </a:r>
            <a:r>
              <a:rPr dirty="0" sz="1000" spc="-250">
                <a:solidFill>
                  <a:srgbClr val="231F20"/>
                </a:solidFill>
                <a:latin typeface="楷体"/>
                <a:cs typeface="楷体"/>
              </a:rPr>
              <a:t> </a:t>
            </a:r>
            <a:r>
              <a:rPr dirty="0" baseline="2777" sz="1500">
                <a:solidFill>
                  <a:srgbClr val="231F20"/>
                </a:solidFill>
                <a:latin typeface="Times New Roman"/>
                <a:cs typeface="Times New Roman"/>
              </a:rPr>
              <a:t>, 3:46. </a:t>
            </a:r>
            <a:r>
              <a:rPr dirty="0" baseline="2777" sz="1500" spc="-7">
                <a:solidFill>
                  <a:srgbClr val="231F20"/>
                </a:solidFill>
                <a:latin typeface="Times New Roman"/>
                <a:cs typeface="Times New Roman"/>
              </a:rPr>
              <a:t>2016-04-21/2018-11-03.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丁洁</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王琳</a:t>
            </a:r>
            <a:r>
              <a:rPr dirty="0" sz="1000" spc="-250">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中国罕见病研究报告</a:t>
            </a:r>
            <a:r>
              <a:rPr dirty="0" sz="1000" spc="-250">
                <a:solidFill>
                  <a:srgbClr val="231F20"/>
                </a:solidFill>
                <a:latin typeface="楷体"/>
                <a:cs typeface="楷体"/>
              </a:rPr>
              <a:t> </a:t>
            </a:r>
            <a:r>
              <a:rPr dirty="0" baseline="2777" sz="1500">
                <a:solidFill>
                  <a:srgbClr val="231F20"/>
                </a:solidFill>
                <a:latin typeface="Times New Roman"/>
                <a:cs typeface="Times New Roman"/>
              </a:rPr>
              <a:t>(2018)”.</a:t>
            </a:r>
            <a:r>
              <a:rPr dirty="0" baseline="2777" sz="1500" spc="-7">
                <a:solidFill>
                  <a:srgbClr val="231F20"/>
                </a:solidFill>
                <a:latin typeface="Times New Roman"/>
                <a:cs typeface="Times New Roman"/>
              </a:rPr>
              <a:t> </a:t>
            </a:r>
            <a:r>
              <a:rPr dirty="0" sz="1000">
                <a:solidFill>
                  <a:srgbClr val="231F20"/>
                </a:solidFill>
                <a:latin typeface="楷体"/>
                <a:cs typeface="楷体"/>
              </a:rPr>
              <a:t>北京</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中国医药科技出版社</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2018-06/2018-11-03.</a:t>
            </a:r>
            <a:endParaRPr baseline="2777" sz="1500">
              <a:latin typeface="Times New Roman"/>
              <a:cs typeface="Times New Roman"/>
            </a:endParaRPr>
          </a:p>
          <a:p>
            <a:pPr marL="241300" marR="48260">
              <a:lnSpc>
                <a:spcPct val="139300"/>
              </a:lnSpc>
              <a:spcBef>
                <a:spcPts val="25"/>
              </a:spcBef>
            </a:pPr>
            <a:r>
              <a:rPr dirty="0" sz="1000">
                <a:solidFill>
                  <a:srgbClr val="231F20"/>
                </a:solidFill>
                <a:latin typeface="楷体"/>
                <a:cs typeface="楷体"/>
              </a:rPr>
              <a:t>丁若溪</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张蕾</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赵艺皓</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罗雅楠</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郭超</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马正</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等</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罕见病流行现状</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一个极弱势人口的健康危机</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人口与发展</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1:  </a:t>
            </a:r>
            <a:r>
              <a:rPr dirty="0" sz="1000">
                <a:solidFill>
                  <a:srgbClr val="231F20"/>
                </a:solidFill>
                <a:latin typeface="Times New Roman"/>
                <a:cs typeface="Times New Roman"/>
              </a:rPr>
              <a:t>72-84.</a:t>
            </a:r>
            <a:r>
              <a:rPr dirty="0" sz="1000" spc="-5">
                <a:solidFill>
                  <a:srgbClr val="231F20"/>
                </a:solidFill>
                <a:latin typeface="Times New Roman"/>
                <a:cs typeface="Times New Roman"/>
              </a:rPr>
              <a:t> 2018-01/2018-11-03.</a:t>
            </a:r>
            <a:endParaRPr sz="1000">
              <a:latin typeface="Times New Roman"/>
              <a:cs typeface="Times New Roman"/>
            </a:endParaRPr>
          </a:p>
          <a:p>
            <a:pPr marL="241300" marR="193675" indent="-228600">
              <a:lnSpc>
                <a:spcPct val="141200"/>
              </a:lnSpc>
              <a:spcBef>
                <a:spcPts val="15"/>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Elena</a:t>
            </a:r>
            <a:r>
              <a:rPr dirty="0" sz="1000" spc="-5">
                <a:solidFill>
                  <a:srgbClr val="231F20"/>
                </a:solidFill>
                <a:latin typeface="Times New Roman"/>
                <a:cs typeface="Times New Roman"/>
              </a:rPr>
              <a:t> N,</a:t>
            </a:r>
            <a:r>
              <a:rPr dirty="0" sz="1000" spc="-10">
                <a:solidFill>
                  <a:srgbClr val="231F20"/>
                </a:solidFill>
                <a:latin typeface="Times New Roman"/>
                <a:cs typeface="Times New Roman"/>
              </a:rPr>
              <a:t> </a:t>
            </a:r>
            <a:r>
              <a:rPr dirty="0" sz="1000">
                <a:solidFill>
                  <a:srgbClr val="231F20"/>
                </a:solidFill>
                <a:latin typeface="Times New Roman"/>
                <a:cs typeface="Times New Roman"/>
              </a:rPr>
              <a:t>Lieven</a:t>
            </a:r>
            <a:r>
              <a:rPr dirty="0" sz="1000" spc="-60">
                <a:solidFill>
                  <a:srgbClr val="231F20"/>
                </a:solidFill>
                <a:latin typeface="Times New Roman"/>
                <a:cs typeface="Times New Roman"/>
              </a:rPr>
              <a:t> </a:t>
            </a:r>
            <a:r>
              <a:rPr dirty="0" sz="1000" spc="-5">
                <a:solidFill>
                  <a:srgbClr val="231F20"/>
                </a:solidFill>
                <a:latin typeface="Times New Roman"/>
                <a:cs typeface="Times New Roman"/>
              </a:rPr>
              <a:t>A,</a:t>
            </a:r>
            <a:r>
              <a:rPr dirty="0" sz="1000" spc="-60">
                <a:solidFill>
                  <a:srgbClr val="231F20"/>
                </a:solidFill>
                <a:latin typeface="Times New Roman"/>
                <a:cs typeface="Times New Roman"/>
              </a:rPr>
              <a:t> </a:t>
            </a:r>
            <a:r>
              <a:rPr dirty="0" sz="1000" spc="-5">
                <a:solidFill>
                  <a:srgbClr val="231F20"/>
                </a:solidFill>
                <a:latin typeface="Times New Roman"/>
                <a:cs typeface="Times New Roman"/>
              </a:rPr>
              <a:t>Anna</a:t>
            </a:r>
            <a:r>
              <a:rPr dirty="0" sz="1000" spc="-10">
                <a:solidFill>
                  <a:srgbClr val="231F20"/>
                </a:solidFill>
                <a:latin typeface="Times New Roman"/>
                <a:cs typeface="Times New Roman"/>
              </a:rPr>
              <a:t> </a:t>
            </a:r>
            <a:r>
              <a:rPr dirty="0" sz="1000">
                <a:solidFill>
                  <a:srgbClr val="231F20"/>
                </a:solidFill>
                <a:latin typeface="Times New Roman"/>
                <a:cs typeface="Times New Roman"/>
              </a:rPr>
              <a:t>B,</a:t>
            </a:r>
            <a:r>
              <a:rPr dirty="0" sz="1000" spc="-60">
                <a:solidFill>
                  <a:srgbClr val="231F20"/>
                </a:solidFill>
                <a:latin typeface="Times New Roman"/>
                <a:cs typeface="Times New Roman"/>
              </a:rPr>
              <a:t> </a:t>
            </a:r>
            <a:r>
              <a:rPr dirty="0" sz="1000" spc="-5">
                <a:solidFill>
                  <a:srgbClr val="231F20"/>
                </a:solidFill>
                <a:latin typeface="Times New Roman"/>
                <a:cs typeface="Times New Roman"/>
              </a:rPr>
              <a:t>Anne</a:t>
            </a:r>
            <a:r>
              <a:rPr dirty="0" sz="1000" spc="-10">
                <a:solidFill>
                  <a:srgbClr val="231F20"/>
                </a:solidFill>
                <a:latin typeface="Times New Roman"/>
                <a:cs typeface="Times New Roman"/>
              </a:rPr>
              <a:t> </a:t>
            </a:r>
            <a:r>
              <a:rPr dirty="0" sz="1000">
                <a:solidFill>
                  <a:srgbClr val="231F20"/>
                </a:solidFill>
                <a:latin typeface="Times New Roman"/>
                <a:cs typeface="Times New Roman"/>
              </a:rPr>
              <a:t>L, </a:t>
            </a:r>
            <a:r>
              <a:rPr dirty="0" sz="1000" spc="-5">
                <a:solidFill>
                  <a:srgbClr val="231F20"/>
                </a:solidFill>
                <a:latin typeface="Times New Roman"/>
                <a:cs typeface="Times New Roman"/>
              </a:rPr>
              <a:t>Sheela</a:t>
            </a:r>
            <a:r>
              <a:rPr dirty="0" sz="1000" spc="-10">
                <a:solidFill>
                  <a:srgbClr val="231F20"/>
                </a:solidFill>
                <a:latin typeface="Times New Roman"/>
                <a:cs typeface="Times New Roman"/>
              </a:rPr>
              <a:t> </a:t>
            </a:r>
            <a:r>
              <a:rPr dirty="0" sz="1000" spc="-5">
                <a:solidFill>
                  <a:srgbClr val="231F20"/>
                </a:solidFill>
                <a:latin typeface="Times New Roman"/>
                <a:cs typeface="Times New Roman"/>
              </a:rPr>
              <a:t>U, Karen</a:t>
            </a:r>
            <a:r>
              <a:rPr dirty="0" sz="1000" spc="-10">
                <a:solidFill>
                  <a:srgbClr val="231F20"/>
                </a:solidFill>
                <a:latin typeface="Times New Roman"/>
                <a:cs typeface="Times New Roman"/>
              </a:rPr>
              <a:t> </a:t>
            </a:r>
            <a:r>
              <a:rPr dirty="0" sz="1000" spc="-45">
                <a:solidFill>
                  <a:srgbClr val="231F20"/>
                </a:solidFill>
                <a:latin typeface="Times New Roman"/>
                <a:cs typeface="Times New Roman"/>
              </a:rPr>
              <a:t>F.</a:t>
            </a:r>
            <a:r>
              <a:rPr dirty="0" sz="1000">
                <a:solidFill>
                  <a:srgbClr val="231F20"/>
                </a:solidFill>
                <a:latin typeface="Times New Roman"/>
                <a:cs typeface="Times New Roman"/>
              </a:rPr>
              <a:t> </a:t>
            </a:r>
            <a:r>
              <a:rPr dirty="0" sz="1000" spc="-20">
                <a:solidFill>
                  <a:srgbClr val="231F20"/>
                </a:solidFill>
                <a:latin typeface="Times New Roman"/>
                <a:cs typeface="Times New Roman"/>
              </a:rPr>
              <a:t>“HTA</a:t>
            </a:r>
            <a:r>
              <a:rPr dirty="0" sz="1000" spc="-65">
                <a:solidFill>
                  <a:srgbClr val="231F20"/>
                </a:solidFill>
                <a:latin typeface="Times New Roman"/>
                <a:cs typeface="Times New Roman"/>
              </a:rPr>
              <a:t> </a:t>
            </a:r>
            <a:r>
              <a:rPr dirty="0" sz="1000">
                <a:solidFill>
                  <a:srgbClr val="231F20"/>
                </a:solidFill>
                <a:latin typeface="Times New Roman"/>
                <a:cs typeface="Times New Roman"/>
              </a:rPr>
              <a:t>programme response</a:t>
            </a:r>
            <a:r>
              <a:rPr dirty="0" sz="1000" spc="-5">
                <a:solidFill>
                  <a:srgbClr val="231F20"/>
                </a:solidFill>
                <a:latin typeface="Times New Roman"/>
                <a:cs typeface="Times New Roman"/>
              </a:rPr>
              <a:t> </a:t>
            </a:r>
            <a:r>
              <a:rPr dirty="0" sz="1000">
                <a:solidFill>
                  <a:srgbClr val="231F20"/>
                </a:solidFill>
                <a:latin typeface="Times New Roman"/>
                <a:cs typeface="Times New Roman"/>
              </a:rPr>
              <a:t>to the</a:t>
            </a:r>
            <a:r>
              <a:rPr dirty="0" sz="1000" spc="-5">
                <a:solidFill>
                  <a:srgbClr val="231F20"/>
                </a:solidFill>
                <a:latin typeface="Times New Roman"/>
                <a:cs typeface="Times New Roman"/>
              </a:rPr>
              <a:t> </a:t>
            </a:r>
            <a:r>
              <a:rPr dirty="0" sz="1000">
                <a:solidFill>
                  <a:srgbClr val="231F20"/>
                </a:solidFill>
                <a:latin typeface="Times New Roman"/>
                <a:cs typeface="Times New Roman"/>
              </a:rPr>
              <a:t>challenges</a:t>
            </a:r>
            <a:r>
              <a:rPr dirty="0" sz="1000" spc="-5">
                <a:solidFill>
                  <a:srgbClr val="231F20"/>
                </a:solidFill>
                <a:latin typeface="Times New Roman"/>
                <a:cs typeface="Times New Roman"/>
              </a:rPr>
              <a:t> </a:t>
            </a:r>
            <a:r>
              <a:rPr dirty="0" sz="1000">
                <a:solidFill>
                  <a:srgbClr val="231F20"/>
                </a:solidFill>
                <a:latin typeface="Times New Roman"/>
                <a:cs typeface="Times New Roman"/>
              </a:rPr>
              <a:t>of dealing</a:t>
            </a:r>
            <a:r>
              <a:rPr dirty="0" sz="1000" spc="-5">
                <a:solidFill>
                  <a:srgbClr val="231F20"/>
                </a:solidFill>
                <a:latin typeface="Times New Roman"/>
                <a:cs typeface="Times New Roman"/>
              </a:rPr>
              <a:t> with </a:t>
            </a:r>
            <a:r>
              <a:rPr dirty="0" sz="1000">
                <a:solidFill>
                  <a:srgbClr val="231F20"/>
                </a:solidFill>
                <a:latin typeface="Times New Roman"/>
                <a:cs typeface="Times New Roman"/>
              </a:rPr>
              <a:t>orphan  medicinal products: </a:t>
            </a:r>
            <a:r>
              <a:rPr dirty="0" sz="1000" spc="-5">
                <a:solidFill>
                  <a:srgbClr val="231F20"/>
                </a:solidFill>
                <a:latin typeface="Times New Roman"/>
                <a:cs typeface="Times New Roman"/>
              </a:rPr>
              <a:t>Process </a:t>
            </a:r>
            <a:r>
              <a:rPr dirty="0" sz="1000">
                <a:solidFill>
                  <a:srgbClr val="231F20"/>
                </a:solidFill>
                <a:latin typeface="Times New Roman"/>
                <a:cs typeface="Times New Roman"/>
              </a:rPr>
              <a:t>evaluation in </a:t>
            </a:r>
            <a:r>
              <a:rPr dirty="0" sz="1000" spc="-5">
                <a:solidFill>
                  <a:srgbClr val="231F20"/>
                </a:solidFill>
                <a:latin typeface="Times New Roman"/>
                <a:cs typeface="Times New Roman"/>
              </a:rPr>
              <a:t>selected </a:t>
            </a:r>
            <a:r>
              <a:rPr dirty="0" sz="1000">
                <a:solidFill>
                  <a:srgbClr val="231F20"/>
                </a:solidFill>
                <a:latin typeface="Times New Roman"/>
                <a:cs typeface="Times New Roman"/>
              </a:rPr>
              <a:t>European countries”. </a:t>
            </a:r>
            <a:r>
              <a:rPr dirty="0" sz="1000" spc="-5">
                <a:solidFill>
                  <a:srgbClr val="231F20"/>
                </a:solidFill>
                <a:latin typeface="Times New Roman"/>
                <a:cs typeface="Times New Roman"/>
              </a:rPr>
              <a:t>Health </a:t>
            </a:r>
            <a:r>
              <a:rPr dirty="0" sz="1000" spc="-15">
                <a:solidFill>
                  <a:srgbClr val="231F20"/>
                </a:solidFill>
                <a:latin typeface="Times New Roman"/>
                <a:cs typeface="Times New Roman"/>
              </a:rPr>
              <a:t>Policy.</a:t>
            </a:r>
            <a:r>
              <a:rPr dirty="0" sz="1000" spc="-20">
                <a:solidFill>
                  <a:srgbClr val="231F20"/>
                </a:solidFill>
                <a:latin typeface="Times New Roman"/>
                <a:cs typeface="Times New Roman"/>
              </a:rPr>
              <a:t> </a:t>
            </a:r>
            <a:r>
              <a:rPr dirty="0" sz="1000" spc="-5">
                <a:solidFill>
                  <a:srgbClr val="231F20"/>
                </a:solidFill>
                <a:latin typeface="Times New Roman"/>
                <a:cs typeface="Times New Roman"/>
              </a:rPr>
              <a:t>2017-03-28/2018-11-11.</a:t>
            </a:r>
            <a:endParaRPr sz="1000">
              <a:latin typeface="Times New Roman"/>
              <a:cs typeface="Times New Roman"/>
            </a:endParaRPr>
          </a:p>
          <a:p>
            <a:pPr marL="12700">
              <a:lnSpc>
                <a:spcPct val="100000"/>
              </a:lnSpc>
              <a:spcBef>
                <a:spcPts val="505"/>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European Commission. “Innovative payment models for high-cost innovative medicines”.</a:t>
            </a:r>
            <a:r>
              <a:rPr dirty="0" sz="1000" spc="-15">
                <a:solidFill>
                  <a:srgbClr val="231F20"/>
                </a:solidFill>
                <a:latin typeface="Times New Roman"/>
                <a:cs typeface="Times New Roman"/>
              </a:rPr>
              <a:t> </a:t>
            </a:r>
            <a:r>
              <a:rPr dirty="0" sz="1000" spc="-5">
                <a:solidFill>
                  <a:srgbClr val="231F20"/>
                </a:solidFill>
                <a:latin typeface="Times New Roman"/>
                <a:cs typeface="Times New Roman"/>
              </a:rPr>
              <a:t>2018-01-17/2018-11-06.</a:t>
            </a:r>
            <a:endParaRPr sz="10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Evaluate </a:t>
            </a:r>
            <a:r>
              <a:rPr dirty="0" sz="1000" spc="-5">
                <a:solidFill>
                  <a:srgbClr val="231F20"/>
                </a:solidFill>
                <a:latin typeface="Times New Roman"/>
                <a:cs typeface="Times New Roman"/>
              </a:rPr>
              <a:t>Pharma. </a:t>
            </a:r>
            <a:r>
              <a:rPr dirty="0" sz="1000">
                <a:solidFill>
                  <a:srgbClr val="231F20"/>
                </a:solidFill>
                <a:latin typeface="Times New Roman"/>
                <a:cs typeface="Times New Roman"/>
              </a:rPr>
              <a:t>“Orphan drug report 2018”.</a:t>
            </a:r>
            <a:r>
              <a:rPr dirty="0" sz="1000" spc="-5">
                <a:solidFill>
                  <a:srgbClr val="231F20"/>
                </a:solidFill>
                <a:latin typeface="Times New Roman"/>
                <a:cs typeface="Times New Roman"/>
              </a:rPr>
              <a:t> 2018-05/2018-11-03.</a:t>
            </a:r>
            <a:endParaRPr sz="10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spc="-5">
                <a:solidFill>
                  <a:srgbClr val="231F20"/>
                </a:solidFill>
                <a:latin typeface="Times New Roman"/>
                <a:cs typeface="Times New Roman"/>
              </a:rPr>
              <a:t>Food </a:t>
            </a:r>
            <a:r>
              <a:rPr dirty="0" sz="1000">
                <a:solidFill>
                  <a:srgbClr val="231F20"/>
                </a:solidFill>
                <a:latin typeface="Times New Roman"/>
                <a:cs typeface="Times New Roman"/>
              </a:rPr>
              <a:t>and </a:t>
            </a:r>
            <a:r>
              <a:rPr dirty="0" sz="1000" spc="-5">
                <a:solidFill>
                  <a:srgbClr val="231F20"/>
                </a:solidFill>
                <a:latin typeface="Times New Roman"/>
                <a:cs typeface="Times New Roman"/>
              </a:rPr>
              <a:t>Drug Administration. </a:t>
            </a:r>
            <a:r>
              <a:rPr dirty="0" sz="1000">
                <a:solidFill>
                  <a:srgbClr val="231F20"/>
                </a:solidFill>
                <a:latin typeface="Times New Roman"/>
                <a:cs typeface="Times New Roman"/>
              </a:rPr>
              <a:t>“Developing </a:t>
            </a:r>
            <a:r>
              <a:rPr dirty="0" sz="1000" spc="-5">
                <a:solidFill>
                  <a:srgbClr val="231F20"/>
                </a:solidFill>
                <a:latin typeface="Times New Roman"/>
                <a:cs typeface="Times New Roman"/>
              </a:rPr>
              <a:t>Products </a:t>
            </a:r>
            <a:r>
              <a:rPr dirty="0" sz="1000">
                <a:solidFill>
                  <a:srgbClr val="231F20"/>
                </a:solidFill>
                <a:latin typeface="Times New Roman"/>
                <a:cs typeface="Times New Roman"/>
              </a:rPr>
              <a:t>for Rare </a:t>
            </a:r>
            <a:r>
              <a:rPr dirty="0" sz="1000" spc="-5">
                <a:solidFill>
                  <a:srgbClr val="231F20"/>
                </a:solidFill>
                <a:latin typeface="Times New Roman"/>
                <a:cs typeface="Times New Roman"/>
              </a:rPr>
              <a:t>Diseases </a:t>
            </a:r>
            <a:r>
              <a:rPr dirty="0" sz="1000">
                <a:solidFill>
                  <a:srgbClr val="231F20"/>
                </a:solidFill>
                <a:latin typeface="Times New Roman"/>
                <a:cs typeface="Times New Roman"/>
              </a:rPr>
              <a:t>Conditions”.</a:t>
            </a:r>
            <a:r>
              <a:rPr dirty="0" sz="1000" spc="-60">
                <a:solidFill>
                  <a:srgbClr val="231F20"/>
                </a:solidFill>
                <a:latin typeface="Times New Roman"/>
                <a:cs typeface="Times New Roman"/>
              </a:rPr>
              <a:t> </a:t>
            </a:r>
            <a:r>
              <a:rPr dirty="0" sz="1000" spc="-5">
                <a:solidFill>
                  <a:srgbClr val="231F20"/>
                </a:solidFill>
                <a:latin typeface="Times New Roman"/>
                <a:cs typeface="Times New Roman"/>
              </a:rPr>
              <a:t>2017-10-17/2018-11-06.</a:t>
            </a:r>
            <a:endParaRPr sz="1000">
              <a:latin typeface="Times New Roman"/>
              <a:cs typeface="Times New Roman"/>
            </a:endParaRPr>
          </a:p>
          <a:p>
            <a:pPr marL="241300" marR="83185" indent="-228600">
              <a:lnSpc>
                <a:spcPct val="141700"/>
              </a:lnSpc>
              <a:spcBef>
                <a:spcPts val="2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高山行</a:t>
            </a:r>
            <a:r>
              <a:rPr dirty="0" sz="1000" spc="-265">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韩晨</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美国《孤儿药法案》的变迁及启示</a:t>
            </a:r>
            <a:r>
              <a:rPr dirty="0" sz="1000" spc="-265">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基于对中国生物医药产业的研究</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22">
                <a:solidFill>
                  <a:srgbClr val="231F20"/>
                </a:solidFill>
                <a:latin typeface="Times New Roman"/>
                <a:cs typeface="Times New Roman"/>
              </a:rPr>
              <a:t> </a:t>
            </a:r>
            <a:r>
              <a:rPr dirty="0" sz="1000">
                <a:solidFill>
                  <a:srgbClr val="231F20"/>
                </a:solidFill>
                <a:latin typeface="楷体"/>
                <a:cs typeface="楷体"/>
              </a:rPr>
              <a:t>西安交通大学学报（社会 科学版）</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35(6):100-106. </a:t>
            </a:r>
            <a:r>
              <a:rPr dirty="0" baseline="2777" sz="1500" spc="-7">
                <a:solidFill>
                  <a:srgbClr val="231F20"/>
                </a:solidFill>
                <a:latin typeface="Times New Roman"/>
                <a:cs typeface="Times New Roman"/>
              </a:rPr>
              <a:t>2015-07/2018-11-03.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谷景亮</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鲁艳芹</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徐凌忠</a:t>
            </a:r>
            <a:r>
              <a:rPr dirty="0" sz="1000" spc="-250">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浅议我国的罕见病立法进展实践</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卫生软科学</a:t>
            </a:r>
            <a:r>
              <a:rPr dirty="0" sz="1000" spc="-250">
                <a:solidFill>
                  <a:srgbClr val="231F20"/>
                </a:solidFill>
                <a:latin typeface="楷体"/>
                <a:cs typeface="楷体"/>
              </a:rPr>
              <a:t> </a:t>
            </a:r>
            <a:r>
              <a:rPr dirty="0" baseline="2777" sz="1500">
                <a:solidFill>
                  <a:srgbClr val="231F20"/>
                </a:solidFill>
                <a:latin typeface="Times New Roman"/>
                <a:cs typeface="Times New Roman"/>
              </a:rPr>
              <a:t>, 3:</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129-131. </a:t>
            </a:r>
            <a:r>
              <a:rPr dirty="0" baseline="2777" sz="1500" spc="-7">
                <a:solidFill>
                  <a:srgbClr val="231F20"/>
                </a:solidFill>
                <a:latin typeface="Times New Roman"/>
                <a:cs typeface="Times New Roman"/>
              </a:rPr>
              <a:t>2013-03/2018-11-03.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谷景亮</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鲁艳芹</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钟彩霞</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段水璇</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徐凌忠</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国外罕见病药物政策发展现状对比分析</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卫生软科学</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27(7):</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393-396.</a:t>
            </a:r>
            <a:endParaRPr baseline="2777" sz="1500">
              <a:latin typeface="Times New Roman"/>
              <a:cs typeface="Times New Roman"/>
            </a:endParaRPr>
          </a:p>
          <a:p>
            <a:pPr marL="241300">
              <a:lnSpc>
                <a:spcPct val="100000"/>
              </a:lnSpc>
              <a:spcBef>
                <a:spcPts val="475"/>
              </a:spcBef>
            </a:pPr>
            <a:r>
              <a:rPr dirty="0" sz="1000" spc="-5">
                <a:solidFill>
                  <a:srgbClr val="231F20"/>
                </a:solidFill>
                <a:latin typeface="Times New Roman"/>
                <a:cs typeface="Times New Roman"/>
              </a:rPr>
              <a:t>2013-07-30/2018-11-03.</a:t>
            </a:r>
            <a:endParaRPr sz="1000">
              <a:latin typeface="Times New Roman"/>
              <a:cs typeface="Times New Roman"/>
            </a:endParaRPr>
          </a:p>
          <a:p>
            <a:pPr marL="241300">
              <a:lnSpc>
                <a:spcPct val="100000"/>
              </a:lnSpc>
              <a:spcBef>
                <a:spcPts val="525"/>
              </a:spcBef>
            </a:pPr>
            <a:r>
              <a:rPr dirty="0" sz="1000">
                <a:solidFill>
                  <a:srgbClr val="231F20"/>
                </a:solidFill>
                <a:latin typeface="楷体"/>
                <a:cs typeface="楷体"/>
              </a:rPr>
              <a:t>国家食品药品监督管理总局</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新药审批办法</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1999-04-22/2018-11-03.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国家食品药品监督管理总局</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药品注册管理办法</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2007-07-10/2018-11-02.</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国家食品药品监督管理总局</a:t>
            </a:r>
            <a:r>
              <a:rPr dirty="0" sz="1000" spc="-250">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关于药品注册审评审批若干政策的公告</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15">
                <a:solidFill>
                  <a:srgbClr val="231F20"/>
                </a:solidFill>
                <a:latin typeface="Times New Roman"/>
                <a:cs typeface="Times New Roman"/>
              </a:rPr>
              <a:t>2015-11-11/2018-11-03.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国家食品药品监督管理总局</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关于鼓励药品创新实行优先审评审批的意见</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2017-12-28/2018-11-03.</a:t>
            </a:r>
            <a:endParaRPr baseline="2777" sz="1500">
              <a:latin typeface="Times New Roman"/>
              <a:cs typeface="Times New Roman"/>
            </a:endParaRPr>
          </a:p>
          <a:p>
            <a:pPr marL="241300" marR="12700">
              <a:lnSpc>
                <a:spcPct val="141700"/>
              </a:lnSpc>
            </a:pPr>
            <a:r>
              <a:rPr dirty="0" sz="1000">
                <a:solidFill>
                  <a:srgbClr val="231F20"/>
                </a:solidFill>
                <a:latin typeface="楷体"/>
                <a:cs typeface="楷体"/>
              </a:rPr>
              <a:t>国家食品药品监督管理总局药品审评中心</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关于发布第一批临床急需境外新药名单的通知</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2018-11-01/2018-11-03.  </a:t>
            </a:r>
            <a:r>
              <a:rPr dirty="0" sz="1000">
                <a:solidFill>
                  <a:srgbClr val="231F20"/>
                </a:solidFill>
                <a:latin typeface="楷体"/>
                <a:cs typeface="楷体"/>
              </a:rPr>
              <a:t>国家卫生健康委员会</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科学技术部</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工业和信息化部</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国家药品监督管理局</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国家中医药管理局</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关于公布第一批罕见 病目录的通知</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2018-05-11/2018-11-03.</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国家药品监督管理局</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国家卫生健康委员会</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关于优化药品注册审评审批有关事宜</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2018-05-24/2018-11-03.</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胡善联</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国内外罕见病的保障政策研究</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卫生经济研究</a:t>
            </a:r>
            <a:r>
              <a:rPr dirty="0" sz="1000" spc="-250">
                <a:solidFill>
                  <a:srgbClr val="231F20"/>
                </a:solidFill>
                <a:latin typeface="楷体"/>
                <a:cs typeface="楷体"/>
              </a:rPr>
              <a:t> </a:t>
            </a:r>
            <a:r>
              <a:rPr dirty="0" baseline="2777" sz="1500">
                <a:solidFill>
                  <a:srgbClr val="231F20"/>
                </a:solidFill>
                <a:latin typeface="Times New Roman"/>
                <a:cs typeface="Times New Roman"/>
              </a:rPr>
              <a:t>, 5: 3-5. </a:t>
            </a:r>
            <a:r>
              <a:rPr dirty="0" baseline="2777" sz="1500" spc="-7">
                <a:solidFill>
                  <a:srgbClr val="231F20"/>
                </a:solidFill>
                <a:latin typeface="Times New Roman"/>
                <a:cs typeface="Times New Roman"/>
              </a:rPr>
              <a:t>2018-02-28/2018-11-05.</a:t>
            </a:r>
            <a:endParaRPr baseline="2777" sz="1500">
              <a:latin typeface="Times New Roman"/>
              <a:cs typeface="Times New Roman"/>
            </a:endParaRPr>
          </a:p>
          <a:p>
            <a:pPr marL="12700">
              <a:lnSpc>
                <a:spcPct val="100000"/>
              </a:lnSpc>
              <a:spcBef>
                <a:spcPts val="480"/>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Initiative on </a:t>
            </a:r>
            <a:r>
              <a:rPr dirty="0" sz="1000" spc="-5">
                <a:solidFill>
                  <a:srgbClr val="231F20"/>
                </a:solidFill>
                <a:latin typeface="Times New Roman"/>
                <a:cs typeface="Times New Roman"/>
              </a:rPr>
              <a:t>Pharmaceutical </a:t>
            </a:r>
            <a:r>
              <a:rPr dirty="0" sz="1000" spc="-15">
                <a:solidFill>
                  <a:srgbClr val="231F20"/>
                </a:solidFill>
                <a:latin typeface="Times New Roman"/>
                <a:cs typeface="Times New Roman"/>
              </a:rPr>
              <a:t>Policy. </a:t>
            </a:r>
            <a:r>
              <a:rPr dirty="0" sz="1000">
                <a:solidFill>
                  <a:srgbClr val="231F20"/>
                </a:solidFill>
                <a:latin typeface="Times New Roman"/>
                <a:cs typeface="Times New Roman"/>
              </a:rPr>
              <a:t>“Positive outcome of joint reimbursement negotiations on </a:t>
            </a:r>
            <a:r>
              <a:rPr dirty="0" sz="1000" spc="-5">
                <a:solidFill>
                  <a:srgbClr val="231F20"/>
                </a:solidFill>
                <a:latin typeface="Times New Roman"/>
                <a:cs typeface="Times New Roman"/>
              </a:rPr>
              <a:t>Spinraza”.</a:t>
            </a:r>
            <a:r>
              <a:rPr dirty="0" sz="1000" spc="-15">
                <a:solidFill>
                  <a:srgbClr val="231F20"/>
                </a:solidFill>
                <a:latin typeface="Times New Roman"/>
                <a:cs typeface="Times New Roman"/>
              </a:rPr>
              <a:t> </a:t>
            </a:r>
            <a:r>
              <a:rPr dirty="0" sz="1000" spc="-5">
                <a:solidFill>
                  <a:srgbClr val="231F20"/>
                </a:solidFill>
                <a:latin typeface="Times New Roman"/>
                <a:cs typeface="Times New Roman"/>
              </a:rPr>
              <a:t>2018-07/2018-11-08.</a:t>
            </a:r>
            <a:endParaRPr sz="1000">
              <a:latin typeface="Times New Roman"/>
              <a:cs typeface="Times New Roman"/>
            </a:endParaRPr>
          </a:p>
          <a:p>
            <a:pPr marL="12700">
              <a:lnSpc>
                <a:spcPct val="100000"/>
              </a:lnSpc>
              <a:spcBef>
                <a:spcPts val="52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康琦</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杨燕</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何江江</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 </a:t>
            </a:r>
            <a:r>
              <a:rPr dirty="0" sz="1000">
                <a:solidFill>
                  <a:srgbClr val="231F20"/>
                </a:solidFill>
                <a:latin typeface="楷体"/>
                <a:cs typeface="楷体"/>
              </a:rPr>
              <a:t>我国罕见病保障工作的进展、问题与建议</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卫生软科学</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32(7): 20-23. </a:t>
            </a:r>
            <a:r>
              <a:rPr dirty="0" baseline="2777" sz="1500" spc="-7">
                <a:solidFill>
                  <a:srgbClr val="231F20"/>
                </a:solidFill>
                <a:latin typeface="Times New Roman"/>
                <a:cs typeface="Times New Roman"/>
              </a:rPr>
              <a:t>2018-07/2018-11-03.</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李认书</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李鸿彬</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美国与欧盟孤儿药研发上市管理制度及对我国的启示</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中国药事</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spc="-15">
                <a:solidFill>
                  <a:srgbClr val="231F20"/>
                </a:solidFill>
                <a:latin typeface="Times New Roman"/>
                <a:cs typeface="Times New Roman"/>
              </a:rPr>
              <a:t>(10):1109-1113.</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2014-11-22/2018-</a:t>
            </a:r>
            <a:endParaRPr baseline="2777" sz="1500">
              <a:latin typeface="Times New Roman"/>
              <a:cs typeface="Times New Roman"/>
            </a:endParaRPr>
          </a:p>
          <a:p>
            <a:pPr marL="241300">
              <a:lnSpc>
                <a:spcPct val="100000"/>
              </a:lnSpc>
              <a:spcBef>
                <a:spcPts val="475"/>
              </a:spcBef>
            </a:pPr>
            <a:r>
              <a:rPr dirty="0" sz="1000" spc="-10">
                <a:solidFill>
                  <a:srgbClr val="231F20"/>
                </a:solidFill>
                <a:latin typeface="Times New Roman"/>
                <a:cs typeface="Times New Roman"/>
              </a:rPr>
              <a:t>11-03.</a:t>
            </a:r>
            <a:endParaRPr sz="1000">
              <a:latin typeface="Times New Roman"/>
              <a:cs typeface="Times New Roman"/>
            </a:endParaRPr>
          </a:p>
          <a:p>
            <a:pPr marL="241300">
              <a:lnSpc>
                <a:spcPct val="100000"/>
              </a:lnSpc>
              <a:spcBef>
                <a:spcPts val="525"/>
              </a:spcBef>
            </a:pPr>
            <a:r>
              <a:rPr dirty="0" sz="1000">
                <a:solidFill>
                  <a:srgbClr val="231F20"/>
                </a:solidFill>
                <a:latin typeface="楷体"/>
                <a:cs typeface="楷体"/>
              </a:rPr>
              <a:t>刘菲</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周静</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胡明</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我国罕见病用药医疗保障政策及医保目录收载情况分析</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中国卫生经济</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37(3):71-76.</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2018-05-</a:t>
            </a:r>
            <a:endParaRPr baseline="2777" sz="1500">
              <a:latin typeface="Times New Roman"/>
              <a:cs typeface="Times New Roman"/>
            </a:endParaRPr>
          </a:p>
          <a:p>
            <a:pPr marL="241300">
              <a:lnSpc>
                <a:spcPct val="100000"/>
              </a:lnSpc>
              <a:spcBef>
                <a:spcPts val="475"/>
              </a:spcBef>
            </a:pPr>
            <a:r>
              <a:rPr dirty="0" sz="1000" spc="-5">
                <a:solidFill>
                  <a:srgbClr val="231F20"/>
                </a:solidFill>
                <a:latin typeface="Times New Roman"/>
                <a:cs typeface="Times New Roman"/>
              </a:rPr>
              <a:t>17/2018-11-03.</a:t>
            </a:r>
            <a:endParaRPr sz="1000">
              <a:latin typeface="Times New Roman"/>
              <a:cs typeface="Times New Roman"/>
            </a:endParaRPr>
          </a:p>
          <a:p>
            <a:pPr marL="241300">
              <a:lnSpc>
                <a:spcPct val="100000"/>
              </a:lnSpc>
              <a:spcBef>
                <a:spcPts val="525"/>
              </a:spcBef>
            </a:pPr>
            <a:r>
              <a:rPr dirty="0" sz="1000">
                <a:solidFill>
                  <a:srgbClr val="231F20"/>
                </a:solidFill>
                <a:latin typeface="楷体"/>
                <a:cs typeface="楷体"/>
              </a:rPr>
              <a:t>马端</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李定国</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张学</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贺林</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中国罕见病防治的机遇与挑战</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中国循证儿科杂志</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6(2): 81-82.</a:t>
            </a:r>
            <a:r>
              <a:rPr dirty="0" baseline="2777" sz="1500" spc="-7">
                <a:solidFill>
                  <a:srgbClr val="231F20"/>
                </a:solidFill>
                <a:latin typeface="Times New Roman"/>
                <a:cs typeface="Times New Roman"/>
              </a:rPr>
              <a:t> 2011-05-03/2018-11-03.</a:t>
            </a:r>
            <a:endParaRPr baseline="2777" sz="1500">
              <a:latin typeface="Times New Roman"/>
              <a:cs typeface="Times New Roman"/>
            </a:endParaRPr>
          </a:p>
        </p:txBody>
      </p:sp>
      <p:sp>
        <p:nvSpPr>
          <p:cNvPr id="9" name="object 9"/>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10" name="object 10"/>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11" name="object 11"/>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39</a:t>
            </a:r>
            <a:endParaRPr sz="1200">
              <a:latin typeface="Times New Roman"/>
              <a:cs typeface="Times New Roman"/>
            </a:endParaRPr>
          </a:p>
        </p:txBody>
      </p:sp>
      <p:grpSp>
        <p:nvGrpSpPr>
          <p:cNvPr id="12" name="object 12"/>
          <p:cNvGrpSpPr/>
          <p:nvPr/>
        </p:nvGrpSpPr>
        <p:grpSpPr>
          <a:xfrm>
            <a:off x="486076" y="953236"/>
            <a:ext cx="1143000" cy="274320"/>
            <a:chOff x="486076" y="953236"/>
            <a:chExt cx="1143000" cy="274320"/>
          </a:xfrm>
        </p:grpSpPr>
        <p:sp>
          <p:nvSpPr>
            <p:cNvPr id="13" name="object 13"/>
            <p:cNvSpPr/>
            <p:nvPr/>
          </p:nvSpPr>
          <p:spPr>
            <a:xfrm>
              <a:off x="489251" y="956411"/>
              <a:ext cx="262890" cy="194310"/>
            </a:xfrm>
            <a:custGeom>
              <a:avLst/>
              <a:gdLst/>
              <a:ahLst/>
              <a:cxnLst/>
              <a:rect l="l" t="t" r="r" b="b"/>
              <a:pathLst>
                <a:path w="262890" h="194309">
                  <a:moveTo>
                    <a:pt x="153323" y="46786"/>
                  </a:moveTo>
                  <a:lnTo>
                    <a:pt x="114241" y="52209"/>
                  </a:lnTo>
                  <a:lnTo>
                    <a:pt x="89036" y="55537"/>
                  </a:lnTo>
                  <a:lnTo>
                    <a:pt x="90001" y="52489"/>
                  </a:lnTo>
                  <a:lnTo>
                    <a:pt x="97990" y="45643"/>
                  </a:lnTo>
                  <a:lnTo>
                    <a:pt x="103654" y="40690"/>
                  </a:lnTo>
                  <a:lnTo>
                    <a:pt x="108681" y="36094"/>
                  </a:lnTo>
                  <a:lnTo>
                    <a:pt x="113068" y="31854"/>
                  </a:lnTo>
                  <a:lnTo>
                    <a:pt x="116811" y="27965"/>
                  </a:lnTo>
                  <a:lnTo>
                    <a:pt x="121370" y="23025"/>
                  </a:lnTo>
                  <a:lnTo>
                    <a:pt x="125371" y="19799"/>
                  </a:lnTo>
                  <a:lnTo>
                    <a:pt x="128787" y="18262"/>
                  </a:lnTo>
                  <a:lnTo>
                    <a:pt x="132216" y="16751"/>
                  </a:lnTo>
                  <a:lnTo>
                    <a:pt x="132216" y="14262"/>
                  </a:lnTo>
                  <a:lnTo>
                    <a:pt x="128787" y="10845"/>
                  </a:lnTo>
                  <a:lnTo>
                    <a:pt x="125371" y="7416"/>
                  </a:lnTo>
                  <a:lnTo>
                    <a:pt x="120977" y="4571"/>
                  </a:lnTo>
                  <a:lnTo>
                    <a:pt x="115668" y="2285"/>
                  </a:lnTo>
                  <a:lnTo>
                    <a:pt x="110334" y="0"/>
                  </a:lnTo>
                  <a:lnTo>
                    <a:pt x="108061" y="1346"/>
                  </a:lnTo>
                  <a:lnTo>
                    <a:pt x="108823" y="6286"/>
                  </a:lnTo>
                  <a:lnTo>
                    <a:pt x="109572" y="11239"/>
                  </a:lnTo>
                  <a:lnTo>
                    <a:pt x="86677" y="43436"/>
                  </a:lnTo>
                  <a:lnTo>
                    <a:pt x="68322" y="54775"/>
                  </a:lnTo>
                  <a:lnTo>
                    <a:pt x="64131" y="56311"/>
                  </a:lnTo>
                  <a:lnTo>
                    <a:pt x="62049" y="60871"/>
                  </a:lnTo>
                  <a:lnTo>
                    <a:pt x="62049" y="68465"/>
                  </a:lnTo>
                  <a:lnTo>
                    <a:pt x="62049" y="76072"/>
                  </a:lnTo>
                  <a:lnTo>
                    <a:pt x="64322" y="78930"/>
                  </a:lnTo>
                  <a:lnTo>
                    <a:pt x="68894" y="77025"/>
                  </a:lnTo>
                  <a:lnTo>
                    <a:pt x="73453" y="75133"/>
                  </a:lnTo>
                  <a:lnTo>
                    <a:pt x="79536" y="73418"/>
                  </a:lnTo>
                  <a:lnTo>
                    <a:pt x="87144" y="71894"/>
                  </a:lnTo>
                  <a:lnTo>
                    <a:pt x="87893" y="75704"/>
                  </a:lnTo>
                  <a:lnTo>
                    <a:pt x="88287" y="78739"/>
                  </a:lnTo>
                  <a:lnTo>
                    <a:pt x="88287" y="81013"/>
                  </a:lnTo>
                  <a:lnTo>
                    <a:pt x="88287" y="83299"/>
                  </a:lnTo>
                  <a:lnTo>
                    <a:pt x="50342" y="98856"/>
                  </a:lnTo>
                  <a:lnTo>
                    <a:pt x="31238" y="99847"/>
                  </a:lnTo>
                  <a:lnTo>
                    <a:pt x="23618" y="99466"/>
                  </a:lnTo>
                  <a:lnTo>
                    <a:pt x="22679" y="101549"/>
                  </a:lnTo>
                  <a:lnTo>
                    <a:pt x="28381" y="106121"/>
                  </a:lnTo>
                  <a:lnTo>
                    <a:pt x="34083" y="110680"/>
                  </a:lnTo>
                  <a:lnTo>
                    <a:pt x="39976" y="112585"/>
                  </a:lnTo>
                  <a:lnTo>
                    <a:pt x="46072" y="111823"/>
                  </a:lnTo>
                  <a:lnTo>
                    <a:pt x="51556" y="111114"/>
                  </a:lnTo>
                  <a:lnTo>
                    <a:pt x="58899" y="110115"/>
                  </a:lnTo>
                  <a:lnTo>
                    <a:pt x="68100" y="108830"/>
                  </a:lnTo>
                  <a:lnTo>
                    <a:pt x="79155" y="107264"/>
                  </a:lnTo>
                  <a:lnTo>
                    <a:pt x="74445" y="117110"/>
                  </a:lnTo>
                  <a:lnTo>
                    <a:pt x="51774" y="148335"/>
                  </a:lnTo>
                  <a:lnTo>
                    <a:pt x="21076" y="177325"/>
                  </a:lnTo>
                  <a:lnTo>
                    <a:pt x="10131" y="185419"/>
                  </a:lnTo>
                  <a:lnTo>
                    <a:pt x="2035" y="191484"/>
                  </a:lnTo>
                  <a:lnTo>
                    <a:pt x="0" y="194267"/>
                  </a:lnTo>
                  <a:lnTo>
                    <a:pt x="4027" y="193765"/>
                  </a:lnTo>
                  <a:lnTo>
                    <a:pt x="14119" y="189979"/>
                  </a:lnTo>
                  <a:lnTo>
                    <a:pt x="50916" y="166992"/>
                  </a:lnTo>
                  <a:lnTo>
                    <a:pt x="82005" y="131799"/>
                  </a:lnTo>
                  <a:lnTo>
                    <a:pt x="98561" y="103835"/>
                  </a:lnTo>
                  <a:lnTo>
                    <a:pt x="125942" y="99275"/>
                  </a:lnTo>
                  <a:lnTo>
                    <a:pt x="157489" y="135646"/>
                  </a:lnTo>
                  <a:lnTo>
                    <a:pt x="172077" y="152975"/>
                  </a:lnTo>
                  <a:lnTo>
                    <a:pt x="178139" y="160034"/>
                  </a:lnTo>
                  <a:lnTo>
                    <a:pt x="219503" y="180289"/>
                  </a:lnTo>
                  <a:lnTo>
                    <a:pt x="230700" y="180040"/>
                  </a:lnTo>
                  <a:lnTo>
                    <a:pt x="240326" y="179293"/>
                  </a:lnTo>
                  <a:lnTo>
                    <a:pt x="248384" y="178044"/>
                  </a:lnTo>
                  <a:lnTo>
                    <a:pt x="254873" y="176288"/>
                  </a:lnTo>
                  <a:lnTo>
                    <a:pt x="262467" y="173634"/>
                  </a:lnTo>
                  <a:lnTo>
                    <a:pt x="259622" y="170980"/>
                  </a:lnTo>
                  <a:lnTo>
                    <a:pt x="246313" y="168300"/>
                  </a:lnTo>
                  <a:lnTo>
                    <a:pt x="236579" y="166059"/>
                  </a:lnTo>
                  <a:lnTo>
                    <a:pt x="194676" y="147637"/>
                  </a:lnTo>
                  <a:lnTo>
                    <a:pt x="160737" y="122242"/>
                  </a:lnTo>
                  <a:lnTo>
                    <a:pt x="133931" y="98132"/>
                  </a:lnTo>
                  <a:lnTo>
                    <a:pt x="154362" y="96563"/>
                  </a:lnTo>
                  <a:lnTo>
                    <a:pt x="171154" y="95281"/>
                  </a:lnTo>
                  <a:lnTo>
                    <a:pt x="184308" y="94285"/>
                  </a:lnTo>
                  <a:lnTo>
                    <a:pt x="193824" y="93573"/>
                  </a:lnTo>
                  <a:lnTo>
                    <a:pt x="204098" y="92824"/>
                  </a:lnTo>
                  <a:lnTo>
                    <a:pt x="206181" y="89395"/>
                  </a:lnTo>
                  <a:lnTo>
                    <a:pt x="200110" y="83299"/>
                  </a:lnTo>
                  <a:lnTo>
                    <a:pt x="194999" y="79593"/>
                  </a:lnTo>
                  <a:lnTo>
                    <a:pt x="188828" y="77600"/>
                  </a:lnTo>
                  <a:lnTo>
                    <a:pt x="181592" y="77316"/>
                  </a:lnTo>
                  <a:lnTo>
                    <a:pt x="173288" y="78739"/>
                  </a:lnTo>
                  <a:lnTo>
                    <a:pt x="162265" y="81309"/>
                  </a:lnTo>
                  <a:lnTo>
                    <a:pt x="146896" y="84447"/>
                  </a:lnTo>
                  <a:lnTo>
                    <a:pt x="127180" y="88153"/>
                  </a:lnTo>
                  <a:lnTo>
                    <a:pt x="103120" y="92430"/>
                  </a:lnTo>
                  <a:lnTo>
                    <a:pt x="104632" y="87109"/>
                  </a:lnTo>
                  <a:lnTo>
                    <a:pt x="106537" y="83299"/>
                  </a:lnTo>
                  <a:lnTo>
                    <a:pt x="108823" y="81013"/>
                  </a:lnTo>
                  <a:lnTo>
                    <a:pt x="111109" y="78739"/>
                  </a:lnTo>
                  <a:lnTo>
                    <a:pt x="106537" y="74561"/>
                  </a:lnTo>
                  <a:lnTo>
                    <a:pt x="95132" y="68465"/>
                  </a:lnTo>
                  <a:lnTo>
                    <a:pt x="104969" y="66183"/>
                  </a:lnTo>
                  <a:lnTo>
                    <a:pt x="118517" y="62763"/>
                  </a:lnTo>
                  <a:lnTo>
                    <a:pt x="135778" y="58200"/>
                  </a:lnTo>
                  <a:lnTo>
                    <a:pt x="156752" y="52489"/>
                  </a:lnTo>
                  <a:lnTo>
                    <a:pt x="162061" y="60109"/>
                  </a:lnTo>
                  <a:lnTo>
                    <a:pt x="166824" y="64096"/>
                  </a:lnTo>
                  <a:lnTo>
                    <a:pt x="171015" y="64477"/>
                  </a:lnTo>
                  <a:lnTo>
                    <a:pt x="175180" y="64858"/>
                  </a:lnTo>
                  <a:lnTo>
                    <a:pt x="177288" y="61620"/>
                  </a:lnTo>
                  <a:lnTo>
                    <a:pt x="177288" y="54775"/>
                  </a:lnTo>
                  <a:lnTo>
                    <a:pt x="177288" y="47929"/>
                  </a:lnTo>
                  <a:lnTo>
                    <a:pt x="142840" y="25071"/>
                  </a:lnTo>
                  <a:lnTo>
                    <a:pt x="142195" y="28389"/>
                  </a:lnTo>
                  <a:lnTo>
                    <a:pt x="145689" y="35628"/>
                  </a:lnTo>
                  <a:lnTo>
                    <a:pt x="153323" y="46786"/>
                  </a:lnTo>
                  <a:close/>
                </a:path>
              </a:pathLst>
            </a:custGeom>
            <a:ln w="6350">
              <a:solidFill>
                <a:srgbClr val="636466"/>
              </a:solidFill>
            </a:ln>
          </p:spPr>
          <p:txBody>
            <a:bodyPr wrap="square" lIns="0" tIns="0" rIns="0" bIns="0" rtlCol="0"/>
            <a:lstStyle/>
            <a:p/>
          </p:txBody>
        </p:sp>
        <p:pic>
          <p:nvPicPr>
            <p:cNvPr id="14" name="object 14"/>
            <p:cNvPicPr/>
            <p:nvPr/>
          </p:nvPicPr>
          <p:blipFill>
            <a:blip r:embed="rId2" cstate="print"/>
            <a:stretch>
              <a:fillRect/>
            </a:stretch>
          </p:blipFill>
          <p:spPr>
            <a:xfrm>
              <a:off x="540269" y="1071905"/>
              <a:ext cx="121064" cy="154857"/>
            </a:xfrm>
            <a:prstGeom prst="rect">
              <a:avLst/>
            </a:prstGeom>
          </p:spPr>
        </p:pic>
        <p:pic>
          <p:nvPicPr>
            <p:cNvPr id="15" name="object 15"/>
            <p:cNvPicPr/>
            <p:nvPr/>
          </p:nvPicPr>
          <p:blipFill>
            <a:blip r:embed="rId3" cstate="print"/>
            <a:stretch>
              <a:fillRect/>
            </a:stretch>
          </p:blipFill>
          <p:spPr>
            <a:xfrm>
              <a:off x="781170" y="956284"/>
              <a:ext cx="847559" cy="271043"/>
            </a:xfrm>
            <a:prstGeom prst="rect">
              <a:avLst/>
            </a:prstGeom>
          </p:spPr>
        </p:pic>
      </p:grpSp>
      <p:sp>
        <p:nvSpPr>
          <p:cNvPr id="16" name="object 16"/>
          <p:cNvSpPr txBox="1">
            <a:spLocks noGrp="1"/>
          </p:cNvSpPr>
          <p:nvPr>
            <p:ph type="title"/>
          </p:nvPr>
        </p:nvSpPr>
        <p:spPr>
          <a:xfrm>
            <a:off x="455300" y="891222"/>
            <a:ext cx="1193800" cy="375920"/>
          </a:xfrm>
          <a:prstGeom prst="rect"/>
        </p:spPr>
        <p:txBody>
          <a:bodyPr wrap="square" lIns="0" tIns="12700" rIns="0" bIns="0" rtlCol="0" vert="horz">
            <a:spAutoFit/>
          </a:bodyPr>
          <a:lstStyle/>
          <a:p>
            <a:pPr marL="12700">
              <a:lnSpc>
                <a:spcPct val="100000"/>
              </a:lnSpc>
              <a:spcBef>
                <a:spcPts val="100"/>
              </a:spcBef>
            </a:pPr>
            <a:r>
              <a:rPr dirty="0"/>
              <a:t>参考文献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500"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3" name="object 3"/>
          <p:cNvSpPr txBox="1"/>
          <p:nvPr/>
        </p:nvSpPr>
        <p:spPr>
          <a:xfrm>
            <a:off x="5919050"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4" name="object 4"/>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5" name="object 5"/>
          <p:cNvSpPr txBox="1"/>
          <p:nvPr/>
        </p:nvSpPr>
        <p:spPr>
          <a:xfrm>
            <a:off x="7068908"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40</a:t>
            </a:r>
            <a:endParaRPr sz="1200">
              <a:latin typeface="Times New Roman"/>
              <a:cs typeface="Times New Roman"/>
            </a:endParaRPr>
          </a:p>
        </p:txBody>
      </p:sp>
      <p:sp>
        <p:nvSpPr>
          <p:cNvPr id="6" name="object 6"/>
          <p:cNvSpPr txBox="1"/>
          <p:nvPr/>
        </p:nvSpPr>
        <p:spPr>
          <a:xfrm>
            <a:off x="455298" y="2548712"/>
            <a:ext cx="78740" cy="889000"/>
          </a:xfrm>
          <a:prstGeom prst="rect">
            <a:avLst/>
          </a:prstGeom>
        </p:spPr>
        <p:txBody>
          <a:bodyPr wrap="square" lIns="0" tIns="76200" rIns="0" bIns="0" rtlCol="0" vert="horz">
            <a:spAutoFit/>
          </a:bodyPr>
          <a:lstStyle/>
          <a:p>
            <a:pPr marL="12700">
              <a:lnSpc>
                <a:spcPct val="100000"/>
              </a:lnSpc>
              <a:spcBef>
                <a:spcPts val="6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p:txBody>
      </p:sp>
      <p:sp>
        <p:nvSpPr>
          <p:cNvPr id="7" name="object 7"/>
          <p:cNvSpPr txBox="1"/>
          <p:nvPr/>
        </p:nvSpPr>
        <p:spPr>
          <a:xfrm>
            <a:off x="455298" y="3691712"/>
            <a:ext cx="78740" cy="177800"/>
          </a:xfrm>
          <a:prstGeom prst="rect">
            <a:avLst/>
          </a:prstGeom>
        </p:spPr>
        <p:txBody>
          <a:bodyPr wrap="square" lIns="0" tIns="12700" rIns="0" bIns="0" rtlCol="0" vert="horz">
            <a:spAutoFit/>
          </a:bodyPr>
          <a:lstStyle/>
          <a:p>
            <a:pPr marL="12700">
              <a:lnSpc>
                <a:spcPct val="100000"/>
              </a:lnSpc>
              <a:spcBef>
                <a:spcPts val="100"/>
              </a:spcBef>
            </a:pPr>
            <a:r>
              <a:rPr dirty="0" sz="1000" spc="-95">
                <a:solidFill>
                  <a:srgbClr val="231F20"/>
                </a:solidFill>
                <a:latin typeface="Calibri"/>
                <a:cs typeface="Calibri"/>
              </a:rPr>
              <a:t>»</a:t>
            </a:r>
            <a:endParaRPr sz="1000">
              <a:latin typeface="Calibri"/>
              <a:cs typeface="Calibri"/>
            </a:endParaRPr>
          </a:p>
        </p:txBody>
      </p:sp>
      <p:sp>
        <p:nvSpPr>
          <p:cNvPr id="8" name="object 8"/>
          <p:cNvSpPr txBox="1"/>
          <p:nvPr/>
        </p:nvSpPr>
        <p:spPr>
          <a:xfrm>
            <a:off x="455298" y="6003112"/>
            <a:ext cx="78740" cy="1752600"/>
          </a:xfrm>
          <a:prstGeom prst="rect">
            <a:avLst/>
          </a:prstGeom>
        </p:spPr>
        <p:txBody>
          <a:bodyPr wrap="square" lIns="0" tIns="76200" rIns="0" bIns="0" rtlCol="0" vert="horz">
            <a:spAutoFit/>
          </a:bodyPr>
          <a:lstStyle/>
          <a:p>
            <a:pPr marL="12700">
              <a:lnSpc>
                <a:spcPct val="100000"/>
              </a:lnSpc>
              <a:spcBef>
                <a:spcPts val="6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a:p>
            <a:pPr marL="12700">
              <a:lnSpc>
                <a:spcPct val="100000"/>
              </a:lnSpc>
              <a:spcBef>
                <a:spcPts val="500"/>
              </a:spcBef>
            </a:pPr>
            <a:r>
              <a:rPr dirty="0" sz="1000" spc="-95">
                <a:solidFill>
                  <a:srgbClr val="231F20"/>
                </a:solidFill>
                <a:latin typeface="Calibri"/>
                <a:cs typeface="Calibri"/>
              </a:rPr>
              <a:t>»</a:t>
            </a:r>
            <a:endParaRPr sz="1000">
              <a:latin typeface="Calibri"/>
              <a:cs typeface="Calibri"/>
            </a:endParaRPr>
          </a:p>
        </p:txBody>
      </p:sp>
      <p:sp>
        <p:nvSpPr>
          <p:cNvPr id="9" name="object 9"/>
          <p:cNvSpPr txBox="1"/>
          <p:nvPr/>
        </p:nvSpPr>
        <p:spPr>
          <a:xfrm>
            <a:off x="455298" y="1685874"/>
            <a:ext cx="6804025" cy="7148830"/>
          </a:xfrm>
          <a:prstGeom prst="rect">
            <a:avLst/>
          </a:prstGeom>
        </p:spPr>
        <p:txBody>
          <a:bodyPr wrap="square" lIns="0" tIns="75565" rIns="0" bIns="0" rtlCol="0" vert="horz">
            <a:spAutoFit/>
          </a:bodyPr>
          <a:lstStyle/>
          <a:p>
            <a:pPr algn="ctr" marR="304800">
              <a:lnSpc>
                <a:spcPct val="100000"/>
              </a:lnSpc>
              <a:spcBef>
                <a:spcPts val="595"/>
              </a:spcBef>
              <a:tabLst>
                <a:tab pos="227965" algn="l"/>
              </a:tabLst>
            </a:pPr>
            <a:r>
              <a:rPr dirty="0" sz="1000" spc="-95">
                <a:solidFill>
                  <a:srgbClr val="231F20"/>
                </a:solidFill>
                <a:latin typeface="Calibri"/>
                <a:cs typeface="Calibri"/>
              </a:rPr>
              <a:t>»	</a:t>
            </a:r>
            <a:r>
              <a:rPr dirty="0" sz="1000" spc="-5">
                <a:solidFill>
                  <a:srgbClr val="231F20"/>
                </a:solidFill>
                <a:latin typeface="Times New Roman"/>
                <a:cs typeface="Times New Roman"/>
              </a:rPr>
              <a:t>Mincarone </a:t>
            </a:r>
            <a:r>
              <a:rPr dirty="0" sz="1000" spc="-60">
                <a:solidFill>
                  <a:srgbClr val="231F20"/>
                </a:solidFill>
                <a:latin typeface="Times New Roman"/>
                <a:cs typeface="Times New Roman"/>
              </a:rPr>
              <a:t>P, </a:t>
            </a:r>
            <a:r>
              <a:rPr dirty="0" sz="1000">
                <a:solidFill>
                  <a:srgbClr val="231F20"/>
                </a:solidFill>
                <a:latin typeface="Times New Roman"/>
                <a:cs typeface="Times New Roman"/>
              </a:rPr>
              <a:t>Leo CG, </a:t>
            </a:r>
            <a:r>
              <a:rPr dirty="0" sz="1000" spc="-5">
                <a:solidFill>
                  <a:srgbClr val="231F20"/>
                </a:solidFill>
                <a:latin typeface="Times New Roman"/>
                <a:cs typeface="Times New Roman"/>
              </a:rPr>
              <a:t>Sabina S, Sarriá-Santamera A, </a:t>
            </a:r>
            <a:r>
              <a:rPr dirty="0" sz="1000" spc="-10">
                <a:solidFill>
                  <a:srgbClr val="231F20"/>
                </a:solidFill>
                <a:latin typeface="Times New Roman"/>
                <a:cs typeface="Times New Roman"/>
              </a:rPr>
              <a:t>Taruscio </a:t>
            </a:r>
            <a:r>
              <a:rPr dirty="0" sz="1000" spc="-5">
                <a:solidFill>
                  <a:srgbClr val="231F20"/>
                </a:solidFill>
                <a:latin typeface="Times New Roman"/>
                <a:cs typeface="Times New Roman"/>
              </a:rPr>
              <a:t>D, Serrano-Aguilar PG, </a:t>
            </a:r>
            <a:r>
              <a:rPr dirty="0" sz="1000">
                <a:solidFill>
                  <a:srgbClr val="231F20"/>
                </a:solidFill>
                <a:latin typeface="Times New Roman"/>
                <a:cs typeface="Times New Roman"/>
              </a:rPr>
              <a:t>et al. “Reimbursed </a:t>
            </a:r>
            <a:r>
              <a:rPr dirty="0" sz="1000" spc="-5">
                <a:solidFill>
                  <a:srgbClr val="231F20"/>
                </a:solidFill>
                <a:latin typeface="Times New Roman"/>
                <a:cs typeface="Times New Roman"/>
              </a:rPr>
              <a:t>Price </a:t>
            </a:r>
            <a:r>
              <a:rPr dirty="0" sz="1000">
                <a:solidFill>
                  <a:srgbClr val="231F20"/>
                </a:solidFill>
                <a:latin typeface="Times New Roman"/>
                <a:cs typeface="Times New Roman"/>
              </a:rPr>
              <a:t>of</a:t>
            </a:r>
            <a:r>
              <a:rPr dirty="0" sz="1000" spc="-40">
                <a:solidFill>
                  <a:srgbClr val="231F20"/>
                </a:solidFill>
                <a:latin typeface="Times New Roman"/>
                <a:cs typeface="Times New Roman"/>
              </a:rPr>
              <a:t> </a:t>
            </a:r>
            <a:r>
              <a:rPr dirty="0" sz="1000" spc="-5">
                <a:solidFill>
                  <a:srgbClr val="231F20"/>
                </a:solidFill>
                <a:latin typeface="Times New Roman"/>
                <a:cs typeface="Times New Roman"/>
              </a:rPr>
              <a:t>Orphan</a:t>
            </a:r>
            <a:endParaRPr sz="1000">
              <a:latin typeface="Times New Roman"/>
              <a:cs typeface="Times New Roman"/>
            </a:endParaRPr>
          </a:p>
          <a:p>
            <a:pPr algn="ctr" marR="335915">
              <a:lnSpc>
                <a:spcPct val="100000"/>
              </a:lnSpc>
              <a:spcBef>
                <a:spcPts val="490"/>
              </a:spcBef>
            </a:pPr>
            <a:r>
              <a:rPr dirty="0" sz="1000" spc="-5">
                <a:solidFill>
                  <a:srgbClr val="231F20"/>
                </a:solidFill>
                <a:latin typeface="Times New Roman"/>
                <a:cs typeface="Times New Roman"/>
              </a:rPr>
              <a:t>Drugs: </a:t>
            </a:r>
            <a:r>
              <a:rPr dirty="0" sz="1000">
                <a:solidFill>
                  <a:srgbClr val="231F20"/>
                </a:solidFill>
                <a:latin typeface="Times New Roman"/>
                <a:cs typeface="Times New Roman"/>
              </a:rPr>
              <a:t>Current </a:t>
            </a:r>
            <a:r>
              <a:rPr dirty="0" sz="1000" spc="-5">
                <a:solidFill>
                  <a:srgbClr val="231F20"/>
                </a:solidFill>
                <a:latin typeface="Times New Roman"/>
                <a:cs typeface="Times New Roman"/>
              </a:rPr>
              <a:t>Strategies </a:t>
            </a:r>
            <a:r>
              <a:rPr dirty="0" sz="1000">
                <a:solidFill>
                  <a:srgbClr val="231F20"/>
                </a:solidFill>
                <a:latin typeface="Times New Roman"/>
                <a:cs typeface="Times New Roman"/>
              </a:rPr>
              <a:t>and </a:t>
            </a:r>
            <a:r>
              <a:rPr dirty="0" sz="1000" spc="-5">
                <a:solidFill>
                  <a:srgbClr val="231F20"/>
                </a:solidFill>
                <a:latin typeface="Times New Roman"/>
                <a:cs typeface="Times New Roman"/>
              </a:rPr>
              <a:t>Potential </a:t>
            </a:r>
            <a:r>
              <a:rPr dirty="0" sz="1000">
                <a:solidFill>
                  <a:srgbClr val="231F20"/>
                </a:solidFill>
                <a:latin typeface="Times New Roman"/>
                <a:cs typeface="Times New Roman"/>
              </a:rPr>
              <a:t>Improvements”. </a:t>
            </a:r>
            <a:r>
              <a:rPr dirty="0" sz="1000" spc="-5">
                <a:solidFill>
                  <a:srgbClr val="231F20"/>
                </a:solidFill>
                <a:latin typeface="Times New Roman"/>
                <a:cs typeface="Times New Roman"/>
              </a:rPr>
              <a:t>Public Health Genomics, </a:t>
            </a:r>
            <a:r>
              <a:rPr dirty="0" sz="1000">
                <a:solidFill>
                  <a:srgbClr val="231F20"/>
                </a:solidFill>
                <a:latin typeface="Times New Roman"/>
                <a:cs typeface="Times New Roman"/>
              </a:rPr>
              <a:t>20(1):1-8.</a:t>
            </a:r>
            <a:r>
              <a:rPr dirty="0" sz="1000" spc="5">
                <a:solidFill>
                  <a:srgbClr val="231F20"/>
                </a:solidFill>
                <a:latin typeface="Times New Roman"/>
                <a:cs typeface="Times New Roman"/>
              </a:rPr>
              <a:t> </a:t>
            </a:r>
            <a:r>
              <a:rPr dirty="0" sz="1000" spc="-5">
                <a:solidFill>
                  <a:srgbClr val="231F20"/>
                </a:solidFill>
                <a:latin typeface="Times New Roman"/>
                <a:cs typeface="Times New Roman"/>
              </a:rPr>
              <a:t>2017-03-31/2018-11-03.</a:t>
            </a:r>
            <a:endParaRPr sz="1000">
              <a:latin typeface="Times New Roman"/>
              <a:cs typeface="Times New Roman"/>
            </a:endParaRPr>
          </a:p>
          <a:p>
            <a:pPr marL="241300" marR="124460" indent="-228600">
              <a:lnSpc>
                <a:spcPct val="141200"/>
              </a:lnSpc>
              <a:spcBef>
                <a:spcPts val="15"/>
              </a:spcBef>
              <a:tabLst>
                <a:tab pos="240665" algn="l"/>
              </a:tabLst>
            </a:pPr>
            <a:r>
              <a:rPr dirty="0" sz="1000" spc="-95">
                <a:solidFill>
                  <a:srgbClr val="231F20"/>
                </a:solidFill>
                <a:latin typeface="Calibri"/>
                <a:cs typeface="Calibri"/>
              </a:rPr>
              <a:t>»	</a:t>
            </a:r>
            <a:r>
              <a:rPr dirty="0" sz="1000" spc="-5">
                <a:solidFill>
                  <a:srgbClr val="231F20"/>
                </a:solidFill>
                <a:latin typeface="Times New Roman"/>
                <a:cs typeface="Times New Roman"/>
              </a:rPr>
              <a:t>National </a:t>
            </a:r>
            <a:r>
              <a:rPr dirty="0" sz="1000">
                <a:solidFill>
                  <a:srgbClr val="231F20"/>
                </a:solidFill>
                <a:latin typeface="Times New Roman"/>
                <a:cs typeface="Times New Roman"/>
              </a:rPr>
              <a:t>Institute for </a:t>
            </a:r>
            <a:r>
              <a:rPr dirty="0" sz="1000" spc="-5">
                <a:solidFill>
                  <a:srgbClr val="231F20"/>
                </a:solidFill>
                <a:latin typeface="Times New Roman"/>
                <a:cs typeface="Times New Roman"/>
              </a:rPr>
              <a:t>Health </a:t>
            </a:r>
            <a:r>
              <a:rPr dirty="0" sz="1000">
                <a:solidFill>
                  <a:srgbClr val="231F20"/>
                </a:solidFill>
                <a:latin typeface="Times New Roman"/>
                <a:cs typeface="Times New Roman"/>
              </a:rPr>
              <a:t>and Care Excellence. “NICE gets go-ahead to fast-track more drug approvals”.</a:t>
            </a:r>
            <a:r>
              <a:rPr dirty="0" sz="1000" spc="-90">
                <a:solidFill>
                  <a:srgbClr val="231F20"/>
                </a:solidFill>
                <a:latin typeface="Times New Roman"/>
                <a:cs typeface="Times New Roman"/>
              </a:rPr>
              <a:t> </a:t>
            </a:r>
            <a:r>
              <a:rPr dirty="0" sz="1000">
                <a:solidFill>
                  <a:srgbClr val="231F20"/>
                </a:solidFill>
                <a:latin typeface="Times New Roman"/>
                <a:cs typeface="Times New Roman"/>
              </a:rPr>
              <a:t>2017-03-15/2018-  </a:t>
            </a:r>
            <a:r>
              <a:rPr dirty="0" sz="1000" spc="-15">
                <a:solidFill>
                  <a:srgbClr val="231F20"/>
                </a:solidFill>
                <a:latin typeface="Times New Roman"/>
                <a:cs typeface="Times New Roman"/>
              </a:rPr>
              <a:t>11-11.</a:t>
            </a:r>
            <a:endParaRPr sz="1000">
              <a:latin typeface="Times New Roman"/>
              <a:cs typeface="Times New Roman"/>
            </a:endParaRPr>
          </a:p>
          <a:p>
            <a:pPr marL="241300">
              <a:lnSpc>
                <a:spcPct val="100000"/>
              </a:lnSpc>
              <a:spcBef>
                <a:spcPts val="525"/>
              </a:spcBef>
            </a:pPr>
            <a:r>
              <a:rPr dirty="0" sz="1000">
                <a:solidFill>
                  <a:srgbClr val="231F20"/>
                </a:solidFill>
                <a:latin typeface="楷体"/>
                <a:cs typeface="楷体"/>
              </a:rPr>
              <a:t>人民网</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全国政协委员丁洁：建议尽快成立中华医学会罕见病分会</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2017-03-04/2018-11-03.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上海市红十字会</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上海市中小学生、婴幼儿住院医疗互助基金介绍</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2011/2018-11-05.</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深圳市社会保险基金管理局</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深圳市重特大疾病补充医疗保险试行办法</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2015-04-15/2018-11-05.</a:t>
            </a:r>
            <a:endParaRPr baseline="2777" sz="1500">
              <a:latin typeface="Times New Roman"/>
              <a:cs typeface="Times New Roman"/>
            </a:endParaRPr>
          </a:p>
          <a:p>
            <a:pPr marL="241300" marR="80645">
              <a:lnSpc>
                <a:spcPct val="139300"/>
              </a:lnSpc>
              <a:spcBef>
                <a:spcPts val="30"/>
              </a:spcBef>
            </a:pPr>
            <a:r>
              <a:rPr dirty="0" sz="1000">
                <a:solidFill>
                  <a:srgbClr val="231F20"/>
                </a:solidFill>
                <a:latin typeface="楷体"/>
                <a:cs typeface="楷体"/>
              </a:rPr>
              <a:t>深圳市卫生和计划生育委员会</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一年</a:t>
            </a:r>
            <a:r>
              <a:rPr dirty="0" sz="1000" spc="-260">
                <a:solidFill>
                  <a:srgbClr val="231F20"/>
                </a:solidFill>
                <a:latin typeface="楷体"/>
                <a:cs typeface="楷体"/>
              </a:rPr>
              <a:t> </a:t>
            </a:r>
            <a:r>
              <a:rPr dirty="0" baseline="2777" sz="1500">
                <a:solidFill>
                  <a:srgbClr val="231F20"/>
                </a:solidFill>
                <a:latin typeface="Times New Roman"/>
                <a:cs typeface="Times New Roman"/>
              </a:rPr>
              <a:t>29</a:t>
            </a:r>
            <a:r>
              <a:rPr dirty="0" baseline="2777" sz="1500" spc="-15">
                <a:solidFill>
                  <a:srgbClr val="231F20"/>
                </a:solidFill>
                <a:latin typeface="Times New Roman"/>
                <a:cs typeface="Times New Roman"/>
              </a:rPr>
              <a:t> </a:t>
            </a:r>
            <a:r>
              <a:rPr dirty="0" sz="1000">
                <a:solidFill>
                  <a:srgbClr val="231F20"/>
                </a:solidFill>
                <a:latin typeface="楷体"/>
                <a:cs typeface="楷体"/>
              </a:rPr>
              <a:t>元，有人赔了</a:t>
            </a:r>
            <a:r>
              <a:rPr dirty="0" sz="1000" spc="-254">
                <a:solidFill>
                  <a:srgbClr val="231F20"/>
                </a:solidFill>
                <a:latin typeface="楷体"/>
                <a:cs typeface="楷体"/>
              </a:rPr>
              <a:t> </a:t>
            </a:r>
            <a:r>
              <a:rPr dirty="0" baseline="2777" sz="1500">
                <a:solidFill>
                  <a:srgbClr val="231F20"/>
                </a:solidFill>
                <a:latin typeface="Times New Roman"/>
                <a:cs typeface="Times New Roman"/>
              </a:rPr>
              <a:t>73</a:t>
            </a:r>
            <a:r>
              <a:rPr dirty="0" baseline="2777" sz="1500" spc="-15">
                <a:solidFill>
                  <a:srgbClr val="231F20"/>
                </a:solidFill>
                <a:latin typeface="Times New Roman"/>
                <a:cs typeface="Times New Roman"/>
              </a:rPr>
              <a:t> </a:t>
            </a:r>
            <a:r>
              <a:rPr dirty="0" sz="1000">
                <a:solidFill>
                  <a:srgbClr val="231F20"/>
                </a:solidFill>
                <a:latin typeface="楷体"/>
                <a:cs typeface="楷体"/>
              </a:rPr>
              <a:t>万！今年深圳重疾补充医保你买了没？</a:t>
            </a:r>
            <a:r>
              <a:rPr dirty="0" sz="1000" spc="-260">
                <a:solidFill>
                  <a:srgbClr val="231F20"/>
                </a:solidFill>
                <a:latin typeface="楷体"/>
                <a:cs typeface="楷体"/>
              </a:rPr>
              <a:t> </a:t>
            </a:r>
            <a:r>
              <a:rPr dirty="0" baseline="2777" sz="1500">
                <a:solidFill>
                  <a:srgbClr val="231F20"/>
                </a:solidFill>
                <a:latin typeface="Times New Roman"/>
                <a:cs typeface="Times New Roman"/>
              </a:rPr>
              <a:t>6</a:t>
            </a:r>
            <a:r>
              <a:rPr dirty="0" baseline="2777" sz="1500" spc="-15">
                <a:solidFill>
                  <a:srgbClr val="231F20"/>
                </a:solidFill>
                <a:latin typeface="Times New Roman"/>
                <a:cs typeface="Times New Roman"/>
              </a:rPr>
              <a:t> </a:t>
            </a:r>
            <a:r>
              <a:rPr dirty="0" sz="1000">
                <a:solidFill>
                  <a:srgbClr val="231F20"/>
                </a:solidFill>
                <a:latin typeface="楷体"/>
                <a:cs typeface="楷体"/>
              </a:rPr>
              <a:t>月底截止</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2018-  </a:t>
            </a:r>
            <a:r>
              <a:rPr dirty="0" sz="1000" spc="-5">
                <a:solidFill>
                  <a:srgbClr val="231F20"/>
                </a:solidFill>
                <a:latin typeface="Times New Roman"/>
                <a:cs typeface="Times New Roman"/>
              </a:rPr>
              <a:t>06-19/2018-11-05.</a:t>
            </a:r>
            <a:endParaRPr sz="1000">
              <a:latin typeface="Times New Roman"/>
              <a:cs typeface="Times New Roman"/>
            </a:endParaRPr>
          </a:p>
          <a:p>
            <a:pPr marL="241300" marR="144145">
              <a:lnSpc>
                <a:spcPct val="139300"/>
              </a:lnSpc>
              <a:spcBef>
                <a:spcPts val="55"/>
              </a:spcBef>
            </a:pPr>
            <a:r>
              <a:rPr dirty="0" sz="1000">
                <a:solidFill>
                  <a:srgbClr val="231F20"/>
                </a:solidFill>
                <a:latin typeface="楷体"/>
                <a:cs typeface="楷体"/>
              </a:rPr>
              <a:t>四川省人力资源和社会保障厅</a:t>
            </a:r>
            <a:r>
              <a:rPr dirty="0" sz="1000" spc="-265">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22">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22">
                <a:solidFill>
                  <a:srgbClr val="231F20"/>
                </a:solidFill>
                <a:latin typeface="Times New Roman"/>
                <a:cs typeface="Times New Roman"/>
              </a:rPr>
              <a:t> </a:t>
            </a:r>
            <a:r>
              <a:rPr dirty="0" sz="1000">
                <a:solidFill>
                  <a:srgbClr val="231F20"/>
                </a:solidFill>
                <a:latin typeface="楷体"/>
                <a:cs typeface="楷体"/>
              </a:rPr>
              <a:t>四川省人力资源和社会保障厅关于省本级执行</a:t>
            </a:r>
            <a:r>
              <a:rPr dirty="0" sz="1000" spc="-265">
                <a:solidFill>
                  <a:srgbClr val="231F20"/>
                </a:solidFill>
                <a:latin typeface="楷体"/>
                <a:cs typeface="楷体"/>
              </a:rPr>
              <a:t> </a:t>
            </a:r>
            <a:r>
              <a:rPr dirty="0" baseline="2777" sz="1500">
                <a:solidFill>
                  <a:srgbClr val="231F20"/>
                </a:solidFill>
                <a:latin typeface="Times New Roman"/>
                <a:cs typeface="Times New Roman"/>
              </a:rPr>
              <a:t>17</a:t>
            </a:r>
            <a:r>
              <a:rPr dirty="0" baseline="2777" sz="1500" spc="-22">
                <a:solidFill>
                  <a:srgbClr val="231F20"/>
                </a:solidFill>
                <a:latin typeface="Times New Roman"/>
                <a:cs typeface="Times New Roman"/>
              </a:rPr>
              <a:t> </a:t>
            </a:r>
            <a:r>
              <a:rPr dirty="0" sz="1000">
                <a:solidFill>
                  <a:srgbClr val="231F20"/>
                </a:solidFill>
                <a:latin typeface="楷体"/>
                <a:cs typeface="楷体"/>
              </a:rPr>
              <a:t>种抗癌药有关问题的通知</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22">
                <a:solidFill>
                  <a:srgbClr val="231F20"/>
                </a:solidFill>
                <a:latin typeface="Times New Roman"/>
                <a:cs typeface="Times New Roman"/>
              </a:rPr>
              <a:t> </a:t>
            </a:r>
            <a:r>
              <a:rPr dirty="0" baseline="2777" sz="1500">
                <a:solidFill>
                  <a:srgbClr val="231F20"/>
                </a:solidFill>
                <a:latin typeface="Times New Roman"/>
                <a:cs typeface="Times New Roman"/>
              </a:rPr>
              <a:t>2018-  </a:t>
            </a:r>
            <a:r>
              <a:rPr dirty="0" sz="1000" spc="-5">
                <a:solidFill>
                  <a:srgbClr val="231F20"/>
                </a:solidFill>
                <a:latin typeface="Times New Roman"/>
                <a:cs typeface="Times New Roman"/>
              </a:rPr>
              <a:t>10-31/2018-11-03.</a:t>
            </a:r>
            <a:endParaRPr sz="1000">
              <a:latin typeface="Times New Roman"/>
              <a:cs typeface="Times New Roman"/>
            </a:endParaRPr>
          </a:p>
          <a:p>
            <a:pPr marL="12700">
              <a:lnSpc>
                <a:spcPct val="100000"/>
              </a:lnSpc>
              <a:spcBef>
                <a:spcPts val="505"/>
              </a:spcBef>
              <a:tabLst>
                <a:tab pos="240665" algn="l"/>
              </a:tabLst>
            </a:pPr>
            <a:r>
              <a:rPr dirty="0" sz="1000" spc="-95">
                <a:solidFill>
                  <a:srgbClr val="231F20"/>
                </a:solidFill>
                <a:latin typeface="Calibri"/>
                <a:cs typeface="Calibri"/>
              </a:rPr>
              <a:t>»	</a:t>
            </a:r>
            <a:r>
              <a:rPr dirty="0" sz="1000" spc="-5">
                <a:solidFill>
                  <a:srgbClr val="231F20"/>
                </a:solidFill>
                <a:latin typeface="Times New Roman"/>
                <a:cs typeface="Times New Roman"/>
              </a:rPr>
              <a:t>Song </a:t>
            </a:r>
            <a:r>
              <a:rPr dirty="0" sz="1000" spc="-40">
                <a:solidFill>
                  <a:srgbClr val="231F20"/>
                </a:solidFill>
                <a:latin typeface="Times New Roman"/>
                <a:cs typeface="Times New Roman"/>
              </a:rPr>
              <a:t>PP, </a:t>
            </a:r>
            <a:r>
              <a:rPr dirty="0" sz="1000" spc="-5">
                <a:solidFill>
                  <a:srgbClr val="231F20"/>
                </a:solidFill>
                <a:latin typeface="Times New Roman"/>
                <a:cs typeface="Times New Roman"/>
              </a:rPr>
              <a:t>Gao JJ, </a:t>
            </a:r>
            <a:r>
              <a:rPr dirty="0" sz="1000">
                <a:solidFill>
                  <a:srgbClr val="231F20"/>
                </a:solidFill>
                <a:latin typeface="Times New Roman"/>
                <a:cs typeface="Times New Roman"/>
              </a:rPr>
              <a:t>Inagaki </a:t>
            </a:r>
            <a:r>
              <a:rPr dirty="0" sz="1000" spc="-65">
                <a:solidFill>
                  <a:srgbClr val="231F20"/>
                </a:solidFill>
                <a:latin typeface="Times New Roman"/>
                <a:cs typeface="Times New Roman"/>
              </a:rPr>
              <a:t>Y, </a:t>
            </a:r>
            <a:r>
              <a:rPr dirty="0" sz="1000" spc="-5">
                <a:solidFill>
                  <a:srgbClr val="231F20"/>
                </a:solidFill>
                <a:latin typeface="Times New Roman"/>
                <a:cs typeface="Times New Roman"/>
              </a:rPr>
              <a:t>Kokudo N, </a:t>
            </a:r>
            <a:r>
              <a:rPr dirty="0" sz="1000">
                <a:solidFill>
                  <a:srgbClr val="231F20"/>
                </a:solidFill>
                <a:latin typeface="Times New Roman"/>
                <a:cs typeface="Times New Roman"/>
              </a:rPr>
              <a:t>and </a:t>
            </a:r>
            <a:r>
              <a:rPr dirty="0" sz="1000" spc="-20">
                <a:solidFill>
                  <a:srgbClr val="231F20"/>
                </a:solidFill>
                <a:latin typeface="Times New Roman"/>
                <a:cs typeface="Times New Roman"/>
              </a:rPr>
              <a:t>Tang </a:t>
            </a:r>
            <a:r>
              <a:rPr dirty="0" sz="1000" spc="-50">
                <a:solidFill>
                  <a:srgbClr val="231F20"/>
                </a:solidFill>
                <a:latin typeface="Times New Roman"/>
                <a:cs typeface="Times New Roman"/>
              </a:rPr>
              <a:t>W. </a:t>
            </a:r>
            <a:r>
              <a:rPr dirty="0" sz="1000">
                <a:solidFill>
                  <a:srgbClr val="231F20"/>
                </a:solidFill>
                <a:latin typeface="Times New Roman"/>
                <a:cs typeface="Times New Roman"/>
              </a:rPr>
              <a:t>“Rare diseases, orphan drugs, and their regulation in </a:t>
            </a:r>
            <a:r>
              <a:rPr dirty="0" sz="1000" spc="-5">
                <a:solidFill>
                  <a:srgbClr val="231F20"/>
                </a:solidFill>
                <a:latin typeface="Times New Roman"/>
                <a:cs typeface="Times New Roman"/>
              </a:rPr>
              <a:t>Asia: </a:t>
            </a:r>
            <a:r>
              <a:rPr dirty="0" sz="1000">
                <a:solidFill>
                  <a:srgbClr val="231F20"/>
                </a:solidFill>
                <a:latin typeface="Times New Roman"/>
                <a:cs typeface="Times New Roman"/>
              </a:rPr>
              <a:t>Current</a:t>
            </a:r>
            <a:r>
              <a:rPr dirty="0" sz="1000" spc="-10">
                <a:solidFill>
                  <a:srgbClr val="231F20"/>
                </a:solidFill>
                <a:latin typeface="Times New Roman"/>
                <a:cs typeface="Times New Roman"/>
              </a:rPr>
              <a:t> </a:t>
            </a:r>
            <a:r>
              <a:rPr dirty="0" sz="1000" spc="-5">
                <a:solidFill>
                  <a:srgbClr val="231F20"/>
                </a:solidFill>
                <a:latin typeface="Times New Roman"/>
                <a:cs typeface="Times New Roman"/>
              </a:rPr>
              <a:t>status</a:t>
            </a:r>
            <a:endParaRPr sz="1000">
              <a:latin typeface="Times New Roman"/>
              <a:cs typeface="Times New Roman"/>
            </a:endParaRPr>
          </a:p>
          <a:p>
            <a:pPr marL="241300">
              <a:lnSpc>
                <a:spcPct val="100000"/>
              </a:lnSpc>
              <a:spcBef>
                <a:spcPts val="495"/>
              </a:spcBef>
            </a:pPr>
            <a:r>
              <a:rPr dirty="0" sz="1000">
                <a:solidFill>
                  <a:srgbClr val="231F20"/>
                </a:solidFill>
                <a:latin typeface="Times New Roman"/>
                <a:cs typeface="Times New Roman"/>
              </a:rPr>
              <a:t>and future perspectives”. Intractable Rare </a:t>
            </a:r>
            <a:r>
              <a:rPr dirty="0" sz="1000" spc="-5">
                <a:solidFill>
                  <a:srgbClr val="231F20"/>
                </a:solidFill>
                <a:latin typeface="Times New Roman"/>
                <a:cs typeface="Times New Roman"/>
              </a:rPr>
              <a:t>Dis </a:t>
            </a:r>
            <a:r>
              <a:rPr dirty="0" sz="1000">
                <a:solidFill>
                  <a:srgbClr val="231F20"/>
                </a:solidFill>
                <a:latin typeface="Times New Roman"/>
                <a:cs typeface="Times New Roman"/>
              </a:rPr>
              <a:t>Res, 1(1): 3–9.</a:t>
            </a:r>
            <a:r>
              <a:rPr dirty="0" sz="1000" spc="-5">
                <a:solidFill>
                  <a:srgbClr val="231F20"/>
                </a:solidFill>
                <a:latin typeface="Times New Roman"/>
                <a:cs typeface="Times New Roman"/>
              </a:rPr>
              <a:t> 2012-02/2018-11-03.</a:t>
            </a:r>
            <a:endParaRPr sz="1000">
              <a:latin typeface="Times New Roman"/>
              <a:cs typeface="Times New Roman"/>
            </a:endParaRPr>
          </a:p>
          <a:p>
            <a:pPr marL="241300" marR="134620" indent="-228600">
              <a:lnSpc>
                <a:spcPct val="141400"/>
              </a:lnSpc>
              <a:spcBef>
                <a:spcPts val="10"/>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Thomas </a:t>
            </a:r>
            <a:r>
              <a:rPr dirty="0" sz="1000" spc="-5">
                <a:solidFill>
                  <a:srgbClr val="231F20"/>
                </a:solidFill>
                <a:latin typeface="Times New Roman"/>
                <a:cs typeface="Times New Roman"/>
              </a:rPr>
              <a:t>M, Francis A, Gustaf </a:t>
            </a:r>
            <a:r>
              <a:rPr dirty="0" sz="1000">
                <a:solidFill>
                  <a:srgbClr val="231F20"/>
                </a:solidFill>
                <a:latin typeface="Times New Roman"/>
                <a:cs typeface="Times New Roman"/>
              </a:rPr>
              <a:t>B, </a:t>
            </a:r>
            <a:r>
              <a:rPr dirty="0" sz="1000" spc="-5">
                <a:solidFill>
                  <a:srgbClr val="231F20"/>
                </a:solidFill>
                <a:latin typeface="Times New Roman"/>
                <a:cs typeface="Times New Roman"/>
              </a:rPr>
              <a:t>Palo S, </a:t>
            </a:r>
            <a:r>
              <a:rPr dirty="0" sz="1000">
                <a:solidFill>
                  <a:srgbClr val="231F20"/>
                </a:solidFill>
                <a:latin typeface="Times New Roman"/>
                <a:cs typeface="Times New Roman"/>
              </a:rPr>
              <a:t>Caroline </a:t>
            </a:r>
            <a:r>
              <a:rPr dirty="0" sz="1000" spc="-5">
                <a:solidFill>
                  <a:srgbClr val="231F20"/>
                </a:solidFill>
                <a:latin typeface="Times New Roman"/>
                <a:cs typeface="Times New Roman"/>
              </a:rPr>
              <a:t>M, </a:t>
            </a:r>
            <a:r>
              <a:rPr dirty="0" sz="1000">
                <a:solidFill>
                  <a:srgbClr val="231F20"/>
                </a:solidFill>
                <a:latin typeface="Times New Roman"/>
                <a:cs typeface="Times New Roman"/>
              </a:rPr>
              <a:t>Entela </a:t>
            </a:r>
            <a:r>
              <a:rPr dirty="0" sz="1000" spc="-5">
                <a:solidFill>
                  <a:srgbClr val="231F20"/>
                </a:solidFill>
                <a:latin typeface="Times New Roman"/>
                <a:cs typeface="Times New Roman"/>
              </a:rPr>
              <a:t>X, </a:t>
            </a:r>
            <a:r>
              <a:rPr dirty="0" sz="1000">
                <a:solidFill>
                  <a:srgbClr val="231F20"/>
                </a:solidFill>
                <a:latin typeface="Times New Roman"/>
                <a:cs typeface="Times New Roman"/>
              </a:rPr>
              <a:t>and et al. “Reconciling uncertainty of costs and outcomes </a:t>
            </a:r>
            <a:r>
              <a:rPr dirty="0" sz="1000" spc="-5">
                <a:solidFill>
                  <a:srgbClr val="231F20"/>
                </a:solidFill>
                <a:latin typeface="Times New Roman"/>
                <a:cs typeface="Times New Roman"/>
              </a:rPr>
              <a:t>with  </a:t>
            </a:r>
            <a:r>
              <a:rPr dirty="0" sz="1000">
                <a:solidFill>
                  <a:srgbClr val="231F20"/>
                </a:solidFill>
                <a:latin typeface="Times New Roman"/>
                <a:cs typeface="Times New Roman"/>
              </a:rPr>
              <a:t>the need for access to orphan medicinal products: a comparative </a:t>
            </a:r>
            <a:r>
              <a:rPr dirty="0" sz="1000" spc="-5">
                <a:solidFill>
                  <a:srgbClr val="231F20"/>
                </a:solidFill>
                <a:latin typeface="Times New Roman"/>
                <a:cs typeface="Times New Roman"/>
              </a:rPr>
              <a:t>study </a:t>
            </a:r>
            <a:r>
              <a:rPr dirty="0" sz="1000">
                <a:solidFill>
                  <a:srgbClr val="231F20"/>
                </a:solidFill>
                <a:latin typeface="Times New Roman"/>
                <a:cs typeface="Times New Roman"/>
              </a:rPr>
              <a:t>of managed entry agreements across </a:t>
            </a:r>
            <a:r>
              <a:rPr dirty="0" sz="1000" spc="-5">
                <a:solidFill>
                  <a:srgbClr val="231F20"/>
                </a:solidFill>
                <a:latin typeface="Times New Roman"/>
                <a:cs typeface="Times New Roman"/>
              </a:rPr>
              <a:t>seven </a:t>
            </a:r>
            <a:r>
              <a:rPr dirty="0" sz="1000">
                <a:solidFill>
                  <a:srgbClr val="231F20"/>
                </a:solidFill>
                <a:latin typeface="Times New Roman"/>
                <a:cs typeface="Times New Roman"/>
              </a:rPr>
              <a:t>European  countries”. </a:t>
            </a:r>
            <a:r>
              <a:rPr dirty="0" sz="1000" spc="-5">
                <a:solidFill>
                  <a:srgbClr val="231F20"/>
                </a:solidFill>
                <a:latin typeface="Times New Roman"/>
                <a:cs typeface="Times New Roman"/>
              </a:rPr>
              <a:t>Orphanet Journal </a:t>
            </a:r>
            <a:r>
              <a:rPr dirty="0" sz="1000">
                <a:solidFill>
                  <a:srgbClr val="231F20"/>
                </a:solidFill>
                <a:latin typeface="Times New Roman"/>
                <a:cs typeface="Times New Roman"/>
              </a:rPr>
              <a:t>of Rare </a:t>
            </a:r>
            <a:r>
              <a:rPr dirty="0" sz="1000" spc="-5">
                <a:solidFill>
                  <a:srgbClr val="231F20"/>
                </a:solidFill>
                <a:latin typeface="Times New Roman"/>
                <a:cs typeface="Times New Roman"/>
              </a:rPr>
              <a:t>Diseases, </a:t>
            </a:r>
            <a:r>
              <a:rPr dirty="0" sz="1000">
                <a:solidFill>
                  <a:srgbClr val="231F20"/>
                </a:solidFill>
                <a:latin typeface="Times New Roman"/>
                <a:cs typeface="Times New Roman"/>
              </a:rPr>
              <a:t>8:198.</a:t>
            </a:r>
            <a:r>
              <a:rPr dirty="0" sz="1000" spc="-5">
                <a:solidFill>
                  <a:srgbClr val="231F20"/>
                </a:solidFill>
                <a:latin typeface="Times New Roman"/>
                <a:cs typeface="Times New Roman"/>
              </a:rPr>
              <a:t> 2013-12-24/2018-11-8-08.</a:t>
            </a:r>
            <a:endParaRPr sz="1000">
              <a:latin typeface="Times New Roman"/>
              <a:cs typeface="Times New Roman"/>
            </a:endParaRPr>
          </a:p>
          <a:p>
            <a:pPr marL="12700">
              <a:lnSpc>
                <a:spcPct val="100000"/>
              </a:lnSpc>
              <a:spcBef>
                <a:spcPts val="505"/>
              </a:spcBef>
              <a:tabLst>
                <a:tab pos="240665" algn="l"/>
              </a:tabLst>
            </a:pPr>
            <a:r>
              <a:rPr dirty="0" sz="1000" spc="-95">
                <a:solidFill>
                  <a:srgbClr val="231F20"/>
                </a:solidFill>
                <a:latin typeface="Calibri"/>
                <a:cs typeface="Calibri"/>
              </a:rPr>
              <a:t>»	</a:t>
            </a:r>
            <a:r>
              <a:rPr dirty="0" sz="1000" spc="-15">
                <a:solidFill>
                  <a:srgbClr val="231F20"/>
                </a:solidFill>
                <a:latin typeface="Times New Roman"/>
                <a:cs typeface="Times New Roman"/>
              </a:rPr>
              <a:t>Tim </a:t>
            </a:r>
            <a:r>
              <a:rPr dirty="0" sz="1000" spc="-5">
                <a:solidFill>
                  <a:srgbClr val="231F20"/>
                </a:solidFill>
                <a:latin typeface="Times New Roman"/>
                <a:cs typeface="Times New Roman"/>
              </a:rPr>
              <a:t>K, Heike KS, </a:t>
            </a:r>
            <a:r>
              <a:rPr dirty="0" sz="1000">
                <a:solidFill>
                  <a:srgbClr val="231F20"/>
                </a:solidFill>
                <a:latin typeface="Times New Roman"/>
                <a:cs typeface="Times New Roman"/>
              </a:rPr>
              <a:t>and </a:t>
            </a:r>
            <a:r>
              <a:rPr dirty="0" sz="1000" spc="-5">
                <a:solidFill>
                  <a:srgbClr val="231F20"/>
                </a:solidFill>
                <a:latin typeface="Times New Roman"/>
                <a:cs typeface="Times New Roman"/>
              </a:rPr>
              <a:t>Matthias PS. </a:t>
            </a:r>
            <a:r>
              <a:rPr dirty="0" sz="1000">
                <a:solidFill>
                  <a:srgbClr val="231F20"/>
                </a:solidFill>
                <a:latin typeface="Times New Roman"/>
                <a:cs typeface="Times New Roman"/>
              </a:rPr>
              <a:t>“White paper: orphan drugs in </a:t>
            </a:r>
            <a:r>
              <a:rPr dirty="0" sz="1000" spc="-5">
                <a:solidFill>
                  <a:srgbClr val="231F20"/>
                </a:solidFill>
                <a:latin typeface="Times New Roman"/>
                <a:cs typeface="Times New Roman"/>
              </a:rPr>
              <a:t>Germany </a:t>
            </a:r>
            <a:r>
              <a:rPr dirty="0" sz="1000">
                <a:solidFill>
                  <a:srgbClr val="231F20"/>
                </a:solidFill>
                <a:latin typeface="Times New Roman"/>
                <a:cs typeface="Times New Roman"/>
              </a:rPr>
              <a:t>– lessons learned from </a:t>
            </a:r>
            <a:r>
              <a:rPr dirty="0" sz="1000" spc="-5">
                <a:solidFill>
                  <a:srgbClr val="231F20"/>
                </a:solidFill>
                <a:latin typeface="Times New Roman"/>
                <a:cs typeface="Times New Roman"/>
              </a:rPr>
              <a:t>AMNOG, </a:t>
            </a:r>
            <a:r>
              <a:rPr dirty="0" sz="1000">
                <a:solidFill>
                  <a:srgbClr val="231F20"/>
                </a:solidFill>
                <a:latin typeface="Times New Roman"/>
                <a:cs typeface="Times New Roman"/>
              </a:rPr>
              <a:t>best and</a:t>
            </a:r>
            <a:r>
              <a:rPr dirty="0" sz="1000" spc="-90">
                <a:solidFill>
                  <a:srgbClr val="231F20"/>
                </a:solidFill>
                <a:latin typeface="Times New Roman"/>
                <a:cs typeface="Times New Roman"/>
              </a:rPr>
              <a:t> </a:t>
            </a:r>
            <a:r>
              <a:rPr dirty="0" sz="1000" spc="-5">
                <a:solidFill>
                  <a:srgbClr val="231F20"/>
                </a:solidFill>
                <a:latin typeface="Times New Roman"/>
                <a:cs typeface="Times New Roman"/>
              </a:rPr>
              <a:t>worst</a:t>
            </a:r>
            <a:endParaRPr sz="1000">
              <a:latin typeface="Times New Roman"/>
              <a:cs typeface="Times New Roman"/>
            </a:endParaRPr>
          </a:p>
          <a:p>
            <a:pPr marL="241300">
              <a:lnSpc>
                <a:spcPct val="100000"/>
              </a:lnSpc>
              <a:spcBef>
                <a:spcPts val="495"/>
              </a:spcBef>
            </a:pPr>
            <a:r>
              <a:rPr dirty="0" sz="1000">
                <a:solidFill>
                  <a:srgbClr val="231F20"/>
                </a:solidFill>
                <a:latin typeface="Times New Roman"/>
                <a:cs typeface="Times New Roman"/>
              </a:rPr>
              <a:t>practices and </a:t>
            </a:r>
            <a:r>
              <a:rPr dirty="0" sz="1000" spc="-5">
                <a:solidFill>
                  <a:srgbClr val="231F20"/>
                </a:solidFill>
                <a:latin typeface="Times New Roman"/>
                <a:cs typeface="Times New Roman"/>
              </a:rPr>
              <a:t>strategic </a:t>
            </a:r>
            <a:r>
              <a:rPr dirty="0" sz="1000">
                <a:solidFill>
                  <a:srgbClr val="231F20"/>
                </a:solidFill>
                <a:latin typeface="Times New Roman"/>
                <a:cs typeface="Times New Roman"/>
              </a:rPr>
              <a:t>implications”.</a:t>
            </a:r>
            <a:r>
              <a:rPr dirty="0" sz="1000" spc="-5">
                <a:solidFill>
                  <a:srgbClr val="231F20"/>
                </a:solidFill>
                <a:latin typeface="Times New Roman"/>
                <a:cs typeface="Times New Roman"/>
              </a:rPr>
              <a:t> 2017-10-01/2018-11-06.</a:t>
            </a:r>
            <a:endParaRPr sz="1000">
              <a:latin typeface="Times New Roman"/>
              <a:cs typeface="Times New Roman"/>
            </a:endParaRPr>
          </a:p>
          <a:p>
            <a:pPr marL="12700">
              <a:lnSpc>
                <a:spcPct val="100000"/>
              </a:lnSpc>
              <a:spcBef>
                <a:spcPts val="505"/>
              </a:spcBef>
              <a:tabLst>
                <a:tab pos="240665" algn="l"/>
              </a:tabLst>
            </a:pPr>
            <a:r>
              <a:rPr dirty="0" sz="1000" spc="-95">
                <a:solidFill>
                  <a:srgbClr val="231F20"/>
                </a:solidFill>
                <a:latin typeface="Calibri"/>
                <a:cs typeface="Calibri"/>
              </a:rPr>
              <a:t>»	</a:t>
            </a:r>
            <a:r>
              <a:rPr dirty="0" sz="1000" spc="-20">
                <a:solidFill>
                  <a:srgbClr val="231F20"/>
                </a:solidFill>
                <a:latin typeface="Times New Roman"/>
                <a:cs typeface="Times New Roman"/>
              </a:rPr>
              <a:t>Todd </a:t>
            </a:r>
            <a:r>
              <a:rPr dirty="0" sz="1000" spc="-5">
                <a:solidFill>
                  <a:srgbClr val="231F20"/>
                </a:solidFill>
                <a:latin typeface="Times New Roman"/>
                <a:cs typeface="Times New Roman"/>
              </a:rPr>
              <a:t>G, </a:t>
            </a:r>
            <a:r>
              <a:rPr dirty="0" sz="1000">
                <a:solidFill>
                  <a:srgbClr val="231F20"/>
                </a:solidFill>
                <a:latin typeface="Times New Roman"/>
                <a:cs typeface="Times New Roman"/>
              </a:rPr>
              <a:t>Christine </a:t>
            </a:r>
            <a:r>
              <a:rPr dirty="0" sz="1000" spc="-65">
                <a:solidFill>
                  <a:srgbClr val="231F20"/>
                </a:solidFill>
                <a:latin typeface="Times New Roman"/>
                <a:cs typeface="Times New Roman"/>
              </a:rPr>
              <a:t>Y, </a:t>
            </a:r>
            <a:r>
              <a:rPr dirty="0" sz="1000">
                <a:solidFill>
                  <a:srgbClr val="231F20"/>
                </a:solidFill>
                <a:latin typeface="Times New Roman"/>
                <a:cs typeface="Times New Roman"/>
              </a:rPr>
              <a:t>and Zaheer B. “Access to </a:t>
            </a:r>
            <a:r>
              <a:rPr dirty="0" sz="1000" spc="-5">
                <a:solidFill>
                  <a:srgbClr val="231F20"/>
                </a:solidFill>
                <a:latin typeface="Times New Roman"/>
                <a:cs typeface="Times New Roman"/>
              </a:rPr>
              <a:t>Orphan Drugs: </a:t>
            </a:r>
            <a:r>
              <a:rPr dirty="0" sz="1000">
                <a:solidFill>
                  <a:srgbClr val="231F20"/>
                </a:solidFill>
                <a:latin typeface="Times New Roman"/>
                <a:cs typeface="Times New Roman"/>
              </a:rPr>
              <a:t>A Comprehensive Review of Legislations, Regulations</a:t>
            </a:r>
            <a:r>
              <a:rPr dirty="0" sz="1000" spc="-114">
                <a:solidFill>
                  <a:srgbClr val="231F20"/>
                </a:solidFill>
                <a:latin typeface="Times New Roman"/>
                <a:cs typeface="Times New Roman"/>
              </a:rPr>
              <a:t> </a:t>
            </a:r>
            <a:r>
              <a:rPr dirty="0" sz="1000">
                <a:solidFill>
                  <a:srgbClr val="231F20"/>
                </a:solidFill>
                <a:latin typeface="Times New Roman"/>
                <a:cs typeface="Times New Roman"/>
              </a:rPr>
              <a:t>and</a:t>
            </a:r>
            <a:endParaRPr sz="1000">
              <a:latin typeface="Times New Roman"/>
              <a:cs typeface="Times New Roman"/>
            </a:endParaRPr>
          </a:p>
          <a:p>
            <a:pPr marL="241300">
              <a:lnSpc>
                <a:spcPct val="100000"/>
              </a:lnSpc>
              <a:spcBef>
                <a:spcPts val="495"/>
              </a:spcBef>
            </a:pPr>
            <a:r>
              <a:rPr dirty="0" sz="1000" spc="-5">
                <a:solidFill>
                  <a:srgbClr val="231F20"/>
                </a:solidFill>
                <a:latin typeface="Times New Roman"/>
                <a:cs typeface="Times New Roman"/>
              </a:rPr>
              <a:t>Policies </a:t>
            </a:r>
            <a:r>
              <a:rPr dirty="0" sz="1000">
                <a:solidFill>
                  <a:srgbClr val="231F20"/>
                </a:solidFill>
                <a:latin typeface="Times New Roman"/>
                <a:cs typeface="Times New Roman"/>
              </a:rPr>
              <a:t>in 35 Countries”. </a:t>
            </a:r>
            <a:r>
              <a:rPr dirty="0" sz="1000" spc="-5">
                <a:solidFill>
                  <a:srgbClr val="231F20"/>
                </a:solidFill>
                <a:latin typeface="Times New Roman"/>
                <a:cs typeface="Times New Roman"/>
              </a:rPr>
              <a:t>Plos One, </a:t>
            </a:r>
            <a:r>
              <a:rPr dirty="0" sz="1000">
                <a:solidFill>
                  <a:srgbClr val="231F20"/>
                </a:solidFill>
                <a:latin typeface="Times New Roman"/>
                <a:cs typeface="Times New Roman"/>
              </a:rPr>
              <a:t>10(10): e0140002.</a:t>
            </a:r>
            <a:r>
              <a:rPr dirty="0" sz="1000" spc="-5">
                <a:solidFill>
                  <a:srgbClr val="231F20"/>
                </a:solidFill>
                <a:latin typeface="Times New Roman"/>
                <a:cs typeface="Times New Roman"/>
              </a:rPr>
              <a:t> 2015-10-09/2018-11-03.</a:t>
            </a:r>
            <a:endParaRPr sz="1000">
              <a:latin typeface="Times New Roman"/>
              <a:cs typeface="Times New Roman"/>
            </a:endParaRPr>
          </a:p>
          <a:p>
            <a:pPr marL="241300">
              <a:lnSpc>
                <a:spcPct val="100000"/>
              </a:lnSpc>
              <a:spcBef>
                <a:spcPts val="530"/>
              </a:spcBef>
            </a:pPr>
            <a:r>
              <a:rPr dirty="0" sz="1000">
                <a:solidFill>
                  <a:srgbClr val="231F20"/>
                </a:solidFill>
                <a:latin typeface="楷体"/>
                <a:cs typeface="楷体"/>
              </a:rPr>
              <a:t>肖建华</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王超群</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罕见病防治和保障的支持体系</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台湾的经验与启示</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社会保障研究</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(2):92-105. </a:t>
            </a:r>
            <a:r>
              <a:rPr dirty="0" baseline="2777" sz="1500" spc="-7">
                <a:solidFill>
                  <a:srgbClr val="231F20"/>
                </a:solidFill>
                <a:latin typeface="Times New Roman"/>
                <a:cs typeface="Times New Roman"/>
              </a:rPr>
              <a:t>2018-06/2018-11-03.</a:t>
            </a:r>
            <a:endParaRPr baseline="2777" sz="1500">
              <a:latin typeface="Times New Roman"/>
              <a:cs typeface="Times New Roman"/>
            </a:endParaRPr>
          </a:p>
          <a:p>
            <a:pPr marL="241300">
              <a:lnSpc>
                <a:spcPct val="100000"/>
              </a:lnSpc>
              <a:spcBef>
                <a:spcPts val="500"/>
              </a:spcBef>
            </a:pPr>
            <a:r>
              <a:rPr dirty="0" sz="1000">
                <a:solidFill>
                  <a:srgbClr val="231F20"/>
                </a:solidFill>
                <a:latin typeface="楷体"/>
                <a:cs typeface="楷体"/>
              </a:rPr>
              <a:t>新华网</a:t>
            </a:r>
            <a:r>
              <a:rPr dirty="0" sz="1000" spc="-254">
                <a:solidFill>
                  <a:srgbClr val="231F20"/>
                </a:solidFill>
                <a:latin typeface="楷体"/>
                <a:cs typeface="楷体"/>
              </a:rPr>
              <a:t> </a:t>
            </a:r>
            <a:r>
              <a:rPr dirty="0" baseline="2777" sz="1500">
                <a:solidFill>
                  <a:srgbClr val="231F20"/>
                </a:solidFill>
                <a:latin typeface="Times New Roman"/>
                <a:cs typeface="Times New Roman"/>
              </a:rPr>
              <a:t>. “18</a:t>
            </a:r>
            <a:r>
              <a:rPr dirty="0" baseline="2777" sz="1500" spc="-7">
                <a:solidFill>
                  <a:srgbClr val="231F20"/>
                </a:solidFill>
                <a:latin typeface="Times New Roman"/>
                <a:cs typeface="Times New Roman"/>
              </a:rPr>
              <a:t> </a:t>
            </a:r>
            <a:r>
              <a:rPr dirty="0" sz="1000">
                <a:solidFill>
                  <a:srgbClr val="231F20"/>
                </a:solidFill>
                <a:latin typeface="楷体"/>
                <a:cs typeface="楷体"/>
              </a:rPr>
              <a:t>种抗癌药纳入</a:t>
            </a:r>
            <a:r>
              <a:rPr dirty="0" sz="1000" spc="-250">
                <a:solidFill>
                  <a:srgbClr val="231F20"/>
                </a:solidFill>
                <a:latin typeface="楷体"/>
                <a:cs typeface="楷体"/>
              </a:rPr>
              <a:t> </a:t>
            </a:r>
            <a:r>
              <a:rPr dirty="0" baseline="2777" sz="1500">
                <a:solidFill>
                  <a:srgbClr val="231F20"/>
                </a:solidFill>
                <a:latin typeface="Times New Roman"/>
                <a:cs typeface="Times New Roman"/>
              </a:rPr>
              <a:t>2018 </a:t>
            </a:r>
            <a:r>
              <a:rPr dirty="0" sz="1000">
                <a:solidFill>
                  <a:srgbClr val="231F20"/>
                </a:solidFill>
                <a:latin typeface="楷体"/>
                <a:cs typeface="楷体"/>
              </a:rPr>
              <a:t>年医保准入谈判范围</a:t>
            </a:r>
            <a:r>
              <a:rPr dirty="0" sz="1000" spc="-250">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2018-08-18/2018-11-03.</a:t>
            </a:r>
            <a:endParaRPr baseline="2777" sz="1500">
              <a:latin typeface="Times New Roman"/>
              <a:cs typeface="Times New Roman"/>
            </a:endParaRPr>
          </a:p>
          <a:p>
            <a:pPr algn="just" marL="241300" marR="5080">
              <a:lnSpc>
                <a:spcPct val="141700"/>
              </a:lnSpc>
            </a:pPr>
            <a:r>
              <a:rPr dirty="0" sz="1000">
                <a:solidFill>
                  <a:srgbClr val="231F20"/>
                </a:solidFill>
                <a:latin typeface="楷体"/>
                <a:cs typeface="楷体"/>
              </a:rPr>
              <a:t>杨雅婷</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黄淑萍</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祁若凤</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刘丽玲</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谢右文</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我国台湾罕药现况分析</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食品药物研究年报</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6: 385-399.</a:t>
            </a:r>
            <a:r>
              <a:rPr dirty="0" baseline="2777" sz="1500" spc="-7">
                <a:solidFill>
                  <a:srgbClr val="231F20"/>
                </a:solidFill>
                <a:latin typeface="Times New Roman"/>
                <a:cs typeface="Times New Roman"/>
              </a:rPr>
              <a:t> 2015/2018-11-03.  </a:t>
            </a:r>
            <a:r>
              <a:rPr dirty="0" sz="1000">
                <a:solidFill>
                  <a:srgbClr val="231F20"/>
                </a:solidFill>
                <a:latin typeface="楷体"/>
                <a:cs typeface="楷体"/>
              </a:rPr>
              <a:t>赵曦</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原研药与仿制药的较量</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美国</a:t>
            </a:r>
            <a:r>
              <a:rPr dirty="0" sz="1000" spc="-250">
                <a:solidFill>
                  <a:srgbClr val="231F20"/>
                </a:solidFill>
                <a:latin typeface="楷体"/>
                <a:cs typeface="楷体"/>
              </a:rPr>
              <a:t> </a:t>
            </a:r>
            <a:r>
              <a:rPr dirty="0" baseline="2777" sz="1500" spc="-15">
                <a:solidFill>
                  <a:srgbClr val="231F20"/>
                </a:solidFill>
                <a:latin typeface="Times New Roman"/>
                <a:cs typeface="Times New Roman"/>
              </a:rPr>
              <a:t>Hatch-Waxman</a:t>
            </a:r>
            <a:r>
              <a:rPr dirty="0" baseline="2777" sz="1500">
                <a:solidFill>
                  <a:srgbClr val="231F20"/>
                </a:solidFill>
                <a:latin typeface="Times New Roman"/>
                <a:cs typeface="Times New Roman"/>
              </a:rPr>
              <a:t> </a:t>
            </a:r>
            <a:r>
              <a:rPr dirty="0" sz="1000">
                <a:solidFill>
                  <a:srgbClr val="231F20"/>
                </a:solidFill>
                <a:latin typeface="楷体"/>
                <a:cs typeface="楷体"/>
              </a:rPr>
              <a:t>法案简介</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中国发明与专利</a:t>
            </a:r>
            <a:r>
              <a:rPr dirty="0" sz="1000" spc="-254">
                <a:solidFill>
                  <a:srgbClr val="231F20"/>
                </a:solidFill>
                <a:latin typeface="楷体"/>
                <a:cs typeface="楷体"/>
              </a:rPr>
              <a:t> </a:t>
            </a:r>
            <a:r>
              <a:rPr dirty="0" baseline="2777" sz="1500">
                <a:solidFill>
                  <a:srgbClr val="231F20"/>
                </a:solidFill>
                <a:latin typeface="Times New Roman"/>
                <a:cs typeface="Times New Roman"/>
              </a:rPr>
              <a:t>, 10:80-81. </a:t>
            </a:r>
            <a:r>
              <a:rPr dirty="0" baseline="2777" sz="1500" spc="-7">
                <a:solidFill>
                  <a:srgbClr val="231F20"/>
                </a:solidFill>
                <a:latin typeface="Times New Roman"/>
                <a:cs typeface="Times New Roman"/>
              </a:rPr>
              <a:t>2010-08-16/2018-11-03.  </a:t>
            </a:r>
            <a:r>
              <a:rPr dirty="0" sz="1000">
                <a:solidFill>
                  <a:srgbClr val="231F20"/>
                </a:solidFill>
                <a:latin typeface="楷体"/>
                <a:cs typeface="楷体"/>
              </a:rPr>
              <a:t>张延军</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王静波</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sz="1000">
                <a:solidFill>
                  <a:srgbClr val="231F20"/>
                </a:solidFill>
                <a:latin typeface="楷体"/>
                <a:cs typeface="楷体"/>
              </a:rPr>
              <a:t>郭剑非</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 </a:t>
            </a:r>
            <a:r>
              <a:rPr dirty="0" sz="1000">
                <a:solidFill>
                  <a:srgbClr val="231F20"/>
                </a:solidFill>
                <a:latin typeface="楷体"/>
                <a:cs typeface="楷体"/>
              </a:rPr>
              <a:t>美国孤儿药法案及其对新药研发的影响</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中国药物经济学</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1: 27-34. </a:t>
            </a:r>
            <a:r>
              <a:rPr dirty="0" baseline="2777" sz="1500" spc="-7">
                <a:solidFill>
                  <a:srgbClr val="231F20"/>
                </a:solidFill>
                <a:latin typeface="Times New Roman"/>
                <a:cs typeface="Times New Roman"/>
              </a:rPr>
              <a:t>2010-05-17/2018-11-06.  </a:t>
            </a:r>
            <a:r>
              <a:rPr dirty="0" sz="1000">
                <a:solidFill>
                  <a:srgbClr val="231F20"/>
                </a:solidFill>
                <a:latin typeface="楷体"/>
                <a:cs typeface="楷体"/>
              </a:rPr>
              <a:t>中国台湾卫生福利部健康保险署</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罕见疾病、血友病药费专款项目之执行报告</a:t>
            </a:r>
            <a:r>
              <a:rPr dirty="0" sz="1000" spc="-25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2014-04-25/2018-11-06.</a:t>
            </a:r>
            <a:endParaRPr baseline="2777" sz="1500">
              <a:latin typeface="Times New Roman"/>
              <a:cs typeface="Times New Roman"/>
            </a:endParaRPr>
          </a:p>
          <a:p>
            <a:pPr algn="just" marL="241300">
              <a:lnSpc>
                <a:spcPct val="100000"/>
              </a:lnSpc>
              <a:spcBef>
                <a:spcPts val="500"/>
              </a:spcBef>
            </a:pPr>
            <a:r>
              <a:rPr dirty="0" sz="1000">
                <a:solidFill>
                  <a:srgbClr val="231F20"/>
                </a:solidFill>
                <a:latin typeface="楷体"/>
                <a:cs typeface="楷体"/>
              </a:rPr>
              <a:t>中国新闻上海网</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雅美罗</a:t>
            </a:r>
            <a:r>
              <a:rPr dirty="0" sz="1000" spc="-250">
                <a:solidFill>
                  <a:srgbClr val="231F20"/>
                </a:solidFill>
                <a:latin typeface="楷体"/>
                <a:cs typeface="楷体"/>
              </a:rPr>
              <a:t> </a:t>
            </a:r>
            <a:r>
              <a:rPr dirty="0" baseline="2777" sz="1500">
                <a:solidFill>
                  <a:srgbClr val="231F20"/>
                </a:solidFill>
                <a:latin typeface="Times New Roman"/>
                <a:cs typeface="Times New Roman"/>
              </a:rPr>
              <a:t>®sJIA</a:t>
            </a:r>
            <a:r>
              <a:rPr dirty="0" baseline="2777" sz="1500" spc="-7">
                <a:solidFill>
                  <a:srgbClr val="231F20"/>
                </a:solidFill>
                <a:latin typeface="Times New Roman"/>
                <a:cs typeface="Times New Roman"/>
              </a:rPr>
              <a:t> </a:t>
            </a:r>
            <a:r>
              <a:rPr dirty="0" sz="1000">
                <a:solidFill>
                  <a:srgbClr val="231F20"/>
                </a:solidFill>
                <a:latin typeface="楷体"/>
                <a:cs typeface="楷体"/>
              </a:rPr>
              <a:t>新适应症获批上市</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2016-11-30/2018-11-03.</a:t>
            </a:r>
            <a:endParaRPr baseline="2777" sz="1500">
              <a:latin typeface="Times New Roman"/>
              <a:cs typeface="Times New Roman"/>
            </a:endParaRPr>
          </a:p>
          <a:p>
            <a:pPr marL="241300" marR="84455">
              <a:lnSpc>
                <a:spcPct val="141700"/>
              </a:lnSpc>
            </a:pPr>
            <a:r>
              <a:rPr dirty="0" sz="1000">
                <a:solidFill>
                  <a:srgbClr val="231F20"/>
                </a:solidFill>
                <a:latin typeface="楷体"/>
                <a:cs typeface="楷体"/>
              </a:rPr>
              <a:t>中华人民共和国人力资源社会保障部</a:t>
            </a:r>
            <a:r>
              <a:rPr dirty="0" sz="1000" spc="-27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30">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30">
                <a:solidFill>
                  <a:srgbClr val="231F20"/>
                </a:solidFill>
                <a:latin typeface="Times New Roman"/>
                <a:cs typeface="Times New Roman"/>
              </a:rPr>
              <a:t> </a:t>
            </a:r>
            <a:r>
              <a:rPr dirty="0" sz="1000">
                <a:solidFill>
                  <a:srgbClr val="231F20"/>
                </a:solidFill>
                <a:latin typeface="楷体"/>
                <a:cs typeface="楷体"/>
              </a:rPr>
              <a:t>关于将</a:t>
            </a:r>
            <a:r>
              <a:rPr dirty="0" sz="1000" spc="-270">
                <a:solidFill>
                  <a:srgbClr val="231F20"/>
                </a:solidFill>
                <a:latin typeface="楷体"/>
                <a:cs typeface="楷体"/>
              </a:rPr>
              <a:t> </a:t>
            </a:r>
            <a:r>
              <a:rPr dirty="0" baseline="2777" sz="1500">
                <a:solidFill>
                  <a:srgbClr val="231F20"/>
                </a:solidFill>
                <a:latin typeface="Times New Roman"/>
                <a:cs typeface="Times New Roman"/>
              </a:rPr>
              <a:t>36</a:t>
            </a:r>
            <a:r>
              <a:rPr dirty="0" baseline="2777" sz="1500" spc="-30">
                <a:solidFill>
                  <a:srgbClr val="231F20"/>
                </a:solidFill>
                <a:latin typeface="Times New Roman"/>
                <a:cs typeface="Times New Roman"/>
              </a:rPr>
              <a:t> </a:t>
            </a:r>
            <a:r>
              <a:rPr dirty="0" sz="1000">
                <a:solidFill>
                  <a:srgbClr val="231F20"/>
                </a:solidFill>
                <a:latin typeface="楷体"/>
                <a:cs typeface="楷体"/>
              </a:rPr>
              <a:t>种药品纳入国家基本医疗保险、工伤保险和生育保险药品目录乙类 范围的通知</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2017-07-13/2018-11-03.</a:t>
            </a:r>
            <a:endParaRPr baseline="2777" sz="1500">
              <a:latin typeface="Times New Roman"/>
              <a:cs typeface="Times New Roman"/>
            </a:endParaRPr>
          </a:p>
          <a:p>
            <a:pPr marL="12700">
              <a:lnSpc>
                <a:spcPct val="100000"/>
              </a:lnSpc>
              <a:spcBef>
                <a:spcPts val="495"/>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中华人民共和国中央人民政府</a:t>
            </a:r>
            <a:r>
              <a:rPr dirty="0" sz="1000" spc="-254">
                <a:solidFill>
                  <a:srgbClr val="231F20"/>
                </a:solidFill>
                <a:latin typeface="楷体"/>
                <a:cs typeface="楷体"/>
              </a:rPr>
              <a:t> </a:t>
            </a:r>
            <a:r>
              <a:rPr dirty="0" baseline="2777" sz="1500">
                <a:solidFill>
                  <a:srgbClr val="231F20"/>
                </a:solidFill>
                <a:latin typeface="Times New Roman"/>
                <a:cs typeface="Times New Roman"/>
              </a:rPr>
              <a:t>. “ </a:t>
            </a:r>
            <a:r>
              <a:rPr dirty="0" sz="1000">
                <a:solidFill>
                  <a:srgbClr val="231F20"/>
                </a:solidFill>
                <a:latin typeface="楷体"/>
                <a:cs typeface="楷体"/>
              </a:rPr>
              <a:t>临床急需的罕见病和儿童用药依库珠单抗获批上市</a:t>
            </a:r>
            <a:r>
              <a:rPr dirty="0" sz="1000" spc="-254">
                <a:solidFill>
                  <a:srgbClr val="231F20"/>
                </a:solidFill>
                <a:latin typeface="楷体"/>
                <a:cs typeface="楷体"/>
              </a:rPr>
              <a:t> </a:t>
            </a:r>
            <a:r>
              <a:rPr dirty="0" baseline="2777" sz="1500">
                <a:solidFill>
                  <a:srgbClr val="231F20"/>
                </a:solidFill>
                <a:latin typeface="Times New Roman"/>
                <a:cs typeface="Times New Roman"/>
              </a:rPr>
              <a:t>”. </a:t>
            </a:r>
            <a:r>
              <a:rPr dirty="0" baseline="2777" sz="1500" spc="-7">
                <a:solidFill>
                  <a:srgbClr val="231F20"/>
                </a:solidFill>
                <a:latin typeface="Times New Roman"/>
                <a:cs typeface="Times New Roman"/>
              </a:rPr>
              <a:t>2018-09-05/2018-11-03.</a:t>
            </a:r>
            <a:endParaRPr baseline="2777" sz="1500">
              <a:latin typeface="Times New Roman"/>
              <a:cs typeface="Times New Roman"/>
            </a:endParaRPr>
          </a:p>
          <a:p>
            <a:pPr marL="12700">
              <a:lnSpc>
                <a:spcPct val="100000"/>
              </a:lnSpc>
              <a:spcBef>
                <a:spcPts val="500"/>
              </a:spcBef>
              <a:tabLst>
                <a:tab pos="240665" algn="l"/>
              </a:tabLst>
            </a:pPr>
            <a:r>
              <a:rPr dirty="0" sz="1000" spc="-95">
                <a:solidFill>
                  <a:srgbClr val="231F20"/>
                </a:solidFill>
                <a:latin typeface="Calibri"/>
                <a:cs typeface="Calibri"/>
              </a:rPr>
              <a:t>»	</a:t>
            </a:r>
            <a:r>
              <a:rPr dirty="0" sz="1000">
                <a:solidFill>
                  <a:srgbClr val="231F20"/>
                </a:solidFill>
                <a:latin typeface="楷体"/>
                <a:cs typeface="楷体"/>
              </a:rPr>
              <a:t>朱向珺</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邵蓉</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sz="1000">
                <a:solidFill>
                  <a:srgbClr val="231F20"/>
                </a:solidFill>
                <a:latin typeface="楷体"/>
                <a:cs typeface="楷体"/>
              </a:rPr>
              <a:t>美国</a:t>
            </a:r>
            <a:r>
              <a:rPr dirty="0" sz="1000" spc="-254">
                <a:solidFill>
                  <a:srgbClr val="231F20"/>
                </a:solidFill>
                <a:latin typeface="楷体"/>
                <a:cs typeface="楷体"/>
              </a:rPr>
              <a:t> </a:t>
            </a:r>
            <a:r>
              <a:rPr dirty="0" baseline="2777" sz="1500" spc="-15">
                <a:solidFill>
                  <a:srgbClr val="231F20"/>
                </a:solidFill>
                <a:latin typeface="Times New Roman"/>
                <a:cs typeface="Times New Roman"/>
              </a:rPr>
              <a:t>Hatch-Waxman</a:t>
            </a:r>
            <a:r>
              <a:rPr dirty="0" baseline="2777" sz="1500" spc="-7">
                <a:solidFill>
                  <a:srgbClr val="231F20"/>
                </a:solidFill>
                <a:latin typeface="Times New Roman"/>
                <a:cs typeface="Times New Roman"/>
              </a:rPr>
              <a:t> </a:t>
            </a:r>
            <a:r>
              <a:rPr dirty="0" sz="1000">
                <a:solidFill>
                  <a:srgbClr val="231F20"/>
                </a:solidFill>
                <a:latin typeface="楷体"/>
                <a:cs typeface="楷体"/>
              </a:rPr>
              <a:t>法案及其对我国药品注册制的启示</a:t>
            </a:r>
            <a:r>
              <a:rPr dirty="0" sz="1000" spc="-254">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15">
                <a:solidFill>
                  <a:srgbClr val="231F20"/>
                </a:solidFill>
                <a:latin typeface="Times New Roman"/>
                <a:cs typeface="Times New Roman"/>
              </a:rPr>
              <a:t> </a:t>
            </a:r>
            <a:r>
              <a:rPr dirty="0" sz="1000">
                <a:solidFill>
                  <a:srgbClr val="231F20"/>
                </a:solidFill>
                <a:latin typeface="楷体"/>
                <a:cs typeface="楷体"/>
              </a:rPr>
              <a:t>中国药业</a:t>
            </a:r>
            <a:r>
              <a:rPr dirty="0" sz="1000" spc="-260">
                <a:solidFill>
                  <a:srgbClr val="231F20"/>
                </a:solidFill>
                <a:latin typeface="楷体"/>
                <a:cs typeface="楷体"/>
              </a:rPr>
              <a:t> </a:t>
            </a:r>
            <a:r>
              <a:rPr dirty="0" baseline="2777" sz="1500">
                <a:solidFill>
                  <a:srgbClr val="231F20"/>
                </a:solidFill>
                <a:latin typeface="Times New Roman"/>
                <a:cs typeface="Times New Roman"/>
              </a:rPr>
              <a:t>,</a:t>
            </a:r>
            <a:r>
              <a:rPr dirty="0" baseline="2777" sz="1500" spc="-7">
                <a:solidFill>
                  <a:srgbClr val="231F20"/>
                </a:solidFill>
                <a:latin typeface="Times New Roman"/>
                <a:cs typeface="Times New Roman"/>
              </a:rPr>
              <a:t> </a:t>
            </a:r>
            <a:r>
              <a:rPr dirty="0" baseline="2777" sz="1500">
                <a:solidFill>
                  <a:srgbClr val="231F20"/>
                </a:solidFill>
                <a:latin typeface="Times New Roman"/>
                <a:cs typeface="Times New Roman"/>
              </a:rPr>
              <a:t>15(17):16-17.</a:t>
            </a:r>
            <a:r>
              <a:rPr dirty="0" baseline="2777" sz="1500" spc="-7">
                <a:solidFill>
                  <a:srgbClr val="231F20"/>
                </a:solidFill>
                <a:latin typeface="Times New Roman"/>
                <a:cs typeface="Times New Roman"/>
              </a:rPr>
              <a:t> 2006-11/2018-11-03.</a:t>
            </a:r>
            <a:endParaRPr baseline="2777" sz="1500">
              <a:latin typeface="Times New Roman"/>
              <a:cs typeface="Times New Roman"/>
            </a:endParaRPr>
          </a:p>
          <a:p>
            <a:pPr marL="241300" marR="233045" indent="-228600">
              <a:lnSpc>
                <a:spcPts val="1689"/>
              </a:lnSpc>
              <a:spcBef>
                <a:spcPts val="95"/>
              </a:spcBef>
              <a:tabLst>
                <a:tab pos="240665" algn="l"/>
              </a:tabLst>
            </a:pPr>
            <a:r>
              <a:rPr dirty="0" sz="1000" spc="-95">
                <a:solidFill>
                  <a:srgbClr val="231F20"/>
                </a:solidFill>
                <a:latin typeface="Calibri"/>
                <a:cs typeface="Calibri"/>
              </a:rPr>
              <a:t>»	</a:t>
            </a:r>
            <a:r>
              <a:rPr dirty="0" sz="1000">
                <a:solidFill>
                  <a:srgbClr val="231F20"/>
                </a:solidFill>
                <a:latin typeface="Times New Roman"/>
                <a:cs typeface="Times New Roman"/>
              </a:rPr>
              <a:t>Ziomek </a:t>
            </a:r>
            <a:r>
              <a:rPr dirty="0" sz="1000" spc="-5">
                <a:solidFill>
                  <a:srgbClr val="231F20"/>
                </a:solidFill>
                <a:latin typeface="Times New Roman"/>
                <a:cs typeface="Times New Roman"/>
              </a:rPr>
              <a:t>J, Vlachaki </a:t>
            </a:r>
            <a:r>
              <a:rPr dirty="0" sz="1000">
                <a:solidFill>
                  <a:srgbClr val="231F20"/>
                </a:solidFill>
                <a:latin typeface="Times New Roman"/>
                <a:cs typeface="Times New Roman"/>
              </a:rPr>
              <a:t>I, </a:t>
            </a:r>
            <a:r>
              <a:rPr dirty="0" sz="1000" spc="-15">
                <a:solidFill>
                  <a:srgbClr val="231F20"/>
                </a:solidFill>
                <a:latin typeface="Times New Roman"/>
                <a:cs typeface="Times New Roman"/>
              </a:rPr>
              <a:t>Taveau </a:t>
            </a:r>
            <a:r>
              <a:rPr dirty="0" sz="1000">
                <a:solidFill>
                  <a:srgbClr val="231F20"/>
                </a:solidFill>
                <a:latin typeface="Times New Roman"/>
                <a:cs typeface="Times New Roman"/>
              </a:rPr>
              <a:t>C, and </a:t>
            </a:r>
            <a:r>
              <a:rPr dirty="0" sz="1000" spc="-5">
                <a:solidFill>
                  <a:srgbClr val="231F20"/>
                </a:solidFill>
                <a:latin typeface="Times New Roman"/>
                <a:cs typeface="Times New Roman"/>
              </a:rPr>
              <a:t>Delaitre </a:t>
            </a:r>
            <a:r>
              <a:rPr dirty="0" sz="1000">
                <a:solidFill>
                  <a:srgbClr val="231F20"/>
                </a:solidFill>
                <a:latin typeface="Times New Roman"/>
                <a:cs typeface="Times New Roman"/>
              </a:rPr>
              <a:t>C. “Comparison of recent </a:t>
            </a:r>
            <a:r>
              <a:rPr dirty="0" sz="1000" spc="-30">
                <a:solidFill>
                  <a:srgbClr val="231F20"/>
                </a:solidFill>
                <a:latin typeface="Times New Roman"/>
                <a:cs typeface="Times New Roman"/>
              </a:rPr>
              <a:t>HTA </a:t>
            </a:r>
            <a:r>
              <a:rPr dirty="0" sz="1000">
                <a:solidFill>
                  <a:srgbClr val="231F20"/>
                </a:solidFill>
                <a:latin typeface="Times New Roman"/>
                <a:cs typeface="Times New Roman"/>
              </a:rPr>
              <a:t>appraisals of orphan drugs by </a:t>
            </a:r>
            <a:r>
              <a:rPr dirty="0" sz="1000" spc="-5">
                <a:solidFill>
                  <a:srgbClr val="231F20"/>
                </a:solidFill>
                <a:latin typeface="Times New Roman"/>
                <a:cs typeface="Times New Roman"/>
              </a:rPr>
              <a:t>NICE, SMC </a:t>
            </a:r>
            <a:r>
              <a:rPr dirty="0" sz="1000">
                <a:solidFill>
                  <a:srgbClr val="231F20"/>
                </a:solidFill>
                <a:latin typeface="Times New Roman"/>
                <a:cs typeface="Times New Roman"/>
              </a:rPr>
              <a:t>and  </a:t>
            </a:r>
            <a:r>
              <a:rPr dirty="0" sz="1000" spc="-5">
                <a:solidFill>
                  <a:srgbClr val="231F20"/>
                </a:solidFill>
                <a:latin typeface="Times New Roman"/>
                <a:cs typeface="Times New Roman"/>
              </a:rPr>
              <a:t>HAS </a:t>
            </a:r>
            <a:r>
              <a:rPr dirty="0" sz="1000">
                <a:solidFill>
                  <a:srgbClr val="231F20"/>
                </a:solidFill>
                <a:latin typeface="Times New Roman"/>
                <a:cs typeface="Times New Roman"/>
              </a:rPr>
              <a:t>in 2015-2017”.</a:t>
            </a:r>
            <a:r>
              <a:rPr dirty="0" sz="1000" spc="-5">
                <a:solidFill>
                  <a:srgbClr val="231F20"/>
                </a:solidFill>
                <a:latin typeface="Times New Roman"/>
                <a:cs typeface="Times New Roman"/>
              </a:rPr>
              <a:t> 2017-11/2018-11-06.</a:t>
            </a:r>
            <a:endParaRPr sz="10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199" y="1108824"/>
            <a:ext cx="589055" cy="146938"/>
          </a:xfrm>
          <a:prstGeom prst="rect">
            <a:avLst/>
          </a:prstGeom>
        </p:spPr>
      </p:pic>
      <p:pic>
        <p:nvPicPr>
          <p:cNvPr id="3" name="object 3"/>
          <p:cNvPicPr/>
          <p:nvPr/>
        </p:nvPicPr>
        <p:blipFill>
          <a:blip r:embed="rId3" cstate="print"/>
          <a:stretch>
            <a:fillRect/>
          </a:stretch>
        </p:blipFill>
        <p:spPr>
          <a:xfrm>
            <a:off x="1058480" y="1568589"/>
            <a:ext cx="365240" cy="118516"/>
          </a:xfrm>
          <a:prstGeom prst="rect">
            <a:avLst/>
          </a:prstGeom>
        </p:spPr>
      </p:pic>
      <p:pic>
        <p:nvPicPr>
          <p:cNvPr id="4" name="object 4"/>
          <p:cNvPicPr/>
          <p:nvPr/>
        </p:nvPicPr>
        <p:blipFill>
          <a:blip r:embed="rId4" cstate="print"/>
          <a:stretch>
            <a:fillRect/>
          </a:stretch>
        </p:blipFill>
        <p:spPr>
          <a:xfrm>
            <a:off x="1065670" y="2939453"/>
            <a:ext cx="362431" cy="113880"/>
          </a:xfrm>
          <a:prstGeom prst="rect">
            <a:avLst/>
          </a:prstGeom>
        </p:spPr>
      </p:pic>
      <p:pic>
        <p:nvPicPr>
          <p:cNvPr id="5" name="object 5"/>
          <p:cNvPicPr/>
          <p:nvPr/>
        </p:nvPicPr>
        <p:blipFill>
          <a:blip r:embed="rId5" cstate="print"/>
          <a:stretch>
            <a:fillRect/>
          </a:stretch>
        </p:blipFill>
        <p:spPr>
          <a:xfrm>
            <a:off x="1055587" y="4311637"/>
            <a:ext cx="366558" cy="116598"/>
          </a:xfrm>
          <a:prstGeom prst="rect">
            <a:avLst/>
          </a:prstGeom>
        </p:spPr>
      </p:pic>
      <p:pic>
        <p:nvPicPr>
          <p:cNvPr id="6" name="object 6"/>
          <p:cNvPicPr/>
          <p:nvPr/>
        </p:nvPicPr>
        <p:blipFill>
          <a:blip r:embed="rId6" cstate="print"/>
          <a:stretch>
            <a:fillRect/>
          </a:stretch>
        </p:blipFill>
        <p:spPr>
          <a:xfrm>
            <a:off x="1063277" y="6137618"/>
            <a:ext cx="239066" cy="118338"/>
          </a:xfrm>
          <a:prstGeom prst="rect">
            <a:avLst/>
          </a:prstGeom>
        </p:spPr>
      </p:pic>
      <p:sp>
        <p:nvSpPr>
          <p:cNvPr id="7" name="object 7"/>
          <p:cNvSpPr txBox="1"/>
          <p:nvPr/>
        </p:nvSpPr>
        <p:spPr>
          <a:xfrm>
            <a:off x="1040298" y="1070623"/>
            <a:ext cx="5499735" cy="6125210"/>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636466"/>
                </a:solidFill>
                <a:latin typeface="楷体"/>
                <a:cs typeface="楷体"/>
              </a:rPr>
              <a:t>关于作者</a:t>
            </a:r>
            <a:endParaRPr sz="1200">
              <a:latin typeface="楷体"/>
              <a:cs typeface="楷体"/>
            </a:endParaRPr>
          </a:p>
          <a:p>
            <a:pPr>
              <a:lnSpc>
                <a:spcPct val="100000"/>
              </a:lnSpc>
              <a:spcBef>
                <a:spcPts val="10"/>
              </a:spcBef>
            </a:pPr>
            <a:endParaRPr sz="1700">
              <a:latin typeface="楷体"/>
              <a:cs typeface="楷体"/>
            </a:endParaRPr>
          </a:p>
          <a:p>
            <a:pPr marL="12700">
              <a:lnSpc>
                <a:spcPct val="100000"/>
              </a:lnSpc>
            </a:pPr>
            <a:r>
              <a:rPr dirty="0" sz="1000">
                <a:solidFill>
                  <a:srgbClr val="636466"/>
                </a:solidFill>
                <a:latin typeface="楷体"/>
                <a:cs typeface="楷体"/>
              </a:rPr>
              <a:t>赵泽宇</a:t>
            </a:r>
            <a:endParaRPr sz="1000">
              <a:latin typeface="楷体"/>
              <a:cs typeface="楷体"/>
            </a:endParaRPr>
          </a:p>
          <a:p>
            <a:pPr algn="just" marL="12700" marR="6350">
              <a:lnSpc>
                <a:spcPct val="150000"/>
              </a:lnSpc>
            </a:pPr>
            <a:r>
              <a:rPr dirty="0" sz="1000">
                <a:solidFill>
                  <a:srgbClr val="231F20"/>
                </a:solidFill>
                <a:latin typeface="楷体"/>
                <a:cs typeface="楷体"/>
              </a:rPr>
              <a:t>赵泽宇是艾社康（上海）健康咨询有限公司研究与咨询经理，主要参与健康金融、支付创新、医保 </a:t>
            </a:r>
            <a:r>
              <a:rPr dirty="0" sz="1000" spc="25">
                <a:solidFill>
                  <a:srgbClr val="231F20"/>
                </a:solidFill>
                <a:latin typeface="楷体"/>
                <a:cs typeface="楷体"/>
              </a:rPr>
              <a:t>改革等领域的研究及咨询项目。在参与此次研究报告撰写之前，赵泽宇曾是《亚洲癌症支付创</a:t>
            </a:r>
            <a:r>
              <a:rPr dirty="0" sz="1000">
                <a:solidFill>
                  <a:srgbClr val="231F20"/>
                </a:solidFill>
                <a:latin typeface="楷体"/>
                <a:cs typeface="楷体"/>
              </a:rPr>
              <a:t>新 </a:t>
            </a:r>
            <a:r>
              <a:rPr dirty="0" sz="1000" spc="10">
                <a:solidFill>
                  <a:srgbClr val="231F20"/>
                </a:solidFill>
                <a:latin typeface="楷体"/>
                <a:cs typeface="楷体"/>
              </a:rPr>
              <a:t>模式：趋势与启示》的主要作者之一，并参与撰</a:t>
            </a:r>
            <a:r>
              <a:rPr dirty="0" sz="1000" spc="15">
                <a:solidFill>
                  <a:srgbClr val="231F20"/>
                </a:solidFill>
                <a:latin typeface="楷体"/>
                <a:cs typeface="楷体"/>
              </a:rPr>
              <a:t>写</a:t>
            </a:r>
            <a:r>
              <a:rPr dirty="0" baseline="2777" sz="1500" spc="7">
                <a:solidFill>
                  <a:srgbClr val="231F20"/>
                </a:solidFill>
                <a:latin typeface="Times New Roman"/>
                <a:cs typeface="Times New Roman"/>
              </a:rPr>
              <a:t>L.E.K.</a:t>
            </a:r>
            <a:r>
              <a:rPr dirty="0" baseline="2777" sz="1500" spc="75">
                <a:solidFill>
                  <a:srgbClr val="231F20"/>
                </a:solidFill>
                <a:latin typeface="Times New Roman"/>
                <a:cs typeface="Times New Roman"/>
              </a:rPr>
              <a:t> </a:t>
            </a:r>
            <a:r>
              <a:rPr dirty="0" baseline="2777" sz="1500" spc="15">
                <a:solidFill>
                  <a:srgbClr val="231F20"/>
                </a:solidFill>
                <a:latin typeface="Times New Roman"/>
                <a:cs typeface="Times New Roman"/>
              </a:rPr>
              <a:t>Consulting</a:t>
            </a:r>
            <a:r>
              <a:rPr dirty="0" sz="1000" spc="10">
                <a:solidFill>
                  <a:srgbClr val="231F20"/>
                </a:solidFill>
                <a:latin typeface="楷体"/>
                <a:cs typeface="楷体"/>
              </a:rPr>
              <a:t>研究报告《创新疗法的支付转 </a:t>
            </a:r>
            <a:r>
              <a:rPr dirty="0" sz="1000">
                <a:solidFill>
                  <a:srgbClr val="231F20"/>
                </a:solidFill>
                <a:latin typeface="楷体"/>
                <a:cs typeface="楷体"/>
              </a:rPr>
              <a:t>型》。</a:t>
            </a:r>
            <a:endParaRPr sz="1000">
              <a:latin typeface="楷体"/>
              <a:cs typeface="楷体"/>
            </a:endParaRPr>
          </a:p>
          <a:p>
            <a:pPr>
              <a:lnSpc>
                <a:spcPct val="100000"/>
              </a:lnSpc>
            </a:pPr>
            <a:endParaRPr sz="1000">
              <a:latin typeface="楷体"/>
              <a:cs typeface="楷体"/>
            </a:endParaRPr>
          </a:p>
          <a:p>
            <a:pPr>
              <a:lnSpc>
                <a:spcPct val="100000"/>
              </a:lnSpc>
              <a:spcBef>
                <a:spcPts val="25"/>
              </a:spcBef>
            </a:pPr>
            <a:endParaRPr sz="850">
              <a:latin typeface="楷体"/>
              <a:cs typeface="楷体"/>
            </a:endParaRPr>
          </a:p>
          <a:p>
            <a:pPr marL="12700">
              <a:lnSpc>
                <a:spcPct val="100000"/>
              </a:lnSpc>
              <a:spcBef>
                <a:spcPts val="5"/>
              </a:spcBef>
            </a:pPr>
            <a:r>
              <a:rPr dirty="0" sz="1000">
                <a:solidFill>
                  <a:srgbClr val="636466"/>
                </a:solidFill>
                <a:latin typeface="楷体"/>
                <a:cs typeface="楷体"/>
              </a:rPr>
              <a:t>张瀚文</a:t>
            </a:r>
            <a:endParaRPr sz="1000">
              <a:latin typeface="楷体"/>
              <a:cs typeface="楷体"/>
            </a:endParaRPr>
          </a:p>
          <a:p>
            <a:pPr algn="just" marL="12700" marR="5715">
              <a:lnSpc>
                <a:spcPct val="150000"/>
              </a:lnSpc>
            </a:pPr>
            <a:r>
              <a:rPr dirty="0" sz="1000">
                <a:solidFill>
                  <a:srgbClr val="231F20"/>
                </a:solidFill>
                <a:latin typeface="楷体"/>
                <a:cs typeface="楷体"/>
              </a:rPr>
              <a:t>张瀚文是艾社康（上海）健康咨询有限公司研究经理，参与世界卫生组织整合照护研究项目及健康 </a:t>
            </a:r>
            <a:r>
              <a:rPr dirty="0" sz="1000" spc="25">
                <a:solidFill>
                  <a:srgbClr val="231F20"/>
                </a:solidFill>
                <a:latin typeface="楷体"/>
                <a:cs typeface="楷体"/>
              </a:rPr>
              <a:t>金融领域咨询项目。张瀚文于澳大利亚国立大学医学院获得公共健康学硕士学位。在加入艾社</a:t>
            </a:r>
            <a:r>
              <a:rPr dirty="0" sz="1000">
                <a:solidFill>
                  <a:srgbClr val="231F20"/>
                </a:solidFill>
                <a:latin typeface="楷体"/>
                <a:cs typeface="楷体"/>
              </a:rPr>
              <a:t>康 </a:t>
            </a:r>
            <a:r>
              <a:rPr dirty="0" sz="1000" spc="15">
                <a:solidFill>
                  <a:srgbClr val="231F20"/>
                </a:solidFill>
                <a:latin typeface="楷体"/>
                <a:cs typeface="楷体"/>
              </a:rPr>
              <a:t>前，她曾主导并参与澳大利亚国立健康与医学研究理事会基金项</a:t>
            </a:r>
            <a:r>
              <a:rPr dirty="0" sz="1000" spc="20">
                <a:solidFill>
                  <a:srgbClr val="231F20"/>
                </a:solidFill>
                <a:latin typeface="楷体"/>
                <a:cs typeface="楷体"/>
              </a:rPr>
              <a:t>目</a:t>
            </a:r>
            <a:r>
              <a:rPr dirty="0" baseline="2777" sz="1500" spc="22">
                <a:solidFill>
                  <a:srgbClr val="231F20"/>
                </a:solidFill>
                <a:latin typeface="Times New Roman"/>
                <a:cs typeface="Times New Roman"/>
              </a:rPr>
              <a:t>“</a:t>
            </a:r>
            <a:r>
              <a:rPr dirty="0" sz="1000" spc="15">
                <a:solidFill>
                  <a:srgbClr val="231F20"/>
                </a:solidFill>
                <a:latin typeface="楷体"/>
                <a:cs typeface="楷体"/>
              </a:rPr>
              <a:t>澳大利亚新南威尔士州药物负 </a:t>
            </a:r>
            <a:r>
              <a:rPr dirty="0" sz="1000">
                <a:solidFill>
                  <a:srgbClr val="231F20"/>
                </a:solidFill>
                <a:latin typeface="楷体"/>
                <a:cs typeface="楷体"/>
              </a:rPr>
              <a:t>作用的流行病趋势</a:t>
            </a:r>
            <a:r>
              <a:rPr dirty="0" baseline="2777" sz="1500">
                <a:solidFill>
                  <a:srgbClr val="231F20"/>
                </a:solidFill>
                <a:latin typeface="Times New Roman"/>
                <a:cs typeface="Times New Roman"/>
              </a:rPr>
              <a:t>”</a:t>
            </a:r>
            <a:r>
              <a:rPr dirty="0" sz="1000">
                <a:solidFill>
                  <a:srgbClr val="231F20"/>
                </a:solidFill>
                <a:latin typeface="楷体"/>
                <a:cs typeface="楷体"/>
              </a:rPr>
              <a:t>、国家体育总局基金项目</a:t>
            </a:r>
            <a:r>
              <a:rPr dirty="0" baseline="2777" sz="1500">
                <a:solidFill>
                  <a:srgbClr val="231F20"/>
                </a:solidFill>
                <a:latin typeface="Times New Roman"/>
                <a:cs typeface="Times New Roman"/>
              </a:rPr>
              <a:t>“</a:t>
            </a:r>
            <a:r>
              <a:rPr dirty="0" sz="1000">
                <a:solidFill>
                  <a:srgbClr val="231F20"/>
                </a:solidFill>
                <a:latin typeface="楷体"/>
                <a:cs typeface="楷体"/>
              </a:rPr>
              <a:t>城市规划对于青少年肥胖的影响</a:t>
            </a:r>
            <a:r>
              <a:rPr dirty="0" baseline="2777" sz="1500">
                <a:solidFill>
                  <a:srgbClr val="231F20"/>
                </a:solidFill>
                <a:latin typeface="Times New Roman"/>
                <a:cs typeface="Times New Roman"/>
              </a:rPr>
              <a:t>”</a:t>
            </a:r>
            <a:r>
              <a:rPr dirty="0" sz="1000">
                <a:solidFill>
                  <a:srgbClr val="231F20"/>
                </a:solidFill>
                <a:latin typeface="楷体"/>
                <a:cs typeface="楷体"/>
              </a:rPr>
              <a:t>等项目。</a:t>
            </a:r>
            <a:endParaRPr sz="1000">
              <a:latin typeface="楷体"/>
              <a:cs typeface="楷体"/>
            </a:endParaRPr>
          </a:p>
          <a:p>
            <a:pPr>
              <a:lnSpc>
                <a:spcPct val="100000"/>
              </a:lnSpc>
            </a:pPr>
            <a:endParaRPr sz="1100">
              <a:latin typeface="楷体"/>
              <a:cs typeface="楷体"/>
            </a:endParaRPr>
          </a:p>
          <a:p>
            <a:pPr>
              <a:lnSpc>
                <a:spcPct val="100000"/>
              </a:lnSpc>
              <a:spcBef>
                <a:spcPts val="25"/>
              </a:spcBef>
            </a:pPr>
            <a:endParaRPr sz="750">
              <a:latin typeface="楷体"/>
              <a:cs typeface="楷体"/>
            </a:endParaRPr>
          </a:p>
          <a:p>
            <a:pPr marL="12700">
              <a:lnSpc>
                <a:spcPct val="100000"/>
              </a:lnSpc>
              <a:spcBef>
                <a:spcPts val="5"/>
              </a:spcBef>
            </a:pPr>
            <a:r>
              <a:rPr dirty="0" sz="1000">
                <a:solidFill>
                  <a:srgbClr val="636466"/>
                </a:solidFill>
                <a:latin typeface="楷体"/>
                <a:cs typeface="楷体"/>
              </a:rPr>
              <a:t>褚荣伟</a:t>
            </a:r>
            <a:endParaRPr sz="1000">
              <a:latin typeface="楷体"/>
              <a:cs typeface="楷体"/>
            </a:endParaRPr>
          </a:p>
          <a:p>
            <a:pPr algn="just" marL="12700" marR="6985">
              <a:lnSpc>
                <a:spcPct val="150000"/>
              </a:lnSpc>
            </a:pPr>
            <a:r>
              <a:rPr dirty="0" sz="1000">
                <a:solidFill>
                  <a:srgbClr val="231F20"/>
                </a:solidFill>
                <a:latin typeface="楷体"/>
                <a:cs typeface="楷体"/>
              </a:rPr>
              <a:t>褚荣伟先生是复旦大学健康金融研究室主任、复旦大学管理学院市场营销系副教授、麻省理工学院 斯隆管理学院访问学者、加州大学欧文分校中美商业法律研究院梁氏学者、复旦大学中国市场营销 研究中心助理主任及复旦大学中国人民银行金融消费权益保护研究中心副秘书长。褚荣伟先生主要</a:t>
            </a:r>
            <a:endParaRPr sz="1000">
              <a:latin typeface="楷体"/>
              <a:cs typeface="楷体"/>
            </a:endParaRPr>
          </a:p>
          <a:p>
            <a:pPr algn="just" marL="12700" marR="6350">
              <a:lnSpc>
                <a:spcPct val="149100"/>
              </a:lnSpc>
              <a:spcBef>
                <a:spcPts val="30"/>
              </a:spcBef>
            </a:pPr>
            <a:r>
              <a:rPr dirty="0" sz="1000">
                <a:solidFill>
                  <a:srgbClr val="231F20"/>
                </a:solidFill>
                <a:latin typeface="楷体"/>
                <a:cs typeface="楷体"/>
              </a:rPr>
              <a:t>研究中国市场结构和中国消费者</a:t>
            </a:r>
            <a:r>
              <a:rPr dirty="0" sz="1000" spc="315">
                <a:solidFill>
                  <a:srgbClr val="231F20"/>
                </a:solidFill>
                <a:latin typeface="Microsoft Yi Baiti"/>
                <a:cs typeface="Microsoft Yi Baiti"/>
              </a:rPr>
              <a:t>，</a:t>
            </a:r>
            <a:r>
              <a:rPr dirty="0" sz="1000" spc="315">
                <a:solidFill>
                  <a:srgbClr val="231F20"/>
                </a:solidFill>
                <a:latin typeface="楷体"/>
                <a:cs typeface="楷体"/>
              </a:rPr>
              <a:t>尤其是新兴消费者的行为决策与福利等。他在中英文期刊上共发 </a:t>
            </a:r>
            <a:r>
              <a:rPr dirty="0" sz="1000" spc="25">
                <a:solidFill>
                  <a:srgbClr val="231F20"/>
                </a:solidFill>
                <a:latin typeface="楷体"/>
                <a:cs typeface="楷体"/>
              </a:rPr>
              <a:t>表论文三十余篇，主持、完成了多个国家和省部级研究课题。他承担复旦大学本科生、研究生</a:t>
            </a:r>
            <a:r>
              <a:rPr dirty="0" sz="1000">
                <a:solidFill>
                  <a:srgbClr val="231F20"/>
                </a:solidFill>
                <a:latin typeface="楷体"/>
                <a:cs typeface="楷体"/>
              </a:rPr>
              <a:t>、  </a:t>
            </a:r>
            <a:r>
              <a:rPr dirty="0" baseline="2777" sz="1500" spc="-7">
                <a:solidFill>
                  <a:srgbClr val="231F20"/>
                </a:solidFill>
                <a:latin typeface="Times New Roman"/>
                <a:cs typeface="Times New Roman"/>
              </a:rPr>
              <a:t>MBA</a:t>
            </a:r>
            <a:r>
              <a:rPr dirty="0" sz="1000">
                <a:solidFill>
                  <a:srgbClr val="231F20"/>
                </a:solidFill>
                <a:latin typeface="楷体"/>
                <a:cs typeface="楷体"/>
              </a:rPr>
              <a:t>等项目多个课程教授，同时参与和主持多项企业咨询项目和担任公司顾问。</a:t>
            </a:r>
            <a:endParaRPr sz="1000">
              <a:latin typeface="楷体"/>
              <a:cs typeface="楷体"/>
            </a:endParaRPr>
          </a:p>
          <a:p>
            <a:pPr>
              <a:lnSpc>
                <a:spcPct val="100000"/>
              </a:lnSpc>
            </a:pPr>
            <a:endParaRPr sz="1100">
              <a:latin typeface="楷体"/>
              <a:cs typeface="楷体"/>
            </a:endParaRPr>
          </a:p>
          <a:p>
            <a:pPr>
              <a:lnSpc>
                <a:spcPct val="100000"/>
              </a:lnSpc>
              <a:spcBef>
                <a:spcPts val="30"/>
              </a:spcBef>
            </a:pPr>
            <a:endParaRPr sz="750">
              <a:latin typeface="楷体"/>
              <a:cs typeface="楷体"/>
            </a:endParaRPr>
          </a:p>
          <a:p>
            <a:pPr marL="12700">
              <a:lnSpc>
                <a:spcPct val="100000"/>
              </a:lnSpc>
            </a:pPr>
            <a:r>
              <a:rPr dirty="0" sz="1000">
                <a:solidFill>
                  <a:srgbClr val="636466"/>
                </a:solidFill>
                <a:latin typeface="楷体"/>
                <a:cs typeface="楷体"/>
              </a:rPr>
              <a:t>李群</a:t>
            </a:r>
            <a:endParaRPr sz="1000">
              <a:latin typeface="楷体"/>
              <a:cs typeface="楷体"/>
            </a:endParaRPr>
          </a:p>
          <a:p>
            <a:pPr algn="just" marL="12700" marR="5080">
              <a:lnSpc>
                <a:spcPct val="150000"/>
              </a:lnSpc>
            </a:pPr>
            <a:r>
              <a:rPr dirty="0" sz="1000">
                <a:solidFill>
                  <a:srgbClr val="231F20"/>
                </a:solidFill>
                <a:latin typeface="楷体"/>
                <a:cs typeface="楷体"/>
              </a:rPr>
              <a:t>李群先生目前为复旦大学健康金融研究室副主任，并参与艾社康（上海）健康咨询有限公司的研究 及咨询业务。李群先生曾就读于西安交大和巴黎高等商学院，并在欧洲、新加坡和中国有多元的咨 </a:t>
            </a:r>
            <a:r>
              <a:rPr dirty="0" sz="1000" spc="5">
                <a:solidFill>
                  <a:srgbClr val="231F20"/>
                </a:solidFill>
                <a:latin typeface="楷体"/>
                <a:cs typeface="楷体"/>
              </a:rPr>
              <a:t>询和金融工作经验，曾任职</a:t>
            </a:r>
            <a:r>
              <a:rPr dirty="0" sz="1000">
                <a:solidFill>
                  <a:srgbClr val="231F20"/>
                </a:solidFill>
                <a:latin typeface="楷体"/>
                <a:cs typeface="楷体"/>
              </a:rPr>
              <a:t>于</a:t>
            </a:r>
            <a:r>
              <a:rPr dirty="0" baseline="2777" sz="1500" spc="7">
                <a:solidFill>
                  <a:srgbClr val="231F20"/>
                </a:solidFill>
                <a:latin typeface="Times New Roman"/>
                <a:cs typeface="Times New Roman"/>
              </a:rPr>
              <a:t>PwC</a:t>
            </a:r>
            <a:r>
              <a:rPr dirty="0" sz="1000" spc="5">
                <a:solidFill>
                  <a:srgbClr val="231F20"/>
                </a:solidFill>
                <a:latin typeface="楷体"/>
                <a:cs typeface="楷体"/>
              </a:rPr>
              <a:t>、</a:t>
            </a:r>
            <a:r>
              <a:rPr dirty="0" baseline="2777" sz="1500">
                <a:solidFill>
                  <a:srgbClr val="231F20"/>
                </a:solidFill>
                <a:latin typeface="Times New Roman"/>
                <a:cs typeface="Times New Roman"/>
              </a:rPr>
              <a:t>IMS</a:t>
            </a:r>
            <a:r>
              <a:rPr dirty="0" baseline="2777" sz="1500" spc="44">
                <a:solidFill>
                  <a:srgbClr val="231F20"/>
                </a:solidFill>
                <a:latin typeface="Times New Roman"/>
                <a:cs typeface="Times New Roman"/>
              </a:rPr>
              <a:t> </a:t>
            </a:r>
            <a:r>
              <a:rPr dirty="0" baseline="2777" sz="1500" spc="7">
                <a:solidFill>
                  <a:srgbClr val="231F20"/>
                </a:solidFill>
                <a:latin typeface="Times New Roman"/>
                <a:cs typeface="Times New Roman"/>
              </a:rPr>
              <a:t>Health</a:t>
            </a:r>
            <a:r>
              <a:rPr dirty="0" sz="1000" spc="5">
                <a:solidFill>
                  <a:srgbClr val="231F20"/>
                </a:solidFill>
                <a:latin typeface="楷体"/>
                <a:cs typeface="楷体"/>
              </a:rPr>
              <a:t>等机构。近年来专注于医药健康领域的政策研究、 </a:t>
            </a:r>
            <a:r>
              <a:rPr dirty="0" sz="1000">
                <a:solidFill>
                  <a:srgbClr val="231F20"/>
                </a:solidFill>
                <a:latin typeface="楷体"/>
                <a:cs typeface="楷体"/>
              </a:rPr>
              <a:t>战略咨询和新企业孵化，尤其是罕见病和癌症等重大疾病领域的准入政策和国际实践。</a:t>
            </a:r>
            <a:endParaRPr sz="1000">
              <a:latin typeface="楷体"/>
              <a:cs typeface="楷体"/>
            </a:endParaRPr>
          </a:p>
        </p:txBody>
      </p:sp>
      <p:pic>
        <p:nvPicPr>
          <p:cNvPr id="8" name="object 8"/>
          <p:cNvPicPr/>
          <p:nvPr/>
        </p:nvPicPr>
        <p:blipFill>
          <a:blip r:embed="rId7" cstate="print"/>
          <a:stretch>
            <a:fillRect/>
          </a:stretch>
        </p:blipFill>
        <p:spPr>
          <a:xfrm>
            <a:off x="1059646" y="7740612"/>
            <a:ext cx="294186" cy="139788"/>
          </a:xfrm>
          <a:prstGeom prst="rect">
            <a:avLst/>
          </a:prstGeom>
        </p:spPr>
      </p:pic>
      <p:sp>
        <p:nvSpPr>
          <p:cNvPr id="9" name="object 9"/>
          <p:cNvSpPr txBox="1"/>
          <p:nvPr/>
        </p:nvSpPr>
        <p:spPr>
          <a:xfrm>
            <a:off x="1040298" y="7700023"/>
            <a:ext cx="5497830" cy="1565910"/>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636466"/>
                </a:solidFill>
                <a:latin typeface="楷体"/>
                <a:cs typeface="楷体"/>
              </a:rPr>
              <a:t>致谢</a:t>
            </a:r>
            <a:endParaRPr sz="1200">
              <a:latin typeface="楷体"/>
              <a:cs typeface="楷体"/>
            </a:endParaRPr>
          </a:p>
          <a:p>
            <a:pPr>
              <a:lnSpc>
                <a:spcPct val="100000"/>
              </a:lnSpc>
              <a:spcBef>
                <a:spcPts val="25"/>
              </a:spcBef>
            </a:pPr>
            <a:endParaRPr sz="1200">
              <a:latin typeface="楷体"/>
              <a:cs typeface="楷体"/>
            </a:endParaRPr>
          </a:p>
          <a:p>
            <a:pPr algn="just" marL="12700" marR="5080">
              <a:lnSpc>
                <a:spcPct val="152100"/>
              </a:lnSpc>
            </a:pPr>
            <a:r>
              <a:rPr dirty="0" sz="1000">
                <a:solidFill>
                  <a:srgbClr val="231F20"/>
                </a:solidFill>
                <a:latin typeface="楷体"/>
                <a:cs typeface="楷体"/>
              </a:rPr>
              <a:t>在本报告中撰写过程中，我们与多个地区的医保、卫计部门和政策专家就罕见病保障体系和医保政 策问题进行了深入沟通，与我国主要的患者组织、罕见病防治协会、商业保险机构和制药企业等就 患者、民间组织和企业在罕见病用药保障体系建设领域的角色开展了相关探讨，就欧美和我国台湾 地区的政策实践访谈了有关专家。在此我们感谢在写作过程中给予我们帮助和建议的专家，以及调 研过程中热情参与讨论并提出宝贵意见的同仁和朋友们。</a:t>
            </a:r>
            <a:endParaRPr sz="1000">
              <a:latin typeface="楷体"/>
              <a:cs typeface="楷体"/>
            </a:endParaRPr>
          </a:p>
        </p:txBody>
      </p:sp>
      <p:sp>
        <p:nvSpPr>
          <p:cNvPr id="10" name="object 10"/>
          <p:cNvSpPr/>
          <p:nvPr/>
        </p:nvSpPr>
        <p:spPr>
          <a:xfrm>
            <a:off x="179997" y="9990010"/>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11" name="object 11"/>
          <p:cNvSpPr txBox="1"/>
          <p:nvPr/>
        </p:nvSpPr>
        <p:spPr>
          <a:xfrm>
            <a:off x="325100" y="10224555"/>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41</a:t>
            </a:r>
            <a:endParaRPr sz="1200">
              <a:latin typeface="Times New Roman"/>
              <a:cs typeface="Times New Roman"/>
            </a:endParaRPr>
          </a:p>
        </p:txBody>
      </p:sp>
      <p:sp>
        <p:nvSpPr>
          <p:cNvPr id="12" name="object 12"/>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3903" y="4667808"/>
            <a:ext cx="2156104" cy="528447"/>
          </a:xfrm>
          <a:prstGeom prst="rect">
            <a:avLst/>
          </a:prstGeom>
        </p:spPr>
      </p:pic>
      <p:pic>
        <p:nvPicPr>
          <p:cNvPr id="3" name="object 3"/>
          <p:cNvPicPr/>
          <p:nvPr/>
        </p:nvPicPr>
        <p:blipFill>
          <a:blip r:embed="rId3" cstate="print"/>
          <a:stretch>
            <a:fillRect/>
          </a:stretch>
        </p:blipFill>
        <p:spPr>
          <a:xfrm>
            <a:off x="4131005" y="4747366"/>
            <a:ext cx="2009076" cy="4488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79793"/>
            <a:ext cx="3400425" cy="1078230"/>
            <a:chOff x="0" y="379793"/>
            <a:chExt cx="3400425" cy="1078230"/>
          </a:xfrm>
        </p:grpSpPr>
        <p:sp>
          <p:nvSpPr>
            <p:cNvPr id="3" name="object 3"/>
            <p:cNvSpPr/>
            <p:nvPr/>
          </p:nvSpPr>
          <p:spPr>
            <a:xfrm>
              <a:off x="0" y="379793"/>
              <a:ext cx="3400425" cy="1078230"/>
            </a:xfrm>
            <a:custGeom>
              <a:avLst/>
              <a:gdLst/>
              <a:ahLst/>
              <a:cxnLst/>
              <a:rect l="l" t="t" r="r" b="b"/>
              <a:pathLst>
                <a:path w="3400425" h="1078230">
                  <a:moveTo>
                    <a:pt x="3400196" y="0"/>
                  </a:moveTo>
                  <a:lnTo>
                    <a:pt x="0" y="0"/>
                  </a:lnTo>
                  <a:lnTo>
                    <a:pt x="0" y="1078204"/>
                  </a:lnTo>
                  <a:lnTo>
                    <a:pt x="3400196" y="1078204"/>
                  </a:lnTo>
                  <a:lnTo>
                    <a:pt x="3400196" y="0"/>
                  </a:lnTo>
                  <a:close/>
                </a:path>
              </a:pathLst>
            </a:custGeom>
            <a:solidFill>
              <a:srgbClr val="639E51"/>
            </a:solidFill>
          </p:spPr>
          <p:txBody>
            <a:bodyPr wrap="square" lIns="0" tIns="0" rIns="0" bIns="0" rtlCol="0"/>
            <a:lstStyle/>
            <a:p/>
          </p:txBody>
        </p:sp>
        <p:sp>
          <p:nvSpPr>
            <p:cNvPr id="4" name="object 4"/>
            <p:cNvSpPr/>
            <p:nvPr/>
          </p:nvSpPr>
          <p:spPr>
            <a:xfrm>
              <a:off x="542691" y="761879"/>
              <a:ext cx="441959" cy="367665"/>
            </a:xfrm>
            <a:custGeom>
              <a:avLst/>
              <a:gdLst/>
              <a:ahLst/>
              <a:cxnLst/>
              <a:rect l="l" t="t" r="r" b="b"/>
              <a:pathLst>
                <a:path w="441959" h="367665">
                  <a:moveTo>
                    <a:pt x="92276" y="120795"/>
                  </a:moveTo>
                  <a:lnTo>
                    <a:pt x="108769" y="116459"/>
                  </a:lnTo>
                  <a:lnTo>
                    <a:pt x="122532" y="113360"/>
                  </a:lnTo>
                  <a:lnTo>
                    <a:pt x="133569" y="111498"/>
                  </a:lnTo>
                  <a:lnTo>
                    <a:pt x="141882" y="110877"/>
                  </a:lnTo>
                  <a:lnTo>
                    <a:pt x="148076" y="112551"/>
                  </a:lnTo>
                  <a:lnTo>
                    <a:pt x="158679" y="151366"/>
                  </a:lnTo>
                  <a:lnTo>
                    <a:pt x="160742" y="196195"/>
                  </a:lnTo>
                  <a:lnTo>
                    <a:pt x="160984" y="212081"/>
                  </a:lnTo>
                  <a:lnTo>
                    <a:pt x="160735" y="227961"/>
                  </a:lnTo>
                  <a:lnTo>
                    <a:pt x="156949" y="273726"/>
                  </a:lnTo>
                  <a:lnTo>
                    <a:pt x="142543" y="294773"/>
                  </a:lnTo>
                  <a:lnTo>
                    <a:pt x="134605" y="294430"/>
                  </a:lnTo>
                  <a:lnTo>
                    <a:pt x="124026" y="292449"/>
                  </a:lnTo>
                  <a:lnTo>
                    <a:pt x="118311" y="292072"/>
                  </a:lnTo>
                  <a:lnTo>
                    <a:pt x="117070" y="293931"/>
                  </a:lnTo>
                  <a:lnTo>
                    <a:pt x="120301" y="298024"/>
                  </a:lnTo>
                  <a:lnTo>
                    <a:pt x="128001" y="304348"/>
                  </a:lnTo>
                  <a:lnTo>
                    <a:pt x="137168" y="312161"/>
                  </a:lnTo>
                  <a:lnTo>
                    <a:pt x="144856" y="320720"/>
                  </a:lnTo>
                  <a:lnTo>
                    <a:pt x="151059" y="330025"/>
                  </a:lnTo>
                  <a:lnTo>
                    <a:pt x="155776" y="340074"/>
                  </a:lnTo>
                  <a:lnTo>
                    <a:pt x="160171" y="347324"/>
                  </a:lnTo>
                  <a:lnTo>
                    <a:pt x="184795" y="314828"/>
                  </a:lnTo>
                  <a:lnTo>
                    <a:pt x="189749" y="273656"/>
                  </a:lnTo>
                  <a:lnTo>
                    <a:pt x="188517" y="248786"/>
                  </a:lnTo>
                  <a:lnTo>
                    <a:pt x="186342" y="223805"/>
                  </a:lnTo>
                  <a:lnTo>
                    <a:pt x="184791" y="201421"/>
                  </a:lnTo>
                  <a:lnTo>
                    <a:pt x="183861" y="181638"/>
                  </a:lnTo>
                  <a:lnTo>
                    <a:pt x="183551" y="164458"/>
                  </a:lnTo>
                  <a:lnTo>
                    <a:pt x="183983" y="149826"/>
                  </a:lnTo>
                  <a:lnTo>
                    <a:pt x="185281" y="137669"/>
                  </a:lnTo>
                  <a:lnTo>
                    <a:pt x="187452" y="127991"/>
                  </a:lnTo>
                  <a:lnTo>
                    <a:pt x="190498" y="120795"/>
                  </a:lnTo>
                  <a:lnTo>
                    <a:pt x="195121" y="112858"/>
                  </a:lnTo>
                  <a:lnTo>
                    <a:pt x="193787" y="106254"/>
                  </a:lnTo>
                  <a:lnTo>
                    <a:pt x="154100" y="86404"/>
                  </a:lnTo>
                  <a:lnTo>
                    <a:pt x="147153" y="86747"/>
                  </a:lnTo>
                  <a:lnTo>
                    <a:pt x="141882" y="90036"/>
                  </a:lnTo>
                  <a:lnTo>
                    <a:pt x="136586" y="93351"/>
                  </a:lnTo>
                  <a:lnTo>
                    <a:pt x="129982" y="96335"/>
                  </a:lnTo>
                  <a:lnTo>
                    <a:pt x="122045" y="98964"/>
                  </a:lnTo>
                  <a:lnTo>
                    <a:pt x="114107" y="101631"/>
                  </a:lnTo>
                  <a:lnTo>
                    <a:pt x="106818" y="103612"/>
                  </a:lnTo>
                  <a:lnTo>
                    <a:pt x="100214" y="104920"/>
                  </a:lnTo>
                  <a:lnTo>
                    <a:pt x="93584" y="106254"/>
                  </a:lnTo>
                  <a:lnTo>
                    <a:pt x="87628" y="106254"/>
                  </a:lnTo>
                  <a:lnTo>
                    <a:pt x="82357" y="104920"/>
                  </a:lnTo>
                  <a:lnTo>
                    <a:pt x="77049" y="103612"/>
                  </a:lnTo>
                  <a:lnTo>
                    <a:pt x="71753" y="102939"/>
                  </a:lnTo>
                  <a:lnTo>
                    <a:pt x="66482" y="102939"/>
                  </a:lnTo>
                  <a:lnTo>
                    <a:pt x="61174" y="102939"/>
                  </a:lnTo>
                  <a:lnTo>
                    <a:pt x="61174" y="107244"/>
                  </a:lnTo>
                  <a:lnTo>
                    <a:pt x="66482" y="115830"/>
                  </a:lnTo>
                  <a:lnTo>
                    <a:pt x="69760" y="124524"/>
                  </a:lnTo>
                  <a:lnTo>
                    <a:pt x="71683" y="137674"/>
                  </a:lnTo>
                  <a:lnTo>
                    <a:pt x="72244" y="155281"/>
                  </a:lnTo>
                  <a:lnTo>
                    <a:pt x="71435" y="177348"/>
                  </a:lnTo>
                  <a:lnTo>
                    <a:pt x="67467" y="219535"/>
                  </a:lnTo>
                  <a:lnTo>
                    <a:pt x="58035" y="259647"/>
                  </a:lnTo>
                  <a:lnTo>
                    <a:pt x="47623" y="285502"/>
                  </a:lnTo>
                  <a:lnTo>
                    <a:pt x="45008" y="292884"/>
                  </a:lnTo>
                  <a:lnTo>
                    <a:pt x="44137" y="301129"/>
                  </a:lnTo>
                  <a:lnTo>
                    <a:pt x="45008" y="310240"/>
                  </a:lnTo>
                  <a:lnTo>
                    <a:pt x="47623" y="320223"/>
                  </a:lnTo>
                  <a:lnTo>
                    <a:pt x="51462" y="327603"/>
                  </a:lnTo>
                  <a:lnTo>
                    <a:pt x="56048" y="328904"/>
                  </a:lnTo>
                  <a:lnTo>
                    <a:pt x="61384" y="324128"/>
                  </a:lnTo>
                  <a:lnTo>
                    <a:pt x="79122" y="280544"/>
                  </a:lnTo>
                  <a:lnTo>
                    <a:pt x="88314" y="237877"/>
                  </a:lnTo>
                  <a:lnTo>
                    <a:pt x="99716" y="238503"/>
                  </a:lnTo>
                  <a:lnTo>
                    <a:pt x="138568" y="233254"/>
                  </a:lnTo>
                  <a:lnTo>
                    <a:pt x="141209" y="228949"/>
                  </a:lnTo>
                  <a:lnTo>
                    <a:pt x="135939" y="222992"/>
                  </a:lnTo>
                  <a:lnTo>
                    <a:pt x="130630" y="217036"/>
                  </a:lnTo>
                  <a:lnTo>
                    <a:pt x="123340" y="215398"/>
                  </a:lnTo>
                  <a:lnTo>
                    <a:pt x="114107" y="218027"/>
                  </a:lnTo>
                  <a:lnTo>
                    <a:pt x="104836" y="220694"/>
                  </a:lnTo>
                  <a:lnTo>
                    <a:pt x="96899" y="222675"/>
                  </a:lnTo>
                  <a:lnTo>
                    <a:pt x="90295" y="223983"/>
                  </a:lnTo>
                  <a:lnTo>
                    <a:pt x="91273" y="212827"/>
                  </a:lnTo>
                  <a:lnTo>
                    <a:pt x="92262" y="201170"/>
                  </a:lnTo>
                  <a:lnTo>
                    <a:pt x="93258" y="189014"/>
                  </a:lnTo>
                  <a:lnTo>
                    <a:pt x="94257" y="176358"/>
                  </a:lnTo>
                  <a:lnTo>
                    <a:pt x="101568" y="177794"/>
                  </a:lnTo>
                  <a:lnTo>
                    <a:pt x="140642" y="169178"/>
                  </a:lnTo>
                  <a:lnTo>
                    <a:pt x="141576" y="165143"/>
                  </a:lnTo>
                  <a:lnTo>
                    <a:pt x="138911" y="160483"/>
                  </a:lnTo>
                  <a:lnTo>
                    <a:pt x="132954" y="153879"/>
                  </a:lnTo>
                  <a:lnTo>
                    <a:pt x="126007" y="152241"/>
                  </a:lnTo>
                  <a:lnTo>
                    <a:pt x="118070" y="155517"/>
                  </a:lnTo>
                  <a:lnTo>
                    <a:pt x="110132" y="158845"/>
                  </a:lnTo>
                  <a:lnTo>
                    <a:pt x="102195" y="161169"/>
                  </a:lnTo>
                  <a:lnTo>
                    <a:pt x="94257" y="162464"/>
                  </a:lnTo>
                  <a:lnTo>
                    <a:pt x="93385" y="152430"/>
                  </a:lnTo>
                  <a:lnTo>
                    <a:pt x="92767" y="142139"/>
                  </a:lnTo>
                  <a:lnTo>
                    <a:pt x="92398" y="131594"/>
                  </a:lnTo>
                  <a:lnTo>
                    <a:pt x="92276" y="120795"/>
                  </a:lnTo>
                  <a:close/>
                </a:path>
                <a:path w="441959" h="367665">
                  <a:moveTo>
                    <a:pt x="318489" y="51339"/>
                  </a:moveTo>
                  <a:lnTo>
                    <a:pt x="312099" y="50604"/>
                  </a:lnTo>
                  <a:lnTo>
                    <a:pt x="308816" y="52342"/>
                  </a:lnTo>
                  <a:lnTo>
                    <a:pt x="308635" y="56558"/>
                  </a:lnTo>
                  <a:lnTo>
                    <a:pt x="311554" y="63252"/>
                  </a:lnTo>
                  <a:lnTo>
                    <a:pt x="315701" y="72437"/>
                  </a:lnTo>
                  <a:lnTo>
                    <a:pt x="319228" y="84092"/>
                  </a:lnTo>
                  <a:lnTo>
                    <a:pt x="326239" y="134187"/>
                  </a:lnTo>
                  <a:lnTo>
                    <a:pt x="328717" y="181812"/>
                  </a:lnTo>
                  <a:lnTo>
                    <a:pt x="329775" y="237437"/>
                  </a:lnTo>
                  <a:lnTo>
                    <a:pt x="329896" y="259949"/>
                  </a:lnTo>
                  <a:lnTo>
                    <a:pt x="329775" y="277622"/>
                  </a:lnTo>
                  <a:lnTo>
                    <a:pt x="329411" y="290455"/>
                  </a:lnTo>
                  <a:lnTo>
                    <a:pt x="328725" y="304348"/>
                  </a:lnTo>
                  <a:lnTo>
                    <a:pt x="325105" y="311295"/>
                  </a:lnTo>
                  <a:lnTo>
                    <a:pt x="318489" y="311295"/>
                  </a:lnTo>
                  <a:lnTo>
                    <a:pt x="313836" y="310987"/>
                  </a:lnTo>
                  <a:lnTo>
                    <a:pt x="307821" y="310060"/>
                  </a:lnTo>
                  <a:lnTo>
                    <a:pt x="300443" y="308509"/>
                  </a:lnTo>
                  <a:lnTo>
                    <a:pt x="291704" y="306330"/>
                  </a:lnTo>
                  <a:lnTo>
                    <a:pt x="284688" y="305290"/>
                  </a:lnTo>
                  <a:lnTo>
                    <a:pt x="282517" y="307090"/>
                  </a:lnTo>
                  <a:lnTo>
                    <a:pt x="285187" y="311736"/>
                  </a:lnTo>
                  <a:lnTo>
                    <a:pt x="292695" y="319233"/>
                  </a:lnTo>
                  <a:lnTo>
                    <a:pt x="301740" y="328282"/>
                  </a:lnTo>
                  <a:lnTo>
                    <a:pt x="309059" y="337581"/>
                  </a:lnTo>
                  <a:lnTo>
                    <a:pt x="314644" y="347133"/>
                  </a:lnTo>
                  <a:lnTo>
                    <a:pt x="318489" y="356939"/>
                  </a:lnTo>
                  <a:lnTo>
                    <a:pt x="322027" y="364554"/>
                  </a:lnTo>
                  <a:lnTo>
                    <a:pt x="326680" y="367588"/>
                  </a:lnTo>
                  <a:lnTo>
                    <a:pt x="332447" y="366040"/>
                  </a:lnTo>
                  <a:lnTo>
                    <a:pt x="339329" y="359911"/>
                  </a:lnTo>
                  <a:lnTo>
                    <a:pt x="358176" y="323208"/>
                  </a:lnTo>
                  <a:lnTo>
                    <a:pt x="360776" y="291206"/>
                  </a:lnTo>
                  <a:lnTo>
                    <a:pt x="360170" y="279545"/>
                  </a:lnTo>
                  <a:lnTo>
                    <a:pt x="359110" y="266337"/>
                  </a:lnTo>
                  <a:lnTo>
                    <a:pt x="357930" y="250523"/>
                  </a:lnTo>
                  <a:lnTo>
                    <a:pt x="355204" y="211080"/>
                  </a:lnTo>
                  <a:lnTo>
                    <a:pt x="352975" y="168177"/>
                  </a:lnTo>
                  <a:lnTo>
                    <a:pt x="352232" y="128733"/>
                  </a:lnTo>
                  <a:lnTo>
                    <a:pt x="352604" y="111626"/>
                  </a:lnTo>
                  <a:lnTo>
                    <a:pt x="353718" y="97986"/>
                  </a:lnTo>
                  <a:lnTo>
                    <a:pt x="355576" y="87813"/>
                  </a:lnTo>
                  <a:lnTo>
                    <a:pt x="358176" y="81108"/>
                  </a:lnTo>
                  <a:lnTo>
                    <a:pt x="362151" y="74504"/>
                  </a:lnTo>
                  <a:lnTo>
                    <a:pt x="359484" y="68205"/>
                  </a:lnTo>
                  <a:lnTo>
                    <a:pt x="350239" y="62261"/>
                  </a:lnTo>
                  <a:lnTo>
                    <a:pt x="343047" y="58229"/>
                  </a:lnTo>
                  <a:lnTo>
                    <a:pt x="335359" y="55067"/>
                  </a:lnTo>
                  <a:lnTo>
                    <a:pt x="327173" y="52771"/>
                  </a:lnTo>
                  <a:lnTo>
                    <a:pt x="318489" y="51339"/>
                  </a:lnTo>
                  <a:close/>
                </a:path>
                <a:path w="441959" h="367665">
                  <a:moveTo>
                    <a:pt x="126007" y="39439"/>
                  </a:moveTo>
                  <a:lnTo>
                    <a:pt x="87807" y="42927"/>
                  </a:lnTo>
                  <a:lnTo>
                    <a:pt x="43152" y="46262"/>
                  </a:lnTo>
                  <a:lnTo>
                    <a:pt x="8939" y="47377"/>
                  </a:lnTo>
                  <a:lnTo>
                    <a:pt x="1737" y="48247"/>
                  </a:lnTo>
                  <a:lnTo>
                    <a:pt x="34483" y="70702"/>
                  </a:lnTo>
                  <a:lnTo>
                    <a:pt x="43600" y="72066"/>
                  </a:lnTo>
                  <a:lnTo>
                    <a:pt x="51598" y="71189"/>
                  </a:lnTo>
                  <a:lnTo>
                    <a:pt x="60026" y="69082"/>
                  </a:lnTo>
                  <a:lnTo>
                    <a:pt x="70438" y="66725"/>
                  </a:lnTo>
                  <a:lnTo>
                    <a:pt x="115956" y="58104"/>
                  </a:lnTo>
                  <a:lnTo>
                    <a:pt x="173498" y="50660"/>
                  </a:lnTo>
                  <a:lnTo>
                    <a:pt x="212329" y="46386"/>
                  </a:lnTo>
                  <a:lnTo>
                    <a:pt x="251638" y="42291"/>
                  </a:lnTo>
                  <a:lnTo>
                    <a:pt x="313160" y="36333"/>
                  </a:lnTo>
                  <a:lnTo>
                    <a:pt x="353719" y="33299"/>
                  </a:lnTo>
                  <a:lnTo>
                    <a:pt x="370087" y="32745"/>
                  </a:lnTo>
                  <a:lnTo>
                    <a:pt x="384471" y="32807"/>
                  </a:lnTo>
                  <a:lnTo>
                    <a:pt x="396873" y="33483"/>
                  </a:lnTo>
                  <a:lnTo>
                    <a:pt x="407656" y="34233"/>
                  </a:lnTo>
                  <a:lnTo>
                    <a:pt x="417202" y="34483"/>
                  </a:lnTo>
                  <a:lnTo>
                    <a:pt x="425516" y="34233"/>
                  </a:lnTo>
                  <a:lnTo>
                    <a:pt x="432598" y="33483"/>
                  </a:lnTo>
                  <a:lnTo>
                    <a:pt x="441183" y="32175"/>
                  </a:lnTo>
                  <a:lnTo>
                    <a:pt x="441831" y="26879"/>
                  </a:lnTo>
                  <a:lnTo>
                    <a:pt x="434579" y="17608"/>
                  </a:lnTo>
                  <a:lnTo>
                    <a:pt x="394197" y="0"/>
                  </a:lnTo>
                  <a:lnTo>
                    <a:pt x="381234" y="744"/>
                  </a:lnTo>
                  <a:lnTo>
                    <a:pt x="365922" y="2976"/>
                  </a:lnTo>
                  <a:lnTo>
                    <a:pt x="348257" y="6699"/>
                  </a:lnTo>
                  <a:lnTo>
                    <a:pt x="329462" y="10914"/>
                  </a:lnTo>
                  <a:lnTo>
                    <a:pt x="310795" y="14639"/>
                  </a:lnTo>
                  <a:lnTo>
                    <a:pt x="255603" y="23009"/>
                  </a:lnTo>
                  <a:lnTo>
                    <a:pt x="202411" y="29520"/>
                  </a:lnTo>
                  <a:lnTo>
                    <a:pt x="184607" y="31631"/>
                  </a:lnTo>
                  <a:lnTo>
                    <a:pt x="165942" y="33985"/>
                  </a:lnTo>
                  <a:lnTo>
                    <a:pt x="146411" y="36586"/>
                  </a:lnTo>
                  <a:lnTo>
                    <a:pt x="126007" y="39439"/>
                  </a:lnTo>
                  <a:close/>
                </a:path>
              </a:pathLst>
            </a:custGeom>
            <a:ln w="19050">
              <a:solidFill>
                <a:srgbClr val="FFFFFF"/>
              </a:solidFill>
            </a:ln>
          </p:spPr>
          <p:txBody>
            <a:bodyPr wrap="square" lIns="0" tIns="0" rIns="0" bIns="0" rtlCol="0"/>
            <a:lstStyle/>
            <a:p/>
          </p:txBody>
        </p:sp>
        <p:pic>
          <p:nvPicPr>
            <p:cNvPr id="5" name="object 5"/>
            <p:cNvPicPr/>
            <p:nvPr/>
          </p:nvPicPr>
          <p:blipFill>
            <a:blip r:embed="rId2" cstate="print"/>
            <a:stretch>
              <a:fillRect/>
            </a:stretch>
          </p:blipFill>
          <p:spPr>
            <a:xfrm>
              <a:off x="764660" y="850671"/>
              <a:ext cx="66675" cy="172186"/>
            </a:xfrm>
            <a:prstGeom prst="rect">
              <a:avLst/>
            </a:prstGeom>
          </p:spPr>
        </p:pic>
        <p:pic>
          <p:nvPicPr>
            <p:cNvPr id="6" name="object 6"/>
            <p:cNvPicPr/>
            <p:nvPr/>
          </p:nvPicPr>
          <p:blipFill>
            <a:blip r:embed="rId3" cstate="print"/>
            <a:stretch>
              <a:fillRect/>
            </a:stretch>
          </p:blipFill>
          <p:spPr>
            <a:xfrm>
              <a:off x="766078" y="664133"/>
              <a:ext cx="110901" cy="122650"/>
            </a:xfrm>
            <a:prstGeom prst="rect">
              <a:avLst/>
            </a:prstGeom>
          </p:spPr>
        </p:pic>
        <p:pic>
          <p:nvPicPr>
            <p:cNvPr id="7" name="object 7"/>
            <p:cNvPicPr/>
            <p:nvPr/>
          </p:nvPicPr>
          <p:blipFill>
            <a:blip r:embed="rId4" cstate="print"/>
            <a:stretch>
              <a:fillRect/>
            </a:stretch>
          </p:blipFill>
          <p:spPr>
            <a:xfrm>
              <a:off x="650797" y="709198"/>
              <a:ext cx="80002" cy="79819"/>
            </a:xfrm>
            <a:prstGeom prst="rect">
              <a:avLst/>
            </a:prstGeom>
          </p:spPr>
        </p:pic>
        <p:pic>
          <p:nvPicPr>
            <p:cNvPr id="8" name="object 8"/>
            <p:cNvPicPr/>
            <p:nvPr/>
          </p:nvPicPr>
          <p:blipFill>
            <a:blip r:embed="rId5" cstate="print"/>
            <a:stretch>
              <a:fillRect/>
            </a:stretch>
          </p:blipFill>
          <p:spPr>
            <a:xfrm>
              <a:off x="1150962" y="953516"/>
              <a:ext cx="241387" cy="158691"/>
            </a:xfrm>
            <a:prstGeom prst="rect">
              <a:avLst/>
            </a:prstGeom>
          </p:spPr>
        </p:pic>
        <p:sp>
          <p:nvSpPr>
            <p:cNvPr id="9" name="object 9"/>
            <p:cNvSpPr/>
            <p:nvPr/>
          </p:nvSpPr>
          <p:spPr>
            <a:xfrm>
              <a:off x="1060932" y="764851"/>
              <a:ext cx="410845" cy="57150"/>
            </a:xfrm>
            <a:custGeom>
              <a:avLst/>
              <a:gdLst/>
              <a:ahLst/>
              <a:cxnLst/>
              <a:rect l="l" t="t" r="r" b="b"/>
              <a:pathLst>
                <a:path w="410844" h="57150">
                  <a:moveTo>
                    <a:pt x="153479" y="22574"/>
                  </a:moveTo>
                  <a:lnTo>
                    <a:pt x="98953" y="28530"/>
                  </a:lnTo>
                  <a:lnTo>
                    <a:pt x="59893" y="32250"/>
                  </a:lnTo>
                  <a:lnTo>
                    <a:pt x="16560" y="34474"/>
                  </a:lnTo>
                  <a:lnTo>
                    <a:pt x="3314" y="34474"/>
                  </a:lnTo>
                  <a:lnTo>
                    <a:pt x="0" y="37445"/>
                  </a:lnTo>
                  <a:lnTo>
                    <a:pt x="37258" y="56492"/>
                  </a:lnTo>
                  <a:lnTo>
                    <a:pt x="43835" y="57053"/>
                  </a:lnTo>
                  <a:lnTo>
                    <a:pt x="50167" y="56991"/>
                  </a:lnTo>
                  <a:lnTo>
                    <a:pt x="56248" y="56305"/>
                  </a:lnTo>
                  <a:lnTo>
                    <a:pt x="66788" y="54762"/>
                  </a:lnTo>
                  <a:lnTo>
                    <a:pt x="86504" y="52096"/>
                  </a:lnTo>
                  <a:lnTo>
                    <a:pt x="153479" y="43402"/>
                  </a:lnTo>
                  <a:lnTo>
                    <a:pt x="193462" y="38514"/>
                  </a:lnTo>
                  <a:lnTo>
                    <a:pt x="257460" y="32063"/>
                  </a:lnTo>
                  <a:lnTo>
                    <a:pt x="303108" y="29834"/>
                  </a:lnTo>
                  <a:lnTo>
                    <a:pt x="325369" y="29768"/>
                  </a:lnTo>
                  <a:lnTo>
                    <a:pt x="348251" y="30322"/>
                  </a:lnTo>
                  <a:lnTo>
                    <a:pt x="371754" y="31502"/>
                  </a:lnTo>
                  <a:lnTo>
                    <a:pt x="391969" y="31999"/>
                  </a:lnTo>
                  <a:lnTo>
                    <a:pt x="404990" y="30513"/>
                  </a:lnTo>
                  <a:lnTo>
                    <a:pt x="410819" y="27039"/>
                  </a:lnTo>
                  <a:lnTo>
                    <a:pt x="409460" y="21570"/>
                  </a:lnTo>
                  <a:lnTo>
                    <a:pt x="368091" y="557"/>
                  </a:lnTo>
                  <a:lnTo>
                    <a:pt x="353142" y="0"/>
                  </a:lnTo>
                  <a:lnTo>
                    <a:pt x="334850" y="1052"/>
                  </a:lnTo>
                  <a:lnTo>
                    <a:pt x="313220" y="3714"/>
                  </a:lnTo>
                  <a:lnTo>
                    <a:pt x="290331" y="7010"/>
                  </a:lnTo>
                  <a:lnTo>
                    <a:pt x="268316" y="9928"/>
                  </a:lnTo>
                  <a:lnTo>
                    <a:pt x="247172" y="12469"/>
                  </a:lnTo>
                  <a:lnTo>
                    <a:pt x="226898" y="14636"/>
                  </a:lnTo>
                  <a:lnTo>
                    <a:pt x="207416" y="16625"/>
                  </a:lnTo>
                  <a:lnTo>
                    <a:pt x="188688" y="18610"/>
                  </a:lnTo>
                  <a:lnTo>
                    <a:pt x="170710" y="20592"/>
                  </a:lnTo>
                  <a:lnTo>
                    <a:pt x="153479" y="22574"/>
                  </a:lnTo>
                  <a:close/>
                </a:path>
              </a:pathLst>
            </a:custGeom>
            <a:ln w="19049">
              <a:solidFill>
                <a:srgbClr val="FFFFFF"/>
              </a:solidFill>
            </a:ln>
          </p:spPr>
          <p:txBody>
            <a:bodyPr wrap="square" lIns="0" tIns="0" rIns="0" bIns="0" rtlCol="0"/>
            <a:lstStyle/>
            <a:p/>
          </p:txBody>
        </p:sp>
        <p:pic>
          <p:nvPicPr>
            <p:cNvPr id="10" name="object 10"/>
            <p:cNvPicPr/>
            <p:nvPr/>
          </p:nvPicPr>
          <p:blipFill>
            <a:blip r:embed="rId6" cstate="print"/>
            <a:stretch>
              <a:fillRect/>
            </a:stretch>
          </p:blipFill>
          <p:spPr>
            <a:xfrm>
              <a:off x="1192974" y="981675"/>
              <a:ext cx="139763" cy="97050"/>
            </a:xfrm>
            <a:prstGeom prst="rect">
              <a:avLst/>
            </a:prstGeom>
          </p:spPr>
        </p:pic>
        <p:pic>
          <p:nvPicPr>
            <p:cNvPr id="11" name="object 11"/>
            <p:cNvPicPr/>
            <p:nvPr/>
          </p:nvPicPr>
          <p:blipFill>
            <a:blip r:embed="rId7" cstate="print"/>
            <a:stretch>
              <a:fillRect/>
            </a:stretch>
          </p:blipFill>
          <p:spPr>
            <a:xfrm>
              <a:off x="1159243" y="827013"/>
              <a:ext cx="202908" cy="121740"/>
            </a:xfrm>
            <a:prstGeom prst="rect">
              <a:avLst/>
            </a:prstGeom>
          </p:spPr>
        </p:pic>
        <p:pic>
          <p:nvPicPr>
            <p:cNvPr id="12" name="object 12"/>
            <p:cNvPicPr/>
            <p:nvPr/>
          </p:nvPicPr>
          <p:blipFill>
            <a:blip r:embed="rId8" cstate="print"/>
            <a:stretch>
              <a:fillRect/>
            </a:stretch>
          </p:blipFill>
          <p:spPr>
            <a:xfrm>
              <a:off x="1210268" y="674893"/>
              <a:ext cx="99043" cy="90865"/>
            </a:xfrm>
            <a:prstGeom prst="rect">
              <a:avLst/>
            </a:prstGeom>
          </p:spPr>
        </p:pic>
      </p:grpSp>
      <p:sp>
        <p:nvSpPr>
          <p:cNvPr id="13" name="object 13"/>
          <p:cNvSpPr txBox="1"/>
          <p:nvPr/>
        </p:nvSpPr>
        <p:spPr>
          <a:xfrm>
            <a:off x="491299" y="566369"/>
            <a:ext cx="1041400" cy="635000"/>
          </a:xfrm>
          <a:prstGeom prst="rect">
            <a:avLst/>
          </a:prstGeom>
        </p:spPr>
        <p:txBody>
          <a:bodyPr wrap="square" lIns="0" tIns="12700" rIns="0" bIns="0" rtlCol="0" vert="horz">
            <a:spAutoFit/>
          </a:bodyPr>
          <a:lstStyle/>
          <a:p>
            <a:pPr marL="12700">
              <a:lnSpc>
                <a:spcPct val="100000"/>
              </a:lnSpc>
              <a:spcBef>
                <a:spcPts val="100"/>
              </a:spcBef>
            </a:pPr>
            <a:r>
              <a:rPr dirty="0" sz="4000">
                <a:solidFill>
                  <a:srgbClr val="FFFFFF"/>
                </a:solidFill>
                <a:latin typeface="楷体"/>
                <a:cs typeface="楷体"/>
              </a:rPr>
              <a:t>前言</a:t>
            </a:r>
            <a:endParaRPr sz="4000">
              <a:latin typeface="楷体"/>
              <a:cs typeface="楷体"/>
            </a:endParaRPr>
          </a:p>
        </p:txBody>
      </p:sp>
      <p:sp>
        <p:nvSpPr>
          <p:cNvPr id="14" name="object 14"/>
          <p:cNvSpPr txBox="1"/>
          <p:nvPr/>
        </p:nvSpPr>
        <p:spPr>
          <a:xfrm>
            <a:off x="1380032" y="2732646"/>
            <a:ext cx="4876800" cy="5511800"/>
          </a:xfrm>
          <a:prstGeom prst="rect">
            <a:avLst/>
          </a:prstGeom>
        </p:spPr>
        <p:txBody>
          <a:bodyPr wrap="square" lIns="0" tIns="12700" rIns="0" bIns="0" rtlCol="0" vert="horz">
            <a:spAutoFit/>
          </a:bodyPr>
          <a:lstStyle/>
          <a:p>
            <a:pPr algn="just" marL="12700" marR="73025" indent="304800">
              <a:lnSpc>
                <a:spcPct val="125000"/>
              </a:lnSpc>
              <a:spcBef>
                <a:spcPts val="100"/>
              </a:spcBef>
            </a:pPr>
            <a:r>
              <a:rPr dirty="0" sz="1200">
                <a:solidFill>
                  <a:srgbClr val="231F20"/>
                </a:solidFill>
                <a:latin typeface="楷体"/>
                <a:cs typeface="楷体"/>
              </a:rPr>
              <a:t>在</a:t>
            </a:r>
            <a:r>
              <a:rPr dirty="0" sz="1200" spc="-315">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22">
                <a:solidFill>
                  <a:srgbClr val="231F20"/>
                </a:solidFill>
                <a:latin typeface="Times New Roman"/>
                <a:cs typeface="Times New Roman"/>
              </a:rPr>
              <a:t> </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5</a:t>
            </a:r>
            <a:r>
              <a:rPr dirty="0" baseline="2314" sz="1800" spc="-22">
                <a:solidFill>
                  <a:srgbClr val="231F20"/>
                </a:solidFill>
                <a:latin typeface="Times New Roman"/>
                <a:cs typeface="Times New Roman"/>
              </a:rPr>
              <a:t> </a:t>
            </a:r>
            <a:r>
              <a:rPr dirty="0" sz="1200" spc="45">
                <a:solidFill>
                  <a:srgbClr val="231F20"/>
                </a:solidFill>
                <a:latin typeface="楷体"/>
                <a:cs typeface="楷体"/>
              </a:rPr>
              <a:t>月我</a:t>
            </a:r>
            <a:r>
              <a:rPr dirty="0" sz="1200">
                <a:solidFill>
                  <a:srgbClr val="231F20"/>
                </a:solidFill>
                <a:latin typeface="楷体"/>
                <a:cs typeface="楷体"/>
              </a:rPr>
              <a:t>国</a:t>
            </a:r>
            <a:r>
              <a:rPr dirty="0" sz="1200" spc="45">
                <a:solidFill>
                  <a:srgbClr val="231F20"/>
                </a:solidFill>
                <a:latin typeface="楷体"/>
                <a:cs typeface="楷体"/>
              </a:rPr>
              <a:t>《第一批罕见病目</a:t>
            </a:r>
            <a:r>
              <a:rPr dirty="0" sz="1200" spc="20">
                <a:solidFill>
                  <a:srgbClr val="231F20"/>
                </a:solidFill>
                <a:latin typeface="楷体"/>
                <a:cs typeface="楷体"/>
              </a:rPr>
              <a:t>录</a:t>
            </a:r>
            <a:r>
              <a:rPr dirty="0" sz="1200" spc="45">
                <a:solidFill>
                  <a:srgbClr val="231F20"/>
                </a:solidFill>
                <a:latin typeface="楷体"/>
                <a:cs typeface="楷体"/>
              </a:rPr>
              <a:t>》正式发布之</a:t>
            </a:r>
            <a:r>
              <a:rPr dirty="0" sz="1200">
                <a:solidFill>
                  <a:srgbClr val="231F20"/>
                </a:solidFill>
                <a:latin typeface="楷体"/>
                <a:cs typeface="楷体"/>
              </a:rPr>
              <a:t>前</a:t>
            </a:r>
            <a:r>
              <a:rPr dirty="0" sz="1200" spc="45">
                <a:solidFill>
                  <a:srgbClr val="231F20"/>
                </a:solidFill>
                <a:latin typeface="楷体"/>
                <a:cs typeface="楷体"/>
              </a:rPr>
              <a:t>，社会对 </a:t>
            </a:r>
            <a:r>
              <a:rPr dirty="0" sz="1200" spc="55">
                <a:solidFill>
                  <a:srgbClr val="231F20"/>
                </a:solidFill>
                <a:latin typeface="楷体"/>
                <a:cs typeface="楷体"/>
              </a:rPr>
              <a:t>罕见病的印象可能仅仅停留在霍金教授和冰桶挑战等公众人物或事件 </a:t>
            </a:r>
            <a:r>
              <a:rPr dirty="0" sz="1200">
                <a:solidFill>
                  <a:srgbClr val="231F20"/>
                </a:solidFill>
                <a:latin typeface="楷体"/>
                <a:cs typeface="楷体"/>
              </a:rPr>
              <a:t>上</a:t>
            </a:r>
            <a:r>
              <a:rPr dirty="0" sz="1200" spc="10">
                <a:solidFill>
                  <a:srgbClr val="231F20"/>
                </a:solidFill>
                <a:latin typeface="楷体"/>
                <a:cs typeface="楷体"/>
              </a:rPr>
              <a:t>。罕见病相对于常见病而</a:t>
            </a:r>
            <a:r>
              <a:rPr dirty="0" sz="1200">
                <a:solidFill>
                  <a:srgbClr val="231F20"/>
                </a:solidFill>
                <a:latin typeface="楷体"/>
                <a:cs typeface="楷体"/>
              </a:rPr>
              <a:t>言</a:t>
            </a:r>
            <a:r>
              <a:rPr dirty="0" sz="1200" spc="10">
                <a:solidFill>
                  <a:srgbClr val="231F20"/>
                </a:solidFill>
                <a:latin typeface="楷体"/>
                <a:cs typeface="楷体"/>
              </a:rPr>
              <a:t>，在我国的社会认知度和关注度较</a:t>
            </a:r>
            <a:r>
              <a:rPr dirty="0" sz="1200">
                <a:solidFill>
                  <a:srgbClr val="231F20"/>
                </a:solidFill>
                <a:latin typeface="楷体"/>
                <a:cs typeface="楷体"/>
              </a:rPr>
              <a:t>低</a:t>
            </a:r>
            <a:r>
              <a:rPr dirty="0" sz="1200" spc="10">
                <a:solidFill>
                  <a:srgbClr val="231F20"/>
                </a:solidFill>
                <a:latin typeface="楷体"/>
                <a:cs typeface="楷体"/>
              </a:rPr>
              <a:t>。但 </a:t>
            </a:r>
            <a:r>
              <a:rPr dirty="0" sz="1200" spc="30">
                <a:solidFill>
                  <a:srgbClr val="231F20"/>
                </a:solidFill>
                <a:latin typeface="楷体"/>
                <a:cs typeface="楷体"/>
              </a:rPr>
              <a:t>实际</a:t>
            </a:r>
            <a:r>
              <a:rPr dirty="0" sz="1200">
                <a:solidFill>
                  <a:srgbClr val="231F20"/>
                </a:solidFill>
                <a:latin typeface="楷体"/>
                <a:cs typeface="楷体"/>
              </a:rPr>
              <a:t>上</a:t>
            </a:r>
            <a:r>
              <a:rPr dirty="0" sz="1200" spc="30">
                <a:solidFill>
                  <a:srgbClr val="231F20"/>
                </a:solidFill>
                <a:latin typeface="楷体"/>
                <a:cs typeface="楷体"/>
              </a:rPr>
              <a:t>，由于我国人口基数</a:t>
            </a:r>
            <a:r>
              <a:rPr dirty="0" sz="1200">
                <a:solidFill>
                  <a:srgbClr val="231F20"/>
                </a:solidFill>
                <a:latin typeface="楷体"/>
                <a:cs typeface="楷体"/>
              </a:rPr>
              <a:t>大</a:t>
            </a:r>
            <a:r>
              <a:rPr dirty="0" sz="1200" spc="30">
                <a:solidFill>
                  <a:srgbClr val="231F20"/>
                </a:solidFill>
                <a:latin typeface="楷体"/>
                <a:cs typeface="楷体"/>
              </a:rPr>
              <a:t>，罕见病在中国其实并</a:t>
            </a:r>
            <a:r>
              <a:rPr dirty="0" sz="1200">
                <a:solidFill>
                  <a:srgbClr val="231F20"/>
                </a:solidFill>
                <a:latin typeface="楷体"/>
                <a:cs typeface="楷体"/>
              </a:rPr>
              <a:t>不</a:t>
            </a:r>
            <a:r>
              <a:rPr dirty="0" sz="1200" spc="30">
                <a:solidFill>
                  <a:srgbClr val="231F20"/>
                </a:solidFill>
                <a:latin typeface="楷体"/>
                <a:cs typeface="楷体"/>
              </a:rPr>
              <a:t>“罕</a:t>
            </a:r>
            <a:r>
              <a:rPr dirty="0" sz="1200">
                <a:solidFill>
                  <a:srgbClr val="231F20"/>
                </a:solidFill>
                <a:latin typeface="楷体"/>
                <a:cs typeface="楷体"/>
              </a:rPr>
              <a:t>见</a:t>
            </a:r>
            <a:r>
              <a:rPr dirty="0" sz="1200" spc="-380">
                <a:solidFill>
                  <a:srgbClr val="231F20"/>
                </a:solidFill>
                <a:latin typeface="楷体"/>
                <a:cs typeface="楷体"/>
              </a:rPr>
              <a:t> </a:t>
            </a:r>
            <a:r>
              <a:rPr dirty="0" baseline="2314" sz="1800">
                <a:solidFill>
                  <a:srgbClr val="231F20"/>
                </a:solidFill>
                <a:latin typeface="Times New Roman"/>
                <a:cs typeface="Times New Roman"/>
              </a:rPr>
              <a:t>”</a:t>
            </a:r>
            <a:r>
              <a:rPr dirty="0" sz="1200" spc="30">
                <a:solidFill>
                  <a:srgbClr val="231F20"/>
                </a:solidFill>
                <a:latin typeface="楷体"/>
                <a:cs typeface="楷体"/>
              </a:rPr>
              <a:t>。大量 </a:t>
            </a:r>
            <a:r>
              <a:rPr dirty="0" sz="1200" spc="10">
                <a:solidFill>
                  <a:srgbClr val="231F20"/>
                </a:solidFill>
                <a:latin typeface="楷体"/>
                <a:cs typeface="楷体"/>
              </a:rPr>
              <a:t>的罕见病患者需要及时的诊疗和社会救</a:t>
            </a:r>
            <a:r>
              <a:rPr dirty="0" sz="1200">
                <a:solidFill>
                  <a:srgbClr val="231F20"/>
                </a:solidFill>
                <a:latin typeface="楷体"/>
                <a:cs typeface="楷体"/>
              </a:rPr>
              <a:t>助</a:t>
            </a:r>
            <a:r>
              <a:rPr dirty="0" sz="1200" spc="10">
                <a:solidFill>
                  <a:srgbClr val="231F20"/>
                </a:solidFill>
                <a:latin typeface="楷体"/>
                <a:cs typeface="楷体"/>
              </a:rPr>
              <a:t>，但由于无力负担高昂药费或 无药可</a:t>
            </a:r>
            <a:r>
              <a:rPr dirty="0" sz="1200">
                <a:solidFill>
                  <a:srgbClr val="231F20"/>
                </a:solidFill>
                <a:latin typeface="楷体"/>
                <a:cs typeface="楷体"/>
              </a:rPr>
              <a:t>用</a:t>
            </a:r>
            <a:r>
              <a:rPr dirty="0" sz="1200" spc="10">
                <a:solidFill>
                  <a:srgbClr val="231F20"/>
                </a:solidFill>
                <a:latin typeface="楷体"/>
                <a:cs typeface="楷体"/>
              </a:rPr>
              <a:t>，很多患者面临着弃</a:t>
            </a:r>
            <a:r>
              <a:rPr dirty="0" sz="1200">
                <a:solidFill>
                  <a:srgbClr val="231F20"/>
                </a:solidFill>
                <a:latin typeface="楷体"/>
                <a:cs typeface="楷体"/>
              </a:rPr>
              <a:t>疗</a:t>
            </a:r>
            <a:r>
              <a:rPr dirty="0" sz="1200" spc="10">
                <a:solidFill>
                  <a:srgbClr val="231F20"/>
                </a:solidFill>
                <a:latin typeface="楷体"/>
                <a:cs typeface="楷体"/>
              </a:rPr>
              <a:t>、不规范治疗的困</a:t>
            </a:r>
            <a:r>
              <a:rPr dirty="0" sz="1200">
                <a:solidFill>
                  <a:srgbClr val="231F20"/>
                </a:solidFill>
                <a:latin typeface="楷体"/>
                <a:cs typeface="楷体"/>
              </a:rPr>
              <a:t>境</a:t>
            </a:r>
            <a:r>
              <a:rPr dirty="0" sz="1200" spc="10">
                <a:solidFill>
                  <a:srgbClr val="231F20"/>
                </a:solidFill>
                <a:latin typeface="楷体"/>
                <a:cs typeface="楷体"/>
              </a:rPr>
              <a:t>。很多坚持治疗的 </a:t>
            </a:r>
            <a:r>
              <a:rPr dirty="0" sz="1200" spc="30">
                <a:solidFill>
                  <a:srgbClr val="231F20"/>
                </a:solidFill>
                <a:latin typeface="楷体"/>
                <a:cs typeface="楷体"/>
              </a:rPr>
              <a:t>家庭也因长期负担高额治疗费用致贫返</a:t>
            </a:r>
            <a:r>
              <a:rPr dirty="0" sz="1200">
                <a:solidFill>
                  <a:srgbClr val="231F20"/>
                </a:solidFill>
                <a:latin typeface="楷体"/>
                <a:cs typeface="楷体"/>
              </a:rPr>
              <a:t>贫</a:t>
            </a:r>
            <a:r>
              <a:rPr dirty="0" sz="1200" spc="-5">
                <a:solidFill>
                  <a:srgbClr val="231F20"/>
                </a:solidFill>
                <a:latin typeface="楷体"/>
                <a:cs typeface="楷体"/>
              </a:rPr>
              <a:t>。</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30">
                <a:solidFill>
                  <a:srgbClr val="231F20"/>
                </a:solidFill>
                <a:latin typeface="楷体"/>
                <a:cs typeface="楷体"/>
              </a:rPr>
              <a:t>孤儿</a:t>
            </a:r>
            <a:r>
              <a:rPr dirty="0" sz="1200">
                <a:solidFill>
                  <a:srgbClr val="231F20"/>
                </a:solidFill>
                <a:latin typeface="楷体"/>
                <a:cs typeface="楷体"/>
              </a:rPr>
              <a:t>药</a:t>
            </a:r>
            <a:r>
              <a:rPr dirty="0" sz="1200" spc="-32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37">
                <a:solidFill>
                  <a:srgbClr val="231F20"/>
                </a:solidFill>
                <a:latin typeface="Times New Roman"/>
                <a:cs typeface="Times New Roman"/>
              </a:rPr>
              <a:t> </a:t>
            </a:r>
            <a:r>
              <a:rPr dirty="0" sz="1200" spc="30">
                <a:solidFill>
                  <a:srgbClr val="231F20"/>
                </a:solidFill>
                <a:latin typeface="楷体"/>
                <a:cs typeface="楷体"/>
              </a:rPr>
              <a:t>作为防治罕见病 </a:t>
            </a:r>
            <a:r>
              <a:rPr dirty="0" sz="1200" spc="10">
                <a:solidFill>
                  <a:srgbClr val="231F20"/>
                </a:solidFill>
                <a:latin typeface="楷体"/>
                <a:cs typeface="楷体"/>
              </a:rPr>
              <a:t>的专用</a:t>
            </a:r>
            <a:r>
              <a:rPr dirty="0" sz="1200">
                <a:solidFill>
                  <a:srgbClr val="231F20"/>
                </a:solidFill>
                <a:latin typeface="楷体"/>
                <a:cs typeface="楷体"/>
              </a:rPr>
              <a:t>药</a:t>
            </a:r>
            <a:r>
              <a:rPr dirty="0" sz="1200" spc="10">
                <a:solidFill>
                  <a:srgbClr val="231F20"/>
                </a:solidFill>
                <a:latin typeface="楷体"/>
                <a:cs typeface="楷体"/>
              </a:rPr>
              <a:t>，其用药可及性在上市种</a:t>
            </a:r>
            <a:r>
              <a:rPr dirty="0" sz="1200">
                <a:solidFill>
                  <a:srgbClr val="231F20"/>
                </a:solidFill>
                <a:latin typeface="楷体"/>
                <a:cs typeface="楷体"/>
              </a:rPr>
              <a:t>类</a:t>
            </a:r>
            <a:r>
              <a:rPr dirty="0" sz="1200" spc="10">
                <a:solidFill>
                  <a:srgbClr val="231F20"/>
                </a:solidFill>
                <a:latin typeface="楷体"/>
                <a:cs typeface="楷体"/>
              </a:rPr>
              <a:t>、医保覆盖以及整体支出等关键指 标上均有较大提升空</a:t>
            </a:r>
            <a:r>
              <a:rPr dirty="0" sz="1200">
                <a:solidFill>
                  <a:srgbClr val="231F20"/>
                </a:solidFill>
                <a:latin typeface="楷体"/>
                <a:cs typeface="楷体"/>
              </a:rPr>
              <a:t>间</a:t>
            </a:r>
            <a:r>
              <a:rPr dirty="0" sz="1200" spc="10">
                <a:solidFill>
                  <a:srgbClr val="231F20"/>
                </a:solidFill>
                <a:latin typeface="楷体"/>
                <a:cs typeface="楷体"/>
              </a:rPr>
              <a:t>。习近平总书记等党和国家领导人对罕见病的关 注度也不断提</a:t>
            </a:r>
            <a:r>
              <a:rPr dirty="0" sz="1200">
                <a:solidFill>
                  <a:srgbClr val="231F20"/>
                </a:solidFill>
                <a:latin typeface="楷体"/>
                <a:cs typeface="楷体"/>
              </a:rPr>
              <a:t>高</a:t>
            </a:r>
            <a:r>
              <a:rPr dirty="0" sz="1200" spc="10">
                <a:solidFill>
                  <a:srgbClr val="231F20"/>
                </a:solidFill>
                <a:latin typeface="楷体"/>
                <a:cs typeface="楷体"/>
              </a:rPr>
              <a:t>，在不同场合下提出应把罕见病作为重</a:t>
            </a:r>
            <a:r>
              <a:rPr dirty="0" sz="1200">
                <a:solidFill>
                  <a:srgbClr val="231F20"/>
                </a:solidFill>
                <a:latin typeface="楷体"/>
                <a:cs typeface="楷体"/>
              </a:rPr>
              <a:t>点</a:t>
            </a:r>
            <a:r>
              <a:rPr dirty="0" sz="1200" spc="10">
                <a:solidFill>
                  <a:srgbClr val="231F20"/>
                </a:solidFill>
                <a:latin typeface="楷体"/>
                <a:cs typeface="楷体"/>
              </a:rPr>
              <a:t>，提高药品供 </a:t>
            </a:r>
            <a:r>
              <a:rPr dirty="0" sz="1200">
                <a:solidFill>
                  <a:srgbClr val="231F20"/>
                </a:solidFill>
                <a:latin typeface="楷体"/>
                <a:cs typeface="楷体"/>
              </a:rPr>
              <a:t>应保障能力。</a:t>
            </a:r>
            <a:endParaRPr sz="1200">
              <a:latin typeface="楷体"/>
              <a:cs typeface="楷体"/>
            </a:endParaRPr>
          </a:p>
          <a:p>
            <a:pPr>
              <a:lnSpc>
                <a:spcPct val="100000"/>
              </a:lnSpc>
              <a:spcBef>
                <a:spcPts val="5"/>
              </a:spcBef>
            </a:pPr>
            <a:endParaRPr sz="1400">
              <a:latin typeface="楷体"/>
              <a:cs typeface="楷体"/>
            </a:endParaRPr>
          </a:p>
          <a:p>
            <a:pPr marL="12700" marR="5080" indent="304800">
              <a:lnSpc>
                <a:spcPct val="125000"/>
              </a:lnSpc>
            </a:pPr>
            <a:r>
              <a:rPr dirty="0" sz="1200" spc="50">
                <a:solidFill>
                  <a:srgbClr val="231F20"/>
                </a:solidFill>
                <a:latin typeface="楷体"/>
                <a:cs typeface="楷体"/>
              </a:rPr>
              <a:t>近几年国家医保积极开展高值药物的谈判和纳</a:t>
            </a:r>
            <a:r>
              <a:rPr dirty="0" sz="1200">
                <a:solidFill>
                  <a:srgbClr val="231F20"/>
                </a:solidFill>
                <a:latin typeface="楷体"/>
                <a:cs typeface="楷体"/>
              </a:rPr>
              <a:t>入</a:t>
            </a:r>
            <a:r>
              <a:rPr dirty="0" sz="1200" spc="50">
                <a:solidFill>
                  <a:srgbClr val="231F20"/>
                </a:solidFill>
                <a:latin typeface="楷体"/>
                <a:cs typeface="楷体"/>
              </a:rPr>
              <a:t>，并首次</a:t>
            </a:r>
            <a:r>
              <a:rPr dirty="0" sz="1200">
                <a:solidFill>
                  <a:srgbClr val="231F20"/>
                </a:solidFill>
                <a:latin typeface="楷体"/>
                <a:cs typeface="楷体"/>
              </a:rPr>
              <a:t>于</a:t>
            </a:r>
            <a:r>
              <a:rPr dirty="0" sz="1200" spc="-325">
                <a:solidFill>
                  <a:srgbClr val="231F20"/>
                </a:solidFill>
                <a:latin typeface="楷体"/>
                <a:cs typeface="楷体"/>
              </a:rPr>
              <a:t> </a:t>
            </a:r>
            <a:r>
              <a:rPr dirty="0" baseline="2314" sz="1800">
                <a:solidFill>
                  <a:srgbClr val="231F20"/>
                </a:solidFill>
                <a:latin typeface="Times New Roman"/>
                <a:cs typeface="Times New Roman"/>
              </a:rPr>
              <a:t>2017  </a:t>
            </a:r>
            <a:r>
              <a:rPr dirty="0" sz="1200" spc="10">
                <a:solidFill>
                  <a:srgbClr val="231F20"/>
                </a:solidFill>
                <a:latin typeface="楷体"/>
                <a:cs typeface="楷体"/>
              </a:rPr>
              <a:t>年通过国家谈判把两种孤儿药纳入医保目</a:t>
            </a:r>
            <a:r>
              <a:rPr dirty="0" sz="1200">
                <a:solidFill>
                  <a:srgbClr val="231F20"/>
                </a:solidFill>
                <a:latin typeface="楷体"/>
                <a:cs typeface="楷体"/>
              </a:rPr>
              <a:t>录</a:t>
            </a:r>
            <a:r>
              <a:rPr dirty="0" sz="1200" spc="10">
                <a:solidFill>
                  <a:srgbClr val="231F20"/>
                </a:solidFill>
                <a:latin typeface="楷体"/>
                <a:cs typeface="楷体"/>
              </a:rPr>
              <a:t>，在孤儿药的准入路径上实 现了一定突</a:t>
            </a:r>
            <a:r>
              <a:rPr dirty="0" sz="1200">
                <a:solidFill>
                  <a:srgbClr val="231F20"/>
                </a:solidFill>
                <a:latin typeface="楷体"/>
                <a:cs typeface="楷体"/>
              </a:rPr>
              <a:t>破</a:t>
            </a:r>
            <a:r>
              <a:rPr dirty="0" sz="1200" spc="10">
                <a:solidFill>
                  <a:srgbClr val="231F20"/>
                </a:solidFill>
                <a:latin typeface="楷体"/>
                <a:cs typeface="楷体"/>
              </a:rPr>
              <a:t>。在地方层</a:t>
            </a:r>
            <a:r>
              <a:rPr dirty="0" sz="1200">
                <a:solidFill>
                  <a:srgbClr val="231F20"/>
                </a:solidFill>
                <a:latin typeface="楷体"/>
                <a:cs typeface="楷体"/>
              </a:rPr>
              <a:t>面</a:t>
            </a:r>
            <a:r>
              <a:rPr dirty="0" sz="1200" spc="10">
                <a:solidFill>
                  <a:srgbClr val="231F20"/>
                </a:solidFill>
                <a:latin typeface="楷体"/>
                <a:cs typeface="楷体"/>
              </a:rPr>
              <a:t>，包括青岛</a:t>
            </a:r>
            <a:r>
              <a:rPr dirty="0" sz="1200">
                <a:solidFill>
                  <a:srgbClr val="231F20"/>
                </a:solidFill>
                <a:latin typeface="楷体"/>
                <a:cs typeface="楷体"/>
              </a:rPr>
              <a:t>市</a:t>
            </a:r>
            <a:r>
              <a:rPr dirty="0" sz="1200" spc="10">
                <a:solidFill>
                  <a:srgbClr val="231F20"/>
                </a:solidFill>
                <a:latin typeface="楷体"/>
                <a:cs typeface="楷体"/>
              </a:rPr>
              <a:t>、浙江省在内的很多省市地区 </a:t>
            </a:r>
            <a:r>
              <a:rPr dirty="0" sz="1200">
                <a:solidFill>
                  <a:srgbClr val="231F20"/>
                </a:solidFill>
                <a:latin typeface="楷体"/>
                <a:cs typeface="楷体"/>
              </a:rPr>
              <a:t>先行先试</a:t>
            </a:r>
            <a:r>
              <a:rPr dirty="0" sz="1200" spc="-105">
                <a:solidFill>
                  <a:srgbClr val="231F20"/>
                </a:solidFill>
                <a:latin typeface="楷体"/>
                <a:cs typeface="楷体"/>
              </a:rPr>
              <a:t>，</a:t>
            </a:r>
            <a:r>
              <a:rPr dirty="0" sz="1200">
                <a:solidFill>
                  <a:srgbClr val="231F20"/>
                </a:solidFill>
                <a:latin typeface="楷体"/>
                <a:cs typeface="楷体"/>
              </a:rPr>
              <a:t>对罕见病用药的保障体系进行了多方面的探索</a:t>
            </a:r>
            <a:r>
              <a:rPr dirty="0" sz="1200" spc="-105">
                <a:solidFill>
                  <a:srgbClr val="231F20"/>
                </a:solidFill>
                <a:latin typeface="楷体"/>
                <a:cs typeface="楷体"/>
              </a:rPr>
              <a:t>。</a:t>
            </a:r>
            <a:r>
              <a:rPr dirty="0" sz="1200">
                <a:solidFill>
                  <a:srgbClr val="231F20"/>
                </a:solidFill>
                <a:latin typeface="楷体"/>
                <a:cs typeface="楷体"/>
              </a:rPr>
              <a:t>但另一方面， </a:t>
            </a:r>
            <a:r>
              <a:rPr dirty="0" sz="1200" spc="10">
                <a:solidFill>
                  <a:srgbClr val="231F20"/>
                </a:solidFill>
                <a:latin typeface="楷体"/>
                <a:cs typeface="楷体"/>
              </a:rPr>
              <a:t>我们可以看</a:t>
            </a:r>
            <a:r>
              <a:rPr dirty="0" sz="1200">
                <a:solidFill>
                  <a:srgbClr val="231F20"/>
                </a:solidFill>
                <a:latin typeface="楷体"/>
                <a:cs typeface="楷体"/>
              </a:rPr>
              <a:t>到</a:t>
            </a:r>
            <a:r>
              <a:rPr dirty="0" sz="1200" spc="10">
                <a:solidFill>
                  <a:srgbClr val="231F20"/>
                </a:solidFill>
                <a:latin typeface="楷体"/>
                <a:cs typeface="楷体"/>
              </a:rPr>
              <a:t>，由于患者人群少而分</a:t>
            </a:r>
            <a:r>
              <a:rPr dirty="0" sz="1200">
                <a:solidFill>
                  <a:srgbClr val="231F20"/>
                </a:solidFill>
                <a:latin typeface="楷体"/>
                <a:cs typeface="楷体"/>
              </a:rPr>
              <a:t>散</a:t>
            </a:r>
            <a:r>
              <a:rPr dirty="0" sz="1200" spc="10">
                <a:solidFill>
                  <a:srgbClr val="231F20"/>
                </a:solidFill>
                <a:latin typeface="楷体"/>
                <a:cs typeface="楷体"/>
              </a:rPr>
              <a:t>、疾病数据匮乏以及治疗费用昂 贵等特</a:t>
            </a:r>
            <a:r>
              <a:rPr dirty="0" sz="1200">
                <a:solidFill>
                  <a:srgbClr val="231F20"/>
                </a:solidFill>
                <a:latin typeface="楷体"/>
                <a:cs typeface="楷体"/>
              </a:rPr>
              <a:t>点</a:t>
            </a:r>
            <a:r>
              <a:rPr dirty="0" sz="1200" spc="10">
                <a:solidFill>
                  <a:srgbClr val="231F20"/>
                </a:solidFill>
                <a:latin typeface="楷体"/>
                <a:cs typeface="楷体"/>
              </a:rPr>
              <a:t>，医保部门对如何建立罕见病用药保障体</a:t>
            </a:r>
            <a:r>
              <a:rPr dirty="0" sz="1200">
                <a:solidFill>
                  <a:srgbClr val="231F20"/>
                </a:solidFill>
                <a:latin typeface="楷体"/>
                <a:cs typeface="楷体"/>
              </a:rPr>
              <a:t>系</a:t>
            </a:r>
            <a:r>
              <a:rPr dirty="0" sz="1200" spc="10">
                <a:solidFill>
                  <a:srgbClr val="231F20"/>
                </a:solidFill>
                <a:latin typeface="楷体"/>
                <a:cs typeface="楷体"/>
              </a:rPr>
              <a:t>、并确保其公平性 和长期可持续发展等问</a:t>
            </a:r>
            <a:r>
              <a:rPr dirty="0" sz="1200">
                <a:solidFill>
                  <a:srgbClr val="231F20"/>
                </a:solidFill>
                <a:latin typeface="楷体"/>
                <a:cs typeface="楷体"/>
              </a:rPr>
              <a:t>题</a:t>
            </a:r>
            <a:r>
              <a:rPr dirty="0" sz="1200" spc="10">
                <a:solidFill>
                  <a:srgbClr val="231F20"/>
                </a:solidFill>
                <a:latin typeface="楷体"/>
                <a:cs typeface="楷体"/>
              </a:rPr>
              <a:t>，一直存在着疑</a:t>
            </a:r>
            <a:r>
              <a:rPr dirty="0" sz="1200">
                <a:solidFill>
                  <a:srgbClr val="231F20"/>
                </a:solidFill>
                <a:latin typeface="楷体"/>
                <a:cs typeface="楷体"/>
              </a:rPr>
              <a:t>虑</a:t>
            </a:r>
            <a:r>
              <a:rPr dirty="0" sz="1200" spc="10">
                <a:solidFill>
                  <a:srgbClr val="231F20"/>
                </a:solidFill>
                <a:latin typeface="楷体"/>
                <a:cs typeface="楷体"/>
              </a:rPr>
              <a:t>。因此孤儿药医保准入的顶 层设计亟待建</a:t>
            </a:r>
            <a:r>
              <a:rPr dirty="0" sz="1200">
                <a:solidFill>
                  <a:srgbClr val="231F20"/>
                </a:solidFill>
                <a:latin typeface="楷体"/>
                <a:cs typeface="楷体"/>
              </a:rPr>
              <a:t>立</a:t>
            </a:r>
            <a:r>
              <a:rPr dirty="0" sz="1200" spc="10">
                <a:solidFill>
                  <a:srgbClr val="231F20"/>
                </a:solidFill>
                <a:latin typeface="楷体"/>
                <a:cs typeface="楷体"/>
              </a:rPr>
              <a:t>，以指导医保和相关部门在多元筹</a:t>
            </a:r>
            <a:r>
              <a:rPr dirty="0" sz="1200">
                <a:solidFill>
                  <a:srgbClr val="231F20"/>
                </a:solidFill>
                <a:latin typeface="楷体"/>
                <a:cs typeface="楷体"/>
              </a:rPr>
              <a:t>资</a:t>
            </a:r>
            <a:r>
              <a:rPr dirty="0" sz="1200" spc="10">
                <a:solidFill>
                  <a:srgbClr val="231F20"/>
                </a:solidFill>
                <a:latin typeface="楷体"/>
                <a:cs typeface="楷体"/>
              </a:rPr>
              <a:t>、准入评</a:t>
            </a:r>
            <a:r>
              <a:rPr dirty="0" sz="1200">
                <a:solidFill>
                  <a:srgbClr val="231F20"/>
                </a:solidFill>
                <a:latin typeface="楷体"/>
                <a:cs typeface="楷体"/>
              </a:rPr>
              <a:t>估</a:t>
            </a:r>
            <a:r>
              <a:rPr dirty="0" sz="1200" spc="10">
                <a:solidFill>
                  <a:srgbClr val="231F20"/>
                </a:solidFill>
                <a:latin typeface="楷体"/>
                <a:cs typeface="楷体"/>
              </a:rPr>
              <a:t>、控费 管理等方面开展罕见病的用药保障体系建</a:t>
            </a:r>
            <a:r>
              <a:rPr dirty="0" sz="1200">
                <a:solidFill>
                  <a:srgbClr val="231F20"/>
                </a:solidFill>
                <a:latin typeface="楷体"/>
                <a:cs typeface="楷体"/>
              </a:rPr>
              <a:t>设</a:t>
            </a:r>
            <a:r>
              <a:rPr dirty="0" sz="1200" spc="10">
                <a:solidFill>
                  <a:srgbClr val="231F20"/>
                </a:solidFill>
                <a:latin typeface="楷体"/>
                <a:cs typeface="楷体"/>
              </a:rPr>
              <a:t>。另</a:t>
            </a:r>
            <a:r>
              <a:rPr dirty="0" sz="1200">
                <a:solidFill>
                  <a:srgbClr val="231F20"/>
                </a:solidFill>
                <a:latin typeface="楷体"/>
                <a:cs typeface="楷体"/>
              </a:rPr>
              <a:t>外</a:t>
            </a:r>
            <a:r>
              <a:rPr dirty="0" sz="1200" spc="10">
                <a:solidFill>
                  <a:srgbClr val="231F20"/>
                </a:solidFill>
                <a:latin typeface="楷体"/>
                <a:cs typeface="楷体"/>
              </a:rPr>
              <a:t>，面对罕见病长期用 </a:t>
            </a:r>
            <a:r>
              <a:rPr dirty="0" sz="1200">
                <a:solidFill>
                  <a:srgbClr val="231F20"/>
                </a:solidFill>
                <a:latin typeface="楷体"/>
                <a:cs typeface="楷体"/>
              </a:rPr>
              <a:t>药</a:t>
            </a:r>
            <a:r>
              <a:rPr dirty="0" sz="1200" spc="10">
                <a:solidFill>
                  <a:srgbClr val="231F20"/>
                </a:solidFill>
                <a:latin typeface="楷体"/>
                <a:cs typeface="楷体"/>
              </a:rPr>
              <a:t>、治疗费用较高的情</a:t>
            </a:r>
            <a:r>
              <a:rPr dirty="0" sz="1200">
                <a:solidFill>
                  <a:srgbClr val="231F20"/>
                </a:solidFill>
                <a:latin typeface="楷体"/>
                <a:cs typeface="楷体"/>
              </a:rPr>
              <a:t>况</a:t>
            </a:r>
            <a:r>
              <a:rPr dirty="0" sz="1200" spc="10">
                <a:solidFill>
                  <a:srgbClr val="231F20"/>
                </a:solidFill>
                <a:latin typeface="楷体"/>
                <a:cs typeface="楷体"/>
              </a:rPr>
              <a:t>，还需要鼓励政府医保之外的更多筹资渠道和 支付方的参</a:t>
            </a:r>
            <a:r>
              <a:rPr dirty="0" sz="1200">
                <a:solidFill>
                  <a:srgbClr val="231F20"/>
                </a:solidFill>
                <a:latin typeface="楷体"/>
                <a:cs typeface="楷体"/>
              </a:rPr>
              <a:t>与</a:t>
            </a:r>
            <a:r>
              <a:rPr dirty="0" sz="1200" spc="10">
                <a:solidFill>
                  <a:srgbClr val="231F20"/>
                </a:solidFill>
                <a:latin typeface="楷体"/>
                <a:cs typeface="楷体"/>
              </a:rPr>
              <a:t>（例如商业保</a:t>
            </a:r>
            <a:r>
              <a:rPr dirty="0" sz="1200" spc="5">
                <a:solidFill>
                  <a:srgbClr val="231F20"/>
                </a:solidFill>
                <a:latin typeface="楷体"/>
                <a:cs typeface="楷体"/>
              </a:rPr>
              <a:t>险），</a:t>
            </a:r>
            <a:r>
              <a:rPr dirty="0" sz="1200" spc="10">
                <a:solidFill>
                  <a:srgbClr val="231F20"/>
                </a:solidFill>
                <a:latin typeface="楷体"/>
                <a:cs typeface="楷体"/>
              </a:rPr>
              <a:t>形成多方合作的创新机制和可持续发 </a:t>
            </a:r>
            <a:r>
              <a:rPr dirty="0" sz="1200">
                <a:solidFill>
                  <a:srgbClr val="231F20"/>
                </a:solidFill>
                <a:latin typeface="楷体"/>
                <a:cs typeface="楷体"/>
              </a:rPr>
              <a:t>展的保障体系。</a:t>
            </a:r>
            <a:endParaRPr sz="1200">
              <a:latin typeface="楷体"/>
              <a:cs typeface="楷体"/>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6000" y="9019247"/>
            <a:ext cx="663511" cy="663511"/>
          </a:xfrm>
          <a:prstGeom prst="rect">
            <a:avLst/>
          </a:prstGeom>
        </p:spPr>
      </p:pic>
      <p:sp>
        <p:nvSpPr>
          <p:cNvPr id="3" name="object 3"/>
          <p:cNvSpPr txBox="1"/>
          <p:nvPr/>
        </p:nvSpPr>
        <p:spPr>
          <a:xfrm>
            <a:off x="329299" y="9767240"/>
            <a:ext cx="3512185" cy="637540"/>
          </a:xfrm>
          <a:prstGeom prst="rect">
            <a:avLst/>
          </a:prstGeom>
        </p:spPr>
        <p:txBody>
          <a:bodyPr wrap="square" lIns="0" tIns="14604" rIns="0" bIns="0" rtlCol="0" vert="horz">
            <a:spAutoFit/>
          </a:bodyPr>
          <a:lstStyle/>
          <a:p>
            <a:pPr marL="12700">
              <a:lnSpc>
                <a:spcPct val="100000"/>
              </a:lnSpc>
              <a:spcBef>
                <a:spcPts val="114"/>
              </a:spcBef>
            </a:pPr>
            <a:r>
              <a:rPr dirty="0" sz="1000">
                <a:solidFill>
                  <a:srgbClr val="B4B8BA"/>
                </a:solidFill>
                <a:latin typeface="楷体"/>
                <a:cs typeface="楷体"/>
              </a:rPr>
              <a:t>加强中国罕见病患者用药保障</a:t>
            </a:r>
            <a:r>
              <a:rPr dirty="0" sz="1000" spc="-285">
                <a:solidFill>
                  <a:srgbClr val="B4B8BA"/>
                </a:solidFill>
                <a:latin typeface="楷体"/>
                <a:cs typeface="楷体"/>
              </a:rPr>
              <a:t> </a:t>
            </a:r>
            <a:r>
              <a:rPr dirty="0" baseline="2777" sz="1500">
                <a:solidFill>
                  <a:srgbClr val="B4B8BA"/>
                </a:solidFill>
                <a:latin typeface="Times New Roman"/>
                <a:cs typeface="Times New Roman"/>
              </a:rPr>
              <a:t>——</a:t>
            </a:r>
            <a:r>
              <a:rPr dirty="0" baseline="2777" sz="1500" spc="-44">
                <a:solidFill>
                  <a:srgbClr val="B4B8BA"/>
                </a:solidFill>
                <a:latin typeface="Times New Roman"/>
                <a:cs typeface="Times New Roman"/>
              </a:rPr>
              <a:t> </a:t>
            </a:r>
            <a:r>
              <a:rPr dirty="0" sz="1000">
                <a:solidFill>
                  <a:srgbClr val="B4B8BA"/>
                </a:solidFill>
                <a:latin typeface="楷体"/>
                <a:cs typeface="楷体"/>
              </a:rPr>
              <a:t>行业研究和政策建议报告</a:t>
            </a:r>
            <a:r>
              <a:rPr dirty="0" sz="1000" spc="-335">
                <a:solidFill>
                  <a:srgbClr val="B4B8BA"/>
                </a:solidFill>
                <a:latin typeface="楷体"/>
                <a:cs typeface="楷体"/>
              </a:rPr>
              <a:t> </a:t>
            </a:r>
            <a:r>
              <a:rPr dirty="0" baseline="2777" sz="1500" i="1">
                <a:solidFill>
                  <a:srgbClr val="B4B8BA"/>
                </a:solidFill>
                <a:latin typeface="Times New Roman"/>
                <a:cs typeface="Times New Roman"/>
              </a:rPr>
              <a:t>©</a:t>
            </a:r>
            <a:endParaRPr baseline="2777" sz="1500">
              <a:latin typeface="Times New Roman"/>
              <a:cs typeface="Times New Roman"/>
            </a:endParaRPr>
          </a:p>
          <a:p>
            <a:pPr marL="12700">
              <a:lnSpc>
                <a:spcPct val="100000"/>
              </a:lnSpc>
            </a:pPr>
            <a:r>
              <a:rPr dirty="0" sz="1000">
                <a:solidFill>
                  <a:srgbClr val="B4B8BA"/>
                </a:solidFill>
                <a:latin typeface="楷体"/>
                <a:cs typeface="楷体"/>
              </a:rPr>
              <a:t>复旦大学健康金融研究室</a:t>
            </a:r>
            <a:endParaRPr sz="1000">
              <a:latin typeface="楷体"/>
              <a:cs typeface="楷体"/>
            </a:endParaRPr>
          </a:p>
          <a:p>
            <a:pPr marL="12700">
              <a:lnSpc>
                <a:spcPct val="100000"/>
              </a:lnSpc>
            </a:pPr>
            <a:r>
              <a:rPr dirty="0" sz="1000">
                <a:solidFill>
                  <a:srgbClr val="B4B8BA"/>
                </a:solidFill>
                <a:latin typeface="楷体"/>
                <a:cs typeface="楷体"/>
              </a:rPr>
              <a:t>艾社康（上海）健康咨询有限公司</a:t>
            </a:r>
            <a:endParaRPr sz="1000">
              <a:latin typeface="楷体"/>
              <a:cs typeface="楷体"/>
            </a:endParaRPr>
          </a:p>
          <a:p>
            <a:pPr marL="12700">
              <a:lnSpc>
                <a:spcPct val="100000"/>
              </a:lnSpc>
            </a:pPr>
            <a:r>
              <a:rPr dirty="0" baseline="2777" sz="1500">
                <a:solidFill>
                  <a:srgbClr val="B4B8BA"/>
                </a:solidFill>
                <a:latin typeface="Times New Roman"/>
                <a:cs typeface="Times New Roman"/>
              </a:rPr>
              <a:t>2018 </a:t>
            </a:r>
            <a:r>
              <a:rPr dirty="0" sz="1000">
                <a:solidFill>
                  <a:srgbClr val="B4B8BA"/>
                </a:solidFill>
                <a:latin typeface="楷体"/>
                <a:cs typeface="楷体"/>
              </a:rPr>
              <a:t>年</a:t>
            </a:r>
            <a:r>
              <a:rPr dirty="0" sz="1000" spc="-254">
                <a:solidFill>
                  <a:srgbClr val="B4B8BA"/>
                </a:solidFill>
                <a:latin typeface="楷体"/>
                <a:cs typeface="楷体"/>
              </a:rPr>
              <a:t> </a:t>
            </a:r>
            <a:r>
              <a:rPr dirty="0" baseline="2777" sz="1500">
                <a:solidFill>
                  <a:srgbClr val="B4B8BA"/>
                </a:solidFill>
                <a:latin typeface="Times New Roman"/>
                <a:cs typeface="Times New Roman"/>
              </a:rPr>
              <a:t>12 </a:t>
            </a:r>
            <a:r>
              <a:rPr dirty="0" sz="1000">
                <a:solidFill>
                  <a:srgbClr val="B4B8BA"/>
                </a:solidFill>
                <a:latin typeface="楷体"/>
                <a:cs typeface="楷体"/>
              </a:rPr>
              <a:t>月</a:t>
            </a:r>
            <a:endParaRPr sz="1000">
              <a:latin typeface="楷体"/>
              <a:cs typeface="楷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80032" y="2732646"/>
            <a:ext cx="4876165" cy="5511800"/>
          </a:xfrm>
          <a:prstGeom prst="rect">
            <a:avLst/>
          </a:prstGeom>
        </p:spPr>
        <p:txBody>
          <a:bodyPr wrap="square" lIns="0" tIns="12700" rIns="0" bIns="0" rtlCol="0" vert="horz">
            <a:spAutoFit/>
          </a:bodyPr>
          <a:lstStyle/>
          <a:p>
            <a:pPr marL="12700" marR="5080" indent="304800">
              <a:lnSpc>
                <a:spcPct val="125000"/>
              </a:lnSpc>
              <a:spcBef>
                <a:spcPts val="100"/>
              </a:spcBef>
            </a:pPr>
            <a:r>
              <a:rPr dirty="0" sz="1200">
                <a:solidFill>
                  <a:srgbClr val="231F20"/>
                </a:solidFill>
                <a:latin typeface="楷体"/>
                <a:cs typeface="楷体"/>
              </a:rPr>
              <a:t>美国</a:t>
            </a:r>
            <a:r>
              <a:rPr dirty="0" sz="1200" spc="-105">
                <a:solidFill>
                  <a:srgbClr val="231F20"/>
                </a:solidFill>
                <a:latin typeface="楷体"/>
                <a:cs typeface="楷体"/>
              </a:rPr>
              <a:t>、</a:t>
            </a:r>
            <a:r>
              <a:rPr dirty="0" sz="1200">
                <a:solidFill>
                  <a:srgbClr val="231F20"/>
                </a:solidFill>
                <a:latin typeface="楷体"/>
                <a:cs typeface="楷体"/>
              </a:rPr>
              <a:t>欧盟</a:t>
            </a:r>
            <a:r>
              <a:rPr dirty="0" sz="1200" spc="-105">
                <a:solidFill>
                  <a:srgbClr val="231F20"/>
                </a:solidFill>
                <a:latin typeface="楷体"/>
                <a:cs typeface="楷体"/>
              </a:rPr>
              <a:t>、</a:t>
            </a:r>
            <a:r>
              <a:rPr dirty="0" sz="1200">
                <a:solidFill>
                  <a:srgbClr val="231F20"/>
                </a:solidFill>
                <a:latin typeface="楷体"/>
                <a:cs typeface="楷体"/>
              </a:rPr>
              <a:t>中国台湾等地区较早开始推动罕见病保障体系的建设。 </a:t>
            </a:r>
            <a:r>
              <a:rPr dirty="0" sz="1200" spc="10">
                <a:solidFill>
                  <a:srgbClr val="231F20"/>
                </a:solidFill>
                <a:latin typeface="楷体"/>
                <a:cs typeface="楷体"/>
              </a:rPr>
              <a:t>美国早在上世纪八十年代就针对罕见病用药保障制度制定了法</a:t>
            </a:r>
            <a:r>
              <a:rPr dirty="0" sz="1200">
                <a:solidFill>
                  <a:srgbClr val="231F20"/>
                </a:solidFill>
                <a:latin typeface="楷体"/>
                <a:cs typeface="楷体"/>
              </a:rPr>
              <a:t>律</a:t>
            </a:r>
            <a:r>
              <a:rPr dirty="0" sz="1200" spc="10">
                <a:solidFill>
                  <a:srgbClr val="231F20"/>
                </a:solidFill>
                <a:latin typeface="楷体"/>
                <a:cs typeface="楷体"/>
              </a:rPr>
              <a:t>。欧盟 为提高孤儿药可及性设计了特殊的评估标准和控费手</a:t>
            </a:r>
            <a:r>
              <a:rPr dirty="0" sz="1200">
                <a:solidFill>
                  <a:srgbClr val="231F20"/>
                </a:solidFill>
                <a:latin typeface="楷体"/>
                <a:cs typeface="楷体"/>
              </a:rPr>
              <a:t>段</a:t>
            </a:r>
            <a:r>
              <a:rPr dirty="0" sz="1200" spc="10">
                <a:solidFill>
                  <a:srgbClr val="231F20"/>
                </a:solidFill>
                <a:latin typeface="楷体"/>
                <a:cs typeface="楷体"/>
              </a:rPr>
              <a:t>。而中国台湾地 区为加强孤儿药保障力度将众多孤儿药纳入了其全民健保体</a:t>
            </a:r>
            <a:r>
              <a:rPr dirty="0" sz="1200">
                <a:solidFill>
                  <a:srgbClr val="231F20"/>
                </a:solidFill>
                <a:latin typeface="楷体"/>
                <a:cs typeface="楷体"/>
              </a:rPr>
              <a:t>系</a:t>
            </a:r>
            <a:r>
              <a:rPr dirty="0" sz="1200" spc="10">
                <a:solidFill>
                  <a:srgbClr val="231F20"/>
                </a:solidFill>
                <a:latin typeface="楷体"/>
                <a:cs typeface="楷体"/>
              </a:rPr>
              <a:t>，并通过 罕见病健保专款专</a:t>
            </a:r>
            <a:r>
              <a:rPr dirty="0" sz="1200">
                <a:solidFill>
                  <a:srgbClr val="231F20"/>
                </a:solidFill>
                <a:latin typeface="楷体"/>
                <a:cs typeface="楷体"/>
              </a:rPr>
              <a:t>用</a:t>
            </a:r>
            <a:r>
              <a:rPr dirty="0" sz="1200" spc="10">
                <a:solidFill>
                  <a:srgbClr val="231F20"/>
                </a:solidFill>
                <a:latin typeface="楷体"/>
                <a:cs typeface="楷体"/>
              </a:rPr>
              <a:t>、拓展筹资渠道等手</a:t>
            </a:r>
            <a:r>
              <a:rPr dirty="0" sz="1200">
                <a:solidFill>
                  <a:srgbClr val="231F20"/>
                </a:solidFill>
                <a:latin typeface="楷体"/>
                <a:cs typeface="楷体"/>
              </a:rPr>
              <a:t>段</a:t>
            </a:r>
            <a:r>
              <a:rPr dirty="0" sz="1200" spc="10">
                <a:solidFill>
                  <a:srgbClr val="231F20"/>
                </a:solidFill>
                <a:latin typeface="楷体"/>
                <a:cs typeface="楷体"/>
              </a:rPr>
              <a:t>，既提高了罕见病患者用药 可及</a:t>
            </a:r>
            <a:r>
              <a:rPr dirty="0" sz="1200">
                <a:solidFill>
                  <a:srgbClr val="231F20"/>
                </a:solidFill>
                <a:latin typeface="楷体"/>
                <a:cs typeface="楷体"/>
              </a:rPr>
              <a:t>性</a:t>
            </a:r>
            <a:r>
              <a:rPr dirty="0" sz="1200" spc="10">
                <a:solidFill>
                  <a:srgbClr val="231F20"/>
                </a:solidFill>
                <a:latin typeface="楷体"/>
                <a:cs typeface="楷体"/>
              </a:rPr>
              <a:t>，也保证了健保的可持续</a:t>
            </a:r>
            <a:r>
              <a:rPr dirty="0" sz="1200">
                <a:solidFill>
                  <a:srgbClr val="231F20"/>
                </a:solidFill>
                <a:latin typeface="楷体"/>
                <a:cs typeface="楷体"/>
              </a:rPr>
              <a:t>性</a:t>
            </a:r>
            <a:r>
              <a:rPr dirty="0" sz="1200" spc="10">
                <a:solidFill>
                  <a:srgbClr val="231F20"/>
                </a:solidFill>
                <a:latin typeface="楷体"/>
                <a:cs typeface="楷体"/>
              </a:rPr>
              <a:t>。这些国家和地区的实践经验为大陆 在罕见病用药保障方面所面临的问题提供了可能的解决方</a:t>
            </a:r>
            <a:r>
              <a:rPr dirty="0" sz="1200">
                <a:solidFill>
                  <a:srgbClr val="231F20"/>
                </a:solidFill>
                <a:latin typeface="楷体"/>
                <a:cs typeface="楷体"/>
              </a:rPr>
              <a:t>案</a:t>
            </a:r>
            <a:r>
              <a:rPr dirty="0" sz="1200" spc="10">
                <a:solidFill>
                  <a:srgbClr val="231F20"/>
                </a:solidFill>
                <a:latin typeface="楷体"/>
                <a:cs typeface="楷体"/>
              </a:rPr>
              <a:t>，值得我们 </a:t>
            </a:r>
            <a:r>
              <a:rPr dirty="0" sz="1200">
                <a:solidFill>
                  <a:srgbClr val="231F20"/>
                </a:solidFill>
                <a:latin typeface="楷体"/>
                <a:cs typeface="楷体"/>
              </a:rPr>
              <a:t>学习借鉴。</a:t>
            </a:r>
            <a:endParaRPr sz="1200">
              <a:latin typeface="楷体"/>
              <a:cs typeface="楷体"/>
            </a:endParaRPr>
          </a:p>
          <a:p>
            <a:pPr>
              <a:lnSpc>
                <a:spcPct val="100000"/>
              </a:lnSpc>
              <a:spcBef>
                <a:spcPts val="5"/>
              </a:spcBef>
            </a:pPr>
            <a:endParaRPr sz="1400">
              <a:latin typeface="楷体"/>
              <a:cs typeface="楷体"/>
            </a:endParaRPr>
          </a:p>
          <a:p>
            <a:pPr marL="12700" marR="5080" indent="304800">
              <a:lnSpc>
                <a:spcPct val="125000"/>
              </a:lnSpc>
            </a:pPr>
            <a:r>
              <a:rPr dirty="0" sz="1200" spc="10">
                <a:solidFill>
                  <a:srgbClr val="231F20"/>
                </a:solidFill>
                <a:latin typeface="楷体"/>
                <a:cs typeface="楷体"/>
              </a:rPr>
              <a:t>提高我国罕见病用药可及性的工作任道而重</a:t>
            </a:r>
            <a:r>
              <a:rPr dirty="0" sz="1200">
                <a:solidFill>
                  <a:srgbClr val="231F20"/>
                </a:solidFill>
                <a:latin typeface="楷体"/>
                <a:cs typeface="楷体"/>
              </a:rPr>
              <a:t>远</a:t>
            </a:r>
            <a:r>
              <a:rPr dirty="0" sz="1200" spc="10">
                <a:solidFill>
                  <a:srgbClr val="231F20"/>
                </a:solidFill>
                <a:latin typeface="楷体"/>
                <a:cs typeface="楷体"/>
              </a:rPr>
              <a:t>，涉及到鼓励药物研 </a:t>
            </a:r>
            <a:r>
              <a:rPr dirty="0" sz="1200">
                <a:solidFill>
                  <a:srgbClr val="231F20"/>
                </a:solidFill>
                <a:latin typeface="楷体"/>
                <a:cs typeface="楷体"/>
              </a:rPr>
              <a:t>发</a:t>
            </a:r>
            <a:r>
              <a:rPr dirty="0" sz="1200" spc="15">
                <a:solidFill>
                  <a:srgbClr val="231F20"/>
                </a:solidFill>
                <a:latin typeface="楷体"/>
                <a:cs typeface="楷体"/>
              </a:rPr>
              <a:t>、加快新药上</a:t>
            </a:r>
            <a:r>
              <a:rPr dirty="0" sz="1200">
                <a:solidFill>
                  <a:srgbClr val="231F20"/>
                </a:solidFill>
                <a:latin typeface="楷体"/>
                <a:cs typeface="楷体"/>
              </a:rPr>
              <a:t>市</a:t>
            </a:r>
            <a:r>
              <a:rPr dirty="0" sz="1200" spc="15">
                <a:solidFill>
                  <a:srgbClr val="231F20"/>
                </a:solidFill>
                <a:latin typeface="楷体"/>
                <a:cs typeface="楷体"/>
              </a:rPr>
              <a:t>、流行病学调研和病例数据采</a:t>
            </a:r>
            <a:r>
              <a:rPr dirty="0" sz="1200">
                <a:solidFill>
                  <a:srgbClr val="231F20"/>
                </a:solidFill>
                <a:latin typeface="楷体"/>
                <a:cs typeface="楷体"/>
              </a:rPr>
              <a:t>集</a:t>
            </a:r>
            <a:r>
              <a:rPr dirty="0" sz="1200" spc="15">
                <a:solidFill>
                  <a:srgbClr val="231F20"/>
                </a:solidFill>
                <a:latin typeface="楷体"/>
                <a:cs typeface="楷体"/>
              </a:rPr>
              <a:t>、诊疗体系建</a:t>
            </a:r>
            <a:r>
              <a:rPr dirty="0" sz="1200">
                <a:solidFill>
                  <a:srgbClr val="231F20"/>
                </a:solidFill>
                <a:latin typeface="楷体"/>
                <a:cs typeface="楷体"/>
              </a:rPr>
              <a:t>设</a:t>
            </a:r>
            <a:r>
              <a:rPr dirty="0" sz="1200" spc="15">
                <a:solidFill>
                  <a:srgbClr val="231F20"/>
                </a:solidFill>
                <a:latin typeface="楷体"/>
                <a:cs typeface="楷体"/>
              </a:rPr>
              <a:t>、医 </a:t>
            </a:r>
            <a:r>
              <a:rPr dirty="0" sz="1200" spc="10">
                <a:solidFill>
                  <a:srgbClr val="231F20"/>
                </a:solidFill>
                <a:latin typeface="楷体"/>
                <a:cs typeface="楷体"/>
              </a:rPr>
              <a:t>保纳入与保障等诸多环</a:t>
            </a:r>
            <a:r>
              <a:rPr dirty="0" sz="1200">
                <a:solidFill>
                  <a:srgbClr val="231F20"/>
                </a:solidFill>
                <a:latin typeface="楷体"/>
                <a:cs typeface="楷体"/>
              </a:rPr>
              <a:t>节</a:t>
            </a:r>
            <a:r>
              <a:rPr dirty="0" sz="1200" spc="10">
                <a:solidFill>
                  <a:srgbClr val="231F20"/>
                </a:solidFill>
                <a:latin typeface="楷体"/>
                <a:cs typeface="楷体"/>
              </a:rPr>
              <a:t>，在政策推动和工作落实的参与方上也涉及到 中央和地方政府的配合以及企业和民间组织的参</a:t>
            </a:r>
            <a:r>
              <a:rPr dirty="0" sz="1200">
                <a:solidFill>
                  <a:srgbClr val="231F20"/>
                </a:solidFill>
                <a:latin typeface="楷体"/>
                <a:cs typeface="楷体"/>
              </a:rPr>
              <a:t>与</a:t>
            </a:r>
            <a:r>
              <a:rPr dirty="0" sz="1200" spc="10">
                <a:solidFill>
                  <a:srgbClr val="231F20"/>
                </a:solidFill>
                <a:latin typeface="楷体"/>
                <a:cs typeface="楷体"/>
              </a:rPr>
              <a:t>。国家医保</a:t>
            </a:r>
            <a:r>
              <a:rPr dirty="0" sz="1200">
                <a:solidFill>
                  <a:srgbClr val="231F20"/>
                </a:solidFill>
                <a:latin typeface="楷体"/>
                <a:cs typeface="楷体"/>
              </a:rPr>
              <a:t>在</a:t>
            </a:r>
            <a:r>
              <a:rPr dirty="0" sz="1200" spc="10">
                <a:solidFill>
                  <a:srgbClr val="231F20"/>
                </a:solidFill>
                <a:latin typeface="楷体"/>
                <a:cs typeface="楷体"/>
              </a:rPr>
              <a:t>“广覆 </a:t>
            </a:r>
            <a:r>
              <a:rPr dirty="0" sz="1200">
                <a:solidFill>
                  <a:srgbClr val="231F20"/>
                </a:solidFill>
                <a:latin typeface="楷体"/>
                <a:cs typeface="楷体"/>
              </a:rPr>
              <a:t>盖</a:t>
            </a:r>
            <a:r>
              <a:rPr dirty="0" sz="1200" spc="10">
                <a:solidFill>
                  <a:srgbClr val="231F20"/>
                </a:solidFill>
                <a:latin typeface="楷体"/>
                <a:cs typeface="楷体"/>
              </a:rPr>
              <a:t>、保基</a:t>
            </a:r>
            <a:r>
              <a:rPr dirty="0" sz="1200" spc="5">
                <a:solidFill>
                  <a:srgbClr val="231F20"/>
                </a:solidFill>
                <a:latin typeface="楷体"/>
                <a:cs typeface="楷体"/>
              </a:rPr>
              <a:t>本</a:t>
            </a:r>
            <a:r>
              <a:rPr dirty="0" sz="1200" spc="10">
                <a:solidFill>
                  <a:srgbClr val="231F20"/>
                </a:solidFill>
                <a:latin typeface="楷体"/>
                <a:cs typeface="楷体"/>
              </a:rPr>
              <a:t>”的基础</a:t>
            </a:r>
            <a:r>
              <a:rPr dirty="0" sz="1200">
                <a:solidFill>
                  <a:srgbClr val="231F20"/>
                </a:solidFill>
                <a:latin typeface="楷体"/>
                <a:cs typeface="楷体"/>
              </a:rPr>
              <a:t>上</a:t>
            </a:r>
            <a:r>
              <a:rPr dirty="0" sz="1200" spc="10">
                <a:solidFill>
                  <a:srgbClr val="231F20"/>
                </a:solidFill>
                <a:latin typeface="楷体"/>
                <a:cs typeface="楷体"/>
              </a:rPr>
              <a:t>，近几年大力推进了抗癌药的保障体系建</a:t>
            </a:r>
            <a:r>
              <a:rPr dirty="0" sz="1200">
                <a:solidFill>
                  <a:srgbClr val="231F20"/>
                </a:solidFill>
                <a:latin typeface="楷体"/>
                <a:cs typeface="楷体"/>
              </a:rPr>
              <a:t>设</a:t>
            </a:r>
            <a:r>
              <a:rPr dirty="0" sz="1200" spc="10">
                <a:solidFill>
                  <a:srgbClr val="231F20"/>
                </a:solidFill>
                <a:latin typeface="楷体"/>
                <a:cs typeface="楷体"/>
              </a:rPr>
              <a:t>。回 顾抗癌药物可及性的发展历</a:t>
            </a:r>
            <a:r>
              <a:rPr dirty="0" sz="1200">
                <a:solidFill>
                  <a:srgbClr val="231F20"/>
                </a:solidFill>
                <a:latin typeface="楷体"/>
                <a:cs typeface="楷体"/>
              </a:rPr>
              <a:t>程</a:t>
            </a:r>
            <a:r>
              <a:rPr dirty="0" sz="1200" spc="10">
                <a:solidFill>
                  <a:srgbClr val="231F20"/>
                </a:solidFill>
                <a:latin typeface="楷体"/>
                <a:cs typeface="楷体"/>
              </a:rPr>
              <a:t>，其发展分几个阶</a:t>
            </a:r>
            <a:r>
              <a:rPr dirty="0" sz="1200">
                <a:solidFill>
                  <a:srgbClr val="231F20"/>
                </a:solidFill>
                <a:latin typeface="楷体"/>
                <a:cs typeface="楷体"/>
              </a:rPr>
              <a:t>段</a:t>
            </a:r>
            <a:r>
              <a:rPr dirty="0" sz="1200" spc="10">
                <a:solidFill>
                  <a:srgbClr val="231F20"/>
                </a:solidFill>
                <a:latin typeface="楷体"/>
                <a:cs typeface="楷体"/>
              </a:rPr>
              <a:t>，包括地方医保特药 谈判并逐步扩大目</a:t>
            </a:r>
            <a:r>
              <a:rPr dirty="0" sz="1200">
                <a:solidFill>
                  <a:srgbClr val="231F20"/>
                </a:solidFill>
                <a:latin typeface="楷体"/>
                <a:cs typeface="楷体"/>
              </a:rPr>
              <a:t>录</a:t>
            </a:r>
            <a:r>
              <a:rPr dirty="0" sz="1200" spc="10">
                <a:solidFill>
                  <a:srgbClr val="231F20"/>
                </a:solidFill>
                <a:latin typeface="楷体"/>
                <a:cs typeface="楷体"/>
              </a:rPr>
              <a:t>、国家医保目录纳入常见抗癌</a:t>
            </a:r>
            <a:r>
              <a:rPr dirty="0" sz="1200">
                <a:solidFill>
                  <a:srgbClr val="231F20"/>
                </a:solidFill>
                <a:latin typeface="楷体"/>
                <a:cs typeface="楷体"/>
              </a:rPr>
              <a:t>药</a:t>
            </a:r>
            <a:r>
              <a:rPr dirty="0" sz="1200" spc="10">
                <a:solidFill>
                  <a:srgbClr val="231F20"/>
                </a:solidFill>
                <a:latin typeface="楷体"/>
                <a:cs typeface="楷体"/>
              </a:rPr>
              <a:t>、开展多轮国家谈 判及时纳入新上市抗癌药</a:t>
            </a:r>
            <a:r>
              <a:rPr dirty="0" sz="1200">
                <a:solidFill>
                  <a:srgbClr val="231F20"/>
                </a:solidFill>
                <a:latin typeface="楷体"/>
                <a:cs typeface="楷体"/>
              </a:rPr>
              <a:t>物</a:t>
            </a:r>
            <a:r>
              <a:rPr dirty="0" sz="1200" spc="10">
                <a:solidFill>
                  <a:srgbClr val="231F20"/>
                </a:solidFill>
                <a:latin typeface="楷体"/>
                <a:cs typeface="楷体"/>
              </a:rPr>
              <a:t>、以及保险公司竞相推出抗癌险作为补充保 </a:t>
            </a:r>
            <a:r>
              <a:rPr dirty="0" sz="1200">
                <a:solidFill>
                  <a:srgbClr val="231F20"/>
                </a:solidFill>
                <a:latin typeface="楷体"/>
                <a:cs typeface="楷体"/>
              </a:rPr>
              <a:t>障</a:t>
            </a:r>
            <a:r>
              <a:rPr dirty="0" sz="1200" spc="15">
                <a:solidFill>
                  <a:srgbClr val="231F20"/>
                </a:solidFill>
                <a:latin typeface="楷体"/>
                <a:cs typeface="楷体"/>
              </a:rPr>
              <a:t>。这其中经历的地方先行先</a:t>
            </a:r>
            <a:r>
              <a:rPr dirty="0" sz="1200">
                <a:solidFill>
                  <a:srgbClr val="231F20"/>
                </a:solidFill>
                <a:latin typeface="楷体"/>
                <a:cs typeface="楷体"/>
              </a:rPr>
              <a:t>试</a:t>
            </a:r>
            <a:r>
              <a:rPr dirty="0" sz="1200" spc="15">
                <a:solidFill>
                  <a:srgbClr val="231F20"/>
                </a:solidFill>
                <a:latin typeface="楷体"/>
                <a:cs typeface="楷体"/>
              </a:rPr>
              <a:t>、国家完善顶层设</a:t>
            </a:r>
            <a:r>
              <a:rPr dirty="0" sz="1200">
                <a:solidFill>
                  <a:srgbClr val="231F20"/>
                </a:solidFill>
                <a:latin typeface="楷体"/>
                <a:cs typeface="楷体"/>
              </a:rPr>
              <a:t>计</a:t>
            </a:r>
            <a:r>
              <a:rPr dirty="0" sz="1200" spc="15">
                <a:solidFill>
                  <a:srgbClr val="231F20"/>
                </a:solidFill>
                <a:latin typeface="楷体"/>
                <a:cs typeface="楷体"/>
              </a:rPr>
              <a:t>、推动地方落</a:t>
            </a:r>
            <a:r>
              <a:rPr dirty="0" sz="1200">
                <a:solidFill>
                  <a:srgbClr val="231F20"/>
                </a:solidFill>
                <a:latin typeface="楷体"/>
                <a:cs typeface="楷体"/>
              </a:rPr>
              <a:t>地、 </a:t>
            </a:r>
            <a:r>
              <a:rPr dirty="0" sz="1200" spc="10">
                <a:solidFill>
                  <a:srgbClr val="231F20"/>
                </a:solidFill>
                <a:latin typeface="楷体"/>
                <a:cs typeface="楷体"/>
              </a:rPr>
              <a:t>商保参与提供多层次保障等不同发展阶</a:t>
            </a:r>
            <a:r>
              <a:rPr dirty="0" sz="1200">
                <a:solidFill>
                  <a:srgbClr val="231F20"/>
                </a:solidFill>
                <a:latin typeface="楷体"/>
                <a:cs typeface="楷体"/>
              </a:rPr>
              <a:t>段</a:t>
            </a:r>
            <a:r>
              <a:rPr dirty="0" sz="1200" spc="10">
                <a:solidFill>
                  <a:srgbClr val="231F20"/>
                </a:solidFill>
                <a:latin typeface="楷体"/>
                <a:cs typeface="楷体"/>
              </a:rPr>
              <a:t>，对于推动罕见病用药可及性 </a:t>
            </a:r>
            <a:r>
              <a:rPr dirty="0" sz="1200">
                <a:solidFill>
                  <a:srgbClr val="231F20"/>
                </a:solidFill>
                <a:latin typeface="楷体"/>
                <a:cs typeface="楷体"/>
              </a:rPr>
              <a:t>有一定借鉴意义</a:t>
            </a:r>
            <a:r>
              <a:rPr dirty="0" sz="1200" spc="-405">
                <a:solidFill>
                  <a:srgbClr val="231F20"/>
                </a:solidFill>
                <a:latin typeface="楷体"/>
                <a:cs typeface="楷体"/>
              </a:rPr>
              <a:t>。</a:t>
            </a:r>
            <a:r>
              <a:rPr dirty="0" sz="1200">
                <a:solidFill>
                  <a:srgbClr val="231F20"/>
                </a:solidFill>
                <a:latin typeface="楷体"/>
                <a:cs typeface="楷体"/>
              </a:rPr>
              <a:t>提高我国罕见病用药可及性的探索方向也应考虑</a:t>
            </a:r>
            <a:r>
              <a:rPr dirty="0" sz="1200" spc="-405">
                <a:solidFill>
                  <a:srgbClr val="231F20"/>
                </a:solidFill>
                <a:latin typeface="楷体"/>
                <a:cs typeface="楷体"/>
              </a:rPr>
              <a:t>到</a:t>
            </a:r>
            <a:r>
              <a:rPr dirty="0" sz="1200">
                <a:solidFill>
                  <a:srgbClr val="231F20"/>
                </a:solidFill>
                <a:latin typeface="楷体"/>
                <a:cs typeface="楷体"/>
              </a:rPr>
              <a:t>“自 </a:t>
            </a:r>
            <a:r>
              <a:rPr dirty="0" sz="1200" spc="30">
                <a:solidFill>
                  <a:srgbClr val="231F20"/>
                </a:solidFill>
                <a:latin typeface="楷体"/>
                <a:cs typeface="楷体"/>
              </a:rPr>
              <a:t>上而</a:t>
            </a:r>
            <a:r>
              <a:rPr dirty="0" sz="1200" spc="15">
                <a:solidFill>
                  <a:srgbClr val="231F20"/>
                </a:solidFill>
                <a:latin typeface="楷体"/>
                <a:cs typeface="楷体"/>
              </a:rPr>
              <a:t>下</a:t>
            </a:r>
            <a:r>
              <a:rPr dirty="0" sz="1200">
                <a:solidFill>
                  <a:srgbClr val="231F20"/>
                </a:solidFill>
                <a:latin typeface="楷体"/>
                <a:cs typeface="楷体"/>
              </a:rPr>
              <a:t>”</a:t>
            </a:r>
            <a:r>
              <a:rPr dirty="0" sz="1200" spc="140">
                <a:solidFill>
                  <a:srgbClr val="231F20"/>
                </a:solidFill>
                <a:latin typeface="楷体"/>
                <a:cs typeface="楷体"/>
              </a:rPr>
              <a:t> </a:t>
            </a:r>
            <a:r>
              <a:rPr dirty="0" sz="1200" spc="30">
                <a:solidFill>
                  <a:srgbClr val="231F20"/>
                </a:solidFill>
                <a:latin typeface="楷体"/>
                <a:cs typeface="楷体"/>
              </a:rPr>
              <a:t>（完善保障体系顶层设</a:t>
            </a:r>
            <a:r>
              <a:rPr dirty="0" sz="1200" spc="15">
                <a:solidFill>
                  <a:srgbClr val="231F20"/>
                </a:solidFill>
                <a:latin typeface="楷体"/>
                <a:cs typeface="楷体"/>
              </a:rPr>
              <a:t>计</a:t>
            </a:r>
            <a:r>
              <a:rPr dirty="0" sz="1200">
                <a:solidFill>
                  <a:srgbClr val="231F20"/>
                </a:solidFill>
                <a:latin typeface="楷体"/>
                <a:cs typeface="楷体"/>
              </a:rPr>
              <a:t>）、</a:t>
            </a:r>
            <a:r>
              <a:rPr dirty="0" sz="1200" spc="30">
                <a:solidFill>
                  <a:srgbClr val="231F20"/>
                </a:solidFill>
                <a:latin typeface="楷体"/>
                <a:cs typeface="楷体"/>
              </a:rPr>
              <a:t>“自下而</a:t>
            </a:r>
            <a:r>
              <a:rPr dirty="0" sz="1200" spc="15">
                <a:solidFill>
                  <a:srgbClr val="231F20"/>
                </a:solidFill>
                <a:latin typeface="楷体"/>
                <a:cs typeface="楷体"/>
              </a:rPr>
              <a:t>上”（</a:t>
            </a:r>
            <a:r>
              <a:rPr dirty="0" sz="1200" spc="30">
                <a:solidFill>
                  <a:srgbClr val="231F20"/>
                </a:solidFill>
                <a:latin typeface="楷体"/>
                <a:cs typeface="楷体"/>
              </a:rPr>
              <a:t>推动地方医保 </a:t>
            </a:r>
            <a:r>
              <a:rPr dirty="0" sz="1200">
                <a:solidFill>
                  <a:srgbClr val="231F20"/>
                </a:solidFill>
                <a:latin typeface="楷体"/>
                <a:cs typeface="楷体"/>
              </a:rPr>
              <a:t>先行先试</a:t>
            </a:r>
            <a:r>
              <a:rPr dirty="0" sz="1200" spc="-470">
                <a:solidFill>
                  <a:srgbClr val="231F20"/>
                </a:solidFill>
                <a:latin typeface="楷体"/>
                <a:cs typeface="楷体"/>
              </a:rPr>
              <a:t>）</a:t>
            </a:r>
            <a:r>
              <a:rPr dirty="0" sz="1200">
                <a:solidFill>
                  <a:srgbClr val="231F20"/>
                </a:solidFill>
                <a:latin typeface="楷体"/>
                <a:cs typeface="楷体"/>
              </a:rPr>
              <a:t>等不同发展路径</a:t>
            </a:r>
            <a:r>
              <a:rPr dirty="0" sz="1200" spc="-470">
                <a:solidFill>
                  <a:srgbClr val="231F20"/>
                </a:solidFill>
                <a:latin typeface="楷体"/>
                <a:cs typeface="楷体"/>
              </a:rPr>
              <a:t>，</a:t>
            </a:r>
            <a:r>
              <a:rPr dirty="0" sz="1200">
                <a:solidFill>
                  <a:srgbClr val="231F20"/>
                </a:solidFill>
                <a:latin typeface="楷体"/>
                <a:cs typeface="楷体"/>
              </a:rPr>
              <a:t>并引入不同参与方发挥各自作</a:t>
            </a:r>
            <a:r>
              <a:rPr dirty="0" sz="1200" spc="-470">
                <a:solidFill>
                  <a:srgbClr val="231F20"/>
                </a:solidFill>
                <a:latin typeface="楷体"/>
                <a:cs typeface="楷体"/>
              </a:rPr>
              <a:t>用</a:t>
            </a:r>
            <a:r>
              <a:rPr dirty="0" sz="1200">
                <a:solidFill>
                  <a:srgbClr val="231F20"/>
                </a:solidFill>
                <a:latin typeface="楷体"/>
                <a:cs typeface="楷体"/>
              </a:rPr>
              <a:t>（完善诊疗、 </a:t>
            </a:r>
            <a:r>
              <a:rPr dirty="0" sz="1200" spc="10">
                <a:solidFill>
                  <a:srgbClr val="231F20"/>
                </a:solidFill>
                <a:latin typeface="楷体"/>
                <a:cs typeface="楷体"/>
              </a:rPr>
              <a:t>社会支持等支撑体</a:t>
            </a:r>
            <a:r>
              <a:rPr dirty="0" sz="1200" spc="5">
                <a:solidFill>
                  <a:srgbClr val="231F20"/>
                </a:solidFill>
                <a:latin typeface="楷体"/>
                <a:cs typeface="楷体"/>
              </a:rPr>
              <a:t>系），</a:t>
            </a:r>
            <a:r>
              <a:rPr dirty="0" sz="1200" spc="10">
                <a:solidFill>
                  <a:srgbClr val="231F20"/>
                </a:solidFill>
                <a:latin typeface="楷体"/>
                <a:cs typeface="楷体"/>
              </a:rPr>
              <a:t>为建成完</a:t>
            </a:r>
            <a:r>
              <a:rPr dirty="0" sz="1200">
                <a:solidFill>
                  <a:srgbClr val="231F20"/>
                </a:solidFill>
                <a:latin typeface="楷体"/>
                <a:cs typeface="楷体"/>
              </a:rPr>
              <a:t>善</a:t>
            </a:r>
            <a:r>
              <a:rPr dirty="0" sz="1200" spc="10">
                <a:solidFill>
                  <a:srgbClr val="231F20"/>
                </a:solidFill>
                <a:latin typeface="楷体"/>
                <a:cs typeface="楷体"/>
              </a:rPr>
              <a:t>、公</a:t>
            </a:r>
            <a:r>
              <a:rPr dirty="0" sz="1200">
                <a:solidFill>
                  <a:srgbClr val="231F20"/>
                </a:solidFill>
                <a:latin typeface="楷体"/>
                <a:cs typeface="楷体"/>
              </a:rPr>
              <a:t>平</a:t>
            </a:r>
            <a:r>
              <a:rPr dirty="0" sz="1200" spc="10">
                <a:solidFill>
                  <a:srgbClr val="231F20"/>
                </a:solidFill>
                <a:latin typeface="楷体"/>
                <a:cs typeface="楷体"/>
              </a:rPr>
              <a:t>、可持续的罕见病保障体系 </a:t>
            </a:r>
            <a:r>
              <a:rPr dirty="0" sz="1200">
                <a:solidFill>
                  <a:srgbClr val="231F20"/>
                </a:solidFill>
                <a:latin typeface="楷体"/>
                <a:cs typeface="楷体"/>
              </a:rPr>
              <a:t>共同努力。</a:t>
            </a:r>
            <a:endParaRPr sz="1200">
              <a:latin typeface="楷体"/>
              <a:cs typeface="楷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79793"/>
            <a:ext cx="3400425" cy="1078230"/>
            <a:chOff x="0" y="379793"/>
            <a:chExt cx="3400425" cy="1078230"/>
          </a:xfrm>
        </p:grpSpPr>
        <p:sp>
          <p:nvSpPr>
            <p:cNvPr id="3" name="object 3"/>
            <p:cNvSpPr/>
            <p:nvPr/>
          </p:nvSpPr>
          <p:spPr>
            <a:xfrm>
              <a:off x="0" y="379793"/>
              <a:ext cx="3400425" cy="1078230"/>
            </a:xfrm>
            <a:custGeom>
              <a:avLst/>
              <a:gdLst/>
              <a:ahLst/>
              <a:cxnLst/>
              <a:rect l="l" t="t" r="r" b="b"/>
              <a:pathLst>
                <a:path w="3400425" h="1078230">
                  <a:moveTo>
                    <a:pt x="3400196" y="0"/>
                  </a:moveTo>
                  <a:lnTo>
                    <a:pt x="0" y="0"/>
                  </a:lnTo>
                  <a:lnTo>
                    <a:pt x="0" y="1078204"/>
                  </a:lnTo>
                  <a:lnTo>
                    <a:pt x="3400196" y="1078204"/>
                  </a:lnTo>
                  <a:lnTo>
                    <a:pt x="3400196" y="0"/>
                  </a:lnTo>
                  <a:close/>
                </a:path>
              </a:pathLst>
            </a:custGeom>
            <a:solidFill>
              <a:srgbClr val="639E51"/>
            </a:solidFill>
          </p:spPr>
          <p:txBody>
            <a:bodyPr wrap="square" lIns="0" tIns="0" rIns="0" bIns="0" rtlCol="0"/>
            <a:lstStyle/>
            <a:p/>
          </p:txBody>
        </p:sp>
        <p:sp>
          <p:nvSpPr>
            <p:cNvPr id="4" name="object 4"/>
            <p:cNvSpPr/>
            <p:nvPr/>
          </p:nvSpPr>
          <p:spPr>
            <a:xfrm>
              <a:off x="643648" y="723190"/>
              <a:ext cx="243204" cy="370840"/>
            </a:xfrm>
            <a:custGeom>
              <a:avLst/>
              <a:gdLst/>
              <a:ahLst/>
              <a:cxnLst/>
              <a:rect l="l" t="t" r="r" b="b"/>
              <a:pathLst>
                <a:path w="243205" h="370840">
                  <a:moveTo>
                    <a:pt x="38944" y="316253"/>
                  </a:moveTo>
                  <a:lnTo>
                    <a:pt x="73608" y="315332"/>
                  </a:lnTo>
                  <a:lnTo>
                    <a:pt x="102196" y="314529"/>
                  </a:lnTo>
                  <a:lnTo>
                    <a:pt x="124708" y="313846"/>
                  </a:lnTo>
                  <a:lnTo>
                    <a:pt x="141141" y="313282"/>
                  </a:lnTo>
                  <a:lnTo>
                    <a:pt x="153355" y="313591"/>
                  </a:lnTo>
                  <a:lnTo>
                    <a:pt x="184283" y="338832"/>
                  </a:lnTo>
                  <a:lnTo>
                    <a:pt x="193732" y="358913"/>
                  </a:lnTo>
                  <a:lnTo>
                    <a:pt x="198811" y="367589"/>
                  </a:lnTo>
                  <a:lnTo>
                    <a:pt x="204141" y="370816"/>
                  </a:lnTo>
                  <a:lnTo>
                    <a:pt x="209721" y="368589"/>
                  </a:lnTo>
                  <a:lnTo>
                    <a:pt x="215550" y="360907"/>
                  </a:lnTo>
                  <a:lnTo>
                    <a:pt x="231425" y="325181"/>
                  </a:lnTo>
                  <a:lnTo>
                    <a:pt x="233154" y="298645"/>
                  </a:lnTo>
                  <a:lnTo>
                    <a:pt x="232349" y="276632"/>
                  </a:lnTo>
                  <a:lnTo>
                    <a:pt x="230435" y="248791"/>
                  </a:lnTo>
                  <a:lnTo>
                    <a:pt x="228384" y="217854"/>
                  </a:lnTo>
                  <a:lnTo>
                    <a:pt x="227206" y="186539"/>
                  </a:lnTo>
                  <a:lnTo>
                    <a:pt x="226898" y="154847"/>
                  </a:lnTo>
                  <a:lnTo>
                    <a:pt x="227463" y="122782"/>
                  </a:lnTo>
                  <a:lnTo>
                    <a:pt x="231413" y="70950"/>
                  </a:lnTo>
                  <a:lnTo>
                    <a:pt x="242584" y="37644"/>
                  </a:lnTo>
                  <a:lnTo>
                    <a:pt x="242338" y="31257"/>
                  </a:lnTo>
                  <a:lnTo>
                    <a:pt x="206311" y="6014"/>
                  </a:lnTo>
                  <a:lnTo>
                    <a:pt x="183300" y="0"/>
                  </a:lnTo>
                  <a:lnTo>
                    <a:pt x="175237" y="1055"/>
                  </a:lnTo>
                  <a:lnTo>
                    <a:pt x="166935" y="3719"/>
                  </a:lnTo>
                  <a:lnTo>
                    <a:pt x="157443" y="7137"/>
                  </a:lnTo>
                  <a:lnTo>
                    <a:pt x="145846" y="10421"/>
                  </a:lnTo>
                  <a:lnTo>
                    <a:pt x="100016" y="19403"/>
                  </a:lnTo>
                  <a:lnTo>
                    <a:pt x="57791" y="25538"/>
                  </a:lnTo>
                  <a:lnTo>
                    <a:pt x="33975" y="26538"/>
                  </a:lnTo>
                  <a:lnTo>
                    <a:pt x="22819" y="25545"/>
                  </a:lnTo>
                  <a:lnTo>
                    <a:pt x="12160" y="23556"/>
                  </a:lnTo>
                  <a:lnTo>
                    <a:pt x="3909" y="22759"/>
                  </a:lnTo>
                  <a:lnTo>
                    <a:pt x="0" y="25303"/>
                  </a:lnTo>
                  <a:lnTo>
                    <a:pt x="433" y="31190"/>
                  </a:lnTo>
                  <a:lnTo>
                    <a:pt x="5213" y="40422"/>
                  </a:lnTo>
                  <a:lnTo>
                    <a:pt x="11151" y="55442"/>
                  </a:lnTo>
                  <a:lnTo>
                    <a:pt x="15116" y="78635"/>
                  </a:lnTo>
                  <a:lnTo>
                    <a:pt x="17104" y="110007"/>
                  </a:lnTo>
                  <a:lnTo>
                    <a:pt x="17113" y="149566"/>
                  </a:lnTo>
                  <a:lnTo>
                    <a:pt x="15620" y="189698"/>
                  </a:lnTo>
                  <a:lnTo>
                    <a:pt x="13139" y="222751"/>
                  </a:lnTo>
                  <a:lnTo>
                    <a:pt x="9671" y="248730"/>
                  </a:lnTo>
                  <a:lnTo>
                    <a:pt x="5213" y="267638"/>
                  </a:lnTo>
                  <a:lnTo>
                    <a:pt x="1790" y="283334"/>
                  </a:lnTo>
                  <a:lnTo>
                    <a:pt x="10166" y="334110"/>
                  </a:lnTo>
                  <a:lnTo>
                    <a:pt x="24803" y="347508"/>
                  </a:lnTo>
                  <a:lnTo>
                    <a:pt x="31933" y="337464"/>
                  </a:lnTo>
                  <a:lnTo>
                    <a:pt x="38944" y="316253"/>
                  </a:lnTo>
                  <a:close/>
                </a:path>
                <a:path w="243205" h="370840">
                  <a:moveTo>
                    <a:pt x="38944" y="123772"/>
                  </a:moveTo>
                  <a:lnTo>
                    <a:pt x="38944" y="40422"/>
                  </a:lnTo>
                  <a:lnTo>
                    <a:pt x="86069" y="35028"/>
                  </a:lnTo>
                  <a:lnTo>
                    <a:pt x="122285" y="30751"/>
                  </a:lnTo>
                  <a:lnTo>
                    <a:pt x="147590" y="27588"/>
                  </a:lnTo>
                  <a:lnTo>
                    <a:pt x="161982" y="25538"/>
                  </a:lnTo>
                  <a:lnTo>
                    <a:pt x="173882" y="23556"/>
                  </a:lnTo>
                  <a:lnTo>
                    <a:pt x="181476" y="25881"/>
                  </a:lnTo>
                  <a:lnTo>
                    <a:pt x="191672" y="63556"/>
                  </a:lnTo>
                  <a:lnTo>
                    <a:pt x="195460" y="102870"/>
                  </a:lnTo>
                  <a:lnTo>
                    <a:pt x="197445" y="160912"/>
                  </a:lnTo>
                  <a:lnTo>
                    <a:pt x="197694" y="197191"/>
                  </a:lnTo>
                  <a:lnTo>
                    <a:pt x="197508" y="231741"/>
                  </a:lnTo>
                  <a:lnTo>
                    <a:pt x="196022" y="281844"/>
                  </a:lnTo>
                  <a:lnTo>
                    <a:pt x="189747" y="311800"/>
                  </a:lnTo>
                  <a:lnTo>
                    <a:pt x="185778" y="311178"/>
                  </a:lnTo>
                  <a:lnTo>
                    <a:pt x="180828" y="305344"/>
                  </a:lnTo>
                  <a:lnTo>
                    <a:pt x="175054" y="297912"/>
                  </a:lnTo>
                  <a:lnTo>
                    <a:pt x="168665" y="292457"/>
                  </a:lnTo>
                  <a:lnTo>
                    <a:pt x="161662" y="288978"/>
                  </a:lnTo>
                  <a:lnTo>
                    <a:pt x="154044" y="287475"/>
                  </a:lnTo>
                  <a:lnTo>
                    <a:pt x="145164" y="287360"/>
                  </a:lnTo>
                  <a:lnTo>
                    <a:pt x="134432" y="287986"/>
                  </a:lnTo>
                  <a:lnTo>
                    <a:pt x="121847" y="289350"/>
                  </a:lnTo>
                  <a:lnTo>
                    <a:pt x="107410" y="291450"/>
                  </a:lnTo>
                  <a:lnTo>
                    <a:pt x="91581" y="293750"/>
                  </a:lnTo>
                  <a:lnTo>
                    <a:pt x="74896" y="295676"/>
                  </a:lnTo>
                  <a:lnTo>
                    <a:pt x="57352" y="297226"/>
                  </a:lnTo>
                  <a:lnTo>
                    <a:pt x="38944" y="298397"/>
                  </a:lnTo>
                  <a:lnTo>
                    <a:pt x="38944" y="226960"/>
                  </a:lnTo>
                  <a:lnTo>
                    <a:pt x="60325" y="229066"/>
                  </a:lnTo>
                  <a:lnTo>
                    <a:pt x="80846" y="229441"/>
                  </a:lnTo>
                  <a:lnTo>
                    <a:pt x="119310" y="224978"/>
                  </a:lnTo>
                  <a:lnTo>
                    <a:pt x="150380" y="210836"/>
                  </a:lnTo>
                  <a:lnTo>
                    <a:pt x="150069" y="205128"/>
                  </a:lnTo>
                  <a:lnTo>
                    <a:pt x="145978" y="200168"/>
                  </a:lnTo>
                  <a:lnTo>
                    <a:pt x="139652" y="197192"/>
                  </a:lnTo>
                  <a:lnTo>
                    <a:pt x="131092" y="196200"/>
                  </a:lnTo>
                  <a:lnTo>
                    <a:pt x="120300" y="197191"/>
                  </a:lnTo>
                  <a:lnTo>
                    <a:pt x="106285" y="199680"/>
                  </a:lnTo>
                  <a:lnTo>
                    <a:pt x="88052" y="203152"/>
                  </a:lnTo>
                  <a:lnTo>
                    <a:pt x="65604" y="207612"/>
                  </a:lnTo>
                  <a:lnTo>
                    <a:pt x="38944" y="213066"/>
                  </a:lnTo>
                  <a:lnTo>
                    <a:pt x="38944" y="137653"/>
                  </a:lnTo>
                  <a:lnTo>
                    <a:pt x="77874" y="137167"/>
                  </a:lnTo>
                  <a:lnTo>
                    <a:pt x="119310" y="131710"/>
                  </a:lnTo>
                  <a:lnTo>
                    <a:pt x="154282" y="117569"/>
                  </a:lnTo>
                  <a:lnTo>
                    <a:pt x="153041" y="111860"/>
                  </a:lnTo>
                  <a:lnTo>
                    <a:pt x="147151" y="107151"/>
                  </a:lnTo>
                  <a:lnTo>
                    <a:pt x="138403" y="104925"/>
                  </a:lnTo>
                  <a:lnTo>
                    <a:pt x="126804" y="105177"/>
                  </a:lnTo>
                  <a:lnTo>
                    <a:pt x="112363" y="107897"/>
                  </a:lnTo>
                  <a:lnTo>
                    <a:pt x="95867" y="111871"/>
                  </a:lnTo>
                  <a:lnTo>
                    <a:pt x="78135" y="115844"/>
                  </a:lnTo>
                  <a:lnTo>
                    <a:pt x="59161" y="119813"/>
                  </a:lnTo>
                  <a:lnTo>
                    <a:pt x="38944" y="123772"/>
                  </a:lnTo>
                  <a:close/>
                </a:path>
              </a:pathLst>
            </a:custGeom>
            <a:ln w="19050">
              <a:solidFill>
                <a:srgbClr val="FFFFFF"/>
              </a:solidFill>
            </a:ln>
          </p:spPr>
          <p:txBody>
            <a:bodyPr wrap="square" lIns="0" tIns="0" rIns="0" bIns="0" rtlCol="0"/>
            <a:lstStyle/>
            <a:p/>
          </p:txBody>
        </p:sp>
        <p:sp>
          <p:nvSpPr>
            <p:cNvPr id="5" name="object 5"/>
            <p:cNvSpPr/>
            <p:nvPr/>
          </p:nvSpPr>
          <p:spPr>
            <a:xfrm>
              <a:off x="1079955" y="701356"/>
              <a:ext cx="410845" cy="427990"/>
            </a:xfrm>
            <a:custGeom>
              <a:avLst/>
              <a:gdLst/>
              <a:ahLst/>
              <a:cxnLst/>
              <a:rect l="l" t="t" r="r" b="b"/>
              <a:pathLst>
                <a:path w="410844" h="427990">
                  <a:moveTo>
                    <a:pt x="247562" y="127738"/>
                  </a:moveTo>
                  <a:lnTo>
                    <a:pt x="270625" y="67222"/>
                  </a:lnTo>
                  <a:lnTo>
                    <a:pt x="293880" y="35408"/>
                  </a:lnTo>
                  <a:lnTo>
                    <a:pt x="295922" y="30262"/>
                  </a:lnTo>
                  <a:lnTo>
                    <a:pt x="262447" y="2719"/>
                  </a:lnTo>
                  <a:lnTo>
                    <a:pt x="249788" y="0"/>
                  </a:lnTo>
                  <a:lnTo>
                    <a:pt x="243655" y="1053"/>
                  </a:lnTo>
                  <a:lnTo>
                    <a:pt x="237643" y="3709"/>
                  </a:lnTo>
                  <a:lnTo>
                    <a:pt x="229085" y="7382"/>
                  </a:lnTo>
                  <a:lnTo>
                    <a:pt x="172162" y="20575"/>
                  </a:lnTo>
                  <a:lnTo>
                    <a:pt x="123285" y="27789"/>
                  </a:lnTo>
                  <a:lnTo>
                    <a:pt x="83846" y="29516"/>
                  </a:lnTo>
                  <a:lnTo>
                    <a:pt x="69829" y="29889"/>
                  </a:lnTo>
                  <a:lnTo>
                    <a:pt x="62507" y="31999"/>
                  </a:lnTo>
                  <a:lnTo>
                    <a:pt x="61887" y="35842"/>
                  </a:lnTo>
                  <a:lnTo>
                    <a:pt x="67971" y="41416"/>
                  </a:lnTo>
                  <a:lnTo>
                    <a:pt x="78135" y="46698"/>
                  </a:lnTo>
                  <a:lnTo>
                    <a:pt x="89790" y="49614"/>
                  </a:lnTo>
                  <a:lnTo>
                    <a:pt x="102940" y="50167"/>
                  </a:lnTo>
                  <a:lnTo>
                    <a:pt x="117590" y="48363"/>
                  </a:lnTo>
                  <a:lnTo>
                    <a:pt x="133951" y="45330"/>
                  </a:lnTo>
                  <a:lnTo>
                    <a:pt x="152304" y="42173"/>
                  </a:lnTo>
                  <a:lnTo>
                    <a:pt x="172645" y="38885"/>
                  </a:lnTo>
                  <a:lnTo>
                    <a:pt x="194971" y="35459"/>
                  </a:lnTo>
                  <a:lnTo>
                    <a:pt x="215493" y="32866"/>
                  </a:lnTo>
                  <a:lnTo>
                    <a:pt x="230439" y="32002"/>
                  </a:lnTo>
                  <a:lnTo>
                    <a:pt x="239809" y="32866"/>
                  </a:lnTo>
                  <a:lnTo>
                    <a:pt x="243600" y="35459"/>
                  </a:lnTo>
                  <a:lnTo>
                    <a:pt x="243957" y="40621"/>
                  </a:lnTo>
                  <a:lnTo>
                    <a:pt x="243084" y="49118"/>
                  </a:lnTo>
                  <a:lnTo>
                    <a:pt x="240980" y="60959"/>
                  </a:lnTo>
                  <a:lnTo>
                    <a:pt x="237643" y="76150"/>
                  </a:lnTo>
                  <a:lnTo>
                    <a:pt x="229019" y="72807"/>
                  </a:lnTo>
                  <a:lnTo>
                    <a:pt x="221016" y="70700"/>
                  </a:lnTo>
                  <a:lnTo>
                    <a:pt x="213637" y="69830"/>
                  </a:lnTo>
                  <a:lnTo>
                    <a:pt x="206884" y="70194"/>
                  </a:lnTo>
                  <a:lnTo>
                    <a:pt x="199370" y="71438"/>
                  </a:lnTo>
                  <a:lnTo>
                    <a:pt x="189760" y="73172"/>
                  </a:lnTo>
                  <a:lnTo>
                    <a:pt x="178047" y="75402"/>
                  </a:lnTo>
                  <a:lnTo>
                    <a:pt x="164225" y="78131"/>
                  </a:lnTo>
                  <a:lnTo>
                    <a:pt x="149833" y="80732"/>
                  </a:lnTo>
                  <a:lnTo>
                    <a:pt x="136434" y="82589"/>
                  </a:lnTo>
                  <a:lnTo>
                    <a:pt x="124030" y="83704"/>
                  </a:lnTo>
                  <a:lnTo>
                    <a:pt x="112625" y="84075"/>
                  </a:lnTo>
                  <a:lnTo>
                    <a:pt x="104243" y="84762"/>
                  </a:lnTo>
                  <a:lnTo>
                    <a:pt x="100952" y="86817"/>
                  </a:lnTo>
                  <a:lnTo>
                    <a:pt x="102754" y="90231"/>
                  </a:lnTo>
                  <a:lnTo>
                    <a:pt x="109653" y="94997"/>
                  </a:lnTo>
                  <a:lnTo>
                    <a:pt x="119687" y="99405"/>
                  </a:lnTo>
                  <a:lnTo>
                    <a:pt x="130970" y="101698"/>
                  </a:lnTo>
                  <a:lnTo>
                    <a:pt x="143500" y="101878"/>
                  </a:lnTo>
                  <a:lnTo>
                    <a:pt x="157278" y="99950"/>
                  </a:lnTo>
                  <a:lnTo>
                    <a:pt x="172953" y="97104"/>
                  </a:lnTo>
                  <a:lnTo>
                    <a:pt x="191246" y="94505"/>
                  </a:lnTo>
                  <a:lnTo>
                    <a:pt x="212151" y="92149"/>
                  </a:lnTo>
                  <a:lnTo>
                    <a:pt x="235662" y="90031"/>
                  </a:lnTo>
                  <a:lnTo>
                    <a:pt x="227725" y="129719"/>
                  </a:lnTo>
                  <a:lnTo>
                    <a:pt x="189701" y="134444"/>
                  </a:lnTo>
                  <a:lnTo>
                    <a:pt x="123717" y="142376"/>
                  </a:lnTo>
                  <a:lnTo>
                    <a:pt x="71011" y="148202"/>
                  </a:lnTo>
                  <a:lnTo>
                    <a:pt x="30826" y="151179"/>
                  </a:lnTo>
                  <a:lnTo>
                    <a:pt x="15393" y="151550"/>
                  </a:lnTo>
                  <a:lnTo>
                    <a:pt x="4592" y="152481"/>
                  </a:lnTo>
                  <a:lnTo>
                    <a:pt x="0" y="155273"/>
                  </a:lnTo>
                  <a:lnTo>
                    <a:pt x="1615" y="159924"/>
                  </a:lnTo>
                  <a:lnTo>
                    <a:pt x="9437" y="166435"/>
                  </a:lnTo>
                  <a:lnTo>
                    <a:pt x="20036" y="172635"/>
                  </a:lnTo>
                  <a:lnTo>
                    <a:pt x="30019" y="176356"/>
                  </a:lnTo>
                  <a:lnTo>
                    <a:pt x="39386" y="177597"/>
                  </a:lnTo>
                  <a:lnTo>
                    <a:pt x="48134" y="176353"/>
                  </a:lnTo>
                  <a:lnTo>
                    <a:pt x="61209" y="173447"/>
                  </a:lnTo>
                  <a:lnTo>
                    <a:pt x="83594" y="169664"/>
                  </a:lnTo>
                  <a:lnTo>
                    <a:pt x="115287" y="165009"/>
                  </a:lnTo>
                  <a:lnTo>
                    <a:pt x="156287" y="159488"/>
                  </a:lnTo>
                  <a:lnTo>
                    <a:pt x="160745" y="171090"/>
                  </a:lnTo>
                  <a:lnTo>
                    <a:pt x="168187" y="214060"/>
                  </a:lnTo>
                  <a:lnTo>
                    <a:pt x="169416" y="252263"/>
                  </a:lnTo>
                  <a:lnTo>
                    <a:pt x="169480" y="275455"/>
                  </a:lnTo>
                  <a:lnTo>
                    <a:pt x="169178" y="301372"/>
                  </a:lnTo>
                  <a:lnTo>
                    <a:pt x="167682" y="345043"/>
                  </a:lnTo>
                  <a:lnTo>
                    <a:pt x="155775" y="372573"/>
                  </a:lnTo>
                  <a:lnTo>
                    <a:pt x="146226" y="371516"/>
                  </a:lnTo>
                  <a:lnTo>
                    <a:pt x="133465" y="367844"/>
                  </a:lnTo>
                  <a:lnTo>
                    <a:pt x="122292" y="364874"/>
                  </a:lnTo>
                  <a:lnTo>
                    <a:pt x="117576" y="365871"/>
                  </a:lnTo>
                  <a:lnTo>
                    <a:pt x="119315" y="370832"/>
                  </a:lnTo>
                  <a:lnTo>
                    <a:pt x="127509" y="379756"/>
                  </a:lnTo>
                  <a:lnTo>
                    <a:pt x="137913" y="390477"/>
                  </a:lnTo>
                  <a:lnTo>
                    <a:pt x="146342" y="400829"/>
                  </a:lnTo>
                  <a:lnTo>
                    <a:pt x="152796" y="410814"/>
                  </a:lnTo>
                  <a:lnTo>
                    <a:pt x="157278" y="420435"/>
                  </a:lnTo>
                  <a:lnTo>
                    <a:pt x="161359" y="427004"/>
                  </a:lnTo>
                  <a:lnTo>
                    <a:pt x="188271" y="398174"/>
                  </a:lnTo>
                  <a:lnTo>
                    <a:pt x="195221" y="363941"/>
                  </a:lnTo>
                  <a:lnTo>
                    <a:pt x="194971" y="344031"/>
                  </a:lnTo>
                  <a:lnTo>
                    <a:pt x="193544" y="320721"/>
                  </a:lnTo>
                  <a:lnTo>
                    <a:pt x="192238" y="292449"/>
                  </a:lnTo>
                  <a:lnTo>
                    <a:pt x="191060" y="259212"/>
                  </a:lnTo>
                  <a:lnTo>
                    <a:pt x="190018" y="221006"/>
                  </a:lnTo>
                  <a:lnTo>
                    <a:pt x="213756" y="246989"/>
                  </a:lnTo>
                  <a:lnTo>
                    <a:pt x="235397" y="271365"/>
                  </a:lnTo>
                  <a:lnTo>
                    <a:pt x="254936" y="294126"/>
                  </a:lnTo>
                  <a:lnTo>
                    <a:pt x="272365" y="315266"/>
                  </a:lnTo>
                  <a:lnTo>
                    <a:pt x="288861" y="332942"/>
                  </a:lnTo>
                  <a:lnTo>
                    <a:pt x="305603" y="345281"/>
                  </a:lnTo>
                  <a:lnTo>
                    <a:pt x="322595" y="352283"/>
                  </a:lnTo>
                  <a:lnTo>
                    <a:pt x="339840" y="353950"/>
                  </a:lnTo>
                  <a:lnTo>
                    <a:pt x="356633" y="352850"/>
                  </a:lnTo>
                  <a:lnTo>
                    <a:pt x="400356" y="348006"/>
                  </a:lnTo>
                  <a:lnTo>
                    <a:pt x="410265" y="342555"/>
                  </a:lnTo>
                  <a:lnTo>
                    <a:pt x="403324" y="338709"/>
                  </a:lnTo>
                  <a:lnTo>
                    <a:pt x="388456" y="334113"/>
                  </a:lnTo>
                  <a:lnTo>
                    <a:pt x="369847" y="328602"/>
                  </a:lnTo>
                  <a:lnTo>
                    <a:pt x="351737" y="321971"/>
                  </a:lnTo>
                  <a:lnTo>
                    <a:pt x="317018" y="305334"/>
                  </a:lnTo>
                  <a:lnTo>
                    <a:pt x="281289" y="281292"/>
                  </a:lnTo>
                  <a:lnTo>
                    <a:pt x="241606" y="246800"/>
                  </a:lnTo>
                  <a:lnTo>
                    <a:pt x="266288" y="230928"/>
                  </a:lnTo>
                  <a:lnTo>
                    <a:pt x="286750" y="219027"/>
                  </a:lnTo>
                  <a:lnTo>
                    <a:pt x="302994" y="211090"/>
                  </a:lnTo>
                  <a:lnTo>
                    <a:pt x="315025" y="207113"/>
                  </a:lnTo>
                  <a:lnTo>
                    <a:pt x="321780" y="204077"/>
                  </a:lnTo>
                  <a:lnTo>
                    <a:pt x="290897" y="174436"/>
                  </a:lnTo>
                  <a:lnTo>
                    <a:pt x="282027" y="171651"/>
                  </a:lnTo>
                  <a:lnTo>
                    <a:pt x="277505" y="173948"/>
                  </a:lnTo>
                  <a:lnTo>
                    <a:pt x="277331" y="181319"/>
                  </a:lnTo>
                  <a:lnTo>
                    <a:pt x="276083" y="192360"/>
                  </a:lnTo>
                  <a:lnTo>
                    <a:pt x="268392" y="205633"/>
                  </a:lnTo>
                  <a:lnTo>
                    <a:pt x="254255" y="221135"/>
                  </a:lnTo>
                  <a:lnTo>
                    <a:pt x="233668" y="238863"/>
                  </a:lnTo>
                  <a:lnTo>
                    <a:pt x="226599" y="231430"/>
                  </a:lnTo>
                  <a:lnTo>
                    <a:pt x="217296" y="223000"/>
                  </a:lnTo>
                  <a:lnTo>
                    <a:pt x="205763" y="213570"/>
                  </a:lnTo>
                  <a:lnTo>
                    <a:pt x="192000" y="203138"/>
                  </a:lnTo>
                  <a:lnTo>
                    <a:pt x="192246" y="194034"/>
                  </a:lnTo>
                  <a:lnTo>
                    <a:pt x="192987" y="186536"/>
                  </a:lnTo>
                  <a:lnTo>
                    <a:pt x="194229" y="180642"/>
                  </a:lnTo>
                  <a:lnTo>
                    <a:pt x="195975" y="176353"/>
                  </a:lnTo>
                  <a:lnTo>
                    <a:pt x="196337" y="172451"/>
                  </a:lnTo>
                  <a:lnTo>
                    <a:pt x="193479" y="167678"/>
                  </a:lnTo>
                  <a:lnTo>
                    <a:pt x="187402" y="162035"/>
                  </a:lnTo>
                  <a:lnTo>
                    <a:pt x="178106" y="155525"/>
                  </a:lnTo>
                  <a:lnTo>
                    <a:pt x="207491" y="151932"/>
                  </a:lnTo>
                  <a:lnTo>
                    <a:pt x="258093" y="146965"/>
                  </a:lnTo>
                  <a:lnTo>
                    <a:pt x="298348" y="144865"/>
                  </a:lnTo>
                  <a:lnTo>
                    <a:pt x="315772" y="144622"/>
                  </a:lnTo>
                  <a:lnTo>
                    <a:pt x="331585" y="144865"/>
                  </a:lnTo>
                  <a:lnTo>
                    <a:pt x="345784" y="145594"/>
                  </a:lnTo>
                  <a:lnTo>
                    <a:pt x="356579" y="145351"/>
                  </a:lnTo>
                  <a:lnTo>
                    <a:pt x="362161" y="142624"/>
                  </a:lnTo>
                  <a:lnTo>
                    <a:pt x="362533" y="137413"/>
                  </a:lnTo>
                  <a:lnTo>
                    <a:pt x="357697" y="129719"/>
                  </a:lnTo>
                  <a:lnTo>
                    <a:pt x="349757" y="122158"/>
                  </a:lnTo>
                  <a:lnTo>
                    <a:pt x="340820" y="117325"/>
                  </a:lnTo>
                  <a:lnTo>
                    <a:pt x="330895" y="115219"/>
                  </a:lnTo>
                  <a:lnTo>
                    <a:pt x="319990" y="115838"/>
                  </a:lnTo>
                  <a:lnTo>
                    <a:pt x="306898" y="118076"/>
                  </a:lnTo>
                  <a:lnTo>
                    <a:pt x="290463" y="120807"/>
                  </a:lnTo>
                  <a:lnTo>
                    <a:pt x="270684" y="124028"/>
                  </a:lnTo>
                  <a:lnTo>
                    <a:pt x="247562" y="127738"/>
                  </a:lnTo>
                  <a:close/>
                </a:path>
              </a:pathLst>
            </a:custGeom>
            <a:ln w="19049">
              <a:solidFill>
                <a:srgbClr val="FFFFFF"/>
              </a:solidFill>
            </a:ln>
          </p:spPr>
          <p:txBody>
            <a:bodyPr wrap="square" lIns="0" tIns="0" rIns="0" bIns="0" rtlCol="0"/>
            <a:lstStyle/>
            <a:p/>
          </p:txBody>
        </p:sp>
        <p:pic>
          <p:nvPicPr>
            <p:cNvPr id="6" name="object 6"/>
            <p:cNvPicPr/>
            <p:nvPr/>
          </p:nvPicPr>
          <p:blipFill>
            <a:blip r:embed="rId2" cstate="print"/>
            <a:stretch>
              <a:fillRect/>
            </a:stretch>
          </p:blipFill>
          <p:spPr>
            <a:xfrm>
              <a:off x="1086059" y="900925"/>
              <a:ext cx="146048" cy="179781"/>
            </a:xfrm>
            <a:prstGeom prst="rect">
              <a:avLst/>
            </a:prstGeom>
          </p:spPr>
        </p:pic>
      </p:grpSp>
      <p:sp>
        <p:nvSpPr>
          <p:cNvPr id="7" name="object 7"/>
          <p:cNvSpPr txBox="1"/>
          <p:nvPr/>
        </p:nvSpPr>
        <p:spPr>
          <a:xfrm>
            <a:off x="491299" y="566369"/>
            <a:ext cx="1041400" cy="635000"/>
          </a:xfrm>
          <a:prstGeom prst="rect">
            <a:avLst/>
          </a:prstGeom>
        </p:spPr>
        <p:txBody>
          <a:bodyPr wrap="square" lIns="0" tIns="12700" rIns="0" bIns="0" rtlCol="0" vert="horz">
            <a:spAutoFit/>
          </a:bodyPr>
          <a:lstStyle/>
          <a:p>
            <a:pPr marL="12700">
              <a:lnSpc>
                <a:spcPct val="100000"/>
              </a:lnSpc>
              <a:spcBef>
                <a:spcPts val="100"/>
              </a:spcBef>
            </a:pPr>
            <a:r>
              <a:rPr dirty="0" sz="4000">
                <a:solidFill>
                  <a:srgbClr val="FFFFFF"/>
                </a:solidFill>
                <a:latin typeface="楷体"/>
                <a:cs typeface="楷体"/>
              </a:rPr>
              <a:t>目录</a:t>
            </a:r>
            <a:endParaRPr sz="4000">
              <a:latin typeface="楷体"/>
              <a:cs typeface="楷体"/>
            </a:endParaRPr>
          </a:p>
        </p:txBody>
      </p:sp>
      <p:pic>
        <p:nvPicPr>
          <p:cNvPr id="8" name="object 8"/>
          <p:cNvPicPr/>
          <p:nvPr/>
        </p:nvPicPr>
        <p:blipFill>
          <a:blip r:embed="rId3" cstate="print"/>
          <a:stretch>
            <a:fillRect/>
          </a:stretch>
        </p:blipFill>
        <p:spPr>
          <a:xfrm>
            <a:off x="1242720" y="2142833"/>
            <a:ext cx="468515" cy="154330"/>
          </a:xfrm>
          <a:prstGeom prst="rect">
            <a:avLst/>
          </a:prstGeom>
        </p:spPr>
      </p:pic>
      <p:pic>
        <p:nvPicPr>
          <p:cNvPr id="9" name="object 9"/>
          <p:cNvPicPr/>
          <p:nvPr/>
        </p:nvPicPr>
        <p:blipFill>
          <a:blip r:embed="rId4" cstate="print"/>
          <a:stretch>
            <a:fillRect/>
          </a:stretch>
        </p:blipFill>
        <p:spPr>
          <a:xfrm>
            <a:off x="1806905" y="2143811"/>
            <a:ext cx="2789377" cy="155828"/>
          </a:xfrm>
          <a:prstGeom prst="rect">
            <a:avLst/>
          </a:prstGeom>
        </p:spPr>
      </p:pic>
      <p:pic>
        <p:nvPicPr>
          <p:cNvPr id="10" name="object 10"/>
          <p:cNvPicPr/>
          <p:nvPr/>
        </p:nvPicPr>
        <p:blipFill>
          <a:blip r:embed="rId5" cstate="print"/>
          <a:stretch>
            <a:fillRect/>
          </a:stretch>
        </p:blipFill>
        <p:spPr>
          <a:xfrm>
            <a:off x="1242720" y="3362033"/>
            <a:ext cx="468515" cy="154330"/>
          </a:xfrm>
          <a:prstGeom prst="rect">
            <a:avLst/>
          </a:prstGeom>
        </p:spPr>
      </p:pic>
      <p:pic>
        <p:nvPicPr>
          <p:cNvPr id="11" name="object 11"/>
          <p:cNvPicPr/>
          <p:nvPr/>
        </p:nvPicPr>
        <p:blipFill>
          <a:blip r:embed="rId6" cstate="print"/>
          <a:stretch>
            <a:fillRect/>
          </a:stretch>
        </p:blipFill>
        <p:spPr>
          <a:xfrm>
            <a:off x="1828190" y="3363011"/>
            <a:ext cx="2596870" cy="155828"/>
          </a:xfrm>
          <a:prstGeom prst="rect">
            <a:avLst/>
          </a:prstGeom>
        </p:spPr>
      </p:pic>
      <p:pic>
        <p:nvPicPr>
          <p:cNvPr id="12" name="object 12"/>
          <p:cNvPicPr/>
          <p:nvPr/>
        </p:nvPicPr>
        <p:blipFill>
          <a:blip r:embed="rId7" cstate="print"/>
          <a:stretch>
            <a:fillRect/>
          </a:stretch>
        </p:blipFill>
        <p:spPr>
          <a:xfrm>
            <a:off x="1242720" y="5978233"/>
            <a:ext cx="468515" cy="154330"/>
          </a:xfrm>
          <a:prstGeom prst="rect">
            <a:avLst/>
          </a:prstGeom>
        </p:spPr>
      </p:pic>
      <p:pic>
        <p:nvPicPr>
          <p:cNvPr id="13" name="object 13"/>
          <p:cNvPicPr/>
          <p:nvPr/>
        </p:nvPicPr>
        <p:blipFill>
          <a:blip r:embed="rId8" cstate="print"/>
          <a:stretch>
            <a:fillRect/>
          </a:stretch>
        </p:blipFill>
        <p:spPr>
          <a:xfrm>
            <a:off x="1810994" y="5979211"/>
            <a:ext cx="2622016" cy="155828"/>
          </a:xfrm>
          <a:prstGeom prst="rect">
            <a:avLst/>
          </a:prstGeom>
        </p:spPr>
      </p:pic>
      <p:pic>
        <p:nvPicPr>
          <p:cNvPr id="14" name="object 14"/>
          <p:cNvPicPr/>
          <p:nvPr/>
        </p:nvPicPr>
        <p:blipFill>
          <a:blip r:embed="rId9" cstate="print"/>
          <a:stretch>
            <a:fillRect/>
          </a:stretch>
        </p:blipFill>
        <p:spPr>
          <a:xfrm>
            <a:off x="1242720" y="7476832"/>
            <a:ext cx="468515" cy="154330"/>
          </a:xfrm>
          <a:prstGeom prst="rect">
            <a:avLst/>
          </a:prstGeom>
        </p:spPr>
      </p:pic>
      <p:pic>
        <p:nvPicPr>
          <p:cNvPr id="15" name="object 15"/>
          <p:cNvPicPr/>
          <p:nvPr/>
        </p:nvPicPr>
        <p:blipFill>
          <a:blip r:embed="rId10" cstate="print"/>
          <a:stretch>
            <a:fillRect/>
          </a:stretch>
        </p:blipFill>
        <p:spPr>
          <a:xfrm>
            <a:off x="1806905" y="7477811"/>
            <a:ext cx="2618041" cy="155829"/>
          </a:xfrm>
          <a:prstGeom prst="rect">
            <a:avLst/>
          </a:prstGeom>
        </p:spPr>
      </p:pic>
      <p:pic>
        <p:nvPicPr>
          <p:cNvPr id="16" name="object 16"/>
          <p:cNvPicPr/>
          <p:nvPr/>
        </p:nvPicPr>
        <p:blipFill>
          <a:blip r:embed="rId11" cstate="print"/>
          <a:stretch>
            <a:fillRect/>
          </a:stretch>
        </p:blipFill>
        <p:spPr>
          <a:xfrm>
            <a:off x="1232725" y="8878811"/>
            <a:ext cx="648335" cy="153250"/>
          </a:xfrm>
          <a:prstGeom prst="rect">
            <a:avLst/>
          </a:prstGeom>
        </p:spPr>
      </p:pic>
      <p:pic>
        <p:nvPicPr>
          <p:cNvPr id="17" name="object 17"/>
          <p:cNvPicPr/>
          <p:nvPr/>
        </p:nvPicPr>
        <p:blipFill>
          <a:blip r:embed="rId12" cstate="print"/>
          <a:stretch>
            <a:fillRect/>
          </a:stretch>
        </p:blipFill>
        <p:spPr>
          <a:xfrm>
            <a:off x="1241094" y="9261195"/>
            <a:ext cx="1131506" cy="153581"/>
          </a:xfrm>
          <a:prstGeom prst="rect">
            <a:avLst/>
          </a:prstGeom>
        </p:spPr>
      </p:pic>
      <p:sp>
        <p:nvSpPr>
          <p:cNvPr id="18" name="object 18"/>
          <p:cNvSpPr txBox="1"/>
          <p:nvPr/>
        </p:nvSpPr>
        <p:spPr>
          <a:xfrm>
            <a:off x="1211299" y="2100999"/>
            <a:ext cx="3409950" cy="7340600"/>
          </a:xfrm>
          <a:prstGeom prst="rect">
            <a:avLst/>
          </a:prstGeom>
        </p:spPr>
        <p:txBody>
          <a:bodyPr wrap="square" lIns="0" tIns="12700" rIns="0" bIns="0" rtlCol="0" vert="horz">
            <a:spAutoFit/>
          </a:bodyPr>
          <a:lstStyle/>
          <a:p>
            <a:pPr marL="12700">
              <a:lnSpc>
                <a:spcPct val="100000"/>
              </a:lnSpc>
              <a:spcBef>
                <a:spcPts val="100"/>
              </a:spcBef>
            </a:pPr>
            <a:r>
              <a:rPr dirty="0" sz="1300">
                <a:solidFill>
                  <a:srgbClr val="636466"/>
                </a:solidFill>
                <a:latin typeface="楷体"/>
                <a:cs typeface="楷体"/>
              </a:rPr>
              <a:t>第一章</a:t>
            </a:r>
            <a:r>
              <a:rPr dirty="0" sz="1300" spc="-90">
                <a:solidFill>
                  <a:srgbClr val="636466"/>
                </a:solidFill>
                <a:latin typeface="楷体"/>
                <a:cs typeface="楷体"/>
              </a:rPr>
              <a:t> </a:t>
            </a:r>
            <a:r>
              <a:rPr dirty="0" sz="1300">
                <a:solidFill>
                  <a:srgbClr val="636466"/>
                </a:solidFill>
                <a:latin typeface="楷体"/>
                <a:cs typeface="楷体"/>
              </a:rPr>
              <a:t>加强罕见病用药保障的必要性和紧迫性</a:t>
            </a:r>
            <a:endParaRPr sz="1300">
              <a:latin typeface="楷体"/>
              <a:cs typeface="楷体"/>
            </a:endParaRPr>
          </a:p>
          <a:p>
            <a:pPr>
              <a:lnSpc>
                <a:spcPct val="100000"/>
              </a:lnSpc>
              <a:spcBef>
                <a:spcPts val="55"/>
              </a:spcBef>
            </a:pPr>
            <a:endParaRPr sz="1100">
              <a:latin typeface="楷体"/>
              <a:cs typeface="楷体"/>
            </a:endParaRPr>
          </a:p>
          <a:p>
            <a:pPr lvl="1" marL="257175" indent="-244475">
              <a:lnSpc>
                <a:spcPct val="100000"/>
              </a:lnSpc>
              <a:buFont typeface="Times New Roman"/>
              <a:buAutoNum type="arabicPeriod"/>
              <a:tabLst>
                <a:tab pos="257175" algn="l"/>
              </a:tabLst>
            </a:pPr>
            <a:r>
              <a:rPr dirty="0" sz="1100">
                <a:solidFill>
                  <a:srgbClr val="5A5B5D"/>
                </a:solidFill>
                <a:latin typeface="楷体"/>
                <a:cs typeface="楷体"/>
              </a:rPr>
              <a:t>罕见病定义及其特点</a:t>
            </a:r>
            <a:endParaRPr sz="1100">
              <a:latin typeface="楷体"/>
              <a:cs typeface="楷体"/>
            </a:endParaRPr>
          </a:p>
          <a:p>
            <a:pPr lvl="1" marL="257175" indent="-244475">
              <a:lnSpc>
                <a:spcPct val="100000"/>
              </a:lnSpc>
              <a:spcBef>
                <a:spcPts val="930"/>
              </a:spcBef>
              <a:buFont typeface="Times New Roman"/>
              <a:buAutoNum type="arabicPeriod"/>
              <a:tabLst>
                <a:tab pos="257175" algn="l"/>
              </a:tabLst>
            </a:pPr>
            <a:r>
              <a:rPr dirty="0" sz="1100">
                <a:solidFill>
                  <a:srgbClr val="5A5B5D"/>
                </a:solidFill>
                <a:latin typeface="楷体"/>
                <a:cs typeface="楷体"/>
              </a:rPr>
              <a:t>我国罕见病用药可及性现状</a:t>
            </a:r>
            <a:endParaRPr sz="1100">
              <a:latin typeface="楷体"/>
              <a:cs typeface="楷体"/>
            </a:endParaRPr>
          </a:p>
          <a:p>
            <a:pPr>
              <a:lnSpc>
                <a:spcPct val="100000"/>
              </a:lnSpc>
            </a:pPr>
            <a:endParaRPr sz="1200">
              <a:latin typeface="楷体"/>
              <a:cs typeface="楷体"/>
            </a:endParaRPr>
          </a:p>
          <a:p>
            <a:pPr>
              <a:lnSpc>
                <a:spcPct val="100000"/>
              </a:lnSpc>
              <a:spcBef>
                <a:spcPts val="55"/>
              </a:spcBef>
            </a:pPr>
            <a:endParaRPr sz="1100">
              <a:latin typeface="楷体"/>
              <a:cs typeface="楷体"/>
            </a:endParaRPr>
          </a:p>
          <a:p>
            <a:pPr marL="12700">
              <a:lnSpc>
                <a:spcPct val="100000"/>
              </a:lnSpc>
            </a:pPr>
            <a:r>
              <a:rPr dirty="0" sz="1300">
                <a:solidFill>
                  <a:srgbClr val="636466"/>
                </a:solidFill>
                <a:latin typeface="楷体"/>
                <a:cs typeface="楷体"/>
              </a:rPr>
              <a:t>第二章</a:t>
            </a:r>
            <a:r>
              <a:rPr dirty="0" sz="1300" spc="-35">
                <a:solidFill>
                  <a:srgbClr val="636466"/>
                </a:solidFill>
                <a:latin typeface="楷体"/>
                <a:cs typeface="楷体"/>
              </a:rPr>
              <a:t> </a:t>
            </a:r>
            <a:r>
              <a:rPr dirty="0" sz="1300">
                <a:solidFill>
                  <a:srgbClr val="636466"/>
                </a:solidFill>
                <a:latin typeface="楷体"/>
                <a:cs typeface="楷体"/>
              </a:rPr>
              <a:t>中国罕见病药物保障体系建设与探索</a:t>
            </a:r>
            <a:endParaRPr sz="1300">
              <a:latin typeface="楷体"/>
              <a:cs typeface="楷体"/>
            </a:endParaRPr>
          </a:p>
          <a:p>
            <a:pPr>
              <a:lnSpc>
                <a:spcPct val="100000"/>
              </a:lnSpc>
              <a:spcBef>
                <a:spcPts val="60"/>
              </a:spcBef>
            </a:pPr>
            <a:endParaRPr sz="1100">
              <a:latin typeface="楷体"/>
              <a:cs typeface="楷体"/>
            </a:endParaRPr>
          </a:p>
          <a:p>
            <a:pPr lvl="1" marL="257175" indent="-244475">
              <a:lnSpc>
                <a:spcPct val="100000"/>
              </a:lnSpc>
              <a:buFont typeface="Times New Roman"/>
              <a:buAutoNum type="arabicPeriod"/>
              <a:tabLst>
                <a:tab pos="257175" algn="l"/>
              </a:tabLst>
            </a:pPr>
            <a:r>
              <a:rPr dirty="0" sz="1100">
                <a:solidFill>
                  <a:srgbClr val="5A5B5D"/>
                </a:solidFill>
                <a:latin typeface="楷体"/>
                <a:cs typeface="楷体"/>
              </a:rPr>
              <a:t>各部门加速出台罕见病保障相关政策</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新药审批加速推动孤儿药中国上市</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基础研究和诊疗体系为药品准入提供支撑</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医保纳入孤儿药的顶层设计亟待建立</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地方先行探索罕见病用药保障体系建设</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筹资与支付模式创新有待突破</a:t>
            </a:r>
            <a:endParaRPr sz="1100">
              <a:latin typeface="楷体"/>
              <a:cs typeface="楷体"/>
            </a:endParaRPr>
          </a:p>
          <a:p>
            <a:pPr lvl="1" marL="257175" indent="-244475">
              <a:lnSpc>
                <a:spcPct val="100000"/>
              </a:lnSpc>
              <a:spcBef>
                <a:spcPts val="1030"/>
              </a:spcBef>
              <a:buFont typeface="Times New Roman"/>
              <a:buAutoNum type="arabicPeriod"/>
              <a:tabLst>
                <a:tab pos="257175" algn="l"/>
              </a:tabLst>
            </a:pPr>
            <a:r>
              <a:rPr dirty="0" sz="1100">
                <a:solidFill>
                  <a:srgbClr val="5A5B5D"/>
                </a:solidFill>
                <a:latin typeface="楷体"/>
                <a:cs typeface="楷体"/>
              </a:rPr>
              <a:t>加强我国罕见病用药保障的机遇与挑战</a:t>
            </a:r>
            <a:endParaRPr sz="1100">
              <a:latin typeface="楷体"/>
              <a:cs typeface="楷体"/>
            </a:endParaRPr>
          </a:p>
          <a:p>
            <a:pPr>
              <a:lnSpc>
                <a:spcPct val="100000"/>
              </a:lnSpc>
            </a:pPr>
            <a:endParaRPr sz="1200">
              <a:latin typeface="楷体"/>
              <a:cs typeface="楷体"/>
            </a:endParaRPr>
          </a:p>
          <a:p>
            <a:pPr>
              <a:lnSpc>
                <a:spcPct val="100000"/>
              </a:lnSpc>
              <a:spcBef>
                <a:spcPts val="20"/>
              </a:spcBef>
            </a:pPr>
            <a:endParaRPr sz="1050">
              <a:latin typeface="楷体"/>
              <a:cs typeface="楷体"/>
            </a:endParaRPr>
          </a:p>
          <a:p>
            <a:pPr marL="12700">
              <a:lnSpc>
                <a:spcPct val="100000"/>
              </a:lnSpc>
            </a:pPr>
            <a:r>
              <a:rPr dirty="0" sz="1300">
                <a:solidFill>
                  <a:srgbClr val="636466"/>
                </a:solidFill>
                <a:latin typeface="楷体"/>
                <a:cs typeface="楷体"/>
              </a:rPr>
              <a:t>第三章</a:t>
            </a:r>
            <a:r>
              <a:rPr dirty="0" sz="1300" spc="-35">
                <a:solidFill>
                  <a:srgbClr val="636466"/>
                </a:solidFill>
                <a:latin typeface="楷体"/>
                <a:cs typeface="楷体"/>
              </a:rPr>
              <a:t> </a:t>
            </a:r>
            <a:r>
              <a:rPr dirty="0" sz="1300">
                <a:solidFill>
                  <a:srgbClr val="636466"/>
                </a:solidFill>
                <a:latin typeface="楷体"/>
                <a:cs typeface="楷体"/>
              </a:rPr>
              <a:t>其它国家和地区罕见病用药保障情况</a:t>
            </a:r>
            <a:endParaRPr sz="1300">
              <a:latin typeface="楷体"/>
              <a:cs typeface="楷体"/>
            </a:endParaRPr>
          </a:p>
          <a:p>
            <a:pPr>
              <a:lnSpc>
                <a:spcPct val="100000"/>
              </a:lnSpc>
              <a:spcBef>
                <a:spcPts val="60"/>
              </a:spcBef>
            </a:pPr>
            <a:endParaRPr sz="1100">
              <a:latin typeface="楷体"/>
              <a:cs typeface="楷体"/>
            </a:endParaRPr>
          </a:p>
          <a:p>
            <a:pPr lvl="1" marL="257175" indent="-244475">
              <a:lnSpc>
                <a:spcPct val="100000"/>
              </a:lnSpc>
              <a:buFont typeface="Times New Roman"/>
              <a:buAutoNum type="arabicPeriod"/>
              <a:tabLst>
                <a:tab pos="257175" algn="l"/>
              </a:tabLst>
            </a:pPr>
            <a:r>
              <a:rPr dirty="0" sz="1100">
                <a:solidFill>
                  <a:srgbClr val="5A5B5D"/>
                </a:solidFill>
                <a:latin typeface="楷体"/>
                <a:cs typeface="楷体"/>
              </a:rPr>
              <a:t>美国罕见病立法推动产业和用药保障</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欧盟孤儿药准入评估与控费机制</a:t>
            </a:r>
            <a:endParaRPr sz="1100">
              <a:latin typeface="楷体"/>
              <a:cs typeface="楷体"/>
            </a:endParaRPr>
          </a:p>
          <a:p>
            <a:pPr lvl="1" marL="257175" indent="-244475">
              <a:lnSpc>
                <a:spcPct val="100000"/>
              </a:lnSpc>
              <a:spcBef>
                <a:spcPts val="1030"/>
              </a:spcBef>
              <a:buFont typeface="Times New Roman"/>
              <a:buAutoNum type="arabicPeriod"/>
              <a:tabLst>
                <a:tab pos="257175" algn="l"/>
              </a:tabLst>
            </a:pPr>
            <a:r>
              <a:rPr dirty="0" sz="1100">
                <a:solidFill>
                  <a:srgbClr val="5A5B5D"/>
                </a:solidFill>
                <a:latin typeface="楷体"/>
                <a:cs typeface="楷体"/>
              </a:rPr>
              <a:t>中国台湾地区罕见病综合保障体系</a:t>
            </a:r>
            <a:endParaRPr sz="1100">
              <a:latin typeface="楷体"/>
              <a:cs typeface="楷体"/>
            </a:endParaRPr>
          </a:p>
          <a:p>
            <a:pPr>
              <a:lnSpc>
                <a:spcPct val="100000"/>
              </a:lnSpc>
            </a:pPr>
            <a:endParaRPr sz="1200">
              <a:latin typeface="楷体"/>
              <a:cs typeface="楷体"/>
            </a:endParaRPr>
          </a:p>
          <a:p>
            <a:pPr>
              <a:lnSpc>
                <a:spcPct val="100000"/>
              </a:lnSpc>
              <a:spcBef>
                <a:spcPts val="15"/>
              </a:spcBef>
            </a:pPr>
            <a:endParaRPr sz="1050">
              <a:latin typeface="楷体"/>
              <a:cs typeface="楷体"/>
            </a:endParaRPr>
          </a:p>
          <a:p>
            <a:pPr marL="12700">
              <a:lnSpc>
                <a:spcPct val="100000"/>
              </a:lnSpc>
              <a:spcBef>
                <a:spcPts val="5"/>
              </a:spcBef>
            </a:pPr>
            <a:r>
              <a:rPr dirty="0" sz="1300">
                <a:solidFill>
                  <a:srgbClr val="636466"/>
                </a:solidFill>
                <a:latin typeface="楷体"/>
                <a:cs typeface="楷体"/>
              </a:rPr>
              <a:t>第四章</a:t>
            </a:r>
            <a:r>
              <a:rPr dirty="0" sz="1300" spc="-35">
                <a:solidFill>
                  <a:srgbClr val="636466"/>
                </a:solidFill>
                <a:latin typeface="楷体"/>
                <a:cs typeface="楷体"/>
              </a:rPr>
              <a:t> </a:t>
            </a:r>
            <a:r>
              <a:rPr dirty="0" sz="1300">
                <a:solidFill>
                  <a:srgbClr val="636466"/>
                </a:solidFill>
                <a:latin typeface="楷体"/>
                <a:cs typeface="楷体"/>
              </a:rPr>
              <a:t>加强我国罕见病用药保障的探索方向</a:t>
            </a:r>
            <a:endParaRPr sz="1300">
              <a:latin typeface="楷体"/>
              <a:cs typeface="楷体"/>
            </a:endParaRPr>
          </a:p>
          <a:p>
            <a:pPr>
              <a:lnSpc>
                <a:spcPct val="100000"/>
              </a:lnSpc>
              <a:spcBef>
                <a:spcPts val="55"/>
              </a:spcBef>
            </a:pPr>
            <a:endParaRPr sz="1100">
              <a:latin typeface="楷体"/>
              <a:cs typeface="楷体"/>
            </a:endParaRPr>
          </a:p>
          <a:p>
            <a:pPr lvl="1" marL="257175" indent="-244475">
              <a:lnSpc>
                <a:spcPct val="100000"/>
              </a:lnSpc>
              <a:buFont typeface="Times New Roman"/>
              <a:buAutoNum type="arabicPeriod"/>
              <a:tabLst>
                <a:tab pos="257175" algn="l"/>
              </a:tabLst>
            </a:pPr>
            <a:r>
              <a:rPr dirty="0" sz="1100">
                <a:solidFill>
                  <a:srgbClr val="5A5B5D"/>
                </a:solidFill>
                <a:latin typeface="楷体"/>
                <a:cs typeface="楷体"/>
              </a:rPr>
              <a:t>完善国家医保的顶层设计</a:t>
            </a:r>
            <a:endParaRPr sz="1100">
              <a:latin typeface="楷体"/>
              <a:cs typeface="楷体"/>
            </a:endParaRPr>
          </a:p>
          <a:p>
            <a:pPr lvl="1" marL="257175" indent="-244475">
              <a:lnSpc>
                <a:spcPct val="100000"/>
              </a:lnSpc>
              <a:spcBef>
                <a:spcPts val="880"/>
              </a:spcBef>
              <a:buFont typeface="Times New Roman"/>
              <a:buAutoNum type="arabicPeriod"/>
              <a:tabLst>
                <a:tab pos="257175" algn="l"/>
              </a:tabLst>
            </a:pPr>
            <a:r>
              <a:rPr dirty="0" sz="1100">
                <a:solidFill>
                  <a:srgbClr val="5A5B5D"/>
                </a:solidFill>
                <a:latin typeface="楷体"/>
                <a:cs typeface="楷体"/>
              </a:rPr>
              <a:t>推动地方医保先行先试</a:t>
            </a:r>
            <a:endParaRPr sz="1100">
              <a:latin typeface="楷体"/>
              <a:cs typeface="楷体"/>
            </a:endParaRPr>
          </a:p>
          <a:p>
            <a:pPr lvl="1" marL="257175" indent="-244475">
              <a:lnSpc>
                <a:spcPct val="100000"/>
              </a:lnSpc>
              <a:spcBef>
                <a:spcPts val="930"/>
              </a:spcBef>
              <a:buFont typeface="Times New Roman"/>
              <a:buAutoNum type="arabicPeriod"/>
              <a:tabLst>
                <a:tab pos="257175" algn="l"/>
              </a:tabLst>
            </a:pPr>
            <a:r>
              <a:rPr dirty="0" sz="1100">
                <a:solidFill>
                  <a:srgbClr val="5A5B5D"/>
                </a:solidFill>
                <a:latin typeface="楷体"/>
                <a:cs typeface="楷体"/>
              </a:rPr>
              <a:t>完善诊疗等相关支持体系</a:t>
            </a:r>
            <a:endParaRPr sz="1100">
              <a:latin typeface="楷体"/>
              <a:cs typeface="楷体"/>
            </a:endParaRPr>
          </a:p>
          <a:p>
            <a:pPr>
              <a:lnSpc>
                <a:spcPct val="100000"/>
              </a:lnSpc>
            </a:pPr>
            <a:endParaRPr sz="1750">
              <a:latin typeface="楷体"/>
              <a:cs typeface="楷体"/>
            </a:endParaRPr>
          </a:p>
          <a:p>
            <a:pPr marL="12700">
              <a:lnSpc>
                <a:spcPct val="100000"/>
              </a:lnSpc>
            </a:pPr>
            <a:r>
              <a:rPr dirty="0" sz="1300">
                <a:solidFill>
                  <a:srgbClr val="636466"/>
                </a:solidFill>
                <a:latin typeface="楷体"/>
                <a:cs typeface="楷体"/>
              </a:rPr>
              <a:t>参考文献</a:t>
            </a:r>
            <a:endParaRPr sz="1300">
              <a:latin typeface="楷体"/>
              <a:cs typeface="楷体"/>
            </a:endParaRPr>
          </a:p>
          <a:p>
            <a:pPr>
              <a:lnSpc>
                <a:spcPct val="100000"/>
              </a:lnSpc>
              <a:spcBef>
                <a:spcPts val="30"/>
              </a:spcBef>
            </a:pPr>
            <a:endParaRPr sz="1100">
              <a:latin typeface="楷体"/>
              <a:cs typeface="楷体"/>
            </a:endParaRPr>
          </a:p>
          <a:p>
            <a:pPr marL="12700">
              <a:lnSpc>
                <a:spcPct val="100000"/>
              </a:lnSpc>
            </a:pPr>
            <a:r>
              <a:rPr dirty="0" sz="1300">
                <a:solidFill>
                  <a:srgbClr val="636466"/>
                </a:solidFill>
                <a:latin typeface="楷体"/>
                <a:cs typeface="楷体"/>
              </a:rPr>
              <a:t>关于作者与致谢</a:t>
            </a:r>
            <a:endParaRPr sz="1300">
              <a:latin typeface="楷体"/>
              <a:cs typeface="楷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997" y="9993604"/>
            <a:ext cx="468630" cy="698500"/>
          </a:xfrm>
          <a:custGeom>
            <a:avLst/>
            <a:gdLst/>
            <a:ahLst/>
            <a:cxnLst/>
            <a:rect l="l" t="t" r="r" b="b"/>
            <a:pathLst>
              <a:path w="468630"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3" name="object 3"/>
          <p:cNvSpPr txBox="1"/>
          <p:nvPr/>
        </p:nvSpPr>
        <p:spPr>
          <a:xfrm>
            <a:off x="363200" y="10228156"/>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1</a:t>
            </a:r>
            <a:endParaRPr sz="1200">
              <a:latin typeface="Times New Roman"/>
              <a:cs typeface="Times New Roman"/>
            </a:endParaRPr>
          </a:p>
        </p:txBody>
      </p:sp>
      <p:sp>
        <p:nvSpPr>
          <p:cNvPr id="4" name="object 4"/>
          <p:cNvSpPr/>
          <p:nvPr/>
        </p:nvSpPr>
        <p:spPr>
          <a:xfrm>
            <a:off x="832498" y="964800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pic>
        <p:nvPicPr>
          <p:cNvPr id="5" name="object 5"/>
          <p:cNvPicPr/>
          <p:nvPr/>
        </p:nvPicPr>
        <p:blipFill>
          <a:blip r:embed="rId2" cstate="print"/>
          <a:stretch>
            <a:fillRect/>
          </a:stretch>
        </p:blipFill>
        <p:spPr>
          <a:xfrm>
            <a:off x="1424079" y="1667929"/>
            <a:ext cx="757882" cy="253593"/>
          </a:xfrm>
          <a:prstGeom prst="rect">
            <a:avLst/>
          </a:prstGeom>
        </p:spPr>
      </p:pic>
      <p:pic>
        <p:nvPicPr>
          <p:cNvPr id="6" name="object 6"/>
          <p:cNvPicPr/>
          <p:nvPr/>
        </p:nvPicPr>
        <p:blipFill>
          <a:blip r:embed="rId3" cstate="print"/>
          <a:stretch>
            <a:fillRect/>
          </a:stretch>
        </p:blipFill>
        <p:spPr>
          <a:xfrm>
            <a:off x="1401418" y="2055355"/>
            <a:ext cx="1550582" cy="249770"/>
          </a:xfrm>
          <a:prstGeom prst="rect">
            <a:avLst/>
          </a:prstGeom>
        </p:spPr>
      </p:pic>
      <p:pic>
        <p:nvPicPr>
          <p:cNvPr id="7" name="object 7"/>
          <p:cNvPicPr/>
          <p:nvPr/>
        </p:nvPicPr>
        <p:blipFill>
          <a:blip r:embed="rId4" cstate="print"/>
          <a:stretch>
            <a:fillRect/>
          </a:stretch>
        </p:blipFill>
        <p:spPr>
          <a:xfrm>
            <a:off x="3021710" y="2050491"/>
            <a:ext cx="2887281" cy="251510"/>
          </a:xfrm>
          <a:prstGeom prst="rect">
            <a:avLst/>
          </a:prstGeom>
        </p:spPr>
      </p:pic>
      <p:sp>
        <p:nvSpPr>
          <p:cNvPr id="8" name="object 8"/>
          <p:cNvSpPr txBox="1"/>
          <p:nvPr/>
        </p:nvSpPr>
        <p:spPr>
          <a:xfrm>
            <a:off x="1380045" y="1549337"/>
            <a:ext cx="4559300" cy="787400"/>
          </a:xfrm>
          <a:prstGeom prst="rect">
            <a:avLst/>
          </a:prstGeom>
        </p:spPr>
        <p:txBody>
          <a:bodyPr wrap="square" lIns="0" tIns="73660" rIns="0" bIns="0" rtlCol="0" vert="horz">
            <a:spAutoFit/>
          </a:bodyPr>
          <a:lstStyle/>
          <a:p>
            <a:pPr marL="12700">
              <a:lnSpc>
                <a:spcPct val="100000"/>
              </a:lnSpc>
              <a:spcBef>
                <a:spcPts val="580"/>
              </a:spcBef>
            </a:pPr>
            <a:r>
              <a:rPr dirty="0" sz="2100">
                <a:solidFill>
                  <a:srgbClr val="636466"/>
                </a:solidFill>
                <a:latin typeface="楷体"/>
                <a:cs typeface="楷体"/>
              </a:rPr>
              <a:t>第一章</a:t>
            </a:r>
            <a:endParaRPr sz="2100">
              <a:latin typeface="楷体"/>
              <a:cs typeface="楷体"/>
            </a:endParaRPr>
          </a:p>
          <a:p>
            <a:pPr marL="12700">
              <a:lnSpc>
                <a:spcPct val="100000"/>
              </a:lnSpc>
              <a:spcBef>
                <a:spcPts val="480"/>
              </a:spcBef>
            </a:pPr>
            <a:r>
              <a:rPr dirty="0" sz="2100">
                <a:solidFill>
                  <a:srgbClr val="636466"/>
                </a:solidFill>
                <a:latin typeface="楷体"/>
                <a:cs typeface="楷体"/>
              </a:rPr>
              <a:t>加强罕见病用药保障的必要性和紧迫性</a:t>
            </a:r>
            <a:endParaRPr sz="2100">
              <a:latin typeface="楷体"/>
              <a:cs typeface="楷体"/>
            </a:endParaRPr>
          </a:p>
        </p:txBody>
      </p:sp>
      <p:grpSp>
        <p:nvGrpSpPr>
          <p:cNvPr id="9" name="object 9"/>
          <p:cNvGrpSpPr/>
          <p:nvPr/>
        </p:nvGrpSpPr>
        <p:grpSpPr>
          <a:xfrm>
            <a:off x="1427510" y="2689174"/>
            <a:ext cx="314325" cy="340360"/>
            <a:chOff x="1427510" y="2689174"/>
            <a:chExt cx="314325" cy="340360"/>
          </a:xfrm>
        </p:grpSpPr>
        <p:sp>
          <p:nvSpPr>
            <p:cNvPr id="10" name="object 10"/>
            <p:cNvSpPr/>
            <p:nvPr/>
          </p:nvSpPr>
          <p:spPr>
            <a:xfrm>
              <a:off x="1433860" y="2695524"/>
              <a:ext cx="301625" cy="327660"/>
            </a:xfrm>
            <a:custGeom>
              <a:avLst/>
              <a:gdLst/>
              <a:ahLst/>
              <a:cxnLst/>
              <a:rect l="l" t="t" r="r" b="b"/>
              <a:pathLst>
                <a:path w="301625" h="327660">
                  <a:moveTo>
                    <a:pt x="147899" y="134175"/>
                  </a:moveTo>
                  <a:lnTo>
                    <a:pt x="194362" y="126928"/>
                  </a:lnTo>
                  <a:lnTo>
                    <a:pt x="217343" y="120040"/>
                  </a:lnTo>
                  <a:lnTo>
                    <a:pt x="213380" y="115570"/>
                  </a:lnTo>
                  <a:lnTo>
                    <a:pt x="209405" y="111112"/>
                  </a:lnTo>
                  <a:lnTo>
                    <a:pt x="203449" y="108877"/>
                  </a:lnTo>
                  <a:lnTo>
                    <a:pt x="195524" y="108877"/>
                  </a:lnTo>
                  <a:lnTo>
                    <a:pt x="145664" y="116319"/>
                  </a:lnTo>
                  <a:lnTo>
                    <a:pt x="127333" y="119677"/>
                  </a:lnTo>
                  <a:lnTo>
                    <a:pt x="111796" y="122283"/>
                  </a:lnTo>
                  <a:lnTo>
                    <a:pt x="99054" y="124139"/>
                  </a:lnTo>
                  <a:lnTo>
                    <a:pt x="89111" y="125247"/>
                  </a:lnTo>
                  <a:lnTo>
                    <a:pt x="77693" y="126250"/>
                  </a:lnTo>
                  <a:lnTo>
                    <a:pt x="73718" y="128219"/>
                  </a:lnTo>
                  <a:lnTo>
                    <a:pt x="77211" y="131203"/>
                  </a:lnTo>
                  <a:lnTo>
                    <a:pt x="80665" y="134175"/>
                  </a:lnTo>
                  <a:lnTo>
                    <a:pt x="86367" y="136664"/>
                  </a:lnTo>
                  <a:lnTo>
                    <a:pt x="94318" y="138645"/>
                  </a:lnTo>
                  <a:lnTo>
                    <a:pt x="101202" y="139672"/>
                  </a:lnTo>
                  <a:lnTo>
                    <a:pt x="109947" y="139763"/>
                  </a:lnTo>
                  <a:lnTo>
                    <a:pt x="120551" y="138920"/>
                  </a:lnTo>
                  <a:lnTo>
                    <a:pt x="133015" y="137147"/>
                  </a:lnTo>
                  <a:lnTo>
                    <a:pt x="134317" y="148126"/>
                  </a:lnTo>
                  <a:lnTo>
                    <a:pt x="135250" y="158735"/>
                  </a:lnTo>
                  <a:lnTo>
                    <a:pt x="135811" y="168970"/>
                  </a:lnTo>
                  <a:lnTo>
                    <a:pt x="135999" y="178828"/>
                  </a:lnTo>
                  <a:lnTo>
                    <a:pt x="116505" y="180966"/>
                  </a:lnTo>
                  <a:lnTo>
                    <a:pt x="65298" y="186270"/>
                  </a:lnTo>
                  <a:lnTo>
                    <a:pt x="24139" y="189482"/>
                  </a:lnTo>
                  <a:lnTo>
                    <a:pt x="12466" y="189992"/>
                  </a:lnTo>
                  <a:lnTo>
                    <a:pt x="3768" y="190928"/>
                  </a:lnTo>
                  <a:lnTo>
                    <a:pt x="0" y="192974"/>
                  </a:lnTo>
                  <a:lnTo>
                    <a:pt x="1163" y="196133"/>
                  </a:lnTo>
                  <a:lnTo>
                    <a:pt x="7259" y="200406"/>
                  </a:lnTo>
                  <a:lnTo>
                    <a:pt x="15807" y="204461"/>
                  </a:lnTo>
                  <a:lnTo>
                    <a:pt x="24363" y="206929"/>
                  </a:lnTo>
                  <a:lnTo>
                    <a:pt x="32923" y="207808"/>
                  </a:lnTo>
                  <a:lnTo>
                    <a:pt x="41486" y="207098"/>
                  </a:lnTo>
                  <a:lnTo>
                    <a:pt x="50083" y="205663"/>
                  </a:lnTo>
                  <a:lnTo>
                    <a:pt x="58783" y="204314"/>
                  </a:lnTo>
                  <a:lnTo>
                    <a:pt x="100272" y="199102"/>
                  </a:lnTo>
                  <a:lnTo>
                    <a:pt x="135999" y="195199"/>
                  </a:lnTo>
                  <a:lnTo>
                    <a:pt x="136090" y="226038"/>
                  </a:lnTo>
                  <a:lnTo>
                    <a:pt x="136366" y="253061"/>
                  </a:lnTo>
                  <a:lnTo>
                    <a:pt x="137485" y="295656"/>
                  </a:lnTo>
                  <a:lnTo>
                    <a:pt x="144178" y="327647"/>
                  </a:lnTo>
                  <a:lnTo>
                    <a:pt x="146638" y="324946"/>
                  </a:lnTo>
                  <a:lnTo>
                    <a:pt x="154593" y="279655"/>
                  </a:lnTo>
                  <a:lnTo>
                    <a:pt x="155432" y="242731"/>
                  </a:lnTo>
                  <a:lnTo>
                    <a:pt x="155708" y="227574"/>
                  </a:lnTo>
                  <a:lnTo>
                    <a:pt x="175096" y="190826"/>
                  </a:lnTo>
                  <a:lnTo>
                    <a:pt x="226029" y="187756"/>
                  </a:lnTo>
                  <a:lnTo>
                    <a:pt x="256347" y="187201"/>
                  </a:lnTo>
                  <a:lnTo>
                    <a:pt x="270256" y="187613"/>
                  </a:lnTo>
                  <a:lnTo>
                    <a:pt x="283332" y="188493"/>
                  </a:lnTo>
                  <a:lnTo>
                    <a:pt x="293795" y="188777"/>
                  </a:lnTo>
                  <a:lnTo>
                    <a:pt x="299888" y="187382"/>
                  </a:lnTo>
                  <a:lnTo>
                    <a:pt x="301611" y="184310"/>
                  </a:lnTo>
                  <a:lnTo>
                    <a:pt x="298965" y="179565"/>
                  </a:lnTo>
                  <a:lnTo>
                    <a:pt x="265847" y="163944"/>
                  </a:lnTo>
                  <a:lnTo>
                    <a:pt x="258872" y="164315"/>
                  </a:lnTo>
                  <a:lnTo>
                    <a:pt x="251340" y="165430"/>
                  </a:lnTo>
                  <a:lnTo>
                    <a:pt x="239568" y="167202"/>
                  </a:lnTo>
                  <a:lnTo>
                    <a:pt x="219890" y="169527"/>
                  </a:lnTo>
                  <a:lnTo>
                    <a:pt x="192310" y="172407"/>
                  </a:lnTo>
                  <a:lnTo>
                    <a:pt x="156827" y="175844"/>
                  </a:lnTo>
                  <a:lnTo>
                    <a:pt x="156827" y="164934"/>
                  </a:lnTo>
                  <a:lnTo>
                    <a:pt x="157805" y="157238"/>
                  </a:lnTo>
                  <a:lnTo>
                    <a:pt x="159799" y="152781"/>
                  </a:lnTo>
                  <a:lnTo>
                    <a:pt x="161780" y="148310"/>
                  </a:lnTo>
                  <a:lnTo>
                    <a:pt x="157805" y="142125"/>
                  </a:lnTo>
                  <a:lnTo>
                    <a:pt x="147899" y="134175"/>
                  </a:lnTo>
                  <a:close/>
                </a:path>
                <a:path w="301625" h="327660">
                  <a:moveTo>
                    <a:pt x="67533" y="25527"/>
                  </a:moveTo>
                  <a:lnTo>
                    <a:pt x="66530" y="12649"/>
                  </a:lnTo>
                  <a:lnTo>
                    <a:pt x="65298" y="4953"/>
                  </a:lnTo>
                  <a:lnTo>
                    <a:pt x="63812" y="2463"/>
                  </a:lnTo>
                  <a:lnTo>
                    <a:pt x="62326" y="0"/>
                  </a:lnTo>
                  <a:lnTo>
                    <a:pt x="60320" y="3467"/>
                  </a:lnTo>
                  <a:lnTo>
                    <a:pt x="57856" y="12877"/>
                  </a:lnTo>
                  <a:lnTo>
                    <a:pt x="55367" y="22326"/>
                  </a:lnTo>
                  <a:lnTo>
                    <a:pt x="52395" y="29502"/>
                  </a:lnTo>
                  <a:lnTo>
                    <a:pt x="48928" y="34455"/>
                  </a:lnTo>
                  <a:lnTo>
                    <a:pt x="45435" y="39433"/>
                  </a:lnTo>
                  <a:lnTo>
                    <a:pt x="41486" y="45872"/>
                  </a:lnTo>
                  <a:lnTo>
                    <a:pt x="37028" y="53809"/>
                  </a:lnTo>
                  <a:lnTo>
                    <a:pt x="34418" y="59955"/>
                  </a:lnTo>
                  <a:lnTo>
                    <a:pt x="33297" y="66468"/>
                  </a:lnTo>
                  <a:lnTo>
                    <a:pt x="33667" y="73348"/>
                  </a:lnTo>
                  <a:lnTo>
                    <a:pt x="35529" y="80594"/>
                  </a:lnTo>
                  <a:lnTo>
                    <a:pt x="38596" y="85809"/>
                  </a:lnTo>
                  <a:lnTo>
                    <a:pt x="42597" y="86556"/>
                  </a:lnTo>
                  <a:lnTo>
                    <a:pt x="47531" y="82837"/>
                  </a:lnTo>
                  <a:lnTo>
                    <a:pt x="66084" y="44230"/>
                  </a:lnTo>
                  <a:lnTo>
                    <a:pt x="67533" y="34455"/>
                  </a:lnTo>
                  <a:lnTo>
                    <a:pt x="75756" y="34272"/>
                  </a:lnTo>
                  <a:lnTo>
                    <a:pt x="124641" y="29858"/>
                  </a:lnTo>
                  <a:lnTo>
                    <a:pt x="179903" y="23304"/>
                  </a:lnTo>
                  <a:lnTo>
                    <a:pt x="198874" y="21166"/>
                  </a:lnTo>
                  <a:lnTo>
                    <a:pt x="213383" y="19954"/>
                  </a:lnTo>
                  <a:lnTo>
                    <a:pt x="223430" y="19671"/>
                  </a:lnTo>
                  <a:lnTo>
                    <a:pt x="229014" y="20320"/>
                  </a:lnTo>
                  <a:lnTo>
                    <a:pt x="233472" y="21805"/>
                  </a:lnTo>
                  <a:lnTo>
                    <a:pt x="234449" y="25781"/>
                  </a:lnTo>
                  <a:lnTo>
                    <a:pt x="231986" y="32232"/>
                  </a:lnTo>
                  <a:lnTo>
                    <a:pt x="229797" y="37263"/>
                  </a:lnTo>
                  <a:lnTo>
                    <a:pt x="226961" y="42660"/>
                  </a:lnTo>
                  <a:lnTo>
                    <a:pt x="223476" y="48422"/>
                  </a:lnTo>
                  <a:lnTo>
                    <a:pt x="219336" y="54546"/>
                  </a:lnTo>
                  <a:lnTo>
                    <a:pt x="216777" y="59390"/>
                  </a:lnTo>
                  <a:lnTo>
                    <a:pt x="218032" y="61253"/>
                  </a:lnTo>
                  <a:lnTo>
                    <a:pt x="223101" y="60138"/>
                  </a:lnTo>
                  <a:lnTo>
                    <a:pt x="231986" y="56045"/>
                  </a:lnTo>
                  <a:lnTo>
                    <a:pt x="242583" y="51115"/>
                  </a:lnTo>
                  <a:lnTo>
                    <a:pt x="252810" y="47488"/>
                  </a:lnTo>
                  <a:lnTo>
                    <a:pt x="262672" y="45161"/>
                  </a:lnTo>
                  <a:lnTo>
                    <a:pt x="272168" y="44132"/>
                  </a:lnTo>
                  <a:lnTo>
                    <a:pt x="279467" y="42931"/>
                  </a:lnTo>
                  <a:lnTo>
                    <a:pt x="282768" y="40052"/>
                  </a:lnTo>
                  <a:lnTo>
                    <a:pt x="282071" y="35492"/>
                  </a:lnTo>
                  <a:lnTo>
                    <a:pt x="277375" y="29248"/>
                  </a:lnTo>
                  <a:lnTo>
                    <a:pt x="242895" y="1485"/>
                  </a:lnTo>
                  <a:lnTo>
                    <a:pt x="235453" y="0"/>
                  </a:lnTo>
                  <a:lnTo>
                    <a:pt x="229014" y="2463"/>
                  </a:lnTo>
                  <a:lnTo>
                    <a:pt x="223611" y="4282"/>
                  </a:lnTo>
                  <a:lnTo>
                    <a:pt x="175791" y="12704"/>
                  </a:lnTo>
                  <a:lnTo>
                    <a:pt x="117338" y="19817"/>
                  </a:lnTo>
                  <a:lnTo>
                    <a:pt x="81995" y="23907"/>
                  </a:lnTo>
                  <a:lnTo>
                    <a:pt x="67533" y="25527"/>
                  </a:lnTo>
                  <a:close/>
                </a:path>
              </a:pathLst>
            </a:custGeom>
            <a:ln w="12700">
              <a:solidFill>
                <a:srgbClr val="231F20"/>
              </a:solidFill>
            </a:ln>
          </p:spPr>
          <p:txBody>
            <a:bodyPr wrap="square" lIns="0" tIns="0" rIns="0" bIns="0" rtlCol="0"/>
            <a:lstStyle/>
            <a:p/>
          </p:txBody>
        </p:sp>
        <p:pic>
          <p:nvPicPr>
            <p:cNvPr id="11" name="object 11"/>
            <p:cNvPicPr/>
            <p:nvPr/>
          </p:nvPicPr>
          <p:blipFill>
            <a:blip r:embed="rId5" cstate="print"/>
            <a:stretch>
              <a:fillRect/>
            </a:stretch>
          </p:blipFill>
          <p:spPr>
            <a:xfrm>
              <a:off x="1488709" y="2733306"/>
              <a:ext cx="162887" cy="87677"/>
            </a:xfrm>
            <a:prstGeom prst="rect">
              <a:avLst/>
            </a:prstGeom>
          </p:spPr>
        </p:pic>
      </p:grpSp>
      <p:sp>
        <p:nvSpPr>
          <p:cNvPr id="12" name="object 12"/>
          <p:cNvSpPr txBox="1"/>
          <p:nvPr/>
        </p:nvSpPr>
        <p:spPr>
          <a:xfrm>
            <a:off x="1380045" y="2584831"/>
            <a:ext cx="406400" cy="482600"/>
          </a:xfrm>
          <a:prstGeom prst="rect">
            <a:avLst/>
          </a:prstGeom>
        </p:spPr>
        <p:txBody>
          <a:bodyPr wrap="square" lIns="0" tIns="12700" rIns="0" bIns="0" rtlCol="0" vert="horz">
            <a:spAutoFit/>
          </a:bodyPr>
          <a:lstStyle/>
          <a:p>
            <a:pPr marL="12700">
              <a:lnSpc>
                <a:spcPct val="100000"/>
              </a:lnSpc>
              <a:spcBef>
                <a:spcPts val="100"/>
              </a:spcBef>
            </a:pPr>
            <a:r>
              <a:rPr dirty="0" sz="3000">
                <a:solidFill>
                  <a:srgbClr val="231F20"/>
                </a:solidFill>
                <a:latin typeface="楷体"/>
                <a:cs typeface="楷体"/>
              </a:rPr>
              <a:t>罕</a:t>
            </a:r>
            <a:endParaRPr sz="3000">
              <a:latin typeface="楷体"/>
              <a:cs typeface="楷体"/>
            </a:endParaRPr>
          </a:p>
        </p:txBody>
      </p:sp>
      <p:sp>
        <p:nvSpPr>
          <p:cNvPr id="13" name="object 13"/>
          <p:cNvSpPr txBox="1"/>
          <p:nvPr/>
        </p:nvSpPr>
        <p:spPr>
          <a:xfrm>
            <a:off x="1761045" y="2616975"/>
            <a:ext cx="4424680" cy="208279"/>
          </a:xfrm>
          <a:prstGeom prst="rect">
            <a:avLst/>
          </a:prstGeom>
        </p:spPr>
        <p:txBody>
          <a:bodyPr wrap="square" lIns="0" tIns="12700" rIns="0" bIns="0" rtlCol="0" vert="horz">
            <a:spAutoFit/>
          </a:bodyPr>
          <a:lstStyle/>
          <a:p>
            <a:pPr marL="12700">
              <a:lnSpc>
                <a:spcPct val="100000"/>
              </a:lnSpc>
              <a:spcBef>
                <a:spcPts val="100"/>
              </a:spcBef>
            </a:pPr>
            <a:r>
              <a:rPr dirty="0" sz="1200" spc="35">
                <a:solidFill>
                  <a:srgbClr val="231F20"/>
                </a:solidFill>
                <a:latin typeface="楷体"/>
                <a:cs typeface="楷体"/>
              </a:rPr>
              <a:t>见病顾名思义是指患病率极低的疾</a:t>
            </a:r>
            <a:r>
              <a:rPr dirty="0" sz="1200">
                <a:solidFill>
                  <a:srgbClr val="231F20"/>
                </a:solidFill>
                <a:latin typeface="楷体"/>
                <a:cs typeface="楷体"/>
              </a:rPr>
              <a:t>病</a:t>
            </a:r>
            <a:r>
              <a:rPr dirty="0" sz="1200" spc="35">
                <a:solidFill>
                  <a:srgbClr val="231F20"/>
                </a:solidFill>
                <a:latin typeface="楷体"/>
                <a:cs typeface="楷体"/>
              </a:rPr>
              <a:t>，但它不是一个严格的疾病</a:t>
            </a:r>
            <a:endParaRPr sz="1200">
              <a:latin typeface="楷体"/>
              <a:cs typeface="楷体"/>
            </a:endParaRPr>
          </a:p>
        </p:txBody>
      </p:sp>
      <p:sp>
        <p:nvSpPr>
          <p:cNvPr id="14" name="object 14"/>
          <p:cNvSpPr txBox="1"/>
          <p:nvPr/>
        </p:nvSpPr>
        <p:spPr>
          <a:xfrm>
            <a:off x="1761045" y="2845575"/>
            <a:ext cx="4423410" cy="208279"/>
          </a:xfrm>
          <a:prstGeom prst="rect">
            <a:avLst/>
          </a:prstGeom>
        </p:spPr>
        <p:txBody>
          <a:bodyPr wrap="square" lIns="0" tIns="12700" rIns="0" bIns="0" rtlCol="0" vert="horz">
            <a:spAutoFit/>
          </a:bodyPr>
          <a:lstStyle/>
          <a:p>
            <a:pPr marL="12700">
              <a:lnSpc>
                <a:spcPct val="100000"/>
              </a:lnSpc>
              <a:spcBef>
                <a:spcPts val="100"/>
              </a:spcBef>
            </a:pPr>
            <a:r>
              <a:rPr dirty="0" sz="1200" spc="35">
                <a:solidFill>
                  <a:srgbClr val="231F20"/>
                </a:solidFill>
                <a:latin typeface="楷体"/>
                <a:cs typeface="楷体"/>
              </a:rPr>
              <a:t>种</a:t>
            </a:r>
            <a:r>
              <a:rPr dirty="0" sz="1200" spc="-5">
                <a:solidFill>
                  <a:srgbClr val="231F20"/>
                </a:solidFill>
                <a:latin typeface="楷体"/>
                <a:cs typeface="楷体"/>
              </a:rPr>
              <a:t>类</a:t>
            </a:r>
            <a:r>
              <a:rPr dirty="0" sz="1200" spc="35">
                <a:solidFill>
                  <a:srgbClr val="231F20"/>
                </a:solidFill>
                <a:latin typeface="楷体"/>
                <a:cs typeface="楷体"/>
              </a:rPr>
              <a:t>，是很多分散在各个疾病系统的不同疾病的总</a:t>
            </a:r>
            <a:r>
              <a:rPr dirty="0" sz="1200">
                <a:solidFill>
                  <a:srgbClr val="231F20"/>
                </a:solidFill>
                <a:latin typeface="楷体"/>
                <a:cs typeface="楷体"/>
              </a:rPr>
              <a:t>称</a:t>
            </a:r>
            <a:r>
              <a:rPr dirty="0" sz="1200" spc="35">
                <a:solidFill>
                  <a:srgbClr val="231F20"/>
                </a:solidFill>
                <a:latin typeface="楷体"/>
                <a:cs typeface="楷体"/>
              </a:rPr>
              <a:t>。相对于常</a:t>
            </a:r>
            <a:endParaRPr sz="1200">
              <a:latin typeface="楷体"/>
              <a:cs typeface="楷体"/>
            </a:endParaRPr>
          </a:p>
        </p:txBody>
      </p:sp>
      <p:grpSp>
        <p:nvGrpSpPr>
          <p:cNvPr id="15" name="object 15"/>
          <p:cNvGrpSpPr/>
          <p:nvPr/>
        </p:nvGrpSpPr>
        <p:grpSpPr>
          <a:xfrm>
            <a:off x="1794802" y="4724120"/>
            <a:ext cx="195580" cy="133985"/>
            <a:chOff x="1794802" y="4724120"/>
            <a:chExt cx="195580" cy="133985"/>
          </a:xfrm>
        </p:grpSpPr>
        <p:sp>
          <p:nvSpPr>
            <p:cNvPr id="16" name="object 16"/>
            <p:cNvSpPr/>
            <p:nvPr/>
          </p:nvSpPr>
          <p:spPr>
            <a:xfrm>
              <a:off x="1796072" y="4725390"/>
              <a:ext cx="50165" cy="128905"/>
            </a:xfrm>
            <a:custGeom>
              <a:avLst/>
              <a:gdLst/>
              <a:ahLst/>
              <a:cxnLst/>
              <a:rect l="l" t="t" r="r" b="b"/>
              <a:pathLst>
                <a:path w="50164" h="128904">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sp>
          <p:nvSpPr>
            <p:cNvPr id="17" name="object 17"/>
            <p:cNvSpPr/>
            <p:nvPr/>
          </p:nvSpPr>
          <p:spPr>
            <a:xfrm>
              <a:off x="1882482" y="4836084"/>
              <a:ext cx="20955" cy="20955"/>
            </a:xfrm>
            <a:custGeom>
              <a:avLst/>
              <a:gdLst/>
              <a:ahLst/>
              <a:cxnLst/>
              <a:rect l="l" t="t" r="r" b="b"/>
              <a:pathLst>
                <a:path w="20955" h="20954">
                  <a:moveTo>
                    <a:pt x="3022" y="2971"/>
                  </a:moveTo>
                  <a:lnTo>
                    <a:pt x="1003" y="4952"/>
                  </a:lnTo>
                  <a:lnTo>
                    <a:pt x="0" y="7404"/>
                  </a:lnTo>
                  <a:lnTo>
                    <a:pt x="0" y="10325"/>
                  </a:lnTo>
                  <a:lnTo>
                    <a:pt x="0" y="13169"/>
                  </a:lnTo>
                  <a:lnTo>
                    <a:pt x="1003" y="15608"/>
                  </a:lnTo>
                  <a:lnTo>
                    <a:pt x="3022" y="17627"/>
                  </a:lnTo>
                  <a:lnTo>
                    <a:pt x="5041" y="19634"/>
                  </a:lnTo>
                  <a:lnTo>
                    <a:pt x="7467" y="20650"/>
                  </a:lnTo>
                  <a:lnTo>
                    <a:pt x="10325" y="20650"/>
                  </a:lnTo>
                  <a:lnTo>
                    <a:pt x="13169" y="20650"/>
                  </a:lnTo>
                  <a:lnTo>
                    <a:pt x="15608" y="19634"/>
                  </a:lnTo>
                  <a:lnTo>
                    <a:pt x="17627" y="17627"/>
                  </a:lnTo>
                  <a:lnTo>
                    <a:pt x="19646" y="15608"/>
                  </a:lnTo>
                  <a:lnTo>
                    <a:pt x="20650" y="13169"/>
                  </a:lnTo>
                  <a:lnTo>
                    <a:pt x="20650" y="10325"/>
                  </a:lnTo>
                  <a:lnTo>
                    <a:pt x="20650" y="7467"/>
                  </a:lnTo>
                  <a:lnTo>
                    <a:pt x="19659" y="5029"/>
                  </a:lnTo>
                  <a:lnTo>
                    <a:pt x="17678" y="3022"/>
                  </a:lnTo>
                  <a:lnTo>
                    <a:pt x="15684" y="1003"/>
                  </a:lnTo>
                  <a:lnTo>
                    <a:pt x="13233" y="0"/>
                  </a:lnTo>
                  <a:lnTo>
                    <a:pt x="10325" y="0"/>
                  </a:lnTo>
                  <a:lnTo>
                    <a:pt x="7467" y="0"/>
                  </a:lnTo>
                  <a:lnTo>
                    <a:pt x="5041" y="990"/>
                  </a:lnTo>
                  <a:lnTo>
                    <a:pt x="3022" y="2971"/>
                  </a:lnTo>
                  <a:close/>
                </a:path>
              </a:pathLst>
            </a:custGeom>
            <a:ln w="3175">
              <a:solidFill>
                <a:srgbClr val="636466"/>
              </a:solidFill>
            </a:ln>
          </p:spPr>
          <p:txBody>
            <a:bodyPr wrap="square" lIns="0" tIns="0" rIns="0" bIns="0" rtlCol="0"/>
            <a:lstStyle/>
            <a:p/>
          </p:txBody>
        </p:sp>
        <p:sp>
          <p:nvSpPr>
            <p:cNvPr id="18" name="object 18"/>
            <p:cNvSpPr/>
            <p:nvPr/>
          </p:nvSpPr>
          <p:spPr>
            <a:xfrm>
              <a:off x="1938947" y="4725390"/>
              <a:ext cx="50165" cy="128905"/>
            </a:xfrm>
            <a:custGeom>
              <a:avLst/>
              <a:gdLst/>
              <a:ahLst/>
              <a:cxnLst/>
              <a:rect l="l" t="t" r="r" b="b"/>
              <a:pathLst>
                <a:path w="50164" h="128904">
                  <a:moveTo>
                    <a:pt x="1397" y="17856"/>
                  </a:moveTo>
                  <a:lnTo>
                    <a:pt x="5486" y="15938"/>
                  </a:lnTo>
                  <a:lnTo>
                    <a:pt x="8686" y="14973"/>
                  </a:lnTo>
                  <a:lnTo>
                    <a:pt x="10972" y="14973"/>
                  </a:lnTo>
                  <a:lnTo>
                    <a:pt x="12585" y="14973"/>
                  </a:lnTo>
                  <a:lnTo>
                    <a:pt x="13970" y="15443"/>
                  </a:lnTo>
                  <a:lnTo>
                    <a:pt x="15113" y="16370"/>
                  </a:lnTo>
                  <a:lnTo>
                    <a:pt x="16268" y="17297"/>
                  </a:lnTo>
                  <a:lnTo>
                    <a:pt x="17056" y="18757"/>
                  </a:lnTo>
                  <a:lnTo>
                    <a:pt x="17487" y="20739"/>
                  </a:lnTo>
                  <a:lnTo>
                    <a:pt x="18110" y="23342"/>
                  </a:lnTo>
                  <a:lnTo>
                    <a:pt x="18415" y="29235"/>
                  </a:lnTo>
                  <a:lnTo>
                    <a:pt x="18415" y="38417"/>
                  </a:lnTo>
                  <a:lnTo>
                    <a:pt x="18415" y="106502"/>
                  </a:lnTo>
                  <a:lnTo>
                    <a:pt x="18415" y="114071"/>
                  </a:lnTo>
                  <a:lnTo>
                    <a:pt x="18072" y="118605"/>
                  </a:lnTo>
                  <a:lnTo>
                    <a:pt x="2235" y="125285"/>
                  </a:lnTo>
                  <a:lnTo>
                    <a:pt x="2235" y="128727"/>
                  </a:lnTo>
                  <a:lnTo>
                    <a:pt x="49669" y="128727"/>
                  </a:lnTo>
                  <a:lnTo>
                    <a:pt x="49669" y="125285"/>
                  </a:lnTo>
                  <a:lnTo>
                    <a:pt x="43967" y="125171"/>
                  </a:lnTo>
                  <a:lnTo>
                    <a:pt x="40182" y="124637"/>
                  </a:lnTo>
                  <a:lnTo>
                    <a:pt x="38328" y="123710"/>
                  </a:lnTo>
                  <a:lnTo>
                    <a:pt x="36461" y="122783"/>
                  </a:lnTo>
                  <a:lnTo>
                    <a:pt x="35242" y="121450"/>
                  </a:lnTo>
                  <a:lnTo>
                    <a:pt x="34645" y="119710"/>
                  </a:lnTo>
                  <a:lnTo>
                    <a:pt x="34061" y="117970"/>
                  </a:lnTo>
                  <a:lnTo>
                    <a:pt x="33769" y="113576"/>
                  </a:lnTo>
                  <a:lnTo>
                    <a:pt x="33769" y="106502"/>
                  </a:lnTo>
                  <a:lnTo>
                    <a:pt x="33769" y="0"/>
                  </a:lnTo>
                  <a:lnTo>
                    <a:pt x="30695" y="0"/>
                  </a:lnTo>
                  <a:lnTo>
                    <a:pt x="0" y="14973"/>
                  </a:lnTo>
                  <a:lnTo>
                    <a:pt x="1397" y="17856"/>
                  </a:lnTo>
                  <a:close/>
                </a:path>
              </a:pathLst>
            </a:custGeom>
            <a:ln w="3175">
              <a:solidFill>
                <a:srgbClr val="636466"/>
              </a:solidFill>
            </a:ln>
          </p:spPr>
          <p:txBody>
            <a:bodyPr wrap="square" lIns="0" tIns="0" rIns="0" bIns="0" rtlCol="0"/>
            <a:lstStyle/>
            <a:p/>
          </p:txBody>
        </p:sp>
      </p:grpSp>
      <p:pic>
        <p:nvPicPr>
          <p:cNvPr id="19" name="object 19"/>
          <p:cNvPicPr/>
          <p:nvPr/>
        </p:nvPicPr>
        <p:blipFill>
          <a:blip r:embed="rId6" cstate="print"/>
          <a:stretch>
            <a:fillRect/>
          </a:stretch>
        </p:blipFill>
        <p:spPr>
          <a:xfrm>
            <a:off x="2124329" y="4704943"/>
            <a:ext cx="1682305" cy="179146"/>
          </a:xfrm>
          <a:prstGeom prst="rect">
            <a:avLst/>
          </a:prstGeom>
        </p:spPr>
      </p:pic>
      <p:sp>
        <p:nvSpPr>
          <p:cNvPr id="20" name="object 20"/>
          <p:cNvSpPr txBox="1"/>
          <p:nvPr/>
        </p:nvSpPr>
        <p:spPr>
          <a:xfrm>
            <a:off x="1379588" y="3028455"/>
            <a:ext cx="4876800" cy="6244590"/>
          </a:xfrm>
          <a:prstGeom prst="rect">
            <a:avLst/>
          </a:prstGeom>
        </p:spPr>
        <p:txBody>
          <a:bodyPr wrap="square" lIns="0" tIns="12700" rIns="0" bIns="0" rtlCol="0" vert="horz">
            <a:spAutoFit/>
          </a:bodyPr>
          <a:lstStyle/>
          <a:p>
            <a:pPr marL="12700" marR="5080">
              <a:lnSpc>
                <a:spcPct val="125000"/>
              </a:lnSpc>
              <a:spcBef>
                <a:spcPts val="100"/>
              </a:spcBef>
            </a:pPr>
            <a:r>
              <a:rPr dirty="0" sz="1200" spc="10">
                <a:solidFill>
                  <a:srgbClr val="231F20"/>
                </a:solidFill>
                <a:latin typeface="楷体"/>
                <a:cs typeface="楷体"/>
              </a:rPr>
              <a:t>见</a:t>
            </a:r>
            <a:r>
              <a:rPr dirty="0" sz="1200">
                <a:solidFill>
                  <a:srgbClr val="231F20"/>
                </a:solidFill>
                <a:latin typeface="楷体"/>
                <a:cs typeface="楷体"/>
              </a:rPr>
              <a:t>病</a:t>
            </a:r>
            <a:r>
              <a:rPr dirty="0" sz="1200" spc="10">
                <a:solidFill>
                  <a:srgbClr val="231F20"/>
                </a:solidFill>
                <a:latin typeface="楷体"/>
                <a:cs typeface="楷体"/>
              </a:rPr>
              <a:t>、多发</a:t>
            </a:r>
            <a:r>
              <a:rPr dirty="0" sz="1200">
                <a:solidFill>
                  <a:srgbClr val="231F20"/>
                </a:solidFill>
                <a:latin typeface="楷体"/>
                <a:cs typeface="楷体"/>
              </a:rPr>
              <a:t>病</a:t>
            </a:r>
            <a:r>
              <a:rPr dirty="0" sz="1200" spc="10">
                <a:solidFill>
                  <a:srgbClr val="231F20"/>
                </a:solidFill>
                <a:latin typeface="楷体"/>
                <a:cs typeface="楷体"/>
              </a:rPr>
              <a:t>，社会大众对罕见病的认知度和关注度较</a:t>
            </a:r>
            <a:r>
              <a:rPr dirty="0" sz="1200">
                <a:solidFill>
                  <a:srgbClr val="231F20"/>
                </a:solidFill>
                <a:latin typeface="楷体"/>
                <a:cs typeface="楷体"/>
              </a:rPr>
              <a:t>低</a:t>
            </a:r>
            <a:r>
              <a:rPr dirty="0" sz="1200" spc="10">
                <a:solidFill>
                  <a:srgbClr val="231F20"/>
                </a:solidFill>
                <a:latin typeface="楷体"/>
                <a:cs typeface="楷体"/>
              </a:rPr>
              <a:t>，很多病种甚 至在医务工作者中的知晓度也不</a:t>
            </a:r>
            <a:r>
              <a:rPr dirty="0" sz="1200">
                <a:solidFill>
                  <a:srgbClr val="231F20"/>
                </a:solidFill>
                <a:latin typeface="楷体"/>
                <a:cs typeface="楷体"/>
              </a:rPr>
              <a:t>高</a:t>
            </a:r>
            <a:r>
              <a:rPr dirty="0" sz="1200" spc="10">
                <a:solidFill>
                  <a:srgbClr val="231F20"/>
                </a:solidFill>
                <a:latin typeface="楷体"/>
                <a:cs typeface="楷体"/>
              </a:rPr>
              <a:t>。随着医学和社会保障水平的不断进 </a:t>
            </a:r>
            <a:r>
              <a:rPr dirty="0" sz="1200">
                <a:solidFill>
                  <a:srgbClr val="231F20"/>
                </a:solidFill>
                <a:latin typeface="楷体"/>
                <a:cs typeface="楷体"/>
              </a:rPr>
              <a:t>步</a:t>
            </a:r>
            <a:r>
              <a:rPr dirty="0" sz="1200" spc="-105">
                <a:solidFill>
                  <a:srgbClr val="231F20"/>
                </a:solidFill>
                <a:latin typeface="楷体"/>
                <a:cs typeface="楷体"/>
              </a:rPr>
              <a:t>，</a:t>
            </a:r>
            <a:r>
              <a:rPr dirty="0" sz="1200">
                <a:solidFill>
                  <a:srgbClr val="231F20"/>
                </a:solidFill>
                <a:latin typeface="楷体"/>
                <a:cs typeface="楷体"/>
              </a:rPr>
              <a:t>罕见病在国外已经成为药物研发</a:t>
            </a:r>
            <a:r>
              <a:rPr dirty="0" sz="1200" spc="-105">
                <a:solidFill>
                  <a:srgbClr val="231F20"/>
                </a:solidFill>
                <a:latin typeface="楷体"/>
                <a:cs typeface="楷体"/>
              </a:rPr>
              <a:t>、</a:t>
            </a:r>
            <a:r>
              <a:rPr dirty="0" sz="1200">
                <a:solidFill>
                  <a:srgbClr val="231F20"/>
                </a:solidFill>
                <a:latin typeface="楷体"/>
                <a:cs typeface="楷体"/>
              </a:rPr>
              <a:t>医学研究和医保保障的关注热点。 </a:t>
            </a:r>
            <a:r>
              <a:rPr dirty="0" sz="1200" spc="10">
                <a:solidFill>
                  <a:srgbClr val="231F20"/>
                </a:solidFill>
                <a:latin typeface="楷体"/>
                <a:cs typeface="楷体"/>
              </a:rPr>
              <a:t>罕见病的概念进入中国已有数十年的时</a:t>
            </a:r>
            <a:r>
              <a:rPr dirty="0" sz="1200">
                <a:solidFill>
                  <a:srgbClr val="231F20"/>
                </a:solidFill>
                <a:latin typeface="楷体"/>
                <a:cs typeface="楷体"/>
              </a:rPr>
              <a:t>间</a:t>
            </a:r>
            <a:r>
              <a:rPr dirty="0" sz="1200" spc="10">
                <a:solidFill>
                  <a:srgbClr val="231F20"/>
                </a:solidFill>
                <a:latin typeface="楷体"/>
                <a:cs typeface="楷体"/>
              </a:rPr>
              <a:t>，越来越多的社会各界人士也 </a:t>
            </a:r>
            <a:r>
              <a:rPr dirty="0" sz="1200" spc="40">
                <a:solidFill>
                  <a:srgbClr val="231F20"/>
                </a:solidFill>
                <a:latin typeface="楷体"/>
                <a:cs typeface="楷体"/>
              </a:rPr>
              <a:t>开始参与到罕见病研究和保障工作</a:t>
            </a:r>
            <a:r>
              <a:rPr dirty="0" sz="1200">
                <a:solidFill>
                  <a:srgbClr val="231F20"/>
                </a:solidFill>
                <a:latin typeface="楷体"/>
                <a:cs typeface="楷体"/>
              </a:rPr>
              <a:t>中</a:t>
            </a:r>
            <a:r>
              <a:rPr dirty="0" sz="1200" spc="40">
                <a:solidFill>
                  <a:srgbClr val="231F20"/>
                </a:solidFill>
                <a:latin typeface="楷体"/>
                <a:cs typeface="楷体"/>
              </a:rPr>
              <a:t>。随</a:t>
            </a:r>
            <a:r>
              <a:rPr dirty="0" sz="1200">
                <a:solidFill>
                  <a:srgbClr val="231F20"/>
                </a:solidFill>
                <a:latin typeface="楷体"/>
                <a:cs typeface="楷体"/>
              </a:rPr>
              <a:t>着</a:t>
            </a:r>
            <a:r>
              <a:rPr dirty="0" sz="1200" spc="-315">
                <a:solidFill>
                  <a:srgbClr val="231F20"/>
                </a:solidFill>
                <a:latin typeface="楷体"/>
                <a:cs typeface="楷体"/>
              </a:rPr>
              <a:t> </a:t>
            </a:r>
            <a:r>
              <a:rPr dirty="0" baseline="2314" sz="1800">
                <a:solidFill>
                  <a:srgbClr val="231F20"/>
                </a:solidFill>
                <a:latin typeface="Times New Roman"/>
                <a:cs typeface="Times New Roman"/>
              </a:rPr>
              <a:t>2018</a:t>
            </a:r>
            <a:r>
              <a:rPr dirty="0" baseline="2314" sz="1800" spc="-7">
                <a:solidFill>
                  <a:srgbClr val="231F20"/>
                </a:solidFill>
                <a:latin typeface="Times New Roman"/>
                <a:cs typeface="Times New Roman"/>
              </a:rPr>
              <a:t> </a:t>
            </a:r>
            <a:r>
              <a:rPr dirty="0" sz="1200">
                <a:solidFill>
                  <a:srgbClr val="231F20"/>
                </a:solidFill>
                <a:latin typeface="楷体"/>
                <a:cs typeface="楷体"/>
              </a:rPr>
              <a:t>年</a:t>
            </a:r>
            <a:r>
              <a:rPr dirty="0" sz="1200" spc="-305">
                <a:solidFill>
                  <a:srgbClr val="231F20"/>
                </a:solidFill>
                <a:latin typeface="楷体"/>
                <a:cs typeface="楷体"/>
              </a:rPr>
              <a:t> </a:t>
            </a:r>
            <a:r>
              <a:rPr dirty="0" baseline="2314" sz="1800">
                <a:solidFill>
                  <a:srgbClr val="231F20"/>
                </a:solidFill>
                <a:latin typeface="Times New Roman"/>
                <a:cs typeface="Times New Roman"/>
              </a:rPr>
              <a:t>5</a:t>
            </a:r>
            <a:r>
              <a:rPr dirty="0" baseline="2314" sz="1800" spc="-15">
                <a:solidFill>
                  <a:srgbClr val="231F20"/>
                </a:solidFill>
                <a:latin typeface="Times New Roman"/>
                <a:cs typeface="Times New Roman"/>
              </a:rPr>
              <a:t> </a:t>
            </a:r>
            <a:r>
              <a:rPr dirty="0" sz="1200" spc="40">
                <a:solidFill>
                  <a:srgbClr val="231F20"/>
                </a:solidFill>
                <a:latin typeface="楷体"/>
                <a:cs typeface="楷体"/>
              </a:rPr>
              <a:t>月国家五部委颁 </a:t>
            </a:r>
            <a:r>
              <a:rPr dirty="0" sz="1200" spc="-70">
                <a:solidFill>
                  <a:srgbClr val="231F20"/>
                </a:solidFill>
                <a:latin typeface="楷体"/>
                <a:cs typeface="楷体"/>
              </a:rPr>
              <a:t>布</a:t>
            </a:r>
            <a:r>
              <a:rPr dirty="0" sz="1200">
                <a:solidFill>
                  <a:srgbClr val="231F20"/>
                </a:solidFill>
                <a:latin typeface="楷体"/>
                <a:cs typeface="楷体"/>
              </a:rPr>
              <a:t>《第一批罕见病目录</a:t>
            </a:r>
            <a:r>
              <a:rPr dirty="0" sz="1200" spc="-70">
                <a:solidFill>
                  <a:srgbClr val="231F20"/>
                </a:solidFill>
                <a:latin typeface="楷体"/>
                <a:cs typeface="楷体"/>
              </a:rPr>
              <a:t>》，</a:t>
            </a:r>
            <a:r>
              <a:rPr dirty="0" sz="1200">
                <a:solidFill>
                  <a:srgbClr val="231F20"/>
                </a:solidFill>
                <a:latin typeface="楷体"/>
                <a:cs typeface="楷体"/>
              </a:rPr>
              <a:t>我国的罕见病事业进入了一个新的发展阶段。</a:t>
            </a:r>
            <a:endParaRPr sz="1200">
              <a:latin typeface="楷体"/>
              <a:cs typeface="楷体"/>
            </a:endParaRPr>
          </a:p>
          <a:p>
            <a:pPr>
              <a:lnSpc>
                <a:spcPct val="100000"/>
              </a:lnSpc>
              <a:spcBef>
                <a:spcPts val="30"/>
              </a:spcBef>
            </a:pPr>
            <a:endParaRPr sz="1550">
              <a:latin typeface="楷体"/>
              <a:cs typeface="楷体"/>
            </a:endParaRPr>
          </a:p>
          <a:p>
            <a:pPr marL="393700">
              <a:lnSpc>
                <a:spcPct val="100000"/>
              </a:lnSpc>
            </a:pPr>
            <a:r>
              <a:rPr dirty="0" baseline="1851" sz="2250">
                <a:solidFill>
                  <a:srgbClr val="636466"/>
                </a:solidFill>
                <a:latin typeface="Times New Roman"/>
                <a:cs typeface="Times New Roman"/>
              </a:rPr>
              <a:t>1.1</a:t>
            </a:r>
            <a:r>
              <a:rPr dirty="0" baseline="1851" sz="2250" spc="555">
                <a:solidFill>
                  <a:srgbClr val="636466"/>
                </a:solidFill>
                <a:latin typeface="Times New Roman"/>
                <a:cs typeface="Times New Roman"/>
              </a:rPr>
              <a:t> </a:t>
            </a:r>
            <a:r>
              <a:rPr dirty="0" sz="1500">
                <a:solidFill>
                  <a:srgbClr val="636466"/>
                </a:solidFill>
                <a:latin typeface="楷体"/>
                <a:cs typeface="楷体"/>
              </a:rPr>
              <a:t>罕见病定义及其特点</a:t>
            </a:r>
            <a:endParaRPr sz="1500">
              <a:latin typeface="楷体"/>
              <a:cs typeface="楷体"/>
            </a:endParaRPr>
          </a:p>
          <a:p>
            <a:pPr algn="just" marL="12700" marR="75565" indent="253365">
              <a:lnSpc>
                <a:spcPct val="125000"/>
              </a:lnSpc>
              <a:spcBef>
                <a:spcPts val="1380"/>
              </a:spcBef>
            </a:pP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spc="25">
                <a:solidFill>
                  <a:srgbClr val="231F20"/>
                </a:solidFill>
                <a:latin typeface="楷体"/>
                <a:cs typeface="楷体"/>
              </a:rPr>
              <a:t>罕见</a:t>
            </a:r>
            <a:r>
              <a:rPr dirty="0" sz="1200">
                <a:solidFill>
                  <a:srgbClr val="231F20"/>
                </a:solidFill>
                <a:latin typeface="楷体"/>
                <a:cs typeface="楷体"/>
              </a:rPr>
              <a:t>病</a:t>
            </a:r>
            <a:r>
              <a:rPr dirty="0" sz="1200" spc="-31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22">
                <a:solidFill>
                  <a:srgbClr val="231F20"/>
                </a:solidFill>
                <a:latin typeface="Times New Roman"/>
                <a:cs typeface="Times New Roman"/>
              </a:rPr>
              <a:t> </a:t>
            </a:r>
            <a:r>
              <a:rPr dirty="0" sz="1200" spc="25">
                <a:solidFill>
                  <a:srgbClr val="231F20"/>
                </a:solidFill>
                <a:latin typeface="楷体"/>
                <a:cs typeface="楷体"/>
              </a:rPr>
              <a:t>的概念最早出现在美国上世</a:t>
            </a:r>
            <a:r>
              <a:rPr dirty="0" sz="1200">
                <a:solidFill>
                  <a:srgbClr val="231F20"/>
                </a:solidFill>
                <a:latin typeface="楷体"/>
                <a:cs typeface="楷体"/>
              </a:rPr>
              <a:t>纪</a:t>
            </a:r>
            <a:r>
              <a:rPr dirty="0" sz="1200" spc="-320">
                <a:solidFill>
                  <a:srgbClr val="231F20"/>
                </a:solidFill>
                <a:latin typeface="楷体"/>
                <a:cs typeface="楷体"/>
              </a:rPr>
              <a:t> </a:t>
            </a:r>
            <a:r>
              <a:rPr dirty="0" baseline="2314" sz="1800">
                <a:solidFill>
                  <a:srgbClr val="231F20"/>
                </a:solidFill>
                <a:latin typeface="Times New Roman"/>
                <a:cs typeface="Times New Roman"/>
              </a:rPr>
              <a:t>60</a:t>
            </a:r>
            <a:r>
              <a:rPr dirty="0" baseline="2314" sz="1800" spc="-22">
                <a:solidFill>
                  <a:srgbClr val="231F20"/>
                </a:solidFill>
                <a:latin typeface="Times New Roman"/>
                <a:cs typeface="Times New Roman"/>
              </a:rPr>
              <a:t> </a:t>
            </a:r>
            <a:r>
              <a:rPr dirty="0" sz="1200" spc="25">
                <a:solidFill>
                  <a:srgbClr val="231F20"/>
                </a:solidFill>
                <a:latin typeface="楷体"/>
                <a:cs typeface="楷体"/>
              </a:rPr>
              <a:t>年代对相关药品法案讨 </a:t>
            </a:r>
            <a:r>
              <a:rPr dirty="0" sz="1200" spc="10">
                <a:solidFill>
                  <a:srgbClr val="231F20"/>
                </a:solidFill>
                <a:latin typeface="楷体"/>
                <a:cs typeface="楷体"/>
              </a:rPr>
              <a:t>论</a:t>
            </a:r>
            <a:r>
              <a:rPr dirty="0" sz="1200">
                <a:solidFill>
                  <a:srgbClr val="231F20"/>
                </a:solidFill>
                <a:latin typeface="楷体"/>
                <a:cs typeface="楷体"/>
              </a:rPr>
              <a:t>中</a:t>
            </a:r>
            <a:r>
              <a:rPr dirty="0" sz="1200" spc="10">
                <a:solidFill>
                  <a:srgbClr val="231F20"/>
                </a:solidFill>
                <a:latin typeface="楷体"/>
                <a:cs typeface="楷体"/>
              </a:rPr>
              <a:t>，其中提及到罕见病用药问</a:t>
            </a:r>
            <a:r>
              <a:rPr dirty="0" sz="1200">
                <a:solidFill>
                  <a:srgbClr val="231F20"/>
                </a:solidFill>
                <a:latin typeface="楷体"/>
                <a:cs typeface="楷体"/>
              </a:rPr>
              <a:t>题</a:t>
            </a:r>
            <a:r>
              <a:rPr dirty="0" sz="1200" spc="10">
                <a:solidFill>
                  <a:srgbClr val="231F20"/>
                </a:solidFill>
                <a:latin typeface="楷体"/>
                <a:cs typeface="楷体"/>
              </a:rPr>
              <a:t>。目前罕见病在全球并无统一定</a:t>
            </a:r>
            <a:r>
              <a:rPr dirty="0" sz="1200">
                <a:solidFill>
                  <a:srgbClr val="231F20"/>
                </a:solidFill>
                <a:latin typeface="楷体"/>
                <a:cs typeface="楷体"/>
              </a:rPr>
              <a:t>义，  各国一般以低于某个阈值的患病人数或患病率进行界定</a:t>
            </a:r>
            <a:r>
              <a:rPr dirty="0" sz="1200" spc="-495">
                <a:solidFill>
                  <a:srgbClr val="231F20"/>
                </a:solidFill>
                <a:latin typeface="楷体"/>
                <a:cs typeface="楷体"/>
              </a:rPr>
              <a:t>，</a:t>
            </a:r>
            <a:r>
              <a:rPr dirty="0" sz="1200">
                <a:solidFill>
                  <a:srgbClr val="231F20"/>
                </a:solidFill>
                <a:latin typeface="楷体"/>
                <a:cs typeface="楷体"/>
              </a:rPr>
              <a:t>另外会附</a:t>
            </a:r>
            <a:r>
              <a:rPr dirty="0" sz="1200" spc="175">
                <a:solidFill>
                  <a:srgbClr val="231F20"/>
                </a:solidFill>
                <a:latin typeface="楷体"/>
                <a:cs typeface="楷体"/>
              </a:rPr>
              <a:t>加</a:t>
            </a:r>
            <a:r>
              <a:rPr dirty="0" baseline="2314" sz="1800">
                <a:solidFill>
                  <a:srgbClr val="231F20"/>
                </a:solidFill>
                <a:latin typeface="Times New Roman"/>
                <a:cs typeface="Times New Roman"/>
              </a:rPr>
              <a:t>“</a:t>
            </a:r>
            <a:r>
              <a:rPr dirty="0" baseline="2314" sz="1800" spc="-300">
                <a:solidFill>
                  <a:srgbClr val="231F20"/>
                </a:solidFill>
                <a:latin typeface="Times New Roman"/>
                <a:cs typeface="Times New Roman"/>
              </a:rPr>
              <a:t> </a:t>
            </a:r>
            <a:r>
              <a:rPr dirty="0" sz="1200">
                <a:solidFill>
                  <a:srgbClr val="231F20"/>
                </a:solidFill>
                <a:latin typeface="楷体"/>
                <a:cs typeface="楷体"/>
              </a:rPr>
              <a:t>缺 </a:t>
            </a:r>
            <a:r>
              <a:rPr dirty="0" sz="1200" spc="15">
                <a:solidFill>
                  <a:srgbClr val="231F20"/>
                </a:solidFill>
                <a:latin typeface="楷体"/>
                <a:cs typeface="楷体"/>
              </a:rPr>
              <a:t>乏有效治疗手</a:t>
            </a:r>
            <a:r>
              <a:rPr dirty="0" sz="1200">
                <a:solidFill>
                  <a:srgbClr val="231F20"/>
                </a:solidFill>
                <a:latin typeface="楷体"/>
                <a:cs typeface="楷体"/>
              </a:rPr>
              <a:t>段</a:t>
            </a:r>
            <a:r>
              <a:rPr dirty="0" sz="1200" spc="-345">
                <a:solidFill>
                  <a:srgbClr val="231F20"/>
                </a:solidFill>
                <a:latin typeface="楷体"/>
                <a:cs typeface="楷体"/>
              </a:rPr>
              <a:t> </a:t>
            </a:r>
            <a:r>
              <a:rPr dirty="0" baseline="2314" sz="1800">
                <a:solidFill>
                  <a:srgbClr val="231F20"/>
                </a:solidFill>
                <a:latin typeface="Times New Roman"/>
                <a:cs typeface="Times New Roman"/>
              </a:rPr>
              <a:t>”</a:t>
            </a:r>
            <a:r>
              <a:rPr dirty="0" baseline="2314" sz="1800" spc="-67">
                <a:solidFill>
                  <a:srgbClr val="231F20"/>
                </a:solidFill>
                <a:latin typeface="Times New Roman"/>
                <a:cs typeface="Times New Roman"/>
              </a:rPr>
              <a:t> </a:t>
            </a:r>
            <a:r>
              <a:rPr dirty="0" sz="1200" spc="15">
                <a:solidFill>
                  <a:srgbClr val="231F20"/>
                </a:solidFill>
                <a:latin typeface="楷体"/>
                <a:cs typeface="楷体"/>
              </a:rPr>
              <a:t>等限</a:t>
            </a:r>
            <a:r>
              <a:rPr dirty="0" sz="1200">
                <a:solidFill>
                  <a:srgbClr val="231F20"/>
                </a:solidFill>
                <a:latin typeface="楷体"/>
                <a:cs typeface="楷体"/>
              </a:rPr>
              <a:t>定</a:t>
            </a:r>
            <a:r>
              <a:rPr dirty="0" sz="1200" spc="15">
                <a:solidFill>
                  <a:srgbClr val="231F20"/>
                </a:solidFill>
                <a:latin typeface="楷体"/>
                <a:cs typeface="楷体"/>
              </a:rPr>
              <a:t>。世界卫生组织将罕见病定义为患病人数小于 </a:t>
            </a:r>
            <a:r>
              <a:rPr dirty="0" sz="1200" spc="40">
                <a:solidFill>
                  <a:srgbClr val="231F20"/>
                </a:solidFill>
                <a:latin typeface="楷体"/>
                <a:cs typeface="楷体"/>
              </a:rPr>
              <a:t>总人</a:t>
            </a:r>
            <a:r>
              <a:rPr dirty="0" sz="1200">
                <a:solidFill>
                  <a:srgbClr val="231F20"/>
                </a:solidFill>
                <a:latin typeface="楷体"/>
                <a:cs typeface="楷体"/>
              </a:rPr>
              <a:t>口</a:t>
            </a:r>
            <a:r>
              <a:rPr dirty="0" sz="1200" spc="-315">
                <a:solidFill>
                  <a:srgbClr val="231F20"/>
                </a:solidFill>
                <a:latin typeface="楷体"/>
                <a:cs typeface="楷体"/>
              </a:rPr>
              <a:t> </a:t>
            </a:r>
            <a:r>
              <a:rPr dirty="0" baseline="2314" sz="1800">
                <a:solidFill>
                  <a:srgbClr val="231F20"/>
                </a:solidFill>
                <a:latin typeface="Times New Roman"/>
                <a:cs typeface="Times New Roman"/>
              </a:rPr>
              <a:t>0.65‰-1‰</a:t>
            </a:r>
            <a:r>
              <a:rPr dirty="0" baseline="2314" sz="1800" spc="-22">
                <a:solidFill>
                  <a:srgbClr val="231F20"/>
                </a:solidFill>
                <a:latin typeface="Times New Roman"/>
                <a:cs typeface="Times New Roman"/>
              </a:rPr>
              <a:t> </a:t>
            </a:r>
            <a:r>
              <a:rPr dirty="0" sz="1200" spc="40">
                <a:solidFill>
                  <a:srgbClr val="231F20"/>
                </a:solidFill>
                <a:latin typeface="楷体"/>
                <a:cs typeface="楷体"/>
              </a:rPr>
              <a:t>的疾</a:t>
            </a:r>
            <a:r>
              <a:rPr dirty="0" sz="1200">
                <a:solidFill>
                  <a:srgbClr val="231F20"/>
                </a:solidFill>
                <a:latin typeface="楷体"/>
                <a:cs typeface="楷体"/>
              </a:rPr>
              <a:t>病</a:t>
            </a:r>
            <a:r>
              <a:rPr dirty="0" sz="1200" spc="40">
                <a:solidFill>
                  <a:srgbClr val="231F20"/>
                </a:solidFill>
                <a:latin typeface="楷体"/>
                <a:cs typeface="楷体"/>
              </a:rPr>
              <a:t>，美国将罕见病定义为患病人口小</a:t>
            </a:r>
            <a:r>
              <a:rPr dirty="0" sz="1200">
                <a:solidFill>
                  <a:srgbClr val="231F20"/>
                </a:solidFill>
                <a:latin typeface="楷体"/>
                <a:cs typeface="楷体"/>
              </a:rPr>
              <a:t>于</a:t>
            </a:r>
            <a:r>
              <a:rPr dirty="0" sz="1200" spc="-315">
                <a:solidFill>
                  <a:srgbClr val="231F20"/>
                </a:solidFill>
                <a:latin typeface="楷体"/>
                <a:cs typeface="楷体"/>
              </a:rPr>
              <a:t> </a:t>
            </a:r>
            <a:r>
              <a:rPr dirty="0" baseline="2314" sz="1800">
                <a:solidFill>
                  <a:srgbClr val="231F20"/>
                </a:solidFill>
                <a:latin typeface="Times New Roman"/>
                <a:cs typeface="Times New Roman"/>
              </a:rPr>
              <a:t>20</a:t>
            </a:r>
            <a:r>
              <a:rPr dirty="0" baseline="2314" sz="1800" spc="-22">
                <a:solidFill>
                  <a:srgbClr val="231F20"/>
                </a:solidFill>
                <a:latin typeface="Times New Roman"/>
                <a:cs typeface="Times New Roman"/>
              </a:rPr>
              <a:t> </a:t>
            </a:r>
            <a:r>
              <a:rPr dirty="0" sz="1200" spc="40">
                <a:solidFill>
                  <a:srgbClr val="231F20"/>
                </a:solidFill>
                <a:latin typeface="楷体"/>
                <a:cs typeface="楷体"/>
              </a:rPr>
              <a:t>万</a:t>
            </a:r>
            <a:r>
              <a:rPr dirty="0" sz="1200">
                <a:solidFill>
                  <a:srgbClr val="231F20"/>
                </a:solidFill>
                <a:latin typeface="楷体"/>
                <a:cs typeface="楷体"/>
              </a:rPr>
              <a:t>或 </a:t>
            </a:r>
            <a:r>
              <a:rPr dirty="0" sz="1200" spc="35">
                <a:solidFill>
                  <a:srgbClr val="231F20"/>
                </a:solidFill>
                <a:latin typeface="楷体"/>
                <a:cs typeface="楷体"/>
              </a:rPr>
              <a:t>患病人数占总人口比例小</a:t>
            </a:r>
            <a:r>
              <a:rPr dirty="0" sz="1200">
                <a:solidFill>
                  <a:srgbClr val="231F20"/>
                </a:solidFill>
                <a:latin typeface="楷体"/>
                <a:cs typeface="楷体"/>
              </a:rPr>
              <a:t>于</a:t>
            </a:r>
            <a:r>
              <a:rPr dirty="0" sz="1200" spc="-340">
                <a:solidFill>
                  <a:srgbClr val="231F20"/>
                </a:solidFill>
                <a:latin typeface="楷体"/>
                <a:cs typeface="楷体"/>
              </a:rPr>
              <a:t> </a:t>
            </a:r>
            <a:r>
              <a:rPr dirty="0" baseline="2314" sz="1800">
                <a:solidFill>
                  <a:srgbClr val="231F20"/>
                </a:solidFill>
                <a:latin typeface="Times New Roman"/>
                <a:cs typeface="Times New Roman"/>
              </a:rPr>
              <a:t>1/1,500</a:t>
            </a:r>
            <a:r>
              <a:rPr dirty="0" baseline="2314" sz="1800" spc="-52">
                <a:solidFill>
                  <a:srgbClr val="231F20"/>
                </a:solidFill>
                <a:latin typeface="Times New Roman"/>
                <a:cs typeface="Times New Roman"/>
              </a:rPr>
              <a:t> </a:t>
            </a:r>
            <a:r>
              <a:rPr dirty="0" sz="1200" spc="35">
                <a:solidFill>
                  <a:srgbClr val="231F20"/>
                </a:solidFill>
                <a:latin typeface="楷体"/>
                <a:cs typeface="楷体"/>
              </a:rPr>
              <a:t>的疾</a:t>
            </a:r>
            <a:r>
              <a:rPr dirty="0" sz="1200">
                <a:solidFill>
                  <a:srgbClr val="231F20"/>
                </a:solidFill>
                <a:latin typeface="楷体"/>
                <a:cs typeface="楷体"/>
              </a:rPr>
              <a:t>病</a:t>
            </a:r>
            <a:r>
              <a:rPr dirty="0" sz="1200" spc="35">
                <a:solidFill>
                  <a:srgbClr val="231F20"/>
                </a:solidFill>
                <a:latin typeface="楷体"/>
                <a:cs typeface="楷体"/>
              </a:rPr>
              <a:t>，而欧盟则将罕见病定义为 </a:t>
            </a:r>
            <a:r>
              <a:rPr dirty="0" sz="1200">
                <a:solidFill>
                  <a:srgbClr val="231F20"/>
                </a:solidFill>
                <a:latin typeface="楷体"/>
                <a:cs typeface="楷体"/>
              </a:rPr>
              <a:t>患病率低于</a:t>
            </a:r>
            <a:r>
              <a:rPr dirty="0" sz="1200" spc="-305">
                <a:solidFill>
                  <a:srgbClr val="231F20"/>
                </a:solidFill>
                <a:latin typeface="楷体"/>
                <a:cs typeface="楷体"/>
              </a:rPr>
              <a:t> </a:t>
            </a:r>
            <a:r>
              <a:rPr dirty="0" baseline="2314" sz="1800">
                <a:solidFill>
                  <a:srgbClr val="231F20"/>
                </a:solidFill>
                <a:latin typeface="Times New Roman"/>
                <a:cs typeface="Times New Roman"/>
              </a:rPr>
              <a:t>1/2,000 </a:t>
            </a:r>
            <a:r>
              <a:rPr dirty="0" sz="1200">
                <a:solidFill>
                  <a:srgbClr val="231F20"/>
                </a:solidFill>
                <a:latin typeface="楷体"/>
                <a:cs typeface="楷体"/>
              </a:rPr>
              <a:t>的疾病。</a:t>
            </a:r>
            <a:endParaRPr sz="1200">
              <a:latin typeface="楷体"/>
              <a:cs typeface="楷体"/>
            </a:endParaRPr>
          </a:p>
          <a:p>
            <a:pPr>
              <a:lnSpc>
                <a:spcPct val="100000"/>
              </a:lnSpc>
              <a:spcBef>
                <a:spcPts val="5"/>
              </a:spcBef>
            </a:pPr>
            <a:endParaRPr sz="1400">
              <a:latin typeface="楷体"/>
              <a:cs typeface="楷体"/>
            </a:endParaRPr>
          </a:p>
          <a:p>
            <a:pPr marL="12700" marR="5080" indent="304800">
              <a:lnSpc>
                <a:spcPct val="125000"/>
              </a:lnSpc>
              <a:spcBef>
                <a:spcPts val="5"/>
              </a:spcBef>
            </a:pPr>
            <a:r>
              <a:rPr dirty="0" sz="1200" spc="30">
                <a:solidFill>
                  <a:srgbClr val="231F20"/>
                </a:solidFill>
                <a:latin typeface="楷体"/>
                <a:cs typeface="楷体"/>
              </a:rPr>
              <a:t>罕见病种类繁</a:t>
            </a:r>
            <a:r>
              <a:rPr dirty="0" sz="1200">
                <a:solidFill>
                  <a:srgbClr val="231F20"/>
                </a:solidFill>
                <a:latin typeface="楷体"/>
                <a:cs typeface="楷体"/>
              </a:rPr>
              <a:t>多</a:t>
            </a:r>
            <a:r>
              <a:rPr dirty="0" sz="1200" spc="30">
                <a:solidFill>
                  <a:srgbClr val="231F20"/>
                </a:solidFill>
                <a:latin typeface="楷体"/>
                <a:cs typeface="楷体"/>
              </a:rPr>
              <a:t>，欧美国家目前发现</a:t>
            </a:r>
            <a:r>
              <a:rPr dirty="0" sz="1200">
                <a:solidFill>
                  <a:srgbClr val="231F20"/>
                </a:solidFill>
                <a:latin typeface="楷体"/>
                <a:cs typeface="楷体"/>
              </a:rPr>
              <a:t>有</a:t>
            </a:r>
            <a:r>
              <a:rPr dirty="0" sz="1200" spc="-325">
                <a:solidFill>
                  <a:srgbClr val="231F20"/>
                </a:solidFill>
                <a:latin typeface="楷体"/>
                <a:cs typeface="楷体"/>
              </a:rPr>
              <a:t> </a:t>
            </a:r>
            <a:r>
              <a:rPr dirty="0" baseline="2314" sz="1800">
                <a:solidFill>
                  <a:srgbClr val="231F20"/>
                </a:solidFill>
                <a:latin typeface="Times New Roman"/>
                <a:cs typeface="Times New Roman"/>
              </a:rPr>
              <a:t>7,000</a:t>
            </a:r>
            <a:r>
              <a:rPr dirty="0" baseline="2314" sz="1800" spc="-30">
                <a:solidFill>
                  <a:srgbClr val="231F20"/>
                </a:solidFill>
                <a:latin typeface="Times New Roman"/>
                <a:cs typeface="Times New Roman"/>
              </a:rPr>
              <a:t> </a:t>
            </a:r>
            <a:r>
              <a:rPr dirty="0" sz="1200" spc="30">
                <a:solidFill>
                  <a:srgbClr val="231F20"/>
                </a:solidFill>
                <a:latin typeface="楷体"/>
                <a:cs typeface="楷体"/>
              </a:rPr>
              <a:t>多</a:t>
            </a:r>
            <a:r>
              <a:rPr dirty="0" sz="1200">
                <a:solidFill>
                  <a:srgbClr val="231F20"/>
                </a:solidFill>
                <a:latin typeface="楷体"/>
                <a:cs typeface="楷体"/>
              </a:rPr>
              <a:t>种</a:t>
            </a:r>
            <a:r>
              <a:rPr dirty="0" sz="1200" spc="30">
                <a:solidFill>
                  <a:srgbClr val="231F20"/>
                </a:solidFill>
                <a:latin typeface="楷体"/>
                <a:cs typeface="楷体"/>
              </a:rPr>
              <a:t>，其疾病谱分散 </a:t>
            </a:r>
            <a:r>
              <a:rPr dirty="0" sz="1200">
                <a:solidFill>
                  <a:srgbClr val="231F20"/>
                </a:solidFill>
                <a:latin typeface="楷体"/>
                <a:cs typeface="楷体"/>
              </a:rPr>
              <a:t>于各个疾病种类之中</a:t>
            </a:r>
            <a:r>
              <a:rPr dirty="0" sz="1200" spc="-105">
                <a:solidFill>
                  <a:srgbClr val="231F20"/>
                </a:solidFill>
                <a:latin typeface="楷体"/>
                <a:cs typeface="楷体"/>
              </a:rPr>
              <a:t>，</a:t>
            </a:r>
            <a:r>
              <a:rPr dirty="0" sz="1200">
                <a:solidFill>
                  <a:srgbClr val="231F20"/>
                </a:solidFill>
                <a:latin typeface="楷体"/>
                <a:cs typeface="楷体"/>
              </a:rPr>
              <a:t>例如先天畸形和染色体异常</a:t>
            </a:r>
            <a:r>
              <a:rPr dirty="0" sz="1200" spc="-105">
                <a:solidFill>
                  <a:srgbClr val="231F20"/>
                </a:solidFill>
                <a:latin typeface="楷体"/>
                <a:cs typeface="楷体"/>
              </a:rPr>
              <a:t>、</a:t>
            </a:r>
            <a:r>
              <a:rPr dirty="0" sz="1200">
                <a:solidFill>
                  <a:srgbClr val="231F20"/>
                </a:solidFill>
                <a:latin typeface="楷体"/>
                <a:cs typeface="楷体"/>
              </a:rPr>
              <a:t>内分泌和代谢疾病、 </a:t>
            </a:r>
            <a:r>
              <a:rPr dirty="0" sz="1200" spc="10">
                <a:solidFill>
                  <a:srgbClr val="231F20"/>
                </a:solidFill>
                <a:latin typeface="楷体"/>
                <a:cs typeface="楷体"/>
              </a:rPr>
              <a:t>神经系统疾</a:t>
            </a:r>
            <a:r>
              <a:rPr dirty="0" sz="1200">
                <a:solidFill>
                  <a:srgbClr val="231F20"/>
                </a:solidFill>
                <a:latin typeface="楷体"/>
                <a:cs typeface="楷体"/>
              </a:rPr>
              <a:t>病</a:t>
            </a:r>
            <a:r>
              <a:rPr dirty="0" sz="1200" spc="10">
                <a:solidFill>
                  <a:srgbClr val="231F20"/>
                </a:solidFill>
                <a:latin typeface="楷体"/>
                <a:cs typeface="楷体"/>
              </a:rPr>
              <a:t>、血液系统疾病等多种疾病类</a:t>
            </a:r>
            <a:r>
              <a:rPr dirty="0" sz="1200">
                <a:solidFill>
                  <a:srgbClr val="231F20"/>
                </a:solidFill>
                <a:latin typeface="楷体"/>
                <a:cs typeface="楷体"/>
              </a:rPr>
              <a:t>型</a:t>
            </a:r>
            <a:r>
              <a:rPr dirty="0" sz="1200" spc="10">
                <a:solidFill>
                  <a:srgbClr val="231F20"/>
                </a:solidFill>
                <a:latin typeface="楷体"/>
                <a:cs typeface="楷体"/>
              </a:rPr>
              <a:t>。与欧美相</a:t>
            </a:r>
            <a:r>
              <a:rPr dirty="0" sz="1200">
                <a:solidFill>
                  <a:srgbClr val="231F20"/>
                </a:solidFill>
                <a:latin typeface="楷体"/>
                <a:cs typeface="楷体"/>
              </a:rPr>
              <a:t>比</a:t>
            </a:r>
            <a:r>
              <a:rPr dirty="0" sz="1200" spc="10">
                <a:solidFill>
                  <a:srgbClr val="231F20"/>
                </a:solidFill>
                <a:latin typeface="楷体"/>
                <a:cs typeface="楷体"/>
              </a:rPr>
              <a:t>，我国罕见 病疾病谱存在一定人种和定义差</a:t>
            </a:r>
            <a:r>
              <a:rPr dirty="0" sz="1200">
                <a:solidFill>
                  <a:srgbClr val="231F20"/>
                </a:solidFill>
                <a:latin typeface="楷体"/>
                <a:cs typeface="楷体"/>
              </a:rPr>
              <a:t>异</a:t>
            </a:r>
            <a:r>
              <a:rPr dirty="0" sz="1200" spc="10">
                <a:solidFill>
                  <a:srgbClr val="231F20"/>
                </a:solidFill>
                <a:latin typeface="楷体"/>
                <a:cs typeface="楷体"/>
              </a:rPr>
              <a:t>，例如欧美一般把罕见的肿瘤和传染 病也视为罕见</a:t>
            </a:r>
            <a:r>
              <a:rPr dirty="0" sz="1200">
                <a:solidFill>
                  <a:srgbClr val="231F20"/>
                </a:solidFill>
                <a:latin typeface="楷体"/>
                <a:cs typeface="楷体"/>
              </a:rPr>
              <a:t>病</a:t>
            </a:r>
            <a:r>
              <a:rPr dirty="0" sz="1200" spc="10">
                <a:solidFill>
                  <a:srgbClr val="231F20"/>
                </a:solidFill>
                <a:latin typeface="楷体"/>
                <a:cs typeface="楷体"/>
              </a:rPr>
              <a:t>，而我国一般认为这几类疾病有其特殊防治模</a:t>
            </a:r>
            <a:r>
              <a:rPr dirty="0" sz="1200">
                <a:solidFill>
                  <a:srgbClr val="231F20"/>
                </a:solidFill>
                <a:latin typeface="楷体"/>
                <a:cs typeface="楷体"/>
              </a:rPr>
              <a:t>式</a:t>
            </a:r>
            <a:r>
              <a:rPr dirty="0" sz="1200" spc="10">
                <a:solidFill>
                  <a:srgbClr val="231F20"/>
                </a:solidFill>
                <a:latin typeface="楷体"/>
                <a:cs typeface="楷体"/>
              </a:rPr>
              <a:t>，不属 </a:t>
            </a:r>
            <a:r>
              <a:rPr dirty="0" sz="1200">
                <a:solidFill>
                  <a:srgbClr val="231F20"/>
                </a:solidFill>
                <a:latin typeface="楷体"/>
                <a:cs typeface="楷体"/>
              </a:rPr>
              <a:t>于传统意义上的罕见病。</a:t>
            </a:r>
            <a:endParaRPr sz="1200">
              <a:latin typeface="楷体"/>
              <a:cs typeface="楷体"/>
            </a:endParaRPr>
          </a:p>
          <a:p>
            <a:pPr>
              <a:lnSpc>
                <a:spcPct val="100000"/>
              </a:lnSpc>
            </a:pPr>
            <a:endParaRPr sz="1200">
              <a:latin typeface="楷体"/>
              <a:cs typeface="楷体"/>
            </a:endParaRPr>
          </a:p>
          <a:p>
            <a:pPr algn="just" marL="12700" marR="78740" indent="304800">
              <a:lnSpc>
                <a:spcPct val="125000"/>
              </a:lnSpc>
              <a:spcBef>
                <a:spcPts val="825"/>
              </a:spcBef>
            </a:pPr>
            <a:r>
              <a:rPr dirty="0" sz="1200" spc="15">
                <a:solidFill>
                  <a:srgbClr val="231F20"/>
                </a:solidFill>
                <a:latin typeface="楷体"/>
                <a:cs typeface="楷体"/>
              </a:rPr>
              <a:t>罕见病与常见病相</a:t>
            </a:r>
            <a:r>
              <a:rPr dirty="0" sz="1200">
                <a:solidFill>
                  <a:srgbClr val="231F20"/>
                </a:solidFill>
                <a:latin typeface="楷体"/>
                <a:cs typeface="楷体"/>
              </a:rPr>
              <a:t>比</a:t>
            </a:r>
            <a:r>
              <a:rPr dirty="0" sz="1200" spc="15">
                <a:solidFill>
                  <a:srgbClr val="231F20"/>
                </a:solidFill>
                <a:latin typeface="楷体"/>
                <a:cs typeface="楷体"/>
              </a:rPr>
              <a:t>，除了发病率极低之</a:t>
            </a:r>
            <a:r>
              <a:rPr dirty="0" sz="1200">
                <a:solidFill>
                  <a:srgbClr val="231F20"/>
                </a:solidFill>
                <a:latin typeface="楷体"/>
                <a:cs typeface="楷体"/>
              </a:rPr>
              <a:t>外</a:t>
            </a:r>
            <a:r>
              <a:rPr dirty="0" sz="1200" spc="15">
                <a:solidFill>
                  <a:srgbClr val="231F20"/>
                </a:solidFill>
                <a:latin typeface="楷体"/>
                <a:cs typeface="楷体"/>
              </a:rPr>
              <a:t>，具有多发于儿</a:t>
            </a:r>
            <a:r>
              <a:rPr dirty="0" sz="1200">
                <a:solidFill>
                  <a:srgbClr val="231F20"/>
                </a:solidFill>
                <a:latin typeface="楷体"/>
                <a:cs typeface="楷体"/>
              </a:rPr>
              <a:t>童</a:t>
            </a:r>
            <a:r>
              <a:rPr dirty="0" sz="1200" spc="15">
                <a:solidFill>
                  <a:srgbClr val="231F20"/>
                </a:solidFill>
                <a:latin typeface="楷体"/>
                <a:cs typeface="楷体"/>
              </a:rPr>
              <a:t>、病 </a:t>
            </a:r>
            <a:r>
              <a:rPr dirty="0" sz="1200" spc="10">
                <a:solidFill>
                  <a:srgbClr val="231F20"/>
                </a:solidFill>
                <a:latin typeface="楷体"/>
                <a:cs typeface="楷体"/>
              </a:rPr>
              <a:t>情严重且需长期治疗等特</a:t>
            </a:r>
            <a:r>
              <a:rPr dirty="0" sz="1200">
                <a:solidFill>
                  <a:srgbClr val="231F20"/>
                </a:solidFill>
                <a:latin typeface="楷体"/>
                <a:cs typeface="楷体"/>
              </a:rPr>
              <a:t>征</a:t>
            </a:r>
            <a:r>
              <a:rPr dirty="0" sz="1200" spc="10">
                <a:solidFill>
                  <a:srgbClr val="231F20"/>
                </a:solidFill>
                <a:latin typeface="楷体"/>
                <a:cs typeface="楷体"/>
              </a:rPr>
              <a:t>，需要社会各界的关注和扶</a:t>
            </a:r>
            <a:r>
              <a:rPr dirty="0" sz="1200">
                <a:solidFill>
                  <a:srgbClr val="231F20"/>
                </a:solidFill>
                <a:latin typeface="楷体"/>
                <a:cs typeface="楷体"/>
              </a:rPr>
              <a:t>助</a:t>
            </a:r>
            <a:r>
              <a:rPr dirty="0" sz="1200" spc="10">
                <a:solidFill>
                  <a:srgbClr val="231F20"/>
                </a:solidFill>
                <a:latin typeface="楷体"/>
                <a:cs typeface="楷体"/>
              </a:rPr>
              <a:t>。罕见病的主 </a:t>
            </a:r>
            <a:r>
              <a:rPr dirty="0" sz="1200">
                <a:solidFill>
                  <a:srgbClr val="231F20"/>
                </a:solidFill>
                <a:latin typeface="楷体"/>
                <a:cs typeface="楷体"/>
              </a:rPr>
              <a:t>要特点如下：</a:t>
            </a:r>
            <a:endParaRPr sz="1200">
              <a:latin typeface="楷体"/>
              <a:cs typeface="楷体"/>
            </a:endParaRPr>
          </a:p>
        </p:txBody>
      </p:sp>
      <p:sp>
        <p:nvSpPr>
          <p:cNvPr id="21" name="object 21"/>
          <p:cNvSpPr txBox="1"/>
          <p:nvPr/>
        </p:nvSpPr>
        <p:spPr>
          <a:xfrm>
            <a:off x="268056" y="248731"/>
            <a:ext cx="1362710" cy="302260"/>
          </a:xfrm>
          <a:prstGeom prst="rect">
            <a:avLst/>
          </a:prstGeom>
        </p:spPr>
        <p:txBody>
          <a:bodyPr wrap="square" lIns="0" tIns="13970" rIns="0" bIns="0" rtlCol="0" vert="horz">
            <a:spAutoFit/>
          </a:bodyPr>
          <a:lstStyle/>
          <a:p>
            <a:pPr marL="12700" marR="5715" indent="-63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2500" y="9648013"/>
            <a:ext cx="5940425" cy="0"/>
          </a:xfrm>
          <a:custGeom>
            <a:avLst/>
            <a:gdLst/>
            <a:ahLst/>
            <a:cxnLst/>
            <a:rect l="l" t="t" r="r" b="b"/>
            <a:pathLst>
              <a:path w="5940425" h="0">
                <a:moveTo>
                  <a:pt x="0" y="0"/>
                </a:moveTo>
                <a:lnTo>
                  <a:pt x="5940005" y="0"/>
                </a:lnTo>
              </a:path>
            </a:pathLst>
          </a:custGeom>
          <a:ln w="9525">
            <a:solidFill>
              <a:srgbClr val="63B047"/>
            </a:solidFill>
          </a:ln>
        </p:spPr>
        <p:txBody>
          <a:bodyPr wrap="square" lIns="0" tIns="0" rIns="0" bIns="0" rtlCol="0"/>
          <a:lstStyle/>
          <a:p/>
        </p:txBody>
      </p:sp>
      <p:sp>
        <p:nvSpPr>
          <p:cNvPr id="3" name="object 3"/>
          <p:cNvSpPr txBox="1"/>
          <p:nvPr/>
        </p:nvSpPr>
        <p:spPr>
          <a:xfrm>
            <a:off x="1380045" y="1577301"/>
            <a:ext cx="89535" cy="711200"/>
          </a:xfrm>
          <a:prstGeom prst="rect">
            <a:avLst/>
          </a:prstGeom>
        </p:spPr>
        <p:txBody>
          <a:bodyPr wrap="square" lIns="0" tIns="58419" rIns="0" bIns="0" rtlCol="0" vert="horz">
            <a:spAutoFit/>
          </a:bodyPr>
          <a:lstStyle/>
          <a:p>
            <a:pPr marL="12700">
              <a:lnSpc>
                <a:spcPct val="100000"/>
              </a:lnSpc>
              <a:spcBef>
                <a:spcPts val="459"/>
              </a:spcBef>
            </a:pPr>
            <a:r>
              <a:rPr dirty="0" sz="1200" spc="-114">
                <a:solidFill>
                  <a:srgbClr val="231F20"/>
                </a:solidFill>
                <a:latin typeface="Calibri"/>
                <a:cs typeface="Calibri"/>
              </a:rPr>
              <a:t>»</a:t>
            </a:r>
            <a:endParaRPr sz="1200">
              <a:latin typeface="Calibri"/>
              <a:cs typeface="Calibri"/>
            </a:endParaRPr>
          </a:p>
          <a:p>
            <a:pPr marL="12700">
              <a:lnSpc>
                <a:spcPct val="100000"/>
              </a:lnSpc>
              <a:spcBef>
                <a:spcPts val="360"/>
              </a:spcBef>
            </a:pPr>
            <a:r>
              <a:rPr dirty="0" sz="1200" spc="-114">
                <a:solidFill>
                  <a:srgbClr val="231F20"/>
                </a:solidFill>
                <a:latin typeface="Calibri"/>
                <a:cs typeface="Calibri"/>
              </a:rPr>
              <a:t>»</a:t>
            </a:r>
            <a:endParaRPr sz="1200">
              <a:latin typeface="Calibri"/>
              <a:cs typeface="Calibri"/>
            </a:endParaRPr>
          </a:p>
          <a:p>
            <a:pPr marL="12700">
              <a:lnSpc>
                <a:spcPct val="100000"/>
              </a:lnSpc>
              <a:spcBef>
                <a:spcPts val="360"/>
              </a:spcBef>
            </a:pPr>
            <a:r>
              <a:rPr dirty="0" sz="1200" spc="-114">
                <a:solidFill>
                  <a:srgbClr val="231F20"/>
                </a:solidFill>
                <a:latin typeface="Calibri"/>
                <a:cs typeface="Calibri"/>
              </a:rPr>
              <a:t>»</a:t>
            </a:r>
            <a:endParaRPr sz="1200">
              <a:latin typeface="Calibri"/>
              <a:cs typeface="Calibri"/>
            </a:endParaRPr>
          </a:p>
        </p:txBody>
      </p:sp>
      <p:sp>
        <p:nvSpPr>
          <p:cNvPr id="4" name="object 4"/>
          <p:cNvSpPr txBox="1"/>
          <p:nvPr/>
        </p:nvSpPr>
        <p:spPr>
          <a:xfrm>
            <a:off x="1608493" y="1580655"/>
            <a:ext cx="4578350" cy="1397000"/>
          </a:xfrm>
          <a:prstGeom prst="rect">
            <a:avLst/>
          </a:prstGeom>
        </p:spPr>
        <p:txBody>
          <a:bodyPr wrap="square" lIns="0" tIns="58419" rIns="0" bIns="0" rtlCol="0" vert="horz">
            <a:spAutoFit/>
          </a:bodyPr>
          <a:lstStyle/>
          <a:p>
            <a:pPr marL="12700">
              <a:lnSpc>
                <a:spcPct val="100000"/>
              </a:lnSpc>
              <a:spcBef>
                <a:spcPts val="459"/>
              </a:spcBef>
            </a:pPr>
            <a:r>
              <a:rPr dirty="0" sz="1200">
                <a:solidFill>
                  <a:srgbClr val="231F20"/>
                </a:solidFill>
                <a:latin typeface="楷体"/>
                <a:cs typeface="楷体"/>
              </a:rPr>
              <a:t>发病率极低，患者人数少，人群分散，容易被社会大众忽视</a:t>
            </a:r>
            <a:endParaRPr sz="1200">
              <a:latin typeface="楷体"/>
              <a:cs typeface="楷体"/>
            </a:endParaRPr>
          </a:p>
          <a:p>
            <a:pPr marL="12700">
              <a:lnSpc>
                <a:spcPct val="100000"/>
              </a:lnSpc>
              <a:spcBef>
                <a:spcPts val="360"/>
              </a:spcBef>
            </a:pPr>
            <a:r>
              <a:rPr dirty="0" baseline="2314" sz="1800">
                <a:solidFill>
                  <a:srgbClr val="231F20"/>
                </a:solidFill>
                <a:latin typeface="Times New Roman"/>
                <a:cs typeface="Times New Roman"/>
              </a:rPr>
              <a:t>80%</a:t>
            </a:r>
            <a:r>
              <a:rPr dirty="0" sz="1200">
                <a:solidFill>
                  <a:srgbClr val="231F20"/>
                </a:solidFill>
                <a:latin typeface="楷体"/>
                <a:cs typeface="楷体"/>
              </a:rPr>
              <a:t>为遗传性疾病，</a:t>
            </a:r>
            <a:r>
              <a:rPr dirty="0" baseline="2314" sz="1800">
                <a:solidFill>
                  <a:srgbClr val="231F20"/>
                </a:solidFill>
                <a:latin typeface="Times New Roman"/>
                <a:cs typeface="Times New Roman"/>
              </a:rPr>
              <a:t>50%</a:t>
            </a:r>
            <a:r>
              <a:rPr dirty="0" sz="1200">
                <a:solidFill>
                  <a:srgbClr val="231F20"/>
                </a:solidFill>
                <a:latin typeface="楷体"/>
                <a:cs typeface="楷体"/>
              </a:rPr>
              <a:t>于儿童时期发病，</a:t>
            </a:r>
            <a:r>
              <a:rPr dirty="0" baseline="2314" sz="1800">
                <a:solidFill>
                  <a:srgbClr val="231F20"/>
                </a:solidFill>
                <a:latin typeface="Times New Roman"/>
                <a:cs typeface="Times New Roman"/>
              </a:rPr>
              <a:t>30%</a:t>
            </a:r>
            <a:r>
              <a:rPr dirty="0" sz="1200">
                <a:solidFill>
                  <a:srgbClr val="231F20"/>
                </a:solidFill>
                <a:latin typeface="楷体"/>
                <a:cs typeface="楷体"/>
              </a:rPr>
              <a:t>死于</a:t>
            </a:r>
            <a:r>
              <a:rPr dirty="0" baseline="2314" sz="1800">
                <a:solidFill>
                  <a:srgbClr val="231F20"/>
                </a:solidFill>
                <a:latin typeface="Times New Roman"/>
                <a:cs typeface="Times New Roman"/>
              </a:rPr>
              <a:t>5</a:t>
            </a:r>
            <a:r>
              <a:rPr dirty="0" sz="1200">
                <a:solidFill>
                  <a:srgbClr val="231F20"/>
                </a:solidFill>
                <a:latin typeface="楷体"/>
                <a:cs typeface="楷体"/>
              </a:rPr>
              <a:t>岁前</a:t>
            </a:r>
            <a:endParaRPr sz="1200">
              <a:latin typeface="楷体"/>
              <a:cs typeface="楷体"/>
            </a:endParaRPr>
          </a:p>
          <a:p>
            <a:pPr marL="12700" marR="5080">
              <a:lnSpc>
                <a:spcPct val="125000"/>
              </a:lnSpc>
            </a:pPr>
            <a:r>
              <a:rPr dirty="0" sz="1200" spc="35">
                <a:solidFill>
                  <a:srgbClr val="231F20"/>
                </a:solidFill>
                <a:latin typeface="楷体"/>
                <a:cs typeface="楷体"/>
              </a:rPr>
              <a:t>病情严重，一般会危及人体多个系统，呈慢性、进行性、耗竭性发 </a:t>
            </a:r>
            <a:r>
              <a:rPr dirty="0" sz="1200">
                <a:solidFill>
                  <a:srgbClr val="231F20"/>
                </a:solidFill>
                <a:latin typeface="楷体"/>
                <a:cs typeface="楷体"/>
              </a:rPr>
              <a:t>展，造成残疾甚至危及生命，多为终身患病需长期治疗</a:t>
            </a:r>
            <a:endParaRPr sz="1200">
              <a:latin typeface="楷体"/>
              <a:cs typeface="楷体"/>
            </a:endParaRPr>
          </a:p>
          <a:p>
            <a:pPr marL="12700" marR="10160">
              <a:lnSpc>
                <a:spcPct val="123300"/>
              </a:lnSpc>
              <a:spcBef>
                <a:spcPts val="50"/>
              </a:spcBef>
            </a:pPr>
            <a:r>
              <a:rPr dirty="0" baseline="2314" sz="1800" spc="7">
                <a:solidFill>
                  <a:srgbClr val="231F20"/>
                </a:solidFill>
                <a:latin typeface="楷体"/>
                <a:cs typeface="楷体"/>
              </a:rPr>
              <a:t>不易治疗，目前世界范围内发现</a:t>
            </a:r>
            <a:r>
              <a:rPr dirty="0" baseline="2314" sz="1800" spc="15">
                <a:solidFill>
                  <a:srgbClr val="231F20"/>
                </a:solidFill>
                <a:latin typeface="楷体"/>
                <a:cs typeface="楷体"/>
              </a:rPr>
              <a:t>的</a:t>
            </a:r>
            <a:r>
              <a:rPr dirty="0" baseline="2314" sz="1800">
                <a:solidFill>
                  <a:srgbClr val="231F20"/>
                </a:solidFill>
                <a:latin typeface="Times New Roman"/>
                <a:cs typeface="Times New Roman"/>
              </a:rPr>
              <a:t>7</a:t>
            </a:r>
            <a:r>
              <a:rPr dirty="0" sz="1200">
                <a:solidFill>
                  <a:srgbClr val="231F20"/>
                </a:solidFill>
                <a:latin typeface="Microsoft Yi Baiti"/>
                <a:cs typeface="Microsoft Yi Baiti"/>
              </a:rPr>
              <a:t>,</a:t>
            </a:r>
            <a:r>
              <a:rPr dirty="0" baseline="2314" sz="1800">
                <a:solidFill>
                  <a:srgbClr val="231F20"/>
                </a:solidFill>
                <a:latin typeface="Times New Roman"/>
                <a:cs typeface="Times New Roman"/>
              </a:rPr>
              <a:t>000</a:t>
            </a:r>
            <a:r>
              <a:rPr dirty="0" baseline="2314" sz="1800" spc="7">
                <a:solidFill>
                  <a:srgbClr val="231F20"/>
                </a:solidFill>
                <a:latin typeface="楷体"/>
                <a:cs typeface="楷体"/>
              </a:rPr>
              <a:t>余种罕见病中仅有约</a:t>
            </a:r>
            <a:r>
              <a:rPr dirty="0" baseline="2314" sz="1800" spc="7">
                <a:solidFill>
                  <a:srgbClr val="231F20"/>
                </a:solidFill>
                <a:latin typeface="Times New Roman"/>
                <a:cs typeface="Times New Roman"/>
              </a:rPr>
              <a:t>1%</a:t>
            </a:r>
            <a:r>
              <a:rPr dirty="0" baseline="2314" sz="1800" spc="7">
                <a:solidFill>
                  <a:srgbClr val="231F20"/>
                </a:solidFill>
                <a:latin typeface="楷体"/>
                <a:cs typeface="楷体"/>
              </a:rPr>
              <a:t>的病 </a:t>
            </a:r>
            <a:r>
              <a:rPr dirty="0" sz="1200">
                <a:solidFill>
                  <a:srgbClr val="231F20"/>
                </a:solidFill>
                <a:latin typeface="楷体"/>
                <a:cs typeface="楷体"/>
              </a:rPr>
              <a:t>种存在对应药物治疗</a:t>
            </a:r>
            <a:endParaRPr sz="1200">
              <a:latin typeface="楷体"/>
              <a:cs typeface="楷体"/>
            </a:endParaRPr>
          </a:p>
        </p:txBody>
      </p:sp>
      <p:sp>
        <p:nvSpPr>
          <p:cNvPr id="5" name="object 5"/>
          <p:cNvSpPr txBox="1"/>
          <p:nvPr/>
        </p:nvSpPr>
        <p:spPr>
          <a:xfrm>
            <a:off x="1380045" y="2537421"/>
            <a:ext cx="89535" cy="208279"/>
          </a:xfrm>
          <a:prstGeom prst="rect">
            <a:avLst/>
          </a:prstGeom>
        </p:spPr>
        <p:txBody>
          <a:bodyPr wrap="square" lIns="0" tIns="12700" rIns="0" bIns="0" rtlCol="0" vert="horz">
            <a:spAutoFit/>
          </a:bodyPr>
          <a:lstStyle/>
          <a:p>
            <a:pPr marL="12700">
              <a:lnSpc>
                <a:spcPct val="100000"/>
              </a:lnSpc>
              <a:spcBef>
                <a:spcPts val="100"/>
              </a:spcBef>
            </a:pPr>
            <a:r>
              <a:rPr dirty="0" sz="1200" spc="-114">
                <a:solidFill>
                  <a:srgbClr val="231F20"/>
                </a:solidFill>
                <a:latin typeface="Calibri"/>
                <a:cs typeface="Calibri"/>
              </a:rPr>
              <a:t>»</a:t>
            </a:r>
            <a:endParaRPr sz="1200">
              <a:latin typeface="Calibri"/>
              <a:cs typeface="Calibri"/>
            </a:endParaRPr>
          </a:p>
        </p:txBody>
      </p:sp>
      <p:sp>
        <p:nvSpPr>
          <p:cNvPr id="6" name="object 6"/>
          <p:cNvSpPr txBox="1"/>
          <p:nvPr/>
        </p:nvSpPr>
        <p:spPr>
          <a:xfrm>
            <a:off x="1379588" y="3180855"/>
            <a:ext cx="4876165" cy="5511800"/>
          </a:xfrm>
          <a:prstGeom prst="rect">
            <a:avLst/>
          </a:prstGeom>
        </p:spPr>
        <p:txBody>
          <a:bodyPr wrap="square" lIns="0" tIns="12700" rIns="0" bIns="0" rtlCol="0" vert="horz">
            <a:spAutoFit/>
          </a:bodyPr>
          <a:lstStyle/>
          <a:p>
            <a:pPr algn="just" marL="12700" marR="77470" indent="304800">
              <a:lnSpc>
                <a:spcPct val="125000"/>
              </a:lnSpc>
              <a:spcBef>
                <a:spcPts val="100"/>
              </a:spcBef>
            </a:pPr>
            <a:r>
              <a:rPr dirty="0" sz="1200" spc="10">
                <a:solidFill>
                  <a:srgbClr val="231F20"/>
                </a:solidFill>
                <a:latin typeface="楷体"/>
                <a:cs typeface="楷体"/>
              </a:rPr>
              <a:t>由于我国尚且缺乏大规模的罕见病流行病学调研及病例注册登</a:t>
            </a:r>
            <a:r>
              <a:rPr dirty="0" sz="1200">
                <a:solidFill>
                  <a:srgbClr val="231F20"/>
                </a:solidFill>
                <a:latin typeface="楷体"/>
                <a:cs typeface="楷体"/>
              </a:rPr>
              <a:t>记，  </a:t>
            </a:r>
            <a:r>
              <a:rPr dirty="0" sz="1200" spc="10">
                <a:solidFill>
                  <a:srgbClr val="231F20"/>
                </a:solidFill>
                <a:latin typeface="楷体"/>
                <a:cs typeface="楷体"/>
              </a:rPr>
              <a:t>以患病人数或患病率定义罕见病较为困</a:t>
            </a:r>
            <a:r>
              <a:rPr dirty="0" sz="1200">
                <a:solidFill>
                  <a:srgbClr val="231F20"/>
                </a:solidFill>
                <a:latin typeface="楷体"/>
                <a:cs typeface="楷体"/>
              </a:rPr>
              <a:t>难</a:t>
            </a:r>
            <a:r>
              <a:rPr dirty="0" sz="1200" spc="10">
                <a:solidFill>
                  <a:srgbClr val="231F20"/>
                </a:solidFill>
                <a:latin typeface="楷体"/>
                <a:cs typeface="楷体"/>
              </a:rPr>
              <a:t>。目</a:t>
            </a:r>
            <a:r>
              <a:rPr dirty="0" sz="1200">
                <a:solidFill>
                  <a:srgbClr val="231F20"/>
                </a:solidFill>
                <a:latin typeface="楷体"/>
                <a:cs typeface="楷体"/>
              </a:rPr>
              <a:t>前</a:t>
            </a:r>
            <a:r>
              <a:rPr dirty="0" sz="1200" spc="10">
                <a:solidFill>
                  <a:srgbClr val="231F20"/>
                </a:solidFill>
                <a:latin typeface="楷体"/>
                <a:cs typeface="楷体"/>
              </a:rPr>
              <a:t>，中国对罕见病仍无以 患病率或患病人数为基准的官方定</a:t>
            </a:r>
            <a:r>
              <a:rPr dirty="0" sz="1200">
                <a:solidFill>
                  <a:srgbClr val="231F20"/>
                </a:solidFill>
                <a:latin typeface="楷体"/>
                <a:cs typeface="楷体"/>
              </a:rPr>
              <a:t>义</a:t>
            </a:r>
            <a:r>
              <a:rPr dirty="0" sz="1200" spc="10">
                <a:solidFill>
                  <a:srgbClr val="231F20"/>
                </a:solidFill>
                <a:latin typeface="楷体"/>
                <a:cs typeface="楷体"/>
              </a:rPr>
              <a:t>。相关专家及研究机构一直在建立 罕见病定义方面进行着不懈的努力与探</a:t>
            </a:r>
            <a:r>
              <a:rPr dirty="0" sz="1200">
                <a:solidFill>
                  <a:srgbClr val="231F20"/>
                </a:solidFill>
                <a:latin typeface="楷体"/>
                <a:cs typeface="楷体"/>
              </a:rPr>
              <a:t>索</a:t>
            </a:r>
            <a:r>
              <a:rPr dirty="0" sz="1200" spc="10">
                <a:solidFill>
                  <a:srgbClr val="231F20"/>
                </a:solidFill>
                <a:latin typeface="楷体"/>
                <a:cs typeface="楷体"/>
              </a:rPr>
              <a:t>，并曾提出以患病率及患病人 </a:t>
            </a:r>
            <a:r>
              <a:rPr dirty="0" sz="1200">
                <a:solidFill>
                  <a:srgbClr val="231F20"/>
                </a:solidFill>
                <a:latin typeface="楷体"/>
                <a:cs typeface="楷体"/>
              </a:rPr>
              <a:t>数界定的定义，但始终没有得到广泛应用。</a:t>
            </a:r>
            <a:endParaRPr sz="1200">
              <a:latin typeface="楷体"/>
              <a:cs typeface="楷体"/>
            </a:endParaRPr>
          </a:p>
          <a:p>
            <a:pPr>
              <a:lnSpc>
                <a:spcPct val="100000"/>
              </a:lnSpc>
              <a:spcBef>
                <a:spcPts val="45"/>
              </a:spcBef>
            </a:pPr>
            <a:endParaRPr sz="1650">
              <a:latin typeface="楷体"/>
              <a:cs typeface="楷体"/>
            </a:endParaRPr>
          </a:p>
          <a:p>
            <a:pPr algn="r" marR="80645">
              <a:lnSpc>
                <a:spcPct val="100000"/>
              </a:lnSpc>
            </a:pPr>
            <a:r>
              <a:rPr dirty="0" sz="1200">
                <a:solidFill>
                  <a:srgbClr val="231F20"/>
                </a:solidFill>
                <a:latin typeface="楷体"/>
                <a:cs typeface="楷体"/>
              </a:rPr>
              <a:t>因此，我国专家开始提出以目录的方式对罕见病进行定</a:t>
            </a:r>
            <a:r>
              <a:rPr dirty="0" sz="1200" spc="-5">
                <a:solidFill>
                  <a:srgbClr val="231F20"/>
                </a:solidFill>
                <a:latin typeface="楷体"/>
                <a:cs typeface="楷体"/>
              </a:rPr>
              <a:t>义</a:t>
            </a:r>
            <a:r>
              <a:rPr dirty="0" sz="1200" spc="10">
                <a:solidFill>
                  <a:srgbClr val="231F20"/>
                </a:solidFill>
                <a:latin typeface="楷体"/>
                <a:cs typeface="楷体"/>
              </a:rPr>
              <a:t>。</a:t>
            </a:r>
            <a:r>
              <a:rPr dirty="0" baseline="2314" sz="1800">
                <a:solidFill>
                  <a:srgbClr val="231F20"/>
                </a:solidFill>
                <a:latin typeface="Times New Roman"/>
                <a:cs typeface="Times New Roman"/>
              </a:rPr>
              <a:t>2016</a:t>
            </a:r>
            <a:r>
              <a:rPr dirty="0" baseline="2314" sz="1800" spc="-150">
                <a:solidFill>
                  <a:srgbClr val="231F20"/>
                </a:solidFill>
                <a:latin typeface="Times New Roman"/>
                <a:cs typeface="Times New Roman"/>
              </a:rPr>
              <a:t> </a:t>
            </a:r>
            <a:r>
              <a:rPr dirty="0" sz="1200">
                <a:solidFill>
                  <a:srgbClr val="231F20"/>
                </a:solidFill>
                <a:latin typeface="楷体"/>
                <a:cs typeface="楷体"/>
              </a:rPr>
              <a:t>年</a:t>
            </a:r>
            <a:endParaRPr sz="1200">
              <a:latin typeface="楷体"/>
              <a:cs typeface="楷体"/>
            </a:endParaRPr>
          </a:p>
          <a:p>
            <a:pPr algn="r" marR="78740">
              <a:lnSpc>
                <a:spcPct val="100000"/>
              </a:lnSpc>
              <a:spcBef>
                <a:spcPts val="360"/>
              </a:spcBef>
            </a:pPr>
            <a:r>
              <a:rPr dirty="0" baseline="2314" sz="1800">
                <a:solidFill>
                  <a:srgbClr val="231F20"/>
                </a:solidFill>
                <a:latin typeface="Times New Roman"/>
                <a:cs typeface="Times New Roman"/>
              </a:rPr>
              <a:t>2</a:t>
            </a:r>
            <a:r>
              <a:rPr dirty="0" baseline="2314" sz="1800" spc="-142">
                <a:solidFill>
                  <a:srgbClr val="231F20"/>
                </a:solidFill>
                <a:latin typeface="Times New Roman"/>
                <a:cs typeface="Times New Roman"/>
              </a:rPr>
              <a:t> </a:t>
            </a:r>
            <a:r>
              <a:rPr dirty="0" sz="1200">
                <a:solidFill>
                  <a:srgbClr val="231F20"/>
                </a:solidFill>
                <a:latin typeface="楷体"/>
                <a:cs typeface="楷体"/>
              </a:rPr>
              <a:t>月</a:t>
            </a:r>
            <a:r>
              <a:rPr dirty="0" sz="1200" spc="25">
                <a:solidFill>
                  <a:srgbClr val="231F20"/>
                </a:solidFill>
                <a:latin typeface="楷体"/>
                <a:cs typeface="楷体"/>
              </a:rPr>
              <a:t>，上海市卫生和计划生育委员会制定颁布</a:t>
            </a:r>
            <a:r>
              <a:rPr dirty="0" sz="1200">
                <a:solidFill>
                  <a:srgbClr val="231F20"/>
                </a:solidFill>
                <a:latin typeface="楷体"/>
                <a:cs typeface="楷体"/>
              </a:rPr>
              <a:t>了</a:t>
            </a:r>
            <a:r>
              <a:rPr dirty="0" sz="1200" spc="25">
                <a:solidFill>
                  <a:srgbClr val="231F20"/>
                </a:solidFill>
                <a:latin typeface="楷体"/>
                <a:cs typeface="楷体"/>
              </a:rPr>
              <a:t>《上海市主要罕见病名</a:t>
            </a:r>
            <a:endParaRPr sz="1200">
              <a:latin typeface="楷体"/>
              <a:cs typeface="楷体"/>
            </a:endParaRPr>
          </a:p>
          <a:p>
            <a:pPr marL="12700" marR="5080">
              <a:lnSpc>
                <a:spcPct val="125000"/>
              </a:lnSpc>
            </a:pPr>
            <a:r>
              <a:rPr dirty="0" sz="1200">
                <a:solidFill>
                  <a:srgbClr val="231F20"/>
                </a:solidFill>
                <a:latin typeface="楷体"/>
                <a:cs typeface="楷体"/>
              </a:rPr>
              <a:t>录（</a:t>
            </a:r>
            <a:r>
              <a:rPr dirty="0" baseline="2314" sz="1800">
                <a:solidFill>
                  <a:srgbClr val="231F20"/>
                </a:solidFill>
                <a:latin typeface="Times New Roman"/>
                <a:cs typeface="Times New Roman"/>
              </a:rPr>
              <a:t>2016</a:t>
            </a:r>
            <a:r>
              <a:rPr dirty="0" baseline="2314" sz="1800" spc="-15">
                <a:solidFill>
                  <a:srgbClr val="231F20"/>
                </a:solidFill>
                <a:latin typeface="Times New Roman"/>
                <a:cs typeface="Times New Roman"/>
              </a:rPr>
              <a:t> </a:t>
            </a:r>
            <a:r>
              <a:rPr dirty="0" sz="1200" spc="35">
                <a:solidFill>
                  <a:srgbClr val="231F20"/>
                </a:solidFill>
                <a:latin typeface="楷体"/>
                <a:cs typeface="楷体"/>
              </a:rPr>
              <a:t>年</a:t>
            </a:r>
            <a:r>
              <a:rPr dirty="0" sz="1200" spc="15">
                <a:solidFill>
                  <a:srgbClr val="231F20"/>
                </a:solidFill>
                <a:latin typeface="楷体"/>
                <a:cs typeface="楷体"/>
              </a:rPr>
              <a:t>版</a:t>
            </a:r>
            <a:r>
              <a:rPr dirty="0" sz="1200">
                <a:solidFill>
                  <a:srgbClr val="231F20"/>
                </a:solidFill>
                <a:latin typeface="楷体"/>
                <a:cs typeface="楷体"/>
              </a:rPr>
              <a:t>）》</a:t>
            </a:r>
            <a:r>
              <a:rPr dirty="0" sz="1200" spc="35">
                <a:solidFill>
                  <a:srgbClr val="231F20"/>
                </a:solidFill>
                <a:latin typeface="楷体"/>
                <a:cs typeface="楷体"/>
              </a:rPr>
              <a:t>，收</a:t>
            </a:r>
            <a:r>
              <a:rPr dirty="0" sz="1200">
                <a:solidFill>
                  <a:srgbClr val="231F20"/>
                </a:solidFill>
                <a:latin typeface="楷体"/>
                <a:cs typeface="楷体"/>
              </a:rPr>
              <a:t>录</a:t>
            </a:r>
            <a:r>
              <a:rPr dirty="0" sz="1200" spc="-310">
                <a:solidFill>
                  <a:srgbClr val="231F20"/>
                </a:solidFill>
                <a:latin typeface="楷体"/>
                <a:cs typeface="楷体"/>
              </a:rPr>
              <a:t> </a:t>
            </a:r>
            <a:r>
              <a:rPr dirty="0" baseline="2314" sz="1800">
                <a:solidFill>
                  <a:srgbClr val="231F20"/>
                </a:solidFill>
                <a:latin typeface="Times New Roman"/>
                <a:cs typeface="Times New Roman"/>
              </a:rPr>
              <a:t>56</a:t>
            </a:r>
            <a:r>
              <a:rPr dirty="0" baseline="2314" sz="1800" spc="-15">
                <a:solidFill>
                  <a:srgbClr val="231F20"/>
                </a:solidFill>
                <a:latin typeface="Times New Roman"/>
                <a:cs typeface="Times New Roman"/>
              </a:rPr>
              <a:t> </a:t>
            </a:r>
            <a:r>
              <a:rPr dirty="0" sz="1200" spc="35">
                <a:solidFill>
                  <a:srgbClr val="231F20"/>
                </a:solidFill>
                <a:latin typeface="楷体"/>
                <a:cs typeface="楷体"/>
              </a:rPr>
              <a:t>种罕见</a:t>
            </a:r>
            <a:r>
              <a:rPr dirty="0" sz="1200">
                <a:solidFill>
                  <a:srgbClr val="231F20"/>
                </a:solidFill>
                <a:latin typeface="楷体"/>
                <a:cs typeface="楷体"/>
              </a:rPr>
              <a:t>病</a:t>
            </a:r>
            <a:r>
              <a:rPr dirty="0" sz="1200" spc="35">
                <a:solidFill>
                  <a:srgbClr val="231F20"/>
                </a:solidFill>
                <a:latin typeface="楷体"/>
                <a:cs typeface="楷体"/>
              </a:rPr>
              <a:t>。同</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9</a:t>
            </a:r>
            <a:r>
              <a:rPr dirty="0" baseline="2314" sz="1800" spc="-7">
                <a:solidFill>
                  <a:srgbClr val="231F20"/>
                </a:solidFill>
                <a:latin typeface="Times New Roman"/>
                <a:cs typeface="Times New Roman"/>
              </a:rPr>
              <a:t> </a:t>
            </a:r>
            <a:r>
              <a:rPr dirty="0" sz="1200">
                <a:solidFill>
                  <a:srgbClr val="231F20"/>
                </a:solidFill>
                <a:latin typeface="楷体"/>
                <a:cs typeface="楷体"/>
              </a:rPr>
              <a:t>月</a:t>
            </a:r>
            <a:r>
              <a:rPr dirty="0" sz="1200" spc="35">
                <a:solidFill>
                  <a:srgbClr val="231F20"/>
                </a:solidFill>
                <a:latin typeface="楷体"/>
                <a:cs typeface="楷体"/>
              </a:rPr>
              <a:t>，国内的罕见病非营 </a:t>
            </a:r>
            <a:r>
              <a:rPr dirty="0" sz="1200" spc="25">
                <a:solidFill>
                  <a:srgbClr val="231F20"/>
                </a:solidFill>
                <a:latin typeface="楷体"/>
                <a:cs typeface="楷体"/>
              </a:rPr>
              <a:t>利组织中国罕见病发展中</a:t>
            </a:r>
            <a:r>
              <a:rPr dirty="0" sz="1200">
                <a:solidFill>
                  <a:srgbClr val="231F20"/>
                </a:solidFill>
                <a:latin typeface="楷体"/>
                <a:cs typeface="楷体"/>
              </a:rPr>
              <a:t>心（</a:t>
            </a:r>
            <a:r>
              <a:rPr dirty="0" baseline="2314" sz="1800">
                <a:solidFill>
                  <a:srgbClr val="231F20"/>
                </a:solidFill>
                <a:latin typeface="Times New Roman"/>
                <a:cs typeface="Times New Roman"/>
              </a:rPr>
              <a:t>CORD</a:t>
            </a:r>
            <a:r>
              <a:rPr dirty="0" sz="1200">
                <a:solidFill>
                  <a:srgbClr val="231F20"/>
                </a:solidFill>
                <a:latin typeface="楷体"/>
                <a:cs typeface="楷体"/>
              </a:rPr>
              <a:t>）</a:t>
            </a:r>
            <a:r>
              <a:rPr dirty="0" sz="1200" spc="25">
                <a:solidFill>
                  <a:srgbClr val="231F20"/>
                </a:solidFill>
                <a:latin typeface="楷体"/>
                <a:cs typeface="楷体"/>
              </a:rPr>
              <a:t>发布了民间版</a:t>
            </a:r>
            <a:r>
              <a:rPr dirty="0" sz="1200">
                <a:solidFill>
                  <a:srgbClr val="231F20"/>
                </a:solidFill>
                <a:latin typeface="楷体"/>
                <a:cs typeface="楷体"/>
              </a:rPr>
              <a:t>的</a:t>
            </a:r>
            <a:r>
              <a:rPr dirty="0" sz="1200" spc="25">
                <a:solidFill>
                  <a:srgbClr val="231F20"/>
                </a:solidFill>
                <a:latin typeface="楷体"/>
                <a:cs typeface="楷体"/>
              </a:rPr>
              <a:t>《中国罕见病参 </a:t>
            </a:r>
            <a:r>
              <a:rPr dirty="0" sz="1200">
                <a:solidFill>
                  <a:srgbClr val="231F20"/>
                </a:solidFill>
                <a:latin typeface="楷体"/>
                <a:cs typeface="楷体"/>
              </a:rPr>
              <a:t>考名录》。该名录综合考虑《上海市主要罕见病名录</a:t>
            </a:r>
            <a:r>
              <a:rPr dirty="0" sz="1200" spc="-5">
                <a:solidFill>
                  <a:srgbClr val="231F20"/>
                </a:solidFill>
                <a:latin typeface="楷体"/>
                <a:cs typeface="楷体"/>
              </a:rPr>
              <a:t>（</a:t>
            </a:r>
            <a:r>
              <a:rPr dirty="0" baseline="2314" sz="1800" spc="-7">
                <a:solidFill>
                  <a:srgbClr val="231F20"/>
                </a:solidFill>
                <a:latin typeface="Times New Roman"/>
                <a:cs typeface="Times New Roman"/>
              </a:rPr>
              <a:t>2016</a:t>
            </a:r>
            <a:r>
              <a:rPr dirty="0" baseline="2314" sz="1800" spc="-44">
                <a:solidFill>
                  <a:srgbClr val="231F20"/>
                </a:solidFill>
                <a:latin typeface="Times New Roman"/>
                <a:cs typeface="Times New Roman"/>
              </a:rPr>
              <a:t> </a:t>
            </a:r>
            <a:r>
              <a:rPr dirty="0" sz="1200">
                <a:solidFill>
                  <a:srgbClr val="231F20"/>
                </a:solidFill>
                <a:latin typeface="楷体"/>
                <a:cs typeface="楷体"/>
              </a:rPr>
              <a:t>年版）》、 台湾罕见病名录</a:t>
            </a:r>
            <a:r>
              <a:rPr dirty="0" sz="1200" spc="-105">
                <a:solidFill>
                  <a:srgbClr val="231F20"/>
                </a:solidFill>
                <a:latin typeface="楷体"/>
                <a:cs typeface="楷体"/>
              </a:rPr>
              <a:t>、</a:t>
            </a:r>
            <a:r>
              <a:rPr dirty="0" sz="1200">
                <a:solidFill>
                  <a:srgbClr val="231F20"/>
                </a:solidFill>
                <a:latin typeface="楷体"/>
                <a:cs typeface="楷体"/>
              </a:rPr>
              <a:t>全球罕见病发病率</a:t>
            </a:r>
            <a:r>
              <a:rPr dirty="0" sz="1200" spc="-105">
                <a:solidFill>
                  <a:srgbClr val="231F20"/>
                </a:solidFill>
                <a:latin typeface="楷体"/>
                <a:cs typeface="楷体"/>
              </a:rPr>
              <a:t>、</a:t>
            </a:r>
            <a:r>
              <a:rPr dirty="0" sz="1200">
                <a:solidFill>
                  <a:srgbClr val="231F20"/>
                </a:solidFill>
                <a:latin typeface="楷体"/>
                <a:cs typeface="楷体"/>
              </a:rPr>
              <a:t>国内外已有药物治疗的罕见病种、 </a:t>
            </a:r>
            <a:r>
              <a:rPr dirty="0" sz="1200" spc="10">
                <a:solidFill>
                  <a:srgbClr val="231F20"/>
                </a:solidFill>
                <a:latin typeface="楷体"/>
                <a:cs typeface="楷体"/>
              </a:rPr>
              <a:t>国内罕见病患者组织关注病</a:t>
            </a:r>
            <a:r>
              <a:rPr dirty="0" sz="1200">
                <a:solidFill>
                  <a:srgbClr val="231F20"/>
                </a:solidFill>
                <a:latin typeface="楷体"/>
                <a:cs typeface="楷体"/>
              </a:rPr>
              <a:t>种</a:t>
            </a:r>
            <a:r>
              <a:rPr dirty="0" sz="1200" spc="10">
                <a:solidFill>
                  <a:srgbClr val="231F20"/>
                </a:solidFill>
                <a:latin typeface="楷体"/>
                <a:cs typeface="楷体"/>
              </a:rPr>
              <a:t>、国内基因检测机构的临床检出</a:t>
            </a:r>
            <a:r>
              <a:rPr dirty="0" sz="1200">
                <a:solidFill>
                  <a:srgbClr val="231F20"/>
                </a:solidFill>
                <a:latin typeface="楷体"/>
                <a:cs typeface="楷体"/>
              </a:rPr>
              <a:t>率</a:t>
            </a:r>
            <a:r>
              <a:rPr dirty="0" sz="1200" spc="10">
                <a:solidFill>
                  <a:srgbClr val="231F20"/>
                </a:solidFill>
                <a:latin typeface="楷体"/>
                <a:cs typeface="楷体"/>
              </a:rPr>
              <a:t>，共收 </a:t>
            </a:r>
            <a:r>
              <a:rPr dirty="0" sz="1200">
                <a:solidFill>
                  <a:srgbClr val="231F20"/>
                </a:solidFill>
                <a:latin typeface="楷体"/>
                <a:cs typeface="楷体"/>
              </a:rPr>
              <a:t>录</a:t>
            </a:r>
            <a:r>
              <a:rPr dirty="0" sz="1200" spc="-315">
                <a:solidFill>
                  <a:srgbClr val="231F20"/>
                </a:solidFill>
                <a:latin typeface="楷体"/>
                <a:cs typeface="楷体"/>
              </a:rPr>
              <a:t> </a:t>
            </a:r>
            <a:r>
              <a:rPr dirty="0" baseline="2314" sz="1800">
                <a:solidFill>
                  <a:srgbClr val="231F20"/>
                </a:solidFill>
                <a:latin typeface="Times New Roman"/>
                <a:cs typeface="Times New Roman"/>
              </a:rPr>
              <a:t>147</a:t>
            </a:r>
            <a:r>
              <a:rPr dirty="0" baseline="2314" sz="1800" spc="-22">
                <a:solidFill>
                  <a:srgbClr val="231F20"/>
                </a:solidFill>
                <a:latin typeface="Times New Roman"/>
                <a:cs typeface="Times New Roman"/>
              </a:rPr>
              <a:t> </a:t>
            </a:r>
            <a:r>
              <a:rPr dirty="0" sz="1200">
                <a:solidFill>
                  <a:srgbClr val="231F20"/>
                </a:solidFill>
                <a:latin typeface="楷体"/>
                <a:cs typeface="楷体"/>
              </a:rPr>
              <a:t>种疾病。</a:t>
            </a:r>
            <a:r>
              <a:rPr dirty="0" baseline="2314" sz="1800">
                <a:solidFill>
                  <a:srgbClr val="231F20"/>
                </a:solidFill>
                <a:latin typeface="Times New Roman"/>
                <a:cs typeface="Times New Roman"/>
              </a:rPr>
              <a:t>2018</a:t>
            </a:r>
            <a:r>
              <a:rPr dirty="0" baseline="2314" sz="1800" spc="-22">
                <a:solidFill>
                  <a:srgbClr val="231F20"/>
                </a:solidFill>
                <a:latin typeface="Times New Roman"/>
                <a:cs typeface="Times New Roman"/>
              </a:rPr>
              <a:t> </a:t>
            </a:r>
            <a:r>
              <a:rPr dirty="0" sz="1200">
                <a:solidFill>
                  <a:srgbClr val="231F20"/>
                </a:solidFill>
                <a:latin typeface="楷体"/>
                <a:cs typeface="楷体"/>
              </a:rPr>
              <a:t>年</a:t>
            </a:r>
            <a:r>
              <a:rPr dirty="0" sz="1200" spc="-310">
                <a:solidFill>
                  <a:srgbClr val="231F20"/>
                </a:solidFill>
                <a:latin typeface="楷体"/>
                <a:cs typeface="楷体"/>
              </a:rPr>
              <a:t> </a:t>
            </a:r>
            <a:r>
              <a:rPr dirty="0" baseline="2314" sz="1800">
                <a:solidFill>
                  <a:srgbClr val="231F20"/>
                </a:solidFill>
                <a:latin typeface="Times New Roman"/>
                <a:cs typeface="Times New Roman"/>
              </a:rPr>
              <a:t>5</a:t>
            </a:r>
            <a:r>
              <a:rPr dirty="0" baseline="2314" sz="1800" spc="-22">
                <a:solidFill>
                  <a:srgbClr val="231F20"/>
                </a:solidFill>
                <a:latin typeface="Times New Roman"/>
                <a:cs typeface="Times New Roman"/>
              </a:rPr>
              <a:t> </a:t>
            </a:r>
            <a:r>
              <a:rPr dirty="0" sz="1200">
                <a:solidFill>
                  <a:srgbClr val="231F20"/>
                </a:solidFill>
                <a:latin typeface="楷体"/>
                <a:cs typeface="楷体"/>
              </a:rPr>
              <a:t>月，国家卫生健康委员会、科技部、工业和信 </a:t>
            </a:r>
            <a:r>
              <a:rPr dirty="0" sz="1200" spc="10">
                <a:solidFill>
                  <a:srgbClr val="231F20"/>
                </a:solidFill>
                <a:latin typeface="楷体"/>
                <a:cs typeface="楷体"/>
              </a:rPr>
              <a:t>息化</a:t>
            </a:r>
            <a:r>
              <a:rPr dirty="0" sz="1200">
                <a:solidFill>
                  <a:srgbClr val="231F20"/>
                </a:solidFill>
                <a:latin typeface="楷体"/>
                <a:cs typeface="楷体"/>
              </a:rPr>
              <a:t>部</a:t>
            </a:r>
            <a:r>
              <a:rPr dirty="0" sz="1200" spc="10">
                <a:solidFill>
                  <a:srgbClr val="231F20"/>
                </a:solidFill>
                <a:latin typeface="楷体"/>
                <a:cs typeface="楷体"/>
              </a:rPr>
              <a:t>、国家药品监督管理</a:t>
            </a:r>
            <a:r>
              <a:rPr dirty="0" sz="1200">
                <a:solidFill>
                  <a:srgbClr val="231F20"/>
                </a:solidFill>
                <a:latin typeface="楷体"/>
                <a:cs typeface="楷体"/>
              </a:rPr>
              <a:t>局</a:t>
            </a:r>
            <a:r>
              <a:rPr dirty="0" sz="1200" spc="10">
                <a:solidFill>
                  <a:srgbClr val="231F20"/>
                </a:solidFill>
                <a:latin typeface="楷体"/>
                <a:cs typeface="楷体"/>
              </a:rPr>
              <a:t>、国家中医药管理局五部门出</a:t>
            </a:r>
            <a:r>
              <a:rPr dirty="0" sz="1200">
                <a:solidFill>
                  <a:srgbClr val="231F20"/>
                </a:solidFill>
                <a:latin typeface="楷体"/>
                <a:cs typeface="楷体"/>
              </a:rPr>
              <a:t>台</a:t>
            </a:r>
            <a:r>
              <a:rPr dirty="0" sz="1200" spc="10">
                <a:solidFill>
                  <a:srgbClr val="231F20"/>
                </a:solidFill>
                <a:latin typeface="楷体"/>
                <a:cs typeface="楷体"/>
              </a:rPr>
              <a:t>《第一批 </a:t>
            </a:r>
            <a:r>
              <a:rPr dirty="0" sz="1200" spc="70">
                <a:solidFill>
                  <a:srgbClr val="231F20"/>
                </a:solidFill>
                <a:latin typeface="楷体"/>
                <a:cs typeface="楷体"/>
              </a:rPr>
              <a:t>罕见病目</a:t>
            </a:r>
            <a:r>
              <a:rPr dirty="0" sz="1200" spc="35">
                <a:solidFill>
                  <a:srgbClr val="231F20"/>
                </a:solidFill>
                <a:latin typeface="楷体"/>
                <a:cs typeface="楷体"/>
              </a:rPr>
              <a:t>录</a:t>
            </a:r>
            <a:r>
              <a:rPr dirty="0" sz="1200">
                <a:solidFill>
                  <a:srgbClr val="231F20"/>
                </a:solidFill>
                <a:latin typeface="楷体"/>
                <a:cs typeface="楷体"/>
              </a:rPr>
              <a:t>》</a:t>
            </a:r>
            <a:r>
              <a:rPr dirty="0" sz="1200" spc="70">
                <a:solidFill>
                  <a:srgbClr val="231F20"/>
                </a:solidFill>
                <a:latin typeface="楷体"/>
                <a:cs typeface="楷体"/>
              </a:rPr>
              <a:t>（下</a:t>
            </a:r>
            <a:r>
              <a:rPr dirty="0" sz="1200">
                <a:solidFill>
                  <a:srgbClr val="231F20"/>
                </a:solidFill>
                <a:latin typeface="楷体"/>
                <a:cs typeface="楷体"/>
              </a:rPr>
              <a:t>称</a:t>
            </a:r>
            <a:r>
              <a:rPr dirty="0" sz="1200" spc="70">
                <a:solidFill>
                  <a:srgbClr val="231F20"/>
                </a:solidFill>
                <a:latin typeface="楷体"/>
                <a:cs typeface="楷体"/>
              </a:rPr>
              <a:t>《目</a:t>
            </a:r>
            <a:r>
              <a:rPr dirty="0" sz="1200" spc="35">
                <a:solidFill>
                  <a:srgbClr val="231F20"/>
                </a:solidFill>
                <a:latin typeface="楷体"/>
                <a:cs typeface="楷体"/>
              </a:rPr>
              <a:t>录</a:t>
            </a:r>
            <a:r>
              <a:rPr dirty="0" sz="1200">
                <a:solidFill>
                  <a:srgbClr val="231F20"/>
                </a:solidFill>
                <a:latin typeface="楷体"/>
                <a:cs typeface="楷体"/>
              </a:rPr>
              <a:t>》）。</a:t>
            </a:r>
            <a:r>
              <a:rPr dirty="0" sz="1200" spc="70">
                <a:solidFill>
                  <a:srgbClr val="231F20"/>
                </a:solidFill>
                <a:latin typeface="楷体"/>
                <a:cs typeface="楷体"/>
              </a:rPr>
              <a:t>《目</a:t>
            </a:r>
            <a:r>
              <a:rPr dirty="0" sz="1200" spc="35">
                <a:solidFill>
                  <a:srgbClr val="231F20"/>
                </a:solidFill>
                <a:latin typeface="楷体"/>
                <a:cs typeface="楷体"/>
              </a:rPr>
              <a:t>录</a:t>
            </a:r>
            <a:r>
              <a:rPr dirty="0" sz="1200" spc="70">
                <a:solidFill>
                  <a:srgbClr val="231F20"/>
                </a:solidFill>
                <a:latin typeface="楷体"/>
                <a:cs typeface="楷体"/>
              </a:rPr>
              <a:t>》收</a:t>
            </a:r>
            <a:r>
              <a:rPr dirty="0" sz="1200">
                <a:solidFill>
                  <a:srgbClr val="231F20"/>
                </a:solidFill>
                <a:latin typeface="楷体"/>
                <a:cs typeface="楷体"/>
              </a:rPr>
              <a:t>录</a:t>
            </a:r>
            <a:r>
              <a:rPr dirty="0" sz="1200" spc="-305">
                <a:solidFill>
                  <a:srgbClr val="231F20"/>
                </a:solidFill>
                <a:latin typeface="楷体"/>
                <a:cs typeface="楷体"/>
              </a:rPr>
              <a:t> </a:t>
            </a:r>
            <a:r>
              <a:rPr dirty="0" baseline="2314" sz="1800">
                <a:solidFill>
                  <a:srgbClr val="231F20"/>
                </a:solidFill>
                <a:latin typeface="Times New Roman"/>
                <a:cs typeface="Times New Roman"/>
              </a:rPr>
              <a:t>121</a:t>
            </a:r>
            <a:r>
              <a:rPr dirty="0" baseline="2314" sz="1800" spc="-7">
                <a:solidFill>
                  <a:srgbClr val="231F20"/>
                </a:solidFill>
                <a:latin typeface="Times New Roman"/>
                <a:cs typeface="Times New Roman"/>
              </a:rPr>
              <a:t> </a:t>
            </a:r>
            <a:r>
              <a:rPr dirty="0" sz="1200" spc="70">
                <a:solidFill>
                  <a:srgbClr val="231F20"/>
                </a:solidFill>
                <a:latin typeface="楷体"/>
                <a:cs typeface="楷体"/>
              </a:rPr>
              <a:t>种罕见</a:t>
            </a:r>
            <a:r>
              <a:rPr dirty="0" sz="1200">
                <a:solidFill>
                  <a:srgbClr val="231F20"/>
                </a:solidFill>
                <a:latin typeface="楷体"/>
                <a:cs typeface="楷体"/>
              </a:rPr>
              <a:t>病</a:t>
            </a:r>
            <a:r>
              <a:rPr dirty="0" sz="1200" spc="70">
                <a:solidFill>
                  <a:srgbClr val="231F20"/>
                </a:solidFill>
                <a:latin typeface="楷体"/>
                <a:cs typeface="楷体"/>
              </a:rPr>
              <a:t>，</a:t>
            </a:r>
            <a:r>
              <a:rPr dirty="0" sz="1200">
                <a:solidFill>
                  <a:srgbClr val="231F20"/>
                </a:solidFill>
                <a:latin typeface="楷体"/>
                <a:cs typeface="楷体"/>
              </a:rPr>
              <a:t>有</a:t>
            </a:r>
            <a:r>
              <a:rPr dirty="0" sz="1200" spc="-305">
                <a:solidFill>
                  <a:srgbClr val="231F20"/>
                </a:solidFill>
                <a:latin typeface="楷体"/>
                <a:cs typeface="楷体"/>
              </a:rPr>
              <a:t> </a:t>
            </a:r>
            <a:r>
              <a:rPr dirty="0" baseline="2314" sz="1800">
                <a:solidFill>
                  <a:srgbClr val="231F20"/>
                </a:solidFill>
                <a:latin typeface="Times New Roman"/>
                <a:cs typeface="Times New Roman"/>
              </a:rPr>
              <a:t>88  </a:t>
            </a:r>
            <a:r>
              <a:rPr dirty="0" sz="1200">
                <a:solidFill>
                  <a:srgbClr val="231F20"/>
                </a:solidFill>
                <a:latin typeface="楷体"/>
                <a:cs typeface="楷体"/>
              </a:rPr>
              <a:t>个病种与</a:t>
            </a:r>
            <a:r>
              <a:rPr dirty="0" sz="1200" spc="-325">
                <a:solidFill>
                  <a:srgbClr val="231F20"/>
                </a:solidFill>
                <a:latin typeface="楷体"/>
                <a:cs typeface="楷体"/>
              </a:rPr>
              <a:t> </a:t>
            </a:r>
            <a:r>
              <a:rPr dirty="0" baseline="2314" sz="1800">
                <a:solidFill>
                  <a:srgbClr val="231F20"/>
                </a:solidFill>
                <a:latin typeface="Times New Roman"/>
                <a:cs typeface="Times New Roman"/>
              </a:rPr>
              <a:t>CORD</a:t>
            </a:r>
            <a:r>
              <a:rPr dirty="0" baseline="2314" sz="1800" spc="-37">
                <a:solidFill>
                  <a:srgbClr val="231F20"/>
                </a:solidFill>
                <a:latin typeface="Times New Roman"/>
                <a:cs typeface="Times New Roman"/>
              </a:rPr>
              <a:t> </a:t>
            </a:r>
            <a:r>
              <a:rPr dirty="0" sz="1200">
                <a:solidFill>
                  <a:srgbClr val="231F20"/>
                </a:solidFill>
                <a:latin typeface="楷体"/>
                <a:cs typeface="楷体"/>
              </a:rPr>
              <a:t>发布的目录重合。其中内分泌、先天性代谢疾病数量最 多</a:t>
            </a:r>
            <a:r>
              <a:rPr dirty="0" sz="1200" spc="15">
                <a:solidFill>
                  <a:srgbClr val="231F20"/>
                </a:solidFill>
                <a:latin typeface="楷体"/>
                <a:cs typeface="楷体"/>
              </a:rPr>
              <a:t>（例如戈谢</a:t>
            </a:r>
            <a:r>
              <a:rPr dirty="0" sz="1200">
                <a:solidFill>
                  <a:srgbClr val="231F20"/>
                </a:solidFill>
                <a:latin typeface="楷体"/>
                <a:cs typeface="楷体"/>
              </a:rPr>
              <a:t>病</a:t>
            </a:r>
            <a:r>
              <a:rPr dirty="0" sz="1200" spc="15">
                <a:solidFill>
                  <a:srgbClr val="231F20"/>
                </a:solidFill>
                <a:latin typeface="楷体"/>
                <a:cs typeface="楷体"/>
              </a:rPr>
              <a:t>、法布雷</a:t>
            </a:r>
            <a:r>
              <a:rPr dirty="0" sz="1200">
                <a:solidFill>
                  <a:srgbClr val="231F20"/>
                </a:solidFill>
                <a:latin typeface="楷体"/>
                <a:cs typeface="楷体"/>
              </a:rPr>
              <a:t>病</a:t>
            </a:r>
            <a:r>
              <a:rPr dirty="0" sz="1200" spc="15">
                <a:solidFill>
                  <a:srgbClr val="231F20"/>
                </a:solidFill>
                <a:latin typeface="楷体"/>
                <a:cs typeface="楷体"/>
              </a:rPr>
              <a:t>、肝豆状核变</a:t>
            </a:r>
            <a:r>
              <a:rPr dirty="0" sz="1200" spc="5">
                <a:solidFill>
                  <a:srgbClr val="231F20"/>
                </a:solidFill>
                <a:latin typeface="楷体"/>
                <a:cs typeface="楷体"/>
              </a:rPr>
              <a:t>性），</a:t>
            </a:r>
            <a:r>
              <a:rPr dirty="0" sz="1200" spc="15">
                <a:solidFill>
                  <a:srgbClr val="231F20"/>
                </a:solidFill>
                <a:latin typeface="楷体"/>
                <a:cs typeface="楷体"/>
              </a:rPr>
              <a:t>神经系统疾</a:t>
            </a:r>
            <a:r>
              <a:rPr dirty="0" sz="1200">
                <a:solidFill>
                  <a:srgbClr val="231F20"/>
                </a:solidFill>
                <a:latin typeface="楷体"/>
                <a:cs typeface="楷体"/>
              </a:rPr>
              <a:t>病</a:t>
            </a:r>
            <a:r>
              <a:rPr dirty="0" sz="1200" spc="15">
                <a:solidFill>
                  <a:srgbClr val="231F20"/>
                </a:solidFill>
                <a:latin typeface="楷体"/>
                <a:cs typeface="楷体"/>
              </a:rPr>
              <a:t>（例如多 </a:t>
            </a:r>
            <a:r>
              <a:rPr dirty="0" sz="1200" spc="10">
                <a:solidFill>
                  <a:srgbClr val="231F20"/>
                </a:solidFill>
                <a:latin typeface="楷体"/>
                <a:cs typeface="楷体"/>
              </a:rPr>
              <a:t>发性硬化</a:t>
            </a:r>
            <a:r>
              <a:rPr dirty="0" sz="1200">
                <a:solidFill>
                  <a:srgbClr val="231F20"/>
                </a:solidFill>
                <a:latin typeface="楷体"/>
                <a:cs typeface="楷体"/>
              </a:rPr>
              <a:t>症</a:t>
            </a:r>
            <a:r>
              <a:rPr dirty="0" sz="1200" spc="10">
                <a:solidFill>
                  <a:srgbClr val="231F20"/>
                </a:solidFill>
                <a:latin typeface="楷体"/>
                <a:cs typeface="楷体"/>
              </a:rPr>
              <a:t>、青年型帕金</a:t>
            </a:r>
            <a:r>
              <a:rPr dirty="0" sz="1200" spc="5">
                <a:solidFill>
                  <a:srgbClr val="231F20"/>
                </a:solidFill>
                <a:latin typeface="楷体"/>
                <a:cs typeface="楷体"/>
              </a:rPr>
              <a:t>森</a:t>
            </a:r>
            <a:r>
              <a:rPr dirty="0" sz="1200" spc="10">
                <a:solidFill>
                  <a:srgbClr val="231F20"/>
                </a:solidFill>
                <a:latin typeface="楷体"/>
                <a:cs typeface="楷体"/>
              </a:rPr>
              <a:t>）及血液疾</a:t>
            </a:r>
            <a:r>
              <a:rPr dirty="0" sz="1200">
                <a:solidFill>
                  <a:srgbClr val="231F20"/>
                </a:solidFill>
                <a:latin typeface="楷体"/>
                <a:cs typeface="楷体"/>
              </a:rPr>
              <a:t>病</a:t>
            </a:r>
            <a:r>
              <a:rPr dirty="0" sz="1200" spc="10">
                <a:solidFill>
                  <a:srgbClr val="231F20"/>
                </a:solidFill>
                <a:latin typeface="楷体"/>
                <a:cs typeface="楷体"/>
              </a:rPr>
              <a:t>（例如血友</a:t>
            </a:r>
            <a:r>
              <a:rPr dirty="0" sz="1200">
                <a:solidFill>
                  <a:srgbClr val="231F20"/>
                </a:solidFill>
                <a:latin typeface="楷体"/>
                <a:cs typeface="楷体"/>
              </a:rPr>
              <a:t>病</a:t>
            </a:r>
            <a:r>
              <a:rPr dirty="0" sz="1200" spc="10">
                <a:solidFill>
                  <a:srgbClr val="231F20"/>
                </a:solidFill>
                <a:latin typeface="楷体"/>
                <a:cs typeface="楷体"/>
              </a:rPr>
              <a:t>、非典型溶血性 </a:t>
            </a:r>
            <a:r>
              <a:rPr dirty="0" sz="1200">
                <a:solidFill>
                  <a:srgbClr val="231F20"/>
                </a:solidFill>
                <a:latin typeface="楷体"/>
                <a:cs typeface="楷体"/>
              </a:rPr>
              <a:t>尿毒症）也有较多数量被纳入目录。</a:t>
            </a:r>
            <a:endParaRPr sz="1200">
              <a:latin typeface="楷体"/>
              <a:cs typeface="楷体"/>
            </a:endParaRPr>
          </a:p>
          <a:p>
            <a:pPr>
              <a:lnSpc>
                <a:spcPct val="100000"/>
              </a:lnSpc>
              <a:spcBef>
                <a:spcPts val="5"/>
              </a:spcBef>
            </a:pPr>
            <a:endParaRPr sz="1400">
              <a:latin typeface="楷体"/>
              <a:cs typeface="楷体"/>
            </a:endParaRPr>
          </a:p>
          <a:p>
            <a:pPr algn="just" marL="12700" marR="80010" indent="304800">
              <a:lnSpc>
                <a:spcPct val="125000"/>
              </a:lnSpc>
            </a:pPr>
            <a:r>
              <a:rPr dirty="0" sz="1200" spc="10">
                <a:solidFill>
                  <a:srgbClr val="231F20"/>
                </a:solidFill>
                <a:latin typeface="楷体"/>
                <a:cs typeface="楷体"/>
              </a:rPr>
              <a:t>《目</a:t>
            </a:r>
            <a:r>
              <a:rPr dirty="0" sz="1200" spc="5">
                <a:solidFill>
                  <a:srgbClr val="231F20"/>
                </a:solidFill>
                <a:latin typeface="楷体"/>
                <a:cs typeface="楷体"/>
              </a:rPr>
              <a:t>录</a:t>
            </a:r>
            <a:r>
              <a:rPr dirty="0" sz="1200" spc="10">
                <a:solidFill>
                  <a:srgbClr val="231F20"/>
                </a:solidFill>
                <a:latin typeface="楷体"/>
                <a:cs typeface="楷体"/>
              </a:rPr>
              <a:t>》出台标志着国家层面对定义罕见病的首次官方尝</a:t>
            </a:r>
            <a:r>
              <a:rPr dirty="0" sz="1200">
                <a:solidFill>
                  <a:srgbClr val="231F20"/>
                </a:solidFill>
                <a:latin typeface="楷体"/>
                <a:cs typeface="楷体"/>
              </a:rPr>
              <a:t>试</a:t>
            </a:r>
            <a:r>
              <a:rPr dirty="0" sz="1200" spc="10">
                <a:solidFill>
                  <a:srgbClr val="231F20"/>
                </a:solidFill>
                <a:latin typeface="楷体"/>
                <a:cs typeface="楷体"/>
              </a:rPr>
              <a:t>，它的 出台对于推动罕见病流行病学调</a:t>
            </a:r>
            <a:r>
              <a:rPr dirty="0" sz="1200">
                <a:solidFill>
                  <a:srgbClr val="231F20"/>
                </a:solidFill>
                <a:latin typeface="楷体"/>
                <a:cs typeface="楷体"/>
              </a:rPr>
              <a:t>研</a:t>
            </a:r>
            <a:r>
              <a:rPr dirty="0" sz="1200" spc="10">
                <a:solidFill>
                  <a:srgbClr val="231F20"/>
                </a:solidFill>
                <a:latin typeface="楷体"/>
                <a:cs typeface="楷体"/>
              </a:rPr>
              <a:t>、病例注册登</a:t>
            </a:r>
            <a:r>
              <a:rPr dirty="0" sz="1200">
                <a:solidFill>
                  <a:srgbClr val="231F20"/>
                </a:solidFill>
                <a:latin typeface="楷体"/>
                <a:cs typeface="楷体"/>
              </a:rPr>
              <a:t>记</a:t>
            </a:r>
            <a:r>
              <a:rPr dirty="0" sz="1200" spc="10">
                <a:solidFill>
                  <a:srgbClr val="231F20"/>
                </a:solidFill>
                <a:latin typeface="楷体"/>
                <a:cs typeface="楷体"/>
              </a:rPr>
              <a:t>、诊疗能力建</a:t>
            </a:r>
            <a:r>
              <a:rPr dirty="0" sz="1200">
                <a:solidFill>
                  <a:srgbClr val="231F20"/>
                </a:solidFill>
                <a:latin typeface="楷体"/>
                <a:cs typeface="楷体"/>
              </a:rPr>
              <a:t>设</a:t>
            </a:r>
            <a:r>
              <a:rPr dirty="0" sz="1200" spc="10">
                <a:solidFill>
                  <a:srgbClr val="231F20"/>
                </a:solidFill>
                <a:latin typeface="楷体"/>
                <a:cs typeface="楷体"/>
              </a:rPr>
              <a:t>、药 </a:t>
            </a:r>
            <a:r>
              <a:rPr dirty="0" sz="1200">
                <a:solidFill>
                  <a:srgbClr val="231F20"/>
                </a:solidFill>
                <a:latin typeface="楷体"/>
                <a:cs typeface="楷体"/>
              </a:rPr>
              <a:t>品研发、审批和准入等方面的工作有重要意义。</a:t>
            </a:r>
            <a:endParaRPr sz="1200">
              <a:latin typeface="楷体"/>
              <a:cs typeface="楷体"/>
            </a:endParaRPr>
          </a:p>
        </p:txBody>
      </p:sp>
      <p:sp>
        <p:nvSpPr>
          <p:cNvPr id="7" name="object 7"/>
          <p:cNvSpPr txBox="1"/>
          <p:nvPr/>
        </p:nvSpPr>
        <p:spPr>
          <a:xfrm>
            <a:off x="5919063" y="248731"/>
            <a:ext cx="1363345" cy="302260"/>
          </a:xfrm>
          <a:prstGeom prst="rect">
            <a:avLst/>
          </a:prstGeom>
        </p:spPr>
        <p:txBody>
          <a:bodyPr wrap="square" lIns="0" tIns="13970" rIns="0" bIns="0" rtlCol="0" vert="horz">
            <a:spAutoFit/>
          </a:bodyPr>
          <a:lstStyle/>
          <a:p>
            <a:pPr marL="218440" marR="5080" indent="-206375">
              <a:lnSpc>
                <a:spcPct val="100000"/>
              </a:lnSpc>
              <a:spcBef>
                <a:spcPts val="110"/>
              </a:spcBef>
            </a:pPr>
            <a:r>
              <a:rPr dirty="0" sz="900" spc="-90" i="1">
                <a:solidFill>
                  <a:srgbClr val="231F20"/>
                </a:solidFill>
                <a:latin typeface="楷体"/>
                <a:cs typeface="楷体"/>
              </a:rPr>
              <a:t>加强中国罕见病患者用药保障 </a:t>
            </a:r>
            <a:r>
              <a:rPr dirty="0" sz="900" spc="-90" i="1">
                <a:solidFill>
                  <a:srgbClr val="909597"/>
                </a:solidFill>
                <a:latin typeface="楷体"/>
                <a:cs typeface="楷体"/>
              </a:rPr>
              <a:t>行业研究和政策建议报告</a:t>
            </a:r>
            <a:endParaRPr sz="900">
              <a:latin typeface="楷体"/>
              <a:cs typeface="楷体"/>
            </a:endParaRPr>
          </a:p>
        </p:txBody>
      </p:sp>
      <p:sp>
        <p:nvSpPr>
          <p:cNvPr id="8" name="object 8"/>
          <p:cNvSpPr/>
          <p:nvPr/>
        </p:nvSpPr>
        <p:spPr>
          <a:xfrm>
            <a:off x="6923799" y="9990010"/>
            <a:ext cx="468630" cy="698500"/>
          </a:xfrm>
          <a:custGeom>
            <a:avLst/>
            <a:gdLst/>
            <a:ahLst/>
            <a:cxnLst/>
            <a:rect l="l" t="t" r="r" b="b"/>
            <a:pathLst>
              <a:path w="468629" h="698500">
                <a:moveTo>
                  <a:pt x="468007" y="0"/>
                </a:moveTo>
                <a:lnTo>
                  <a:pt x="0" y="0"/>
                </a:lnTo>
                <a:lnTo>
                  <a:pt x="0" y="698398"/>
                </a:lnTo>
                <a:lnTo>
                  <a:pt x="468007" y="698398"/>
                </a:lnTo>
                <a:lnTo>
                  <a:pt x="468007" y="0"/>
                </a:lnTo>
                <a:close/>
              </a:path>
            </a:pathLst>
          </a:custGeom>
          <a:solidFill>
            <a:srgbClr val="639E51"/>
          </a:solidFill>
        </p:spPr>
        <p:txBody>
          <a:bodyPr wrap="square" lIns="0" tIns="0" rIns="0" bIns="0" rtlCol="0"/>
          <a:lstStyle/>
          <a:p/>
        </p:txBody>
      </p:sp>
      <p:sp>
        <p:nvSpPr>
          <p:cNvPr id="9" name="object 9"/>
          <p:cNvSpPr txBox="1"/>
          <p:nvPr/>
        </p:nvSpPr>
        <p:spPr>
          <a:xfrm>
            <a:off x="7107008" y="10224555"/>
            <a:ext cx="101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FFFFFF"/>
                </a:solidFill>
                <a:latin typeface="Times New Roman"/>
                <a:cs typeface="Times New Roman"/>
              </a:rPr>
              <a:t>2</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2022-11-29T08:55:07Z</dcterms:created>
  <dcterms:modified xsi:type="dcterms:W3CDTF">2022-11-29T08:55:07Z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2018-12-01T00:00:00Z</vt:filetime>
  </property>
  <property fmtid="{D5CDD505-2E9C-101B-9397-08002B2CF9AE}" pid="3" name="Creator">
    <vt:lpwstr>Adobe InDesign CC 14.0 (Windows)</vt:lpwstr>
  </property>
  <property fmtid="{D5CDD505-2E9C-101B-9397-08002B2CF9AE}" pid="4" name="LastSaved">
    <vt:filetime>2022-11-29T00:00:00Z</vt:filetime>
  </property>
</Properties>
</file>