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Funnel Sans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Mona Sans Semi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3" d="100"/>
          <a:sy n="53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49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43902"/>
            <a:ext cx="130428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chemeClr val="bg1"/>
                </a:solidFill>
                <a:latin typeface="Arial" panose="020B0604020202020204" pitchFamily="34" charset="0"/>
                <a:ea typeface="Mona Sans Semi Bold" pitchFamily="34" charset="-122"/>
                <a:cs typeface="Arial" panose="020B0604020202020204" pitchFamily="34" charset="0"/>
              </a:rPr>
              <a:t>Heart Disease Prediction: A Machine Learning Approach</a:t>
            </a:r>
            <a:endParaRPr lang="en-US" sz="3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4280892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This presentation delves into the development and evaluation of machine learning models designed to predict disease likelihood based on patient-reported symptoms. This aims to demonstrate the potential of AI in enhancing diagnostic precision and efficiency within healthcare.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469850"/>
            <a:ext cx="1238142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chemeClr val="bg1"/>
                </a:solidFill>
                <a:latin typeface="Arial" panose="020B0604020202020204" pitchFamily="34" charset="0"/>
                <a:ea typeface="Mona Sans Semi Bold" pitchFamily="34" charset="-122"/>
                <a:cs typeface="Arial" panose="020B0604020202020204" pitchFamily="34" charset="0"/>
              </a:rPr>
              <a:t>Objective: Predict the likelihood of heart disease based on symptoms using ML models.</a:t>
            </a:r>
            <a:endParaRPr lang="en-US" sz="2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17025"/>
            <a:ext cx="130428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ea typeface="Mona Sans Semi Bold" pitchFamily="34" charset="-122"/>
                <a:cs typeface="Arial" panose="020B0604020202020204" pitchFamily="34" charset="0"/>
              </a:rPr>
              <a:t>Dataset &amp; Preprocessing: Laying the Foundation for Robust Models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633430"/>
            <a:ext cx="627935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Dataset Source: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 A comprehensive Kaggle dataset was utilized, comprising various symptoms and their corresponding disease labels. This publicly available resource provided a rich foundation for training our classification models.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5290542"/>
            <a:ext cx="627935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Data Cleaning: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 Initial preprocessing involved meticulous data cleaning to handle missing values, inconsistencies, and outliers. This step was crucial for ensuring data quality and preventing skewed model performance.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64874" y="3633430"/>
            <a:ext cx="627935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Feature Engineering &amp; Encoding: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 Categorical symptom data was transformed into numerical formats using One-Hot encoding techniques. This process converts qualitative information into a machine-readable format while preserving its predictive power.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57255" y="5290542"/>
            <a:ext cx="62793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Feature Standardization: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 To ensure that no single feature dominated the model training due to scale differences, all features were standardized using StandardScaler.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99348"/>
            <a:ext cx="130428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chemeClr val="bg1"/>
                </a:solidFill>
                <a:latin typeface="Arial" panose="020B0604020202020204" pitchFamily="34" charset="0"/>
                <a:ea typeface="Mona Sans Semi Bold" pitchFamily="34" charset="-122"/>
                <a:cs typeface="Arial" panose="020B0604020202020204" pitchFamily="34" charset="0"/>
              </a:rPr>
              <a:t>Model &amp; Methodology: Selecting the Optimal Classification Strategy</a:t>
            </a:r>
            <a:endParaRPr lang="en-US" sz="3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3868008"/>
            <a:ext cx="6422231" cy="2130456"/>
          </a:xfrm>
          <a:prstGeom prst="roundRect">
            <a:avLst>
              <a:gd name="adj" fmla="val 4647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154674" y="4242316"/>
            <a:ext cx="370034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100" b="1" dirty="0">
                <a:solidFill>
                  <a:schemeClr val="bg1"/>
                </a:solidFill>
                <a:latin typeface="Arial" panose="020B0604020202020204" pitchFamily="34" charset="0"/>
                <a:ea typeface="Mona Sans Semi Bold" pitchFamily="34" charset="-122"/>
                <a:cs typeface="Arial" panose="020B0604020202020204" pitchFamily="34" charset="0"/>
              </a:rPr>
              <a:t>Supervised Learning Approach</a:t>
            </a:r>
            <a:endParaRPr lang="en-US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999768" y="4671536"/>
            <a:ext cx="6010275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Employment of a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supervised machine learning classification approach, where models learn from labeled data (symptoms linked to disease) to make predictions on unseen data.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414379" y="3868008"/>
            <a:ext cx="6422231" cy="2130456"/>
          </a:xfrm>
          <a:prstGeom prst="roundRect">
            <a:avLst>
              <a:gd name="adj" fmla="val 4647"/>
            </a:avLst>
          </a:prstGeom>
          <a:solidFill>
            <a:srgbClr val="404040"/>
          </a:solidFill>
          <a:ln w="7620">
            <a:solidFill>
              <a:srgbClr val="59595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9198173" y="4242316"/>
            <a:ext cx="285464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100" b="1" dirty="0">
                <a:solidFill>
                  <a:schemeClr val="bg1"/>
                </a:solidFill>
                <a:latin typeface="Arial" panose="020B0604020202020204" pitchFamily="34" charset="0"/>
                <a:ea typeface="Mona Sans Semi Bold" pitchFamily="34" charset="-122"/>
                <a:cs typeface="Arial" panose="020B0604020202020204" pitchFamily="34" charset="0"/>
              </a:rPr>
              <a:t>Diverse Model Selection</a:t>
            </a:r>
            <a:endParaRPr lang="en-US" sz="2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620357" y="4671536"/>
            <a:ext cx="6010275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To compare performance and identify the most suitable algorithm, we trained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classification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models: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Logical Regression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and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 Random Forest.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74213"/>
            <a:ext cx="130428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chemeClr val="bg1"/>
                </a:solidFill>
                <a:latin typeface="Arial" panose="020B0604020202020204" pitchFamily="34" charset="0"/>
                <a:ea typeface="Mona Sans Semi Bold" pitchFamily="34" charset="-122"/>
                <a:cs typeface="Arial" panose="020B0604020202020204" pitchFamily="34" charset="0"/>
              </a:rPr>
              <a:t>Results &amp; Performance Metrics: Benchmarking Model Efficacy</a:t>
            </a:r>
            <a:endParaRPr lang="en-US" sz="3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911203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Random Forest Dominance: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 The Random Forest classifier consistently demonstrated superior performance, achieving an impressive accuracy of approximately 88.5% over Logical Regression which gave accuracy of approximately 84.2%.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615696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Strong Class Separation: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 Analysis of the confusion matrices for the models, particularly Random Forest, revealed strong class separation. This indicates that the models were highly effective in predicting the heart disease.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5320189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Comparative Performance: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 While the other model, Logical Regression, performed commendably, it's accuracy was slightly lower compared to Random Forest. This highlights the importance of selecting the right algorithm for a given problem.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73937"/>
            <a:ext cx="130428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chemeClr val="bg1"/>
                </a:solidFill>
                <a:latin typeface="Arial" panose="020B0604020202020204" pitchFamily="34" charset="0"/>
                <a:ea typeface="Mona Sans Semi Bold" pitchFamily="34" charset="-122"/>
                <a:cs typeface="Arial" panose="020B0604020202020204" pitchFamily="34" charset="0"/>
              </a:rPr>
              <a:t>Key Insights &amp; Future Work: Paving the Way for Real-World Impact</a:t>
            </a:r>
            <a:endParaRPr lang="en-US" sz="3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637408"/>
            <a:ext cx="3805547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  <a:ea typeface="Mona Sans Semi Bold" pitchFamily="34" charset="-122"/>
                <a:cs typeface="Arial" panose="020B0604020202020204" pitchFamily="34" charset="0"/>
              </a:rPr>
              <a:t>Accurate Heart Disease Detection</a:t>
            </a:r>
            <a:endParaRPr lang="en-US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170432" y="4350306"/>
            <a:ext cx="3537347" cy="1905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Our developed model showcases a remarkable ability to accurately detect heart disease solely based on symptom inputs. This demonstrates the feasibility and effectiveness of ML for early diagnostic support.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223978" y="3637408"/>
            <a:ext cx="3805675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  <a:ea typeface="Mona Sans Semi Bold" pitchFamily="34" charset="-122"/>
                <a:cs typeface="Arial" panose="020B0604020202020204" pitchFamily="34" charset="0"/>
              </a:rPr>
              <a:t>Integration into Diagnostic Tools</a:t>
            </a:r>
            <a:endParaRPr lang="en-US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600629" y="4350306"/>
            <a:ext cx="3537466" cy="1905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The high accuracy and clear interpretability of the Random Forest model suggest its significant potential for integration into existing healthcare diagnostic tools, aiding clinicians in faster and more accurate diagnoses.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654293" y="3637408"/>
            <a:ext cx="3805675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  <a:ea typeface="Mona Sans Semi Bold" pitchFamily="34" charset="-122"/>
                <a:cs typeface="Arial" panose="020B0604020202020204" pitchFamily="34" charset="0"/>
              </a:rPr>
              <a:t>Dataset Enhancement &amp; Real-World Testing</a:t>
            </a:r>
            <a:endParaRPr lang="en-US" sz="2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0030944" y="4350306"/>
            <a:ext cx="3537466" cy="1905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Future efforts focused on enhancing the dataset with more diverse symptom permutations and validating can make the model's performance on real-world, clinical input data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ea typeface="Funnel Sans" pitchFamily="34" charset="-122"/>
                <a:cs typeface="Arial" panose="020B0604020202020204" pitchFamily="34" charset="0"/>
              </a:rPr>
              <a:t>robust and generalizable.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495</Words>
  <Application>Microsoft Office PowerPoint</Application>
  <PresentationFormat>Custom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Funnel Sans</vt:lpstr>
      <vt:lpstr>Calibri</vt:lpstr>
      <vt:lpstr>Arial</vt:lpstr>
      <vt:lpstr>Mona Sans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 K Chandan</dc:creator>
  <cp:lastModifiedBy>M K Chandan</cp:lastModifiedBy>
  <cp:revision>5</cp:revision>
  <dcterms:created xsi:type="dcterms:W3CDTF">2025-08-27T12:13:24Z</dcterms:created>
  <dcterms:modified xsi:type="dcterms:W3CDTF">2025-08-27T12:30:06Z</dcterms:modified>
</cp:coreProperties>
</file>