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5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D0CB7-BB8E-4003-AE00-51DF961026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EDD912-8608-494E-9F68-03918CC1FB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57A8DE-3898-460C-BC4E-796169992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A7FCE-2769-44B2-8CD6-2E9B590442B5}" type="datetimeFigureOut">
              <a:rPr lang="en-IN" smtClean="0"/>
              <a:t>21-06-2022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5D2F39-541D-47B1-A2C5-74CEC2E43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C3B2FB-3433-4AD5-A55E-7734FD6DF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0DED-FC53-48CF-82E0-C0E731F8A0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5466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95385-D343-44A4-8324-997DFF00B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C73F41-1E5F-4528-9AFB-0E839B3542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E00915-2CB9-43D2-B9DD-F96B142DE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A7FCE-2769-44B2-8CD6-2E9B590442B5}" type="datetimeFigureOut">
              <a:rPr lang="en-IN" smtClean="0"/>
              <a:t>21-06-2022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AAE4F7-0E5A-472A-B5B4-45DB1844D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D1C55B-21FE-4E30-912F-E47712C49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0DED-FC53-48CF-82E0-C0E731F8A0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8897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C91076-1918-4BE3-BD80-F3D5FFAA5F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A3A3F7-A959-4861-B59C-C24086823F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B2B2A-BF3A-4535-9133-2C4009726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A7FCE-2769-44B2-8CD6-2E9B590442B5}" type="datetimeFigureOut">
              <a:rPr lang="en-IN" smtClean="0"/>
              <a:t>21-06-2022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08F817-E07C-4101-BEC3-BF69F6A0D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F0FD66-8AFB-4A97-87F3-70B9903A0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0DED-FC53-48CF-82E0-C0E731F8A0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5663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FCBBD-9529-449F-A5BB-C7CC8A7A9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1510A-6EBE-4B42-BD9B-6230D3F7B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E52EAB-4A4B-4261-AF50-70A5C9443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A7FCE-2769-44B2-8CD6-2E9B590442B5}" type="datetimeFigureOut">
              <a:rPr lang="en-IN" smtClean="0"/>
              <a:t>21-06-2022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57920-7591-4D97-B269-AFE620642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054D7-86D6-4CA6-9B05-C211603C7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0DED-FC53-48CF-82E0-C0E731F8A0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295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95835-51D5-4B0A-9EDE-70E7CD6FB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D64597-17C3-4482-AC6C-18366ACE8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34070E-365B-4346-B0DE-04D830077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A7FCE-2769-44B2-8CD6-2E9B590442B5}" type="datetimeFigureOut">
              <a:rPr lang="en-IN" smtClean="0"/>
              <a:t>21-06-2022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AF9ADF-6F36-4C7C-BD65-5E0C21F9B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FDE5E7-9F9B-4BCF-B08D-186CCEE78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0DED-FC53-48CF-82E0-C0E731F8A0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9330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B5DD3-207A-4A88-9839-1532F1178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43AD7-6E60-4DF4-BBBC-B2E74FB6F5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3DFF3D-E920-4A6E-9AE9-BA5E0CF148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BE7F90-8095-474F-8A53-FBC47D47E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A7FCE-2769-44B2-8CD6-2E9B590442B5}" type="datetimeFigureOut">
              <a:rPr lang="en-IN" smtClean="0"/>
              <a:t>21-06-2022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2C06D4-AD38-4965-B208-2F5A6DD87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CC44C9-CA2F-4DD8-BA8D-EDA98C74B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0DED-FC53-48CF-82E0-C0E731F8A0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9418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EA4E1-ED2A-45B1-9412-8A50C0E60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1486EB-B8B0-49FB-873E-93BEF20530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6787D7-6E88-42F1-B1EB-546E699C25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7E08B4-C0D2-4A7B-B92B-B74BD630CF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2F7A7F-6E4E-4B60-8150-142D085B85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0AFF27-D287-4F73-B722-3AC3E7077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A7FCE-2769-44B2-8CD6-2E9B590442B5}" type="datetimeFigureOut">
              <a:rPr lang="en-IN" smtClean="0"/>
              <a:t>21-06-2022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229EDF-F1AB-4ABE-B122-F57F0CC7B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483F8C-F9CB-4EC4-A9BA-028AA10CF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0DED-FC53-48CF-82E0-C0E731F8A0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5684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6E9CE-602A-41F6-9D20-ACE20EA98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3EF2D7-4958-441F-85F2-0FC635A0D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A7FCE-2769-44B2-8CD6-2E9B590442B5}" type="datetimeFigureOut">
              <a:rPr lang="en-IN" smtClean="0"/>
              <a:t>21-06-2022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280BFD-05F8-438E-BDA7-57E4FA48A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6CA5A6-14B4-414A-9AE2-DD18E4C6E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0DED-FC53-48CF-82E0-C0E731F8A0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0839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727478-9989-4526-B178-364C3FA40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A7FCE-2769-44B2-8CD6-2E9B590442B5}" type="datetimeFigureOut">
              <a:rPr lang="en-IN" smtClean="0"/>
              <a:t>21-06-2022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8B023F-C44A-4848-BBAD-EFE836BFE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222737-F179-4C6B-B2CC-E2D3ECBF5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0DED-FC53-48CF-82E0-C0E731F8A0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2556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6D16D-91AC-4306-9331-0EC6DAFF1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50E3C-2C00-42EF-93B9-78D78E2BD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5910F3-4FE0-4171-942E-45FB686197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60038D-C538-41EC-9D7F-0E7A22DF8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A7FCE-2769-44B2-8CD6-2E9B590442B5}" type="datetimeFigureOut">
              <a:rPr lang="en-IN" smtClean="0"/>
              <a:t>21-06-2022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D8522F-8BD9-4D4D-9311-3A361477D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E8399C-7DB8-422E-BEA7-683A65269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0DED-FC53-48CF-82E0-C0E731F8A0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7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3B36B-602A-43CE-B407-10673B7D5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BC6A7B-0AC2-4DEA-9F67-086B215EE3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FE7377-183D-4317-8B33-042B77F9AD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5D1F76-8871-4C68-B3A1-F53F0F250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A7FCE-2769-44B2-8CD6-2E9B590442B5}" type="datetimeFigureOut">
              <a:rPr lang="en-IN" smtClean="0"/>
              <a:t>21-06-2022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9CD1B2-4018-43C3-A6C4-04534CDED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E9D959-E06B-4B36-82E7-B866EC72F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0DED-FC53-48CF-82E0-C0E731F8A0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3975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3CC68E-7E4F-489F-973C-9E1C13FE2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4AF950-3E86-4E57-9455-3661FEB188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FA571-64AF-432B-B8DF-29D229D853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3A7FCE-2769-44B2-8CD6-2E9B590442B5}" type="datetimeFigureOut">
              <a:rPr lang="en-IN" smtClean="0"/>
              <a:t>21-06-2022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683050-85A3-4B72-9D97-131F53BEC9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5E29C7-060D-4EA9-AF65-7578F43614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B0DED-FC53-48CF-82E0-C0E731F8A0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9091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s://github.com/Sachingjsachi?tab=repositories" TargetMode="Externa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4DC9D3EF-4527-4740-8783-38537EABD3BA}"/>
              </a:ext>
            </a:extLst>
          </p:cNvPr>
          <p:cNvSpPr txBox="1"/>
          <p:nvPr/>
        </p:nvSpPr>
        <p:spPr>
          <a:xfrm>
            <a:off x="227380" y="6655377"/>
            <a:ext cx="11707495" cy="122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55"/>
              </a:lnSpc>
              <a:tabLst>
                <a:tab pos="9355455" algn="l"/>
                <a:tab pos="11642725" algn="l"/>
              </a:tabLst>
            </a:pPr>
            <a:r>
              <a:rPr sz="800" spc="-15" dirty="0">
                <a:solidFill>
                  <a:srgbClr val="A6A6A6"/>
                </a:solidFill>
                <a:latin typeface="Verdana"/>
                <a:cs typeface="Verdana"/>
              </a:rPr>
              <a:t>P</a:t>
            </a:r>
            <a:r>
              <a:rPr sz="800" spc="-20" dirty="0">
                <a:solidFill>
                  <a:srgbClr val="A6A6A6"/>
                </a:solidFill>
                <a:latin typeface="Verdana"/>
                <a:cs typeface="Verdana"/>
              </a:rPr>
              <a:t>r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e</a:t>
            </a:r>
            <a:r>
              <a:rPr sz="800" spc="-25" dirty="0">
                <a:solidFill>
                  <a:srgbClr val="A6A6A6"/>
                </a:solidFill>
                <a:latin typeface="Verdana"/>
                <a:cs typeface="Verdana"/>
              </a:rPr>
              <a:t>s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en</a:t>
            </a:r>
            <a:r>
              <a:rPr sz="800" spc="5" dirty="0">
                <a:solidFill>
                  <a:srgbClr val="A6A6A6"/>
                </a:solidFill>
                <a:latin typeface="Verdana"/>
                <a:cs typeface="Verdana"/>
              </a:rPr>
              <a:t>t</a:t>
            </a:r>
            <a:r>
              <a:rPr sz="800" spc="-15" dirty="0">
                <a:solidFill>
                  <a:srgbClr val="A6A6A6"/>
                </a:solidFill>
                <a:latin typeface="Verdana"/>
                <a:cs typeface="Verdana"/>
              </a:rPr>
              <a:t>a</a:t>
            </a:r>
            <a:r>
              <a:rPr sz="800" spc="5" dirty="0">
                <a:solidFill>
                  <a:srgbClr val="A6A6A6"/>
                </a:solidFill>
                <a:latin typeface="Verdana"/>
                <a:cs typeface="Verdana"/>
              </a:rPr>
              <a:t>t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i</a:t>
            </a:r>
            <a:r>
              <a:rPr sz="800" spc="-20" dirty="0">
                <a:solidFill>
                  <a:srgbClr val="A6A6A6"/>
                </a:solidFill>
                <a:latin typeface="Verdana"/>
                <a:cs typeface="Verdana"/>
              </a:rPr>
              <a:t>o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n</a:t>
            </a:r>
            <a:r>
              <a:rPr sz="800" spc="114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spc="5" dirty="0">
                <a:solidFill>
                  <a:srgbClr val="A6A6A6"/>
                </a:solidFill>
                <a:latin typeface="Verdana"/>
                <a:cs typeface="Verdana"/>
              </a:rPr>
              <a:t>T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i</a:t>
            </a:r>
            <a:r>
              <a:rPr sz="800" spc="5" dirty="0">
                <a:solidFill>
                  <a:srgbClr val="A6A6A6"/>
                </a:solidFill>
                <a:latin typeface="Verdana"/>
                <a:cs typeface="Verdana"/>
              </a:rPr>
              <a:t>t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l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e</a:t>
            </a:r>
            <a:r>
              <a:rPr sz="800" spc="-3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|</a:t>
            </a:r>
            <a:r>
              <a:rPr sz="800" spc="40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Au</a:t>
            </a:r>
            <a:r>
              <a:rPr sz="800" spc="5" dirty="0">
                <a:solidFill>
                  <a:srgbClr val="A6A6A6"/>
                </a:solidFill>
                <a:latin typeface="Verdana"/>
                <a:cs typeface="Verdana"/>
              </a:rPr>
              <a:t>t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h</a:t>
            </a:r>
            <a:r>
              <a:rPr sz="800" spc="-20" dirty="0">
                <a:solidFill>
                  <a:srgbClr val="A6A6A6"/>
                </a:solidFill>
                <a:latin typeface="Verdana"/>
                <a:cs typeface="Verdana"/>
              </a:rPr>
              <a:t>o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r</a:t>
            </a:r>
            <a:r>
              <a:rPr sz="800" spc="2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|</a:t>
            </a:r>
            <a:r>
              <a:rPr sz="800" spc="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D</a:t>
            </a:r>
            <a:r>
              <a:rPr sz="800" spc="-15" dirty="0">
                <a:solidFill>
                  <a:srgbClr val="A6A6A6"/>
                </a:solidFill>
                <a:latin typeface="Verdana"/>
                <a:cs typeface="Verdana"/>
              </a:rPr>
              <a:t>a</a:t>
            </a:r>
            <a:r>
              <a:rPr sz="800" spc="5" dirty="0">
                <a:solidFill>
                  <a:srgbClr val="A6A6A6"/>
                </a:solidFill>
                <a:latin typeface="Verdana"/>
                <a:cs typeface="Verdana"/>
              </a:rPr>
              <a:t>t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e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	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©</a:t>
            </a:r>
            <a:r>
              <a:rPr sz="800" spc="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spc="-25" dirty="0">
                <a:solidFill>
                  <a:srgbClr val="A6A6A6"/>
                </a:solidFill>
                <a:latin typeface="Verdana"/>
                <a:cs typeface="Verdana"/>
              </a:rPr>
              <a:t>C</a:t>
            </a:r>
            <a:r>
              <a:rPr sz="800" spc="-15" dirty="0">
                <a:solidFill>
                  <a:srgbClr val="A6A6A6"/>
                </a:solidFill>
                <a:latin typeface="Verdana"/>
                <a:cs typeface="Verdana"/>
              </a:rPr>
              <a:t>a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pg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e</a:t>
            </a:r>
            <a:r>
              <a:rPr sz="800" spc="-25" dirty="0">
                <a:solidFill>
                  <a:srgbClr val="A6A6A6"/>
                </a:solidFill>
                <a:latin typeface="Verdana"/>
                <a:cs typeface="Verdana"/>
              </a:rPr>
              <a:t>m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i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ni</a:t>
            </a:r>
            <a:r>
              <a:rPr sz="800" spc="70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2017.</a:t>
            </a:r>
            <a:r>
              <a:rPr sz="800" spc="40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All</a:t>
            </a:r>
            <a:r>
              <a:rPr sz="800" spc="40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spc="-20" dirty="0">
                <a:solidFill>
                  <a:srgbClr val="A6A6A6"/>
                </a:solidFill>
                <a:latin typeface="Verdana"/>
                <a:cs typeface="Verdana"/>
              </a:rPr>
              <a:t>r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i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g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h</a:t>
            </a:r>
            <a:r>
              <a:rPr sz="800" spc="5" dirty="0">
                <a:solidFill>
                  <a:srgbClr val="A6A6A6"/>
                </a:solidFill>
                <a:latin typeface="Verdana"/>
                <a:cs typeface="Verdana"/>
              </a:rPr>
              <a:t>t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s</a:t>
            </a:r>
            <a:r>
              <a:rPr sz="800" spc="2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spc="-20" dirty="0">
                <a:solidFill>
                  <a:srgbClr val="A6A6A6"/>
                </a:solidFill>
                <a:latin typeface="Verdana"/>
                <a:cs typeface="Verdana"/>
              </a:rPr>
              <a:t>r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e</a:t>
            </a:r>
            <a:r>
              <a:rPr sz="800" spc="-25" dirty="0">
                <a:solidFill>
                  <a:srgbClr val="A6A6A6"/>
                </a:solidFill>
                <a:latin typeface="Verdana"/>
                <a:cs typeface="Verdana"/>
              </a:rPr>
              <a:t>s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e</a:t>
            </a:r>
            <a:r>
              <a:rPr sz="800" spc="-20" dirty="0">
                <a:solidFill>
                  <a:srgbClr val="A6A6A6"/>
                </a:solidFill>
                <a:latin typeface="Verdana"/>
                <a:cs typeface="Verdana"/>
              </a:rPr>
              <a:t>r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v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e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d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spc="110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spc="-5" dirty="0">
                <a:solidFill>
                  <a:srgbClr val="12ABDB"/>
                </a:solidFill>
                <a:latin typeface="Verdana"/>
                <a:cs typeface="Verdana"/>
              </a:rPr>
              <a:t>|</a:t>
            </a:r>
            <a:r>
              <a:rPr sz="800" dirty="0">
                <a:solidFill>
                  <a:srgbClr val="12ABDB"/>
                </a:solidFill>
                <a:latin typeface="Verdana"/>
                <a:cs typeface="Verdana"/>
              </a:rPr>
              <a:t>	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1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427DBC1F-85B7-4068-A640-D006E543FC0A}"/>
              </a:ext>
            </a:extLst>
          </p:cNvPr>
          <p:cNvSpPr/>
          <p:nvPr/>
        </p:nvSpPr>
        <p:spPr>
          <a:xfrm>
            <a:off x="0" y="1"/>
            <a:ext cx="12179808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3187B653-C4B3-4F05-809D-37B689E6BF3F}"/>
              </a:ext>
            </a:extLst>
          </p:cNvPr>
          <p:cNvSpPr txBox="1"/>
          <p:nvPr/>
        </p:nvSpPr>
        <p:spPr>
          <a:xfrm>
            <a:off x="5238369" y="2573273"/>
            <a:ext cx="1127125" cy="2070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50" b="1" spc="20" dirty="0">
                <a:solidFill>
                  <a:srgbClr val="006FAC"/>
                </a:solidFill>
                <a:latin typeface="Verdana"/>
                <a:cs typeface="Verdana"/>
              </a:rPr>
              <a:t>Achievement</a:t>
            </a:r>
            <a:endParaRPr sz="1150" dirty="0">
              <a:latin typeface="Verdana"/>
              <a:cs typeface="Verdana"/>
            </a:endParaRPr>
          </a:p>
        </p:txBody>
      </p:sp>
      <p:grpSp>
        <p:nvGrpSpPr>
          <p:cNvPr id="7" name="object 5">
            <a:extLst>
              <a:ext uri="{FF2B5EF4-FFF2-40B4-BE49-F238E27FC236}">
                <a16:creationId xmlns:a16="http://schemas.microsoft.com/office/drawing/2014/main" id="{72956F32-EDC3-4B2C-8A5A-395A51750B0D}"/>
              </a:ext>
            </a:extLst>
          </p:cNvPr>
          <p:cNvGrpSpPr/>
          <p:nvPr/>
        </p:nvGrpSpPr>
        <p:grpSpPr>
          <a:xfrm>
            <a:off x="77723" y="2135123"/>
            <a:ext cx="5107305" cy="672465"/>
            <a:chOff x="77723" y="2135123"/>
            <a:chExt cx="5107305" cy="672465"/>
          </a:xfrm>
        </p:grpSpPr>
        <p:sp>
          <p:nvSpPr>
            <p:cNvPr id="8" name="object 6">
              <a:extLst>
                <a:ext uri="{FF2B5EF4-FFF2-40B4-BE49-F238E27FC236}">
                  <a16:creationId xmlns:a16="http://schemas.microsoft.com/office/drawing/2014/main" id="{9AF797A3-BFC6-4106-B317-648518C260DA}"/>
                </a:ext>
              </a:extLst>
            </p:cNvPr>
            <p:cNvSpPr/>
            <p:nvPr/>
          </p:nvSpPr>
          <p:spPr>
            <a:xfrm>
              <a:off x="77723" y="2135123"/>
              <a:ext cx="612648" cy="61264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7">
              <a:extLst>
                <a:ext uri="{FF2B5EF4-FFF2-40B4-BE49-F238E27FC236}">
                  <a16:creationId xmlns:a16="http://schemas.microsoft.com/office/drawing/2014/main" id="{BD987A4F-3AB2-4084-9DC8-8405190E2C38}"/>
                </a:ext>
              </a:extLst>
            </p:cNvPr>
            <p:cNvSpPr/>
            <p:nvPr/>
          </p:nvSpPr>
          <p:spPr>
            <a:xfrm>
              <a:off x="4741164" y="2363723"/>
              <a:ext cx="443484" cy="44348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0" name="object 8">
            <a:extLst>
              <a:ext uri="{FF2B5EF4-FFF2-40B4-BE49-F238E27FC236}">
                <a16:creationId xmlns:a16="http://schemas.microsoft.com/office/drawing/2014/main" id="{0ABEEC2B-A22A-4EBD-A290-FC08E470B7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1171577"/>
              </p:ext>
            </p:extLst>
          </p:nvPr>
        </p:nvGraphicFramePr>
        <p:xfrm>
          <a:off x="9235441" y="1247636"/>
          <a:ext cx="2971596" cy="50765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38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7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24039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lang="en-IN" sz="1150" spc="25" dirty="0">
                        <a:latin typeface="Carlito"/>
                        <a:cs typeface="Carlito"/>
                      </a:endParaRPr>
                    </a:p>
                    <a:p>
                      <a:pPr marL="9461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IN" sz="1400" spc="25" dirty="0">
                          <a:latin typeface="Carlito"/>
                          <a:cs typeface="Carlito"/>
                        </a:rPr>
                        <a:t>Java</a:t>
                      </a:r>
                      <a:endParaRPr sz="1400" dirty="0">
                        <a:latin typeface="Carlito"/>
                        <a:cs typeface="Carlito"/>
                      </a:endParaRPr>
                    </a:p>
                  </a:txBody>
                  <a:tcPr marL="0" marR="0" marT="46990" marB="0">
                    <a:lnT w="12700">
                      <a:solidFill>
                        <a:srgbClr val="12ABDB"/>
                      </a:solidFill>
                      <a:prstDash val="solid"/>
                    </a:lnT>
                    <a:lnB w="12700">
                      <a:solidFill>
                        <a:srgbClr val="12AB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6370" marR="151130" algn="just">
                        <a:lnSpc>
                          <a:spcPct val="104299"/>
                        </a:lnSpc>
                        <a:spcBef>
                          <a:spcPts val="310"/>
                        </a:spcBef>
                      </a:pPr>
                      <a:r>
                        <a:rPr sz="1200" spc="20" dirty="0">
                          <a:latin typeface="Carlito"/>
                          <a:cs typeface="Carlito"/>
                        </a:rPr>
                        <a:t>C</a:t>
                      </a:r>
                      <a:r>
                        <a:rPr lang="en-IN" sz="1200" spc="20" dirty="0">
                          <a:latin typeface="Carlito"/>
                          <a:cs typeface="Carlito"/>
                        </a:rPr>
                        <a:t>ore Java, OOPS, Generics,</a:t>
                      </a:r>
                    </a:p>
                    <a:p>
                      <a:pPr marL="166370" marR="151130" algn="just">
                        <a:lnSpc>
                          <a:spcPct val="104299"/>
                        </a:lnSpc>
                        <a:spcBef>
                          <a:spcPts val="310"/>
                        </a:spcBef>
                      </a:pPr>
                      <a:r>
                        <a:rPr sz="1200" spc="10" dirty="0">
                          <a:latin typeface="Carlito"/>
                          <a:cs typeface="Carlito"/>
                        </a:rPr>
                        <a:t>Collections,</a:t>
                      </a:r>
                      <a:r>
                        <a:rPr sz="1200" spc="10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lang="en-IN" sz="1200" dirty="0">
                          <a:latin typeface="Carlito"/>
                          <a:cs typeface="Carlito"/>
                        </a:rPr>
                        <a:t>Arrays, Loops,</a:t>
                      </a:r>
                    </a:p>
                    <a:p>
                      <a:pPr marL="166370" marR="151130" algn="just">
                        <a:lnSpc>
                          <a:spcPct val="104299"/>
                        </a:lnSpc>
                        <a:spcBef>
                          <a:spcPts val="310"/>
                        </a:spcBef>
                      </a:pPr>
                      <a:r>
                        <a:rPr lang="en-IN" sz="1200" dirty="0">
                          <a:latin typeface="Carlito"/>
                          <a:cs typeface="Carlito"/>
                        </a:rPr>
                        <a:t>Spring Boot Framework.</a:t>
                      </a:r>
                      <a:endParaRPr sz="1200" dirty="0">
                        <a:latin typeface="Carlito"/>
                        <a:cs typeface="Carlito"/>
                      </a:endParaRPr>
                    </a:p>
                  </a:txBody>
                  <a:tcPr marL="0" marR="0" marT="39370" marB="0">
                    <a:lnT w="12700">
                      <a:solidFill>
                        <a:srgbClr val="12ABDB"/>
                      </a:solidFill>
                      <a:prstDash val="solid"/>
                    </a:lnT>
                    <a:lnB w="12700">
                      <a:solidFill>
                        <a:srgbClr val="12ABD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5855">
                <a:tc>
                  <a:txBody>
                    <a:bodyPr/>
                    <a:lstStyle/>
                    <a:p>
                      <a:pPr marL="94615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200" spc="10" dirty="0">
                        <a:latin typeface="Carlito"/>
                        <a:cs typeface="Carlito"/>
                      </a:endParaRPr>
                    </a:p>
                    <a:p>
                      <a:pPr marL="94615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spc="10" dirty="0">
                          <a:latin typeface="Carlito"/>
                          <a:cs typeface="Carlito"/>
                        </a:rPr>
                        <a:t>Database</a:t>
                      </a:r>
                      <a:endParaRPr lang="en-IN" sz="1400" dirty="0">
                        <a:latin typeface="Carlito"/>
                        <a:cs typeface="Carlito"/>
                      </a:endParaRPr>
                    </a:p>
                    <a:p>
                      <a:pPr marL="9461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endParaRPr sz="1200" dirty="0">
                        <a:latin typeface="Carlito"/>
                        <a:cs typeface="Carlito"/>
                      </a:endParaRPr>
                    </a:p>
                  </a:txBody>
                  <a:tcPr marL="0" marR="0" marT="40640" marB="0">
                    <a:lnT w="12700">
                      <a:solidFill>
                        <a:srgbClr val="12ABDB"/>
                      </a:solidFill>
                      <a:prstDash val="solid"/>
                    </a:lnT>
                    <a:solidFill>
                      <a:srgbClr val="CFEEF7"/>
                    </a:solidFill>
                  </a:tcPr>
                </a:tc>
                <a:tc>
                  <a:txBody>
                    <a:bodyPr/>
                    <a:lstStyle/>
                    <a:p>
                      <a:pPr marL="16637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28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200" spc="10" dirty="0">
                        <a:latin typeface="Carlito"/>
                        <a:cs typeface="Carlito"/>
                      </a:endParaRPr>
                    </a:p>
                    <a:p>
                      <a:pPr marL="16637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28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spc="10" dirty="0">
                          <a:latin typeface="Carlito"/>
                          <a:cs typeface="Carlito"/>
                        </a:rPr>
                        <a:t>PostgreSQL, Oracle SQL.</a:t>
                      </a:r>
                      <a:endParaRPr lang="en-IN" sz="1400" dirty="0">
                        <a:latin typeface="Carlito"/>
                        <a:cs typeface="Carlito"/>
                      </a:endParaRPr>
                    </a:p>
                    <a:p>
                      <a:pPr marL="16637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endParaRPr sz="1200" dirty="0">
                        <a:latin typeface="Carlito"/>
                        <a:cs typeface="Carlito"/>
                      </a:endParaRPr>
                    </a:p>
                  </a:txBody>
                  <a:tcPr marL="0" marR="0" marT="36195" marB="0">
                    <a:lnT w="12700">
                      <a:solidFill>
                        <a:srgbClr val="12ABDB"/>
                      </a:solidFill>
                      <a:prstDash val="solid"/>
                    </a:lnT>
                    <a:solidFill>
                      <a:srgbClr val="CF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5247">
                <a:tc>
                  <a:txBody>
                    <a:bodyPr/>
                    <a:lstStyle/>
                    <a:p>
                      <a:pPr marL="94615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37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100" spc="-10" dirty="0">
                        <a:latin typeface="Carlito"/>
                        <a:cs typeface="Carlito"/>
                      </a:endParaRPr>
                    </a:p>
                    <a:p>
                      <a:pPr marL="94615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37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spc="-10" dirty="0">
                          <a:latin typeface="Carlito"/>
                          <a:cs typeface="Carlito"/>
                        </a:rPr>
                        <a:t>Web-Technologies</a:t>
                      </a:r>
                      <a:endParaRPr lang="en-IN" sz="1100" dirty="0">
                        <a:latin typeface="Carlito"/>
                        <a:cs typeface="Carlito"/>
                      </a:endParaRPr>
                    </a:p>
                    <a:p>
                      <a:pPr marL="9461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endParaRPr sz="1150" dirty="0">
                        <a:latin typeface="Carlito"/>
                        <a:cs typeface="Carlito"/>
                      </a:endParaRPr>
                    </a:p>
                  </a:txBody>
                  <a:tcPr marL="0" marR="0" marT="47625" marB="0"/>
                </a:tc>
                <a:tc>
                  <a:txBody>
                    <a:bodyPr/>
                    <a:lstStyle/>
                    <a:p>
                      <a:pPr marL="16637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endParaRPr lang="en-IN" sz="1150" spc="20" dirty="0">
                        <a:latin typeface="Carlito"/>
                        <a:cs typeface="Carlito"/>
                      </a:endParaRPr>
                    </a:p>
                    <a:p>
                      <a:pPr marL="16637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lang="en-IN" sz="1400" spc="20" dirty="0">
                          <a:latin typeface="Carlito"/>
                          <a:cs typeface="Carlito"/>
                        </a:rPr>
                        <a:t>HTML</a:t>
                      </a:r>
                      <a:r>
                        <a:rPr lang="en-IN" sz="1400" spc="15" dirty="0">
                          <a:latin typeface="Carlito"/>
                          <a:cs typeface="Carlito"/>
                        </a:rPr>
                        <a:t>5 </a:t>
                      </a:r>
                      <a:r>
                        <a:rPr lang="en-IN" sz="1400" spc="25" dirty="0">
                          <a:latin typeface="Carlito"/>
                          <a:cs typeface="Carlito"/>
                        </a:rPr>
                        <a:t>&amp;</a:t>
                      </a:r>
                      <a:r>
                        <a:rPr lang="en-IN" sz="1400" spc="15" dirty="0">
                          <a:latin typeface="Carlito"/>
                          <a:cs typeface="Carlito"/>
                        </a:rPr>
                        <a:t> CSS</a:t>
                      </a:r>
                      <a:r>
                        <a:rPr lang="en-IN" sz="1400" spc="10" dirty="0">
                          <a:latin typeface="Carlito"/>
                          <a:cs typeface="Carlito"/>
                        </a:rPr>
                        <a:t>, JavaScript, Bootsrap4, TypeScript.</a:t>
                      </a:r>
                      <a:endParaRPr lang="en-IN" sz="1400" dirty="0">
                        <a:latin typeface="Carlito"/>
                        <a:cs typeface="Carlito"/>
                      </a:endParaRPr>
                    </a:p>
                    <a:p>
                      <a:pPr marL="16637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endParaRPr sz="1150" dirty="0">
                        <a:latin typeface="Carlito"/>
                        <a:cs typeface="Carlito"/>
                      </a:endParaRPr>
                    </a:p>
                  </a:txBody>
                  <a:tcPr marL="0" marR="0" marT="4318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6774">
                <a:tc>
                  <a:txBody>
                    <a:bodyPr/>
                    <a:lstStyle/>
                    <a:p>
                      <a:pPr marL="94615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38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150" spc="5" dirty="0">
                        <a:latin typeface="Carlito"/>
                        <a:cs typeface="Carlito"/>
                      </a:endParaRPr>
                    </a:p>
                    <a:p>
                      <a:pPr marL="94615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38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spc="5" dirty="0">
                          <a:latin typeface="Carlito"/>
                          <a:cs typeface="Carlito"/>
                        </a:rPr>
                        <a:t>UI</a:t>
                      </a:r>
                      <a:endParaRPr lang="en-IN" sz="1600" dirty="0">
                        <a:latin typeface="Carlito"/>
                        <a:cs typeface="Carlito"/>
                      </a:endParaRPr>
                    </a:p>
                    <a:p>
                      <a:pPr marL="9461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endParaRPr sz="1150" dirty="0">
                        <a:latin typeface="Carlito"/>
                        <a:cs typeface="Carlito"/>
                      </a:endParaRPr>
                    </a:p>
                  </a:txBody>
                  <a:tcPr marL="0" marR="0" marT="48260" marB="0">
                    <a:solidFill>
                      <a:srgbClr val="CFEEF7"/>
                    </a:solidFill>
                  </a:tcPr>
                </a:tc>
                <a:tc>
                  <a:txBody>
                    <a:bodyPr/>
                    <a:lstStyle/>
                    <a:p>
                      <a:pPr marL="16637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38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150" spc="10" dirty="0">
                        <a:latin typeface="Carlito"/>
                        <a:cs typeface="Carlito"/>
                      </a:endParaRPr>
                    </a:p>
                    <a:p>
                      <a:pPr marL="16637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38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spc="10" dirty="0">
                          <a:latin typeface="Carlito"/>
                          <a:cs typeface="Carlito"/>
                        </a:rPr>
                        <a:t>Angular and Web Technologies</a:t>
                      </a:r>
                      <a:endParaRPr lang="en-IN" sz="1400" dirty="0">
                        <a:latin typeface="Carlito"/>
                        <a:cs typeface="Carlito"/>
                      </a:endParaRPr>
                    </a:p>
                    <a:p>
                      <a:pPr marL="16637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endParaRPr sz="1150" dirty="0">
                        <a:latin typeface="Carlito"/>
                        <a:cs typeface="Carlito"/>
                      </a:endParaRPr>
                    </a:p>
                  </a:txBody>
                  <a:tcPr marL="0" marR="0" marT="48260" marB="0">
                    <a:solidFill>
                      <a:srgbClr val="CF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94615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33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200" spc="-15" dirty="0">
                        <a:latin typeface="Carlito"/>
                        <a:cs typeface="Carlito"/>
                      </a:endParaRPr>
                    </a:p>
                    <a:p>
                      <a:pPr marL="94615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33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spc="-15" dirty="0">
                          <a:latin typeface="Carlito"/>
                          <a:cs typeface="Carlito"/>
                        </a:rPr>
                        <a:t>Tools</a:t>
                      </a:r>
                      <a:endParaRPr lang="en-IN" sz="1600" dirty="0">
                        <a:latin typeface="Carlito"/>
                        <a:cs typeface="Carlito"/>
                      </a:endParaRPr>
                    </a:p>
                    <a:p>
                      <a:pPr marL="9461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endParaRPr sz="1200" dirty="0">
                        <a:latin typeface="Carlito"/>
                        <a:cs typeface="Carlito"/>
                      </a:endParaRPr>
                    </a:p>
                  </a:txBody>
                  <a:tcPr marL="0" marR="0" marT="41910" marB="0"/>
                </a:tc>
                <a:tc>
                  <a:txBody>
                    <a:bodyPr/>
                    <a:lstStyle/>
                    <a:p>
                      <a:pPr marL="16637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endParaRPr lang="en-IN" sz="1100" spc="15" dirty="0">
                        <a:latin typeface="Carlito"/>
                        <a:cs typeface="Carlito"/>
                      </a:endParaRPr>
                    </a:p>
                    <a:p>
                      <a:pPr marL="16637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lang="en-IN" sz="1400" spc="15" dirty="0">
                          <a:latin typeface="Carlito"/>
                          <a:cs typeface="Carlito"/>
                        </a:rPr>
                        <a:t>Git, Gradle, IDE, </a:t>
                      </a:r>
                      <a:r>
                        <a:rPr lang="en-IN" sz="1400" spc="-20" dirty="0">
                          <a:latin typeface="Carlito"/>
                          <a:cs typeface="Carlito"/>
                        </a:rPr>
                        <a:t> </a:t>
                      </a:r>
                    </a:p>
                    <a:p>
                      <a:pPr marL="16637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lang="en-IN" sz="1400" spc="-5" dirty="0">
                          <a:latin typeface="Carlito"/>
                          <a:cs typeface="Carlito"/>
                        </a:rPr>
                        <a:t>Visual </a:t>
                      </a:r>
                      <a:r>
                        <a:rPr lang="en-IN" sz="1400" spc="-10" dirty="0">
                          <a:latin typeface="Carlito"/>
                          <a:cs typeface="Carlito"/>
                        </a:rPr>
                        <a:t>Studio</a:t>
                      </a:r>
                      <a:r>
                        <a:rPr lang="en-IN" sz="1400" spc="7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lang="en-IN" sz="1400" spc="-15" dirty="0">
                          <a:latin typeface="Carlito"/>
                          <a:cs typeface="Carlito"/>
                        </a:rPr>
                        <a:t>Editor.</a:t>
                      </a:r>
                      <a:endParaRPr lang="en-IN" sz="1400" dirty="0">
                        <a:latin typeface="Carlito"/>
                        <a:cs typeface="Carlito"/>
                      </a:endParaRPr>
                    </a:p>
                    <a:p>
                      <a:pPr marL="16637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endParaRPr sz="100" dirty="0">
                        <a:latin typeface="Carlito"/>
                        <a:cs typeface="Carlito"/>
                      </a:endParaRPr>
                    </a:p>
                  </a:txBody>
                  <a:tcPr marL="0" marR="0" marT="4381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0901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endParaRPr sz="1150" dirty="0">
                        <a:latin typeface="Carlito"/>
                        <a:cs typeface="Carlito"/>
                      </a:endParaRPr>
                    </a:p>
                  </a:txBody>
                  <a:tcPr marL="0" marR="0" marT="49530" marB="0"/>
                </a:tc>
                <a:tc>
                  <a:txBody>
                    <a:bodyPr/>
                    <a:lstStyle/>
                    <a:p>
                      <a:pPr marL="16637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endParaRPr sz="100" dirty="0">
                        <a:latin typeface="Carlito"/>
                        <a:cs typeface="Carlito"/>
                      </a:endParaRPr>
                    </a:p>
                  </a:txBody>
                  <a:tcPr marL="0" marR="0" marT="45085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5389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0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lang="en-IN" sz="1400" spc="15" dirty="0">
                          <a:latin typeface="Carlito"/>
                          <a:cs typeface="Carlito"/>
                        </a:rPr>
                        <a:t>S</a:t>
                      </a:r>
                      <a:r>
                        <a:rPr sz="1400" spc="15" dirty="0">
                          <a:latin typeface="Carlito"/>
                          <a:cs typeface="Carlito"/>
                        </a:rPr>
                        <a:t>kills</a:t>
                      </a:r>
                      <a:endParaRPr sz="1400" dirty="0">
                        <a:latin typeface="Carlito"/>
                        <a:cs typeface="Carlito"/>
                      </a:endParaRPr>
                    </a:p>
                  </a:txBody>
                  <a:tcPr marL="0" marR="0" marT="45085" marB="0">
                    <a:lnB w="12700">
                      <a:solidFill>
                        <a:srgbClr val="12ABDB"/>
                      </a:solidFill>
                      <a:prstDash val="solid"/>
                    </a:lnB>
                    <a:solidFill>
                      <a:srgbClr val="CFEEF7"/>
                    </a:solidFill>
                  </a:tcPr>
                </a:tc>
                <a:tc>
                  <a:txBody>
                    <a:bodyPr/>
                    <a:lstStyle/>
                    <a:p>
                      <a:pPr marL="16637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lang="en-IN" sz="1400" spc="10" dirty="0">
                          <a:latin typeface="Carlito"/>
                          <a:cs typeface="Carlito"/>
                        </a:rPr>
                        <a:t>Communication Skills, Presentation Skills, Time Management Skills</a:t>
                      </a:r>
                      <a:endParaRPr sz="1400" dirty="0">
                        <a:latin typeface="Carlito"/>
                        <a:cs typeface="Carlito"/>
                      </a:endParaRPr>
                    </a:p>
                  </a:txBody>
                  <a:tcPr marL="0" marR="0" marT="50165" marB="0">
                    <a:lnB w="12700">
                      <a:solidFill>
                        <a:srgbClr val="12ABDB"/>
                      </a:solidFill>
                      <a:prstDash val="solid"/>
                    </a:lnB>
                    <a:solidFill>
                      <a:srgbClr val="CF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1" name="object 10">
            <a:extLst>
              <a:ext uri="{FF2B5EF4-FFF2-40B4-BE49-F238E27FC236}">
                <a16:creationId xmlns:a16="http://schemas.microsoft.com/office/drawing/2014/main" id="{E93AA08D-4663-4B09-8058-79D1E42E95D6}"/>
              </a:ext>
            </a:extLst>
          </p:cNvPr>
          <p:cNvSpPr txBox="1"/>
          <p:nvPr/>
        </p:nvSpPr>
        <p:spPr>
          <a:xfrm>
            <a:off x="4937221" y="3030898"/>
            <a:ext cx="3054350" cy="223779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lang="en-IN" sz="1150" b="1" spc="20" dirty="0">
                <a:latin typeface="Verdana"/>
                <a:cs typeface="Verdana"/>
              </a:rPr>
              <a:t>ONLINE E-AUCTION SYSTEM</a:t>
            </a:r>
            <a:endParaRPr sz="1150" dirty="0">
              <a:latin typeface="Verdana"/>
              <a:cs typeface="Verdana"/>
            </a:endParaRPr>
          </a:p>
        </p:txBody>
      </p:sp>
      <p:sp>
        <p:nvSpPr>
          <p:cNvPr id="12" name="object 11">
            <a:extLst>
              <a:ext uri="{FF2B5EF4-FFF2-40B4-BE49-F238E27FC236}">
                <a16:creationId xmlns:a16="http://schemas.microsoft.com/office/drawing/2014/main" id="{9BB15EBD-E103-404E-9516-263809563111}"/>
              </a:ext>
            </a:extLst>
          </p:cNvPr>
          <p:cNvSpPr txBox="1"/>
          <p:nvPr/>
        </p:nvSpPr>
        <p:spPr>
          <a:xfrm>
            <a:off x="4749901" y="3594500"/>
            <a:ext cx="3881120" cy="833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19300"/>
              </a:lnSpc>
              <a:spcBef>
                <a:spcPts val="105"/>
              </a:spcBef>
            </a:pPr>
            <a:r>
              <a:rPr sz="1150" spc="20" dirty="0">
                <a:latin typeface="Verdana"/>
                <a:cs typeface="Verdana"/>
              </a:rPr>
              <a:t>Case study </a:t>
            </a:r>
            <a:r>
              <a:rPr sz="1150" spc="15" dirty="0">
                <a:latin typeface="Verdana"/>
                <a:cs typeface="Verdana"/>
              </a:rPr>
              <a:t>of </a:t>
            </a:r>
            <a:r>
              <a:rPr lang="en-IN" sz="1150" spc="15" dirty="0">
                <a:latin typeface="Verdana"/>
                <a:cs typeface="Verdana"/>
              </a:rPr>
              <a:t>Online E-Auction</a:t>
            </a:r>
            <a:r>
              <a:rPr sz="1150" spc="15" dirty="0">
                <a:latin typeface="Verdana"/>
                <a:cs typeface="Verdana"/>
              </a:rPr>
              <a:t> </a:t>
            </a:r>
            <a:r>
              <a:rPr sz="1150" spc="25" dirty="0">
                <a:latin typeface="Verdana"/>
                <a:cs typeface="Verdana"/>
              </a:rPr>
              <a:t>System  </a:t>
            </a:r>
            <a:r>
              <a:rPr sz="1150" spc="15" dirty="0">
                <a:latin typeface="Verdana"/>
                <a:cs typeface="Verdana"/>
              </a:rPr>
              <a:t>along with </a:t>
            </a:r>
            <a:r>
              <a:rPr sz="1150" spc="25" dirty="0">
                <a:latin typeface="Verdana"/>
                <a:cs typeface="Verdana"/>
              </a:rPr>
              <a:t>API </a:t>
            </a:r>
            <a:r>
              <a:rPr sz="1150" spc="10" dirty="0">
                <a:latin typeface="Verdana"/>
                <a:cs typeface="Verdana"/>
              </a:rPr>
              <a:t>Gateway, </a:t>
            </a:r>
            <a:r>
              <a:rPr sz="1150" dirty="0">
                <a:latin typeface="Verdana"/>
                <a:cs typeface="Verdana"/>
              </a:rPr>
              <a:t>Swagger, </a:t>
            </a:r>
            <a:r>
              <a:rPr sz="1150" spc="20" dirty="0">
                <a:latin typeface="Verdana"/>
                <a:cs typeface="Verdana"/>
              </a:rPr>
              <a:t>responsive </a:t>
            </a:r>
            <a:r>
              <a:rPr sz="1150" spc="15" dirty="0">
                <a:latin typeface="Verdana"/>
                <a:cs typeface="Verdana"/>
              </a:rPr>
              <a:t>UI  with </a:t>
            </a:r>
            <a:r>
              <a:rPr sz="1150" spc="20" dirty="0">
                <a:latin typeface="Verdana"/>
                <a:cs typeface="Verdana"/>
              </a:rPr>
              <a:t>HTML5, </a:t>
            </a:r>
            <a:r>
              <a:rPr sz="1150" spc="25" dirty="0">
                <a:latin typeface="Verdana"/>
                <a:cs typeface="Verdana"/>
              </a:rPr>
              <a:t>CSS, </a:t>
            </a:r>
            <a:r>
              <a:rPr sz="1150" spc="15" dirty="0">
                <a:latin typeface="Verdana"/>
                <a:cs typeface="Verdana"/>
              </a:rPr>
              <a:t>Bootstrap </a:t>
            </a:r>
            <a:r>
              <a:rPr sz="1150" spc="25" dirty="0">
                <a:latin typeface="Verdana"/>
                <a:cs typeface="Verdana"/>
              </a:rPr>
              <a:t>and </a:t>
            </a:r>
            <a:r>
              <a:rPr lang="en-IN" sz="1150" spc="15" dirty="0">
                <a:latin typeface="Verdana"/>
                <a:cs typeface="Verdana"/>
              </a:rPr>
              <a:t>Angular</a:t>
            </a:r>
            <a:r>
              <a:rPr sz="1150" spc="15" dirty="0">
                <a:latin typeface="Verdana"/>
                <a:cs typeface="Verdana"/>
              </a:rPr>
              <a:t> </a:t>
            </a:r>
            <a:r>
              <a:rPr sz="1150" spc="20" dirty="0">
                <a:latin typeface="Verdana"/>
                <a:cs typeface="Verdana"/>
              </a:rPr>
              <a:t>used as  </a:t>
            </a:r>
            <a:r>
              <a:rPr sz="1150" spc="15" dirty="0">
                <a:latin typeface="Verdana"/>
                <a:cs typeface="Verdana"/>
              </a:rPr>
              <a:t>User Interface.</a:t>
            </a:r>
            <a:endParaRPr sz="1150" dirty="0">
              <a:latin typeface="Verdana"/>
              <a:cs typeface="Verdana"/>
            </a:endParaRPr>
          </a:p>
        </p:txBody>
      </p:sp>
      <p:sp>
        <p:nvSpPr>
          <p:cNvPr id="13" name="object 12">
            <a:extLst>
              <a:ext uri="{FF2B5EF4-FFF2-40B4-BE49-F238E27FC236}">
                <a16:creationId xmlns:a16="http://schemas.microsoft.com/office/drawing/2014/main" id="{D84CCF30-C6C3-4CB9-9CB9-E6D7AE7A794E}"/>
              </a:ext>
            </a:extLst>
          </p:cNvPr>
          <p:cNvSpPr txBox="1"/>
          <p:nvPr/>
        </p:nvSpPr>
        <p:spPr>
          <a:xfrm>
            <a:off x="4817333" y="4758854"/>
            <a:ext cx="3691254" cy="48346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3599"/>
              </a:lnSpc>
              <a:spcBef>
                <a:spcPts val="100"/>
              </a:spcBef>
            </a:pPr>
            <a:r>
              <a:rPr sz="1400" b="1" dirty="0">
                <a:latin typeface="Arial"/>
                <a:cs typeface="Arial"/>
              </a:rPr>
              <a:t>Degreed</a:t>
            </a:r>
            <a:r>
              <a:rPr sz="1400" b="1" spc="-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:Successfully</a:t>
            </a:r>
            <a:r>
              <a:rPr sz="1400" spc="-12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completed</a:t>
            </a:r>
            <a:r>
              <a:rPr sz="1400" spc="-1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degreed  training</a:t>
            </a:r>
            <a:r>
              <a:rPr sz="1400" spc="-10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in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git,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html,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CSS,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SQL</a:t>
            </a:r>
            <a:r>
              <a:rPr sz="1400" dirty="0">
                <a:latin typeface="Arial"/>
                <a:cs typeface="Arial"/>
              </a:rPr>
              <a:t>, </a:t>
            </a:r>
            <a:r>
              <a:rPr lang="en-IN" sz="1400" dirty="0">
                <a:latin typeface="Arial"/>
                <a:cs typeface="Arial"/>
              </a:rPr>
              <a:t>Angular</a:t>
            </a:r>
            <a:r>
              <a:rPr sz="1400" dirty="0">
                <a:latin typeface="Arial"/>
                <a:cs typeface="Arial"/>
              </a:rPr>
              <a:t>.</a:t>
            </a:r>
          </a:p>
        </p:txBody>
      </p:sp>
      <p:sp>
        <p:nvSpPr>
          <p:cNvPr id="14" name="object 13">
            <a:extLst>
              <a:ext uri="{FF2B5EF4-FFF2-40B4-BE49-F238E27FC236}">
                <a16:creationId xmlns:a16="http://schemas.microsoft.com/office/drawing/2014/main" id="{CEC7A88D-2DEE-4FA8-A9B0-51B8D410F290}"/>
              </a:ext>
            </a:extLst>
          </p:cNvPr>
          <p:cNvSpPr txBox="1"/>
          <p:nvPr/>
        </p:nvSpPr>
        <p:spPr>
          <a:xfrm>
            <a:off x="2895599" y="622339"/>
            <a:ext cx="2796539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Analyst/Software</a:t>
            </a:r>
            <a:r>
              <a:rPr sz="14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Verdana"/>
                <a:cs typeface="Verdana"/>
              </a:rPr>
              <a:t>Engineer</a:t>
            </a:r>
            <a:endParaRPr sz="1400" dirty="0">
              <a:latin typeface="Verdana"/>
              <a:cs typeface="Verdana"/>
            </a:endParaRPr>
          </a:p>
        </p:txBody>
      </p:sp>
      <p:sp>
        <p:nvSpPr>
          <p:cNvPr id="15" name="object 14">
            <a:extLst>
              <a:ext uri="{FF2B5EF4-FFF2-40B4-BE49-F238E27FC236}">
                <a16:creationId xmlns:a16="http://schemas.microsoft.com/office/drawing/2014/main" id="{6BB225BB-3A6A-4F20-A323-18DD8F00B6D0}"/>
              </a:ext>
            </a:extLst>
          </p:cNvPr>
          <p:cNvSpPr txBox="1"/>
          <p:nvPr/>
        </p:nvSpPr>
        <p:spPr>
          <a:xfrm>
            <a:off x="254609" y="2454803"/>
            <a:ext cx="4331335" cy="4255396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462915" algn="just">
              <a:lnSpc>
                <a:spcPct val="100000"/>
              </a:lnSpc>
              <a:spcBef>
                <a:spcPts val="525"/>
              </a:spcBef>
            </a:pPr>
            <a:r>
              <a:rPr sz="1150" b="1" spc="20" dirty="0">
                <a:solidFill>
                  <a:srgbClr val="006FAC"/>
                </a:solidFill>
                <a:latin typeface="Verdana"/>
                <a:cs typeface="Verdana"/>
              </a:rPr>
              <a:t>Strengths</a:t>
            </a:r>
            <a:endParaRPr sz="1150" dirty="0">
              <a:latin typeface="Verdana"/>
              <a:cs typeface="Verdana"/>
            </a:endParaRPr>
          </a:p>
          <a:p>
            <a:pPr marL="12700" algn="just">
              <a:lnSpc>
                <a:spcPct val="100000"/>
              </a:lnSpc>
              <a:spcBef>
                <a:spcPts val="395"/>
              </a:spcBef>
            </a:pPr>
            <a:r>
              <a:rPr sz="1100" b="1" spc="5" dirty="0">
                <a:latin typeface="Verdana"/>
                <a:cs typeface="Verdana"/>
              </a:rPr>
              <a:t>Full Stack</a:t>
            </a:r>
            <a:r>
              <a:rPr sz="1100" b="1" spc="-100" dirty="0">
                <a:latin typeface="Verdana"/>
                <a:cs typeface="Verdana"/>
              </a:rPr>
              <a:t> </a:t>
            </a:r>
            <a:r>
              <a:rPr sz="1100" b="1" spc="5" dirty="0">
                <a:latin typeface="Verdana"/>
                <a:cs typeface="Verdana"/>
              </a:rPr>
              <a:t>Developer</a:t>
            </a:r>
            <a:endParaRPr sz="1100" dirty="0">
              <a:latin typeface="Verdana"/>
              <a:cs typeface="Verdana"/>
            </a:endParaRPr>
          </a:p>
          <a:p>
            <a:pPr marL="186055" marR="219710" indent="-173990" algn="just">
              <a:lnSpc>
                <a:spcPct val="114700"/>
              </a:lnSpc>
              <a:spcBef>
                <a:spcPts val="945"/>
              </a:spcBef>
              <a:buFont typeface="Arial"/>
              <a:buChar char="•"/>
              <a:tabLst>
                <a:tab pos="186690" algn="l"/>
              </a:tabLst>
            </a:pPr>
            <a:r>
              <a:rPr sz="1400" spc="-5" dirty="0">
                <a:latin typeface="Verdana"/>
                <a:cs typeface="Verdana"/>
              </a:rPr>
              <a:t>Hands </a:t>
            </a:r>
            <a:r>
              <a:rPr sz="1400" spc="5" dirty="0">
                <a:latin typeface="Verdana"/>
                <a:cs typeface="Verdana"/>
              </a:rPr>
              <a:t>on </a:t>
            </a:r>
            <a:r>
              <a:rPr sz="1400" dirty="0">
                <a:latin typeface="Verdana"/>
                <a:cs typeface="Verdana"/>
              </a:rPr>
              <a:t>experience </a:t>
            </a:r>
            <a:r>
              <a:rPr sz="1400" spc="5" dirty="0">
                <a:latin typeface="Verdana"/>
                <a:cs typeface="Verdana"/>
              </a:rPr>
              <a:t>on </a:t>
            </a:r>
            <a:r>
              <a:rPr lang="en-IN" sz="1400" spc="5" dirty="0">
                <a:latin typeface="Verdana"/>
                <a:cs typeface="Verdana"/>
              </a:rPr>
              <a:t>Core java, PostgreSQL, </a:t>
            </a:r>
            <a:r>
              <a:rPr sz="1400" dirty="0">
                <a:latin typeface="Verdana"/>
                <a:cs typeface="Verdana"/>
              </a:rPr>
              <a:t>Entity</a:t>
            </a:r>
            <a:r>
              <a:rPr lang="en-IN" sz="140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framework, </a:t>
            </a:r>
            <a:r>
              <a:rPr sz="1400" spc="-15" dirty="0">
                <a:latin typeface="Verdana"/>
                <a:cs typeface="Verdana"/>
              </a:rPr>
              <a:t>SqlServer, </a:t>
            </a:r>
            <a:r>
              <a:rPr lang="en-IN" sz="1400" spc="-15" dirty="0">
                <a:latin typeface="Verdana"/>
                <a:cs typeface="Verdana"/>
              </a:rPr>
              <a:t>     Spring RESTful Services.</a:t>
            </a:r>
            <a:endParaRPr sz="1400" dirty="0">
              <a:latin typeface="Verdana"/>
              <a:cs typeface="Verdana"/>
            </a:endParaRPr>
          </a:p>
          <a:p>
            <a:pPr marL="186055" marR="139700" indent="-173990" algn="just">
              <a:lnSpc>
                <a:spcPct val="113599"/>
              </a:lnSpc>
              <a:spcBef>
                <a:spcPts val="1010"/>
              </a:spcBef>
              <a:buFont typeface="Arial"/>
              <a:buChar char="•"/>
              <a:tabLst>
                <a:tab pos="186690" algn="l"/>
              </a:tabLst>
            </a:pPr>
            <a:r>
              <a:rPr sz="1400" spc="5" dirty="0">
                <a:latin typeface="Verdana"/>
                <a:cs typeface="Verdana"/>
              </a:rPr>
              <a:t>Proficient </a:t>
            </a:r>
            <a:r>
              <a:rPr sz="1400" spc="20" dirty="0">
                <a:latin typeface="Verdana"/>
                <a:cs typeface="Verdana"/>
              </a:rPr>
              <a:t>in </a:t>
            </a:r>
            <a:r>
              <a:rPr sz="1400" dirty="0">
                <a:latin typeface="Verdana"/>
                <a:cs typeface="Verdana"/>
              </a:rPr>
              <a:t>creating </a:t>
            </a:r>
            <a:r>
              <a:rPr sz="1400" spc="15" dirty="0">
                <a:latin typeface="Verdana"/>
                <a:cs typeface="Verdana"/>
              </a:rPr>
              <a:t>Single </a:t>
            </a:r>
            <a:r>
              <a:rPr sz="1400" spc="-10" dirty="0">
                <a:latin typeface="Verdana"/>
                <a:cs typeface="Verdana"/>
              </a:rPr>
              <a:t>page </a:t>
            </a:r>
            <a:r>
              <a:rPr sz="1400" spc="-25" dirty="0">
                <a:latin typeface="Verdana"/>
                <a:cs typeface="Verdana"/>
              </a:rPr>
              <a:t>Web  </a:t>
            </a:r>
            <a:r>
              <a:rPr sz="1400" spc="5" dirty="0">
                <a:latin typeface="Verdana"/>
                <a:cs typeface="Verdana"/>
              </a:rPr>
              <a:t>Application </a:t>
            </a:r>
            <a:r>
              <a:rPr sz="1400" spc="20" dirty="0">
                <a:latin typeface="Verdana"/>
                <a:cs typeface="Verdana"/>
              </a:rPr>
              <a:t>in </a:t>
            </a:r>
            <a:r>
              <a:rPr lang="en-IN" sz="1400" spc="-15" dirty="0">
                <a:latin typeface="Verdana"/>
                <a:cs typeface="Verdana"/>
              </a:rPr>
              <a:t>Angular</a:t>
            </a:r>
            <a:r>
              <a:rPr sz="1400" spc="-15" dirty="0">
                <a:latin typeface="Verdana"/>
                <a:cs typeface="Verdana"/>
              </a:rPr>
              <a:t> </a:t>
            </a:r>
            <a:r>
              <a:rPr sz="1400" spc="5" dirty="0">
                <a:latin typeface="Verdana"/>
                <a:cs typeface="Verdana"/>
              </a:rPr>
              <a:t>with Authentication</a:t>
            </a:r>
            <a:r>
              <a:rPr sz="1400" spc="-335" dirty="0">
                <a:latin typeface="Verdana"/>
                <a:cs typeface="Verdana"/>
              </a:rPr>
              <a:t> </a:t>
            </a:r>
            <a:r>
              <a:rPr sz="1400" spc="5" dirty="0">
                <a:latin typeface="Verdana"/>
                <a:cs typeface="Verdana"/>
              </a:rPr>
              <a:t>with  </a:t>
            </a:r>
            <a:r>
              <a:rPr sz="1400" spc="10" dirty="0">
                <a:latin typeface="Verdana"/>
                <a:cs typeface="Verdana"/>
              </a:rPr>
              <a:t>routing</a:t>
            </a:r>
            <a:endParaRPr sz="1400" dirty="0">
              <a:latin typeface="Verdana"/>
              <a:cs typeface="Verdana"/>
            </a:endParaRPr>
          </a:p>
          <a:p>
            <a:pPr marL="186055" marR="5080" indent="-173990" algn="just">
              <a:lnSpc>
                <a:spcPct val="114399"/>
              </a:lnSpc>
              <a:spcBef>
                <a:spcPts val="994"/>
              </a:spcBef>
              <a:buFont typeface="Arial"/>
              <a:buChar char="•"/>
              <a:tabLst>
                <a:tab pos="186690" algn="l"/>
              </a:tabLst>
            </a:pPr>
            <a:r>
              <a:rPr sz="1400" spc="-5" dirty="0">
                <a:latin typeface="Verdana"/>
                <a:cs typeface="Verdana"/>
              </a:rPr>
              <a:t>Hands </a:t>
            </a:r>
            <a:r>
              <a:rPr sz="1400" spc="5" dirty="0">
                <a:latin typeface="Verdana"/>
                <a:cs typeface="Verdana"/>
              </a:rPr>
              <a:t>on </a:t>
            </a:r>
            <a:r>
              <a:rPr sz="1400" dirty="0">
                <a:latin typeface="Verdana"/>
                <a:cs typeface="Verdana"/>
              </a:rPr>
              <a:t>experience </a:t>
            </a:r>
            <a:r>
              <a:rPr sz="1400" spc="20" dirty="0">
                <a:latin typeface="Verdana"/>
                <a:cs typeface="Verdana"/>
              </a:rPr>
              <a:t>in </a:t>
            </a:r>
            <a:r>
              <a:rPr sz="1400" spc="5" dirty="0">
                <a:latin typeface="Verdana"/>
                <a:cs typeface="Verdana"/>
              </a:rPr>
              <a:t>developing </a:t>
            </a:r>
            <a:r>
              <a:rPr sz="1400" spc="-5" dirty="0">
                <a:latin typeface="Verdana"/>
                <a:cs typeface="Verdana"/>
              </a:rPr>
              <a:t>web</a:t>
            </a:r>
            <a:r>
              <a:rPr sz="1400" spc="-27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pages  </a:t>
            </a:r>
            <a:r>
              <a:rPr sz="1400" spc="10" dirty="0">
                <a:latin typeface="Verdana"/>
                <a:cs typeface="Verdana"/>
              </a:rPr>
              <a:t>using </a:t>
            </a:r>
            <a:r>
              <a:rPr sz="1400" dirty="0">
                <a:latin typeface="Verdana"/>
                <a:cs typeface="Verdana"/>
              </a:rPr>
              <a:t>HTML5, CSS, </a:t>
            </a:r>
            <a:r>
              <a:rPr sz="1400" spc="-10" dirty="0">
                <a:latin typeface="Verdana"/>
                <a:cs typeface="Verdana"/>
              </a:rPr>
              <a:t>Object </a:t>
            </a:r>
            <a:r>
              <a:rPr sz="1400" spc="-15" dirty="0">
                <a:latin typeface="Verdana"/>
                <a:cs typeface="Verdana"/>
              </a:rPr>
              <a:t>TypeScript, </a:t>
            </a:r>
            <a:r>
              <a:rPr sz="1400" dirty="0">
                <a:latin typeface="Verdana"/>
                <a:cs typeface="Verdana"/>
              </a:rPr>
              <a:t>Good  understanding of Document </a:t>
            </a:r>
            <a:r>
              <a:rPr sz="1400" spc="-10" dirty="0">
                <a:latin typeface="Verdana"/>
                <a:cs typeface="Verdana"/>
              </a:rPr>
              <a:t>Object </a:t>
            </a:r>
            <a:r>
              <a:rPr sz="1400" spc="-5" dirty="0">
                <a:latin typeface="Verdana"/>
                <a:cs typeface="Verdana"/>
              </a:rPr>
              <a:t>Model  </a:t>
            </a:r>
            <a:r>
              <a:rPr sz="1400" dirty="0">
                <a:latin typeface="Verdana"/>
                <a:cs typeface="Verdana"/>
              </a:rPr>
              <a:t>(DOM) and DOM</a:t>
            </a:r>
            <a:r>
              <a:rPr sz="1400" spc="-125" dirty="0">
                <a:latin typeface="Verdana"/>
                <a:cs typeface="Verdana"/>
              </a:rPr>
              <a:t> </a:t>
            </a:r>
            <a:r>
              <a:rPr sz="1400" spc="5" dirty="0">
                <a:latin typeface="Verdana"/>
                <a:cs typeface="Verdana"/>
              </a:rPr>
              <a:t>Functions</a:t>
            </a:r>
            <a:endParaRPr sz="1400" dirty="0">
              <a:latin typeface="Verdana"/>
              <a:cs typeface="Verdana"/>
            </a:endParaRPr>
          </a:p>
          <a:p>
            <a:pPr marL="186055" marR="324485" indent="-173990" algn="just">
              <a:lnSpc>
                <a:spcPct val="113599"/>
              </a:lnSpc>
              <a:spcBef>
                <a:spcPts val="1005"/>
              </a:spcBef>
              <a:buFont typeface="Arial"/>
              <a:buChar char="•"/>
              <a:tabLst>
                <a:tab pos="186690" algn="l"/>
              </a:tabLst>
            </a:pPr>
            <a:r>
              <a:rPr sz="1400" spc="-15" dirty="0">
                <a:latin typeface="Verdana"/>
                <a:cs typeface="Verdana"/>
              </a:rPr>
              <a:t>Ready </a:t>
            </a:r>
            <a:r>
              <a:rPr sz="1400" spc="-5" dirty="0">
                <a:latin typeface="Verdana"/>
                <a:cs typeface="Verdana"/>
              </a:rPr>
              <a:t>to </a:t>
            </a:r>
            <a:r>
              <a:rPr sz="1400" spc="5" dirty="0">
                <a:latin typeface="Verdana"/>
                <a:cs typeface="Verdana"/>
              </a:rPr>
              <a:t>learn </a:t>
            </a:r>
            <a:r>
              <a:rPr sz="1400" dirty="0">
                <a:latin typeface="Verdana"/>
                <a:cs typeface="Verdana"/>
              </a:rPr>
              <a:t>new </a:t>
            </a:r>
            <a:r>
              <a:rPr sz="1400" spc="5" dirty="0">
                <a:latin typeface="Verdana"/>
                <a:cs typeface="Verdana"/>
              </a:rPr>
              <a:t>technologies </a:t>
            </a:r>
            <a:r>
              <a:rPr sz="1400" spc="-5" dirty="0">
                <a:latin typeface="Verdana"/>
                <a:cs typeface="Verdana"/>
              </a:rPr>
              <a:t>and  </a:t>
            </a:r>
            <a:r>
              <a:rPr sz="1400" spc="10" dirty="0">
                <a:latin typeface="Verdana"/>
                <a:cs typeface="Verdana"/>
              </a:rPr>
              <a:t>implement </a:t>
            </a:r>
            <a:r>
              <a:rPr sz="1400" spc="-5" dirty="0">
                <a:latin typeface="Verdana"/>
                <a:cs typeface="Verdana"/>
              </a:rPr>
              <a:t>them </a:t>
            </a:r>
            <a:r>
              <a:rPr sz="1400" spc="5" dirty="0">
                <a:latin typeface="Verdana"/>
                <a:cs typeface="Verdana"/>
              </a:rPr>
              <a:t>for </a:t>
            </a:r>
            <a:r>
              <a:rPr sz="1400" dirty="0">
                <a:latin typeface="Verdana"/>
                <a:cs typeface="Verdana"/>
              </a:rPr>
              <a:t>the Future</a:t>
            </a:r>
            <a:r>
              <a:rPr sz="1400" spc="-229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Knowledge  improvement.</a:t>
            </a:r>
          </a:p>
        </p:txBody>
      </p:sp>
      <p:sp>
        <p:nvSpPr>
          <p:cNvPr id="16" name="object 15">
            <a:extLst>
              <a:ext uri="{FF2B5EF4-FFF2-40B4-BE49-F238E27FC236}">
                <a16:creationId xmlns:a16="http://schemas.microsoft.com/office/drawing/2014/main" id="{A05E8338-550F-4223-9020-449624443DC9}"/>
              </a:ext>
            </a:extLst>
          </p:cNvPr>
          <p:cNvSpPr txBox="1">
            <a:spLocks/>
          </p:cNvSpPr>
          <p:nvPr/>
        </p:nvSpPr>
        <p:spPr>
          <a:xfrm>
            <a:off x="2038981" y="174635"/>
            <a:ext cx="3628174" cy="503984"/>
          </a:xfrm>
          <a:prstGeom prst="rect">
            <a:avLst/>
          </a:prstGeom>
        </p:spPr>
        <p:txBody>
          <a:bodyPr vert="horz" wrap="square" lIns="0" tIns="11430" rIns="0" bIns="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IN" sz="3200" spc="-15" dirty="0">
                <a:solidFill>
                  <a:schemeClr val="bg1"/>
                </a:solidFill>
                <a:latin typeface="+mn-lt"/>
              </a:rPr>
              <a:t>Chandan N K</a:t>
            </a:r>
            <a:endParaRPr lang="en-IN" sz="3200" spc="-1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7" name="object 17">
            <a:hlinkClick r:id="rId5"/>
            <a:extLst>
              <a:ext uri="{FF2B5EF4-FFF2-40B4-BE49-F238E27FC236}">
                <a16:creationId xmlns:a16="http://schemas.microsoft.com/office/drawing/2014/main" id="{1B7B13DA-12A0-4790-8554-F2B1D70C0794}"/>
              </a:ext>
            </a:extLst>
          </p:cNvPr>
          <p:cNvSpPr/>
          <p:nvPr/>
        </p:nvSpPr>
        <p:spPr>
          <a:xfrm>
            <a:off x="5223611" y="6240403"/>
            <a:ext cx="468527" cy="47091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21">
            <a:extLst>
              <a:ext uri="{FF2B5EF4-FFF2-40B4-BE49-F238E27FC236}">
                <a16:creationId xmlns:a16="http://schemas.microsoft.com/office/drawing/2014/main" id="{8DCA99F5-7C1D-4A9A-9CB2-16AAC7C53F33}"/>
              </a:ext>
            </a:extLst>
          </p:cNvPr>
          <p:cNvSpPr txBox="1"/>
          <p:nvPr/>
        </p:nvSpPr>
        <p:spPr>
          <a:xfrm>
            <a:off x="5816346" y="6423456"/>
            <a:ext cx="2147570" cy="1955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00" spc="5" dirty="0">
                <a:latin typeface="Verdana"/>
                <a:cs typeface="Verdana"/>
              </a:rPr>
              <a:t>Check </a:t>
            </a:r>
            <a:r>
              <a:rPr sz="1100" spc="10" dirty="0">
                <a:latin typeface="Verdana"/>
                <a:cs typeface="Verdana"/>
              </a:rPr>
              <a:t>out </a:t>
            </a:r>
            <a:r>
              <a:rPr sz="1100" spc="5" dirty="0">
                <a:latin typeface="Verdana"/>
                <a:cs typeface="Verdana"/>
              </a:rPr>
              <a:t>my </a:t>
            </a:r>
            <a:r>
              <a:rPr sz="1100" dirty="0">
                <a:latin typeface="Verdana"/>
                <a:cs typeface="Verdana"/>
              </a:rPr>
              <a:t>work </a:t>
            </a:r>
            <a:r>
              <a:rPr sz="1100" spc="10" dirty="0">
                <a:latin typeface="Verdana"/>
                <a:cs typeface="Verdana"/>
              </a:rPr>
              <a:t>on</a:t>
            </a:r>
            <a:r>
              <a:rPr sz="1100" spc="-225" dirty="0">
                <a:latin typeface="Verdana"/>
                <a:cs typeface="Verdana"/>
              </a:rPr>
              <a:t> </a:t>
            </a:r>
            <a:r>
              <a:rPr sz="1100" spc="5" dirty="0">
                <a:latin typeface="Verdana"/>
                <a:cs typeface="Verdana"/>
              </a:rPr>
              <a:t>GitHub</a:t>
            </a:r>
            <a:endParaRPr sz="1100" dirty="0">
              <a:latin typeface="Verdana"/>
              <a:cs typeface="Verdana"/>
            </a:endParaRPr>
          </a:p>
        </p:txBody>
      </p:sp>
      <p:sp>
        <p:nvSpPr>
          <p:cNvPr id="19" name="object 22">
            <a:extLst>
              <a:ext uri="{FF2B5EF4-FFF2-40B4-BE49-F238E27FC236}">
                <a16:creationId xmlns:a16="http://schemas.microsoft.com/office/drawing/2014/main" id="{A4F4F7ED-5C41-4971-80AD-79351F266EFE}"/>
              </a:ext>
            </a:extLst>
          </p:cNvPr>
          <p:cNvSpPr txBox="1"/>
          <p:nvPr/>
        </p:nvSpPr>
        <p:spPr>
          <a:xfrm>
            <a:off x="2841072" y="967995"/>
            <a:ext cx="3886203" cy="1008609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725"/>
              </a:spcBef>
            </a:pPr>
            <a:r>
              <a:rPr sz="1650" b="1" spc="15" baseline="2525" dirty="0">
                <a:solidFill>
                  <a:srgbClr val="FFFFFF"/>
                </a:solidFill>
                <a:latin typeface="Verdana"/>
                <a:cs typeface="Verdana"/>
              </a:rPr>
              <a:t>Base </a:t>
            </a:r>
            <a:r>
              <a:rPr sz="1650" b="1" spc="7" baseline="2525" dirty="0">
                <a:solidFill>
                  <a:srgbClr val="FFFFFF"/>
                </a:solidFill>
                <a:latin typeface="Verdana"/>
                <a:cs typeface="Verdana"/>
              </a:rPr>
              <a:t>Location:</a:t>
            </a:r>
            <a:r>
              <a:rPr sz="1650" b="1" spc="-67" baseline="25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IN" sz="1400" b="1" spc="10" baseline="2525" dirty="0">
                <a:solidFill>
                  <a:srgbClr val="FFFFFF"/>
                </a:solidFill>
                <a:latin typeface="Verdana"/>
                <a:cs typeface="Verdana"/>
              </a:rPr>
              <a:t>Mumbai, CGKP, Navi Mumbai 400708</a:t>
            </a:r>
            <a:endParaRPr sz="1400" dirty="0">
              <a:latin typeface="Verdana"/>
              <a:cs typeface="Verdana"/>
            </a:endParaRPr>
          </a:p>
          <a:p>
            <a:pPr marL="50800">
              <a:lnSpc>
                <a:spcPct val="100000"/>
              </a:lnSpc>
              <a:spcBef>
                <a:spcPts val="635"/>
              </a:spcBef>
            </a:pPr>
            <a:r>
              <a:rPr sz="1650" b="1" spc="15" baseline="2525" dirty="0">
                <a:solidFill>
                  <a:srgbClr val="FFFFFF"/>
                </a:solidFill>
                <a:latin typeface="Verdana"/>
                <a:cs typeface="Verdana"/>
              </a:rPr>
              <a:t>Email ID:</a:t>
            </a:r>
            <a:r>
              <a:rPr lang="en-IN" sz="1100" b="1" u="sng" spc="195" baseline="2525" dirty="0">
                <a:solidFill>
                  <a:srgbClr val="87D4EC"/>
                </a:solidFill>
                <a:uFill>
                  <a:solidFill>
                    <a:srgbClr val="87D4EC"/>
                  </a:solidFill>
                </a:uFill>
                <a:latin typeface="Verdana"/>
                <a:cs typeface="Verdana"/>
              </a:rPr>
              <a:t> CHANDAN.N-K@CAPGEMINI.COM</a:t>
            </a:r>
            <a:endParaRPr sz="1100" dirty="0">
              <a:latin typeface="Verdana"/>
              <a:cs typeface="Verdana"/>
            </a:endParaRPr>
          </a:p>
          <a:p>
            <a:pPr marL="50800">
              <a:lnSpc>
                <a:spcPct val="100000"/>
              </a:lnSpc>
              <a:spcBef>
                <a:spcPts val="489"/>
              </a:spcBef>
            </a:pPr>
            <a:r>
              <a:rPr sz="1100" b="1" spc="5" dirty="0">
                <a:solidFill>
                  <a:srgbClr val="FFFFFF"/>
                </a:solidFill>
                <a:latin typeface="Verdana"/>
                <a:cs typeface="Verdana"/>
              </a:rPr>
              <a:t>Mobile </a:t>
            </a:r>
            <a:r>
              <a:rPr sz="1100" b="1" dirty="0">
                <a:solidFill>
                  <a:srgbClr val="FFFFFF"/>
                </a:solidFill>
                <a:latin typeface="Verdana"/>
                <a:cs typeface="Verdana"/>
              </a:rPr>
              <a:t>No:</a:t>
            </a:r>
            <a:r>
              <a:rPr sz="1100" b="1" spc="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50" spc="7" baseline="2525" dirty="0">
                <a:solidFill>
                  <a:srgbClr val="FFFFFF"/>
                </a:solidFill>
                <a:latin typeface="Verdana"/>
                <a:cs typeface="Verdana"/>
              </a:rPr>
              <a:t>+91</a:t>
            </a:r>
            <a:r>
              <a:rPr lang="en-IN" sz="1650" spc="7" baseline="2525" dirty="0">
                <a:solidFill>
                  <a:srgbClr val="FFFFFF"/>
                </a:solidFill>
                <a:latin typeface="Verdana"/>
                <a:cs typeface="Verdana"/>
              </a:rPr>
              <a:t> 9036886169</a:t>
            </a:r>
            <a:endParaRPr sz="1650" baseline="2525" dirty="0">
              <a:latin typeface="Verdana"/>
              <a:cs typeface="Verdana"/>
            </a:endParaRPr>
          </a:p>
          <a:p>
            <a:pPr marL="56515">
              <a:lnSpc>
                <a:spcPct val="100000"/>
              </a:lnSpc>
              <a:spcBef>
                <a:spcPts val="390"/>
              </a:spcBef>
            </a:pPr>
            <a:r>
              <a:rPr sz="1100" b="1" spc="10" dirty="0">
                <a:solidFill>
                  <a:srgbClr val="FFFFFF"/>
                </a:solidFill>
                <a:latin typeface="Verdana"/>
                <a:cs typeface="Verdana"/>
              </a:rPr>
              <a:t>Grade:</a:t>
            </a:r>
            <a:r>
              <a:rPr sz="1100" b="1" spc="3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50" baseline="-5050" dirty="0">
                <a:solidFill>
                  <a:srgbClr val="FFFFFF"/>
                </a:solidFill>
                <a:latin typeface="Verdana"/>
                <a:cs typeface="Verdana"/>
              </a:rPr>
              <a:t>A4</a:t>
            </a:r>
            <a:endParaRPr sz="1650" baseline="-5050" dirty="0">
              <a:latin typeface="Verdana"/>
              <a:cs typeface="Verdana"/>
            </a:endParaRPr>
          </a:p>
        </p:txBody>
      </p:sp>
      <p:sp>
        <p:nvSpPr>
          <p:cNvPr id="20" name="object 23">
            <a:extLst>
              <a:ext uri="{FF2B5EF4-FFF2-40B4-BE49-F238E27FC236}">
                <a16:creationId xmlns:a16="http://schemas.microsoft.com/office/drawing/2014/main" id="{11114F0C-BFFE-4F37-BE59-E3D12FD047BC}"/>
              </a:ext>
            </a:extLst>
          </p:cNvPr>
          <p:cNvSpPr txBox="1"/>
          <p:nvPr/>
        </p:nvSpPr>
        <p:spPr>
          <a:xfrm>
            <a:off x="9290100" y="165465"/>
            <a:ext cx="2644775" cy="963982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11760" marR="5080" indent="25400">
              <a:lnSpc>
                <a:spcPct val="104500"/>
              </a:lnSpc>
              <a:spcBef>
                <a:spcPts val="25"/>
              </a:spcBef>
            </a:pPr>
            <a:r>
              <a:rPr sz="1200" b="1" spc="-10" dirty="0">
                <a:solidFill>
                  <a:srgbClr val="006FAC"/>
                </a:solidFill>
                <a:latin typeface="Verdana"/>
                <a:cs typeface="Verdana"/>
              </a:rPr>
              <a:t>Education </a:t>
            </a: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and </a:t>
            </a:r>
            <a:r>
              <a:rPr sz="1200" b="1" spc="-15" dirty="0">
                <a:solidFill>
                  <a:srgbClr val="006FAC"/>
                </a:solidFill>
                <a:latin typeface="Verdana"/>
                <a:cs typeface="Verdana"/>
              </a:rPr>
              <a:t>certificates  </a:t>
            </a:r>
            <a:r>
              <a:rPr sz="1000" spc="10" dirty="0">
                <a:latin typeface="Verdana"/>
                <a:cs typeface="Verdana"/>
              </a:rPr>
              <a:t>Bachelor </a:t>
            </a:r>
            <a:r>
              <a:rPr sz="1000" dirty="0">
                <a:latin typeface="Verdana"/>
                <a:cs typeface="Verdana"/>
              </a:rPr>
              <a:t>of </a:t>
            </a:r>
            <a:r>
              <a:rPr lang="en-IN" sz="1000" spc="10" dirty="0">
                <a:latin typeface="Verdana"/>
                <a:cs typeface="Verdana"/>
              </a:rPr>
              <a:t>Engineering, Civil And Communication </a:t>
            </a:r>
            <a:r>
              <a:rPr sz="1000" spc="10" dirty="0">
                <a:latin typeface="Verdana"/>
                <a:cs typeface="Verdana"/>
              </a:rPr>
              <a:t>Engineering</a:t>
            </a:r>
            <a:r>
              <a:rPr sz="1000" spc="-13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:</a:t>
            </a:r>
            <a:r>
              <a:rPr sz="1000" spc="-30" dirty="0">
                <a:latin typeface="Verdana"/>
                <a:cs typeface="Verdana"/>
              </a:rPr>
              <a:t> </a:t>
            </a:r>
            <a:r>
              <a:rPr sz="1000" spc="5" dirty="0">
                <a:latin typeface="Verdana"/>
                <a:cs typeface="Verdana"/>
              </a:rPr>
              <a:t>201</a:t>
            </a:r>
            <a:r>
              <a:rPr lang="en-IN" sz="1000" spc="5" dirty="0">
                <a:latin typeface="Verdana"/>
                <a:cs typeface="Verdana"/>
              </a:rPr>
              <a:t>7</a:t>
            </a:r>
            <a:r>
              <a:rPr sz="1000" spc="-3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-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spc="10" dirty="0">
                <a:latin typeface="Verdana"/>
                <a:cs typeface="Verdana"/>
              </a:rPr>
              <a:t>20</a:t>
            </a:r>
            <a:r>
              <a:rPr lang="en-IN" sz="1000" spc="10" dirty="0">
                <a:latin typeface="Verdana"/>
                <a:cs typeface="Verdana"/>
              </a:rPr>
              <a:t>21</a:t>
            </a:r>
            <a:endParaRPr sz="10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000" b="1" spc="5" dirty="0">
                <a:solidFill>
                  <a:srgbClr val="006FAC"/>
                </a:solidFill>
                <a:latin typeface="Verdana"/>
                <a:cs typeface="Verdana"/>
              </a:rPr>
              <a:t>Skills</a:t>
            </a:r>
            <a:endParaRPr sz="1000" dirty="0">
              <a:latin typeface="Verdana"/>
              <a:cs typeface="Verdana"/>
            </a:endParaRPr>
          </a:p>
        </p:txBody>
      </p:sp>
      <p:pic>
        <p:nvPicPr>
          <p:cNvPr id="3" name="Picture 2" descr="A picture containing text, person, person, standing&#10;&#10;Description automatically generated">
            <a:extLst>
              <a:ext uri="{FF2B5EF4-FFF2-40B4-BE49-F238E27FC236}">
                <a16:creationId xmlns:a16="http://schemas.microsoft.com/office/drawing/2014/main" id="{9D5DE5D1-83D4-48A3-9FC7-556DD17E2AC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926" y="358455"/>
            <a:ext cx="1478302" cy="1618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371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E7560AD4029BC4BBD87F68BB776F774" ma:contentTypeVersion="7" ma:contentTypeDescription="Create a new document." ma:contentTypeScope="" ma:versionID="ffb6eea23a2189170c5be1c204b631a7">
  <xsd:schema xmlns:xsd="http://www.w3.org/2001/XMLSchema" xmlns:xs="http://www.w3.org/2001/XMLSchema" xmlns:p="http://schemas.microsoft.com/office/2006/metadata/properties" xmlns:ns3="3a83de34-1af6-4e45-a5ec-084bb2f77cfc" xmlns:ns4="e8b9e199-f0a6-4345-b410-f246ebc1c127" targetNamespace="http://schemas.microsoft.com/office/2006/metadata/properties" ma:root="true" ma:fieldsID="b5134258ffa3e25efab7e1c43652f1b8" ns3:_="" ns4:_="">
    <xsd:import namespace="3a83de34-1af6-4e45-a5ec-084bb2f77cfc"/>
    <xsd:import namespace="e8b9e199-f0a6-4345-b410-f246ebc1c127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a83de34-1af6-4e45-a5ec-084bb2f77cf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8b9e199-f0a6-4345-b410-f246ebc1c12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36BDDD1-0C43-48C1-B672-3DC2AB7C9EB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a83de34-1af6-4e45-a5ec-084bb2f77cfc"/>
    <ds:schemaRef ds:uri="e8b9e199-f0a6-4345-b410-f246ebc1c12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C007DAF-DC1B-4D7C-BA77-1856757E7539}">
  <ds:schemaRefs>
    <ds:schemaRef ds:uri="http://schemas.microsoft.com/office/2006/documentManagement/types"/>
    <ds:schemaRef ds:uri="http://schemas.microsoft.com/office/infopath/2007/PartnerControls"/>
    <ds:schemaRef ds:uri="3a83de34-1af6-4e45-a5ec-084bb2f77cfc"/>
    <ds:schemaRef ds:uri="http://purl.org/dc/elements/1.1/"/>
    <ds:schemaRef ds:uri="http://schemas.microsoft.com/office/2006/metadata/properties"/>
    <ds:schemaRef ds:uri="http://purl.org/dc/terms/"/>
    <ds:schemaRef ds:uri="e8b9e199-f0a6-4345-b410-f246ebc1c127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BDF360BF-B146-4DC5-8F36-C4173E37FFE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267</Words>
  <Application>Microsoft Office PowerPoint</Application>
  <PresentationFormat>Widescreen</PresentationFormat>
  <Paragraphs>44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Carlito</vt:lpstr>
      <vt:lpstr>Verdana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N, Santhosh</dc:creator>
  <cp:lastModifiedBy>N K, Chandan</cp:lastModifiedBy>
  <cp:revision>2</cp:revision>
  <dcterms:created xsi:type="dcterms:W3CDTF">2022-06-21T09:55:14Z</dcterms:created>
  <dcterms:modified xsi:type="dcterms:W3CDTF">2022-06-21T15:18:49Z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0x0101004E7560AD4029BC4BBD87F68BB776F774</vt:lpwstr>
  </property>
</Properties>
</file>