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91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E947-067C-47B2-9B31-2746AD9951B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YTJmMTE1ZDEtYTRkNS00Y2RhLThmZjUtNjlmOTc5MDg2ZjBmIiwidCI6ImRmODY3OWNkLWE4MGUtNDVkOC05OWFjLWM4M2VkN2ZmOTVhMCJ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s of The Panache | See the photo gallery of The Panache, The Panache  Patna, Hotel The Panache Best Hotel in Patna Travel in Patna, 5 star hotel  in patna, 3 star">
            <a:extLst>
              <a:ext uri="{FF2B5EF4-FFF2-40B4-BE49-F238E27FC236}">
                <a16:creationId xmlns:a16="http://schemas.microsoft.com/office/drawing/2014/main" id="{20D4C26C-76C5-1E9D-31F3-6EB62148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5BBB4B-1D63-F6BD-8536-EAD491689F33}"/>
              </a:ext>
            </a:extLst>
          </p:cNvPr>
          <p:cNvSpPr txBox="1"/>
          <p:nvPr/>
        </p:nvSpPr>
        <p:spPr>
          <a:xfrm>
            <a:off x="154114" y="359864"/>
            <a:ext cx="61028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Hospitality Analysis</a:t>
            </a:r>
            <a:endParaRPr lang="en-US" sz="80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9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78C09-2C02-E0AC-6691-54B0279E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8" y="279779"/>
            <a:ext cx="6204989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ED29D-90DC-7E8A-269D-D8C0B48B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70" y="3429000"/>
            <a:ext cx="861180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C7D39-D260-7D63-AC34-9EF58250353F}"/>
              </a:ext>
            </a:extLst>
          </p:cNvPr>
          <p:cNvSpPr txBox="1"/>
          <p:nvPr/>
        </p:nvSpPr>
        <p:spPr>
          <a:xfrm>
            <a:off x="441795" y="102744"/>
            <a:ext cx="478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2DA3D-020C-A1EA-278B-7CA089E7EF80}"/>
              </a:ext>
            </a:extLst>
          </p:cNvPr>
          <p:cNvSpPr txBox="1"/>
          <p:nvPr/>
        </p:nvSpPr>
        <p:spPr>
          <a:xfrm>
            <a:off x="496584" y="738712"/>
            <a:ext cx="49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3DEE4-199E-F12B-D5FA-163A01AE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" y="1012355"/>
            <a:ext cx="11440533" cy="5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5889FC-23B9-17D4-4D86-FBB41E77D328}"/>
              </a:ext>
            </a:extLst>
          </p:cNvPr>
          <p:cNvSpPr txBox="1"/>
          <p:nvPr/>
        </p:nvSpPr>
        <p:spPr>
          <a:xfrm>
            <a:off x="554805" y="173600"/>
            <a:ext cx="39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9D463-E12C-2CE3-3AB3-EC7048E8E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" y="542932"/>
            <a:ext cx="11692910" cy="6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CEB0-33DE-2115-0D30-ABA7F77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99" y="178086"/>
            <a:ext cx="8596668" cy="366445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+mn-lt"/>
                <a:ea typeface="Cambria" panose="02040503050406030204" pitchFamily="18" charset="0"/>
              </a:rPr>
              <a:t>Dashboard-3</a:t>
            </a:r>
            <a:endParaRPr lang="en-US" sz="1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59902-D70A-1F4A-52C7-2E24E081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6" y="544530"/>
            <a:ext cx="11230412" cy="6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B574C-BF77-51C3-55DB-9D7294591B6F}"/>
              </a:ext>
            </a:extLst>
          </p:cNvPr>
          <p:cNvSpPr txBox="1"/>
          <p:nvPr/>
        </p:nvSpPr>
        <p:spPr>
          <a:xfrm>
            <a:off x="616450" y="143839"/>
            <a:ext cx="647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C8CD6-6C1C-CB02-9490-AC09E2DD0A03}"/>
              </a:ext>
            </a:extLst>
          </p:cNvPr>
          <p:cNvSpPr txBox="1"/>
          <p:nvPr/>
        </p:nvSpPr>
        <p:spPr>
          <a:xfrm>
            <a:off x="616450" y="851725"/>
            <a:ext cx="104488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Total revenue is 1.7bn.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Average Rating is 3.78.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Revenue per available night (RevPAR) is 77.43K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Category wise Business occupies 38.38% and Luxury occupies 61.62% of total revenue.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Mumbai City generates maximum of 39.13%(669M) of total revenue ,RevPAR(Revenue per available Room) is 8.79K ,Occupancy is 57.88%,Total_guest is 89K,Elite type room class generates 0.23bn revenue and the maximum revenue generates in the month of July(78M),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30K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62K.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Delhi City generates minimum of 17.23%(295M) of total revenue ,RevPAR(Revenue per available Room) is 7.36K ,Occupancy is 60.55%,Total_guest is 48K,Elite type room class generates 98M revenue and the maximum revenue generates in the month of May(100M) 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17K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33K.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Maximum occupancy is occupied by Delhi(58.62%) in weekend.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Daily Available Rate is 12.70K.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Total Booking is 135K.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FE0B5-5C13-8645-66D3-CC2B6DE6C412}"/>
              </a:ext>
            </a:extLst>
          </p:cNvPr>
          <p:cNvSpPr txBox="1"/>
          <p:nvPr/>
        </p:nvSpPr>
        <p:spPr>
          <a:xfrm>
            <a:off x="955496" y="729465"/>
            <a:ext cx="615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 Link </a:t>
            </a:r>
            <a:r>
              <a:rPr lang="en-GB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B7390-7C4D-697A-9A7D-F03233B7F821}"/>
              </a:ext>
            </a:extLst>
          </p:cNvPr>
          <p:cNvSpPr txBox="1"/>
          <p:nvPr/>
        </p:nvSpPr>
        <p:spPr>
          <a:xfrm>
            <a:off x="1116457" y="2155004"/>
            <a:ext cx="8469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Hospitality Analysis Dashboard Link</a:t>
            </a:r>
            <a:endParaRPr lang="en-US" sz="6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18B1-E3AA-649B-0260-4170EB97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08" y="2571556"/>
            <a:ext cx="8596668" cy="207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800" b="1" dirty="0">
                <a:solidFill>
                  <a:srgbClr val="002060"/>
                </a:solidFill>
                <a:latin typeface="Baskerville Old Face" panose="02020602080505020303" pitchFamily="18" charset="0"/>
                <a:ea typeface="Cambria" panose="02040503050406030204" pitchFamily="18" charset="0"/>
              </a:rPr>
              <a:t>Thank You </a:t>
            </a:r>
            <a:endParaRPr lang="en-US" sz="12800" b="1" dirty="0">
              <a:solidFill>
                <a:srgbClr val="002060"/>
              </a:solidFill>
              <a:latin typeface="Baskerville Old Face" panose="0202060208050502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DD876E-500F-D399-3662-D51892D0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25"/>
          </a:xfrm>
        </p:spPr>
        <p:txBody>
          <a:bodyPr/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A731B6-B824-4683-5B18-5CD9BE1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70" y="1880325"/>
            <a:ext cx="6739847" cy="4161035"/>
          </a:xfrm>
        </p:spPr>
        <p:txBody>
          <a:bodyPr>
            <a:normAutofit fontScale="92500" lnSpcReduction="20000"/>
          </a:bodyPr>
          <a:lstStyle/>
          <a:p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are losing its market share and revenue in the luxury/business hotels category. As a strategic move, the managing director of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wanted to incorporate “Business and Data Intelligence” to regain their market share and revenue.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Hyderabad Marriott Hotel &amp; Convention Centre Reviews, Deals &amp; Photos 2024 -  Expedia.co.in">
            <a:extLst>
              <a:ext uri="{FF2B5EF4-FFF2-40B4-BE49-F238E27FC236}">
                <a16:creationId xmlns:a16="http://schemas.microsoft.com/office/drawing/2014/main" id="{E943A104-056D-E5C1-E79A-DD71C5EE10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79" y="1962363"/>
            <a:ext cx="4400621" cy="41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24F6-C122-F3D5-E80C-2C25B6D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249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F26F-F9ED-5F71-A512-9D1C32468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57156"/>
            <a:ext cx="9720113" cy="4774466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Calculate Overall Revenue 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</a:t>
            </a: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 KPI(Key Performance Indicators) according to datasets and requirements.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 City wise trends on revenue , booking index and no of guests.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the metrics according to the metric list.</a:t>
            </a:r>
            <a:endParaRPr lang="en-GB" sz="2800" dirty="0">
              <a:solidFill>
                <a:srgbClr val="1310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relevant insights that are not provided in the metric list/mock-up dashboard.</a:t>
            </a:r>
            <a:b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728A3-99E0-009A-E590-6A66FC7DF839}"/>
              </a:ext>
            </a:extLst>
          </p:cNvPr>
          <p:cNvSpPr txBox="1"/>
          <p:nvPr/>
        </p:nvSpPr>
        <p:spPr>
          <a:xfrm>
            <a:off x="1017142" y="729465"/>
            <a:ext cx="944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Goal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E6CF-745A-48DE-B0DA-7943D3BA5FC2}"/>
              </a:ext>
            </a:extLst>
          </p:cNvPr>
          <p:cNvSpPr txBox="1"/>
          <p:nvPr/>
        </p:nvSpPr>
        <p:spPr>
          <a:xfrm>
            <a:off x="852756" y="1634997"/>
            <a:ext cx="68220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To enhance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Grands market share in the luxury and business hotel segment by implementing data driven strategies and business intelligence </a:t>
            </a:r>
            <a:r>
              <a:rPr lang="en-GB" sz="26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.T</a:t>
            </a: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he goal is to identify opportunities for improving guest experiences, maximizing revenue generation, and enhancing operational effectiveness. Ultimately, the aim is to empower stakeholders with data-driven insights that enable informed strategic decisions and maintain a competitive edge in the dynamic hospitality market."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How Hotels Can Re-envision Front Desk Upselling to Improve the Guest  Experience | By Jason G. Bryant">
            <a:extLst>
              <a:ext uri="{FF2B5EF4-FFF2-40B4-BE49-F238E27FC236}">
                <a16:creationId xmlns:a16="http://schemas.microsoft.com/office/drawing/2014/main" id="{7DA41375-B904-F959-79D8-565301A0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96" y="1797978"/>
            <a:ext cx="4177735" cy="41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F9A55-64FC-123F-664A-D2203D3EB1DB}"/>
              </a:ext>
            </a:extLst>
          </p:cNvPr>
          <p:cNvSpPr txBox="1"/>
          <p:nvPr/>
        </p:nvSpPr>
        <p:spPr>
          <a:xfrm>
            <a:off x="503434" y="226032"/>
            <a:ext cx="1013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KPIs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F6176-2A3A-9329-4A80-E7AAF465F816}"/>
              </a:ext>
            </a:extLst>
          </p:cNvPr>
          <p:cNvSpPr txBox="1"/>
          <p:nvPr/>
        </p:nvSpPr>
        <p:spPr>
          <a:xfrm>
            <a:off x="821933" y="851725"/>
            <a:ext cx="97090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DSRN(Daily Sellable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A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verage how many rooms are ready to sell for a day considering a time period.</a:t>
            </a:r>
          </a:p>
          <a:p>
            <a:endParaRPr lang="en-GB" sz="22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DURN(Daily Utilized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how many rooms are successfully utilized by customers for a day considering a time period.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ADR(Average Daily rate)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the ratio of revenue to the total rooms booked/sold. 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Realisation(%)-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nothing but the successful "checked out" percentage over all bookings happened.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Occupancy(%)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 Total successful bookings happened to the </a:t>
            </a:r>
            <a:b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rooms available(capacity)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RevPAR(Revenue Per Available Room)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R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evenue generated per available room, whether or not they are occupied.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7E82-1AC7-3F1D-656A-0C62D466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842"/>
            <a:ext cx="8596668" cy="715767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Visualization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DEF7-4EE9-3CE5-1355-E9F3D962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2" y="1883423"/>
            <a:ext cx="4315906" cy="2793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6373A5-B75E-6EFF-86E5-41D4FE05403E}"/>
              </a:ext>
            </a:extLst>
          </p:cNvPr>
          <p:cNvSpPr/>
          <p:nvPr/>
        </p:nvSpPr>
        <p:spPr>
          <a:xfrm>
            <a:off x="677333" y="2410591"/>
            <a:ext cx="2785057" cy="46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F0207-9BC6-ED03-1D61-C365094D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53" y="2022582"/>
            <a:ext cx="6192114" cy="27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1B18-2C93-94E6-8E85-109F4FE3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1563139"/>
            <a:ext cx="4896533" cy="350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6A8C0-9F69-E60E-AD68-3930F0C0F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5" y="1929236"/>
            <a:ext cx="585869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C3D7E5-52E6-8AC7-EFA3-CB32A22F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1523462"/>
            <a:ext cx="5477639" cy="366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25802-9A32-A0DF-3EF9-C15AC218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7" y="1992087"/>
            <a:ext cx="4906110" cy="28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28E8F3-8AE0-3690-D562-08B047B1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7" y="767967"/>
            <a:ext cx="8602275" cy="248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279A7-41B8-CECE-63B7-72BA0BF4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14" y="3429000"/>
            <a:ext cx="8749355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8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572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 Old Face</vt:lpstr>
      <vt:lpstr>Calibri</vt:lpstr>
      <vt:lpstr>Cambria</vt:lpstr>
      <vt:lpstr>Trebuchet MS</vt:lpstr>
      <vt:lpstr>Wingdings</vt:lpstr>
      <vt:lpstr>Wingdings 3</vt:lpstr>
      <vt:lpstr>Facet</vt:lpstr>
      <vt:lpstr>PowerPoint Presentation</vt:lpstr>
      <vt:lpstr>Overview :</vt:lpstr>
      <vt:lpstr>Task :</vt:lpstr>
      <vt:lpstr>PowerPoint Presentation</vt:lpstr>
      <vt:lpstr>PowerPoint Presentation</vt:lpstr>
      <vt:lpstr>Visualization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Dashboard-3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Maity</dc:creator>
  <cp:lastModifiedBy>Chandan Maity</cp:lastModifiedBy>
  <cp:revision>7</cp:revision>
  <dcterms:created xsi:type="dcterms:W3CDTF">2024-05-16T11:18:35Z</dcterms:created>
  <dcterms:modified xsi:type="dcterms:W3CDTF">2024-05-21T14:10:20Z</dcterms:modified>
</cp:coreProperties>
</file>