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5" r:id="rId7"/>
    <p:sldId id="261" r:id="rId8"/>
    <p:sldId id="262" r:id="rId9"/>
    <p:sldId id="267" r:id="rId10"/>
    <p:sldId id="263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erthana\Downloads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8"/>
  <c:chart>
    <c:title>
      <c:tx>
        <c:rich>
          <a:bodyPr/>
          <a:lstStyle/>
          <a:p>
            <a:pPr>
              <a:defRPr/>
            </a:pPr>
            <a:r>
              <a:rPr lang="en-US"/>
              <a:t>Re Tweet timeline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Sheet4!$B$1</c:f>
              <c:strCache>
                <c:ptCount val="1"/>
                <c:pt idx="0">
                  <c:v>Count</c:v>
                </c:pt>
              </c:strCache>
            </c:strRef>
          </c:tx>
          <c:cat>
            <c:numRef>
              <c:f>Sheet4!$A$2:$A$38</c:f>
              <c:numCache>
                <c:formatCode>h:mm:ss</c:formatCode>
                <c:ptCount val="37"/>
                <c:pt idx="0">
                  <c:v>0.85704861111111119</c:v>
                </c:pt>
                <c:pt idx="1">
                  <c:v>0.86052083333333329</c:v>
                </c:pt>
                <c:pt idx="2">
                  <c:v>0.8639930555555555</c:v>
                </c:pt>
                <c:pt idx="3">
                  <c:v>0.87093750000000003</c:v>
                </c:pt>
                <c:pt idx="4">
                  <c:v>0.87440972222222213</c:v>
                </c:pt>
                <c:pt idx="5">
                  <c:v>0.87788194444444445</c:v>
                </c:pt>
                <c:pt idx="6">
                  <c:v>0.88135416666666666</c:v>
                </c:pt>
                <c:pt idx="7">
                  <c:v>0.88829861111111119</c:v>
                </c:pt>
                <c:pt idx="8">
                  <c:v>0.8952430555555555</c:v>
                </c:pt>
                <c:pt idx="9">
                  <c:v>0.90218750000000003</c:v>
                </c:pt>
                <c:pt idx="10">
                  <c:v>0.94038194444444445</c:v>
                </c:pt>
                <c:pt idx="11">
                  <c:v>0.95079861111111119</c:v>
                </c:pt>
                <c:pt idx="12">
                  <c:v>0.9577430555555555</c:v>
                </c:pt>
                <c:pt idx="13">
                  <c:v>3.7604166666666668E-2</c:v>
                </c:pt>
                <c:pt idx="14">
                  <c:v>4.1076388888888891E-2</c:v>
                </c:pt>
                <c:pt idx="15">
                  <c:v>0.35010416666666666</c:v>
                </c:pt>
                <c:pt idx="16">
                  <c:v>0.35357638888888893</c:v>
                </c:pt>
                <c:pt idx="17">
                  <c:v>0.35704861111111108</c:v>
                </c:pt>
                <c:pt idx="18">
                  <c:v>0.36052083333333335</c:v>
                </c:pt>
                <c:pt idx="19">
                  <c:v>0.36399305555555556</c:v>
                </c:pt>
                <c:pt idx="20">
                  <c:v>0.36746527777777777</c:v>
                </c:pt>
                <c:pt idx="21">
                  <c:v>0.38135416666666666</c:v>
                </c:pt>
                <c:pt idx="22">
                  <c:v>0.38482638888888893</c:v>
                </c:pt>
                <c:pt idx="23">
                  <c:v>0.40565972222222224</c:v>
                </c:pt>
                <c:pt idx="24">
                  <c:v>0.41954861111111108</c:v>
                </c:pt>
                <c:pt idx="25">
                  <c:v>0.4403819444444444</c:v>
                </c:pt>
                <c:pt idx="26">
                  <c:v>0.44385416666666666</c:v>
                </c:pt>
                <c:pt idx="27">
                  <c:v>0.46815972222222224</c:v>
                </c:pt>
                <c:pt idx="28">
                  <c:v>0.47510416666666666</c:v>
                </c:pt>
                <c:pt idx="29">
                  <c:v>0.47857638888888893</c:v>
                </c:pt>
                <c:pt idx="30">
                  <c:v>0.50982638888888887</c:v>
                </c:pt>
                <c:pt idx="31">
                  <c:v>0.52371527777777771</c:v>
                </c:pt>
                <c:pt idx="32">
                  <c:v>0.53760416666666666</c:v>
                </c:pt>
                <c:pt idx="33">
                  <c:v>0.56538194444444445</c:v>
                </c:pt>
                <c:pt idx="34">
                  <c:v>0.57927083333333329</c:v>
                </c:pt>
                <c:pt idx="35">
                  <c:v>0.61399305555555561</c:v>
                </c:pt>
                <c:pt idx="36">
                  <c:v>0.63829861111111108</c:v>
                </c:pt>
              </c:numCache>
            </c:numRef>
          </c:cat>
          <c:val>
            <c:numRef>
              <c:f>Sheet4!$B$2:$B$38</c:f>
              <c:numCache>
                <c:formatCode>General</c:formatCode>
                <c:ptCount val="37"/>
                <c:pt idx="0">
                  <c:v>8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8</c:v>
                </c:pt>
                <c:pt idx="18">
                  <c:v>6</c:v>
                </c:pt>
                <c:pt idx="19">
                  <c:v>3</c:v>
                </c:pt>
                <c:pt idx="20">
                  <c:v>3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4</c:v>
                </c:pt>
              </c:numCache>
            </c:numRef>
          </c:val>
        </c:ser>
        <c:axId val="79569280"/>
        <c:axId val="86090496"/>
      </c:barChart>
      <c:catAx>
        <c:axId val="79569280"/>
        <c:scaling>
          <c:orientation val="minMax"/>
        </c:scaling>
        <c:axPos val="b"/>
        <c:numFmt formatCode="h:mm:ss" sourceLinked="1"/>
        <c:tickLblPos val="nextTo"/>
        <c:crossAx val="86090496"/>
        <c:crosses val="autoZero"/>
        <c:auto val="1"/>
        <c:lblAlgn val="ctr"/>
        <c:lblOffset val="100"/>
      </c:catAx>
      <c:valAx>
        <c:axId val="86090496"/>
        <c:scaling>
          <c:orientation val="minMax"/>
        </c:scaling>
        <c:axPos val="l"/>
        <c:majorGridlines/>
        <c:numFmt formatCode="General" sourceLinked="1"/>
        <c:tickLblPos val="nextTo"/>
        <c:crossAx val="7956928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Twitter Data Analytics – Analyzing Tweet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8000" dirty="0" smtClean="0"/>
              <a:t> </a:t>
            </a:r>
            <a:r>
              <a:rPr lang="en-US" sz="8000" dirty="0" err="1" smtClean="0"/>
              <a:t>Bychapura</a:t>
            </a:r>
            <a:r>
              <a:rPr lang="en-US" sz="8000" dirty="0" smtClean="0"/>
              <a:t> </a:t>
            </a:r>
            <a:r>
              <a:rPr lang="en-US" sz="8000" dirty="0" err="1" smtClean="0"/>
              <a:t>Parameswaraiah</a:t>
            </a:r>
            <a:r>
              <a:rPr lang="en-US" sz="8000" dirty="0" smtClean="0"/>
              <a:t>, </a:t>
            </a:r>
            <a:r>
              <a:rPr lang="en-US" sz="8000" dirty="0" err="1" smtClean="0"/>
              <a:t>Chandan</a:t>
            </a:r>
            <a:r>
              <a:rPr lang="en-US" sz="8000" dirty="0" smtClean="0"/>
              <a:t> (cbp140230)</a:t>
            </a:r>
            <a:endParaRPr lang="en-US" sz="8000" dirty="0" smtClean="0"/>
          </a:p>
          <a:p>
            <a:r>
              <a:rPr lang="en-US" sz="8000" dirty="0" smtClean="0"/>
              <a:t>Jiang</a:t>
            </a:r>
            <a:r>
              <a:rPr lang="en-US" sz="8000" dirty="0" smtClean="0"/>
              <a:t>, Ran </a:t>
            </a:r>
            <a:r>
              <a:rPr lang="en-US" sz="8000" dirty="0" smtClean="0"/>
              <a:t> </a:t>
            </a:r>
            <a:r>
              <a:rPr lang="en-US" sz="8000" dirty="0" smtClean="0"/>
              <a:t> (rxj131530)</a:t>
            </a:r>
            <a:endParaRPr lang="en-US" sz="8000" dirty="0" smtClean="0"/>
          </a:p>
          <a:p>
            <a:r>
              <a:rPr lang="en-US" sz="8000" dirty="0" err="1" smtClean="0"/>
              <a:t>Kuncham</a:t>
            </a:r>
            <a:r>
              <a:rPr lang="en-US" sz="8000" dirty="0" smtClean="0"/>
              <a:t>, </a:t>
            </a:r>
            <a:r>
              <a:rPr lang="en-US" sz="8000" dirty="0" err="1" smtClean="0"/>
              <a:t>Venkata</a:t>
            </a:r>
            <a:r>
              <a:rPr lang="en-US" sz="8000" dirty="0" smtClean="0"/>
              <a:t> </a:t>
            </a:r>
            <a:r>
              <a:rPr lang="en-US" sz="8000" dirty="0" err="1" smtClean="0"/>
              <a:t>Keerthana</a:t>
            </a:r>
            <a:r>
              <a:rPr lang="en-US" sz="8000" dirty="0" smtClean="0"/>
              <a:t> </a:t>
            </a:r>
            <a:r>
              <a:rPr lang="en-US" sz="8000" dirty="0" smtClean="0"/>
              <a:t> </a:t>
            </a:r>
            <a:r>
              <a:rPr lang="en-US" sz="8000" dirty="0" smtClean="0"/>
              <a:t>(vxk142230)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2332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20240"/>
            <a:ext cx="10353762" cy="38709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MALLET</a:t>
            </a:r>
            <a:r>
              <a:rPr lang="en-US" dirty="0" smtClean="0"/>
              <a:t>: open source tool for LDA algorithm. Used this tool for topic modeling </a:t>
            </a:r>
          </a:p>
          <a:p>
            <a:r>
              <a:rPr lang="en-US" dirty="0" smtClean="0"/>
              <a:t> </a:t>
            </a:r>
            <a:r>
              <a:rPr lang="en-US" dirty="0" smtClean="0"/>
              <a:t>Twitter APIs (</a:t>
            </a:r>
            <a:r>
              <a:rPr lang="en-US" dirty="0" err="1" smtClean="0"/>
              <a:t>OAuth</a:t>
            </a:r>
            <a:r>
              <a:rPr lang="en-US" dirty="0" smtClean="0"/>
              <a:t>): to crawl twitter social media and collect the real time tweets data and user information. </a:t>
            </a:r>
          </a:p>
          <a:p>
            <a:r>
              <a:rPr lang="en-US" dirty="0" smtClean="0"/>
              <a:t>Rest </a:t>
            </a:r>
            <a:r>
              <a:rPr lang="en-US" dirty="0" smtClean="0"/>
              <a:t>Web Service: to communicate with twitter server </a:t>
            </a:r>
          </a:p>
          <a:p>
            <a:r>
              <a:rPr lang="en-US" dirty="0" smtClean="0"/>
              <a:t> </a:t>
            </a:r>
            <a:r>
              <a:rPr lang="en-US" dirty="0" smtClean="0"/>
              <a:t>Apache Spark: for data processing and analytical result derivation. </a:t>
            </a:r>
          </a:p>
          <a:p>
            <a:r>
              <a:rPr lang="en-US" dirty="0" smtClean="0"/>
              <a:t>Cassandra</a:t>
            </a:r>
            <a:r>
              <a:rPr lang="en-US" dirty="0" smtClean="0"/>
              <a:t>: for row by row result set data processing. </a:t>
            </a:r>
          </a:p>
        </p:txBody>
      </p:sp>
    </p:spTree>
    <p:extLst>
      <p:ext uri="{BB962C8B-B14F-4D97-AF65-F5344CB8AC3E}">
        <p14:creationId xmlns:p14="http://schemas.microsoft.com/office/powerpoint/2010/main" xmlns="" val="25768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47" y="256904"/>
            <a:ext cx="10353761" cy="1075508"/>
          </a:xfrm>
        </p:spPr>
        <p:txBody>
          <a:bodyPr/>
          <a:lstStyle/>
          <a:p>
            <a:r>
              <a:rPr lang="en-US" dirty="0" smtClean="0"/>
              <a:t>OUTPUT VIZUALIZATION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617" y="1386023"/>
            <a:ext cx="8177348" cy="523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68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47" y="256904"/>
            <a:ext cx="10353761" cy="1075508"/>
          </a:xfrm>
        </p:spPr>
        <p:txBody>
          <a:bodyPr/>
          <a:lstStyle/>
          <a:p>
            <a:r>
              <a:rPr lang="en-US" dirty="0" smtClean="0"/>
              <a:t>OUTPUT VIZUALIZATION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43791" y="2122713"/>
          <a:ext cx="10224951" cy="3860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5768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627" y="2740550"/>
            <a:ext cx="10353761" cy="1326321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95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0778"/>
            <a:ext cx="10353761" cy="1088572"/>
          </a:xfrm>
        </p:spPr>
        <p:txBody>
          <a:bodyPr/>
          <a:lstStyle/>
          <a:p>
            <a:r>
              <a:rPr lang="en-US" dirty="0" smtClean="0"/>
              <a:t>Phases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36469"/>
            <a:ext cx="10353762" cy="5473337"/>
          </a:xfrm>
        </p:spPr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Data </a:t>
            </a:r>
            <a:r>
              <a:rPr lang="en-US" sz="4600" dirty="0" smtClean="0"/>
              <a:t>Collection</a:t>
            </a:r>
            <a:endParaRPr lang="en-US" dirty="0" smtClean="0"/>
          </a:p>
          <a:p>
            <a:pPr lvl="1"/>
            <a:r>
              <a:rPr lang="en-US" sz="2900" dirty="0" smtClean="0"/>
              <a:t>Tweets </a:t>
            </a:r>
            <a:r>
              <a:rPr lang="en-US" sz="2900" dirty="0" smtClean="0"/>
              <a:t>for a Query </a:t>
            </a:r>
            <a:r>
              <a:rPr lang="en-US" sz="2900" dirty="0" smtClean="0"/>
              <a:t>String</a:t>
            </a:r>
          </a:p>
          <a:p>
            <a:pPr lvl="2">
              <a:buFont typeface="Wingdings" pitchFamily="2" charset="2"/>
              <a:buChar char="Ø"/>
            </a:pPr>
            <a:r>
              <a:rPr lang="en-US" sz="2600" dirty="0" smtClean="0"/>
              <a:t>Tweet collection for an “EVENT”</a:t>
            </a:r>
            <a:r>
              <a:rPr lang="en-US" sz="2700" dirty="0" smtClean="0"/>
              <a:t> </a:t>
            </a:r>
            <a:endParaRPr lang="en-US" sz="2700" dirty="0" smtClean="0"/>
          </a:p>
          <a:p>
            <a:pPr lvl="1"/>
            <a:r>
              <a:rPr lang="en-US" sz="2900" dirty="0" smtClean="0"/>
              <a:t> TOPIC modeling and Tweets collection for a </a:t>
            </a:r>
            <a:r>
              <a:rPr lang="en-US" sz="2900" dirty="0" smtClean="0"/>
              <a:t>TOPIC</a:t>
            </a:r>
          </a:p>
          <a:p>
            <a:pPr lvl="2">
              <a:buFont typeface="Wingdings" pitchFamily="2" charset="2"/>
              <a:buChar char="Ø"/>
            </a:pPr>
            <a:r>
              <a:rPr lang="en-US" sz="2700" dirty="0" smtClean="0"/>
              <a:t>LDA algorithm</a:t>
            </a:r>
          </a:p>
          <a:p>
            <a:pPr lvl="2">
              <a:buFont typeface="Wingdings" pitchFamily="2" charset="2"/>
              <a:buChar char="Ø"/>
            </a:pPr>
            <a:r>
              <a:rPr lang="en-US" sz="2700" dirty="0" smtClean="0"/>
              <a:t>Tweets collection for a “TOPIC”  </a:t>
            </a:r>
            <a:endParaRPr lang="en-US" sz="2700" dirty="0" smtClean="0"/>
          </a:p>
          <a:p>
            <a:pPr lvl="1"/>
            <a:r>
              <a:rPr lang="en-US" sz="2900" dirty="0" smtClean="0"/>
              <a:t>Friend and Followers data </a:t>
            </a:r>
            <a:endParaRPr lang="en-US" sz="2900" dirty="0" smtClean="0"/>
          </a:p>
          <a:p>
            <a:pPr lvl="2">
              <a:buFont typeface="Wingdings" pitchFamily="2" charset="2"/>
              <a:buChar char="Ø"/>
            </a:pPr>
            <a:r>
              <a:rPr lang="en-US" sz="2700" dirty="0" smtClean="0"/>
              <a:t>Friend/ Follower information for each user</a:t>
            </a:r>
          </a:p>
          <a:p>
            <a:pPr lvl="2">
              <a:buFont typeface="Wingdings" pitchFamily="2" charset="2"/>
              <a:buChar char="Ø"/>
            </a:pPr>
            <a:r>
              <a:rPr lang="en-US" sz="2700" dirty="0" smtClean="0"/>
              <a:t>Limited by the number of API Twitter API calls which can be made</a:t>
            </a:r>
          </a:p>
          <a:p>
            <a:pPr lvl="2">
              <a:buFont typeface="Wingdings" pitchFamily="2" charset="2"/>
              <a:buChar char="Ø"/>
            </a:pPr>
            <a:r>
              <a:rPr lang="en-US" sz="2700" dirty="0" smtClean="0"/>
              <a:t>Collected approximately 200  friend/followers for each user</a:t>
            </a:r>
            <a:endParaRPr lang="en-US" sz="2700" dirty="0" smtClean="0"/>
          </a:p>
          <a:p>
            <a:pPr lvl="1"/>
            <a:r>
              <a:rPr lang="en-US" sz="2900" dirty="0" smtClean="0"/>
              <a:t>User’s history re-tweets data </a:t>
            </a:r>
            <a:endParaRPr lang="en-US" sz="2900" dirty="0" smtClean="0"/>
          </a:p>
          <a:p>
            <a:pPr lvl="2">
              <a:buFont typeface="Wingdings" pitchFamily="2" charset="2"/>
              <a:buChar char="Ø"/>
            </a:pPr>
            <a:r>
              <a:rPr lang="en-US" sz="2700" dirty="0" smtClean="0"/>
              <a:t>History re-tweet </a:t>
            </a:r>
            <a:r>
              <a:rPr lang="en-US" sz="2700" dirty="0" smtClean="0"/>
              <a:t>information for each user</a:t>
            </a:r>
          </a:p>
          <a:p>
            <a:pPr lvl="2">
              <a:buFont typeface="Wingdings" pitchFamily="2" charset="2"/>
              <a:buChar char="Ø"/>
            </a:pPr>
            <a:r>
              <a:rPr lang="en-US" sz="2700" dirty="0" smtClean="0"/>
              <a:t>Limited by the number of API Twitter API calls which can be made</a:t>
            </a:r>
          </a:p>
          <a:p>
            <a:pPr lvl="2">
              <a:buFont typeface="Wingdings" pitchFamily="2" charset="2"/>
              <a:buChar char="Ø"/>
            </a:pPr>
            <a:r>
              <a:rPr lang="en-US" sz="2700" dirty="0" smtClean="0"/>
              <a:t>Collected approximately </a:t>
            </a:r>
            <a:r>
              <a:rPr lang="en-US" sz="2700" dirty="0" smtClean="0"/>
              <a:t>30,000 history </a:t>
            </a:r>
            <a:r>
              <a:rPr lang="en-US" sz="2700" dirty="0" err="1" smtClean="0"/>
              <a:t>retweets</a:t>
            </a:r>
            <a:r>
              <a:rPr lang="en-US" sz="2700" dirty="0" smtClean="0"/>
              <a:t> </a:t>
            </a:r>
            <a:r>
              <a:rPr lang="en-US" sz="2700" dirty="0" smtClean="0"/>
              <a:t>for each </a:t>
            </a:r>
            <a:r>
              <a:rPr lang="en-US" sz="2700" dirty="0" smtClean="0"/>
              <a:t>user</a:t>
            </a:r>
            <a:endParaRPr lang="en-US" sz="2900" dirty="0" smtClean="0"/>
          </a:p>
          <a:p>
            <a:pPr lvl="1"/>
            <a:r>
              <a:rPr lang="en-US" sz="2900" dirty="0" smtClean="0"/>
              <a:t>For the sample data chosen, utilized up to 35MB data.</a:t>
            </a:r>
            <a:endParaRPr lang="en-US" sz="4200" dirty="0" smtClean="0"/>
          </a:p>
          <a:p>
            <a:endParaRPr lang="en-US" i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7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0778"/>
            <a:ext cx="10353761" cy="1088572"/>
          </a:xfrm>
        </p:spPr>
        <p:txBody>
          <a:bodyPr/>
          <a:lstStyle/>
          <a:p>
            <a:r>
              <a:rPr lang="en-US" dirty="0" smtClean="0"/>
              <a:t>Phases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36469"/>
            <a:ext cx="10353762" cy="54733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</a:t>
            </a:r>
            <a:r>
              <a:rPr lang="en-US" sz="3600" dirty="0" smtClean="0"/>
              <a:t>Analysis</a:t>
            </a:r>
            <a:endParaRPr lang="en-US" sz="1400" dirty="0" smtClean="0"/>
          </a:p>
          <a:p>
            <a:pPr lvl="1"/>
            <a:r>
              <a:rPr lang="en-US" sz="2400" dirty="0" smtClean="0"/>
              <a:t>Information Propagation Graph </a:t>
            </a:r>
            <a:r>
              <a:rPr lang="en-US" sz="2400" dirty="0" smtClean="0"/>
              <a:t>(extracting most </a:t>
            </a:r>
            <a:r>
              <a:rPr lang="en-US" sz="2400" dirty="0" smtClean="0"/>
              <a:t>important people in a re-tweet network) 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Degree </a:t>
            </a:r>
            <a:r>
              <a:rPr lang="en-US" sz="1800" dirty="0" err="1" smtClean="0"/>
              <a:t>Centraity</a:t>
            </a:r>
            <a:endParaRPr lang="en-US" sz="1800" dirty="0" smtClean="0"/>
          </a:p>
          <a:p>
            <a:pPr lvl="2">
              <a:buFont typeface="Wingdings" pitchFamily="2" charset="2"/>
              <a:buChar char="Ø"/>
            </a:pPr>
            <a:r>
              <a:rPr lang="en-US" sz="1800" dirty="0" err="1" smtClean="0"/>
              <a:t>EigenVector</a:t>
            </a:r>
            <a:r>
              <a:rPr lang="en-US" sz="1800" dirty="0" smtClean="0"/>
              <a:t> Centrality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/>
              <a:t>Betweenness Centrality</a:t>
            </a:r>
            <a:endParaRPr lang="en-US" sz="2000" dirty="0" smtClean="0"/>
          </a:p>
          <a:p>
            <a:pPr lvl="1"/>
            <a:r>
              <a:rPr lang="en-US" sz="2400" dirty="0" smtClean="0"/>
              <a:t> Modeling timeline for Tweets (Persistence and Visibility Decay of tweets)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/>
              <a:t>Sampling</a:t>
            </a:r>
            <a:endParaRPr lang="en-US" sz="2000" dirty="0" smtClean="0"/>
          </a:p>
          <a:p>
            <a:pPr lvl="1"/>
            <a:r>
              <a:rPr lang="en-US" sz="2400" dirty="0" smtClean="0"/>
              <a:t>Sentiment Analysis for tweets</a:t>
            </a:r>
            <a:endParaRPr lang="en-US" sz="2900" dirty="0" smtClean="0"/>
          </a:p>
          <a:p>
            <a:pPr lvl="2">
              <a:buFont typeface="Wingdings" pitchFamily="2" charset="2"/>
              <a:buChar char="Ø"/>
            </a:pPr>
            <a:endParaRPr lang="en-US" sz="4200" dirty="0" smtClean="0"/>
          </a:p>
          <a:p>
            <a:endParaRPr lang="en-US" i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67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9" y="201386"/>
            <a:ext cx="10353761" cy="1326321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8" y="1410264"/>
            <a:ext cx="10353762" cy="3695136"/>
          </a:xfrm>
        </p:spPr>
        <p:txBody>
          <a:bodyPr/>
          <a:lstStyle/>
          <a:p>
            <a:r>
              <a:rPr lang="en-US" dirty="0" smtClean="0"/>
              <a:t>Tweet Data Composition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ailtonqw40|</a:t>
            </a:r>
            <a:r>
              <a:rPr lang="en-US" sz="1200" dirty="0">
                <a:solidFill>
                  <a:srgbClr val="C00000"/>
                </a:solidFill>
              </a:rPr>
              <a:t>670712857928081408</a:t>
            </a:r>
            <a:r>
              <a:rPr lang="en-US" sz="1200" dirty="0">
                <a:solidFill>
                  <a:schemeClr val="accent1"/>
                </a:solidFill>
              </a:rPr>
              <a:t>|Sat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1"/>
                </a:solidFill>
              </a:rPr>
              <a:t>Nov 28 15:16:21 GMT-06:00 2015|</a:t>
            </a:r>
            <a:r>
              <a:rPr lang="en-US" sz="1200" dirty="0"/>
              <a:t>null|null|-1|1|&lt;a </a:t>
            </a:r>
            <a:r>
              <a:rPr lang="en-US" sz="1200" dirty="0" err="1"/>
              <a:t>href</a:t>
            </a:r>
            <a:r>
              <a:rPr lang="en-US" sz="1200" dirty="0"/>
              <a:t>="http://twitter.com/download/android" </a:t>
            </a:r>
            <a:r>
              <a:rPr lang="en-US" sz="1200" dirty="0" err="1"/>
              <a:t>rel</a:t>
            </a:r>
            <a:r>
              <a:rPr lang="en-US" sz="1200" dirty="0"/>
              <a:t>="</a:t>
            </a:r>
            <a:r>
              <a:rPr lang="en-US" sz="1200" dirty="0" err="1"/>
              <a:t>nofollow</a:t>
            </a:r>
            <a:r>
              <a:rPr lang="en-US" sz="1200" dirty="0"/>
              <a:t>"&gt;Twitter for Android&lt;/a&gt;|</a:t>
            </a:r>
            <a:r>
              <a:rPr lang="en-US" sz="1200" dirty="0">
                <a:solidFill>
                  <a:schemeClr val="accent1"/>
                </a:solidFill>
              </a:rPr>
              <a:t>RT </a:t>
            </a:r>
            <a:r>
              <a:rPr lang="en-US" sz="1200" dirty="0">
                <a:solidFill>
                  <a:srgbClr val="C00000"/>
                </a:solidFill>
              </a:rPr>
              <a:t>@</a:t>
            </a:r>
            <a:r>
              <a:rPr lang="en-US" sz="1200" dirty="0" err="1">
                <a:solidFill>
                  <a:srgbClr val="C00000"/>
                </a:solidFill>
              </a:rPr>
              <a:t>AdvisorAbbate</a:t>
            </a:r>
            <a:r>
              <a:rPr lang="en-US" sz="1200" dirty="0">
                <a:solidFill>
                  <a:schemeClr val="accent1"/>
                </a:solidFill>
              </a:rPr>
              <a:t>: Two weeks after the terrorist attack, #Paris mourns the 130 victims of attacks https://t.co/wiUGKClMbD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2214225"/>
              </p:ext>
            </p:extLst>
          </p:nvPr>
        </p:nvGraphicFramePr>
        <p:xfrm>
          <a:off x="1427630" y="2632244"/>
          <a:ext cx="8128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Twitter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Specifies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Ailtonqw40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Twitter User IDs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670712857928081408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Tweet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Sat Nov 28 15:16:21 GMT-06:00 2015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Tweet Posted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RT @</a:t>
                      </a:r>
                      <a:r>
                        <a:rPr lang="en-US" dirty="0" err="1" smtClean="0"/>
                        <a:t>AdvisorAbbate</a:t>
                      </a:r>
                      <a:r>
                        <a:rPr lang="en-US" dirty="0" smtClean="0"/>
                        <a:t>: Two weeks after the terrorist attack, #Paris mourns the 130 victims of attacks https://t.co/wiUGKClMbD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RT – Specifies it</a:t>
                      </a:r>
                      <a:r>
                        <a:rPr lang="en-US" baseline="0" dirty="0" smtClean="0"/>
                        <a:t> is a retweet</a:t>
                      </a:r>
                    </a:p>
                    <a:p>
                      <a:r>
                        <a:rPr lang="en-US" baseline="0" dirty="0" smtClean="0"/>
                        <a:t>@User – Original User ID </a:t>
                      </a:r>
                    </a:p>
                    <a:p>
                      <a:r>
                        <a:rPr lang="en-US" baseline="0" dirty="0" smtClean="0"/>
                        <a:t>And the Actual Tweet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98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84" y="256904"/>
            <a:ext cx="10353761" cy="1036320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45475"/>
            <a:ext cx="10353762" cy="1397725"/>
          </a:xfrm>
        </p:spPr>
        <p:txBody>
          <a:bodyPr>
            <a:normAutofit/>
          </a:bodyPr>
          <a:lstStyle/>
          <a:p>
            <a:r>
              <a:rPr lang="en-US" dirty="0" smtClean="0"/>
              <a:t>Modeling information propagation graph for the </a:t>
            </a:r>
            <a:r>
              <a:rPr lang="en-US" dirty="0" err="1" smtClean="0"/>
              <a:t>Retweets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“RT @Peter: Full-time: Chelsea 3-1 </a:t>
            </a:r>
            <a:r>
              <a:rPr lang="en-US" dirty="0" err="1" smtClean="0"/>
              <a:t>Steaua</a:t>
            </a:r>
            <a:r>
              <a:rPr lang="en-US" dirty="0" smtClean="0"/>
              <a:t> Bucharest. (3-2 on </a:t>
            </a:r>
            <a:r>
              <a:rPr lang="en-US" dirty="0" err="1" smtClean="0"/>
              <a:t>agg</a:t>
            </a:r>
            <a:r>
              <a:rPr lang="en-US" dirty="0" smtClean="0"/>
              <a:t>) and we’re through to the quarter-finals. #CFC”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2389" y="2717074"/>
            <a:ext cx="6348548" cy="337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839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84" y="256904"/>
            <a:ext cx="10353761" cy="103632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69" y="1162594"/>
            <a:ext cx="10353762" cy="6139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Information Propagation Graph</a:t>
            </a:r>
            <a:endParaRPr lang="en-US" sz="2800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750" y="1857375"/>
            <a:ext cx="7576456" cy="404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839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59356"/>
            <a:ext cx="10353761" cy="1326321"/>
          </a:xfrm>
        </p:spPr>
        <p:txBody>
          <a:bodyPr/>
          <a:lstStyle/>
          <a:p>
            <a:r>
              <a:rPr lang="en-US" dirty="0" smtClean="0"/>
              <a:t>RE-</a:t>
            </a:r>
            <a:r>
              <a:rPr lang="en-US" dirty="0" err="1" smtClean="0"/>
              <a:t>tWEET</a:t>
            </a:r>
            <a:r>
              <a:rPr lang="en-US" dirty="0" smtClean="0"/>
              <a:t> NETWORK –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85677"/>
            <a:ext cx="10353762" cy="462765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|12345|Sat </a:t>
            </a:r>
            <a:r>
              <a:rPr lang="en-US" sz="1600" dirty="0"/>
              <a:t>Nov 28 15:16:06 GMT-06:00 </a:t>
            </a:r>
            <a:r>
              <a:rPr lang="en-US" sz="1600" dirty="0" smtClean="0"/>
              <a:t>2015|Josh </a:t>
            </a:r>
            <a:r>
              <a:rPr lang="en-US" sz="1600" dirty="0"/>
              <a:t>Homme Raising </a:t>
            </a:r>
            <a:r>
              <a:rPr lang="en-US" sz="1600" dirty="0" smtClean="0"/>
              <a:t>Money</a:t>
            </a:r>
          </a:p>
          <a:p>
            <a:r>
              <a:rPr lang="en-US" sz="1600" dirty="0" smtClean="0"/>
              <a:t>B | 23456|Sat </a:t>
            </a:r>
            <a:r>
              <a:rPr lang="en-US" sz="1600" dirty="0"/>
              <a:t>Nov </a:t>
            </a:r>
            <a:r>
              <a:rPr lang="en-US" sz="1600" dirty="0" smtClean="0"/>
              <a:t>30 15:16:07 </a:t>
            </a:r>
            <a:r>
              <a:rPr lang="en-US" sz="1600" dirty="0"/>
              <a:t>GMT-06:00 </a:t>
            </a:r>
            <a:r>
              <a:rPr lang="en-US" sz="1600" dirty="0" smtClean="0"/>
              <a:t>2015|RT @A : </a:t>
            </a:r>
            <a:r>
              <a:rPr lang="en-US" sz="1600" dirty="0"/>
              <a:t>Josh Homme Raising Money</a:t>
            </a:r>
          </a:p>
          <a:p>
            <a:r>
              <a:rPr lang="en-US" sz="1600" dirty="0" smtClean="0"/>
              <a:t>C </a:t>
            </a:r>
            <a:r>
              <a:rPr lang="en-US" sz="1600" dirty="0"/>
              <a:t>| </a:t>
            </a:r>
            <a:r>
              <a:rPr lang="en-US" sz="1600" dirty="0" smtClean="0"/>
              <a:t>87654|Sat </a:t>
            </a:r>
            <a:r>
              <a:rPr lang="en-US" sz="1600" dirty="0"/>
              <a:t>Nov </a:t>
            </a:r>
            <a:r>
              <a:rPr lang="en-US" sz="1600" dirty="0" smtClean="0"/>
              <a:t>30 13:14:01 </a:t>
            </a:r>
            <a:r>
              <a:rPr lang="en-US" sz="1600" dirty="0"/>
              <a:t>GMT-06:00 2015|RT @A : Josh Homme Raising Money</a:t>
            </a:r>
          </a:p>
          <a:p>
            <a:r>
              <a:rPr lang="en-US" sz="1600" dirty="0" smtClean="0"/>
              <a:t>D </a:t>
            </a:r>
            <a:r>
              <a:rPr lang="en-US" sz="1600" dirty="0"/>
              <a:t>| </a:t>
            </a:r>
            <a:r>
              <a:rPr lang="en-US" sz="1600" dirty="0" smtClean="0"/>
              <a:t>23212|Sat Dec 1 13:11:03 </a:t>
            </a:r>
            <a:r>
              <a:rPr lang="en-US" sz="1600" dirty="0"/>
              <a:t>GMT-06:00 2015|RT @A : Josh Homme Raising </a:t>
            </a:r>
            <a:r>
              <a:rPr lang="en-US" sz="1600" dirty="0" smtClean="0"/>
              <a:t>Money</a:t>
            </a:r>
          </a:p>
          <a:p>
            <a:r>
              <a:rPr lang="en-US" sz="1600" dirty="0"/>
              <a:t>E</a:t>
            </a:r>
            <a:r>
              <a:rPr lang="en-US" sz="1600" dirty="0" smtClean="0"/>
              <a:t> </a:t>
            </a:r>
            <a:r>
              <a:rPr lang="en-US" sz="1600" dirty="0"/>
              <a:t>| </a:t>
            </a:r>
            <a:r>
              <a:rPr lang="en-US" sz="1600" dirty="0" smtClean="0"/>
              <a:t>21234|Sat </a:t>
            </a:r>
            <a:r>
              <a:rPr lang="en-US" sz="1600" dirty="0"/>
              <a:t>Dec 1 </a:t>
            </a:r>
            <a:r>
              <a:rPr lang="en-US" sz="1600" dirty="0" smtClean="0"/>
              <a:t>13:13:03 </a:t>
            </a:r>
            <a:r>
              <a:rPr lang="en-US" sz="1600" dirty="0"/>
              <a:t>GMT-06:00 2015|RT @A : Josh Homme Raising </a:t>
            </a:r>
            <a:r>
              <a:rPr lang="en-US" sz="1600" dirty="0" smtClean="0"/>
              <a:t>Money</a:t>
            </a:r>
          </a:p>
          <a:p>
            <a:r>
              <a:rPr lang="en-US" sz="1600" dirty="0" smtClean="0"/>
              <a:t>F </a:t>
            </a:r>
            <a:r>
              <a:rPr lang="en-US" sz="1600" dirty="0"/>
              <a:t>| </a:t>
            </a:r>
            <a:r>
              <a:rPr lang="en-US" sz="1600" dirty="0" smtClean="0"/>
              <a:t>98762|Sat </a:t>
            </a:r>
            <a:r>
              <a:rPr lang="en-US" sz="1600" dirty="0"/>
              <a:t>Dec 1 </a:t>
            </a:r>
            <a:r>
              <a:rPr lang="en-US" sz="1600" dirty="0" smtClean="0"/>
              <a:t>13:14:01 </a:t>
            </a:r>
            <a:r>
              <a:rPr lang="en-US" sz="1600" dirty="0"/>
              <a:t>GMT-06:00 2015|RT @A : Josh Homme Raising Money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Oval 3"/>
          <p:cNvSpPr/>
          <p:nvPr/>
        </p:nvSpPr>
        <p:spPr>
          <a:xfrm>
            <a:off x="1806269" y="4937760"/>
            <a:ext cx="445273" cy="4373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04837" y="4291944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381844" y="4272840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806270" y="5699759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7"/>
            <a:endCxn id="6" idx="3"/>
          </p:cNvCxnSpPr>
          <p:nvPr/>
        </p:nvCxnSpPr>
        <p:spPr>
          <a:xfrm flipV="1">
            <a:off x="2186333" y="4646117"/>
            <a:ext cx="260720" cy="35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7" idx="0"/>
          </p:cNvCxnSpPr>
          <p:nvPr/>
        </p:nvCxnSpPr>
        <p:spPr>
          <a:xfrm>
            <a:off x="2028906" y="5375081"/>
            <a:ext cx="1" cy="3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5" idx="5"/>
          </p:cNvCxnSpPr>
          <p:nvPr/>
        </p:nvCxnSpPr>
        <p:spPr>
          <a:xfrm flipH="1" flipV="1">
            <a:off x="1584901" y="4665221"/>
            <a:ext cx="286577" cy="33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91828" y="5164805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82201" y="5108484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22" idx="6"/>
          </p:cNvCxnSpPr>
          <p:nvPr/>
        </p:nvCxnSpPr>
        <p:spPr>
          <a:xfrm flipH="1">
            <a:off x="1427474" y="5156421"/>
            <a:ext cx="378795" cy="17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6"/>
            <a:endCxn id="21" idx="2"/>
          </p:cNvCxnSpPr>
          <p:nvPr/>
        </p:nvCxnSpPr>
        <p:spPr>
          <a:xfrm>
            <a:off x="2251542" y="5156421"/>
            <a:ext cx="340286" cy="22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253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64327"/>
            <a:ext cx="10353761" cy="1326321"/>
          </a:xfrm>
        </p:spPr>
        <p:txBody>
          <a:bodyPr/>
          <a:lstStyle/>
          <a:p>
            <a:r>
              <a:rPr lang="en-US" dirty="0" smtClean="0"/>
              <a:t>RE-</a:t>
            </a:r>
            <a:r>
              <a:rPr lang="en-US" dirty="0" err="1" smtClean="0"/>
              <a:t>tWEET</a:t>
            </a:r>
            <a:r>
              <a:rPr lang="en-US" dirty="0" smtClean="0"/>
              <a:t> NETWORK – An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85763" y="2668878"/>
            <a:ext cx="445273" cy="4373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85763" y="3718034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21387" y="2668878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957011" y="2668877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1036" y="2887538"/>
            <a:ext cx="690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1908400" y="3106199"/>
            <a:ext cx="0" cy="61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66660" y="2905980"/>
            <a:ext cx="690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821387" y="3718033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Oval 23"/>
          <p:cNvSpPr/>
          <p:nvPr/>
        </p:nvSpPr>
        <p:spPr>
          <a:xfrm>
            <a:off x="3957009" y="3679074"/>
            <a:ext cx="445273" cy="437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6" name="Straight Arrow Connector 25"/>
          <p:cNvCxnSpPr>
            <a:stCxn id="6" idx="4"/>
            <a:endCxn id="23" idx="0"/>
          </p:cNvCxnSpPr>
          <p:nvPr/>
        </p:nvCxnSpPr>
        <p:spPr>
          <a:xfrm>
            <a:off x="3044024" y="3106199"/>
            <a:ext cx="0" cy="6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24" idx="1"/>
          </p:cNvCxnSpPr>
          <p:nvPr/>
        </p:nvCxnSpPr>
        <p:spPr>
          <a:xfrm>
            <a:off x="3201451" y="3042155"/>
            <a:ext cx="820767" cy="70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567763">
            <a:off x="1094978" y="2280398"/>
            <a:ext cx="134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Nov 28 15:16:06</a:t>
            </a:r>
          </a:p>
        </p:txBody>
      </p:sp>
      <p:sp>
        <p:nvSpPr>
          <p:cNvPr id="30" name="TextBox 29"/>
          <p:cNvSpPr txBox="1"/>
          <p:nvPr/>
        </p:nvSpPr>
        <p:spPr>
          <a:xfrm rot="19567763">
            <a:off x="2587953" y="2154100"/>
            <a:ext cx="134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Nov 30 13:14:01</a:t>
            </a:r>
          </a:p>
        </p:txBody>
      </p:sp>
      <p:sp>
        <p:nvSpPr>
          <p:cNvPr id="31" name="TextBox 30"/>
          <p:cNvSpPr txBox="1"/>
          <p:nvPr/>
        </p:nvSpPr>
        <p:spPr>
          <a:xfrm rot="19567763">
            <a:off x="3915100" y="2062839"/>
            <a:ext cx="134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 1 13:11:03</a:t>
            </a:r>
          </a:p>
        </p:txBody>
      </p:sp>
      <p:sp>
        <p:nvSpPr>
          <p:cNvPr id="32" name="TextBox 31"/>
          <p:cNvSpPr txBox="1"/>
          <p:nvPr/>
        </p:nvSpPr>
        <p:spPr>
          <a:xfrm rot="19567763">
            <a:off x="953179" y="4440494"/>
            <a:ext cx="134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Nov 30 15:16:07</a:t>
            </a:r>
          </a:p>
        </p:txBody>
      </p:sp>
      <p:sp>
        <p:nvSpPr>
          <p:cNvPr id="33" name="TextBox 32"/>
          <p:cNvSpPr txBox="1"/>
          <p:nvPr/>
        </p:nvSpPr>
        <p:spPr>
          <a:xfrm rot="19567763">
            <a:off x="2146848" y="4468824"/>
            <a:ext cx="134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 1 13:13:03</a:t>
            </a:r>
          </a:p>
        </p:txBody>
      </p:sp>
      <p:sp>
        <p:nvSpPr>
          <p:cNvPr id="34" name="TextBox 33"/>
          <p:cNvSpPr txBox="1"/>
          <p:nvPr/>
        </p:nvSpPr>
        <p:spPr>
          <a:xfrm rot="19567763">
            <a:off x="3520368" y="4468824"/>
            <a:ext cx="1349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 1 13:14:01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95930" y="2202511"/>
            <a:ext cx="31611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Friends List</a:t>
            </a:r>
          </a:p>
          <a:p>
            <a:endParaRPr lang="en-US" dirty="0" smtClean="0"/>
          </a:p>
          <a:p>
            <a:r>
              <a:rPr lang="en-US" dirty="0" smtClean="0"/>
              <a:t>B -&gt; A</a:t>
            </a:r>
          </a:p>
          <a:p>
            <a:r>
              <a:rPr lang="en-US" dirty="0" smtClean="0"/>
              <a:t>C -&gt; A</a:t>
            </a:r>
          </a:p>
          <a:p>
            <a:r>
              <a:rPr lang="en-US" dirty="0" smtClean="0"/>
              <a:t>D -&gt; A,C</a:t>
            </a:r>
          </a:p>
          <a:p>
            <a:r>
              <a:rPr lang="en-US" dirty="0" smtClean="0"/>
              <a:t>E -&gt; A, C</a:t>
            </a:r>
          </a:p>
          <a:p>
            <a:r>
              <a:rPr lang="en-US" dirty="0" smtClean="0"/>
              <a:t>F -&gt; C</a:t>
            </a:r>
          </a:p>
          <a:p>
            <a:endParaRPr lang="en-US" dirty="0"/>
          </a:p>
          <a:p>
            <a:r>
              <a:rPr lang="en-US" dirty="0" smtClean="0"/>
              <a:t>Retweet History in the order</a:t>
            </a:r>
          </a:p>
          <a:p>
            <a:r>
              <a:rPr lang="en-US" dirty="0" smtClean="0"/>
              <a:t>D -&gt; C,A</a:t>
            </a:r>
          </a:p>
          <a:p>
            <a:r>
              <a:rPr lang="en-US" dirty="0" smtClean="0"/>
              <a:t>E -&gt; C,A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84" y="256904"/>
            <a:ext cx="10353761" cy="103632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69" y="1162594"/>
            <a:ext cx="10353762" cy="6139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Time Line Modeling</a:t>
            </a:r>
            <a:endParaRPr lang="en-US" sz="2800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690" y="2009368"/>
            <a:ext cx="6321470" cy="168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00880" y="4097383"/>
            <a:ext cx="10353762" cy="131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Sentiment Analysis</a:t>
            </a:r>
          </a:p>
          <a:p>
            <a:pPr marL="685800" lvl="1" indent="-228600" defTabSz="9144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of Words Strategy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39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494</TotalTime>
  <Words>574</Words>
  <Application>Microsoft Office PowerPoint</Application>
  <PresentationFormat>Custom</PresentationFormat>
  <Paragraphs>113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Damask</vt:lpstr>
      <vt:lpstr>   Twitter Data Analytics – Analyzing Tweet Networks </vt:lpstr>
      <vt:lpstr>Phases of the Project</vt:lpstr>
      <vt:lpstr>Phases of the Project</vt:lpstr>
      <vt:lpstr>Data Analysis</vt:lpstr>
      <vt:lpstr>DATA Analysis</vt:lpstr>
      <vt:lpstr>Algorithms</vt:lpstr>
      <vt:lpstr>RE-tWEET NETWORK – An Example</vt:lpstr>
      <vt:lpstr>RE-tWEET NETWORK – An Example</vt:lpstr>
      <vt:lpstr>Algorithms</vt:lpstr>
      <vt:lpstr>Technologies</vt:lpstr>
      <vt:lpstr>OUTPUT VIZUALIZATION</vt:lpstr>
      <vt:lpstr>OUTPUT VIZUALIZATION</vt:lpstr>
      <vt:lpstr>Thank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Data Analysis</dc:title>
  <dc:creator>Selvaraj, Karthikeyan</dc:creator>
  <cp:lastModifiedBy>keerthana</cp:lastModifiedBy>
  <cp:revision>89</cp:revision>
  <dcterms:created xsi:type="dcterms:W3CDTF">2015-12-03T22:39:19Z</dcterms:created>
  <dcterms:modified xsi:type="dcterms:W3CDTF">2015-12-16T12:13:11Z</dcterms:modified>
</cp:coreProperties>
</file>