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302" r:id="rId7"/>
    <p:sldId id="267" r:id="rId8"/>
    <p:sldId id="260" r:id="rId9"/>
    <p:sldId id="303" r:id="rId10"/>
    <p:sldId id="301" r:id="rId11"/>
    <p:sldId id="258" r:id="rId12"/>
    <p:sldId id="304" r:id="rId13"/>
    <p:sldId id="261" r:id="rId14"/>
    <p:sldId id="286" r:id="rId15"/>
    <p:sldId id="293" r:id="rId16"/>
    <p:sldId id="294" r:id="rId17"/>
    <p:sldId id="295" r:id="rId18"/>
    <p:sldId id="296" r:id="rId19"/>
    <p:sldId id="297" r:id="rId20"/>
    <p:sldId id="306" r:id="rId21"/>
    <p:sldId id="305" r:id="rId22"/>
    <p:sldId id="298" r:id="rId23"/>
    <p:sldId id="299" r:id="rId24"/>
    <p:sldId id="300"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75AC"/>
    <a:srgbClr val="63B7C6"/>
    <a:srgbClr val="86DAE3"/>
    <a:srgbClr val="0C4360"/>
    <a:srgbClr val="033855"/>
    <a:srgbClr val="002136"/>
    <a:srgbClr val="00243A"/>
    <a:srgbClr val="1B68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ROSHAN%20Drive\Roshan%20files\Roshan%20Files%202\Roshan%20Docs\A%20-%20Roshan%20-%20IMPORTANT%20DOCX\Proof%20of%20Education\zzData%20Science%20Course\Phase%201.2%20-%20SQL\Project\For%20visualisa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[Book1]1_total_revenue!PivotTable1</c:name>
    <c:fmtId val="12"/>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b="1" i="0" u="none" strike="noStrike" baseline="0">
                <a:effectLst>
                  <a:outerShdw blurRad="50800" dist="38100" dir="5400000" algn="t" rotWithShape="0">
                    <a:prstClr val="black">
                      <a:alpha val="40000"/>
                    </a:prstClr>
                  </a:outerShdw>
                </a:effectLst>
              </a:rPr>
              <a:t>Total Revenue by City</a:t>
            </a:r>
            <a:endParaRPr lang="en-US" sz="1200"/>
          </a:p>
        </c:rich>
      </c:tx>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'1_total_revenue'!$H$2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'1_total_revenue'!$G$3:$G$55</c:f>
              <c:strCache>
                <c:ptCount val="53"/>
                <c:pt idx="0">
                  <c:v>Amsterdam</c:v>
                </c:pt>
                <c:pt idx="1">
                  <c:v>Bangalore</c:v>
                </c:pt>
                <c:pt idx="2">
                  <c:v>Berlin</c:v>
                </c:pt>
                <c:pt idx="3">
                  <c:v>Bordeaux</c:v>
                </c:pt>
                <c:pt idx="4">
                  <c:v>Boston</c:v>
                </c:pt>
                <c:pt idx="5">
                  <c:v>Brasília</c:v>
                </c:pt>
                <c:pt idx="6">
                  <c:v>Brussels</c:v>
                </c:pt>
                <c:pt idx="7">
                  <c:v>Budapest</c:v>
                </c:pt>
                <c:pt idx="8">
                  <c:v>Buenos Aires</c:v>
                </c:pt>
                <c:pt idx="9">
                  <c:v>Chicago</c:v>
                </c:pt>
                <c:pt idx="10">
                  <c:v>Copenhagen</c:v>
                </c:pt>
                <c:pt idx="11">
                  <c:v>Cupertino</c:v>
                </c:pt>
                <c:pt idx="12">
                  <c:v>Delhi</c:v>
                </c:pt>
                <c:pt idx="13">
                  <c:v>Dijon</c:v>
                </c:pt>
                <c:pt idx="14">
                  <c:v>Dublin</c:v>
                </c:pt>
                <c:pt idx="15">
                  <c:v>Edinburgh</c:v>
                </c:pt>
                <c:pt idx="16">
                  <c:v>Edmonton</c:v>
                </c:pt>
                <c:pt idx="17">
                  <c:v>Fort Worth</c:v>
                </c:pt>
                <c:pt idx="18">
                  <c:v>Frankfurt</c:v>
                </c:pt>
                <c:pt idx="19">
                  <c:v>Halifax</c:v>
                </c:pt>
                <c:pt idx="20">
                  <c:v>Helsinki</c:v>
                </c:pt>
                <c:pt idx="21">
                  <c:v>Lisbon</c:v>
                </c:pt>
                <c:pt idx="22">
                  <c:v>London</c:v>
                </c:pt>
                <c:pt idx="23">
                  <c:v>Lyon</c:v>
                </c:pt>
                <c:pt idx="24">
                  <c:v>Madison</c:v>
                </c:pt>
                <c:pt idx="25">
                  <c:v>Madrid</c:v>
                </c:pt>
                <c:pt idx="26">
                  <c:v>Montréal</c:v>
                </c:pt>
                <c:pt idx="27">
                  <c:v>Mountain View</c:v>
                </c:pt>
                <c:pt idx="28">
                  <c:v>New York</c:v>
                </c:pt>
                <c:pt idx="29">
                  <c:v>Orlando</c:v>
                </c:pt>
                <c:pt idx="30">
                  <c:v>Oslo</c:v>
                </c:pt>
                <c:pt idx="31">
                  <c:v>Ottawa</c:v>
                </c:pt>
                <c:pt idx="32">
                  <c:v>Paris</c:v>
                </c:pt>
                <c:pt idx="33">
                  <c:v>Porto</c:v>
                </c:pt>
                <c:pt idx="34">
                  <c:v>Prague</c:v>
                </c:pt>
                <c:pt idx="35">
                  <c:v>Redmond</c:v>
                </c:pt>
                <c:pt idx="36">
                  <c:v>Reno</c:v>
                </c:pt>
                <c:pt idx="37">
                  <c:v>Rio de Janeiro</c:v>
                </c:pt>
                <c:pt idx="38">
                  <c:v>Rome</c:v>
                </c:pt>
                <c:pt idx="39">
                  <c:v>Salt Lake City</c:v>
                </c:pt>
                <c:pt idx="40">
                  <c:v>Santiago</c:v>
                </c:pt>
                <c:pt idx="41">
                  <c:v>São José dos Campos</c:v>
                </c:pt>
                <c:pt idx="42">
                  <c:v>São Paulo</c:v>
                </c:pt>
                <c:pt idx="43">
                  <c:v>Sidney</c:v>
                </c:pt>
                <c:pt idx="44">
                  <c:v>Stockholm</c:v>
                </c:pt>
                <c:pt idx="45">
                  <c:v>Stuttgart</c:v>
                </c:pt>
                <c:pt idx="46">
                  <c:v>Toronto</c:v>
                </c:pt>
                <c:pt idx="47">
                  <c:v>Tucson</c:v>
                </c:pt>
                <c:pt idx="48">
                  <c:v>Vancouver</c:v>
                </c:pt>
                <c:pt idx="49">
                  <c:v>Vienne</c:v>
                </c:pt>
                <c:pt idx="50">
                  <c:v>Warsaw</c:v>
                </c:pt>
                <c:pt idx="51">
                  <c:v>Winnipeg</c:v>
                </c:pt>
                <c:pt idx="52">
                  <c:v>Yellowknife</c:v>
                </c:pt>
              </c:strCache>
            </c:strRef>
          </c:cat>
          <c:val>
            <c:numRef>
              <c:f>'1_total_revenue'!$H$3:$H$55</c:f>
              <c:numCache>
                <c:formatCode>General</c:formatCode>
                <c:ptCount val="53"/>
                <c:pt idx="0">
                  <c:v>65.34</c:v>
                </c:pt>
                <c:pt idx="1">
                  <c:v>71.28</c:v>
                </c:pt>
                <c:pt idx="2">
                  <c:v>158.4</c:v>
                </c:pt>
                <c:pt idx="3">
                  <c:v>99.99</c:v>
                </c:pt>
                <c:pt idx="4">
                  <c:v>66.33</c:v>
                </c:pt>
                <c:pt idx="5">
                  <c:v>106.92</c:v>
                </c:pt>
                <c:pt idx="6">
                  <c:v>60.39</c:v>
                </c:pt>
                <c:pt idx="7">
                  <c:v>78.209999999999994</c:v>
                </c:pt>
                <c:pt idx="8">
                  <c:v>39.6</c:v>
                </c:pt>
                <c:pt idx="9">
                  <c:v>71.28</c:v>
                </c:pt>
                <c:pt idx="10">
                  <c:v>37.619999999999997</c:v>
                </c:pt>
                <c:pt idx="11">
                  <c:v>54.45</c:v>
                </c:pt>
                <c:pt idx="12">
                  <c:v>111.87</c:v>
                </c:pt>
                <c:pt idx="13">
                  <c:v>73.260000000000005</c:v>
                </c:pt>
                <c:pt idx="14">
                  <c:v>114.84</c:v>
                </c:pt>
                <c:pt idx="15">
                  <c:v>79.2</c:v>
                </c:pt>
                <c:pt idx="16">
                  <c:v>29.7</c:v>
                </c:pt>
                <c:pt idx="17">
                  <c:v>86.13</c:v>
                </c:pt>
                <c:pt idx="18">
                  <c:v>94.05</c:v>
                </c:pt>
                <c:pt idx="19">
                  <c:v>62.37</c:v>
                </c:pt>
                <c:pt idx="20">
                  <c:v>79.2</c:v>
                </c:pt>
                <c:pt idx="21">
                  <c:v>102.96</c:v>
                </c:pt>
                <c:pt idx="22">
                  <c:v>166.32</c:v>
                </c:pt>
                <c:pt idx="23">
                  <c:v>64.349999999999994</c:v>
                </c:pt>
                <c:pt idx="24">
                  <c:v>76.23</c:v>
                </c:pt>
                <c:pt idx="25">
                  <c:v>98.01</c:v>
                </c:pt>
                <c:pt idx="26">
                  <c:v>99.99</c:v>
                </c:pt>
                <c:pt idx="27">
                  <c:v>169.29</c:v>
                </c:pt>
                <c:pt idx="28">
                  <c:v>79.2</c:v>
                </c:pt>
                <c:pt idx="29">
                  <c:v>92.07</c:v>
                </c:pt>
                <c:pt idx="30">
                  <c:v>72.27</c:v>
                </c:pt>
                <c:pt idx="31">
                  <c:v>91.08</c:v>
                </c:pt>
                <c:pt idx="32">
                  <c:v>151.47</c:v>
                </c:pt>
                <c:pt idx="33">
                  <c:v>82.17</c:v>
                </c:pt>
                <c:pt idx="34">
                  <c:v>273.24</c:v>
                </c:pt>
                <c:pt idx="35">
                  <c:v>98.01</c:v>
                </c:pt>
                <c:pt idx="36">
                  <c:v>91.08</c:v>
                </c:pt>
                <c:pt idx="37">
                  <c:v>82.17</c:v>
                </c:pt>
                <c:pt idx="38">
                  <c:v>50.49</c:v>
                </c:pt>
                <c:pt idx="39">
                  <c:v>72.27</c:v>
                </c:pt>
                <c:pt idx="40">
                  <c:v>97.02</c:v>
                </c:pt>
                <c:pt idx="41">
                  <c:v>108.9</c:v>
                </c:pt>
                <c:pt idx="42">
                  <c:v>129.69</c:v>
                </c:pt>
                <c:pt idx="43">
                  <c:v>81.180000000000007</c:v>
                </c:pt>
                <c:pt idx="44">
                  <c:v>75.239999999999995</c:v>
                </c:pt>
                <c:pt idx="45">
                  <c:v>82.17</c:v>
                </c:pt>
                <c:pt idx="46">
                  <c:v>40.590000000000003</c:v>
                </c:pt>
                <c:pt idx="47">
                  <c:v>84.15</c:v>
                </c:pt>
                <c:pt idx="48">
                  <c:v>66.33</c:v>
                </c:pt>
                <c:pt idx="49">
                  <c:v>69.3</c:v>
                </c:pt>
                <c:pt idx="50">
                  <c:v>76.23</c:v>
                </c:pt>
                <c:pt idx="51">
                  <c:v>70.290000000000006</c:v>
                </c:pt>
                <c:pt idx="52">
                  <c:v>75.239999999999995</c:v>
                </c:pt>
              </c:numCache>
            </c:numRef>
          </c:val>
          <c:extLst>
            <c:ext xmlns:c16="http://schemas.microsoft.com/office/drawing/2014/chart" uri="{C3380CC4-5D6E-409C-BE32-E72D297353CC}">
              <c16:uniqueId val="{00000000-7E10-4114-9C04-67A851D96E5A}"/>
            </c:ext>
          </c:extLst>
        </c:ser>
        <c:dLbls>
          <c:showLegendKey val="0"/>
          <c:showVal val="0"/>
          <c:showCatName val="0"/>
          <c:showSerName val="0"/>
          <c:showPercent val="0"/>
          <c:showBubbleSize val="0"/>
        </c:dLbls>
        <c:gapWidth val="100"/>
        <c:overlap val="-24"/>
        <c:axId val="778112815"/>
        <c:axId val="778113775"/>
      </c:barChart>
      <c:catAx>
        <c:axId val="778112815"/>
        <c:scaling>
          <c:orientation val="minMax"/>
        </c:scaling>
        <c:delete val="0"/>
        <c:axPos val="b"/>
        <c:title>
          <c:tx>
            <c:rich>
              <a:bodyPr rot="0" spcFirstLastPara="1" vertOverflow="ellipsis" vert="horz" wrap="square" anchor="ctr" anchorCtr="1"/>
              <a:lstStyle/>
              <a:p>
                <a:pPr>
                  <a:defRPr sz="800" b="1" i="0" u="none" strike="noStrike" kern="1200" cap="all" baseline="0">
                    <a:solidFill>
                      <a:schemeClr val="lt1">
                        <a:lumMod val="85000"/>
                      </a:schemeClr>
                    </a:solidFill>
                    <a:latin typeface="+mn-lt"/>
                    <a:ea typeface="+mn-ea"/>
                    <a:cs typeface="+mn-cs"/>
                  </a:defRPr>
                </a:pPr>
                <a:r>
                  <a:rPr lang="en-IN" sz="800"/>
                  <a:t>City</a:t>
                </a:r>
              </a:p>
            </c:rich>
          </c:tx>
          <c:layout>
            <c:manualLayout>
              <c:xMode val="edge"/>
              <c:yMode val="edge"/>
              <c:x val="0.49475118796217238"/>
              <c:y val="0.90683543589309401"/>
            </c:manualLayout>
          </c:layout>
          <c:overlay val="0"/>
          <c:spPr>
            <a:noFill/>
            <a:ln>
              <a:noFill/>
            </a:ln>
            <a:effectLst/>
          </c:spPr>
          <c:txPr>
            <a:bodyPr rot="0" spcFirstLastPara="1" vertOverflow="ellipsis" vert="horz" wrap="square" anchor="ctr" anchorCtr="1"/>
            <a:lstStyle/>
            <a:p>
              <a:pPr>
                <a:defRPr sz="8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8113775"/>
        <c:crosses val="autoZero"/>
        <c:auto val="1"/>
        <c:lblAlgn val="ctr"/>
        <c:lblOffset val="100"/>
        <c:noMultiLvlLbl val="0"/>
      </c:catAx>
      <c:valAx>
        <c:axId val="7781137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total revenue</a:t>
                </a:r>
              </a:p>
            </c:rich>
          </c:tx>
          <c:layout>
            <c:manualLayout>
              <c:xMode val="edge"/>
              <c:yMode val="edge"/>
              <c:x val="1.9444382215716406E-2"/>
              <c:y val="0.15274098802165859"/>
            </c:manualLayout>
          </c:layout>
          <c:overlay val="0"/>
          <c:spPr>
            <a:noFill/>
            <a:ln>
              <a:noFill/>
            </a:ln>
            <a:effectLst/>
          </c:spPr>
          <c:txPr>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8112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002136"/>
        </a:gs>
        <a:gs pos="100000">
          <a:srgbClr val="0C4360"/>
        </a:gs>
      </a:gsLst>
      <a:lin ang="5400000" scaled="1"/>
      <a:tileRect/>
    </a:gradFill>
    <a:ln>
      <a:solidFill>
        <a:schemeClr val="tx1">
          <a:lumMod val="75000"/>
          <a:lumOff val="2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[Book1]1_total_revenue!PivotTable2</c:name>
    <c:fmtId val="5"/>
  </c:pivotSource>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t>Total Revenue by Country</a:t>
            </a:r>
            <a:endParaRPr lang="en-US" sz="1200"/>
          </a:p>
        </c:rich>
      </c:tx>
      <c:layout>
        <c:manualLayout>
          <c:xMode val="edge"/>
          <c:yMode val="edge"/>
          <c:x val="2.9157272191196366E-2"/>
          <c:y val="3.5842293906810034E-2"/>
        </c:manualLayout>
      </c:layout>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'1_total_revenue'!$K$2</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78D6-4EF1-BAA3-CFAF1E6B7EB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78D6-4EF1-BAA3-CFAF1E6B7EB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78D6-4EF1-BAA3-CFAF1E6B7EB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78D6-4EF1-BAA3-CFAF1E6B7EBD}"/>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78D6-4EF1-BAA3-CFAF1E6B7EBD}"/>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78D6-4EF1-BAA3-CFAF1E6B7EBD}"/>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D-78D6-4EF1-BAA3-CFAF1E6B7EBD}"/>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F-78D6-4EF1-BAA3-CFAF1E6B7EBD}"/>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1-78D6-4EF1-BAA3-CFAF1E6B7EBD}"/>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3-78D6-4EF1-BAA3-CFAF1E6B7EBD}"/>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5-78D6-4EF1-BAA3-CFAF1E6B7EBD}"/>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7-78D6-4EF1-BAA3-CFAF1E6B7EBD}"/>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9-78D6-4EF1-BAA3-CFAF1E6B7EBD}"/>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B-78D6-4EF1-BAA3-CFAF1E6B7EBD}"/>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D-78D6-4EF1-BAA3-CFAF1E6B7EBD}"/>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F-78D6-4EF1-BAA3-CFAF1E6B7EBD}"/>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1-78D6-4EF1-BAA3-CFAF1E6B7EBD}"/>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3-78D6-4EF1-BAA3-CFAF1E6B7EBD}"/>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5-78D6-4EF1-BAA3-CFAF1E6B7EBD}"/>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7-78D6-4EF1-BAA3-CFAF1E6B7EBD}"/>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9-78D6-4EF1-BAA3-CFAF1E6B7EBD}"/>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B-78D6-4EF1-BAA3-CFAF1E6B7EBD}"/>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D-78D6-4EF1-BAA3-CFAF1E6B7EBD}"/>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F-78D6-4EF1-BAA3-CFAF1E6B7EB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'1_total_revenue'!$J$3:$J$26</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'1_total_revenue'!$K$3:$K$26</c:f>
              <c:numCache>
                <c:formatCode>General</c:formatCode>
                <c:ptCount val="24"/>
                <c:pt idx="0">
                  <c:v>39.6</c:v>
                </c:pt>
                <c:pt idx="1">
                  <c:v>81.180000000000007</c:v>
                </c:pt>
                <c:pt idx="2">
                  <c:v>69.3</c:v>
                </c:pt>
                <c:pt idx="3">
                  <c:v>60.39</c:v>
                </c:pt>
                <c:pt idx="4">
                  <c:v>427.68</c:v>
                </c:pt>
                <c:pt idx="5">
                  <c:v>535.59</c:v>
                </c:pt>
                <c:pt idx="6">
                  <c:v>97.02</c:v>
                </c:pt>
                <c:pt idx="7">
                  <c:v>273.24</c:v>
                </c:pt>
                <c:pt idx="8">
                  <c:v>37.619999999999997</c:v>
                </c:pt>
                <c:pt idx="9">
                  <c:v>79.2</c:v>
                </c:pt>
                <c:pt idx="10">
                  <c:v>389.06999999999994</c:v>
                </c:pt>
                <c:pt idx="11">
                  <c:v>334.62</c:v>
                </c:pt>
                <c:pt idx="12">
                  <c:v>78.209999999999994</c:v>
                </c:pt>
                <c:pt idx="13">
                  <c:v>183.15</c:v>
                </c:pt>
                <c:pt idx="14">
                  <c:v>114.84</c:v>
                </c:pt>
                <c:pt idx="15">
                  <c:v>50.49</c:v>
                </c:pt>
                <c:pt idx="16">
                  <c:v>65.34</c:v>
                </c:pt>
                <c:pt idx="17">
                  <c:v>72.27</c:v>
                </c:pt>
                <c:pt idx="18">
                  <c:v>76.23</c:v>
                </c:pt>
                <c:pt idx="19">
                  <c:v>185.13</c:v>
                </c:pt>
                <c:pt idx="20">
                  <c:v>98.01</c:v>
                </c:pt>
                <c:pt idx="21">
                  <c:v>75.239999999999995</c:v>
                </c:pt>
                <c:pt idx="22">
                  <c:v>245.51999999999998</c:v>
                </c:pt>
                <c:pt idx="23">
                  <c:v>1040.49</c:v>
                </c:pt>
              </c:numCache>
            </c:numRef>
          </c:val>
          <c:extLst>
            <c:ext xmlns:c16="http://schemas.microsoft.com/office/drawing/2014/chart" uri="{C3380CC4-5D6E-409C-BE32-E72D297353CC}">
              <c16:uniqueId val="{00000030-78D6-4EF1-BAA3-CFAF1E6B7EBD}"/>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0966648166776514"/>
          <c:y val="5.1085146614737668E-2"/>
          <c:w val="0.29033351833223486"/>
          <c:h val="0.9415056988844136"/>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002136"/>
        </a:gs>
        <a:gs pos="100000">
          <a:srgbClr val="0C4360"/>
        </a:gs>
      </a:gsLst>
      <a:lin ang="5400000" scaled="1"/>
      <a:tileRect/>
    </a:gradFill>
    <a:ln>
      <a:solidFill>
        <a:schemeClr val="tx1">
          <a:lumMod val="75000"/>
          <a:lumOff val="2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[Book1]3_customer_purchased-3_genres!PivotTable5</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1" i="0" u="none" strike="noStrike" baseline="0">
                <a:effectLst>
                  <a:outerShdw blurRad="50800" dist="38100" dir="5400000" algn="t" rotWithShape="0">
                    <a:prstClr val="black">
                      <a:alpha val="40000"/>
                    </a:prstClr>
                  </a:outerShdw>
                </a:effectLst>
              </a:rPr>
              <a:t>Customers by Genre Diversity</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'3_customer_purchased-3_genres'!$F$3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'3_customer_purchased-3_genres'!$E$4:$E$62</c:f>
              <c:strCache>
                <c:ptCount val="59"/>
                <c:pt idx="0">
                  <c:v>Leonie Köhler</c:v>
                </c:pt>
                <c:pt idx="1">
                  <c:v>Madalena Sampaio</c:v>
                </c:pt>
                <c:pt idx="2">
                  <c:v>Heather Leacock</c:v>
                </c:pt>
                <c:pt idx="3">
                  <c:v>Edward Francis</c:v>
                </c:pt>
                <c:pt idx="4">
                  <c:v>František Wichterlová</c:v>
                </c:pt>
                <c:pt idx="5">
                  <c:v>Terhi Hämäläinen</c:v>
                </c:pt>
                <c:pt idx="6">
                  <c:v>Niklas Schröder</c:v>
                </c:pt>
                <c:pt idx="7">
                  <c:v>Marc Dubois</c:v>
                </c:pt>
                <c:pt idx="8">
                  <c:v>Hugh O'Reilly</c:v>
                </c:pt>
                <c:pt idx="9">
                  <c:v>Wyatt Girard</c:v>
                </c:pt>
                <c:pt idx="10">
                  <c:v>Michelle Brooks</c:v>
                </c:pt>
                <c:pt idx="11">
                  <c:v>Julia Barnett</c:v>
                </c:pt>
                <c:pt idx="12">
                  <c:v>Fernanda Ramos</c:v>
                </c:pt>
                <c:pt idx="13">
                  <c:v>Jack Smith</c:v>
                </c:pt>
                <c:pt idx="14">
                  <c:v>John Gordon</c:v>
                </c:pt>
                <c:pt idx="15">
                  <c:v>Camille Bernard</c:v>
                </c:pt>
                <c:pt idx="16">
                  <c:v>Ladislav Kovács</c:v>
                </c:pt>
                <c:pt idx="17">
                  <c:v>Helena Holý</c:v>
                </c:pt>
                <c:pt idx="18">
                  <c:v>Ellie Sullivan</c:v>
                </c:pt>
                <c:pt idx="19">
                  <c:v>Steve Murray</c:v>
                </c:pt>
                <c:pt idx="20">
                  <c:v>Enrique Muñoz</c:v>
                </c:pt>
                <c:pt idx="21">
                  <c:v>Luis Rojas</c:v>
                </c:pt>
                <c:pt idx="22">
                  <c:v>Mark Taylor</c:v>
                </c:pt>
                <c:pt idx="23">
                  <c:v>Johannes Van der Berg</c:v>
                </c:pt>
                <c:pt idx="24">
                  <c:v>Hannah Schneider</c:v>
                </c:pt>
                <c:pt idx="25">
                  <c:v>Luís Gonçalves</c:v>
                </c:pt>
                <c:pt idx="26">
                  <c:v>Diego Gutiérrez</c:v>
                </c:pt>
                <c:pt idx="27">
                  <c:v>João Fernandes</c:v>
                </c:pt>
                <c:pt idx="28">
                  <c:v>Isabelle Mercier</c:v>
                </c:pt>
                <c:pt idx="29">
                  <c:v>Kathy Chase</c:v>
                </c:pt>
                <c:pt idx="30">
                  <c:v>Richard Cunningham</c:v>
                </c:pt>
                <c:pt idx="31">
                  <c:v>Daan Peeters</c:v>
                </c:pt>
                <c:pt idx="32">
                  <c:v>Tim Goyer</c:v>
                </c:pt>
                <c:pt idx="33">
                  <c:v>Lucas Mancini</c:v>
                </c:pt>
                <c:pt idx="34">
                  <c:v>Manoj Pareek</c:v>
                </c:pt>
                <c:pt idx="35">
                  <c:v>Bjørn Hansen</c:v>
                </c:pt>
                <c:pt idx="36">
                  <c:v>Stanisław Wójcik</c:v>
                </c:pt>
                <c:pt idx="37">
                  <c:v>Dan Miller</c:v>
                </c:pt>
                <c:pt idx="38">
                  <c:v>Eduardo Martins</c:v>
                </c:pt>
                <c:pt idx="39">
                  <c:v>Aaron Mitchell</c:v>
                </c:pt>
                <c:pt idx="40">
                  <c:v>Joakim Johansson</c:v>
                </c:pt>
                <c:pt idx="41">
                  <c:v>Mark Philips</c:v>
                </c:pt>
                <c:pt idx="42">
                  <c:v>Patrick Gray</c:v>
                </c:pt>
                <c:pt idx="43">
                  <c:v>Dominique Lefebvre</c:v>
                </c:pt>
                <c:pt idx="44">
                  <c:v>Frank Harris</c:v>
                </c:pt>
                <c:pt idx="45">
                  <c:v>François Tremblay</c:v>
                </c:pt>
                <c:pt idx="46">
                  <c:v>Phil Hughes</c:v>
                </c:pt>
                <c:pt idx="47">
                  <c:v>Martha Silk</c:v>
                </c:pt>
                <c:pt idx="48">
                  <c:v>Puja Srivastava</c:v>
                </c:pt>
                <c:pt idx="49">
                  <c:v>Alexandre Rocha</c:v>
                </c:pt>
                <c:pt idx="50">
                  <c:v>Astrid Gruber</c:v>
                </c:pt>
                <c:pt idx="51">
                  <c:v>Roberto Almeida</c:v>
                </c:pt>
                <c:pt idx="52">
                  <c:v>Frank Ralston</c:v>
                </c:pt>
                <c:pt idx="53">
                  <c:v>Emma Jones</c:v>
                </c:pt>
                <c:pt idx="54">
                  <c:v>Kara Nielsen</c:v>
                </c:pt>
                <c:pt idx="55">
                  <c:v>Victor Stevens</c:v>
                </c:pt>
                <c:pt idx="56">
                  <c:v>Fynn Zimmermann</c:v>
                </c:pt>
                <c:pt idx="57">
                  <c:v>Jennifer Peterson</c:v>
                </c:pt>
                <c:pt idx="58">
                  <c:v>Robert Brown</c:v>
                </c:pt>
              </c:strCache>
            </c:strRef>
          </c:cat>
          <c:val>
            <c:numRef>
              <c:f>'3_customer_purchased-3_genres'!$F$4:$F$62</c:f>
              <c:numCache>
                <c:formatCode>General</c:formatCode>
                <c:ptCount val="59"/>
                <c:pt idx="0">
                  <c:v>14</c:v>
                </c:pt>
                <c:pt idx="1">
                  <c:v>13</c:v>
                </c:pt>
                <c:pt idx="2">
                  <c:v>13</c:v>
                </c:pt>
                <c:pt idx="3">
                  <c:v>13</c:v>
                </c:pt>
                <c:pt idx="4">
                  <c:v>13</c:v>
                </c:pt>
                <c:pt idx="5">
                  <c:v>13</c:v>
                </c:pt>
                <c:pt idx="6">
                  <c:v>12</c:v>
                </c:pt>
                <c:pt idx="7">
                  <c:v>12</c:v>
                </c:pt>
                <c:pt idx="8">
                  <c:v>12</c:v>
                </c:pt>
                <c:pt idx="9">
                  <c:v>12</c:v>
                </c:pt>
                <c:pt idx="10">
                  <c:v>12</c:v>
                </c:pt>
                <c:pt idx="11">
                  <c:v>12</c:v>
                </c:pt>
                <c:pt idx="12">
                  <c:v>12</c:v>
                </c:pt>
                <c:pt idx="13">
                  <c:v>12</c:v>
                </c:pt>
                <c:pt idx="14">
                  <c:v>12</c:v>
                </c:pt>
                <c:pt idx="15">
                  <c:v>11</c:v>
                </c:pt>
                <c:pt idx="16">
                  <c:v>11</c:v>
                </c:pt>
                <c:pt idx="17">
                  <c:v>11</c:v>
                </c:pt>
                <c:pt idx="18">
                  <c:v>11</c:v>
                </c:pt>
                <c:pt idx="19">
                  <c:v>11</c:v>
                </c:pt>
                <c:pt idx="20">
                  <c:v>11</c:v>
                </c:pt>
                <c:pt idx="21">
                  <c:v>11</c:v>
                </c:pt>
                <c:pt idx="22">
                  <c:v>11</c:v>
                </c:pt>
                <c:pt idx="23">
                  <c:v>11</c:v>
                </c:pt>
                <c:pt idx="24">
                  <c:v>10</c:v>
                </c:pt>
                <c:pt idx="25">
                  <c:v>10</c:v>
                </c:pt>
                <c:pt idx="26">
                  <c:v>10</c:v>
                </c:pt>
                <c:pt idx="27">
                  <c:v>10</c:v>
                </c:pt>
                <c:pt idx="28">
                  <c:v>10</c:v>
                </c:pt>
                <c:pt idx="29">
                  <c:v>10</c:v>
                </c:pt>
                <c:pt idx="30">
                  <c:v>10</c:v>
                </c:pt>
                <c:pt idx="31">
                  <c:v>10</c:v>
                </c:pt>
                <c:pt idx="32">
                  <c:v>10</c:v>
                </c:pt>
                <c:pt idx="33">
                  <c:v>10</c:v>
                </c:pt>
                <c:pt idx="34">
                  <c:v>10</c:v>
                </c:pt>
                <c:pt idx="35">
                  <c:v>9</c:v>
                </c:pt>
                <c:pt idx="36">
                  <c:v>9</c:v>
                </c:pt>
                <c:pt idx="37">
                  <c:v>9</c:v>
                </c:pt>
                <c:pt idx="38">
                  <c:v>9</c:v>
                </c:pt>
                <c:pt idx="39">
                  <c:v>9</c:v>
                </c:pt>
                <c:pt idx="40">
                  <c:v>9</c:v>
                </c:pt>
                <c:pt idx="41">
                  <c:v>9</c:v>
                </c:pt>
                <c:pt idx="42">
                  <c:v>9</c:v>
                </c:pt>
                <c:pt idx="43">
                  <c:v>8</c:v>
                </c:pt>
                <c:pt idx="44">
                  <c:v>8</c:v>
                </c:pt>
                <c:pt idx="45">
                  <c:v>8</c:v>
                </c:pt>
                <c:pt idx="46">
                  <c:v>8</c:v>
                </c:pt>
                <c:pt idx="47">
                  <c:v>8</c:v>
                </c:pt>
                <c:pt idx="48">
                  <c:v>8</c:v>
                </c:pt>
                <c:pt idx="49">
                  <c:v>8</c:v>
                </c:pt>
                <c:pt idx="50">
                  <c:v>8</c:v>
                </c:pt>
                <c:pt idx="51">
                  <c:v>8</c:v>
                </c:pt>
                <c:pt idx="52">
                  <c:v>8</c:v>
                </c:pt>
                <c:pt idx="53">
                  <c:v>7</c:v>
                </c:pt>
                <c:pt idx="54">
                  <c:v>6</c:v>
                </c:pt>
                <c:pt idx="55">
                  <c:v>6</c:v>
                </c:pt>
                <c:pt idx="56">
                  <c:v>6</c:v>
                </c:pt>
                <c:pt idx="57">
                  <c:v>6</c:v>
                </c:pt>
                <c:pt idx="58">
                  <c:v>5</c:v>
                </c:pt>
              </c:numCache>
            </c:numRef>
          </c:val>
          <c:extLst>
            <c:ext xmlns:c16="http://schemas.microsoft.com/office/drawing/2014/chart" uri="{C3380CC4-5D6E-409C-BE32-E72D297353CC}">
              <c16:uniqueId val="{00000000-B1E5-4ECA-8255-4210B1B71419}"/>
            </c:ext>
          </c:extLst>
        </c:ser>
        <c:dLbls>
          <c:showLegendKey val="0"/>
          <c:showVal val="0"/>
          <c:showCatName val="0"/>
          <c:showSerName val="0"/>
          <c:showPercent val="0"/>
          <c:showBubbleSize val="0"/>
        </c:dLbls>
        <c:gapWidth val="115"/>
        <c:overlap val="-20"/>
        <c:axId val="391915263"/>
        <c:axId val="391912383"/>
      </c:barChart>
      <c:catAx>
        <c:axId val="391915263"/>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customer name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912383"/>
        <c:crosses val="autoZero"/>
        <c:auto val="1"/>
        <c:lblAlgn val="ctr"/>
        <c:lblOffset val="100"/>
        <c:noMultiLvlLbl val="0"/>
      </c:catAx>
      <c:valAx>
        <c:axId val="391912383"/>
        <c:scaling>
          <c:orientation val="minMax"/>
        </c:scaling>
        <c:delete val="0"/>
        <c:axPos val="b"/>
        <c:majorGridlines>
          <c:spPr>
            <a:ln w="9525" cap="flat" cmpd="sng" algn="ctr">
              <a:solidFill>
                <a:schemeClr val="lt1">
                  <a:lumMod val="95000"/>
                  <a:alpha val="10000"/>
                </a:schemeClr>
              </a:solidFill>
              <a:round/>
            </a:ln>
            <a:effectLst/>
          </c:spPr>
        </c:majorGridlines>
        <c:minorGridlines>
          <c:spPr>
            <a:ln>
              <a:solidFill>
                <a:schemeClr val="lt1">
                  <a:lumMod val="95000"/>
                  <a:alpha val="5000"/>
                </a:schemeClr>
              </a:solidFill>
            </a:ln>
            <a:effectLst/>
          </c:spPr>
        </c:min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genre count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91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rgbClr val="002136"/>
        </a:gs>
        <a:gs pos="100000">
          <a:srgbClr val="0C4360"/>
        </a:gs>
      </a:gsLst>
      <a:lin ang="5400000" scaled="1"/>
      <a:tileRect/>
    </a:gradFill>
    <a:ln>
      <a:solidFill>
        <a:schemeClr val="tx1">
          <a:lumMod val="75000"/>
          <a:lumOff val="2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[Book1]4_avg_order_by_each_customer!PivotTable6</c:name>
    <c:fmtId val="16"/>
  </c:pivotSource>
  <c:chart>
    <c:title>
      <c:tx>
        <c:rich>
          <a:bodyPr rot="0" spcFirstLastPara="1" vertOverflow="ellipsis" vert="horz" wrap="square" anchor="ctr" anchorCtr="1"/>
          <a:lstStyle/>
          <a:p>
            <a:pPr>
              <a:defRPr sz="9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900"/>
              <a:t>Average order value for each customer </a:t>
            </a:r>
          </a:p>
        </c:rich>
      </c:tx>
      <c:overlay val="0"/>
      <c:spPr>
        <a:noFill/>
        <a:ln>
          <a:noFill/>
        </a:ln>
        <a:effectLst/>
      </c:spPr>
      <c:txPr>
        <a:bodyPr rot="0" spcFirstLastPara="1" vertOverflow="ellipsis" vert="horz" wrap="square" anchor="ctr" anchorCtr="1"/>
        <a:lstStyle/>
        <a:p>
          <a:pPr>
            <a:defRPr sz="9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'4_avg_order_by_each_customer'!$F$3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'4_avg_order_by_each_customer'!$E$4:$E$62</c:f>
              <c:strCache>
                <c:ptCount val="59"/>
                <c:pt idx="0">
                  <c:v>Aaron Mitchell</c:v>
                </c:pt>
                <c:pt idx="1">
                  <c:v>Alexandre Rocha</c:v>
                </c:pt>
                <c:pt idx="2">
                  <c:v>Astrid Gruber</c:v>
                </c:pt>
                <c:pt idx="3">
                  <c:v>Bjørn Hansen</c:v>
                </c:pt>
                <c:pt idx="4">
                  <c:v>Camille Bernard</c:v>
                </c:pt>
                <c:pt idx="5">
                  <c:v>Daan Peeters</c:v>
                </c:pt>
                <c:pt idx="6">
                  <c:v>Dan Miller</c:v>
                </c:pt>
                <c:pt idx="7">
                  <c:v>Diego Gutiérrez</c:v>
                </c:pt>
                <c:pt idx="8">
                  <c:v>Dominique Lefebvre</c:v>
                </c:pt>
                <c:pt idx="9">
                  <c:v>Eduardo Martins</c:v>
                </c:pt>
                <c:pt idx="10">
                  <c:v>Edward Francis</c:v>
                </c:pt>
                <c:pt idx="11">
                  <c:v>Ellie Sullivan</c:v>
                </c:pt>
                <c:pt idx="12">
                  <c:v>Emma Jones</c:v>
                </c:pt>
                <c:pt idx="13">
                  <c:v>Enrique Muñoz</c:v>
                </c:pt>
                <c:pt idx="14">
                  <c:v>Fernanda Ramos</c:v>
                </c:pt>
                <c:pt idx="15">
                  <c:v>François Tremblay</c:v>
                </c:pt>
                <c:pt idx="16">
                  <c:v>Frank Harris</c:v>
                </c:pt>
                <c:pt idx="17">
                  <c:v>Frank Ralston</c:v>
                </c:pt>
                <c:pt idx="18">
                  <c:v>František Wichterlová</c:v>
                </c:pt>
                <c:pt idx="19">
                  <c:v>Fynn Zimmermann</c:v>
                </c:pt>
                <c:pt idx="20">
                  <c:v>Hannah Schneider</c:v>
                </c:pt>
                <c:pt idx="21">
                  <c:v>Heather Leacock</c:v>
                </c:pt>
                <c:pt idx="22">
                  <c:v>Helena Holý</c:v>
                </c:pt>
                <c:pt idx="23">
                  <c:v>Hugh O'Reilly</c:v>
                </c:pt>
                <c:pt idx="24">
                  <c:v>Isabelle Mercier</c:v>
                </c:pt>
                <c:pt idx="25">
                  <c:v>Jack Smith</c:v>
                </c:pt>
                <c:pt idx="26">
                  <c:v>Jennifer Peterson</c:v>
                </c:pt>
                <c:pt idx="27">
                  <c:v>Joakim Johansson</c:v>
                </c:pt>
                <c:pt idx="28">
                  <c:v>João Fernandes</c:v>
                </c:pt>
                <c:pt idx="29">
                  <c:v>Johannes Van der Berg</c:v>
                </c:pt>
                <c:pt idx="30">
                  <c:v>John Gordon</c:v>
                </c:pt>
                <c:pt idx="31">
                  <c:v>Julia Barnett</c:v>
                </c:pt>
                <c:pt idx="32">
                  <c:v>Kara Nielsen</c:v>
                </c:pt>
                <c:pt idx="33">
                  <c:v>Kathy Chase</c:v>
                </c:pt>
                <c:pt idx="34">
                  <c:v>Ladislav Kovács</c:v>
                </c:pt>
                <c:pt idx="35">
                  <c:v>Leonie Köhler</c:v>
                </c:pt>
                <c:pt idx="36">
                  <c:v>Lucas Mancini</c:v>
                </c:pt>
                <c:pt idx="37">
                  <c:v>Luís Gonçalves</c:v>
                </c:pt>
                <c:pt idx="38">
                  <c:v>Luis Rojas</c:v>
                </c:pt>
                <c:pt idx="39">
                  <c:v>Madalena Sampaio</c:v>
                </c:pt>
                <c:pt idx="40">
                  <c:v>Manoj Pareek</c:v>
                </c:pt>
                <c:pt idx="41">
                  <c:v>Marc Dubois</c:v>
                </c:pt>
                <c:pt idx="42">
                  <c:v>Mark Philips</c:v>
                </c:pt>
                <c:pt idx="43">
                  <c:v>Mark Taylor</c:v>
                </c:pt>
                <c:pt idx="44">
                  <c:v>Martha Silk</c:v>
                </c:pt>
                <c:pt idx="45">
                  <c:v>Michelle Brooks</c:v>
                </c:pt>
                <c:pt idx="46">
                  <c:v>Niklas Schröder</c:v>
                </c:pt>
                <c:pt idx="47">
                  <c:v>Patrick Gray</c:v>
                </c:pt>
                <c:pt idx="48">
                  <c:v>Phil Hughes</c:v>
                </c:pt>
                <c:pt idx="49">
                  <c:v>Puja Srivastava</c:v>
                </c:pt>
                <c:pt idx="50">
                  <c:v>Richard Cunningham</c:v>
                </c:pt>
                <c:pt idx="51">
                  <c:v>Robert Brown</c:v>
                </c:pt>
                <c:pt idx="52">
                  <c:v>Roberto Almeida</c:v>
                </c:pt>
                <c:pt idx="53">
                  <c:v>Stanisław Wójcik</c:v>
                </c:pt>
                <c:pt idx="54">
                  <c:v>Steve Murray</c:v>
                </c:pt>
                <c:pt idx="55">
                  <c:v>Terhi Hämäläinen</c:v>
                </c:pt>
                <c:pt idx="56">
                  <c:v>Tim Goyer</c:v>
                </c:pt>
                <c:pt idx="57">
                  <c:v>Victor Stevens</c:v>
                </c:pt>
                <c:pt idx="58">
                  <c:v>Wyatt Girard</c:v>
                </c:pt>
              </c:strCache>
            </c:strRef>
          </c:cat>
          <c:val>
            <c:numRef>
              <c:f>'4_avg_order_by_each_customer'!$F$4:$F$62</c:f>
              <c:numCache>
                <c:formatCode>General</c:formatCode>
                <c:ptCount val="59"/>
                <c:pt idx="0">
                  <c:v>8.7899999999999991</c:v>
                </c:pt>
                <c:pt idx="1">
                  <c:v>6.93</c:v>
                </c:pt>
                <c:pt idx="2">
                  <c:v>7.7</c:v>
                </c:pt>
                <c:pt idx="3">
                  <c:v>8.0299999999999994</c:v>
                </c:pt>
                <c:pt idx="4">
                  <c:v>8.8000000000000007</c:v>
                </c:pt>
                <c:pt idx="5">
                  <c:v>8.6300000000000008</c:v>
                </c:pt>
                <c:pt idx="6">
                  <c:v>7.92</c:v>
                </c:pt>
                <c:pt idx="7">
                  <c:v>7.92</c:v>
                </c:pt>
                <c:pt idx="8">
                  <c:v>8.0299999999999994</c:v>
                </c:pt>
                <c:pt idx="9">
                  <c:v>5.03</c:v>
                </c:pt>
                <c:pt idx="10">
                  <c:v>7.01</c:v>
                </c:pt>
                <c:pt idx="11">
                  <c:v>6.27</c:v>
                </c:pt>
                <c:pt idx="12">
                  <c:v>8.5399999999999991</c:v>
                </c:pt>
                <c:pt idx="13">
                  <c:v>8.91</c:v>
                </c:pt>
                <c:pt idx="14">
                  <c:v>7.13</c:v>
                </c:pt>
                <c:pt idx="15">
                  <c:v>11.11</c:v>
                </c:pt>
                <c:pt idx="16">
                  <c:v>9.2799999999999994</c:v>
                </c:pt>
                <c:pt idx="17">
                  <c:v>8.91</c:v>
                </c:pt>
                <c:pt idx="18">
                  <c:v>8.0299999999999994</c:v>
                </c:pt>
                <c:pt idx="19">
                  <c:v>9.41</c:v>
                </c:pt>
                <c:pt idx="20">
                  <c:v>7.74</c:v>
                </c:pt>
                <c:pt idx="21">
                  <c:v>7.67</c:v>
                </c:pt>
                <c:pt idx="22">
                  <c:v>10.73</c:v>
                </c:pt>
                <c:pt idx="23">
                  <c:v>8.83</c:v>
                </c:pt>
                <c:pt idx="24">
                  <c:v>6.11</c:v>
                </c:pt>
                <c:pt idx="25">
                  <c:v>8.17</c:v>
                </c:pt>
                <c:pt idx="26">
                  <c:v>7.37</c:v>
                </c:pt>
                <c:pt idx="27">
                  <c:v>7.52</c:v>
                </c:pt>
                <c:pt idx="28">
                  <c:v>7.92</c:v>
                </c:pt>
                <c:pt idx="29">
                  <c:v>6.53</c:v>
                </c:pt>
                <c:pt idx="30">
                  <c:v>6.63</c:v>
                </c:pt>
                <c:pt idx="31">
                  <c:v>7.23</c:v>
                </c:pt>
                <c:pt idx="32">
                  <c:v>3.76</c:v>
                </c:pt>
                <c:pt idx="33">
                  <c:v>8.2799999999999994</c:v>
                </c:pt>
                <c:pt idx="34">
                  <c:v>7.82</c:v>
                </c:pt>
                <c:pt idx="35">
                  <c:v>7.47</c:v>
                </c:pt>
                <c:pt idx="36">
                  <c:v>5.61</c:v>
                </c:pt>
                <c:pt idx="37">
                  <c:v>8.3800000000000008</c:v>
                </c:pt>
                <c:pt idx="38">
                  <c:v>7.46</c:v>
                </c:pt>
                <c:pt idx="39">
                  <c:v>5.14</c:v>
                </c:pt>
                <c:pt idx="40">
                  <c:v>8.61</c:v>
                </c:pt>
                <c:pt idx="41">
                  <c:v>7.15</c:v>
                </c:pt>
                <c:pt idx="42">
                  <c:v>2.97</c:v>
                </c:pt>
                <c:pt idx="43">
                  <c:v>8.1199999999999992</c:v>
                </c:pt>
                <c:pt idx="44">
                  <c:v>5.67</c:v>
                </c:pt>
                <c:pt idx="45">
                  <c:v>9.9</c:v>
                </c:pt>
                <c:pt idx="46">
                  <c:v>8.14</c:v>
                </c:pt>
                <c:pt idx="47">
                  <c:v>9.35</c:v>
                </c:pt>
                <c:pt idx="48">
                  <c:v>8.91</c:v>
                </c:pt>
                <c:pt idx="49">
                  <c:v>8.91</c:v>
                </c:pt>
                <c:pt idx="50">
                  <c:v>7.18</c:v>
                </c:pt>
                <c:pt idx="51">
                  <c:v>10.15</c:v>
                </c:pt>
                <c:pt idx="52">
                  <c:v>7.47</c:v>
                </c:pt>
                <c:pt idx="53">
                  <c:v>7.62</c:v>
                </c:pt>
                <c:pt idx="54">
                  <c:v>8.8000000000000007</c:v>
                </c:pt>
                <c:pt idx="55">
                  <c:v>7.2</c:v>
                </c:pt>
                <c:pt idx="56">
                  <c:v>6.05</c:v>
                </c:pt>
                <c:pt idx="57">
                  <c:v>7.62</c:v>
                </c:pt>
                <c:pt idx="58">
                  <c:v>9.09</c:v>
                </c:pt>
              </c:numCache>
            </c:numRef>
          </c:val>
          <c:extLst>
            <c:ext xmlns:c16="http://schemas.microsoft.com/office/drawing/2014/chart" uri="{C3380CC4-5D6E-409C-BE32-E72D297353CC}">
              <c16:uniqueId val="{00000000-9691-49CD-9725-1D6010BE70E9}"/>
            </c:ext>
          </c:extLst>
        </c:ser>
        <c:dLbls>
          <c:dLblPos val="outEnd"/>
          <c:showLegendKey val="0"/>
          <c:showVal val="1"/>
          <c:showCatName val="0"/>
          <c:showSerName val="0"/>
          <c:showPercent val="0"/>
          <c:showBubbleSize val="0"/>
        </c:dLbls>
        <c:gapWidth val="100"/>
        <c:axId val="391913343"/>
        <c:axId val="771917247"/>
      </c:barChart>
      <c:catAx>
        <c:axId val="391913343"/>
        <c:scaling>
          <c:orientation val="minMax"/>
        </c:scaling>
        <c:delete val="0"/>
        <c:axPos val="l"/>
        <c:title>
          <c:tx>
            <c:rich>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customer name</a:t>
                </a:r>
              </a:p>
            </c:rich>
          </c:tx>
          <c:overlay val="0"/>
          <c:spPr>
            <a:noFill/>
            <a:ln>
              <a:noFill/>
            </a:ln>
            <a:effectLst/>
          </c:spPr>
          <c:txPr>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1917247"/>
        <c:crosses val="autoZero"/>
        <c:auto val="1"/>
        <c:lblAlgn val="ctr"/>
        <c:lblOffset val="100"/>
        <c:noMultiLvlLbl val="0"/>
      </c:catAx>
      <c:valAx>
        <c:axId val="771917247"/>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avg_order_value</a:t>
                </a:r>
              </a:p>
            </c:rich>
          </c:tx>
          <c:layout>
            <c:manualLayout>
              <c:xMode val="edge"/>
              <c:yMode val="edge"/>
              <c:x val="0.46086794663672204"/>
              <c:y val="0.95911654002564595"/>
            </c:manualLayout>
          </c:layout>
          <c:overlay val="0"/>
          <c:spPr>
            <a:noFill/>
            <a:ln>
              <a:noFill/>
            </a:ln>
            <a:effectLst/>
          </c:spPr>
          <c:txPr>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91913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[Book1]5_total_revenue_by_each_cust!PivotTable7</c:name>
    <c:fmtId val="5"/>
  </c:pivotSource>
  <c:chart>
    <c:title>
      <c:tx>
        <c:rich>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100" b="1" i="0" u="none" strike="noStrike" kern="1200" spc="100" baseline="0" dirty="0">
                <a:solidFill>
                  <a:sysClr val="window" lastClr="FFFFFF">
                    <a:lumMod val="95000"/>
                  </a:sysClr>
                </a:solidFill>
                <a:effectLst>
                  <a:outerShdw blurRad="50800" dist="38100" dir="5400000" algn="t" rotWithShape="0">
                    <a:prstClr val="black">
                      <a:alpha val="40000"/>
                    </a:prstClr>
                  </a:outerShdw>
                </a:effectLst>
              </a:rPr>
              <a:t>Total revenue generated by each customer</a:t>
            </a:r>
            <a:endParaRPr lang="en-US" sz="1100"/>
          </a:p>
        </c:rich>
      </c:tx>
      <c:overlay val="0"/>
      <c:spPr>
        <a:noFill/>
        <a:ln>
          <a:noFill/>
        </a:ln>
        <a:effectLst/>
      </c:spPr>
      <c:txPr>
        <a:bodyPr rot="0" spcFirstLastPara="1" vertOverflow="ellipsis" vert="horz" wrap="square" anchor="ctr" anchorCtr="1"/>
        <a:lstStyle/>
        <a:p>
          <a:pPr>
            <a:defRPr sz="11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'5_total_revenue_by_each_cust'!$F$3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'5_total_revenue_by_each_cust'!$E$4:$E$63</c:f>
              <c:strCache>
                <c:ptCount val="59"/>
                <c:pt idx="0">
                  <c:v>Aaron Mitchell</c:v>
                </c:pt>
                <c:pt idx="1">
                  <c:v>Alexandre Rocha</c:v>
                </c:pt>
                <c:pt idx="2">
                  <c:v>Astrid Gruber</c:v>
                </c:pt>
                <c:pt idx="3">
                  <c:v>Bjørn Hansen</c:v>
                </c:pt>
                <c:pt idx="4">
                  <c:v>Camille Bernard</c:v>
                </c:pt>
                <c:pt idx="5">
                  <c:v>Daan Peeters</c:v>
                </c:pt>
                <c:pt idx="6">
                  <c:v>Dan Miller</c:v>
                </c:pt>
                <c:pt idx="7">
                  <c:v>Diego Gutiérrez</c:v>
                </c:pt>
                <c:pt idx="8">
                  <c:v>Dominique Lefebvre</c:v>
                </c:pt>
                <c:pt idx="9">
                  <c:v>Eduardo Martins</c:v>
                </c:pt>
                <c:pt idx="10">
                  <c:v>Edward Francis</c:v>
                </c:pt>
                <c:pt idx="11">
                  <c:v>Ellie Sullivan</c:v>
                </c:pt>
                <c:pt idx="12">
                  <c:v>Emma Jones</c:v>
                </c:pt>
                <c:pt idx="13">
                  <c:v>Enrique Muñoz</c:v>
                </c:pt>
                <c:pt idx="14">
                  <c:v>Fernanda Ramos</c:v>
                </c:pt>
                <c:pt idx="15">
                  <c:v>François Tremblay</c:v>
                </c:pt>
                <c:pt idx="16">
                  <c:v>Frank Harris</c:v>
                </c:pt>
                <c:pt idx="17">
                  <c:v>Frank Ralston</c:v>
                </c:pt>
                <c:pt idx="18">
                  <c:v>František Wichterlová</c:v>
                </c:pt>
                <c:pt idx="19">
                  <c:v>Fynn Zimmermann</c:v>
                </c:pt>
                <c:pt idx="20">
                  <c:v>Hannah Schneider</c:v>
                </c:pt>
                <c:pt idx="21">
                  <c:v>Heather Leacock</c:v>
                </c:pt>
                <c:pt idx="22">
                  <c:v>Helena Holý</c:v>
                </c:pt>
                <c:pt idx="23">
                  <c:v>Hugh O'Reilly</c:v>
                </c:pt>
                <c:pt idx="24">
                  <c:v>Isabelle Mercier</c:v>
                </c:pt>
                <c:pt idx="25">
                  <c:v>Jack Smith</c:v>
                </c:pt>
                <c:pt idx="26">
                  <c:v>Jennifer Peterson</c:v>
                </c:pt>
                <c:pt idx="27">
                  <c:v>Joakim Johansson</c:v>
                </c:pt>
                <c:pt idx="28">
                  <c:v>João Fernandes</c:v>
                </c:pt>
                <c:pt idx="29">
                  <c:v>Johannes Van der Berg</c:v>
                </c:pt>
                <c:pt idx="30">
                  <c:v>John Gordon</c:v>
                </c:pt>
                <c:pt idx="31">
                  <c:v>Julia Barnett</c:v>
                </c:pt>
                <c:pt idx="32">
                  <c:v>Kara Nielsen</c:v>
                </c:pt>
                <c:pt idx="33">
                  <c:v>Kathy Chase</c:v>
                </c:pt>
                <c:pt idx="34">
                  <c:v>Ladislav Kovács</c:v>
                </c:pt>
                <c:pt idx="35">
                  <c:v>Leonie Köhler</c:v>
                </c:pt>
                <c:pt idx="36">
                  <c:v>Lucas Mancini</c:v>
                </c:pt>
                <c:pt idx="37">
                  <c:v>Luís Gonçalves</c:v>
                </c:pt>
                <c:pt idx="38">
                  <c:v>Luis Rojas</c:v>
                </c:pt>
                <c:pt idx="39">
                  <c:v>Madalena Sampaio</c:v>
                </c:pt>
                <c:pt idx="40">
                  <c:v>Manoj Pareek</c:v>
                </c:pt>
                <c:pt idx="41">
                  <c:v>Marc Dubois</c:v>
                </c:pt>
                <c:pt idx="42">
                  <c:v>Mark Philips</c:v>
                </c:pt>
                <c:pt idx="43">
                  <c:v>Mark Taylor</c:v>
                </c:pt>
                <c:pt idx="44">
                  <c:v>Martha Silk</c:v>
                </c:pt>
                <c:pt idx="45">
                  <c:v>Michelle Brooks</c:v>
                </c:pt>
                <c:pt idx="46">
                  <c:v>Niklas Schröder</c:v>
                </c:pt>
                <c:pt idx="47">
                  <c:v>Patrick Gray</c:v>
                </c:pt>
                <c:pt idx="48">
                  <c:v>Phil Hughes</c:v>
                </c:pt>
                <c:pt idx="49">
                  <c:v>Puja Srivastava</c:v>
                </c:pt>
                <c:pt idx="50">
                  <c:v>Richard Cunningham</c:v>
                </c:pt>
                <c:pt idx="51">
                  <c:v>Robert Brown</c:v>
                </c:pt>
                <c:pt idx="52">
                  <c:v>Roberto Almeida</c:v>
                </c:pt>
                <c:pt idx="53">
                  <c:v>Stanisław Wójcik</c:v>
                </c:pt>
                <c:pt idx="54">
                  <c:v>Steve Murray</c:v>
                </c:pt>
                <c:pt idx="55">
                  <c:v>Terhi Hämäläinen</c:v>
                </c:pt>
                <c:pt idx="56">
                  <c:v>Tim Goyer</c:v>
                </c:pt>
                <c:pt idx="57">
                  <c:v>Victor Stevens</c:v>
                </c:pt>
                <c:pt idx="58">
                  <c:v>Wyatt Girard</c:v>
                </c:pt>
              </c:strCache>
            </c:strRef>
          </c:cat>
          <c:val>
            <c:numRef>
              <c:f>'5_total_revenue_by_each_cust'!$F$4:$F$63</c:f>
              <c:numCache>
                <c:formatCode>General</c:formatCode>
                <c:ptCount val="59"/>
                <c:pt idx="0">
                  <c:v>70.290000000000006</c:v>
                </c:pt>
                <c:pt idx="1">
                  <c:v>69.3</c:v>
                </c:pt>
                <c:pt idx="2">
                  <c:v>69.3</c:v>
                </c:pt>
                <c:pt idx="3">
                  <c:v>72.27</c:v>
                </c:pt>
                <c:pt idx="4">
                  <c:v>79.2</c:v>
                </c:pt>
                <c:pt idx="5">
                  <c:v>60.39</c:v>
                </c:pt>
                <c:pt idx="6">
                  <c:v>95.04</c:v>
                </c:pt>
                <c:pt idx="7">
                  <c:v>39.6</c:v>
                </c:pt>
                <c:pt idx="8">
                  <c:v>72.27</c:v>
                </c:pt>
                <c:pt idx="9">
                  <c:v>60.39</c:v>
                </c:pt>
                <c:pt idx="10">
                  <c:v>91.08</c:v>
                </c:pt>
                <c:pt idx="11">
                  <c:v>75.239999999999995</c:v>
                </c:pt>
                <c:pt idx="12">
                  <c:v>68.31</c:v>
                </c:pt>
                <c:pt idx="13">
                  <c:v>98.01</c:v>
                </c:pt>
                <c:pt idx="14">
                  <c:v>106.92</c:v>
                </c:pt>
                <c:pt idx="15">
                  <c:v>99.99</c:v>
                </c:pt>
                <c:pt idx="16">
                  <c:v>74.25</c:v>
                </c:pt>
                <c:pt idx="17">
                  <c:v>71.28</c:v>
                </c:pt>
                <c:pt idx="18">
                  <c:v>144.54</c:v>
                </c:pt>
                <c:pt idx="19">
                  <c:v>94.05</c:v>
                </c:pt>
                <c:pt idx="20">
                  <c:v>85.14</c:v>
                </c:pt>
                <c:pt idx="21">
                  <c:v>92.07</c:v>
                </c:pt>
                <c:pt idx="22">
                  <c:v>128.69999999999999</c:v>
                </c:pt>
                <c:pt idx="23">
                  <c:v>114.84</c:v>
                </c:pt>
                <c:pt idx="24">
                  <c:v>73.260000000000005</c:v>
                </c:pt>
                <c:pt idx="25">
                  <c:v>98.01</c:v>
                </c:pt>
                <c:pt idx="26">
                  <c:v>66.33</c:v>
                </c:pt>
                <c:pt idx="27">
                  <c:v>75.239999999999995</c:v>
                </c:pt>
                <c:pt idx="28">
                  <c:v>102.96</c:v>
                </c:pt>
                <c:pt idx="29">
                  <c:v>65.34</c:v>
                </c:pt>
                <c:pt idx="30">
                  <c:v>66.33</c:v>
                </c:pt>
                <c:pt idx="31">
                  <c:v>72.27</c:v>
                </c:pt>
                <c:pt idx="32">
                  <c:v>37.619999999999997</c:v>
                </c:pt>
                <c:pt idx="33">
                  <c:v>91.08</c:v>
                </c:pt>
                <c:pt idx="34">
                  <c:v>78.209999999999994</c:v>
                </c:pt>
                <c:pt idx="35">
                  <c:v>82.17</c:v>
                </c:pt>
                <c:pt idx="36">
                  <c:v>50.49</c:v>
                </c:pt>
                <c:pt idx="37">
                  <c:v>108.9</c:v>
                </c:pt>
                <c:pt idx="38">
                  <c:v>97.02</c:v>
                </c:pt>
                <c:pt idx="39">
                  <c:v>82.17</c:v>
                </c:pt>
                <c:pt idx="40">
                  <c:v>111.87</c:v>
                </c:pt>
                <c:pt idx="41">
                  <c:v>64.349999999999994</c:v>
                </c:pt>
                <c:pt idx="42">
                  <c:v>29.7</c:v>
                </c:pt>
                <c:pt idx="43">
                  <c:v>81.180000000000007</c:v>
                </c:pt>
                <c:pt idx="44">
                  <c:v>62.37</c:v>
                </c:pt>
                <c:pt idx="45">
                  <c:v>79.2</c:v>
                </c:pt>
                <c:pt idx="46">
                  <c:v>73.260000000000005</c:v>
                </c:pt>
                <c:pt idx="47">
                  <c:v>84.15</c:v>
                </c:pt>
                <c:pt idx="48">
                  <c:v>98.01</c:v>
                </c:pt>
                <c:pt idx="49">
                  <c:v>71.28</c:v>
                </c:pt>
                <c:pt idx="50">
                  <c:v>86.13</c:v>
                </c:pt>
                <c:pt idx="51">
                  <c:v>40.590000000000003</c:v>
                </c:pt>
                <c:pt idx="52">
                  <c:v>82.17</c:v>
                </c:pt>
                <c:pt idx="53">
                  <c:v>76.23</c:v>
                </c:pt>
                <c:pt idx="54">
                  <c:v>79.2</c:v>
                </c:pt>
                <c:pt idx="55">
                  <c:v>79.2</c:v>
                </c:pt>
                <c:pt idx="56">
                  <c:v>54.45</c:v>
                </c:pt>
                <c:pt idx="57">
                  <c:v>76.23</c:v>
                </c:pt>
                <c:pt idx="58">
                  <c:v>99.99</c:v>
                </c:pt>
              </c:numCache>
            </c:numRef>
          </c:val>
          <c:extLst>
            <c:ext xmlns:c16="http://schemas.microsoft.com/office/drawing/2014/chart" uri="{C3380CC4-5D6E-409C-BE32-E72D297353CC}">
              <c16:uniqueId val="{00000000-B31B-4EF9-BDE8-EA7752405214}"/>
            </c:ext>
          </c:extLst>
        </c:ser>
        <c:dLbls>
          <c:dLblPos val="outEnd"/>
          <c:showLegendKey val="0"/>
          <c:showVal val="1"/>
          <c:showCatName val="0"/>
          <c:showSerName val="0"/>
          <c:showPercent val="0"/>
          <c:showBubbleSize val="0"/>
        </c:dLbls>
        <c:gapWidth val="115"/>
        <c:overlap val="-20"/>
        <c:axId val="712210063"/>
        <c:axId val="712215343"/>
      </c:barChart>
      <c:catAx>
        <c:axId val="712210063"/>
        <c:scaling>
          <c:orientation val="minMax"/>
        </c:scaling>
        <c:delete val="0"/>
        <c:axPos val="l"/>
        <c:title>
          <c:tx>
            <c:rich>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customer name</a:t>
                </a:r>
              </a:p>
            </c:rich>
          </c:tx>
          <c:overlay val="0"/>
          <c:spPr>
            <a:noFill/>
            <a:ln>
              <a:noFill/>
            </a:ln>
            <a:effectLst/>
          </c:spPr>
          <c:txPr>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2215343"/>
        <c:crosses val="autoZero"/>
        <c:auto val="1"/>
        <c:lblAlgn val="ctr"/>
        <c:lblOffset val="100"/>
        <c:noMultiLvlLbl val="0"/>
      </c:catAx>
      <c:valAx>
        <c:axId val="712215343"/>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total revenue</a:t>
                </a:r>
              </a:p>
            </c:rich>
          </c:tx>
          <c:layout>
            <c:manualLayout>
              <c:xMode val="edge"/>
              <c:yMode val="edge"/>
              <c:x val="0.5746987731184765"/>
              <c:y val="0.94805311100818279"/>
            </c:manualLayout>
          </c:layout>
          <c:overlay val="0"/>
          <c:spPr>
            <a:noFill/>
            <a:ln>
              <a:noFill/>
            </a:ln>
            <a:effectLst/>
          </c:spPr>
          <c:txPr>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2210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'SUBJECTIVE Q1.'!$R$3</c:f>
              <c:strCache>
                <c:ptCount val="1"/>
                <c:pt idx="0">
                  <c:v>total_genre_sales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'SUBJECTIVE Q1.'!$P$4:$Q$6</c:f>
              <c:multiLvlStrCache>
                <c:ptCount val="3"/>
                <c:lvl>
                  <c:pt idx="0">
                    <c:v>From The Muddy Banks Of The Wishkah [live]</c:v>
                  </c:pt>
                  <c:pt idx="1">
                    <c:v>Are You Experienced?</c:v>
                  </c:pt>
                  <c:pt idx="2">
                    <c:v>The Doors</c:v>
                  </c:pt>
                </c:lvl>
                <c:lvl>
                  <c:pt idx="0">
                    <c:v>Rock</c:v>
                  </c:pt>
                  <c:pt idx="1">
                    <c:v>Rock</c:v>
                  </c:pt>
                  <c:pt idx="2">
                    <c:v>Rock</c:v>
                  </c:pt>
                </c:lvl>
              </c:multiLvlStrCache>
            </c:multiLvlStrRef>
          </c:cat>
          <c:val>
            <c:numRef>
              <c:f>'SUBJECTIVE Q1.'!$R$4:$R$6</c:f>
              <c:numCache>
                <c:formatCode>General</c:formatCode>
                <c:ptCount val="3"/>
                <c:pt idx="0">
                  <c:v>27.72</c:v>
                </c:pt>
                <c:pt idx="1">
                  <c:v>27.72</c:v>
                </c:pt>
                <c:pt idx="2">
                  <c:v>26.73</c:v>
                </c:pt>
              </c:numCache>
            </c:numRef>
          </c:val>
          <c:extLst>
            <c:ext xmlns:c16="http://schemas.microsoft.com/office/drawing/2014/chart" uri="{C3380CC4-5D6E-409C-BE32-E72D297353CC}">
              <c16:uniqueId val="{00000000-0DBE-44F4-BDAF-994AF3C3D815}"/>
            </c:ext>
          </c:extLst>
        </c:ser>
        <c:ser>
          <c:idx val="1"/>
          <c:order val="1"/>
          <c:tx>
            <c:strRef>
              <c:f>'SUBJECTIVE Q1.'!$S$3</c:f>
              <c:strCache>
                <c:ptCount val="1"/>
                <c:pt idx="0">
                  <c:v>Ranking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'SUBJECTIVE Q1.'!$P$4:$Q$6</c:f>
              <c:multiLvlStrCache>
                <c:ptCount val="3"/>
                <c:lvl>
                  <c:pt idx="0">
                    <c:v>From The Muddy Banks Of The Wishkah [live]</c:v>
                  </c:pt>
                  <c:pt idx="1">
                    <c:v>Are You Experienced?</c:v>
                  </c:pt>
                  <c:pt idx="2">
                    <c:v>The Doors</c:v>
                  </c:pt>
                </c:lvl>
                <c:lvl>
                  <c:pt idx="0">
                    <c:v>Rock</c:v>
                  </c:pt>
                  <c:pt idx="1">
                    <c:v>Rock</c:v>
                  </c:pt>
                  <c:pt idx="2">
                    <c:v>Rock</c:v>
                  </c:pt>
                </c:lvl>
              </c:multiLvlStrCache>
            </c:multiLvlStrRef>
          </c:cat>
          <c:val>
            <c:numRef>
              <c:f>'SUBJECTIVE Q1.'!$S$4:$S$6</c:f>
              <c:numCache>
                <c:formatCode>General</c:formatCode>
                <c:ptCount val="3"/>
                <c:pt idx="0">
                  <c:v>1</c:v>
                </c:pt>
                <c:pt idx="1">
                  <c:v>1</c:v>
                </c:pt>
                <c:pt idx="2">
                  <c:v>2</c:v>
                </c:pt>
              </c:numCache>
            </c:numRef>
          </c:val>
          <c:extLst>
            <c:ext xmlns:c16="http://schemas.microsoft.com/office/drawing/2014/chart" uri="{C3380CC4-5D6E-409C-BE32-E72D297353CC}">
              <c16:uniqueId val="{00000001-0DBE-44F4-BDAF-994AF3C3D815}"/>
            </c:ext>
          </c:extLst>
        </c:ser>
        <c:dLbls>
          <c:dLblPos val="outEnd"/>
          <c:showLegendKey val="0"/>
          <c:showVal val="1"/>
          <c:showCatName val="0"/>
          <c:showSerName val="0"/>
          <c:showPercent val="0"/>
          <c:showBubbleSize val="0"/>
        </c:dLbls>
        <c:gapWidth val="100"/>
        <c:overlap val="-24"/>
        <c:axId val="1893661855"/>
        <c:axId val="1893662815"/>
      </c:barChart>
      <c:catAx>
        <c:axId val="18936618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3662815"/>
        <c:crosses val="autoZero"/>
        <c:auto val="1"/>
        <c:lblAlgn val="ctr"/>
        <c:lblOffset val="100"/>
        <c:noMultiLvlLbl val="0"/>
      </c:catAx>
      <c:valAx>
        <c:axId val="18936628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93661855"/>
        <c:crosses val="autoZero"/>
        <c:crossBetween val="between"/>
      </c:valAx>
      <c:dTable>
        <c:showHorzBorder val="1"/>
        <c:showVertBorder val="1"/>
        <c:showOutline val="1"/>
        <c:showKeys val="1"/>
        <c:spPr>
          <a:noFill/>
          <a:ln w="9525">
            <a:solidFill>
              <a:schemeClr val="lt1">
                <a:lumMod val="95000"/>
                <a:alpha val="54000"/>
              </a:schemeClr>
            </a:solidFill>
          </a:ln>
          <a:effectLst/>
        </c:spPr>
        <c:txPr>
          <a:bodyPr rot="0" spcFirstLastPara="1" vertOverflow="ellipsis" vert="horz" wrap="square" anchor="ctr" anchorCtr="1"/>
          <a:lstStyle/>
          <a:p>
            <a:pPr rtl="0">
              <a:defRPr sz="900" b="0" i="0" u="none" strike="noStrike" kern="1200" baseline="0">
                <a:solidFill>
                  <a:schemeClr val="lt1">
                    <a:lumMod val="8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[Book1]8_Cust_purch_by_region!PivotTable18</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b="1" i="0" u="none" strike="noStrike" kern="1200" spc="100" baseline="0" dirty="0">
                <a:solidFill>
                  <a:sysClr val="window" lastClr="FFFFFF">
                    <a:lumMod val="95000"/>
                  </a:sysClr>
                </a:solidFill>
                <a:effectLst>
                  <a:outerShdw blurRad="50800" dist="38100" dir="5400000" algn="t" rotWithShape="0">
                    <a:prstClr val="black">
                      <a:alpha val="40000"/>
                    </a:prstClr>
                  </a:outerShdw>
                </a:effectLst>
              </a:rPr>
              <a:t>Customer Purchasing Behaviors by Region
</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'8_Cust_purch_by_region'!$K$3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'8_Cust_purch_by_region'!$J$4:$J$57</c:f>
              <c:strCache>
                <c:ptCount val="53"/>
                <c:pt idx="0">
                  <c:v>Prague</c:v>
                </c:pt>
                <c:pt idx="1">
                  <c:v>São Paulo</c:v>
                </c:pt>
                <c:pt idx="2">
                  <c:v>Mountain View</c:v>
                </c:pt>
                <c:pt idx="3">
                  <c:v>Berlin</c:v>
                </c:pt>
                <c:pt idx="4">
                  <c:v>London</c:v>
                </c:pt>
                <c:pt idx="5">
                  <c:v>Paris</c:v>
                </c:pt>
                <c:pt idx="6">
                  <c:v>Porto</c:v>
                </c:pt>
                <c:pt idx="7">
                  <c:v>Brasília</c:v>
                </c:pt>
                <c:pt idx="8">
                  <c:v>Delhi</c:v>
                </c:pt>
                <c:pt idx="9">
                  <c:v>Ottawa</c:v>
                </c:pt>
                <c:pt idx="10">
                  <c:v>Dublin</c:v>
                </c:pt>
                <c:pt idx="11">
                  <c:v>Santiago</c:v>
                </c:pt>
                <c:pt idx="12">
                  <c:v>São José dos Campos</c:v>
                </c:pt>
                <c:pt idx="13">
                  <c:v>Lisbon</c:v>
                </c:pt>
                <c:pt idx="14">
                  <c:v>Dijon</c:v>
                </c:pt>
                <c:pt idx="15">
                  <c:v>Fort Worth</c:v>
                </c:pt>
                <c:pt idx="16">
                  <c:v>Redmond</c:v>
                </c:pt>
                <c:pt idx="17">
                  <c:v>Orlando</c:v>
                </c:pt>
                <c:pt idx="18">
                  <c:v>Yellowknife</c:v>
                </c:pt>
                <c:pt idx="19">
                  <c:v>Stuttgart</c:v>
                </c:pt>
                <c:pt idx="20">
                  <c:v>Reno</c:v>
                </c:pt>
                <c:pt idx="21">
                  <c:v>Madrid</c:v>
                </c:pt>
                <c:pt idx="22">
                  <c:v>Bordeaux</c:v>
                </c:pt>
                <c:pt idx="23">
                  <c:v>Rio de Janeiro</c:v>
                </c:pt>
                <c:pt idx="24">
                  <c:v>Halifax</c:v>
                </c:pt>
                <c:pt idx="25">
                  <c:v>Helsinki</c:v>
                </c:pt>
                <c:pt idx="26">
                  <c:v>Salt Lake City</c:v>
                </c:pt>
                <c:pt idx="27">
                  <c:v>Budapest</c:v>
                </c:pt>
                <c:pt idx="28">
                  <c:v>Stockholm</c:v>
                </c:pt>
                <c:pt idx="29">
                  <c:v>Frankfurt</c:v>
                </c:pt>
                <c:pt idx="30">
                  <c:v>Copenhagen</c:v>
                </c:pt>
                <c:pt idx="31">
                  <c:v>Sidney</c:v>
                </c:pt>
                <c:pt idx="32">
                  <c:v>Boston</c:v>
                </c:pt>
                <c:pt idx="33">
                  <c:v>Edmonton</c:v>
                </c:pt>
                <c:pt idx="34">
                  <c:v>Warsaw</c:v>
                </c:pt>
                <c:pt idx="35">
                  <c:v>Madison</c:v>
                </c:pt>
                <c:pt idx="36">
                  <c:v>Amsterdam</c:v>
                </c:pt>
                <c:pt idx="37">
                  <c:v>Edinburgh</c:v>
                </c:pt>
                <c:pt idx="38">
                  <c:v>Vancouver</c:v>
                </c:pt>
                <c:pt idx="39">
                  <c:v>Tucson</c:v>
                </c:pt>
                <c:pt idx="40">
                  <c:v>Rome</c:v>
                </c:pt>
                <c:pt idx="41">
                  <c:v>Vienne</c:v>
                </c:pt>
                <c:pt idx="42">
                  <c:v>Oslo</c:v>
                </c:pt>
                <c:pt idx="43">
                  <c:v>Cupertino</c:v>
                </c:pt>
                <c:pt idx="44">
                  <c:v>Lyon</c:v>
                </c:pt>
                <c:pt idx="45">
                  <c:v>Montréal</c:v>
                </c:pt>
                <c:pt idx="46">
                  <c:v>Chicago</c:v>
                </c:pt>
                <c:pt idx="47">
                  <c:v>Winnipeg</c:v>
                </c:pt>
                <c:pt idx="48">
                  <c:v>Bangalore</c:v>
                </c:pt>
                <c:pt idx="49">
                  <c:v>New York</c:v>
                </c:pt>
                <c:pt idx="50">
                  <c:v>Brussels</c:v>
                </c:pt>
                <c:pt idx="51">
                  <c:v>Buenos Aires</c:v>
                </c:pt>
                <c:pt idx="52">
                  <c:v>Toronto</c:v>
                </c:pt>
              </c:strCache>
            </c:strRef>
          </c:cat>
          <c:val>
            <c:numRef>
              <c:f>'8_Cust_purch_by_region'!$K$4:$K$57</c:f>
              <c:numCache>
                <c:formatCode>General</c:formatCode>
                <c:ptCount val="53"/>
                <c:pt idx="0">
                  <c:v>30</c:v>
                </c:pt>
                <c:pt idx="1">
                  <c:v>22</c:v>
                </c:pt>
                <c:pt idx="2">
                  <c:v>20</c:v>
                </c:pt>
                <c:pt idx="3">
                  <c:v>20</c:v>
                </c:pt>
                <c:pt idx="4">
                  <c:v>19</c:v>
                </c:pt>
                <c:pt idx="5">
                  <c:v>18</c:v>
                </c:pt>
                <c:pt idx="6">
                  <c:v>16</c:v>
                </c:pt>
                <c:pt idx="7">
                  <c:v>15</c:v>
                </c:pt>
                <c:pt idx="8">
                  <c:v>13</c:v>
                </c:pt>
                <c:pt idx="9">
                  <c:v>13</c:v>
                </c:pt>
                <c:pt idx="10">
                  <c:v>13</c:v>
                </c:pt>
                <c:pt idx="11">
                  <c:v>13</c:v>
                </c:pt>
                <c:pt idx="12">
                  <c:v>13</c:v>
                </c:pt>
                <c:pt idx="13">
                  <c:v>13</c:v>
                </c:pt>
                <c:pt idx="14">
                  <c:v>12</c:v>
                </c:pt>
                <c:pt idx="15">
                  <c:v>12</c:v>
                </c:pt>
                <c:pt idx="16">
                  <c:v>12</c:v>
                </c:pt>
                <c:pt idx="17">
                  <c:v>12</c:v>
                </c:pt>
                <c:pt idx="18">
                  <c:v>12</c:v>
                </c:pt>
                <c:pt idx="19">
                  <c:v>11</c:v>
                </c:pt>
                <c:pt idx="20">
                  <c:v>11</c:v>
                </c:pt>
                <c:pt idx="21">
                  <c:v>11</c:v>
                </c:pt>
                <c:pt idx="22">
                  <c:v>11</c:v>
                </c:pt>
                <c:pt idx="23">
                  <c:v>11</c:v>
                </c:pt>
                <c:pt idx="24">
                  <c:v>11</c:v>
                </c:pt>
                <c:pt idx="25">
                  <c:v>11</c:v>
                </c:pt>
                <c:pt idx="26">
                  <c:v>10</c:v>
                </c:pt>
                <c:pt idx="27">
                  <c:v>10</c:v>
                </c:pt>
                <c:pt idx="28">
                  <c:v>10</c:v>
                </c:pt>
                <c:pt idx="29">
                  <c:v>10</c:v>
                </c:pt>
                <c:pt idx="30">
                  <c:v>10</c:v>
                </c:pt>
                <c:pt idx="31">
                  <c:v>10</c:v>
                </c:pt>
                <c:pt idx="32">
                  <c:v>10</c:v>
                </c:pt>
                <c:pt idx="33">
                  <c:v>10</c:v>
                </c:pt>
                <c:pt idx="34">
                  <c:v>10</c:v>
                </c:pt>
                <c:pt idx="35">
                  <c:v>10</c:v>
                </c:pt>
                <c:pt idx="36">
                  <c:v>10</c:v>
                </c:pt>
                <c:pt idx="37">
                  <c:v>9</c:v>
                </c:pt>
                <c:pt idx="38">
                  <c:v>9</c:v>
                </c:pt>
                <c:pt idx="39">
                  <c:v>9</c:v>
                </c:pt>
                <c:pt idx="40">
                  <c:v>9</c:v>
                </c:pt>
                <c:pt idx="41">
                  <c:v>9</c:v>
                </c:pt>
                <c:pt idx="42">
                  <c:v>9</c:v>
                </c:pt>
                <c:pt idx="43">
                  <c:v>9</c:v>
                </c:pt>
                <c:pt idx="44">
                  <c:v>9</c:v>
                </c:pt>
                <c:pt idx="45">
                  <c:v>9</c:v>
                </c:pt>
                <c:pt idx="46">
                  <c:v>8</c:v>
                </c:pt>
                <c:pt idx="47">
                  <c:v>8</c:v>
                </c:pt>
                <c:pt idx="48">
                  <c:v>8</c:v>
                </c:pt>
                <c:pt idx="49">
                  <c:v>8</c:v>
                </c:pt>
                <c:pt idx="50">
                  <c:v>7</c:v>
                </c:pt>
                <c:pt idx="51">
                  <c:v>5</c:v>
                </c:pt>
                <c:pt idx="52">
                  <c:v>4</c:v>
                </c:pt>
              </c:numCache>
            </c:numRef>
          </c:val>
          <c:extLst>
            <c:ext xmlns:c16="http://schemas.microsoft.com/office/drawing/2014/chart" uri="{C3380CC4-5D6E-409C-BE32-E72D297353CC}">
              <c16:uniqueId val="{00000000-BC64-42D7-8EFC-0A18A665C576}"/>
            </c:ext>
          </c:extLst>
        </c:ser>
        <c:dLbls>
          <c:dLblPos val="outEnd"/>
          <c:showLegendKey val="0"/>
          <c:showVal val="1"/>
          <c:showCatName val="0"/>
          <c:showSerName val="0"/>
          <c:showPercent val="0"/>
          <c:showBubbleSize val="0"/>
        </c:dLbls>
        <c:gapWidth val="100"/>
        <c:overlap val="-24"/>
        <c:axId val="796267647"/>
        <c:axId val="796268607"/>
      </c:barChart>
      <c:catAx>
        <c:axId val="796267647"/>
        <c:scaling>
          <c:orientation val="minMax"/>
        </c:scaling>
        <c:delete val="0"/>
        <c:axPos val="b"/>
        <c:title>
          <c:tx>
            <c:rich>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City</a:t>
                </a:r>
              </a:p>
            </c:rich>
          </c:tx>
          <c:layout>
            <c:manualLayout>
              <c:xMode val="edge"/>
              <c:yMode val="edge"/>
              <c:x val="0.48491565438742262"/>
              <c:y val="0.93062481773111694"/>
            </c:manualLayout>
          </c:layout>
          <c:overlay val="0"/>
          <c:spPr>
            <a:noFill/>
            <a:ln>
              <a:noFill/>
            </a:ln>
            <a:effectLst/>
          </c:spPr>
          <c:txPr>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6268607"/>
        <c:crosses val="autoZero"/>
        <c:auto val="1"/>
        <c:lblAlgn val="ctr"/>
        <c:lblOffset val="100"/>
        <c:noMultiLvlLbl val="0"/>
      </c:catAx>
      <c:valAx>
        <c:axId val="79626860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a:t>Total Purchases</a:t>
                </a:r>
              </a:p>
            </c:rich>
          </c:tx>
          <c:layout>
            <c:manualLayout>
              <c:xMode val="edge"/>
              <c:yMode val="edge"/>
              <c:x val="1.0050251256281407E-2"/>
              <c:y val="0.226609434237387"/>
            </c:manualLayout>
          </c:layout>
          <c:overlay val="0"/>
          <c:spPr>
            <a:noFill/>
            <a:ln>
              <a:noFill/>
            </a:ln>
            <a:effectLst/>
          </c:spPr>
          <c:txPr>
            <a:bodyPr rot="-540000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6267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[Book1]9_Avg_tracks_purchased!PivotTable19</c:name>
    <c:fmtId val="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9580791837640034E-2"/>
          <c:y val="0.1111111111111111"/>
          <c:w val="0.86045178551624713"/>
          <c:h val="0.55827063283756184"/>
        </c:manualLayout>
      </c:layout>
      <c:barChart>
        <c:barDir val="col"/>
        <c:grouping val="stacked"/>
        <c:varyColors val="0"/>
        <c:ser>
          <c:idx val="0"/>
          <c:order val="0"/>
          <c:tx>
            <c:strRef>
              <c:f>'9_Avg_tracks_purchased'!$G$3</c:f>
              <c:strCache>
                <c:ptCount val="1"/>
                <c:pt idx="0">
                  <c:v>Amount_spent_per_customer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'9_Avg_tracks_purchased'!$F$4:$F$27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'9_Avg_tracks_purchased'!$G$4:$G$27</c:f>
              <c:numCache>
                <c:formatCode>General</c:formatCode>
                <c:ptCount val="24"/>
                <c:pt idx="0">
                  <c:v>39.6</c:v>
                </c:pt>
                <c:pt idx="1">
                  <c:v>81.180000000000007</c:v>
                </c:pt>
                <c:pt idx="2">
                  <c:v>69.3</c:v>
                </c:pt>
                <c:pt idx="3">
                  <c:v>60.39</c:v>
                </c:pt>
                <c:pt idx="4">
                  <c:v>85.54</c:v>
                </c:pt>
                <c:pt idx="5">
                  <c:v>66.95</c:v>
                </c:pt>
                <c:pt idx="6">
                  <c:v>97.02</c:v>
                </c:pt>
                <c:pt idx="7">
                  <c:v>136.62</c:v>
                </c:pt>
                <c:pt idx="8">
                  <c:v>37.619999999999997</c:v>
                </c:pt>
                <c:pt idx="9">
                  <c:v>79.2</c:v>
                </c:pt>
                <c:pt idx="10">
                  <c:v>77.81</c:v>
                </c:pt>
                <c:pt idx="11">
                  <c:v>83.66</c:v>
                </c:pt>
                <c:pt idx="12">
                  <c:v>78.209999999999994</c:v>
                </c:pt>
                <c:pt idx="13">
                  <c:v>91.58</c:v>
                </c:pt>
                <c:pt idx="14">
                  <c:v>114.84</c:v>
                </c:pt>
                <c:pt idx="15">
                  <c:v>50.49</c:v>
                </c:pt>
                <c:pt idx="16">
                  <c:v>65.34</c:v>
                </c:pt>
                <c:pt idx="17">
                  <c:v>72.27</c:v>
                </c:pt>
                <c:pt idx="18">
                  <c:v>76.23</c:v>
                </c:pt>
                <c:pt idx="19">
                  <c:v>92.57</c:v>
                </c:pt>
                <c:pt idx="20">
                  <c:v>98.01</c:v>
                </c:pt>
                <c:pt idx="21">
                  <c:v>75.239999999999995</c:v>
                </c:pt>
                <c:pt idx="22">
                  <c:v>81.84</c:v>
                </c:pt>
                <c:pt idx="23">
                  <c:v>80.040000000000006</c:v>
                </c:pt>
              </c:numCache>
            </c:numRef>
          </c:val>
          <c:extLst>
            <c:ext xmlns:c16="http://schemas.microsoft.com/office/drawing/2014/chart" uri="{C3380CC4-5D6E-409C-BE32-E72D297353CC}">
              <c16:uniqueId val="{00000000-2509-4C3E-A817-8AD4EF6ABCFF}"/>
            </c:ext>
          </c:extLst>
        </c:ser>
        <c:ser>
          <c:idx val="1"/>
          <c:order val="1"/>
          <c:tx>
            <c:strRef>
              <c:f>'9_Avg_tracks_purchased'!$H$3</c:f>
              <c:strCache>
                <c:ptCount val="1"/>
                <c:pt idx="0">
                  <c:v>total_number_of_customers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'9_Avg_tracks_purchased'!$F$4:$F$27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'9_Avg_tracks_purchased'!$H$4:$H$27</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01-2509-4C3E-A817-8AD4EF6ABCFF}"/>
            </c:ext>
          </c:extLst>
        </c:ser>
        <c:dLbls>
          <c:showLegendKey val="0"/>
          <c:showVal val="0"/>
          <c:showCatName val="0"/>
          <c:showSerName val="0"/>
          <c:showPercent val="0"/>
          <c:showBubbleSize val="0"/>
        </c:dLbls>
        <c:gapWidth val="150"/>
        <c:overlap val="100"/>
        <c:axId val="902036111"/>
        <c:axId val="902049071"/>
      </c:barChart>
      <c:catAx>
        <c:axId val="90203611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02049071"/>
        <c:crosses val="autoZero"/>
        <c:auto val="1"/>
        <c:lblAlgn val="ctr"/>
        <c:lblOffset val="100"/>
        <c:noMultiLvlLbl val="0"/>
      </c:catAx>
      <c:valAx>
        <c:axId val="9020490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02036111"/>
        <c:crosses val="autoZero"/>
        <c:crossBetween val="between"/>
      </c:valAx>
      <c:spPr>
        <a:noFill/>
        <a:ln>
          <a:noFill/>
        </a:ln>
        <a:effectLst/>
      </c:spPr>
    </c:plotArea>
    <c:legend>
      <c:legendPos val="r"/>
      <c:layout>
        <c:manualLayout>
          <c:xMode val="edge"/>
          <c:yMode val="edge"/>
          <c:x val="0.58618281209567114"/>
          <c:y val="3.8577209098862635E-2"/>
          <c:w val="0.3756716479982255"/>
          <c:h val="0.1728455818022746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B68761-F0C9-433A-8F81-AF08378B3D7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152C74C-2B15-47DD-BAD2-B77819955ABE}">
      <dgm:prSet/>
      <dgm:spPr/>
      <dgm:t>
        <a:bodyPr/>
        <a:lstStyle/>
        <a:p>
          <a:pPr>
            <a:lnSpc>
              <a:spcPct val="100000"/>
            </a:lnSpc>
          </a:pPr>
          <a:r>
            <a:rPr lang="en-IN" baseline="0" dirty="0"/>
            <a:t>The main objective of this project is to explore and analyse the chinook database using SQL to uncover valuable business insights.</a:t>
          </a:r>
          <a:endParaRPr lang="en-US" dirty="0"/>
        </a:p>
      </dgm:t>
    </dgm:pt>
    <dgm:pt modelId="{F94B93C1-4BC1-4245-86BF-902A6DC3ABCA}" type="parTrans" cxnId="{632975A9-ADCD-475E-B65F-78BD0D4E012F}">
      <dgm:prSet/>
      <dgm:spPr/>
      <dgm:t>
        <a:bodyPr/>
        <a:lstStyle/>
        <a:p>
          <a:endParaRPr lang="en-US"/>
        </a:p>
      </dgm:t>
    </dgm:pt>
    <dgm:pt modelId="{9DF21D0A-1644-4ED6-81EF-C11BBD4B15C0}" type="sibTrans" cxnId="{632975A9-ADCD-475E-B65F-78BD0D4E012F}">
      <dgm:prSet/>
      <dgm:spPr/>
      <dgm:t>
        <a:bodyPr/>
        <a:lstStyle/>
        <a:p>
          <a:endParaRPr lang="en-US"/>
        </a:p>
      </dgm:t>
    </dgm:pt>
    <dgm:pt modelId="{4752D857-82D6-46A0-B359-B86C6FEEDB79}">
      <dgm:prSet/>
      <dgm:spPr/>
      <dgm:t>
        <a:bodyPr/>
        <a:lstStyle/>
        <a:p>
          <a:pPr>
            <a:lnSpc>
              <a:spcPct val="100000"/>
            </a:lnSpc>
          </a:pPr>
          <a:r>
            <a:rPr lang="en-IN" baseline="0" dirty="0"/>
            <a:t>This involves querying the database to gain a deeper understanding of customer behaviour, sales, trend,  and the management of the music library</a:t>
          </a:r>
          <a:endParaRPr lang="en-US" dirty="0"/>
        </a:p>
      </dgm:t>
    </dgm:pt>
    <dgm:pt modelId="{95C516F5-8A1E-4927-A475-E7948BAA9A9E}" type="parTrans" cxnId="{80FAF70C-A410-4D93-AB9C-706ED3709364}">
      <dgm:prSet/>
      <dgm:spPr/>
      <dgm:t>
        <a:bodyPr/>
        <a:lstStyle/>
        <a:p>
          <a:endParaRPr lang="en-US"/>
        </a:p>
      </dgm:t>
    </dgm:pt>
    <dgm:pt modelId="{F8B379EA-582C-4D51-B813-C6096B03A614}" type="sibTrans" cxnId="{80FAF70C-A410-4D93-AB9C-706ED3709364}">
      <dgm:prSet/>
      <dgm:spPr/>
      <dgm:t>
        <a:bodyPr/>
        <a:lstStyle/>
        <a:p>
          <a:endParaRPr lang="en-US"/>
        </a:p>
      </dgm:t>
    </dgm:pt>
    <dgm:pt modelId="{4241D4DC-0F8B-4A39-ADC9-2DBCEE5238B5}">
      <dgm:prSet/>
      <dgm:spPr/>
      <dgm:t>
        <a:bodyPr/>
        <a:lstStyle/>
        <a:p>
          <a:pPr>
            <a:lnSpc>
              <a:spcPct val="100000"/>
            </a:lnSpc>
          </a:pPr>
          <a:r>
            <a:rPr lang="en-IN" baseline="0"/>
            <a:t>In the modern business environment, data analysis plays a vital role decision-making.</a:t>
          </a:r>
          <a:endParaRPr lang="en-US"/>
        </a:p>
      </dgm:t>
    </dgm:pt>
    <dgm:pt modelId="{45B7C980-AD0A-4A23-8557-4D4AD441FA5B}" type="parTrans" cxnId="{C3D2A1D6-AB16-4A0E-8843-2B78B0065693}">
      <dgm:prSet/>
      <dgm:spPr/>
      <dgm:t>
        <a:bodyPr/>
        <a:lstStyle/>
        <a:p>
          <a:endParaRPr lang="en-US"/>
        </a:p>
      </dgm:t>
    </dgm:pt>
    <dgm:pt modelId="{5C035B34-A9C2-4ACA-8BAB-C7EE675705AC}" type="sibTrans" cxnId="{C3D2A1D6-AB16-4A0E-8843-2B78B0065693}">
      <dgm:prSet/>
      <dgm:spPr/>
      <dgm:t>
        <a:bodyPr/>
        <a:lstStyle/>
        <a:p>
          <a:endParaRPr lang="en-US"/>
        </a:p>
      </dgm:t>
    </dgm:pt>
    <dgm:pt modelId="{C42A15E1-AAF2-491E-901D-2C74577969F2}">
      <dgm:prSet/>
      <dgm:spPr/>
      <dgm:t>
        <a:bodyPr/>
        <a:lstStyle/>
        <a:p>
          <a:pPr>
            <a:lnSpc>
              <a:spcPct val="100000"/>
            </a:lnSpc>
          </a:pPr>
          <a:r>
            <a:rPr lang="en-IN" baseline="0"/>
            <a:t>By leveraging SQL, businesses can extract meaningful patterns and trends from their data, enabling  them to make informed decisions, optimize strategies, and improve overall performance.</a:t>
          </a:r>
          <a:endParaRPr lang="en-US"/>
        </a:p>
      </dgm:t>
    </dgm:pt>
    <dgm:pt modelId="{17E55DF7-A3D6-45A5-BE7C-F4734A804179}" type="parTrans" cxnId="{BDF94969-8346-4C9A-81C3-87552DC801E3}">
      <dgm:prSet/>
      <dgm:spPr/>
      <dgm:t>
        <a:bodyPr/>
        <a:lstStyle/>
        <a:p>
          <a:endParaRPr lang="en-US"/>
        </a:p>
      </dgm:t>
    </dgm:pt>
    <dgm:pt modelId="{0AC851EA-2531-445E-8F14-741E0D3F5D97}" type="sibTrans" cxnId="{BDF94969-8346-4C9A-81C3-87552DC801E3}">
      <dgm:prSet/>
      <dgm:spPr/>
      <dgm:t>
        <a:bodyPr/>
        <a:lstStyle/>
        <a:p>
          <a:endParaRPr lang="en-US"/>
        </a:p>
      </dgm:t>
    </dgm:pt>
    <dgm:pt modelId="{1FEAEFF3-8EC5-4762-AA84-EC771A1E4715}" type="pres">
      <dgm:prSet presAssocID="{DAB68761-F0C9-433A-8F81-AF08378B3D7A}" presName="root" presStyleCnt="0">
        <dgm:presLayoutVars>
          <dgm:dir/>
          <dgm:resizeHandles val="exact"/>
        </dgm:presLayoutVars>
      </dgm:prSet>
      <dgm:spPr/>
    </dgm:pt>
    <dgm:pt modelId="{B8C69966-5305-43A5-8EB6-B5F0B21F5D8E}" type="pres">
      <dgm:prSet presAssocID="{B152C74C-2B15-47DD-BAD2-B77819955ABE}" presName="compNode" presStyleCnt="0"/>
      <dgm:spPr/>
    </dgm:pt>
    <dgm:pt modelId="{092ED6B3-5E44-4EAF-AB14-97C79027DABB}" type="pres">
      <dgm:prSet presAssocID="{B152C74C-2B15-47DD-BAD2-B77819955ABE}" presName="bgRect" presStyleLbl="bgShp" presStyleIdx="0" presStyleCnt="4"/>
      <dgm:spPr/>
    </dgm:pt>
    <dgm:pt modelId="{5D9E30AF-B41D-41FB-A35A-BA92061C5331}" type="pres">
      <dgm:prSet presAssocID="{B152C74C-2B15-47DD-BAD2-B77819955AB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gnifying glass"/>
        </a:ext>
      </dgm:extLst>
    </dgm:pt>
    <dgm:pt modelId="{B2243869-513E-4748-B5AA-6081AA72D8FD}" type="pres">
      <dgm:prSet presAssocID="{B152C74C-2B15-47DD-BAD2-B77819955ABE}" presName="spaceRect" presStyleCnt="0"/>
      <dgm:spPr/>
    </dgm:pt>
    <dgm:pt modelId="{1D13F63E-EFCD-4012-9DC7-CB0021C1A64A}" type="pres">
      <dgm:prSet presAssocID="{B152C74C-2B15-47DD-BAD2-B77819955ABE}" presName="parTx" presStyleLbl="revTx" presStyleIdx="0" presStyleCnt="4">
        <dgm:presLayoutVars>
          <dgm:chMax val="0"/>
          <dgm:chPref val="0"/>
        </dgm:presLayoutVars>
      </dgm:prSet>
      <dgm:spPr/>
    </dgm:pt>
    <dgm:pt modelId="{EF841E7A-AC2E-48BC-9830-4AE3455983CE}" type="pres">
      <dgm:prSet presAssocID="{9DF21D0A-1644-4ED6-81EF-C11BBD4B15C0}" presName="sibTrans" presStyleCnt="0"/>
      <dgm:spPr/>
    </dgm:pt>
    <dgm:pt modelId="{13F9054B-F39B-4D42-97CF-688617AC818B}" type="pres">
      <dgm:prSet presAssocID="{4752D857-82D6-46A0-B359-B86C6FEEDB79}" presName="compNode" presStyleCnt="0"/>
      <dgm:spPr/>
    </dgm:pt>
    <dgm:pt modelId="{C82EDE4D-0B5D-4A39-9472-6EA1A9F73AE5}" type="pres">
      <dgm:prSet presAssocID="{4752D857-82D6-46A0-B359-B86C6FEEDB79}" presName="bgRect" presStyleLbl="bgShp" presStyleIdx="1" presStyleCnt="4"/>
      <dgm:spPr/>
    </dgm:pt>
    <dgm:pt modelId="{115156C0-1250-41E4-8885-2D8D8A680AC4}" type="pres">
      <dgm:prSet presAssocID="{4752D857-82D6-46A0-B359-B86C6FEEDB7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07B2AFE6-C054-462B-9A44-D170AA7A33BC}" type="pres">
      <dgm:prSet presAssocID="{4752D857-82D6-46A0-B359-B86C6FEEDB79}" presName="spaceRect" presStyleCnt="0"/>
      <dgm:spPr/>
    </dgm:pt>
    <dgm:pt modelId="{EDF2711F-4132-41EE-84E5-AAD1F5BB0067}" type="pres">
      <dgm:prSet presAssocID="{4752D857-82D6-46A0-B359-B86C6FEEDB79}" presName="parTx" presStyleLbl="revTx" presStyleIdx="1" presStyleCnt="4">
        <dgm:presLayoutVars>
          <dgm:chMax val="0"/>
          <dgm:chPref val="0"/>
        </dgm:presLayoutVars>
      </dgm:prSet>
      <dgm:spPr/>
    </dgm:pt>
    <dgm:pt modelId="{A0F7F64E-32A3-4217-8C0A-9B3DE6B111AD}" type="pres">
      <dgm:prSet presAssocID="{F8B379EA-582C-4D51-B813-C6096B03A614}" presName="sibTrans" presStyleCnt="0"/>
      <dgm:spPr/>
    </dgm:pt>
    <dgm:pt modelId="{A3F4B64D-ED1D-409A-9B48-E913AD9C888F}" type="pres">
      <dgm:prSet presAssocID="{4241D4DC-0F8B-4A39-ADC9-2DBCEE5238B5}" presName="compNode" presStyleCnt="0"/>
      <dgm:spPr/>
    </dgm:pt>
    <dgm:pt modelId="{32995A5B-C74F-4B4E-B666-4961000EA880}" type="pres">
      <dgm:prSet presAssocID="{4241D4DC-0F8B-4A39-ADC9-2DBCEE5238B5}" presName="bgRect" presStyleLbl="bgShp" presStyleIdx="2" presStyleCnt="4"/>
      <dgm:spPr/>
    </dgm:pt>
    <dgm:pt modelId="{B1A730C9-EAA3-48CC-ABCA-970CADC45ED8}" type="pres">
      <dgm:prSet presAssocID="{4241D4DC-0F8B-4A39-ADC9-2DBCEE5238B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A42525D-62D8-470C-B658-0D71209496B4}" type="pres">
      <dgm:prSet presAssocID="{4241D4DC-0F8B-4A39-ADC9-2DBCEE5238B5}" presName="spaceRect" presStyleCnt="0"/>
      <dgm:spPr/>
    </dgm:pt>
    <dgm:pt modelId="{AEBB9480-BA82-4B1E-9071-D1DE07AA504E}" type="pres">
      <dgm:prSet presAssocID="{4241D4DC-0F8B-4A39-ADC9-2DBCEE5238B5}" presName="parTx" presStyleLbl="revTx" presStyleIdx="2" presStyleCnt="4">
        <dgm:presLayoutVars>
          <dgm:chMax val="0"/>
          <dgm:chPref val="0"/>
        </dgm:presLayoutVars>
      </dgm:prSet>
      <dgm:spPr/>
    </dgm:pt>
    <dgm:pt modelId="{F51B339B-E8C5-4F86-92E2-E8894E8CD5BB}" type="pres">
      <dgm:prSet presAssocID="{5C035B34-A9C2-4ACA-8BAB-C7EE675705AC}" presName="sibTrans" presStyleCnt="0"/>
      <dgm:spPr/>
    </dgm:pt>
    <dgm:pt modelId="{3C37902D-55F8-460E-8812-2EC5C5B289CF}" type="pres">
      <dgm:prSet presAssocID="{C42A15E1-AAF2-491E-901D-2C74577969F2}" presName="compNode" presStyleCnt="0"/>
      <dgm:spPr/>
    </dgm:pt>
    <dgm:pt modelId="{5E879ACA-1323-4F6A-A6F3-8A631FD7CE62}" type="pres">
      <dgm:prSet presAssocID="{C42A15E1-AAF2-491E-901D-2C74577969F2}" presName="bgRect" presStyleLbl="bgShp" presStyleIdx="3" presStyleCnt="4" custLinFactNeighborX="-5713"/>
      <dgm:spPr/>
    </dgm:pt>
    <dgm:pt modelId="{DAFD1EA3-933C-4DCB-8CBF-6C501EF4CCA5}" type="pres">
      <dgm:prSet presAssocID="{C42A15E1-AAF2-491E-901D-2C74577969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107190C-A34F-4D78-A129-EB7E4BF5CCCE}" type="pres">
      <dgm:prSet presAssocID="{C42A15E1-AAF2-491E-901D-2C74577969F2}" presName="spaceRect" presStyleCnt="0"/>
      <dgm:spPr/>
    </dgm:pt>
    <dgm:pt modelId="{C2053073-E8B9-4E89-BBDA-AADF6CDE5613}" type="pres">
      <dgm:prSet presAssocID="{C42A15E1-AAF2-491E-901D-2C74577969F2}" presName="parTx" presStyleLbl="revTx" presStyleIdx="3" presStyleCnt="4">
        <dgm:presLayoutVars>
          <dgm:chMax val="0"/>
          <dgm:chPref val="0"/>
        </dgm:presLayoutVars>
      </dgm:prSet>
      <dgm:spPr/>
    </dgm:pt>
  </dgm:ptLst>
  <dgm:cxnLst>
    <dgm:cxn modelId="{80FAF70C-A410-4D93-AB9C-706ED3709364}" srcId="{DAB68761-F0C9-433A-8F81-AF08378B3D7A}" destId="{4752D857-82D6-46A0-B359-B86C6FEEDB79}" srcOrd="1" destOrd="0" parTransId="{95C516F5-8A1E-4927-A475-E7948BAA9A9E}" sibTransId="{F8B379EA-582C-4D51-B813-C6096B03A614}"/>
    <dgm:cxn modelId="{30A6F60E-10B7-4BEA-935F-362B428F3404}" type="presOf" srcId="{4241D4DC-0F8B-4A39-ADC9-2DBCEE5238B5}" destId="{AEBB9480-BA82-4B1E-9071-D1DE07AA504E}" srcOrd="0" destOrd="0" presId="urn:microsoft.com/office/officeart/2018/2/layout/IconVerticalSolidList"/>
    <dgm:cxn modelId="{5B5AED0F-51BA-456A-9086-C61933431843}" type="presOf" srcId="{DAB68761-F0C9-433A-8F81-AF08378B3D7A}" destId="{1FEAEFF3-8EC5-4762-AA84-EC771A1E4715}" srcOrd="0" destOrd="0" presId="urn:microsoft.com/office/officeart/2018/2/layout/IconVerticalSolidList"/>
    <dgm:cxn modelId="{D87C8A37-E17F-46CF-B5F8-5AAD12BDC4BB}" type="presOf" srcId="{C42A15E1-AAF2-491E-901D-2C74577969F2}" destId="{C2053073-E8B9-4E89-BBDA-AADF6CDE5613}" srcOrd="0" destOrd="0" presId="urn:microsoft.com/office/officeart/2018/2/layout/IconVerticalSolidList"/>
    <dgm:cxn modelId="{BDF94969-8346-4C9A-81C3-87552DC801E3}" srcId="{DAB68761-F0C9-433A-8F81-AF08378B3D7A}" destId="{C42A15E1-AAF2-491E-901D-2C74577969F2}" srcOrd="3" destOrd="0" parTransId="{17E55DF7-A3D6-45A5-BE7C-F4734A804179}" sibTransId="{0AC851EA-2531-445E-8F14-741E0D3F5D97}"/>
    <dgm:cxn modelId="{934BF085-3CCC-4F8B-967A-A0EF90D18677}" type="presOf" srcId="{B152C74C-2B15-47DD-BAD2-B77819955ABE}" destId="{1D13F63E-EFCD-4012-9DC7-CB0021C1A64A}" srcOrd="0" destOrd="0" presId="urn:microsoft.com/office/officeart/2018/2/layout/IconVerticalSolidList"/>
    <dgm:cxn modelId="{6270C0A6-7E29-45FF-81CB-B48FB220BDA0}" type="presOf" srcId="{4752D857-82D6-46A0-B359-B86C6FEEDB79}" destId="{EDF2711F-4132-41EE-84E5-AAD1F5BB0067}" srcOrd="0" destOrd="0" presId="urn:microsoft.com/office/officeart/2018/2/layout/IconVerticalSolidList"/>
    <dgm:cxn modelId="{632975A9-ADCD-475E-B65F-78BD0D4E012F}" srcId="{DAB68761-F0C9-433A-8F81-AF08378B3D7A}" destId="{B152C74C-2B15-47DD-BAD2-B77819955ABE}" srcOrd="0" destOrd="0" parTransId="{F94B93C1-4BC1-4245-86BF-902A6DC3ABCA}" sibTransId="{9DF21D0A-1644-4ED6-81EF-C11BBD4B15C0}"/>
    <dgm:cxn modelId="{C3D2A1D6-AB16-4A0E-8843-2B78B0065693}" srcId="{DAB68761-F0C9-433A-8F81-AF08378B3D7A}" destId="{4241D4DC-0F8B-4A39-ADC9-2DBCEE5238B5}" srcOrd="2" destOrd="0" parTransId="{45B7C980-AD0A-4A23-8557-4D4AD441FA5B}" sibTransId="{5C035B34-A9C2-4ACA-8BAB-C7EE675705AC}"/>
    <dgm:cxn modelId="{F68C5B3A-E0BC-4FF1-81C8-1811EE814600}" type="presParOf" srcId="{1FEAEFF3-8EC5-4762-AA84-EC771A1E4715}" destId="{B8C69966-5305-43A5-8EB6-B5F0B21F5D8E}" srcOrd="0" destOrd="0" presId="urn:microsoft.com/office/officeart/2018/2/layout/IconVerticalSolidList"/>
    <dgm:cxn modelId="{30FFB174-F2EB-4352-8E83-A3D84ABB7C4C}" type="presParOf" srcId="{B8C69966-5305-43A5-8EB6-B5F0B21F5D8E}" destId="{092ED6B3-5E44-4EAF-AB14-97C79027DABB}" srcOrd="0" destOrd="0" presId="urn:microsoft.com/office/officeart/2018/2/layout/IconVerticalSolidList"/>
    <dgm:cxn modelId="{395E5C3E-A4FD-4073-83C1-0E7DD4276A6F}" type="presParOf" srcId="{B8C69966-5305-43A5-8EB6-B5F0B21F5D8E}" destId="{5D9E30AF-B41D-41FB-A35A-BA92061C5331}" srcOrd="1" destOrd="0" presId="urn:microsoft.com/office/officeart/2018/2/layout/IconVerticalSolidList"/>
    <dgm:cxn modelId="{2E85CEBA-421E-4C39-938F-C8C2915FF89C}" type="presParOf" srcId="{B8C69966-5305-43A5-8EB6-B5F0B21F5D8E}" destId="{B2243869-513E-4748-B5AA-6081AA72D8FD}" srcOrd="2" destOrd="0" presId="urn:microsoft.com/office/officeart/2018/2/layout/IconVerticalSolidList"/>
    <dgm:cxn modelId="{E1174B46-8225-410E-8211-442894D8EF9B}" type="presParOf" srcId="{B8C69966-5305-43A5-8EB6-B5F0B21F5D8E}" destId="{1D13F63E-EFCD-4012-9DC7-CB0021C1A64A}" srcOrd="3" destOrd="0" presId="urn:microsoft.com/office/officeart/2018/2/layout/IconVerticalSolidList"/>
    <dgm:cxn modelId="{05A29235-54AC-4AFE-8519-F717D7D0348B}" type="presParOf" srcId="{1FEAEFF3-8EC5-4762-AA84-EC771A1E4715}" destId="{EF841E7A-AC2E-48BC-9830-4AE3455983CE}" srcOrd="1" destOrd="0" presId="urn:microsoft.com/office/officeart/2018/2/layout/IconVerticalSolidList"/>
    <dgm:cxn modelId="{8F1D28EF-0BF1-439A-937D-FBD1EE5A9DAA}" type="presParOf" srcId="{1FEAEFF3-8EC5-4762-AA84-EC771A1E4715}" destId="{13F9054B-F39B-4D42-97CF-688617AC818B}" srcOrd="2" destOrd="0" presId="urn:microsoft.com/office/officeart/2018/2/layout/IconVerticalSolidList"/>
    <dgm:cxn modelId="{B58EFFD2-F72C-4E81-9C6C-1D2E82B41D77}" type="presParOf" srcId="{13F9054B-F39B-4D42-97CF-688617AC818B}" destId="{C82EDE4D-0B5D-4A39-9472-6EA1A9F73AE5}" srcOrd="0" destOrd="0" presId="urn:microsoft.com/office/officeart/2018/2/layout/IconVerticalSolidList"/>
    <dgm:cxn modelId="{2B737686-BD63-4B4F-8260-D464A573ACDB}" type="presParOf" srcId="{13F9054B-F39B-4D42-97CF-688617AC818B}" destId="{115156C0-1250-41E4-8885-2D8D8A680AC4}" srcOrd="1" destOrd="0" presId="urn:microsoft.com/office/officeart/2018/2/layout/IconVerticalSolidList"/>
    <dgm:cxn modelId="{96C9FB84-604B-4DC5-85D3-CAAFBFCEEB6B}" type="presParOf" srcId="{13F9054B-F39B-4D42-97CF-688617AC818B}" destId="{07B2AFE6-C054-462B-9A44-D170AA7A33BC}" srcOrd="2" destOrd="0" presId="urn:microsoft.com/office/officeart/2018/2/layout/IconVerticalSolidList"/>
    <dgm:cxn modelId="{F2417200-EA5A-472A-BD1C-F54BE650D3DD}" type="presParOf" srcId="{13F9054B-F39B-4D42-97CF-688617AC818B}" destId="{EDF2711F-4132-41EE-84E5-AAD1F5BB0067}" srcOrd="3" destOrd="0" presId="urn:microsoft.com/office/officeart/2018/2/layout/IconVerticalSolidList"/>
    <dgm:cxn modelId="{D30AD365-CD28-4A87-BFF4-43749D04A7CB}" type="presParOf" srcId="{1FEAEFF3-8EC5-4762-AA84-EC771A1E4715}" destId="{A0F7F64E-32A3-4217-8C0A-9B3DE6B111AD}" srcOrd="3" destOrd="0" presId="urn:microsoft.com/office/officeart/2018/2/layout/IconVerticalSolidList"/>
    <dgm:cxn modelId="{D69A6188-5427-43A1-819B-A56C7D6E09C0}" type="presParOf" srcId="{1FEAEFF3-8EC5-4762-AA84-EC771A1E4715}" destId="{A3F4B64D-ED1D-409A-9B48-E913AD9C888F}" srcOrd="4" destOrd="0" presId="urn:microsoft.com/office/officeart/2018/2/layout/IconVerticalSolidList"/>
    <dgm:cxn modelId="{461D947B-EBA4-4030-9B41-8BF392EC2C0A}" type="presParOf" srcId="{A3F4B64D-ED1D-409A-9B48-E913AD9C888F}" destId="{32995A5B-C74F-4B4E-B666-4961000EA880}" srcOrd="0" destOrd="0" presId="urn:microsoft.com/office/officeart/2018/2/layout/IconVerticalSolidList"/>
    <dgm:cxn modelId="{61D7BD2E-578F-4E69-A1AF-F1B2177C3F48}" type="presParOf" srcId="{A3F4B64D-ED1D-409A-9B48-E913AD9C888F}" destId="{B1A730C9-EAA3-48CC-ABCA-970CADC45ED8}" srcOrd="1" destOrd="0" presId="urn:microsoft.com/office/officeart/2018/2/layout/IconVerticalSolidList"/>
    <dgm:cxn modelId="{F8E27266-98ED-445C-AF9F-49FCC00E925F}" type="presParOf" srcId="{A3F4B64D-ED1D-409A-9B48-E913AD9C888F}" destId="{0A42525D-62D8-470C-B658-0D71209496B4}" srcOrd="2" destOrd="0" presId="urn:microsoft.com/office/officeart/2018/2/layout/IconVerticalSolidList"/>
    <dgm:cxn modelId="{F501AA27-1695-4F62-A03D-AD5E4BCF77F5}" type="presParOf" srcId="{A3F4B64D-ED1D-409A-9B48-E913AD9C888F}" destId="{AEBB9480-BA82-4B1E-9071-D1DE07AA504E}" srcOrd="3" destOrd="0" presId="urn:microsoft.com/office/officeart/2018/2/layout/IconVerticalSolidList"/>
    <dgm:cxn modelId="{7C9539D0-D69D-40B7-8989-B7F631FBDA1E}" type="presParOf" srcId="{1FEAEFF3-8EC5-4762-AA84-EC771A1E4715}" destId="{F51B339B-E8C5-4F86-92E2-E8894E8CD5BB}" srcOrd="5" destOrd="0" presId="urn:microsoft.com/office/officeart/2018/2/layout/IconVerticalSolidList"/>
    <dgm:cxn modelId="{F72E113C-3A1C-4FFD-AE18-C0BDB31A2FB3}" type="presParOf" srcId="{1FEAEFF3-8EC5-4762-AA84-EC771A1E4715}" destId="{3C37902D-55F8-460E-8812-2EC5C5B289CF}" srcOrd="6" destOrd="0" presId="urn:microsoft.com/office/officeart/2018/2/layout/IconVerticalSolidList"/>
    <dgm:cxn modelId="{DA4849E9-23DA-421E-962F-965064318C46}" type="presParOf" srcId="{3C37902D-55F8-460E-8812-2EC5C5B289CF}" destId="{5E879ACA-1323-4F6A-A6F3-8A631FD7CE62}" srcOrd="0" destOrd="0" presId="urn:microsoft.com/office/officeart/2018/2/layout/IconVerticalSolidList"/>
    <dgm:cxn modelId="{1F46F3CA-22F5-4298-9570-C8ADC31BFE78}" type="presParOf" srcId="{3C37902D-55F8-460E-8812-2EC5C5B289CF}" destId="{DAFD1EA3-933C-4DCB-8CBF-6C501EF4CCA5}" srcOrd="1" destOrd="0" presId="urn:microsoft.com/office/officeart/2018/2/layout/IconVerticalSolidList"/>
    <dgm:cxn modelId="{0A95E9DF-12D6-4F9C-B7D7-7C037BFE0CF5}" type="presParOf" srcId="{3C37902D-55F8-460E-8812-2EC5C5B289CF}" destId="{B107190C-A34F-4D78-A129-EB7E4BF5CCCE}" srcOrd="2" destOrd="0" presId="urn:microsoft.com/office/officeart/2018/2/layout/IconVerticalSolidList"/>
    <dgm:cxn modelId="{9BF1EECF-6986-4043-83B6-C95A46793E6E}" type="presParOf" srcId="{3C37902D-55F8-460E-8812-2EC5C5B289CF}" destId="{C2053073-E8B9-4E89-BBDA-AADF6CDE56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ED6B3-5E44-4EAF-AB14-97C79027DABB}">
      <dsp:nvSpPr>
        <dsp:cNvPr id="0" name=""/>
        <dsp:cNvSpPr/>
      </dsp:nvSpPr>
      <dsp:spPr>
        <a:xfrm>
          <a:off x="0" y="1754"/>
          <a:ext cx="9540435" cy="8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9E30AF-B41D-41FB-A35A-BA92061C5331}">
      <dsp:nvSpPr>
        <dsp:cNvPr id="0" name=""/>
        <dsp:cNvSpPr/>
      </dsp:nvSpPr>
      <dsp:spPr>
        <a:xfrm>
          <a:off x="268925" y="201781"/>
          <a:ext cx="488954" cy="4889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3F63E-EFCD-4012-9DC7-CB0021C1A64A}">
      <dsp:nvSpPr>
        <dsp:cNvPr id="0" name=""/>
        <dsp:cNvSpPr/>
      </dsp:nvSpPr>
      <dsp:spPr>
        <a:xfrm>
          <a:off x="1026804" y="1754"/>
          <a:ext cx="8513630" cy="88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87" tIns="94087" rIns="94087" bIns="94087" numCol="1" spcCol="1270" anchor="ctr" anchorCtr="0">
          <a:noAutofit/>
        </a:bodyPr>
        <a:lstStyle/>
        <a:p>
          <a:pPr marL="0" lvl="0" indent="0" algn="l" defTabSz="666750">
            <a:lnSpc>
              <a:spcPct val="100000"/>
            </a:lnSpc>
            <a:spcBef>
              <a:spcPct val="0"/>
            </a:spcBef>
            <a:spcAft>
              <a:spcPct val="35000"/>
            </a:spcAft>
            <a:buNone/>
          </a:pPr>
          <a:r>
            <a:rPr lang="en-IN" sz="1500" kern="1200" baseline="0" dirty="0"/>
            <a:t>The main objective of this project is to explore and analyse the chinook database using SQL to uncover valuable business insights.</a:t>
          </a:r>
          <a:endParaRPr lang="en-US" sz="1500" kern="1200" dirty="0"/>
        </a:p>
      </dsp:txBody>
      <dsp:txXfrm>
        <a:off x="1026804" y="1754"/>
        <a:ext cx="8513630" cy="889008"/>
      </dsp:txXfrm>
    </dsp:sp>
    <dsp:sp modelId="{C82EDE4D-0B5D-4A39-9472-6EA1A9F73AE5}">
      <dsp:nvSpPr>
        <dsp:cNvPr id="0" name=""/>
        <dsp:cNvSpPr/>
      </dsp:nvSpPr>
      <dsp:spPr>
        <a:xfrm>
          <a:off x="0" y="1113014"/>
          <a:ext cx="9540435" cy="8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156C0-1250-41E4-8885-2D8D8A680AC4}">
      <dsp:nvSpPr>
        <dsp:cNvPr id="0" name=""/>
        <dsp:cNvSpPr/>
      </dsp:nvSpPr>
      <dsp:spPr>
        <a:xfrm>
          <a:off x="268925" y="1313041"/>
          <a:ext cx="488954" cy="4889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2711F-4132-41EE-84E5-AAD1F5BB0067}">
      <dsp:nvSpPr>
        <dsp:cNvPr id="0" name=""/>
        <dsp:cNvSpPr/>
      </dsp:nvSpPr>
      <dsp:spPr>
        <a:xfrm>
          <a:off x="1026804" y="1113014"/>
          <a:ext cx="8513630" cy="88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87" tIns="94087" rIns="94087" bIns="94087" numCol="1" spcCol="1270" anchor="ctr" anchorCtr="0">
          <a:noAutofit/>
        </a:bodyPr>
        <a:lstStyle/>
        <a:p>
          <a:pPr marL="0" lvl="0" indent="0" algn="l" defTabSz="666750">
            <a:lnSpc>
              <a:spcPct val="100000"/>
            </a:lnSpc>
            <a:spcBef>
              <a:spcPct val="0"/>
            </a:spcBef>
            <a:spcAft>
              <a:spcPct val="35000"/>
            </a:spcAft>
            <a:buNone/>
          </a:pPr>
          <a:r>
            <a:rPr lang="en-IN" sz="1500" kern="1200" baseline="0" dirty="0"/>
            <a:t>This involves querying the database to gain a deeper understanding of customer behaviour, sales, trend,  and the management of the music library</a:t>
          </a:r>
          <a:endParaRPr lang="en-US" sz="1500" kern="1200" dirty="0"/>
        </a:p>
      </dsp:txBody>
      <dsp:txXfrm>
        <a:off x="1026804" y="1113014"/>
        <a:ext cx="8513630" cy="889008"/>
      </dsp:txXfrm>
    </dsp:sp>
    <dsp:sp modelId="{32995A5B-C74F-4B4E-B666-4961000EA880}">
      <dsp:nvSpPr>
        <dsp:cNvPr id="0" name=""/>
        <dsp:cNvSpPr/>
      </dsp:nvSpPr>
      <dsp:spPr>
        <a:xfrm>
          <a:off x="0" y="2224275"/>
          <a:ext cx="9540435" cy="8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730C9-EAA3-48CC-ABCA-970CADC45ED8}">
      <dsp:nvSpPr>
        <dsp:cNvPr id="0" name=""/>
        <dsp:cNvSpPr/>
      </dsp:nvSpPr>
      <dsp:spPr>
        <a:xfrm>
          <a:off x="268925" y="2424302"/>
          <a:ext cx="488954" cy="4889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B9480-BA82-4B1E-9071-D1DE07AA504E}">
      <dsp:nvSpPr>
        <dsp:cNvPr id="0" name=""/>
        <dsp:cNvSpPr/>
      </dsp:nvSpPr>
      <dsp:spPr>
        <a:xfrm>
          <a:off x="1026804" y="2224275"/>
          <a:ext cx="8513630" cy="88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87" tIns="94087" rIns="94087" bIns="94087" numCol="1" spcCol="1270" anchor="ctr" anchorCtr="0">
          <a:noAutofit/>
        </a:bodyPr>
        <a:lstStyle/>
        <a:p>
          <a:pPr marL="0" lvl="0" indent="0" algn="l" defTabSz="666750">
            <a:lnSpc>
              <a:spcPct val="100000"/>
            </a:lnSpc>
            <a:spcBef>
              <a:spcPct val="0"/>
            </a:spcBef>
            <a:spcAft>
              <a:spcPct val="35000"/>
            </a:spcAft>
            <a:buNone/>
          </a:pPr>
          <a:r>
            <a:rPr lang="en-IN" sz="1500" kern="1200" baseline="0"/>
            <a:t>In the modern business environment, data analysis plays a vital role decision-making.</a:t>
          </a:r>
          <a:endParaRPr lang="en-US" sz="1500" kern="1200"/>
        </a:p>
      </dsp:txBody>
      <dsp:txXfrm>
        <a:off x="1026804" y="2224275"/>
        <a:ext cx="8513630" cy="889008"/>
      </dsp:txXfrm>
    </dsp:sp>
    <dsp:sp modelId="{5E879ACA-1323-4F6A-A6F3-8A631FD7CE62}">
      <dsp:nvSpPr>
        <dsp:cNvPr id="0" name=""/>
        <dsp:cNvSpPr/>
      </dsp:nvSpPr>
      <dsp:spPr>
        <a:xfrm>
          <a:off x="0" y="3335536"/>
          <a:ext cx="9540435" cy="889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D1EA3-933C-4DCB-8CBF-6C501EF4CCA5}">
      <dsp:nvSpPr>
        <dsp:cNvPr id="0" name=""/>
        <dsp:cNvSpPr/>
      </dsp:nvSpPr>
      <dsp:spPr>
        <a:xfrm>
          <a:off x="268925" y="3535563"/>
          <a:ext cx="488954" cy="4889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053073-E8B9-4E89-BBDA-AADF6CDE5613}">
      <dsp:nvSpPr>
        <dsp:cNvPr id="0" name=""/>
        <dsp:cNvSpPr/>
      </dsp:nvSpPr>
      <dsp:spPr>
        <a:xfrm>
          <a:off x="1026804" y="3335536"/>
          <a:ext cx="8513630" cy="889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87" tIns="94087" rIns="94087" bIns="94087" numCol="1" spcCol="1270" anchor="ctr" anchorCtr="0">
          <a:noAutofit/>
        </a:bodyPr>
        <a:lstStyle/>
        <a:p>
          <a:pPr marL="0" lvl="0" indent="0" algn="l" defTabSz="666750">
            <a:lnSpc>
              <a:spcPct val="100000"/>
            </a:lnSpc>
            <a:spcBef>
              <a:spcPct val="0"/>
            </a:spcBef>
            <a:spcAft>
              <a:spcPct val="35000"/>
            </a:spcAft>
            <a:buNone/>
          </a:pPr>
          <a:r>
            <a:rPr lang="en-IN" sz="1500" kern="1200" baseline="0"/>
            <a:t>By leveraging SQL, businesses can extract meaningful patterns and trends from their data, enabling  them to make informed decisions, optimize strategies, and improve overall performance.</a:t>
          </a:r>
          <a:endParaRPr lang="en-US" sz="1500" kern="1200"/>
        </a:p>
      </dsp:txBody>
      <dsp:txXfrm>
        <a:off x="1026804" y="3335536"/>
        <a:ext cx="8513630" cy="889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57717" y="2034989"/>
            <a:ext cx="9179859" cy="1039550"/>
          </a:xfrm>
        </p:spPr>
        <p:txBody>
          <a:bodyPr/>
          <a:lstStyle/>
          <a:p>
            <a:r>
              <a:rPr lang="en-US" dirty="0"/>
              <a:t>CHINOOK MUSIC STORE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26077" y="3783461"/>
            <a:ext cx="8778417" cy="2249786"/>
          </a:xfrm>
        </p:spPr>
        <p:txBody>
          <a:bodyPr>
            <a:normAutofit/>
          </a:bodyPr>
          <a:lstStyle/>
          <a:p>
            <a:pPr marL="0" indent="0">
              <a:buNone/>
            </a:pPr>
            <a:r>
              <a:rPr lang="en-US" sz="1400" dirty="0"/>
              <a:t>SQL Project By Chandan Kumar</a:t>
            </a:r>
          </a:p>
          <a:p>
            <a:pPr marL="0" indent="0">
              <a:buNone/>
            </a:pPr>
            <a:r>
              <a:rPr lang="en-US" sz="1400" dirty="0"/>
              <a:t>Tools Used – MySQL Workbench, MS-Excel</a:t>
            </a:r>
          </a:p>
          <a:p>
            <a:pPr marL="0" indent="0">
              <a:buNone/>
            </a:pPr>
            <a:r>
              <a:rPr lang="en-US" sz="1400" dirty="0"/>
              <a:t>Batch – Professional certificate course in data science - December 2024</a:t>
            </a:r>
          </a:p>
          <a:p>
            <a:pPr marL="0" indent="0">
              <a:buNone/>
            </a:pPr>
            <a:r>
              <a:rPr lang="en-US" sz="1400" dirty="0"/>
              <a:t>Platform – Newton School</a:t>
            </a:r>
          </a:p>
          <a:p>
            <a:pPr marL="0" indent="0">
              <a:buNone/>
            </a:pPr>
            <a:r>
              <a:rPr lang="en-US" sz="1400" dirty="0"/>
              <a:t>Date – 31 March 2025</a:t>
            </a:r>
          </a:p>
        </p:txBody>
      </p:sp>
      <p:sp>
        <p:nvSpPr>
          <p:cNvPr id="4" name="Title 1">
            <a:extLst>
              <a:ext uri="{FF2B5EF4-FFF2-40B4-BE49-F238E27FC236}">
                <a16:creationId xmlns:a16="http://schemas.microsoft.com/office/drawing/2014/main" id="{82DC74D5-E6BB-6507-71BD-9E65D5F86E98}"/>
              </a:ext>
            </a:extLst>
          </p:cNvPr>
          <p:cNvSpPr txBox="1">
            <a:spLocks/>
          </p:cNvSpPr>
          <p:nvPr/>
        </p:nvSpPr>
        <p:spPr>
          <a:xfrm>
            <a:off x="2411870" y="3256024"/>
            <a:ext cx="7669127" cy="34595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1600" dirty="0"/>
              <a:t>"Enhancing Chinook Music Store Performance through Data-Driven Analysis"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4164" y="847720"/>
            <a:ext cx="7309977" cy="923330"/>
          </a:xfrm>
        </p:spPr>
        <p:txBody>
          <a:bodyPr/>
          <a:lstStyle/>
          <a:p>
            <a:r>
              <a:rPr lang="en-US" sz="3000" dirty="0"/>
              <a:t>1. Total revenue and number of invoices for each country and city</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78011" y="2157824"/>
            <a:ext cx="7026836" cy="4700176"/>
          </a:xfrm>
        </p:spPr>
        <p:txBody>
          <a:bodyPr>
            <a:normAutofit/>
          </a:bodyPr>
          <a:lstStyle/>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The customer base is geographically diverse, with customers spread across multiple countries, including Argentina, Australia, Brazil, Canada, and the USA.</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In the USA, Mountain View, California, and London in the United Kingdom have the highest number of customers, with two customers each.</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The data indicates that many cities have only one customer, suggesting a wide but shallow customer distribution.</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Major cities like Paris, Berlin, São Paulo, and Prague also have a slightly higher concentration of customers compared to other locations.</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There is a notable presence of customers in Canada, with representation in multiple provinces such as Ontario, British Columbia, Alberta, and Quebec.</a:t>
            </a:r>
          </a:p>
        </p:txBody>
      </p:sp>
      <p:graphicFrame>
        <p:nvGraphicFramePr>
          <p:cNvPr id="2" name="Chart 1">
            <a:extLst>
              <a:ext uri="{FF2B5EF4-FFF2-40B4-BE49-F238E27FC236}">
                <a16:creationId xmlns:a16="http://schemas.microsoft.com/office/drawing/2014/main" id="{B3C2E81D-8C12-A5A5-219E-0107F59FA63C}"/>
              </a:ext>
            </a:extLst>
          </p:cNvPr>
          <p:cNvGraphicFramePr>
            <a:graphicFrameLocks/>
          </p:cNvGraphicFramePr>
          <p:nvPr>
            <p:extLst>
              <p:ext uri="{D42A27DB-BD31-4B8C-83A1-F6EECF244321}">
                <p14:modId xmlns:p14="http://schemas.microsoft.com/office/powerpoint/2010/main" val="3831058216"/>
              </p:ext>
            </p:extLst>
          </p:nvPr>
        </p:nvGraphicFramePr>
        <p:xfrm>
          <a:off x="7665719" y="1577788"/>
          <a:ext cx="3526417" cy="24803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E30640B-2E58-44D6-4AF0-800A41CD3A24}"/>
              </a:ext>
            </a:extLst>
          </p:cNvPr>
          <p:cNvGraphicFramePr>
            <a:graphicFrameLocks/>
          </p:cNvGraphicFramePr>
          <p:nvPr>
            <p:extLst>
              <p:ext uri="{D42A27DB-BD31-4B8C-83A1-F6EECF244321}">
                <p14:modId xmlns:p14="http://schemas.microsoft.com/office/powerpoint/2010/main" val="2758700348"/>
              </p:ext>
            </p:extLst>
          </p:nvPr>
        </p:nvGraphicFramePr>
        <p:xfrm>
          <a:off x="7665719" y="4180701"/>
          <a:ext cx="3526416" cy="24803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673FB-4FB0-F797-F372-F1B762241271}"/>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9828C3B7-BE7B-D51A-2671-908C9B960F7D}"/>
              </a:ext>
            </a:extLst>
          </p:cNvPr>
          <p:cNvSpPr>
            <a:spLocks noGrp="1"/>
          </p:cNvSpPr>
          <p:nvPr>
            <p:ph type="body" sz="quarter" idx="2"/>
          </p:nvPr>
        </p:nvSpPr>
        <p:spPr>
          <a:xfrm>
            <a:off x="4114800" y="1393654"/>
            <a:ext cx="7655859" cy="5051970"/>
          </a:xfrm>
        </p:spPr>
        <p:txBody>
          <a:bodyPr>
            <a:normAutofit lnSpcReduction="10000"/>
          </a:bodyPr>
          <a:lstStyle/>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The highest revenue-generating customer is František </a:t>
            </a:r>
            <a:r>
              <a:rPr lang="en-US" sz="1800" i="1" dirty="0" err="1">
                <a:effectLst/>
                <a:latin typeface="Arial" panose="020B0604020202020204" pitchFamily="34" charset="0"/>
                <a:ea typeface="Arial" panose="020B0604020202020204" pitchFamily="34" charset="0"/>
              </a:rPr>
              <a:t>Wichterlová</a:t>
            </a:r>
            <a:r>
              <a:rPr lang="en-US" sz="1800" i="1" dirty="0">
                <a:effectLst/>
                <a:latin typeface="Arial" panose="020B0604020202020204" pitchFamily="34" charset="0"/>
                <a:ea typeface="Arial" panose="020B0604020202020204" pitchFamily="34" charset="0"/>
              </a:rPr>
              <a:t> from the Czech Republic, with a total revenue of 144.54.</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Customers are spread across various countries, with notable contributions from Brazil, the USA, Canada, and the Czech Republic.</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Brazil has a significant number of top customers, with multiple entries in the top revenue rankings.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Many countries have customers with similar revenue figures, indicating a broad and relatively even distribution of high-value customers.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The USA has several high-revenue customers, with Jack Smith leading the list at 98.01 in revenue.</a:t>
            </a:r>
          </a:p>
        </p:txBody>
      </p:sp>
      <p:sp>
        <p:nvSpPr>
          <p:cNvPr id="3" name="Title 3">
            <a:extLst>
              <a:ext uri="{FF2B5EF4-FFF2-40B4-BE49-F238E27FC236}">
                <a16:creationId xmlns:a16="http://schemas.microsoft.com/office/drawing/2014/main" id="{706092E6-1D9E-C3A4-B37F-DED1BE579258}"/>
              </a:ext>
            </a:extLst>
          </p:cNvPr>
          <p:cNvSpPr txBox="1">
            <a:spLocks/>
          </p:cNvSpPr>
          <p:nvPr/>
        </p:nvSpPr>
        <p:spPr>
          <a:xfrm>
            <a:off x="211409" y="847720"/>
            <a:ext cx="9264285" cy="5078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2. Top 5 customers by total revenue in each country</a:t>
            </a:r>
          </a:p>
        </p:txBody>
      </p:sp>
      <p:pic>
        <p:nvPicPr>
          <p:cNvPr id="7" name="Picture 6">
            <a:extLst>
              <a:ext uri="{FF2B5EF4-FFF2-40B4-BE49-F238E27FC236}">
                <a16:creationId xmlns:a16="http://schemas.microsoft.com/office/drawing/2014/main" id="{88574241-6E81-6503-FD1F-642CDD2A3218}"/>
              </a:ext>
            </a:extLst>
          </p:cNvPr>
          <p:cNvPicPr>
            <a:picLocks noChangeAspect="1"/>
          </p:cNvPicPr>
          <p:nvPr/>
        </p:nvPicPr>
        <p:blipFill>
          <a:blip r:embed="rId2"/>
          <a:stretch>
            <a:fillRect/>
          </a:stretch>
        </p:blipFill>
        <p:spPr>
          <a:xfrm>
            <a:off x="492187" y="1590527"/>
            <a:ext cx="3311795" cy="3295237"/>
          </a:xfrm>
          <a:prstGeom prst="roundRect">
            <a:avLst>
              <a:gd name="adj" fmla="val 310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272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B4B33-092B-BDC6-725F-8602B31CBC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41D1C4-9523-3B95-1B0C-630A14EA9B27}"/>
              </a:ext>
            </a:extLst>
          </p:cNvPr>
          <p:cNvSpPr>
            <a:spLocks noGrp="1"/>
          </p:cNvSpPr>
          <p:nvPr>
            <p:ph type="title"/>
          </p:nvPr>
        </p:nvSpPr>
        <p:spPr>
          <a:xfrm>
            <a:off x="274164" y="847720"/>
            <a:ext cx="8071977" cy="895630"/>
          </a:xfrm>
        </p:spPr>
        <p:txBody>
          <a:bodyPr/>
          <a:lstStyle/>
          <a:p>
            <a:r>
              <a:rPr lang="en-US" sz="2900" dirty="0"/>
              <a:t>3. Customers who have purchased tracks from at least 3 different genres </a:t>
            </a:r>
          </a:p>
        </p:txBody>
      </p:sp>
      <p:sp>
        <p:nvSpPr>
          <p:cNvPr id="8" name="Text Placeholder 7">
            <a:extLst>
              <a:ext uri="{FF2B5EF4-FFF2-40B4-BE49-F238E27FC236}">
                <a16:creationId xmlns:a16="http://schemas.microsoft.com/office/drawing/2014/main" id="{883710C6-6D8F-0A48-DFB0-D0A14F30BC55}"/>
              </a:ext>
            </a:extLst>
          </p:cNvPr>
          <p:cNvSpPr>
            <a:spLocks noGrp="1"/>
          </p:cNvSpPr>
          <p:nvPr>
            <p:ph type="body" sz="quarter" idx="2"/>
          </p:nvPr>
        </p:nvSpPr>
        <p:spPr>
          <a:xfrm>
            <a:off x="404905" y="1906810"/>
            <a:ext cx="6775823" cy="5524931"/>
          </a:xfrm>
        </p:spPr>
        <p:txBody>
          <a:bodyPr>
            <a:normAutofit/>
          </a:bodyPr>
          <a:lstStyle/>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Leonie Köhler is the customer with the highest genre diversity, having purchased tracks across 14 different genres.</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Several customers, including František </a:t>
            </a:r>
            <a:r>
              <a:rPr lang="en-US" sz="1800" i="1" dirty="0" err="1">
                <a:effectLst/>
                <a:latin typeface="Arial" panose="020B0604020202020204" pitchFamily="34" charset="0"/>
                <a:ea typeface="Arial" panose="020B0604020202020204" pitchFamily="34" charset="0"/>
              </a:rPr>
              <a:t>Wichterlová</a:t>
            </a:r>
            <a:r>
              <a:rPr lang="en-US" sz="1800" i="1" dirty="0">
                <a:effectLst/>
                <a:latin typeface="Arial" panose="020B0604020202020204" pitchFamily="34" charset="0"/>
                <a:ea typeface="Arial" panose="020B0604020202020204" pitchFamily="34" charset="0"/>
              </a:rPr>
              <a:t>, Terhi Hämäläinen, Madalena Sampaio, and others, have purchased from 13 different genres, indicating a broad music taste.</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Many customers fall within the 10 to 12 genre count range, showing a wide but moderate variety in their music preferences.</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A few customers, like Robert Brown, Kara Nielsen, and Victor Stevens, have engaged with only 5 to 6 genres, suggesting a more focused or niche musical interest.</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Overall, the data indicates that most customers are exploring a diverse range of genres, with many engaging with more than 10 different genres.</a:t>
            </a:r>
            <a:endParaRPr lang="en-US" dirty="0"/>
          </a:p>
        </p:txBody>
      </p:sp>
      <p:graphicFrame>
        <p:nvGraphicFramePr>
          <p:cNvPr id="2" name="Chart 1">
            <a:extLst>
              <a:ext uri="{FF2B5EF4-FFF2-40B4-BE49-F238E27FC236}">
                <a16:creationId xmlns:a16="http://schemas.microsoft.com/office/drawing/2014/main" id="{292D7991-412A-1C20-48B8-C0B7F205DFE6}"/>
              </a:ext>
            </a:extLst>
          </p:cNvPr>
          <p:cNvGraphicFramePr>
            <a:graphicFrameLocks/>
          </p:cNvGraphicFramePr>
          <p:nvPr>
            <p:extLst>
              <p:ext uri="{D42A27DB-BD31-4B8C-83A1-F6EECF244321}">
                <p14:modId xmlns:p14="http://schemas.microsoft.com/office/powerpoint/2010/main" val="2884414246"/>
              </p:ext>
            </p:extLst>
          </p:nvPr>
        </p:nvGraphicFramePr>
        <p:xfrm>
          <a:off x="7180728" y="1590226"/>
          <a:ext cx="4230222" cy="4648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63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B96AF-5093-CC13-AC54-5C474980E4F9}"/>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7164FCE6-2311-4E46-ACB3-B0779F2CFC25}"/>
              </a:ext>
            </a:extLst>
          </p:cNvPr>
          <p:cNvSpPr>
            <a:spLocks noGrp="1"/>
          </p:cNvSpPr>
          <p:nvPr>
            <p:ph type="body" sz="quarter" idx="2"/>
          </p:nvPr>
        </p:nvSpPr>
        <p:spPr>
          <a:xfrm>
            <a:off x="175642" y="1479176"/>
            <a:ext cx="8111668" cy="5065059"/>
          </a:xfrm>
        </p:spPr>
        <p:txBody>
          <a:bodyPr>
            <a:normAutofit fontScale="92500"/>
          </a:bodyPr>
          <a:lstStyle/>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François Tremblay has the highest average order value at 11.11, indicating that this customer spends more per order compared to others.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Customers like Helena Holý and Robert Brown also have high average order values above 10, showing they are likely to be high-value customers.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A significant number of customers have average order values ranging between 7 and 9, suggesting a moderate spending pattern across the customer base.</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Customers like Kara Nielsen and Mark Philips have significantly lower average order values, with Mark Philips having the lowest at 2.97, indicating more frequent but smaller purchases.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The data shows a wide range of average order values, reflecting diverse spending behaviors among the customers.</a:t>
            </a:r>
            <a:endParaRPr lang="en-US" dirty="0"/>
          </a:p>
        </p:txBody>
      </p:sp>
      <p:sp>
        <p:nvSpPr>
          <p:cNvPr id="3" name="Title 3">
            <a:extLst>
              <a:ext uri="{FF2B5EF4-FFF2-40B4-BE49-F238E27FC236}">
                <a16:creationId xmlns:a16="http://schemas.microsoft.com/office/drawing/2014/main" id="{BD9E6EC9-1C96-C37F-E6DA-EF428DDBADD8}"/>
              </a:ext>
            </a:extLst>
          </p:cNvPr>
          <p:cNvSpPr txBox="1">
            <a:spLocks/>
          </p:cNvSpPr>
          <p:nvPr/>
        </p:nvSpPr>
        <p:spPr>
          <a:xfrm>
            <a:off x="175642" y="523315"/>
            <a:ext cx="7569947" cy="5078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4. Average order value for each customer </a:t>
            </a:r>
          </a:p>
        </p:txBody>
      </p:sp>
      <p:graphicFrame>
        <p:nvGraphicFramePr>
          <p:cNvPr id="6" name="Chart 5">
            <a:extLst>
              <a:ext uri="{FF2B5EF4-FFF2-40B4-BE49-F238E27FC236}">
                <a16:creationId xmlns:a16="http://schemas.microsoft.com/office/drawing/2014/main" id="{EB3A46EC-4CB8-2F38-D810-683837F78FAA}"/>
              </a:ext>
            </a:extLst>
          </p:cNvPr>
          <p:cNvGraphicFramePr>
            <a:graphicFrameLocks/>
          </p:cNvGraphicFramePr>
          <p:nvPr>
            <p:extLst>
              <p:ext uri="{D42A27DB-BD31-4B8C-83A1-F6EECF244321}">
                <p14:modId xmlns:p14="http://schemas.microsoft.com/office/powerpoint/2010/main" val="305964832"/>
              </p:ext>
            </p:extLst>
          </p:nvPr>
        </p:nvGraphicFramePr>
        <p:xfrm>
          <a:off x="8762440" y="66674"/>
          <a:ext cx="3277160" cy="67246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048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6E97C-0E51-E332-1C19-BEA6AF291D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790387-B6BC-9C37-8193-EC00D3BAD4EB}"/>
              </a:ext>
            </a:extLst>
          </p:cNvPr>
          <p:cNvSpPr>
            <a:spLocks noGrp="1"/>
          </p:cNvSpPr>
          <p:nvPr>
            <p:ph type="title"/>
          </p:nvPr>
        </p:nvSpPr>
        <p:spPr>
          <a:xfrm>
            <a:off x="274165" y="485770"/>
            <a:ext cx="6983886" cy="895630"/>
          </a:xfrm>
        </p:spPr>
        <p:txBody>
          <a:bodyPr/>
          <a:lstStyle/>
          <a:p>
            <a:r>
              <a:rPr lang="en-US" sz="2900" dirty="0"/>
              <a:t>5. Total revenue generated by each customer</a:t>
            </a:r>
          </a:p>
        </p:txBody>
      </p:sp>
      <p:sp>
        <p:nvSpPr>
          <p:cNvPr id="8" name="Text Placeholder 7">
            <a:extLst>
              <a:ext uri="{FF2B5EF4-FFF2-40B4-BE49-F238E27FC236}">
                <a16:creationId xmlns:a16="http://schemas.microsoft.com/office/drawing/2014/main" id="{BEBAD5F2-B5E0-A42C-A624-22F57392BFC3}"/>
              </a:ext>
            </a:extLst>
          </p:cNvPr>
          <p:cNvSpPr>
            <a:spLocks noGrp="1"/>
          </p:cNvSpPr>
          <p:nvPr>
            <p:ph type="body" sz="quarter" idx="2"/>
          </p:nvPr>
        </p:nvSpPr>
        <p:spPr>
          <a:xfrm>
            <a:off x="386975" y="1768763"/>
            <a:ext cx="7680700" cy="4811331"/>
          </a:xfrm>
        </p:spPr>
        <p:txBody>
          <a:bodyPr>
            <a:normAutofit/>
          </a:bodyPr>
          <a:lstStyle/>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František </a:t>
            </a:r>
            <a:r>
              <a:rPr lang="en-US" sz="1800" i="1" dirty="0" err="1">
                <a:effectLst/>
                <a:latin typeface="Arial" panose="020B0604020202020204" pitchFamily="34" charset="0"/>
                <a:ea typeface="Arial" panose="020B0604020202020204" pitchFamily="34" charset="0"/>
              </a:rPr>
              <a:t>Wichterlová</a:t>
            </a:r>
            <a:r>
              <a:rPr lang="en-US" sz="1800" i="1" dirty="0">
                <a:effectLst/>
                <a:latin typeface="Arial" panose="020B0604020202020204" pitchFamily="34" charset="0"/>
                <a:ea typeface="Arial" panose="020B0604020202020204" pitchFamily="34" charset="0"/>
              </a:rPr>
              <a:t> is the highest revenue-generating customer, contributing 144.54 in total revenue.</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Customers like Helena Holý, Hugh O'Reilly, and Manoj Pareek also have high total revenues, each exceeding 100, indicating they are key contributors to the business.</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The revenue distribution spans a wide range, with the top customers generating significantly more revenue than those at the lower end of the spectrum, such as Mark Philips, who has the lowest total revenue at 29.7.</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A large number of customers contribute between 70 and 100 in total revenue, showing a strong middle-tier customer base.</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few customers, such as Kara Nielsen and Robert Brown, contribute relatively lower revenue, suggesting they may be infrequent purchasers or focus on lower-priced items.</a:t>
            </a:r>
            <a:endParaRPr lang="en-US" dirty="0"/>
          </a:p>
        </p:txBody>
      </p:sp>
      <p:graphicFrame>
        <p:nvGraphicFramePr>
          <p:cNvPr id="2" name="Chart 1">
            <a:extLst>
              <a:ext uri="{FF2B5EF4-FFF2-40B4-BE49-F238E27FC236}">
                <a16:creationId xmlns:a16="http://schemas.microsoft.com/office/drawing/2014/main" id="{D0E6CF44-0BBD-0C89-575C-C251EAFFDE4E}"/>
              </a:ext>
            </a:extLst>
          </p:cNvPr>
          <p:cNvGraphicFramePr>
            <a:graphicFrameLocks/>
          </p:cNvGraphicFramePr>
          <p:nvPr>
            <p:extLst>
              <p:ext uri="{D42A27DB-BD31-4B8C-83A1-F6EECF244321}">
                <p14:modId xmlns:p14="http://schemas.microsoft.com/office/powerpoint/2010/main" val="1811248498"/>
              </p:ext>
            </p:extLst>
          </p:nvPr>
        </p:nvGraphicFramePr>
        <p:xfrm>
          <a:off x="8410575" y="200025"/>
          <a:ext cx="3276600" cy="655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111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B8D0-E124-9961-7FCB-6A20EA63D5B0}"/>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A0DFFAF7-9E6A-00D0-3B66-4AE5DDE32908}"/>
              </a:ext>
            </a:extLst>
          </p:cNvPr>
          <p:cNvSpPr>
            <a:spLocks noGrp="1"/>
          </p:cNvSpPr>
          <p:nvPr>
            <p:ph type="body" sz="quarter" idx="2"/>
          </p:nvPr>
        </p:nvSpPr>
        <p:spPr>
          <a:xfrm>
            <a:off x="4329953" y="3218330"/>
            <a:ext cx="7476565" cy="3096746"/>
          </a:xfrm>
        </p:spPr>
        <p:txBody>
          <a:bodyPr>
            <a:normAutofit fontScale="92500" lnSpcReduction="20000"/>
          </a:bodyPr>
          <a:lstStyle/>
          <a:p>
            <a:pPr marL="342900" indent="-342900">
              <a:lnSpc>
                <a:spcPct val="150000"/>
              </a:lnSpc>
              <a:buFont typeface="+mj-lt"/>
              <a:buAutoNum type="alphaUcPeriod"/>
            </a:pPr>
            <a:r>
              <a:rPr lang="en-US" i="1" dirty="0">
                <a:latin typeface="Arial" panose="020B0604020202020204" pitchFamily="34" charset="0"/>
                <a:ea typeface="Arial" panose="020B0604020202020204" pitchFamily="34" charset="0"/>
              </a:rPr>
              <a:t>Genre Popularity: Rock is the dominant genre with the highest total sales figures. The top three albums all belong to this genre, indicating a strong market preference for Rock music in the USA.</a:t>
            </a:r>
          </a:p>
          <a:p>
            <a:pPr marL="342900" indent="-342900">
              <a:lnSpc>
                <a:spcPct val="150000"/>
              </a:lnSpc>
              <a:buFont typeface="+mj-lt"/>
              <a:buAutoNum type="alphaUcPeriod"/>
            </a:pPr>
            <a:r>
              <a:rPr lang="en-US" i="1" dirty="0">
                <a:latin typeface="Arial" panose="020B0604020202020204" pitchFamily="34" charset="0"/>
                <a:ea typeface="Arial" panose="020B0604020202020204" pitchFamily="34" charset="0"/>
              </a:rPr>
              <a:t>Sales Figures: The selected albums have the highest total genre sales, making them strong candidates for promotion.</a:t>
            </a:r>
          </a:p>
          <a:p>
            <a:pPr marL="0" indent="0">
              <a:lnSpc>
                <a:spcPct val="150000"/>
              </a:lnSpc>
              <a:buNone/>
            </a:pPr>
            <a:r>
              <a:rPr lang="en-US" i="1" dirty="0">
                <a:latin typeface="Arial" panose="020B0604020202020204" pitchFamily="34" charset="0"/>
                <a:ea typeface="Arial" panose="020B0604020202020204" pitchFamily="34" charset="0"/>
              </a:rPr>
              <a:t>Given the strong sales performance of these albums in the Rock genre, they should be prioritized for advertising and promotion in the USA to capitalize on their popularity.</a:t>
            </a:r>
          </a:p>
        </p:txBody>
      </p:sp>
      <p:sp>
        <p:nvSpPr>
          <p:cNvPr id="3" name="Title 3">
            <a:extLst>
              <a:ext uri="{FF2B5EF4-FFF2-40B4-BE49-F238E27FC236}">
                <a16:creationId xmlns:a16="http://schemas.microsoft.com/office/drawing/2014/main" id="{0F91E8F7-3EB2-D9EC-4B85-4E71BBAA316D}"/>
              </a:ext>
            </a:extLst>
          </p:cNvPr>
          <p:cNvSpPr txBox="1">
            <a:spLocks/>
          </p:cNvSpPr>
          <p:nvPr/>
        </p:nvSpPr>
        <p:spPr>
          <a:xfrm>
            <a:off x="462424" y="444307"/>
            <a:ext cx="11496493" cy="9233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6. Three albums -- prioritized for advertising and promotion in the USA based on genre sales analysis</a:t>
            </a:r>
          </a:p>
        </p:txBody>
      </p:sp>
      <p:graphicFrame>
        <p:nvGraphicFramePr>
          <p:cNvPr id="7" name="Chart 6">
            <a:extLst>
              <a:ext uri="{FF2B5EF4-FFF2-40B4-BE49-F238E27FC236}">
                <a16:creationId xmlns:a16="http://schemas.microsoft.com/office/drawing/2014/main" id="{F19BA5DB-93E4-E1A6-788B-011DAC315689}"/>
              </a:ext>
            </a:extLst>
          </p:cNvPr>
          <p:cNvGraphicFramePr/>
          <p:nvPr>
            <p:extLst>
              <p:ext uri="{D42A27DB-BD31-4B8C-83A1-F6EECF244321}">
                <p14:modId xmlns:p14="http://schemas.microsoft.com/office/powerpoint/2010/main" val="4188645885"/>
              </p:ext>
            </p:extLst>
          </p:nvPr>
        </p:nvGraphicFramePr>
        <p:xfrm>
          <a:off x="462424" y="1688829"/>
          <a:ext cx="3479916" cy="40575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Table 8">
            <a:extLst>
              <a:ext uri="{FF2B5EF4-FFF2-40B4-BE49-F238E27FC236}">
                <a16:creationId xmlns:a16="http://schemas.microsoft.com/office/drawing/2014/main" id="{1BE38597-1231-B071-C45B-545FC87AD205}"/>
              </a:ext>
            </a:extLst>
          </p:cNvPr>
          <p:cNvGraphicFramePr>
            <a:graphicFrameLocks noGrp="1"/>
          </p:cNvGraphicFramePr>
          <p:nvPr>
            <p:extLst>
              <p:ext uri="{D42A27DB-BD31-4B8C-83A1-F6EECF244321}">
                <p14:modId xmlns:p14="http://schemas.microsoft.com/office/powerpoint/2010/main" val="3963873251"/>
              </p:ext>
            </p:extLst>
          </p:nvPr>
        </p:nvGraphicFramePr>
        <p:xfrm>
          <a:off x="4329953" y="1688829"/>
          <a:ext cx="7328646" cy="1385269"/>
        </p:xfrm>
        <a:graphic>
          <a:graphicData uri="http://schemas.openxmlformats.org/drawingml/2006/table">
            <a:tbl>
              <a:tblPr firstRow="1" firstCol="1" bandRow="1">
                <a:tableStyleId>{5C22544A-7EE6-4342-B048-85BDC9FD1C3A}</a:tableStyleId>
              </a:tblPr>
              <a:tblGrid>
                <a:gridCol w="1176914">
                  <a:extLst>
                    <a:ext uri="{9D8B030D-6E8A-4147-A177-3AD203B41FA5}">
                      <a16:colId xmlns:a16="http://schemas.microsoft.com/office/drawing/2014/main" val="2751596608"/>
                    </a:ext>
                  </a:extLst>
                </a:gridCol>
                <a:gridCol w="1031969">
                  <a:extLst>
                    <a:ext uri="{9D8B030D-6E8A-4147-A177-3AD203B41FA5}">
                      <a16:colId xmlns:a16="http://schemas.microsoft.com/office/drawing/2014/main" val="51213288"/>
                    </a:ext>
                  </a:extLst>
                </a:gridCol>
                <a:gridCol w="881681">
                  <a:extLst>
                    <a:ext uri="{9D8B030D-6E8A-4147-A177-3AD203B41FA5}">
                      <a16:colId xmlns:a16="http://schemas.microsoft.com/office/drawing/2014/main" val="1014925705"/>
                    </a:ext>
                  </a:extLst>
                </a:gridCol>
                <a:gridCol w="2806051">
                  <a:extLst>
                    <a:ext uri="{9D8B030D-6E8A-4147-A177-3AD203B41FA5}">
                      <a16:colId xmlns:a16="http://schemas.microsoft.com/office/drawing/2014/main" val="2529957921"/>
                    </a:ext>
                  </a:extLst>
                </a:gridCol>
                <a:gridCol w="1432031">
                  <a:extLst>
                    <a:ext uri="{9D8B030D-6E8A-4147-A177-3AD203B41FA5}">
                      <a16:colId xmlns:a16="http://schemas.microsoft.com/office/drawing/2014/main" val="2763217366"/>
                    </a:ext>
                  </a:extLst>
                </a:gridCol>
              </a:tblGrid>
              <a:tr h="510060">
                <a:tc>
                  <a:txBody>
                    <a:bodyPr/>
                    <a:lstStyle/>
                    <a:p>
                      <a:pPr marL="0" marR="0" algn="ctr">
                        <a:lnSpc>
                          <a:spcPct val="115000"/>
                        </a:lnSpc>
                        <a:spcBef>
                          <a:spcPts val="0"/>
                        </a:spcBef>
                        <a:spcAft>
                          <a:spcPts val="0"/>
                        </a:spcAft>
                        <a:tabLst>
                          <a:tab pos="0" algn="ctr"/>
                        </a:tabLst>
                      </a:pPr>
                      <a:r>
                        <a:rPr lang="en-IN" sz="1100" dirty="0" err="1">
                          <a:effectLst/>
                        </a:rPr>
                        <a:t>genre_id</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tabLst>
                          <a:tab pos="0" algn="ctr"/>
                        </a:tabLst>
                      </a:pPr>
                      <a:r>
                        <a:rPr lang="en-IN" sz="1100" dirty="0" err="1">
                          <a:effectLst/>
                        </a:rPr>
                        <a:t>genre_name</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tabLst>
                          <a:tab pos="0" algn="ctr"/>
                        </a:tabLst>
                      </a:pPr>
                      <a:r>
                        <a:rPr lang="en-IN" sz="1100" dirty="0" err="1">
                          <a:effectLst/>
                        </a:rPr>
                        <a:t>album_id</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tabLst>
                          <a:tab pos="0" algn="ctr"/>
                        </a:tabLst>
                      </a:pPr>
                      <a:r>
                        <a:rPr lang="en-IN" sz="1100" dirty="0" err="1">
                          <a:effectLst/>
                        </a:rPr>
                        <a:t>new_record_label</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marL="0" marR="0" algn="ctr">
                        <a:lnSpc>
                          <a:spcPct val="115000"/>
                        </a:lnSpc>
                        <a:spcBef>
                          <a:spcPts val="0"/>
                        </a:spcBef>
                        <a:spcAft>
                          <a:spcPts val="0"/>
                        </a:spcAft>
                        <a:tabLst>
                          <a:tab pos="0" algn="ctr"/>
                        </a:tabLst>
                      </a:pPr>
                      <a:r>
                        <a:rPr lang="en-IN" sz="1100" dirty="0" err="1">
                          <a:effectLst/>
                        </a:rPr>
                        <a:t>total_genre_sales</a:t>
                      </a:r>
                      <a:endParaRPr lang="en-IN"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73368133"/>
                  </a:ext>
                </a:extLst>
              </a:tr>
              <a:tr h="253010">
                <a:tc>
                  <a:txBody>
                    <a:bodyPr/>
                    <a:lstStyle/>
                    <a:p>
                      <a:pPr marL="0" marR="0" algn="r">
                        <a:lnSpc>
                          <a:spcPct val="115000"/>
                        </a:lnSpc>
                        <a:spcBef>
                          <a:spcPts val="0"/>
                        </a:spcBef>
                        <a:spcAft>
                          <a:spcPts val="0"/>
                        </a:spcAft>
                      </a:pPr>
                      <a:r>
                        <a:rPr lang="en-IN" sz="1100">
                          <a:effectLst/>
                        </a:rPr>
                        <a:t>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Rock</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163</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From The Muddy Banks Of The Wishkah [live]</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27.72</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676793839"/>
                  </a:ext>
                </a:extLst>
              </a:tr>
              <a:tr h="253010">
                <a:tc>
                  <a:txBody>
                    <a:bodyPr/>
                    <a:lstStyle/>
                    <a:p>
                      <a:pPr marL="0" marR="0" algn="r">
                        <a:lnSpc>
                          <a:spcPct val="115000"/>
                        </a:lnSpc>
                        <a:spcBef>
                          <a:spcPts val="0"/>
                        </a:spcBef>
                        <a:spcAft>
                          <a:spcPts val="0"/>
                        </a:spcAft>
                      </a:pPr>
                      <a:r>
                        <a:rPr lang="en-IN" sz="1100">
                          <a:effectLst/>
                        </a:rPr>
                        <a:t>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Rock</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120</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Are You Experienced?</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27.72</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096304585"/>
                  </a:ext>
                </a:extLst>
              </a:tr>
              <a:tr h="253010">
                <a:tc>
                  <a:txBody>
                    <a:bodyPr/>
                    <a:lstStyle/>
                    <a:p>
                      <a:pPr marL="0" marR="0" algn="r">
                        <a:lnSpc>
                          <a:spcPct val="115000"/>
                        </a:lnSpc>
                        <a:spcBef>
                          <a:spcPts val="0"/>
                        </a:spcBef>
                        <a:spcAft>
                          <a:spcPts val="0"/>
                        </a:spcAft>
                      </a:pPr>
                      <a:r>
                        <a:rPr lang="en-IN" sz="1100">
                          <a:effectLst/>
                        </a:rPr>
                        <a:t>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Rock</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a:effectLst/>
                        </a:rPr>
                        <a:t>214</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IN" sz="1100">
                          <a:effectLst/>
                        </a:rPr>
                        <a:t>The Doors</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IN" sz="1100" dirty="0">
                          <a:effectLst/>
                        </a:rPr>
                        <a:t>26.73</a:t>
                      </a:r>
                      <a:endParaRPr lang="en-IN"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717508387"/>
                  </a:ext>
                </a:extLst>
              </a:tr>
            </a:tbl>
          </a:graphicData>
        </a:graphic>
      </p:graphicFrame>
    </p:spTree>
    <p:extLst>
      <p:ext uri="{BB962C8B-B14F-4D97-AF65-F5344CB8AC3E}">
        <p14:creationId xmlns:p14="http://schemas.microsoft.com/office/powerpoint/2010/main" val="2629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5E719-0C09-6E68-9F04-C78C45338C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F62D63-BFA8-EC60-170A-47B5A3F25315}"/>
              </a:ext>
            </a:extLst>
          </p:cNvPr>
          <p:cNvSpPr>
            <a:spLocks noGrp="1"/>
          </p:cNvSpPr>
          <p:nvPr>
            <p:ph type="title"/>
          </p:nvPr>
        </p:nvSpPr>
        <p:spPr>
          <a:xfrm>
            <a:off x="274164" y="485770"/>
            <a:ext cx="10169717" cy="895630"/>
          </a:xfrm>
        </p:spPr>
        <p:txBody>
          <a:bodyPr/>
          <a:lstStyle/>
          <a:p>
            <a:r>
              <a:rPr lang="en-US" sz="2900" dirty="0"/>
              <a:t>7A. Genres frequently purchased together by customers (Genre Affinity Analysis)</a:t>
            </a:r>
          </a:p>
        </p:txBody>
      </p:sp>
      <p:sp>
        <p:nvSpPr>
          <p:cNvPr id="8" name="Text Placeholder 7">
            <a:extLst>
              <a:ext uri="{FF2B5EF4-FFF2-40B4-BE49-F238E27FC236}">
                <a16:creationId xmlns:a16="http://schemas.microsoft.com/office/drawing/2014/main" id="{05F41D77-D2C0-9AB2-3C73-D939AB8B05C3}"/>
              </a:ext>
            </a:extLst>
          </p:cNvPr>
          <p:cNvSpPr>
            <a:spLocks noGrp="1"/>
          </p:cNvSpPr>
          <p:nvPr>
            <p:ph type="body" sz="quarter" idx="2"/>
          </p:nvPr>
        </p:nvSpPr>
        <p:spPr>
          <a:xfrm>
            <a:off x="925785" y="4896884"/>
            <a:ext cx="10870927" cy="1955470"/>
          </a:xfrm>
        </p:spPr>
        <p:txBody>
          <a:bodyPr>
            <a:normAutofit/>
          </a:bodyPr>
          <a:lstStyle/>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Metal and Rock, along with Alternative &amp; Punk and Rock, are often purchased together, indicating shared fan bases.</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Latin and R&amp;B/Soul also pair with Rock, suggesting potential for cross-genre promotions. </a:t>
            </a:r>
            <a:endParaRPr lang="en-US" dirty="0"/>
          </a:p>
        </p:txBody>
      </p:sp>
      <p:pic>
        <p:nvPicPr>
          <p:cNvPr id="5" name="Picture 4">
            <a:extLst>
              <a:ext uri="{FF2B5EF4-FFF2-40B4-BE49-F238E27FC236}">
                <a16:creationId xmlns:a16="http://schemas.microsoft.com/office/drawing/2014/main" id="{7A6BABE9-7FA0-ECF4-78DF-C8C0677DD03A}"/>
              </a:ext>
            </a:extLst>
          </p:cNvPr>
          <p:cNvPicPr>
            <a:picLocks noChangeAspect="1"/>
          </p:cNvPicPr>
          <p:nvPr/>
        </p:nvPicPr>
        <p:blipFill>
          <a:blip r:embed="rId2"/>
          <a:stretch>
            <a:fillRect/>
          </a:stretch>
        </p:blipFill>
        <p:spPr>
          <a:xfrm>
            <a:off x="595312" y="1651688"/>
            <a:ext cx="11001375" cy="2838466"/>
          </a:xfrm>
          <a:prstGeom prst="rect">
            <a:avLst/>
          </a:prstGeom>
        </p:spPr>
      </p:pic>
    </p:spTree>
    <p:extLst>
      <p:ext uri="{BB962C8B-B14F-4D97-AF65-F5344CB8AC3E}">
        <p14:creationId xmlns:p14="http://schemas.microsoft.com/office/powerpoint/2010/main" val="124611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B3C2F-B8B3-7035-B728-3AA7D0E50B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AF6893-8E87-3C47-8718-C248D0BA0E19}"/>
              </a:ext>
            </a:extLst>
          </p:cNvPr>
          <p:cNvSpPr>
            <a:spLocks noGrp="1"/>
          </p:cNvSpPr>
          <p:nvPr>
            <p:ph type="title"/>
          </p:nvPr>
        </p:nvSpPr>
        <p:spPr>
          <a:xfrm>
            <a:off x="274164" y="485770"/>
            <a:ext cx="10169717" cy="895630"/>
          </a:xfrm>
        </p:spPr>
        <p:txBody>
          <a:bodyPr/>
          <a:lstStyle/>
          <a:p>
            <a:r>
              <a:rPr lang="en-US" sz="2900" dirty="0"/>
              <a:t>7B. Artists frequently purchased together by customers (Artist Affinity Analysis)</a:t>
            </a:r>
          </a:p>
        </p:txBody>
      </p:sp>
      <p:sp>
        <p:nvSpPr>
          <p:cNvPr id="10" name="Text Placeholder 7">
            <a:extLst>
              <a:ext uri="{FF2B5EF4-FFF2-40B4-BE49-F238E27FC236}">
                <a16:creationId xmlns:a16="http://schemas.microsoft.com/office/drawing/2014/main" id="{C15B9C4A-48D5-0E6A-CF5F-B139C4FBECEF}"/>
              </a:ext>
            </a:extLst>
          </p:cNvPr>
          <p:cNvSpPr txBox="1">
            <a:spLocks/>
          </p:cNvSpPr>
          <p:nvPr/>
        </p:nvSpPr>
        <p:spPr>
          <a:xfrm>
            <a:off x="5961528" y="1479176"/>
            <a:ext cx="3953437" cy="4687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lphaUcPeriod"/>
            </a:pPr>
            <a:r>
              <a:rPr lang="en-US" i="1" dirty="0">
                <a:latin typeface="Arial" panose="020B0604020202020204" pitchFamily="34" charset="0"/>
                <a:ea typeface="Arial" panose="020B0604020202020204" pitchFamily="34" charset="0"/>
              </a:rPr>
              <a:t>Green Day and Led Zeppelin, as well as Nirvana and The Rolling Stones, are often bought together, showing cross-genre appeal.</a:t>
            </a:r>
          </a:p>
          <a:p>
            <a:pPr marL="342900" indent="-342900">
              <a:lnSpc>
                <a:spcPct val="150000"/>
              </a:lnSpc>
              <a:buFont typeface="+mj-lt"/>
              <a:buAutoNum type="alphaUcPeriod"/>
            </a:pPr>
            <a:r>
              <a:rPr lang="en-US" i="1" dirty="0">
                <a:latin typeface="Arial" panose="020B0604020202020204" pitchFamily="34" charset="0"/>
                <a:ea typeface="Arial" panose="020B0604020202020204" pitchFamily="34" charset="0"/>
              </a:rPr>
              <a:t>Co-purchases of artists like System Of A Down with Foo Fighters and Queen with The Police highlight popular listener combinations. </a:t>
            </a:r>
            <a:endParaRPr lang="en-US" dirty="0"/>
          </a:p>
        </p:txBody>
      </p:sp>
      <p:pic>
        <p:nvPicPr>
          <p:cNvPr id="6" name="Picture 5">
            <a:extLst>
              <a:ext uri="{FF2B5EF4-FFF2-40B4-BE49-F238E27FC236}">
                <a16:creationId xmlns:a16="http://schemas.microsoft.com/office/drawing/2014/main" id="{3F92CD0C-6B54-DCD3-20A7-85B0E6661CC2}"/>
              </a:ext>
            </a:extLst>
          </p:cNvPr>
          <p:cNvPicPr>
            <a:picLocks noChangeAspect="1"/>
          </p:cNvPicPr>
          <p:nvPr/>
        </p:nvPicPr>
        <p:blipFill>
          <a:blip r:embed="rId2"/>
          <a:stretch>
            <a:fillRect/>
          </a:stretch>
        </p:blipFill>
        <p:spPr>
          <a:xfrm>
            <a:off x="1741066" y="1479176"/>
            <a:ext cx="3262518" cy="4554071"/>
          </a:xfrm>
          <a:prstGeom prst="roundRect">
            <a:avLst>
              <a:gd name="adj" fmla="val 392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57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0B25E-97E3-056B-A9E3-C317011E32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E9DCD6-0968-72E0-E2D4-0C2C24DAD0B8}"/>
              </a:ext>
            </a:extLst>
          </p:cNvPr>
          <p:cNvSpPr>
            <a:spLocks noGrp="1"/>
          </p:cNvSpPr>
          <p:nvPr>
            <p:ph type="title"/>
          </p:nvPr>
        </p:nvSpPr>
        <p:spPr>
          <a:xfrm>
            <a:off x="274164" y="485770"/>
            <a:ext cx="10169717" cy="895630"/>
          </a:xfrm>
        </p:spPr>
        <p:txBody>
          <a:bodyPr/>
          <a:lstStyle/>
          <a:p>
            <a:r>
              <a:rPr lang="en-US" sz="2900" dirty="0"/>
              <a:t>7C. Albums frequently purchased together by customers (Album Affinity Analysis)</a:t>
            </a:r>
          </a:p>
        </p:txBody>
      </p:sp>
      <p:sp>
        <p:nvSpPr>
          <p:cNvPr id="8" name="Text Placeholder 7">
            <a:extLst>
              <a:ext uri="{FF2B5EF4-FFF2-40B4-BE49-F238E27FC236}">
                <a16:creationId xmlns:a16="http://schemas.microsoft.com/office/drawing/2014/main" id="{F55CF9D4-4111-D76A-9F83-6E9D789C6947}"/>
              </a:ext>
            </a:extLst>
          </p:cNvPr>
          <p:cNvSpPr>
            <a:spLocks noGrp="1"/>
          </p:cNvSpPr>
          <p:nvPr>
            <p:ph type="body" sz="quarter" idx="2"/>
          </p:nvPr>
        </p:nvSpPr>
        <p:spPr>
          <a:xfrm>
            <a:off x="6302188" y="1599461"/>
            <a:ext cx="3818965" cy="4505504"/>
          </a:xfrm>
        </p:spPr>
        <p:txBody>
          <a:bodyPr>
            <a:normAutofit/>
          </a:bodyPr>
          <a:lstStyle/>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a:t>
            </a:r>
            <a:r>
              <a:rPr lang="en-US" sz="1800" i="1" dirty="0" err="1">
                <a:effectLst/>
                <a:latin typeface="Arial" panose="020B0604020202020204" pitchFamily="34" charset="0"/>
                <a:ea typeface="Arial" panose="020B0604020202020204" pitchFamily="34" charset="0"/>
              </a:rPr>
              <a:t>Mezmerize</a:t>
            </a:r>
            <a:r>
              <a:rPr lang="en-US" sz="1800" i="1" dirty="0">
                <a:effectLst/>
                <a:latin typeface="Arial" panose="020B0604020202020204" pitchFamily="34" charset="0"/>
                <a:ea typeface="Arial" panose="020B0604020202020204" pitchFamily="34" charset="0"/>
              </a:rPr>
              <a:t>" is often paired with classic rock albums like "Are You Experienced?" and "The Police Greatest Hits," showing broad appeal.</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Frequent co-purchases of "The Police Greatest Hits" with "My Generation" and "Big Ones" with "Back to Black" indicate strong cross-genre interests. </a:t>
            </a:r>
            <a:endParaRPr lang="en-US" dirty="0"/>
          </a:p>
        </p:txBody>
      </p:sp>
      <p:pic>
        <p:nvPicPr>
          <p:cNvPr id="5" name="Picture 4">
            <a:extLst>
              <a:ext uri="{FF2B5EF4-FFF2-40B4-BE49-F238E27FC236}">
                <a16:creationId xmlns:a16="http://schemas.microsoft.com/office/drawing/2014/main" id="{020AB700-240B-A797-7C22-FF9B35C5E7F9}"/>
              </a:ext>
            </a:extLst>
          </p:cNvPr>
          <p:cNvPicPr>
            <a:picLocks noChangeAspect="1"/>
          </p:cNvPicPr>
          <p:nvPr/>
        </p:nvPicPr>
        <p:blipFill>
          <a:blip r:embed="rId2"/>
          <a:stretch>
            <a:fillRect/>
          </a:stretch>
        </p:blipFill>
        <p:spPr>
          <a:xfrm>
            <a:off x="438924" y="1599461"/>
            <a:ext cx="5528442" cy="4039339"/>
          </a:xfrm>
          <a:prstGeom prst="roundRect">
            <a:avLst>
              <a:gd name="adj" fmla="val 371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223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2932D-DC09-8418-2421-1996413998A4}"/>
            </a:ext>
          </a:extLst>
        </p:cNvPr>
        <p:cNvGrpSpPr/>
        <p:nvPr/>
      </p:nvGrpSpPr>
      <p:grpSpPr>
        <a:xfrm>
          <a:off x="0" y="0"/>
          <a:ext cx="0" cy="0"/>
          <a:chOff x="0" y="0"/>
          <a:chExt cx="0" cy="0"/>
        </a:xfrm>
      </p:grpSpPr>
      <p:sp>
        <p:nvSpPr>
          <p:cNvPr id="8" name="Text Placeholder 7">
            <a:extLst>
              <a:ext uri="{FF2B5EF4-FFF2-40B4-BE49-F238E27FC236}">
                <a16:creationId xmlns:a16="http://schemas.microsoft.com/office/drawing/2014/main" id="{0248FE72-0B36-4592-25D3-4B9B3E98BC70}"/>
              </a:ext>
            </a:extLst>
          </p:cNvPr>
          <p:cNvSpPr>
            <a:spLocks noGrp="1"/>
          </p:cNvSpPr>
          <p:nvPr>
            <p:ph type="body" sz="quarter" idx="2"/>
          </p:nvPr>
        </p:nvSpPr>
        <p:spPr>
          <a:xfrm>
            <a:off x="1290918" y="4374648"/>
            <a:ext cx="10434917" cy="3595829"/>
          </a:xfrm>
        </p:spPr>
        <p:txBody>
          <a:bodyPr>
            <a:normAutofit/>
          </a:bodyPr>
          <a:lstStyle/>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High order value and frequency in Prague, Mountain View, and London: Ideal for premium products.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Moderate in São Paulo and Berlin: Focus on retention and repeat purchases.</a:t>
            </a:r>
          </a:p>
          <a:p>
            <a:pPr marL="342900" indent="-342900">
              <a:lnSpc>
                <a:spcPct val="150000"/>
              </a:lnSpc>
              <a:buFont typeface="+mj-lt"/>
              <a:buAutoNum type="alphaUcPeriod"/>
            </a:pPr>
            <a:r>
              <a:rPr lang="en-US" sz="1800" i="1" dirty="0">
                <a:effectLst/>
                <a:latin typeface="Arial" panose="020B0604020202020204" pitchFamily="34" charset="0"/>
                <a:ea typeface="Arial" panose="020B0604020202020204" pitchFamily="34" charset="0"/>
              </a:rPr>
              <a:t>Low in Edmonton and Copenhagen: Use promotions to boost sales.</a:t>
            </a:r>
            <a:endParaRPr lang="en-US" dirty="0"/>
          </a:p>
        </p:txBody>
      </p:sp>
      <p:sp>
        <p:nvSpPr>
          <p:cNvPr id="3" name="Title 3">
            <a:extLst>
              <a:ext uri="{FF2B5EF4-FFF2-40B4-BE49-F238E27FC236}">
                <a16:creationId xmlns:a16="http://schemas.microsoft.com/office/drawing/2014/main" id="{5F3BAC4A-175E-5FCD-D837-1D0621E4AA50}"/>
              </a:ext>
            </a:extLst>
          </p:cNvPr>
          <p:cNvSpPr txBox="1">
            <a:spLocks/>
          </p:cNvSpPr>
          <p:nvPr/>
        </p:nvSpPr>
        <p:spPr>
          <a:xfrm>
            <a:off x="462425" y="444307"/>
            <a:ext cx="7381694" cy="9233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8. Customer Purchasing Behaviors by Region</a:t>
            </a:r>
          </a:p>
        </p:txBody>
      </p:sp>
      <p:graphicFrame>
        <p:nvGraphicFramePr>
          <p:cNvPr id="2" name="Chart 1">
            <a:extLst>
              <a:ext uri="{FF2B5EF4-FFF2-40B4-BE49-F238E27FC236}">
                <a16:creationId xmlns:a16="http://schemas.microsoft.com/office/drawing/2014/main" id="{C88B6154-AADF-DD99-D3D4-B4A3397B6A60}"/>
              </a:ext>
            </a:extLst>
          </p:cNvPr>
          <p:cNvGraphicFramePr>
            <a:graphicFrameLocks/>
          </p:cNvGraphicFramePr>
          <p:nvPr>
            <p:extLst>
              <p:ext uri="{D42A27DB-BD31-4B8C-83A1-F6EECF244321}">
                <p14:modId xmlns:p14="http://schemas.microsoft.com/office/powerpoint/2010/main" val="3953480557"/>
              </p:ext>
            </p:extLst>
          </p:nvPr>
        </p:nvGraphicFramePr>
        <p:xfrm>
          <a:off x="1964392" y="1438836"/>
          <a:ext cx="75819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827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40315" y="1313329"/>
            <a:ext cx="7781544" cy="859055"/>
          </a:xfrm>
        </p:spPr>
        <p:txBody>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13646" y="2537014"/>
            <a:ext cx="6855057" cy="2753958"/>
          </a:xfrm>
        </p:spPr>
        <p:txBody>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DATABASE SCHEMA</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INSIGHTS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CONCLUSION</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37509-0ECA-CE45-E2E0-096770B3C3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7687F1-A2AE-644D-3DBE-436309BC5FAF}"/>
              </a:ext>
            </a:extLst>
          </p:cNvPr>
          <p:cNvSpPr>
            <a:spLocks noGrp="1"/>
          </p:cNvSpPr>
          <p:nvPr>
            <p:ph type="title"/>
          </p:nvPr>
        </p:nvSpPr>
        <p:spPr>
          <a:xfrm>
            <a:off x="274164" y="485770"/>
            <a:ext cx="11917835" cy="895630"/>
          </a:xfrm>
        </p:spPr>
        <p:txBody>
          <a:bodyPr/>
          <a:lstStyle/>
          <a:p>
            <a:r>
              <a:rPr lang="en-US" sz="2900" dirty="0"/>
              <a:t>9. Number of customers and the average number of tracks purchased per customer </a:t>
            </a:r>
          </a:p>
        </p:txBody>
      </p:sp>
      <p:sp>
        <p:nvSpPr>
          <p:cNvPr id="8" name="Text Placeholder 7">
            <a:extLst>
              <a:ext uri="{FF2B5EF4-FFF2-40B4-BE49-F238E27FC236}">
                <a16:creationId xmlns:a16="http://schemas.microsoft.com/office/drawing/2014/main" id="{469AA744-D2FD-55DE-BC60-C3D86B014CBA}"/>
              </a:ext>
            </a:extLst>
          </p:cNvPr>
          <p:cNvSpPr>
            <a:spLocks noGrp="1"/>
          </p:cNvSpPr>
          <p:nvPr>
            <p:ph type="body" sz="quarter" idx="2"/>
          </p:nvPr>
        </p:nvSpPr>
        <p:spPr>
          <a:xfrm>
            <a:off x="274165" y="1877461"/>
            <a:ext cx="5714260" cy="4437614"/>
          </a:xfrm>
        </p:spPr>
        <p:txBody>
          <a:bodyPr>
            <a:normAutofit/>
          </a:bodyPr>
          <a:lstStyle/>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Czech Republic has the highest average spend per customer at $136.62, showing strong customer value.</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USA has the largest customer base, but a lower average spend of $80.04, indicating broad reach but less engagement.</a:t>
            </a:r>
          </a:p>
          <a:p>
            <a:pPr marL="342900" indent="-342900">
              <a:lnSpc>
                <a:spcPct val="100000"/>
              </a:lnSpc>
              <a:buFont typeface="+mj-lt"/>
              <a:buAutoNum type="alphaUcPeriod"/>
            </a:pPr>
            <a:r>
              <a:rPr lang="en-US" sz="1800" i="1" dirty="0">
                <a:effectLst/>
                <a:latin typeface="Arial" panose="020B0604020202020204" pitchFamily="34" charset="0"/>
                <a:ea typeface="Arial" panose="020B0604020202020204" pitchFamily="34" charset="0"/>
              </a:rPr>
              <a:t>Countries like India, Portugal, and Brazil have moderate spends, while Argentina and Denmark have low average spends around $40. </a:t>
            </a:r>
            <a:endParaRPr lang="en-US" dirty="0"/>
          </a:p>
        </p:txBody>
      </p:sp>
      <p:graphicFrame>
        <p:nvGraphicFramePr>
          <p:cNvPr id="2" name="Chart 1">
            <a:extLst>
              <a:ext uri="{FF2B5EF4-FFF2-40B4-BE49-F238E27FC236}">
                <a16:creationId xmlns:a16="http://schemas.microsoft.com/office/drawing/2014/main" id="{C8B9A086-D9ED-D722-5271-84E4EEFF19EC}"/>
              </a:ext>
            </a:extLst>
          </p:cNvPr>
          <p:cNvGraphicFramePr>
            <a:graphicFrameLocks/>
          </p:cNvGraphicFramePr>
          <p:nvPr>
            <p:extLst>
              <p:ext uri="{D42A27DB-BD31-4B8C-83A1-F6EECF244321}">
                <p14:modId xmlns:p14="http://schemas.microsoft.com/office/powerpoint/2010/main" val="1613829051"/>
              </p:ext>
            </p:extLst>
          </p:nvPr>
        </p:nvGraphicFramePr>
        <p:xfrm>
          <a:off x="6203577" y="1877461"/>
          <a:ext cx="4996927" cy="37792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751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20096838-52DF-CF60-ECA1-8374FEE16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4C416-3052-86C8-3645-BEE18E7D86B3}"/>
              </a:ext>
            </a:extLst>
          </p:cNvPr>
          <p:cNvSpPr>
            <a:spLocks noGrp="1"/>
          </p:cNvSpPr>
          <p:nvPr>
            <p:ph type="ctrTitle"/>
          </p:nvPr>
        </p:nvSpPr>
        <p:spPr>
          <a:xfrm>
            <a:off x="3481740" y="113998"/>
            <a:ext cx="6725627" cy="1030586"/>
          </a:xfrm>
        </p:spPr>
        <p:txBody>
          <a:bodyPr/>
          <a:lstStyle/>
          <a:p>
            <a:pPr algn="ctr"/>
            <a:r>
              <a:rPr lang="en-US" sz="5400" dirty="0">
                <a:solidFill>
                  <a:schemeClr val="accent4">
                    <a:lumMod val="40000"/>
                    <a:lumOff val="60000"/>
                  </a:schemeClr>
                </a:solidFill>
              </a:rPr>
              <a:t>Conclusion</a:t>
            </a:r>
            <a:endParaRPr lang="en-US" dirty="0">
              <a:solidFill>
                <a:schemeClr val="accent4">
                  <a:lumMod val="40000"/>
                  <a:lumOff val="60000"/>
                </a:schemeClr>
              </a:solidFill>
            </a:endParaRPr>
          </a:p>
        </p:txBody>
      </p:sp>
      <p:sp>
        <p:nvSpPr>
          <p:cNvPr id="4" name="Text Placeholder 4">
            <a:extLst>
              <a:ext uri="{FF2B5EF4-FFF2-40B4-BE49-F238E27FC236}">
                <a16:creationId xmlns:a16="http://schemas.microsoft.com/office/drawing/2014/main" id="{615A897E-11E6-0CF4-20F2-7A623FCA4940}"/>
              </a:ext>
            </a:extLst>
          </p:cNvPr>
          <p:cNvSpPr txBox="1">
            <a:spLocks/>
          </p:cNvSpPr>
          <p:nvPr/>
        </p:nvSpPr>
        <p:spPr>
          <a:xfrm>
            <a:off x="1842249" y="1255060"/>
            <a:ext cx="10004610" cy="560294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q"/>
            </a:pPr>
            <a:r>
              <a:rPr lang="en-US" b="1" i="1" cap="all" spc="0" dirty="0">
                <a:solidFill>
                  <a:srgbClr val="86DAE3"/>
                </a:solidFill>
              </a:rPr>
              <a:t>Data Integrity</a:t>
            </a:r>
            <a:r>
              <a:rPr lang="en-US" i="1" spc="0" dirty="0"/>
              <a:t>: Null values and duplicates were addressed to ensure data accuracy across the Chinook database.</a:t>
            </a:r>
          </a:p>
          <a:p>
            <a:pPr marL="285750" indent="-285750" algn="just">
              <a:lnSpc>
                <a:spcPct val="150000"/>
              </a:lnSpc>
              <a:buFont typeface="Wingdings" panose="05000000000000000000" pitchFamily="2" charset="2"/>
              <a:buChar char="q"/>
            </a:pPr>
            <a:r>
              <a:rPr lang="en-US" b="1" i="1" cap="all" spc="0" dirty="0">
                <a:solidFill>
                  <a:srgbClr val="86DAE3"/>
                </a:solidFill>
              </a:rPr>
              <a:t>Top Performers</a:t>
            </a:r>
            <a:r>
              <a:rPr lang="en-US" i="1" spc="0" dirty="0"/>
              <a:t>: Rock is the most popular genre, particularly in the USA. Focusing on Rock music can enhance market engagement.</a:t>
            </a:r>
          </a:p>
          <a:p>
            <a:pPr marL="285750" indent="-285750" algn="just">
              <a:lnSpc>
                <a:spcPct val="150000"/>
              </a:lnSpc>
              <a:buFont typeface="Wingdings" panose="05000000000000000000" pitchFamily="2" charset="2"/>
              <a:buChar char="q"/>
            </a:pPr>
            <a:r>
              <a:rPr lang="en-US" b="1" i="1" cap="all" spc="0" dirty="0">
                <a:solidFill>
                  <a:srgbClr val="86DAE3"/>
                </a:solidFill>
              </a:rPr>
              <a:t>Customer Behavior</a:t>
            </a:r>
            <a:r>
              <a:rPr lang="en-US" i="1" spc="0" dirty="0"/>
              <a:t>: Long-term customers show higher spending, indicating strong loyalty. New customers have growth potential through personalized promotions.</a:t>
            </a:r>
          </a:p>
          <a:p>
            <a:pPr marL="285750" indent="-285750" algn="just">
              <a:lnSpc>
                <a:spcPct val="150000"/>
              </a:lnSpc>
              <a:buFont typeface="Wingdings" panose="05000000000000000000" pitchFamily="2" charset="2"/>
              <a:buChar char="q"/>
            </a:pPr>
            <a:r>
              <a:rPr lang="en-US" b="1" i="1" cap="all" spc="0" dirty="0">
                <a:solidFill>
                  <a:srgbClr val="86DAE3"/>
                </a:solidFill>
              </a:rPr>
              <a:t>Market Analysis</a:t>
            </a:r>
            <a:r>
              <a:rPr lang="en-US" i="1" spc="0" dirty="0"/>
              <a:t>: Rock music dominates globally, except in regions like Brazil, which favor Alternative &amp; Punk and Metal.</a:t>
            </a:r>
          </a:p>
          <a:p>
            <a:pPr marL="285750" indent="-285750" algn="just">
              <a:lnSpc>
                <a:spcPct val="150000"/>
              </a:lnSpc>
              <a:buFont typeface="Wingdings" panose="05000000000000000000" pitchFamily="2" charset="2"/>
              <a:buChar char="q"/>
            </a:pPr>
            <a:r>
              <a:rPr lang="en-US" b="1" i="1" cap="all" spc="0" dirty="0">
                <a:solidFill>
                  <a:srgbClr val="86DAE3"/>
                </a:solidFill>
              </a:rPr>
              <a:t>Product Affinity</a:t>
            </a:r>
            <a:r>
              <a:rPr lang="en-US" i="1" spc="0" dirty="0"/>
              <a:t>: Identified popular genres and artists can guide cross-selling and bundling strategies.</a:t>
            </a:r>
          </a:p>
          <a:p>
            <a:pPr marL="285750" indent="-285750" algn="just">
              <a:lnSpc>
                <a:spcPct val="150000"/>
              </a:lnSpc>
              <a:buFont typeface="Wingdings" panose="05000000000000000000" pitchFamily="2" charset="2"/>
              <a:buChar char="q"/>
            </a:pPr>
            <a:r>
              <a:rPr lang="en-US" b="1" i="1" cap="all" spc="0" dirty="0">
                <a:solidFill>
                  <a:srgbClr val="86DAE3"/>
                </a:solidFill>
              </a:rPr>
              <a:t>Risk Management</a:t>
            </a:r>
            <a:r>
              <a:rPr lang="en-US" i="1" spc="0" dirty="0"/>
              <a:t>: High-value customers need tailored engagement to prevent churn. Predictive models can identify at-risk customers.</a:t>
            </a:r>
          </a:p>
          <a:p>
            <a:pPr marL="285750" indent="-285750" algn="just">
              <a:lnSpc>
                <a:spcPct val="150000"/>
              </a:lnSpc>
              <a:buFont typeface="Wingdings" panose="05000000000000000000" pitchFamily="2" charset="2"/>
              <a:buChar char="q"/>
            </a:pPr>
            <a:r>
              <a:rPr lang="en-US" b="1" i="1" cap="all" spc="0" dirty="0">
                <a:solidFill>
                  <a:srgbClr val="86DAE3"/>
                </a:solidFill>
              </a:rPr>
              <a:t>Recommendations</a:t>
            </a:r>
            <a:r>
              <a:rPr lang="en-US" i="1" spc="0" dirty="0"/>
              <a:t>: Focus on high-performing genres, implement loyalty programs, and use data-driven insights for targeted marketing. </a:t>
            </a:r>
          </a:p>
        </p:txBody>
      </p:sp>
    </p:spTree>
    <p:extLst>
      <p:ext uri="{BB962C8B-B14F-4D97-AF65-F5344CB8AC3E}">
        <p14:creationId xmlns:p14="http://schemas.microsoft.com/office/powerpoint/2010/main" val="422347074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871883" y="2998695"/>
            <a:ext cx="6149788" cy="2317376"/>
          </a:xfrm>
        </p:spPr>
        <p:txBody>
          <a:bodyPr/>
          <a:lstStyle/>
          <a:p>
            <a:r>
              <a:rPr lang="en-US" sz="8800" dirty="0">
                <a:effectLst>
                  <a:glow rad="63500">
                    <a:schemeClr val="accent6">
                      <a:satMod val="175000"/>
                      <a:alpha val="40000"/>
                    </a:schemeClr>
                  </a:glow>
                  <a:outerShdw blurRad="127000" dist="38100" dir="10800000" algn="r" rotWithShape="0">
                    <a:prstClr val="black">
                      <a:alpha val="40000"/>
                    </a:prstClr>
                  </a:outerShdw>
                </a:effectLst>
              </a:rPr>
              <a:t>Thank You</a:t>
            </a:r>
            <a:endParaRPr lang="en-GB" sz="8800" dirty="0">
              <a:effectLst>
                <a:glow rad="63500">
                  <a:schemeClr val="accent6">
                    <a:satMod val="175000"/>
                    <a:alpha val="40000"/>
                  </a:schemeClr>
                </a:glow>
                <a:outerShdw blurRad="127000" dist="38100" dir="10800000" algn="r" rotWithShape="0">
                  <a:prstClr val="black">
                    <a:alpha val="40000"/>
                  </a:prstClr>
                </a:outerShdw>
              </a:effectLs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78641-8F09-1131-D1B5-98CFD8E98F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7E4B2C-F2B0-8BD1-49E7-4A2C56253A8A}"/>
              </a:ext>
            </a:extLst>
          </p:cNvPr>
          <p:cNvSpPr>
            <a:spLocks noGrp="1"/>
          </p:cNvSpPr>
          <p:nvPr>
            <p:ph type="title"/>
          </p:nvPr>
        </p:nvSpPr>
        <p:spPr>
          <a:xfrm>
            <a:off x="1540315" y="927846"/>
            <a:ext cx="7781544" cy="859055"/>
          </a:xfrm>
        </p:spPr>
        <p:txBody>
          <a:bodyPr/>
          <a:lstStyle/>
          <a:p>
            <a:r>
              <a:rPr lang="en-US" dirty="0"/>
              <a:t>Introduction</a:t>
            </a:r>
          </a:p>
        </p:txBody>
      </p:sp>
      <p:graphicFrame>
        <p:nvGraphicFramePr>
          <p:cNvPr id="7" name="Content Placeholder 2">
            <a:extLst>
              <a:ext uri="{FF2B5EF4-FFF2-40B4-BE49-F238E27FC236}">
                <a16:creationId xmlns:a16="http://schemas.microsoft.com/office/drawing/2014/main" id="{74050D81-2275-EB78-D12B-BF07F069D0AF}"/>
              </a:ext>
            </a:extLst>
          </p:cNvPr>
          <p:cNvGraphicFramePr>
            <a:graphicFrameLocks/>
          </p:cNvGraphicFramePr>
          <p:nvPr>
            <p:extLst>
              <p:ext uri="{D42A27DB-BD31-4B8C-83A1-F6EECF244321}">
                <p14:modId xmlns:p14="http://schemas.microsoft.com/office/powerpoint/2010/main" val="2406442053"/>
              </p:ext>
            </p:extLst>
          </p:nvPr>
        </p:nvGraphicFramePr>
        <p:xfrm>
          <a:off x="1540315" y="2151529"/>
          <a:ext cx="9540435" cy="4226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84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28918" y="3200400"/>
            <a:ext cx="10723281" cy="2169459"/>
          </a:xfrm>
        </p:spPr>
        <p:txBody>
          <a:bodyPr>
            <a:normAutofit/>
          </a:bodyPr>
          <a:lstStyle/>
          <a:p>
            <a:r>
              <a:rPr lang="en-US" dirty="0"/>
              <a:t>“Did you know? Analyzing customer purchase patterns at Chinook can help identify top-selling genres and boost revenue with smarter recommendations!.”</a:t>
            </a:r>
            <a:br>
              <a:rPr lang="en-US" dirty="0"/>
            </a:br>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37662" y="327211"/>
            <a:ext cx="7781544" cy="859055"/>
          </a:xfrm>
        </p:spPr>
        <p:txBody>
          <a:bodyPr/>
          <a:lstStyle/>
          <a:p>
            <a:r>
              <a:rPr lang="en-IN" dirty="0"/>
              <a:t>Problem Statement</a:t>
            </a:r>
            <a:endParaRPr lang="en-US" dirty="0"/>
          </a:p>
        </p:txBody>
      </p:sp>
      <p:sp>
        <p:nvSpPr>
          <p:cNvPr id="3" name="Text Placeholder 4">
            <a:extLst>
              <a:ext uri="{FF2B5EF4-FFF2-40B4-BE49-F238E27FC236}">
                <a16:creationId xmlns:a16="http://schemas.microsoft.com/office/drawing/2014/main" id="{087D807A-0E02-7F70-9E62-1CEB05B8F6E8}"/>
              </a:ext>
            </a:extLst>
          </p:cNvPr>
          <p:cNvSpPr txBox="1">
            <a:spLocks/>
          </p:cNvSpPr>
          <p:nvPr/>
        </p:nvSpPr>
        <p:spPr>
          <a:xfrm>
            <a:off x="437662" y="1382695"/>
            <a:ext cx="11341962" cy="5148094"/>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q"/>
            </a:pPr>
            <a:r>
              <a:rPr lang="en-US" sz="2000" dirty="0"/>
              <a:t>Identify and address missing values and duplicates to ensure data integrity.</a:t>
            </a:r>
          </a:p>
          <a:p>
            <a:pPr marL="285750" indent="-285750">
              <a:lnSpc>
                <a:spcPct val="150000"/>
              </a:lnSpc>
              <a:buFont typeface="Wingdings" panose="05000000000000000000" pitchFamily="2" charset="2"/>
              <a:buChar char="q"/>
            </a:pPr>
            <a:r>
              <a:rPr lang="en-US" sz="2000" dirty="0"/>
              <a:t>Determine top-selling tracks, artists, and genres, both in the USA and globally.</a:t>
            </a:r>
          </a:p>
          <a:p>
            <a:pPr marL="285750" indent="-285750">
              <a:lnSpc>
                <a:spcPct val="150000"/>
              </a:lnSpc>
              <a:buFont typeface="Wingdings" panose="05000000000000000000" pitchFamily="2" charset="2"/>
              <a:buChar char="q"/>
            </a:pPr>
            <a:r>
              <a:rPr lang="en-US" sz="2000" dirty="0"/>
              <a:t>Analyze customer demographics and purchasing behavior, including churn rate and frequency.</a:t>
            </a:r>
          </a:p>
          <a:p>
            <a:pPr marL="285750" indent="-285750">
              <a:lnSpc>
                <a:spcPct val="150000"/>
              </a:lnSpc>
              <a:buFont typeface="Wingdings" panose="05000000000000000000" pitchFamily="2" charset="2"/>
              <a:buChar char="q"/>
            </a:pPr>
            <a:r>
              <a:rPr lang="en-US" sz="2000" dirty="0"/>
              <a:t>Calculate total revenue and top customers by region, with a focus on geographical differences.</a:t>
            </a:r>
          </a:p>
          <a:p>
            <a:pPr marL="285750" indent="-285750">
              <a:lnSpc>
                <a:spcPct val="150000"/>
              </a:lnSpc>
              <a:buFont typeface="Wingdings" panose="05000000000000000000" pitchFamily="2" charset="2"/>
              <a:buChar char="q"/>
            </a:pPr>
            <a:r>
              <a:rPr lang="en-US" sz="2000" dirty="0"/>
              <a:t>Recommend albums for promotion based on genre sales performance and customer preferences.</a:t>
            </a:r>
          </a:p>
          <a:p>
            <a:pPr marL="285750" indent="-285750">
              <a:lnSpc>
                <a:spcPct val="150000"/>
              </a:lnSpc>
              <a:buFont typeface="Wingdings" panose="05000000000000000000" pitchFamily="2" charset="2"/>
              <a:buChar char="q"/>
            </a:pPr>
            <a:r>
              <a:rPr lang="en-US" sz="2000" dirty="0"/>
              <a:t>Segment customers based on purchase history to predict lifetime value and identify high-risk groups.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A1871-63FD-61DE-D414-F6AC245E6B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D718D9-D8C1-9DF3-96CD-B1561973CFDF}"/>
              </a:ext>
            </a:extLst>
          </p:cNvPr>
          <p:cNvSpPr>
            <a:spLocks noGrp="1"/>
          </p:cNvSpPr>
          <p:nvPr>
            <p:ph type="title"/>
          </p:nvPr>
        </p:nvSpPr>
        <p:spPr>
          <a:xfrm>
            <a:off x="437662" y="327211"/>
            <a:ext cx="7781544" cy="859055"/>
          </a:xfrm>
        </p:spPr>
        <p:txBody>
          <a:bodyPr/>
          <a:lstStyle/>
          <a:p>
            <a:r>
              <a:rPr lang="en-IN" dirty="0"/>
              <a:t>Database Schema:</a:t>
            </a:r>
            <a:endParaRPr lang="en-US" dirty="0"/>
          </a:p>
        </p:txBody>
      </p:sp>
      <p:pic>
        <p:nvPicPr>
          <p:cNvPr id="1026" name="Picture 2">
            <a:extLst>
              <a:ext uri="{FF2B5EF4-FFF2-40B4-BE49-F238E27FC236}">
                <a16:creationId xmlns:a16="http://schemas.microsoft.com/office/drawing/2014/main" id="{D8A937FE-8923-2529-C324-70C14D24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996" y="1625116"/>
            <a:ext cx="6236008" cy="4360803"/>
          </a:xfrm>
          <a:prstGeom prst="roundRect">
            <a:avLst>
              <a:gd name="adj" fmla="val 6505"/>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827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21E7C-2775-417E-7DBA-84C136171D7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5D5959B-F9EE-62CB-06D8-C3A64EF9A675}"/>
              </a:ext>
            </a:extLst>
          </p:cNvPr>
          <p:cNvSpPr>
            <a:spLocks noGrp="1"/>
          </p:cNvSpPr>
          <p:nvPr>
            <p:ph type="title"/>
          </p:nvPr>
        </p:nvSpPr>
        <p:spPr>
          <a:xfrm>
            <a:off x="444500" y="471205"/>
            <a:ext cx="11214100" cy="535531"/>
          </a:xfrm>
        </p:spPr>
        <p:txBody>
          <a:bodyPr/>
          <a:lstStyle/>
          <a:p>
            <a:r>
              <a:rPr lang="en-IN" dirty="0"/>
              <a:t>Data Description:</a:t>
            </a:r>
            <a:endParaRPr lang="en-US" dirty="0"/>
          </a:p>
        </p:txBody>
      </p:sp>
      <p:sp>
        <p:nvSpPr>
          <p:cNvPr id="10" name="Text Placeholder 9">
            <a:extLst>
              <a:ext uri="{FF2B5EF4-FFF2-40B4-BE49-F238E27FC236}">
                <a16:creationId xmlns:a16="http://schemas.microsoft.com/office/drawing/2014/main" id="{1E0D010E-410A-5EF8-9C52-48DC84B87555}"/>
              </a:ext>
            </a:extLst>
          </p:cNvPr>
          <p:cNvSpPr>
            <a:spLocks noGrp="1"/>
          </p:cNvSpPr>
          <p:nvPr>
            <p:ph type="body" sz="quarter" idx="13"/>
          </p:nvPr>
        </p:nvSpPr>
        <p:spPr>
          <a:xfrm>
            <a:off x="444499" y="1111624"/>
            <a:ext cx="5508065" cy="5289168"/>
          </a:xfrm>
        </p:spPr>
        <p:txBody>
          <a:bodyPr/>
          <a:lstStyle/>
          <a:p>
            <a:pPr>
              <a:buFont typeface="Wingdings" panose="05000000000000000000" pitchFamily="2" charset="2"/>
              <a:buChar char="q"/>
            </a:pPr>
            <a:r>
              <a:rPr lang="en-US" sz="1800" b="1" dirty="0"/>
              <a:t> Customer Table:</a:t>
            </a:r>
          </a:p>
          <a:p>
            <a:pPr lvl="1"/>
            <a:r>
              <a:rPr lang="en-US" dirty="0" err="1"/>
              <a:t>customer_id</a:t>
            </a:r>
            <a:r>
              <a:rPr lang="en-US" dirty="0"/>
              <a:t>: Unique identifier assigned to each customer.</a:t>
            </a:r>
          </a:p>
          <a:p>
            <a:pPr lvl="1"/>
            <a:r>
              <a:rPr lang="en-US" dirty="0" err="1"/>
              <a:t>first_name</a:t>
            </a:r>
            <a:r>
              <a:rPr lang="en-US" dirty="0"/>
              <a:t>: The given name or first name of a customer.</a:t>
            </a:r>
          </a:p>
          <a:p>
            <a:pPr lvl="1"/>
            <a:r>
              <a:rPr lang="en-US" dirty="0" err="1"/>
              <a:t>last_name</a:t>
            </a:r>
            <a:r>
              <a:rPr lang="en-US" dirty="0"/>
              <a:t>: The surname or family name of a customer.</a:t>
            </a:r>
          </a:p>
          <a:p>
            <a:pPr lvl="1"/>
            <a:r>
              <a:rPr lang="en-US" dirty="0"/>
              <a:t>company: The name of the company associated with a customer.</a:t>
            </a:r>
          </a:p>
          <a:p>
            <a:pPr lvl="1"/>
            <a:r>
              <a:rPr lang="en-US" dirty="0"/>
              <a:t>address: The street address of a customer's location.</a:t>
            </a:r>
          </a:p>
          <a:p>
            <a:pPr lvl="1"/>
            <a:r>
              <a:rPr lang="en-US" dirty="0"/>
              <a:t>city: The city where a customer is located.</a:t>
            </a:r>
          </a:p>
          <a:p>
            <a:pPr lvl="1"/>
            <a:r>
              <a:rPr lang="en-US" dirty="0"/>
              <a:t>state: The state or province where a customer is located.</a:t>
            </a:r>
          </a:p>
          <a:p>
            <a:pPr lvl="1"/>
            <a:r>
              <a:rPr lang="en-US" dirty="0"/>
              <a:t>country: The country where a customer is located.</a:t>
            </a:r>
          </a:p>
          <a:p>
            <a:pPr lvl="1"/>
            <a:r>
              <a:rPr lang="en-US" dirty="0" err="1"/>
              <a:t>postal_code</a:t>
            </a:r>
            <a:r>
              <a:rPr lang="en-US" dirty="0"/>
              <a:t>: The postal or zip code of a customer's address.</a:t>
            </a:r>
          </a:p>
          <a:p>
            <a:pPr lvl="1"/>
            <a:r>
              <a:rPr lang="en-US" dirty="0"/>
              <a:t>phone: The phone number of a customer.</a:t>
            </a:r>
          </a:p>
          <a:p>
            <a:pPr lvl="1"/>
            <a:r>
              <a:rPr lang="en-US" dirty="0"/>
              <a:t>fax: The fax number associated with a customer.</a:t>
            </a:r>
          </a:p>
          <a:p>
            <a:pPr lvl="1"/>
            <a:r>
              <a:rPr lang="en-US" dirty="0"/>
              <a:t>email: The email address of a customer.</a:t>
            </a:r>
          </a:p>
          <a:p>
            <a:pPr lvl="1"/>
            <a:r>
              <a:rPr lang="en-US" dirty="0" err="1"/>
              <a:t>support_rep_id</a:t>
            </a:r>
            <a:r>
              <a:rPr lang="en-US" dirty="0"/>
              <a:t>: The employee ID of the support representative assigned to a customer</a:t>
            </a:r>
            <a:r>
              <a:rPr lang="en-US" sz="1200" dirty="0"/>
              <a:t>.</a:t>
            </a:r>
          </a:p>
        </p:txBody>
      </p:sp>
      <p:sp>
        <p:nvSpPr>
          <p:cNvPr id="4" name="Text Placeholder 9">
            <a:extLst>
              <a:ext uri="{FF2B5EF4-FFF2-40B4-BE49-F238E27FC236}">
                <a16:creationId xmlns:a16="http://schemas.microsoft.com/office/drawing/2014/main" id="{55A6326F-1A57-C793-CD39-BD7FC10E1A83}"/>
              </a:ext>
            </a:extLst>
          </p:cNvPr>
          <p:cNvSpPr txBox="1">
            <a:spLocks/>
          </p:cNvSpPr>
          <p:nvPr/>
        </p:nvSpPr>
        <p:spPr>
          <a:xfrm>
            <a:off x="6392209" y="1111624"/>
            <a:ext cx="5028826" cy="528916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1800" b="1" dirty="0"/>
              <a:t> Invoice Table:</a:t>
            </a:r>
          </a:p>
          <a:p>
            <a:pPr lvl="1"/>
            <a:r>
              <a:rPr lang="en-US" dirty="0" err="1"/>
              <a:t>invoice_id</a:t>
            </a:r>
            <a:r>
              <a:rPr lang="en-US" dirty="0"/>
              <a:t>: Unique identifier assigned to each invoice.</a:t>
            </a:r>
          </a:p>
          <a:p>
            <a:pPr lvl="1"/>
            <a:r>
              <a:rPr lang="en-US" dirty="0" err="1"/>
              <a:t>customer_id</a:t>
            </a:r>
            <a:r>
              <a:rPr lang="en-US" dirty="0"/>
              <a:t>: The customer ID associated with the invoice.</a:t>
            </a:r>
          </a:p>
          <a:p>
            <a:pPr lvl="1"/>
            <a:r>
              <a:rPr lang="en-US" dirty="0" err="1"/>
              <a:t>invoice_date</a:t>
            </a:r>
            <a:r>
              <a:rPr lang="en-US" dirty="0"/>
              <a:t>: The date when the invoice was generated or issued.</a:t>
            </a:r>
          </a:p>
          <a:p>
            <a:pPr lvl="1"/>
            <a:r>
              <a:rPr lang="en-US" dirty="0" err="1"/>
              <a:t>billing_address</a:t>
            </a:r>
            <a:r>
              <a:rPr lang="en-US" dirty="0"/>
              <a:t>: The street address used for billing purposes.</a:t>
            </a:r>
          </a:p>
          <a:p>
            <a:pPr lvl="1"/>
            <a:r>
              <a:rPr lang="en-US" dirty="0" err="1"/>
              <a:t>billing_city</a:t>
            </a:r>
            <a:r>
              <a:rPr lang="en-US" dirty="0"/>
              <a:t>: The city used for billing purposes.</a:t>
            </a:r>
          </a:p>
          <a:p>
            <a:pPr lvl="1"/>
            <a:r>
              <a:rPr lang="en-US" dirty="0" err="1"/>
              <a:t>billing_state</a:t>
            </a:r>
            <a:r>
              <a:rPr lang="en-US" dirty="0"/>
              <a:t>: The state or province used for billing purposes.</a:t>
            </a:r>
          </a:p>
          <a:p>
            <a:pPr lvl="1"/>
            <a:r>
              <a:rPr lang="en-US" dirty="0" err="1"/>
              <a:t>billing_country</a:t>
            </a:r>
            <a:r>
              <a:rPr lang="en-US" dirty="0"/>
              <a:t>: The country used for billing purposes.</a:t>
            </a:r>
          </a:p>
          <a:p>
            <a:pPr lvl="1"/>
            <a:r>
              <a:rPr lang="en-US" dirty="0" err="1"/>
              <a:t>billing_postal_code</a:t>
            </a:r>
            <a:r>
              <a:rPr lang="en-US" dirty="0"/>
              <a:t>: The postal or zip code used for billing purposes.</a:t>
            </a:r>
          </a:p>
          <a:p>
            <a:pPr lvl="1"/>
            <a:r>
              <a:rPr lang="en-US" dirty="0"/>
              <a:t>total: The total amount due on the invoice.</a:t>
            </a:r>
            <a:endParaRPr lang="en-US" sz="1200" dirty="0"/>
          </a:p>
        </p:txBody>
      </p:sp>
    </p:spTree>
    <p:extLst>
      <p:ext uri="{BB962C8B-B14F-4D97-AF65-F5344CB8AC3E}">
        <p14:creationId xmlns:p14="http://schemas.microsoft.com/office/powerpoint/2010/main" val="358529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471205"/>
            <a:ext cx="11214100" cy="535531"/>
          </a:xfrm>
        </p:spPr>
        <p:txBody>
          <a:bodyPr/>
          <a:lstStyle/>
          <a:p>
            <a:r>
              <a:rPr lang="en-IN" dirty="0"/>
              <a:t>Data Description (Continued….):</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111624"/>
            <a:ext cx="5472206" cy="5647764"/>
          </a:xfrm>
        </p:spPr>
        <p:txBody>
          <a:bodyPr/>
          <a:lstStyle/>
          <a:p>
            <a:pPr>
              <a:buFont typeface="Wingdings" panose="05000000000000000000" pitchFamily="2" charset="2"/>
              <a:buChar char="q"/>
            </a:pPr>
            <a:r>
              <a:rPr lang="en-US" sz="1800" b="1" dirty="0"/>
              <a:t> </a:t>
            </a:r>
            <a:r>
              <a:rPr lang="en-US" sz="1800" b="1" dirty="0" err="1"/>
              <a:t>invoice_line</a:t>
            </a:r>
            <a:r>
              <a:rPr lang="en-US" sz="1800" b="1" dirty="0"/>
              <a:t> Table:</a:t>
            </a:r>
          </a:p>
          <a:p>
            <a:pPr lvl="1"/>
            <a:r>
              <a:rPr lang="en-US" dirty="0" err="1"/>
              <a:t>invoice_line_id</a:t>
            </a:r>
            <a:r>
              <a:rPr lang="en-US" dirty="0"/>
              <a:t>: Unique identifier assigned to each line item on an invoice.</a:t>
            </a:r>
          </a:p>
          <a:p>
            <a:pPr lvl="1"/>
            <a:r>
              <a:rPr lang="en-US" dirty="0" err="1"/>
              <a:t>invoice_id</a:t>
            </a:r>
            <a:r>
              <a:rPr lang="en-US" dirty="0"/>
              <a:t>: The invoice ID to which the line item belongs.</a:t>
            </a:r>
          </a:p>
          <a:p>
            <a:pPr lvl="1"/>
            <a:r>
              <a:rPr lang="en-US" dirty="0" err="1"/>
              <a:t>track_id</a:t>
            </a:r>
            <a:r>
              <a:rPr lang="en-US" dirty="0"/>
              <a:t>: The ID of the track or product included in the line item.</a:t>
            </a:r>
          </a:p>
          <a:p>
            <a:pPr lvl="1"/>
            <a:r>
              <a:rPr lang="en-US" dirty="0" err="1"/>
              <a:t>unit_price</a:t>
            </a:r>
            <a:r>
              <a:rPr lang="en-US" dirty="0"/>
              <a:t>: The price per unit for the line item.</a:t>
            </a:r>
          </a:p>
          <a:p>
            <a:pPr lvl="1"/>
            <a:r>
              <a:rPr lang="en-US" dirty="0"/>
              <a:t>quantity: The quantity of units for the line item.</a:t>
            </a:r>
          </a:p>
          <a:p>
            <a:pPr lvl="1"/>
            <a:endParaRPr lang="en-US" dirty="0"/>
          </a:p>
          <a:p>
            <a:pPr>
              <a:buFont typeface="Wingdings" panose="05000000000000000000" pitchFamily="2" charset="2"/>
              <a:buChar char="q"/>
            </a:pPr>
            <a:r>
              <a:rPr lang="en-US" b="1" dirty="0"/>
              <a:t> Playlist Table:</a:t>
            </a:r>
          </a:p>
          <a:p>
            <a:pPr lvl="1"/>
            <a:r>
              <a:rPr lang="en-US" dirty="0" err="1"/>
              <a:t>playlist_id</a:t>
            </a:r>
            <a:r>
              <a:rPr lang="en-US" dirty="0"/>
              <a:t>: Unique identifier assigned to each playlist.</a:t>
            </a:r>
          </a:p>
          <a:p>
            <a:pPr lvl="1"/>
            <a:r>
              <a:rPr lang="en-US" dirty="0"/>
              <a:t>name: The name or title of the playlist</a:t>
            </a:r>
          </a:p>
          <a:p>
            <a:pPr lvl="1"/>
            <a:endParaRPr lang="en-US" dirty="0"/>
          </a:p>
          <a:p>
            <a:pPr>
              <a:buFont typeface="Wingdings" panose="05000000000000000000" pitchFamily="2" charset="2"/>
              <a:buChar char="q"/>
            </a:pPr>
            <a:r>
              <a:rPr lang="en-US" b="1" dirty="0"/>
              <a:t> </a:t>
            </a:r>
            <a:r>
              <a:rPr lang="en-US" b="1" dirty="0" err="1"/>
              <a:t>Playlist_track</a:t>
            </a:r>
            <a:r>
              <a:rPr lang="en-US" b="1" dirty="0"/>
              <a:t> Table:</a:t>
            </a:r>
          </a:p>
          <a:p>
            <a:pPr lvl="1"/>
            <a:r>
              <a:rPr lang="en-US" dirty="0" err="1"/>
              <a:t>playlist_id</a:t>
            </a:r>
            <a:r>
              <a:rPr lang="en-US" dirty="0"/>
              <a:t>: The ID of the playlist to which the track belongs.</a:t>
            </a:r>
          </a:p>
          <a:p>
            <a:pPr lvl="1"/>
            <a:r>
              <a:rPr lang="en-US" dirty="0" err="1"/>
              <a:t>track_id</a:t>
            </a:r>
            <a:r>
              <a:rPr lang="en-US" dirty="0"/>
              <a:t>: The ID of the track included in the playlist.</a:t>
            </a:r>
          </a:p>
          <a:p>
            <a:pPr lvl="1"/>
            <a:endParaRPr lang="en-US" dirty="0"/>
          </a:p>
        </p:txBody>
      </p:sp>
      <p:sp>
        <p:nvSpPr>
          <p:cNvPr id="4" name="Text Placeholder 9">
            <a:extLst>
              <a:ext uri="{FF2B5EF4-FFF2-40B4-BE49-F238E27FC236}">
                <a16:creationId xmlns:a16="http://schemas.microsoft.com/office/drawing/2014/main" id="{C8296FD4-A8A0-1DF6-4180-93D7CB7E79E4}"/>
              </a:ext>
            </a:extLst>
          </p:cNvPr>
          <p:cNvSpPr txBox="1">
            <a:spLocks/>
          </p:cNvSpPr>
          <p:nvPr/>
        </p:nvSpPr>
        <p:spPr>
          <a:xfrm>
            <a:off x="6275296" y="1841698"/>
            <a:ext cx="5037791" cy="528916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1800" b="1" dirty="0"/>
              <a:t> Track Table:</a:t>
            </a:r>
          </a:p>
          <a:p>
            <a:pPr lvl="1"/>
            <a:r>
              <a:rPr lang="en-US" dirty="0" err="1"/>
              <a:t>track_id</a:t>
            </a:r>
            <a:r>
              <a:rPr lang="en-US" dirty="0"/>
              <a:t>: Unique identifier assigned to each track or song.</a:t>
            </a:r>
          </a:p>
          <a:p>
            <a:pPr lvl="1"/>
            <a:r>
              <a:rPr lang="en-US" dirty="0"/>
              <a:t>name: The title or name of the track.</a:t>
            </a:r>
          </a:p>
          <a:p>
            <a:pPr lvl="1"/>
            <a:r>
              <a:rPr lang="en-US" dirty="0" err="1"/>
              <a:t>album_id</a:t>
            </a:r>
            <a:r>
              <a:rPr lang="en-US" dirty="0"/>
              <a:t>: The ID of the album to which the track belongs.</a:t>
            </a:r>
          </a:p>
          <a:p>
            <a:pPr lvl="1"/>
            <a:r>
              <a:rPr lang="en-US" dirty="0" err="1"/>
              <a:t>media_type_id</a:t>
            </a:r>
            <a:r>
              <a:rPr lang="en-US" dirty="0"/>
              <a:t>: The ID of the media type associated with the track.</a:t>
            </a:r>
          </a:p>
          <a:p>
            <a:pPr lvl="1"/>
            <a:r>
              <a:rPr lang="en-US" dirty="0" err="1"/>
              <a:t>genre_id</a:t>
            </a:r>
            <a:r>
              <a:rPr lang="en-US" dirty="0"/>
              <a:t>: The ID of the genre associated with the track.</a:t>
            </a:r>
          </a:p>
          <a:p>
            <a:pPr lvl="1"/>
            <a:r>
              <a:rPr lang="en-US" dirty="0"/>
              <a:t>composer: The name of the composer or artist who composed the track.</a:t>
            </a:r>
          </a:p>
          <a:p>
            <a:pPr lvl="1"/>
            <a:r>
              <a:rPr lang="en-US" dirty="0"/>
              <a:t>milliseconds: The duration of the track in milliseconds.</a:t>
            </a:r>
          </a:p>
          <a:p>
            <a:pPr lvl="1"/>
            <a:r>
              <a:rPr lang="en-US" dirty="0"/>
              <a:t>bytes: The file size of the track in bytes.</a:t>
            </a:r>
          </a:p>
          <a:p>
            <a:pPr lvl="1"/>
            <a:r>
              <a:rPr lang="en-US" dirty="0" err="1"/>
              <a:t>unit_price</a:t>
            </a:r>
            <a:r>
              <a:rPr lang="en-US" dirty="0"/>
              <a:t>: The price per unit for the track.</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A5597-AD41-229E-9E27-60BA5E20AB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268585-AC13-DA3B-2044-73B5DAABDDDF}"/>
              </a:ext>
            </a:extLst>
          </p:cNvPr>
          <p:cNvSpPr>
            <a:spLocks noGrp="1"/>
          </p:cNvSpPr>
          <p:nvPr>
            <p:ph type="title"/>
          </p:nvPr>
        </p:nvSpPr>
        <p:spPr>
          <a:xfrm>
            <a:off x="1396880" y="793376"/>
            <a:ext cx="7781544" cy="859055"/>
          </a:xfrm>
        </p:spPr>
        <p:txBody>
          <a:bodyPr/>
          <a:lstStyle/>
          <a:p>
            <a:r>
              <a:rPr lang="en-US" dirty="0"/>
              <a:t>Insights:</a:t>
            </a:r>
          </a:p>
        </p:txBody>
      </p:sp>
      <p:sp>
        <p:nvSpPr>
          <p:cNvPr id="5" name="Text Placeholder 4">
            <a:extLst>
              <a:ext uri="{FF2B5EF4-FFF2-40B4-BE49-F238E27FC236}">
                <a16:creationId xmlns:a16="http://schemas.microsoft.com/office/drawing/2014/main" id="{83A503A8-46BC-1462-3996-0764F31B7629}"/>
              </a:ext>
            </a:extLst>
          </p:cNvPr>
          <p:cNvSpPr>
            <a:spLocks noGrp="1"/>
          </p:cNvSpPr>
          <p:nvPr>
            <p:ph type="body" idx="1"/>
          </p:nvPr>
        </p:nvSpPr>
        <p:spPr>
          <a:xfrm>
            <a:off x="1396880" y="1864659"/>
            <a:ext cx="9055967" cy="4706470"/>
          </a:xfrm>
        </p:spPr>
        <p:txBody>
          <a:bodyPr>
            <a:normAutofit fontScale="77500" lnSpcReduction="20000"/>
          </a:bodyPr>
          <a:lstStyle/>
          <a:p>
            <a:pPr marL="457200" indent="-457200">
              <a:lnSpc>
                <a:spcPct val="120000"/>
              </a:lnSpc>
              <a:buFont typeface="+mj-lt"/>
              <a:buAutoNum type="arabicPeriod"/>
            </a:pPr>
            <a:r>
              <a:rPr lang="en-US" sz="2000" dirty="0"/>
              <a:t>Total revenue and number of invoices for each country, state, and city?</a:t>
            </a:r>
          </a:p>
          <a:p>
            <a:pPr marL="457200" indent="-457200">
              <a:lnSpc>
                <a:spcPct val="120000"/>
              </a:lnSpc>
              <a:buFont typeface="+mj-lt"/>
              <a:buAutoNum type="arabicPeriod"/>
            </a:pPr>
            <a:r>
              <a:rPr lang="en-US" sz="2000" dirty="0"/>
              <a:t>Top 5 customers by total revenue in each country</a:t>
            </a:r>
          </a:p>
          <a:p>
            <a:pPr marL="457200" indent="-457200">
              <a:lnSpc>
                <a:spcPct val="120000"/>
              </a:lnSpc>
              <a:buFont typeface="+mj-lt"/>
              <a:buAutoNum type="arabicPeriod"/>
            </a:pPr>
            <a:r>
              <a:rPr lang="en-US" sz="2000" dirty="0"/>
              <a:t>Customers who have purchased tracks from at least 3 different genres </a:t>
            </a:r>
          </a:p>
          <a:p>
            <a:pPr marL="457200" indent="-457200">
              <a:lnSpc>
                <a:spcPct val="120000"/>
              </a:lnSpc>
              <a:buFont typeface="+mj-lt"/>
              <a:buAutoNum type="arabicPeriod"/>
            </a:pPr>
            <a:r>
              <a:rPr lang="en-US" sz="2000" dirty="0"/>
              <a:t>Average order value for each customer</a:t>
            </a:r>
          </a:p>
          <a:p>
            <a:pPr marL="457200" indent="-457200">
              <a:lnSpc>
                <a:spcPct val="120000"/>
              </a:lnSpc>
              <a:buFont typeface="+mj-lt"/>
              <a:buAutoNum type="arabicPeriod"/>
            </a:pPr>
            <a:r>
              <a:rPr lang="en-US" sz="2000" dirty="0"/>
              <a:t>Total revenue generated by each customer</a:t>
            </a:r>
          </a:p>
          <a:p>
            <a:pPr marL="457200" indent="-457200">
              <a:lnSpc>
                <a:spcPct val="120000"/>
              </a:lnSpc>
              <a:buFont typeface="+mj-lt"/>
              <a:buAutoNum type="arabicPeriod"/>
            </a:pPr>
            <a:r>
              <a:rPr lang="en-US" sz="2000" dirty="0"/>
              <a:t>Three albums -- prioritized for advertising and promotion in the USA based on genre sales analysis</a:t>
            </a:r>
          </a:p>
          <a:p>
            <a:pPr marL="457200" indent="-457200">
              <a:lnSpc>
                <a:spcPct val="120000"/>
              </a:lnSpc>
              <a:buFont typeface="+mj-lt"/>
              <a:buAutoNum type="arabicPeriod"/>
            </a:pPr>
            <a:r>
              <a:rPr lang="en-US" sz="2000" dirty="0"/>
              <a:t>Genres, artists, or albums frequently purchased together by customers</a:t>
            </a:r>
          </a:p>
          <a:p>
            <a:pPr marL="457200" indent="-457200">
              <a:lnSpc>
                <a:spcPct val="120000"/>
              </a:lnSpc>
              <a:buFont typeface="+mj-lt"/>
              <a:buAutoNum type="arabicPeriod"/>
            </a:pPr>
            <a:r>
              <a:rPr lang="en-US" sz="2000" dirty="0"/>
              <a:t>Customer purchasing behaviors by region</a:t>
            </a:r>
          </a:p>
          <a:p>
            <a:pPr marL="457200" indent="-457200">
              <a:lnSpc>
                <a:spcPct val="120000"/>
              </a:lnSpc>
              <a:buFont typeface="+mj-lt"/>
              <a:buAutoNum type="arabicPeriod"/>
            </a:pPr>
            <a:r>
              <a:rPr lang="en-US" sz="2000" dirty="0"/>
              <a:t>Number of customers and the average number of tracks purchased per customer </a:t>
            </a:r>
          </a:p>
        </p:txBody>
      </p:sp>
    </p:spTree>
    <p:extLst>
      <p:ext uri="{BB962C8B-B14F-4D97-AF65-F5344CB8AC3E}">
        <p14:creationId xmlns:p14="http://schemas.microsoft.com/office/powerpoint/2010/main" val="10609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1457</TotalTime>
  <Words>2204</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Trade Gothic LT Pro</vt:lpstr>
      <vt:lpstr>Trebuchet MS</vt:lpstr>
      <vt:lpstr>Wingdings</vt:lpstr>
      <vt:lpstr>Office Theme</vt:lpstr>
      <vt:lpstr>CHINOOK MUSIC STORE</vt:lpstr>
      <vt:lpstr>Agenda</vt:lpstr>
      <vt:lpstr>Introduction</vt:lpstr>
      <vt:lpstr>“Did you know? Analyzing customer purchase patterns at Chinook can help identify top-selling genres and boost revenue with smarter recommendations!.” </vt:lpstr>
      <vt:lpstr>Problem Statement</vt:lpstr>
      <vt:lpstr>Database Schema:</vt:lpstr>
      <vt:lpstr>Data Description:</vt:lpstr>
      <vt:lpstr>Data Description (Continued….):</vt:lpstr>
      <vt:lpstr>Insights:</vt:lpstr>
      <vt:lpstr>1. Total revenue and number of invoices for each country and city</vt:lpstr>
      <vt:lpstr>PowerPoint Presentation</vt:lpstr>
      <vt:lpstr>3. Customers who have purchased tracks from at least 3 different genres </vt:lpstr>
      <vt:lpstr>PowerPoint Presentation</vt:lpstr>
      <vt:lpstr>5. Total revenue generated by each customer</vt:lpstr>
      <vt:lpstr>PowerPoint Presentation</vt:lpstr>
      <vt:lpstr>7A. Genres frequently purchased together by customers (Genre Affinity Analysis)</vt:lpstr>
      <vt:lpstr>7B. Artists frequently purchased together by customers (Artist Affinity Analysis)</vt:lpstr>
      <vt:lpstr>7C. Albums frequently purchased together by customers (Album Affinity Analysis)</vt:lpstr>
      <vt:lpstr>PowerPoint Presentation</vt:lpstr>
      <vt:lpstr>9. Number of customers and the average number of tracks purchased per customer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dc:creator>
  <cp:lastModifiedBy>Chandan Kumar</cp:lastModifiedBy>
  <cp:revision>10</cp:revision>
  <dcterms:created xsi:type="dcterms:W3CDTF">2025-01-17T13:13:25Z</dcterms:created>
  <dcterms:modified xsi:type="dcterms:W3CDTF">2025-04-05T13:47:33Z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